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355" r:id="rId4"/>
    <p:sldId id="406" r:id="rId5"/>
    <p:sldId id="420" r:id="rId6"/>
    <p:sldId id="421" r:id="rId7"/>
    <p:sldId id="422" r:id="rId8"/>
    <p:sldId id="390" r:id="rId9"/>
    <p:sldId id="417" r:id="rId10"/>
    <p:sldId id="392" r:id="rId11"/>
    <p:sldId id="391" r:id="rId12"/>
    <p:sldId id="393" r:id="rId13"/>
    <p:sldId id="418" r:id="rId14"/>
    <p:sldId id="394" r:id="rId15"/>
    <p:sldId id="403" r:id="rId16"/>
    <p:sldId id="402" r:id="rId17"/>
    <p:sldId id="395" r:id="rId18"/>
    <p:sldId id="396" r:id="rId19"/>
    <p:sldId id="397" r:id="rId20"/>
    <p:sldId id="398" r:id="rId21"/>
    <p:sldId id="399" r:id="rId22"/>
    <p:sldId id="400" r:id="rId23"/>
    <p:sldId id="419" r:id="rId24"/>
    <p:sldId id="407" r:id="rId25"/>
    <p:sldId id="415" r:id="rId26"/>
    <p:sldId id="41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A3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7D90C0-9E32-48EA-8B1D-2EBE71FEE139}" type="datetimeFigureOut">
              <a:rPr lang="en-US" smtClean="0"/>
              <a:t>8/10/2025</a:t>
            </a:fld>
            <a:endParaRPr lang="en-U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3F9B21-CE36-42EF-9E74-4405B15EA47E}" type="slidenum">
              <a:rPr lang="en-US" smtClean="0"/>
              <a:t>‹Nº›</a:t>
            </a:fld>
            <a:endParaRPr lang="en-US" dirty="0"/>
          </a:p>
        </p:txBody>
      </p:sp>
    </p:spTree>
    <p:extLst>
      <p:ext uri="{BB962C8B-B14F-4D97-AF65-F5344CB8AC3E}">
        <p14:creationId xmlns:p14="http://schemas.microsoft.com/office/powerpoint/2010/main" val="2938583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793146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92922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19227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37005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8540380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707866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4228751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09875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74324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29325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67451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389143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82794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4448421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031104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68738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9495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556570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522739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827775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385429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17400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4676368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078204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85205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43834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4200573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729164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3727717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4224604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8" name="Marcador de pie de página 7"/>
          <p:cNvSpPr>
            <a:spLocks noGrp="1"/>
          </p:cNvSpPr>
          <p:nvPr>
            <p:ph type="ftr" sz="quarter" idx="11"/>
          </p:nvPr>
        </p:nvSpPr>
        <p:spPr/>
        <p:txBody>
          <a:bodyPr/>
          <a:lstStyle/>
          <a:p>
            <a:endParaRPr lang="en-US" dirty="0"/>
          </a:p>
        </p:txBody>
      </p:sp>
      <p:sp>
        <p:nvSpPr>
          <p:cNvPr id="9" name="Marcador de número de diapositiva 8"/>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177663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4" name="Marcador de pie de página 3"/>
          <p:cNvSpPr>
            <a:spLocks noGrp="1"/>
          </p:cNvSpPr>
          <p:nvPr>
            <p:ph type="ftr" sz="quarter" idx="11"/>
          </p:nvPr>
        </p:nvSpPr>
        <p:spPr/>
        <p:txBody>
          <a:bodyPr/>
          <a:lstStyle/>
          <a:p>
            <a:endParaRPr lang="en-US" dirty="0"/>
          </a:p>
        </p:txBody>
      </p:sp>
      <p:sp>
        <p:nvSpPr>
          <p:cNvPr id="5" name="Marcador de número de diapositiva 4"/>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2315664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3" name="Marcador de pie de página 2"/>
          <p:cNvSpPr>
            <a:spLocks noGrp="1"/>
          </p:cNvSpPr>
          <p:nvPr>
            <p:ph type="ftr" sz="quarter" idx="11"/>
          </p:nvPr>
        </p:nvSpPr>
        <p:spPr/>
        <p:txBody>
          <a:bodyPr/>
          <a:lstStyle/>
          <a:p>
            <a:endParaRPr lang="en-US" dirty="0"/>
          </a:p>
        </p:txBody>
      </p:sp>
      <p:sp>
        <p:nvSpPr>
          <p:cNvPr id="4" name="Marcador de número de diapositiva 3"/>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2467232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945284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3512416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25972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8/10/2025</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75267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97145A-4989-4801-A359-712B9E1E939B}" type="datetimeFigureOut">
              <a:rPr lang="en-US" smtClean="0"/>
              <a:t>8/10/2025</a:t>
            </a:fld>
            <a:endParaRPr lang="en-US"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4F9CE-357B-45FB-9A62-C25CD4B5F236}" type="slidenum">
              <a:rPr lang="en-US" smtClean="0"/>
              <a:t>‹Nº›</a:t>
            </a:fld>
            <a:endParaRPr lang="en-US" dirty="0"/>
          </a:p>
        </p:txBody>
      </p:sp>
    </p:spTree>
    <p:extLst>
      <p:ext uri="{BB962C8B-B14F-4D97-AF65-F5344CB8AC3E}">
        <p14:creationId xmlns:p14="http://schemas.microsoft.com/office/powerpoint/2010/main" val="3451670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g"/><Relationship Id="rId7" Type="http://schemas.microsoft.com/office/2007/relationships/hdphoto" Target="../media/hdphoto1.wdp"/><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10" Type="http://schemas.microsoft.com/office/2007/relationships/hdphoto" Target="../media/hdphoto2.wdp"/><Relationship Id="rId4" Type="http://schemas.openxmlformats.org/officeDocument/2006/relationships/image" Target="../media/image2.jpe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g"/><Relationship Id="rId7" Type="http://schemas.microsoft.com/office/2007/relationships/hdphoto" Target="../media/hdphoto1.wdp"/><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10" Type="http://schemas.microsoft.com/office/2007/relationships/hdphoto" Target="../media/hdphoto2.wdp"/><Relationship Id="rId4" Type="http://schemas.openxmlformats.org/officeDocument/2006/relationships/image" Target="../media/image2.jpe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APOYO DE COMBATE II</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528353" y="1691550"/>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UT </a:t>
            </a:r>
            <a:r>
              <a:rPr lang="es-CL" sz="3200" b="1" dirty="0" smtClean="0">
                <a:solidFill>
                  <a:schemeClr val="tx1"/>
                </a:solidFill>
                <a:latin typeface="Arial" panose="020B0604020202020204" pitchFamily="34" charset="0"/>
                <a:cs typeface="Arial" panose="020B0604020202020204" pitchFamily="34" charset="0"/>
              </a:rPr>
              <a:t>N°4:</a:t>
            </a:r>
          </a:p>
          <a:p>
            <a:pPr algn="ctr"/>
            <a:r>
              <a:rPr lang="es-CL" sz="3200" b="1" dirty="0" smtClean="0">
                <a:solidFill>
                  <a:schemeClr val="tx1"/>
                </a:solidFill>
                <a:latin typeface="Arial" panose="020B0604020202020204" pitchFamily="34" charset="0"/>
                <a:cs typeface="Arial" panose="020B0604020202020204" pitchFamily="34" charset="0"/>
              </a:rPr>
              <a:t>LA CENTRAL DE TIRO EN LA BATERÍA DE ARTILLERÍA DE CAMPAÑA</a:t>
            </a:r>
            <a:endParaRPr lang="es-CL" sz="3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9394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CONTENIDO</a:t>
            </a:r>
            <a:endParaRPr lang="es-CL" sz="3200" b="1" dirty="0">
              <a:solidFill>
                <a:schemeClr val="tx1"/>
              </a:solidFill>
              <a:latin typeface="Arial" panose="020B0604020202020204" pitchFamily="34" charset="0"/>
              <a:cs typeface="Arial" panose="020B0604020202020204" pitchFamily="34" charset="0"/>
            </a:endParaRP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392071" y="1511732"/>
            <a:ext cx="9283700" cy="2554545"/>
          </a:xfrm>
          <a:prstGeom prst="rect">
            <a:avLst/>
          </a:prstGeom>
          <a:noFill/>
        </p:spPr>
        <p:txBody>
          <a:bodyPr wrap="square" rtlCol="0">
            <a:spAutoFit/>
          </a:bodyPr>
          <a:lstStyle/>
          <a:p>
            <a:r>
              <a:rPr lang="es-ES_tradnl" sz="2000" b="1"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 sz="2000" dirty="0" smtClean="0">
                <a:latin typeface="Arial" panose="020B0604020202020204" pitchFamily="34" charset="0"/>
                <a:cs typeface="Arial" panose="020B0604020202020204" pitchFamily="34" charset="0"/>
              </a:rPr>
              <a:t>Entrar al plano</a:t>
            </a:r>
          </a:p>
          <a:p>
            <a:pPr marL="457200" lvl="0" indent="-457200">
              <a:buFont typeface="+mj-lt"/>
              <a:buAutoNum type="alphaUcPeriod"/>
            </a:pPr>
            <a:r>
              <a:rPr lang="es-ES" sz="2000" dirty="0" smtClean="0">
                <a:latin typeface="Arial" panose="020B0604020202020204" pitchFamily="34" charset="0"/>
                <a:cs typeface="Arial" panose="020B0604020202020204" pitchFamily="34" charset="0"/>
              </a:rPr>
              <a:t>Obtención de datos planimétricos</a:t>
            </a:r>
          </a:p>
          <a:p>
            <a:pPr marL="457200" lvl="0" indent="-457200">
              <a:buFont typeface="+mj-lt"/>
              <a:buAutoNum type="alphaUcPeriod"/>
            </a:pPr>
            <a:r>
              <a:rPr lang="es-ES" sz="2000" dirty="0" smtClean="0">
                <a:latin typeface="Arial" panose="020B0604020202020204" pitchFamily="34" charset="0"/>
                <a:cs typeface="Arial" panose="020B0604020202020204" pitchFamily="34" charset="0"/>
              </a:rPr>
              <a:t>Obtención de datos altimétricos</a:t>
            </a:r>
          </a:p>
          <a:p>
            <a:pPr marL="457200" lvl="0" indent="-457200">
              <a:buFont typeface="+mj-lt"/>
              <a:buAutoNum type="alphaUcPeriod"/>
            </a:pPr>
            <a:r>
              <a:rPr lang="es-ES" sz="2000" dirty="0" smtClean="0">
                <a:latin typeface="Arial" panose="020B0604020202020204" pitchFamily="34" charset="0"/>
                <a:cs typeface="Arial" panose="020B0604020202020204" pitchFamily="34" charset="0"/>
              </a:rPr>
              <a:t>Ejercicio CT</a:t>
            </a:r>
          </a:p>
          <a:p>
            <a:pPr marL="457200" lvl="0" indent="-457200">
              <a:buFont typeface="+mj-lt"/>
              <a:buAutoNum type="alphaUcPeriod"/>
            </a:pPr>
            <a:r>
              <a:rPr lang="es-ES" sz="2000" dirty="0" smtClean="0">
                <a:latin typeface="Arial" panose="020B0604020202020204" pitchFamily="34" charset="0"/>
                <a:cs typeface="Arial" panose="020B0604020202020204" pitchFamily="34" charset="0"/>
              </a:rPr>
              <a:t>Conceptos vistos en clases</a:t>
            </a:r>
          </a:p>
          <a:p>
            <a:pPr lvl="0"/>
            <a:endParaRPr lang="es-ES" sz="2000" dirty="0" smtClean="0">
              <a:latin typeface="Arial" panose="020B0604020202020204" pitchFamily="34" charset="0"/>
              <a:cs typeface="Arial" panose="020B0604020202020204" pitchFamily="34" charset="0"/>
            </a:endParaRPr>
          </a:p>
          <a:p>
            <a:pPr lvl="0"/>
            <a:endParaRPr lang="en-US" sz="2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5"/>
          <a:stretch>
            <a:fillRect/>
          </a:stretch>
        </p:blipFill>
        <p:spPr>
          <a:xfrm>
            <a:off x="0" y="4221255"/>
            <a:ext cx="2784143" cy="1818791"/>
          </a:xfrm>
          <a:prstGeom prst="rect">
            <a:avLst/>
          </a:prstGeom>
          <a:ln>
            <a:noFill/>
          </a:ln>
          <a:effectLst>
            <a:softEdge rad="112500"/>
          </a:effectLst>
        </p:spPr>
      </p:pic>
      <p:pic>
        <p:nvPicPr>
          <p:cNvPr id="6" name="Imagen 5"/>
          <p:cNvPicPr>
            <a:picLocks noChangeAspect="1"/>
          </p:cNvPicPr>
          <p:nvPr/>
        </p:nvPicPr>
        <p:blipFill>
          <a:blip r:embed="rId6"/>
          <a:stretch>
            <a:fillRect/>
          </a:stretch>
        </p:blipFill>
        <p:spPr>
          <a:xfrm>
            <a:off x="2676267" y="4221255"/>
            <a:ext cx="3247841" cy="1818791"/>
          </a:xfrm>
          <a:prstGeom prst="rect">
            <a:avLst/>
          </a:prstGeom>
          <a:ln>
            <a:noFill/>
          </a:ln>
          <a:effectLst>
            <a:softEdge rad="112500"/>
          </a:effectLst>
        </p:spPr>
      </p:pic>
      <p:pic>
        <p:nvPicPr>
          <p:cNvPr id="7" name="Imagen 6"/>
          <p:cNvPicPr>
            <a:picLocks noChangeAspect="1"/>
          </p:cNvPicPr>
          <p:nvPr/>
        </p:nvPicPr>
        <p:blipFill>
          <a:blip r:embed="rId7"/>
          <a:stretch>
            <a:fillRect/>
          </a:stretch>
        </p:blipFill>
        <p:spPr>
          <a:xfrm>
            <a:off x="5808415" y="4221255"/>
            <a:ext cx="3247843" cy="1818792"/>
          </a:xfrm>
          <a:prstGeom prst="rect">
            <a:avLst/>
          </a:prstGeom>
          <a:ln>
            <a:noFill/>
          </a:ln>
          <a:effectLst>
            <a:softEdge rad="112500"/>
          </a:effectLst>
        </p:spPr>
      </p:pic>
      <p:pic>
        <p:nvPicPr>
          <p:cNvPr id="8" name="Imagen 7"/>
          <p:cNvPicPr>
            <a:picLocks noChangeAspect="1"/>
          </p:cNvPicPr>
          <p:nvPr/>
        </p:nvPicPr>
        <p:blipFill>
          <a:blip r:embed="rId8"/>
          <a:stretch>
            <a:fillRect/>
          </a:stretch>
        </p:blipFill>
        <p:spPr>
          <a:xfrm>
            <a:off x="8940564" y="4221255"/>
            <a:ext cx="3258671" cy="1818793"/>
          </a:xfrm>
          <a:prstGeom prst="rect">
            <a:avLst/>
          </a:prstGeom>
          <a:ln>
            <a:noFill/>
          </a:ln>
          <a:effectLst>
            <a:softEdge rad="112500"/>
          </a:effectLst>
        </p:spPr>
      </p:pic>
    </p:spTree>
    <p:extLst>
      <p:ext uri="{BB962C8B-B14F-4D97-AF65-F5344CB8AC3E}">
        <p14:creationId xmlns:p14="http://schemas.microsoft.com/office/powerpoint/2010/main" val="2699568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88012" y="17125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01"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1793630" y="1477247"/>
            <a:ext cx="3934247"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latin typeface="Arial" panose="020B0604020202020204" pitchFamily="34" charset="0"/>
                <a:cs typeface="Arial" panose="020B0604020202020204" pitchFamily="34" charset="0"/>
              </a:rPr>
              <a:t>REFERECIAS</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p:cNvSpPr txBox="1"/>
          <p:nvPr/>
        </p:nvSpPr>
        <p:spPr>
          <a:xfrm>
            <a:off x="1751704" y="2399780"/>
            <a:ext cx="8934493" cy="1200329"/>
          </a:xfrm>
          <a:prstGeom prst="rect">
            <a:avLst/>
          </a:prstGeom>
          <a:solidFill>
            <a:schemeClr val="accent6">
              <a:lumMod val="60000"/>
              <a:lumOff val="40000"/>
            </a:schemeClr>
          </a:solidFill>
          <a:ln>
            <a:solidFill>
              <a:schemeClr val="tx1"/>
            </a:solidFill>
          </a:ln>
        </p:spPr>
        <p:txBody>
          <a:bodyPr wrap="square" rtlCol="0">
            <a:spAutoFit/>
          </a:bodyPr>
          <a:lstStyle/>
          <a:p>
            <a:endParaRPr lang="es-ES" dirty="0" smtClean="0">
              <a:latin typeface="Arial" panose="020B0604020202020204" pitchFamily="34" charset="0"/>
              <a:cs typeface="Arial" panose="020B0604020202020204" pitchFamily="34" charset="0"/>
            </a:endParaRPr>
          </a:p>
          <a:p>
            <a:pPr marL="285750" indent="-285750">
              <a:buFontTx/>
              <a:buChar char="-"/>
            </a:pPr>
            <a:r>
              <a:rPr lang="es-ES" b="1" dirty="0" smtClean="0">
                <a:latin typeface="Arial" panose="020B0604020202020204" pitchFamily="34" charset="0"/>
                <a:cs typeface="Arial" panose="020B0604020202020204" pitchFamily="34" charset="0"/>
              </a:rPr>
              <a:t>MDO-60202</a:t>
            </a:r>
            <a:r>
              <a:rPr lang="es-ES" dirty="0" smtClean="0">
                <a:latin typeface="Arial" panose="020B0604020202020204" pitchFamily="34" charset="0"/>
                <a:cs typeface="Arial" panose="020B0604020202020204" pitchFamily="34" charset="0"/>
              </a:rPr>
              <a:t> Dirección del Fuego de Artillera de Campaña, Ejército de Chile.</a:t>
            </a:r>
          </a:p>
          <a:p>
            <a:pPr marL="285750" indent="-285750">
              <a:buFontTx/>
              <a:buChar char="-"/>
            </a:pPr>
            <a:r>
              <a:rPr lang="es-ES" b="1" dirty="0" smtClean="0">
                <a:latin typeface="Arial" panose="020B0604020202020204" pitchFamily="34" charset="0"/>
                <a:cs typeface="Arial" panose="020B0604020202020204" pitchFamily="34" charset="0"/>
              </a:rPr>
              <a:t>CAI 2-10 </a:t>
            </a:r>
            <a:r>
              <a:rPr lang="es-ES" dirty="0" smtClean="0">
                <a:latin typeface="Arial" panose="020B0604020202020204" pitchFamily="34" charset="0"/>
                <a:cs typeface="Arial" panose="020B0604020202020204" pitchFamily="34" charset="0"/>
              </a:rPr>
              <a:t>Técnica del Tiro de Artillería de Campaña, Armada de Chile.</a:t>
            </a:r>
          </a:p>
          <a:p>
            <a:r>
              <a:rPr lang="es-ES" dirty="0" smtClean="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66449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88012" y="17125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01"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1793631" y="1462459"/>
            <a:ext cx="3201450"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smtClean="0">
                <a:solidFill>
                  <a:schemeClr val="bg1"/>
                </a:solidFill>
                <a:latin typeface="Arial" panose="020B0604020202020204" pitchFamily="34" charset="0"/>
                <a:cs typeface="Arial" panose="020B0604020202020204" pitchFamily="34" charset="0"/>
              </a:rPr>
              <a:t>OBJETIVOS DE LA CLASE</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p:cNvSpPr txBox="1"/>
          <p:nvPr/>
        </p:nvSpPr>
        <p:spPr>
          <a:xfrm>
            <a:off x="1793630" y="2168379"/>
            <a:ext cx="8934493" cy="3077766"/>
          </a:xfrm>
          <a:prstGeom prst="rect">
            <a:avLst/>
          </a:prstGeom>
          <a:solidFill>
            <a:schemeClr val="accent6">
              <a:lumMod val="60000"/>
              <a:lumOff val="40000"/>
            </a:schemeClr>
          </a:solidFill>
          <a:ln>
            <a:solidFill>
              <a:schemeClr val="tx1"/>
            </a:solidFill>
          </a:ln>
        </p:spPr>
        <p:txBody>
          <a:bodyPr wrap="square" rtlCol="0">
            <a:spAutoFit/>
          </a:bodyPr>
          <a:lstStyle/>
          <a:p>
            <a:endParaRPr lang="es-ES" sz="1600" b="1" dirty="0" smtClean="0">
              <a:latin typeface="Arial" panose="020B0604020202020204" pitchFamily="34" charset="0"/>
              <a:cs typeface="Arial" panose="020B0604020202020204" pitchFamily="34" charset="0"/>
            </a:endParaRPr>
          </a:p>
          <a:p>
            <a:pPr marL="342900" indent="-342900">
              <a:buFont typeface="+mj-lt"/>
              <a:buAutoNum type="arabicPeriod"/>
            </a:pPr>
            <a:r>
              <a:rPr lang="es-ES" sz="1600" b="1" dirty="0" smtClean="0">
                <a:latin typeface="Arial" panose="020B0604020202020204" pitchFamily="34" charset="0"/>
                <a:cs typeface="Arial" panose="020B0604020202020204" pitchFamily="34" charset="0"/>
              </a:rPr>
              <a:t>RECOPILAR, ANALIZAR E INTERPRETAR INFORMACIÓN </a:t>
            </a:r>
            <a:r>
              <a:rPr lang="es-ES" sz="1600" dirty="0" smtClean="0">
                <a:latin typeface="Arial" panose="020B0604020202020204" pitchFamily="34" charset="0"/>
                <a:cs typeface="Arial" panose="020B0604020202020204" pitchFamily="34" charset="0"/>
              </a:rPr>
              <a:t>DEL ESCENARIO TÁCTICO PARA ESTAR EN CONDICIONES DE OPERAR UN PLANO DEL TIRO.</a:t>
            </a:r>
          </a:p>
          <a:p>
            <a:pPr marL="342900" indent="-342900" algn="just">
              <a:buFont typeface="+mj-lt"/>
              <a:buAutoNum type="arabicPeriod"/>
            </a:pPr>
            <a:endParaRPr lang="es-ES" sz="1600" dirty="0">
              <a:latin typeface="Arial" panose="020B0604020202020204" pitchFamily="34" charset="0"/>
              <a:cs typeface="Arial" panose="020B0604020202020204" pitchFamily="34" charset="0"/>
            </a:endParaRPr>
          </a:p>
          <a:p>
            <a:pPr marL="342900" indent="-342900" algn="just">
              <a:buFont typeface="+mj-lt"/>
              <a:buAutoNum type="arabicPeriod"/>
            </a:pPr>
            <a:r>
              <a:rPr lang="es-ES" sz="1600" dirty="0" smtClean="0">
                <a:latin typeface="Arial" panose="020B0604020202020204" pitchFamily="34" charset="0"/>
                <a:cs typeface="Arial" panose="020B0604020202020204" pitchFamily="34" charset="0"/>
              </a:rPr>
              <a:t>AL FINAL DE LA CLASE SER CAPAZ DE </a:t>
            </a:r>
            <a:r>
              <a:rPr lang="es-ES" sz="1600" b="1" dirty="0" smtClean="0">
                <a:latin typeface="Arial" panose="020B0604020202020204" pitchFamily="34" charset="0"/>
                <a:cs typeface="Arial" panose="020B0604020202020204" pitchFamily="34" charset="0"/>
              </a:rPr>
              <a:t>CALCULAR</a:t>
            </a:r>
            <a:r>
              <a:rPr lang="es-ES" sz="1600" dirty="0" smtClean="0">
                <a:latin typeface="Arial" panose="020B0604020202020204" pitchFamily="34" charset="0"/>
                <a:cs typeface="Arial" panose="020B0604020202020204" pitchFamily="34" charset="0"/>
              </a:rPr>
              <a:t> LOS DATOS PLANIMÉTRICOS Y ALTIMÉTRICOS PARA UN TIRO DE ARTILLERÍA DE CAMPAÑA.</a:t>
            </a:r>
          </a:p>
          <a:p>
            <a:pPr marL="342900" indent="-342900" algn="just">
              <a:buFont typeface="+mj-lt"/>
              <a:buAutoNum type="arabicPeriod"/>
            </a:pPr>
            <a:endParaRPr lang="es-ES" sz="1600" dirty="0">
              <a:latin typeface="Arial" panose="020B0604020202020204" pitchFamily="34" charset="0"/>
              <a:cs typeface="Arial" panose="020B0604020202020204" pitchFamily="34" charset="0"/>
            </a:endParaRPr>
          </a:p>
          <a:p>
            <a:pPr marL="342900" indent="-342900" algn="just">
              <a:buFont typeface="+mj-lt"/>
              <a:buAutoNum type="arabicPeriod"/>
            </a:pPr>
            <a:r>
              <a:rPr lang="es-ES" sz="1600" dirty="0" smtClean="0">
                <a:latin typeface="Arial" panose="020B0604020202020204" pitchFamily="34" charset="0"/>
                <a:cs typeface="Arial" panose="020B0604020202020204" pitchFamily="34" charset="0"/>
              </a:rPr>
              <a:t>SER CAPACES DE </a:t>
            </a:r>
            <a:r>
              <a:rPr lang="es-ES" sz="1600" b="1" dirty="0" smtClean="0">
                <a:latin typeface="Arial" panose="020B0604020202020204" pitchFamily="34" charset="0"/>
                <a:cs typeface="Arial" panose="020B0604020202020204" pitchFamily="34" charset="0"/>
              </a:rPr>
              <a:t>APLICAR</a:t>
            </a:r>
            <a:r>
              <a:rPr lang="es-ES" sz="1600" dirty="0" smtClean="0">
                <a:latin typeface="Arial" panose="020B0604020202020204" pitchFamily="34" charset="0"/>
                <a:cs typeface="Arial" panose="020B0604020202020204" pitchFamily="34" charset="0"/>
              </a:rPr>
              <a:t> LAS FÓRMULAS Y CONCEPTOS MATEMÁTICOS Y FÍSICOS EN EL CÁLCULO DE UN TIRO, COMO ASI MISMO, INTERPRETAR CORRECTAMENTE LAS RELACIONES DEL PLANO DEL TIRO EN CUANTO A AZIMUTES, COORDENADAS, DEFLEXIONES, ÁNGULOS, SENTIDOS, DISTANCIAS Y ALTURAS.</a:t>
            </a:r>
          </a:p>
          <a:p>
            <a:pPr algn="just"/>
            <a:endParaRPr lang="es-E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95878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286200" y="99494"/>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CENTRAL DE TIRO</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redondeado 1"/>
          <p:cNvSpPr/>
          <p:nvPr/>
        </p:nvSpPr>
        <p:spPr>
          <a:xfrm>
            <a:off x="1108438" y="1995151"/>
            <a:ext cx="5401544"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ORGANISMO DE ASESORAMIENTO DEL COMANDANTE, REFERIDO A DATOS PARA EL TIRO.</a:t>
            </a:r>
            <a:endParaRPr lang="es-ES" sz="1400"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endParaRPr lang="es-ES" sz="1400"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REALIZA LA PLANIFICACIÓN Y CONTROL DEL TIRO.</a:t>
            </a:r>
          </a:p>
          <a:p>
            <a:pPr marL="342900" indent="-342900" algn="just">
              <a:buFont typeface="+mj-lt"/>
              <a:buAutoNum type="arabicPeriod"/>
            </a:pPr>
            <a:endParaRPr lang="es-ES" sz="1400"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EFECTÚA EL CÁLCULO DE LOS DATOS PLANIMÉTRICOS Y ALTIMÉTRICOS PARA EL TIRO</a:t>
            </a:r>
          </a:p>
          <a:p>
            <a:pPr marL="342900" indent="-342900" algn="just">
              <a:buFont typeface="+mj-lt"/>
              <a:buAutoNum type="arabicPeriod"/>
            </a:pPr>
            <a:endParaRPr lang="es-ES" sz="1400" dirty="0" smtClean="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ENLAZA CON EL ESCALÓN SUPERIOR PARA LA COORDINACIÓN DEL TIRO.</a:t>
            </a:r>
          </a:p>
          <a:p>
            <a:pPr marL="342900" indent="-342900" algn="just">
              <a:buFont typeface="+mj-lt"/>
              <a:buAutoNum type="arabicPeriod"/>
            </a:pPr>
            <a:endParaRPr lang="es-ES" sz="1400"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ENLAZA DIRECTAMENTE CON OBSERVADORES ADELANTADOAS PARA LA CONDUCCIÓN Y EJECUCIÓN DEL TIRO.</a:t>
            </a:r>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sp>
        <p:nvSpPr>
          <p:cNvPr id="12" name="Rectángulo 11">
            <a:extLst>
              <a:ext uri="{FF2B5EF4-FFF2-40B4-BE49-F238E27FC236}">
                <a16:creationId xmlns="" xmlns:a16="http://schemas.microsoft.com/office/drawing/2014/main" id="{331A4913-F6C8-4472-B6DA-A633F1E3A09F}"/>
              </a:ext>
            </a:extLst>
          </p:cNvPr>
          <p:cNvSpPr/>
          <p:nvPr/>
        </p:nvSpPr>
        <p:spPr>
          <a:xfrm>
            <a:off x="1528352" y="1366632"/>
            <a:ext cx="3671445"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a:t>
            </a:r>
            <a:r>
              <a:rPr lang="es-ES" b="1" dirty="0" smtClean="0">
                <a:solidFill>
                  <a:schemeClr val="bg1"/>
                </a:solidFill>
                <a:latin typeface="Arial" panose="020B0604020202020204" pitchFamily="34" charset="0"/>
                <a:cs typeface="Arial" panose="020B0604020202020204" pitchFamily="34" charset="0"/>
              </a:rPr>
              <a:t>GENERALIDADES DE LA CT</a:t>
            </a:r>
            <a:endParaRPr lang="en-US" b="1" dirty="0">
              <a:solidFill>
                <a:schemeClr val="bg1"/>
              </a:solidFill>
              <a:latin typeface="Arial" panose="020B0604020202020204" pitchFamily="34" charset="0"/>
              <a:cs typeface="Arial" panose="020B0604020202020204" pitchFamily="34" charset="0"/>
            </a:endParaRPr>
          </a:p>
        </p:txBody>
      </p:sp>
      <p:pic>
        <p:nvPicPr>
          <p:cNvPr id="3" name="Picture 2" descr="Prensa y Multimedia - Ejército de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9999" y="2090687"/>
            <a:ext cx="4990229" cy="37355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014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286200" y="99494"/>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CENTRAL DE TIRO</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redondeado 1"/>
          <p:cNvSpPr/>
          <p:nvPr/>
        </p:nvSpPr>
        <p:spPr>
          <a:xfrm>
            <a:off x="1108438" y="1995151"/>
            <a:ext cx="5401544"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marL="273050" indent="-273050" algn="just"/>
            <a:r>
              <a:rPr lang="es-ES" sz="1400" dirty="0" smtClean="0">
                <a:solidFill>
                  <a:schemeClr val="tx1"/>
                </a:solidFill>
                <a:latin typeface="Arial" panose="020B0604020202020204" pitchFamily="34" charset="0"/>
                <a:cs typeface="Arial" panose="020B0604020202020204" pitchFamily="34" charset="0"/>
              </a:rPr>
              <a:t>6.  SU </a:t>
            </a:r>
            <a:r>
              <a:rPr lang="es-ES" sz="1400" dirty="0">
                <a:solidFill>
                  <a:schemeClr val="tx1"/>
                </a:solidFill>
                <a:latin typeface="Arial" panose="020B0604020202020204" pitchFamily="34" charset="0"/>
                <a:cs typeface="Arial" panose="020B0604020202020204" pitchFamily="34" charset="0"/>
              </a:rPr>
              <a:t>FUNCIÓN PRINCIPAL ES LA DETERMINACIÓN DEL COMANDO DE FUEGO PARA LAS PIEZAS.</a:t>
            </a:r>
          </a:p>
          <a:p>
            <a:pPr marL="342900" indent="-342900" algn="just">
              <a:buFont typeface="+mj-lt"/>
              <a:buAutoNum type="arabicPeriod"/>
            </a:pPr>
            <a:endParaRPr lang="es-ES" sz="1400" dirty="0">
              <a:solidFill>
                <a:schemeClr val="tx1"/>
              </a:solidFill>
              <a:latin typeface="Arial" panose="020B0604020202020204" pitchFamily="34" charset="0"/>
              <a:cs typeface="Arial" panose="020B0604020202020204" pitchFamily="34" charset="0"/>
            </a:endParaRPr>
          </a:p>
          <a:p>
            <a:pPr marL="273050" indent="-273050" algn="just"/>
            <a:r>
              <a:rPr lang="es-ES" sz="1400" dirty="0" smtClean="0">
                <a:solidFill>
                  <a:schemeClr val="tx1"/>
                </a:solidFill>
                <a:latin typeface="Arial" panose="020B0604020202020204" pitchFamily="34" charset="0"/>
                <a:cs typeface="Arial" panose="020B0604020202020204" pitchFamily="34" charset="0"/>
              </a:rPr>
              <a:t>7. LA </a:t>
            </a:r>
            <a:r>
              <a:rPr lang="es-ES" sz="1400" dirty="0">
                <a:solidFill>
                  <a:schemeClr val="tx1"/>
                </a:solidFill>
                <a:latin typeface="Arial" panose="020B0604020202020204" pitchFamily="34" charset="0"/>
                <a:cs typeface="Arial" panose="020B0604020202020204" pitchFamily="34" charset="0"/>
              </a:rPr>
              <a:t>INSTRUCCIÓN DEL PERSONAL DEBE SER INTEGRAL.</a:t>
            </a:r>
          </a:p>
          <a:p>
            <a:pPr marL="342900" indent="-342900" algn="just">
              <a:buFont typeface="+mj-lt"/>
              <a:buAutoNum type="arabicPeriod"/>
            </a:pPr>
            <a:endParaRPr lang="es-ES" sz="1400" dirty="0">
              <a:solidFill>
                <a:schemeClr val="tx1"/>
              </a:solidFill>
              <a:latin typeface="Arial" panose="020B0604020202020204" pitchFamily="34" charset="0"/>
              <a:cs typeface="Arial" panose="020B0604020202020204" pitchFamily="34" charset="0"/>
            </a:endParaRPr>
          </a:p>
          <a:p>
            <a:pPr marL="273050" indent="-273050" algn="just"/>
            <a:r>
              <a:rPr lang="es-ES" sz="1400" dirty="0" smtClean="0">
                <a:solidFill>
                  <a:schemeClr val="tx1"/>
                </a:solidFill>
                <a:latin typeface="Arial" panose="020B0604020202020204" pitchFamily="34" charset="0"/>
                <a:cs typeface="Arial" panose="020B0604020202020204" pitchFamily="34" charset="0"/>
              </a:rPr>
              <a:t>8. DEBE </a:t>
            </a:r>
            <a:r>
              <a:rPr lang="es-ES" sz="1400" dirty="0">
                <a:solidFill>
                  <a:schemeClr val="tx1"/>
                </a:solidFill>
                <a:latin typeface="Arial" panose="020B0604020202020204" pitchFamily="34" charset="0"/>
                <a:cs typeface="Arial" panose="020B0604020202020204" pitchFamily="34" charset="0"/>
              </a:rPr>
              <a:t>SER CAPAZ DE ORGANIZARSE EN DOS PARTIDAS (SUPERVIVENCIA</a:t>
            </a:r>
            <a:r>
              <a:rPr lang="es-ES" sz="1400" dirty="0" smtClean="0">
                <a:solidFill>
                  <a:schemeClr val="tx1"/>
                </a:solidFill>
                <a:latin typeface="Arial" panose="020B0604020202020204" pitchFamily="34" charset="0"/>
                <a:cs typeface="Arial" panose="020B0604020202020204" pitchFamily="34" charset="0"/>
              </a:rPr>
              <a:t>).</a:t>
            </a:r>
          </a:p>
          <a:p>
            <a:pPr marL="273050" indent="-273050" algn="just"/>
            <a:endParaRPr lang="es-ES" sz="1400" dirty="0">
              <a:solidFill>
                <a:schemeClr val="tx1"/>
              </a:solidFill>
              <a:latin typeface="Arial" panose="020B0604020202020204" pitchFamily="34" charset="0"/>
              <a:cs typeface="Arial" panose="020B0604020202020204" pitchFamily="34" charset="0"/>
            </a:endParaRPr>
          </a:p>
          <a:p>
            <a:pPr marL="273050" indent="-273050" algn="just"/>
            <a:r>
              <a:rPr lang="es-ES" sz="1400" dirty="0" smtClean="0">
                <a:solidFill>
                  <a:schemeClr val="tx1"/>
                </a:solidFill>
                <a:latin typeface="Arial" panose="020B0604020202020204" pitchFamily="34" charset="0"/>
                <a:cs typeface="Arial" panose="020B0604020202020204" pitchFamily="34" charset="0"/>
              </a:rPr>
              <a:t>9. PARA EFECTOS DE CÁLCULO, LAS COORDENDAS QUE SE EMPLEA EN EL PLANO DEL TIRO, SON LAS DEL GONIOMETRISTA.</a:t>
            </a:r>
            <a:endParaRPr lang="es-ES" sz="1400" dirty="0">
              <a:solidFill>
                <a:schemeClr val="tx1"/>
              </a:solidFill>
              <a:latin typeface="Arial" panose="020B0604020202020204" pitchFamily="34" charset="0"/>
              <a:cs typeface="Arial" panose="020B0604020202020204" pitchFamily="34" charset="0"/>
            </a:endParaRPr>
          </a:p>
          <a:p>
            <a:pPr algn="just"/>
            <a:endParaRPr lang="es-ES" dirty="0" smtClean="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sp>
        <p:nvSpPr>
          <p:cNvPr id="12" name="Rectángulo 11">
            <a:extLst>
              <a:ext uri="{FF2B5EF4-FFF2-40B4-BE49-F238E27FC236}">
                <a16:creationId xmlns="" xmlns:a16="http://schemas.microsoft.com/office/drawing/2014/main" id="{331A4913-F6C8-4472-B6DA-A633F1E3A09F}"/>
              </a:ext>
            </a:extLst>
          </p:cNvPr>
          <p:cNvSpPr/>
          <p:nvPr/>
        </p:nvSpPr>
        <p:spPr>
          <a:xfrm>
            <a:off x="1528352" y="1366632"/>
            <a:ext cx="3671445"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 </a:t>
            </a:r>
            <a:r>
              <a:rPr lang="es-ES" b="1" dirty="0" smtClean="0">
                <a:solidFill>
                  <a:schemeClr val="bg1"/>
                </a:solidFill>
                <a:latin typeface="Arial" panose="020B0604020202020204" pitchFamily="34" charset="0"/>
                <a:cs typeface="Arial" panose="020B0604020202020204" pitchFamily="34" charset="0"/>
              </a:rPr>
              <a:t>GENERALIDADES DE LA CT</a:t>
            </a:r>
            <a:endParaRPr lang="en-US" b="1" dirty="0">
              <a:solidFill>
                <a:schemeClr val="bg1"/>
              </a:solidFill>
              <a:latin typeface="Arial" panose="020B0604020202020204" pitchFamily="34" charset="0"/>
              <a:cs typeface="Arial" panose="020B0604020202020204" pitchFamily="34" charset="0"/>
            </a:endParaRPr>
          </a:p>
        </p:txBody>
      </p:sp>
      <p:pic>
        <p:nvPicPr>
          <p:cNvPr id="3" name="Picture 2" descr="Prensa y Multimedia - Ejército de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9999" y="2090687"/>
            <a:ext cx="4990229" cy="37355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667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Rectángulo redondeado 1"/>
          <p:cNvSpPr/>
          <p:nvPr/>
        </p:nvSpPr>
        <p:spPr>
          <a:xfrm>
            <a:off x="1528352" y="2026142"/>
            <a:ext cx="4567648" cy="395571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s-ES" sz="1400" dirty="0" smtClean="0">
                <a:solidFill>
                  <a:schemeClr val="tx1"/>
                </a:solidFill>
                <a:latin typeface="Arial" panose="020B0604020202020204" pitchFamily="34" charset="0"/>
                <a:cs typeface="Arial" panose="020B0604020202020204" pitchFamily="34" charset="0"/>
              </a:rPr>
              <a:t>PARA UN BUEN FUNCIONAMIENTO LA CENTRAL DE TIRO REQUIERE DEL SGTE PERSONAL:</a:t>
            </a:r>
          </a:p>
          <a:p>
            <a:pPr algn="just"/>
            <a:endParaRPr lang="es-ES" sz="1400" dirty="0">
              <a:solidFill>
                <a:schemeClr val="tx1"/>
              </a:solidFill>
              <a:latin typeface="Arial" panose="020B0604020202020204" pitchFamily="34" charset="0"/>
              <a:cs typeface="Arial" panose="020B0604020202020204" pitchFamily="34" charset="0"/>
            </a:endParaRPr>
          </a:p>
          <a:p>
            <a:pPr marL="342900" indent="-342900" algn="just">
              <a:lnSpc>
                <a:spcPct val="150000"/>
              </a:lnSpc>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OFICIAL CENTRAL DE TIRO </a:t>
            </a:r>
            <a:r>
              <a:rPr lang="es-ES" sz="1400" b="1" dirty="0" smtClean="0">
                <a:solidFill>
                  <a:schemeClr val="tx1"/>
                </a:solidFill>
                <a:latin typeface="Arial" panose="020B0604020202020204" pitchFamily="34" charset="0"/>
                <a:cs typeface="Arial" panose="020B0604020202020204" pitchFamily="34" charset="0"/>
              </a:rPr>
              <a:t>(T2 IM-ST IM)</a:t>
            </a:r>
          </a:p>
          <a:p>
            <a:pPr marL="342900" indent="-342900" algn="just">
              <a:lnSpc>
                <a:spcPct val="150000"/>
              </a:lnSpc>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SUPERVISOR </a:t>
            </a:r>
            <a:r>
              <a:rPr lang="es-ES" sz="1400" b="1" dirty="0" smtClean="0">
                <a:solidFill>
                  <a:schemeClr val="tx1"/>
                </a:solidFill>
                <a:latin typeface="Arial" panose="020B0604020202020204" pitchFamily="34" charset="0"/>
                <a:cs typeface="Arial" panose="020B0604020202020204" pitchFamily="34" charset="0"/>
              </a:rPr>
              <a:t>(SO IM-S1 IM)</a:t>
            </a:r>
          </a:p>
          <a:p>
            <a:pPr marL="342900" indent="-342900" algn="just">
              <a:lnSpc>
                <a:spcPct val="150000"/>
              </a:lnSpc>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DATOS ALTIMÉTRICOS </a:t>
            </a:r>
            <a:r>
              <a:rPr lang="es-ES" sz="1400" b="1" dirty="0" smtClean="0">
                <a:solidFill>
                  <a:schemeClr val="tx1"/>
                </a:solidFill>
                <a:latin typeface="Arial" panose="020B0604020202020204" pitchFamily="34" charset="0"/>
                <a:cs typeface="Arial" panose="020B0604020202020204" pitchFamily="34" charset="0"/>
              </a:rPr>
              <a:t>(C1 IM-C2 IM)</a:t>
            </a:r>
          </a:p>
          <a:p>
            <a:pPr marL="342900" indent="-342900" algn="just">
              <a:lnSpc>
                <a:spcPct val="150000"/>
              </a:lnSpc>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DATOS PLANIMÉTRICOS </a:t>
            </a:r>
            <a:r>
              <a:rPr lang="es-ES" sz="1400" b="1" dirty="0">
                <a:solidFill>
                  <a:schemeClr val="tx1"/>
                </a:solidFill>
                <a:latin typeface="Arial" panose="020B0604020202020204" pitchFamily="34" charset="0"/>
                <a:cs typeface="Arial" panose="020B0604020202020204" pitchFamily="34" charset="0"/>
              </a:rPr>
              <a:t>(C1 IM-C2 IM</a:t>
            </a:r>
            <a:r>
              <a:rPr lang="es-ES" sz="1400" b="1" dirty="0" smtClean="0">
                <a:solidFill>
                  <a:schemeClr val="tx1"/>
                </a:solidFill>
                <a:latin typeface="Arial" panose="020B0604020202020204" pitchFamily="34" charset="0"/>
                <a:cs typeface="Arial" panose="020B0604020202020204" pitchFamily="34" charset="0"/>
              </a:rPr>
              <a:t>)</a:t>
            </a:r>
          </a:p>
          <a:p>
            <a:pPr marL="342900" indent="-342900" algn="just">
              <a:lnSpc>
                <a:spcPct val="150000"/>
              </a:lnSpc>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REGISTRO DEL COMPUTADOR </a:t>
            </a:r>
            <a:r>
              <a:rPr lang="es-ES" sz="1400" b="1" dirty="0" smtClean="0">
                <a:solidFill>
                  <a:schemeClr val="tx1"/>
                </a:solidFill>
                <a:latin typeface="Arial" panose="020B0604020202020204" pitchFamily="34" charset="0"/>
                <a:cs typeface="Arial" panose="020B0604020202020204" pitchFamily="34" charset="0"/>
              </a:rPr>
              <a:t>(C2 IM-Z1IM)</a:t>
            </a:r>
          </a:p>
          <a:p>
            <a:pPr marL="342900" indent="-342900" algn="just">
              <a:lnSpc>
                <a:spcPct val="150000"/>
              </a:lnSpc>
              <a:buFont typeface="+mj-lt"/>
              <a:buAutoNum type="arabicPeriod"/>
            </a:pPr>
            <a:r>
              <a:rPr lang="es-ES" sz="1400" dirty="0" smtClean="0">
                <a:solidFill>
                  <a:schemeClr val="tx1"/>
                </a:solidFill>
                <a:latin typeface="Arial" panose="020B0604020202020204" pitchFamily="34" charset="0"/>
                <a:cs typeface="Arial" panose="020B0604020202020204" pitchFamily="34" charset="0"/>
              </a:rPr>
              <a:t>RADIO OPERADOR (RED DE CONDUCCIÓN) </a:t>
            </a:r>
            <a:r>
              <a:rPr lang="es-ES" sz="1400" b="1" dirty="0" smtClean="0">
                <a:solidFill>
                  <a:schemeClr val="tx1"/>
                </a:solidFill>
                <a:latin typeface="Arial" panose="020B0604020202020204" pitchFamily="34" charset="0"/>
                <a:cs typeface="Arial" panose="020B0604020202020204" pitchFamily="34" charset="0"/>
              </a:rPr>
              <a:t>(C1 IM-C2 IM)</a:t>
            </a:r>
            <a:endParaRPr lang="es-ES" sz="1400" b="1" dirty="0">
              <a:solidFill>
                <a:schemeClr val="tx1"/>
              </a:solidFill>
              <a:latin typeface="Arial" panose="020B0604020202020204" pitchFamily="34" charset="0"/>
              <a:cs typeface="Arial" panose="020B0604020202020204" pitchFamily="34" charset="0"/>
            </a:endParaRPr>
          </a:p>
          <a:p>
            <a:pPr algn="ctr"/>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sz="14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pic>
        <p:nvPicPr>
          <p:cNvPr id="3" name="Imagen 2">
            <a:extLst>
              <a:ext uri="{FF2B5EF4-FFF2-40B4-BE49-F238E27FC236}">
                <a16:creationId xmlns="" xmlns:a16="http://schemas.microsoft.com/office/drawing/2014/main" id="{05D18D8E-B9C5-41AC-82B8-274F62513632}"/>
              </a:ext>
            </a:extLst>
          </p:cNvPr>
          <p:cNvPicPr>
            <a:picLocks noChangeAspect="1"/>
          </p:cNvPicPr>
          <p:nvPr/>
        </p:nvPicPr>
        <p:blipFill>
          <a:blip r:embed="rId5"/>
          <a:stretch>
            <a:fillRect/>
          </a:stretch>
        </p:blipFill>
        <p:spPr>
          <a:xfrm>
            <a:off x="6669629" y="2174722"/>
            <a:ext cx="4776593" cy="3582445"/>
          </a:xfrm>
          <a:prstGeom prst="rect">
            <a:avLst/>
          </a:prstGeom>
          <a:ln>
            <a:noFill/>
          </a:ln>
          <a:effectLst>
            <a:outerShdw blurRad="190500" algn="tl" rotWithShape="0">
              <a:srgbClr val="000000">
                <a:alpha val="70000"/>
              </a:srgbClr>
            </a:outerShdw>
          </a:effectLst>
        </p:spPr>
      </p:pic>
      <p:sp>
        <p:nvSpPr>
          <p:cNvPr id="13" name="Rectángulo 12">
            <a:extLst>
              <a:ext uri="{FF2B5EF4-FFF2-40B4-BE49-F238E27FC236}">
                <a16:creationId xmlns="" xmlns:a16="http://schemas.microsoft.com/office/drawing/2014/main" id="{80F0C3A0-A4F3-4B28-A88B-179CD2C9DA14}"/>
              </a:ext>
            </a:extLst>
          </p:cNvPr>
          <p:cNvSpPr/>
          <p:nvPr/>
        </p:nvSpPr>
        <p:spPr>
          <a:xfrm>
            <a:off x="1528352" y="1366632"/>
            <a:ext cx="6414645"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smtClean="0">
                <a:solidFill>
                  <a:schemeClr val="bg1"/>
                </a:solidFill>
                <a:latin typeface="Arial" panose="020B0604020202020204" pitchFamily="34" charset="0"/>
                <a:cs typeface="Arial" panose="020B0604020202020204" pitchFamily="34" charset="0"/>
              </a:rPr>
              <a:t>B. GENERALIDADES DE LA ORGANIZACIÓN DE LA CT.</a:t>
            </a:r>
            <a:endParaRPr lang="en-US"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9816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a:t>
            </a:r>
            <a:r>
              <a:rPr lang="es-ES" b="1" dirty="0" smtClean="0">
                <a:solidFill>
                  <a:schemeClr val="bg1"/>
                </a:solidFill>
                <a:latin typeface="Arial" panose="020B0604020202020204" pitchFamily="34" charset="0"/>
                <a:cs typeface="Arial" panose="020B0604020202020204" pitchFamily="34" charset="0"/>
              </a:rPr>
              <a:t>.- ENTRAR AL PLANO DE TIRO.</a:t>
            </a:r>
            <a:endParaRPr lang="en-US" b="1" dirty="0">
              <a:solidFill>
                <a:schemeClr val="bg1"/>
              </a:solidFill>
              <a:latin typeface="Arial" panose="020B0604020202020204" pitchFamily="34" charset="0"/>
              <a:cs typeface="Arial" panose="020B0604020202020204" pitchFamily="34" charset="0"/>
            </a:endParaRPr>
          </a:p>
        </p:txBody>
      </p:sp>
      <p:graphicFrame>
        <p:nvGraphicFramePr>
          <p:cNvPr id="2" name="Tabla 1"/>
          <p:cNvGraphicFramePr>
            <a:graphicFrameLocks noGrp="1"/>
          </p:cNvGraphicFramePr>
          <p:nvPr>
            <p:extLst>
              <p:ext uri="{D42A27DB-BD31-4B8C-83A1-F6EECF244321}">
                <p14:modId xmlns:p14="http://schemas.microsoft.com/office/powerpoint/2010/main" val="2376959127"/>
              </p:ext>
            </p:extLst>
          </p:nvPr>
        </p:nvGraphicFramePr>
        <p:xfrm>
          <a:off x="1448343" y="4246032"/>
          <a:ext cx="9283700" cy="1478280"/>
        </p:xfrm>
        <a:graphic>
          <a:graphicData uri="http://schemas.openxmlformats.org/drawingml/2006/table">
            <a:tbl>
              <a:tblPr firstRow="1" bandRow="1">
                <a:tableStyleId>{5C22544A-7EE6-4342-B048-85BDC9FD1C3A}</a:tableStyleId>
              </a:tblPr>
              <a:tblGrid>
                <a:gridCol w="3153191">
                  <a:extLst>
                    <a:ext uri="{9D8B030D-6E8A-4147-A177-3AD203B41FA5}">
                      <a16:colId xmlns:a16="http://schemas.microsoft.com/office/drawing/2014/main" xmlns="" val="4047217977"/>
                    </a:ext>
                  </a:extLst>
                </a:gridCol>
                <a:gridCol w="2116004">
                  <a:extLst>
                    <a:ext uri="{9D8B030D-6E8A-4147-A177-3AD203B41FA5}">
                      <a16:colId xmlns:a16="http://schemas.microsoft.com/office/drawing/2014/main" xmlns="" val="1009542865"/>
                    </a:ext>
                  </a:extLst>
                </a:gridCol>
                <a:gridCol w="2578444">
                  <a:extLst>
                    <a:ext uri="{9D8B030D-6E8A-4147-A177-3AD203B41FA5}">
                      <a16:colId xmlns:a16="http://schemas.microsoft.com/office/drawing/2014/main" xmlns="" val="2662985293"/>
                    </a:ext>
                  </a:extLst>
                </a:gridCol>
                <a:gridCol w="1436061">
                  <a:extLst>
                    <a:ext uri="{9D8B030D-6E8A-4147-A177-3AD203B41FA5}">
                      <a16:colId xmlns:a16="http://schemas.microsoft.com/office/drawing/2014/main" xmlns="" val="1627621530"/>
                    </a:ext>
                  </a:extLst>
                </a:gridCol>
              </a:tblGrid>
              <a:tr h="336966">
                <a:tc>
                  <a:txBody>
                    <a:bodyPr/>
                    <a:lstStyle/>
                    <a:p>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DE</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DN</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DA</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xmlns="" val="1381420980"/>
                  </a:ext>
                </a:extLst>
              </a:tr>
              <a:tr h="370840">
                <a:tc>
                  <a:txBody>
                    <a:bodyPr/>
                    <a:lstStyle/>
                    <a:p>
                      <a:r>
                        <a:rPr lang="es-ES" dirty="0" smtClean="0">
                          <a:latin typeface="Arial" panose="020B0604020202020204" pitchFamily="34" charset="0"/>
                          <a:cs typeface="Arial" panose="020B0604020202020204" pitchFamily="34" charset="0"/>
                        </a:rPr>
                        <a:t>COORD. BTY</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43500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40500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1642319026"/>
                  </a:ext>
                </a:extLst>
              </a:tr>
              <a:tr h="370840">
                <a:tc>
                  <a:txBody>
                    <a:bodyPr/>
                    <a:lstStyle/>
                    <a:p>
                      <a:r>
                        <a:rPr lang="es-ES" dirty="0" smtClean="0">
                          <a:latin typeface="Arial" panose="020B0604020202020204" pitchFamily="34" charset="0"/>
                          <a:cs typeface="Arial" panose="020B0604020202020204" pitchFamily="34" charset="0"/>
                        </a:rPr>
                        <a:t>COORD. OBJ.</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46000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47000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65167029"/>
                  </a:ext>
                </a:extLst>
              </a:tr>
              <a:tr h="370840">
                <a:tc>
                  <a:txBody>
                    <a:bodyPr/>
                    <a:lstStyle/>
                    <a:p>
                      <a:r>
                        <a:rPr lang="es-ES" dirty="0" smtClean="0">
                          <a:latin typeface="Arial" panose="020B0604020202020204" pitchFamily="34" charset="0"/>
                          <a:cs typeface="Arial" panose="020B0604020202020204" pitchFamily="34" charset="0"/>
                        </a:rPr>
                        <a:t>DIFERENCIAS</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2500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6500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056406932"/>
                  </a:ext>
                </a:extLst>
              </a:tr>
            </a:tbl>
          </a:graphicData>
        </a:graphic>
      </p:graphicFrame>
      <p:sp>
        <p:nvSpPr>
          <p:cNvPr id="13" name="Rectángulo redondeado 12"/>
          <p:cNvSpPr/>
          <p:nvPr/>
        </p:nvSpPr>
        <p:spPr>
          <a:xfrm>
            <a:off x="1528350" y="1665037"/>
            <a:ext cx="9203693" cy="190536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buFont typeface="+mj-lt"/>
              <a:buAutoNum type="arabicPeriod"/>
            </a:pPr>
            <a:r>
              <a:rPr lang="es-ES" sz="1600" dirty="0" smtClean="0">
                <a:solidFill>
                  <a:schemeClr val="tx1"/>
                </a:solidFill>
                <a:latin typeface="Arial" panose="020B0604020202020204" pitchFamily="34" charset="0"/>
                <a:cs typeface="Arial" panose="020B0604020202020204" pitchFamily="34" charset="0"/>
              </a:rPr>
              <a:t>PARA PARTIR TRABAJANDO EN EL PLANO DE TIRO, INICALMENTE DEBEMOS SABER EN QUE CUADRANTE TRABAJAREMOS, LO CUAL NOS PERMITIRÁ ORIENTARNOS DENTRO DEL MISMO. DEBEMOS CONOCER LAS COORDENADAS DE LA BATERÍA Y DEL BLANCO (OBJETIVO).</a:t>
            </a:r>
          </a:p>
          <a:p>
            <a:pPr marL="342900" indent="-342900">
              <a:buFont typeface="+mj-lt"/>
              <a:buAutoNum type="arabicPeriod"/>
            </a:pPr>
            <a:endParaRPr lang="es-ES" sz="1600" dirty="0" smtClean="0">
              <a:solidFill>
                <a:schemeClr val="tx1"/>
              </a:solidFill>
              <a:latin typeface="Arial" panose="020B0604020202020204" pitchFamily="34" charset="0"/>
              <a:cs typeface="Arial" panose="020B0604020202020204" pitchFamily="34" charset="0"/>
            </a:endParaRPr>
          </a:p>
          <a:p>
            <a:pPr marL="342900" indent="-342900">
              <a:buFont typeface="+mj-lt"/>
              <a:buAutoNum type="arabicPeriod"/>
            </a:pPr>
            <a:r>
              <a:rPr lang="es-ES" sz="1600" dirty="0" smtClean="0">
                <a:solidFill>
                  <a:schemeClr val="tx1"/>
                </a:solidFill>
                <a:latin typeface="Arial" panose="020B0604020202020204" pitchFamily="34" charset="0"/>
                <a:cs typeface="Arial" panose="020B0604020202020204" pitchFamily="34" charset="0"/>
              </a:rPr>
              <a:t>CON ESTOS MISMOS DATOS PODEMOS DETERMINAR EL AZIMUT Y DISTANCIA DE TIRO.</a:t>
            </a:r>
            <a:endParaRPr lang="es-ES" sz="16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1448343" y="3715050"/>
            <a:ext cx="6899857" cy="369332"/>
          </a:xfrm>
          <a:prstGeom prst="rect">
            <a:avLst/>
          </a:prstGeom>
          <a:noFill/>
        </p:spPr>
        <p:txBody>
          <a:bodyPr wrap="square" rtlCol="0">
            <a:spAutoFit/>
          </a:bodyPr>
          <a:lstStyle/>
          <a:p>
            <a:r>
              <a:rPr lang="es-ES" b="1" dirty="0" smtClean="0">
                <a:latin typeface="Arial" panose="020B0604020202020204" pitchFamily="34" charset="0"/>
                <a:cs typeface="Arial" panose="020B0604020202020204" pitchFamily="34" charset="0"/>
              </a:rPr>
              <a:t>1.- </a:t>
            </a:r>
            <a:r>
              <a:rPr lang="es-ES" b="1" u="sng" dirty="0" smtClean="0">
                <a:latin typeface="Arial" panose="020B0604020202020204" pitchFamily="34" charset="0"/>
                <a:cs typeface="Arial" panose="020B0604020202020204" pitchFamily="34" charset="0"/>
              </a:rPr>
              <a:t>PARA OBTENER EL CUADRANTE:</a:t>
            </a:r>
            <a:endParaRPr lang="en-US" b="1"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783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rotWithShape="1">
          <a:blip r:embed="rId5"/>
          <a:srcRect l="29895" t="12893" r="31126" b="28254"/>
          <a:stretch/>
        </p:blipFill>
        <p:spPr>
          <a:xfrm>
            <a:off x="2364147" y="0"/>
            <a:ext cx="7463706" cy="6336000"/>
          </a:xfrm>
          <a:prstGeom prst="rect">
            <a:avLst/>
          </a:prstGeom>
        </p:spPr>
      </p:pic>
      <p:pic>
        <p:nvPicPr>
          <p:cNvPr id="5" name="Imagen 4"/>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t="-1" r="22418" b="-4998"/>
          <a:stretch/>
        </p:blipFill>
        <p:spPr>
          <a:xfrm flipH="1">
            <a:off x="4043966" y="5082647"/>
            <a:ext cx="698231" cy="377995"/>
          </a:xfrm>
          <a:prstGeom prst="rect">
            <a:avLst/>
          </a:prstGeom>
        </p:spPr>
      </p:pic>
      <p:pic>
        <p:nvPicPr>
          <p:cNvPr id="16" name="Imagen 15"/>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flipH="1">
            <a:off x="10604608" y="5082647"/>
            <a:ext cx="900000" cy="360000"/>
          </a:xfrm>
          <a:prstGeom prst="rect">
            <a:avLst/>
          </a:prstGeom>
        </p:spPr>
      </p:pic>
      <p:pic>
        <p:nvPicPr>
          <p:cNvPr id="6" name="Imagen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05937" y="2269033"/>
            <a:ext cx="360000" cy="360000"/>
          </a:xfrm>
          <a:prstGeom prst="rect">
            <a:avLst/>
          </a:prstGeom>
        </p:spPr>
      </p:pic>
      <p:pic>
        <p:nvPicPr>
          <p:cNvPr id="7" name="Imagen 6"/>
          <p:cNvPicPr>
            <a:picLocks noChangeAspect="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1548" y1="43310" x2="41548" y2="43310"/>
                      </a14:backgroundRemoval>
                    </a14:imgEffect>
                  </a14:imgLayer>
                </a14:imgProps>
              </a:ext>
              <a:ext uri="{28A0092B-C50C-407E-A947-70E740481C1C}">
                <a14:useLocalDpi xmlns:a14="http://schemas.microsoft.com/office/drawing/2010/main" val="0"/>
              </a:ext>
            </a:extLst>
          </a:blip>
          <a:stretch>
            <a:fillRect/>
          </a:stretch>
        </p:blipFill>
        <p:spPr>
          <a:xfrm>
            <a:off x="5280723" y="2430744"/>
            <a:ext cx="532394" cy="360000"/>
          </a:xfrm>
          <a:prstGeom prst="rect">
            <a:avLst/>
          </a:prstGeom>
        </p:spPr>
      </p:pic>
    </p:spTree>
    <p:extLst>
      <p:ext uri="{BB962C8B-B14F-4D97-AF65-F5344CB8AC3E}">
        <p14:creationId xmlns:p14="http://schemas.microsoft.com/office/powerpoint/2010/main" val="27781853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a:t>
            </a:r>
            <a:r>
              <a:rPr lang="es-ES" b="1" dirty="0" smtClean="0">
                <a:solidFill>
                  <a:schemeClr val="bg1"/>
                </a:solidFill>
                <a:latin typeface="Arial" panose="020B0604020202020204" pitchFamily="34" charset="0"/>
                <a:cs typeface="Arial" panose="020B0604020202020204" pitchFamily="34" charset="0"/>
              </a:rPr>
              <a:t>.- ENTRAR AL PLANO DE TIRO.</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p:cNvSpPr txBox="1"/>
          <p:nvPr/>
        </p:nvSpPr>
        <p:spPr>
          <a:xfrm>
            <a:off x="1448343" y="1553122"/>
            <a:ext cx="6899857" cy="369332"/>
          </a:xfrm>
          <a:prstGeom prst="rect">
            <a:avLst/>
          </a:prstGeom>
          <a:noFill/>
        </p:spPr>
        <p:txBody>
          <a:bodyPr wrap="square" rtlCol="0">
            <a:spAutoFit/>
          </a:bodyPr>
          <a:lstStyle/>
          <a:p>
            <a:r>
              <a:rPr lang="es-ES" b="1" dirty="0">
                <a:latin typeface="Arial" panose="020B0604020202020204" pitchFamily="34" charset="0"/>
                <a:cs typeface="Arial" panose="020B0604020202020204" pitchFamily="34" charset="0"/>
              </a:rPr>
              <a:t>2</a:t>
            </a:r>
            <a:r>
              <a:rPr lang="es-ES" b="1" dirty="0" smtClean="0">
                <a:latin typeface="Arial" panose="020B0604020202020204" pitchFamily="34" charset="0"/>
                <a:cs typeface="Arial" panose="020B0604020202020204" pitchFamily="34" charset="0"/>
              </a:rPr>
              <a:t>.- </a:t>
            </a:r>
            <a:r>
              <a:rPr lang="es-ES" b="1" u="sng" dirty="0" smtClean="0">
                <a:latin typeface="Arial" panose="020B0604020202020204" pitchFamily="34" charset="0"/>
                <a:cs typeface="Arial" panose="020B0604020202020204" pitchFamily="34" charset="0"/>
              </a:rPr>
              <a:t>PARA OBTENER EL AZIMUT DE TIRO:</a:t>
            </a:r>
            <a:endParaRPr lang="en-US" b="1" u="sng" dirty="0">
              <a:latin typeface="Arial" panose="020B0604020202020204" pitchFamily="34" charset="0"/>
              <a:cs typeface="Arial" panose="020B0604020202020204" pitchFamily="34" charset="0"/>
            </a:endParaRPr>
          </a:p>
        </p:txBody>
      </p:sp>
      <p:sp>
        <p:nvSpPr>
          <p:cNvPr id="5" name="CuadroTexto 4"/>
          <p:cNvSpPr txBox="1"/>
          <p:nvPr/>
        </p:nvSpPr>
        <p:spPr>
          <a:xfrm>
            <a:off x="5581681" y="3916181"/>
            <a:ext cx="827314" cy="369332"/>
          </a:xfrm>
          <a:prstGeom prst="rect">
            <a:avLst/>
          </a:prstGeom>
          <a:noFill/>
        </p:spPr>
        <p:txBody>
          <a:bodyPr wrap="square" rtlCol="0">
            <a:spAutoFit/>
          </a:bodyPr>
          <a:lstStyle/>
          <a:p>
            <a:pPr algn="ctr"/>
            <a:r>
              <a:rPr lang="es-ES" b="1" dirty="0" smtClean="0">
                <a:solidFill>
                  <a:srgbClr val="FF0000"/>
                </a:solidFill>
                <a:latin typeface="Arial" panose="020B0604020202020204" pitchFamily="34" charset="0"/>
                <a:cs typeface="Arial" panose="020B0604020202020204" pitchFamily="34" charset="0"/>
              </a:rPr>
              <a:t>(DDE)</a:t>
            </a:r>
            <a:endParaRPr lang="en-US" b="1" dirty="0">
              <a:solidFill>
                <a:srgbClr val="FF0000"/>
              </a:solidFill>
              <a:latin typeface="Arial" panose="020B0604020202020204" pitchFamily="34" charset="0"/>
              <a:cs typeface="Arial" panose="020B0604020202020204" pitchFamily="34" charset="0"/>
            </a:endParaRPr>
          </a:p>
        </p:txBody>
      </p:sp>
      <p:sp>
        <p:nvSpPr>
          <p:cNvPr id="16" name="CuadroTexto 15"/>
          <p:cNvSpPr txBox="1"/>
          <p:nvPr/>
        </p:nvSpPr>
        <p:spPr>
          <a:xfrm>
            <a:off x="8070881" y="3911921"/>
            <a:ext cx="913462" cy="369332"/>
          </a:xfrm>
          <a:prstGeom prst="rect">
            <a:avLst/>
          </a:prstGeom>
          <a:noFill/>
        </p:spPr>
        <p:txBody>
          <a:bodyPr wrap="square" rtlCol="0">
            <a:spAutoFit/>
          </a:bodyPr>
          <a:lstStyle/>
          <a:p>
            <a:pPr algn="ctr"/>
            <a:r>
              <a:rPr lang="es-ES" b="1" dirty="0" smtClean="0">
                <a:solidFill>
                  <a:srgbClr val="FF0000"/>
                </a:solidFill>
                <a:latin typeface="Arial" panose="020B0604020202020204" pitchFamily="34" charset="0"/>
                <a:cs typeface="Arial" panose="020B0604020202020204" pitchFamily="34" charset="0"/>
              </a:rPr>
              <a:t>(DDN)</a:t>
            </a:r>
            <a:endParaRPr lang="en-US" b="1" dirty="0">
              <a:solidFill>
                <a:srgbClr val="FF0000"/>
              </a:solidFill>
              <a:latin typeface="Arial" panose="020B0604020202020204" pitchFamily="34" charset="0"/>
              <a:cs typeface="Arial" panose="020B0604020202020204" pitchFamily="34" charset="0"/>
            </a:endParaRPr>
          </a:p>
        </p:txBody>
      </p:sp>
      <p:sp>
        <p:nvSpPr>
          <p:cNvPr id="6" name="CuadroTexto 5"/>
          <p:cNvSpPr txBox="1"/>
          <p:nvPr/>
        </p:nvSpPr>
        <p:spPr>
          <a:xfrm>
            <a:off x="1528351" y="4374778"/>
            <a:ext cx="9679152" cy="1877437"/>
          </a:xfrm>
          <a:prstGeom prst="rect">
            <a:avLst/>
          </a:prstGeom>
          <a:noFill/>
        </p:spPr>
        <p:txBody>
          <a:bodyPr wrap="square" rtlCol="0">
            <a:spAutoFit/>
          </a:bodyPr>
          <a:lstStyle/>
          <a:p>
            <a:pPr algn="just"/>
            <a:r>
              <a:rPr lang="es-ES" sz="1600" b="1" dirty="0" smtClean="0">
                <a:latin typeface="Arial" panose="020B0604020202020204" pitchFamily="34" charset="0"/>
                <a:cs typeface="Arial" panose="020B0604020202020204" pitchFamily="34" charset="0"/>
              </a:rPr>
              <a:t>RUMBO: </a:t>
            </a:r>
            <a:r>
              <a:rPr lang="es-ES" sz="1600" dirty="0" smtClean="0">
                <a:latin typeface="Arial" panose="020B0604020202020204" pitchFamily="34" charset="0"/>
                <a:cs typeface="Arial" panose="020B0604020202020204" pitchFamily="34" charset="0"/>
              </a:rPr>
              <a:t>Pol (DDN,DDE), luego aplicar función </a:t>
            </a:r>
            <a:r>
              <a:rPr lang="es-ES" sz="1600" dirty="0" err="1" smtClean="0">
                <a:latin typeface="Arial" panose="020B0604020202020204" pitchFamily="34" charset="0"/>
                <a:cs typeface="Arial" panose="020B0604020202020204" pitchFamily="34" charset="0"/>
              </a:rPr>
              <a:t>RCL+Tan</a:t>
            </a:r>
            <a:r>
              <a:rPr lang="es-ES" sz="1600" dirty="0" smtClean="0">
                <a:latin typeface="Arial" panose="020B0604020202020204" pitchFamily="34" charset="0"/>
                <a:cs typeface="Arial" panose="020B0604020202020204" pitchFamily="34" charset="0"/>
              </a:rPr>
              <a:t>= XX/0,05625 = (XX) ESTE RESULTADO SE APLICA A LA FÓRMULA DEL CUADRANTE RESPECTIVO, EJ: II CUADRANTE: AZ. DE TIRO= 3200-RUMBO CALCULADO</a:t>
            </a:r>
            <a:r>
              <a:rPr lang="es-ES" dirty="0" smtClean="0"/>
              <a:t>.</a:t>
            </a:r>
          </a:p>
          <a:p>
            <a:pPr algn="just"/>
            <a:endParaRPr lang="es-ES" dirty="0"/>
          </a:p>
          <a:p>
            <a:pPr algn="just"/>
            <a:r>
              <a:rPr lang="es-ES" sz="1600" b="1" dirty="0">
                <a:latin typeface="Arial" panose="020B0604020202020204" pitchFamily="34" charset="0"/>
                <a:cs typeface="Arial" panose="020B0604020202020204" pitchFamily="34" charset="0"/>
              </a:rPr>
              <a:t>RUMBO: </a:t>
            </a:r>
            <a:r>
              <a:rPr lang="es-ES" sz="1600" dirty="0">
                <a:latin typeface="Arial" panose="020B0604020202020204" pitchFamily="34" charset="0"/>
                <a:cs typeface="Arial" panose="020B0604020202020204" pitchFamily="34" charset="0"/>
              </a:rPr>
              <a:t>Pol </a:t>
            </a:r>
            <a:r>
              <a:rPr lang="es-ES" sz="1600" dirty="0" smtClean="0">
                <a:latin typeface="Arial" panose="020B0604020202020204" pitchFamily="34" charset="0"/>
                <a:cs typeface="Arial" panose="020B0604020202020204" pitchFamily="34" charset="0"/>
              </a:rPr>
              <a:t>(6500,2500)=6964,19, </a:t>
            </a:r>
            <a:r>
              <a:rPr lang="es-ES" sz="1600" dirty="0">
                <a:latin typeface="Arial" panose="020B0604020202020204" pitchFamily="34" charset="0"/>
                <a:cs typeface="Arial" panose="020B0604020202020204" pitchFamily="34" charset="0"/>
              </a:rPr>
              <a:t>luego aplicar función </a:t>
            </a:r>
            <a:r>
              <a:rPr lang="es-ES" sz="1600" dirty="0" err="1">
                <a:latin typeface="Arial" panose="020B0604020202020204" pitchFamily="34" charset="0"/>
                <a:cs typeface="Arial" panose="020B0604020202020204" pitchFamily="34" charset="0"/>
              </a:rPr>
              <a:t>RCL+Tan</a:t>
            </a:r>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21,08/0,05625 </a:t>
            </a:r>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374 </a:t>
            </a:r>
            <a:r>
              <a:rPr lang="es-ES" sz="1600" b="1" u="sng" dirty="0" smtClean="0">
                <a:latin typeface="Arial" panose="020B0604020202020204" pitchFamily="34" charset="0"/>
                <a:cs typeface="Arial" panose="020B0604020202020204" pitchFamily="34" charset="0"/>
              </a:rPr>
              <a:t>(374 MILS)</a:t>
            </a:r>
            <a:endParaRPr lang="es-ES" sz="1600" dirty="0" smtClean="0">
              <a:latin typeface="Arial" panose="020B0604020202020204" pitchFamily="34" charset="0"/>
              <a:cs typeface="Arial" panose="020B0604020202020204" pitchFamily="34" charset="0"/>
            </a:endParaRPr>
          </a:p>
          <a:p>
            <a:pPr algn="just"/>
            <a:r>
              <a:rPr lang="es-ES" sz="1600" dirty="0" smtClean="0">
                <a:latin typeface="Arial" panose="020B0604020202020204" pitchFamily="34" charset="0"/>
                <a:cs typeface="Arial" panose="020B0604020202020204" pitchFamily="34" charset="0"/>
              </a:rPr>
              <a:t>EN ESTE CASO ESTAMOS TRABAJANDO EN EL PRIMER CUADRANTE POR LO CUAL EL RUMBO ES IGUAL AL AZIMUT DE TIRO.</a:t>
            </a:r>
            <a:endParaRPr lang="en-US" sz="1600" dirty="0"/>
          </a:p>
        </p:txBody>
      </p:sp>
      <p:graphicFrame>
        <p:nvGraphicFramePr>
          <p:cNvPr id="18" name="Tabla 17"/>
          <p:cNvGraphicFramePr>
            <a:graphicFrameLocks noGrp="1"/>
          </p:cNvGraphicFramePr>
          <p:nvPr>
            <p:extLst>
              <p:ext uri="{D42A27DB-BD31-4B8C-83A1-F6EECF244321}">
                <p14:modId xmlns:p14="http://schemas.microsoft.com/office/powerpoint/2010/main" val="201955322"/>
              </p:ext>
            </p:extLst>
          </p:nvPr>
        </p:nvGraphicFramePr>
        <p:xfrm>
          <a:off x="1770908" y="2273762"/>
          <a:ext cx="9283700" cy="1478280"/>
        </p:xfrm>
        <a:graphic>
          <a:graphicData uri="http://schemas.openxmlformats.org/drawingml/2006/table">
            <a:tbl>
              <a:tblPr firstRow="1" bandRow="1">
                <a:tableStyleId>{5C22544A-7EE6-4342-B048-85BDC9FD1C3A}</a:tableStyleId>
              </a:tblPr>
              <a:tblGrid>
                <a:gridCol w="3153191">
                  <a:extLst>
                    <a:ext uri="{9D8B030D-6E8A-4147-A177-3AD203B41FA5}">
                      <a16:colId xmlns:a16="http://schemas.microsoft.com/office/drawing/2014/main" xmlns="" val="4047217977"/>
                    </a:ext>
                  </a:extLst>
                </a:gridCol>
                <a:gridCol w="2116004">
                  <a:extLst>
                    <a:ext uri="{9D8B030D-6E8A-4147-A177-3AD203B41FA5}">
                      <a16:colId xmlns:a16="http://schemas.microsoft.com/office/drawing/2014/main" xmlns="" val="1009542865"/>
                    </a:ext>
                  </a:extLst>
                </a:gridCol>
                <a:gridCol w="2578444">
                  <a:extLst>
                    <a:ext uri="{9D8B030D-6E8A-4147-A177-3AD203B41FA5}">
                      <a16:colId xmlns:a16="http://schemas.microsoft.com/office/drawing/2014/main" xmlns="" val="2662985293"/>
                    </a:ext>
                  </a:extLst>
                </a:gridCol>
                <a:gridCol w="1436061">
                  <a:extLst>
                    <a:ext uri="{9D8B030D-6E8A-4147-A177-3AD203B41FA5}">
                      <a16:colId xmlns:a16="http://schemas.microsoft.com/office/drawing/2014/main" xmlns="" val="1627621530"/>
                    </a:ext>
                  </a:extLst>
                </a:gridCol>
              </a:tblGrid>
              <a:tr h="336966">
                <a:tc>
                  <a:txBody>
                    <a:bodyPr/>
                    <a:lstStyle/>
                    <a:p>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DE</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DN</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DA</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xmlns="" val="1381420980"/>
                  </a:ext>
                </a:extLst>
              </a:tr>
              <a:tr h="370840">
                <a:tc>
                  <a:txBody>
                    <a:bodyPr/>
                    <a:lstStyle/>
                    <a:p>
                      <a:r>
                        <a:rPr lang="es-ES" dirty="0" smtClean="0">
                          <a:latin typeface="Arial" panose="020B0604020202020204" pitchFamily="34" charset="0"/>
                          <a:cs typeface="Arial" panose="020B0604020202020204" pitchFamily="34" charset="0"/>
                        </a:rPr>
                        <a:t>COORD. BTY</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43500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40500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1642319026"/>
                  </a:ext>
                </a:extLst>
              </a:tr>
              <a:tr h="370840">
                <a:tc>
                  <a:txBody>
                    <a:bodyPr/>
                    <a:lstStyle/>
                    <a:p>
                      <a:r>
                        <a:rPr lang="es-ES" dirty="0" smtClean="0">
                          <a:latin typeface="Arial" panose="020B0604020202020204" pitchFamily="34" charset="0"/>
                          <a:cs typeface="Arial" panose="020B0604020202020204" pitchFamily="34" charset="0"/>
                        </a:rPr>
                        <a:t>COORD. OBJ.</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46000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47000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65167029"/>
                  </a:ext>
                </a:extLst>
              </a:tr>
              <a:tr h="370840">
                <a:tc>
                  <a:txBody>
                    <a:bodyPr/>
                    <a:lstStyle/>
                    <a:p>
                      <a:r>
                        <a:rPr lang="es-ES" dirty="0" smtClean="0">
                          <a:latin typeface="Arial" panose="020B0604020202020204" pitchFamily="34" charset="0"/>
                          <a:cs typeface="Arial" panose="020B0604020202020204" pitchFamily="34" charset="0"/>
                        </a:rPr>
                        <a:t>DIFERENCIAS</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2500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6500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056406932"/>
                  </a:ext>
                </a:extLst>
              </a:tr>
            </a:tbl>
          </a:graphicData>
        </a:graphic>
      </p:graphicFrame>
    </p:spTree>
    <p:extLst>
      <p:ext uri="{BB962C8B-B14F-4D97-AF65-F5344CB8AC3E}">
        <p14:creationId xmlns:p14="http://schemas.microsoft.com/office/powerpoint/2010/main" val="33927034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a:t>
            </a:r>
            <a:r>
              <a:rPr lang="es-ES" b="1" dirty="0" smtClean="0">
                <a:solidFill>
                  <a:schemeClr val="bg1"/>
                </a:solidFill>
                <a:latin typeface="Arial" panose="020B0604020202020204" pitchFamily="34" charset="0"/>
                <a:cs typeface="Arial" panose="020B0604020202020204" pitchFamily="34" charset="0"/>
              </a:rPr>
              <a:t>.- ENTRAR AL PLANO DE TIRO.</a:t>
            </a:r>
            <a:endParaRPr lang="en-US" b="1" dirty="0">
              <a:solidFill>
                <a:schemeClr val="bg1"/>
              </a:solidFill>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5"/>
          <a:srcRect l="31706" t="35864" r="12183" b="15525"/>
          <a:stretch/>
        </p:blipFill>
        <p:spPr>
          <a:xfrm>
            <a:off x="2061027" y="1838844"/>
            <a:ext cx="8171543" cy="3980175"/>
          </a:xfrm>
          <a:prstGeom prst="rect">
            <a:avLst/>
          </a:prstGeom>
        </p:spPr>
      </p:pic>
    </p:spTree>
    <p:extLst>
      <p:ext uri="{BB962C8B-B14F-4D97-AF65-F5344CB8AC3E}">
        <p14:creationId xmlns:p14="http://schemas.microsoft.com/office/powerpoint/2010/main" val="3371259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A</a:t>
            </a:r>
            <a:r>
              <a:rPr lang="es-ES" b="1" dirty="0" smtClean="0">
                <a:solidFill>
                  <a:schemeClr val="bg1"/>
                </a:solidFill>
                <a:latin typeface="Arial" panose="020B0604020202020204" pitchFamily="34" charset="0"/>
                <a:cs typeface="Arial" panose="020B0604020202020204" pitchFamily="34" charset="0"/>
              </a:rPr>
              <a:t>.- ENTRAR AL PLANO DE TIRO.</a:t>
            </a:r>
            <a:endParaRPr lang="en-US" b="1" dirty="0">
              <a:solidFill>
                <a:schemeClr val="bg1"/>
              </a:solidFill>
              <a:latin typeface="Arial" panose="020B0604020202020204" pitchFamily="34" charset="0"/>
              <a:cs typeface="Arial" panose="020B0604020202020204" pitchFamily="34" charset="0"/>
            </a:endParaRPr>
          </a:p>
        </p:txBody>
      </p:sp>
      <p:sp>
        <p:nvSpPr>
          <p:cNvPr id="3" name="CuadroTexto 2"/>
          <p:cNvSpPr txBox="1"/>
          <p:nvPr/>
        </p:nvSpPr>
        <p:spPr>
          <a:xfrm>
            <a:off x="1448343" y="1553122"/>
            <a:ext cx="6899857" cy="369332"/>
          </a:xfrm>
          <a:prstGeom prst="rect">
            <a:avLst/>
          </a:prstGeom>
          <a:noFill/>
        </p:spPr>
        <p:txBody>
          <a:bodyPr wrap="square" rtlCol="0">
            <a:spAutoFit/>
          </a:bodyPr>
          <a:lstStyle/>
          <a:p>
            <a:r>
              <a:rPr lang="es-ES" b="1" dirty="0" smtClean="0">
                <a:latin typeface="Arial" panose="020B0604020202020204" pitchFamily="34" charset="0"/>
                <a:cs typeface="Arial" panose="020B0604020202020204" pitchFamily="34" charset="0"/>
              </a:rPr>
              <a:t>3.- </a:t>
            </a:r>
            <a:r>
              <a:rPr lang="es-ES" b="1" u="sng" dirty="0" smtClean="0">
                <a:latin typeface="Arial" panose="020B0604020202020204" pitchFamily="34" charset="0"/>
                <a:cs typeface="Arial" panose="020B0604020202020204" pitchFamily="34" charset="0"/>
              </a:rPr>
              <a:t>PARA OBTENER LA DISTANCIA DE TIRO:</a:t>
            </a:r>
            <a:endParaRPr lang="en-US" b="1" u="sng" dirty="0">
              <a:latin typeface="Arial" panose="020B0604020202020204" pitchFamily="34" charset="0"/>
              <a:cs typeface="Arial" panose="020B0604020202020204" pitchFamily="34" charset="0"/>
            </a:endParaRPr>
          </a:p>
        </p:txBody>
      </p:sp>
      <p:sp>
        <p:nvSpPr>
          <p:cNvPr id="5" name="CuadroTexto 4"/>
          <p:cNvSpPr txBox="1"/>
          <p:nvPr/>
        </p:nvSpPr>
        <p:spPr>
          <a:xfrm>
            <a:off x="5581681" y="3890423"/>
            <a:ext cx="827314" cy="369332"/>
          </a:xfrm>
          <a:prstGeom prst="rect">
            <a:avLst/>
          </a:prstGeom>
          <a:noFill/>
        </p:spPr>
        <p:txBody>
          <a:bodyPr wrap="square" rtlCol="0">
            <a:spAutoFit/>
          </a:bodyPr>
          <a:lstStyle/>
          <a:p>
            <a:pPr algn="ctr"/>
            <a:r>
              <a:rPr lang="es-ES" b="1" dirty="0" smtClean="0">
                <a:solidFill>
                  <a:srgbClr val="FF0000"/>
                </a:solidFill>
                <a:latin typeface="Arial" panose="020B0604020202020204" pitchFamily="34" charset="0"/>
                <a:cs typeface="Arial" panose="020B0604020202020204" pitchFamily="34" charset="0"/>
              </a:rPr>
              <a:t>(DDE)</a:t>
            </a:r>
            <a:endParaRPr lang="en-US" b="1" dirty="0">
              <a:solidFill>
                <a:srgbClr val="FF0000"/>
              </a:solidFill>
              <a:latin typeface="Arial" panose="020B0604020202020204" pitchFamily="34" charset="0"/>
              <a:cs typeface="Arial" panose="020B0604020202020204" pitchFamily="34" charset="0"/>
            </a:endParaRPr>
          </a:p>
        </p:txBody>
      </p:sp>
      <p:sp>
        <p:nvSpPr>
          <p:cNvPr id="16" name="CuadroTexto 15"/>
          <p:cNvSpPr txBox="1"/>
          <p:nvPr/>
        </p:nvSpPr>
        <p:spPr>
          <a:xfrm>
            <a:off x="8070881" y="3911921"/>
            <a:ext cx="927976" cy="369332"/>
          </a:xfrm>
          <a:prstGeom prst="rect">
            <a:avLst/>
          </a:prstGeom>
          <a:noFill/>
        </p:spPr>
        <p:txBody>
          <a:bodyPr wrap="square" rtlCol="0">
            <a:spAutoFit/>
          </a:bodyPr>
          <a:lstStyle/>
          <a:p>
            <a:pPr algn="ctr"/>
            <a:r>
              <a:rPr lang="es-ES" b="1" dirty="0" smtClean="0">
                <a:solidFill>
                  <a:srgbClr val="FF0000"/>
                </a:solidFill>
                <a:latin typeface="Arial" panose="020B0604020202020204" pitchFamily="34" charset="0"/>
                <a:cs typeface="Arial" panose="020B0604020202020204" pitchFamily="34" charset="0"/>
              </a:rPr>
              <a:t>(DDN)</a:t>
            </a:r>
            <a:endParaRPr lang="en-US" b="1" dirty="0">
              <a:solidFill>
                <a:srgbClr val="FF0000"/>
              </a:solidFill>
              <a:latin typeface="Arial" panose="020B0604020202020204" pitchFamily="34" charset="0"/>
              <a:cs typeface="Arial" panose="020B0604020202020204" pitchFamily="34" charset="0"/>
            </a:endParaRPr>
          </a:p>
        </p:txBody>
      </p:sp>
      <p:sp>
        <p:nvSpPr>
          <p:cNvPr id="6" name="CuadroTexto 5"/>
          <p:cNvSpPr txBox="1"/>
          <p:nvPr/>
        </p:nvSpPr>
        <p:spPr>
          <a:xfrm>
            <a:off x="1503799" y="4281253"/>
            <a:ext cx="9810391" cy="1877437"/>
          </a:xfrm>
          <a:prstGeom prst="rect">
            <a:avLst/>
          </a:prstGeom>
          <a:noFill/>
        </p:spPr>
        <p:txBody>
          <a:bodyPr wrap="square" rtlCol="0">
            <a:spAutoFit/>
          </a:bodyPr>
          <a:lstStyle/>
          <a:p>
            <a:r>
              <a:rPr lang="es-ES" sz="1600" b="1" dirty="0" smtClean="0">
                <a:latin typeface="Arial" panose="020B0604020202020204" pitchFamily="34" charset="0"/>
                <a:cs typeface="Arial" panose="020B0604020202020204" pitchFamily="34" charset="0"/>
              </a:rPr>
              <a:t>DISTANCIA: </a:t>
            </a:r>
            <a:r>
              <a:rPr lang="es-ES" sz="1600" dirty="0" smtClean="0">
                <a:latin typeface="Arial" panose="020B0604020202020204" pitchFamily="34" charset="0"/>
                <a:cs typeface="Arial" panose="020B0604020202020204" pitchFamily="34" charset="0"/>
              </a:rPr>
              <a:t>(DDE”+DDN”): </a:t>
            </a:r>
          </a:p>
          <a:p>
            <a:r>
              <a:rPr lang="es-ES" sz="1600" b="1" dirty="0" smtClean="0">
                <a:latin typeface="Arial" panose="020B0604020202020204" pitchFamily="34" charset="0"/>
                <a:cs typeface="Arial" panose="020B0604020202020204" pitchFamily="34" charset="0"/>
              </a:rPr>
              <a:t>DISTANCIA: </a:t>
            </a:r>
            <a:r>
              <a:rPr lang="es-ES" sz="1600" dirty="0" smtClean="0">
                <a:latin typeface="Arial" panose="020B0604020202020204" pitchFamily="34" charset="0"/>
                <a:cs typeface="Arial" panose="020B0604020202020204" pitchFamily="34" charset="0"/>
              </a:rPr>
              <a:t>(2500</a:t>
            </a:r>
            <a:r>
              <a:rPr lang="es-ES" sz="1600" baseline="30000" dirty="0" smtClean="0">
                <a:latin typeface="Arial" panose="020B0604020202020204" pitchFamily="34" charset="0"/>
                <a:cs typeface="Arial" panose="020B0604020202020204" pitchFamily="34" charset="0"/>
              </a:rPr>
              <a:t>2</a:t>
            </a:r>
            <a:r>
              <a:rPr lang="es-ES" sz="1600" dirty="0" smtClean="0">
                <a:latin typeface="Arial" panose="020B0604020202020204" pitchFamily="34" charset="0"/>
                <a:cs typeface="Arial" panose="020B0604020202020204" pitchFamily="34" charset="0"/>
              </a:rPr>
              <a:t>+6500</a:t>
            </a:r>
            <a:r>
              <a:rPr lang="es-ES" sz="1600" baseline="30000" dirty="0" smtClean="0">
                <a:latin typeface="Arial" panose="020B0604020202020204" pitchFamily="34" charset="0"/>
                <a:cs typeface="Arial" panose="020B0604020202020204" pitchFamily="34" charset="0"/>
              </a:rPr>
              <a:t>2</a:t>
            </a:r>
            <a:r>
              <a:rPr lang="es-ES" sz="1600" dirty="0" smtClean="0">
                <a:latin typeface="Arial" panose="020B0604020202020204" pitchFamily="34" charset="0"/>
                <a:cs typeface="Arial" panose="020B0604020202020204" pitchFamily="34" charset="0"/>
              </a:rPr>
              <a:t>)= 6964,19 MTS</a:t>
            </a:r>
          </a:p>
          <a:p>
            <a:endParaRPr lang="es-ES" sz="1600" dirty="0" smtClean="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SE APLICA PITÁGORAS, OBTENIENDO LA RAÍZ CUADRADA DE LA SUMA DE </a:t>
            </a:r>
            <a:r>
              <a:rPr lang="es-ES" sz="1600" b="1" dirty="0" smtClean="0">
                <a:latin typeface="Arial" panose="020B0604020202020204" pitchFamily="34" charset="0"/>
                <a:cs typeface="Arial" panose="020B0604020202020204" pitchFamily="34" charset="0"/>
              </a:rPr>
              <a:t>DDE</a:t>
            </a:r>
            <a:r>
              <a:rPr lang="es-ES" sz="1600" dirty="0" smtClean="0">
                <a:latin typeface="Arial" panose="020B0604020202020204" pitchFamily="34" charset="0"/>
                <a:cs typeface="Arial" panose="020B0604020202020204" pitchFamily="34" charset="0"/>
              </a:rPr>
              <a:t> AL CUADRADO Y </a:t>
            </a:r>
            <a:r>
              <a:rPr lang="es-ES" sz="1600" b="1" dirty="0" smtClean="0">
                <a:latin typeface="Arial" panose="020B0604020202020204" pitchFamily="34" charset="0"/>
                <a:cs typeface="Arial" panose="020B0604020202020204" pitchFamily="34" charset="0"/>
              </a:rPr>
              <a:t>DDN</a:t>
            </a:r>
            <a:r>
              <a:rPr lang="es-ES" sz="1600" dirty="0" smtClean="0">
                <a:latin typeface="Arial" panose="020B0604020202020204" pitchFamily="34" charset="0"/>
                <a:cs typeface="Arial" panose="020B0604020202020204" pitchFamily="34" charset="0"/>
              </a:rPr>
              <a:t> AL CUADRADO.</a:t>
            </a:r>
            <a:endParaRPr lang="es-ES" dirty="0"/>
          </a:p>
          <a:p>
            <a:endParaRPr lang="es-ES" dirty="0" smtClean="0"/>
          </a:p>
          <a:p>
            <a:endParaRPr lang="es-ES" dirty="0"/>
          </a:p>
        </p:txBody>
      </p:sp>
      <p:graphicFrame>
        <p:nvGraphicFramePr>
          <p:cNvPr id="22" name="Tabla 21"/>
          <p:cNvGraphicFramePr>
            <a:graphicFrameLocks noGrp="1"/>
          </p:cNvGraphicFramePr>
          <p:nvPr>
            <p:extLst>
              <p:ext uri="{D42A27DB-BD31-4B8C-83A1-F6EECF244321}">
                <p14:modId xmlns:p14="http://schemas.microsoft.com/office/powerpoint/2010/main" val="2899177104"/>
              </p:ext>
            </p:extLst>
          </p:nvPr>
        </p:nvGraphicFramePr>
        <p:xfrm>
          <a:off x="1770908" y="2273762"/>
          <a:ext cx="9283700" cy="1478280"/>
        </p:xfrm>
        <a:graphic>
          <a:graphicData uri="http://schemas.openxmlformats.org/drawingml/2006/table">
            <a:tbl>
              <a:tblPr firstRow="1" bandRow="1">
                <a:tableStyleId>{5C22544A-7EE6-4342-B048-85BDC9FD1C3A}</a:tableStyleId>
              </a:tblPr>
              <a:tblGrid>
                <a:gridCol w="3153191">
                  <a:extLst>
                    <a:ext uri="{9D8B030D-6E8A-4147-A177-3AD203B41FA5}">
                      <a16:colId xmlns:a16="http://schemas.microsoft.com/office/drawing/2014/main" xmlns="" val="4047217977"/>
                    </a:ext>
                  </a:extLst>
                </a:gridCol>
                <a:gridCol w="2116004">
                  <a:extLst>
                    <a:ext uri="{9D8B030D-6E8A-4147-A177-3AD203B41FA5}">
                      <a16:colId xmlns:a16="http://schemas.microsoft.com/office/drawing/2014/main" xmlns="" val="1009542865"/>
                    </a:ext>
                  </a:extLst>
                </a:gridCol>
                <a:gridCol w="2578444">
                  <a:extLst>
                    <a:ext uri="{9D8B030D-6E8A-4147-A177-3AD203B41FA5}">
                      <a16:colId xmlns:a16="http://schemas.microsoft.com/office/drawing/2014/main" xmlns="" val="2662985293"/>
                    </a:ext>
                  </a:extLst>
                </a:gridCol>
                <a:gridCol w="1436061">
                  <a:extLst>
                    <a:ext uri="{9D8B030D-6E8A-4147-A177-3AD203B41FA5}">
                      <a16:colId xmlns:a16="http://schemas.microsoft.com/office/drawing/2014/main" xmlns="" val="1627621530"/>
                    </a:ext>
                  </a:extLst>
                </a:gridCol>
              </a:tblGrid>
              <a:tr h="336966">
                <a:tc>
                  <a:txBody>
                    <a:bodyPr/>
                    <a:lstStyle/>
                    <a:p>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DE</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DN</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DA</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xmlns="" val="1381420980"/>
                  </a:ext>
                </a:extLst>
              </a:tr>
              <a:tr h="370840">
                <a:tc>
                  <a:txBody>
                    <a:bodyPr/>
                    <a:lstStyle/>
                    <a:p>
                      <a:r>
                        <a:rPr lang="es-ES" dirty="0" smtClean="0">
                          <a:latin typeface="Arial" panose="020B0604020202020204" pitchFamily="34" charset="0"/>
                          <a:cs typeface="Arial" panose="020B0604020202020204" pitchFamily="34" charset="0"/>
                        </a:rPr>
                        <a:t>COORD. BTY</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43500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40500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1642319026"/>
                  </a:ext>
                </a:extLst>
              </a:tr>
              <a:tr h="370840">
                <a:tc>
                  <a:txBody>
                    <a:bodyPr/>
                    <a:lstStyle/>
                    <a:p>
                      <a:r>
                        <a:rPr lang="es-ES" dirty="0" smtClean="0">
                          <a:latin typeface="Arial" panose="020B0604020202020204" pitchFamily="34" charset="0"/>
                          <a:cs typeface="Arial" panose="020B0604020202020204" pitchFamily="34" charset="0"/>
                        </a:rPr>
                        <a:t>COORD. OBJ.</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46000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47000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65167029"/>
                  </a:ext>
                </a:extLst>
              </a:tr>
              <a:tr h="370840">
                <a:tc>
                  <a:txBody>
                    <a:bodyPr/>
                    <a:lstStyle/>
                    <a:p>
                      <a:r>
                        <a:rPr lang="es-ES" dirty="0" smtClean="0">
                          <a:latin typeface="Arial" panose="020B0604020202020204" pitchFamily="34" charset="0"/>
                          <a:cs typeface="Arial" panose="020B0604020202020204" pitchFamily="34" charset="0"/>
                        </a:rPr>
                        <a:t>DIFERENCIAS</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2500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6500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056406932"/>
                  </a:ext>
                </a:extLst>
              </a:tr>
            </a:tbl>
          </a:graphicData>
        </a:graphic>
      </p:graphicFrame>
    </p:spTree>
    <p:extLst>
      <p:ext uri="{BB962C8B-B14F-4D97-AF65-F5344CB8AC3E}">
        <p14:creationId xmlns:p14="http://schemas.microsoft.com/office/powerpoint/2010/main" val="31064646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rotWithShape="1">
          <a:blip r:embed="rId5"/>
          <a:srcRect l="29895" t="12893" r="31126" b="28254"/>
          <a:stretch/>
        </p:blipFill>
        <p:spPr>
          <a:xfrm>
            <a:off x="2364147" y="0"/>
            <a:ext cx="7463706" cy="6336000"/>
          </a:xfrm>
          <a:prstGeom prst="rect">
            <a:avLst/>
          </a:prstGeom>
        </p:spPr>
      </p:pic>
      <p:pic>
        <p:nvPicPr>
          <p:cNvPr id="5" name="Imagen 4"/>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t="-1" r="22418" b="-4998"/>
          <a:stretch/>
        </p:blipFill>
        <p:spPr>
          <a:xfrm flipH="1">
            <a:off x="4043966" y="5082647"/>
            <a:ext cx="698231" cy="377995"/>
          </a:xfrm>
          <a:prstGeom prst="rect">
            <a:avLst/>
          </a:prstGeom>
        </p:spPr>
      </p:pic>
      <p:pic>
        <p:nvPicPr>
          <p:cNvPr id="16" name="Imagen 15"/>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flipH="1">
            <a:off x="10604608" y="5082647"/>
            <a:ext cx="900000" cy="360000"/>
          </a:xfrm>
          <a:prstGeom prst="rect">
            <a:avLst/>
          </a:prstGeom>
        </p:spPr>
      </p:pic>
      <p:pic>
        <p:nvPicPr>
          <p:cNvPr id="6" name="Imagen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05937" y="2269033"/>
            <a:ext cx="360000" cy="360000"/>
          </a:xfrm>
          <a:prstGeom prst="rect">
            <a:avLst/>
          </a:prstGeom>
        </p:spPr>
      </p:pic>
      <p:pic>
        <p:nvPicPr>
          <p:cNvPr id="7" name="Imagen 6"/>
          <p:cNvPicPr>
            <a:picLocks noChangeAspect="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41548" y1="43310" x2="41548" y2="43310"/>
                      </a14:backgroundRemoval>
                    </a14:imgEffect>
                  </a14:imgLayer>
                </a14:imgProps>
              </a:ext>
              <a:ext uri="{28A0092B-C50C-407E-A947-70E740481C1C}">
                <a14:useLocalDpi xmlns:a14="http://schemas.microsoft.com/office/drawing/2010/main" val="0"/>
              </a:ext>
            </a:extLst>
          </a:blip>
          <a:stretch>
            <a:fillRect/>
          </a:stretch>
        </p:blipFill>
        <p:spPr>
          <a:xfrm>
            <a:off x="5280723" y="2430744"/>
            <a:ext cx="532394" cy="360000"/>
          </a:xfrm>
          <a:prstGeom prst="rect">
            <a:avLst/>
          </a:prstGeom>
        </p:spPr>
      </p:pic>
      <p:cxnSp>
        <p:nvCxnSpPr>
          <p:cNvPr id="4" name="Conector recto de flecha 3"/>
          <p:cNvCxnSpPr/>
          <p:nvPr/>
        </p:nvCxnSpPr>
        <p:spPr>
          <a:xfrm flipV="1">
            <a:off x="4365938" y="2629033"/>
            <a:ext cx="914785" cy="245361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CuadroTexto 14"/>
          <p:cNvSpPr txBox="1"/>
          <p:nvPr/>
        </p:nvSpPr>
        <p:spPr>
          <a:xfrm>
            <a:off x="4701436" y="4009374"/>
            <a:ext cx="2223361" cy="646331"/>
          </a:xfrm>
          <a:prstGeom prst="rect">
            <a:avLst/>
          </a:prstGeom>
          <a:noFill/>
        </p:spPr>
        <p:txBody>
          <a:bodyPr wrap="square" rtlCol="0">
            <a:spAutoFit/>
          </a:bodyPr>
          <a:lstStyle/>
          <a:p>
            <a:pPr algn="ctr"/>
            <a:r>
              <a:rPr lang="es-ES" b="1" dirty="0" smtClean="0">
                <a:solidFill>
                  <a:srgbClr val="FF0000"/>
                </a:solidFill>
                <a:latin typeface="Arial" panose="020B0604020202020204" pitchFamily="34" charset="0"/>
                <a:cs typeface="Arial" panose="020B0604020202020204" pitchFamily="34" charset="0"/>
              </a:rPr>
              <a:t>AZ 374 MILS </a:t>
            </a:r>
          </a:p>
          <a:p>
            <a:pPr algn="ctr"/>
            <a:r>
              <a:rPr lang="es-ES" b="1" dirty="0" smtClean="0">
                <a:solidFill>
                  <a:srgbClr val="FF0000"/>
                </a:solidFill>
                <a:latin typeface="Arial" panose="020B0604020202020204" pitchFamily="34" charset="0"/>
                <a:cs typeface="Arial" panose="020B0604020202020204" pitchFamily="34" charset="0"/>
              </a:rPr>
              <a:t>6964 MTS</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6271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B</a:t>
            </a:r>
            <a:r>
              <a:rPr lang="es-ES" b="1" dirty="0" smtClean="0">
                <a:solidFill>
                  <a:schemeClr val="bg1"/>
                </a:solidFill>
                <a:latin typeface="Arial" panose="020B0604020202020204" pitchFamily="34" charset="0"/>
                <a:cs typeface="Arial" panose="020B0604020202020204" pitchFamily="34" charset="0"/>
              </a:rPr>
              <a:t>.- OBTENCIÓN DE DATOS PLANIMÉTRICOS.</a:t>
            </a:r>
            <a:endParaRPr lang="en-US" b="1" dirty="0">
              <a:solidFill>
                <a:schemeClr val="bg1"/>
              </a:solidFill>
              <a:latin typeface="Arial" panose="020B0604020202020204" pitchFamily="34" charset="0"/>
              <a:cs typeface="Arial" panose="020B0604020202020204" pitchFamily="34" charset="0"/>
            </a:endParaRPr>
          </a:p>
        </p:txBody>
      </p:sp>
      <p:sp>
        <p:nvSpPr>
          <p:cNvPr id="17" name="Rectángulo redondeado 16"/>
          <p:cNvSpPr/>
          <p:nvPr/>
        </p:nvSpPr>
        <p:spPr>
          <a:xfrm>
            <a:off x="1448343" y="1718554"/>
            <a:ext cx="10310714" cy="3423257"/>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buFont typeface="+mj-lt"/>
              <a:buAutoNum type="arabicPeriod"/>
            </a:pPr>
            <a:endParaRPr lang="es-ES" sz="1600" dirty="0" smtClean="0">
              <a:solidFill>
                <a:schemeClr val="tx1"/>
              </a:solidFill>
              <a:latin typeface="Arial" panose="020B0604020202020204" pitchFamily="34" charset="0"/>
              <a:cs typeface="Arial" panose="020B0604020202020204" pitchFamily="34" charset="0"/>
            </a:endParaRPr>
          </a:p>
          <a:p>
            <a:pPr marL="342900" indent="-342900">
              <a:buFont typeface="+mj-lt"/>
              <a:buAutoNum type="arabicPeriod"/>
            </a:pPr>
            <a:r>
              <a:rPr lang="es-ES" sz="1600" dirty="0" smtClean="0">
                <a:solidFill>
                  <a:schemeClr val="tx1"/>
                </a:solidFill>
                <a:latin typeface="Arial" panose="020B0604020202020204" pitchFamily="34" charset="0"/>
                <a:cs typeface="Arial" panose="020B0604020202020204" pitchFamily="34" charset="0"/>
              </a:rPr>
              <a:t>UNA VEZ EN EL PLANO, DEBO GRAFICAR LA POSICIÓN DE LA BATERÍA Y POSICIÓN DEL OBJETIVO.</a:t>
            </a:r>
          </a:p>
          <a:p>
            <a:pPr marL="342900" indent="-342900">
              <a:buFont typeface="+mj-lt"/>
              <a:buAutoNum type="arabicPeriod"/>
            </a:pPr>
            <a:endParaRPr lang="es-ES" sz="1600" dirty="0" smtClean="0">
              <a:solidFill>
                <a:schemeClr val="tx1"/>
              </a:solidFill>
              <a:latin typeface="Arial" panose="020B0604020202020204" pitchFamily="34" charset="0"/>
              <a:cs typeface="Arial" panose="020B0604020202020204" pitchFamily="34" charset="0"/>
            </a:endParaRPr>
          </a:p>
          <a:p>
            <a:pPr marL="342900" indent="-342900">
              <a:buFont typeface="+mj-lt"/>
              <a:buAutoNum type="arabicPeriod"/>
            </a:pPr>
            <a:r>
              <a:rPr lang="es-ES" sz="1600" dirty="0" smtClean="0">
                <a:solidFill>
                  <a:schemeClr val="tx1"/>
                </a:solidFill>
                <a:latin typeface="Arial" panose="020B0604020202020204" pitchFamily="34" charset="0"/>
                <a:cs typeface="Arial" panose="020B0604020202020204" pitchFamily="34" charset="0"/>
              </a:rPr>
              <a:t>EMPLEANDO LA REGLA ARTILLERA, OBTENGO LA DISTANCIA DE TIRO EN EL PLANO Y LA DEFLEXIÓN QUE MARCA EL ARCO DE LA MISMA.</a:t>
            </a:r>
          </a:p>
          <a:p>
            <a:pPr marL="342900" indent="-342900">
              <a:buFont typeface="+mj-lt"/>
              <a:buAutoNum type="arabicPeriod"/>
            </a:pPr>
            <a:endParaRPr lang="es-ES" sz="1600" dirty="0" smtClean="0">
              <a:solidFill>
                <a:schemeClr val="tx1"/>
              </a:solidFill>
              <a:latin typeface="Arial" panose="020B0604020202020204" pitchFamily="34" charset="0"/>
              <a:cs typeface="Arial" panose="020B0604020202020204" pitchFamily="34" charset="0"/>
            </a:endParaRPr>
          </a:p>
          <a:p>
            <a:pPr marL="342900" indent="-342900">
              <a:buFont typeface="+mj-lt"/>
              <a:buAutoNum type="arabicPeriod"/>
            </a:pPr>
            <a:r>
              <a:rPr lang="es-ES" sz="1600" dirty="0" smtClean="0">
                <a:solidFill>
                  <a:schemeClr val="tx1"/>
                </a:solidFill>
                <a:latin typeface="Arial" panose="020B0604020202020204" pitchFamily="34" charset="0"/>
                <a:cs typeface="Arial" panose="020B0604020202020204" pitchFamily="34" charset="0"/>
              </a:rPr>
              <a:t>A LA DEFLEXIÓN OBTENIDA SE LE DEBE SUMAR LA </a:t>
            </a:r>
            <a:r>
              <a:rPr lang="es-ES" sz="1600" b="1" u="sng" dirty="0" smtClean="0">
                <a:solidFill>
                  <a:schemeClr val="tx1"/>
                </a:solidFill>
                <a:latin typeface="Arial" panose="020B0604020202020204" pitchFamily="34" charset="0"/>
                <a:cs typeface="Arial" panose="020B0604020202020204" pitchFamily="34" charset="0"/>
              </a:rPr>
              <a:t>DERIVA</a:t>
            </a:r>
            <a:r>
              <a:rPr lang="es-ES" sz="1600" dirty="0" smtClean="0">
                <a:solidFill>
                  <a:schemeClr val="tx1"/>
                </a:solidFill>
                <a:latin typeface="Arial" panose="020B0604020202020204" pitchFamily="34" charset="0"/>
                <a:cs typeface="Arial" panose="020B0604020202020204" pitchFamily="34" charset="0"/>
              </a:rPr>
              <a:t>, SEGÚN LA DISTANCIA DE TIRO OBTENIDA EN EL PLANO Y A LA CARGA A EMPLEAR.</a:t>
            </a:r>
          </a:p>
          <a:p>
            <a:pPr marL="342900" indent="-342900">
              <a:buFont typeface="+mj-lt"/>
              <a:buAutoNum type="arabicPeriod"/>
            </a:pPr>
            <a:endParaRPr lang="es-ES" sz="1600" dirty="0" smtClean="0">
              <a:solidFill>
                <a:schemeClr val="tx1"/>
              </a:solidFill>
              <a:latin typeface="Arial" panose="020B0604020202020204" pitchFamily="34" charset="0"/>
              <a:cs typeface="Arial" panose="020B0604020202020204" pitchFamily="34" charset="0"/>
            </a:endParaRPr>
          </a:p>
          <a:p>
            <a:pPr marL="342900" indent="-342900">
              <a:buFont typeface="+mj-lt"/>
              <a:buAutoNum type="arabicPeriod"/>
            </a:pPr>
            <a:r>
              <a:rPr lang="es-ES" sz="1600" dirty="0" smtClean="0">
                <a:solidFill>
                  <a:schemeClr val="tx1"/>
                </a:solidFill>
                <a:latin typeface="Arial" panose="020B0604020202020204" pitchFamily="34" charset="0"/>
                <a:cs typeface="Arial" panose="020B0604020202020204" pitchFamily="34" charset="0"/>
              </a:rPr>
              <a:t>LA DERIVA SE OBTIENE DE LA TABLA INTERPOLADA O DE LA TABLA DE TIRO.</a:t>
            </a:r>
            <a:endParaRPr lang="es-ES" sz="2000" dirty="0">
              <a:solidFill>
                <a:schemeClr val="tx1"/>
              </a:solidFill>
              <a:latin typeface="Arial" panose="020B0604020202020204" pitchFamily="34" charset="0"/>
              <a:cs typeface="Arial" panose="020B0604020202020204" pitchFamily="34" charset="0"/>
            </a:endParaRPr>
          </a:p>
          <a:p>
            <a:pPr algn="just"/>
            <a:endParaRPr lang="es-E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621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B</a:t>
            </a:r>
            <a:r>
              <a:rPr lang="es-ES" b="1" dirty="0" smtClean="0">
                <a:solidFill>
                  <a:schemeClr val="bg1"/>
                </a:solidFill>
                <a:latin typeface="Arial" panose="020B0604020202020204" pitchFamily="34" charset="0"/>
                <a:cs typeface="Arial" panose="020B0604020202020204" pitchFamily="34" charset="0"/>
              </a:rPr>
              <a:t>.- OBTENCIÓN DE DATOS PLANIMÉTRICOS.</a:t>
            </a:r>
            <a:endParaRPr lang="en-US" b="1" dirty="0">
              <a:solidFill>
                <a:schemeClr val="bg1"/>
              </a:solidFill>
              <a:latin typeface="Arial" panose="020B0604020202020204" pitchFamily="34" charset="0"/>
              <a:cs typeface="Arial" panose="020B0604020202020204" pitchFamily="34" charset="0"/>
            </a:endParaRPr>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59783" y="1581926"/>
            <a:ext cx="6978064" cy="4539135"/>
          </a:xfrm>
          <a:prstGeom prst="rect">
            <a:avLst/>
          </a:prstGeom>
        </p:spPr>
      </p:pic>
      <p:sp>
        <p:nvSpPr>
          <p:cNvPr id="3" name="CuadroTexto 2"/>
          <p:cNvSpPr txBox="1"/>
          <p:nvPr/>
        </p:nvSpPr>
        <p:spPr>
          <a:xfrm>
            <a:off x="1030514" y="3323826"/>
            <a:ext cx="2670629" cy="923330"/>
          </a:xfrm>
          <a:prstGeom prst="rect">
            <a:avLst/>
          </a:prstGeom>
          <a:noFill/>
          <a:ln>
            <a:solidFill>
              <a:schemeClr val="tx1"/>
            </a:solidFill>
          </a:ln>
        </p:spPr>
        <p:txBody>
          <a:bodyPr wrap="square" rtlCol="0">
            <a:spAutoFit/>
          </a:bodyPr>
          <a:lstStyle/>
          <a:p>
            <a:pPr algn="ctr"/>
            <a:r>
              <a:rPr lang="es-ES" dirty="0" smtClean="0">
                <a:latin typeface="Arial" panose="020B0604020202020204" pitchFamily="34" charset="0"/>
                <a:cs typeface="Arial" panose="020B0604020202020204" pitchFamily="34" charset="0"/>
              </a:rPr>
              <a:t>OBTENCIÓN DE DERIVA EN TABLA INTERPOLADA</a:t>
            </a:r>
            <a:r>
              <a:rPr lang="es-ES" dirty="0" smtClean="0"/>
              <a:t>.</a:t>
            </a:r>
            <a:endParaRPr lang="en-US" dirty="0"/>
          </a:p>
        </p:txBody>
      </p:sp>
      <p:sp>
        <p:nvSpPr>
          <p:cNvPr id="16" name="Elipse 15"/>
          <p:cNvSpPr/>
          <p:nvPr/>
        </p:nvSpPr>
        <p:spPr>
          <a:xfrm>
            <a:off x="4526679" y="1940749"/>
            <a:ext cx="814578" cy="249036"/>
          </a:xfrm>
          <a:prstGeom prst="ellipse">
            <a:avLst/>
          </a:prstGeom>
          <a:solidFill>
            <a:schemeClr val="bg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Elipse 17"/>
          <p:cNvSpPr/>
          <p:nvPr/>
        </p:nvSpPr>
        <p:spPr>
          <a:xfrm rot="16200000">
            <a:off x="3884572" y="3543788"/>
            <a:ext cx="4300854" cy="853692"/>
          </a:xfrm>
          <a:prstGeom prst="ellipse">
            <a:avLst/>
          </a:prstGeom>
          <a:solidFill>
            <a:schemeClr val="bg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46184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4474751" y="958632"/>
            <a:ext cx="334844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latin typeface="Arial" panose="020B0604020202020204" pitchFamily="34" charset="0"/>
                <a:cs typeface="Arial" panose="020B0604020202020204" pitchFamily="34" charset="0"/>
              </a:rPr>
              <a:t>EJERCICIO PRÁCTICO N°1</a:t>
            </a:r>
            <a:endParaRPr lang="en-US" b="1" dirty="0">
              <a:solidFill>
                <a:schemeClr val="bg1"/>
              </a:solidFill>
              <a:latin typeface="Arial" panose="020B0604020202020204" pitchFamily="34" charset="0"/>
              <a:cs typeface="Arial" panose="020B0604020202020204" pitchFamily="34" charset="0"/>
            </a:endParaRPr>
          </a:p>
        </p:txBody>
      </p:sp>
      <p:sp>
        <p:nvSpPr>
          <p:cNvPr id="6" name="CuadroTexto 5"/>
          <p:cNvSpPr txBox="1"/>
          <p:nvPr/>
        </p:nvSpPr>
        <p:spPr>
          <a:xfrm>
            <a:off x="1143930" y="3769115"/>
            <a:ext cx="9810391" cy="1877437"/>
          </a:xfrm>
          <a:prstGeom prst="rect">
            <a:avLst/>
          </a:prstGeom>
          <a:noFill/>
        </p:spPr>
        <p:txBody>
          <a:bodyPr wrap="square" rtlCol="0">
            <a:spAutoFit/>
          </a:bodyPr>
          <a:lstStyle/>
          <a:p>
            <a:endParaRPr lang="es-ES" sz="1600" b="1" dirty="0" smtClean="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DETERMINAR</a:t>
            </a:r>
            <a:r>
              <a:rPr lang="es-ES" sz="1600" b="1"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A) CUADRANTE</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B) AZIMUT DE TIRO</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C) DISTANCIA DE TIRO.</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D) DEFLEXIÓN </a:t>
            </a:r>
            <a:endParaRPr lang="es-ES" dirty="0"/>
          </a:p>
          <a:p>
            <a:endParaRPr lang="es-ES" dirty="0" smtClean="0"/>
          </a:p>
          <a:p>
            <a:endParaRPr lang="es-ES" dirty="0"/>
          </a:p>
        </p:txBody>
      </p:sp>
      <p:graphicFrame>
        <p:nvGraphicFramePr>
          <p:cNvPr id="12" name="Tabla 11"/>
          <p:cNvGraphicFramePr>
            <a:graphicFrameLocks noGrp="1"/>
          </p:cNvGraphicFramePr>
          <p:nvPr>
            <p:extLst>
              <p:ext uri="{D42A27DB-BD31-4B8C-83A1-F6EECF244321}">
                <p14:modId xmlns:p14="http://schemas.microsoft.com/office/powerpoint/2010/main" val="1817246984"/>
              </p:ext>
            </p:extLst>
          </p:nvPr>
        </p:nvGraphicFramePr>
        <p:xfrm>
          <a:off x="1454150" y="2273762"/>
          <a:ext cx="9283700" cy="1478280"/>
        </p:xfrm>
        <a:graphic>
          <a:graphicData uri="http://schemas.openxmlformats.org/drawingml/2006/table">
            <a:tbl>
              <a:tblPr firstRow="1" bandRow="1">
                <a:tableStyleId>{5C22544A-7EE6-4342-B048-85BDC9FD1C3A}</a:tableStyleId>
              </a:tblPr>
              <a:tblGrid>
                <a:gridCol w="3153191">
                  <a:extLst>
                    <a:ext uri="{9D8B030D-6E8A-4147-A177-3AD203B41FA5}">
                      <a16:colId xmlns:a16="http://schemas.microsoft.com/office/drawing/2014/main" xmlns="" val="4047217977"/>
                    </a:ext>
                  </a:extLst>
                </a:gridCol>
                <a:gridCol w="2116004">
                  <a:extLst>
                    <a:ext uri="{9D8B030D-6E8A-4147-A177-3AD203B41FA5}">
                      <a16:colId xmlns:a16="http://schemas.microsoft.com/office/drawing/2014/main" xmlns="" val="1009542865"/>
                    </a:ext>
                  </a:extLst>
                </a:gridCol>
                <a:gridCol w="2578444">
                  <a:extLst>
                    <a:ext uri="{9D8B030D-6E8A-4147-A177-3AD203B41FA5}">
                      <a16:colId xmlns:a16="http://schemas.microsoft.com/office/drawing/2014/main" xmlns="" val="2662985293"/>
                    </a:ext>
                  </a:extLst>
                </a:gridCol>
                <a:gridCol w="1436061">
                  <a:extLst>
                    <a:ext uri="{9D8B030D-6E8A-4147-A177-3AD203B41FA5}">
                      <a16:colId xmlns:a16="http://schemas.microsoft.com/office/drawing/2014/main" xmlns="" val="1627621530"/>
                    </a:ext>
                  </a:extLst>
                </a:gridCol>
              </a:tblGrid>
              <a:tr h="336966">
                <a:tc>
                  <a:txBody>
                    <a:bodyPr/>
                    <a:lstStyle/>
                    <a:p>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DE</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DN</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lang="es-ES" dirty="0" smtClean="0">
                          <a:latin typeface="Arial" panose="020B0604020202020204" pitchFamily="34" charset="0"/>
                          <a:cs typeface="Arial" panose="020B0604020202020204" pitchFamily="34" charset="0"/>
                        </a:rPr>
                        <a:t>DA</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xmlns="" val="1381420980"/>
                  </a:ext>
                </a:extLst>
              </a:tr>
              <a:tr h="370840">
                <a:tc>
                  <a:txBody>
                    <a:bodyPr/>
                    <a:lstStyle/>
                    <a:p>
                      <a:r>
                        <a:rPr lang="es-ES" dirty="0" smtClean="0">
                          <a:latin typeface="Arial" panose="020B0604020202020204" pitchFamily="34" charset="0"/>
                          <a:cs typeface="Arial" panose="020B0604020202020204" pitchFamily="34" charset="0"/>
                        </a:rPr>
                        <a:t>COORD. BTY</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43500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40500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1642319026"/>
                  </a:ext>
                </a:extLst>
              </a:tr>
              <a:tr h="370840">
                <a:tc>
                  <a:txBody>
                    <a:bodyPr/>
                    <a:lstStyle/>
                    <a:p>
                      <a:r>
                        <a:rPr lang="es-ES" dirty="0" smtClean="0">
                          <a:latin typeface="Arial" panose="020B0604020202020204" pitchFamily="34" charset="0"/>
                          <a:cs typeface="Arial" panose="020B0604020202020204" pitchFamily="34" charset="0"/>
                        </a:rPr>
                        <a:t>COORD. OBJ.</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46000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47000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65167029"/>
                  </a:ext>
                </a:extLst>
              </a:tr>
              <a:tr h="370840">
                <a:tc>
                  <a:txBody>
                    <a:bodyPr/>
                    <a:lstStyle/>
                    <a:p>
                      <a:r>
                        <a:rPr lang="es-ES" dirty="0" smtClean="0">
                          <a:latin typeface="Arial" panose="020B0604020202020204" pitchFamily="34" charset="0"/>
                          <a:cs typeface="Arial" panose="020B0604020202020204" pitchFamily="34" charset="0"/>
                        </a:rPr>
                        <a:t>DIFERENCIAS</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2500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s-ES" dirty="0" smtClean="0">
                          <a:latin typeface="Arial" panose="020B0604020202020204" pitchFamily="34" charset="0"/>
                          <a:cs typeface="Arial" panose="020B0604020202020204" pitchFamily="34" charset="0"/>
                        </a:rPr>
                        <a:t>6500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dirty="0" smtClean="0">
                          <a:latin typeface="Arial" panose="020B0604020202020204" pitchFamily="34" charset="0"/>
                          <a:cs typeface="Arial" panose="020B0604020202020204" pitchFamily="34" charset="0"/>
                        </a:rPr>
                        <a:t>150</a:t>
                      </a:r>
                      <a:endParaRPr lang="en-US"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xmlns="" val="4056406932"/>
                  </a:ext>
                </a:extLst>
              </a:tr>
            </a:tbl>
          </a:graphicData>
        </a:graphic>
      </p:graphicFrame>
    </p:spTree>
    <p:extLst>
      <p:ext uri="{BB962C8B-B14F-4D97-AF65-F5344CB8AC3E}">
        <p14:creationId xmlns:p14="http://schemas.microsoft.com/office/powerpoint/2010/main" val="40001169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C</a:t>
            </a:r>
            <a:r>
              <a:rPr lang="es-ES" b="1" dirty="0" smtClean="0">
                <a:solidFill>
                  <a:schemeClr val="bg1"/>
                </a:solidFill>
                <a:latin typeface="Arial" panose="020B0604020202020204" pitchFamily="34" charset="0"/>
                <a:cs typeface="Arial" panose="020B0604020202020204" pitchFamily="34" charset="0"/>
              </a:rPr>
              <a:t>.- OBTENCIÓN DE DATOS ALTIMÉTRICOS.</a:t>
            </a:r>
            <a:endParaRPr lang="en-US" b="1" dirty="0">
              <a:solidFill>
                <a:schemeClr val="bg1"/>
              </a:solidFill>
              <a:latin typeface="Arial" panose="020B0604020202020204" pitchFamily="34" charset="0"/>
              <a:cs typeface="Arial" panose="020B0604020202020204" pitchFamily="34" charset="0"/>
            </a:endParaRPr>
          </a:p>
        </p:txBody>
      </p:sp>
      <p:sp>
        <p:nvSpPr>
          <p:cNvPr id="17" name="Rectángulo redondeado 16"/>
          <p:cNvSpPr/>
          <p:nvPr/>
        </p:nvSpPr>
        <p:spPr>
          <a:xfrm>
            <a:off x="1211958" y="1888412"/>
            <a:ext cx="9756469" cy="3691001"/>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s-ES" sz="1600" dirty="0" smtClean="0">
              <a:solidFill>
                <a:schemeClr val="tx1"/>
              </a:solidFill>
              <a:latin typeface="Arial" panose="020B0604020202020204" pitchFamily="34" charset="0"/>
              <a:cs typeface="Arial" panose="020B0604020202020204" pitchFamily="34" charset="0"/>
            </a:endParaRPr>
          </a:p>
          <a:p>
            <a:pPr algn="just"/>
            <a:r>
              <a:rPr lang="es-ES" sz="1600" dirty="0" smtClean="0">
                <a:solidFill>
                  <a:schemeClr val="tx1"/>
                </a:solidFill>
                <a:latin typeface="Arial" panose="020B0604020202020204" pitchFamily="34" charset="0"/>
                <a:cs typeface="Arial" panose="020B0604020202020204" pitchFamily="34" charset="0"/>
              </a:rPr>
              <a:t>1.- LOS DATOS ALTIMÉTRICOS QUE DEBEMOS OBTENER SON EL </a:t>
            </a:r>
            <a:r>
              <a:rPr lang="es-ES" sz="1600" b="1" u="sng" dirty="0" smtClean="0">
                <a:solidFill>
                  <a:schemeClr val="tx1"/>
                </a:solidFill>
                <a:latin typeface="Arial" panose="020B0604020202020204" pitchFamily="34" charset="0"/>
                <a:cs typeface="Arial" panose="020B0604020202020204" pitchFamily="34" charset="0"/>
              </a:rPr>
              <a:t>NIVEL + ALZA (ELEVACIÓN)</a:t>
            </a:r>
            <a:r>
              <a:rPr lang="es-ES" sz="1600" dirty="0" smtClean="0">
                <a:solidFill>
                  <a:schemeClr val="tx1"/>
                </a:solidFill>
                <a:latin typeface="Arial" panose="020B0604020202020204" pitchFamily="34" charset="0"/>
                <a:cs typeface="Arial" panose="020B0604020202020204" pitchFamily="34" charset="0"/>
              </a:rPr>
              <a:t>.</a:t>
            </a:r>
          </a:p>
          <a:p>
            <a:pPr algn="just"/>
            <a:endParaRPr lang="es-ES" sz="1600" dirty="0" smtClean="0">
              <a:solidFill>
                <a:schemeClr val="tx1"/>
              </a:solidFill>
              <a:latin typeface="Arial" panose="020B0604020202020204" pitchFamily="34" charset="0"/>
              <a:cs typeface="Arial" panose="020B0604020202020204" pitchFamily="34" charset="0"/>
            </a:endParaRPr>
          </a:p>
          <a:p>
            <a:pPr algn="just"/>
            <a:r>
              <a:rPr lang="es-ES" sz="1600" dirty="0" smtClean="0">
                <a:solidFill>
                  <a:schemeClr val="tx1"/>
                </a:solidFill>
                <a:latin typeface="Arial" panose="020B0604020202020204" pitchFamily="34" charset="0"/>
                <a:cs typeface="Arial" panose="020B0604020202020204" pitchFamily="34" charset="0"/>
              </a:rPr>
              <a:t>2.- EL NIVEL SE OBTIENE A TRAVÉS DE LA SIGUIENTE FÓRMULA:</a:t>
            </a:r>
            <a:endParaRPr lang="es-ES" sz="1600" dirty="0">
              <a:solidFill>
                <a:schemeClr val="tx1"/>
              </a:solidFill>
              <a:latin typeface="Arial" panose="020B0604020202020204" pitchFamily="34" charset="0"/>
              <a:cs typeface="Arial" panose="020B0604020202020204" pitchFamily="34" charset="0"/>
            </a:endParaRPr>
          </a:p>
          <a:p>
            <a:pPr algn="just"/>
            <a:endParaRPr lang="es-ES" sz="1600" dirty="0" smtClean="0">
              <a:solidFill>
                <a:schemeClr val="tx1"/>
              </a:solidFill>
              <a:latin typeface="Arial" panose="020B0604020202020204" pitchFamily="34" charset="0"/>
              <a:cs typeface="Arial" panose="020B0604020202020204" pitchFamily="34" charset="0"/>
            </a:endParaRPr>
          </a:p>
          <a:p>
            <a:pPr algn="just"/>
            <a:r>
              <a:rPr lang="es-ES" sz="1600" dirty="0" smtClean="0">
                <a:solidFill>
                  <a:schemeClr val="tx1"/>
                </a:solidFill>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 NIVEL</a:t>
            </a:r>
            <a:r>
              <a:rPr lang="es-ES" sz="1600" dirty="0" smtClean="0">
                <a:solidFill>
                  <a:schemeClr val="tx1"/>
                </a:solidFill>
                <a:latin typeface="Arial" panose="020B0604020202020204" pitchFamily="34" charset="0"/>
                <a:cs typeface="Arial" panose="020B0604020202020204" pitchFamily="34" charset="0"/>
              </a:rPr>
              <a:t>: ANGULO DEL SITIO X COMPLEMENTO DEL SITIO + ANGULO DEL SITIO</a:t>
            </a:r>
          </a:p>
          <a:p>
            <a:pPr algn="just"/>
            <a:endParaRPr lang="es-ES" sz="1600" dirty="0">
              <a:solidFill>
                <a:schemeClr val="tx1"/>
              </a:solidFill>
              <a:latin typeface="Arial" panose="020B0604020202020204" pitchFamily="34" charset="0"/>
              <a:cs typeface="Arial" panose="020B0604020202020204" pitchFamily="34" charset="0"/>
            </a:endParaRPr>
          </a:p>
          <a:p>
            <a:pPr algn="just"/>
            <a:r>
              <a:rPr lang="es-ES" sz="1600" dirty="0" smtClean="0">
                <a:solidFill>
                  <a:schemeClr val="tx1"/>
                </a:solidFill>
                <a:latin typeface="Arial" panose="020B0604020202020204" pitchFamily="34" charset="0"/>
                <a:cs typeface="Arial" panose="020B0604020202020204" pitchFamily="34" charset="0"/>
              </a:rPr>
              <a:t>3.- EL ALZA SE OBTIENE DE LA TABLA DE TIRO (TABLA F/COLUMNA 2) O DE LA TABLA </a:t>
            </a:r>
          </a:p>
          <a:p>
            <a:pPr algn="just"/>
            <a:r>
              <a:rPr lang="es-ES" sz="1600" dirty="0" smtClean="0">
                <a:solidFill>
                  <a:schemeClr val="tx1"/>
                </a:solidFill>
                <a:latin typeface="Arial" panose="020B0604020202020204" pitchFamily="34" charset="0"/>
                <a:cs typeface="Arial" panose="020B0604020202020204" pitchFamily="34" charset="0"/>
              </a:rPr>
              <a:t>     INTERPOLADA, DE ACUERDO LA DISTANCIA DE TIRO Y LA CARGA  A EMPLEAR.</a:t>
            </a:r>
            <a:endParaRPr lang="es-ES" sz="1600"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2666512" y="3292357"/>
            <a:ext cx="7903387" cy="41877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7622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C</a:t>
            </a:r>
            <a:r>
              <a:rPr lang="es-ES" b="1" dirty="0" smtClean="0">
                <a:solidFill>
                  <a:schemeClr val="bg1"/>
                </a:solidFill>
                <a:latin typeface="Arial" panose="020B0604020202020204" pitchFamily="34" charset="0"/>
                <a:cs typeface="Arial" panose="020B0604020202020204" pitchFamily="34" charset="0"/>
              </a:rPr>
              <a:t>.- OBTENCIÓN DE DATOS ALTIMÉTRICOS.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528351" y="1930400"/>
            <a:ext cx="9995992" cy="2092881"/>
          </a:xfrm>
          <a:prstGeom prst="rect">
            <a:avLst/>
          </a:prstGeom>
          <a:noFill/>
        </p:spPr>
        <p:txBody>
          <a:bodyPr wrap="square" rtlCol="0">
            <a:spAutoFit/>
          </a:bodyPr>
          <a:lstStyle/>
          <a:p>
            <a:r>
              <a:rPr lang="es-ES" sz="1600" dirty="0" smtClean="0">
                <a:latin typeface="Arial" panose="020B0604020202020204" pitchFamily="34" charset="0"/>
                <a:cs typeface="Arial" panose="020B0604020202020204" pitchFamily="34" charset="0"/>
              </a:rPr>
              <a:t>1.- CALCULO DEL NIVEL:</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A) DETERMINAR INTERVALO VERTICAL: </a:t>
            </a:r>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ALTURA BTY:  </a:t>
            </a:r>
            <a:r>
              <a:rPr lang="es-ES" sz="1600" dirty="0">
                <a:latin typeface="Arial" panose="020B0604020202020204" pitchFamily="34" charset="0"/>
                <a:cs typeface="Arial" panose="020B0604020202020204" pitchFamily="34" charset="0"/>
              </a:rPr>
              <a:t>0</a:t>
            </a:r>
            <a:r>
              <a:rPr lang="es-ES" sz="1600"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MTS</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ALTURA OBJ:  </a:t>
            </a:r>
            <a:r>
              <a:rPr lang="es-ES" sz="1600" u="sng" dirty="0" smtClean="0">
                <a:latin typeface="Arial" panose="020B0604020202020204" pitchFamily="34" charset="0"/>
                <a:cs typeface="Arial" panose="020B0604020202020204" pitchFamily="34" charset="0"/>
              </a:rPr>
              <a:t>150</a:t>
            </a:r>
            <a:r>
              <a:rPr lang="es-ES" sz="1600" u="sng" dirty="0" smtClean="0">
                <a:latin typeface="Arial" panose="020B0604020202020204" pitchFamily="34" charset="0"/>
                <a:cs typeface="Arial" panose="020B0604020202020204" pitchFamily="34" charset="0"/>
              </a:rPr>
              <a:t> </a:t>
            </a:r>
            <a:r>
              <a:rPr lang="es-ES" sz="1600" u="sng" dirty="0" smtClean="0">
                <a:latin typeface="Arial" panose="020B0604020202020204" pitchFamily="34" charset="0"/>
                <a:cs typeface="Arial" panose="020B0604020202020204" pitchFamily="34" charset="0"/>
              </a:rPr>
              <a:t>MTS</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I.V.                  = </a:t>
            </a:r>
            <a:r>
              <a:rPr lang="es-ES" sz="1600" b="1" dirty="0" smtClean="0">
                <a:latin typeface="Arial" panose="020B0604020202020204" pitchFamily="34" charset="0"/>
                <a:cs typeface="Arial" panose="020B0604020202020204" pitchFamily="34" charset="0"/>
              </a:rPr>
              <a:t>150</a:t>
            </a:r>
            <a:r>
              <a:rPr lang="es-ES" sz="1600"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BLANCO MÁS ALTO QUE BATERÍA.</a:t>
            </a:r>
          </a:p>
          <a:p>
            <a:r>
              <a:rPr lang="es-ES" u="sng" dirty="0"/>
              <a:t> </a:t>
            </a:r>
            <a:r>
              <a:rPr lang="es-ES" u="sng" dirty="0" smtClean="0"/>
              <a:t>           </a:t>
            </a:r>
            <a:endParaRPr lang="en-US" u="sng" dirty="0"/>
          </a:p>
        </p:txBody>
      </p:sp>
      <p:pic>
        <p:nvPicPr>
          <p:cNvPr id="3" name="Imagen 2"/>
          <p:cNvPicPr>
            <a:picLocks noChangeAspect="1"/>
          </p:cNvPicPr>
          <p:nvPr/>
        </p:nvPicPr>
        <p:blipFill rotWithShape="1">
          <a:blip r:embed="rId5"/>
          <a:srcRect l="23116" t="38839" r="29251" b="38939"/>
          <a:stretch/>
        </p:blipFill>
        <p:spPr>
          <a:xfrm>
            <a:off x="2510683" y="3979200"/>
            <a:ext cx="7805636" cy="20473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808208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C</a:t>
            </a:r>
            <a:r>
              <a:rPr lang="es-ES" b="1" dirty="0" smtClean="0">
                <a:solidFill>
                  <a:schemeClr val="bg1"/>
                </a:solidFill>
                <a:latin typeface="Arial" panose="020B0604020202020204" pitchFamily="34" charset="0"/>
                <a:cs typeface="Arial" panose="020B0604020202020204" pitchFamily="34" charset="0"/>
              </a:rPr>
              <a:t>.- OBTENCIÓN DE DATOS ALTIMÉTRICOS.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528351" y="1764130"/>
            <a:ext cx="9995992" cy="4585871"/>
          </a:xfrm>
          <a:prstGeom prst="rect">
            <a:avLst/>
          </a:prstGeom>
          <a:noFill/>
        </p:spPr>
        <p:txBody>
          <a:bodyPr wrap="square" rtlCol="0">
            <a:spAutoFit/>
          </a:bodyPr>
          <a:lstStyle/>
          <a:p>
            <a:r>
              <a:rPr lang="es-ES" sz="1600" dirty="0" smtClean="0">
                <a:latin typeface="Arial" panose="020B0604020202020204" pitchFamily="34" charset="0"/>
                <a:cs typeface="Arial" panose="020B0604020202020204" pitchFamily="34" charset="0"/>
              </a:rPr>
              <a:t>1.- CALCULO DEL NIVEL:</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B) CÁLCULO ÁNGULO DEL SITIO:</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ÁNGULO DEL SITIO = INTERVALO VERTICAL </a:t>
            </a:r>
            <a:r>
              <a:rPr lang="es-ES" sz="1600" b="1"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DISTANCIA EN KMS.</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ÁNGULO DEL SITIO= </a:t>
            </a:r>
            <a:r>
              <a:rPr lang="es-ES" sz="1600" dirty="0" smtClean="0">
                <a:latin typeface="Arial" panose="020B0604020202020204" pitchFamily="34" charset="0"/>
                <a:cs typeface="Arial" panose="020B0604020202020204" pitchFamily="34" charset="0"/>
              </a:rPr>
              <a:t>150 </a:t>
            </a:r>
            <a:r>
              <a:rPr lang="es-ES" sz="1600" dirty="0" smtClean="0">
                <a:latin typeface="Arial" panose="020B0604020202020204" pitchFamily="34" charset="0"/>
                <a:cs typeface="Arial" panose="020B0604020202020204" pitchFamily="34" charset="0"/>
              </a:rPr>
              <a:t>MTS / </a:t>
            </a:r>
            <a:r>
              <a:rPr lang="es-ES" sz="1600" dirty="0" smtClean="0">
                <a:latin typeface="Arial" panose="020B0604020202020204" pitchFamily="34" charset="0"/>
                <a:cs typeface="Arial" panose="020B0604020202020204" pitchFamily="34" charset="0"/>
              </a:rPr>
              <a:t>6,9</a:t>
            </a:r>
            <a:r>
              <a:rPr lang="es-ES" sz="1600"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KMS = </a:t>
            </a:r>
            <a:r>
              <a:rPr lang="es-ES" sz="1600" b="1" dirty="0" smtClean="0">
                <a:latin typeface="Arial" panose="020B0604020202020204" pitchFamily="34" charset="0"/>
                <a:cs typeface="Arial" panose="020B0604020202020204" pitchFamily="34" charset="0"/>
              </a:rPr>
              <a:t>21</a:t>
            </a:r>
            <a:r>
              <a:rPr lang="es-ES" sz="1600" b="1" dirty="0" smtClean="0">
                <a:latin typeface="Arial" panose="020B0604020202020204" pitchFamily="34" charset="0"/>
                <a:cs typeface="Arial" panose="020B0604020202020204" pitchFamily="34" charset="0"/>
              </a:rPr>
              <a:t>,739</a:t>
            </a:r>
            <a:endParaRPr lang="es-ES" sz="1600" b="1" dirty="0" smtClean="0">
              <a:latin typeface="Arial" panose="020B0604020202020204" pitchFamily="34" charset="0"/>
              <a:cs typeface="Arial" panose="020B0604020202020204" pitchFamily="34" charset="0"/>
            </a:endParaRPr>
          </a:p>
          <a:p>
            <a:endParaRPr lang="es-ES" sz="1600" b="1" dirty="0">
              <a:latin typeface="Arial" panose="020B0604020202020204" pitchFamily="34" charset="0"/>
              <a:cs typeface="Arial" panose="020B0604020202020204" pitchFamily="34" charset="0"/>
            </a:endParaRPr>
          </a:p>
          <a:p>
            <a:r>
              <a:rPr lang="es-ES" sz="1600" b="1"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C) DETERMINACIÓN DEL COMPLEMENTO DEL SITIO</a:t>
            </a:r>
          </a:p>
          <a:p>
            <a:endParaRPr lang="es-ES" sz="1600" dirty="0">
              <a:latin typeface="Arial" panose="020B0604020202020204" pitchFamily="34" charset="0"/>
              <a:cs typeface="Arial" panose="020B0604020202020204" pitchFamily="34" charset="0"/>
            </a:endParaRPr>
          </a:p>
          <a:p>
            <a:pPr algn="just"/>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ESTE DATO SE OBTIENE DE LA TABLA DE TIRO (TABLA G/COLUMNA 12  O 13) O DE LA TABLA                  </a:t>
            </a:r>
          </a:p>
          <a:p>
            <a:pPr algn="just"/>
            <a:r>
              <a:rPr lang="es-ES" sz="1600" dirty="0" smtClean="0">
                <a:latin typeface="Arial" panose="020B0604020202020204" pitchFamily="34" charset="0"/>
                <a:cs typeface="Arial" panose="020B0604020202020204" pitchFamily="34" charset="0"/>
              </a:rPr>
              <a:t>           INTERPOLADA DE ACUERDO LA DISTANCIA DE TIRO Y A LA CARGA A EMPLEAR. ESTE VALOR </a:t>
            </a:r>
          </a:p>
          <a:p>
            <a:pPr algn="just"/>
            <a:r>
              <a:rPr lang="es-ES" sz="1600" dirty="0" smtClean="0">
                <a:latin typeface="Arial" panose="020B0604020202020204" pitchFamily="34" charset="0"/>
                <a:cs typeface="Arial" panose="020B0604020202020204" pitchFamily="34" charset="0"/>
              </a:rPr>
              <a:t>           PUEDE SER POSITIVO O NEGATIVO DEPENDIENDO DEL SIGNO DEL INTERVALO VERTICAL.</a:t>
            </a:r>
          </a:p>
          <a:p>
            <a:pPr algn="just"/>
            <a:endParaRPr lang="es-ES" sz="1600" dirty="0">
              <a:latin typeface="Arial" panose="020B0604020202020204" pitchFamily="34" charset="0"/>
              <a:cs typeface="Arial" panose="020B0604020202020204" pitchFamily="34" charset="0"/>
            </a:endParaRPr>
          </a:p>
          <a:p>
            <a:pPr algn="just"/>
            <a:r>
              <a:rPr lang="es-ES" sz="1600" dirty="0" smtClean="0">
                <a:latin typeface="Arial" panose="020B0604020202020204" pitchFamily="34" charset="0"/>
                <a:cs typeface="Arial" panose="020B0604020202020204" pitchFamily="34" charset="0"/>
              </a:rPr>
              <a:t>           COMO EJEMPLEO USAREMOS CARGAS 6 DONDE, DE ACUERDO A LA DISTANCIA., EL </a:t>
            </a:r>
          </a:p>
          <a:p>
            <a:pPr algn="just"/>
            <a:r>
              <a:rPr lang="es-ES" sz="1600" dirty="0" smtClean="0">
                <a:latin typeface="Arial" panose="020B0604020202020204" pitchFamily="34" charset="0"/>
                <a:cs typeface="Arial" panose="020B0604020202020204" pitchFamily="34" charset="0"/>
              </a:rPr>
              <a:t>           COMPLEMENTO DEL SITIO ES </a:t>
            </a:r>
            <a:r>
              <a:rPr lang="es-ES" sz="1600" b="1" dirty="0" smtClean="0">
                <a:latin typeface="Arial" panose="020B0604020202020204" pitchFamily="34" charset="0"/>
                <a:cs typeface="Arial" panose="020B0604020202020204" pitchFamily="34" charset="0"/>
              </a:rPr>
              <a:t>0.070</a:t>
            </a:r>
            <a:r>
              <a:rPr lang="es-ES" sz="1600" b="1" dirty="0" smtClean="0">
                <a:latin typeface="Arial" panose="020B0604020202020204" pitchFamily="34" charset="0"/>
                <a:cs typeface="Arial" panose="020B0604020202020204" pitchFamily="34" charset="0"/>
              </a:rPr>
              <a:t>.</a:t>
            </a:r>
          </a:p>
          <a:p>
            <a:r>
              <a:rPr lang="es-ES" u="sng" dirty="0" smtClean="0"/>
              <a:t>            </a:t>
            </a:r>
          </a:p>
          <a:p>
            <a:endParaRPr lang="en-US" dirty="0"/>
          </a:p>
        </p:txBody>
      </p:sp>
    </p:spTree>
    <p:extLst>
      <p:ext uri="{BB962C8B-B14F-4D97-AF65-F5344CB8AC3E}">
        <p14:creationId xmlns:p14="http://schemas.microsoft.com/office/powerpoint/2010/main" val="29037481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pic>
        <p:nvPicPr>
          <p:cNvPr id="3" name="Imagen 2"/>
          <p:cNvPicPr>
            <a:picLocks noChangeAspect="1"/>
          </p:cNvPicPr>
          <p:nvPr/>
        </p:nvPicPr>
        <p:blipFill rotWithShape="1">
          <a:blip r:embed="rId5"/>
          <a:srcRect l="28359" t="24160" r="11179" b="7388"/>
          <a:stretch/>
        </p:blipFill>
        <p:spPr>
          <a:xfrm>
            <a:off x="2156822" y="1113632"/>
            <a:ext cx="7866742" cy="5007429"/>
          </a:xfrm>
          <a:prstGeom prst="rect">
            <a:avLst/>
          </a:prstGeom>
        </p:spPr>
      </p:pic>
      <p:sp>
        <p:nvSpPr>
          <p:cNvPr id="4" name="Elipse 3"/>
          <p:cNvSpPr/>
          <p:nvPr/>
        </p:nvSpPr>
        <p:spPr>
          <a:xfrm>
            <a:off x="8300393" y="4268791"/>
            <a:ext cx="814578" cy="316087"/>
          </a:xfrm>
          <a:prstGeom prst="ellipse">
            <a:avLst/>
          </a:prstGeom>
          <a:solidFill>
            <a:schemeClr val="bg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ángulo redondeado 1"/>
          <p:cNvSpPr/>
          <p:nvPr/>
        </p:nvSpPr>
        <p:spPr>
          <a:xfrm>
            <a:off x="8253385" y="1899078"/>
            <a:ext cx="1723171" cy="400532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0186234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3"/>
          <a:stretch>
            <a:fillRect/>
          </a:stretch>
        </p:blipFill>
        <p:spPr>
          <a:xfrm>
            <a:off x="2081054" y="879113"/>
            <a:ext cx="8018277" cy="5241948"/>
          </a:xfrm>
          <a:prstGeom prst="rect">
            <a:avLst/>
          </a:prstGeom>
        </p:spPr>
      </p:pic>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4"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2" name="Elipse 11"/>
          <p:cNvSpPr/>
          <p:nvPr/>
        </p:nvSpPr>
        <p:spPr>
          <a:xfrm>
            <a:off x="9284753" y="2581660"/>
            <a:ext cx="814578" cy="249036"/>
          </a:xfrm>
          <a:prstGeom prst="ellipse">
            <a:avLst/>
          </a:prstGeom>
          <a:solidFill>
            <a:schemeClr val="bg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26473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C</a:t>
            </a:r>
            <a:r>
              <a:rPr lang="es-ES" b="1" dirty="0" smtClean="0">
                <a:solidFill>
                  <a:schemeClr val="bg1"/>
                </a:solidFill>
                <a:latin typeface="Arial" panose="020B0604020202020204" pitchFamily="34" charset="0"/>
                <a:cs typeface="Arial" panose="020B0604020202020204" pitchFamily="34" charset="0"/>
              </a:rPr>
              <a:t>.- OBTENCIÓN DE DATOS ALTIMÉTRICOS.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528351" y="1930400"/>
            <a:ext cx="9995992" cy="3354765"/>
          </a:xfrm>
          <a:prstGeom prst="rect">
            <a:avLst/>
          </a:prstGeom>
          <a:noFill/>
        </p:spPr>
        <p:txBody>
          <a:bodyPr wrap="square" rtlCol="0">
            <a:spAutoFit/>
          </a:bodyPr>
          <a:lstStyle/>
          <a:p>
            <a:r>
              <a:rPr lang="es-ES" sz="1600" dirty="0" smtClean="0">
                <a:latin typeface="Arial" panose="020B0604020202020204" pitchFamily="34" charset="0"/>
                <a:cs typeface="Arial" panose="020B0604020202020204" pitchFamily="34" charset="0"/>
              </a:rPr>
              <a:t>1.- CALCULO DEL NIVEL:</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D) REEMPLAZAMOS EN FÓRMULA:</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a:t>
            </a:r>
            <a:r>
              <a:rPr lang="es-ES" sz="1600" b="1" dirty="0" smtClean="0">
                <a:latin typeface="Arial" panose="020B0604020202020204" pitchFamily="34" charset="0"/>
                <a:cs typeface="Arial" panose="020B0604020202020204" pitchFamily="34" charset="0"/>
              </a:rPr>
              <a:t>NIVEL </a:t>
            </a:r>
            <a:r>
              <a:rPr lang="es-ES" sz="1600" dirty="0" smtClean="0">
                <a:latin typeface="Arial" panose="020B0604020202020204" pitchFamily="34" charset="0"/>
                <a:cs typeface="Arial" panose="020B0604020202020204" pitchFamily="34" charset="0"/>
              </a:rPr>
              <a:t>=</a:t>
            </a:r>
            <a:r>
              <a:rPr lang="es-ES" sz="1600" b="1"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ANGULO </a:t>
            </a:r>
            <a:r>
              <a:rPr lang="es-ES" sz="1600" dirty="0">
                <a:latin typeface="Arial" panose="020B0604020202020204" pitchFamily="34" charset="0"/>
                <a:cs typeface="Arial" panose="020B0604020202020204" pitchFamily="34" charset="0"/>
              </a:rPr>
              <a:t>DEL SITIO X COMPLEMENTO DEL SITIO + ANGULO DEL SITIO</a:t>
            </a:r>
          </a:p>
          <a:p>
            <a:endParaRPr lang="es-ES" sz="1600" dirty="0" smtClean="0">
              <a:latin typeface="Arial" panose="020B0604020202020204" pitchFamily="34" charset="0"/>
              <a:cs typeface="Arial" panose="020B0604020202020204" pitchFamily="34" charset="0"/>
            </a:endParaRPr>
          </a:p>
          <a:p>
            <a:r>
              <a:rPr lang="es-ES" sz="1600" b="1" dirty="0" smtClean="0">
                <a:latin typeface="Arial" panose="020B0604020202020204" pitchFamily="34" charset="0"/>
                <a:cs typeface="Arial" panose="020B0604020202020204" pitchFamily="34" charset="0"/>
              </a:rPr>
              <a:t>                     NIVEL </a:t>
            </a:r>
            <a:r>
              <a:rPr lang="es-ES" sz="1600"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21,739</a:t>
            </a:r>
            <a:r>
              <a:rPr lang="es-ES" sz="1600"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X </a:t>
            </a:r>
            <a:r>
              <a:rPr lang="es-ES" sz="1600" dirty="0" smtClean="0">
                <a:latin typeface="Arial" panose="020B0604020202020204" pitchFamily="34" charset="0"/>
                <a:cs typeface="Arial" panose="020B0604020202020204" pitchFamily="34" charset="0"/>
              </a:rPr>
              <a:t>0,107 </a:t>
            </a:r>
            <a:r>
              <a:rPr lang="es-ES" sz="1600" dirty="0" smtClean="0">
                <a:latin typeface="Arial" panose="020B0604020202020204" pitchFamily="34" charset="0"/>
                <a:cs typeface="Arial" panose="020B0604020202020204" pitchFamily="34" charset="0"/>
              </a:rPr>
              <a:t>+ </a:t>
            </a:r>
            <a:r>
              <a:rPr lang="es-ES" sz="1600" dirty="0">
                <a:latin typeface="Arial" panose="020B0604020202020204" pitchFamily="34" charset="0"/>
                <a:cs typeface="Arial" panose="020B0604020202020204" pitchFamily="34" charset="0"/>
              </a:rPr>
              <a:t>21,739 </a:t>
            </a:r>
            <a:r>
              <a:rPr lang="es-ES" sz="1600" dirty="0" smtClean="0">
                <a:latin typeface="Arial" panose="020B0604020202020204" pitchFamily="34" charset="0"/>
                <a:cs typeface="Arial" panose="020B0604020202020204" pitchFamily="34" charset="0"/>
              </a:rPr>
              <a:t>= 24,065</a:t>
            </a:r>
            <a:endParaRPr lang="es-ES" sz="1600" dirty="0" smtClean="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t>
            </a:r>
            <a:r>
              <a:rPr lang="es-ES" sz="1600" b="1" dirty="0" smtClean="0">
                <a:latin typeface="Arial" panose="020B0604020202020204" pitchFamily="34" charset="0"/>
                <a:cs typeface="Arial" panose="020B0604020202020204" pitchFamily="34" charset="0"/>
              </a:rPr>
              <a:t>NIVEL = </a:t>
            </a:r>
            <a:r>
              <a:rPr lang="es-ES" sz="1600" b="1" dirty="0" smtClean="0">
                <a:latin typeface="Arial" panose="020B0604020202020204" pitchFamily="34" charset="0"/>
                <a:cs typeface="Arial" panose="020B0604020202020204" pitchFamily="34" charset="0"/>
              </a:rPr>
              <a:t>+</a:t>
            </a:r>
            <a:r>
              <a:rPr lang="es-ES" sz="1600" b="1" dirty="0" smtClean="0">
                <a:latin typeface="Arial" panose="020B0604020202020204" pitchFamily="34" charset="0"/>
                <a:cs typeface="Arial" panose="020B0604020202020204" pitchFamily="34" charset="0"/>
              </a:rPr>
              <a:t>24</a:t>
            </a:r>
            <a:endParaRPr lang="es-ES" sz="1600" b="1" dirty="0">
              <a:latin typeface="Arial" panose="020B0604020202020204" pitchFamily="34" charset="0"/>
              <a:cs typeface="Arial" panose="020B0604020202020204" pitchFamily="34" charset="0"/>
            </a:endParaRPr>
          </a:p>
          <a:p>
            <a:endParaRPr lang="es-ES" sz="1600" b="1" dirty="0">
              <a:latin typeface="Arial" panose="020B0604020202020204" pitchFamily="34" charset="0"/>
              <a:cs typeface="Arial" panose="020B0604020202020204" pitchFamily="34" charset="0"/>
            </a:endParaRPr>
          </a:p>
          <a:p>
            <a:endParaRPr lang="es-ES" sz="1600" b="1" dirty="0" smtClean="0">
              <a:latin typeface="Arial" panose="020B0604020202020204" pitchFamily="34" charset="0"/>
              <a:cs typeface="Arial" panose="020B0604020202020204" pitchFamily="34" charset="0"/>
            </a:endParaRPr>
          </a:p>
          <a:p>
            <a:r>
              <a:rPr lang="es-ES" u="sng" dirty="0" smtClean="0"/>
              <a:t>            </a:t>
            </a:r>
          </a:p>
          <a:p>
            <a:endParaRPr lang="en-US" dirty="0"/>
          </a:p>
        </p:txBody>
      </p:sp>
    </p:spTree>
    <p:extLst>
      <p:ext uri="{BB962C8B-B14F-4D97-AF65-F5344CB8AC3E}">
        <p14:creationId xmlns:p14="http://schemas.microsoft.com/office/powerpoint/2010/main" val="3342511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7166469"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C</a:t>
            </a:r>
            <a:r>
              <a:rPr lang="es-ES" b="1" dirty="0" smtClean="0">
                <a:solidFill>
                  <a:schemeClr val="bg1"/>
                </a:solidFill>
                <a:latin typeface="Arial" panose="020B0604020202020204" pitchFamily="34" charset="0"/>
                <a:cs typeface="Arial" panose="020B0604020202020204" pitchFamily="34" charset="0"/>
              </a:rPr>
              <a:t>.- OBTENCIÓN DE DATOS ALTIMÉTRICOS.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528351" y="1930400"/>
            <a:ext cx="9995992" cy="4339650"/>
          </a:xfrm>
          <a:prstGeom prst="rect">
            <a:avLst/>
          </a:prstGeom>
          <a:noFill/>
        </p:spPr>
        <p:txBody>
          <a:bodyPr wrap="square" rtlCol="0">
            <a:spAutoFit/>
          </a:bodyPr>
          <a:lstStyle/>
          <a:p>
            <a:r>
              <a:rPr lang="es-ES" sz="1600" dirty="0">
                <a:latin typeface="Arial" panose="020B0604020202020204" pitchFamily="34" charset="0"/>
                <a:cs typeface="Arial" panose="020B0604020202020204" pitchFamily="34" charset="0"/>
              </a:rPr>
              <a:t>2</a:t>
            </a:r>
            <a:r>
              <a:rPr lang="es-ES" sz="1600" dirty="0" smtClean="0">
                <a:latin typeface="Arial" panose="020B0604020202020204" pitchFamily="34" charset="0"/>
                <a:cs typeface="Arial" panose="020B0604020202020204" pitchFamily="34" charset="0"/>
              </a:rPr>
              <a:t>.- DETERMINACIÓN DEL ALZA:</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EL ALZA SE OBTIENE DE LA TABLA F, COLUMNA 2. EL ALZA VARIA DE ACUERDO A LA DISTANCIA   </a:t>
            </a:r>
          </a:p>
          <a:p>
            <a:r>
              <a:rPr lang="es-ES" sz="1600" dirty="0" smtClean="0">
                <a:latin typeface="Arial" panose="020B0604020202020204" pitchFamily="34" charset="0"/>
                <a:cs typeface="Arial" panose="020B0604020202020204" pitchFamily="34" charset="0"/>
              </a:rPr>
              <a:t>     DE TIRO Y A LA CARGA QUE SE EMPLEARA. </a:t>
            </a:r>
          </a:p>
          <a:p>
            <a:endParaRPr lang="es-ES" sz="1600" dirty="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PARA NUESTRO EJERCICIO, CON CARGAS 6 Y UNA DISTANCIA DE </a:t>
            </a:r>
            <a:r>
              <a:rPr lang="es-ES" sz="1600" dirty="0" smtClean="0">
                <a:latin typeface="Arial" panose="020B0604020202020204" pitchFamily="34" charset="0"/>
                <a:cs typeface="Arial" panose="020B0604020202020204" pitchFamily="34" charset="0"/>
              </a:rPr>
              <a:t>6964</a:t>
            </a:r>
            <a:r>
              <a:rPr lang="es-ES" sz="1600" dirty="0" smtClean="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MTS, EL ALZA ES DE </a:t>
            </a:r>
          </a:p>
          <a:p>
            <a:r>
              <a:rPr lang="es-ES" sz="1600" dirty="0" smtClean="0">
                <a:latin typeface="Arial" panose="020B0604020202020204" pitchFamily="34" charset="0"/>
                <a:cs typeface="Arial" panose="020B0604020202020204" pitchFamily="34" charset="0"/>
              </a:rPr>
              <a:t>     </a:t>
            </a:r>
            <a:r>
              <a:rPr lang="es-ES" sz="1600" b="1" dirty="0" smtClean="0">
                <a:latin typeface="Arial" panose="020B0604020202020204" pitchFamily="34" charset="0"/>
                <a:cs typeface="Arial" panose="020B0604020202020204" pitchFamily="34" charset="0"/>
              </a:rPr>
              <a:t>356 </a:t>
            </a:r>
            <a:r>
              <a:rPr lang="es-ES" sz="1600" b="1" dirty="0" smtClean="0">
                <a:latin typeface="Arial" panose="020B0604020202020204" pitchFamily="34" charset="0"/>
                <a:cs typeface="Arial" panose="020B0604020202020204" pitchFamily="34" charset="0"/>
              </a:rPr>
              <a:t>MILS.</a:t>
            </a:r>
          </a:p>
          <a:p>
            <a:endParaRPr lang="es-ES" sz="1600" b="1" dirty="0" smtClean="0">
              <a:latin typeface="Arial" panose="020B0604020202020204" pitchFamily="34" charset="0"/>
              <a:cs typeface="Arial" panose="020B0604020202020204" pitchFamily="34" charset="0"/>
            </a:endParaRPr>
          </a:p>
          <a:p>
            <a:endParaRPr lang="es-ES" sz="1600" b="1" dirty="0" smtClean="0">
              <a:latin typeface="Arial" panose="020B0604020202020204" pitchFamily="34" charset="0"/>
              <a:cs typeface="Arial" panose="020B0604020202020204" pitchFamily="34" charset="0"/>
            </a:endParaRPr>
          </a:p>
          <a:p>
            <a:r>
              <a:rPr lang="es-ES" sz="1600" dirty="0" smtClean="0">
                <a:latin typeface="Arial" panose="020B0604020202020204" pitchFamily="34" charset="0"/>
                <a:cs typeface="Arial" panose="020B0604020202020204" pitchFamily="34" charset="0"/>
              </a:rPr>
              <a:t> 3.- DE ACUERDO A LOS DATOS CALCULADOS LA ELEVACIÓN ES LA SIGUIENTE:</a:t>
            </a:r>
          </a:p>
          <a:p>
            <a:endParaRPr lang="es-ES" sz="1600" b="1" dirty="0">
              <a:latin typeface="Arial" panose="020B0604020202020204" pitchFamily="34" charset="0"/>
              <a:cs typeface="Arial" panose="020B0604020202020204" pitchFamily="34" charset="0"/>
            </a:endParaRPr>
          </a:p>
          <a:p>
            <a:r>
              <a:rPr lang="es-ES" sz="1600" b="1" dirty="0" smtClean="0">
                <a:latin typeface="Arial" panose="020B0604020202020204" pitchFamily="34" charset="0"/>
                <a:cs typeface="Arial" panose="020B0604020202020204" pitchFamily="34" charset="0"/>
              </a:rPr>
              <a:t>      ELEVACIÓN  =          </a:t>
            </a:r>
            <a:r>
              <a:rPr lang="es-ES" sz="1600" b="1" dirty="0" smtClean="0">
                <a:latin typeface="Arial" panose="020B0604020202020204" pitchFamily="34" charset="0"/>
                <a:cs typeface="Arial" panose="020B0604020202020204" pitchFamily="34" charset="0"/>
              </a:rPr>
              <a:t>24</a:t>
            </a:r>
            <a:r>
              <a:rPr lang="es-ES" sz="1600" b="1" dirty="0" smtClean="0">
                <a:latin typeface="Arial" panose="020B0604020202020204" pitchFamily="34" charset="0"/>
                <a:cs typeface="Arial" panose="020B0604020202020204" pitchFamily="34" charset="0"/>
              </a:rPr>
              <a:t> </a:t>
            </a:r>
            <a:r>
              <a:rPr lang="es-ES" sz="1600" b="1" dirty="0" smtClean="0">
                <a:latin typeface="Arial" panose="020B0604020202020204" pitchFamily="34" charset="0"/>
                <a:cs typeface="Arial" panose="020B0604020202020204" pitchFamily="34" charset="0"/>
              </a:rPr>
              <a:t>MILS (NIVEL)  +  </a:t>
            </a:r>
            <a:r>
              <a:rPr lang="es-ES" sz="1600" b="1" dirty="0" smtClean="0">
                <a:latin typeface="Arial" panose="020B0604020202020204" pitchFamily="34" charset="0"/>
                <a:cs typeface="Arial" panose="020B0604020202020204" pitchFamily="34" charset="0"/>
              </a:rPr>
              <a:t>356</a:t>
            </a:r>
            <a:r>
              <a:rPr lang="es-ES" sz="1600" b="1" dirty="0" smtClean="0">
                <a:latin typeface="Arial" panose="020B0604020202020204" pitchFamily="34" charset="0"/>
                <a:cs typeface="Arial" panose="020B0604020202020204" pitchFamily="34" charset="0"/>
              </a:rPr>
              <a:t> </a:t>
            </a:r>
            <a:r>
              <a:rPr lang="es-ES" sz="1600" b="1" dirty="0" smtClean="0">
                <a:latin typeface="Arial" panose="020B0604020202020204" pitchFamily="34" charset="0"/>
                <a:cs typeface="Arial" panose="020B0604020202020204" pitchFamily="34" charset="0"/>
              </a:rPr>
              <a:t>MILS (ALZA) = </a:t>
            </a:r>
            <a:r>
              <a:rPr lang="es-ES" sz="1600" b="1" u="sng" dirty="0" smtClean="0">
                <a:latin typeface="Arial" panose="020B0604020202020204" pitchFamily="34" charset="0"/>
                <a:cs typeface="Arial" panose="020B0604020202020204" pitchFamily="34" charset="0"/>
              </a:rPr>
              <a:t>380</a:t>
            </a:r>
            <a:r>
              <a:rPr lang="es-ES" sz="1600" b="1" u="sng" dirty="0" smtClean="0">
                <a:latin typeface="Arial" panose="020B0604020202020204" pitchFamily="34" charset="0"/>
                <a:cs typeface="Arial" panose="020B0604020202020204" pitchFamily="34" charset="0"/>
              </a:rPr>
              <a:t> </a:t>
            </a:r>
            <a:r>
              <a:rPr lang="es-ES" sz="1600" b="1" u="sng" dirty="0" smtClean="0">
                <a:latin typeface="Arial" panose="020B0604020202020204" pitchFamily="34" charset="0"/>
                <a:cs typeface="Arial" panose="020B0604020202020204" pitchFamily="34" charset="0"/>
              </a:rPr>
              <a:t>MILS</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t>
            </a:r>
            <a:endParaRPr lang="es-ES" sz="1600" b="1" dirty="0">
              <a:latin typeface="Arial" panose="020B0604020202020204" pitchFamily="34" charset="0"/>
              <a:cs typeface="Arial" panose="020B0604020202020204" pitchFamily="34" charset="0"/>
            </a:endParaRPr>
          </a:p>
          <a:p>
            <a:endParaRPr lang="es-ES" sz="1600" b="1" dirty="0" smtClean="0">
              <a:latin typeface="Arial" panose="020B0604020202020204" pitchFamily="34" charset="0"/>
              <a:cs typeface="Arial" panose="020B0604020202020204" pitchFamily="34" charset="0"/>
            </a:endParaRPr>
          </a:p>
          <a:p>
            <a:r>
              <a:rPr lang="es-ES" u="sng" dirty="0" smtClean="0"/>
              <a:t>            </a:t>
            </a:r>
          </a:p>
          <a:p>
            <a:endParaRPr lang="en-US" dirty="0"/>
          </a:p>
        </p:txBody>
      </p:sp>
    </p:spTree>
    <p:extLst>
      <p:ext uri="{BB962C8B-B14F-4D97-AF65-F5344CB8AC3E}">
        <p14:creationId xmlns:p14="http://schemas.microsoft.com/office/powerpoint/2010/main" val="23403215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442207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F</a:t>
            </a:r>
            <a:r>
              <a:rPr lang="es-ES" b="1" dirty="0" smtClean="0">
                <a:solidFill>
                  <a:schemeClr val="bg1"/>
                </a:solidFill>
                <a:latin typeface="Arial" panose="020B0604020202020204" pitchFamily="34" charset="0"/>
                <a:cs typeface="Arial" panose="020B0604020202020204" pitchFamily="34" charset="0"/>
              </a:rPr>
              <a:t>.- CONCEPTOS VISTOS EN CLASES.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415505" y="1683927"/>
            <a:ext cx="9995992" cy="5570756"/>
          </a:xfrm>
          <a:prstGeom prst="rect">
            <a:avLst/>
          </a:prstGeom>
          <a:noFill/>
        </p:spPr>
        <p:txBody>
          <a:bodyPr wrap="square" rtlCol="0">
            <a:spAutoFit/>
          </a:bodyPr>
          <a:lstStyle/>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AZIMUT PRINCIPAL DE FUEGO (APF): </a:t>
            </a:r>
            <a:r>
              <a:rPr lang="es-ES" sz="1600" dirty="0" smtClean="0">
                <a:latin typeface="Arial" panose="020B0604020202020204" pitchFamily="34" charset="0"/>
                <a:cs typeface="Arial" panose="020B0604020202020204" pitchFamily="34" charset="0"/>
              </a:rPr>
              <a:t>ES UN AZIMUT EN MILS QUE INDICA LA DIRECCIÓN GENERAL A LA CUAL SE DEBE EMPLAZAR LA BATERÍA AL INGRESAR A UNA POSICION DE FUEGO. NORMALMENTE LA UNIDAD A LA QUE SE APOYA O EL BLANCO AL CUAL SE VA A DISPARAR, SE ENCUENTRA EN ESA DIRECCIÓN.</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CENTRO DE BATERÍA: </a:t>
            </a:r>
            <a:r>
              <a:rPr lang="es-ES" sz="1600" dirty="0" smtClean="0">
                <a:latin typeface="Arial" panose="020B0604020202020204" pitchFamily="34" charset="0"/>
                <a:cs typeface="Arial" panose="020B0604020202020204" pitchFamily="34" charset="0"/>
              </a:rPr>
              <a:t>ES LA COORDENADA EXACTA DONDE SE ENCUENTRA INSTALADO EL GONIOMETRO DE LA PARTIDA TOPOGRAFICA E INDICA LA POSICIÓN DE LA BATERÍA QUE SE EMPLEARA PARA LOS CÁLCULOS EN EL  PLANO DE TIRO.</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AZIMUT DE TIRO: </a:t>
            </a:r>
            <a:r>
              <a:rPr lang="es-ES" sz="1600" dirty="0" smtClean="0">
                <a:latin typeface="Arial" panose="020B0604020202020204" pitchFamily="34" charset="0"/>
                <a:cs typeface="Arial" panose="020B0604020202020204" pitchFamily="34" charset="0"/>
              </a:rPr>
              <a:t>ES EL AZIMUT MEDIDO DESDE LA POSICIÓN DE LA BATERÍA HACIA LA POSICIÓN DEL OBJETIVO.</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DISTANCIA DE TIRO: </a:t>
            </a:r>
            <a:r>
              <a:rPr lang="es-ES" sz="1600" dirty="0" smtClean="0">
                <a:latin typeface="Arial" panose="020B0604020202020204" pitchFamily="34" charset="0"/>
                <a:cs typeface="Arial" panose="020B0604020202020204" pitchFamily="34" charset="0"/>
              </a:rPr>
              <a:t>ES LA DISTANCIA POR PLANO MEDIDA EN METROS DESDE EL CENTRO DE BATERÍA HASTA LA POSICIÓN DEL OBJETIVO.</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AZIMUT DE OBSERVACIÓN: </a:t>
            </a:r>
            <a:r>
              <a:rPr lang="es-ES" sz="1600" dirty="0" smtClean="0">
                <a:latin typeface="Arial" panose="020B0604020202020204" pitchFamily="34" charset="0"/>
                <a:cs typeface="Arial" panose="020B0604020202020204" pitchFamily="34" charset="0"/>
              </a:rPr>
              <a:t>ES LA DIRECCIÓN MEDIDA EN MILS QUE EXISTE ENTRE EL OBSERVADOR ADELANTADO Y EL OBJETIVO.</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t>
            </a:r>
            <a:endParaRPr lang="es-ES" sz="1600" b="1" dirty="0">
              <a:latin typeface="Arial" panose="020B0604020202020204" pitchFamily="34" charset="0"/>
              <a:cs typeface="Arial" panose="020B0604020202020204" pitchFamily="34" charset="0"/>
            </a:endParaRPr>
          </a:p>
          <a:p>
            <a:endParaRPr lang="es-ES" sz="1600" b="1" dirty="0" smtClean="0">
              <a:latin typeface="Arial" panose="020B0604020202020204" pitchFamily="34" charset="0"/>
              <a:cs typeface="Arial" panose="020B0604020202020204" pitchFamily="34" charset="0"/>
            </a:endParaRPr>
          </a:p>
          <a:p>
            <a:r>
              <a:rPr lang="es-ES" u="sng" dirty="0" smtClean="0"/>
              <a:t>            </a:t>
            </a:r>
          </a:p>
          <a:p>
            <a:endParaRPr lang="en-US" dirty="0"/>
          </a:p>
        </p:txBody>
      </p:sp>
    </p:spTree>
    <p:extLst>
      <p:ext uri="{BB962C8B-B14F-4D97-AF65-F5344CB8AC3E}">
        <p14:creationId xmlns:p14="http://schemas.microsoft.com/office/powerpoint/2010/main" val="383379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442207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F</a:t>
            </a:r>
            <a:r>
              <a:rPr lang="es-ES" b="1" dirty="0" smtClean="0">
                <a:solidFill>
                  <a:schemeClr val="bg1"/>
                </a:solidFill>
                <a:latin typeface="Arial" panose="020B0604020202020204" pitchFamily="34" charset="0"/>
                <a:cs typeface="Arial" panose="020B0604020202020204" pitchFamily="34" charset="0"/>
              </a:rPr>
              <a:t>.- CONCEPTOS VISTOS EN CLASES.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415505" y="1683927"/>
            <a:ext cx="9995992" cy="5324535"/>
          </a:xfrm>
          <a:prstGeom prst="rect">
            <a:avLst/>
          </a:prstGeom>
          <a:noFill/>
        </p:spPr>
        <p:txBody>
          <a:bodyPr wrap="square" rtlCol="0">
            <a:spAutoFit/>
          </a:bodyPr>
          <a:lstStyle/>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DISTANCIA DE OBSERVACIÓN: </a:t>
            </a:r>
            <a:r>
              <a:rPr lang="es-ES" sz="1600" dirty="0" smtClean="0">
                <a:latin typeface="Arial" panose="020B0604020202020204" pitchFamily="34" charset="0"/>
                <a:cs typeface="Arial" panose="020B0604020202020204" pitchFamily="34" charset="0"/>
              </a:rPr>
              <a:t>ES LA DISTANCIA QUE EXISTE ENTRE LA POSICIÓN DEL OBSERVADOR ADELANTADO Y LA POSICIÓN DEL OBJETIVO.</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ANGULO T: </a:t>
            </a:r>
            <a:r>
              <a:rPr lang="es-ES" sz="1600" dirty="0" smtClean="0">
                <a:latin typeface="Arial" panose="020B0604020202020204" pitchFamily="34" charset="0"/>
                <a:cs typeface="Arial" panose="020B0604020202020204" pitchFamily="34" charset="0"/>
              </a:rPr>
              <a:t>ES EL ÁNGULO MEDIDO EN MILS, QUE SE FORMA ENTRE OBSERVADOR ADELANTADO-OBJETIVO-CENTRO DE BATERÍA.</a:t>
            </a:r>
          </a:p>
          <a:p>
            <a:pPr marL="342900" indent="-342900" algn="just">
              <a:buFont typeface="+mj-lt"/>
              <a:buAutoNum type="arabicPeriod"/>
            </a:pPr>
            <a:endParaRPr lang="es-ES" sz="1600" b="1"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INDICE AZIMUTAL: </a:t>
            </a:r>
            <a:r>
              <a:rPr lang="es-ES" sz="1600" dirty="0" smtClean="0">
                <a:latin typeface="Arial" panose="020B0604020202020204" pitchFamily="34" charset="0"/>
                <a:cs typeface="Arial" panose="020B0604020202020204" pitchFamily="34" charset="0"/>
              </a:rPr>
              <a:t>INDICE QUE DEBE SER MARCADO EN EL PLANO UNA VEZ QUE LA REGLA ARTILLERA EN POSICIONADA CON SU CANTO IZQUIERDO SOBRE EL BLANCO, LO CUAL ME INDICA LOS 2800 MILS DE DEFLEXIÓN QUE MARCA EL ARCO DE LA MISMA.</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DERIVA: </a:t>
            </a:r>
            <a:r>
              <a:rPr lang="es-ES" sz="1600" dirty="0" smtClean="0">
                <a:latin typeface="Arial" panose="020B0604020202020204" pitchFamily="34" charset="0"/>
                <a:cs typeface="Arial" panose="020B0604020202020204" pitchFamily="34" charset="0"/>
              </a:rPr>
              <a:t>ES EL DIGITO EXPRESADO EN MIL, OBTENIDO DE LA TABLA DE TIRO O TABLA INTERPOLADA DE ACUERDO A LA DISTANCIA DE TIRO Y CARGA A EMPLEAR. ESTO COMPENZA EL ERROR GENERADO POR EL ESTRIADO DEL TUBO DEL CAÑON.</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DATOS PLANIMÉTRICOS</a:t>
            </a:r>
            <a:r>
              <a:rPr lang="es-ES" sz="1600" dirty="0" smtClean="0">
                <a:latin typeface="Arial" panose="020B0604020202020204" pitchFamily="34" charset="0"/>
                <a:cs typeface="Arial" panose="020B0604020202020204" pitchFamily="34" charset="0"/>
              </a:rPr>
              <a:t>: DATOS OBTENIDOS DEL PLANO DEL TIRO, QUE INDICARÁN EN QUE DIRECCIÓN SE DEBE </a:t>
            </a:r>
            <a:r>
              <a:rPr lang="es-ES" sz="1600" dirty="0">
                <a:latin typeface="Arial" panose="020B0604020202020204" pitchFamily="34" charset="0"/>
                <a:cs typeface="Arial" panose="020B0604020202020204" pitchFamily="34" charset="0"/>
              </a:rPr>
              <a:t>DISPARAR. ESTE DATO ES ESCENCIAL PARA LA CONFECCIÓN DEL COMANDO DE FUEGO INICIAL</a:t>
            </a: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t>
            </a:r>
            <a:endParaRPr lang="es-ES" sz="1600" b="1" dirty="0">
              <a:latin typeface="Arial" panose="020B0604020202020204" pitchFamily="34" charset="0"/>
              <a:cs typeface="Arial" panose="020B0604020202020204" pitchFamily="34" charset="0"/>
            </a:endParaRPr>
          </a:p>
          <a:p>
            <a:endParaRPr lang="es-ES" sz="1600" b="1" dirty="0" smtClean="0">
              <a:latin typeface="Arial" panose="020B0604020202020204" pitchFamily="34" charset="0"/>
              <a:cs typeface="Arial" panose="020B0604020202020204" pitchFamily="34" charset="0"/>
            </a:endParaRPr>
          </a:p>
          <a:p>
            <a:r>
              <a:rPr lang="es-ES" u="sng" dirty="0" smtClean="0"/>
              <a:t>            </a:t>
            </a:r>
          </a:p>
          <a:p>
            <a:endParaRPr lang="en-US" dirty="0"/>
          </a:p>
        </p:txBody>
      </p:sp>
    </p:spTree>
    <p:extLst>
      <p:ext uri="{BB962C8B-B14F-4D97-AF65-F5344CB8AC3E}">
        <p14:creationId xmlns:p14="http://schemas.microsoft.com/office/powerpoint/2010/main" val="38872428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60009"/>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cstate="print">
            <a:extLst>
              <a:ext uri="{28A0092B-C50C-407E-A947-70E740481C1C}">
                <a14:useLocalDpi xmlns:a14="http://schemas.microsoft.com/office/drawing/2010/main" val="0"/>
              </a:ext>
            </a:extLst>
          </a:blip>
          <a:srcRect l="20203" r="20792"/>
          <a:stretch/>
        </p:blipFill>
        <p:spPr>
          <a:xfrm>
            <a:off x="11054608" y="133919"/>
            <a:ext cx="904330" cy="1147453"/>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57" y="13876"/>
            <a:ext cx="1313986" cy="1519844"/>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365271"/>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1" name="Rectángulo 10">
            <a:extLst>
              <a:ext uri="{FF2B5EF4-FFF2-40B4-BE49-F238E27FC236}">
                <a16:creationId xmlns:a16="http://schemas.microsoft.com/office/drawing/2014/main" xmlns="" id="{80F0C3A0-A4F3-4B28-A88B-179CD2C9DA14}"/>
              </a:ext>
            </a:extLst>
          </p:cNvPr>
          <p:cNvSpPr/>
          <p:nvPr/>
        </p:nvSpPr>
        <p:spPr>
          <a:xfrm>
            <a:off x="1528351" y="926304"/>
            <a:ext cx="4422073" cy="518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bg1"/>
                </a:solidFill>
                <a:latin typeface="Arial" panose="020B0604020202020204" pitchFamily="34" charset="0"/>
                <a:cs typeface="Arial" panose="020B0604020202020204" pitchFamily="34" charset="0"/>
              </a:rPr>
              <a:t>F</a:t>
            </a:r>
            <a:r>
              <a:rPr lang="es-ES" b="1" dirty="0" smtClean="0">
                <a:solidFill>
                  <a:schemeClr val="bg1"/>
                </a:solidFill>
                <a:latin typeface="Arial" panose="020B0604020202020204" pitchFamily="34" charset="0"/>
                <a:cs typeface="Arial" panose="020B0604020202020204" pitchFamily="34" charset="0"/>
              </a:rPr>
              <a:t>.- CONCEPTOS VISTOS EN CLASES.</a:t>
            </a:r>
            <a:endParaRPr lang="en-US" b="1" dirty="0">
              <a:solidFill>
                <a:schemeClr val="bg1"/>
              </a:solidFill>
              <a:latin typeface="Arial" panose="020B0604020202020204" pitchFamily="34" charset="0"/>
              <a:cs typeface="Arial" panose="020B0604020202020204" pitchFamily="34" charset="0"/>
            </a:endParaRPr>
          </a:p>
        </p:txBody>
      </p:sp>
      <p:sp>
        <p:nvSpPr>
          <p:cNvPr id="2" name="CuadroTexto 1"/>
          <p:cNvSpPr txBox="1"/>
          <p:nvPr/>
        </p:nvSpPr>
        <p:spPr>
          <a:xfrm>
            <a:off x="1448343" y="1779604"/>
            <a:ext cx="9995992" cy="3108543"/>
          </a:xfrm>
          <a:prstGeom prst="rect">
            <a:avLst/>
          </a:prstGeom>
          <a:noFill/>
        </p:spPr>
        <p:txBody>
          <a:bodyPr wrap="square" rtlCol="0">
            <a:spAutoFit/>
          </a:bodyPr>
          <a:lstStyle/>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DATOS ALTIMÉTRICOS: </a:t>
            </a:r>
            <a:r>
              <a:rPr lang="es-ES" sz="1600" dirty="0" smtClean="0">
                <a:latin typeface="Arial" panose="020B0604020202020204" pitchFamily="34" charset="0"/>
                <a:cs typeface="Arial" panose="020B0604020202020204" pitchFamily="34" charset="0"/>
              </a:rPr>
              <a:t>DATOS DE ELEVACIÓN QUE SE OBTIENEN CALCULANDO EL NIVEL Y EL ALZA A LA CUAL SE DEBE DISPARAR, DEPENDIENDO DE LA DIFERENCIA DE ALTURA ENTRE BATERÍA-OBJETIVO Y LA DISTANCIA MEDIDA EN KMS. ESTE DATO ES ESCENCIAL PARA LA CONFECCIÓN DEL COMANDO DE FUEGO INICIAL.</a:t>
            </a:r>
          </a:p>
          <a:p>
            <a:pPr marL="342900" indent="-342900" algn="just">
              <a:buFont typeface="+mj-lt"/>
              <a:buAutoNum type="arabicPeriod"/>
            </a:pPr>
            <a:endParaRPr lang="es-ES"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ES" sz="1600" b="1" dirty="0" smtClean="0">
                <a:latin typeface="Arial" panose="020B0604020202020204" pitchFamily="34" charset="0"/>
                <a:cs typeface="Arial" panose="020B0604020202020204" pitchFamily="34" charset="0"/>
              </a:rPr>
              <a:t>ÁNGULO DE SITIO</a:t>
            </a:r>
            <a:r>
              <a:rPr lang="es-ES" sz="1600" dirty="0" smtClean="0">
                <a:latin typeface="Arial" panose="020B0604020202020204" pitchFamily="34" charset="0"/>
                <a:cs typeface="Arial" panose="020B0604020202020204" pitchFamily="34" charset="0"/>
              </a:rPr>
              <a:t>: ES LA DIFERENCIA ANGULAR VERTICAL QUE EXISTE EN LA POSICION DE LA BATERÍA Y EL OBJETIVO.</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 </a:t>
            </a:r>
            <a:r>
              <a:rPr lang="es-ES" sz="1600" dirty="0" smtClean="0">
                <a:latin typeface="Arial" panose="020B0604020202020204" pitchFamily="34" charset="0"/>
                <a:cs typeface="Arial" panose="020B0604020202020204" pitchFamily="34" charset="0"/>
              </a:rPr>
              <a:t>    </a:t>
            </a:r>
            <a:endParaRPr lang="es-ES" sz="1600" b="1" dirty="0">
              <a:latin typeface="Arial" panose="020B0604020202020204" pitchFamily="34" charset="0"/>
              <a:cs typeface="Arial" panose="020B0604020202020204" pitchFamily="34" charset="0"/>
            </a:endParaRPr>
          </a:p>
          <a:p>
            <a:endParaRPr lang="es-ES" sz="1600" b="1" dirty="0" smtClean="0">
              <a:latin typeface="Arial" panose="020B0604020202020204" pitchFamily="34" charset="0"/>
              <a:cs typeface="Arial" panose="020B0604020202020204" pitchFamily="34" charset="0"/>
            </a:endParaRPr>
          </a:p>
          <a:p>
            <a:r>
              <a:rPr lang="es-ES" u="sng" dirty="0" smtClean="0"/>
              <a:t>            </a:t>
            </a:r>
          </a:p>
          <a:p>
            <a:endParaRPr lang="en-US" dirty="0"/>
          </a:p>
        </p:txBody>
      </p:sp>
    </p:spTree>
    <p:extLst>
      <p:ext uri="{BB962C8B-B14F-4D97-AF65-F5344CB8AC3E}">
        <p14:creationId xmlns:p14="http://schemas.microsoft.com/office/powerpoint/2010/main" val="3218042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9351</TotalTime>
  <Words>1736</Words>
  <Application>Microsoft Office PowerPoint</Application>
  <PresentationFormat>Panorámica</PresentationFormat>
  <Paragraphs>335</Paragraphs>
  <Slides>26</Slides>
  <Notes>26</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26</vt:i4>
      </vt:variant>
    </vt:vector>
  </HeadingPairs>
  <TitlesOfParts>
    <vt:vector size="30"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Cuenta Microsoft</cp:lastModifiedBy>
  <cp:revision>302</cp:revision>
  <dcterms:created xsi:type="dcterms:W3CDTF">2022-02-21T10:06:55Z</dcterms:created>
  <dcterms:modified xsi:type="dcterms:W3CDTF">2025-08-11T00:09:44Z</dcterms:modified>
</cp:coreProperties>
</file>