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99" r:id="rId1"/>
    <p:sldMasterId id="2147483713" r:id="rId2"/>
  </p:sldMasterIdLst>
  <p:notesMasterIdLst>
    <p:notesMasterId r:id="rId29"/>
  </p:notesMasterIdLst>
  <p:handoutMasterIdLst>
    <p:handoutMasterId r:id="rId30"/>
  </p:handoutMasterIdLst>
  <p:sldIdLst>
    <p:sldId id="1385" r:id="rId3"/>
    <p:sldId id="1581" r:id="rId4"/>
    <p:sldId id="1663" r:id="rId5"/>
    <p:sldId id="1699" r:id="rId6"/>
    <p:sldId id="1688" r:id="rId7"/>
    <p:sldId id="1713" r:id="rId8"/>
    <p:sldId id="1715" r:id="rId9"/>
    <p:sldId id="1716" r:id="rId10"/>
    <p:sldId id="1717" r:id="rId11"/>
    <p:sldId id="1718" r:id="rId12"/>
    <p:sldId id="1719" r:id="rId13"/>
    <p:sldId id="1721" r:id="rId14"/>
    <p:sldId id="1686" r:id="rId15"/>
    <p:sldId id="1697" r:id="rId16"/>
    <p:sldId id="1703" r:id="rId17"/>
    <p:sldId id="1704" r:id="rId18"/>
    <p:sldId id="1698" r:id="rId19"/>
    <p:sldId id="1696" r:id="rId20"/>
    <p:sldId id="1691" r:id="rId21"/>
    <p:sldId id="1693" r:id="rId22"/>
    <p:sldId id="1694" r:id="rId23"/>
    <p:sldId id="1695" r:id="rId24"/>
    <p:sldId id="1722" r:id="rId25"/>
    <p:sldId id="1723" r:id="rId26"/>
    <p:sldId id="1724" r:id="rId27"/>
    <p:sldId id="1681" r:id="rId28"/>
  </p:sldIdLst>
  <p:sldSz cx="12192000" cy="6858000"/>
  <p:notesSz cx="7010400" cy="92964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guide id="3" pos="3841">
          <p15:clr>
            <a:srgbClr val="A4A3A4"/>
          </p15:clr>
        </p15:guide>
        <p15:guide id="4" orient="horz" pos="211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0000CC"/>
    <a:srgbClr val="000066"/>
    <a:srgbClr val="0000FF"/>
    <a:srgbClr val="0033CC"/>
    <a:srgbClr val="102940"/>
    <a:srgbClr val="143350"/>
    <a:srgbClr val="FFCC99"/>
    <a:srgbClr val="3366FF"/>
    <a:srgbClr val="0D22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Estilo temático 1 - Énfasis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741" autoAdjust="0"/>
    <p:restoredTop sz="96395" autoAdjust="0"/>
  </p:normalViewPr>
  <p:slideViewPr>
    <p:cSldViewPr>
      <p:cViewPr varScale="1">
        <p:scale>
          <a:sx n="110" d="100"/>
          <a:sy n="110" d="100"/>
        </p:scale>
        <p:origin x="738" y="90"/>
      </p:cViewPr>
      <p:guideLst>
        <p:guide orient="horz" pos="2160"/>
        <p:guide pos="3840"/>
        <p:guide pos="3841"/>
        <p:guide orient="horz" pos="2115"/>
      </p:guideLst>
    </p:cSldViewPr>
  </p:slideViewPr>
  <p:outlineViewPr>
    <p:cViewPr>
      <p:scale>
        <a:sx n="33" d="100"/>
        <a:sy n="33" d="100"/>
      </p:scale>
      <p:origin x="0" y="0"/>
    </p:cViewPr>
  </p:outlineViewPr>
  <p:notesTextViewPr>
    <p:cViewPr>
      <p:scale>
        <a:sx n="3" d="2"/>
        <a:sy n="3" d="2"/>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handoutMaster" Target="handoutMasters/handoutMaster1.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3" Type="http://schemas.openxmlformats.org/officeDocument/2006/relationships/oleObject" Target="file:///C:\Users\11624609-0\Desktop\HISTORICO%20DESDE%202000%20-%202027\A&#209;O%202026\HORAS%20DE%20CLASES%202026\GRAFICO%20HORAS%20REALIZADA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0" i="0" u="none" strike="noStrike" kern="1200" spc="0" baseline="0">
                <a:solidFill>
                  <a:schemeClr val="tx1">
                    <a:lumMod val="65000"/>
                    <a:lumOff val="35000"/>
                  </a:schemeClr>
                </a:solidFill>
                <a:latin typeface="+mn-lt"/>
                <a:ea typeface="+mn-ea"/>
                <a:cs typeface="+mn-cs"/>
              </a:defRPr>
            </a:pPr>
            <a:r>
              <a:rPr lang="es-CL" sz="1000" b="1"/>
              <a:t>% DE HORAS</a:t>
            </a:r>
            <a:r>
              <a:rPr lang="es-CL" sz="1000" b="1" baseline="0"/>
              <a:t> REALIZADAS CLASES SISTEMÁTICAS</a:t>
            </a:r>
          </a:p>
          <a:p>
            <a:pPr>
              <a:defRPr sz="1000"/>
            </a:pPr>
            <a:r>
              <a:rPr lang="es-CL" sz="1000" b="1" baseline="0"/>
              <a:t>EDUCACIÓN FÍSICA</a:t>
            </a:r>
            <a:endParaRPr lang="es-CL" sz="1000" b="1"/>
          </a:p>
        </c:rich>
      </c:tx>
      <c:overlay val="0"/>
      <c:spPr>
        <a:noFill/>
        <a:ln>
          <a:noFill/>
        </a:ln>
        <a:effectLst/>
      </c:spPr>
      <c:txPr>
        <a:bodyPr rot="0" spcFirstLastPara="1" vertOverflow="ellipsis" vert="horz" wrap="square" anchor="ctr" anchorCtr="1"/>
        <a:lstStyle/>
        <a:p>
          <a:pPr>
            <a:defRPr sz="10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Hoja1!$A$5</c:f>
              <c:strCache>
                <c:ptCount val="1"/>
                <c:pt idx="0">
                  <c:v>2021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Hoja1!$B$5:$F$5</c:f>
              <c:numCache>
                <c:formatCode>0%</c:formatCode>
                <c:ptCount val="5"/>
                <c:pt idx="0">
                  <c:v>0.72972972972972971</c:v>
                </c:pt>
                <c:pt idx="1">
                  <c:v>0.88167938931297707</c:v>
                </c:pt>
                <c:pt idx="2">
                  <c:v>0.88546255506607929</c:v>
                </c:pt>
                <c:pt idx="3">
                  <c:v>0.65079365079365081</c:v>
                </c:pt>
                <c:pt idx="4">
                  <c:v>0.80376344086021501</c:v>
                </c:pt>
              </c:numCache>
            </c:numRef>
          </c:val>
          <c:extLst>
            <c:ext xmlns:c16="http://schemas.microsoft.com/office/drawing/2014/chart" uri="{C3380CC4-5D6E-409C-BE32-E72D297353CC}">
              <c16:uniqueId val="{00000000-8F3C-4B37-85F1-8B65ABB8D35A}"/>
            </c:ext>
          </c:extLst>
        </c:ser>
        <c:ser>
          <c:idx val="1"/>
          <c:order val="1"/>
          <c:tx>
            <c:strRef>
              <c:f>Hoja1!$A$6</c:f>
              <c:strCache>
                <c:ptCount val="1"/>
                <c:pt idx="0">
                  <c:v>2022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Hoja1!$B$6:$F$6</c:f>
              <c:numCache>
                <c:formatCode>0%</c:formatCode>
                <c:ptCount val="5"/>
                <c:pt idx="0">
                  <c:v>0.80327868852459017</c:v>
                </c:pt>
                <c:pt idx="1">
                  <c:v>0.86324786324786329</c:v>
                </c:pt>
                <c:pt idx="2">
                  <c:v>0.79166666666666663</c:v>
                </c:pt>
                <c:pt idx="3">
                  <c:v>0.63223140495867769</c:v>
                </c:pt>
                <c:pt idx="4">
                  <c:v>1</c:v>
                </c:pt>
              </c:numCache>
            </c:numRef>
          </c:val>
          <c:extLst>
            <c:ext xmlns:c16="http://schemas.microsoft.com/office/drawing/2014/chart" uri="{C3380CC4-5D6E-409C-BE32-E72D297353CC}">
              <c16:uniqueId val="{00000001-8F3C-4B37-85F1-8B65ABB8D35A}"/>
            </c:ext>
          </c:extLst>
        </c:ser>
        <c:ser>
          <c:idx val="2"/>
          <c:order val="2"/>
          <c:tx>
            <c:strRef>
              <c:f>Hoja1!$A$7</c:f>
              <c:strCache>
                <c:ptCount val="1"/>
                <c:pt idx="0">
                  <c:v>2023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Hoja1!$B$7:$F$7</c:f>
              <c:numCache>
                <c:formatCode>0%</c:formatCode>
                <c:ptCount val="5"/>
                <c:pt idx="0">
                  <c:v>0.77</c:v>
                </c:pt>
                <c:pt idx="1">
                  <c:v>0.77800000000000002</c:v>
                </c:pt>
                <c:pt idx="2">
                  <c:v>0.83</c:v>
                </c:pt>
                <c:pt idx="3">
                  <c:v>0.63</c:v>
                </c:pt>
                <c:pt idx="4">
                  <c:v>0.98</c:v>
                </c:pt>
              </c:numCache>
            </c:numRef>
          </c:val>
          <c:extLst>
            <c:ext xmlns:c16="http://schemas.microsoft.com/office/drawing/2014/chart" uri="{C3380CC4-5D6E-409C-BE32-E72D297353CC}">
              <c16:uniqueId val="{00000002-8F3C-4B37-85F1-8B65ABB8D35A}"/>
            </c:ext>
          </c:extLst>
        </c:ser>
        <c:ser>
          <c:idx val="4"/>
          <c:order val="3"/>
          <c:tx>
            <c:strRef>
              <c:f>Hoja1!$A$8</c:f>
              <c:strCache>
                <c:ptCount val="1"/>
                <c:pt idx="0">
                  <c:v>2024</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Hoja1!$B$8:$F$8</c:f>
              <c:numCache>
                <c:formatCode>0%</c:formatCode>
                <c:ptCount val="5"/>
                <c:pt idx="0">
                  <c:v>0.63200000000000001</c:v>
                </c:pt>
                <c:pt idx="1">
                  <c:v>0.73699999999999999</c:v>
                </c:pt>
                <c:pt idx="2">
                  <c:v>0.96</c:v>
                </c:pt>
                <c:pt idx="3">
                  <c:v>0.65900000000000003</c:v>
                </c:pt>
                <c:pt idx="4">
                  <c:v>0.86899999999999999</c:v>
                </c:pt>
              </c:numCache>
            </c:numRef>
          </c:val>
          <c:extLst>
            <c:ext xmlns:c16="http://schemas.microsoft.com/office/drawing/2014/chart" uri="{C3380CC4-5D6E-409C-BE32-E72D297353CC}">
              <c16:uniqueId val="{00000003-8F3C-4B37-85F1-8B65ABB8D35A}"/>
            </c:ext>
          </c:extLst>
        </c:ser>
        <c:ser>
          <c:idx val="3"/>
          <c:order val="4"/>
          <c:tx>
            <c:strRef>
              <c:f>Hoja1!$A$9</c:f>
              <c:strCache>
                <c:ptCount val="1"/>
                <c:pt idx="0">
                  <c:v>2025</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Hoja1!$B$9:$F$9</c:f>
              <c:numCache>
                <c:formatCode>0%</c:formatCode>
                <c:ptCount val="5"/>
                <c:pt idx="0">
                  <c:v>0.90100000000000002</c:v>
                </c:pt>
                <c:pt idx="1">
                  <c:v>0.68799999999999994</c:v>
                </c:pt>
                <c:pt idx="2">
                  <c:v>0.63900000000000001</c:v>
                </c:pt>
                <c:pt idx="3">
                  <c:v>0.59199999999999997</c:v>
                </c:pt>
                <c:pt idx="4">
                  <c:v>0.875</c:v>
                </c:pt>
              </c:numCache>
            </c:numRef>
          </c:val>
          <c:extLst>
            <c:ext xmlns:c16="http://schemas.microsoft.com/office/drawing/2014/chart" uri="{C3380CC4-5D6E-409C-BE32-E72D297353CC}">
              <c16:uniqueId val="{00000004-8F3C-4B37-85F1-8B65ABB8D35A}"/>
            </c:ext>
          </c:extLst>
        </c:ser>
        <c:ser>
          <c:idx val="5"/>
          <c:order val="5"/>
          <c:tx>
            <c:strRef>
              <c:f>Hoja1!$A$10</c:f>
              <c:strCache>
                <c:ptCount val="1"/>
                <c:pt idx="0">
                  <c:v>2026</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Hoja1!$B$10:$F$10</c:f>
              <c:numCache>
                <c:formatCode>0%</c:formatCode>
                <c:ptCount val="5"/>
                <c:pt idx="0">
                  <c:v>0.86099999999999999</c:v>
                </c:pt>
                <c:pt idx="1">
                  <c:v>0.78900000000000003</c:v>
                </c:pt>
                <c:pt idx="2">
                  <c:v>0.91200000000000003</c:v>
                </c:pt>
                <c:pt idx="3">
                  <c:v>0.61299999999999999</c:v>
                </c:pt>
                <c:pt idx="4">
                  <c:v>0.90200000000000002</c:v>
                </c:pt>
              </c:numCache>
            </c:numRef>
          </c:val>
          <c:extLst>
            <c:ext xmlns:c16="http://schemas.microsoft.com/office/drawing/2014/chart" uri="{C3380CC4-5D6E-409C-BE32-E72D297353CC}">
              <c16:uniqueId val="{00000005-8F3C-4B37-85F1-8B65ABB8D35A}"/>
            </c:ext>
          </c:extLst>
        </c:ser>
        <c:dLbls>
          <c:dLblPos val="outEnd"/>
          <c:showLegendKey val="0"/>
          <c:showVal val="1"/>
          <c:showCatName val="0"/>
          <c:showSerName val="0"/>
          <c:showPercent val="0"/>
          <c:showBubbleSize val="0"/>
        </c:dLbls>
        <c:gapWidth val="219"/>
        <c:overlap val="-27"/>
        <c:axId val="562618432"/>
        <c:axId val="562618760"/>
      </c:barChart>
      <c:catAx>
        <c:axId val="562618432"/>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s-CL"/>
          </a:p>
        </c:txPr>
        <c:crossAx val="562618760"/>
        <c:crosses val="autoZero"/>
        <c:auto val="1"/>
        <c:lblAlgn val="ctr"/>
        <c:lblOffset val="100"/>
        <c:noMultiLvlLbl val="0"/>
      </c:catAx>
      <c:valAx>
        <c:axId val="562618760"/>
        <c:scaling>
          <c:orientation val="minMax"/>
        </c:scaling>
        <c:delete val="1"/>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crossAx val="5626184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4" y="0"/>
            <a:ext cx="3038475" cy="465138"/>
          </a:xfrm>
          <a:prstGeom prst="rect">
            <a:avLst/>
          </a:prstGeom>
        </p:spPr>
        <p:txBody>
          <a:bodyPr vert="horz" lIns="90457" tIns="45228" rIns="90457" bIns="45228" rtlCol="0"/>
          <a:lstStyle>
            <a:lvl1pPr algn="l">
              <a:defRPr sz="1200"/>
            </a:lvl1pPr>
          </a:lstStyle>
          <a:p>
            <a:endParaRPr lang="es-CL"/>
          </a:p>
        </p:txBody>
      </p:sp>
      <p:sp>
        <p:nvSpPr>
          <p:cNvPr id="3" name="2 Marcador de fecha"/>
          <p:cNvSpPr>
            <a:spLocks noGrp="1"/>
          </p:cNvSpPr>
          <p:nvPr>
            <p:ph type="dt" sz="quarter" idx="1"/>
          </p:nvPr>
        </p:nvSpPr>
        <p:spPr>
          <a:xfrm>
            <a:off x="3970340" y="0"/>
            <a:ext cx="3038475" cy="465138"/>
          </a:xfrm>
          <a:prstGeom prst="rect">
            <a:avLst/>
          </a:prstGeom>
        </p:spPr>
        <p:txBody>
          <a:bodyPr vert="horz" lIns="90457" tIns="45228" rIns="90457" bIns="45228" rtlCol="0"/>
          <a:lstStyle>
            <a:lvl1pPr algn="r">
              <a:defRPr sz="1200"/>
            </a:lvl1pPr>
          </a:lstStyle>
          <a:p>
            <a:fld id="{A7931754-58F7-4898-B480-2A215720CBF0}" type="datetime8">
              <a:rPr lang="es-CL" smtClean="0"/>
              <a:pPr/>
              <a:t>06-07-2026 16:00</a:t>
            </a:fld>
            <a:endParaRPr lang="es-CL"/>
          </a:p>
        </p:txBody>
      </p:sp>
      <p:sp>
        <p:nvSpPr>
          <p:cNvPr id="4" name="3 Marcador de pie de página"/>
          <p:cNvSpPr>
            <a:spLocks noGrp="1"/>
          </p:cNvSpPr>
          <p:nvPr>
            <p:ph type="ftr" sz="quarter" idx="2"/>
          </p:nvPr>
        </p:nvSpPr>
        <p:spPr>
          <a:xfrm>
            <a:off x="4" y="8829676"/>
            <a:ext cx="3038475" cy="465138"/>
          </a:xfrm>
          <a:prstGeom prst="rect">
            <a:avLst/>
          </a:prstGeom>
        </p:spPr>
        <p:txBody>
          <a:bodyPr vert="horz" lIns="90457" tIns="45228" rIns="90457" bIns="45228"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340" y="8829676"/>
            <a:ext cx="3038475" cy="465138"/>
          </a:xfrm>
          <a:prstGeom prst="rect">
            <a:avLst/>
          </a:prstGeom>
        </p:spPr>
        <p:txBody>
          <a:bodyPr vert="horz" lIns="90457" tIns="45228" rIns="90457" bIns="45228" rtlCol="0" anchor="b"/>
          <a:lstStyle>
            <a:lvl1pPr algn="r">
              <a:defRPr sz="1200"/>
            </a:lvl1pPr>
          </a:lstStyle>
          <a:p>
            <a:fld id="{E93034FA-51A7-4CAB-B5D8-97BE7D1B6344}" type="slidenum">
              <a:rPr lang="es-CL" smtClean="0"/>
              <a:pPr/>
              <a:t>‹Nº›</a:t>
            </a:fld>
            <a:endParaRPr lang="es-CL"/>
          </a:p>
        </p:txBody>
      </p:sp>
    </p:spTree>
    <p:extLst>
      <p:ext uri="{BB962C8B-B14F-4D97-AF65-F5344CB8AC3E}">
        <p14:creationId xmlns:p14="http://schemas.microsoft.com/office/powerpoint/2010/main" val="2403974907"/>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7" name="Shape 127"/>
          <p:cNvSpPr>
            <a:spLocks noGrp="1" noRot="1" noChangeAspect="1"/>
          </p:cNvSpPr>
          <p:nvPr>
            <p:ph type="sldImg"/>
          </p:nvPr>
        </p:nvSpPr>
        <p:spPr>
          <a:xfrm>
            <a:off x="406400" y="696913"/>
            <a:ext cx="6197600" cy="3486150"/>
          </a:xfrm>
          <a:prstGeom prst="rect">
            <a:avLst/>
          </a:prstGeom>
        </p:spPr>
        <p:txBody>
          <a:bodyPr lIns="92174" tIns="46088" rIns="92174" bIns="46088"/>
          <a:lstStyle/>
          <a:p>
            <a:endParaRPr/>
          </a:p>
        </p:txBody>
      </p:sp>
      <p:sp>
        <p:nvSpPr>
          <p:cNvPr id="128" name="Shape 128"/>
          <p:cNvSpPr>
            <a:spLocks noGrp="1"/>
          </p:cNvSpPr>
          <p:nvPr>
            <p:ph type="body" sz="quarter" idx="1"/>
          </p:nvPr>
        </p:nvSpPr>
        <p:spPr>
          <a:xfrm>
            <a:off x="934721" y="4415791"/>
            <a:ext cx="5140960" cy="4183380"/>
          </a:xfrm>
          <a:prstGeom prst="rect">
            <a:avLst/>
          </a:prstGeom>
        </p:spPr>
        <p:txBody>
          <a:bodyPr lIns="92174" tIns="46088" rIns="92174" bIns="46088"/>
          <a:lstStyle/>
          <a:p>
            <a:endParaRPr/>
          </a:p>
        </p:txBody>
      </p:sp>
    </p:spTree>
    <p:extLst>
      <p:ext uri="{BB962C8B-B14F-4D97-AF65-F5344CB8AC3E}">
        <p14:creationId xmlns:p14="http://schemas.microsoft.com/office/powerpoint/2010/main" val="2149523798"/>
      </p:ext>
    </p:extLst>
  </p:cSld>
  <p:clrMap bg1="lt1" tx1="dk1" bg2="lt2" tx2="dk2" accent1="accent1" accent2="accent2" accent3="accent3" accent4="accent4" accent5="accent5" accent6="accent6" hlink="hlink" folHlink="folHlink"/>
  <p:hf hdr="0" ftr="0"/>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631613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445815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71" y="2130573"/>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71"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33E1150D-5579-4B41-B6CF-F6F2076C4840}" type="slidenum">
              <a:rPr lang="es-ES_tradnl"/>
              <a:pPr>
                <a:defRPr/>
              </a:pPr>
              <a:t>‹Nº›</a:t>
            </a:fld>
            <a:endParaRPr lang="es-ES_tradnl"/>
          </a:p>
        </p:txBody>
      </p:sp>
    </p:spTree>
    <p:extLst>
      <p:ext uri="{BB962C8B-B14F-4D97-AF65-F5344CB8AC3E}">
        <p14:creationId xmlns:p14="http://schemas.microsoft.com/office/powerpoint/2010/main" val="145226631"/>
      </p:ext>
    </p:extLst>
  </p:cSld>
  <p:clrMapOvr>
    <a:masterClrMapping/>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txBox="1">
            <a:spLocks/>
          </p:cNvSpPr>
          <p:nvPr userDrawn="1"/>
        </p:nvSpPr>
        <p:spPr>
          <a:xfrm>
            <a:off x="8916679" y="6381473"/>
            <a:ext cx="2844800" cy="365125"/>
          </a:xfrm>
          <a:prstGeom prst="rect">
            <a:avLst/>
          </a:prstGeom>
        </p:spPr>
        <p:txBody>
          <a:bodyPr vert="horz" wrap="square" lIns="91440" tIns="45720" rIns="91440" bIns="45720" numCol="1" anchor="ctr" anchorCtr="0" compatLnSpc="1">
            <a:prstTxWarp prst="textNoShape">
              <a:avLst/>
            </a:prstTxWarp>
          </a:bodyPr>
          <a:lstStyle>
            <a:defPPr>
              <a:defRPr lang="es-CL"/>
            </a:defPPr>
            <a:lvl1pPr algn="r" rtl="0" fontAlgn="base">
              <a:spcBef>
                <a:spcPct val="0"/>
              </a:spcBef>
              <a:spcAft>
                <a:spcPct val="0"/>
              </a:spcAft>
              <a:defRPr sz="1200" kern="1200">
                <a:solidFill>
                  <a:srgbClr val="898989"/>
                </a:solidFill>
                <a:latin typeface="Calibri" pitchFamily="34" charset="0"/>
                <a:ea typeface="ＭＳ Ｐゴシック" pitchFamily="-65" charset="-128"/>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a:pPr hangingPunct="1">
              <a:defRPr/>
            </a:pPr>
            <a:fld id="{33E1150D-5579-4B41-B6CF-F6F2076C4840}" type="slidenum">
              <a:rPr lang="es-ES_tradnl" smtClean="0"/>
              <a:pPr hangingPunct="1">
                <a:defRPr/>
              </a:pPr>
              <a:t>‹Nº›</a:t>
            </a:fld>
            <a:endParaRPr lang="es-ES_tradnl" dirty="0"/>
          </a:p>
        </p:txBody>
      </p:sp>
    </p:spTree>
    <p:extLst>
      <p:ext uri="{BB962C8B-B14F-4D97-AF65-F5344CB8AC3E}">
        <p14:creationId xmlns:p14="http://schemas.microsoft.com/office/powerpoint/2010/main" val="1222303294"/>
      </p:ext>
    </p:extLst>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155" y="4407046"/>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155"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CEE872A-FCB1-432A-9506-0BA55C3E3102}" type="slidenum">
              <a:rPr lang="es-ES_tradnl"/>
              <a:pPr>
                <a:defRPr/>
              </a:pPr>
              <a:t>‹Nº›</a:t>
            </a:fld>
            <a:endParaRPr lang="es-ES_tradnl"/>
          </a:p>
        </p:txBody>
      </p:sp>
    </p:spTree>
    <p:extLst>
      <p:ext uri="{BB962C8B-B14F-4D97-AF65-F5344CB8AC3E}">
        <p14:creationId xmlns:p14="http://schemas.microsoft.com/office/powerpoint/2010/main" val="3113221892"/>
      </p:ext>
    </p:extLst>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71"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13C74AA8-66EB-4B0A-97FC-5CD632A6FDA5}" type="slidenum">
              <a:rPr lang="es-ES_tradnl"/>
              <a:pPr>
                <a:defRPr/>
              </a:pPr>
              <a:t>‹Nº›</a:t>
            </a:fld>
            <a:endParaRPr lang="es-ES_tradnl"/>
          </a:p>
        </p:txBody>
      </p:sp>
    </p:spTree>
    <p:extLst>
      <p:ext uri="{BB962C8B-B14F-4D97-AF65-F5344CB8AC3E}">
        <p14:creationId xmlns:p14="http://schemas.microsoft.com/office/powerpoint/2010/main" val="3670646894"/>
      </p:ext>
    </p:extLst>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74"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74"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DE29635-2F51-46B6-82EB-E7A2AA42BDC4}" type="slidenum">
              <a:rPr lang="es-ES_tradnl"/>
              <a:pPr>
                <a:defRPr/>
              </a:pPr>
              <a:t>‹Nº›</a:t>
            </a:fld>
            <a:endParaRPr lang="es-ES_tradnl"/>
          </a:p>
        </p:txBody>
      </p:sp>
    </p:spTree>
    <p:extLst>
      <p:ext uri="{BB962C8B-B14F-4D97-AF65-F5344CB8AC3E}">
        <p14:creationId xmlns:p14="http://schemas.microsoft.com/office/powerpoint/2010/main" val="1638169855"/>
      </p:ext>
    </p:extLst>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4"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536FFDDD-16D3-4FD0-B5ED-E297F65F23A2}" type="slidenum">
              <a:rPr lang="es-ES_tradnl"/>
              <a:pPr>
                <a:defRPr/>
              </a:pPr>
              <a:t>‹Nº›</a:t>
            </a:fld>
            <a:endParaRPr lang="es-ES_tradnl"/>
          </a:p>
        </p:txBody>
      </p:sp>
    </p:spTree>
    <p:extLst>
      <p:ext uri="{BB962C8B-B14F-4D97-AF65-F5344CB8AC3E}">
        <p14:creationId xmlns:p14="http://schemas.microsoft.com/office/powerpoint/2010/main" val="375975186"/>
      </p:ext>
    </p:extLst>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1_Título y objetos">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_tradnl"/>
          </a:p>
        </p:txBody>
      </p:sp>
      <p:sp>
        <p:nvSpPr>
          <p:cNvPr id="3" name="2 Marcador de pie de página"/>
          <p:cNvSpPr>
            <a:spLocks noGrp="1"/>
          </p:cNvSpPr>
          <p:nvPr>
            <p:ph type="ftr" sz="quarter" idx="11"/>
          </p:nvPr>
        </p:nvSpPr>
        <p:spPr/>
        <p:txBody>
          <a:bodyPr/>
          <a:lstStyle/>
          <a:p>
            <a:pPr>
              <a:defRPr/>
            </a:pPr>
            <a:endParaRPr lang="es-ES"/>
          </a:p>
        </p:txBody>
      </p:sp>
      <p:sp>
        <p:nvSpPr>
          <p:cNvPr id="4" name="3 Marcador de número de diapositiva"/>
          <p:cNvSpPr>
            <a:spLocks noGrp="1"/>
          </p:cNvSpPr>
          <p:nvPr>
            <p:ph type="sldNum" sz="quarter" idx="12"/>
          </p:nvPr>
        </p:nvSpPr>
        <p:spPr>
          <a:xfrm>
            <a:off x="11184637" y="6381473"/>
            <a:ext cx="924587" cy="365125"/>
          </a:xfrm>
        </p:spPr>
        <p:txBody>
          <a:bodyPr/>
          <a:lstStyle>
            <a:lvl1pPr>
              <a:defRPr sz="1400" b="1"/>
            </a:lvl1p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1732701559"/>
      </p:ext>
    </p:extLst>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6" name="5 Marcador de fecha"/>
          <p:cNvSpPr>
            <a:spLocks noGrp="1"/>
          </p:cNvSpPr>
          <p:nvPr>
            <p:ph type="dt" sz="half" idx="10"/>
          </p:nvPr>
        </p:nvSpPr>
        <p:spPr/>
        <p:txBody>
          <a:bodyPr/>
          <a:lstStyle/>
          <a:p>
            <a:pPr>
              <a:defRPr/>
            </a:pPr>
            <a:endParaRPr lang="es-ES_tradnl"/>
          </a:p>
        </p:txBody>
      </p:sp>
      <p:sp>
        <p:nvSpPr>
          <p:cNvPr id="7" name="6 Marcador de pie de página"/>
          <p:cNvSpPr>
            <a:spLocks noGrp="1"/>
          </p:cNvSpPr>
          <p:nvPr>
            <p:ph type="ftr" sz="quarter" idx="11"/>
          </p:nvPr>
        </p:nvSpPr>
        <p:spPr/>
        <p:txBody>
          <a:bodyPr/>
          <a:lstStyle/>
          <a:p>
            <a:pPr>
              <a:defRPr/>
            </a:pPr>
            <a:endParaRPr lang="es-ES"/>
          </a:p>
        </p:txBody>
      </p:sp>
      <p:sp>
        <p:nvSpPr>
          <p:cNvPr id="8" name="7 Marcador de número de diapositiva"/>
          <p:cNvSpPr>
            <a:spLocks noGrp="1"/>
          </p:cNvSpPr>
          <p:nvPr>
            <p:ph type="sldNum" sz="quarter" idx="12"/>
          </p:nvPr>
        </p:nvSpPr>
        <p:spPr/>
        <p:txBody>
          <a:body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2865815496"/>
      </p:ext>
    </p:extLst>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7" y="273050"/>
            <a:ext cx="4011084" cy="1162051"/>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805" y="273198"/>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7" y="1435104"/>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A1802F9A-2A0B-438F-B576-7AF83180BD16}" type="slidenum">
              <a:rPr lang="es-ES_tradnl"/>
              <a:pPr>
                <a:defRPr/>
              </a:pPr>
              <a:t>‹Nº›</a:t>
            </a:fld>
            <a:endParaRPr lang="es-ES_tradnl"/>
          </a:p>
        </p:txBody>
      </p:sp>
    </p:spTree>
    <p:extLst>
      <p:ext uri="{BB962C8B-B14F-4D97-AF65-F5344CB8AC3E}">
        <p14:creationId xmlns:p14="http://schemas.microsoft.com/office/powerpoint/2010/main" val="4046021414"/>
      </p:ext>
    </p:extLst>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2"/>
            <a:ext cx="7315200" cy="566739"/>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389717" y="5367340"/>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B7EC3E5-0AD8-4207-AFC3-4B876BE3EC0F}" type="slidenum">
              <a:rPr lang="es-ES_tradnl"/>
              <a:pPr>
                <a:defRPr/>
              </a:pPr>
              <a:t>‹Nº›</a:t>
            </a:fld>
            <a:endParaRPr lang="es-ES_tradnl"/>
          </a:p>
        </p:txBody>
      </p:sp>
    </p:spTree>
    <p:extLst>
      <p:ext uri="{BB962C8B-B14F-4D97-AF65-F5344CB8AC3E}">
        <p14:creationId xmlns:p14="http://schemas.microsoft.com/office/powerpoint/2010/main" val="3714275113"/>
      </p:ext>
    </p:extLst>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450F5BBA-197F-4868-9C2A-5128246DDC8D}" type="slidenum">
              <a:rPr lang="es-ES_tradnl"/>
              <a:pPr>
                <a:defRPr/>
              </a:pPr>
              <a:t>‹Nº›</a:t>
            </a:fld>
            <a:endParaRPr lang="es-ES_tradnl"/>
          </a:p>
        </p:txBody>
      </p:sp>
    </p:spTree>
    <p:extLst>
      <p:ext uri="{BB962C8B-B14F-4D97-AF65-F5344CB8AC3E}">
        <p14:creationId xmlns:p14="http://schemas.microsoft.com/office/powerpoint/2010/main" val="2732055577"/>
      </p:ext>
    </p:extLst>
  </p:cSld>
  <p:clrMapOvr>
    <a:masterClrMapping/>
  </p:clrMapOvr>
  <p:transition spd="med">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785"/>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71" y="274785"/>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263C9B63-78C4-43F7-A344-6780E482BE78}" type="slidenum">
              <a:rPr lang="es-ES_tradnl"/>
              <a:pPr>
                <a:defRPr/>
              </a:pPr>
              <a:t>‹Nº›</a:t>
            </a:fld>
            <a:endParaRPr lang="es-ES_tradnl"/>
          </a:p>
        </p:txBody>
      </p:sp>
    </p:spTree>
    <p:extLst>
      <p:ext uri="{BB962C8B-B14F-4D97-AF65-F5344CB8AC3E}">
        <p14:creationId xmlns:p14="http://schemas.microsoft.com/office/powerpoint/2010/main" val="4264048406"/>
      </p:ext>
    </p:extLst>
  </p:cSld>
  <p:clrMapOvr>
    <a:masterClrMapping/>
  </p:clrMapOvr>
  <p:transition spd="med">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609601" y="274639"/>
            <a:ext cx="10972800" cy="1143000"/>
          </a:xfrm>
        </p:spPr>
        <p:txBody>
          <a:bodyPr/>
          <a:lstStyle/>
          <a:p>
            <a:r>
              <a:rPr lang="es-ES"/>
              <a:t>Haga clic para modificar el estilo de título del patrón</a:t>
            </a:r>
          </a:p>
        </p:txBody>
      </p:sp>
      <p:sp>
        <p:nvSpPr>
          <p:cNvPr id="3" name="2 Marcador de contenido"/>
          <p:cNvSpPr>
            <a:spLocks noGrp="1"/>
          </p:cNvSpPr>
          <p:nvPr>
            <p:ph sz="quarter" idx="1"/>
          </p:nvPr>
        </p:nvSpPr>
        <p:spPr>
          <a:xfrm>
            <a:off x="609671"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quarter" idx="2"/>
          </p:nvPr>
        </p:nvSpPr>
        <p:spPr>
          <a:xfrm>
            <a:off x="6197600"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contenido"/>
          <p:cNvSpPr>
            <a:spLocks noGrp="1"/>
          </p:cNvSpPr>
          <p:nvPr>
            <p:ph sz="quarter" idx="3"/>
          </p:nvPr>
        </p:nvSpPr>
        <p:spPr>
          <a:xfrm>
            <a:off x="609671"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contenido"/>
          <p:cNvSpPr>
            <a:spLocks noGrp="1"/>
          </p:cNvSpPr>
          <p:nvPr>
            <p:ph sz="quarter" idx="4"/>
          </p:nvPr>
        </p:nvSpPr>
        <p:spPr>
          <a:xfrm>
            <a:off x="6197600"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99CBC5B-DC35-4A9A-ACC0-DEA71FE48CDF}" type="slidenum">
              <a:rPr lang="es-ES_tradnl"/>
              <a:pPr>
                <a:defRPr/>
              </a:pPr>
              <a:t>‹Nº›</a:t>
            </a:fld>
            <a:endParaRPr lang="es-ES_tradnl"/>
          </a:p>
        </p:txBody>
      </p:sp>
    </p:spTree>
    <p:extLst>
      <p:ext uri="{BB962C8B-B14F-4D97-AF65-F5344CB8AC3E}">
        <p14:creationId xmlns:p14="http://schemas.microsoft.com/office/powerpoint/2010/main" val="2432802329"/>
      </p:ext>
    </p:extLst>
  </p:cSld>
  <p:clrMapOvr>
    <a:masterClrMapping/>
  </p:clrMapOvr>
  <p:transition spd="med">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Comparación">
    <p:spTree>
      <p:nvGrpSpPr>
        <p:cNvPr id="1" name=""/>
        <p:cNvGrpSpPr/>
        <p:nvPr/>
      </p:nvGrpSpPr>
      <p:grpSpPr>
        <a:xfrm>
          <a:off x="0" y="0"/>
          <a:ext cx="0" cy="0"/>
          <a:chOff x="0" y="0"/>
          <a:chExt cx="0" cy="0"/>
        </a:xfrm>
      </p:grpSpPr>
      <p:sp>
        <p:nvSpPr>
          <p:cNvPr id="47" name="Texto del título"/>
          <p:cNvSpPr txBox="1">
            <a:spLocks noGrp="1"/>
          </p:cNvSpPr>
          <p:nvPr>
            <p:ph type="title"/>
          </p:nvPr>
        </p:nvSpPr>
        <p:spPr>
          <a:xfrm>
            <a:off x="839821" y="365128"/>
            <a:ext cx="10515601" cy="1325564"/>
          </a:xfrm>
          <a:prstGeom prst="rect">
            <a:avLst/>
          </a:prstGeom>
        </p:spPr>
        <p:txBody>
          <a:bodyPr/>
          <a:lstStyle/>
          <a:p>
            <a:r>
              <a:t>Texto del título</a:t>
            </a:r>
          </a:p>
        </p:txBody>
      </p:sp>
      <p:sp>
        <p:nvSpPr>
          <p:cNvPr id="48" name="Nivel de texto 1…"/>
          <p:cNvSpPr txBox="1">
            <a:spLocks noGrp="1"/>
          </p:cNvSpPr>
          <p:nvPr>
            <p:ph type="body" sz="quarter" idx="1"/>
          </p:nvPr>
        </p:nvSpPr>
        <p:spPr>
          <a:xfrm>
            <a:off x="839822"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Nivel de texto 1</a:t>
            </a:r>
          </a:p>
          <a:p>
            <a:pPr lvl="1"/>
            <a:r>
              <a:t>Nivel de texto 2</a:t>
            </a:r>
          </a:p>
          <a:p>
            <a:pPr lvl="2"/>
            <a:r>
              <a:t>Nivel de texto 3</a:t>
            </a:r>
          </a:p>
          <a:p>
            <a:pPr lvl="3"/>
            <a:r>
              <a:t>Nivel de texto 4</a:t>
            </a:r>
          </a:p>
          <a:p>
            <a:pPr lvl="4"/>
            <a:r>
              <a:t>Nivel de texto 5</a:t>
            </a:r>
          </a:p>
        </p:txBody>
      </p:sp>
      <p:sp>
        <p:nvSpPr>
          <p:cNvPr id="49" name="Marcador de texto 4"/>
          <p:cNvSpPr>
            <a:spLocks noGrp="1"/>
          </p:cNvSpPr>
          <p:nvPr>
            <p:ph type="body" sz="quarter" idx="13"/>
          </p:nvPr>
        </p:nvSpPr>
        <p:spPr>
          <a:xfrm>
            <a:off x="6172236" y="1681163"/>
            <a:ext cx="5183189" cy="823913"/>
          </a:xfrm>
          <a:prstGeom prst="rect">
            <a:avLst/>
          </a:prstGeom>
        </p:spPr>
        <p:txBody>
          <a:bodyPr anchor="b"/>
          <a:lstStyle/>
          <a:p>
            <a:pPr marL="0" indent="0">
              <a:buSzTx/>
              <a:buFontTx/>
              <a:buNone/>
              <a:defRPr sz="2400" b="1"/>
            </a:pPr>
            <a:endParaRPr/>
          </a:p>
        </p:txBody>
      </p:sp>
      <p:sp>
        <p:nvSpPr>
          <p:cNvPr id="50"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686736800"/>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Solo el título">
    <p:spTree>
      <p:nvGrpSpPr>
        <p:cNvPr id="1" name=""/>
        <p:cNvGrpSpPr/>
        <p:nvPr/>
      </p:nvGrpSpPr>
      <p:grpSpPr>
        <a:xfrm>
          <a:off x="0" y="0"/>
          <a:ext cx="0" cy="0"/>
          <a:chOff x="0" y="0"/>
          <a:chExt cx="0" cy="0"/>
        </a:xfrm>
      </p:grpSpPr>
      <p:sp>
        <p:nvSpPr>
          <p:cNvPr id="57" name="Texto del título"/>
          <p:cNvSpPr txBox="1">
            <a:spLocks noGrp="1"/>
          </p:cNvSpPr>
          <p:nvPr>
            <p:ph type="title"/>
          </p:nvPr>
        </p:nvSpPr>
        <p:spPr>
          <a:prstGeom prst="rect">
            <a:avLst/>
          </a:prstGeom>
        </p:spPr>
        <p:txBody>
          <a:bodyPr/>
          <a:lstStyle/>
          <a:p>
            <a:r>
              <a:t>Texto del título</a:t>
            </a:r>
          </a:p>
        </p:txBody>
      </p:sp>
      <p:sp>
        <p:nvSpPr>
          <p:cNvPr id="58"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910226010"/>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6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122946968"/>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Contenido con título">
    <p:spTree>
      <p:nvGrpSpPr>
        <p:cNvPr id="1" name=""/>
        <p:cNvGrpSpPr/>
        <p:nvPr/>
      </p:nvGrpSpPr>
      <p:grpSpPr>
        <a:xfrm>
          <a:off x="0" y="0"/>
          <a:ext cx="0" cy="0"/>
          <a:chOff x="0" y="0"/>
          <a:chExt cx="0" cy="0"/>
        </a:xfrm>
      </p:grpSpPr>
      <p:sp>
        <p:nvSpPr>
          <p:cNvPr id="7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73" name="Nivel de texto 1…"/>
          <p:cNvSpPr txBox="1">
            <a:spLocks noGrp="1"/>
          </p:cNvSpPr>
          <p:nvPr>
            <p:ph type="body" sz="half" idx="1"/>
          </p:nvPr>
        </p:nvSpPr>
        <p:spPr>
          <a:xfrm>
            <a:off x="5183187" y="987883"/>
            <a:ext cx="6172201" cy="4873626"/>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Nivel de texto 1</a:t>
            </a:r>
          </a:p>
          <a:p>
            <a:pPr lvl="1"/>
            <a:r>
              <a:t>Nivel de texto 2</a:t>
            </a:r>
          </a:p>
          <a:p>
            <a:pPr lvl="2"/>
            <a:r>
              <a:t>Nivel de texto 3</a:t>
            </a:r>
          </a:p>
          <a:p>
            <a:pPr lvl="3"/>
            <a:r>
              <a:t>Nivel de texto 4</a:t>
            </a:r>
          </a:p>
          <a:p>
            <a:pPr lvl="4"/>
            <a:r>
              <a:t>Nivel de texto 5</a:t>
            </a:r>
          </a:p>
        </p:txBody>
      </p:sp>
      <p:sp>
        <p:nvSpPr>
          <p:cNvPr id="74" name="Marcador de texto 3"/>
          <p:cNvSpPr>
            <a:spLocks noGrp="1"/>
          </p:cNvSpPr>
          <p:nvPr>
            <p:ph type="body" sz="quarter" idx="13"/>
          </p:nvPr>
        </p:nvSpPr>
        <p:spPr>
          <a:xfrm>
            <a:off x="839821" y="2057400"/>
            <a:ext cx="3932239" cy="3811588"/>
          </a:xfrm>
          <a:prstGeom prst="rect">
            <a:avLst/>
          </a:prstGeom>
        </p:spPr>
        <p:txBody>
          <a:bodyPr/>
          <a:lstStyle/>
          <a:p>
            <a:pPr marL="0" indent="0">
              <a:buSzTx/>
              <a:buFontTx/>
              <a:buNone/>
              <a:defRPr sz="1600"/>
            </a:pPr>
            <a:endParaRPr/>
          </a:p>
        </p:txBody>
      </p:sp>
      <p:sp>
        <p:nvSpPr>
          <p:cNvPr id="7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4211734775"/>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Imagen con título">
    <p:spTree>
      <p:nvGrpSpPr>
        <p:cNvPr id="1" name=""/>
        <p:cNvGrpSpPr/>
        <p:nvPr/>
      </p:nvGrpSpPr>
      <p:grpSpPr>
        <a:xfrm>
          <a:off x="0" y="0"/>
          <a:ext cx="0" cy="0"/>
          <a:chOff x="0" y="0"/>
          <a:chExt cx="0" cy="0"/>
        </a:xfrm>
      </p:grpSpPr>
      <p:sp>
        <p:nvSpPr>
          <p:cNvPr id="8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83" name="Marcador de posición de imagen 2"/>
          <p:cNvSpPr>
            <a:spLocks noGrp="1"/>
          </p:cNvSpPr>
          <p:nvPr>
            <p:ph type="pic" sz="half" idx="13"/>
          </p:nvPr>
        </p:nvSpPr>
        <p:spPr>
          <a:xfrm>
            <a:off x="5183187" y="987883"/>
            <a:ext cx="6172201" cy="4873626"/>
          </a:xfrm>
          <a:prstGeom prst="rect">
            <a:avLst/>
          </a:prstGeom>
        </p:spPr>
        <p:txBody>
          <a:bodyPr lIns="91439" rIns="91439">
            <a:noAutofit/>
          </a:bodyPr>
          <a:lstStyle/>
          <a:p>
            <a:endParaRPr/>
          </a:p>
        </p:txBody>
      </p:sp>
      <p:sp>
        <p:nvSpPr>
          <p:cNvPr id="84" name="Nivel de texto 1…"/>
          <p:cNvSpPr txBox="1">
            <a:spLocks noGrp="1"/>
          </p:cNvSpPr>
          <p:nvPr>
            <p:ph type="body" sz="quarter" idx="1"/>
          </p:nvPr>
        </p:nvSpPr>
        <p:spPr>
          <a:xfrm>
            <a:off x="839821"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Nivel de texto 1</a:t>
            </a:r>
          </a:p>
          <a:p>
            <a:pPr lvl="1"/>
            <a:r>
              <a:t>Nivel de texto 2</a:t>
            </a:r>
          </a:p>
          <a:p>
            <a:pPr lvl="2"/>
            <a:r>
              <a:t>Nivel de texto 3</a:t>
            </a:r>
          </a:p>
          <a:p>
            <a:pPr lvl="3"/>
            <a:r>
              <a:t>Nivel de texto 4</a:t>
            </a:r>
          </a:p>
          <a:p>
            <a:pPr lvl="4"/>
            <a:r>
              <a:t>Nivel de texto 5</a:t>
            </a:r>
          </a:p>
        </p:txBody>
      </p:sp>
      <p:sp>
        <p:nvSpPr>
          <p:cNvPr id="8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1886812137"/>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Título vertical y texto">
    <p:spTree>
      <p:nvGrpSpPr>
        <p:cNvPr id="1" name=""/>
        <p:cNvGrpSpPr/>
        <p:nvPr/>
      </p:nvGrpSpPr>
      <p:grpSpPr>
        <a:xfrm>
          <a:off x="0" y="0"/>
          <a:ext cx="0" cy="0"/>
          <a:chOff x="0" y="0"/>
          <a:chExt cx="0" cy="0"/>
        </a:xfrm>
      </p:grpSpPr>
      <p:sp>
        <p:nvSpPr>
          <p:cNvPr id="101" name="Texto del título"/>
          <p:cNvSpPr txBox="1">
            <a:spLocks noGrp="1"/>
          </p:cNvSpPr>
          <p:nvPr>
            <p:ph type="title"/>
          </p:nvPr>
        </p:nvSpPr>
        <p:spPr>
          <a:xfrm>
            <a:off x="8724902" y="365125"/>
            <a:ext cx="2628901" cy="5811838"/>
          </a:xfrm>
          <a:prstGeom prst="rect">
            <a:avLst/>
          </a:prstGeom>
        </p:spPr>
        <p:txBody>
          <a:bodyPr/>
          <a:lstStyle/>
          <a:p>
            <a:r>
              <a:t>Texto del título</a:t>
            </a:r>
          </a:p>
        </p:txBody>
      </p:sp>
      <p:sp>
        <p:nvSpPr>
          <p:cNvPr id="102" name="Nivel de texto 1…"/>
          <p:cNvSpPr txBox="1">
            <a:spLocks noGrp="1"/>
          </p:cNvSpPr>
          <p:nvPr>
            <p:ph type="body" idx="1"/>
          </p:nvPr>
        </p:nvSpPr>
        <p:spPr>
          <a:xfrm>
            <a:off x="838203" y="365125"/>
            <a:ext cx="7734301" cy="5811838"/>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03"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758714687"/>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p:cNvSpPr>
            <a:spLocks noGrp="1"/>
          </p:cNvSpPr>
          <p:nvPr>
            <p:ph type="dt" sz="half" idx="10"/>
          </p:nvPr>
        </p:nvSpPr>
        <p:spPr>
          <a:xfrm>
            <a:off x="609600" y="6356351"/>
            <a:ext cx="2844800" cy="365125"/>
          </a:xfrm>
          <a:prstGeom prst="rect">
            <a:avLst/>
          </a:prstGeom>
        </p:spPr>
        <p:txBody>
          <a:bodyPr/>
          <a:lstStyle>
            <a:lvl1pPr>
              <a:defRPr/>
            </a:lvl1pPr>
          </a:lstStyle>
          <a:p>
            <a:pPr>
              <a:defRPr/>
            </a:pPr>
            <a:fld id="{581B3856-CBC9-4E95-932D-250FBDE70F5D}" type="datetimeFigureOut">
              <a:rPr lang="es-ES_tradnl"/>
              <a:pPr>
                <a:defRPr/>
              </a:pPr>
              <a:t>06/07/2026</a:t>
            </a:fld>
            <a:endParaRPr lang="es-ES_tradnl"/>
          </a:p>
        </p:txBody>
      </p:sp>
      <p:sp>
        <p:nvSpPr>
          <p:cNvPr id="4" name="4 Marcador de pie de página"/>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a:xfrm>
            <a:off x="10990562" y="6400981"/>
            <a:ext cx="363239" cy="276999"/>
          </a:xfrm>
        </p:spPr>
        <p:txBody>
          <a:bodyPr/>
          <a:lstStyle>
            <a:lvl1pPr>
              <a:defRPr/>
            </a:lvl1pPr>
          </a:lstStyle>
          <a:p>
            <a:pPr>
              <a:defRPr/>
            </a:pPr>
            <a:fld id="{B106D073-8290-4216-B69F-19A491EE89F9}" type="slidenum">
              <a:rPr lang="es-ES_tradnl"/>
              <a:pPr>
                <a:defRPr/>
              </a:pPr>
              <a:t>‹Nº›</a:t>
            </a:fld>
            <a:endParaRPr lang="es-ES_tradnl"/>
          </a:p>
        </p:txBody>
      </p:sp>
    </p:spTree>
    <p:extLst>
      <p:ext uri="{BB962C8B-B14F-4D97-AF65-F5344CB8AC3E}">
        <p14:creationId xmlns:p14="http://schemas.microsoft.com/office/powerpoint/2010/main" val="33284679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11770261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13607944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29282782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a:xfrm>
            <a:off x="609600" y="6356351"/>
            <a:ext cx="2844800" cy="365125"/>
          </a:xfrm>
          <a:prstGeom prst="rect">
            <a:avLst/>
          </a:prstGeom>
        </p:spPr>
        <p:txBody>
          <a:bodyPr/>
          <a:lstStyle/>
          <a:p>
            <a:fld id="{02370BD1-1D71-4546-9BBD-D53A9301DD32}" type="datetimeFigureOut">
              <a:rPr lang="es-CL" smtClean="0"/>
              <a:pPr/>
              <a:t>06-07-2026</a:t>
            </a:fld>
            <a:endParaRPr lang="es-CL"/>
          </a:p>
        </p:txBody>
      </p:sp>
      <p:sp>
        <p:nvSpPr>
          <p:cNvPr id="5" name="4 Marcador de pie de página"/>
          <p:cNvSpPr>
            <a:spLocks noGrp="1"/>
          </p:cNvSpPr>
          <p:nvPr>
            <p:ph type="ftr" sz="quarter" idx="11"/>
          </p:nvPr>
        </p:nvSpPr>
        <p:spPr>
          <a:xfrm>
            <a:off x="4165600" y="6356351"/>
            <a:ext cx="3860800" cy="365125"/>
          </a:xfrm>
          <a:prstGeom prst="rect">
            <a:avLst/>
          </a:prstGeom>
        </p:spPr>
        <p:txBody>
          <a:bodyPr/>
          <a:lstStyle/>
          <a:p>
            <a:endParaRPr lang="es-CL"/>
          </a:p>
        </p:txBody>
      </p:sp>
      <p:sp>
        <p:nvSpPr>
          <p:cNvPr id="6" name="5 Marcador de número de diapositiva"/>
          <p:cNvSpPr>
            <a:spLocks noGrp="1"/>
          </p:cNvSpPr>
          <p:nvPr>
            <p:ph type="sldNum" sz="quarter" idx="12"/>
          </p:nvPr>
        </p:nvSpPr>
        <p:spPr>
          <a:xfrm>
            <a:off x="10990562" y="6400981"/>
            <a:ext cx="363239" cy="276999"/>
          </a:xfrm>
        </p:spPr>
        <p:txBody>
          <a:bodyPr/>
          <a:lstStyle/>
          <a:p>
            <a:fld id="{C2A11484-7DD0-46FD-919C-0E414EF3FD90}" type="slidenum">
              <a:rPr lang="es-CL" smtClean="0"/>
              <a:pPr/>
              <a:t>‹Nº›</a:t>
            </a:fld>
            <a:endParaRPr lang="es-CL"/>
          </a:p>
        </p:txBody>
      </p:sp>
    </p:spTree>
    <p:extLst>
      <p:ext uri="{BB962C8B-B14F-4D97-AF65-F5344CB8AC3E}">
        <p14:creationId xmlns:p14="http://schemas.microsoft.com/office/powerpoint/2010/main" val="834367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609601" y="274639"/>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p>
        </p:txBody>
      </p:sp>
      <p:sp>
        <p:nvSpPr>
          <p:cNvPr id="3075" name="2 Marcador de texto"/>
          <p:cNvSpPr>
            <a:spLocks noGrp="1"/>
          </p:cNvSpPr>
          <p:nvPr>
            <p:ph type="body" idx="1"/>
          </p:nvPr>
        </p:nvSpPr>
        <p:spPr bwMode="auto">
          <a:xfrm>
            <a:off x="609601"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7" name="3 Marcador de fecha"/>
          <p:cNvSpPr>
            <a:spLocks noGrp="1"/>
          </p:cNvSpPr>
          <p:nvPr>
            <p:ph type="dt" sz="half" idx="2"/>
          </p:nvPr>
        </p:nvSpPr>
        <p:spPr>
          <a:xfrm>
            <a:off x="609601" y="6356497"/>
            <a:ext cx="28448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_tradnl" kern="1200"/>
          </a:p>
        </p:txBody>
      </p:sp>
      <p:sp>
        <p:nvSpPr>
          <p:cNvPr id="8" name="4 Marcador de pie de página"/>
          <p:cNvSpPr>
            <a:spLocks noGrp="1"/>
          </p:cNvSpPr>
          <p:nvPr>
            <p:ph type="ftr" sz="quarter" idx="3"/>
          </p:nvPr>
        </p:nvSpPr>
        <p:spPr>
          <a:xfrm>
            <a:off x="4165671" y="6356497"/>
            <a:ext cx="38608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 kern="1200"/>
          </a:p>
        </p:txBody>
      </p:sp>
      <p:sp>
        <p:nvSpPr>
          <p:cNvPr id="9" name="5 Marcador de número de diapositiva"/>
          <p:cNvSpPr>
            <a:spLocks noGrp="1"/>
          </p:cNvSpPr>
          <p:nvPr>
            <p:ph type="sldNum" sz="quarter" idx="4"/>
          </p:nvPr>
        </p:nvSpPr>
        <p:spPr>
          <a:xfrm>
            <a:off x="8737601" y="6356497"/>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fld id="{5B0EA914-0059-4753-B4E8-38DCE5A1FCF9}" type="slidenum">
              <a:rPr lang="es-ES_tradnl" kern="1200"/>
              <a:pPr fontAlgn="base" hangingPunct="1">
                <a:spcBef>
                  <a:spcPct val="0"/>
                </a:spcBef>
                <a:spcAft>
                  <a:spcPct val="0"/>
                </a:spcAft>
                <a:defRPr/>
              </a:pPr>
              <a:t>‹Nº›</a:t>
            </a:fld>
            <a:endParaRPr lang="es-ES_tradnl" kern="1200"/>
          </a:p>
        </p:txBody>
      </p:sp>
    </p:spTree>
    <p:extLst>
      <p:ext uri="{BB962C8B-B14F-4D97-AF65-F5344CB8AC3E}">
        <p14:creationId xmlns:p14="http://schemas.microsoft.com/office/powerpoint/2010/main" val="2361130909"/>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transition spd="med">
    <p:wipe dir="r"/>
  </p:transition>
  <p:hf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fontAlgn="base">
        <a:spcBef>
          <a:spcPct val="20000"/>
        </a:spcBef>
        <a:spcAft>
          <a:spcPct val="0"/>
        </a:spcAft>
        <a:buFont typeface="Arial" charset="0"/>
        <a:buChar char="»"/>
        <a:defRPr sz="2000">
          <a:solidFill>
            <a:schemeClr val="tx1"/>
          </a:solidFill>
          <a:latin typeface="+mn-lt"/>
        </a:defRPr>
      </a:lvl6pPr>
      <a:lvl7pPr marL="2971800" indent="-228600" algn="l" rtl="0" fontAlgn="base">
        <a:spcBef>
          <a:spcPct val="20000"/>
        </a:spcBef>
        <a:spcAft>
          <a:spcPct val="0"/>
        </a:spcAft>
        <a:buFont typeface="Arial" charset="0"/>
        <a:buChar char="»"/>
        <a:defRPr sz="2000">
          <a:solidFill>
            <a:schemeClr val="tx1"/>
          </a:solidFill>
          <a:latin typeface="+mn-lt"/>
        </a:defRPr>
      </a:lvl7pPr>
      <a:lvl8pPr marL="3429000" indent="-228600" algn="l" rtl="0" fontAlgn="base">
        <a:spcBef>
          <a:spcPct val="20000"/>
        </a:spcBef>
        <a:spcAft>
          <a:spcPct val="0"/>
        </a:spcAft>
        <a:buFont typeface="Arial" charset="0"/>
        <a:buChar char="»"/>
        <a:defRPr sz="2000">
          <a:solidFill>
            <a:schemeClr val="tx1"/>
          </a:solidFill>
          <a:latin typeface="+mn-lt"/>
        </a:defRPr>
      </a:lvl8pPr>
      <a:lvl9pPr marL="3886200" indent="-228600" algn="l" rtl="0" fontAlgn="base">
        <a:spcBef>
          <a:spcPct val="20000"/>
        </a:spcBef>
        <a:spcAft>
          <a:spcPct val="0"/>
        </a:spcAft>
        <a:buFont typeface="Arial" charset="0"/>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33" y="365128"/>
            <a:ext cx="10515601" cy="13255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Texto del título</a:t>
            </a:r>
          </a:p>
        </p:txBody>
      </p:sp>
      <p:sp>
        <p:nvSpPr>
          <p:cNvPr id="3" name="Nivel de texto 1…"/>
          <p:cNvSpPr txBox="1">
            <a:spLocks noGrp="1"/>
          </p:cNvSpPr>
          <p:nvPr>
            <p:ph type="body" idx="1"/>
          </p:nvPr>
        </p:nvSpPr>
        <p:spPr>
          <a:xfrm>
            <a:off x="838233" y="1825625"/>
            <a:ext cx="10515601"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89818" y="6404860"/>
            <a:ext cx="263983"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rPr/>
              <a:pPr/>
              <a:t>‹Nº›</a:t>
            </a:fld>
            <a:endParaRPr/>
          </a:p>
        </p:txBody>
      </p:sp>
    </p:spTree>
    <p:extLst>
      <p:ext uri="{BB962C8B-B14F-4D97-AF65-F5344CB8AC3E}">
        <p14:creationId xmlns:p14="http://schemas.microsoft.com/office/powerpoint/2010/main" val="357263117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2" r:id="rId7"/>
    <p:sldLayoutId id="2147483723" r:id="rId8"/>
    <p:sldLayoutId id="2147483724" r:id="rId9"/>
    <p:sldLayoutId id="2147483725" r:id="rId10"/>
    <p:sldLayoutId id="2147483726" r:id="rId11"/>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5" Type="http://schemas.openxmlformats.org/officeDocument/2006/relationships/chart" Target="../charts/chart1.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upo">
            <a:extLst>
              <a:ext uri="{FF2B5EF4-FFF2-40B4-BE49-F238E27FC236}">
                <a16:creationId xmlns:a16="http://schemas.microsoft.com/office/drawing/2014/main" id="{3F7D156E-519E-700D-48A7-A33A05EB2A1E}"/>
              </a:ext>
            </a:extLst>
          </p:cNvPr>
          <p:cNvGrpSpPr/>
          <p:nvPr/>
        </p:nvGrpSpPr>
        <p:grpSpPr>
          <a:xfrm>
            <a:off x="-269397" y="-90774"/>
            <a:ext cx="12527300" cy="561022"/>
            <a:chOff x="0" y="2756"/>
            <a:chExt cx="12201903" cy="561020"/>
          </a:xfrm>
        </p:grpSpPr>
        <p:pic>
          <p:nvPicPr>
            <p:cNvPr id="21" name="16 Imagen" descr="16 Imagen">
              <a:extLst>
                <a:ext uri="{FF2B5EF4-FFF2-40B4-BE49-F238E27FC236}">
                  <a16:creationId xmlns:a16="http://schemas.microsoft.com/office/drawing/2014/main" id="{0F82033C-659C-038B-8392-9FE9EC566447}"/>
                </a:ext>
              </a:extLst>
            </p:cNvPr>
            <p:cNvPicPr>
              <a:picLocks noChangeAspect="1"/>
            </p:cNvPicPr>
            <p:nvPr/>
          </p:nvPicPr>
          <p:blipFill>
            <a:blip r:embed="rId3"/>
            <a:srcRect l="829" r="829" b="37719"/>
            <a:stretch>
              <a:fillRect/>
            </a:stretch>
          </p:blipFill>
          <p:spPr>
            <a:xfrm>
              <a:off x="0" y="2756"/>
              <a:ext cx="12201903" cy="561020"/>
            </a:xfrm>
            <a:prstGeom prst="rect">
              <a:avLst/>
            </a:prstGeom>
            <a:ln w="12700" cap="flat">
              <a:noFill/>
              <a:miter lim="400000"/>
            </a:ln>
            <a:effectLst/>
          </p:spPr>
        </p:pic>
        <p:sp>
          <p:nvSpPr>
            <p:cNvPr id="22" name="P A T R I O T I S M O…">
              <a:extLst>
                <a:ext uri="{FF2B5EF4-FFF2-40B4-BE49-F238E27FC236}">
                  <a16:creationId xmlns:a16="http://schemas.microsoft.com/office/drawing/2014/main" id="{E591A03B-5014-2348-7E32-24D4D6EA1245}"/>
                </a:ext>
              </a:extLst>
            </p:cNvPr>
            <p:cNvSpPr/>
            <p:nvPr/>
          </p:nvSpPr>
          <p:spPr>
            <a:xfrm>
              <a:off x="4951" y="91253"/>
              <a:ext cx="12192001" cy="321688"/>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endParaRPr sz="1100" dirty="0">
                <a:solidFill>
                  <a:srgbClr val="FFFFFF"/>
                </a:solidFill>
                <a:latin typeface="Helvetica"/>
                <a:ea typeface="Century"/>
                <a:cs typeface="Century"/>
                <a:sym typeface="Century"/>
              </a:endParaRPr>
            </a:p>
          </p:txBody>
        </p:sp>
      </p:grpSp>
      <p:sp>
        <p:nvSpPr>
          <p:cNvPr id="23" name="CuadroTexto 15">
            <a:extLst>
              <a:ext uri="{FF2B5EF4-FFF2-40B4-BE49-F238E27FC236}">
                <a16:creationId xmlns:a16="http://schemas.microsoft.com/office/drawing/2014/main" id="{63EF4E4C-B1E1-8882-D45E-C4BC34245B03}"/>
              </a:ext>
            </a:extLst>
          </p:cNvPr>
          <p:cNvSpPr txBox="1"/>
          <p:nvPr/>
        </p:nvSpPr>
        <p:spPr>
          <a:xfrm>
            <a:off x="2181617" y="30649"/>
            <a:ext cx="8088288" cy="400110"/>
          </a:xfrm>
          <a:prstGeom prst="rect">
            <a:avLst/>
          </a:prstGeom>
          <a:ln w="12700">
            <a:miter lim="400000"/>
          </a:ln>
          <a:effectLst>
            <a:outerShdw blurRad="101600" dist="25400" dir="5400000" rotWithShape="0">
              <a:srgbClr val="000000">
                <a:alpha val="75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defTabSz="457200">
              <a:defRPr sz="4000" b="1">
                <a:solidFill>
                  <a:srgbClr val="FFFFFF"/>
                </a:solidFill>
                <a:latin typeface="Times New Roman"/>
                <a:ea typeface="Times New Roman"/>
                <a:cs typeface="Times New Roman"/>
                <a:sym typeface="Times New Roman"/>
              </a:defRPr>
            </a:pPr>
            <a:r>
              <a:rPr lang="es-ES" sz="2000" b="1" i="1" dirty="0">
                <a:solidFill>
                  <a:srgbClr val="FFFFFF"/>
                </a:solidFill>
                <a:latin typeface="Helvetica"/>
                <a:ea typeface="Times New Roman"/>
                <a:cs typeface="Times New Roman"/>
                <a:sym typeface="Times New Roman"/>
              </a:rPr>
              <a:t>Formación naval integral, contextualizada y con sentido</a:t>
            </a:r>
          </a:p>
        </p:txBody>
      </p:sp>
      <p:sp>
        <p:nvSpPr>
          <p:cNvPr id="4" name="3 Rectángulo"/>
          <p:cNvSpPr/>
          <p:nvPr/>
        </p:nvSpPr>
        <p:spPr>
          <a:xfrm>
            <a:off x="191344" y="3948732"/>
            <a:ext cx="11881320" cy="1569660"/>
          </a:xfrm>
          <a:prstGeom prst="rect">
            <a:avLst/>
          </a:prstGeom>
          <a:noFill/>
        </p:spPr>
        <p:txBody>
          <a:bodyPr wrap="square" lIns="91440" tIns="45720" rIns="91440" bIns="45720">
            <a:spAutoFit/>
          </a:bodyPr>
          <a:lstStyle/>
          <a:p>
            <a:pPr algn="ctr"/>
            <a:r>
              <a:rPr lang="es-ES" sz="3200" b="1" dirty="0" smtClean="0">
                <a:solidFill>
                  <a:srgbClr val="000066"/>
                </a:solidFill>
              </a:rPr>
              <a:t>REVISTA DE INSPECCIÓN EDUCACIONAL</a:t>
            </a:r>
            <a:endParaRPr lang="es-CL" sz="3200" b="1" dirty="0" smtClean="0">
              <a:solidFill>
                <a:srgbClr val="000066"/>
              </a:solidFill>
            </a:endParaRPr>
          </a:p>
          <a:p>
            <a:pPr algn="ctr"/>
            <a:r>
              <a:rPr lang="es-CL" sz="3200" dirty="0" smtClean="0">
                <a:solidFill>
                  <a:srgbClr val="000066"/>
                </a:solidFill>
              </a:rPr>
              <a:t>AÑO ACADÉMICO 2026</a:t>
            </a:r>
          </a:p>
          <a:p>
            <a:pPr algn="ctr"/>
            <a:endParaRPr lang="es-ES" sz="3200" b="1" dirty="0">
              <a:ln w="10541" cmpd="sng">
                <a:solidFill>
                  <a:schemeClr val="accent1">
                    <a:shade val="88000"/>
                    <a:satMod val="110000"/>
                  </a:schemeClr>
                </a:solidFill>
                <a:prstDash val="solid"/>
              </a:ln>
              <a:solidFill>
                <a:srgbClr val="000066"/>
              </a:solidFill>
            </a:endParaRPr>
          </a:p>
        </p:txBody>
      </p:sp>
      <p:sp>
        <p:nvSpPr>
          <p:cNvPr id="1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6836" y="995202"/>
            <a:ext cx="3174834" cy="2505806"/>
          </a:xfrm>
          <a:prstGeom prst="rect">
            <a:avLst/>
          </a:prstGeom>
        </p:spPr>
      </p:pic>
      <p:sp>
        <p:nvSpPr>
          <p:cNvPr id="2" name="1 Marcador de número de diapositiva"/>
          <p:cNvSpPr>
            <a:spLocks noGrp="1"/>
          </p:cNvSpPr>
          <p:nvPr>
            <p:ph type="sldNum" sz="quarter" idx="2"/>
          </p:nvPr>
        </p:nvSpPr>
        <p:spPr>
          <a:xfrm>
            <a:off x="11752511" y="6474822"/>
            <a:ext cx="300721" cy="338554"/>
          </a:xfrm>
        </p:spPr>
        <p:txBody>
          <a:bodyPr/>
          <a:lstStyle/>
          <a:p>
            <a:fld id="{86CB4B4D-7CA3-9044-876B-883B54F8677D}" type="slidenum">
              <a:rPr lang="es-CL" sz="1600" b="1" smtClean="0"/>
              <a:pPr/>
              <a:t>1</a:t>
            </a:fld>
            <a:endParaRPr lang="es-CL" sz="1600" b="1" dirty="0"/>
          </a:p>
        </p:txBody>
      </p:sp>
    </p:spTree>
    <p:extLst>
      <p:ext uri="{BB962C8B-B14F-4D97-AF65-F5344CB8AC3E}">
        <p14:creationId xmlns:p14="http://schemas.microsoft.com/office/powerpoint/2010/main" val="3393185676"/>
      </p:ext>
    </p:extLst>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9" name="8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10" name="9 Rectángulo redondeado"/>
          <p:cNvSpPr/>
          <p:nvPr/>
        </p:nvSpPr>
        <p:spPr>
          <a:xfrm>
            <a:off x="4282179" y="255818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2. </a:t>
            </a:r>
            <a:r>
              <a:rPr lang="es-CL" sz="2400" b="1" dirty="0" smtClean="0">
                <a:solidFill>
                  <a:srgbClr val="FFFFFF"/>
                </a:solidFill>
              </a:rPr>
              <a:t>OBSERVACIONES AÑO ANTERIOR</a:t>
            </a:r>
            <a:endParaRPr lang="es-CL" sz="2400" b="1" dirty="0">
              <a:solidFill>
                <a:schemeClr val="bg1"/>
              </a:solidFill>
            </a:endParaRPr>
          </a:p>
        </p:txBody>
      </p:sp>
      <p:sp>
        <p:nvSpPr>
          <p:cNvPr id="12" name="11 Rectángulo redondeado"/>
          <p:cNvSpPr/>
          <p:nvPr/>
        </p:nvSpPr>
        <p:spPr>
          <a:xfrm>
            <a:off x="4282179" y="327826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a:t>
            </a:r>
            <a:r>
              <a:rPr lang="es-CL" sz="2400" b="1" dirty="0" smtClean="0">
                <a:solidFill>
                  <a:srgbClr val="FFFFFF"/>
                </a:solidFill>
              </a:rPr>
              <a:t>CONTEXTO ACTUAL</a:t>
            </a:r>
            <a:endParaRPr lang="es-CL" sz="2400" b="1" dirty="0">
              <a:solidFill>
                <a:srgbClr val="FFFFFF"/>
              </a:solidFill>
            </a:endParaRPr>
          </a:p>
        </p:txBody>
      </p:sp>
      <p:sp>
        <p:nvSpPr>
          <p:cNvPr id="13" name="12 Rectángulo redondeado"/>
          <p:cNvSpPr/>
          <p:nvPr/>
        </p:nvSpPr>
        <p:spPr>
          <a:xfrm>
            <a:off x="4282179" y="399834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smtClean="0">
                <a:solidFill>
                  <a:srgbClr val="FFFFFF"/>
                </a:solidFill>
              </a:rPr>
              <a:t>4. INDICADORES</a:t>
            </a:r>
            <a:endParaRPr lang="es-CL" sz="2400" b="1" dirty="0">
              <a:solidFill>
                <a:srgbClr val="FFFFFF"/>
              </a:solidFill>
            </a:endParaRPr>
          </a:p>
        </p:txBody>
      </p:sp>
      <p:sp>
        <p:nvSpPr>
          <p:cNvPr id="15" name="14 Rectángulo redondeado"/>
          <p:cNvSpPr/>
          <p:nvPr/>
        </p:nvSpPr>
        <p:spPr>
          <a:xfrm>
            <a:off x="4282179" y="47184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ES" sz="2400" b="1" dirty="0" smtClean="0">
                <a:solidFill>
                  <a:srgbClr val="FFFFFF"/>
                </a:solidFill>
              </a:rPr>
              <a:t>5. OTROS </a:t>
            </a:r>
            <a:endParaRPr lang="es-CL" sz="2400" b="1" dirty="0">
              <a:solidFill>
                <a:srgbClr val="FFFFFF"/>
              </a:solidFill>
            </a:endParaRPr>
          </a:p>
        </p:txBody>
      </p:sp>
      <p:sp>
        <p:nvSpPr>
          <p:cNvPr id="18" name="17 CuadroTexto"/>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p:cNvPicPr>
            <a:picLocks noChangeAspect="1"/>
          </p:cNvPicPr>
          <p:nvPr/>
        </p:nvPicPr>
        <p:blipFill>
          <a:blip r:embed="rId4"/>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a:t>
            </a:fld>
            <a:endParaRPr lang="es-CL" sz="1600" b="1" dirty="0"/>
          </a:p>
        </p:txBody>
      </p:sp>
      <p:sp>
        <p:nvSpPr>
          <p:cNvPr id="16" name="15 Rectángulo redondeado"/>
          <p:cNvSpPr/>
          <p:nvPr/>
        </p:nvSpPr>
        <p:spPr>
          <a:xfrm>
            <a:off x="4282179" y="18448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a:t>
            </a:r>
            <a:r>
              <a:rPr lang="es-CL" sz="2400" b="1" dirty="0">
                <a:solidFill>
                  <a:srgbClr val="FFFFFF"/>
                </a:solidFill>
              </a:rPr>
              <a:t>INTRODUCCIÓN </a:t>
            </a:r>
            <a:endParaRPr lang="es-CL" sz="2400" b="1" dirty="0">
              <a:solidFill>
                <a:schemeClr val="bg1"/>
              </a:solidFill>
            </a:endParaRPr>
          </a:p>
        </p:txBody>
      </p:sp>
    </p:spTree>
    <p:extLst>
      <p:ext uri="{BB962C8B-B14F-4D97-AF65-F5344CB8AC3E}">
        <p14:creationId xmlns:p14="http://schemas.microsoft.com/office/powerpoint/2010/main" val="3345604331"/>
      </p:ext>
    </p:extLst>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cstate="print"/>
          <a:stretch>
            <a:fillRect/>
          </a:stretch>
        </p:blipFill>
        <p:spPr>
          <a:xfrm>
            <a:off x="10896533" y="-7735"/>
            <a:ext cx="1411144" cy="1058357"/>
          </a:xfrm>
          <a:prstGeom prst="rect">
            <a:avLst/>
          </a:prstGeom>
          <a:ln w="12700">
            <a:miter lim="400000"/>
          </a:ln>
        </p:spPr>
      </p:pic>
      <p:sp>
        <p:nvSpPr>
          <p:cNvPr id="48" name="47 Rectángulo"/>
          <p:cNvSpPr/>
          <p:nvPr/>
        </p:nvSpPr>
        <p:spPr>
          <a:xfrm>
            <a:off x="3678460" y="4462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1.INTRODUCCIÓN</a:t>
            </a:r>
          </a:p>
        </p:txBody>
      </p:sp>
      <p:sp>
        <p:nvSpPr>
          <p:cNvPr id="2" name="CuadroTexto 1">
            <a:extLst>
              <a:ext uri="{FF2B5EF4-FFF2-40B4-BE49-F238E27FC236}">
                <a16:creationId xmlns:a16="http://schemas.microsoft.com/office/drawing/2014/main" id="{675A0F2F-F5B4-0D6E-E664-4C0F76D0CED0}"/>
              </a:ext>
            </a:extLst>
          </p:cNvPr>
          <p:cNvSpPr txBox="1"/>
          <p:nvPr/>
        </p:nvSpPr>
        <p:spPr>
          <a:xfrm>
            <a:off x="982202" y="844949"/>
            <a:ext cx="10177131" cy="147732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es-ES" b="1" dirty="0" smtClean="0"/>
              <a:t>MARCO GENERAL:</a:t>
            </a:r>
          </a:p>
          <a:p>
            <a:pPr marL="0" marR="0" indent="0" algn="l" defTabSz="914400" rtl="0" fontAlgn="auto" latinLnBrk="0" hangingPunct="0">
              <a:lnSpc>
                <a:spcPct val="100000"/>
              </a:lnSpc>
              <a:spcBef>
                <a:spcPts val="0"/>
              </a:spcBef>
              <a:spcAft>
                <a:spcPts val="0"/>
              </a:spcAft>
              <a:buClrTx/>
              <a:buSzTx/>
              <a:buFontTx/>
              <a:buNone/>
              <a:tabLst/>
            </a:pPr>
            <a:endParaRPr lang="es-ES" b="1" dirty="0" smtClean="0"/>
          </a:p>
          <a:p>
            <a:pPr marL="0" marR="0" indent="0" algn="l" defTabSz="914400" rtl="0" fontAlgn="auto" latinLnBrk="0" hangingPunct="0">
              <a:lnSpc>
                <a:spcPct val="100000"/>
              </a:lnSpc>
              <a:spcBef>
                <a:spcPts val="0"/>
              </a:spcBef>
              <a:spcAft>
                <a:spcPts val="0"/>
              </a:spcAft>
              <a:buClrTx/>
              <a:buSzTx/>
              <a:buFontTx/>
              <a:buNone/>
              <a:tabLst/>
            </a:pPr>
            <a:r>
              <a:rPr kumimoji="0" lang="es-ES" sz="1800" b="0" i="0" u="none" strike="noStrike" cap="none" spc="0" normalizeH="0" baseline="0" dirty="0" smtClean="0">
                <a:ln>
                  <a:noFill/>
                </a:ln>
                <a:solidFill>
                  <a:srgbClr val="000000"/>
                </a:solidFill>
                <a:effectLst/>
                <a:uFillTx/>
                <a:latin typeface="+mj-lt"/>
                <a:ea typeface="+mj-ea"/>
                <a:cs typeface="+mj-cs"/>
                <a:sym typeface="Calibri"/>
              </a:rPr>
              <a:t>CARACTERÍSTICAS GENERALES</a:t>
            </a:r>
            <a:r>
              <a:rPr kumimoji="0" lang="es-ES" sz="1800" b="0" i="0" u="none" strike="noStrike" cap="none" spc="0" normalizeH="0" dirty="0" smtClean="0">
                <a:ln>
                  <a:noFill/>
                </a:ln>
                <a:solidFill>
                  <a:srgbClr val="000000"/>
                </a:solidFill>
                <a:effectLst/>
                <a:uFillTx/>
                <a:latin typeface="+mj-lt"/>
                <a:ea typeface="+mj-ea"/>
                <a:cs typeface="+mj-cs"/>
                <a:sym typeface="Calibri"/>
              </a:rPr>
              <a:t> DE LA ESCUELA, ACADEMIA, </a:t>
            </a:r>
            <a:r>
              <a:rPr kumimoji="0" lang="es-ES" sz="1800" b="0" i="0" u="none" strike="noStrike" cap="none" spc="0" normalizeH="0" dirty="0" smtClean="0">
                <a:ln>
                  <a:noFill/>
                </a:ln>
                <a:solidFill>
                  <a:schemeClr val="tx1"/>
                </a:solidFill>
                <a:effectLst/>
                <a:uFillTx/>
                <a:latin typeface="+mj-lt"/>
                <a:ea typeface="+mj-ea"/>
                <a:cs typeface="+mj-cs"/>
                <a:sym typeface="Calibri"/>
              </a:rPr>
              <a:t>CENTRO DE INSTRUCCIÓN </a:t>
            </a:r>
            <a:r>
              <a:rPr kumimoji="0" lang="es-ES" sz="1800" b="0" i="0" u="none" strike="noStrike" cap="none" spc="0" normalizeH="0" dirty="0" smtClean="0">
                <a:ln>
                  <a:noFill/>
                </a:ln>
                <a:solidFill>
                  <a:srgbClr val="000000"/>
                </a:solidFill>
                <a:effectLst/>
                <a:uFillTx/>
                <a:latin typeface="+mj-lt"/>
                <a:ea typeface="+mj-ea"/>
                <a:cs typeface="+mj-cs"/>
                <a:sym typeface="Calibri"/>
              </a:rPr>
              <a:t>(MISIÓN, VISIÓN, CONTRIBUCIÓN DEL PROYECTO EDUCATIVO DE LA REPARTICIÓN AL PROYECTO EDUCATIVO DE LA D.E.A.)</a:t>
            </a:r>
          </a:p>
          <a:p>
            <a:pPr marL="0" marR="0" indent="0" algn="l"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
        <p:nvSpPr>
          <p:cNvPr id="3" name="Rectángulo 2"/>
          <p:cNvSpPr/>
          <p:nvPr/>
        </p:nvSpPr>
        <p:spPr>
          <a:xfrm>
            <a:off x="999683" y="2588386"/>
            <a:ext cx="10354095" cy="1477328"/>
          </a:xfrm>
          <a:prstGeom prst="rect">
            <a:avLst/>
          </a:prstGeom>
        </p:spPr>
        <p:txBody>
          <a:bodyPr wrap="square">
            <a:spAutoFit/>
          </a:bodyPr>
          <a:lstStyle/>
          <a:p>
            <a:pPr algn="just"/>
            <a:r>
              <a:rPr lang="es-MX" b="1" dirty="0" smtClean="0">
                <a:solidFill>
                  <a:schemeClr val="tx1"/>
                </a:solidFill>
              </a:rPr>
              <a:t>MISIÓN:</a:t>
            </a:r>
          </a:p>
          <a:p>
            <a:pPr algn="just"/>
            <a:r>
              <a:rPr lang="es-MX" b="1" dirty="0" smtClean="0">
                <a:solidFill>
                  <a:schemeClr val="tx1"/>
                </a:solidFill>
              </a:rPr>
              <a:t>“</a:t>
            </a:r>
            <a:r>
              <a:rPr lang="es-MX" b="1" dirty="0">
                <a:solidFill>
                  <a:schemeClr val="tx1"/>
                </a:solidFill>
              </a:rPr>
              <a:t>Seleccionar y formar integralmente a los futuros oficiales de la Armada de Chile, en coherencia con el proyecto educativo institucional, con el propósito de entregar al servicio hombres y mujeres </a:t>
            </a:r>
            <a:r>
              <a:rPr lang="es-MX" b="1" dirty="0" smtClean="0">
                <a:solidFill>
                  <a:schemeClr val="tx1"/>
                </a:solidFill>
              </a:rPr>
              <a:t>líderes</a:t>
            </a:r>
            <a:r>
              <a:rPr lang="es-MX" b="1" dirty="0">
                <a:solidFill>
                  <a:schemeClr val="tx1"/>
                </a:solidFill>
              </a:rPr>
              <a:t>, con el carácter para asumir crecientes responsabilidades y con el potencial de conducir los destinos institucionales en tiempo de paz y guerra”.</a:t>
            </a:r>
            <a:endParaRPr lang="es-CL" b="1" dirty="0">
              <a:solidFill>
                <a:schemeClr val="tx1"/>
              </a:solidFill>
            </a:endParaRPr>
          </a:p>
        </p:txBody>
      </p:sp>
      <p:sp>
        <p:nvSpPr>
          <p:cNvPr id="14" name="CuadroTexto 13"/>
          <p:cNvSpPr txBox="1"/>
          <p:nvPr/>
        </p:nvSpPr>
        <p:spPr>
          <a:xfrm>
            <a:off x="982202" y="4360951"/>
            <a:ext cx="10298374" cy="1200329"/>
          </a:xfrm>
          <a:prstGeom prst="rect">
            <a:avLst/>
          </a:prstGeom>
          <a:noFill/>
        </p:spPr>
        <p:txBody>
          <a:bodyPr wrap="square" rtlCol="0">
            <a:spAutoFit/>
          </a:bodyPr>
          <a:lstStyle/>
          <a:p>
            <a:pPr algn="just"/>
            <a:r>
              <a:rPr lang="es-MX" b="1" dirty="0" smtClean="0">
                <a:solidFill>
                  <a:schemeClr val="tx1"/>
                </a:solidFill>
              </a:rPr>
              <a:t>VISIÓN:</a:t>
            </a:r>
          </a:p>
          <a:p>
            <a:pPr algn="just"/>
            <a:r>
              <a:rPr lang="es-MX" b="1" dirty="0" smtClean="0">
                <a:solidFill>
                  <a:schemeClr val="tx1"/>
                </a:solidFill>
              </a:rPr>
              <a:t>“</a:t>
            </a:r>
            <a:r>
              <a:rPr lang="es-MX" b="1" dirty="0">
                <a:solidFill>
                  <a:schemeClr val="tx1"/>
                </a:solidFill>
              </a:rPr>
              <a:t>Ser una institución de educación superior de excelencia, reconocida en el ámbito nacional e internacional como la formadora de oficiales de marina íntegros, que mantiene los valores y tradiciones navales al servicio de la Patria”.</a:t>
            </a:r>
            <a:endParaRPr lang="es-CL" b="1" dirty="0">
              <a:solidFill>
                <a:schemeClr val="tx1"/>
              </a:solidFill>
            </a:endParaRPr>
          </a:p>
        </p:txBody>
      </p:sp>
    </p:spTree>
    <p:extLst>
      <p:ext uri="{BB962C8B-B14F-4D97-AF65-F5344CB8AC3E}">
        <p14:creationId xmlns:p14="http://schemas.microsoft.com/office/powerpoint/2010/main" val="23731378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p:nvPr/>
        </p:nvPicPr>
        <p:blipFill rotWithShape="1">
          <a:blip r:embed="rId2"/>
          <a:srcRect l="13577" t="25649" r="38901" b="20941"/>
          <a:stretch/>
        </p:blipFill>
        <p:spPr bwMode="auto">
          <a:xfrm>
            <a:off x="869678" y="1340768"/>
            <a:ext cx="10502756" cy="5400600"/>
          </a:xfrm>
          <a:prstGeom prst="rect">
            <a:avLst/>
          </a:prstGeom>
          <a:ln>
            <a:noFill/>
          </a:ln>
          <a:effectLst>
            <a:softEdge rad="12700"/>
          </a:effectLst>
          <a:extLst>
            <a:ext uri="{53640926-AAD7-44D8-BBD7-CCE9431645EC}">
              <a14:shadowObscured xmlns:a14="http://schemas.microsoft.com/office/drawing/2010/main"/>
            </a:ext>
          </a:extLst>
        </p:spPr>
      </p:pic>
      <p:sp>
        <p:nvSpPr>
          <p:cNvPr id="3" name="Rectángulo 2"/>
          <p:cNvSpPr/>
          <p:nvPr/>
        </p:nvSpPr>
        <p:spPr>
          <a:xfrm>
            <a:off x="839415" y="332656"/>
            <a:ext cx="10657184" cy="707886"/>
          </a:xfrm>
          <a:prstGeom prst="rect">
            <a:avLst/>
          </a:prstGeom>
        </p:spPr>
        <p:txBody>
          <a:bodyPr wrap="square">
            <a:spAutoFit/>
          </a:bodyPr>
          <a:lstStyle/>
          <a:p>
            <a:pPr algn="ctr"/>
            <a:r>
              <a:rPr lang="es-ES" sz="2000" dirty="0" smtClean="0"/>
              <a:t>CONTRIBUCIÓN </a:t>
            </a:r>
            <a:r>
              <a:rPr lang="es-ES" sz="2000" dirty="0"/>
              <a:t>DEL PROYECTO EDUCATIVO DE LA REPARTICIÓN </a:t>
            </a:r>
            <a:endParaRPr lang="es-ES" sz="2000" dirty="0" smtClean="0"/>
          </a:p>
          <a:p>
            <a:pPr algn="ctr"/>
            <a:r>
              <a:rPr lang="es-ES" sz="2000" dirty="0" smtClean="0"/>
              <a:t>AL </a:t>
            </a:r>
            <a:r>
              <a:rPr lang="es-ES" sz="2000" dirty="0"/>
              <a:t>PROYECTO EDUCATIVO DE LA D.E.A</a:t>
            </a:r>
            <a:r>
              <a:rPr lang="es-ES" sz="2000" dirty="0" smtClean="0"/>
              <a:t>.</a:t>
            </a:r>
            <a:endParaRPr lang="es-ES" sz="2000" dirty="0"/>
          </a:p>
        </p:txBody>
      </p:sp>
    </p:spTree>
    <p:extLst>
      <p:ext uri="{BB962C8B-B14F-4D97-AF65-F5344CB8AC3E}">
        <p14:creationId xmlns:p14="http://schemas.microsoft.com/office/powerpoint/2010/main" val="1547828005"/>
      </p:ext>
    </p:extLst>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517458" y="3871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smtClean="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smtClean="0"/>
              <a:t>OBSERVACIONES AÑO ANTERIOR / CLASIFICACIÓN / CURSOS DE ACCIÓN ADOPTADOS / ESTADO ACTUAL (CORREGIDAS-PENDIENTES)</a:t>
            </a:r>
            <a:r>
              <a:rPr lang="es-ES" sz="2000" dirty="0" smtClean="0">
                <a:latin typeface="+mn-lt"/>
              </a:rPr>
              <a:t>.</a:t>
            </a:r>
            <a:endParaRPr kumimoji="0" lang="es-ES" sz="2000" b="0" i="0" u="none" strike="noStrike" cap="none" spc="0" normalizeH="0" dirty="0" smtClean="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extLst>
              <p:ext uri="{D42A27DB-BD31-4B8C-83A1-F6EECF244321}">
                <p14:modId xmlns:p14="http://schemas.microsoft.com/office/powerpoint/2010/main" val="272358666"/>
              </p:ext>
            </p:extLst>
          </p:nvPr>
        </p:nvGraphicFramePr>
        <p:xfrm>
          <a:off x="1091502" y="1450524"/>
          <a:ext cx="10276582" cy="14935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5410">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2025</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 DE ACCIÓN ADOPTADO /</a:t>
                      </a: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N° 1 - N° 27 (UAC)</a:t>
                      </a:r>
                    </a:p>
                    <a:p>
                      <a:pPr algn="just">
                        <a:tabLst/>
                      </a:pPr>
                      <a:r>
                        <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Falta que la UAC planifique sus funciones y las integre en un marco de gestión, tomando como referencia las siguientes dimensiones: gestión educacional, gestión pedagógica, recursos humanos e infraestructura, según directiva Q-004. </a:t>
                      </a:r>
                      <a:endPar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smtClean="0">
                        <a:latin typeface="Arial" panose="020B0604020202020204" pitchFamily="34" charset="0"/>
                        <a:cs typeface="Arial" panose="020B0604020202020204" pitchFamily="34" charset="0"/>
                      </a:endParaRPr>
                    </a:p>
                    <a:p>
                      <a:pPr algn="ctr"/>
                      <a:r>
                        <a:rPr lang="es-ES" sz="1000" b="1" dirty="0" smtClean="0">
                          <a:latin typeface="Arial" panose="020B0604020202020204" pitchFamily="34" charset="0"/>
                          <a:cs typeface="Arial" panose="020B0604020202020204" pitchFamily="34" charset="0"/>
                        </a:rPr>
                        <a:t>OBSERVACIÓN </a:t>
                      </a:r>
                    </a:p>
                    <a:p>
                      <a:pPr algn="ctr"/>
                      <a:r>
                        <a:rPr lang="es-ES" sz="1000" b="1" dirty="0" smtClean="0">
                          <a:latin typeface="Arial" panose="020B0604020202020204" pitchFamily="34" charset="0"/>
                          <a:cs typeface="Arial" panose="020B0604020202020204" pitchFamily="34" charset="0"/>
                        </a:rPr>
                        <a:t>MENOR</a:t>
                      </a:r>
                    </a:p>
                  </a:txBody>
                  <a:tcPr/>
                </a:tc>
                <a:tc>
                  <a:txBody>
                    <a:bodyPr/>
                    <a:lstStyle/>
                    <a:p>
                      <a:pPr algn="just">
                        <a:tabLst/>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Planificar antes del inicio del año académico, las tareas a emprender en cada una de las 4 dimensiones que se revisan en la RIE. </a:t>
                      </a:r>
                    </a:p>
                    <a:p>
                      <a:pPr algn="just">
                        <a:tabLst/>
                      </a:pPr>
                      <a:endPar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smtClean="0">
                          <a:solidFill>
                            <a:schemeClr val="tx1"/>
                          </a:solidFill>
                          <a:latin typeface="Arial" panose="020B0604020202020204" pitchFamily="34" charset="0"/>
                          <a:cs typeface="Arial" panose="020B0604020202020204" pitchFamily="34" charset="0"/>
                        </a:rPr>
                        <a:t>CORREGIDO</a:t>
                      </a:r>
                    </a:p>
                    <a:p>
                      <a:pPr algn="just"/>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La planificación se realizará a fines del 2026, para dar cumplimiento el 2027.</a:t>
                      </a:r>
                    </a:p>
                    <a:p>
                      <a:pPr algn="just"/>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193842526"/>
              </p:ext>
            </p:extLst>
          </p:nvPr>
        </p:nvGraphicFramePr>
        <p:xfrm>
          <a:off x="1092696" y="2980118"/>
          <a:ext cx="10275388" cy="16154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1447440">
                <a:tc>
                  <a:txBody>
                    <a:bodyPr/>
                    <a:lstStyle/>
                    <a:p>
                      <a:pPr algn="just">
                        <a:tabLst/>
                      </a:pPr>
                      <a:r>
                        <a:rPr lang="es-ES" sz="10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 2 (DIV 21)</a:t>
                      </a:r>
                    </a:p>
                    <a:p>
                      <a:pPr algn="just">
                        <a:tabLst/>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No se realiza difusión de las especialidades y carrera naval durante el periodo de postulación ni en el periodo de reclutas, lo que no permite al futuro Cadete tener un mayor conocimiento de su desempeño futuro.</a:t>
                      </a: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lvl="0" indent="0" algn="just">
                        <a:buFont typeface="+mj-lt"/>
                        <a:buNone/>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Dentro de las visitas profesionales dirigir las actividades para que el recluta comprenda el área de desempeño de las especialidades.</a:t>
                      </a:r>
                    </a:p>
                    <a:p>
                      <a:pPr marL="0" lvl="0" indent="0" algn="just">
                        <a:buFont typeface="+mj-lt"/>
                        <a:buNone/>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En los procesos de promoción, exhibir a los postulantes las variantes de especialidades asociándolas a las actividades más relevantes dentro de cada una de ellas (asociar a actividades civiles para mejor comprensión con énfasis en el valor agregado de la carrera naval). </a:t>
                      </a: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Durante el año académico los cadetes de primer año son llevados a distintas visitas profesionales.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Al término de cada año académico los oficiales de división se realizan charlas informativas sobre los escalafones.</a:t>
                      </a: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6" name="Tabla 15"/>
          <p:cNvGraphicFramePr>
            <a:graphicFrameLocks noGrp="1"/>
          </p:cNvGraphicFramePr>
          <p:nvPr>
            <p:extLst>
              <p:ext uri="{D42A27DB-BD31-4B8C-83A1-F6EECF244321}">
                <p14:modId xmlns:p14="http://schemas.microsoft.com/office/powerpoint/2010/main" val="4231225559"/>
              </p:ext>
            </p:extLst>
          </p:nvPr>
        </p:nvGraphicFramePr>
        <p:xfrm>
          <a:off x="1081833" y="4657864"/>
          <a:ext cx="10275388" cy="14474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1447440">
                <a:tc>
                  <a:txBody>
                    <a:bodyPr/>
                    <a:lstStyle/>
                    <a:p>
                      <a:pPr algn="just">
                        <a:tabLst/>
                      </a:pPr>
                      <a:r>
                        <a:rPr lang="es-ES" sz="10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 3 (DIV 21)</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No se ha difundido plan de desarrollo estratégico de la Escuela al personal del Departamento Educación.</a:t>
                      </a:r>
                      <a:endParaRPr lang="es-CL"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r>
                        <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Dar a conocer el plan de desarrollo estratégico al personal del área educación.</a:t>
                      </a:r>
                      <a:endParaRPr lang="es-CL"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marL="0" lvl="0" indent="0" algn="just">
                        <a:buFont typeface="+mj-lt"/>
                        <a:buNone/>
                      </a:pP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smtClean="0">
                          <a:solidFill>
                            <a:schemeClr val="tx1"/>
                          </a:solidFill>
                          <a:latin typeface="Arial" panose="020B0604020202020204" pitchFamily="34" charset="0"/>
                          <a:cs typeface="Arial" panose="020B0604020202020204" pitchFamily="34" charset="0"/>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Plan Estratégico está publicado en la web interna  fue difundido mediante mail a todo el </a:t>
                      </a:r>
                      <a:r>
                        <a:rPr lang="es-ES" sz="1000" b="0" i="0" u="none" strike="noStrike" cap="none" spc="0" baseline="0" dirty="0" err="1" smtClean="0">
                          <a:ln>
                            <a:noFill/>
                          </a:ln>
                          <a:solidFill>
                            <a:schemeClr val="tx1"/>
                          </a:solidFill>
                          <a:uFillTx/>
                          <a:latin typeface="Arial" panose="020B0604020202020204" pitchFamily="34" charset="0"/>
                          <a:ea typeface="+mn-ea"/>
                          <a:cs typeface="Arial" panose="020B0604020202020204" pitchFamily="34" charset="0"/>
                          <a:sym typeface="Calibri"/>
                        </a:rPr>
                        <a:t>Depto</a:t>
                      </a:r>
                      <a:r>
                        <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 de Educación.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 la espera de publicar el Plan Estratégico Actual 2025.</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23017343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517458" y="3871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smtClean="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smtClean="0"/>
              <a:t>OBSERVACIONES AÑO ANTERIOR / CLASIFICACIÓN / CURSOS DE ACCIÓN ADOPTADOS / ESTADO ACTUAL (CORREGIDAS-PENDIENTES)</a:t>
            </a:r>
            <a:r>
              <a:rPr lang="es-ES" sz="2000" dirty="0" smtClean="0">
                <a:latin typeface="+mn-lt"/>
              </a:rPr>
              <a:t>.</a:t>
            </a:r>
            <a:endParaRPr kumimoji="0" lang="es-ES" sz="2000" b="0" i="0" u="none" strike="noStrike" cap="none" spc="0" normalizeH="0" dirty="0" smtClean="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extLst>
              <p:ext uri="{D42A27DB-BD31-4B8C-83A1-F6EECF244321}">
                <p14:modId xmlns:p14="http://schemas.microsoft.com/office/powerpoint/2010/main" val="4023863098"/>
              </p:ext>
            </p:extLst>
          </p:nvPr>
        </p:nvGraphicFramePr>
        <p:xfrm>
          <a:off x="1076917" y="1475565"/>
          <a:ext cx="10576864" cy="1493520"/>
        </p:xfrm>
        <a:graphic>
          <a:graphicData uri="http://schemas.openxmlformats.org/drawingml/2006/table">
            <a:tbl>
              <a:tblPr firstRow="1" bandRow="1">
                <a:tableStyleId>{5940675A-B579-460E-94D1-54222C63F5DA}</a:tableStyleId>
              </a:tblPr>
              <a:tblGrid>
                <a:gridCol w="3905548">
                  <a:extLst>
                    <a:ext uri="{9D8B030D-6E8A-4147-A177-3AD203B41FA5}">
                      <a16:colId xmlns:a16="http://schemas.microsoft.com/office/drawing/2014/main" val="2326563253"/>
                    </a:ext>
                  </a:extLst>
                </a:gridCol>
                <a:gridCol w="1704578">
                  <a:extLst>
                    <a:ext uri="{9D8B030D-6E8A-4147-A177-3AD203B41FA5}">
                      <a16:colId xmlns:a16="http://schemas.microsoft.com/office/drawing/2014/main" val="855233466"/>
                    </a:ext>
                  </a:extLst>
                </a:gridCol>
                <a:gridCol w="2964483">
                  <a:extLst>
                    <a:ext uri="{9D8B030D-6E8A-4147-A177-3AD203B41FA5}">
                      <a16:colId xmlns:a16="http://schemas.microsoft.com/office/drawing/2014/main" val="2447880612"/>
                    </a:ext>
                  </a:extLst>
                </a:gridCol>
                <a:gridCol w="2002255">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2025</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 DE ACCIÓN ADOPTADO /</a:t>
                      </a: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N° 5 (DIV 21)</a:t>
                      </a:r>
                    </a:p>
                    <a:p>
                      <a:pPr algn="just">
                        <a:tabLst/>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Situaciones especiales de alumnos no se han registrado en SIGA a través de la opción anotaciones relevantes, lo que no permite la trazabilidad de la información en el tiempo.</a:t>
                      </a:r>
                      <a:endParaRPr lang="es-MX"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smtClean="0">
                        <a:latin typeface="Arial" panose="020B0604020202020204" pitchFamily="34" charset="0"/>
                        <a:cs typeface="Arial" panose="020B0604020202020204" pitchFamily="34" charset="0"/>
                      </a:endParaRPr>
                    </a:p>
                    <a:p>
                      <a:pPr algn="ctr"/>
                      <a:r>
                        <a:rPr lang="es-ES" sz="1000" b="1" dirty="0" smtClean="0">
                          <a:latin typeface="Arial" panose="020B0604020202020204" pitchFamily="34" charset="0"/>
                          <a:cs typeface="Arial" panose="020B0604020202020204" pitchFamily="34" charset="0"/>
                        </a:rPr>
                        <a:t>OBSERVACIÓN </a:t>
                      </a:r>
                    </a:p>
                    <a:p>
                      <a:pPr algn="ctr"/>
                      <a:r>
                        <a:rPr lang="es-ES" sz="1000" b="1" dirty="0" smtClean="0">
                          <a:latin typeface="Arial" panose="020B0604020202020204" pitchFamily="34" charset="0"/>
                          <a:cs typeface="Arial" panose="020B0604020202020204" pitchFamily="34" charset="0"/>
                        </a:rPr>
                        <a:t>MENOR</a:t>
                      </a:r>
                    </a:p>
                  </a:txBody>
                  <a:tcPr/>
                </a:tc>
                <a:tc>
                  <a:txBody>
                    <a:bodyPr/>
                    <a:lstStyle/>
                    <a:p>
                      <a:pPr algn="just">
                        <a:tabLst/>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Mantener actualizado la información de aquellos alumnos que se encuentren en una situación especial en SIGA.</a:t>
                      </a:r>
                      <a:endPar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smtClean="0">
                          <a:solidFill>
                            <a:schemeClr val="tx1"/>
                          </a:solidFill>
                          <a:latin typeface="Arial" panose="020B0604020202020204" pitchFamily="34" charset="0"/>
                          <a:cs typeface="Arial" panose="020B0604020202020204" pitchFamily="34" charset="0"/>
                        </a:rPr>
                        <a:t>CORREGIDO</a:t>
                      </a:r>
                    </a:p>
                    <a:p>
                      <a:pPr algn="just"/>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solicitó a los OF. de </a:t>
                      </a:r>
                      <a:r>
                        <a:rPr lang="es-ES" sz="1000" b="0" i="0" u="none" strike="noStrike" cap="none" spc="0" baseline="0" dirty="0" err="1" smtClean="0">
                          <a:ln>
                            <a:noFill/>
                          </a:ln>
                          <a:solidFill>
                            <a:schemeClr val="tx1"/>
                          </a:solidFill>
                          <a:effectLst/>
                          <a:uFillTx/>
                          <a:latin typeface="Arial" panose="020B0604020202020204" pitchFamily="34" charset="0"/>
                          <a:ea typeface="+mn-ea"/>
                          <a:cs typeface="Arial" panose="020B0604020202020204" pitchFamily="34" charset="0"/>
                          <a:sym typeface="Calibri"/>
                        </a:rPr>
                        <a:t>Div</a:t>
                      </a: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que mantengan actualizado las anotaciones relevantes. en SIGA</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2079863346"/>
              </p:ext>
            </p:extLst>
          </p:nvPr>
        </p:nvGraphicFramePr>
        <p:xfrm>
          <a:off x="1106473" y="3079432"/>
          <a:ext cx="10547308" cy="701040"/>
        </p:xfrm>
        <a:graphic>
          <a:graphicData uri="http://schemas.openxmlformats.org/drawingml/2006/table">
            <a:tbl>
              <a:tblPr firstRow="1" bandRow="1">
                <a:tableStyleId>{5940675A-B579-460E-94D1-54222C63F5DA}</a:tableStyleId>
              </a:tblPr>
              <a:tblGrid>
                <a:gridCol w="3895087">
                  <a:extLst>
                    <a:ext uri="{9D8B030D-6E8A-4147-A177-3AD203B41FA5}">
                      <a16:colId xmlns:a16="http://schemas.microsoft.com/office/drawing/2014/main" val="2326563253"/>
                    </a:ext>
                  </a:extLst>
                </a:gridCol>
                <a:gridCol w="1700012">
                  <a:extLst>
                    <a:ext uri="{9D8B030D-6E8A-4147-A177-3AD203B41FA5}">
                      <a16:colId xmlns:a16="http://schemas.microsoft.com/office/drawing/2014/main" val="855233466"/>
                    </a:ext>
                  </a:extLst>
                </a:gridCol>
                <a:gridCol w="2956543">
                  <a:extLst>
                    <a:ext uri="{9D8B030D-6E8A-4147-A177-3AD203B41FA5}">
                      <a16:colId xmlns:a16="http://schemas.microsoft.com/office/drawing/2014/main" val="2447880612"/>
                    </a:ext>
                  </a:extLst>
                </a:gridCol>
                <a:gridCol w="1995666">
                  <a:extLst>
                    <a:ext uri="{9D8B030D-6E8A-4147-A177-3AD203B41FA5}">
                      <a16:colId xmlns:a16="http://schemas.microsoft.com/office/drawing/2014/main" val="2688472699"/>
                    </a:ext>
                  </a:extLst>
                </a:gridCol>
              </a:tblGrid>
              <a:tr h="566531">
                <a:tc>
                  <a:txBody>
                    <a:bodyPr/>
                    <a:lstStyle/>
                    <a:p>
                      <a:pPr algn="just">
                        <a:tabLst/>
                      </a:pPr>
                      <a:r>
                        <a:rPr lang="es-ES" sz="10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 9 (UCC)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Falta de control sobre las horas contribuyentes a los Modelos de Formación Naval declaradas en los Planes de Estudio.</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Efectuar el registro mediante la opción “Uso de calendario de formación” que se encuentra en el SIGA. </a:t>
                      </a: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Se completó la información referente al modelo de formación profesional.</a:t>
                      </a:r>
                    </a:p>
                  </a:txBody>
                  <a:tcPr/>
                </a:tc>
                <a:extLst>
                  <a:ext uri="{0D108BD9-81ED-4DB2-BD59-A6C34878D82A}">
                    <a16:rowId xmlns:a16="http://schemas.microsoft.com/office/drawing/2014/main" val="545670179"/>
                  </a:ext>
                </a:extLst>
              </a:tr>
            </a:tbl>
          </a:graphicData>
        </a:graphic>
      </p:graphicFrame>
      <p:graphicFrame>
        <p:nvGraphicFramePr>
          <p:cNvPr id="16" name="Tabla 15"/>
          <p:cNvGraphicFramePr>
            <a:graphicFrameLocks noGrp="1"/>
          </p:cNvGraphicFramePr>
          <p:nvPr>
            <p:extLst>
              <p:ext uri="{D42A27DB-BD31-4B8C-83A1-F6EECF244321}">
                <p14:modId xmlns:p14="http://schemas.microsoft.com/office/powerpoint/2010/main" val="2953813956"/>
              </p:ext>
            </p:extLst>
          </p:nvPr>
        </p:nvGraphicFramePr>
        <p:xfrm>
          <a:off x="1106473" y="3849607"/>
          <a:ext cx="10550220" cy="2529840"/>
        </p:xfrm>
        <a:graphic>
          <a:graphicData uri="http://schemas.openxmlformats.org/drawingml/2006/table">
            <a:tbl>
              <a:tblPr firstRow="1" bandRow="1">
                <a:tableStyleId>{5940675A-B579-460E-94D1-54222C63F5DA}</a:tableStyleId>
              </a:tblPr>
              <a:tblGrid>
                <a:gridCol w="3896163">
                  <a:extLst>
                    <a:ext uri="{9D8B030D-6E8A-4147-A177-3AD203B41FA5}">
                      <a16:colId xmlns:a16="http://schemas.microsoft.com/office/drawing/2014/main" val="2326563253"/>
                    </a:ext>
                  </a:extLst>
                </a:gridCol>
                <a:gridCol w="1700481">
                  <a:extLst>
                    <a:ext uri="{9D8B030D-6E8A-4147-A177-3AD203B41FA5}">
                      <a16:colId xmlns:a16="http://schemas.microsoft.com/office/drawing/2014/main" val="855233466"/>
                    </a:ext>
                  </a:extLst>
                </a:gridCol>
                <a:gridCol w="2957359">
                  <a:extLst>
                    <a:ext uri="{9D8B030D-6E8A-4147-A177-3AD203B41FA5}">
                      <a16:colId xmlns:a16="http://schemas.microsoft.com/office/drawing/2014/main" val="2447880612"/>
                    </a:ext>
                  </a:extLst>
                </a:gridCol>
                <a:gridCol w="1996217">
                  <a:extLst>
                    <a:ext uri="{9D8B030D-6E8A-4147-A177-3AD203B41FA5}">
                      <a16:colId xmlns:a16="http://schemas.microsoft.com/office/drawing/2014/main" val="2688472699"/>
                    </a:ext>
                  </a:extLst>
                </a:gridCol>
              </a:tblGrid>
              <a:tr h="1447440">
                <a:tc>
                  <a:txBody>
                    <a:bodyPr/>
                    <a:lstStyle/>
                    <a:p>
                      <a:pPr algn="just">
                        <a:tabLst/>
                      </a:pPr>
                      <a:r>
                        <a:rPr lang="es-ES" sz="10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 12 (UCC)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Algunos contenidos fundamentales para el aprendizaje en determinadas asignaturas no se abordan oportunamente como es el caso de Física III y el Cálculo de Sistemas de Ecuaciones.</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228600" lvl="0" indent="-228600" algn="just">
                        <a:buFont typeface="+mj-lt"/>
                        <a:buAutoNum type="alphaLcParen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Articular y controlar el avance de los contendidos en las diferentes asignaturas afín, con participación al menos de la UAC, Decano y Jefes de Catedra.</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lvl="0" indent="-228600" algn="just">
                        <a:buFont typeface="+mj-lt"/>
                        <a:buAutoNum type="alphaLcParen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Planificar la supervisión señalada.</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0" lvl="0" indent="0" algn="just">
                        <a:buFont typeface="+mj-lt"/>
                        <a:buNone/>
                      </a:pP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r>
                        <a:rPr lang="es-MX"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1er Año se desarrolla Sistemas de Ecuaciones Lineales con dos incógnitas.</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Se realizó en 3°  Año trabajo </a:t>
                      </a:r>
                      <a:r>
                        <a:rPr lang="es-MX" sz="1000" b="0" i="0" u="none" strike="noStrike" cap="none" spc="0" baseline="0" dirty="0" err="1" smtClean="0">
                          <a:ln>
                            <a:noFill/>
                          </a:ln>
                          <a:solidFill>
                            <a:schemeClr val="tx1"/>
                          </a:solidFill>
                          <a:uFillTx/>
                          <a:latin typeface="Arial" panose="020B0604020202020204" pitchFamily="34" charset="0"/>
                          <a:ea typeface="+mn-ea"/>
                          <a:cs typeface="Arial" panose="020B0604020202020204" pitchFamily="34" charset="0"/>
                          <a:sym typeface="Calibri"/>
                        </a:rPr>
                        <a:t>intercátedra</a:t>
                      </a: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  para  resolver Sistemas de ECS con 3  incógnitas relacionándolo Leyes de Kirchhoff.</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Matemáticas, 3° Año, resuelven Sistemas  de ecuaciones con 3 o más incógnitas con  calculadora, Métodos de Integración por Fracciones Parciales.</a:t>
                      </a: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21293192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517458" y="3871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sp>
        <p:nvSpPr>
          <p:cNvPr id="2" name="CuadroTexto 1">
            <a:extLst>
              <a:ext uri="{FF2B5EF4-FFF2-40B4-BE49-F238E27FC236}">
                <a16:creationId xmlns:a16="http://schemas.microsoft.com/office/drawing/2014/main" id="{675A0F2F-F5B4-0D6E-E664-4C0F76D0CED0}"/>
              </a:ext>
            </a:extLst>
          </p:cNvPr>
          <p:cNvSpPr txBox="1"/>
          <p:nvPr/>
        </p:nvSpPr>
        <p:spPr>
          <a:xfrm>
            <a:off x="1065273" y="37056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smtClean="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smtClean="0"/>
              <a:t>OBSERVACIONES AÑO ANTERIOR / CLASIFICACIÓN / CURSOS DE ACCIÓN ADOPTADOS / ESTADO ACTUAL (CORREGIDAS-PENDIENTES)</a:t>
            </a:r>
            <a:r>
              <a:rPr lang="es-ES" sz="2000" dirty="0" smtClean="0">
                <a:latin typeface="+mn-lt"/>
              </a:rPr>
              <a:t>.</a:t>
            </a:r>
            <a:endParaRPr kumimoji="0" lang="es-ES" sz="2000" b="0" i="0" u="none" strike="noStrike" cap="none" spc="0" normalizeH="0" dirty="0" smtClean="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extLst>
              <p:ext uri="{D42A27DB-BD31-4B8C-83A1-F6EECF244321}">
                <p14:modId xmlns:p14="http://schemas.microsoft.com/office/powerpoint/2010/main" val="1621699753"/>
              </p:ext>
            </p:extLst>
          </p:nvPr>
        </p:nvGraphicFramePr>
        <p:xfrm>
          <a:off x="1050028" y="1264339"/>
          <a:ext cx="10578301" cy="2255520"/>
        </p:xfrm>
        <a:graphic>
          <a:graphicData uri="http://schemas.openxmlformats.org/drawingml/2006/table">
            <a:tbl>
              <a:tblPr firstRow="1" bandRow="1">
                <a:tableStyleId>{5940675A-B579-460E-94D1-54222C63F5DA}</a:tableStyleId>
              </a:tblPr>
              <a:tblGrid>
                <a:gridCol w="3906079">
                  <a:extLst>
                    <a:ext uri="{9D8B030D-6E8A-4147-A177-3AD203B41FA5}">
                      <a16:colId xmlns:a16="http://schemas.microsoft.com/office/drawing/2014/main" val="2326563253"/>
                    </a:ext>
                  </a:extLst>
                </a:gridCol>
                <a:gridCol w="1499933">
                  <a:extLst>
                    <a:ext uri="{9D8B030D-6E8A-4147-A177-3AD203B41FA5}">
                      <a16:colId xmlns:a16="http://schemas.microsoft.com/office/drawing/2014/main" val="855233466"/>
                    </a:ext>
                  </a:extLst>
                </a:gridCol>
                <a:gridCol w="3169762">
                  <a:extLst>
                    <a:ext uri="{9D8B030D-6E8A-4147-A177-3AD203B41FA5}">
                      <a16:colId xmlns:a16="http://schemas.microsoft.com/office/drawing/2014/main" val="2447880612"/>
                    </a:ext>
                  </a:extLst>
                </a:gridCol>
                <a:gridCol w="200252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2025</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 DE ACCIÓN ADOPTADO /</a:t>
                      </a: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N° 13 (UCC)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La asignatura “Fundamentos de Estabilidad” tiene una alta tasa de reprobación. No hay correlación entre el contenido a tratar, el tiempo disponible y los RDA. Por otro lado, la asignatura requiere una conducta de inicio del alumno la cual no es posible acreditar (conceptos geométricos y matemáticos).</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MX"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smtClean="0">
                        <a:latin typeface="Arial" panose="020B0604020202020204" pitchFamily="34" charset="0"/>
                        <a:cs typeface="Arial" panose="020B0604020202020204" pitchFamily="34" charset="0"/>
                      </a:endParaRPr>
                    </a:p>
                    <a:p>
                      <a:pPr algn="ctr"/>
                      <a:r>
                        <a:rPr lang="es-ES" sz="1000" b="1" dirty="0" smtClean="0">
                          <a:latin typeface="Arial" panose="020B0604020202020204" pitchFamily="34" charset="0"/>
                          <a:cs typeface="Arial" panose="020B0604020202020204" pitchFamily="34" charset="0"/>
                        </a:rPr>
                        <a:t>OBSERVACIÓN </a:t>
                      </a:r>
                    </a:p>
                    <a:p>
                      <a:pPr algn="ctr"/>
                      <a:r>
                        <a:rPr lang="es-ES" sz="1000" b="1" dirty="0" smtClean="0">
                          <a:latin typeface="Arial" panose="020B0604020202020204" pitchFamily="34" charset="0"/>
                          <a:cs typeface="Arial" panose="020B0604020202020204" pitchFamily="34" charset="0"/>
                        </a:rPr>
                        <a:t>MENOR</a:t>
                      </a:r>
                    </a:p>
                  </a:txBody>
                  <a:tcPr/>
                </a:tc>
                <a:tc>
                  <a:txBody>
                    <a:bodyPr/>
                    <a:lstStyle/>
                    <a:p>
                      <a:pPr marL="182563" lvl="0" indent="-182563" algn="just">
                        <a:buFont typeface="+mj-lt"/>
                        <a:buAutoNum type="alphaLcParenR"/>
                      </a:pPr>
                      <a:r>
                        <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Analizar el contenido del programa de esta asignatura y su profundidad, considerando la cantidad de horas disponibles.</a:t>
                      </a:r>
                    </a:p>
                    <a:p>
                      <a:pPr marL="182563" lvl="0" indent="-182563" algn="just">
                        <a:buFont typeface="+mj-lt"/>
                        <a:buAutoNum type="alphaLcParenR"/>
                      </a:pPr>
                      <a:r>
                        <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Cautelar la cobertura curricular previa y pertinente de los conceptos de matemática y geometría.</a:t>
                      </a:r>
                    </a:p>
                    <a:p>
                      <a:pPr marL="182563" lvl="0" indent="-182563" algn="just">
                        <a:buFont typeface="+mj-lt"/>
                        <a:buAutoNum type="alphaLcParenR"/>
                      </a:pPr>
                      <a:r>
                        <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Incorporar un plan de tutorías para disminuir la tasa de fracaso</a:t>
                      </a:r>
                      <a:r>
                        <a:rPr lang="es-CL" sz="1200" b="0" i="0" u="none" strike="noStrike" cap="none" spc="0" baseline="0" dirty="0" smtClean="0">
                          <a:ln>
                            <a:noFill/>
                          </a:ln>
                          <a:solidFill>
                            <a:schemeClr val="tx1"/>
                          </a:solidFill>
                          <a:effectLst/>
                          <a:uFillTx/>
                          <a:latin typeface="+mn-lt"/>
                          <a:ea typeface="+mn-ea"/>
                          <a:cs typeface="+mn-cs"/>
                          <a:sym typeface="Calibri"/>
                        </a:rPr>
                        <a:t>.</a:t>
                      </a:r>
                      <a:endPar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CORREGIDO</a:t>
                      </a:r>
                    </a:p>
                    <a:p>
                      <a:pPr marL="182563" marR="0" lvl="0" indent="-182563"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 </a:t>
                      </a:r>
                      <a:r>
                        <a:rPr lang="es-MX" sz="1000" b="0" i="0" u="none" strike="noStrike" cap="none" spc="0" baseline="0" dirty="0" err="1" smtClean="0">
                          <a:ln>
                            <a:noFill/>
                          </a:ln>
                          <a:solidFill>
                            <a:schemeClr val="tx1"/>
                          </a:solidFill>
                          <a:effectLst/>
                          <a:uFillTx/>
                          <a:latin typeface="Arial" panose="020B0604020202020204" pitchFamily="34" charset="0"/>
                          <a:ea typeface="+mn-ea"/>
                          <a:cs typeface="Arial" panose="020B0604020202020204" pitchFamily="34" charset="0"/>
                          <a:sym typeface="Calibri"/>
                        </a:rPr>
                        <a:t>Prog</a:t>
                      </a:r>
                      <a:r>
                        <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De Asignatura fue actualizado al formato MEDOC.</a:t>
                      </a:r>
                    </a:p>
                    <a:p>
                      <a:pPr marL="182563" marR="0" lvl="0" indent="-182563"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b) Se solicitó la cobertura curricular.  </a:t>
                      </a:r>
                    </a:p>
                    <a:p>
                      <a:pPr marL="182563" marR="0" lvl="0" indent="-182563"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 N</a:t>
                      </a:r>
                      <a:r>
                        <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o está considerado un plan de tutorías, pero el Profesor realiza consultorías voluntarias.  </a:t>
                      </a:r>
                      <a:endPar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3538900246"/>
              </p:ext>
            </p:extLst>
          </p:nvPr>
        </p:nvGraphicFramePr>
        <p:xfrm>
          <a:off x="1050029" y="3536969"/>
          <a:ext cx="10578301" cy="853440"/>
        </p:xfrm>
        <a:graphic>
          <a:graphicData uri="http://schemas.openxmlformats.org/drawingml/2006/table">
            <a:tbl>
              <a:tblPr firstRow="1" bandRow="1">
                <a:tableStyleId>{5940675A-B579-460E-94D1-54222C63F5DA}</a:tableStyleId>
              </a:tblPr>
              <a:tblGrid>
                <a:gridCol w="3906533">
                  <a:extLst>
                    <a:ext uri="{9D8B030D-6E8A-4147-A177-3AD203B41FA5}">
                      <a16:colId xmlns:a16="http://schemas.microsoft.com/office/drawing/2014/main" val="2326563253"/>
                    </a:ext>
                  </a:extLst>
                </a:gridCol>
                <a:gridCol w="1499478">
                  <a:extLst>
                    <a:ext uri="{9D8B030D-6E8A-4147-A177-3AD203B41FA5}">
                      <a16:colId xmlns:a16="http://schemas.microsoft.com/office/drawing/2014/main" val="855233466"/>
                    </a:ext>
                  </a:extLst>
                </a:gridCol>
                <a:gridCol w="3169818">
                  <a:extLst>
                    <a:ext uri="{9D8B030D-6E8A-4147-A177-3AD203B41FA5}">
                      <a16:colId xmlns:a16="http://schemas.microsoft.com/office/drawing/2014/main" val="2447880612"/>
                    </a:ext>
                  </a:extLst>
                </a:gridCol>
                <a:gridCol w="2002472">
                  <a:extLst>
                    <a:ext uri="{9D8B030D-6E8A-4147-A177-3AD203B41FA5}">
                      <a16:colId xmlns:a16="http://schemas.microsoft.com/office/drawing/2014/main" val="2688472699"/>
                    </a:ext>
                  </a:extLst>
                </a:gridCol>
              </a:tblGrid>
              <a:tr h="824996">
                <a:tc>
                  <a:txBody>
                    <a:bodyPr/>
                    <a:lstStyle/>
                    <a:p>
                      <a:pPr algn="just">
                        <a:tabLst/>
                      </a:pPr>
                      <a:r>
                        <a:rPr lang="es-ES" sz="10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 19 (UAC)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Falta consolidar los indicadores de la directiva Q-004 con los indicadores  propios para tener un panorama global del avance de los cursos en ejecución y tomar decisiones basadas en datos objetivos.</a:t>
                      </a:r>
                      <a:endPar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Font typeface="+mj-lt"/>
                        <a:buAutoNum type="alphaLcParen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Levantar un proceso que permita sistematizar la </a:t>
                      </a:r>
                      <a:r>
                        <a:rPr lang="es-ES" sz="1000" b="0" i="0" u="none" strike="noStrike" cap="none" spc="0" baseline="0" dirty="0" err="1" smtClean="0">
                          <a:ln>
                            <a:noFill/>
                          </a:ln>
                          <a:solidFill>
                            <a:schemeClr val="tx1"/>
                          </a:solidFill>
                          <a:effectLst/>
                          <a:uFillTx/>
                          <a:latin typeface="Arial" panose="020B0604020202020204" pitchFamily="34" charset="0"/>
                          <a:ea typeface="+mn-ea"/>
                          <a:cs typeface="Arial" panose="020B0604020202020204" pitchFamily="34" charset="0"/>
                          <a:sym typeface="Calibri"/>
                        </a:rPr>
                        <a:t>reportabilidad</a:t>
                      </a: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al interior de la escuela.</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82563" lvl="0" indent="-182563" algn="just">
                        <a:buFont typeface="+mj-lt"/>
                        <a:buAutoNum type="alphaLcParen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 UAC, analizar resultados y proponer ajustes curriculares.</a:t>
                      </a:r>
                      <a:endParaRPr lang="en-U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smtClean="0">
                          <a:ln>
                            <a:noFill/>
                          </a:ln>
                          <a:solidFill>
                            <a:srgbClr val="FF0000"/>
                          </a:solidFill>
                          <a:uFillTx/>
                          <a:latin typeface="Arial" panose="020B0604020202020204" pitchFamily="34" charset="0"/>
                          <a:ea typeface="+mn-ea"/>
                          <a:cs typeface="Arial" panose="020B0604020202020204" pitchFamily="34" charset="0"/>
                          <a:sym typeface="Calibri"/>
                        </a:rPr>
                        <a:t>RESPONDE JEFATURA</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 </a:t>
                      </a:r>
                    </a:p>
                  </a:txBody>
                  <a:tcPr/>
                </a:tc>
                <a:extLst>
                  <a:ext uri="{0D108BD9-81ED-4DB2-BD59-A6C34878D82A}">
                    <a16:rowId xmlns:a16="http://schemas.microsoft.com/office/drawing/2014/main" val="545670179"/>
                  </a:ext>
                </a:extLst>
              </a:tr>
            </a:tbl>
          </a:graphicData>
        </a:graphic>
      </p:graphicFrame>
      <p:graphicFrame>
        <p:nvGraphicFramePr>
          <p:cNvPr id="16" name="Tabla 15"/>
          <p:cNvGraphicFramePr>
            <a:graphicFrameLocks noGrp="1"/>
          </p:cNvGraphicFramePr>
          <p:nvPr>
            <p:extLst>
              <p:ext uri="{D42A27DB-BD31-4B8C-83A1-F6EECF244321}">
                <p14:modId xmlns:p14="http://schemas.microsoft.com/office/powerpoint/2010/main" val="1017712975"/>
              </p:ext>
            </p:extLst>
          </p:nvPr>
        </p:nvGraphicFramePr>
        <p:xfrm>
          <a:off x="1055441" y="4407519"/>
          <a:ext cx="10569978" cy="1920240"/>
        </p:xfrm>
        <a:graphic>
          <a:graphicData uri="http://schemas.openxmlformats.org/drawingml/2006/table">
            <a:tbl>
              <a:tblPr firstRow="1" bandRow="1">
                <a:tableStyleId>{5940675A-B579-460E-94D1-54222C63F5DA}</a:tableStyleId>
              </a:tblPr>
              <a:tblGrid>
                <a:gridCol w="3922774">
                  <a:extLst>
                    <a:ext uri="{9D8B030D-6E8A-4147-A177-3AD203B41FA5}">
                      <a16:colId xmlns:a16="http://schemas.microsoft.com/office/drawing/2014/main" val="2326563253"/>
                    </a:ext>
                  </a:extLst>
                </a:gridCol>
                <a:gridCol w="1477825">
                  <a:extLst>
                    <a:ext uri="{9D8B030D-6E8A-4147-A177-3AD203B41FA5}">
                      <a16:colId xmlns:a16="http://schemas.microsoft.com/office/drawing/2014/main" val="855233466"/>
                    </a:ext>
                  </a:extLst>
                </a:gridCol>
                <a:gridCol w="3175218">
                  <a:extLst>
                    <a:ext uri="{9D8B030D-6E8A-4147-A177-3AD203B41FA5}">
                      <a16:colId xmlns:a16="http://schemas.microsoft.com/office/drawing/2014/main" val="2447880612"/>
                    </a:ext>
                  </a:extLst>
                </a:gridCol>
                <a:gridCol w="1994161">
                  <a:extLst>
                    <a:ext uri="{9D8B030D-6E8A-4147-A177-3AD203B41FA5}">
                      <a16:colId xmlns:a16="http://schemas.microsoft.com/office/drawing/2014/main" val="2688472699"/>
                    </a:ext>
                  </a:extLst>
                </a:gridCol>
              </a:tblGrid>
              <a:tr h="1866570">
                <a:tc>
                  <a:txBody>
                    <a:bodyPr/>
                    <a:lstStyle/>
                    <a:p>
                      <a:pPr algn="just">
                        <a:tabLst/>
                      </a:pPr>
                      <a:r>
                        <a:rPr lang="es-ES" sz="10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 21 (UCC)</a:t>
                      </a:r>
                    </a:p>
                    <a:p>
                      <a:pPr lvl="0" algn="just"/>
                      <a:r>
                        <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ha detectado que una de las causas del mal rendimiento de asignaturas del área científica como Matemática, Física y Fundamentos de Estabilidad, es un nivel deficiente de comprensión lectora de los alumnos.</a:t>
                      </a:r>
                    </a:p>
                    <a:p>
                      <a:pPr lvl="0" algn="just"/>
                      <a:r>
                        <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Asimismo, se ha detectado bajo rendimiento en asignaturas del área humanista Geografía Marítima e Historia de la Cultura, sin identificar las causas que lo pueden originar.</a:t>
                      </a:r>
                    </a:p>
                    <a:p>
                      <a:pPr algn="just">
                        <a:tabLst/>
                      </a:pPr>
                      <a:endPar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AutoNum type="alphaLcParenR"/>
                      </a:pPr>
                      <a:r>
                        <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Medir el nivel de comprensión lectora de los alumnos por generaciones y compararlo con año anterior a partir 2027. Plazo especial 10 de noviembre.</a:t>
                      </a:r>
                    </a:p>
                    <a:p>
                      <a:pPr marL="182563" lvl="0" indent="-182563" algn="just">
                        <a:buAutoNum type="alphaLcParenR"/>
                      </a:pPr>
                      <a:r>
                        <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Implementar estrategias permanentes desde primer año, que aseguren la integración de competencias en el área de la lectura con el resto de las asignaturas.</a:t>
                      </a:r>
                    </a:p>
                    <a:p>
                      <a:pPr marL="182563" lvl="0" indent="-182563" algn="just">
                        <a:buAutoNum type="alphaLcParenR"/>
                      </a:pPr>
                      <a:r>
                        <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Identificar causas de bajos rendimientos académicos y proponer medidas remediales, objeto alcanzar los resultados de aprendizaje de las asignaturas. </a:t>
                      </a: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smtClean="0">
                          <a:ln>
                            <a:noFill/>
                          </a:ln>
                          <a:solidFill>
                            <a:schemeClr val="accent6">
                              <a:lumMod val="75000"/>
                            </a:schemeClr>
                          </a:solidFill>
                          <a:effectLst/>
                          <a:uFillTx/>
                          <a:latin typeface="Arial" panose="020B0604020202020204" pitchFamily="34" charset="0"/>
                          <a:ea typeface="+mn-ea"/>
                          <a:cs typeface="Arial" panose="020B0604020202020204" pitchFamily="34" charset="0"/>
                          <a:sym typeface="Calibri"/>
                        </a:rPr>
                        <a:t>PENDIENTE</a:t>
                      </a:r>
                      <a:r>
                        <a:rPr lang="es-ES"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 CORREGIDO</a:t>
                      </a:r>
                    </a:p>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Se medirá al final el año académico la asignatura de Escritura y oralidad es anual.</a:t>
                      </a:r>
                    </a:p>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Se implementó la asignatura de Estrategias de Aprendizaje, el Programa PHI en 1er año.</a:t>
                      </a:r>
                    </a:p>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smtClean="0">
                          <a:ln>
                            <a:noFill/>
                          </a:ln>
                          <a:solidFill>
                            <a:schemeClr val="accent6">
                              <a:lumMod val="75000"/>
                            </a:schemeClr>
                          </a:solidFill>
                          <a:uFillTx/>
                          <a:latin typeface="Arial" panose="020B0604020202020204" pitchFamily="34" charset="0"/>
                          <a:ea typeface="+mn-ea"/>
                          <a:cs typeface="Arial" panose="020B0604020202020204" pitchFamily="34" charset="0"/>
                          <a:sym typeface="Calibri"/>
                        </a:rPr>
                        <a:t>Se solicitará informe que identifique las posibles causas del bajo rendimiento.</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501110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517458" y="3871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smtClean="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smtClean="0"/>
              <a:t>OBSERVACIONES AÑO ANTERIOR / CLASIFICACIÓN / CURSOS DE ACCIÓN ADOPTADOS / ESTADO ACTUAL (CORREGIDAS-PENDIENTES)</a:t>
            </a:r>
            <a:r>
              <a:rPr lang="es-ES" sz="2000" dirty="0" smtClean="0">
                <a:latin typeface="+mn-lt"/>
              </a:rPr>
              <a:t>.</a:t>
            </a:r>
            <a:endParaRPr kumimoji="0" lang="es-ES" sz="2000" b="0" i="0" u="none" strike="noStrike" cap="none" spc="0" normalizeH="0" dirty="0" smtClean="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extLst>
              <p:ext uri="{D42A27DB-BD31-4B8C-83A1-F6EECF244321}">
                <p14:modId xmlns:p14="http://schemas.microsoft.com/office/powerpoint/2010/main" val="1812556789"/>
              </p:ext>
            </p:extLst>
          </p:nvPr>
        </p:nvGraphicFramePr>
        <p:xfrm>
          <a:off x="1076917" y="1475565"/>
          <a:ext cx="10276582" cy="13411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5410">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2025</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 DE ACCIÓN ADOPTADO /</a:t>
                      </a: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N° </a:t>
                      </a:r>
                      <a:r>
                        <a:rPr lang="es-MX" sz="1000" b="1" i="0" u="none" strike="noStrike" cap="none" spc="0" baseline="0" smtClean="0">
                          <a:ln>
                            <a:noFill/>
                          </a:ln>
                          <a:solidFill>
                            <a:schemeClr val="tx1"/>
                          </a:solidFill>
                          <a:effectLst/>
                          <a:uFillTx/>
                          <a:latin typeface="Arial" panose="020B0604020202020204" pitchFamily="34" charset="0"/>
                          <a:ea typeface="+mn-ea"/>
                          <a:cs typeface="Arial" panose="020B0604020202020204" pitchFamily="34" charset="0"/>
                          <a:sym typeface="Calibri"/>
                        </a:rPr>
                        <a:t>21 (DIV CURRICULAR)</a:t>
                      </a:r>
                      <a:endParaRPr lang="es-MX"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cuenta con plan de trabajo para asegurar lo establecido en directiva D.E.A. K-001.</a:t>
                      </a:r>
                    </a:p>
                    <a:p>
                      <a:pPr algn="just"/>
                      <a:endParaRPr lang="es-MX"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smtClean="0">
                        <a:latin typeface="Arial" panose="020B0604020202020204" pitchFamily="34" charset="0"/>
                        <a:cs typeface="Arial" panose="020B0604020202020204" pitchFamily="34" charset="0"/>
                      </a:endParaRPr>
                    </a:p>
                    <a:p>
                      <a:pPr algn="ctr"/>
                      <a:r>
                        <a:rPr lang="es-ES" sz="1000" b="1" dirty="0" smtClean="0">
                          <a:latin typeface="Arial" panose="020B0604020202020204" pitchFamily="34" charset="0"/>
                          <a:cs typeface="Arial" panose="020B0604020202020204" pitchFamily="34" charset="0"/>
                        </a:rPr>
                        <a:t>OBSERVACIÓN </a:t>
                      </a:r>
                    </a:p>
                    <a:p>
                      <a:pPr algn="ctr"/>
                      <a:r>
                        <a:rPr lang="es-ES" sz="1000" b="1" dirty="0" smtClean="0">
                          <a:latin typeface="Arial" panose="020B0604020202020204" pitchFamily="34" charset="0"/>
                          <a:cs typeface="Arial" panose="020B0604020202020204" pitchFamily="34" charset="0"/>
                        </a:rPr>
                        <a:t>MENOR</a:t>
                      </a: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Elaborar plan de trabajo que contenga los ámbitos establecidos en la directiva indicada.</a:t>
                      </a:r>
                      <a:endPar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smtClean="0">
                          <a:solidFill>
                            <a:schemeClr val="tx1"/>
                          </a:solidFill>
                          <a:latin typeface="Arial" panose="020B0604020202020204" pitchFamily="34" charset="0"/>
                          <a:cs typeface="Arial" panose="020B0604020202020204" pitchFamily="34" charset="0"/>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baseline="0" dirty="0" smtClean="0">
                          <a:solidFill>
                            <a:schemeClr val="tx1"/>
                          </a:solidFill>
                          <a:latin typeface="Arial" panose="020B0604020202020204" pitchFamily="34" charset="0"/>
                          <a:cs typeface="Arial" panose="020B0604020202020204" pitchFamily="34" charset="0"/>
                        </a:rPr>
                        <a:t>Se elaboró Plan de Trabajo disponible en la UAC (Asesora Estratégica).</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4202408125"/>
              </p:ext>
            </p:extLst>
          </p:nvPr>
        </p:nvGraphicFramePr>
        <p:xfrm>
          <a:off x="1078111" y="3116374"/>
          <a:ext cx="10275388" cy="71135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79405">
                  <a:extLst>
                    <a:ext uri="{9D8B030D-6E8A-4147-A177-3AD203B41FA5}">
                      <a16:colId xmlns:a16="http://schemas.microsoft.com/office/drawing/2014/main" val="2447880612"/>
                    </a:ext>
                  </a:extLst>
                </a:gridCol>
                <a:gridCol w="1945131">
                  <a:extLst>
                    <a:ext uri="{9D8B030D-6E8A-4147-A177-3AD203B41FA5}">
                      <a16:colId xmlns:a16="http://schemas.microsoft.com/office/drawing/2014/main" val="2688472699"/>
                    </a:ext>
                  </a:extLst>
                </a:gridCol>
              </a:tblGrid>
              <a:tr h="711350">
                <a:tc>
                  <a:txBody>
                    <a:bodyPr/>
                    <a:lstStyle/>
                    <a:p>
                      <a:pPr algn="just">
                        <a:tabLst/>
                      </a:pPr>
                      <a:r>
                        <a:rPr lang="es-ES" sz="10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 21 (DIV. CURRICULAR)</a:t>
                      </a:r>
                    </a:p>
                    <a:p>
                      <a:pPr algn="l"/>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cuenta con textos guías por asignatura. </a:t>
                      </a:r>
                      <a:r>
                        <a:rPr lang="es-ES" sz="1200" b="1" i="0" u="none" strike="noStrike" cap="none" spc="0" baseline="0" dirty="0" smtClean="0">
                          <a:ln>
                            <a:noFill/>
                          </a:ln>
                          <a:solidFill>
                            <a:schemeClr val="tx1"/>
                          </a:solidFill>
                          <a:effectLst/>
                          <a:uFillTx/>
                          <a:latin typeface="+mn-lt"/>
                          <a:ea typeface="+mn-ea"/>
                          <a:cs typeface="+mn-cs"/>
                          <a:sym typeface="Calibri"/>
                        </a:rPr>
                        <a:t> </a:t>
                      </a:r>
                      <a:endParaRPr lang="es-CL" sz="1200" b="0" i="0" u="none" strike="noStrike" cap="none" spc="0" baseline="0" dirty="0" smtClean="0">
                        <a:ln>
                          <a:noFill/>
                        </a:ln>
                        <a:solidFill>
                          <a:schemeClr val="tx1"/>
                        </a:solidFill>
                        <a:effectLst/>
                        <a:uFillTx/>
                        <a:latin typeface="+mn-lt"/>
                        <a:ea typeface="+mn-ea"/>
                        <a:cs typeface="+mn-cs"/>
                        <a:sym typeface="Calibri"/>
                      </a:endParaRPr>
                    </a:p>
                    <a:p>
                      <a:pPr algn="just">
                        <a:tabLst/>
                      </a:pPr>
                      <a:endPar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 los jefes de catedra, en consenso con los docentes de las respectivas asignaturas, determinar las textos guía para cada una de las asignaturas. </a:t>
                      </a:r>
                      <a:endParaRPr lang="en-U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Se elaboró Informe con los textos guías disponible en la UAC (Asesor metodológico).</a:t>
                      </a:r>
                    </a:p>
                  </a:txBody>
                  <a:tcPr/>
                </a:tc>
                <a:extLst>
                  <a:ext uri="{0D108BD9-81ED-4DB2-BD59-A6C34878D82A}">
                    <a16:rowId xmlns:a16="http://schemas.microsoft.com/office/drawing/2014/main" val="545670179"/>
                  </a:ext>
                </a:extLst>
              </a:tr>
            </a:tbl>
          </a:graphicData>
        </a:graphic>
      </p:graphicFrame>
      <p:graphicFrame>
        <p:nvGraphicFramePr>
          <p:cNvPr id="16" name="Tabla 15"/>
          <p:cNvGraphicFramePr>
            <a:graphicFrameLocks noGrp="1"/>
          </p:cNvGraphicFramePr>
          <p:nvPr>
            <p:extLst>
              <p:ext uri="{D42A27DB-BD31-4B8C-83A1-F6EECF244321}">
                <p14:modId xmlns:p14="http://schemas.microsoft.com/office/powerpoint/2010/main" val="588259116"/>
              </p:ext>
            </p:extLst>
          </p:nvPr>
        </p:nvGraphicFramePr>
        <p:xfrm>
          <a:off x="1078111" y="4181655"/>
          <a:ext cx="10275388" cy="13106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1291744">
                <a:tc>
                  <a:txBody>
                    <a:bodyPr/>
                    <a:lstStyle/>
                    <a:p>
                      <a:pPr algn="just">
                        <a:tabLst/>
                      </a:pPr>
                      <a:r>
                        <a:rPr lang="es-ES" sz="10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 23 (UCC)</a:t>
                      </a:r>
                    </a:p>
                    <a:p>
                      <a:pPr algn="just"/>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ha detectado que algunos alumnos que rinden examen de repetición, aprueban la asignatura habiendo obtenido un bajo rendimiento en todas las evaluaciones parciales. </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En la revista algunos asesores de ESNAVAL sugieren que el resultado de las evaluaciones parciales (nota de presentación a examen) tenga alguna ponderación, en el resultado de la nota final de asignatura. </a:t>
                      </a:r>
                      <a:endPar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AutoNum type="alphaLcParenR"/>
                      </a:pPr>
                      <a:r>
                        <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Elevar una propuesta para el cálculo de la nota final de asignatura para quienes rinden examen repetición, para ser analizada por asesores de DIREDUCARM.</a:t>
                      </a:r>
                    </a:p>
                    <a:p>
                      <a:pPr marL="182563" lvl="0" indent="-182563" algn="just">
                        <a:buAutoNum type="alphaLcParenR"/>
                      </a:pPr>
                      <a:r>
                        <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Revisar los instrumentos de evaluación final y los de repetición, para dar certeza que el alumno que los apruebe ha alcanzado los RDA del programa.  </a:t>
                      </a:r>
                      <a:endParaRPr lang="en-U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Se elevó a la DEA propuesta de modificación de nota final (exámenes).</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7967884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517458" y="3871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smtClean="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smtClean="0"/>
              <a:t>OBSERVACIONES AÑO ANTERIOR / CLASIFICACIÓN / CURSOS DE ACCIÓN ADOPTADOS / ESTADO ACTUAL (CORREGIDAS-PENDIENTES)</a:t>
            </a:r>
            <a:r>
              <a:rPr lang="es-ES" sz="2000" dirty="0" smtClean="0">
                <a:latin typeface="+mn-lt"/>
              </a:rPr>
              <a:t>.</a:t>
            </a:r>
            <a:endParaRPr kumimoji="0" lang="es-ES" sz="2000" b="0" i="0" u="none" strike="noStrike" cap="none" spc="0" normalizeH="0" dirty="0" smtClean="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extLst>
              <p:ext uri="{D42A27DB-BD31-4B8C-83A1-F6EECF244321}">
                <p14:modId xmlns:p14="http://schemas.microsoft.com/office/powerpoint/2010/main" val="973653134"/>
              </p:ext>
            </p:extLst>
          </p:nvPr>
        </p:nvGraphicFramePr>
        <p:xfrm>
          <a:off x="1076917" y="1475565"/>
          <a:ext cx="10276582" cy="23774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5410">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2025</a:t>
                      </a:r>
                    </a:p>
                    <a:p>
                      <a:pPr algn="ctr"/>
                      <a:r>
                        <a:rPr lang="es-ES" sz="1200" b="1" dirty="0" smtClean="0">
                          <a:latin typeface="Arial" panose="020B0604020202020204" pitchFamily="34" charset="0"/>
                          <a:cs typeface="Arial" panose="020B0604020202020204" pitchFamily="34" charset="0"/>
                        </a:rPr>
                        <a:t>DIMENSIÓN GESTIÓN EDUCACIONAL/PEDAGÓGICA</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 DE ACCIÓN ADOPTADO /</a:t>
                      </a: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N°  24 (DIV CURRICULAR)</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mn-lt"/>
                          <a:ea typeface="+mn-ea"/>
                          <a:cs typeface="+mn-cs"/>
                          <a:sym typeface="Calibri"/>
                        </a:rPr>
                        <a:t>Los informes finales de curso no dan cuenta el impacto de la pérdida de horas de clases en el logro de los aprendizajes ni  registran contenidos y competencias que no fueron alcanzados debido a contenidos no abordados en clases.</a:t>
                      </a:r>
                      <a:endParaRPr lang="es-MX"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smtClean="0">
                        <a:latin typeface="Arial" panose="020B0604020202020204" pitchFamily="34" charset="0"/>
                        <a:cs typeface="Arial" panose="020B0604020202020204" pitchFamily="34" charset="0"/>
                      </a:endParaRPr>
                    </a:p>
                    <a:p>
                      <a:pPr algn="ctr"/>
                      <a:r>
                        <a:rPr lang="es-ES" sz="1000" b="1" dirty="0" smtClean="0">
                          <a:latin typeface="Arial" panose="020B0604020202020204" pitchFamily="34" charset="0"/>
                          <a:cs typeface="Arial" panose="020B0604020202020204" pitchFamily="34" charset="0"/>
                        </a:rPr>
                        <a:t>OBSERVACIÓN </a:t>
                      </a:r>
                    </a:p>
                    <a:p>
                      <a:pPr algn="ctr"/>
                      <a:r>
                        <a:rPr lang="es-ES" sz="1000" b="1" dirty="0" smtClean="0">
                          <a:latin typeface="Arial" panose="020B0604020202020204" pitchFamily="34" charset="0"/>
                          <a:cs typeface="Arial" panose="020B0604020202020204" pitchFamily="34" charset="0"/>
                        </a:rPr>
                        <a:t>MENOR</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r>
                        <a:rPr lang="es-ES" sz="1200" b="0" i="0" u="none" strike="noStrike" cap="none" spc="0" baseline="0" dirty="0" smtClean="0">
                          <a:ln>
                            <a:noFill/>
                          </a:ln>
                          <a:solidFill>
                            <a:schemeClr val="tx1"/>
                          </a:solidFill>
                          <a:effectLst/>
                          <a:uFillTx/>
                          <a:latin typeface="+mn-lt"/>
                          <a:ea typeface="+mn-ea"/>
                          <a:cs typeface="+mn-cs"/>
                          <a:sym typeface="Calibri"/>
                        </a:rPr>
                        <a:t>Con los jefes de catedra y decano, asegurar se consignen en los informes finales de curso, el impacto en los resultados de aprendizaje, producto de la pérdida de horas de clases, en el logro de los aprendizajes contenidos no abarcados y competencias que no fueron alcanzados dejando plasmado como será mitigada esta carencia.</a:t>
                      </a:r>
                      <a:endPar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smtClean="0">
                          <a:solidFill>
                            <a:schemeClr val="tx1"/>
                          </a:solidFill>
                          <a:latin typeface="Arial" panose="020B0604020202020204" pitchFamily="34" charset="0"/>
                          <a:cs typeface="Arial" panose="020B0604020202020204" pitchFamily="34" charset="0"/>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baseline="0" dirty="0" smtClean="0">
                          <a:solidFill>
                            <a:schemeClr val="tx1"/>
                          </a:solidFill>
                          <a:latin typeface="Arial" panose="020B0604020202020204" pitchFamily="34" charset="0"/>
                          <a:cs typeface="Arial" panose="020B0604020202020204" pitchFamily="34" charset="0"/>
                        </a:rPr>
                        <a:t>En el informe del presente año se agregó mayor información y en el próximo se incorporará información sobre la cobertura curricular.</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999472918"/>
              </p:ext>
            </p:extLst>
          </p:nvPr>
        </p:nvGraphicFramePr>
        <p:xfrm>
          <a:off x="1050029" y="3942206"/>
          <a:ext cx="10275388" cy="20726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907487">
                  <a:extLst>
                    <a:ext uri="{9D8B030D-6E8A-4147-A177-3AD203B41FA5}">
                      <a16:colId xmlns:a16="http://schemas.microsoft.com/office/drawing/2014/main" val="2447880612"/>
                    </a:ext>
                  </a:extLst>
                </a:gridCol>
                <a:gridCol w="1917049">
                  <a:extLst>
                    <a:ext uri="{9D8B030D-6E8A-4147-A177-3AD203B41FA5}">
                      <a16:colId xmlns:a16="http://schemas.microsoft.com/office/drawing/2014/main" val="2688472699"/>
                    </a:ext>
                  </a:extLst>
                </a:gridCol>
              </a:tblGrid>
              <a:tr h="868680">
                <a:tc>
                  <a:txBody>
                    <a:bodyPr/>
                    <a:lstStyle/>
                    <a:p>
                      <a:pPr algn="just">
                        <a:tabLst/>
                      </a:pPr>
                      <a:r>
                        <a:rPr lang="es-ES" sz="10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a:t>
                      </a: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 N° 32 (DIV 21)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mn-lt"/>
                          <a:ea typeface="+mn-ea"/>
                          <a:cs typeface="+mn-cs"/>
                          <a:sym typeface="Calibri"/>
                        </a:rPr>
                        <a:t>No se han realizado supervisiones de clases a la asignatura de Estabilización, pese a que existen bajos rendimientos registrados. </a:t>
                      </a:r>
                      <a:endPar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200" b="0" i="0" u="none" strike="noStrike" cap="none" spc="0" baseline="0" dirty="0" smtClean="0">
                          <a:ln>
                            <a:noFill/>
                          </a:ln>
                          <a:solidFill>
                            <a:schemeClr val="tx1"/>
                          </a:solidFill>
                          <a:effectLst/>
                          <a:uFillTx/>
                          <a:latin typeface="+mn-lt"/>
                          <a:ea typeface="+mn-ea"/>
                          <a:cs typeface="+mn-cs"/>
                          <a:sym typeface="Calibri"/>
                        </a:rPr>
                        <a:t>Priorizar las supervisiones de clases a esta asignatura.</a:t>
                      </a:r>
                      <a:endParaRPr lang="es-CL" sz="1200" b="0" i="0" u="none" strike="noStrike" cap="none" spc="0" baseline="0" dirty="0" smtClean="0">
                        <a:ln>
                          <a:noFill/>
                        </a:ln>
                        <a:solidFill>
                          <a:schemeClr val="tx1"/>
                        </a:solidFill>
                        <a:effectLst/>
                        <a:uFillTx/>
                        <a:latin typeface="+mn-lt"/>
                        <a:ea typeface="+mn-ea"/>
                        <a:cs typeface="+mn-cs"/>
                        <a:sym typeface="Calibri"/>
                      </a:endParaRPr>
                    </a:p>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endParaRPr lang="en-U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228600" marR="0" lvl="0" indent="-228600" algn="just" defTabSz="914400" rtl="0" eaLnBrk="1" fontAlgn="auto" latinLnBrk="0" hangingPunct="1">
                        <a:lnSpc>
                          <a:spcPct val="100000"/>
                        </a:lnSpc>
                        <a:spcBef>
                          <a:spcPts val="0"/>
                        </a:spcBef>
                        <a:spcAft>
                          <a:spcPts val="0"/>
                        </a:spcAft>
                        <a:buClrTx/>
                        <a:buSzTx/>
                        <a:buFontTx/>
                        <a:buAutoNum type="alphaLcParenR"/>
                        <a:tabLst/>
                        <a:defRPr/>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Se modificó el programa de asignatura (nociones básicas y fundamentales de Estabilidad). </a:t>
                      </a:r>
                    </a:p>
                    <a:p>
                      <a:pPr marL="228600" marR="0" lvl="0" indent="-228600" algn="just" defTabSz="914400" rtl="0" eaLnBrk="1" fontAlgn="auto" latinLnBrk="0" hangingPunct="1">
                        <a:lnSpc>
                          <a:spcPct val="100000"/>
                        </a:lnSpc>
                        <a:spcBef>
                          <a:spcPts val="0"/>
                        </a:spcBef>
                        <a:spcAft>
                          <a:spcPts val="0"/>
                        </a:spcAft>
                        <a:buClrTx/>
                        <a:buSzTx/>
                        <a:buFontTx/>
                        <a:buAutoNum type="alphaLcParenR"/>
                        <a:tabLst/>
                        <a:defRPr/>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Se actualizó la  metodologías orientándola a situaciones práctica del ámbito naval.   </a:t>
                      </a:r>
                    </a:p>
                    <a:p>
                      <a:pPr marL="228600" marR="0" lvl="0" indent="-228600" algn="just" defTabSz="914400" rtl="0" eaLnBrk="1" fontAlgn="auto" latinLnBrk="0" hangingPunct="1">
                        <a:lnSpc>
                          <a:spcPct val="100000"/>
                        </a:lnSpc>
                        <a:spcBef>
                          <a:spcPts val="0"/>
                        </a:spcBef>
                        <a:spcAft>
                          <a:spcPts val="0"/>
                        </a:spcAft>
                        <a:buClrTx/>
                        <a:buSzTx/>
                        <a:buFontTx/>
                        <a:buAutoNum type="alphaLcParenR"/>
                        <a:tabLst/>
                        <a:defRPr/>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Para lo anterior, la UAC apoyó al profesor, en lo evaluativo como en lo metodológico.  </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3720413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517458" y="3871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smtClean="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smtClean="0"/>
              <a:t>OBSERVACIONES AÑO ANTERIOR / CLASIFICACIÓN / CURSOS DE ACCIÓN ADOPTADOS / ESTADO ACTUAL (CORREGIDAS-PENDIENTES)</a:t>
            </a:r>
            <a:r>
              <a:rPr lang="es-ES" sz="2000" dirty="0" smtClean="0">
                <a:latin typeface="+mn-lt"/>
              </a:rPr>
              <a:t>.</a:t>
            </a:r>
            <a:endParaRPr kumimoji="0" lang="es-ES" sz="2000" b="0" i="0" u="none" strike="noStrike" cap="none" spc="0" normalizeH="0" dirty="0" smtClean="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16" name="Tabla 15"/>
          <p:cNvGraphicFramePr>
            <a:graphicFrameLocks noGrp="1"/>
          </p:cNvGraphicFramePr>
          <p:nvPr>
            <p:extLst>
              <p:ext uri="{D42A27DB-BD31-4B8C-83A1-F6EECF244321}">
                <p14:modId xmlns:p14="http://schemas.microsoft.com/office/powerpoint/2010/main" val="2672915276"/>
              </p:ext>
            </p:extLst>
          </p:nvPr>
        </p:nvGraphicFramePr>
        <p:xfrm>
          <a:off x="1078390" y="1556234"/>
          <a:ext cx="10275388" cy="265176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 32 (DIV 21)</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En asignaturas con bajos rendimientos no se lleva un seguimiento a los alumnos y tampoco se realiza un plan de acciones remediales.</a:t>
                      </a:r>
                      <a:endPar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Font typeface="+mj-lt"/>
                        <a:buAutoNum type="alphaLcParenR"/>
                      </a:pPr>
                      <a:r>
                        <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Determinar cursos críticos (curso que tenga un porcentaje igual o mayor a 40% de alumnos críticos), alumnos críticos (dos o más asignaturas con promedio rojo) y asignatura críticas (aquella con el 40% o más de alumnos con promedio rojo).</a:t>
                      </a:r>
                    </a:p>
                    <a:p>
                      <a:pPr marL="182563" lvl="0" indent="-182563" algn="just">
                        <a:buFont typeface="+mj-lt"/>
                        <a:buAutoNum type="alphaLcParenR"/>
                      </a:pPr>
                      <a:r>
                        <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Controlar a los alumnos con bajos rendimientos.</a:t>
                      </a:r>
                    </a:p>
                    <a:p>
                      <a:pPr marL="182563" lvl="0" indent="-182563" algn="just">
                        <a:buFont typeface="+mj-lt"/>
                        <a:buAutoNum type="alphaLcParenR"/>
                      </a:pPr>
                      <a:r>
                        <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Adoptar medidas remediales antes de la segunda evaluación de las asignaturas críticas.</a:t>
                      </a:r>
                    </a:p>
                    <a:p>
                      <a:pPr marL="182563" lvl="0" indent="-182563" algn="just">
                        <a:buFont typeface="+mj-lt"/>
                        <a:buAutoNum type="alphaLcParenR"/>
                      </a:pPr>
                      <a:r>
                        <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Mantener seguimiento.</a:t>
                      </a:r>
                      <a:endParaRPr lang="en-U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 Cursos críticos:</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Electrotecnia 4EJEC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Física II: 2B/2D/2LT</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Náutica: 1B</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b)-c) Se controla mediante:</a:t>
                      </a:r>
                    </a:p>
                    <a:p>
                      <a:pPr marL="87313" marR="0" lvl="0" indent="0" algn="just" defTabSz="914400" rtl="0" eaLnBrk="1" fontAlgn="auto" latinLnBrk="0" hangingPunct="1">
                        <a:lnSpc>
                          <a:spcPct val="100000"/>
                        </a:lnSpc>
                        <a:spcBef>
                          <a:spcPts val="0"/>
                        </a:spcBef>
                        <a:spcAft>
                          <a:spcPts val="0"/>
                        </a:spcAft>
                        <a:buClrTx/>
                        <a:buSzTx/>
                        <a:buFontTx/>
                        <a:buNone/>
                        <a:tabLst>
                          <a:tab pos="87313" algn="l"/>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Plan de consultorías general.</a:t>
                      </a:r>
                    </a:p>
                    <a:p>
                      <a:pPr marL="87313" marR="0" lvl="0" indent="0" algn="just" defTabSz="914400" rtl="0" eaLnBrk="1" fontAlgn="auto" latinLnBrk="0" hangingPunct="1">
                        <a:lnSpc>
                          <a:spcPct val="100000"/>
                        </a:lnSpc>
                        <a:spcBef>
                          <a:spcPts val="0"/>
                        </a:spcBef>
                        <a:spcAft>
                          <a:spcPts val="0"/>
                        </a:spcAft>
                        <a:buClrTx/>
                        <a:buSzTx/>
                        <a:buFontTx/>
                        <a:buNone/>
                        <a:tabLst>
                          <a:tab pos="87313" algn="l"/>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Plan de tutorías para alumnos descendidos con promedio menor a 6,0 en las asignatura de Matemáticas, Física e inglés.</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d) El seguimiento los realizan las cátedras involucradas y el listado entregado a la UAC.</a:t>
                      </a:r>
                    </a:p>
                  </a:txBody>
                  <a:tcPr/>
                </a:tc>
                <a:extLst>
                  <a:ext uri="{0D108BD9-81ED-4DB2-BD59-A6C34878D82A}">
                    <a16:rowId xmlns:a16="http://schemas.microsoft.com/office/drawing/2014/main" val="545670179"/>
                  </a:ext>
                </a:extLst>
              </a:tr>
            </a:tbl>
          </a:graphicData>
        </a:graphic>
      </p:graphicFrame>
      <p:graphicFrame>
        <p:nvGraphicFramePr>
          <p:cNvPr id="18" name="Tabla 17"/>
          <p:cNvGraphicFramePr>
            <a:graphicFrameLocks noGrp="1"/>
          </p:cNvGraphicFramePr>
          <p:nvPr>
            <p:extLst>
              <p:ext uri="{D42A27DB-BD31-4B8C-83A1-F6EECF244321}">
                <p14:modId xmlns:p14="http://schemas.microsoft.com/office/powerpoint/2010/main" val="226541443"/>
              </p:ext>
            </p:extLst>
          </p:nvPr>
        </p:nvGraphicFramePr>
        <p:xfrm>
          <a:off x="1078390" y="4358918"/>
          <a:ext cx="10275388" cy="17678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 32 (RECURSO HUMANO DIV PROFE)</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ha registrado en hoja de vida de profesores las constancias relevantes para su evaluación de desempeño (DIREDUCARM 140730 NOV 2024), de manera de contar con mayores antecedentes para  una adecuada calificación del docente.</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Registrar acciones u omisiones a los deberes de los profesores, sean estos dispuestos por directiva, mensajes u oficios.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0" lvl="0" indent="0" algn="just">
                        <a:buFont typeface="+mj-lt"/>
                        <a:buNone/>
                      </a:pPr>
                      <a:endParaRPr lang="en-U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En la Calificaciones de los profesores, la jefatura registrará las notas obtenidas en la Encuesta de la Evaluación Docente y comentarios relevantes de la supervisión de aula y apreciación general de los decanos y jefaturas de cátedras..</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3492765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517458" y="3871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smtClean="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smtClean="0"/>
              <a:t>OBSERVACIONES AÑO ANTERIOR / CLASIFICACIÓN / CURSOS DE ACCIÓN ADOPTADOS / ESTADO ACTUAL (CORREGIDAS-PENDIENTES)</a:t>
            </a:r>
            <a:r>
              <a:rPr lang="es-ES" sz="2000" dirty="0" smtClean="0">
                <a:latin typeface="+mn-lt"/>
              </a:rPr>
              <a:t>.</a:t>
            </a:r>
            <a:endParaRPr kumimoji="0" lang="es-ES" sz="2000" b="0" i="0" u="none" strike="noStrike" cap="none" spc="0" normalizeH="0" dirty="0" smtClean="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16" name="Tabla 15"/>
          <p:cNvGraphicFramePr>
            <a:graphicFrameLocks noGrp="1"/>
          </p:cNvGraphicFramePr>
          <p:nvPr>
            <p:extLst>
              <p:ext uri="{D42A27DB-BD31-4B8C-83A1-F6EECF244321}">
                <p14:modId xmlns:p14="http://schemas.microsoft.com/office/powerpoint/2010/main" val="3162444166"/>
              </p:ext>
            </p:extLst>
          </p:nvPr>
        </p:nvGraphicFramePr>
        <p:xfrm>
          <a:off x="1078390" y="1556234"/>
          <a:ext cx="10275388" cy="11887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 64 (BIBLIOTECA- INF DIV 21)</a:t>
                      </a:r>
                    </a:p>
                    <a:p>
                      <a:pPr algn="just">
                        <a:tabLst/>
                      </a:pPr>
                      <a:r>
                        <a:rPr lang="es-MX"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L</a:t>
                      </a: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 biblioteca presenta problemas de aislación en uno de sus muros, ello está afectando la adecuada conservación de los libros.</a:t>
                      </a:r>
                    </a:p>
                    <a:p>
                      <a:pPr algn="just">
                        <a:tabLst/>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La sala de lectura de la biblioteca se encuentra cerrada en periodo de mal tiempo, debido filtraciones de las ventanas que se encuentran deterioradas por el tiempo.</a:t>
                      </a:r>
                      <a:endPar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Font typeface="+mj-lt"/>
                        <a:buAutoNum type="alphaLcParenR"/>
                      </a:pPr>
                      <a:r>
                        <a:rPr lang="es-MX"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Determinar trabajos de recuperación de la estructura e ingresarlos al plan de mantenimiento respectivo.</a:t>
                      </a:r>
                    </a:p>
                    <a:p>
                      <a:pPr marL="182563" lvl="0" indent="-182563" algn="just">
                        <a:buFont typeface="+mj-lt"/>
                        <a:buAutoNum type="alphaLcParenR"/>
                      </a:pPr>
                      <a:r>
                        <a:rPr lang="es-MX"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Ingresar necesidad a sistema PROPACA. </a:t>
                      </a:r>
                    </a:p>
                    <a:p>
                      <a:pPr marL="0" lvl="0" indent="0" algn="just">
                        <a:buFont typeface="+mj-lt"/>
                        <a:buNone/>
                      </a:pPr>
                      <a:endParaRPr lang="en-US" sz="1200" b="0" i="0" u="none" strike="noStrike" cap="none" spc="0" baseline="0" dirty="0">
                        <a:ln>
                          <a:noFill/>
                        </a:ln>
                        <a:solidFill>
                          <a:schemeClr val="tx1"/>
                        </a:solidFill>
                        <a:effectLst/>
                        <a:uFillTx/>
                        <a:latin typeface="+mn-lt"/>
                        <a:ea typeface="+mn-ea"/>
                        <a:cs typeface="+mn-cs"/>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CORREGIDO</a:t>
                      </a:r>
                      <a:r>
                        <a:rPr lang="es-MX"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Trabajos ejecutados y finalizados el año 2025.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ES" sz="1200" b="0" i="0" u="none" strike="noStrike" cap="none" spc="0" baseline="0" dirty="0" smtClean="0">
                        <a:ln>
                          <a:noFill/>
                        </a:ln>
                        <a:solidFill>
                          <a:schemeClr val="tx1"/>
                        </a:solidFill>
                        <a:effectLst/>
                        <a:uFillTx/>
                        <a:latin typeface="+mn-lt"/>
                        <a:ea typeface="+mn-ea"/>
                        <a:cs typeface="+mn-cs"/>
                        <a:sym typeface="Calibri"/>
                      </a:endParaRPr>
                    </a:p>
                  </a:txBody>
                  <a:tcPr/>
                </a:tc>
                <a:extLst>
                  <a:ext uri="{0D108BD9-81ED-4DB2-BD59-A6C34878D82A}">
                    <a16:rowId xmlns:a16="http://schemas.microsoft.com/office/drawing/2014/main" val="545670179"/>
                  </a:ext>
                </a:extLst>
              </a:tr>
            </a:tbl>
          </a:graphicData>
        </a:graphic>
      </p:graphicFrame>
      <p:graphicFrame>
        <p:nvGraphicFramePr>
          <p:cNvPr id="18" name="Tabla 17"/>
          <p:cNvGraphicFramePr>
            <a:graphicFrameLocks noGrp="1"/>
          </p:cNvGraphicFramePr>
          <p:nvPr>
            <p:extLst>
              <p:ext uri="{D42A27DB-BD31-4B8C-83A1-F6EECF244321}">
                <p14:modId xmlns:p14="http://schemas.microsoft.com/office/powerpoint/2010/main" val="1848985655"/>
              </p:ext>
            </p:extLst>
          </p:nvPr>
        </p:nvGraphicFramePr>
        <p:xfrm>
          <a:off x="1084245" y="2876909"/>
          <a:ext cx="10275388" cy="19202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    Recursos Humanos (DIV CURRICULAR)</a:t>
                      </a:r>
                    </a:p>
                    <a:p>
                      <a:pPr algn="just">
                        <a:tabLst/>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Escuela no cuenta con un programa de tutorías en aquellas asignaturas que históricamente han presentado problemas de bajo rendimiento.</a:t>
                      </a: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228600" lvl="0" indent="-228600" algn="just">
                        <a:buFont typeface="+mj-lt"/>
                        <a:buAutoNum type="alphaLcParenR"/>
                        <a:tabLst>
                          <a:tab pos="182563" algn="l"/>
                        </a:tabLst>
                      </a:pPr>
                      <a:r>
                        <a:rPr lang="es-MX" sz="1200" b="0" i="0" u="none" strike="noStrike" cap="none" spc="0" baseline="0" dirty="0" smtClean="0">
                          <a:ln>
                            <a:noFill/>
                          </a:ln>
                          <a:solidFill>
                            <a:schemeClr val="tx1"/>
                          </a:solidFill>
                          <a:effectLst/>
                          <a:uFillTx/>
                          <a:latin typeface="+mn-lt"/>
                          <a:ea typeface="+mn-ea"/>
                          <a:cs typeface="+mn-cs"/>
                          <a:sym typeface="Calibri"/>
                        </a:rPr>
                        <a:t>Instruir a los profesores para que registren en las respectivas opciones del SIGA, las actividades desarrolladas en las semanas dispuesta para ACLD y Exámenes.</a:t>
                      </a:r>
                    </a:p>
                    <a:p>
                      <a:pPr marL="228600" lvl="0" indent="-228600" algn="just">
                        <a:buFont typeface="+mj-lt"/>
                        <a:buAutoNum type="alphaLcParenR"/>
                        <a:tabLst>
                          <a:tab pos="182563" algn="l"/>
                        </a:tabLst>
                      </a:pPr>
                      <a:r>
                        <a:rPr lang="es-MX" sz="1200" b="0" i="0" u="none" strike="noStrike" cap="none" spc="0" baseline="0" dirty="0" smtClean="0">
                          <a:ln>
                            <a:noFill/>
                          </a:ln>
                          <a:solidFill>
                            <a:schemeClr val="tx1"/>
                          </a:solidFill>
                          <a:effectLst/>
                          <a:uFillTx/>
                          <a:latin typeface="+mn-lt"/>
                          <a:ea typeface="+mn-ea"/>
                          <a:cs typeface="+mn-cs"/>
                          <a:sym typeface="Calibri"/>
                        </a:rPr>
                        <a:t>Generar un proceso, que determine encargado y plazos para cumplir esta función.</a:t>
                      </a:r>
                    </a:p>
                    <a:p>
                      <a:pPr marL="0" lvl="0" indent="0" algn="just">
                        <a:buFont typeface="+mj-lt"/>
                        <a:buNone/>
                      </a:pPr>
                      <a:endParaRPr lang="es-MX" sz="1200" b="0" i="0" u="none" strike="noStrike" cap="none" spc="0" baseline="0" dirty="0" smtClean="0">
                        <a:ln>
                          <a:noFill/>
                        </a:ln>
                        <a:solidFill>
                          <a:schemeClr val="tx1"/>
                        </a:solidFill>
                        <a:effectLst/>
                        <a:uFillTx/>
                        <a:latin typeface="+mn-lt"/>
                        <a:ea typeface="+mn-ea"/>
                        <a:cs typeface="+mn-cs"/>
                        <a:sym typeface="Calibri"/>
                      </a:endParaRPr>
                    </a:p>
                    <a:p>
                      <a:pPr marL="0" lvl="0" indent="0" algn="just">
                        <a:buFont typeface="+mj-lt"/>
                        <a:buNone/>
                      </a:pPr>
                      <a:r>
                        <a:rPr lang="es-MX" sz="1200" b="0" i="0" u="none" strike="noStrike" cap="none" spc="0" baseline="0" dirty="0" smtClean="0">
                          <a:ln>
                            <a:noFill/>
                          </a:ln>
                          <a:solidFill>
                            <a:schemeClr val="tx1"/>
                          </a:solidFill>
                          <a:effectLst/>
                          <a:uFillTx/>
                          <a:latin typeface="+mn-lt"/>
                          <a:ea typeface="+mn-ea"/>
                          <a:cs typeface="+mn-cs"/>
                          <a:sym typeface="Calibri"/>
                        </a:rPr>
                        <a:t>Plazo: 05 de marzo 2026</a:t>
                      </a:r>
                      <a:endParaRPr lang="en-US" sz="1200" b="0" i="0" u="none" strike="noStrike" cap="none" spc="0" baseline="0" dirty="0">
                        <a:ln>
                          <a:noFill/>
                        </a:ln>
                        <a:solidFill>
                          <a:schemeClr val="tx1"/>
                        </a:solidFill>
                        <a:effectLst/>
                        <a:uFillTx/>
                        <a:latin typeface="+mn-lt"/>
                        <a:ea typeface="+mn-ea"/>
                        <a:cs typeface="+mn-cs"/>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CORREGIDO - PENDIENTE</a:t>
                      </a:r>
                      <a:r>
                        <a:rPr lang="es-ES" sz="1200" b="0" i="0" u="none" strike="noStrike" cap="none" spc="0" baseline="0" dirty="0" smtClean="0">
                          <a:ln>
                            <a:noFill/>
                          </a:ln>
                          <a:solidFill>
                            <a:schemeClr val="tx1"/>
                          </a:solidFill>
                          <a:effectLst/>
                          <a:uFillTx/>
                          <a:latin typeface="+mn-lt"/>
                          <a:ea typeface="+mn-ea"/>
                          <a:cs typeface="+mn-cs"/>
                          <a:sym typeface="Calibri"/>
                        </a:rPr>
                        <a:t>:</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Se instruyó  a los profesores sobre el llenado del SIGA en relación a las ACLD y Exámenes. </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Proceso: inducción se elaboró video explicativo. Revisión y seguimientos (pendiente).  </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s-ES" sz="1200" b="0" i="0" u="none" strike="noStrike" cap="none" spc="0" baseline="0" dirty="0" smtClean="0">
                        <a:ln>
                          <a:noFill/>
                        </a:ln>
                        <a:solidFill>
                          <a:schemeClr val="tx1"/>
                        </a:solidFill>
                        <a:effectLst/>
                        <a:uFillTx/>
                        <a:latin typeface="+mn-lt"/>
                        <a:ea typeface="+mn-ea"/>
                        <a:cs typeface="+mn-cs"/>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6586516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517458" y="3871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smtClean="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smtClean="0"/>
              <a:t>OBSERVACIONES QUE SE MANTIENEN DEL AÑO ANTERIOR 2024 / CLASIFICACIÓN / CURSOS DE ACCIÓN ADOPTADOS / ESTADO ACTUAL (CORREGIDAS-PENDIENTES)</a:t>
            </a:r>
            <a:r>
              <a:rPr lang="es-ES" sz="2000" dirty="0" smtClean="0">
                <a:latin typeface="+mn-lt"/>
              </a:rPr>
              <a:t>.</a:t>
            </a:r>
            <a:endParaRPr kumimoji="0" lang="es-ES" sz="2000" b="0" i="0" u="none" strike="noStrike" cap="none" spc="0" normalizeH="0" dirty="0" smtClean="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16" name="Tabla 15"/>
          <p:cNvGraphicFramePr>
            <a:graphicFrameLocks noGrp="1"/>
          </p:cNvGraphicFramePr>
          <p:nvPr>
            <p:extLst>
              <p:ext uri="{D42A27DB-BD31-4B8C-83A1-F6EECF244321}">
                <p14:modId xmlns:p14="http://schemas.microsoft.com/office/powerpoint/2010/main" val="2510804047"/>
              </p:ext>
            </p:extLst>
          </p:nvPr>
        </p:nvGraphicFramePr>
        <p:xfrm>
          <a:off x="1078390" y="1556234"/>
          <a:ext cx="10275388" cy="429768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 Gestión educacional (DIV SIGA)</a:t>
                      </a:r>
                    </a:p>
                    <a:p>
                      <a:pPr algn="just">
                        <a:tabLst/>
                      </a:pPr>
                      <a:r>
                        <a:rPr lang="es-MX"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No se cuenta con un registro o formato que permita determinar de qué manera han aportado las distintas actividades efectuadas en la Escuela, al modelo de formación Cultural.</a:t>
                      </a: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lvl="0" indent="0" algn="just">
                        <a:buFont typeface="+mj-lt"/>
                        <a:buNone/>
                      </a:pPr>
                      <a:r>
                        <a:rPr lang="es-MX" sz="1200" b="0" i="0" u="none" strike="noStrike" cap="none" spc="0" baseline="0" dirty="0" smtClean="0">
                          <a:ln>
                            <a:noFill/>
                          </a:ln>
                          <a:solidFill>
                            <a:schemeClr val="tx1"/>
                          </a:solidFill>
                          <a:effectLst/>
                          <a:uFillTx/>
                          <a:latin typeface="+mn-lt"/>
                          <a:ea typeface="+mn-ea"/>
                          <a:cs typeface="+mn-cs"/>
                          <a:sym typeface="Calibri"/>
                        </a:rPr>
                        <a:t>Curso de acción: </a:t>
                      </a:r>
                    </a:p>
                    <a:p>
                      <a:pPr marL="228600" lvl="0" indent="-228600" algn="just">
                        <a:buFont typeface="+mj-lt"/>
                        <a:buAutoNum type="arabicPeriod"/>
                        <a:tabLst>
                          <a:tab pos="269875" algn="l"/>
                        </a:tabLst>
                      </a:pPr>
                      <a:r>
                        <a:rPr lang="es-MX" sz="1200" b="0" i="0" u="none" strike="noStrike" cap="none" spc="0" baseline="0" dirty="0" smtClean="0">
                          <a:ln>
                            <a:noFill/>
                          </a:ln>
                          <a:solidFill>
                            <a:schemeClr val="tx1"/>
                          </a:solidFill>
                          <a:effectLst/>
                          <a:uFillTx/>
                          <a:latin typeface="+mn-lt"/>
                          <a:ea typeface="+mn-ea"/>
                          <a:cs typeface="+mn-cs"/>
                          <a:sym typeface="Calibri"/>
                        </a:rPr>
                        <a:t>Con el asesor cultural, generar un proceso que permita medir y controlar el avance de las actividades contribuyentes a modelo respectivo.</a:t>
                      </a:r>
                    </a:p>
                    <a:p>
                      <a:pPr marL="228600" lvl="0" indent="-228600" algn="just">
                        <a:buFont typeface="+mj-lt"/>
                        <a:buAutoNum type="arabicPeriod"/>
                      </a:pPr>
                      <a:r>
                        <a:rPr lang="es-MX" sz="1200" b="0" i="0" u="none" strike="noStrike" cap="none" spc="0" baseline="0" dirty="0" smtClean="0">
                          <a:ln>
                            <a:noFill/>
                          </a:ln>
                          <a:solidFill>
                            <a:schemeClr val="tx1"/>
                          </a:solidFill>
                          <a:effectLst/>
                          <a:uFillTx/>
                          <a:latin typeface="+mn-lt"/>
                          <a:ea typeface="+mn-ea"/>
                          <a:cs typeface="+mn-cs"/>
                          <a:sym typeface="Calibri"/>
                        </a:rPr>
                        <a:t>Exponer mecanismo de medición a Departamentos II y V DIREDUCARM. </a:t>
                      </a:r>
                    </a:p>
                    <a:p>
                      <a:pPr marL="0" lvl="0" indent="0" algn="just">
                        <a:buFont typeface="+mj-lt"/>
                        <a:buNone/>
                      </a:pPr>
                      <a:endParaRPr lang="es-MX" sz="1200" b="0" i="0" u="none" strike="noStrike" cap="none" spc="0" baseline="0" dirty="0" smtClean="0">
                        <a:ln>
                          <a:noFill/>
                        </a:ln>
                        <a:solidFill>
                          <a:schemeClr val="tx1"/>
                        </a:solidFill>
                        <a:effectLst/>
                        <a:uFillTx/>
                        <a:latin typeface="+mn-lt"/>
                        <a:ea typeface="+mn-ea"/>
                        <a:cs typeface="+mn-cs"/>
                        <a:sym typeface="Calibri"/>
                      </a:endParaRPr>
                    </a:p>
                    <a:p>
                      <a:pPr marL="0" lvl="0" indent="0" algn="just">
                        <a:buFont typeface="+mj-lt"/>
                        <a:buNone/>
                      </a:pPr>
                      <a:r>
                        <a:rPr lang="es-MX" sz="1200" b="1" i="0" u="none" strike="noStrike" cap="none" spc="0" baseline="0" dirty="0" smtClean="0">
                          <a:ln>
                            <a:noFill/>
                          </a:ln>
                          <a:solidFill>
                            <a:schemeClr val="tx1"/>
                          </a:solidFill>
                          <a:effectLst/>
                          <a:uFillTx/>
                          <a:latin typeface="+mn-lt"/>
                          <a:ea typeface="+mn-ea"/>
                          <a:cs typeface="+mn-cs"/>
                          <a:sym typeface="Calibri"/>
                        </a:rPr>
                        <a:t>Nota</a:t>
                      </a:r>
                      <a:r>
                        <a:rPr lang="es-MX" sz="1200" b="0" i="0" u="none" strike="noStrike" cap="none" spc="0" baseline="0" dirty="0" smtClean="0">
                          <a:ln>
                            <a:noFill/>
                          </a:ln>
                          <a:solidFill>
                            <a:schemeClr val="tx1"/>
                          </a:solidFill>
                          <a:effectLst/>
                          <a:uFillTx/>
                          <a:latin typeface="+mn-lt"/>
                          <a:ea typeface="+mn-ea"/>
                          <a:cs typeface="+mn-cs"/>
                          <a:sym typeface="Calibri"/>
                        </a:rPr>
                        <a:t>: En función de lo señalado en el proyecto educativo de la Escuela y en atención a la promesa de una formación integral sobre la base de la ejecución de 6 modelos, es que de mantenerse la presente observación para el próximo año académico, su clasificación subirá a significativa.</a:t>
                      </a:r>
                    </a:p>
                    <a:p>
                      <a:pPr marL="0" lvl="0" indent="0" algn="just">
                        <a:buFont typeface="+mj-lt"/>
                        <a:buNone/>
                      </a:pPr>
                      <a:endParaRPr lang="es-MX" sz="1200" b="0" i="0" u="none" strike="noStrike" cap="none" spc="0" baseline="0" dirty="0" smtClean="0">
                        <a:ln>
                          <a:noFill/>
                        </a:ln>
                        <a:solidFill>
                          <a:schemeClr val="tx1"/>
                        </a:solidFill>
                        <a:effectLst/>
                        <a:uFillTx/>
                        <a:latin typeface="+mn-lt"/>
                        <a:ea typeface="+mn-ea"/>
                        <a:cs typeface="+mn-cs"/>
                        <a:sym typeface="Calibri"/>
                      </a:endParaRPr>
                    </a:p>
                    <a:p>
                      <a:pPr marL="0" lvl="0" indent="0" algn="just">
                        <a:buFont typeface="+mj-lt"/>
                        <a:buNone/>
                      </a:pPr>
                      <a:r>
                        <a:rPr lang="es-MX" sz="1200" b="1" i="0" u="none" strike="noStrike" cap="none" spc="0" baseline="0" dirty="0" smtClean="0">
                          <a:ln>
                            <a:noFill/>
                          </a:ln>
                          <a:solidFill>
                            <a:schemeClr val="tx1"/>
                          </a:solidFill>
                          <a:effectLst/>
                          <a:uFillTx/>
                          <a:latin typeface="+mn-lt"/>
                          <a:ea typeface="+mn-ea"/>
                          <a:cs typeface="+mn-cs"/>
                          <a:sym typeface="Calibri"/>
                        </a:rPr>
                        <a:t>Plazo</a:t>
                      </a:r>
                      <a:r>
                        <a:rPr lang="es-MX" sz="1200" b="0" i="0" u="none" strike="noStrike" cap="none" spc="0" baseline="0" dirty="0" smtClean="0">
                          <a:ln>
                            <a:noFill/>
                          </a:ln>
                          <a:solidFill>
                            <a:schemeClr val="tx1"/>
                          </a:solidFill>
                          <a:effectLst/>
                          <a:uFillTx/>
                          <a:latin typeface="+mn-lt"/>
                          <a:ea typeface="+mn-ea"/>
                          <a:cs typeface="+mn-cs"/>
                          <a:sym typeface="Calibri"/>
                        </a:rPr>
                        <a:t>: 30 de marzo para las actividades 2025 y 26 de octubre para las actividades 2026. </a:t>
                      </a:r>
                    </a:p>
                    <a:p>
                      <a:pPr marL="0" lvl="0" indent="0" algn="just">
                        <a:buFont typeface="+mj-lt"/>
                        <a:buNone/>
                      </a:pPr>
                      <a:endParaRPr lang="en-US" sz="1200" b="0" i="0" u="none" strike="noStrike" cap="none" spc="0" baseline="0" dirty="0">
                        <a:ln>
                          <a:noFill/>
                        </a:ln>
                        <a:solidFill>
                          <a:schemeClr val="tx1"/>
                        </a:solidFill>
                        <a:effectLst/>
                        <a:uFillTx/>
                        <a:latin typeface="+mn-lt"/>
                        <a:ea typeface="+mn-ea"/>
                        <a:cs typeface="+mn-cs"/>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CORREGIDO</a:t>
                      </a:r>
                      <a:r>
                        <a:rPr lang="es-MX" sz="1000" b="1"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9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Objetivos generales y específicos están definidos en Anexo “D” del PEI ENAP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MX" sz="9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9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Las actividades se programan,  acorde a los objetivos.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MX" sz="9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9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En relación con las evaluaciones:</a:t>
                      </a:r>
                    </a:p>
                    <a:p>
                      <a:pPr marL="87313" marR="0" lvl="0" indent="-87313" algn="just" defTabSz="914400" rtl="0" eaLnBrk="1" fontAlgn="auto" latinLnBrk="0" hangingPunct="1">
                        <a:lnSpc>
                          <a:spcPct val="100000"/>
                        </a:lnSpc>
                        <a:spcBef>
                          <a:spcPts val="0"/>
                        </a:spcBef>
                        <a:spcAft>
                          <a:spcPts val="0"/>
                        </a:spcAft>
                        <a:buClrTx/>
                        <a:buSzTx/>
                        <a:buFontTx/>
                        <a:buNone/>
                        <a:tabLst>
                          <a:tab pos="87313" algn="l"/>
                        </a:tabLst>
                        <a:defRPr/>
                      </a:pPr>
                      <a:r>
                        <a:rPr lang="es-MX" sz="9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Visitas, conferencias, asistencia a obras de teatro o musicales, etc., sin evaluación.</a:t>
                      </a:r>
                    </a:p>
                    <a:p>
                      <a:pPr marL="87313" marR="0" lvl="0" indent="-87313" algn="just" defTabSz="914400" rtl="0" eaLnBrk="1" fontAlgn="auto" latinLnBrk="0" hangingPunct="1">
                        <a:lnSpc>
                          <a:spcPct val="100000"/>
                        </a:lnSpc>
                        <a:spcBef>
                          <a:spcPts val="0"/>
                        </a:spcBef>
                        <a:spcAft>
                          <a:spcPts val="0"/>
                        </a:spcAft>
                        <a:buClrTx/>
                        <a:buSzTx/>
                        <a:buFontTx/>
                        <a:buNone/>
                        <a:tabLst>
                          <a:tab pos="87313" algn="l"/>
                        </a:tabLst>
                        <a:defRPr/>
                      </a:pPr>
                      <a:r>
                        <a:rPr lang="es-MX" sz="9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Círculos Culturales: asistencia mínima y evaluación cualitativa por participación, empleados en la calificación.</a:t>
                      </a:r>
                    </a:p>
                    <a:p>
                      <a:pPr marL="87313" marR="0" lvl="0" indent="-87313" algn="just" defTabSz="914400" rtl="0" eaLnBrk="1" fontAlgn="auto" latinLnBrk="0" hangingPunct="1">
                        <a:lnSpc>
                          <a:spcPct val="100000"/>
                        </a:lnSpc>
                        <a:spcBef>
                          <a:spcPts val="0"/>
                        </a:spcBef>
                        <a:spcAft>
                          <a:spcPts val="0"/>
                        </a:spcAft>
                        <a:buClrTx/>
                        <a:buSzTx/>
                        <a:buFontTx/>
                        <a:buNone/>
                        <a:tabLst>
                          <a:tab pos="87313" algn="l"/>
                        </a:tabLst>
                        <a:defRPr/>
                      </a:pPr>
                      <a:r>
                        <a:rPr lang="es-MX" sz="9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Encuesta Opinión: a los cadetes: sobre las actividades,  aportando ideas y sugerencias de mejoras. </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8985503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033690" y="8765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a:t>
            </a:r>
            <a:r>
              <a:rPr lang="es-CL" sz="2400" dirty="0" smtClean="0"/>
              <a:t>.       CONTEXTO ACTUAL</a:t>
            </a:r>
            <a:endParaRPr lang="es-CL" sz="2400" dirty="0"/>
          </a:p>
        </p:txBody>
      </p:sp>
      <p:graphicFrame>
        <p:nvGraphicFramePr>
          <p:cNvPr id="3" name="Tabla 2"/>
          <p:cNvGraphicFramePr>
            <a:graphicFrameLocks noGrp="1"/>
          </p:cNvGraphicFramePr>
          <p:nvPr>
            <p:extLst>
              <p:ext uri="{D42A27DB-BD31-4B8C-83A1-F6EECF244321}">
                <p14:modId xmlns:p14="http://schemas.microsoft.com/office/powerpoint/2010/main" val="2967176070"/>
              </p:ext>
            </p:extLst>
          </p:nvPr>
        </p:nvGraphicFramePr>
        <p:xfrm>
          <a:off x="2033690" y="1021211"/>
          <a:ext cx="7440492" cy="1706880"/>
        </p:xfrm>
        <a:graphic>
          <a:graphicData uri="http://schemas.openxmlformats.org/drawingml/2006/table">
            <a:tbl>
              <a:tblPr firstRow="1" bandRow="1">
                <a:tableStyleId>{5940675A-B579-460E-94D1-54222C63F5DA}</a:tableStyleId>
              </a:tblPr>
              <a:tblGrid>
                <a:gridCol w="444778">
                  <a:extLst>
                    <a:ext uri="{9D8B030D-6E8A-4147-A177-3AD203B41FA5}">
                      <a16:colId xmlns:a16="http://schemas.microsoft.com/office/drawing/2014/main" val="83843015"/>
                    </a:ext>
                  </a:extLst>
                </a:gridCol>
                <a:gridCol w="5195514">
                  <a:extLst>
                    <a:ext uri="{9D8B030D-6E8A-4147-A177-3AD203B41FA5}">
                      <a16:colId xmlns:a16="http://schemas.microsoft.com/office/drawing/2014/main" val="2973878414"/>
                    </a:ext>
                  </a:extLst>
                </a:gridCol>
                <a:gridCol w="1800200">
                  <a:extLst>
                    <a:ext uri="{9D8B030D-6E8A-4147-A177-3AD203B41FA5}">
                      <a16:colId xmlns:a16="http://schemas.microsoft.com/office/drawing/2014/main" val="2098730908"/>
                    </a:ext>
                  </a:extLst>
                </a:gridCol>
              </a:tblGrid>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A.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FUERZA EFECTIVA ALUMNOS AL INICIO AÑO ACADÉMICO:</a:t>
                      </a:r>
                      <a:endParaRPr lang="en-US" sz="1100" b="1" dirty="0" smtClean="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455</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37102588"/>
                  </a:ext>
                </a:extLst>
              </a:tr>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B.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FUERZA EFECTIVA ACTUAL:</a:t>
                      </a:r>
                      <a:endParaRPr lang="en-US" sz="1100" b="1" dirty="0" smtClean="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458</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50344001"/>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solidFill>
                            <a:schemeClr val="tx1"/>
                          </a:solidFill>
                          <a:latin typeface="Arial" panose="020B0604020202020204" pitchFamily="34" charset="0"/>
                          <a:cs typeface="Arial" panose="020B0604020202020204" pitchFamily="34" charset="0"/>
                        </a:rPr>
                        <a:t>C. </a:t>
                      </a:r>
                      <a:endParaRPr lang="en-US" sz="1100" b="1" dirty="0">
                        <a:latin typeface="Arial" panose="020B0604020202020204" pitchFamily="34" charset="0"/>
                        <a:cs typeface="Arial" panose="020B0604020202020204" pitchFamily="34" charset="0"/>
                      </a:endParaRPr>
                    </a:p>
                  </a:txBody>
                  <a:tcPr/>
                </a:tc>
                <a:tc>
                  <a:txBody>
                    <a:bodyPr/>
                    <a:lstStyle/>
                    <a:p>
                      <a:pPr algn="l"/>
                      <a:r>
                        <a:rPr lang="es-CL" sz="1100" b="1" dirty="0" smtClean="0">
                          <a:solidFill>
                            <a:schemeClr val="tx1"/>
                          </a:solidFill>
                          <a:latin typeface="Arial" panose="020B0604020202020204" pitchFamily="34" charset="0"/>
                          <a:cs typeface="Arial" panose="020B0604020202020204" pitchFamily="34" charset="0"/>
                        </a:rPr>
                        <a:t>CANTIDAD DE CURSOS PROGRAMADOS:</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29</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76725292"/>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D.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CANTIDAD CURSOS EN EJECUCIÓN:</a:t>
                      </a:r>
                      <a:endParaRPr lang="en-US" sz="1100" b="1" dirty="0" smtClean="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29</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91325686"/>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2106327024"/>
              </p:ext>
            </p:extLst>
          </p:nvPr>
        </p:nvGraphicFramePr>
        <p:xfrm>
          <a:off x="2033690" y="2826323"/>
          <a:ext cx="7440493" cy="3474720"/>
        </p:xfrm>
        <a:graphic>
          <a:graphicData uri="http://schemas.openxmlformats.org/drawingml/2006/table">
            <a:tbl>
              <a:tblPr firstRow="1" bandRow="1">
                <a:tableStyleId>{5940675A-B579-460E-94D1-54222C63F5DA}</a:tableStyleId>
              </a:tblPr>
              <a:tblGrid>
                <a:gridCol w="455717">
                  <a:extLst>
                    <a:ext uri="{9D8B030D-6E8A-4147-A177-3AD203B41FA5}">
                      <a16:colId xmlns:a16="http://schemas.microsoft.com/office/drawing/2014/main" val="83843015"/>
                    </a:ext>
                  </a:extLst>
                </a:gridCol>
                <a:gridCol w="5184576">
                  <a:extLst>
                    <a:ext uri="{9D8B030D-6E8A-4147-A177-3AD203B41FA5}">
                      <a16:colId xmlns:a16="http://schemas.microsoft.com/office/drawing/2014/main" val="2973878414"/>
                    </a:ext>
                  </a:extLst>
                </a:gridCol>
                <a:gridCol w="1800200">
                  <a:extLst>
                    <a:ext uri="{9D8B030D-6E8A-4147-A177-3AD203B41FA5}">
                      <a16:colId xmlns:a16="http://schemas.microsoft.com/office/drawing/2014/main" val="2098730908"/>
                    </a:ext>
                  </a:extLst>
                </a:gridCol>
              </a:tblGrid>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A.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FUERZA EFECTIVA ACADÉMICA:</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PC: 73      PM: 41 </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37102588"/>
                  </a:ext>
                </a:extLst>
              </a:tr>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B.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DOTACIÓN ACADÉMICA CON C.C.P.O.A.C. (CURSO CAPACITACIÓN PEDAGÓGICA ORIENTADO A COMPETENCIAS) APROBADO:</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 PC: 49       PM: 06</a:t>
                      </a:r>
                    </a:p>
                    <a:p>
                      <a:pPr marL="0" marR="0" lvl="0" indent="0" algn="ctr" defTabSz="914400" rtl="0" eaLnBrk="1" fontAlgn="auto" latinLnBrk="0" hangingPunct="1">
                        <a:lnSpc>
                          <a:spcPct val="100000"/>
                        </a:lnSpc>
                        <a:spcBef>
                          <a:spcPts val="0"/>
                        </a:spcBef>
                        <a:spcAft>
                          <a:spcPts val="0"/>
                        </a:spcAft>
                        <a:buClrTx/>
                        <a:buSzTx/>
                        <a:buFontTx/>
                        <a:buNone/>
                        <a:tabLst/>
                        <a:defRPr/>
                      </a:pPr>
                      <a:r>
                        <a:rPr lang="es-MX" sz="1100" dirty="0" smtClean="0">
                          <a:solidFill>
                            <a:schemeClr val="tx1"/>
                          </a:solidFill>
                          <a:latin typeface="Arial" panose="020B0604020202020204" pitchFamily="34" charset="0"/>
                          <a:cs typeface="Arial" panose="020B0604020202020204" pitchFamily="34" charset="0"/>
                        </a:rPr>
                        <a:t>Información que no llega oficialmente y el</a:t>
                      </a:r>
                      <a:r>
                        <a:rPr lang="es-MX" sz="1100" baseline="0" dirty="0" smtClean="0">
                          <a:solidFill>
                            <a:schemeClr val="tx1"/>
                          </a:solidFill>
                          <a:latin typeface="Arial" panose="020B0604020202020204" pitchFamily="34" charset="0"/>
                          <a:cs typeface="Arial" panose="020B0604020202020204" pitchFamily="34" charset="0"/>
                        </a:rPr>
                        <a:t> CCP no es certificado.</a:t>
                      </a: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50344001"/>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solidFill>
                            <a:schemeClr val="tx1"/>
                          </a:solidFill>
                          <a:latin typeface="Arial" panose="020B0604020202020204" pitchFamily="34" charset="0"/>
                          <a:cs typeface="Arial" panose="020B0604020202020204" pitchFamily="34" charset="0"/>
                        </a:rPr>
                        <a:t>C.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CUALIFICACIÓN PROFESIONAL PROFESORES CIVILES:</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DOCTOR:                03 MAGÍSTER:             47 </a:t>
                      </a:r>
                      <a:r>
                        <a:rPr lang="es-CL" sz="1100" baseline="0" dirty="0" smtClean="0">
                          <a:solidFill>
                            <a:schemeClr val="tx1"/>
                          </a:solidFill>
                          <a:latin typeface="Arial" panose="020B0604020202020204" pitchFamily="34" charset="0"/>
                          <a:cs typeface="Arial" panose="020B0604020202020204" pitchFamily="34" charset="0"/>
                        </a:rPr>
                        <a:t> </a:t>
                      </a:r>
                      <a:r>
                        <a:rPr lang="es-CL" sz="1100" dirty="0" smtClean="0">
                          <a:solidFill>
                            <a:schemeClr val="tx1"/>
                          </a:solidFill>
                          <a:latin typeface="Arial" panose="020B0604020202020204" pitchFamily="34" charset="0"/>
                          <a:cs typeface="Arial" panose="020B0604020202020204" pitchFamily="34" charset="0"/>
                        </a:rPr>
                        <a:t>POSTÍTULO:           06 </a:t>
                      </a: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76725292"/>
                  </a:ext>
                </a:extLst>
              </a:tr>
              <a:tr h="21336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D.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PROFESORES CIVILES SOLO TÍTULO PROFESIONAL:</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24</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91325686"/>
                  </a:ext>
                </a:extLst>
              </a:tr>
              <a:tr h="21336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1" dirty="0" smtClean="0">
                          <a:latin typeface="Arial" panose="020B0604020202020204" pitchFamily="34" charset="0"/>
                          <a:cs typeface="Arial" panose="020B0604020202020204" pitchFamily="34" charset="0"/>
                        </a:rPr>
                        <a:t>E.</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EVALUACIÓN DOCENTE (2025):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dirty="0">
                        <a:latin typeface="Arial" panose="020B0604020202020204" pitchFamily="34" charset="0"/>
                        <a:cs typeface="Arial" panose="020B060402020202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dirty="0" smtClean="0">
                          <a:solidFill>
                            <a:srgbClr val="FF0000"/>
                          </a:solidFill>
                          <a:latin typeface="Arial" panose="020B0604020202020204" pitchFamily="34" charset="0"/>
                          <a:cs typeface="Arial" panose="020B0604020202020204" pitchFamily="34" charset="0"/>
                        </a:rPr>
                        <a:t> </a:t>
                      </a:r>
                      <a:r>
                        <a:rPr lang="es-CL" sz="1100" b="1" u="sng" dirty="0" smtClean="0">
                          <a:solidFill>
                            <a:schemeClr val="tx1"/>
                          </a:solidFill>
                          <a:latin typeface="Arial" panose="020B0604020202020204" pitchFamily="34" charset="0"/>
                          <a:cs typeface="Arial" panose="020B0604020202020204" pitchFamily="34" charset="0"/>
                        </a:rPr>
                        <a:t>1°</a:t>
                      </a:r>
                      <a:r>
                        <a:rPr lang="es-CL" sz="1100" b="1" u="sng" baseline="0" dirty="0" smtClean="0">
                          <a:solidFill>
                            <a:schemeClr val="tx1"/>
                          </a:solidFill>
                          <a:latin typeface="Arial" panose="020B0604020202020204" pitchFamily="34" charset="0"/>
                          <a:cs typeface="Arial" panose="020B0604020202020204" pitchFamily="34" charset="0"/>
                        </a:rPr>
                        <a:t> SEMESTRE </a:t>
                      </a:r>
                      <a:r>
                        <a:rPr lang="es-CL" sz="1100" baseline="0" dirty="0" smtClean="0">
                          <a:solidFill>
                            <a:schemeClr val="tx1"/>
                          </a:solidFill>
                          <a:latin typeface="Arial" panose="020B0604020202020204" pitchFamily="34" charset="0"/>
                          <a:cs typeface="Arial" panose="020B0604020202020204" pitchFamily="34" charset="0"/>
                        </a:rPr>
                        <a:t>= 4,73</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100" baseline="0" dirty="0" smtClean="0">
                          <a:solidFill>
                            <a:schemeClr val="tx1"/>
                          </a:solidFill>
                          <a:latin typeface="Arial" panose="020B0604020202020204" pitchFamily="34" charset="0"/>
                          <a:cs typeface="Arial" panose="020B0604020202020204" pitchFamily="34" charset="0"/>
                        </a:rPr>
                        <a:t>Sobre la media  = 33</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100" baseline="0" dirty="0" smtClean="0">
                          <a:solidFill>
                            <a:schemeClr val="tx1"/>
                          </a:solidFill>
                          <a:latin typeface="Arial" panose="020B0604020202020204" pitchFamily="34" charset="0"/>
                          <a:cs typeface="Arial" panose="020B0604020202020204" pitchFamily="34" charset="0"/>
                        </a:rPr>
                        <a:t>Bajo la media    = 17</a:t>
                      </a:r>
                      <a:endParaRPr lang="en-US" sz="1100" baseline="0" dirty="0" smtClean="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100" baseline="0" dirty="0" smtClean="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100" baseline="0" dirty="0" smtClean="0">
                          <a:solidFill>
                            <a:schemeClr val="tx1"/>
                          </a:solidFill>
                          <a:latin typeface="Arial" panose="020B0604020202020204" pitchFamily="34" charset="0"/>
                          <a:cs typeface="Arial" panose="020B0604020202020204" pitchFamily="34" charset="0"/>
                        </a:rPr>
                        <a:t> </a:t>
                      </a:r>
                      <a:r>
                        <a:rPr lang="en-US" sz="1100" b="1" u="sng" baseline="0" dirty="0" smtClean="0">
                          <a:solidFill>
                            <a:schemeClr val="tx1"/>
                          </a:solidFill>
                          <a:latin typeface="Arial" panose="020B0604020202020204" pitchFamily="34" charset="0"/>
                          <a:cs typeface="Arial" panose="020B0604020202020204" pitchFamily="34" charset="0"/>
                        </a:rPr>
                        <a:t>2° SEMESTRE </a:t>
                      </a:r>
                      <a:r>
                        <a:rPr lang="en-US" sz="1100" baseline="0" dirty="0" smtClean="0">
                          <a:solidFill>
                            <a:schemeClr val="tx1"/>
                          </a:solidFill>
                          <a:latin typeface="Arial" panose="020B0604020202020204" pitchFamily="34" charset="0"/>
                          <a:cs typeface="Arial" panose="020B0604020202020204" pitchFamily="34" charset="0"/>
                        </a:rPr>
                        <a:t>= 4,74</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aseline="0" dirty="0" err="1" smtClean="0">
                          <a:solidFill>
                            <a:schemeClr val="tx1"/>
                          </a:solidFill>
                          <a:latin typeface="Arial" panose="020B0604020202020204" pitchFamily="34" charset="0"/>
                          <a:cs typeface="Arial" panose="020B0604020202020204" pitchFamily="34" charset="0"/>
                        </a:rPr>
                        <a:t>Sobre</a:t>
                      </a:r>
                      <a:r>
                        <a:rPr lang="en-US" sz="1100" baseline="0" dirty="0" smtClean="0">
                          <a:solidFill>
                            <a:schemeClr val="tx1"/>
                          </a:solidFill>
                          <a:latin typeface="Arial" panose="020B0604020202020204" pitchFamily="34" charset="0"/>
                          <a:cs typeface="Arial" panose="020B0604020202020204" pitchFamily="34" charset="0"/>
                        </a:rPr>
                        <a:t> la media  = 43</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aseline="0" dirty="0" err="1" smtClean="0">
                          <a:solidFill>
                            <a:schemeClr val="tx1"/>
                          </a:solidFill>
                          <a:latin typeface="Arial" panose="020B0604020202020204" pitchFamily="34" charset="0"/>
                          <a:cs typeface="Arial" panose="020B0604020202020204" pitchFamily="34" charset="0"/>
                        </a:rPr>
                        <a:t>Bajo</a:t>
                      </a:r>
                      <a:r>
                        <a:rPr lang="en-US" sz="1100" baseline="0" dirty="0" smtClean="0">
                          <a:solidFill>
                            <a:schemeClr val="tx1"/>
                          </a:solidFill>
                          <a:latin typeface="Arial" panose="020B0604020202020204" pitchFamily="34" charset="0"/>
                          <a:cs typeface="Arial" panose="020B0604020202020204" pitchFamily="34" charset="0"/>
                        </a:rPr>
                        <a:t> la media    = 18</a:t>
                      </a:r>
                      <a:endParaRPr lang="es-CL"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30219897"/>
                  </a:ext>
                </a:extLst>
              </a:tr>
            </a:tbl>
          </a:graphicData>
        </a:graphic>
      </p:graphicFrame>
    </p:spTree>
    <p:extLst>
      <p:ext uri="{BB962C8B-B14F-4D97-AF65-F5344CB8AC3E}">
        <p14:creationId xmlns:p14="http://schemas.microsoft.com/office/powerpoint/2010/main" val="19012630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1137240" y="1017293"/>
            <a:ext cx="9867056" cy="641713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smtClean="0"/>
              <a:t>III.- ASESORÍA PEDAGÓGICA ACADÉMICA: </a:t>
            </a:r>
          </a:p>
          <a:p>
            <a:pPr algn="just"/>
            <a:endParaRPr lang="es-ES" sz="1200" b="1" dirty="0" smtClean="0">
              <a:solidFill>
                <a:srgbClr val="FF0000"/>
              </a:solidFill>
            </a:endParaRPr>
          </a:p>
          <a:p>
            <a:pPr marL="265113" indent="-265113" algn="just">
              <a:lnSpc>
                <a:spcPct val="150000"/>
              </a:lnSpc>
              <a:buFont typeface="+mj-lt"/>
              <a:buAutoNum type="alphaUcPeriod"/>
            </a:pPr>
            <a:r>
              <a:rPr lang="es-ES" sz="1200" dirty="0"/>
              <a:t>NOMBRE / TÍTULO PROFESIONAL </a:t>
            </a:r>
            <a:r>
              <a:rPr lang="es-ES" sz="1200" dirty="0" smtClean="0"/>
              <a:t>/ GRADO ACADÉMICO / EXPERIENCIA:</a:t>
            </a:r>
          </a:p>
          <a:p>
            <a:pPr algn="just">
              <a:lnSpc>
                <a:spcPct val="150000"/>
              </a:lnSpc>
            </a:pPr>
            <a:endParaRPr lang="es-ES" sz="1200" dirty="0" smtClean="0"/>
          </a:p>
          <a:p>
            <a:pPr marL="171450" lvl="2" indent="-171450" algn="just">
              <a:lnSpc>
                <a:spcPct val="150000"/>
              </a:lnSpc>
              <a:buFont typeface="Arial" panose="020B0604020202020204" pitchFamily="34" charset="0"/>
              <a:buChar char="•"/>
            </a:pPr>
            <a:r>
              <a:rPr lang="es-ES" sz="1200" b="1" dirty="0" smtClean="0"/>
              <a:t>BLANCA RAMÍREZ TORREJÓN: </a:t>
            </a:r>
          </a:p>
          <a:p>
            <a:pPr marL="357188" lvl="4" indent="0" algn="just">
              <a:lnSpc>
                <a:spcPct val="150000"/>
              </a:lnSpc>
            </a:pPr>
            <a:r>
              <a:rPr lang="es-ES" sz="1200" u="sng" dirty="0" smtClean="0"/>
              <a:t>TÍTULO PROFESIONAL</a:t>
            </a:r>
            <a:r>
              <a:rPr lang="es-ES" sz="1200" dirty="0" smtClean="0"/>
              <a:t>: 	PROFESORA DE ESTADO EN HISTORIA Y GEOGRAFÍA (UPLA).</a:t>
            </a:r>
          </a:p>
          <a:p>
            <a:pPr marL="357188" lvl="4" indent="0" algn="just">
              <a:lnSpc>
                <a:spcPct val="150000"/>
              </a:lnSpc>
            </a:pPr>
            <a:r>
              <a:rPr lang="es-ES" sz="1200" u="sng" dirty="0" smtClean="0"/>
              <a:t>MAGÍSTER</a:t>
            </a:r>
            <a:r>
              <a:rPr lang="es-ES" sz="1200" dirty="0" smtClean="0"/>
              <a:t>:	GESTIÓN EDUCACIONAL (U.MARÍTIMA).  </a:t>
            </a:r>
            <a:r>
              <a:rPr lang="es-ES" sz="1200" u="sng" dirty="0" smtClean="0"/>
              <a:t>MAGÍSTER</a:t>
            </a:r>
            <a:r>
              <a:rPr lang="es-ES" sz="1200" dirty="0" smtClean="0"/>
              <a:t>: CIENCIAS POLÍTICAS NTEGRADA (ACADEMIA DE GUERRA).</a:t>
            </a:r>
          </a:p>
          <a:p>
            <a:pPr marL="357188" lvl="4" indent="0" algn="just">
              <a:lnSpc>
                <a:spcPct val="150000"/>
              </a:lnSpc>
            </a:pPr>
            <a:r>
              <a:rPr lang="es-ES" sz="1200" u="sng" dirty="0" smtClean="0"/>
              <a:t>EXPERIENCIA ENAP</a:t>
            </a:r>
            <a:r>
              <a:rPr lang="es-ES" sz="1200" dirty="0" smtClean="0"/>
              <a:t>:	</a:t>
            </a:r>
            <a:r>
              <a:rPr lang="es-ES" sz="1200" u="sng" dirty="0" smtClean="0"/>
              <a:t>DOCENTE</a:t>
            </a:r>
            <a:r>
              <a:rPr lang="es-ES" sz="1200" dirty="0" smtClean="0"/>
              <a:t> DESDE 1992 A LA FECHA.  </a:t>
            </a:r>
            <a:r>
              <a:rPr lang="es-ES" sz="1200" u="sng" dirty="0" smtClean="0"/>
              <a:t>ASESORÍA PEDAGÓGICA</a:t>
            </a:r>
            <a:r>
              <a:rPr lang="es-ES" sz="1200" dirty="0" smtClean="0"/>
              <a:t> DESDE 2014 AL 2017. </a:t>
            </a:r>
            <a:r>
              <a:rPr lang="es-ES" sz="1200" u="sng" dirty="0" smtClean="0"/>
              <a:t>ASESORA ESTRATÉGICA </a:t>
            </a:r>
            <a:r>
              <a:rPr lang="es-ES" sz="1200" dirty="0" smtClean="0"/>
              <a:t>DE 2018 A LA FECHA.</a:t>
            </a:r>
          </a:p>
          <a:p>
            <a:pPr marL="357188" lvl="4" indent="0" algn="just">
              <a:lnSpc>
                <a:spcPct val="150000"/>
              </a:lnSpc>
            </a:pPr>
            <a:r>
              <a:rPr lang="es-ES" sz="1200" dirty="0"/>
              <a:t>	</a:t>
            </a:r>
            <a:r>
              <a:rPr lang="es-ES" sz="1200" dirty="0" smtClean="0"/>
              <a:t>	DECANA DEL ÁREA ACADÉMICA.</a:t>
            </a:r>
          </a:p>
          <a:p>
            <a:pPr marL="171450" lvl="2" indent="-171450" algn="just">
              <a:lnSpc>
                <a:spcPct val="150000"/>
              </a:lnSpc>
              <a:buFont typeface="Arial" panose="020B0604020202020204" pitchFamily="34" charset="0"/>
              <a:buChar char="•"/>
            </a:pPr>
            <a:endParaRPr lang="es-ES" sz="1200" b="1" dirty="0" smtClean="0"/>
          </a:p>
          <a:p>
            <a:pPr marL="171450" lvl="2" indent="-171450" algn="just">
              <a:lnSpc>
                <a:spcPct val="150000"/>
              </a:lnSpc>
              <a:buFont typeface="Arial" panose="020B0604020202020204" pitchFamily="34" charset="0"/>
              <a:buChar char="•"/>
            </a:pPr>
            <a:r>
              <a:rPr lang="es-ES" sz="1200" b="1" dirty="0" smtClean="0"/>
              <a:t>MANUEL PLAZA BOMBAL:</a:t>
            </a:r>
          </a:p>
          <a:p>
            <a:pPr marL="357188" lvl="2" indent="0" algn="just">
              <a:lnSpc>
                <a:spcPct val="150000"/>
              </a:lnSpc>
            </a:pPr>
            <a:r>
              <a:rPr lang="es-ES" sz="1200" u="sng" dirty="0" smtClean="0"/>
              <a:t>TÍTULO PROFESIONAL</a:t>
            </a:r>
            <a:r>
              <a:rPr lang="es-ES" sz="1200" dirty="0" smtClean="0"/>
              <a:t>: PROFESOR DE ESTADO EN FÍSICA Y CIENCIAS (UPLA).  INGENIERO ELECTRÓNICO MENCIÓN COMUNICACIONES Y SISTEMAS 		DIGITALES (USM)</a:t>
            </a:r>
          </a:p>
          <a:p>
            <a:pPr marL="357188" lvl="2" indent="0" algn="just">
              <a:lnSpc>
                <a:spcPct val="150000"/>
              </a:lnSpc>
            </a:pPr>
            <a:r>
              <a:rPr lang="es-ES" sz="1200" u="sng" dirty="0" smtClean="0"/>
              <a:t>MAGÍSTER</a:t>
            </a:r>
            <a:r>
              <a:rPr lang="es-ES" sz="1200" dirty="0" smtClean="0"/>
              <a:t>:	COMUNICACIÓN Y DISEÑO MULTIMEDIA (TRACOR THE ART INSTITUTE). DOCTOR: CIENCIAS (MENCIÓN FÍSICA) U DE BURGOS-		ESPAÑA). POST TÍTULO NEUROAPRENDIZAJE Y DESARROLLO (UVALPO).</a:t>
            </a:r>
          </a:p>
          <a:p>
            <a:pPr marL="357188" lvl="2" indent="0" algn="just">
              <a:lnSpc>
                <a:spcPct val="150000"/>
              </a:lnSpc>
            </a:pPr>
            <a:r>
              <a:rPr lang="es-ES" sz="1200" u="sng" dirty="0" smtClean="0"/>
              <a:t>EXPERIENCIA ENAP</a:t>
            </a:r>
            <a:r>
              <a:rPr lang="es-ES" sz="1200" dirty="0" smtClean="0"/>
              <a:t>:  	</a:t>
            </a:r>
            <a:r>
              <a:rPr lang="es-ES" sz="1200" u="sng" dirty="0" smtClean="0"/>
              <a:t>DOCENTE</a:t>
            </a:r>
            <a:r>
              <a:rPr lang="es-ES" sz="1200" dirty="0" smtClean="0"/>
              <a:t> DESDE 1996 A LA FECHA. </a:t>
            </a:r>
            <a:r>
              <a:rPr lang="es-ES" sz="1200" u="sng" dirty="0" smtClean="0"/>
              <a:t>ASESORÍA PEDAGÓGICA</a:t>
            </a:r>
            <a:r>
              <a:rPr lang="es-ES" sz="1200" dirty="0" smtClean="0"/>
              <a:t> (METODOLÓGICO) DESDE 2011 A LA FECHA.</a:t>
            </a:r>
          </a:p>
          <a:p>
            <a:pPr lvl="2" indent="0" algn="just">
              <a:lnSpc>
                <a:spcPct val="150000"/>
              </a:lnSpc>
            </a:pPr>
            <a:endParaRPr lang="es-ES" sz="1000" dirty="0" smtClean="0"/>
          </a:p>
          <a:p>
            <a:pPr lvl="2" indent="0" algn="just">
              <a:lnSpc>
                <a:spcPct val="150000"/>
              </a:lnSpc>
            </a:pPr>
            <a:endParaRPr lang="es-CL" sz="800" dirty="0" smtClean="0"/>
          </a:p>
          <a:p>
            <a:pPr lvl="2" indent="0" algn="just">
              <a:lnSpc>
                <a:spcPct val="150000"/>
              </a:lnSpc>
            </a:pPr>
            <a:endParaRPr lang="es-CL" sz="800" dirty="0"/>
          </a:p>
          <a:p>
            <a:pPr lvl="2" indent="0" algn="just">
              <a:lnSpc>
                <a:spcPct val="150000"/>
              </a:lnSpc>
            </a:pPr>
            <a:endParaRPr lang="es-CL" sz="1200" dirty="0" smtClean="0"/>
          </a:p>
          <a:p>
            <a:pPr lvl="2" indent="0" algn="just">
              <a:lnSpc>
                <a:spcPct val="150000"/>
              </a:lnSpc>
            </a:pPr>
            <a:endParaRPr lang="es-CL" sz="1200" dirty="0"/>
          </a:p>
          <a:p>
            <a:pPr algn="just"/>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363262596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910743" y="805980"/>
            <a:ext cx="10488179" cy="509370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smtClean="0"/>
              <a:t>III.- ASESORÍA PEDAGÓGICA ACADÉMICA: </a:t>
            </a:r>
          </a:p>
          <a:p>
            <a:pPr algn="just"/>
            <a:endParaRPr lang="es-ES" sz="1200" b="1" dirty="0" smtClean="0">
              <a:solidFill>
                <a:srgbClr val="FF0000"/>
              </a:solidFill>
            </a:endParaRPr>
          </a:p>
          <a:p>
            <a:pPr marL="265113" indent="-265113" algn="just">
              <a:lnSpc>
                <a:spcPct val="150000"/>
              </a:lnSpc>
              <a:buFont typeface="+mj-lt"/>
              <a:buAutoNum type="alphaUcPeriod"/>
            </a:pPr>
            <a:r>
              <a:rPr lang="es-ES" sz="1200" dirty="0"/>
              <a:t>NOMBRE / TÍTULO PROFESIONAL </a:t>
            </a:r>
            <a:r>
              <a:rPr lang="es-ES" sz="1200" dirty="0" smtClean="0"/>
              <a:t>/ GRADO ACADÉMICO / EXPERIENCIA:</a:t>
            </a:r>
          </a:p>
          <a:p>
            <a:pPr algn="just">
              <a:lnSpc>
                <a:spcPct val="150000"/>
              </a:lnSpc>
            </a:pPr>
            <a:endParaRPr lang="es-ES" sz="1200" dirty="0" smtClean="0"/>
          </a:p>
          <a:p>
            <a:pPr marL="171450" lvl="2" indent="-171450" algn="just">
              <a:lnSpc>
                <a:spcPct val="150000"/>
              </a:lnSpc>
              <a:buFont typeface="Arial" panose="020B0604020202020204" pitchFamily="34" charset="0"/>
              <a:buChar char="•"/>
            </a:pPr>
            <a:r>
              <a:rPr lang="es-ES" sz="1200" b="1" dirty="0" smtClean="0"/>
              <a:t>MARTA ALTAMIRANO VILLARROEL: </a:t>
            </a:r>
          </a:p>
          <a:p>
            <a:pPr marL="361950"/>
            <a:r>
              <a:rPr lang="es-ES" sz="1200" u="sng" dirty="0" smtClean="0"/>
              <a:t>TÍTULO PROFESIONAL</a:t>
            </a:r>
            <a:r>
              <a:rPr lang="es-ES" sz="1200" dirty="0" smtClean="0"/>
              <a:t>: </a:t>
            </a:r>
            <a:r>
              <a:rPr lang="es-CL" sz="3200" dirty="0" smtClean="0"/>
              <a:t> </a:t>
            </a:r>
            <a:r>
              <a:rPr lang="es-CL" sz="1200" dirty="0" smtClean="0">
                <a:solidFill>
                  <a:schemeClr val="tx1"/>
                </a:solidFill>
              </a:rPr>
              <a:t>TRADUCTOR – INTÉRPRETE INGLÉS/ESPAÑOL.  BACHILLER EN LENGUA INGLESA. LICENCIATURA EN LENGUA INGLESA (PUCV)</a:t>
            </a:r>
            <a:endParaRPr lang="es-CL" sz="1200" dirty="0">
              <a:solidFill>
                <a:schemeClr val="tx1"/>
              </a:solidFill>
            </a:endParaRPr>
          </a:p>
          <a:p>
            <a:pPr marL="361950"/>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MAGÍSTER ENSEÑANZA DEL INGLÉS COMO LENGUA EXTRANJERA (UNAB). </a:t>
            </a:r>
            <a:r>
              <a:rPr lang="es-MX" sz="1200" dirty="0">
                <a:solidFill>
                  <a:schemeClr val="tx1"/>
                </a:solidFill>
              </a:rPr>
              <a:t>	</a:t>
            </a:r>
          </a:p>
          <a:p>
            <a:pPr marL="357188" lvl="4"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COORDINADORA</a:t>
            </a:r>
            <a:r>
              <a:rPr lang="es-ES" sz="1200" dirty="0" smtClean="0">
                <a:solidFill>
                  <a:schemeClr val="tx1"/>
                </a:solidFill>
              </a:rPr>
              <a:t> Y </a:t>
            </a:r>
            <a:r>
              <a:rPr lang="es-ES" sz="1200" u="sng" dirty="0" smtClean="0">
                <a:solidFill>
                  <a:schemeClr val="tx1"/>
                </a:solidFill>
              </a:rPr>
              <a:t>DOCENTE</a:t>
            </a:r>
            <a:r>
              <a:rPr lang="es-ES" sz="1200" dirty="0" smtClean="0">
                <a:solidFill>
                  <a:schemeClr val="tx1"/>
                </a:solidFill>
              </a:rPr>
              <a:t> DESDE 2014 AL 2024 (INT CENTER).  </a:t>
            </a:r>
            <a:r>
              <a:rPr lang="es-ES" sz="1200" u="sng" dirty="0" smtClean="0">
                <a:solidFill>
                  <a:schemeClr val="tx1"/>
                </a:solidFill>
              </a:rPr>
              <a:t>ASESORÍA PEDAGÓGICA</a:t>
            </a:r>
            <a:r>
              <a:rPr lang="es-ES" sz="1200" dirty="0" smtClean="0">
                <a:solidFill>
                  <a:schemeClr val="tx1"/>
                </a:solidFill>
              </a:rPr>
              <a:t> (EVALUACIÓN) DESDE 2025 A LA FECHA.</a:t>
            </a:r>
          </a:p>
          <a:p>
            <a:pPr marL="171450" lvl="2" indent="-171450" algn="just">
              <a:lnSpc>
                <a:spcPct val="150000"/>
              </a:lnSpc>
              <a:buFont typeface="Arial" panose="020B0604020202020204" pitchFamily="34" charset="0"/>
              <a:buChar char="•"/>
            </a:pPr>
            <a:endParaRPr lang="es-ES" sz="1200" b="1" dirty="0" smtClean="0"/>
          </a:p>
          <a:p>
            <a:pPr marL="171450" lvl="2" indent="-171450" algn="just">
              <a:lnSpc>
                <a:spcPct val="150000"/>
              </a:lnSpc>
              <a:buFont typeface="Arial" panose="020B0604020202020204" pitchFamily="34" charset="0"/>
              <a:buChar char="•"/>
            </a:pPr>
            <a:r>
              <a:rPr lang="es-ES" sz="1200" b="1" dirty="0" smtClean="0"/>
              <a:t>MIGUEL NÚÑEZ VALENCIA:</a:t>
            </a:r>
          </a:p>
          <a:p>
            <a:pPr marL="357188" lvl="2" indent="0" algn="just">
              <a:lnSpc>
                <a:spcPct val="150000"/>
              </a:lnSpc>
            </a:pPr>
            <a:r>
              <a:rPr lang="es-ES" sz="1200" u="sng" dirty="0" smtClean="0">
                <a:solidFill>
                  <a:schemeClr val="tx1"/>
                </a:solidFill>
              </a:rPr>
              <a:t>TÍTULO PROFESIONAL</a:t>
            </a:r>
            <a:r>
              <a:rPr lang="es-ES" sz="1200" dirty="0" smtClean="0">
                <a:solidFill>
                  <a:schemeClr val="tx1"/>
                </a:solidFill>
              </a:rPr>
              <a:t>: PROFESOR DE CASTELLANO (UPLA)</a:t>
            </a:r>
          </a:p>
          <a:p>
            <a:pPr marL="1793875" lvl="2" indent="-1436688" algn="just">
              <a:lnSpc>
                <a:spcPct val="150000"/>
              </a:lnSpc>
            </a:pPr>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MÁSTER EN INVESTIGACIÓN EN EDUCACIÓN MENCIÓN CURRÍCULUM E INNOVACIÓN EDUCATIVA (UNIVERSIDAD AUTÓNOMA DE BARCELONA, ESPAÑA)</a:t>
            </a:r>
            <a:endParaRPr lang="es-ES" sz="1200" dirty="0" smtClean="0">
              <a:solidFill>
                <a:schemeClr val="tx1"/>
              </a:solidFill>
            </a:endParaRPr>
          </a:p>
          <a:p>
            <a:pPr marL="357188" lvl="2"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DOCENTE</a:t>
            </a:r>
            <a:r>
              <a:rPr lang="es-ES" sz="1200" dirty="0" smtClean="0">
                <a:solidFill>
                  <a:schemeClr val="tx1"/>
                </a:solidFill>
              </a:rPr>
              <a:t> DESDE 2023 A LA FECHA. </a:t>
            </a:r>
            <a:r>
              <a:rPr lang="es-ES" sz="1200" u="sng" dirty="0" smtClean="0">
                <a:solidFill>
                  <a:schemeClr val="tx1"/>
                </a:solidFill>
              </a:rPr>
              <a:t>ASESORÍA PEDAGÓGICA</a:t>
            </a:r>
            <a:r>
              <a:rPr lang="es-ES" sz="1200" dirty="0" smtClean="0">
                <a:solidFill>
                  <a:schemeClr val="tx1"/>
                </a:solidFill>
              </a:rPr>
              <a:t> (CURRICULAR) DESDE 2025 A LA FECHA.</a:t>
            </a:r>
          </a:p>
          <a:p>
            <a:pPr lvl="2" indent="0" algn="just">
              <a:lnSpc>
                <a:spcPct val="150000"/>
              </a:lnSpc>
            </a:pPr>
            <a:endParaRPr lang="es-ES" sz="1000" dirty="0" smtClean="0"/>
          </a:p>
          <a:p>
            <a:pPr marL="171450" lvl="2" indent="-171450" algn="just">
              <a:lnSpc>
                <a:spcPct val="150000"/>
              </a:lnSpc>
              <a:buFont typeface="Arial" panose="020B0604020202020204" pitchFamily="34" charset="0"/>
              <a:buChar char="•"/>
            </a:pPr>
            <a:r>
              <a:rPr lang="es-MX" sz="1200" b="1" dirty="0" smtClean="0"/>
              <a:t>MAKARENA PINO CALDERA:</a:t>
            </a:r>
          </a:p>
          <a:p>
            <a:pPr lvl="2" indent="0" algn="just">
              <a:lnSpc>
                <a:spcPct val="150000"/>
              </a:lnSpc>
            </a:pPr>
            <a:r>
              <a:rPr lang="es-MX" sz="1200" dirty="0">
                <a:solidFill>
                  <a:schemeClr val="tx1"/>
                </a:solidFill>
              </a:rPr>
              <a:t> </a:t>
            </a:r>
            <a:r>
              <a:rPr lang="es-MX" sz="1200" dirty="0" smtClean="0">
                <a:solidFill>
                  <a:schemeClr val="tx1"/>
                </a:solidFill>
              </a:rPr>
              <a:t>        </a:t>
            </a:r>
            <a:r>
              <a:rPr lang="es-MX" sz="1200" u="sng" dirty="0" smtClean="0">
                <a:solidFill>
                  <a:schemeClr val="tx1"/>
                </a:solidFill>
              </a:rPr>
              <a:t>TÍTULO PROFESIONAL</a:t>
            </a:r>
            <a:r>
              <a:rPr lang="es-MX" sz="1200" dirty="0" smtClean="0">
                <a:solidFill>
                  <a:schemeClr val="tx1"/>
                </a:solidFill>
              </a:rPr>
              <a:t>:   LICENCIADA EN EDUCACIÓN. PROFESORA DE INGLÉS (U. DE VIÑA DEL MAR)</a:t>
            </a:r>
          </a:p>
          <a:p>
            <a:pPr lvl="2" indent="0" algn="just">
              <a:lnSpc>
                <a:spcPct val="150000"/>
              </a:lnSpc>
            </a:pPr>
            <a:r>
              <a:rPr lang="es-MX" sz="1200" dirty="0" smtClean="0">
                <a:solidFill>
                  <a:schemeClr val="tx1"/>
                </a:solidFill>
              </a:rPr>
              <a:t>         </a:t>
            </a:r>
            <a:r>
              <a:rPr lang="es-MX" sz="1200" u="sng" dirty="0" smtClean="0">
                <a:solidFill>
                  <a:schemeClr val="tx1"/>
                </a:solidFill>
              </a:rPr>
              <a:t>EXPERIENCIA </a:t>
            </a:r>
            <a:r>
              <a:rPr lang="es-MX" sz="1200" u="sng" dirty="0">
                <a:solidFill>
                  <a:schemeClr val="tx1"/>
                </a:solidFill>
              </a:rPr>
              <a:t>ENAP</a:t>
            </a:r>
            <a:r>
              <a:rPr lang="es-MX" sz="1200" dirty="0">
                <a:solidFill>
                  <a:schemeClr val="tx1"/>
                </a:solidFill>
              </a:rPr>
              <a:t>:  </a:t>
            </a:r>
            <a:r>
              <a:rPr lang="es-MX" sz="1200" dirty="0" smtClean="0">
                <a:solidFill>
                  <a:schemeClr val="tx1"/>
                </a:solidFill>
              </a:rPr>
              <a:t>     DOCENTE </a:t>
            </a:r>
            <a:r>
              <a:rPr lang="es-MX" sz="1200" dirty="0">
                <a:solidFill>
                  <a:schemeClr val="tx1"/>
                </a:solidFill>
              </a:rPr>
              <a:t>DESDE </a:t>
            </a:r>
            <a:r>
              <a:rPr lang="es-MX" sz="1200" dirty="0" smtClean="0">
                <a:solidFill>
                  <a:schemeClr val="tx1"/>
                </a:solidFill>
              </a:rPr>
              <a:t>2018 A LA FECHA.  </a:t>
            </a:r>
            <a:r>
              <a:rPr lang="es-MX" sz="1200" u="sng" dirty="0" smtClean="0">
                <a:solidFill>
                  <a:schemeClr val="tx1"/>
                </a:solidFill>
              </a:rPr>
              <a:t>ASESORÍA </a:t>
            </a:r>
            <a:r>
              <a:rPr lang="es-MX" sz="1200" u="sng" dirty="0">
                <a:solidFill>
                  <a:schemeClr val="tx1"/>
                </a:solidFill>
              </a:rPr>
              <a:t>PEDAGÓGICA </a:t>
            </a:r>
            <a:r>
              <a:rPr lang="es-MX" sz="1200" u="sng" dirty="0" smtClean="0">
                <a:solidFill>
                  <a:schemeClr val="tx1"/>
                </a:solidFill>
              </a:rPr>
              <a:t>(INGLÉS) </a:t>
            </a:r>
            <a:r>
              <a:rPr lang="es-MX" sz="1200" u="sng" dirty="0">
                <a:solidFill>
                  <a:schemeClr val="tx1"/>
                </a:solidFill>
              </a:rPr>
              <a:t>DESDE </a:t>
            </a:r>
            <a:r>
              <a:rPr lang="es-MX" sz="1200" u="sng" dirty="0" smtClean="0">
                <a:solidFill>
                  <a:schemeClr val="tx1"/>
                </a:solidFill>
              </a:rPr>
              <a:t>2026.</a:t>
            </a: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5610650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910743" y="805980"/>
            <a:ext cx="10488179" cy="526297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smtClean="0"/>
              <a:t>III.- ASESORÍA PEDAGÓGICA EDUCACIÓN FÍSICA: </a:t>
            </a:r>
          </a:p>
          <a:p>
            <a:pPr algn="just"/>
            <a:endParaRPr lang="es-ES" sz="1200" b="1" dirty="0" smtClean="0">
              <a:solidFill>
                <a:srgbClr val="FF0000"/>
              </a:solidFill>
            </a:endParaRPr>
          </a:p>
          <a:p>
            <a:pPr marL="265113" indent="-265113" algn="just">
              <a:lnSpc>
                <a:spcPct val="150000"/>
              </a:lnSpc>
              <a:buFont typeface="+mj-lt"/>
              <a:buAutoNum type="alphaUcPeriod"/>
            </a:pPr>
            <a:r>
              <a:rPr lang="es-ES" sz="1200" dirty="0"/>
              <a:t>NOMBRE / TÍTULO PROFESIONAL </a:t>
            </a:r>
            <a:r>
              <a:rPr lang="es-ES" sz="1200" dirty="0" smtClean="0"/>
              <a:t>/ GRADO ACADÉMICO / EXPERIENCIA:</a:t>
            </a:r>
          </a:p>
          <a:p>
            <a:pPr algn="just">
              <a:lnSpc>
                <a:spcPct val="150000"/>
              </a:lnSpc>
            </a:pPr>
            <a:endParaRPr lang="es-ES" sz="1200" dirty="0" smtClean="0"/>
          </a:p>
          <a:p>
            <a:pPr marL="171450" lvl="2" indent="-171450" algn="just">
              <a:lnSpc>
                <a:spcPct val="150000"/>
              </a:lnSpc>
              <a:buFont typeface="Arial" panose="020B0604020202020204" pitchFamily="34" charset="0"/>
              <a:buChar char="•"/>
            </a:pPr>
            <a:r>
              <a:rPr lang="es-ES" sz="1200" b="1" dirty="0" smtClean="0"/>
              <a:t>DRAGO CHAGAY HERNÁNDEZ: </a:t>
            </a:r>
          </a:p>
          <a:p>
            <a:pPr lvl="2" indent="0" algn="just">
              <a:lnSpc>
                <a:spcPct val="150000"/>
              </a:lnSpc>
            </a:pPr>
            <a:endParaRPr lang="es-ES" sz="1200" b="1" dirty="0" smtClean="0"/>
          </a:p>
          <a:p>
            <a:pPr marL="361950"/>
            <a:r>
              <a:rPr lang="es-ES" sz="1200" u="sng" dirty="0" smtClean="0"/>
              <a:t>TÍTULO PROFESIONAL</a:t>
            </a:r>
            <a:r>
              <a:rPr lang="es-ES" sz="1200" dirty="0" smtClean="0"/>
              <a:t>:  PROFESOR DE ESTADO EN EDUCACIÓN FÍSICA (UPLA</a:t>
            </a:r>
            <a:r>
              <a:rPr lang="es-CL" sz="1200" dirty="0" smtClean="0">
                <a:solidFill>
                  <a:schemeClr val="tx1"/>
                </a:solidFill>
              </a:rPr>
              <a:t>).</a:t>
            </a:r>
            <a:endParaRPr lang="es-CL" sz="1200" dirty="0">
              <a:solidFill>
                <a:schemeClr val="tx1"/>
              </a:solidFill>
            </a:endParaRPr>
          </a:p>
          <a:p>
            <a:pPr marL="1793875" indent="-1431925"/>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MAGÍSTER </a:t>
            </a:r>
            <a:r>
              <a:rPr lang="es-MX" sz="1200" dirty="0">
                <a:solidFill>
                  <a:schemeClr val="tx1"/>
                </a:solidFill>
              </a:rPr>
              <a:t>EN DISEÑO Y COMUNICACIÓN MULTIMEDIA (</a:t>
            </a:r>
            <a:r>
              <a:rPr lang="es-MX" sz="1200" dirty="0" smtClean="0">
                <a:solidFill>
                  <a:schemeClr val="tx1"/>
                </a:solidFill>
              </a:rPr>
              <a:t>UMARÍTIMA</a:t>
            </a:r>
            <a:r>
              <a:rPr lang="es-MX" sz="1200" dirty="0">
                <a:solidFill>
                  <a:schemeClr val="tx1"/>
                </a:solidFill>
              </a:rPr>
              <a:t>). </a:t>
            </a:r>
            <a:r>
              <a:rPr lang="es-MX" sz="1200" dirty="0" smtClean="0">
                <a:solidFill>
                  <a:schemeClr val="tx1"/>
                </a:solidFill>
              </a:rPr>
              <a:t>MAGÍSTER EN LIDERAZGO Y GESTIÓN DE ORGANIZACIONES (PUCV).  </a:t>
            </a:r>
          </a:p>
          <a:p>
            <a:pPr marL="357188" lvl="4"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DOCENTE</a:t>
            </a:r>
            <a:r>
              <a:rPr lang="es-ES" sz="1200" dirty="0" smtClean="0">
                <a:solidFill>
                  <a:schemeClr val="tx1"/>
                </a:solidFill>
              </a:rPr>
              <a:t> DESDE 1995 A LA FECHA.  </a:t>
            </a:r>
            <a:r>
              <a:rPr lang="es-ES" sz="1200" u="sng" dirty="0" smtClean="0">
                <a:solidFill>
                  <a:schemeClr val="tx1"/>
                </a:solidFill>
              </a:rPr>
              <a:t>ASESORÍA PEDAGÓGICA</a:t>
            </a:r>
            <a:r>
              <a:rPr lang="es-ES" sz="1200" dirty="0" smtClean="0">
                <a:solidFill>
                  <a:schemeClr val="tx1"/>
                </a:solidFill>
              </a:rPr>
              <a:t> (ED. FÍSICA) DESDE 2001 A LA FECHA. </a:t>
            </a:r>
          </a:p>
          <a:p>
            <a:pPr marL="357188" lvl="4" indent="0" algn="just">
              <a:lnSpc>
                <a:spcPct val="150000"/>
              </a:lnSpc>
            </a:pPr>
            <a:r>
              <a:rPr lang="es-ES" sz="1200" dirty="0">
                <a:solidFill>
                  <a:schemeClr val="tx1"/>
                </a:solidFill>
              </a:rPr>
              <a:t>	</a:t>
            </a:r>
            <a:r>
              <a:rPr lang="es-ES" sz="1200" dirty="0" smtClean="0">
                <a:solidFill>
                  <a:schemeClr val="tx1"/>
                </a:solidFill>
              </a:rPr>
              <a:t>	DECANO DEL ÁREA DE EDUCACIÓN FÍSICA.</a:t>
            </a:r>
          </a:p>
          <a:p>
            <a:pPr marL="171450" lvl="2" indent="-171450" algn="just">
              <a:lnSpc>
                <a:spcPct val="150000"/>
              </a:lnSpc>
              <a:buFont typeface="Arial" panose="020B0604020202020204" pitchFamily="34" charset="0"/>
              <a:buChar char="•"/>
            </a:pPr>
            <a:endParaRPr lang="es-ES" sz="1200" b="1" dirty="0" smtClean="0"/>
          </a:p>
          <a:p>
            <a:pPr marL="171450" lvl="2" indent="-171450" algn="just">
              <a:lnSpc>
                <a:spcPct val="150000"/>
              </a:lnSpc>
              <a:buFont typeface="Arial" panose="020B0604020202020204" pitchFamily="34" charset="0"/>
              <a:buChar char="•"/>
            </a:pPr>
            <a:r>
              <a:rPr lang="es-ES" sz="1200" b="1" dirty="0" smtClean="0"/>
              <a:t>MARCELA GUZMÁN SOLIS:</a:t>
            </a:r>
          </a:p>
          <a:p>
            <a:pPr marL="357188" lvl="2" indent="0" algn="just">
              <a:lnSpc>
                <a:spcPct val="150000"/>
              </a:lnSpc>
            </a:pPr>
            <a:r>
              <a:rPr lang="es-ES" sz="1200" u="sng" dirty="0" smtClean="0">
                <a:solidFill>
                  <a:schemeClr val="tx1"/>
                </a:solidFill>
              </a:rPr>
              <a:t>TÍTULO PROFESIONAL</a:t>
            </a:r>
            <a:r>
              <a:rPr lang="es-ES" sz="1200" dirty="0" smtClean="0">
                <a:solidFill>
                  <a:schemeClr val="tx1"/>
                </a:solidFill>
              </a:rPr>
              <a:t>:  PROFESORA DE EDUCACIÓN FÍSICA (UPLA).</a:t>
            </a:r>
          </a:p>
          <a:p>
            <a:pPr marL="1793875" lvl="2" indent="-1436688" algn="just">
              <a:lnSpc>
                <a:spcPct val="150000"/>
              </a:lnSpc>
            </a:pPr>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MAGÍSTER EN ACTIVIDAD FÍSICA PARA LA SALUD (PUCV).</a:t>
            </a:r>
            <a:endParaRPr lang="es-ES" sz="1200" dirty="0" smtClean="0">
              <a:solidFill>
                <a:schemeClr val="tx1"/>
              </a:solidFill>
            </a:endParaRPr>
          </a:p>
          <a:p>
            <a:pPr marL="357188" lvl="2"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DOCENTE</a:t>
            </a:r>
            <a:r>
              <a:rPr lang="es-ES" sz="1200" dirty="0" smtClean="0">
                <a:solidFill>
                  <a:schemeClr val="tx1"/>
                </a:solidFill>
              </a:rPr>
              <a:t> DESDE 2020 A LA FECHA. </a:t>
            </a:r>
            <a:r>
              <a:rPr lang="es-ES" sz="1200" u="sng" dirty="0" smtClean="0">
                <a:solidFill>
                  <a:schemeClr val="tx1"/>
                </a:solidFill>
              </a:rPr>
              <a:t>ASESORÍA PEDAGÓGICA</a:t>
            </a:r>
            <a:r>
              <a:rPr lang="es-ES" sz="1200" dirty="0" smtClean="0">
                <a:solidFill>
                  <a:schemeClr val="tx1"/>
                </a:solidFill>
              </a:rPr>
              <a:t> (ED. FÍSICA) DESDE 2022 A LA FECHA.</a:t>
            </a:r>
            <a:endParaRPr lang="es-CL" sz="1200" dirty="0" smtClean="0"/>
          </a:p>
          <a:p>
            <a:pPr lvl="2" indent="0" algn="just">
              <a:lnSpc>
                <a:spcPct val="150000"/>
              </a:lnSpc>
            </a:pPr>
            <a:endParaRPr lang="es-CL" sz="1200" dirty="0"/>
          </a:p>
          <a:p>
            <a:pPr algn="just"/>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3153401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1050029" y="1140872"/>
            <a:ext cx="9867056" cy="483209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s-ES" sz="2000" b="1" dirty="0" smtClean="0"/>
              <a:t>III.- ASESORÍA PEDAGÓGICA: </a:t>
            </a:r>
          </a:p>
          <a:p>
            <a:endParaRPr lang="es-ES" sz="1400" b="1" dirty="0" smtClean="0">
              <a:solidFill>
                <a:srgbClr val="FF0000"/>
              </a:solidFill>
            </a:endParaRPr>
          </a:p>
          <a:p>
            <a:pPr marL="228600" indent="-228600" defTabSz="179388">
              <a:lnSpc>
                <a:spcPct val="150000"/>
              </a:lnSpc>
              <a:buAutoNum type="alphaUcPeriod" startAt="2"/>
            </a:pPr>
            <a:r>
              <a:rPr lang="es-CL" sz="1200" dirty="0" smtClean="0"/>
              <a:t>COBERTURA </a:t>
            </a:r>
            <a:r>
              <a:rPr lang="es-CL" sz="1200" dirty="0"/>
              <a:t>DE SUPERVISIONES DE CLASES POR ASESORÍA </a:t>
            </a:r>
            <a:r>
              <a:rPr lang="es-CL" sz="1200" dirty="0" smtClean="0"/>
              <a:t>PEDAGÓGICA: (al mes de junio).</a:t>
            </a:r>
          </a:p>
          <a:p>
            <a:pPr defTabSz="179388">
              <a:lnSpc>
                <a:spcPct val="150000"/>
              </a:lnSpc>
            </a:pPr>
            <a:endParaRPr lang="es-CL" sz="1200" dirty="0" smtClean="0"/>
          </a:p>
          <a:p>
            <a:pPr defTabSz="179388">
              <a:lnSpc>
                <a:spcPct val="150000"/>
              </a:lnSpc>
            </a:pPr>
            <a:r>
              <a:rPr lang="es-CL" sz="1400" dirty="0"/>
              <a:t>	</a:t>
            </a:r>
            <a:r>
              <a:rPr lang="es-CL" sz="1400" dirty="0" smtClean="0"/>
              <a:t>- </a:t>
            </a:r>
            <a:r>
              <a:rPr lang="es-CL" sz="1400" b="1" dirty="0" smtClean="0">
                <a:solidFill>
                  <a:schemeClr val="tx1"/>
                </a:solidFill>
              </a:rPr>
              <a:t>Área Académica</a:t>
            </a:r>
            <a:r>
              <a:rPr lang="es-CL" sz="1400" dirty="0" smtClean="0">
                <a:solidFill>
                  <a:schemeClr val="tx1"/>
                </a:solidFill>
              </a:rPr>
              <a:t>: </a:t>
            </a:r>
          </a:p>
          <a:p>
            <a:pPr defTabSz="179388">
              <a:lnSpc>
                <a:spcPct val="150000"/>
              </a:lnSpc>
            </a:pPr>
            <a:r>
              <a:rPr lang="es-CL" sz="1400" dirty="0">
                <a:solidFill>
                  <a:schemeClr val="tx1"/>
                </a:solidFill>
              </a:rPr>
              <a:t>	</a:t>
            </a:r>
            <a:r>
              <a:rPr lang="es-CL" sz="1400" dirty="0" smtClean="0">
                <a:solidFill>
                  <a:schemeClr val="tx1"/>
                </a:solidFill>
              </a:rPr>
              <a:t>	- 20 de 20, equivalente al 100%. </a:t>
            </a:r>
          </a:p>
          <a:p>
            <a:pPr defTabSz="179388">
              <a:lnSpc>
                <a:spcPct val="150000"/>
              </a:lnSpc>
            </a:pPr>
            <a:r>
              <a:rPr lang="es-MX" sz="1400" dirty="0">
                <a:solidFill>
                  <a:schemeClr val="tx1"/>
                </a:solidFill>
              </a:rPr>
              <a:t>	 </a:t>
            </a:r>
            <a:r>
              <a:rPr lang="es-MX" sz="1400" dirty="0" smtClean="0">
                <a:solidFill>
                  <a:schemeClr val="tx1"/>
                </a:solidFill>
              </a:rPr>
              <a:t> 	- Cátedra de Inglés: 11 de 27, equivalente al 40,7%.</a:t>
            </a:r>
            <a:r>
              <a:rPr lang="es-MX" sz="1400" dirty="0">
                <a:solidFill>
                  <a:schemeClr val="tx1"/>
                </a:solidFill>
              </a:rPr>
              <a:t>	</a:t>
            </a:r>
            <a:r>
              <a:rPr lang="es-MX" sz="1400" dirty="0" smtClean="0">
                <a:solidFill>
                  <a:schemeClr val="tx1"/>
                </a:solidFill>
              </a:rPr>
              <a:t>	</a:t>
            </a:r>
          </a:p>
          <a:p>
            <a:pPr defTabSz="179388">
              <a:lnSpc>
                <a:spcPct val="150000"/>
              </a:lnSpc>
            </a:pPr>
            <a:endParaRPr lang="es-CL" sz="1400" dirty="0" smtClean="0">
              <a:solidFill>
                <a:schemeClr val="tx1"/>
              </a:solidFill>
            </a:endParaRPr>
          </a:p>
          <a:p>
            <a:pPr defTabSz="179388">
              <a:lnSpc>
                <a:spcPct val="150000"/>
              </a:lnSpc>
            </a:pPr>
            <a:r>
              <a:rPr lang="es-MX" sz="1400" dirty="0">
                <a:solidFill>
                  <a:schemeClr val="tx1"/>
                </a:solidFill>
              </a:rPr>
              <a:t>	</a:t>
            </a:r>
            <a:r>
              <a:rPr lang="es-MX" sz="1400" dirty="0" smtClean="0">
                <a:solidFill>
                  <a:schemeClr val="tx1"/>
                </a:solidFill>
              </a:rPr>
              <a:t>- </a:t>
            </a:r>
            <a:r>
              <a:rPr lang="es-MX" sz="1400" b="1" dirty="0" smtClean="0">
                <a:solidFill>
                  <a:schemeClr val="tx1"/>
                </a:solidFill>
              </a:rPr>
              <a:t>Área Deportiva</a:t>
            </a:r>
            <a:r>
              <a:rPr lang="es-MX" sz="1400" dirty="0" smtClean="0">
                <a:solidFill>
                  <a:schemeClr val="tx1"/>
                </a:solidFill>
              </a:rPr>
              <a:t>: </a:t>
            </a:r>
          </a:p>
          <a:p>
            <a:pPr defTabSz="179388">
              <a:lnSpc>
                <a:spcPct val="150000"/>
              </a:lnSpc>
            </a:pPr>
            <a:r>
              <a:rPr lang="es-MX" sz="1400" dirty="0">
                <a:solidFill>
                  <a:schemeClr val="tx1"/>
                </a:solidFill>
              </a:rPr>
              <a:t>	</a:t>
            </a:r>
            <a:r>
              <a:rPr lang="es-MX" sz="1400" dirty="0" smtClean="0">
                <a:solidFill>
                  <a:schemeClr val="tx1"/>
                </a:solidFill>
              </a:rPr>
              <a:t>	- 13 de 13, Equivalente al 100%.</a:t>
            </a:r>
            <a:endParaRPr lang="es-CL" sz="1400" dirty="0" smtClean="0">
              <a:solidFill>
                <a:schemeClr val="tx1"/>
              </a:solidFill>
            </a:endParaRPr>
          </a:p>
          <a:p>
            <a:pPr lvl="2" indent="0">
              <a:lnSpc>
                <a:spcPct val="150000"/>
              </a:lnSpc>
            </a:pPr>
            <a:endParaRPr lang="es-CL" sz="800" dirty="0" smtClean="0"/>
          </a:p>
          <a:p>
            <a:pPr lvl="2" indent="0">
              <a:lnSpc>
                <a:spcPct val="150000"/>
              </a:lnSpc>
            </a:pPr>
            <a:endParaRPr lang="es-CL" sz="800" dirty="0"/>
          </a:p>
          <a:p>
            <a:pPr lvl="2" indent="0">
              <a:lnSpc>
                <a:spcPct val="150000"/>
              </a:lnSpc>
            </a:pPr>
            <a:endParaRPr lang="es-CL" sz="1200" dirty="0" smtClean="0"/>
          </a:p>
          <a:p>
            <a:pPr lvl="2" indent="0">
              <a:lnSpc>
                <a:spcPct val="150000"/>
              </a:lnSpc>
            </a:pPr>
            <a:endParaRPr lang="es-CL" sz="1200" dirty="0"/>
          </a:p>
          <a:p>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2349021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427242" y="1029038"/>
            <a:ext cx="11429398" cy="435503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b="1" dirty="0" smtClean="0"/>
              <a:t>IV</a:t>
            </a:r>
            <a:r>
              <a:rPr lang="es-ES" b="1" dirty="0"/>
              <a:t>.- </a:t>
            </a:r>
            <a:r>
              <a:rPr lang="es-ES" b="1" dirty="0" smtClean="0"/>
              <a:t>INFRAESTRUCTURA:  </a:t>
            </a:r>
            <a:r>
              <a:rPr lang="es-ES" b="1" dirty="0" smtClean="0">
                <a:solidFill>
                  <a:srgbClr val="FF0000"/>
                </a:solidFill>
              </a:rPr>
              <a:t>RESPONDE JEFATURA</a:t>
            </a:r>
          </a:p>
          <a:p>
            <a:pPr algn="just"/>
            <a:r>
              <a:rPr lang="es-ES" sz="1600" b="1" dirty="0" smtClean="0"/>
              <a:t>A. PROPIA </a:t>
            </a:r>
            <a:r>
              <a:rPr lang="es-ES" sz="1600" b="1" dirty="0"/>
              <a:t>DE LA UNIDAD </a:t>
            </a:r>
            <a:r>
              <a:rPr lang="es-ES" sz="1600" b="1" dirty="0" smtClean="0"/>
              <a:t>EJECUTORA (NOVEDADES).</a:t>
            </a:r>
          </a:p>
          <a:p>
            <a:pPr algn="just">
              <a:lnSpc>
                <a:spcPct val="150000"/>
              </a:lnSpc>
            </a:pPr>
            <a:r>
              <a:rPr lang="es-ES" sz="1600" b="1" u="sng" dirty="0" smtClean="0">
                <a:solidFill>
                  <a:schemeClr val="tx1"/>
                </a:solidFill>
              </a:rPr>
              <a:t>Área Académica</a:t>
            </a:r>
            <a:r>
              <a:rPr lang="es-ES" sz="1600" dirty="0" smtClean="0">
                <a:solidFill>
                  <a:schemeClr val="tx1"/>
                </a:solidFill>
              </a:rPr>
              <a:t>: </a:t>
            </a:r>
          </a:p>
          <a:p>
            <a:pPr marL="285750" indent="-198438" algn="just">
              <a:lnSpc>
                <a:spcPct val="150000"/>
              </a:lnSpc>
              <a:buFont typeface="Arial" panose="020B0604020202020204" pitchFamily="34" charset="0"/>
              <a:buChar char="•"/>
            </a:pPr>
            <a:r>
              <a:rPr lang="es-ES" sz="1600" dirty="0">
                <a:solidFill>
                  <a:srgbClr val="FF0000"/>
                </a:solidFill>
              </a:rPr>
              <a:t>Impermeabilización de la biblioteca, estudios y pabellones de salas de clases</a:t>
            </a:r>
            <a:r>
              <a:rPr lang="es-ES" sz="1600" dirty="0" smtClean="0">
                <a:solidFill>
                  <a:srgbClr val="FF0000"/>
                </a:solidFill>
              </a:rPr>
              <a:t>. (Tarea I1 T2.1 </a:t>
            </a:r>
            <a:r>
              <a:rPr lang="es-ES" sz="1600" dirty="0">
                <a:solidFill>
                  <a:srgbClr val="FF0000"/>
                </a:solidFill>
              </a:rPr>
              <a:t>P</a:t>
            </a:r>
            <a:r>
              <a:rPr lang="es-ES" sz="1600" dirty="0" smtClean="0">
                <a:solidFill>
                  <a:srgbClr val="FF0000"/>
                </a:solidFill>
              </a:rPr>
              <a:t>lan Estratégico 2019-2030) </a:t>
            </a:r>
          </a:p>
          <a:p>
            <a:pPr algn="just">
              <a:lnSpc>
                <a:spcPct val="150000"/>
              </a:lnSpc>
            </a:pPr>
            <a:endParaRPr lang="es-ES" sz="1600" b="1" u="sng" dirty="0" smtClean="0"/>
          </a:p>
          <a:p>
            <a:pPr algn="just">
              <a:lnSpc>
                <a:spcPct val="150000"/>
              </a:lnSpc>
            </a:pPr>
            <a:r>
              <a:rPr lang="es-ES" sz="1600" b="1" u="sng" dirty="0" smtClean="0"/>
              <a:t>Área Educación Física</a:t>
            </a:r>
            <a:r>
              <a:rPr lang="es-ES" sz="1600" dirty="0" smtClean="0"/>
              <a:t>:</a:t>
            </a:r>
          </a:p>
          <a:p>
            <a:pPr marL="285750" indent="-198438" algn="just">
              <a:lnSpc>
                <a:spcPct val="150000"/>
              </a:lnSpc>
              <a:buFont typeface="Arial" panose="020B0604020202020204" pitchFamily="34" charset="0"/>
              <a:buChar char="•"/>
            </a:pPr>
            <a:r>
              <a:rPr lang="es-MX" sz="1400" dirty="0">
                <a:solidFill>
                  <a:schemeClr val="tx1"/>
                </a:solidFill>
              </a:rPr>
              <a:t>Piscina Olímpica ESNAVAL se encuentra en reparación de techo. (Tarea I1 T2.1 Plan Estratégico 2019-2030)</a:t>
            </a:r>
          </a:p>
          <a:p>
            <a:pPr marL="285750" indent="-198438" algn="just">
              <a:lnSpc>
                <a:spcPct val="150000"/>
              </a:lnSpc>
              <a:buFont typeface="Arial" panose="020B0604020202020204" pitchFamily="34" charset="0"/>
              <a:buChar char="•"/>
            </a:pPr>
            <a:r>
              <a:rPr lang="es-MX" sz="1400" dirty="0">
                <a:solidFill>
                  <a:schemeClr val="tx1"/>
                </a:solidFill>
              </a:rPr>
              <a:t>Reparar techumbre de gimnasio con filtración de agua, por condensación incluso en días de sol, provocándose goteras en canchas de básquetbol, vóleibol, tatami de judo, recta para salto con garrocha, sala de </a:t>
            </a:r>
            <a:r>
              <a:rPr lang="es-MX" sz="1400" dirty="0" err="1">
                <a:solidFill>
                  <a:schemeClr val="tx1"/>
                </a:solidFill>
              </a:rPr>
              <a:t>crossfit</a:t>
            </a:r>
            <a:r>
              <a:rPr lang="es-MX" sz="1400" dirty="0">
                <a:solidFill>
                  <a:schemeClr val="tx1"/>
                </a:solidFill>
              </a:rPr>
              <a:t>. </a:t>
            </a:r>
          </a:p>
          <a:p>
            <a:pPr marL="285750" indent="-198438" algn="just">
              <a:lnSpc>
                <a:spcPct val="150000"/>
              </a:lnSpc>
              <a:buFont typeface="Arial" panose="020B0604020202020204" pitchFamily="34" charset="0"/>
              <a:buChar char="•"/>
            </a:pPr>
            <a:r>
              <a:rPr lang="es-MX" sz="1400" dirty="0">
                <a:solidFill>
                  <a:schemeClr val="tx1"/>
                </a:solidFill>
              </a:rPr>
              <a:t>Se necesita realizar el reemplazo de la pista atlética por exceder su vida útil en 5 años. (Tarea I1 T2.1 Plan Estratégico 2019-2030)</a:t>
            </a:r>
          </a:p>
          <a:p>
            <a:pPr marL="285750" indent="-198438" algn="just">
              <a:lnSpc>
                <a:spcPct val="150000"/>
              </a:lnSpc>
              <a:buFont typeface="Arial" panose="020B0604020202020204" pitchFamily="34" charset="0"/>
              <a:buChar char="•"/>
            </a:pPr>
            <a:r>
              <a:rPr lang="es-MX" sz="1400" dirty="0">
                <a:solidFill>
                  <a:schemeClr val="tx1"/>
                </a:solidFill>
              </a:rPr>
              <a:t>Modernizar las canchas de tiro, con sistemas y blancos electrónicos, en distancias de 25 y 50 </a:t>
            </a:r>
            <a:r>
              <a:rPr lang="es-MX" sz="1400" dirty="0" err="1">
                <a:solidFill>
                  <a:schemeClr val="tx1"/>
                </a:solidFill>
              </a:rPr>
              <a:t>mts</a:t>
            </a:r>
            <a:r>
              <a:rPr lang="es-MX" sz="1400" dirty="0">
                <a:solidFill>
                  <a:schemeClr val="tx1"/>
                </a:solidFill>
              </a:rPr>
              <a:t>.; para práctica de cadetes y uso institucional. (Tarea I1 T2.1 Plan Estratégico 2019-2030)</a:t>
            </a:r>
          </a:p>
          <a:p>
            <a:pPr marL="285750" indent="-198438" algn="just">
              <a:lnSpc>
                <a:spcPct val="150000"/>
              </a:lnSpc>
              <a:buFont typeface="Arial" panose="020B0604020202020204" pitchFamily="34" charset="0"/>
              <a:buChar char="•"/>
            </a:pPr>
            <a:r>
              <a:rPr lang="es-MX" sz="1400" dirty="0">
                <a:solidFill>
                  <a:schemeClr val="tx1"/>
                </a:solidFill>
              </a:rPr>
              <a:t>La malla curricular de Educación Física ha sufrido algunas modificaciones, se incorpora el Rugby para tercer año.</a:t>
            </a:r>
          </a:p>
        </p:txBody>
      </p:sp>
    </p:spTree>
    <p:extLst>
      <p:ext uri="{BB962C8B-B14F-4D97-AF65-F5344CB8AC3E}">
        <p14:creationId xmlns:p14="http://schemas.microsoft.com/office/powerpoint/2010/main" val="35963367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1137240" y="1017293"/>
            <a:ext cx="10143336" cy="173893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s-ES" sz="2000" b="1" dirty="0" smtClean="0"/>
              <a:t>IV</a:t>
            </a:r>
            <a:r>
              <a:rPr lang="es-ES" sz="2000" b="1" dirty="0"/>
              <a:t>.- </a:t>
            </a:r>
            <a:r>
              <a:rPr lang="es-ES" sz="2000" b="1" dirty="0" smtClean="0"/>
              <a:t>INFRAESTRUCTURA:</a:t>
            </a:r>
          </a:p>
          <a:p>
            <a:endParaRPr lang="es-ES" dirty="0"/>
          </a:p>
          <a:p>
            <a:pPr marL="342900" indent="-342900">
              <a:spcAft>
                <a:spcPts val="600"/>
              </a:spcAft>
              <a:buAutoNum type="alphaUcPeriod" startAt="2"/>
              <a:tabLst>
                <a:tab pos="357188" algn="l"/>
              </a:tabLst>
            </a:pPr>
            <a:r>
              <a:rPr lang="es-ES" b="1" dirty="0" smtClean="0"/>
              <a:t>INDICADA </a:t>
            </a:r>
            <a:r>
              <a:rPr lang="es-ES" b="1" dirty="0"/>
              <a:t>EN LOS PROGRAMAS DE ASIGNATURA.</a:t>
            </a:r>
            <a:r>
              <a:rPr lang="es-ES" b="1" dirty="0">
                <a:solidFill>
                  <a:srgbClr val="FF0000"/>
                </a:solidFill>
              </a:rPr>
              <a:t> </a:t>
            </a:r>
            <a:r>
              <a:rPr lang="es-ES" b="1" dirty="0">
                <a:solidFill>
                  <a:schemeClr val="tx1"/>
                </a:solidFill>
              </a:rPr>
              <a:t>(Por cátedras</a:t>
            </a:r>
            <a:r>
              <a:rPr lang="es-ES" b="1" dirty="0" smtClean="0">
                <a:solidFill>
                  <a:schemeClr val="tx1"/>
                </a:solidFill>
              </a:rPr>
              <a:t>)</a:t>
            </a:r>
          </a:p>
          <a:p>
            <a:pPr>
              <a:spcAft>
                <a:spcPts val="600"/>
              </a:spcAft>
              <a:tabLst>
                <a:tab pos="357188" algn="l"/>
              </a:tabLst>
            </a:pPr>
            <a:endParaRPr lang="es-ES" b="1" dirty="0">
              <a:solidFill>
                <a:schemeClr val="tx1"/>
              </a:solidFill>
            </a:endParaRPr>
          </a:p>
          <a:p>
            <a:pPr marL="539750" indent="-182563" algn="just">
              <a:spcAft>
                <a:spcPts val="600"/>
              </a:spcAft>
              <a:buFont typeface="Arial" pitchFamily="34" charset="0"/>
              <a:buChar char="•"/>
            </a:pPr>
            <a:r>
              <a:rPr lang="es-ES" dirty="0" smtClean="0">
                <a:solidFill>
                  <a:srgbClr val="FF0000"/>
                </a:solidFill>
              </a:rPr>
              <a:t>Renovar los PC de las salas de clases, pues no se puede ingresa al SIGA o a la Plataforma Moodle. </a:t>
            </a:r>
            <a:endParaRPr kumimoji="0" lang="es-CL" sz="1800" b="0" i="0" strike="noStrike" cap="none" spc="0" normalizeH="0" baseline="0" dirty="0">
              <a:ln>
                <a:noFill/>
              </a:ln>
              <a:solidFill>
                <a:srgbClr val="FF0000"/>
              </a:solidFill>
              <a:effectLst/>
              <a:uFillTx/>
              <a:sym typeface="Calibri"/>
            </a:endParaRPr>
          </a:p>
        </p:txBody>
      </p:sp>
    </p:spTree>
    <p:extLst>
      <p:ext uri="{BB962C8B-B14F-4D97-AF65-F5344CB8AC3E}">
        <p14:creationId xmlns:p14="http://schemas.microsoft.com/office/powerpoint/2010/main" val="31481281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48" name="47 Rectángulo"/>
          <p:cNvSpPr/>
          <p:nvPr/>
        </p:nvSpPr>
        <p:spPr>
          <a:xfrm>
            <a:off x="2146610" y="75935"/>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sp>
        <p:nvSpPr>
          <p:cNvPr id="6" name="5 Rectángulo"/>
          <p:cNvSpPr/>
          <p:nvPr/>
        </p:nvSpPr>
        <p:spPr>
          <a:xfrm>
            <a:off x="845957" y="1124745"/>
            <a:ext cx="9889098" cy="5078313"/>
          </a:xfrm>
          <a:prstGeom prst="rect">
            <a:avLst/>
          </a:prstGeom>
        </p:spPr>
        <p:txBody>
          <a:bodyPr wrap="square">
            <a:spAutoFit/>
          </a:bodyPr>
          <a:lstStyle/>
          <a:p>
            <a:r>
              <a:rPr lang="es-CL" b="1" dirty="0"/>
              <a:t>RESULTADOS </a:t>
            </a:r>
            <a:r>
              <a:rPr lang="es-CL" b="1" dirty="0" smtClean="0"/>
              <a:t>INDICADORES: </a:t>
            </a:r>
            <a:endParaRPr lang="es-CL" b="1" dirty="0" smtClean="0">
              <a:solidFill>
                <a:srgbClr val="FF0000"/>
              </a:solidFill>
            </a:endParaRPr>
          </a:p>
          <a:p>
            <a:r>
              <a:rPr lang="es-CL" dirty="0" smtClean="0"/>
              <a:t>COMPARAR CONSIDERANDO DATOS AÑO ANTERIOR HASTA LA MISMA FECHA DE REVISTA DEL AÑO EN CURSO:</a:t>
            </a:r>
          </a:p>
          <a:p>
            <a:pPr marL="342900" indent="-342900">
              <a:lnSpc>
                <a:spcPct val="150000"/>
              </a:lnSpc>
              <a:buFont typeface="+mj-lt"/>
              <a:buAutoNum type="alphaUcPeriod"/>
            </a:pPr>
            <a:r>
              <a:rPr lang="es-CL" b="1" dirty="0" smtClean="0"/>
              <a:t>HORAS REALIZADAS / HORAS PLANIFICADAS.</a:t>
            </a:r>
          </a:p>
          <a:p>
            <a:pPr marL="342900" indent="-342900">
              <a:lnSpc>
                <a:spcPct val="150000"/>
              </a:lnSpc>
              <a:buFont typeface="+mj-lt"/>
              <a:buAutoNum type="alphaUcPeriod"/>
            </a:pPr>
            <a:endParaRPr lang="es-CL" dirty="0" smtClean="0"/>
          </a:p>
          <a:p>
            <a:pPr marL="342900" indent="-342900">
              <a:lnSpc>
                <a:spcPct val="150000"/>
              </a:lnSpc>
              <a:buFont typeface="+mj-lt"/>
              <a:buAutoNum type="alphaUcPeriod"/>
            </a:pPr>
            <a:endParaRPr lang="es-CL" dirty="0" smtClean="0"/>
          </a:p>
          <a:p>
            <a:pPr marL="342900" indent="-342900">
              <a:lnSpc>
                <a:spcPct val="150000"/>
              </a:lnSpc>
              <a:buFont typeface="+mj-lt"/>
              <a:buAutoNum type="alphaUcPeriod"/>
            </a:pPr>
            <a:endParaRPr lang="es-CL" dirty="0" smtClean="0"/>
          </a:p>
          <a:p>
            <a:pPr>
              <a:lnSpc>
                <a:spcPct val="150000"/>
              </a:lnSpc>
            </a:pPr>
            <a:r>
              <a:rPr lang="es-CL" sz="900" dirty="0" smtClean="0"/>
              <a:t>              PERÍODO DE MEDICIÓN 2026: ACUMULADO DEL 9 DE FEBRERO AL 31 DE MAYO</a:t>
            </a:r>
          </a:p>
          <a:p>
            <a:pPr marL="342900" indent="-342900">
              <a:lnSpc>
                <a:spcPct val="150000"/>
              </a:lnSpc>
              <a:buFont typeface="+mj-lt"/>
              <a:buAutoNum type="alphaUcPeriod" startAt="2"/>
            </a:pPr>
            <a:r>
              <a:rPr lang="es-CL" b="1" dirty="0" smtClean="0"/>
              <a:t>CANTIDAD DE HORAS NO REALIZADAS POR ESCUELA.</a:t>
            </a:r>
          </a:p>
          <a:p>
            <a:pPr marL="342900" indent="-342900">
              <a:lnSpc>
                <a:spcPct val="150000"/>
              </a:lnSpc>
              <a:buFont typeface="+mj-lt"/>
              <a:buAutoNum type="alphaUcPeriod" startAt="2"/>
            </a:pPr>
            <a:endParaRPr lang="es-CL" dirty="0"/>
          </a:p>
          <a:p>
            <a:pPr marL="342900" indent="-342900">
              <a:lnSpc>
                <a:spcPct val="150000"/>
              </a:lnSpc>
              <a:buFont typeface="+mj-lt"/>
              <a:buAutoNum type="alphaUcPeriod" startAt="2"/>
            </a:pPr>
            <a:endParaRPr lang="es-CL" dirty="0" smtClean="0"/>
          </a:p>
          <a:p>
            <a:pPr marL="342900" indent="-342900">
              <a:lnSpc>
                <a:spcPct val="150000"/>
              </a:lnSpc>
              <a:buFont typeface="+mj-lt"/>
              <a:buAutoNum type="alphaUcPeriod" startAt="2"/>
            </a:pPr>
            <a:endParaRPr lang="es-CL" dirty="0"/>
          </a:p>
          <a:p>
            <a:pPr>
              <a:lnSpc>
                <a:spcPct val="150000"/>
              </a:lnSpc>
            </a:pPr>
            <a:r>
              <a:rPr lang="es-CL" sz="900" dirty="0" smtClean="0"/>
              <a:t>              PERÍODO </a:t>
            </a:r>
            <a:r>
              <a:rPr lang="es-CL" sz="900" dirty="0"/>
              <a:t>DE </a:t>
            </a:r>
            <a:r>
              <a:rPr lang="es-CL" sz="900" dirty="0" smtClean="0"/>
              <a:t>MEDICIÓN 2026: </a:t>
            </a:r>
            <a:r>
              <a:rPr lang="es-CL" sz="900" dirty="0"/>
              <a:t>ACUMULADO </a:t>
            </a:r>
            <a:r>
              <a:rPr lang="es-CL" sz="900" dirty="0" smtClean="0"/>
              <a:t>DEL 9 DE FEBRERO AL 31 DE MAYO.  </a:t>
            </a:r>
          </a:p>
          <a:p>
            <a:pPr>
              <a:lnSpc>
                <a:spcPct val="150000"/>
              </a:lnSpc>
            </a:pPr>
            <a:endParaRPr lang="es-CL" dirty="0" smtClean="0"/>
          </a:p>
        </p:txBody>
      </p:sp>
      <p:graphicFrame>
        <p:nvGraphicFramePr>
          <p:cNvPr id="4" name="Tabla 3"/>
          <p:cNvGraphicFramePr>
            <a:graphicFrameLocks noGrp="1"/>
          </p:cNvGraphicFramePr>
          <p:nvPr>
            <p:extLst>
              <p:ext uri="{D42A27DB-BD31-4B8C-83A1-F6EECF244321}">
                <p14:modId xmlns:p14="http://schemas.microsoft.com/office/powerpoint/2010/main" val="91182852"/>
              </p:ext>
            </p:extLst>
          </p:nvPr>
        </p:nvGraphicFramePr>
        <p:xfrm>
          <a:off x="1288356" y="2595368"/>
          <a:ext cx="5455717" cy="1076325"/>
        </p:xfrm>
        <a:graphic>
          <a:graphicData uri="http://schemas.openxmlformats.org/drawingml/2006/table">
            <a:tbl>
              <a:tblPr>
                <a:tableStyleId>{5940675A-B579-460E-94D1-54222C63F5DA}</a:tableStyleId>
              </a:tblPr>
              <a:tblGrid>
                <a:gridCol w="980803">
                  <a:extLst>
                    <a:ext uri="{9D8B030D-6E8A-4147-A177-3AD203B41FA5}">
                      <a16:colId xmlns:a16="http://schemas.microsoft.com/office/drawing/2014/main" val="3689959364"/>
                    </a:ext>
                  </a:extLst>
                </a:gridCol>
                <a:gridCol w="1458944">
                  <a:extLst>
                    <a:ext uri="{9D8B030D-6E8A-4147-A177-3AD203B41FA5}">
                      <a16:colId xmlns:a16="http://schemas.microsoft.com/office/drawing/2014/main" val="4159932353"/>
                    </a:ext>
                  </a:extLst>
                </a:gridCol>
                <a:gridCol w="1507985">
                  <a:extLst>
                    <a:ext uri="{9D8B030D-6E8A-4147-A177-3AD203B41FA5}">
                      <a16:colId xmlns:a16="http://schemas.microsoft.com/office/drawing/2014/main" val="2432421285"/>
                    </a:ext>
                  </a:extLst>
                </a:gridCol>
                <a:gridCol w="1507985">
                  <a:extLst>
                    <a:ext uri="{9D8B030D-6E8A-4147-A177-3AD203B41FA5}">
                      <a16:colId xmlns:a16="http://schemas.microsoft.com/office/drawing/2014/main" val="1561115182"/>
                    </a:ext>
                  </a:extLst>
                </a:gridCol>
              </a:tblGrid>
              <a:tr h="428625">
                <a:tc>
                  <a:txBody>
                    <a:bodyPr/>
                    <a:lstStyle/>
                    <a:p>
                      <a:pPr algn="ctr" fontAlgn="ctr"/>
                      <a:r>
                        <a:rPr lang="es-CL" sz="1000" u="none" strike="noStrike" dirty="0">
                          <a:effectLst/>
                        </a:rPr>
                        <a:t>AÑO</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REALIZADAS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PROGRAMADAS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marL="0" marR="0" indent="0" algn="ctr" defTabSz="914400" rtl="0" fontAlgn="ctr" latinLnBrk="0">
                        <a:lnSpc>
                          <a:spcPct val="100000"/>
                        </a:lnSpc>
                        <a:spcBef>
                          <a:spcPts val="0"/>
                        </a:spcBef>
                        <a:spcAft>
                          <a:spcPts val="0"/>
                        </a:spcAft>
                        <a:buClrTx/>
                        <a:buSzTx/>
                        <a:buFontTx/>
                        <a:buNone/>
                        <a:tabLst/>
                      </a:pPr>
                      <a:r>
                        <a:rPr lang="es-MX" sz="1000" b="0" i="0" u="none" strike="noStrike" cap="none" spc="0" baseline="0" dirty="0" smtClean="0">
                          <a:ln>
                            <a:noFill/>
                          </a:ln>
                          <a:solidFill>
                            <a:schemeClr val="tx1"/>
                          </a:solidFill>
                          <a:effectLst/>
                          <a:uFillTx/>
                          <a:latin typeface="+mn-lt"/>
                          <a:ea typeface="+mn-ea"/>
                          <a:cs typeface="+mn-cs"/>
                          <a:sym typeface="Calibri"/>
                        </a:rPr>
                        <a:t>SATISFACCIÓN</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3248936576"/>
                  </a:ext>
                </a:extLst>
              </a:tr>
              <a:tr h="323850">
                <a:tc>
                  <a:txBody>
                    <a:bodyPr/>
                    <a:lstStyle/>
                    <a:p>
                      <a:pPr algn="ctr" fontAlgn="ctr"/>
                      <a:r>
                        <a:rPr lang="es-MX" sz="1000" b="0" i="0" u="none" strike="noStrike" dirty="0" smtClean="0">
                          <a:solidFill>
                            <a:srgbClr val="000000"/>
                          </a:solidFill>
                          <a:effectLst/>
                          <a:latin typeface="Arial" panose="020B0604020202020204" pitchFamily="34" charset="0"/>
                        </a:rPr>
                        <a:t>2025</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MX" sz="1000" b="0" i="0" u="none" strike="noStrike" dirty="0" smtClean="0">
                          <a:solidFill>
                            <a:srgbClr val="000000"/>
                          </a:solidFill>
                          <a:effectLst/>
                          <a:latin typeface="Arial" panose="020B0604020202020204" pitchFamily="34" charset="0"/>
                        </a:rPr>
                        <a:t>28.506</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MX" sz="1000" b="0" i="0" u="none" strike="noStrike" dirty="0" smtClean="0">
                          <a:solidFill>
                            <a:srgbClr val="000000"/>
                          </a:solidFill>
                          <a:effectLst/>
                          <a:latin typeface="Arial" panose="020B0604020202020204" pitchFamily="34" charset="0"/>
                        </a:rPr>
                        <a:t>32.632</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MX" sz="1000" b="0" i="0" u="none" strike="noStrike" dirty="0" smtClean="0">
                          <a:solidFill>
                            <a:srgbClr val="000000"/>
                          </a:solidFill>
                          <a:effectLst/>
                          <a:latin typeface="Arial" panose="020B0604020202020204" pitchFamily="34" charset="0"/>
                        </a:rPr>
                        <a:t>92.6%</a:t>
                      </a:r>
                      <a:endParaRPr lang="es-CL" sz="1000" b="0"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2411742729"/>
                  </a:ext>
                </a:extLst>
              </a:tr>
              <a:tr h="323850">
                <a:tc>
                  <a:txBody>
                    <a:bodyPr/>
                    <a:lstStyle/>
                    <a:p>
                      <a:pPr algn="ctr"/>
                      <a:r>
                        <a:rPr lang="es-MX" sz="1000" b="0" i="0" u="none" strike="noStrike" cap="none" spc="0" baseline="0" dirty="0" smtClean="0">
                          <a:ln>
                            <a:noFill/>
                          </a:ln>
                          <a:solidFill>
                            <a:srgbClr val="000000"/>
                          </a:solidFill>
                          <a:effectLst/>
                          <a:uFillTx/>
                          <a:latin typeface="Arial" panose="020B0604020202020204" pitchFamily="34" charset="0"/>
                          <a:ea typeface="+mn-ea"/>
                          <a:cs typeface="+mn-cs"/>
                          <a:sym typeface="Calibri"/>
                        </a:rPr>
                        <a:t>2026</a:t>
                      </a:r>
                      <a:endParaRPr lang="es-CL" sz="1000" b="0" i="0" u="none" strike="noStrike" cap="none" spc="0" baseline="0" dirty="0">
                        <a:ln>
                          <a:noFill/>
                        </a:ln>
                        <a:solidFill>
                          <a:srgbClr val="000000"/>
                        </a:solidFill>
                        <a:effectLst/>
                        <a:uFillTx/>
                        <a:latin typeface="Arial" panose="020B0604020202020204" pitchFamily="34" charset="0"/>
                        <a:ea typeface="+mn-ea"/>
                        <a:cs typeface="+mn-cs"/>
                        <a:sym typeface="Calibri"/>
                      </a:endParaRPr>
                    </a:p>
                  </a:txBody>
                  <a:tcPr marL="9525" marR="9525" marT="9525" marB="0" anchor="ctr"/>
                </a:tc>
                <a:tc>
                  <a:txBody>
                    <a:bodyPr/>
                    <a:lstStyle/>
                    <a:p>
                      <a:pPr algn="ctr"/>
                      <a:r>
                        <a:rPr lang="es-MX" sz="1000" b="0" i="0" u="none" strike="noStrike" cap="none" spc="0" baseline="0" dirty="0" smtClean="0">
                          <a:ln>
                            <a:noFill/>
                          </a:ln>
                          <a:solidFill>
                            <a:schemeClr val="tx1"/>
                          </a:solidFill>
                          <a:effectLst/>
                          <a:uFillTx/>
                          <a:latin typeface="+mn-lt"/>
                          <a:ea typeface="+mn-ea"/>
                          <a:cs typeface="+mn-cs"/>
                          <a:sym typeface="Calibri"/>
                        </a:rPr>
                        <a:t>13.391</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r>
                        <a:rPr lang="es-MX" sz="1000" b="0" i="0" u="none" strike="noStrike" cap="none" spc="0" baseline="0" dirty="0" smtClean="0">
                          <a:ln>
                            <a:noFill/>
                          </a:ln>
                          <a:solidFill>
                            <a:schemeClr val="tx1"/>
                          </a:solidFill>
                          <a:effectLst/>
                          <a:uFillTx/>
                          <a:latin typeface="+mn-lt"/>
                          <a:ea typeface="+mn-ea"/>
                          <a:cs typeface="+mn-cs"/>
                          <a:sym typeface="Calibri"/>
                        </a:rPr>
                        <a:t>15.011</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r>
                        <a:rPr lang="es-MX" sz="1000" b="0" i="0" u="none" strike="noStrike" cap="none" spc="0" baseline="0" dirty="0" smtClean="0">
                          <a:ln>
                            <a:noFill/>
                          </a:ln>
                          <a:solidFill>
                            <a:schemeClr val="tx1"/>
                          </a:solidFill>
                          <a:effectLst/>
                          <a:uFillTx/>
                          <a:latin typeface="+mn-lt"/>
                          <a:ea typeface="+mn-ea"/>
                          <a:cs typeface="+mn-cs"/>
                          <a:sym typeface="Calibri"/>
                        </a:rPr>
                        <a:t>93.0%</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517063225"/>
                  </a:ext>
                </a:extLst>
              </a:tr>
            </a:tbl>
          </a:graphicData>
        </a:graphic>
      </p:graphicFrame>
      <p:graphicFrame>
        <p:nvGraphicFramePr>
          <p:cNvPr id="8" name="Tabla 7"/>
          <p:cNvGraphicFramePr>
            <a:graphicFrameLocks noGrp="1"/>
          </p:cNvGraphicFramePr>
          <p:nvPr>
            <p:extLst>
              <p:ext uri="{D42A27DB-BD31-4B8C-83A1-F6EECF244321}">
                <p14:modId xmlns:p14="http://schemas.microsoft.com/office/powerpoint/2010/main" val="3207122538"/>
              </p:ext>
            </p:extLst>
          </p:nvPr>
        </p:nvGraphicFramePr>
        <p:xfrm>
          <a:off x="1308782" y="4404896"/>
          <a:ext cx="1892300" cy="1066774"/>
        </p:xfrm>
        <a:graphic>
          <a:graphicData uri="http://schemas.openxmlformats.org/drawingml/2006/table">
            <a:tbl>
              <a:tblPr>
                <a:tableStyleId>{5940675A-B579-460E-94D1-54222C63F5DA}</a:tableStyleId>
              </a:tblPr>
              <a:tblGrid>
                <a:gridCol w="762000">
                  <a:extLst>
                    <a:ext uri="{9D8B030D-6E8A-4147-A177-3AD203B41FA5}">
                      <a16:colId xmlns:a16="http://schemas.microsoft.com/office/drawing/2014/main" val="1864453889"/>
                    </a:ext>
                  </a:extLst>
                </a:gridCol>
                <a:gridCol w="1130300">
                  <a:extLst>
                    <a:ext uri="{9D8B030D-6E8A-4147-A177-3AD203B41FA5}">
                      <a16:colId xmlns:a16="http://schemas.microsoft.com/office/drawing/2014/main" val="360365759"/>
                    </a:ext>
                  </a:extLst>
                </a:gridCol>
              </a:tblGrid>
              <a:tr h="419074">
                <a:tc>
                  <a:txBody>
                    <a:bodyPr/>
                    <a:lstStyle/>
                    <a:p>
                      <a:pPr algn="ctr" fontAlgn="ctr"/>
                      <a:r>
                        <a:rPr lang="es-CL" sz="1000" u="none" strike="noStrike">
                          <a:effectLst/>
                        </a:rPr>
                        <a:t>AÑO</a:t>
                      </a:r>
                      <a:endParaRPr lang="es-CL" sz="10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a:effectLst/>
                        </a:rPr>
                        <a:t>HORAS NO REALIZADAS</a:t>
                      </a:r>
                      <a:endParaRPr lang="es-CL" sz="1000" b="1" i="0" u="none" strike="noStrike">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1045504779"/>
                  </a:ext>
                </a:extLst>
              </a:tr>
              <a:tr h="323850">
                <a:tc>
                  <a:txBody>
                    <a:bodyPr/>
                    <a:lstStyle/>
                    <a:p>
                      <a:pPr algn="ctr" fontAlgn="ctr"/>
                      <a:r>
                        <a:rPr lang="es-CL" sz="1000" u="none" strike="noStrike" dirty="0" smtClean="0">
                          <a:effectLst/>
                        </a:rPr>
                        <a:t>2025</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MX" sz="1000" b="0" i="0" u="none" strike="noStrike" dirty="0" smtClean="0">
                          <a:solidFill>
                            <a:srgbClr val="000000"/>
                          </a:solidFill>
                          <a:effectLst/>
                          <a:latin typeface="Arial" panose="020B0604020202020204" pitchFamily="34" charset="0"/>
                        </a:rPr>
                        <a:t>2.423</a:t>
                      </a:r>
                      <a:endParaRPr lang="es-CL" sz="1000" b="0"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489484656"/>
                  </a:ext>
                </a:extLst>
              </a:tr>
              <a:tr h="323850">
                <a:tc>
                  <a:txBody>
                    <a:bodyPr/>
                    <a:lstStyle/>
                    <a:p>
                      <a:pPr algn="ctr"/>
                      <a:r>
                        <a:rPr lang="es-MX" sz="1000" b="0" i="0" u="none" strike="noStrike" cap="none" spc="0" baseline="0" dirty="0" smtClean="0">
                          <a:ln>
                            <a:noFill/>
                          </a:ln>
                          <a:solidFill>
                            <a:schemeClr val="tx1"/>
                          </a:solidFill>
                          <a:effectLst/>
                          <a:uFillTx/>
                          <a:latin typeface="+mn-lt"/>
                          <a:ea typeface="+mn-ea"/>
                          <a:cs typeface="+mn-cs"/>
                          <a:sym typeface="Calibri"/>
                        </a:rPr>
                        <a:t>2026</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r>
                        <a:rPr lang="es-MX" sz="1000" b="0" i="0" u="none" strike="noStrike" cap="none" spc="0" baseline="0" dirty="0" smtClean="0">
                          <a:ln>
                            <a:noFill/>
                          </a:ln>
                          <a:solidFill>
                            <a:srgbClr val="000000"/>
                          </a:solidFill>
                          <a:effectLst/>
                          <a:uFillTx/>
                          <a:latin typeface="Arial" panose="020B0604020202020204" pitchFamily="34" charset="0"/>
                          <a:ea typeface="+mn-ea"/>
                          <a:cs typeface="+mn-cs"/>
                          <a:sym typeface="Calibri"/>
                        </a:rPr>
                        <a:t>1.045</a:t>
                      </a:r>
                      <a:endParaRPr lang="es-CL" sz="1000" b="0" i="0" u="none" strike="noStrike" cap="none" spc="0" baseline="0" dirty="0">
                        <a:ln>
                          <a:noFill/>
                        </a:ln>
                        <a:solidFill>
                          <a:srgbClr val="000000"/>
                        </a:solidFill>
                        <a:effectLst/>
                        <a:uFillTx/>
                        <a:latin typeface="Arial" panose="020B0604020202020204" pitchFamily="34" charset="0"/>
                        <a:ea typeface="+mn-ea"/>
                        <a:cs typeface="+mn-cs"/>
                        <a:sym typeface="Calibri"/>
                      </a:endParaRPr>
                    </a:p>
                  </a:txBody>
                  <a:tcPr marL="9525" marR="9525" marT="9525" marB="0" anchor="ctr"/>
                </a:tc>
                <a:extLst>
                  <a:ext uri="{0D108BD9-81ED-4DB2-BD59-A6C34878D82A}">
                    <a16:rowId xmlns:a16="http://schemas.microsoft.com/office/drawing/2014/main" val="1478969745"/>
                  </a:ext>
                </a:extLst>
              </a:tr>
            </a:tbl>
          </a:graphicData>
        </a:graphic>
      </p:graphicFrame>
    </p:spTree>
    <p:extLst>
      <p:ext uri="{BB962C8B-B14F-4D97-AF65-F5344CB8AC3E}">
        <p14:creationId xmlns:p14="http://schemas.microsoft.com/office/powerpoint/2010/main" val="17358889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2" name="Rectángulo 1"/>
          <p:cNvSpPr/>
          <p:nvPr/>
        </p:nvSpPr>
        <p:spPr>
          <a:xfrm>
            <a:off x="1050029" y="1097593"/>
            <a:ext cx="10302555" cy="5078313"/>
          </a:xfrm>
          <a:prstGeom prst="rect">
            <a:avLst/>
          </a:prstGeom>
        </p:spPr>
        <p:txBody>
          <a:bodyPr wrap="square">
            <a:spAutoFit/>
          </a:bodyPr>
          <a:lstStyle/>
          <a:p>
            <a:pPr marL="342900" indent="-342900" algn="just">
              <a:lnSpc>
                <a:spcPct val="150000"/>
              </a:lnSpc>
              <a:buFont typeface="+mj-lt"/>
              <a:buAutoNum type="alphaUcPeriod" startAt="3"/>
            </a:pPr>
            <a:r>
              <a:rPr lang="es-CL" dirty="0"/>
              <a:t>CANTIDAD DE HORAS NO </a:t>
            </a:r>
            <a:r>
              <a:rPr lang="es-CL" dirty="0">
                <a:solidFill>
                  <a:schemeClr val="tx1"/>
                </a:solidFill>
              </a:rPr>
              <a:t>REALIZADAS </a:t>
            </a:r>
            <a:r>
              <a:rPr lang="es-CL" dirty="0"/>
              <a:t>POR FALTA DISPONIBILIDAD DE INFRAESTRUCTURA DE APOYO AL APRENDIZAJE (CLASES </a:t>
            </a:r>
            <a:r>
              <a:rPr lang="es-CL" dirty="0" smtClean="0"/>
              <a:t>PRÁCTICAS </a:t>
            </a:r>
            <a:r>
              <a:rPr lang="es-CL" dirty="0"/>
              <a:t>NO REALIZADAS POR FALTA DE LABORATORIO-SIMULADOR-TALLER).         </a:t>
            </a:r>
            <a:r>
              <a:rPr lang="es-CL" b="1" dirty="0" smtClean="0"/>
              <a:t>NO  EXISTEN HORAS NO REALIZADAS </a:t>
            </a:r>
            <a:r>
              <a:rPr lang="es-CL" b="1" dirty="0"/>
              <a:t>POR ESTAS CAUSAS</a:t>
            </a:r>
            <a:r>
              <a:rPr lang="es-CL" b="1" dirty="0" smtClean="0"/>
              <a:t>.</a:t>
            </a:r>
          </a:p>
          <a:p>
            <a:pPr algn="just">
              <a:lnSpc>
                <a:spcPct val="150000"/>
              </a:lnSpc>
            </a:pPr>
            <a:endParaRPr lang="es-CL" b="1" dirty="0" smtClean="0"/>
          </a:p>
          <a:p>
            <a:pPr algn="just">
              <a:lnSpc>
                <a:spcPct val="150000"/>
              </a:lnSpc>
            </a:pPr>
            <a:r>
              <a:rPr lang="es-CL" dirty="0" smtClean="0"/>
              <a:t>D.  CANTIDAD </a:t>
            </a:r>
            <a:r>
              <a:rPr lang="es-CL" dirty="0"/>
              <a:t>DE SEPARADOS DE CURSO </a:t>
            </a:r>
            <a:r>
              <a:rPr lang="es-CL" dirty="0">
                <a:solidFill>
                  <a:schemeClr val="tx1"/>
                </a:solidFill>
              </a:rPr>
              <a:t>(INCLUIR TODAS LAS CAUSALES).</a:t>
            </a:r>
          </a:p>
          <a:p>
            <a:pPr marL="342900" indent="-342900" algn="just">
              <a:lnSpc>
                <a:spcPct val="150000"/>
              </a:lnSpc>
              <a:buFont typeface="+mj-lt"/>
              <a:buAutoNum type="alphaUcPeriod" startAt="3"/>
            </a:pPr>
            <a:endParaRPr lang="es-CL" dirty="0">
              <a:solidFill>
                <a:schemeClr val="tx1"/>
              </a:solidFill>
            </a:endParaRPr>
          </a:p>
          <a:p>
            <a:pPr marL="342900" indent="-342900" algn="just">
              <a:lnSpc>
                <a:spcPct val="150000"/>
              </a:lnSpc>
              <a:buFont typeface="+mj-lt"/>
              <a:buAutoNum type="alphaUcPeriod" startAt="3"/>
            </a:pPr>
            <a:endParaRPr lang="es-CL" dirty="0" smtClean="0">
              <a:solidFill>
                <a:schemeClr val="tx1"/>
              </a:solidFill>
            </a:endParaRPr>
          </a:p>
          <a:p>
            <a:pPr algn="just">
              <a:lnSpc>
                <a:spcPct val="150000"/>
              </a:lnSpc>
            </a:pPr>
            <a:r>
              <a:rPr lang="es-CL" dirty="0" smtClean="0"/>
              <a:t>E.   CANTIDAD </a:t>
            </a:r>
            <a:r>
              <a:rPr lang="es-CL" dirty="0"/>
              <a:t>ALUMNOS </a:t>
            </a:r>
            <a:r>
              <a:rPr lang="es-CL" dirty="0" smtClean="0"/>
              <a:t>REPITENTES: 90</a:t>
            </a:r>
            <a:r>
              <a:rPr lang="es-CL" b="1" dirty="0" smtClean="0">
                <a:solidFill>
                  <a:schemeClr val="tx1"/>
                </a:solidFill>
              </a:rPr>
              <a:t> </a:t>
            </a:r>
            <a:r>
              <a:rPr lang="es-CL" dirty="0">
                <a:solidFill>
                  <a:schemeClr val="tx1"/>
                </a:solidFill>
              </a:rPr>
              <a:t>ALUMNOS </a:t>
            </a:r>
            <a:r>
              <a:rPr lang="es-CL" dirty="0" smtClean="0">
                <a:solidFill>
                  <a:schemeClr val="tx1"/>
                </a:solidFill>
              </a:rPr>
              <a:t>REPITENTES</a:t>
            </a:r>
            <a:r>
              <a:rPr lang="es-CL" dirty="0">
                <a:solidFill>
                  <a:schemeClr val="tx1"/>
                </a:solidFill>
              </a:rPr>
              <a:t> </a:t>
            </a:r>
            <a:r>
              <a:rPr lang="es-CL" dirty="0" smtClean="0">
                <a:solidFill>
                  <a:schemeClr val="tx1"/>
                </a:solidFill>
              </a:rPr>
              <a:t>(AÑO 2025)</a:t>
            </a:r>
          </a:p>
          <a:p>
            <a:pPr algn="just">
              <a:lnSpc>
                <a:spcPct val="150000"/>
              </a:lnSpc>
            </a:pPr>
            <a:r>
              <a:rPr lang="es-CL" dirty="0" smtClean="0"/>
              <a:t>F.   CANTIDAD </a:t>
            </a:r>
            <a:r>
              <a:rPr lang="es-CL" dirty="0"/>
              <a:t>DE ALUMNOS </a:t>
            </a:r>
            <a:r>
              <a:rPr lang="es-CL" dirty="0">
                <a:solidFill>
                  <a:schemeClr val="tx1"/>
                </a:solidFill>
              </a:rPr>
              <a:t>SEPARADOS DE CURSO POR MALA CONDUCTA (EXPULSADOS</a:t>
            </a:r>
            <a:r>
              <a:rPr lang="es-CL" dirty="0" smtClean="0">
                <a:solidFill>
                  <a:schemeClr val="tx1"/>
                </a:solidFill>
              </a:rPr>
              <a:t>).</a:t>
            </a:r>
          </a:p>
          <a:p>
            <a:pPr marL="342900" indent="-342900" algn="just">
              <a:lnSpc>
                <a:spcPct val="150000"/>
              </a:lnSpc>
              <a:buFont typeface="+mj-lt"/>
              <a:buAutoNum type="alphaUcPeriod" startAt="3"/>
            </a:pPr>
            <a:endParaRPr lang="es-CL" dirty="0">
              <a:solidFill>
                <a:schemeClr val="tx1"/>
              </a:solidFill>
            </a:endParaRPr>
          </a:p>
          <a:p>
            <a:pPr marL="342900" indent="-342900" algn="just">
              <a:lnSpc>
                <a:spcPct val="150000"/>
              </a:lnSpc>
              <a:buFont typeface="+mj-lt"/>
              <a:buAutoNum type="alphaUcPeriod" startAt="3"/>
            </a:pPr>
            <a:endParaRPr lang="es-CL" b="1" dirty="0"/>
          </a:p>
          <a:p>
            <a:pPr marL="342900" indent="-342900" algn="just">
              <a:lnSpc>
                <a:spcPct val="150000"/>
              </a:lnSpc>
              <a:buFont typeface="+mj-lt"/>
              <a:buAutoNum type="alphaUcPeriod" startAt="3"/>
            </a:pPr>
            <a:endParaRPr lang="es-CL" b="1" dirty="0"/>
          </a:p>
        </p:txBody>
      </p:sp>
      <p:sp>
        <p:nvSpPr>
          <p:cNvPr id="14" name="47 Rectángulo"/>
          <p:cNvSpPr/>
          <p:nvPr/>
        </p:nvSpPr>
        <p:spPr>
          <a:xfrm>
            <a:off x="1833065" y="5375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4151272301"/>
              </p:ext>
            </p:extLst>
          </p:nvPr>
        </p:nvGraphicFramePr>
        <p:xfrm>
          <a:off x="1508761" y="3229347"/>
          <a:ext cx="4572000" cy="559693"/>
        </p:xfrm>
        <a:graphic>
          <a:graphicData uri="http://schemas.openxmlformats.org/drawingml/2006/table">
            <a:tbl>
              <a:tblPr>
                <a:tableStyleId>{5940675A-B579-460E-94D1-54222C63F5DA}</a:tableStyleId>
              </a:tblPr>
              <a:tblGrid>
                <a:gridCol w="762000">
                  <a:extLst>
                    <a:ext uri="{9D8B030D-6E8A-4147-A177-3AD203B41FA5}">
                      <a16:colId xmlns:a16="http://schemas.microsoft.com/office/drawing/2014/main" val="3662508882"/>
                    </a:ext>
                  </a:extLst>
                </a:gridCol>
                <a:gridCol w="762000">
                  <a:extLst>
                    <a:ext uri="{9D8B030D-6E8A-4147-A177-3AD203B41FA5}">
                      <a16:colId xmlns:a16="http://schemas.microsoft.com/office/drawing/2014/main" val="1292617046"/>
                    </a:ext>
                  </a:extLst>
                </a:gridCol>
                <a:gridCol w="762000">
                  <a:extLst>
                    <a:ext uri="{9D8B030D-6E8A-4147-A177-3AD203B41FA5}">
                      <a16:colId xmlns:a16="http://schemas.microsoft.com/office/drawing/2014/main" val="989023278"/>
                    </a:ext>
                  </a:extLst>
                </a:gridCol>
                <a:gridCol w="762000">
                  <a:extLst>
                    <a:ext uri="{9D8B030D-6E8A-4147-A177-3AD203B41FA5}">
                      <a16:colId xmlns:a16="http://schemas.microsoft.com/office/drawing/2014/main" val="4198503922"/>
                    </a:ext>
                  </a:extLst>
                </a:gridCol>
                <a:gridCol w="762000">
                  <a:extLst>
                    <a:ext uri="{9D8B030D-6E8A-4147-A177-3AD203B41FA5}">
                      <a16:colId xmlns:a16="http://schemas.microsoft.com/office/drawing/2014/main" val="3994623841"/>
                    </a:ext>
                  </a:extLst>
                </a:gridCol>
                <a:gridCol w="762000">
                  <a:extLst>
                    <a:ext uri="{9D8B030D-6E8A-4147-A177-3AD203B41FA5}">
                      <a16:colId xmlns:a16="http://schemas.microsoft.com/office/drawing/2014/main" val="1196667849"/>
                    </a:ext>
                  </a:extLst>
                </a:gridCol>
              </a:tblGrid>
              <a:tr h="190500">
                <a:tc gridSpan="3">
                  <a:txBody>
                    <a:bodyPr/>
                    <a:lstStyle/>
                    <a:p>
                      <a:pPr algn="ctr" fontAlgn="b"/>
                      <a:r>
                        <a:rPr lang="en-US" sz="1000" b="1" u="none" strike="noStrike" dirty="0">
                          <a:effectLst/>
                        </a:rPr>
                        <a:t>AÑO </a:t>
                      </a:r>
                      <a:r>
                        <a:rPr lang="en-US" sz="1000" b="1" u="none" strike="noStrike" dirty="0" smtClean="0">
                          <a:effectLst/>
                        </a:rPr>
                        <a:t>2025</a:t>
                      </a:r>
                      <a:endParaRPr lang="en-US" sz="1000" b="1" i="0" u="none" strike="noStrike" dirty="0">
                        <a:solidFill>
                          <a:srgbClr val="000000"/>
                        </a:solidFill>
                        <a:effectLst/>
                        <a:latin typeface="Arial" panose="020B0604020202020204" pitchFamily="34" charset="0"/>
                      </a:endParaRPr>
                    </a:p>
                  </a:txBody>
                  <a:tcPr marL="9525" marR="9525" marT="9525" marB="0" anchor="b">
                    <a:solidFill>
                      <a:schemeClr val="bg1">
                        <a:lumMod val="75000"/>
                      </a:schemeClr>
                    </a:solidFill>
                  </a:tcPr>
                </a:tc>
                <a:tc hMerge="1">
                  <a:txBody>
                    <a:bodyPr/>
                    <a:lstStyle/>
                    <a:p>
                      <a:endParaRPr lang="en-US"/>
                    </a:p>
                  </a:txBody>
                  <a:tcPr/>
                </a:tc>
                <a:tc hMerge="1">
                  <a:txBody>
                    <a:bodyPr/>
                    <a:lstStyle/>
                    <a:p>
                      <a:endParaRPr lang="en-US"/>
                    </a:p>
                  </a:txBody>
                  <a:tcPr/>
                </a:tc>
                <a:tc gridSpan="3">
                  <a:txBody>
                    <a:bodyPr/>
                    <a:lstStyle/>
                    <a:p>
                      <a:pPr algn="ctr" fontAlgn="b"/>
                      <a:r>
                        <a:rPr lang="en-US" sz="1000" b="1" u="none" strike="noStrike" dirty="0">
                          <a:effectLst/>
                        </a:rPr>
                        <a:t>AÑO </a:t>
                      </a:r>
                      <a:r>
                        <a:rPr lang="en-US" sz="1000" b="1" u="none" strike="noStrike" dirty="0" smtClean="0">
                          <a:effectLst/>
                        </a:rPr>
                        <a:t>2026</a:t>
                      </a:r>
                      <a:endParaRPr lang="en-US" sz="1000" b="1" i="0" u="none" strike="noStrike" dirty="0">
                        <a:solidFill>
                          <a:srgbClr val="000000"/>
                        </a:solidFill>
                        <a:effectLst/>
                        <a:latin typeface="Arial" panose="020B0604020202020204" pitchFamily="34" charset="0"/>
                      </a:endParaRPr>
                    </a:p>
                  </a:txBody>
                  <a:tcPr marL="9525" marR="9525" marT="9525" marB="0" anchor="b">
                    <a:solidFill>
                      <a:schemeClr val="bg1">
                        <a:lumMod val="75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04712450"/>
                  </a:ext>
                </a:extLst>
              </a:tr>
              <a:tr h="190500">
                <a:tc>
                  <a:txBody>
                    <a:bodyPr/>
                    <a:lstStyle/>
                    <a:p>
                      <a:pPr algn="ctr" fontAlgn="b"/>
                      <a:r>
                        <a:rPr lang="en-US" sz="1000" b="1" u="none" strike="noStrike" dirty="0">
                          <a:solidFill>
                            <a:schemeClr val="tx1"/>
                          </a:solidFill>
                          <a:effectLst/>
                        </a:rPr>
                        <a:t>RECLUTAS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a:solidFill>
                            <a:schemeClr val="tx1"/>
                          </a:solidFill>
                          <a:effectLst/>
                        </a:rPr>
                        <a:t>CADETES</a:t>
                      </a:r>
                      <a:endParaRPr lang="en-US" sz="1000" b="1" i="0" u="none" strike="noStrike">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TOTAL</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RECLUTAS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CADETES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TOTAL</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extLst>
                  <a:ext uri="{0D108BD9-81ED-4DB2-BD59-A6C34878D82A}">
                    <a16:rowId xmlns:a16="http://schemas.microsoft.com/office/drawing/2014/main" val="839235898"/>
                  </a:ext>
                </a:extLst>
              </a:tr>
              <a:tr h="178693">
                <a:tc>
                  <a:txBody>
                    <a:bodyPr/>
                    <a:lstStyle/>
                    <a:p>
                      <a:pPr algn="ctr" fontAlgn="b"/>
                      <a:r>
                        <a:rPr lang="en-US" sz="1000" b="0" i="0" u="none" strike="noStrike" dirty="0" smtClean="0">
                          <a:solidFill>
                            <a:schemeClr val="tx1"/>
                          </a:solidFill>
                          <a:effectLst/>
                          <a:latin typeface="Arial" panose="020B0604020202020204" pitchFamily="34" charset="0"/>
                        </a:rPr>
                        <a:t>8</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smtClean="0">
                          <a:solidFill>
                            <a:schemeClr val="tx1"/>
                          </a:solidFill>
                          <a:effectLst/>
                          <a:latin typeface="Arial" panose="020B0604020202020204" pitchFamily="34" charset="0"/>
                        </a:rPr>
                        <a:t>82</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smtClean="0">
                          <a:solidFill>
                            <a:schemeClr val="tx1"/>
                          </a:solidFill>
                          <a:effectLst/>
                          <a:latin typeface="Arial" panose="020B0604020202020204" pitchFamily="34" charset="0"/>
                        </a:rPr>
                        <a:t>90</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100" b="0" i="0" u="none" strike="noStrike" dirty="0" smtClean="0">
                          <a:solidFill>
                            <a:schemeClr val="tx1"/>
                          </a:solidFill>
                          <a:effectLst/>
                          <a:latin typeface="Arial" panose="020B0604020202020204" pitchFamily="34" charset="0"/>
                        </a:rPr>
                        <a:t>9</a:t>
                      </a:r>
                      <a:endParaRPr lang="en-US" sz="11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100" b="0" i="0" u="none" strike="noStrike" dirty="0" smtClean="0">
                          <a:solidFill>
                            <a:schemeClr val="tx1"/>
                          </a:solidFill>
                          <a:effectLst/>
                          <a:latin typeface="Arial" panose="020B0604020202020204" pitchFamily="34" charset="0"/>
                        </a:rPr>
                        <a:t>28</a:t>
                      </a:r>
                      <a:endParaRPr lang="en-US" sz="11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100" b="1" i="0" u="none" strike="noStrike" dirty="0" smtClean="0">
                          <a:solidFill>
                            <a:schemeClr val="tx1"/>
                          </a:solidFill>
                          <a:effectLst/>
                          <a:latin typeface="Arial" panose="020B0604020202020204" pitchFamily="34" charset="0"/>
                        </a:rPr>
                        <a:t>37</a:t>
                      </a:r>
                      <a:endParaRPr lang="en-US" sz="1100" b="1" i="0" u="none" strike="noStrike" dirty="0">
                        <a:solidFill>
                          <a:schemeClr val="tx1"/>
                        </a:solidFill>
                        <a:effectLst/>
                        <a:latin typeface="Arial" panose="020B0604020202020204" pitchFamily="34" charset="0"/>
                      </a:endParaRPr>
                    </a:p>
                  </a:txBody>
                  <a:tcPr marL="9525" marR="9525" marT="9525" marB="0" anchor="b"/>
                </a:tc>
                <a:extLst>
                  <a:ext uri="{0D108BD9-81ED-4DB2-BD59-A6C34878D82A}">
                    <a16:rowId xmlns:a16="http://schemas.microsoft.com/office/drawing/2014/main" val="1743581958"/>
                  </a:ext>
                </a:extLst>
              </a:tr>
            </a:tbl>
          </a:graphicData>
        </a:graphic>
      </p:graphicFrame>
      <p:graphicFrame>
        <p:nvGraphicFramePr>
          <p:cNvPr id="7" name="Tabla 6"/>
          <p:cNvGraphicFramePr>
            <a:graphicFrameLocks noGrp="1"/>
          </p:cNvGraphicFramePr>
          <p:nvPr>
            <p:extLst>
              <p:ext uri="{D42A27DB-BD31-4B8C-83A1-F6EECF244321}">
                <p14:modId xmlns:p14="http://schemas.microsoft.com/office/powerpoint/2010/main" val="1344436459"/>
              </p:ext>
            </p:extLst>
          </p:nvPr>
        </p:nvGraphicFramePr>
        <p:xfrm>
          <a:off x="1559495" y="4889938"/>
          <a:ext cx="4042147" cy="952500"/>
        </p:xfrm>
        <a:graphic>
          <a:graphicData uri="http://schemas.openxmlformats.org/drawingml/2006/table">
            <a:tbl>
              <a:tblPr>
                <a:tableStyleId>{5940675A-B579-460E-94D1-54222C63F5DA}</a:tableStyleId>
              </a:tblPr>
              <a:tblGrid>
                <a:gridCol w="2489277">
                  <a:extLst>
                    <a:ext uri="{9D8B030D-6E8A-4147-A177-3AD203B41FA5}">
                      <a16:colId xmlns:a16="http://schemas.microsoft.com/office/drawing/2014/main" val="1911177657"/>
                    </a:ext>
                  </a:extLst>
                </a:gridCol>
                <a:gridCol w="776435">
                  <a:extLst>
                    <a:ext uri="{9D8B030D-6E8A-4147-A177-3AD203B41FA5}">
                      <a16:colId xmlns:a16="http://schemas.microsoft.com/office/drawing/2014/main" val="1647540898"/>
                    </a:ext>
                  </a:extLst>
                </a:gridCol>
                <a:gridCol w="776435">
                  <a:extLst>
                    <a:ext uri="{9D8B030D-6E8A-4147-A177-3AD203B41FA5}">
                      <a16:colId xmlns:a16="http://schemas.microsoft.com/office/drawing/2014/main" val="358807518"/>
                    </a:ext>
                  </a:extLst>
                </a:gridCol>
              </a:tblGrid>
              <a:tr h="247650">
                <a:tc rowSpan="2">
                  <a:txBody>
                    <a:bodyPr/>
                    <a:lstStyle/>
                    <a:p>
                      <a:pPr algn="l" fontAlgn="ctr"/>
                      <a:r>
                        <a:rPr lang="en-US" sz="1000" b="1" u="none" strike="noStrike" dirty="0">
                          <a:effectLst/>
                        </a:rPr>
                        <a:t>CADETES SEPARADOS DECURSO</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gridSpan="2">
                  <a:txBody>
                    <a:bodyPr/>
                    <a:lstStyle/>
                    <a:p>
                      <a:pPr algn="ctr" fontAlgn="ctr"/>
                      <a:r>
                        <a:rPr lang="en-US" sz="1000" b="1" u="none" strike="noStrike" dirty="0">
                          <a:effectLst/>
                        </a:rPr>
                        <a:t>AL MES DE MAYO</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hMerge="1">
                  <a:txBody>
                    <a:bodyPr/>
                    <a:lstStyle/>
                    <a:p>
                      <a:endParaRPr lang="en-US"/>
                    </a:p>
                  </a:txBody>
                  <a:tcPr/>
                </a:tc>
                <a:extLst>
                  <a:ext uri="{0D108BD9-81ED-4DB2-BD59-A6C34878D82A}">
                    <a16:rowId xmlns:a16="http://schemas.microsoft.com/office/drawing/2014/main" val="1033969240"/>
                  </a:ext>
                </a:extLst>
              </a:tr>
              <a:tr h="247650">
                <a:tc vMerge="1">
                  <a:txBody>
                    <a:bodyPr/>
                    <a:lstStyle/>
                    <a:p>
                      <a:endParaRPr lang="en-US"/>
                    </a:p>
                  </a:txBody>
                  <a:tcPr/>
                </a:tc>
                <a:tc>
                  <a:txBody>
                    <a:bodyPr/>
                    <a:lstStyle/>
                    <a:p>
                      <a:pPr algn="ctr" fontAlgn="ctr"/>
                      <a:r>
                        <a:rPr lang="en-US" sz="1000" b="1" u="none" strike="noStrike" dirty="0">
                          <a:effectLst/>
                        </a:rPr>
                        <a:t>AÑO </a:t>
                      </a:r>
                      <a:r>
                        <a:rPr lang="en-US" sz="1000" b="1" u="none" strike="noStrike" dirty="0" smtClean="0">
                          <a:effectLst/>
                        </a:rPr>
                        <a:t>2025</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a:txBody>
                    <a:bodyPr/>
                    <a:lstStyle/>
                    <a:p>
                      <a:pPr algn="ctr" fontAlgn="ctr"/>
                      <a:r>
                        <a:rPr lang="en-US" sz="1000" b="1" u="none" strike="noStrike" dirty="0">
                          <a:effectLst/>
                        </a:rPr>
                        <a:t>AÑO </a:t>
                      </a:r>
                      <a:r>
                        <a:rPr lang="en-US" sz="1000" b="1" u="none" strike="noStrike" dirty="0" smtClean="0">
                          <a:effectLst/>
                        </a:rPr>
                        <a:t>2026</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extLst>
                  <a:ext uri="{0D108BD9-81ED-4DB2-BD59-A6C34878D82A}">
                    <a16:rowId xmlns:a16="http://schemas.microsoft.com/office/drawing/2014/main" val="3892904133"/>
                  </a:ext>
                </a:extLst>
              </a:tr>
              <a:tr h="228600">
                <a:tc>
                  <a:txBody>
                    <a:bodyPr/>
                    <a:lstStyle/>
                    <a:p>
                      <a:pPr algn="l" fontAlgn="b"/>
                      <a:r>
                        <a:rPr lang="en-US" sz="1000" u="none" strike="noStrike">
                          <a:effectLst/>
                        </a:rPr>
                        <a:t>POR MALA CONDUCTA</a:t>
                      </a:r>
                      <a:endParaRPr lang="en-US" sz="10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smtClean="0">
                          <a:solidFill>
                            <a:schemeClr val="tx1"/>
                          </a:solidFill>
                          <a:effectLst/>
                          <a:latin typeface="Arial" panose="020B0604020202020204" pitchFamily="34" charset="0"/>
                        </a:rPr>
                        <a:t>5</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smtClean="0">
                          <a:solidFill>
                            <a:schemeClr val="tx1"/>
                          </a:solidFill>
                          <a:effectLst/>
                          <a:latin typeface="Arial" panose="020B0604020202020204" pitchFamily="34" charset="0"/>
                        </a:rPr>
                        <a:t>1</a:t>
                      </a:r>
                      <a:endParaRPr lang="en-US" sz="1000" b="0" i="0" u="none" strike="noStrike" dirty="0">
                        <a:solidFill>
                          <a:schemeClr val="tx1"/>
                        </a:solidFill>
                        <a:effectLst/>
                        <a:latin typeface="Arial" panose="020B0604020202020204" pitchFamily="34" charset="0"/>
                      </a:endParaRPr>
                    </a:p>
                  </a:txBody>
                  <a:tcPr marL="9525" marR="9525" marT="9525" marB="0" anchor="b"/>
                </a:tc>
                <a:extLst>
                  <a:ext uri="{0D108BD9-81ED-4DB2-BD59-A6C34878D82A}">
                    <a16:rowId xmlns:a16="http://schemas.microsoft.com/office/drawing/2014/main" val="3262795300"/>
                  </a:ext>
                </a:extLst>
              </a:tr>
              <a:tr h="228600">
                <a:tc>
                  <a:txBody>
                    <a:bodyPr/>
                    <a:lstStyle/>
                    <a:p>
                      <a:pPr algn="l" fontAlgn="b"/>
                      <a:r>
                        <a:rPr lang="en-US" sz="1000" u="none" strike="noStrike">
                          <a:effectLst/>
                        </a:rPr>
                        <a:t>EXPULSADOS</a:t>
                      </a:r>
                      <a:endParaRPr lang="en-US" sz="10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smtClean="0">
                          <a:solidFill>
                            <a:schemeClr val="tx1"/>
                          </a:solidFill>
                          <a:effectLst/>
                          <a:latin typeface="Arial" panose="020B0604020202020204" pitchFamily="34" charset="0"/>
                        </a:rPr>
                        <a:t>0</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smtClean="0">
                          <a:solidFill>
                            <a:schemeClr val="tx1"/>
                          </a:solidFill>
                          <a:effectLst/>
                          <a:latin typeface="Arial" panose="020B0604020202020204" pitchFamily="34" charset="0"/>
                        </a:rPr>
                        <a:t>0</a:t>
                      </a:r>
                      <a:endParaRPr lang="en-US" sz="1000" b="0" i="0" u="none" strike="noStrike" dirty="0">
                        <a:solidFill>
                          <a:schemeClr val="tx1"/>
                        </a:solidFill>
                        <a:effectLst/>
                        <a:latin typeface="Arial" panose="020B0604020202020204" pitchFamily="34" charset="0"/>
                      </a:endParaRPr>
                    </a:p>
                  </a:txBody>
                  <a:tcPr marL="9525" marR="9525" marT="9525" marB="0" anchor="b"/>
                </a:tc>
                <a:extLst>
                  <a:ext uri="{0D108BD9-81ED-4DB2-BD59-A6C34878D82A}">
                    <a16:rowId xmlns:a16="http://schemas.microsoft.com/office/drawing/2014/main" val="2612751705"/>
                  </a:ext>
                </a:extLst>
              </a:tr>
            </a:tbl>
          </a:graphicData>
        </a:graphic>
      </p:graphicFrame>
    </p:spTree>
    <p:extLst>
      <p:ext uri="{BB962C8B-B14F-4D97-AF65-F5344CB8AC3E}">
        <p14:creationId xmlns:p14="http://schemas.microsoft.com/office/powerpoint/2010/main" val="36691694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2" name="Rectángulo 1"/>
          <p:cNvSpPr/>
          <p:nvPr/>
        </p:nvSpPr>
        <p:spPr>
          <a:xfrm>
            <a:off x="1693630" y="1010654"/>
            <a:ext cx="9010881" cy="5078313"/>
          </a:xfrm>
          <a:prstGeom prst="rect">
            <a:avLst/>
          </a:prstGeom>
        </p:spPr>
        <p:txBody>
          <a:bodyPr wrap="square">
            <a:spAutoFit/>
          </a:bodyPr>
          <a:lstStyle/>
          <a:p>
            <a:pPr marL="342900" indent="-342900">
              <a:lnSpc>
                <a:spcPct val="150000"/>
              </a:lnSpc>
              <a:buFont typeface="+mj-lt"/>
              <a:buAutoNum type="alphaUcPeriod" startAt="7"/>
            </a:pPr>
            <a:r>
              <a:rPr lang="es-CL" dirty="0" smtClean="0">
                <a:solidFill>
                  <a:schemeClr val="tx1"/>
                </a:solidFill>
              </a:rPr>
              <a:t>ALUMNOS </a:t>
            </a:r>
            <a:r>
              <a:rPr lang="es-CL" dirty="0">
                <a:solidFill>
                  <a:schemeClr val="tx1"/>
                </a:solidFill>
              </a:rPr>
              <a:t>CRÍTICOS: </a:t>
            </a:r>
            <a:r>
              <a:rPr lang="es-CL" dirty="0" smtClean="0">
                <a:solidFill>
                  <a:schemeClr val="tx1"/>
                </a:solidFill>
              </a:rPr>
              <a:t>2 O MÁS </a:t>
            </a:r>
            <a:r>
              <a:rPr lang="es-CL" dirty="0">
                <a:solidFill>
                  <a:schemeClr val="tx1"/>
                </a:solidFill>
              </a:rPr>
              <a:t>PROMEDIOS </a:t>
            </a:r>
            <a:r>
              <a:rPr lang="es-CL" dirty="0" smtClean="0">
                <a:solidFill>
                  <a:schemeClr val="tx1"/>
                </a:solidFill>
              </a:rPr>
              <a:t>ROJO. </a:t>
            </a:r>
          </a:p>
          <a:p>
            <a:pPr>
              <a:lnSpc>
                <a:spcPct val="150000"/>
              </a:lnSpc>
              <a:tabLst>
                <a:tab pos="444500" algn="l"/>
              </a:tabLst>
            </a:pPr>
            <a:r>
              <a:rPr lang="es-CL" dirty="0" smtClean="0">
                <a:solidFill>
                  <a:srgbClr val="FF0000"/>
                </a:solidFill>
              </a:rPr>
              <a:t>	</a:t>
            </a:r>
          </a:p>
          <a:p>
            <a:pPr>
              <a:lnSpc>
                <a:spcPct val="150000"/>
              </a:lnSpc>
              <a:tabLst>
                <a:tab pos="444500" algn="l"/>
              </a:tabLst>
            </a:pPr>
            <a:endParaRPr lang="es-CL" dirty="0">
              <a:solidFill>
                <a:srgbClr val="FF0000"/>
              </a:solidFill>
            </a:endParaRPr>
          </a:p>
          <a:p>
            <a:pPr>
              <a:lnSpc>
                <a:spcPct val="150000"/>
              </a:lnSpc>
              <a:tabLst>
                <a:tab pos="444500" algn="l"/>
              </a:tabLst>
            </a:pPr>
            <a:r>
              <a:rPr lang="es-CL" dirty="0" smtClean="0">
                <a:solidFill>
                  <a:schemeClr val="tx1"/>
                </a:solidFill>
              </a:rPr>
              <a:t>H.	ASIGNATURAS CRÍTICAS: 40% O MÁS ALUMNOS CON PROMEDIO ROJO. </a:t>
            </a:r>
          </a:p>
          <a:p>
            <a:pPr marL="342900" indent="-342900">
              <a:lnSpc>
                <a:spcPct val="150000"/>
              </a:lnSpc>
              <a:buFont typeface="+mj-lt"/>
              <a:buAutoNum type="alphaUcPeriod" startAt="7"/>
            </a:pPr>
            <a:endParaRPr lang="es-CL" dirty="0" smtClean="0">
              <a:solidFill>
                <a:schemeClr val="tx1"/>
              </a:solidFill>
            </a:endParaRPr>
          </a:p>
          <a:p>
            <a:pPr>
              <a:lnSpc>
                <a:spcPct val="150000"/>
              </a:lnSpc>
            </a:pPr>
            <a:endParaRPr lang="es-CL" dirty="0" smtClean="0">
              <a:solidFill>
                <a:schemeClr val="tx1"/>
              </a:solidFill>
            </a:endParaRPr>
          </a:p>
          <a:p>
            <a:pPr>
              <a:lnSpc>
                <a:spcPct val="150000"/>
              </a:lnSpc>
            </a:pPr>
            <a:endParaRPr lang="es-CL" dirty="0" smtClean="0">
              <a:solidFill>
                <a:schemeClr val="tx1"/>
              </a:solidFill>
            </a:endParaRPr>
          </a:p>
          <a:p>
            <a:pPr>
              <a:lnSpc>
                <a:spcPct val="150000"/>
              </a:lnSpc>
              <a:tabLst>
                <a:tab pos="444500" algn="l"/>
              </a:tabLst>
            </a:pPr>
            <a:r>
              <a:rPr lang="es-CL" dirty="0" smtClean="0">
                <a:solidFill>
                  <a:schemeClr val="tx1"/>
                </a:solidFill>
              </a:rPr>
              <a:t>I.	CURSOS CRÍTICOS: 40% O MÁS DE ALUMNOS CRÍTICOS. </a:t>
            </a: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smtClean="0">
              <a:solidFill>
                <a:schemeClr val="tx1"/>
              </a:solidFill>
            </a:endParaRP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a:solidFill>
                <a:schemeClr val="tx1"/>
              </a:solidFill>
            </a:endParaRPr>
          </a:p>
        </p:txBody>
      </p:sp>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graphicFrame>
        <p:nvGraphicFramePr>
          <p:cNvPr id="3" name="Tabla 2"/>
          <p:cNvGraphicFramePr>
            <a:graphicFrameLocks noGrp="1"/>
          </p:cNvGraphicFramePr>
          <p:nvPr>
            <p:extLst>
              <p:ext uri="{D42A27DB-BD31-4B8C-83A1-F6EECF244321}">
                <p14:modId xmlns:p14="http://schemas.microsoft.com/office/powerpoint/2010/main" val="4232110463"/>
              </p:ext>
            </p:extLst>
          </p:nvPr>
        </p:nvGraphicFramePr>
        <p:xfrm>
          <a:off x="2207568" y="2775238"/>
          <a:ext cx="2736304" cy="850971"/>
        </p:xfrm>
        <a:graphic>
          <a:graphicData uri="http://schemas.openxmlformats.org/drawingml/2006/table">
            <a:tbl>
              <a:tblPr firstRow="1" bandRow="1">
                <a:tableStyleId>{5940675A-B579-460E-94D1-54222C63F5DA}</a:tableStyleId>
              </a:tblPr>
              <a:tblGrid>
                <a:gridCol w="2736304">
                  <a:extLst>
                    <a:ext uri="{9D8B030D-6E8A-4147-A177-3AD203B41FA5}">
                      <a16:colId xmlns:a16="http://schemas.microsoft.com/office/drawing/2014/main" val="282518157"/>
                    </a:ext>
                  </a:extLst>
                </a:gridCol>
              </a:tblGrid>
              <a:tr h="213360">
                <a:tc>
                  <a:txBody>
                    <a:bodyPr/>
                    <a:lstStyle/>
                    <a:p>
                      <a:pPr algn="just"/>
                      <a:r>
                        <a:rPr lang="en-US" dirty="0" err="1" smtClean="0">
                          <a:solidFill>
                            <a:schemeClr val="tx1"/>
                          </a:solidFill>
                        </a:rPr>
                        <a:t>Electrotecnia</a:t>
                      </a:r>
                      <a:endParaRPr lang="en-US" dirty="0" smtClean="0">
                        <a:solidFill>
                          <a:schemeClr val="tx1"/>
                        </a:solidFill>
                      </a:endParaRPr>
                    </a:p>
                  </a:txBody>
                  <a:tcPr/>
                </a:tc>
                <a:extLst>
                  <a:ext uri="{0D108BD9-81ED-4DB2-BD59-A6C34878D82A}">
                    <a16:rowId xmlns:a16="http://schemas.microsoft.com/office/drawing/2014/main" val="3679264889"/>
                  </a:ext>
                </a:extLst>
              </a:tr>
              <a:tr h="302331">
                <a:tc>
                  <a:txBody>
                    <a:bodyPr/>
                    <a:lstStyle/>
                    <a:p>
                      <a:pPr algn="just"/>
                      <a:r>
                        <a:rPr lang="en-US" dirty="0" err="1" smtClean="0">
                          <a:solidFill>
                            <a:schemeClr val="tx1"/>
                          </a:solidFill>
                        </a:rPr>
                        <a:t>Física</a:t>
                      </a:r>
                      <a:r>
                        <a:rPr lang="en-US" dirty="0" smtClean="0">
                          <a:solidFill>
                            <a:schemeClr val="tx1"/>
                          </a:solidFill>
                        </a:rPr>
                        <a:t> II</a:t>
                      </a:r>
                      <a:endParaRPr lang="en-US" dirty="0">
                        <a:solidFill>
                          <a:schemeClr val="tx1"/>
                        </a:solidFill>
                      </a:endParaRPr>
                    </a:p>
                  </a:txBody>
                  <a:tcPr/>
                </a:tc>
                <a:extLst>
                  <a:ext uri="{0D108BD9-81ED-4DB2-BD59-A6C34878D82A}">
                    <a16:rowId xmlns:a16="http://schemas.microsoft.com/office/drawing/2014/main" val="1336534667"/>
                  </a:ext>
                </a:extLst>
              </a:tr>
              <a:tr h="21336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err="1" smtClean="0">
                          <a:solidFill>
                            <a:schemeClr val="tx1"/>
                          </a:solidFill>
                        </a:rPr>
                        <a:t>Náutica</a:t>
                      </a:r>
                      <a:r>
                        <a:rPr lang="en-US" dirty="0" smtClean="0">
                          <a:solidFill>
                            <a:schemeClr val="tx1"/>
                          </a:solidFill>
                        </a:rPr>
                        <a:t>.</a:t>
                      </a:r>
                      <a:endParaRPr lang="en-US" dirty="0">
                        <a:solidFill>
                          <a:schemeClr val="tx1"/>
                        </a:solidFill>
                      </a:endParaRPr>
                    </a:p>
                  </a:txBody>
                  <a:tcPr/>
                </a:tc>
                <a:extLst>
                  <a:ext uri="{0D108BD9-81ED-4DB2-BD59-A6C34878D82A}">
                    <a16:rowId xmlns:a16="http://schemas.microsoft.com/office/drawing/2014/main" val="855845950"/>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3794888816"/>
              </p:ext>
            </p:extLst>
          </p:nvPr>
        </p:nvGraphicFramePr>
        <p:xfrm>
          <a:off x="2207568" y="4509120"/>
          <a:ext cx="2736304" cy="1082602"/>
        </p:xfrm>
        <a:graphic>
          <a:graphicData uri="http://schemas.openxmlformats.org/drawingml/2006/table">
            <a:tbl>
              <a:tblPr firstRow="1" bandRow="1">
                <a:tableStyleId>{5940675A-B579-460E-94D1-54222C63F5DA}</a:tableStyleId>
              </a:tblPr>
              <a:tblGrid>
                <a:gridCol w="1368152">
                  <a:extLst>
                    <a:ext uri="{9D8B030D-6E8A-4147-A177-3AD203B41FA5}">
                      <a16:colId xmlns:a16="http://schemas.microsoft.com/office/drawing/2014/main" val="282518157"/>
                    </a:ext>
                  </a:extLst>
                </a:gridCol>
                <a:gridCol w="1368152">
                  <a:extLst>
                    <a:ext uri="{9D8B030D-6E8A-4147-A177-3AD203B41FA5}">
                      <a16:colId xmlns:a16="http://schemas.microsoft.com/office/drawing/2014/main" val="2098970814"/>
                    </a:ext>
                  </a:extLst>
                </a:gridCol>
              </a:tblGrid>
              <a:tr h="378910">
                <a:tc>
                  <a:txBody>
                    <a:bodyPr/>
                    <a:lstStyle/>
                    <a:p>
                      <a:pPr algn="just"/>
                      <a:r>
                        <a:rPr lang="es-CL" dirty="0" smtClean="0">
                          <a:solidFill>
                            <a:schemeClr val="tx1"/>
                          </a:solidFill>
                        </a:rPr>
                        <a:t>Electrotecnia</a:t>
                      </a:r>
                      <a:endParaRPr lang="en-US" dirty="0">
                        <a:solidFill>
                          <a:schemeClr val="tx1"/>
                        </a:solidFill>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4° A / B</a:t>
                      </a:r>
                      <a:r>
                        <a:rPr lang="en-US" baseline="0" dirty="0" smtClean="0">
                          <a:solidFill>
                            <a:schemeClr val="tx1"/>
                          </a:solidFill>
                        </a:rPr>
                        <a:t> / C</a:t>
                      </a:r>
                      <a:endParaRPr lang="en-US" dirty="0">
                        <a:solidFill>
                          <a:schemeClr val="tx1"/>
                        </a:solidFill>
                      </a:endParaRPr>
                    </a:p>
                  </a:txBody>
                  <a:tcPr/>
                </a:tc>
                <a:extLst>
                  <a:ext uri="{0D108BD9-81ED-4DB2-BD59-A6C34878D82A}">
                    <a16:rowId xmlns:a16="http://schemas.microsoft.com/office/drawing/2014/main" val="3679264889"/>
                  </a:ext>
                </a:extLst>
              </a:tr>
              <a:tr h="351846">
                <a:tc>
                  <a:txBody>
                    <a:bodyPr/>
                    <a:lstStyle/>
                    <a:p>
                      <a:pPr algn="just"/>
                      <a:r>
                        <a:rPr lang="en-US" dirty="0" err="1" smtClean="0">
                          <a:solidFill>
                            <a:schemeClr val="tx1"/>
                          </a:solidFill>
                        </a:rPr>
                        <a:t>Física</a:t>
                      </a:r>
                      <a:r>
                        <a:rPr lang="en-US" dirty="0" smtClean="0">
                          <a:solidFill>
                            <a:schemeClr val="tx1"/>
                          </a:solidFill>
                        </a:rPr>
                        <a:t> II</a:t>
                      </a:r>
                      <a:endParaRPr lang="en-US" dirty="0">
                        <a:solidFill>
                          <a:schemeClr val="tx1"/>
                        </a:solidFill>
                      </a:endParaRPr>
                    </a:p>
                  </a:txBody>
                  <a:tcPr/>
                </a:tc>
                <a:tc>
                  <a:txBody>
                    <a:bodyPr/>
                    <a:lstStyle/>
                    <a:p>
                      <a:pPr algn="just"/>
                      <a:r>
                        <a:rPr lang="es-MX" dirty="0" smtClean="0">
                          <a:solidFill>
                            <a:schemeClr val="tx1"/>
                          </a:solidFill>
                        </a:rPr>
                        <a:t>2° B / D / LT</a:t>
                      </a:r>
                      <a:endParaRPr lang="es-CL" dirty="0" smtClean="0">
                        <a:solidFill>
                          <a:schemeClr val="tx1"/>
                        </a:solidFill>
                      </a:endParaRPr>
                    </a:p>
                  </a:txBody>
                  <a:tcPr/>
                </a:tc>
                <a:extLst>
                  <a:ext uri="{0D108BD9-81ED-4DB2-BD59-A6C34878D82A}">
                    <a16:rowId xmlns:a16="http://schemas.microsoft.com/office/drawing/2014/main" val="1262689921"/>
                  </a:ext>
                </a:extLst>
              </a:tr>
              <a:tr h="351846">
                <a:tc>
                  <a:txBody>
                    <a:bodyPr/>
                    <a:lstStyle/>
                    <a:p>
                      <a:pPr algn="just"/>
                      <a:r>
                        <a:rPr lang="en-US" dirty="0" err="1" smtClean="0">
                          <a:solidFill>
                            <a:schemeClr val="tx1"/>
                          </a:solidFill>
                        </a:rPr>
                        <a:t>Náutica</a:t>
                      </a:r>
                      <a:endParaRPr lang="en-US" dirty="0">
                        <a:solidFill>
                          <a:schemeClr val="tx1"/>
                        </a:solidFill>
                      </a:endParaRPr>
                    </a:p>
                  </a:txBody>
                  <a:tcPr/>
                </a:tc>
                <a:tc>
                  <a:txBody>
                    <a:bodyPr/>
                    <a:lstStyle/>
                    <a:p>
                      <a:pPr algn="just"/>
                      <a:r>
                        <a:rPr lang="es-MX" dirty="0" smtClean="0">
                          <a:solidFill>
                            <a:schemeClr val="tx1"/>
                          </a:solidFill>
                        </a:rPr>
                        <a:t>1° B</a:t>
                      </a:r>
                      <a:endParaRPr lang="es-CL" dirty="0" smtClean="0">
                        <a:solidFill>
                          <a:schemeClr val="tx1"/>
                        </a:solidFill>
                      </a:endParaRPr>
                    </a:p>
                  </a:txBody>
                  <a:tcPr/>
                </a:tc>
                <a:extLst>
                  <a:ext uri="{0D108BD9-81ED-4DB2-BD59-A6C34878D82A}">
                    <a16:rowId xmlns:a16="http://schemas.microsoft.com/office/drawing/2014/main" val="959154414"/>
                  </a:ext>
                </a:extLst>
              </a:tr>
            </a:tbl>
          </a:graphicData>
        </a:graphic>
      </p:graphicFrame>
      <p:graphicFrame>
        <p:nvGraphicFramePr>
          <p:cNvPr id="4" name="Tabla 3"/>
          <p:cNvGraphicFramePr>
            <a:graphicFrameLocks noGrp="1"/>
          </p:cNvGraphicFramePr>
          <p:nvPr>
            <p:extLst>
              <p:ext uri="{D42A27DB-BD31-4B8C-83A1-F6EECF244321}">
                <p14:modId xmlns:p14="http://schemas.microsoft.com/office/powerpoint/2010/main" val="1054273791"/>
              </p:ext>
            </p:extLst>
          </p:nvPr>
        </p:nvGraphicFramePr>
        <p:xfrm>
          <a:off x="2207568" y="1619201"/>
          <a:ext cx="2664296" cy="370840"/>
        </p:xfrm>
        <a:graphic>
          <a:graphicData uri="http://schemas.openxmlformats.org/drawingml/2006/table">
            <a:tbl>
              <a:tblPr firstRow="1" bandRow="1">
                <a:tableStyleId>{5940675A-B579-460E-94D1-54222C63F5DA}</a:tableStyleId>
              </a:tblPr>
              <a:tblGrid>
                <a:gridCol w="2664296">
                  <a:extLst>
                    <a:ext uri="{9D8B030D-6E8A-4147-A177-3AD203B41FA5}">
                      <a16:colId xmlns:a16="http://schemas.microsoft.com/office/drawing/2014/main" val="1950387401"/>
                    </a:ext>
                  </a:extLst>
                </a:gridCol>
              </a:tblGrid>
              <a:tr h="370840">
                <a:tc>
                  <a:txBody>
                    <a:bodyPr/>
                    <a:lstStyle/>
                    <a:p>
                      <a:pPr algn="l"/>
                      <a:r>
                        <a:rPr lang="es-MX" dirty="0" smtClean="0"/>
                        <a:t>99 alumnos</a:t>
                      </a:r>
                      <a:endParaRPr lang="es-CL" dirty="0"/>
                    </a:p>
                  </a:txBody>
                  <a:tcPr/>
                </a:tc>
                <a:extLst>
                  <a:ext uri="{0D108BD9-81ED-4DB2-BD59-A6C34878D82A}">
                    <a16:rowId xmlns:a16="http://schemas.microsoft.com/office/drawing/2014/main" val="291691727"/>
                  </a:ext>
                </a:extLst>
              </a:tr>
            </a:tbl>
          </a:graphicData>
        </a:graphic>
      </p:graphicFrame>
    </p:spTree>
    <p:extLst>
      <p:ext uri="{BB962C8B-B14F-4D97-AF65-F5344CB8AC3E}">
        <p14:creationId xmlns:p14="http://schemas.microsoft.com/office/powerpoint/2010/main" val="30802397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sp>
        <p:nvSpPr>
          <p:cNvPr id="15" name="Rectángulo 14"/>
          <p:cNvSpPr/>
          <p:nvPr/>
        </p:nvSpPr>
        <p:spPr>
          <a:xfrm>
            <a:off x="1693630" y="1010654"/>
            <a:ext cx="9010881" cy="464871"/>
          </a:xfrm>
          <a:prstGeom prst="rect">
            <a:avLst/>
          </a:prstGeom>
        </p:spPr>
        <p:txBody>
          <a:bodyPr wrap="square">
            <a:spAutoFit/>
          </a:bodyPr>
          <a:lstStyle/>
          <a:p>
            <a:pPr>
              <a:lnSpc>
                <a:spcPct val="150000"/>
              </a:lnSpc>
            </a:pPr>
            <a:r>
              <a:rPr lang="es-ES" dirty="0" smtClean="0">
                <a:solidFill>
                  <a:schemeClr val="tx1"/>
                </a:solidFill>
              </a:rPr>
              <a:t>EDUCACIÓN FÍSICA:</a:t>
            </a:r>
            <a:endParaRPr lang="es-CL" dirty="0">
              <a:solidFill>
                <a:schemeClr val="tx1"/>
              </a:solidFill>
            </a:endParaRPr>
          </a:p>
        </p:txBody>
      </p:sp>
      <p:sp>
        <p:nvSpPr>
          <p:cNvPr id="16" name="Rectángulo 15"/>
          <p:cNvSpPr/>
          <p:nvPr/>
        </p:nvSpPr>
        <p:spPr>
          <a:xfrm>
            <a:off x="1700596" y="1747763"/>
            <a:ext cx="9010881" cy="464871"/>
          </a:xfrm>
          <a:prstGeom prst="rect">
            <a:avLst/>
          </a:prstGeom>
        </p:spPr>
        <p:txBody>
          <a:bodyPr wrap="square">
            <a:spAutoFit/>
          </a:bodyPr>
          <a:lstStyle/>
          <a:p>
            <a:pPr>
              <a:lnSpc>
                <a:spcPct val="150000"/>
              </a:lnSpc>
            </a:pPr>
            <a:r>
              <a:rPr lang="es-ES" dirty="0" smtClean="0">
                <a:solidFill>
                  <a:schemeClr val="tx1"/>
                </a:solidFill>
              </a:rPr>
              <a:t>CLASES SISTEMÁTICAS EDUCACIÓN FÍSICA:</a:t>
            </a:r>
          </a:p>
        </p:txBody>
      </p:sp>
      <p:sp>
        <p:nvSpPr>
          <p:cNvPr id="19" name="Rectángulo 18"/>
          <p:cNvSpPr/>
          <p:nvPr/>
        </p:nvSpPr>
        <p:spPr>
          <a:xfrm>
            <a:off x="8423795" y="573847"/>
            <a:ext cx="3745872" cy="5909310"/>
          </a:xfrm>
          <a:prstGeom prst="rect">
            <a:avLst/>
          </a:prstGeom>
        </p:spPr>
        <p:txBody>
          <a:bodyPr wrap="square">
            <a:spAutoFit/>
          </a:bodyPr>
          <a:lstStyle/>
          <a:p>
            <a:pPr>
              <a:lnSpc>
                <a:spcPct val="150000"/>
              </a:lnSpc>
            </a:pPr>
            <a:r>
              <a:rPr lang="es-ES" sz="1400" b="1" dirty="0" smtClean="0">
                <a:solidFill>
                  <a:schemeClr val="tx1"/>
                </a:solidFill>
              </a:rPr>
              <a:t>Causales de interferencia:</a:t>
            </a:r>
          </a:p>
          <a:p>
            <a:pPr>
              <a:lnSpc>
                <a:spcPct val="150000"/>
              </a:lnSpc>
            </a:pPr>
            <a:r>
              <a:rPr lang="es-ES" sz="1400" dirty="0" smtClean="0">
                <a:solidFill>
                  <a:schemeClr val="tx1"/>
                </a:solidFill>
              </a:rPr>
              <a:t>1</a:t>
            </a:r>
            <a:r>
              <a:rPr lang="es-ES" sz="1400" dirty="0">
                <a:solidFill>
                  <a:schemeClr val="tx1"/>
                </a:solidFill>
              </a:rPr>
              <a:t>. </a:t>
            </a:r>
            <a:r>
              <a:rPr lang="es-ES" sz="1400" dirty="0" smtClean="0">
                <a:solidFill>
                  <a:schemeClr val="tx1"/>
                </a:solidFill>
              </a:rPr>
              <a:t>Infantería.</a:t>
            </a:r>
          </a:p>
          <a:p>
            <a:pPr>
              <a:lnSpc>
                <a:spcPct val="150000"/>
              </a:lnSpc>
            </a:pPr>
            <a:r>
              <a:rPr lang="es-ES" sz="1400" dirty="0" smtClean="0">
                <a:solidFill>
                  <a:schemeClr val="tx1"/>
                </a:solidFill>
              </a:rPr>
              <a:t>2. Ceremonias.</a:t>
            </a:r>
          </a:p>
          <a:p>
            <a:pPr>
              <a:lnSpc>
                <a:spcPct val="150000"/>
              </a:lnSpc>
            </a:pPr>
            <a:r>
              <a:rPr lang="es-ES" sz="1400" dirty="0" smtClean="0">
                <a:solidFill>
                  <a:schemeClr val="tx1"/>
                </a:solidFill>
              </a:rPr>
              <a:t>3. Patrón de Bahía.</a:t>
            </a:r>
          </a:p>
          <a:p>
            <a:pPr>
              <a:lnSpc>
                <a:spcPct val="150000"/>
              </a:lnSpc>
            </a:pPr>
            <a:r>
              <a:rPr lang="es-ES" sz="1400" dirty="0" smtClean="0">
                <a:solidFill>
                  <a:schemeClr val="tx1"/>
                </a:solidFill>
              </a:rPr>
              <a:t>4. Franco General.</a:t>
            </a:r>
          </a:p>
          <a:p>
            <a:pPr>
              <a:lnSpc>
                <a:spcPct val="150000"/>
              </a:lnSpc>
            </a:pPr>
            <a:r>
              <a:rPr lang="es-ES" sz="1400" dirty="0" smtClean="0">
                <a:solidFill>
                  <a:schemeClr val="tx1"/>
                </a:solidFill>
              </a:rPr>
              <a:t>5. Conferencias.</a:t>
            </a:r>
          </a:p>
          <a:p>
            <a:pPr>
              <a:lnSpc>
                <a:spcPct val="150000"/>
              </a:lnSpc>
            </a:pPr>
            <a:r>
              <a:rPr lang="es-ES" sz="1400" dirty="0" smtClean="0">
                <a:solidFill>
                  <a:schemeClr val="tx1"/>
                </a:solidFill>
              </a:rPr>
              <a:t>6. Buceo.</a:t>
            </a:r>
          </a:p>
          <a:p>
            <a:pPr>
              <a:lnSpc>
                <a:spcPct val="150000"/>
              </a:lnSpc>
            </a:pPr>
            <a:r>
              <a:rPr lang="es-ES" sz="1400" dirty="0" smtClean="0">
                <a:solidFill>
                  <a:schemeClr val="tx1"/>
                </a:solidFill>
              </a:rPr>
              <a:t>7. Campaña especialidad IM.</a:t>
            </a:r>
          </a:p>
          <a:p>
            <a:pPr>
              <a:lnSpc>
                <a:spcPct val="150000"/>
              </a:lnSpc>
            </a:pPr>
            <a:r>
              <a:rPr lang="es-ES" sz="1400" dirty="0" smtClean="0">
                <a:solidFill>
                  <a:schemeClr val="tx1"/>
                </a:solidFill>
              </a:rPr>
              <a:t>8. </a:t>
            </a:r>
            <a:r>
              <a:rPr lang="es-ES" sz="1400" dirty="0" err="1" smtClean="0">
                <a:solidFill>
                  <a:schemeClr val="tx1"/>
                </a:solidFill>
              </a:rPr>
              <a:t>Lautaros</a:t>
            </a:r>
            <a:r>
              <a:rPr lang="es-ES" sz="1400" dirty="0">
                <a:solidFill>
                  <a:schemeClr val="tx1"/>
                </a:solidFill>
              </a:rPr>
              <a:t>.</a:t>
            </a:r>
          </a:p>
          <a:p>
            <a:pPr>
              <a:lnSpc>
                <a:spcPct val="150000"/>
              </a:lnSpc>
            </a:pPr>
            <a:r>
              <a:rPr lang="es-ES" sz="1400" dirty="0" smtClean="0">
                <a:solidFill>
                  <a:schemeClr val="tx1"/>
                </a:solidFill>
              </a:rPr>
              <a:t>9. </a:t>
            </a:r>
            <a:r>
              <a:rPr lang="es-ES" sz="1400" dirty="0" err="1" smtClean="0">
                <a:solidFill>
                  <a:schemeClr val="tx1"/>
                </a:solidFill>
              </a:rPr>
              <a:t>Caupolicanes</a:t>
            </a:r>
            <a:r>
              <a:rPr lang="es-ES" sz="1400" dirty="0" smtClean="0">
                <a:solidFill>
                  <a:schemeClr val="tx1"/>
                </a:solidFill>
              </a:rPr>
              <a:t>.</a:t>
            </a:r>
          </a:p>
          <a:p>
            <a:pPr>
              <a:lnSpc>
                <a:spcPct val="150000"/>
              </a:lnSpc>
            </a:pPr>
            <a:r>
              <a:rPr lang="es-ES" sz="1400" dirty="0" smtClean="0">
                <a:solidFill>
                  <a:schemeClr val="tx1"/>
                </a:solidFill>
              </a:rPr>
              <a:t>10. Bautizo Carabina.</a:t>
            </a:r>
          </a:p>
          <a:p>
            <a:pPr>
              <a:lnSpc>
                <a:spcPct val="150000"/>
              </a:lnSpc>
            </a:pPr>
            <a:r>
              <a:rPr lang="es-ES" sz="1400" dirty="0" smtClean="0">
                <a:solidFill>
                  <a:schemeClr val="tx1"/>
                </a:solidFill>
              </a:rPr>
              <a:t>11. Visita profesional.</a:t>
            </a:r>
          </a:p>
          <a:p>
            <a:pPr>
              <a:lnSpc>
                <a:spcPct val="150000"/>
              </a:lnSpc>
            </a:pPr>
            <a:r>
              <a:rPr lang="es-ES" sz="1400" dirty="0" smtClean="0">
                <a:solidFill>
                  <a:schemeClr val="tx1"/>
                </a:solidFill>
              </a:rPr>
              <a:t>12. Suspensión por lluvia.</a:t>
            </a:r>
          </a:p>
          <a:p>
            <a:pPr>
              <a:lnSpc>
                <a:spcPct val="150000"/>
              </a:lnSpc>
            </a:pPr>
            <a:r>
              <a:rPr lang="es-ES" sz="1400" dirty="0" smtClean="0">
                <a:solidFill>
                  <a:schemeClr val="tx1"/>
                </a:solidFill>
              </a:rPr>
              <a:t>13. Entrevista psicológica</a:t>
            </a:r>
          </a:p>
          <a:p>
            <a:pPr>
              <a:lnSpc>
                <a:spcPct val="150000"/>
              </a:lnSpc>
            </a:pPr>
            <a:r>
              <a:rPr lang="es-ES" sz="1400" dirty="0" smtClean="0">
                <a:solidFill>
                  <a:schemeClr val="tx1"/>
                </a:solidFill>
              </a:rPr>
              <a:t>14. Medicina preventiva.</a:t>
            </a:r>
          </a:p>
          <a:p>
            <a:pPr>
              <a:lnSpc>
                <a:spcPct val="150000"/>
              </a:lnSpc>
            </a:pPr>
            <a:r>
              <a:rPr lang="es-ES" sz="1400" dirty="0" smtClean="0">
                <a:solidFill>
                  <a:schemeClr val="tx1"/>
                </a:solidFill>
              </a:rPr>
              <a:t>15. Revista Director.</a:t>
            </a:r>
          </a:p>
          <a:p>
            <a:pPr>
              <a:lnSpc>
                <a:spcPct val="150000"/>
              </a:lnSpc>
            </a:pPr>
            <a:r>
              <a:rPr lang="es-ES" sz="1400" dirty="0" smtClean="0">
                <a:solidFill>
                  <a:schemeClr val="tx1"/>
                </a:solidFill>
              </a:rPr>
              <a:t>16. Estudio.</a:t>
            </a:r>
          </a:p>
          <a:p>
            <a:pPr>
              <a:lnSpc>
                <a:spcPct val="150000"/>
              </a:lnSpc>
            </a:pPr>
            <a:r>
              <a:rPr lang="es-ES" sz="1400" dirty="0" smtClean="0">
                <a:solidFill>
                  <a:schemeClr val="tx1"/>
                </a:solidFill>
              </a:rPr>
              <a:t>17. Taller de Liderazgo.</a:t>
            </a:r>
          </a:p>
        </p:txBody>
      </p:sp>
      <p:graphicFrame>
        <p:nvGraphicFramePr>
          <p:cNvPr id="20" name="Gráfico 19"/>
          <p:cNvGraphicFramePr>
            <a:graphicFrameLocks/>
          </p:cNvGraphicFramePr>
          <p:nvPr>
            <p:extLst/>
          </p:nvPr>
        </p:nvGraphicFramePr>
        <p:xfrm>
          <a:off x="707433" y="2420888"/>
          <a:ext cx="7332784" cy="3604655"/>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1352218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sp>
        <p:nvSpPr>
          <p:cNvPr id="15" name="Rectángulo 14"/>
          <p:cNvSpPr/>
          <p:nvPr/>
        </p:nvSpPr>
        <p:spPr>
          <a:xfrm>
            <a:off x="1693630" y="1010654"/>
            <a:ext cx="9010881" cy="464871"/>
          </a:xfrm>
          <a:prstGeom prst="rect">
            <a:avLst/>
          </a:prstGeom>
        </p:spPr>
        <p:txBody>
          <a:bodyPr wrap="square">
            <a:spAutoFit/>
          </a:bodyPr>
          <a:lstStyle/>
          <a:p>
            <a:pPr>
              <a:lnSpc>
                <a:spcPct val="150000"/>
              </a:lnSpc>
            </a:pPr>
            <a:r>
              <a:rPr lang="es-ES" dirty="0" smtClean="0">
                <a:solidFill>
                  <a:schemeClr val="tx1"/>
                </a:solidFill>
              </a:rPr>
              <a:t>EDUCACIÓN FÍSICA:</a:t>
            </a:r>
            <a:endParaRPr lang="es-CL" dirty="0">
              <a:solidFill>
                <a:schemeClr val="tx1"/>
              </a:solidFill>
            </a:endParaRPr>
          </a:p>
        </p:txBody>
      </p:sp>
      <p:sp>
        <p:nvSpPr>
          <p:cNvPr id="16" name="Rectángulo 15"/>
          <p:cNvSpPr/>
          <p:nvPr/>
        </p:nvSpPr>
        <p:spPr>
          <a:xfrm>
            <a:off x="1700596" y="1747763"/>
            <a:ext cx="9010881" cy="464871"/>
          </a:xfrm>
          <a:prstGeom prst="rect">
            <a:avLst/>
          </a:prstGeom>
        </p:spPr>
        <p:txBody>
          <a:bodyPr wrap="square">
            <a:spAutoFit/>
          </a:bodyPr>
          <a:lstStyle/>
          <a:p>
            <a:pPr>
              <a:lnSpc>
                <a:spcPct val="150000"/>
              </a:lnSpc>
            </a:pPr>
            <a:r>
              <a:rPr lang="es-ES" dirty="0" smtClean="0">
                <a:solidFill>
                  <a:schemeClr val="tx1"/>
                </a:solidFill>
              </a:rPr>
              <a:t>NIVELACIÓN FÍSICA:</a:t>
            </a:r>
          </a:p>
        </p:txBody>
      </p:sp>
      <p:sp>
        <p:nvSpPr>
          <p:cNvPr id="5" name="Elipse 4"/>
          <p:cNvSpPr/>
          <p:nvPr/>
        </p:nvSpPr>
        <p:spPr>
          <a:xfrm>
            <a:off x="4694292" y="5197039"/>
            <a:ext cx="360040" cy="295026"/>
          </a:xfrm>
          <a:prstGeom prst="ellipse">
            <a:avLst/>
          </a:prstGeom>
          <a:noFill/>
          <a:ln w="38100" cap="flat">
            <a:solidFill>
              <a:srgbClr val="FF0000"/>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a:ln>
                <a:noFill/>
              </a:ln>
              <a:solidFill>
                <a:srgbClr val="000000"/>
              </a:solidFill>
              <a:effectLst/>
              <a:uFillTx/>
              <a:latin typeface="+mj-lt"/>
              <a:ea typeface="+mj-ea"/>
              <a:cs typeface="+mj-cs"/>
              <a:sym typeface="Calibri"/>
            </a:endParaRPr>
          </a:p>
        </p:txBody>
      </p:sp>
      <p:sp>
        <p:nvSpPr>
          <p:cNvPr id="19" name="Rectángulo 18"/>
          <p:cNvSpPr/>
          <p:nvPr/>
        </p:nvSpPr>
        <p:spPr>
          <a:xfrm>
            <a:off x="6094545" y="2306247"/>
            <a:ext cx="3745872" cy="1384995"/>
          </a:xfrm>
          <a:prstGeom prst="rect">
            <a:avLst/>
          </a:prstGeom>
        </p:spPr>
        <p:txBody>
          <a:bodyPr wrap="square">
            <a:spAutoFit/>
          </a:bodyPr>
          <a:lstStyle/>
          <a:p>
            <a:pPr>
              <a:lnSpc>
                <a:spcPct val="150000"/>
              </a:lnSpc>
            </a:pPr>
            <a:r>
              <a:rPr lang="es-ES" sz="1400" dirty="0" smtClean="0">
                <a:solidFill>
                  <a:schemeClr val="tx1"/>
                </a:solidFill>
              </a:rPr>
              <a:t>De los 10 cadetes que se mantienen en nivelación física, 02 cadetes con ficha incompleta y  02 cadetes no rinden cooper, causales, de baja y sin ejercicio.</a:t>
            </a:r>
          </a:p>
        </p:txBody>
      </p:sp>
      <p:graphicFrame>
        <p:nvGraphicFramePr>
          <p:cNvPr id="7" name="Tabla 6"/>
          <p:cNvGraphicFramePr>
            <a:graphicFrameLocks noGrp="1"/>
          </p:cNvGraphicFramePr>
          <p:nvPr>
            <p:extLst/>
          </p:nvPr>
        </p:nvGraphicFramePr>
        <p:xfrm>
          <a:off x="6096000" y="4543191"/>
          <a:ext cx="2952328" cy="932096"/>
        </p:xfrm>
        <a:graphic>
          <a:graphicData uri="http://schemas.openxmlformats.org/drawingml/2006/table">
            <a:tbl>
              <a:tblPr>
                <a:tableStyleId>{5940675A-B579-460E-94D1-54222C63F5DA}</a:tableStyleId>
              </a:tblPr>
              <a:tblGrid>
                <a:gridCol w="781004">
                  <a:extLst>
                    <a:ext uri="{9D8B030D-6E8A-4147-A177-3AD203B41FA5}">
                      <a16:colId xmlns:a16="http://schemas.microsoft.com/office/drawing/2014/main" val="218650248"/>
                    </a:ext>
                  </a:extLst>
                </a:gridCol>
                <a:gridCol w="797836">
                  <a:extLst>
                    <a:ext uri="{9D8B030D-6E8A-4147-A177-3AD203B41FA5}">
                      <a16:colId xmlns:a16="http://schemas.microsoft.com/office/drawing/2014/main" val="2551106539"/>
                    </a:ext>
                  </a:extLst>
                </a:gridCol>
                <a:gridCol w="686744">
                  <a:extLst>
                    <a:ext uri="{9D8B030D-6E8A-4147-A177-3AD203B41FA5}">
                      <a16:colId xmlns:a16="http://schemas.microsoft.com/office/drawing/2014/main" val="3391755393"/>
                    </a:ext>
                  </a:extLst>
                </a:gridCol>
                <a:gridCol w="686744">
                  <a:extLst>
                    <a:ext uri="{9D8B030D-6E8A-4147-A177-3AD203B41FA5}">
                      <a16:colId xmlns:a16="http://schemas.microsoft.com/office/drawing/2014/main" val="2759675041"/>
                    </a:ext>
                  </a:extLst>
                </a:gridCol>
              </a:tblGrid>
              <a:tr h="192847">
                <a:tc>
                  <a:txBody>
                    <a:bodyPr/>
                    <a:lstStyle/>
                    <a:p>
                      <a:pPr algn="ctr" fontAlgn="ctr"/>
                      <a:r>
                        <a:rPr lang="es-CL" sz="800" u="none" strike="noStrike" dirty="0">
                          <a:effectLst/>
                        </a:rPr>
                        <a:t>DISCIPLINA</a:t>
                      </a:r>
                      <a:endParaRPr lang="es-CL" sz="800" b="0" i="0" u="none" strike="noStrike" dirty="0">
                        <a:effectLst/>
                        <a:latin typeface="Arial" panose="020B0604020202020204" pitchFamily="34" charset="0"/>
                      </a:endParaRPr>
                    </a:p>
                  </a:txBody>
                  <a:tcPr marL="9525" marR="9525" marT="9525" marB="0" anchor="ctr"/>
                </a:tc>
                <a:tc>
                  <a:txBody>
                    <a:bodyPr/>
                    <a:lstStyle/>
                    <a:p>
                      <a:pPr algn="ctr" fontAlgn="ctr"/>
                      <a:r>
                        <a:rPr lang="es-CL" sz="600" u="none" strike="noStrike" dirty="0" smtClean="0">
                          <a:effectLst/>
                        </a:rPr>
                        <a:t>NO</a:t>
                      </a:r>
                      <a:r>
                        <a:rPr lang="es-CL" sz="600" u="none" strike="noStrike" baseline="0" dirty="0" smtClean="0">
                          <a:effectLst/>
                        </a:rPr>
                        <a:t>  </a:t>
                      </a:r>
                      <a:r>
                        <a:rPr lang="es-CL" sz="600" u="none" strike="noStrike" dirty="0" smtClean="0">
                          <a:effectLst/>
                        </a:rPr>
                        <a:t>RINDEN</a:t>
                      </a:r>
                      <a:endParaRPr lang="es-CL" sz="600" b="1" i="0" u="none" strike="noStrike" dirty="0">
                        <a:effectLst/>
                        <a:latin typeface="Arial" panose="020B0604020202020204" pitchFamily="34" charset="0"/>
                      </a:endParaRPr>
                    </a:p>
                  </a:txBody>
                  <a:tcPr marL="9525" marR="9525" marT="9525" marB="0" anchor="ctr"/>
                </a:tc>
                <a:tc>
                  <a:txBody>
                    <a:bodyPr/>
                    <a:lstStyle/>
                    <a:p>
                      <a:pPr algn="ctr" fontAlgn="ctr"/>
                      <a:r>
                        <a:rPr lang="es-CL" sz="600" u="none" strike="noStrike" dirty="0">
                          <a:effectLst/>
                        </a:rPr>
                        <a:t>RINDEN</a:t>
                      </a:r>
                      <a:endParaRPr lang="es-CL" sz="600" b="1" i="0" u="none" strike="noStrike" dirty="0">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3899681967"/>
                  </a:ext>
                </a:extLst>
              </a:tr>
              <a:tr h="182134">
                <a:tc>
                  <a:txBody>
                    <a:bodyPr/>
                    <a:lstStyle/>
                    <a:p>
                      <a:pPr algn="l" fontAlgn="ctr"/>
                      <a:r>
                        <a:rPr lang="es-CL" sz="800" u="none" strike="noStrike" dirty="0">
                          <a:effectLst/>
                        </a:rPr>
                        <a:t>ATLETISMO</a:t>
                      </a:r>
                      <a:endParaRPr lang="es-CL" sz="800" b="0"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smtClean="0">
                          <a:effectLst/>
                        </a:rPr>
                        <a:t>2</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ES" sz="800" b="1" i="0" u="none" strike="noStrike" dirty="0" smtClean="0">
                          <a:effectLst/>
                          <a:latin typeface="Arial" panose="020B0604020202020204" pitchFamily="34" charset="0"/>
                        </a:rPr>
                        <a:t>3</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ES" sz="800" b="1" i="0" u="none" strike="noStrike" dirty="0" smtClean="0">
                          <a:effectLst/>
                          <a:latin typeface="Arial" panose="020B0604020202020204" pitchFamily="34" charset="0"/>
                        </a:rPr>
                        <a:t>5</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2244779877"/>
                  </a:ext>
                </a:extLst>
              </a:tr>
              <a:tr h="182134">
                <a:tc>
                  <a:txBody>
                    <a:bodyPr/>
                    <a:lstStyle/>
                    <a:p>
                      <a:pPr algn="l" fontAlgn="ctr"/>
                      <a:r>
                        <a:rPr lang="es-CL" sz="800" u="none" strike="noStrike">
                          <a:effectLst/>
                        </a:rPr>
                        <a:t>GIMNASIA</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ES" sz="800" b="0" i="0" u="none" strike="noStrike" dirty="0" smtClean="0">
                          <a:effectLst/>
                          <a:latin typeface="+mn-lt"/>
                        </a:rPr>
                        <a:t>1</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ES" sz="800" b="1" i="0" u="none" strike="noStrike" dirty="0" smtClean="0">
                          <a:effectLst/>
                          <a:latin typeface="Arial" panose="020B0604020202020204" pitchFamily="34" charset="0"/>
                        </a:rPr>
                        <a:t>0</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ES" sz="800" b="1" i="0" u="none" strike="noStrike" dirty="0" smtClean="0">
                          <a:effectLst/>
                          <a:latin typeface="Arial" panose="020B0604020202020204" pitchFamily="34" charset="0"/>
                        </a:rPr>
                        <a:t>1</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1927577153"/>
                  </a:ext>
                </a:extLst>
              </a:tr>
              <a:tr h="182134">
                <a:tc>
                  <a:txBody>
                    <a:bodyPr/>
                    <a:lstStyle/>
                    <a:p>
                      <a:pPr algn="l" fontAlgn="ctr"/>
                      <a:r>
                        <a:rPr lang="es-CL" sz="800" u="none" strike="noStrike">
                          <a:effectLst/>
                        </a:rPr>
                        <a:t>NATACION</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ES" sz="800" b="0" i="0" u="none" strike="noStrike" dirty="0" smtClean="0">
                          <a:effectLst/>
                          <a:latin typeface="+mn-lt"/>
                        </a:rPr>
                        <a:t>0</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ES" sz="800" b="0" i="0" u="none" strike="noStrike" dirty="0" smtClean="0">
                          <a:effectLst/>
                          <a:latin typeface="+mn-lt"/>
                        </a:rPr>
                        <a:t>2</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ES" sz="800" b="1" i="0" u="none" strike="noStrike" dirty="0" smtClean="0">
                          <a:effectLst/>
                          <a:latin typeface="Arial" panose="020B0604020202020204" pitchFamily="34" charset="0"/>
                        </a:rPr>
                        <a:t>2</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3181074202"/>
                  </a:ext>
                </a:extLst>
              </a:tr>
              <a:tr h="192847">
                <a:tc>
                  <a:txBody>
                    <a:bodyPr/>
                    <a:lstStyle/>
                    <a:p>
                      <a:pPr algn="l" fontAlgn="ctr"/>
                      <a:r>
                        <a:rPr lang="es-CL" sz="800" u="none" strike="noStrike">
                          <a:effectLst/>
                        </a:rPr>
                        <a:t>COOPER</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ES" sz="800" b="0" i="0" u="none" strike="noStrike" dirty="0" smtClean="0">
                          <a:effectLst/>
                          <a:latin typeface="+mn-lt"/>
                        </a:rPr>
                        <a:t>2</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ES" sz="800" b="0" i="0" u="none" strike="noStrike" dirty="0" smtClean="0">
                          <a:effectLst/>
                          <a:latin typeface="+mn-lt"/>
                        </a:rPr>
                        <a:t>3</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ES" sz="800" b="1" i="0" u="none" strike="noStrike" dirty="0" smtClean="0">
                          <a:effectLst/>
                          <a:latin typeface="Arial" panose="020B0604020202020204" pitchFamily="34" charset="0"/>
                        </a:rPr>
                        <a:t>5</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1456027386"/>
                  </a:ext>
                </a:extLst>
              </a:tr>
            </a:tbl>
          </a:graphicData>
        </a:graphic>
      </p:graphicFrame>
      <p:graphicFrame>
        <p:nvGraphicFramePr>
          <p:cNvPr id="6" name="Tabla 5"/>
          <p:cNvGraphicFramePr>
            <a:graphicFrameLocks noGrp="1"/>
          </p:cNvGraphicFramePr>
          <p:nvPr>
            <p:extLst/>
          </p:nvPr>
        </p:nvGraphicFramePr>
        <p:xfrm>
          <a:off x="1755916" y="2301825"/>
          <a:ext cx="4076700" cy="89535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3800157605"/>
                    </a:ext>
                  </a:extLst>
                </a:gridCol>
                <a:gridCol w="751889">
                  <a:extLst>
                    <a:ext uri="{9D8B030D-6E8A-4147-A177-3AD203B41FA5}">
                      <a16:colId xmlns:a16="http://schemas.microsoft.com/office/drawing/2014/main" val="2867739609"/>
                    </a:ext>
                  </a:extLst>
                </a:gridCol>
                <a:gridCol w="647196">
                  <a:extLst>
                    <a:ext uri="{9D8B030D-6E8A-4147-A177-3AD203B41FA5}">
                      <a16:colId xmlns:a16="http://schemas.microsoft.com/office/drawing/2014/main" val="2061030849"/>
                    </a:ext>
                  </a:extLst>
                </a:gridCol>
                <a:gridCol w="647196">
                  <a:extLst>
                    <a:ext uri="{9D8B030D-6E8A-4147-A177-3AD203B41FA5}">
                      <a16:colId xmlns:a16="http://schemas.microsoft.com/office/drawing/2014/main" val="1010793756"/>
                    </a:ext>
                  </a:extLst>
                </a:gridCol>
                <a:gridCol w="647196">
                  <a:extLst>
                    <a:ext uri="{9D8B030D-6E8A-4147-A177-3AD203B41FA5}">
                      <a16:colId xmlns:a16="http://schemas.microsoft.com/office/drawing/2014/main" val="1850455684"/>
                    </a:ext>
                  </a:extLst>
                </a:gridCol>
                <a:gridCol w="647196">
                  <a:extLst>
                    <a:ext uri="{9D8B030D-6E8A-4147-A177-3AD203B41FA5}">
                      <a16:colId xmlns:a16="http://schemas.microsoft.com/office/drawing/2014/main" val="2565157769"/>
                    </a:ext>
                  </a:extLst>
                </a:gridCol>
              </a:tblGrid>
              <a:tr h="228600">
                <a:tc gridSpan="6">
                  <a:txBody>
                    <a:bodyPr/>
                    <a:lstStyle/>
                    <a:p>
                      <a:pPr algn="ctr" fontAlgn="ctr"/>
                      <a:r>
                        <a:rPr lang="es-CL" sz="800" u="none" strike="noStrike">
                          <a:effectLst/>
                        </a:rPr>
                        <a:t>1 ª   E  T  A  P  A  (fecha de controles  9 - 10  - 11 - 12  de  marzo) </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3793292809"/>
                  </a:ext>
                </a:extLst>
              </a:tr>
              <a:tr h="17145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SIGUEN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994255869"/>
                  </a:ext>
                </a:extLst>
              </a:tr>
              <a:tr h="2667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1006220357"/>
                  </a:ext>
                </a:extLst>
              </a:tr>
              <a:tr h="228600">
                <a:tc>
                  <a:txBody>
                    <a:bodyPr/>
                    <a:lstStyle/>
                    <a:p>
                      <a:pPr algn="ctr" fontAlgn="ctr"/>
                      <a:r>
                        <a:rPr lang="es-CL" sz="800" u="none" strike="noStrike">
                          <a:effectLst/>
                        </a:rPr>
                        <a:t>113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24%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78</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17%</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35</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8%</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2769164669"/>
                  </a:ext>
                </a:extLst>
              </a:tr>
            </a:tbl>
          </a:graphicData>
        </a:graphic>
      </p:graphicFrame>
      <p:graphicFrame>
        <p:nvGraphicFramePr>
          <p:cNvPr id="8" name="Tabla 7"/>
          <p:cNvGraphicFramePr>
            <a:graphicFrameLocks noGrp="1"/>
          </p:cNvGraphicFramePr>
          <p:nvPr>
            <p:extLst/>
          </p:nvPr>
        </p:nvGraphicFramePr>
        <p:xfrm>
          <a:off x="1755916" y="3396179"/>
          <a:ext cx="4076700" cy="91440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621264294"/>
                    </a:ext>
                  </a:extLst>
                </a:gridCol>
                <a:gridCol w="751889">
                  <a:extLst>
                    <a:ext uri="{9D8B030D-6E8A-4147-A177-3AD203B41FA5}">
                      <a16:colId xmlns:a16="http://schemas.microsoft.com/office/drawing/2014/main" val="231471868"/>
                    </a:ext>
                  </a:extLst>
                </a:gridCol>
                <a:gridCol w="647196">
                  <a:extLst>
                    <a:ext uri="{9D8B030D-6E8A-4147-A177-3AD203B41FA5}">
                      <a16:colId xmlns:a16="http://schemas.microsoft.com/office/drawing/2014/main" val="4223748778"/>
                    </a:ext>
                  </a:extLst>
                </a:gridCol>
                <a:gridCol w="647196">
                  <a:extLst>
                    <a:ext uri="{9D8B030D-6E8A-4147-A177-3AD203B41FA5}">
                      <a16:colId xmlns:a16="http://schemas.microsoft.com/office/drawing/2014/main" val="30775774"/>
                    </a:ext>
                  </a:extLst>
                </a:gridCol>
                <a:gridCol w="647196">
                  <a:extLst>
                    <a:ext uri="{9D8B030D-6E8A-4147-A177-3AD203B41FA5}">
                      <a16:colId xmlns:a16="http://schemas.microsoft.com/office/drawing/2014/main" val="1515767762"/>
                    </a:ext>
                  </a:extLst>
                </a:gridCol>
                <a:gridCol w="647196">
                  <a:extLst>
                    <a:ext uri="{9D8B030D-6E8A-4147-A177-3AD203B41FA5}">
                      <a16:colId xmlns:a16="http://schemas.microsoft.com/office/drawing/2014/main" val="580181148"/>
                    </a:ext>
                  </a:extLst>
                </a:gridCol>
              </a:tblGrid>
              <a:tr h="228600">
                <a:tc gridSpan="6">
                  <a:txBody>
                    <a:bodyPr/>
                    <a:lstStyle/>
                    <a:p>
                      <a:pPr algn="ctr" fontAlgn="ctr"/>
                      <a:r>
                        <a:rPr lang="es-CL" sz="800" u="none" strike="noStrike">
                          <a:effectLst/>
                        </a:rPr>
                        <a:t>2 ª   E  T  A  P  A  (fecha de controles  29 - 30 - 31 de marzo  1 de abril)</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763586957"/>
                  </a:ext>
                </a:extLst>
              </a:tr>
              <a:tr h="22860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SIGUEN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3477064690"/>
                  </a:ext>
                </a:extLst>
              </a:tr>
              <a:tr h="2286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2428856539"/>
                  </a:ext>
                </a:extLst>
              </a:tr>
              <a:tr h="228600">
                <a:tc>
                  <a:txBody>
                    <a:bodyPr/>
                    <a:lstStyle/>
                    <a:p>
                      <a:pPr algn="ctr" fontAlgn="ctr"/>
                      <a:r>
                        <a:rPr lang="es-CL" sz="800" u="none" strike="noStrike">
                          <a:effectLst/>
                        </a:rPr>
                        <a:t>35</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8%</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21</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5%</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3%</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3378604841"/>
                  </a:ext>
                </a:extLst>
              </a:tr>
            </a:tbl>
          </a:graphicData>
        </a:graphic>
      </p:graphicFrame>
      <p:graphicFrame>
        <p:nvGraphicFramePr>
          <p:cNvPr id="9" name="Tabla 8"/>
          <p:cNvGraphicFramePr>
            <a:graphicFrameLocks noGrp="1"/>
          </p:cNvGraphicFramePr>
          <p:nvPr>
            <p:extLst/>
          </p:nvPr>
        </p:nvGraphicFramePr>
        <p:xfrm>
          <a:off x="1755916" y="4541676"/>
          <a:ext cx="4076700" cy="91440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2630104222"/>
                    </a:ext>
                  </a:extLst>
                </a:gridCol>
                <a:gridCol w="751889">
                  <a:extLst>
                    <a:ext uri="{9D8B030D-6E8A-4147-A177-3AD203B41FA5}">
                      <a16:colId xmlns:a16="http://schemas.microsoft.com/office/drawing/2014/main" val="2481853410"/>
                    </a:ext>
                  </a:extLst>
                </a:gridCol>
                <a:gridCol w="647196">
                  <a:extLst>
                    <a:ext uri="{9D8B030D-6E8A-4147-A177-3AD203B41FA5}">
                      <a16:colId xmlns:a16="http://schemas.microsoft.com/office/drawing/2014/main" val="920250764"/>
                    </a:ext>
                  </a:extLst>
                </a:gridCol>
                <a:gridCol w="647196">
                  <a:extLst>
                    <a:ext uri="{9D8B030D-6E8A-4147-A177-3AD203B41FA5}">
                      <a16:colId xmlns:a16="http://schemas.microsoft.com/office/drawing/2014/main" val="2450733260"/>
                    </a:ext>
                  </a:extLst>
                </a:gridCol>
                <a:gridCol w="647196">
                  <a:extLst>
                    <a:ext uri="{9D8B030D-6E8A-4147-A177-3AD203B41FA5}">
                      <a16:colId xmlns:a16="http://schemas.microsoft.com/office/drawing/2014/main" val="3553133866"/>
                    </a:ext>
                  </a:extLst>
                </a:gridCol>
                <a:gridCol w="647196">
                  <a:extLst>
                    <a:ext uri="{9D8B030D-6E8A-4147-A177-3AD203B41FA5}">
                      <a16:colId xmlns:a16="http://schemas.microsoft.com/office/drawing/2014/main" val="4178646240"/>
                    </a:ext>
                  </a:extLst>
                </a:gridCol>
              </a:tblGrid>
              <a:tr h="228600">
                <a:tc gridSpan="6">
                  <a:txBody>
                    <a:bodyPr/>
                    <a:lstStyle/>
                    <a:p>
                      <a:pPr algn="ctr" fontAlgn="ctr"/>
                      <a:r>
                        <a:rPr lang="es-ES" sz="800" u="none" strike="noStrike">
                          <a:effectLst/>
                        </a:rPr>
                        <a:t>3 ª   E  T  A  P  A  (fecha de controles 04 - 05 - 07 - 09  MAYO)</a:t>
                      </a:r>
                      <a:endParaRPr lang="es-ES" sz="800" b="1" i="0" u="none" strike="noStrike">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2309536127"/>
                  </a:ext>
                </a:extLst>
              </a:tr>
              <a:tr h="22860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SIGUEN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2271237776"/>
                  </a:ext>
                </a:extLst>
              </a:tr>
              <a:tr h="2286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2347189576"/>
                  </a:ext>
                </a:extLst>
              </a:tr>
              <a:tr h="228600">
                <a:tc>
                  <a:txBody>
                    <a:bodyPr/>
                    <a:lstStyle/>
                    <a:p>
                      <a:pPr algn="ctr" fontAlgn="ctr"/>
                      <a:r>
                        <a:rPr lang="es-CL" sz="800" u="none" strike="noStrike">
                          <a:effectLst/>
                        </a:rPr>
                        <a:t>14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10</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2%</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2247155713"/>
                  </a:ext>
                </a:extLst>
              </a:tr>
            </a:tbl>
          </a:graphicData>
        </a:graphic>
      </p:graphicFrame>
    </p:spTree>
    <p:extLst>
      <p:ext uri="{BB962C8B-B14F-4D97-AF65-F5344CB8AC3E}">
        <p14:creationId xmlns:p14="http://schemas.microsoft.com/office/powerpoint/2010/main" val="45481160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sp>
        <p:nvSpPr>
          <p:cNvPr id="15" name="Rectángulo 14"/>
          <p:cNvSpPr/>
          <p:nvPr/>
        </p:nvSpPr>
        <p:spPr>
          <a:xfrm>
            <a:off x="1693630" y="1010654"/>
            <a:ext cx="9010881" cy="464871"/>
          </a:xfrm>
          <a:prstGeom prst="rect">
            <a:avLst/>
          </a:prstGeom>
        </p:spPr>
        <p:txBody>
          <a:bodyPr wrap="square">
            <a:spAutoFit/>
          </a:bodyPr>
          <a:lstStyle/>
          <a:p>
            <a:pPr>
              <a:lnSpc>
                <a:spcPct val="150000"/>
              </a:lnSpc>
            </a:pPr>
            <a:r>
              <a:rPr lang="es-ES" dirty="0" smtClean="0">
                <a:solidFill>
                  <a:schemeClr val="tx1"/>
                </a:solidFill>
              </a:rPr>
              <a:t>EDUCACIÓN FÍSICA:</a:t>
            </a:r>
            <a:endParaRPr lang="es-CL" dirty="0">
              <a:solidFill>
                <a:schemeClr val="tx1"/>
              </a:solidFill>
            </a:endParaRPr>
          </a:p>
        </p:txBody>
      </p:sp>
      <p:sp>
        <p:nvSpPr>
          <p:cNvPr id="16" name="Rectángulo 15"/>
          <p:cNvSpPr/>
          <p:nvPr/>
        </p:nvSpPr>
        <p:spPr>
          <a:xfrm>
            <a:off x="1700597" y="1747763"/>
            <a:ext cx="2379180" cy="507831"/>
          </a:xfrm>
          <a:prstGeom prst="rect">
            <a:avLst/>
          </a:prstGeom>
        </p:spPr>
        <p:txBody>
          <a:bodyPr wrap="square">
            <a:spAutoFit/>
          </a:bodyPr>
          <a:lstStyle/>
          <a:p>
            <a:pPr>
              <a:lnSpc>
                <a:spcPct val="150000"/>
              </a:lnSpc>
            </a:pPr>
            <a:r>
              <a:rPr lang="es-ES" dirty="0" smtClean="0">
                <a:solidFill>
                  <a:schemeClr val="tx1"/>
                </a:solidFill>
              </a:rPr>
              <a:t>NIVELACIÓN FÍSICA:</a:t>
            </a:r>
          </a:p>
        </p:txBody>
      </p:sp>
      <p:graphicFrame>
        <p:nvGraphicFramePr>
          <p:cNvPr id="2" name="Tabla 1"/>
          <p:cNvGraphicFramePr>
            <a:graphicFrameLocks noGrp="1"/>
          </p:cNvGraphicFramePr>
          <p:nvPr>
            <p:extLst/>
          </p:nvPr>
        </p:nvGraphicFramePr>
        <p:xfrm>
          <a:off x="1775521" y="2281881"/>
          <a:ext cx="9852810" cy="3589484"/>
        </p:xfrm>
        <a:graphic>
          <a:graphicData uri="http://schemas.openxmlformats.org/drawingml/2006/table">
            <a:tbl>
              <a:tblPr/>
              <a:tblGrid>
                <a:gridCol w="361438">
                  <a:extLst>
                    <a:ext uri="{9D8B030D-6E8A-4147-A177-3AD203B41FA5}">
                      <a16:colId xmlns:a16="http://schemas.microsoft.com/office/drawing/2014/main" val="3930970537"/>
                    </a:ext>
                  </a:extLst>
                </a:gridCol>
                <a:gridCol w="607218">
                  <a:extLst>
                    <a:ext uri="{9D8B030D-6E8A-4147-A177-3AD203B41FA5}">
                      <a16:colId xmlns:a16="http://schemas.microsoft.com/office/drawing/2014/main" val="280261853"/>
                    </a:ext>
                  </a:extLst>
                </a:gridCol>
                <a:gridCol w="433725">
                  <a:extLst>
                    <a:ext uri="{9D8B030D-6E8A-4147-A177-3AD203B41FA5}">
                      <a16:colId xmlns:a16="http://schemas.microsoft.com/office/drawing/2014/main" val="1513630542"/>
                    </a:ext>
                  </a:extLst>
                </a:gridCol>
                <a:gridCol w="607218">
                  <a:extLst>
                    <a:ext uri="{9D8B030D-6E8A-4147-A177-3AD203B41FA5}">
                      <a16:colId xmlns:a16="http://schemas.microsoft.com/office/drawing/2014/main" val="1639251200"/>
                    </a:ext>
                  </a:extLst>
                </a:gridCol>
                <a:gridCol w="3542097">
                  <a:extLst>
                    <a:ext uri="{9D8B030D-6E8A-4147-A177-3AD203B41FA5}">
                      <a16:colId xmlns:a16="http://schemas.microsoft.com/office/drawing/2014/main" val="884554268"/>
                    </a:ext>
                  </a:extLst>
                </a:gridCol>
                <a:gridCol w="361438">
                  <a:extLst>
                    <a:ext uri="{9D8B030D-6E8A-4147-A177-3AD203B41FA5}">
                      <a16:colId xmlns:a16="http://schemas.microsoft.com/office/drawing/2014/main" val="2177651344"/>
                    </a:ext>
                  </a:extLst>
                </a:gridCol>
                <a:gridCol w="361438">
                  <a:extLst>
                    <a:ext uri="{9D8B030D-6E8A-4147-A177-3AD203B41FA5}">
                      <a16:colId xmlns:a16="http://schemas.microsoft.com/office/drawing/2014/main" val="3915380841"/>
                    </a:ext>
                  </a:extLst>
                </a:gridCol>
                <a:gridCol w="361438">
                  <a:extLst>
                    <a:ext uri="{9D8B030D-6E8A-4147-A177-3AD203B41FA5}">
                      <a16:colId xmlns:a16="http://schemas.microsoft.com/office/drawing/2014/main" val="2640568735"/>
                    </a:ext>
                  </a:extLst>
                </a:gridCol>
                <a:gridCol w="361438">
                  <a:extLst>
                    <a:ext uri="{9D8B030D-6E8A-4147-A177-3AD203B41FA5}">
                      <a16:colId xmlns:a16="http://schemas.microsoft.com/office/drawing/2014/main" val="3167384366"/>
                    </a:ext>
                  </a:extLst>
                </a:gridCol>
                <a:gridCol w="361438">
                  <a:extLst>
                    <a:ext uri="{9D8B030D-6E8A-4147-A177-3AD203B41FA5}">
                      <a16:colId xmlns:a16="http://schemas.microsoft.com/office/drawing/2014/main" val="3932471846"/>
                    </a:ext>
                  </a:extLst>
                </a:gridCol>
                <a:gridCol w="498785">
                  <a:extLst>
                    <a:ext uri="{9D8B030D-6E8A-4147-A177-3AD203B41FA5}">
                      <a16:colId xmlns:a16="http://schemas.microsoft.com/office/drawing/2014/main" val="3727853568"/>
                    </a:ext>
                  </a:extLst>
                </a:gridCol>
                <a:gridCol w="1398765">
                  <a:extLst>
                    <a:ext uri="{9D8B030D-6E8A-4147-A177-3AD203B41FA5}">
                      <a16:colId xmlns:a16="http://schemas.microsoft.com/office/drawing/2014/main" val="4209026777"/>
                    </a:ext>
                  </a:extLst>
                </a:gridCol>
                <a:gridCol w="596374">
                  <a:extLst>
                    <a:ext uri="{9D8B030D-6E8A-4147-A177-3AD203B41FA5}">
                      <a16:colId xmlns:a16="http://schemas.microsoft.com/office/drawing/2014/main" val="3838687857"/>
                    </a:ext>
                  </a:extLst>
                </a:gridCol>
              </a:tblGrid>
              <a:tr h="281864">
                <a:tc>
                  <a:txBody>
                    <a:bodyPr/>
                    <a:lstStyle/>
                    <a:p>
                      <a:pPr algn="l" fontAlgn="b"/>
                      <a:r>
                        <a:rPr lang="es-CL" sz="11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L" sz="1100" b="0" i="0" u="none" strike="noStrike">
                          <a:solidFill>
                            <a:srgbClr val="000000"/>
                          </a:solidFill>
                          <a:effectLst/>
                          <a:latin typeface="Calibri" panose="020F0502020204030204" pitchFamily="34" charset="0"/>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L" sz="1100" b="0" i="0" u="none" strike="noStrike">
                          <a:solidFill>
                            <a:srgbClr val="000000"/>
                          </a:solidFill>
                          <a:effectLst/>
                          <a:latin typeface="Calibri" panose="020F0502020204030204" pitchFamily="34" charset="0"/>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L" sz="1100" b="0" i="0" u="none" strike="noStrike">
                          <a:solidFill>
                            <a:srgbClr val="000000"/>
                          </a:solidFill>
                          <a:effectLst/>
                          <a:latin typeface="Calibri" panose="020F0502020204030204" pitchFamily="34" charset="0"/>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1100" b="1" i="0" u="none" strike="noStrike">
                          <a:solidFill>
                            <a:srgbClr val="000000"/>
                          </a:solidFill>
                          <a:effectLst/>
                          <a:latin typeface="Calibri" panose="020F0502020204030204" pitchFamily="34" charset="0"/>
                        </a:rPr>
                        <a:t>Etapa 4   del lunes 11 al miércoles 20 de mayo</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L" sz="1000" b="1" i="1" u="none" strike="noStrike">
                          <a:solidFill>
                            <a:srgbClr val="000000"/>
                          </a:solidFill>
                          <a:effectLst/>
                          <a:latin typeface="Arial" panose="020B0604020202020204" pitchFamily="34" charset="0"/>
                        </a:rPr>
                        <a:t>25-06-2026</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L"/>
                    </a:p>
                  </a:txBody>
                  <a:tcPr/>
                </a:tc>
                <a:tc>
                  <a:txBody>
                    <a:bodyPr/>
                    <a:lstStyle/>
                    <a:p>
                      <a:pPr algn="l" fontAlgn="b"/>
                      <a:r>
                        <a:rPr lang="es-CL" sz="1100" b="0" i="0" u="none" strike="noStrike">
                          <a:solidFill>
                            <a:srgbClr val="000000"/>
                          </a:solidFill>
                          <a:effectLst/>
                          <a:latin typeface="Calibri" panose="020F050202020403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2238387"/>
                  </a:ext>
                </a:extLst>
              </a:tr>
              <a:tr h="256948">
                <a:tc>
                  <a:txBody>
                    <a:bodyPr/>
                    <a:lstStyle/>
                    <a:p>
                      <a:pPr algn="ctr" fontAlgn="ctr"/>
                      <a:r>
                        <a:rPr lang="es-CL" sz="1000" b="1" i="0" u="none" strike="noStrike">
                          <a:solidFill>
                            <a:srgbClr val="000000"/>
                          </a:solidFill>
                          <a:effectLst/>
                          <a:latin typeface="Arial" panose="020B0604020202020204" pitchFamily="34" charset="0"/>
                        </a:rPr>
                        <a:t>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1" i="0" u="none" strike="noStrike">
                          <a:solidFill>
                            <a:srgbClr val="000000"/>
                          </a:solidFill>
                          <a:effectLst/>
                          <a:latin typeface="Arial" panose="020B0604020202020204" pitchFamily="34" charset="0"/>
                        </a:rPr>
                        <a:t>NIE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1" i="0" u="none" strike="noStrike">
                          <a:solidFill>
                            <a:srgbClr val="000000"/>
                          </a:solidFill>
                          <a:effectLst/>
                          <a:latin typeface="Arial" panose="020B0604020202020204" pitchFamily="34" charset="0"/>
                        </a:rPr>
                        <a:t>Sexo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1" i="0" u="none" strike="noStrike">
                          <a:solidFill>
                            <a:srgbClr val="000000"/>
                          </a:solidFill>
                          <a:effectLst/>
                          <a:latin typeface="Arial" panose="020B0604020202020204" pitchFamily="34" charset="0"/>
                        </a:rPr>
                        <a:t>Curso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1" i="0" u="none" strike="noStrike">
                          <a:solidFill>
                            <a:srgbClr val="000000"/>
                          </a:solidFill>
                          <a:effectLst/>
                          <a:latin typeface="Arial" panose="020B0604020202020204" pitchFamily="34" charset="0"/>
                        </a:rPr>
                        <a:t>Apellido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1" i="0" u="none" strike="noStrike">
                          <a:solidFill>
                            <a:srgbClr val="000000"/>
                          </a:solidFill>
                          <a:effectLst/>
                          <a:latin typeface="Arial" panose="020B0604020202020204" pitchFamily="34" charset="0"/>
                        </a:rPr>
                        <a: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1000" b="1" i="0" u="none" strike="noStrike">
                          <a:solidFill>
                            <a:srgbClr val="000000"/>
                          </a:solidFill>
                          <a:effectLst/>
                          <a:latin typeface="Arial" panose="020B0604020202020204" pitchFamily="34" charset="0"/>
                        </a:rPr>
                        <a:t>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1" i="0" u="none" strike="noStrike">
                          <a:solidFill>
                            <a:srgbClr val="000000"/>
                          </a:solidFill>
                          <a:effectLst/>
                          <a:latin typeface="Arial" panose="020B0604020202020204" pitchFamily="34" charset="0"/>
                        </a:rPr>
                        <a:t>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s-CL" sz="1000" b="1" i="0" u="none" strike="noStrike">
                          <a:solidFill>
                            <a:srgbClr val="000000"/>
                          </a:solidFill>
                          <a:effectLst/>
                          <a:latin typeface="Arial" panose="020B0604020202020204" pitchFamily="34" charset="0"/>
                        </a:rPr>
                        <a:t>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s-CL" sz="1000" b="1" i="0" u="none" strike="noStrike">
                          <a:solidFill>
                            <a:srgbClr val="000000"/>
                          </a:solidFill>
                          <a:effectLst/>
                          <a:latin typeface="Arial" panose="020B0604020202020204" pitchFamily="34" charset="0"/>
                        </a:rPr>
                        <a:t>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1000" b="1" i="0" u="none" strike="noStrike">
                          <a:solidFill>
                            <a:srgbClr val="000000"/>
                          </a:solidFill>
                          <a:effectLst/>
                          <a:latin typeface="Arial" panose="020B0604020202020204" pitchFamily="34" charset="0"/>
                        </a:rPr>
                        <a:t>PROM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1" i="0" u="none" strike="noStrike">
                          <a:solidFill>
                            <a:srgbClr val="000000"/>
                          </a:solidFill>
                          <a:effectLst/>
                          <a:latin typeface="Arial" panose="020B0604020202020204" pitchFamily="34" charset="0"/>
                        </a:rPr>
                        <a:t>NR-FI-NRC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Arial" panose="020B0604020202020204" pitchFamily="34" charset="0"/>
                        </a:rPr>
                        <a:t>DEP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52299649"/>
                  </a:ext>
                </a:extLst>
              </a:tr>
              <a:tr h="281864">
                <a:tc>
                  <a:txBody>
                    <a:bodyPr/>
                    <a:lstStyle/>
                    <a:p>
                      <a:pPr algn="ctr" fontAlgn="ctr"/>
                      <a:r>
                        <a:rPr lang="es-CL"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194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2A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1100" b="0" i="0" u="none" strike="noStrike" dirty="0">
                          <a:solidFill>
                            <a:srgbClr val="000000"/>
                          </a:solidFill>
                          <a:effectLst/>
                          <a:latin typeface="Calibri" panose="020F0502020204030204" pitchFamily="34" charset="0"/>
                        </a:rPr>
                        <a:t>STUHL ZIMMERMANN GÜNTHER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1100" b="0" i="0" u="none" strike="noStrike">
                          <a:solidFill>
                            <a:srgbClr val="000000"/>
                          </a:solidFill>
                          <a:effectLst/>
                          <a:latin typeface="Calibri" panose="020F0502020204030204" pitchFamily="34" charset="0"/>
                        </a:rPr>
                        <a:t>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ATL-AF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9289261"/>
                  </a:ext>
                </a:extLst>
              </a:tr>
              <a:tr h="281864">
                <a:tc>
                  <a:txBody>
                    <a:bodyPr/>
                    <a:lstStyle/>
                    <a:p>
                      <a:pPr algn="ctr" fontAlgn="ctr"/>
                      <a:r>
                        <a:rPr lang="es-CL" sz="1100" b="0" i="0" u="none" strike="noStrike">
                          <a:solidFill>
                            <a:srgbClr val="000000"/>
                          </a:solidFill>
                          <a:effectLst/>
                          <a:latin typeface="Calibri" panose="020F0502020204030204" pitchFamily="34" charset="0"/>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435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2B</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1100" b="0" i="0" u="none" strike="noStrike">
                          <a:solidFill>
                            <a:srgbClr val="000000"/>
                          </a:solidFill>
                          <a:effectLst/>
                          <a:latin typeface="Calibri" panose="020F0502020204030204" pitchFamily="34" charset="0"/>
                        </a:rPr>
                        <a:t>CARTES FLORES ROGER IGNACIO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JUD-AF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07311290"/>
                  </a:ext>
                </a:extLst>
              </a:tr>
              <a:tr h="281864">
                <a:tc>
                  <a:txBody>
                    <a:bodyPr/>
                    <a:lstStyle/>
                    <a:p>
                      <a:pPr algn="ctr" fontAlgn="ctr"/>
                      <a:r>
                        <a:rPr lang="es-CL" sz="1100" b="0" i="0" u="none" strike="noStrike">
                          <a:solidFill>
                            <a:srgbClr val="000000"/>
                          </a:solidFill>
                          <a:effectLst/>
                          <a:latin typeface="Calibri" panose="020F0502020204030204" pitchFamily="34" charset="0"/>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293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2C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1100" b="0" i="0" u="none" strike="noStrike">
                          <a:solidFill>
                            <a:srgbClr val="000000"/>
                          </a:solidFill>
                          <a:effectLst/>
                          <a:latin typeface="Calibri" panose="020F0502020204030204" pitchFamily="34" charset="0"/>
                        </a:rPr>
                        <a:t>CELEDÓN ALARCÓN MARÍA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FI-A  NRC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TIR-AF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36669774"/>
                  </a:ext>
                </a:extLst>
              </a:tr>
              <a:tr h="281864">
                <a:tc>
                  <a:txBody>
                    <a:bodyPr/>
                    <a:lstStyle/>
                    <a:p>
                      <a:pPr algn="ctr" fontAlgn="ctr"/>
                      <a:r>
                        <a:rPr lang="es-CL" sz="1100" b="0" i="0" u="none" strike="noStrike">
                          <a:solidFill>
                            <a:srgbClr val="000000"/>
                          </a:solidFill>
                          <a:effectLst/>
                          <a:latin typeface="Calibri" panose="020F0502020204030204" pitchFamily="34" charset="0"/>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242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3C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1100" b="0" i="0" u="none" strike="noStrike">
                          <a:solidFill>
                            <a:srgbClr val="000000"/>
                          </a:solidFill>
                          <a:effectLst/>
                          <a:latin typeface="Calibri" panose="020F0502020204030204" pitchFamily="34" charset="0"/>
                        </a:rPr>
                        <a:t>NOVOA ACEVEDO CATALINA BELÉN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FI-AG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ATL-AF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36873740"/>
                  </a:ext>
                </a:extLst>
              </a:tr>
              <a:tr h="281864">
                <a:tc>
                  <a:txBody>
                    <a:bodyPr/>
                    <a:lstStyle/>
                    <a:p>
                      <a:pPr algn="ctr" fontAlgn="ctr"/>
                      <a:r>
                        <a:rPr lang="es-CL" sz="1100" b="0" i="0" u="none" strike="noStrike">
                          <a:solidFill>
                            <a:srgbClr val="000000"/>
                          </a:solidFill>
                          <a:effectLst/>
                          <a:latin typeface="Calibri" panose="020F0502020204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323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4A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1100" b="0" i="0" u="none" strike="noStrike">
                          <a:solidFill>
                            <a:srgbClr val="000000"/>
                          </a:solidFill>
                          <a:effectLst/>
                          <a:latin typeface="Calibri" panose="020F0502020204030204" pitchFamily="34" charset="0"/>
                        </a:rPr>
                        <a:t>MUÑOZ MONTERO CATALINA IGNACIA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1100" b="0" i="0" u="none" strike="noStrike">
                          <a:solidFill>
                            <a:srgbClr val="000000"/>
                          </a:solidFill>
                          <a:effectLst/>
                          <a:latin typeface="Calibri" panose="020F0502020204030204" pitchFamily="34" charset="0"/>
                        </a:rPr>
                        <a:t>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NRC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ATL-OL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2106653"/>
                  </a:ext>
                </a:extLst>
              </a:tr>
              <a:tr h="281864">
                <a:tc>
                  <a:txBody>
                    <a:bodyPr/>
                    <a:lstStyle/>
                    <a:p>
                      <a:pPr algn="ctr" fontAlgn="ctr"/>
                      <a:r>
                        <a:rPr lang="es-CL" sz="1100" b="0" i="0" u="none" strike="noStrike">
                          <a:solidFill>
                            <a:srgbClr val="000000"/>
                          </a:solidFill>
                          <a:effectLst/>
                          <a:latin typeface="Calibri" panose="020F0502020204030204" pitchFamily="34" charset="0"/>
                        </a:rPr>
                        <a:t>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140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4B</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1100" b="0" i="0" u="none" strike="noStrike">
                          <a:solidFill>
                            <a:srgbClr val="000000"/>
                          </a:solidFill>
                          <a:effectLst/>
                          <a:latin typeface="Calibri" panose="020F0502020204030204" pitchFamily="34" charset="0"/>
                        </a:rPr>
                        <a:t>VILLEGAS ACEVEDO VICENTE ALONSO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NAT-AF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46569503"/>
                  </a:ext>
                </a:extLst>
              </a:tr>
              <a:tr h="281864">
                <a:tc>
                  <a:txBody>
                    <a:bodyPr/>
                    <a:lstStyle/>
                    <a:p>
                      <a:pPr algn="ctr" fontAlgn="ctr"/>
                      <a:r>
                        <a:rPr lang="es-CL" sz="1100" b="0" i="0" u="none" strike="noStrike">
                          <a:solidFill>
                            <a:srgbClr val="000000"/>
                          </a:solidFill>
                          <a:effectLst/>
                          <a:latin typeface="Calibri" panose="020F0502020204030204" pitchFamily="34" charset="0"/>
                        </a:rPr>
                        <a:t>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264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4C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1100" b="0" i="0" u="none" strike="noStrike">
                          <a:solidFill>
                            <a:srgbClr val="000000"/>
                          </a:solidFill>
                          <a:effectLst/>
                          <a:latin typeface="Calibri" panose="020F0502020204030204" pitchFamily="34" charset="0"/>
                        </a:rPr>
                        <a:t>JIMÉNEZ VARGAS JAMYLA ANDREA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6,6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ESG-AF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2244731"/>
                  </a:ext>
                </a:extLst>
              </a:tr>
              <a:tr h="281864">
                <a:tc>
                  <a:txBody>
                    <a:bodyPr/>
                    <a:lstStyle/>
                    <a:p>
                      <a:pPr algn="ctr" fontAlgn="ctr"/>
                      <a:r>
                        <a:rPr lang="es-CL" sz="1100" b="0" i="0" u="none" strike="noStrike">
                          <a:solidFill>
                            <a:srgbClr val="000000"/>
                          </a:solidFill>
                          <a:effectLst/>
                          <a:latin typeface="Calibri" panose="020F0502020204030204" pitchFamily="34" charset="0"/>
                        </a:rPr>
                        <a:t>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263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4C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1100" b="0" i="0" u="none" strike="noStrike">
                          <a:solidFill>
                            <a:srgbClr val="000000"/>
                          </a:solidFill>
                          <a:effectLst/>
                          <a:latin typeface="Calibri" panose="020F0502020204030204" pitchFamily="34" charset="0"/>
                        </a:rPr>
                        <a:t>NAVARRO LARRAÍN ALYSON MARIELLA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NAT-OL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1973796"/>
                  </a:ext>
                </a:extLst>
              </a:tr>
              <a:tr h="281864">
                <a:tc>
                  <a:txBody>
                    <a:bodyPr/>
                    <a:lstStyle/>
                    <a:p>
                      <a:pPr algn="ctr" fontAlgn="ctr"/>
                      <a:r>
                        <a:rPr lang="es-CL" sz="1100" b="0" i="0" u="none" strike="noStrike">
                          <a:solidFill>
                            <a:srgbClr val="000000"/>
                          </a:solidFill>
                          <a:effectLst/>
                          <a:latin typeface="Calibri" panose="020F0502020204030204" pitchFamily="34" charset="0"/>
                        </a:rPr>
                        <a:t>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340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4L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1100" b="0" i="0" u="none" strike="noStrike">
                          <a:solidFill>
                            <a:srgbClr val="000000"/>
                          </a:solidFill>
                          <a:effectLst/>
                          <a:latin typeface="Calibri" panose="020F0502020204030204" pitchFamily="34" charset="0"/>
                        </a:rPr>
                        <a:t>ÁLVAREZ SIMONETTI ANTONIA PAZ</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CAR-OL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47120051"/>
                  </a:ext>
                </a:extLst>
              </a:tr>
              <a:tr h="281864">
                <a:tc>
                  <a:txBody>
                    <a:bodyPr/>
                    <a:lstStyle/>
                    <a:p>
                      <a:pPr algn="ctr" fontAlgn="ctr"/>
                      <a:r>
                        <a:rPr lang="es-CL" sz="1100" b="0" i="0" u="none" strike="noStrike">
                          <a:solidFill>
                            <a:srgbClr val="000000"/>
                          </a:solidFill>
                          <a:effectLst/>
                          <a:latin typeface="Calibri" panose="020F0502020204030204" pitchFamily="34" charset="0"/>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258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4L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1100" b="0" i="0" u="none" strike="noStrike">
                          <a:solidFill>
                            <a:srgbClr val="000000"/>
                          </a:solidFill>
                          <a:effectLst/>
                          <a:latin typeface="Calibri" panose="020F0502020204030204" pitchFamily="34" charset="0"/>
                        </a:rPr>
                        <a:t>ULLOA SERRANO ANTONIA KATES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7,4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0" i="0" u="none" strike="noStrike">
                          <a:solidFill>
                            <a:srgbClr val="000000"/>
                          </a:solidFill>
                          <a:effectLst/>
                          <a:latin typeface="Calibri" panose="020F0502020204030204" pitchFamily="34" charset="0"/>
                        </a:rPr>
                        <a:t>JUD-OL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1493476"/>
                  </a:ext>
                </a:extLst>
              </a:tr>
              <a:tr h="232032">
                <a:tc>
                  <a:txBody>
                    <a:bodyPr/>
                    <a:lstStyle/>
                    <a:p>
                      <a:pPr algn="l" fontAlgn="b"/>
                      <a:endParaRPr lang="es-CL"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es-ES" sz="900" b="1" i="0" u="none" strike="noStrike" dirty="0">
                          <a:solidFill>
                            <a:srgbClr val="000000"/>
                          </a:solidFill>
                          <a:effectLst/>
                          <a:latin typeface="Calibri" panose="020F0502020204030204" pitchFamily="34" charset="0"/>
                        </a:rPr>
                        <a:t>TOTAL GENERAL DE CADETES EN CADA NIVELACIÓN</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s-CL" sz="1100" b="1" i="0" u="none" strike="noStrike" dirty="0">
                          <a:solidFill>
                            <a:srgbClr val="000000"/>
                          </a:solidFill>
                          <a:effectLst/>
                          <a:latin typeface="Calibri" panose="020F0502020204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1" i="0" u="none" strike="noStrike" dirty="0">
                          <a:solidFill>
                            <a:srgbClr val="000000"/>
                          </a:solidFill>
                          <a:effectLst/>
                          <a:latin typeface="Calibri" panose="020F050202020403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1" i="0" u="none" strike="noStrike" dirty="0">
                          <a:solidFill>
                            <a:srgbClr val="000000"/>
                          </a:solidFill>
                          <a:effectLst/>
                          <a:latin typeface="Calibri" panose="020F0502020204030204" pitchFamily="34" charset="0"/>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1" i="0" u="none" strike="noStrike" dirty="0">
                          <a:solidFill>
                            <a:srgbClr val="000000"/>
                          </a:solidFill>
                          <a:effectLst/>
                          <a:latin typeface="Calibri" panose="020F050202020403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100" b="1" i="0" u="none" strike="noStrike" dirty="0">
                          <a:solidFill>
                            <a:srgbClr val="000000"/>
                          </a:solidFill>
                          <a:effectLst/>
                          <a:latin typeface="Calibri" panose="020F0502020204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L"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ctr" fontAlgn="ctr"/>
                      <a:endParaRPr lang="es-CL" sz="1100" b="0" i="0" u="none" strike="noStrike">
                        <a:solidFill>
                          <a:srgbClr val="000000"/>
                        </a:solidFill>
                        <a:effectLst/>
                        <a:latin typeface="Calibri" panose="020F0502020204030204" pitchFamily="34" charset="0"/>
                      </a:endParaRP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1100" b="0" i="0" u="none" strike="noStrike" dirty="0">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3454732828"/>
                  </a:ext>
                </a:extLst>
              </a:tr>
            </a:tbl>
          </a:graphicData>
        </a:graphic>
      </p:graphicFrame>
    </p:spTree>
    <p:extLst>
      <p:ext uri="{BB962C8B-B14F-4D97-AF65-F5344CB8AC3E}">
        <p14:creationId xmlns:p14="http://schemas.microsoft.com/office/powerpoint/2010/main" val="1347447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48" name="47 Rectángulo"/>
          <p:cNvSpPr/>
          <p:nvPr/>
        </p:nvSpPr>
        <p:spPr>
          <a:xfrm>
            <a:off x="2567608" y="9704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5</a:t>
            </a:r>
            <a:r>
              <a:rPr lang="es-CL" sz="2400" dirty="0" smtClean="0"/>
              <a:t>.          OTROS</a:t>
            </a:r>
            <a:endParaRPr lang="es-CL" sz="2400" dirty="0"/>
          </a:p>
        </p:txBody>
      </p:sp>
    </p:spTree>
    <p:extLst>
      <p:ext uri="{BB962C8B-B14F-4D97-AF65-F5344CB8AC3E}">
        <p14:creationId xmlns:p14="http://schemas.microsoft.com/office/powerpoint/2010/main" val="3699154015"/>
      </p:ext>
    </p:extLst>
  </p:cSld>
  <p:clrMapOvr>
    <a:masterClrMapping/>
  </p:clrMapOvr>
  <p:timing>
    <p:tnLst>
      <p:par>
        <p:cTn id="1" dur="indefinite" restart="never" nodeType="tmRoot"/>
      </p:par>
    </p:tnLst>
  </p:timing>
</p:sld>
</file>

<file path=ppt/theme/theme1.xml><?xml version="1.0" encoding="utf-8"?>
<a:theme xmlns:a="http://schemas.openxmlformats.org/drawingml/2006/main" name="4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1_Tema de Offic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e Offic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9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18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94276</TotalTime>
  <Words>5228</Words>
  <Application>Microsoft Office PowerPoint</Application>
  <PresentationFormat>Panorámica</PresentationFormat>
  <Paragraphs>867</Paragraphs>
  <Slides>26</Slides>
  <Notes>2</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26</vt:i4>
      </vt:variant>
    </vt:vector>
  </HeadingPairs>
  <TitlesOfParts>
    <vt:vector size="36" baseType="lpstr">
      <vt:lpstr>ＭＳ Ｐゴシック</vt:lpstr>
      <vt:lpstr>Arial</vt:lpstr>
      <vt:lpstr>Calibri</vt:lpstr>
      <vt:lpstr>Calibri Light</vt:lpstr>
      <vt:lpstr>Century</vt:lpstr>
      <vt:lpstr>Helvetica</vt:lpstr>
      <vt:lpstr>Simplified Arabic</vt:lpstr>
      <vt:lpstr>Times New Roman</vt:lpstr>
      <vt:lpstr>4_Tema de Office</vt:lpstr>
      <vt:lpstr>19_Tema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Jaime Rodrigo Ramirez</dc:creator>
  <cp:lastModifiedBy>I1- PC Blanca Ramírez Torrejón</cp:lastModifiedBy>
  <cp:revision>2109</cp:revision>
  <cp:lastPrinted>2026-06-19T13:13:14Z</cp:lastPrinted>
  <dcterms:modified xsi:type="dcterms:W3CDTF">2026-07-06T20:07:42Z</dcterms:modified>
</cp:coreProperties>
</file>