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2" r:id="rId4"/>
    <p:sldId id="334" r:id="rId5"/>
    <p:sldId id="335" r:id="rId6"/>
    <p:sldId id="336" r:id="rId7"/>
    <p:sldId id="337" r:id="rId8"/>
    <p:sldId id="338" r:id="rId9"/>
    <p:sldId id="339" r:id="rId10"/>
    <p:sldId id="308" r:id="rId11"/>
    <p:sldId id="341" r:id="rId12"/>
    <p:sldId id="342" r:id="rId13"/>
    <p:sldId id="343" r:id="rId14"/>
    <p:sldId id="344" r:id="rId15"/>
    <p:sldId id="345" r:id="rId16"/>
    <p:sldId id="346" r:id="rId17"/>
    <p:sldId id="348" r:id="rId18"/>
    <p:sldId id="349" r:id="rId19"/>
    <p:sldId id="350" r:id="rId20"/>
    <p:sldId id="351" r:id="rId21"/>
    <p:sldId id="352" r:id="rId22"/>
    <p:sldId id="353" r:id="rId23"/>
    <p:sldId id="354" r:id="rId24"/>
    <p:sldId id="355" r:id="rId25"/>
    <p:sldId id="356" r:id="rId26"/>
    <p:sldId id="357" r:id="rId27"/>
    <p:sldId id="358" r:id="rId28"/>
    <p:sldId id="359" r:id="rId29"/>
    <p:sldId id="360" r:id="rId30"/>
    <p:sldId id="361" r:id="rId31"/>
    <p:sldId id="340" r:id="rId32"/>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ext uri="{19B8F6BF-5375-455C-9EA6-DF929625EA0E}">
        <p15:presenceInfo xmlns:p15="http://schemas.microsoft.com/office/powerpoint/2012/main" userId="S-1-5-21-1729689340-1663247860-3356130868-846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87663" autoAdjust="0"/>
  </p:normalViewPr>
  <p:slideViewPr>
    <p:cSldViewPr>
      <p:cViewPr varScale="1">
        <p:scale>
          <a:sx n="81" d="100"/>
          <a:sy n="81" d="100"/>
        </p:scale>
        <p:origin x="1674" y="78"/>
      </p:cViewPr>
      <p:guideLst>
        <p:guide orient="horz" pos="2160"/>
        <p:guide pos="2880"/>
      </p:guideLst>
    </p:cSldViewPr>
  </p:slideViewPr>
  <p:outlineViewPr>
    <p:cViewPr>
      <p:scale>
        <a:sx n="33" d="100"/>
        <a:sy n="33" d="100"/>
      </p:scale>
      <p:origin x="0" y="-4038"/>
    </p:cViewPr>
  </p:outlineViewPr>
  <p:notesTextViewPr>
    <p:cViewPr>
      <p:scale>
        <a:sx n="100" d="100"/>
        <a:sy n="100" d="100"/>
      </p:scale>
      <p:origin x="0" y="0"/>
    </p:cViewPr>
  </p:notesTextViewPr>
  <p:sorterViewPr>
    <p:cViewPr varScale="1">
      <p:scale>
        <a:sx n="1" d="1"/>
        <a:sy n="1" d="1"/>
      </p:scale>
      <p:origin x="0" y="-154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07-04-2020</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07-04-2020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07-04-2020</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07-04-2020</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07-04-2020</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07-04-2020</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07-04-2020</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07-04-2020</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07-04-2020</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07-04-2020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07-04-2020</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07-04-2020</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lstStyle/>
          <a:p>
            <a:r>
              <a:rPr lang="es-CL" dirty="0" smtClean="0"/>
              <a:t>Unida temática dos</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La contabilidad</a:t>
            </a:r>
            <a:r>
              <a:rPr lang="es-CL" dirty="0"/>
              <a:t> </a:t>
            </a:r>
            <a:r>
              <a:rPr lang="es-CL" dirty="0" smtClean="0"/>
              <a:t>de </a:t>
            </a:r>
            <a:r>
              <a:rPr lang="es-CL" dirty="0" err="1" smtClean="0"/>
              <a:t>aCTIVOS</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endParaRPr lang="es-CL" dirty="0"/>
          </a:p>
          <a:p>
            <a:r>
              <a:rPr lang="es-CL" dirty="0" smtClean="0"/>
              <a:t>Se entiende por bienes del Activo </a:t>
            </a:r>
            <a:r>
              <a:rPr lang="es-CL" dirty="0"/>
              <a:t>F</a:t>
            </a:r>
            <a:r>
              <a:rPr lang="es-CL" dirty="0" smtClean="0"/>
              <a:t>ijo </a:t>
            </a:r>
            <a:r>
              <a:rPr lang="es-CL" dirty="0"/>
              <a:t>F</a:t>
            </a:r>
            <a:r>
              <a:rPr lang="es-CL" dirty="0" smtClean="0"/>
              <a:t>ísico , todos aquellos bienes que la  Empresa posee con la única finalidad de usarlos en la explotación social y sin ningún ánimo de venderlos o revenderlos. </a:t>
            </a:r>
          </a:p>
          <a:p>
            <a:r>
              <a:rPr lang="es-CL" dirty="0" smtClean="0"/>
              <a:t>Es el caso concreto de los bienes raíces. Maquinarias, instalaciones, muebles y vehículos de reparto, etc.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r>
              <a:rPr lang="es-CL" dirty="0" smtClean="0"/>
              <a:t>Muy en lo particular estos bienes , a medida que va transcurriendo el tiempo y como directa consecuencia  de su uso, van experimentando una disminución de su valor, lo que se traduce en una pérdida periódica para la Empresa, que conceptual y económicamente se conoce con el nombre de </a:t>
            </a:r>
            <a:r>
              <a:rPr lang="es-CL" b="1" u="sng" dirty="0" smtClean="0">
                <a:solidFill>
                  <a:srgbClr val="FF0000"/>
                </a:solidFill>
              </a:rPr>
              <a:t>Depreciación</a:t>
            </a:r>
            <a:r>
              <a:rPr lang="es-CL" dirty="0" smtClean="0"/>
              <a:t>.</a:t>
            </a:r>
            <a:endParaRPr lang="es-CL" dirty="0"/>
          </a:p>
        </p:txBody>
      </p:sp>
    </p:spTree>
    <p:extLst>
      <p:ext uri="{BB962C8B-B14F-4D97-AF65-F5344CB8AC3E}">
        <p14:creationId xmlns:p14="http://schemas.microsoft.com/office/powerpoint/2010/main" val="290782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r>
              <a:rPr lang="es-CL" dirty="0" smtClean="0"/>
              <a:t>En lo concreto la valorización del deterioro físico por uso , de por ejemplo una máquina, ocasiona en sí dificultades.</a:t>
            </a:r>
          </a:p>
          <a:p>
            <a:r>
              <a:rPr lang="es-CL" dirty="0" smtClean="0"/>
              <a:t> En países como el nuestro con desvalorización monetaria continua, los valores contables del bien cambian año tras año, como directa consecuencia de las revalorizaciones legales a que pueda verse sometido.</a:t>
            </a:r>
            <a:endParaRPr lang="es-CL" dirty="0"/>
          </a:p>
        </p:txBody>
      </p:sp>
    </p:spTree>
    <p:extLst>
      <p:ext uri="{BB962C8B-B14F-4D97-AF65-F5344CB8AC3E}">
        <p14:creationId xmlns:p14="http://schemas.microsoft.com/office/powerpoint/2010/main" val="34105754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Existencias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a:t>
            </a:r>
          </a:p>
          <a:p>
            <a:r>
              <a:rPr lang="es-CL" dirty="0" smtClean="0"/>
              <a:t>En consecuencia , cuando nos referimos a  disminución de valor, se trata nada menos de  aquella cifra que refleja el uso o desgaste del bien en el período, expresado en valores monetarios estables.</a:t>
            </a:r>
          </a:p>
        </p:txBody>
      </p:sp>
    </p:spTree>
    <p:extLst>
      <p:ext uri="{BB962C8B-B14F-4D97-AF65-F5344CB8AC3E}">
        <p14:creationId xmlns:p14="http://schemas.microsoft.com/office/powerpoint/2010/main" val="7882534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 de Activos ? </a:t>
            </a:r>
          </a:p>
          <a:p>
            <a:r>
              <a:rPr lang="es-CL" dirty="0" smtClean="0"/>
              <a:t>Entonces resulta pertinente concluir que , contablemente, la depreciación es la pérdida que sufre la Empresa, originada por la disminución del valor que experimenta el bien del  Activo Fijo Físico; como directa consecuencia del desgaste ocasionado por el correspondiente uso que de dichos bienes se hace.</a:t>
            </a:r>
          </a:p>
        </p:txBody>
      </p:sp>
    </p:spTree>
    <p:extLst>
      <p:ext uri="{BB962C8B-B14F-4D97-AF65-F5344CB8AC3E}">
        <p14:creationId xmlns:p14="http://schemas.microsoft.com/office/powerpoint/2010/main" val="18586265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¿Qué   es la Contabilidad de Activos ? </a:t>
            </a:r>
          </a:p>
          <a:p>
            <a:r>
              <a:rPr lang="es-CL" dirty="0" smtClean="0"/>
              <a:t>De la definición precedentemente expuesta resulta posible inferir el doble efecto producido por la depreciación.</a:t>
            </a:r>
          </a:p>
          <a:p>
            <a:r>
              <a:rPr lang="es-CL" dirty="0" smtClean="0"/>
              <a:t>Por un lado representa una pérdida para la Empresa, que debe ser representada en una cuenta deudora.</a:t>
            </a:r>
          </a:p>
          <a:p>
            <a:r>
              <a:rPr lang="es-CL" dirty="0" smtClean="0"/>
              <a:t>Y  por otra parte nos indica una disminución del valor de los bienes que componen el activo, lo que conlleva a crear una cuenta especial acreedora( pasivo).</a:t>
            </a:r>
          </a:p>
        </p:txBody>
      </p:sp>
    </p:spTree>
    <p:extLst>
      <p:ext uri="{BB962C8B-B14F-4D97-AF65-F5344CB8AC3E}">
        <p14:creationId xmlns:p14="http://schemas.microsoft.com/office/powerpoint/2010/main" val="2013347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El tratamiento contable de las depreciaciones.</a:t>
            </a:r>
          </a:p>
          <a:p>
            <a:r>
              <a:rPr lang="es-CL" dirty="0" smtClean="0"/>
              <a:t>En lo particular existen dos procedimientos contables para registrar las depreciaciones, a saber:</a:t>
            </a:r>
          </a:p>
          <a:p>
            <a:r>
              <a:rPr lang="es-CL" u="sng" dirty="0" smtClean="0"/>
              <a:t>A.- El </a:t>
            </a:r>
            <a:r>
              <a:rPr lang="es-CL" u="sng" dirty="0"/>
              <a:t>S</a:t>
            </a:r>
            <a:r>
              <a:rPr lang="es-CL" u="sng" dirty="0" smtClean="0"/>
              <a:t>istema Directo. </a:t>
            </a:r>
            <a:r>
              <a:rPr lang="es-CL" dirty="0" smtClean="0"/>
              <a:t>Como el efecto de la depreciación es una pérdida que se manifiesta en una disminución del valor del bien, este sistema consiste en cargar una </a:t>
            </a:r>
            <a:r>
              <a:rPr lang="es-CL" b="1" dirty="0" smtClean="0">
                <a:solidFill>
                  <a:srgbClr val="FF0000"/>
                </a:solidFill>
              </a:rPr>
              <a:t>cuenta de pérdidas denominada “ depreciaciones</a:t>
            </a:r>
            <a:r>
              <a:rPr lang="es-CL" dirty="0" smtClean="0">
                <a:solidFill>
                  <a:srgbClr val="FF0000"/>
                </a:solidFill>
              </a:rPr>
              <a:t>”</a:t>
            </a:r>
            <a:r>
              <a:rPr lang="es-CL" dirty="0" smtClean="0"/>
              <a:t>, y se procede a abonar( anotación al haber) en forma directa la respectiva cuenta  de activo que representa los bienes que se desea depreciar.</a:t>
            </a:r>
            <a:endParaRPr lang="es-CL" dirty="0"/>
          </a:p>
          <a:p>
            <a:endParaRPr lang="es-CL" dirty="0" smtClean="0"/>
          </a:p>
        </p:txBody>
      </p:sp>
    </p:spTree>
    <p:extLst>
      <p:ext uri="{BB962C8B-B14F-4D97-AF65-F5344CB8AC3E}">
        <p14:creationId xmlns:p14="http://schemas.microsoft.com/office/powerpoint/2010/main" val="3639376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smtClean="0">
                <a:latin typeface="Arial" pitchFamily="34" charset="0"/>
                <a:cs typeface="Arial" pitchFamily="34" charset="0"/>
              </a:rPr>
              <a:t>Método directo de depreciaciones  </a:t>
            </a:r>
            <a:endParaRPr lang="es-CL" dirty="0"/>
          </a:p>
        </p:txBody>
      </p:sp>
      <p:sp>
        <p:nvSpPr>
          <p:cNvPr id="3" name="Marcador de contenido 2"/>
          <p:cNvSpPr>
            <a:spLocks noGrp="1"/>
          </p:cNvSpPr>
          <p:nvPr>
            <p:ph sz="quarter" idx="1"/>
          </p:nvPr>
        </p:nvSpPr>
        <p:spPr>
          <a:xfrm>
            <a:off x="612648" y="908720"/>
            <a:ext cx="8153400" cy="5187280"/>
          </a:xfrm>
        </p:spPr>
        <p:txBody>
          <a:bodyPr/>
          <a:lstStyle/>
          <a:p>
            <a:endParaRPr lang="es-CL" dirty="0"/>
          </a:p>
          <a:p>
            <a:r>
              <a:rPr lang="es-CL" sz="1600" dirty="0"/>
              <a:t> </a:t>
            </a:r>
            <a:r>
              <a:rPr lang="es-CL" sz="1600" b="1" dirty="0" smtClean="0">
                <a:latin typeface="Arial" panose="020B0604020202020204" pitchFamily="34" charset="0"/>
                <a:cs typeface="Arial" panose="020B0604020202020204" pitchFamily="34" charset="0"/>
              </a:rPr>
              <a:t>Ejemplo : </a:t>
            </a:r>
            <a:r>
              <a:rPr lang="es-CL" sz="1600" dirty="0" smtClean="0">
                <a:latin typeface="Arial" panose="020B0604020202020204" pitchFamily="34" charset="0"/>
                <a:cs typeface="Arial" panose="020B0604020202020204" pitchFamily="34" charset="0"/>
              </a:rPr>
              <a:t> L a cuenta Maquinarias registra en el libro mayor, la suma de $ 100.000 ( 1), correspondiente a su valor de adquisición ( precio de compra neto).Suponiendo que la depreciación anual fuera un monto de $ 10.000, la contabilización sería la siguiente:</a:t>
            </a:r>
          </a:p>
          <a:p>
            <a:endParaRPr lang="es-CL" sz="1600" dirty="0"/>
          </a:p>
        </p:txBody>
      </p:sp>
      <p:graphicFrame>
        <p:nvGraphicFramePr>
          <p:cNvPr id="4" name="Tabla 3"/>
          <p:cNvGraphicFramePr>
            <a:graphicFrameLocks noGrp="1"/>
          </p:cNvGraphicFramePr>
          <p:nvPr>
            <p:extLst>
              <p:ext uri="{D42A27DB-BD31-4B8C-83A1-F6EECF244321}">
                <p14:modId xmlns:p14="http://schemas.microsoft.com/office/powerpoint/2010/main" val="2430785890"/>
              </p:ext>
            </p:extLst>
          </p:nvPr>
        </p:nvGraphicFramePr>
        <p:xfrm>
          <a:off x="0" y="2564905"/>
          <a:ext cx="9144001" cy="4464318"/>
        </p:xfrm>
        <a:graphic>
          <a:graphicData uri="http://schemas.openxmlformats.org/drawingml/2006/table">
            <a:tbl>
              <a:tblPr firstRow="1" bandRow="1">
                <a:tableStyleId>{5C22544A-7EE6-4342-B048-85BDC9FD1C3A}</a:tableStyleId>
              </a:tblPr>
              <a:tblGrid>
                <a:gridCol w="1524000"/>
                <a:gridCol w="1524000"/>
                <a:gridCol w="1415989"/>
                <a:gridCol w="1632012"/>
                <a:gridCol w="1524000"/>
                <a:gridCol w="1524000"/>
              </a:tblGrid>
              <a:tr h="768180">
                <a:tc>
                  <a:txBody>
                    <a:bodyPr/>
                    <a:lstStyle/>
                    <a:p>
                      <a:r>
                        <a:rPr lang="es-CL" dirty="0" smtClean="0"/>
                        <a:t>Maquinaria</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a:p>
                  </a:txBody>
                  <a:tcPr/>
                </a:tc>
                <a:tc>
                  <a:txBody>
                    <a:bodyPr/>
                    <a:lstStyle/>
                    <a:p>
                      <a:r>
                        <a:rPr lang="es-CL" dirty="0" smtClean="0"/>
                        <a:t>Depreciación</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r>
                        <a:rPr lang="es-CL" dirty="0" smtClean="0"/>
                        <a:t>Esta es una cuenta de pérdida</a:t>
                      </a:r>
                      <a:endParaRPr lang="es-CL" dirty="0"/>
                    </a:p>
                  </a:txBody>
                  <a:tcPr>
                    <a:solidFill>
                      <a:srgbClr val="FF0000"/>
                    </a:solidFill>
                  </a:tcPr>
                </a:tc>
              </a:tr>
              <a:tr h="591653">
                <a:tc>
                  <a:txBody>
                    <a:bodyPr/>
                    <a:lstStyle/>
                    <a:p>
                      <a:r>
                        <a:rPr lang="es-CL" dirty="0" smtClean="0"/>
                        <a:t>100.000(1)</a:t>
                      </a:r>
                      <a:endParaRPr lang="es-CL" dirty="0"/>
                    </a:p>
                  </a:txBody>
                  <a:tcPr/>
                </a:tc>
                <a:tc>
                  <a:txBody>
                    <a:bodyPr/>
                    <a:lstStyle/>
                    <a:p>
                      <a:endParaRPr lang="es-CL"/>
                    </a:p>
                  </a:txBody>
                  <a:tcPr/>
                </a:tc>
                <a:tc>
                  <a:txBody>
                    <a:bodyPr/>
                    <a:lstStyle/>
                    <a:p>
                      <a:endParaRPr lang="es-CL"/>
                    </a:p>
                  </a:txBody>
                  <a:tcPr/>
                </a:tc>
                <a:tc>
                  <a:txBody>
                    <a:bodyPr/>
                    <a:lstStyle/>
                    <a:p>
                      <a:r>
                        <a:rPr lang="es-CL" b="1" dirty="0" smtClean="0">
                          <a:solidFill>
                            <a:srgbClr val="FF0000"/>
                          </a:solidFill>
                        </a:rPr>
                        <a:t>10.000( 2)</a:t>
                      </a:r>
                      <a:endParaRPr lang="es-CL" b="1" dirty="0">
                        <a:solidFill>
                          <a:srgbClr val="FF0000"/>
                        </a:solidFill>
                      </a:endParaRPr>
                    </a:p>
                  </a:txBody>
                  <a:tcPr/>
                </a:tc>
                <a:tc>
                  <a:txBody>
                    <a:bodyPr/>
                    <a:lstStyle/>
                    <a:p>
                      <a:endParaRPr lang="es-CL"/>
                    </a:p>
                  </a:txBody>
                  <a:tcPr/>
                </a:tc>
                <a:tc>
                  <a:txBody>
                    <a:bodyPr/>
                    <a:lstStyle/>
                    <a:p>
                      <a:endParaRPr lang="es-CL" dirty="0"/>
                    </a:p>
                  </a:txBody>
                  <a:tcPr>
                    <a:solidFill>
                      <a:srgbClr val="FF0000"/>
                    </a:solidFill>
                  </a:tcPr>
                </a:tc>
              </a:tr>
              <a:tr h="591653">
                <a:tc>
                  <a:txBody>
                    <a:bodyPr/>
                    <a:lstStyle/>
                    <a:p>
                      <a:endParaRPr lang="es-CL"/>
                    </a:p>
                  </a:txBody>
                  <a:tcPr/>
                </a:tc>
                <a:tc>
                  <a:txBody>
                    <a:bodyPr/>
                    <a:lstStyle/>
                    <a:p>
                      <a:r>
                        <a:rPr lang="es-CL" b="1" dirty="0" smtClean="0">
                          <a:solidFill>
                            <a:srgbClr val="FF0000"/>
                          </a:solidFill>
                        </a:rPr>
                        <a:t>10.000( 2)</a:t>
                      </a:r>
                      <a:endParaRPr lang="es-CL" b="1" dirty="0">
                        <a:solidFill>
                          <a:srgbClr val="FF0000"/>
                        </a:solidFill>
                      </a:endParaRPr>
                    </a:p>
                  </a:txBody>
                  <a:tcPr/>
                </a:tc>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
        <p:nvSpPr>
          <p:cNvPr id="5" name="Flecha izquierda 4"/>
          <p:cNvSpPr/>
          <p:nvPr/>
        </p:nvSpPr>
        <p:spPr>
          <a:xfrm>
            <a:off x="7596336" y="3524758"/>
            <a:ext cx="978408" cy="484632"/>
          </a:xfrm>
          <a:prstGeom prst="lef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1629571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METODO DIRECTO DE DEPRECIACIONES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Como directa consecuencia del registro contable precedente, las cuentas  quedan como sigue:.</a:t>
            </a:r>
          </a:p>
          <a:p>
            <a:r>
              <a:rPr lang="es-CL" u="sng" dirty="0" smtClean="0"/>
              <a:t>A.- Depreciaciones</a:t>
            </a:r>
            <a:r>
              <a:rPr lang="es-CL" u="sng" dirty="0"/>
              <a:t>:</a:t>
            </a:r>
            <a:r>
              <a:rPr lang="es-CL" u="sng" dirty="0" smtClean="0"/>
              <a:t> </a:t>
            </a:r>
          </a:p>
          <a:p>
            <a:r>
              <a:rPr lang="es-CL" dirty="0" smtClean="0"/>
              <a:t>Con un saldo deudor de $ 10.000, que se ubica en la columna de pérdidas del balance general y que representa  la pérdida  económica experimentada por la Empresa por este concepto al ver disminuido su cativo, producto del uso y paso del tiempo.</a:t>
            </a:r>
          </a:p>
        </p:txBody>
      </p:sp>
    </p:spTree>
    <p:extLst>
      <p:ext uri="{BB962C8B-B14F-4D97-AF65-F5344CB8AC3E}">
        <p14:creationId xmlns:p14="http://schemas.microsoft.com/office/powerpoint/2010/main" val="21703009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METODO DIRECTO DE DEPRECIACIONES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Como directa consecuencia del registro contable precedente, las cuentas  quedan como sigue:.</a:t>
            </a:r>
          </a:p>
          <a:p>
            <a:r>
              <a:rPr lang="es-CL" u="sng" dirty="0"/>
              <a:t>B</a:t>
            </a:r>
            <a:r>
              <a:rPr lang="es-CL" u="sng" dirty="0" smtClean="0"/>
              <a:t>.- Maquinaria: </a:t>
            </a:r>
          </a:p>
          <a:p>
            <a:r>
              <a:rPr lang="es-CL" dirty="0" smtClean="0"/>
              <a:t>Con un saldo deudor de $ 90.000,  y que representa el </a:t>
            </a:r>
            <a:r>
              <a:rPr lang="es-CL" b="1" dirty="0" smtClean="0">
                <a:solidFill>
                  <a:srgbClr val="FF0000"/>
                </a:solidFill>
              </a:rPr>
              <a:t>“ valor real “ </a:t>
            </a:r>
            <a:r>
              <a:rPr lang="es-CL" b="1" dirty="0" smtClean="0"/>
              <a:t>, </a:t>
            </a:r>
            <a:r>
              <a:rPr lang="es-CL" dirty="0" smtClean="0"/>
              <a:t>de la maquina al momento del balance y una vez reflejada la disminución de su valor producto dl desgaste experimentado por el paso del tiempo.</a:t>
            </a:r>
          </a:p>
        </p:txBody>
      </p:sp>
    </p:spTree>
    <p:extLst>
      <p:ext uri="{BB962C8B-B14F-4D97-AF65-F5344CB8AC3E}">
        <p14:creationId xmlns:p14="http://schemas.microsoft.com/office/powerpoint/2010/main" val="22352844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METODO DIRECTO DE DEPRECIACIONES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dirty="0" smtClean="0"/>
              <a:t>Resulta posible concluir respecto del sistema de contabilización directa que :</a:t>
            </a:r>
          </a:p>
          <a:p>
            <a:r>
              <a:rPr lang="es-CL" dirty="0" smtClean="0"/>
              <a:t>“ El inconveniente que presenta este sistema contable  reside principalmente en el aspecto informativo. En efecto , en la cuenta  de Activo se pierde de vista el valor de adquisición del respectivo bien, dato que será fundamental con posterioridad si es necesario para la determinación de futuras depreciaciones, revalorizaciones o bien registrar la venta de activos.</a:t>
            </a:r>
          </a:p>
        </p:txBody>
      </p:sp>
    </p:spTree>
    <p:extLst>
      <p:ext uri="{BB962C8B-B14F-4D97-AF65-F5344CB8AC3E}">
        <p14:creationId xmlns:p14="http://schemas.microsoft.com/office/powerpoint/2010/main" val="10725957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El tratamiento contable de las depreciaciones.</a:t>
            </a:r>
          </a:p>
          <a:p>
            <a:r>
              <a:rPr lang="es-CL" dirty="0" smtClean="0"/>
              <a:t>En lo particular existen dos procedimientos contables para registrar las depreciaciones, a saber:</a:t>
            </a:r>
          </a:p>
          <a:p>
            <a:r>
              <a:rPr lang="es-CL" u="sng" dirty="0"/>
              <a:t>B</a:t>
            </a:r>
            <a:r>
              <a:rPr lang="es-CL" u="sng" dirty="0" smtClean="0"/>
              <a:t>.- El Sistema Indirecto. </a:t>
            </a:r>
            <a:r>
              <a:rPr lang="es-CL" dirty="0" smtClean="0"/>
              <a:t>Al igual que con el sistema descrito precedentemente en este caso se procede </a:t>
            </a:r>
            <a:r>
              <a:rPr lang="es-CL" dirty="0" smtClean="0">
                <a:solidFill>
                  <a:srgbClr val="FF0000"/>
                </a:solidFill>
              </a:rPr>
              <a:t>a cargar la cuenta de pérdidas denominada Depreciaciones; </a:t>
            </a:r>
            <a:r>
              <a:rPr lang="es-CL" dirty="0" smtClean="0"/>
              <a:t>pero</a:t>
            </a:r>
            <a:r>
              <a:rPr lang="es-CL" dirty="0" smtClean="0">
                <a:solidFill>
                  <a:srgbClr val="FF0000"/>
                </a:solidFill>
              </a:rPr>
              <a:t> </a:t>
            </a:r>
            <a:r>
              <a:rPr lang="es-CL" dirty="0" smtClean="0"/>
              <a:t>acto seguido se acredita una cuenta especial  con tratamiento de  pasivo denominada </a:t>
            </a:r>
            <a:r>
              <a:rPr lang="es-CL" dirty="0" smtClean="0">
                <a:solidFill>
                  <a:srgbClr val="FF0000"/>
                </a:solidFill>
              </a:rPr>
              <a:t>“Depreciaciones acumuladas”</a:t>
            </a:r>
          </a:p>
        </p:txBody>
      </p:sp>
    </p:spTree>
    <p:extLst>
      <p:ext uri="{BB962C8B-B14F-4D97-AF65-F5344CB8AC3E}">
        <p14:creationId xmlns:p14="http://schemas.microsoft.com/office/powerpoint/2010/main" val="29143635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9512" y="228600"/>
            <a:ext cx="8964488" cy="990600"/>
          </a:xfrm>
        </p:spPr>
        <p:txBody>
          <a:bodyPr>
            <a:normAutofit fontScale="90000"/>
          </a:bodyPr>
          <a:lstStyle/>
          <a:p>
            <a:r>
              <a:rPr lang="es-CL" dirty="0" smtClean="0">
                <a:latin typeface="Arial" pitchFamily="34" charset="0"/>
                <a:cs typeface="Arial" pitchFamily="34" charset="0"/>
              </a:rPr>
              <a:t>Método Indirecto de depreciaciones  </a:t>
            </a:r>
            <a:endParaRPr lang="es-CL" dirty="0"/>
          </a:p>
        </p:txBody>
      </p:sp>
      <p:sp>
        <p:nvSpPr>
          <p:cNvPr id="3" name="Marcador de contenido 2"/>
          <p:cNvSpPr>
            <a:spLocks noGrp="1"/>
          </p:cNvSpPr>
          <p:nvPr>
            <p:ph sz="quarter" idx="1"/>
          </p:nvPr>
        </p:nvSpPr>
        <p:spPr>
          <a:xfrm>
            <a:off x="612648" y="908720"/>
            <a:ext cx="8153400" cy="5187280"/>
          </a:xfrm>
        </p:spPr>
        <p:txBody>
          <a:bodyPr/>
          <a:lstStyle/>
          <a:p>
            <a:endParaRPr lang="es-CL" dirty="0"/>
          </a:p>
          <a:p>
            <a:r>
              <a:rPr lang="es-CL" sz="1600" dirty="0"/>
              <a:t> </a:t>
            </a:r>
            <a:r>
              <a:rPr lang="es-CL" sz="1600" b="1" dirty="0" smtClean="0">
                <a:latin typeface="Arial" panose="020B0604020202020204" pitchFamily="34" charset="0"/>
                <a:cs typeface="Arial" panose="020B0604020202020204" pitchFamily="34" charset="0"/>
              </a:rPr>
              <a:t>Ejemplo : </a:t>
            </a:r>
            <a:r>
              <a:rPr lang="es-CL" sz="1600" dirty="0" smtClean="0">
                <a:latin typeface="Arial" panose="020B0604020202020204" pitchFamily="34" charset="0"/>
                <a:cs typeface="Arial" panose="020B0604020202020204" pitchFamily="34" charset="0"/>
              </a:rPr>
              <a:t> L a cuenta Maquinarias registra en el libro mayor, la suma de $ 100.000 ( 1), correspondiente a su valor de adquisición ( precio de compra neto).Suponiendo que la depreciación anual fuera un monto de $ 10.000, la contabilización sería la siguiente:</a:t>
            </a:r>
          </a:p>
          <a:p>
            <a:endParaRPr lang="es-CL" sz="1600" dirty="0"/>
          </a:p>
        </p:txBody>
      </p:sp>
      <p:graphicFrame>
        <p:nvGraphicFramePr>
          <p:cNvPr id="4" name="Tabla 3"/>
          <p:cNvGraphicFramePr>
            <a:graphicFrameLocks noGrp="1"/>
          </p:cNvGraphicFramePr>
          <p:nvPr>
            <p:extLst>
              <p:ext uri="{D42A27DB-BD31-4B8C-83A1-F6EECF244321}">
                <p14:modId xmlns:p14="http://schemas.microsoft.com/office/powerpoint/2010/main" val="1943680102"/>
              </p:ext>
            </p:extLst>
          </p:nvPr>
        </p:nvGraphicFramePr>
        <p:xfrm>
          <a:off x="0" y="2564905"/>
          <a:ext cx="9144001" cy="5432559"/>
        </p:xfrm>
        <a:graphic>
          <a:graphicData uri="http://schemas.openxmlformats.org/drawingml/2006/table">
            <a:tbl>
              <a:tblPr firstRow="1" bandRow="1">
                <a:tableStyleId>{5C22544A-7EE6-4342-B048-85BDC9FD1C3A}</a:tableStyleId>
              </a:tblPr>
              <a:tblGrid>
                <a:gridCol w="1524000"/>
                <a:gridCol w="1524000"/>
                <a:gridCol w="1415989"/>
                <a:gridCol w="1632012"/>
                <a:gridCol w="1524000"/>
                <a:gridCol w="1524000"/>
              </a:tblGrid>
              <a:tr h="768180">
                <a:tc>
                  <a:txBody>
                    <a:bodyPr/>
                    <a:lstStyle/>
                    <a:p>
                      <a:r>
                        <a:rPr lang="es-CL" dirty="0" smtClean="0"/>
                        <a:t>Maquinaria</a:t>
                      </a:r>
                    </a:p>
                    <a:p>
                      <a:r>
                        <a:rPr lang="es-CL" dirty="0" smtClean="0"/>
                        <a:t>DEBE</a:t>
                      </a:r>
                      <a:endParaRPr lang="es-CL" dirty="0"/>
                    </a:p>
                  </a:txBody>
                  <a:tcPr/>
                </a:tc>
                <a:tc>
                  <a:txBody>
                    <a:bodyPr/>
                    <a:lstStyle/>
                    <a:p>
                      <a:endParaRPr lang="es-CL" dirty="0" smtClean="0"/>
                    </a:p>
                    <a:p>
                      <a:r>
                        <a:rPr lang="es-CL" dirty="0" smtClean="0"/>
                        <a:t>HABER</a:t>
                      </a:r>
                      <a:endParaRPr lang="es-CL" dirty="0"/>
                    </a:p>
                  </a:txBody>
                  <a:tcPr/>
                </a:tc>
                <a:tc>
                  <a:txBody>
                    <a:bodyPr/>
                    <a:lstStyle/>
                    <a:p>
                      <a:endParaRPr lang="es-CL" dirty="0"/>
                    </a:p>
                  </a:txBody>
                  <a:tcPr>
                    <a:solidFill>
                      <a:srgbClr val="FF0000"/>
                    </a:solidFill>
                  </a:tcPr>
                </a:tc>
                <a:tc>
                  <a:txBody>
                    <a:bodyPr/>
                    <a:lstStyle/>
                    <a:p>
                      <a:r>
                        <a:rPr lang="es-CL" dirty="0" smtClean="0"/>
                        <a:t>Depreciación</a:t>
                      </a:r>
                    </a:p>
                    <a:p>
                      <a:r>
                        <a:rPr lang="es-CL" dirty="0" smtClean="0"/>
                        <a:t>Acumulada</a:t>
                      </a:r>
                    </a:p>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DEBE</a:t>
                      </a:r>
                    </a:p>
                    <a:p>
                      <a:endParaRPr lang="es-CL" dirty="0"/>
                    </a:p>
                  </a:txBody>
                  <a:tcPr/>
                </a:tc>
                <a:tc>
                  <a:txBody>
                    <a:bodyPr/>
                    <a:lstStyle/>
                    <a:p>
                      <a:endParaRPr lang="es-CL" dirty="0" smtClean="0"/>
                    </a:p>
                    <a:p>
                      <a:endParaRPr lang="es-CL" dirty="0" smtClean="0"/>
                    </a:p>
                    <a:p>
                      <a:r>
                        <a:rPr lang="es-CL" dirty="0" smtClean="0"/>
                        <a:t>HABER</a:t>
                      </a:r>
                      <a:endParaRPr lang="es-CL" dirty="0"/>
                    </a:p>
                  </a:txBody>
                  <a:tcPr/>
                </a:tc>
                <a:tc>
                  <a:txBody>
                    <a:bodyPr/>
                    <a:lstStyle/>
                    <a:p>
                      <a:r>
                        <a:rPr lang="es-CL" dirty="0" smtClean="0"/>
                        <a:t>Esta es una cuenta especial de pasivo</a:t>
                      </a:r>
                      <a:endParaRPr lang="es-CL" dirty="0"/>
                    </a:p>
                  </a:txBody>
                  <a:tcPr>
                    <a:solidFill>
                      <a:srgbClr val="FF0000"/>
                    </a:solidFill>
                  </a:tcPr>
                </a:tc>
              </a:tr>
              <a:tr h="591653">
                <a:tc>
                  <a:txBody>
                    <a:bodyPr/>
                    <a:lstStyle/>
                    <a:p>
                      <a:r>
                        <a:rPr lang="es-CL" dirty="0" smtClean="0"/>
                        <a:t>100.000(1)</a:t>
                      </a:r>
                      <a:endParaRPr lang="es-CL" dirty="0"/>
                    </a:p>
                  </a:txBody>
                  <a:tcPr/>
                </a:tc>
                <a:tc>
                  <a:txBody>
                    <a:bodyPr/>
                    <a:lstStyle/>
                    <a:p>
                      <a:endParaRPr lang="es-CL" dirty="0"/>
                    </a:p>
                  </a:txBody>
                  <a:tcPr/>
                </a:tc>
                <a:tc>
                  <a:txBody>
                    <a:bodyPr/>
                    <a:lstStyle/>
                    <a:p>
                      <a:r>
                        <a:rPr lang="es-CL" b="1" dirty="0" smtClean="0">
                          <a:solidFill>
                            <a:schemeClr val="bg1"/>
                          </a:solidFill>
                        </a:rPr>
                        <a:t>Esta cuenta no interviene</a:t>
                      </a:r>
                      <a:endParaRPr lang="es-CL" b="1" dirty="0">
                        <a:solidFill>
                          <a:schemeClr val="bg1"/>
                        </a:solidFill>
                      </a:endParaRPr>
                    </a:p>
                  </a:txBody>
                  <a:tcPr>
                    <a:solidFill>
                      <a:srgbClr val="FF0000"/>
                    </a:solidFill>
                  </a:tcPr>
                </a:tc>
                <a:tc>
                  <a:txBody>
                    <a:bodyPr/>
                    <a:lstStyle/>
                    <a:p>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10.000( 2)</a:t>
                      </a:r>
                    </a:p>
                    <a:p>
                      <a:endParaRPr lang="es-CL" dirty="0"/>
                    </a:p>
                  </a:txBody>
                  <a:tcPr/>
                </a:tc>
                <a:tc>
                  <a:txBody>
                    <a:bodyPr/>
                    <a:lstStyle/>
                    <a:p>
                      <a:endParaRPr lang="es-CL" dirty="0"/>
                    </a:p>
                  </a:txBody>
                  <a:tcPr>
                    <a:solidFill>
                      <a:srgbClr val="FF0000"/>
                    </a:solidFill>
                  </a:tcPr>
                </a:tc>
              </a:tr>
              <a:tr h="591653">
                <a:tc>
                  <a:txBody>
                    <a:bodyPr/>
                    <a:lstStyle/>
                    <a:p>
                      <a:endParaRPr lang="es-CL"/>
                    </a:p>
                  </a:txBody>
                  <a:tcPr/>
                </a:tc>
                <a:tc>
                  <a:txBody>
                    <a:bodyPr/>
                    <a:lstStyle/>
                    <a:p>
                      <a:endParaRPr lang="es-CL" b="1" dirty="0">
                        <a:solidFill>
                          <a:srgbClr val="FF0000"/>
                        </a:solidFill>
                      </a:endParaRPr>
                    </a:p>
                  </a:txBody>
                  <a:tcPr/>
                </a:tc>
                <a:tc>
                  <a:txBody>
                    <a:bodyPr/>
                    <a:lstStyle/>
                    <a:p>
                      <a:endParaRPr lang="es-CL" dirty="0"/>
                    </a:p>
                  </a:txBody>
                  <a:tcPr>
                    <a:solidFill>
                      <a:schemeClr val="bg1"/>
                    </a:solidFill>
                  </a:tcPr>
                </a:tc>
                <a:tc>
                  <a:txBody>
                    <a:bodyPr/>
                    <a:lstStyle/>
                    <a:p>
                      <a:endParaRPr lang="es-CL" dirty="0"/>
                    </a:p>
                  </a:txBody>
                  <a:tcPr/>
                </a:tc>
                <a:tc>
                  <a:txBody>
                    <a:bodyPr/>
                    <a:lstStyle/>
                    <a:p>
                      <a:endParaRPr lang="es-CL" dirty="0"/>
                    </a:p>
                  </a:txBody>
                  <a:tcPr/>
                </a:tc>
                <a:tc>
                  <a:txBody>
                    <a:bodyPr/>
                    <a:lstStyle/>
                    <a:p>
                      <a:endParaRPr lang="es-CL"/>
                    </a:p>
                  </a:txBody>
                  <a:tcPr/>
                </a:tc>
              </a:tr>
              <a:tr h="591653">
                <a:tc>
                  <a:txBody>
                    <a:bodyPr/>
                    <a:lstStyle/>
                    <a:p>
                      <a:r>
                        <a:rPr lang="es-CL" b="1" dirty="0" smtClean="0">
                          <a:solidFill>
                            <a:schemeClr val="bg1"/>
                          </a:solidFill>
                        </a:rPr>
                        <a:t>Depreciación</a:t>
                      </a:r>
                    </a:p>
                    <a:p>
                      <a:r>
                        <a:rPr lang="es-CL" b="1" dirty="0" smtClean="0">
                          <a:solidFill>
                            <a:schemeClr val="bg1"/>
                          </a:solidFill>
                        </a:rPr>
                        <a:t>DEBE</a:t>
                      </a:r>
                    </a:p>
                    <a:p>
                      <a:endParaRPr lang="es-CL" dirty="0"/>
                    </a:p>
                  </a:txBody>
                  <a:tcP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bg1"/>
                          </a:solidFill>
                        </a:rPr>
                        <a:t>HABER</a:t>
                      </a:r>
                    </a:p>
                    <a:p>
                      <a:endParaRPr lang="es-CL" dirty="0"/>
                    </a:p>
                  </a:txBody>
                  <a:tcPr>
                    <a:solidFill>
                      <a:schemeClr val="accent1"/>
                    </a:solidFill>
                  </a:tcPr>
                </a:tc>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dirty="0"/>
                    </a:p>
                  </a:txBody>
                  <a:tcPr/>
                </a:tc>
              </a:tr>
              <a:tr h="5916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10.000( 2)</a:t>
                      </a:r>
                    </a:p>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dirty="0"/>
                    </a:p>
                  </a:txBody>
                  <a:tcPr/>
                </a:tc>
              </a:tr>
              <a:tr h="591653">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91653">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
        <p:nvSpPr>
          <p:cNvPr id="6" name="Flecha izquierda 5"/>
          <p:cNvSpPr/>
          <p:nvPr/>
        </p:nvSpPr>
        <p:spPr>
          <a:xfrm>
            <a:off x="7976616" y="3861048"/>
            <a:ext cx="978408" cy="484632"/>
          </a:xfrm>
          <a:prstGeom prst="lef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izquierda 6"/>
          <p:cNvSpPr/>
          <p:nvPr/>
        </p:nvSpPr>
        <p:spPr>
          <a:xfrm>
            <a:off x="3203848" y="2852936"/>
            <a:ext cx="978408" cy="484632"/>
          </a:xfrm>
          <a:prstGeom prst="lef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466177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a:t>
            </a:r>
            <a:r>
              <a:rPr lang="es-CL" u="sng" dirty="0" smtClean="0"/>
              <a:t>Cómo se calcula el monto de las depreciaciones</a:t>
            </a:r>
            <a:r>
              <a:rPr lang="es-CL" u="sng" dirty="0" smtClean="0"/>
              <a:t> </a:t>
            </a:r>
            <a:r>
              <a:rPr lang="es-CL" u="sng" dirty="0" smtClean="0"/>
              <a:t>?</a:t>
            </a:r>
          </a:p>
          <a:p>
            <a:endParaRPr lang="es-CL" dirty="0"/>
          </a:p>
          <a:p>
            <a:r>
              <a:rPr lang="es-CL" dirty="0" smtClean="0"/>
              <a:t>Se entiende por bienes del Activo </a:t>
            </a:r>
            <a:r>
              <a:rPr lang="es-CL" dirty="0"/>
              <a:t>F</a:t>
            </a:r>
            <a:r>
              <a:rPr lang="es-CL" dirty="0" smtClean="0"/>
              <a:t>ijo </a:t>
            </a:r>
            <a:r>
              <a:rPr lang="es-CL" dirty="0"/>
              <a:t>F</a:t>
            </a:r>
            <a:r>
              <a:rPr lang="es-CL" dirty="0" smtClean="0"/>
              <a:t>ísico , todos aquellos bienes que la  Empresa posee con la única finalidad de usarlos en la explotación social y sin ningún ánimo de venderlos o revenderlos. </a:t>
            </a:r>
          </a:p>
          <a:p>
            <a:r>
              <a:rPr lang="es-CL" dirty="0" smtClean="0"/>
              <a:t>Es el caso concreto de los bienes raíces. Maquinarias, instalaciones, muebles y vehículos de reparto, etc.</a:t>
            </a:r>
          </a:p>
        </p:txBody>
      </p:sp>
    </p:spTree>
    <p:extLst>
      <p:ext uri="{BB962C8B-B14F-4D97-AF65-F5344CB8AC3E}">
        <p14:creationId xmlns:p14="http://schemas.microsoft.com/office/powerpoint/2010/main" val="33673236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a:t>
            </a:r>
            <a:r>
              <a:rPr lang="es-CL" u="sng" dirty="0" smtClean="0"/>
              <a:t>Cómo se calcula el monto de las depreciaciones</a:t>
            </a:r>
            <a:r>
              <a:rPr lang="es-CL" u="sng" dirty="0" smtClean="0"/>
              <a:t> </a:t>
            </a:r>
            <a:r>
              <a:rPr lang="es-CL" u="sng" dirty="0" smtClean="0"/>
              <a:t>?</a:t>
            </a:r>
          </a:p>
          <a:p>
            <a:endParaRPr lang="es-CL" dirty="0"/>
          </a:p>
          <a:p>
            <a:r>
              <a:rPr lang="es-CL" dirty="0" smtClean="0"/>
              <a:t>El </a:t>
            </a:r>
            <a:r>
              <a:rPr lang="es-CL" sz="2400" dirty="0" smtClean="0"/>
              <a:t>calculo exacto del monto de las depreciaciones y su correcta contabilización revisten una gran importancia para la Empresa, desde el punto de vista informativo, ya que la deprecación sirve de base para otras operaciones posteriores.</a:t>
            </a:r>
          </a:p>
          <a:p>
            <a:r>
              <a:rPr lang="es-CL" sz="2400" dirty="0" smtClean="0"/>
              <a:t>A.-Determinación del valor real de los bienes. Las depreciaciones  permiten conocer en forma exacta el valor de los bienes del Activo Fijo Físico en una fecha  determinada, dato muy necesario al momento de producirse la venta de alguno  de estos activos.</a:t>
            </a:r>
          </a:p>
          <a:p>
            <a:endParaRPr lang="es-CL" sz="2400" dirty="0" smtClean="0"/>
          </a:p>
        </p:txBody>
      </p:sp>
    </p:spTree>
    <p:extLst>
      <p:ext uri="{BB962C8B-B14F-4D97-AF65-F5344CB8AC3E}">
        <p14:creationId xmlns:p14="http://schemas.microsoft.com/office/powerpoint/2010/main" val="26128985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a:t>
            </a:r>
            <a:r>
              <a:rPr lang="es-CL" u="sng" dirty="0" smtClean="0"/>
              <a:t>Cómo se calcula el monto de las depreciaciones</a:t>
            </a:r>
            <a:r>
              <a:rPr lang="es-CL" u="sng" dirty="0" smtClean="0"/>
              <a:t> </a:t>
            </a:r>
            <a:r>
              <a:rPr lang="es-CL" u="sng" dirty="0" smtClean="0"/>
              <a:t>?</a:t>
            </a:r>
          </a:p>
          <a:p>
            <a:endParaRPr lang="es-CL" dirty="0"/>
          </a:p>
          <a:p>
            <a:r>
              <a:rPr lang="es-CL" sz="2400" dirty="0"/>
              <a:t>B</a:t>
            </a:r>
            <a:r>
              <a:rPr lang="es-CL" sz="2400" dirty="0" smtClean="0"/>
              <a:t>.- Vital para la determinación del resultado exacto del período. Una vez determinado el monto delas depreciaciones, éstas reflejan la pérdida real producida por referido concepto, lo que  a su vez   permite en conjunto con los demás conceptos de pérdidas y ganancias, determinar el resultado exacto del balance.</a:t>
            </a:r>
          </a:p>
          <a:p>
            <a:endParaRPr lang="es-CL" sz="2400" dirty="0" smtClean="0"/>
          </a:p>
        </p:txBody>
      </p:sp>
    </p:spTree>
    <p:extLst>
      <p:ext uri="{BB962C8B-B14F-4D97-AF65-F5344CB8AC3E}">
        <p14:creationId xmlns:p14="http://schemas.microsoft.com/office/powerpoint/2010/main" val="25688243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a:t>
            </a:r>
            <a:r>
              <a:rPr lang="es-CL" u="sng" dirty="0" smtClean="0"/>
              <a:t>Cómo se calcula el monto de las depreciaciones</a:t>
            </a:r>
            <a:r>
              <a:rPr lang="es-CL" u="sng" dirty="0" smtClean="0"/>
              <a:t> </a:t>
            </a:r>
            <a:r>
              <a:rPr lang="es-CL" u="sng" dirty="0" smtClean="0"/>
              <a:t>?</a:t>
            </a:r>
          </a:p>
          <a:p>
            <a:endParaRPr lang="es-CL" dirty="0"/>
          </a:p>
          <a:p>
            <a:r>
              <a:rPr lang="es-CL" sz="2400" dirty="0"/>
              <a:t>C</a:t>
            </a:r>
            <a:r>
              <a:rPr lang="es-CL" sz="2400" dirty="0" smtClean="0"/>
              <a:t>.- Resulta este valor fundamental para la determinación del Costo de fabricación. En las empresa industriales, la depreciación forma parte del costo de producción de los artículos elaborados por ella, es aquí lo importante que resulta su determinación exacta y real., para poder determinar en forma precisa el valor de venta de los artículos producidos; y de esta forma hacer posible la venta de los mismos.</a:t>
            </a:r>
          </a:p>
          <a:p>
            <a:endParaRPr lang="es-CL" sz="2400" dirty="0" smtClean="0"/>
          </a:p>
        </p:txBody>
      </p:sp>
    </p:spTree>
    <p:extLst>
      <p:ext uri="{BB962C8B-B14F-4D97-AF65-F5344CB8AC3E}">
        <p14:creationId xmlns:p14="http://schemas.microsoft.com/office/powerpoint/2010/main" val="10405016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r>
              <a:rPr lang="es-CL" u="sng" dirty="0" smtClean="0"/>
              <a:t>?</a:t>
            </a:r>
          </a:p>
          <a:p>
            <a:r>
              <a:rPr lang="es-CL" sz="2400" dirty="0" smtClean="0"/>
              <a:t>Se trata de  aquellas cuyo porcentaje se mantiene constante a lo largo del transcurso de l vida útil del bien. Este sistema presenta el mínimo de dificultades en su determinación y es ampliamente utilizado por las empresas en atención a su sencillez y facilidad.</a:t>
            </a:r>
          </a:p>
          <a:p>
            <a:r>
              <a:rPr lang="es-CL" sz="2400" dirty="0" smtClean="0"/>
              <a:t> En el caso de la depreciación constante , basta con determinar un vez su monto anual, y este se continuará aplicando a lo largo de la vida útil del  bien.</a:t>
            </a:r>
            <a:endParaRPr lang="es-CL" dirty="0"/>
          </a:p>
        </p:txBody>
      </p:sp>
    </p:spTree>
    <p:extLst>
      <p:ext uri="{BB962C8B-B14F-4D97-AF65-F5344CB8AC3E}">
        <p14:creationId xmlns:p14="http://schemas.microsoft.com/office/powerpoint/2010/main" val="10814014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r>
              <a:rPr lang="es-CL" u="sng" dirty="0" smtClean="0"/>
              <a:t>?</a:t>
            </a:r>
          </a:p>
          <a:p>
            <a:r>
              <a:rPr lang="es-CL" sz="2400" dirty="0" smtClean="0"/>
              <a:t>Para la determinación de este monto anual , se requieren previamente  los siguientes antecedentes, a saber:</a:t>
            </a:r>
          </a:p>
          <a:p>
            <a:r>
              <a:rPr lang="es-CL" sz="2400" dirty="0" smtClean="0"/>
              <a:t>1.- Valor de Adquisición o Costo original. Es el precio de compra del bien ( sin IVA), el cual fue ingresado en el  Activo de la Empresa en la correspondiente cuenta de Mayor.</a:t>
            </a:r>
            <a:endParaRPr lang="es-CL" dirty="0"/>
          </a:p>
        </p:txBody>
      </p:sp>
    </p:spTree>
    <p:extLst>
      <p:ext uri="{BB962C8B-B14F-4D97-AF65-F5344CB8AC3E}">
        <p14:creationId xmlns:p14="http://schemas.microsoft.com/office/powerpoint/2010/main" val="11353838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r>
              <a:rPr lang="es-CL" u="sng" dirty="0" smtClean="0"/>
              <a:t>?</a:t>
            </a:r>
          </a:p>
          <a:p>
            <a:r>
              <a:rPr lang="es-CL" sz="2400" dirty="0" smtClean="0"/>
              <a:t>Para la determinación de este monto anual , se requieren previamente  los siguientes antecedentes, a saber:</a:t>
            </a:r>
          </a:p>
          <a:p>
            <a:r>
              <a:rPr lang="es-CL" sz="2400" dirty="0"/>
              <a:t>2</a:t>
            </a:r>
            <a:r>
              <a:rPr lang="es-CL" sz="2400" dirty="0" smtClean="0"/>
              <a:t>.-Vida Útil del bien. Es el número de años de vida útil . Que según el respectivo informe técnico, el activo podrá prestar servicios en la Empresa.</a:t>
            </a:r>
            <a:endParaRPr lang="es-CL" dirty="0"/>
          </a:p>
        </p:txBody>
      </p:sp>
    </p:spTree>
    <p:extLst>
      <p:ext uri="{BB962C8B-B14F-4D97-AF65-F5344CB8AC3E}">
        <p14:creationId xmlns:p14="http://schemas.microsoft.com/office/powerpoint/2010/main" val="15108766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 que consiste el  Método de la Depreciación constante o lineal  </a:t>
            </a:r>
            <a:r>
              <a:rPr lang="es-CL" u="sng" dirty="0" smtClean="0"/>
              <a:t>?</a:t>
            </a:r>
          </a:p>
          <a:p>
            <a:r>
              <a:rPr lang="es-CL" sz="2400" dirty="0" smtClean="0"/>
              <a:t>Para la determinación de este monto anual , se requieren previamente  los siguientes antecedentes, a saber:</a:t>
            </a:r>
          </a:p>
          <a:p>
            <a:r>
              <a:rPr lang="es-CL" sz="2400" dirty="0" smtClean="0"/>
              <a:t>3.-Valor Residual o Valor de Desecho. Es el valor  que se estima tendrá el respectivo bien al término de su vida útil, sería como ejemplo el ,valor  que tendrá una maquinaria como chatarra o fierro viejo . En oportunidades no es un valor despreciable.</a:t>
            </a:r>
            <a:endParaRPr lang="es-CL" dirty="0"/>
          </a:p>
        </p:txBody>
      </p:sp>
    </p:spTree>
    <p:extLst>
      <p:ext uri="{BB962C8B-B14F-4D97-AF65-F5344CB8AC3E}">
        <p14:creationId xmlns:p14="http://schemas.microsoft.com/office/powerpoint/2010/main" val="42405704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extLst>
              <p:ext uri="{D42A27DB-BD31-4B8C-83A1-F6EECF244321}">
                <p14:modId xmlns:p14="http://schemas.microsoft.com/office/powerpoint/2010/main" val="3493010918"/>
              </p:ext>
            </p:extLst>
          </p:nvPr>
        </p:nvGraphicFramePr>
        <p:xfrm>
          <a:off x="755576" y="3356992"/>
          <a:ext cx="8010472" cy="2484276"/>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Valor</a:t>
                      </a:r>
                      <a:r>
                        <a:rPr lang="es-CL" baseline="0" dirty="0" smtClean="0">
                          <a:solidFill>
                            <a:srgbClr val="FF0000"/>
                          </a:solidFill>
                        </a:rPr>
                        <a:t> Compra – Valor Residual</a:t>
                      </a:r>
                      <a:endParaRPr lang="es-CL" dirty="0">
                        <a:solidFill>
                          <a:srgbClr val="FF0000"/>
                        </a:solidFill>
                      </a:endParaRPr>
                    </a:p>
                  </a:txBody>
                  <a:tcPr/>
                </a:tc>
              </a:tr>
              <a:tr h="1188132">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t>       </a:t>
                      </a:r>
                      <a:r>
                        <a:rPr lang="es-CL" b="1" baseline="0" dirty="0" smtClean="0">
                          <a:solidFill>
                            <a:srgbClr val="FF0000"/>
                          </a:solidFill>
                        </a:rPr>
                        <a:t>Número años Vida útil </a:t>
                      </a:r>
                      <a:endParaRPr lang="es-CL" b="1" dirty="0" smtClean="0">
                        <a:solidFill>
                          <a:srgbClr val="FF0000"/>
                        </a:solidFill>
                      </a:endParaRPr>
                    </a:p>
                    <a:p>
                      <a:endParaRPr lang="es-CL" baseline="0" dirty="0" smtClean="0"/>
                    </a:p>
                  </a:txBody>
                  <a:tcPr/>
                </a:tc>
              </a:tr>
            </a:tbl>
          </a:graphicData>
        </a:graphic>
      </p:graphicFrame>
      <p:sp>
        <p:nvSpPr>
          <p:cNvPr id="5" name="Igual que 4"/>
          <p:cNvSpPr/>
          <p:nvPr/>
        </p:nvSpPr>
        <p:spPr>
          <a:xfrm>
            <a:off x="4139952" y="4141930"/>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7931525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Desarrollo de ejercicio aplicado:</a:t>
            </a:r>
            <a:endParaRPr lang="es-CL" u="sng" dirty="0" smtClean="0"/>
          </a:p>
          <a:p>
            <a:r>
              <a:rPr lang="es-CL" sz="2400" dirty="0" smtClean="0"/>
              <a:t>Se pide calcular el monto anual de la depreciación de un bien, utilizando la formula de calculo precedentemente descrita, los datos son :</a:t>
            </a:r>
          </a:p>
          <a:p>
            <a:r>
              <a:rPr lang="es-CL" sz="2400" dirty="0" smtClean="0"/>
              <a:t>“Una maquinaria  adquirida en $ 1.400.000 , a la cual los técnicos de la Empresa le han asignado 8 años de vida útil</a:t>
            </a:r>
            <a:r>
              <a:rPr lang="es-CL" sz="2400" dirty="0" smtClean="0"/>
              <a:t>. Al llegar al final de su vida  en la empresa esta maquinaria tendrá un valor de desecho de $ 200.000”</a:t>
            </a:r>
            <a:endParaRPr lang="es-CL" dirty="0"/>
          </a:p>
        </p:txBody>
      </p:sp>
    </p:spTree>
    <p:extLst>
      <p:ext uri="{BB962C8B-B14F-4D97-AF65-F5344CB8AC3E}">
        <p14:creationId xmlns:p14="http://schemas.microsoft.com/office/powerpoint/2010/main" val="32439523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extLst>
              <p:ext uri="{D42A27DB-BD31-4B8C-83A1-F6EECF244321}">
                <p14:modId xmlns:p14="http://schemas.microsoft.com/office/powerpoint/2010/main" val="4028321850"/>
              </p:ext>
            </p:extLst>
          </p:nvPr>
        </p:nvGraphicFramePr>
        <p:xfrm>
          <a:off x="755576" y="3356992"/>
          <a:ext cx="8010472" cy="2484276"/>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1.400.000</a:t>
                      </a:r>
                      <a:r>
                        <a:rPr lang="es-CL" baseline="0" dirty="0" smtClean="0">
                          <a:solidFill>
                            <a:srgbClr val="FF0000"/>
                          </a:solidFill>
                        </a:rPr>
                        <a:t> – 200.000</a:t>
                      </a:r>
                      <a:endParaRPr lang="es-CL" dirty="0">
                        <a:solidFill>
                          <a:srgbClr val="FF0000"/>
                        </a:solidFill>
                      </a:endParaRPr>
                    </a:p>
                  </a:txBody>
                  <a:tcPr/>
                </a:tc>
              </a:tr>
              <a:tr h="1188132">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t>       </a:t>
                      </a:r>
                      <a:r>
                        <a:rPr lang="es-CL" b="1" baseline="0" dirty="0" smtClean="0">
                          <a:solidFill>
                            <a:srgbClr val="FF0000"/>
                          </a:solidFill>
                        </a:rPr>
                        <a:t>            8</a:t>
                      </a:r>
                      <a:endParaRPr lang="es-CL" b="1" dirty="0" smtClean="0">
                        <a:solidFill>
                          <a:srgbClr val="FF0000"/>
                        </a:solidFill>
                      </a:endParaRPr>
                    </a:p>
                    <a:p>
                      <a:endParaRPr lang="es-CL" baseline="0" dirty="0" smtClean="0"/>
                    </a:p>
                  </a:txBody>
                  <a:tcPr/>
                </a:tc>
              </a:tr>
            </a:tbl>
          </a:graphicData>
        </a:graphic>
      </p:graphicFrame>
      <p:sp>
        <p:nvSpPr>
          <p:cNvPr id="5" name="Igual que 4"/>
          <p:cNvSpPr/>
          <p:nvPr/>
        </p:nvSpPr>
        <p:spPr>
          <a:xfrm>
            <a:off x="4139952" y="4141930"/>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6798511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nvGraphicFramePr>
        <p:xfrm>
          <a:off x="755576" y="3356992"/>
          <a:ext cx="8010472" cy="2484276"/>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1.400.000</a:t>
                      </a:r>
                      <a:r>
                        <a:rPr lang="es-CL" baseline="0" dirty="0" smtClean="0">
                          <a:solidFill>
                            <a:srgbClr val="FF0000"/>
                          </a:solidFill>
                        </a:rPr>
                        <a:t> – 200.000</a:t>
                      </a:r>
                      <a:endParaRPr lang="es-CL" dirty="0">
                        <a:solidFill>
                          <a:srgbClr val="FF0000"/>
                        </a:solidFill>
                      </a:endParaRPr>
                    </a:p>
                  </a:txBody>
                  <a:tcPr/>
                </a:tc>
              </a:tr>
              <a:tr h="1188132">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t>       </a:t>
                      </a:r>
                      <a:r>
                        <a:rPr lang="es-CL" b="1" baseline="0" dirty="0" smtClean="0">
                          <a:solidFill>
                            <a:srgbClr val="FF0000"/>
                          </a:solidFill>
                        </a:rPr>
                        <a:t>            8</a:t>
                      </a:r>
                      <a:endParaRPr lang="es-CL" b="1" dirty="0" smtClean="0">
                        <a:solidFill>
                          <a:srgbClr val="FF0000"/>
                        </a:solidFill>
                      </a:endParaRPr>
                    </a:p>
                    <a:p>
                      <a:endParaRPr lang="es-CL" baseline="0" dirty="0" smtClean="0"/>
                    </a:p>
                  </a:txBody>
                  <a:tcPr/>
                </a:tc>
              </a:tr>
            </a:tbl>
          </a:graphicData>
        </a:graphic>
      </p:graphicFrame>
      <p:sp>
        <p:nvSpPr>
          <p:cNvPr id="5" name="Igual que 4"/>
          <p:cNvSpPr/>
          <p:nvPr/>
        </p:nvSpPr>
        <p:spPr>
          <a:xfrm>
            <a:off x="4139952" y="4141930"/>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0882917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Formula para el calculo de la Depreciación Lineal: </a:t>
            </a:r>
            <a:endParaRPr lang="es-CL" sz="2400" dirty="0"/>
          </a:p>
          <a:p>
            <a:r>
              <a:rPr lang="es-CL" sz="2400" dirty="0" smtClean="0"/>
              <a:t>Reunidos todos los antecedentes previamente descritos , el monto anual de depreciación se determina en base a la siguiente formula:</a:t>
            </a:r>
          </a:p>
          <a:p>
            <a:endParaRPr lang="es-CL" sz="2400" dirty="0"/>
          </a:p>
          <a:p>
            <a:endParaRPr lang="es-CL" sz="2400" dirty="0" smtClean="0"/>
          </a:p>
          <a:p>
            <a:endParaRPr lang="es-CL" sz="2400" dirty="0" smtClean="0"/>
          </a:p>
        </p:txBody>
      </p:sp>
      <p:graphicFrame>
        <p:nvGraphicFramePr>
          <p:cNvPr id="4" name="Tabla 3"/>
          <p:cNvGraphicFramePr>
            <a:graphicFrameLocks noGrp="1"/>
          </p:cNvGraphicFramePr>
          <p:nvPr>
            <p:extLst>
              <p:ext uri="{D42A27DB-BD31-4B8C-83A1-F6EECF244321}">
                <p14:modId xmlns:p14="http://schemas.microsoft.com/office/powerpoint/2010/main" val="2065698038"/>
              </p:ext>
            </p:extLst>
          </p:nvPr>
        </p:nvGraphicFramePr>
        <p:xfrm>
          <a:off x="755576" y="3356992"/>
          <a:ext cx="8010472" cy="2759184"/>
        </p:xfrm>
        <a:graphic>
          <a:graphicData uri="http://schemas.openxmlformats.org/drawingml/2006/table">
            <a:tbl>
              <a:tblPr firstRow="1" bandRow="1">
                <a:tableStyleId>{5C22544A-7EE6-4342-B048-85BDC9FD1C3A}</a:tableStyleId>
              </a:tblPr>
              <a:tblGrid>
                <a:gridCol w="3960440"/>
                <a:gridCol w="4050032"/>
              </a:tblGrid>
              <a:tr h="1296144">
                <a:tc>
                  <a:txBody>
                    <a:bodyPr/>
                    <a:lstStyle/>
                    <a:p>
                      <a:endParaRPr lang="es-CL" dirty="0" smtClean="0"/>
                    </a:p>
                    <a:p>
                      <a:endParaRPr lang="es-CL" dirty="0" smtClean="0"/>
                    </a:p>
                    <a:p>
                      <a:endParaRPr lang="es-CL" dirty="0" smtClean="0"/>
                    </a:p>
                    <a:p>
                      <a:r>
                        <a:rPr lang="es-CL" dirty="0" smtClean="0">
                          <a:solidFill>
                            <a:srgbClr val="FF0000"/>
                          </a:solidFill>
                        </a:rPr>
                        <a:t>MONTO ANUAL</a:t>
                      </a:r>
                      <a:r>
                        <a:rPr lang="es-CL" baseline="0" dirty="0" smtClean="0">
                          <a:solidFill>
                            <a:srgbClr val="FF0000"/>
                          </a:solidFill>
                        </a:rPr>
                        <a:t> DEPRECIACIÓN</a:t>
                      </a:r>
                      <a:endParaRPr lang="es-CL" dirty="0" smtClean="0">
                        <a:solidFill>
                          <a:srgbClr val="FF0000"/>
                        </a:solidFill>
                      </a:endParaRPr>
                    </a:p>
                  </a:txBody>
                  <a:tcPr/>
                </a:tc>
                <a:tc>
                  <a:txBody>
                    <a:bodyPr/>
                    <a:lstStyle/>
                    <a:p>
                      <a:endParaRPr lang="es-CL" dirty="0" smtClean="0">
                        <a:solidFill>
                          <a:srgbClr val="FF0000"/>
                        </a:solidFill>
                      </a:endParaRPr>
                    </a:p>
                    <a:p>
                      <a:endParaRPr lang="es-CL" dirty="0" smtClean="0">
                        <a:solidFill>
                          <a:srgbClr val="FF0000"/>
                        </a:solidFill>
                      </a:endParaRPr>
                    </a:p>
                    <a:p>
                      <a:r>
                        <a:rPr lang="es-CL" dirty="0" smtClean="0">
                          <a:solidFill>
                            <a:srgbClr val="FF0000"/>
                          </a:solidFill>
                        </a:rPr>
                        <a:t> </a:t>
                      </a:r>
                    </a:p>
                    <a:p>
                      <a:r>
                        <a:rPr lang="es-CL" dirty="0" smtClean="0">
                          <a:solidFill>
                            <a:srgbClr val="FF0000"/>
                          </a:solidFill>
                        </a:rPr>
                        <a:t>      150.000</a:t>
                      </a:r>
                      <a:endParaRPr lang="es-CL" dirty="0">
                        <a:solidFill>
                          <a:srgbClr val="FF0000"/>
                        </a:solidFill>
                      </a:endParaRPr>
                    </a:p>
                  </a:txBody>
                  <a:tcPr/>
                </a:tc>
              </a:tr>
              <a:tr h="11881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baseline="0" dirty="0" smtClean="0"/>
                        <a:t>Vale decir, que durante los 8 años de vida útil asignados a este activo, deberá depreciarse anualmente en un monto de $150.000</a:t>
                      </a:r>
                    </a:p>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aseline="0" dirty="0" smtClean="0">
                          <a:solidFill>
                            <a:schemeClr val="tx1"/>
                          </a:solidFill>
                        </a:rPr>
                        <a:t>       </a:t>
                      </a:r>
                      <a:r>
                        <a:rPr lang="es-CL" b="1" baseline="0" dirty="0" smtClean="0">
                          <a:solidFill>
                            <a:schemeClr val="tx1"/>
                          </a:solidFill>
                        </a:rPr>
                        <a:t>   Se puede comprobar considerando que el valor de desecho serán 200.000, el valor de adquisición fueron  1.400.000 menos   1200.000( 8 * 150.000) es igual a 200.000 </a:t>
                      </a:r>
                      <a:endParaRPr lang="es-CL" b="1" dirty="0" smtClean="0">
                        <a:solidFill>
                          <a:schemeClr val="tx1"/>
                        </a:solidFill>
                      </a:endParaRPr>
                    </a:p>
                  </a:txBody>
                  <a:tcPr/>
                </a:tc>
              </a:tr>
            </a:tbl>
          </a:graphicData>
        </a:graphic>
      </p:graphicFrame>
      <p:sp>
        <p:nvSpPr>
          <p:cNvPr id="5" name="Igual que 4"/>
          <p:cNvSpPr/>
          <p:nvPr/>
        </p:nvSpPr>
        <p:spPr>
          <a:xfrm>
            <a:off x="4232148" y="4142224"/>
            <a:ext cx="914400" cy="914400"/>
          </a:xfrm>
          <a:prstGeom prst="math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18836182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Desarrollo de ejercicio aplicado 2:</a:t>
            </a:r>
            <a:endParaRPr lang="es-CL" u="sng" dirty="0" smtClean="0"/>
          </a:p>
          <a:p>
            <a:r>
              <a:rPr lang="es-CL" sz="2400" dirty="0" smtClean="0"/>
              <a:t>Se pide calcular el monto anual de la depreciación de un bien, utilizando la formula de calculo precedentemente descrita, los datos son :</a:t>
            </a:r>
          </a:p>
          <a:p>
            <a:r>
              <a:rPr lang="es-CL" sz="2400" dirty="0" smtClean="0"/>
              <a:t>“Una pala mecánica fue adquirida en $ 4500.000  , a la cual los técnicos de la Empresa le han asignado 10 años de vida útil</a:t>
            </a:r>
            <a:r>
              <a:rPr lang="es-CL" sz="2400" dirty="0" smtClean="0"/>
              <a:t>. Al llegar al final de su vida  en la empresa esta maquinaria tendrá un valor de desecho de $ 500.000”</a:t>
            </a:r>
            <a:endParaRPr lang="es-CL" dirty="0"/>
          </a:p>
        </p:txBody>
      </p:sp>
    </p:spTree>
    <p:extLst>
      <p:ext uri="{BB962C8B-B14F-4D97-AF65-F5344CB8AC3E}">
        <p14:creationId xmlns:p14="http://schemas.microsoft.com/office/powerpoint/2010/main" val="25472105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Desarrollo de ejercicio aplicado 3:</a:t>
            </a:r>
            <a:endParaRPr lang="es-CL" u="sng" dirty="0" smtClean="0"/>
          </a:p>
          <a:p>
            <a:r>
              <a:rPr lang="es-CL" sz="2400" dirty="0" smtClean="0"/>
              <a:t>Su contabilidad posee la siguiente información respecto de un bien del activo, a saber. :</a:t>
            </a:r>
          </a:p>
          <a:p>
            <a:r>
              <a:rPr lang="es-CL" sz="2400" dirty="0" smtClean="0"/>
              <a:t>1.- Precio de compra de un vehículo fue $10.520.000 con IVA incluido.</a:t>
            </a:r>
          </a:p>
          <a:p>
            <a:r>
              <a:rPr lang="es-CL" sz="2400" dirty="0" smtClean="0"/>
              <a:t>2.- La depreciación acumulada del bien ala fecha es de $ 6.000.000, </a:t>
            </a:r>
          </a:p>
          <a:p>
            <a:r>
              <a:rPr lang="es-CL" sz="2400" dirty="0" smtClean="0"/>
              <a:t>3.- Y se esta vendiendo en  $ 3500.000</a:t>
            </a:r>
          </a:p>
          <a:p>
            <a:r>
              <a:rPr lang="es-CL" sz="2400" dirty="0" smtClean="0"/>
              <a:t>Se pide que registre lo acontecido vía cuentas T del libro mayor.</a:t>
            </a:r>
            <a:endParaRPr lang="es-CL" dirty="0"/>
          </a:p>
        </p:txBody>
      </p:sp>
    </p:spTree>
    <p:extLst>
      <p:ext uri="{BB962C8B-B14F-4D97-AF65-F5344CB8AC3E}">
        <p14:creationId xmlns:p14="http://schemas.microsoft.com/office/powerpoint/2010/main" val="19086508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a:t> FIN</a:t>
            </a:r>
            <a:endParaRPr lang="es-CL" u="sng" dirty="0" smtClean="0"/>
          </a:p>
        </p:txBody>
      </p:sp>
    </p:spTree>
    <p:extLst>
      <p:ext uri="{BB962C8B-B14F-4D97-AF65-F5344CB8AC3E}">
        <p14:creationId xmlns:p14="http://schemas.microsoft.com/office/powerpoint/2010/main" val="194797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1080</TotalTime>
  <Words>2056</Words>
  <Application>Microsoft Office PowerPoint</Application>
  <PresentationFormat>Presentación en pantalla (4:3)</PresentationFormat>
  <Paragraphs>189</Paragraphs>
  <Slides>31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31</vt:i4>
      </vt:variant>
    </vt:vector>
  </HeadingPairs>
  <TitlesOfParts>
    <vt:vector size="36" baseType="lpstr">
      <vt:lpstr>Arial</vt:lpstr>
      <vt:lpstr>Tw Cen MT</vt:lpstr>
      <vt:lpstr>Wingdings</vt:lpstr>
      <vt:lpstr>Wingdings 2</vt:lpstr>
      <vt:lpstr>Intermedio</vt:lpstr>
      <vt:lpstr>Unida temática dos</vt:lpstr>
      <vt:lpstr>La contabilidad de aCTIVOS</vt:lpstr>
      <vt:lpstr>La Contabilidad de Activos </vt:lpstr>
      <vt:lpstr>La Contabilidad de Activos</vt:lpstr>
      <vt:lpstr>La Contabilidad de Activos </vt:lpstr>
      <vt:lpstr>La Contabilidad de Existencias </vt:lpstr>
      <vt:lpstr>La Contabilidad de Activos </vt:lpstr>
      <vt:lpstr>La Contabilidad de Activos </vt:lpstr>
      <vt:lpstr>La Contabilidad de Activos </vt:lpstr>
      <vt:lpstr>Método directo de depreciaciones  </vt:lpstr>
      <vt:lpstr>METODO DIRECTO DE DEPRECIACIONES</vt:lpstr>
      <vt:lpstr>METODO DIRECTO DE DEPRECIACIONES</vt:lpstr>
      <vt:lpstr>METODO DIRECTO DE DEPRECIACIONES</vt:lpstr>
      <vt:lpstr>La Contabilidad de Activos </vt:lpstr>
      <vt:lpstr>Método Indirecto de depreciaciones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lpstr>La Contabilidad de Activos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Norman Rodriguez Ortega</cp:lastModifiedBy>
  <cp:revision>161</cp:revision>
  <dcterms:created xsi:type="dcterms:W3CDTF">2020-01-11T16:23:14Z</dcterms:created>
  <dcterms:modified xsi:type="dcterms:W3CDTF">2020-04-07T17:25:26Z</dcterms:modified>
</cp:coreProperties>
</file>