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71" r:id="rId4"/>
    <p:sldId id="258" r:id="rId5"/>
    <p:sldId id="266" r:id="rId6"/>
    <p:sldId id="259" r:id="rId7"/>
    <p:sldId id="260" r:id="rId8"/>
    <p:sldId id="268" r:id="rId9"/>
    <p:sldId id="269" r:id="rId10"/>
    <p:sldId id="263" r:id="rId11"/>
    <p:sldId id="270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2355"/>
  </p:normalViewPr>
  <p:slideViewPr>
    <p:cSldViewPr snapToGrid="0" snapToObjects="1">
      <p:cViewPr varScale="1">
        <p:scale>
          <a:sx n="100" d="100"/>
          <a:sy n="100" d="100"/>
        </p:scale>
        <p:origin x="664" y="1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8/18/25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Análisis Dimensional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Curso: Física General I</a:t>
            </a:r>
          </a:p>
          <a:p>
            <a:r>
              <a:t>Autor: Prof. Héctor Jaime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Introducción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- Importancia del análisis dimensional.</a:t>
            </a:r>
          </a:p>
          <a:p>
            <a:r>
              <a:t>- Verificación de coherencia en ecuaciones.</a:t>
            </a:r>
          </a:p>
          <a:p>
            <a:r>
              <a:t>- Obtención de relaciones entre magnitudes físicas.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6092166-09E8-4B5E-CC03-E0DD639704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/>
              <a:t>ANÁLISIS DIMENSIONAL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39BF217-016A-B7A3-A968-13620C6EF3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dirty="0"/>
              <a:t>El </a:t>
            </a:r>
            <a:r>
              <a:rPr lang="es-CL" b="1" dirty="0"/>
              <a:t>análisis dimensional</a:t>
            </a:r>
            <a:r>
              <a:rPr lang="es-CL" dirty="0"/>
              <a:t> es una herramienta de la Física y la Ingeniería que consiste en verificar la coherencia de una ecuación o expresión matemática mediante el estudio de las </a:t>
            </a:r>
            <a:r>
              <a:rPr lang="es-CL" b="1" dirty="0"/>
              <a:t>dimensiones físicas</a:t>
            </a:r>
            <a:r>
              <a:rPr lang="es-CL" dirty="0"/>
              <a:t> de las magnitudes que intervienen.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sz="3600" dirty="0"/>
              <a:t>El análisis dimensional es un método de análisis que puede utilizarse para cualquier fenómeno físico y cuya base fundamental está en el conocimiento de las variables físicas que intervienen en el fenómeno.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</a:pPr>
            <a:r>
              <a:rPr lang="es-CL" sz="3600" dirty="0"/>
              <a:t>El origen del concepto de </a:t>
            </a:r>
            <a:r>
              <a:rPr lang="es-CL" sz="3600" dirty="0">
                <a:solidFill>
                  <a:srgbClr val="FF0000"/>
                </a:solidFill>
              </a:rPr>
              <a:t>dimensión</a:t>
            </a:r>
            <a:r>
              <a:rPr lang="es-CL" sz="3600" dirty="0">
                <a:solidFill>
                  <a:srgbClr val="0070C0"/>
                </a:solidFill>
              </a:rPr>
              <a:t> </a:t>
            </a:r>
            <a:r>
              <a:rPr lang="es-CL" sz="3600" dirty="0"/>
              <a:t>se halla en el matemático francés Joseph Fourier, que fue quien lo acuñó. Fourier también comprendió que, para que dos ecuaciones puedan ser comparables, deben ser homogéneas en lo que respecta a sus dimensiones. </a:t>
            </a:r>
            <a:r>
              <a:rPr lang="es-CL" sz="3600" dirty="0">
                <a:solidFill>
                  <a:srgbClr val="FF0000"/>
                </a:solidFill>
              </a:rPr>
              <a:t>Es decir, no se pueden sumar metros con kilogramos.</a:t>
            </a: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00807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Magnitudes y Dimensiones</a:t>
            </a:r>
          </a:p>
        </p:txBody>
      </p:sp>
      <p:sp>
        <p:nvSpPr>
          <p:cNvPr id="4" name="Marcador de contenido 2">
            <a:extLst>
              <a:ext uri="{FF2B5EF4-FFF2-40B4-BE49-F238E27FC236}">
                <a16:creationId xmlns:a16="http://schemas.microsoft.com/office/drawing/2014/main" id="{F52C769E-4300-E853-7E82-1CF60EA12150}"/>
              </a:ext>
            </a:extLst>
          </p:cNvPr>
          <p:cNvSpPr txBox="1">
            <a:spLocks/>
          </p:cNvSpPr>
          <p:nvPr/>
        </p:nvSpPr>
        <p:spPr>
          <a:xfrm>
            <a:off x="137651" y="1417638"/>
            <a:ext cx="8549149" cy="1178832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/>
              <a:buNone/>
            </a:pPr>
            <a:r>
              <a:rPr lang="es-CL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Se ha reconocido que es posible expresar las dimensiones de todas las cantidades físicas en término de las dimensiones de algunas cantidades como :</a:t>
            </a:r>
            <a:endParaRPr lang="es-ES_tradnl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</p:txBody>
      </p:sp>
      <p:graphicFrame>
        <p:nvGraphicFramePr>
          <p:cNvPr id="5" name="Tabla 4">
            <a:extLst>
              <a:ext uri="{FF2B5EF4-FFF2-40B4-BE49-F238E27FC236}">
                <a16:creationId xmlns:a16="http://schemas.microsoft.com/office/drawing/2014/main" id="{CD56EEAE-EB8D-8A01-EC1C-5369A7D8F5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2909160"/>
              </p:ext>
            </p:extLst>
          </p:nvPr>
        </p:nvGraphicFramePr>
        <p:xfrm>
          <a:off x="2046704" y="2778171"/>
          <a:ext cx="5531678" cy="2966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3223661779"/>
                    </a:ext>
                  </a:extLst>
                </a:gridCol>
                <a:gridCol w="1440806">
                  <a:extLst>
                    <a:ext uri="{9D8B030D-6E8A-4147-A177-3AD203B41FA5}">
                      <a16:colId xmlns:a16="http://schemas.microsoft.com/office/drawing/2014/main" val="3490027413"/>
                    </a:ext>
                  </a:extLst>
                </a:gridCol>
                <a:gridCol w="1381539">
                  <a:extLst>
                    <a:ext uri="{9D8B030D-6E8A-4147-A177-3AD203B41FA5}">
                      <a16:colId xmlns:a16="http://schemas.microsoft.com/office/drawing/2014/main" val="14267674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Cantidad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Dimensión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/>
                        <a:t>Unidad </a:t>
                      </a:r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516478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Longitud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L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47159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Masa 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M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kg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056707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rgbClr val="002060"/>
                          </a:solidFill>
                        </a:rPr>
                        <a:t>Tiempo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rgbClr val="002060"/>
                          </a:solidFill>
                        </a:rPr>
                        <a:t>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14513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Corriente eléctrica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I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A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3015261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Temperatura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𝜭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51573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Cantidad de materia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mol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66688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_tradnl" b="1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Luminosidad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J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_tradnl" dirty="0">
                          <a:solidFill>
                            <a:schemeClr val="accent3">
                              <a:lumMod val="75000"/>
                            </a:schemeClr>
                          </a:solidFill>
                        </a:rPr>
                        <a:t>cd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9605968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45EAE60-D763-7E73-5CEE-BA07B3976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just"/>
            <a:r>
              <a:rPr lang="es-ES_tradnl" dirty="0">
                <a:solidFill>
                  <a:srgbClr val="002060"/>
                </a:solidFill>
              </a:rPr>
              <a:t>Ejemplos: dimensión de algunas cantidades físicas </a:t>
            </a:r>
            <a:endParaRPr lang="es-CL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207B1A77-79FF-2C71-AF92-983A31521C22}"/>
                  </a:ext>
                </a:extLst>
              </p:cNvPr>
              <p:cNvSpPr txBox="1"/>
              <p:nvPr/>
            </p:nvSpPr>
            <p:spPr>
              <a:xfrm>
                <a:off x="304800" y="1417638"/>
                <a:ext cx="7924800" cy="46052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571500" indent="-571500">
                  <a:buFont typeface="Arial" panose="020B0604020202020204" pitchFamily="34" charset="0"/>
                  <a:buChar char="•"/>
                </a:pPr>
                <a:r>
                  <a:rPr lang="es-CL" sz="3600" dirty="0"/>
                  <a:t>Rapidez: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ES" sz="3600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3600" b="0" i="0" smtClean="0">
                              <a:latin typeface="Cambria Math" panose="02040503050406030204" pitchFamily="18" charset="0"/>
                            </a:rPr>
                            <m:t>dim</m:t>
                          </m:r>
                        </m:fName>
                        <m:e>
                          <m:d>
                            <m:dPr>
                              <m:ctrlPr>
                                <a:rPr lang="es-ES" sz="3600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sz="3600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</m:d>
                        </m:e>
                      </m:func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s-ES" sz="3600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</m:d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3600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den>
                      </m:f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s-ES" sz="3600" b="0" i="1" smtClean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s-ES" sz="3600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es-CL" sz="3600" dirty="0"/>
              </a:p>
              <a:p>
                <a:pPr marL="571500" indent="-571500">
                  <a:buFont typeface="Arial" panose="020B0604020202020204" pitchFamily="34" charset="0"/>
                  <a:buChar char="•"/>
                </a:pPr>
                <a:r>
                  <a:rPr lang="es-CL" sz="3600" dirty="0"/>
                  <a:t>Aceleración:</a:t>
                </a:r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ES" sz="3600" i="1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sz="3600">
                              <a:latin typeface="Cambria Math" panose="02040503050406030204" pitchFamily="18" charset="0"/>
                            </a:rPr>
                            <m:t>dim</m:t>
                          </m:r>
                        </m:fName>
                        <m:e>
                          <m:d>
                            <m:dPr>
                              <m:ctrlPr>
                                <a:rPr lang="es-ES" sz="36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sz="36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</m:d>
                        </m:e>
                      </m:func>
                      <m:r>
                        <a:rPr lang="es-ES" sz="3600" i="1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s-ES" sz="3600" i="1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𝑎</m:t>
                          </m:r>
                        </m:e>
                      </m:d>
                      <m:r>
                        <a:rPr lang="es-ES" sz="36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sz="3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sz="3600" i="1">
                              <a:latin typeface="Cambria Math" panose="02040503050406030204" pitchFamily="18" charset="0"/>
                            </a:rPr>
                            <m:t>𝐿</m:t>
                          </m:r>
                        </m:num>
                        <m:den>
                          <m:sSup>
                            <m:sSupPr>
                              <m:ctrlPr>
                                <a:rPr lang="es-ES" sz="360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36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s-ES" sz="36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s-ES" sz="3600" i="1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3600" i="1">
                          <a:latin typeface="Cambria Math" panose="02040503050406030204" pitchFamily="18" charset="0"/>
                        </a:rPr>
                        <m:t>𝐿</m:t>
                      </m:r>
                      <m:r>
                        <a:rPr lang="es-ES" sz="3600" i="1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s-ES" sz="36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3600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s-ES" sz="3600" i="1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ES" sz="36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CL" sz="3600" dirty="0"/>
              </a:p>
              <a:p>
                <a:pPr marL="571500" indent="-571500">
                  <a:buFont typeface="Arial" panose="020B0604020202020204" pitchFamily="34" charset="0"/>
                  <a:buChar char="•"/>
                </a:pPr>
                <a:r>
                  <a:rPr lang="es-CL" sz="3600" dirty="0"/>
                  <a:t>Fuerza:</a:t>
                </a:r>
              </a:p>
              <a:p>
                <a:pPr marL="571500" indent="-571500">
                  <a:buFont typeface="Arial" panose="020B0604020202020204" pitchFamily="34" charset="0"/>
                  <a:buChar char="•"/>
                </a:pPr>
                <a14:m>
                  <m:oMath xmlns:m="http://schemas.openxmlformats.org/officeDocument/2006/math">
                    <m:func>
                      <m:funcPr>
                        <m:ctrlPr>
                          <a:rPr lang="es-ES" sz="3600" i="1">
                            <a:latin typeface="Cambria Math" panose="02040503050406030204" pitchFamily="18" charset="0"/>
                          </a:rPr>
                        </m:ctrlPr>
                      </m:funcPr>
                      <m:fName>
                        <m:r>
                          <m:rPr>
                            <m:sty m:val="p"/>
                          </m:rPr>
                          <a:rPr lang="es-ES" sz="3600">
                            <a:latin typeface="Cambria Math" panose="02040503050406030204" pitchFamily="18" charset="0"/>
                          </a:rPr>
                          <m:t>dim</m:t>
                        </m:r>
                      </m:fName>
                      <m:e>
                        <m:d>
                          <m:dPr>
                            <m:ctrlPr>
                              <a:rPr lang="es-ES" sz="3600" i="1">
                                <a:latin typeface="Cambria Math" panose="02040503050406030204" pitchFamily="18" charset="0"/>
                              </a:rPr>
                            </m:ctrlPr>
                          </m:dPr>
                          <m:e>
                            <m:r>
                              <a:rPr lang="es-ES" sz="3600" b="0" i="1" smtClean="0">
                                <a:latin typeface="Cambria Math" panose="02040503050406030204" pitchFamily="18" charset="0"/>
                              </a:rPr>
                              <m:t>𝐹</m:t>
                            </m:r>
                          </m:e>
                        </m:d>
                      </m:e>
                    </m:func>
                    <m:r>
                      <a:rPr lang="es-ES" sz="3600" i="1">
                        <a:latin typeface="Cambria Math" panose="02040503050406030204" pitchFamily="18" charset="0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s-ES" sz="3600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s-ES" sz="3600" b="0" i="1" smtClean="0">
                            <a:latin typeface="Cambria Math" panose="02040503050406030204" pitchFamily="18" charset="0"/>
                          </a:rPr>
                          <m:t>𝐹</m:t>
                        </m:r>
                      </m:e>
                    </m:d>
                    <m:r>
                      <a:rPr lang="es-ES" sz="3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0" i="1" smtClean="0">
                        <a:latin typeface="Cambria Math" panose="02040503050406030204" pitchFamily="18" charset="0"/>
                      </a:rPr>
                      <m:t>𝑀</m:t>
                    </m:r>
                    <m:f>
                      <m:fPr>
                        <m:ctrlPr>
                          <a:rPr lang="es-ES" sz="36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s-ES" sz="3600" i="1">
                            <a:latin typeface="Cambria Math" panose="02040503050406030204" pitchFamily="18" charset="0"/>
                          </a:rPr>
                          <m:t>𝐿</m:t>
                        </m:r>
                      </m:num>
                      <m:den>
                        <m:sSup>
                          <m:sSupPr>
                            <m:ctrlPr>
                              <a:rPr lang="es-ES" sz="3600" i="1"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s-ES" sz="3600" i="1">
                                <a:latin typeface="Cambria Math" panose="02040503050406030204" pitchFamily="18" charset="0"/>
                              </a:rPr>
                              <m:t>𝑇</m:t>
                            </m:r>
                          </m:e>
                          <m:sup>
                            <m:r>
                              <a:rPr lang="es-ES" sz="3600" i="1">
                                <a:latin typeface="Cambria Math" panose="02040503050406030204" pitchFamily="18" charset="0"/>
                              </a:rPr>
                              <m:t>2</m:t>
                            </m:r>
                          </m:sup>
                        </m:sSup>
                      </m:den>
                    </m:f>
                    <m:r>
                      <a:rPr lang="es-ES" sz="3600" i="1"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sz="3600" b="0" i="1" smtClean="0">
                        <a:latin typeface="Cambria Math" panose="02040503050406030204" pitchFamily="18" charset="0"/>
                      </a:rPr>
                      <m:t>𝑀</m:t>
                    </m:r>
                    <m:r>
                      <a:rPr lang="es-ES" sz="3600" b="0" i="1" smtClean="0">
                        <a:latin typeface="Cambria Math" panose="02040503050406030204" pitchFamily="18" charset="0"/>
                      </a:rPr>
                      <m:t>⋅</m:t>
                    </m:r>
                    <m:r>
                      <a:rPr lang="es-ES" sz="3600" i="1">
                        <a:latin typeface="Cambria Math" panose="02040503050406030204" pitchFamily="18" charset="0"/>
                      </a:rPr>
                      <m:t>𝐿</m:t>
                    </m:r>
                    <m:r>
                      <a:rPr lang="es-ES" sz="3600" i="1">
                        <a:latin typeface="Cambria Math" panose="02040503050406030204" pitchFamily="18" charset="0"/>
                      </a:rPr>
                      <m:t>⋅</m:t>
                    </m:r>
                    <m:sSup>
                      <m:sSupPr>
                        <m:ctrlPr>
                          <a:rPr lang="es-ES" sz="3600" i="1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s-ES" sz="3600" i="1">
                            <a:latin typeface="Cambria Math" panose="02040503050406030204" pitchFamily="18" charset="0"/>
                          </a:rPr>
                          <m:t>𝑇</m:t>
                        </m:r>
                      </m:e>
                      <m:sup>
                        <m:r>
                          <a:rPr lang="es-ES" sz="3600" i="1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s-E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es-CL" sz="3600" dirty="0"/>
              </a:p>
            </p:txBody>
          </p:sp>
        </mc:Choice>
        <mc:Fallback>
          <p:sp>
            <p:nvSpPr>
              <p:cNvPr id="4" name="CuadroTexto 3">
                <a:extLst>
                  <a:ext uri="{FF2B5EF4-FFF2-40B4-BE49-F238E27FC236}">
                    <a16:creationId xmlns:a16="http://schemas.microsoft.com/office/drawing/2014/main" id="{207B1A77-79FF-2C71-AF92-983A31521C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" y="1417638"/>
                <a:ext cx="7924800" cy="4605235"/>
              </a:xfrm>
              <a:prstGeom prst="rect">
                <a:avLst/>
              </a:prstGeom>
              <a:blipFill>
                <a:blip r:embed="rId2"/>
                <a:stretch>
                  <a:fillRect l="-2083" t="-1923" b="-82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12457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Ecuaciones Dimensionales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Content Placeholder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:pPr algn="just"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/>
                  <a:t>Expresar magnitudes en función de dimensiones fundamentales.</a:t>
                </a:r>
              </a:p>
              <a:p>
                <a:pPr>
                  <a:lnSpc>
                    <a:spcPct val="150000"/>
                  </a:lnSpc>
                  <a:spcBef>
                    <a:spcPts val="0"/>
                  </a:spcBef>
                </a:pPr>
                <a:r>
                  <a:rPr lang="es-CL" dirty="0" err="1"/>
                  <a:t>Ejemplo</a:t>
                </a:r>
                <a:r>
                  <a:rPr lang="es-CL" dirty="0"/>
                  <a:t>: </a:t>
                </a:r>
                <a:r>
                  <a:rPr lang="es-CL" dirty="0" err="1"/>
                  <a:t>Energía</a:t>
                </a:r>
                <a:r>
                  <a:rPr lang="es-CL" dirty="0"/>
                  <a:t> </a:t>
                </a:r>
                <a:r>
                  <a:rPr lang="es-CL" dirty="0" err="1"/>
                  <a:t>cinética</a:t>
                </a:r>
                <a:r>
                  <a:rPr lang="es-CL" dirty="0"/>
                  <a:t>: </a:t>
                </a:r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CL" b="0" i="1" smtClean="0">
                          <a:latin typeface="Cambria Math" panose="02040503050406030204" pitchFamily="18" charset="0"/>
                        </a:rPr>
                        <m:t>𝐾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den>
                      </m:f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𝑀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s-ES" dirty="0"/>
              </a:p>
              <a:p>
                <a:pPr marL="0" indent="0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unc>
                        <m:func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uncPr>
                        <m:fName>
                          <m:r>
                            <m:rPr>
                              <m:sty m:val="p"/>
                            </m:rPr>
                            <a:rPr lang="es-ES" b="0" i="0" smtClean="0">
                              <a:latin typeface="Cambria Math" panose="02040503050406030204" pitchFamily="18" charset="0"/>
                            </a:rPr>
                            <m:t>dim</m:t>
                          </m:r>
                        </m:fName>
                        <m:e>
                          <m:d>
                            <m:d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𝐸</m:t>
                              </m:r>
                            </m:e>
                          </m:d>
                        </m:e>
                      </m:func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["/>
                          <m:endChr m:val="]"/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𝐸</m:t>
                          </m:r>
                        </m:e>
                      </m:d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𝑀</m:t>
                      </m:r>
                      <m:sSup>
                        <m:sSup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s-ES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f>
                                <m:fPr>
                                  <m:ctrlPr>
                                    <a:rPr lang="es-ES" i="1">
                                      <a:latin typeface="Cambria Math" panose="02040503050406030204" pitchFamily="18" charset="0"/>
                                    </a:rPr>
                                  </m:ctrlPr>
                                </m:fPr>
                                <m:num>
                                  <m:r>
                                    <a:rPr lang="es-ES" i="1">
                                      <a:latin typeface="Cambria Math" panose="02040503050406030204" pitchFamily="18" charset="0"/>
                                    </a:rPr>
                                    <m:t>𝐿</m:t>
                                  </m:r>
                                </m:num>
                                <m:den>
                                  <m:r>
                                    <a:rPr lang="es-ES" i="1"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den>
                              </m:f>
                            </m:e>
                          </m:d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⋅</m:t>
                      </m:r>
                      <m:f>
                        <m:fPr>
                          <m:ctrlPr>
                            <a:rPr lang="es-ES" b="0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𝐿</m:t>
                              </m:r>
                            </m:e>
                            <m:sup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p>
                              <m:r>
                                <a:rPr lang="es-ES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𝑀</m:t>
                      </m:r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s-E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𝐿</m:t>
                          </m:r>
                        </m:e>
                        <m:sup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es-ES" b="0" i="1" smtClean="0">
                          <a:latin typeface="Cambria Math" panose="02040503050406030204" pitchFamily="18" charset="0"/>
                        </a:rPr>
                        <m:t>⋅</m:t>
                      </m:r>
                      <m:sSup>
                        <m:sSupPr>
                          <m:ctrlPr>
                            <a:rPr lang="es-ES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𝑇</m:t>
                          </m:r>
                        </m:e>
                        <m:sup>
                          <m:r>
                            <a:rPr lang="es-E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s-ES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dirty="0"/>
              </a:p>
            </p:txBody>
          </p:sp>
        </mc:Choice>
        <mc:Fallback>
          <p:sp>
            <p:nvSpPr>
              <p:cNvPr id="3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389" r="-15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Principio de Homogeneidad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dirty="0"/>
              <a:t>S</a:t>
            </a:r>
            <a:r>
              <a:rPr lang="es-CL" dirty="0" err="1"/>
              <a:t>ó</a:t>
            </a:r>
            <a:r>
              <a:rPr dirty="0"/>
              <a:t>lo se </a:t>
            </a:r>
            <a:r>
              <a:rPr dirty="0" err="1"/>
              <a:t>pueden</a:t>
            </a:r>
            <a:r>
              <a:rPr dirty="0"/>
              <a:t> </a:t>
            </a:r>
            <a:r>
              <a:rPr dirty="0" err="1"/>
              <a:t>sumar</a:t>
            </a:r>
            <a:r>
              <a:rPr dirty="0"/>
              <a:t>/</a:t>
            </a:r>
            <a:r>
              <a:rPr dirty="0" err="1"/>
              <a:t>restar</a:t>
            </a:r>
            <a:r>
              <a:rPr dirty="0"/>
              <a:t> </a:t>
            </a:r>
            <a:r>
              <a:rPr dirty="0" err="1"/>
              <a:t>términos</a:t>
            </a:r>
            <a:r>
              <a:rPr dirty="0"/>
              <a:t> con </a:t>
            </a:r>
            <a:r>
              <a:rPr dirty="0" err="1"/>
              <a:t>mismas</a:t>
            </a:r>
            <a:r>
              <a:rPr dirty="0"/>
              <a:t> </a:t>
            </a:r>
            <a:r>
              <a:rPr dirty="0" err="1"/>
              <a:t>dimensiones</a:t>
            </a:r>
            <a:r>
              <a:rPr dirty="0"/>
              <a:t>.</a:t>
            </a:r>
            <a:endParaRPr lang="es-ES" dirty="0"/>
          </a:p>
          <a:p>
            <a:pPr marL="0" indent="0" algn="just">
              <a:buNone/>
            </a:pPr>
            <a:endParaRPr lang="es-CL" sz="32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s-CL" sz="32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Este principio nos dice que las ecuaciones que relacionan magnitudes físicas deben cumplir que éstas sean coherentes, es decir, que en ambos miembros de la ecuación tengan las mismas dimensiones. </a:t>
            </a:r>
          </a:p>
          <a:p>
            <a:pPr marL="0" indent="0" algn="just">
              <a:buNone/>
            </a:pPr>
            <a:endParaRPr lang="es-CL" sz="3200" dirty="0">
              <a:solidFill>
                <a:srgbClr val="FF0000"/>
              </a:solidFill>
              <a:latin typeface="+mj-lt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s-C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Si A = B + C/D, entonces [A] = </a:t>
            </a:r>
            <a:r>
              <a:rPr lang="es-CL" sz="3200" dirty="0" err="1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dim</a:t>
            </a:r>
            <a:r>
              <a:rPr lang="es-CL" sz="3200" dirty="0">
                <a:solidFill>
                  <a:srgbClr val="FF0000"/>
                </a:solidFill>
                <a:latin typeface="+mj-lt"/>
                <a:cs typeface="Arial" panose="020B0604020202020204" pitchFamily="34" charset="0"/>
              </a:rPr>
              <a:t>[B] = [C/D] </a:t>
            </a:r>
          </a:p>
          <a:p>
            <a:pPr marL="0" indent="0" algn="just">
              <a:buNone/>
            </a:pPr>
            <a:endParaRPr lang="es-CL" sz="32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  <a:p>
            <a:pPr marL="0" indent="0" algn="just">
              <a:buNone/>
            </a:pPr>
            <a:r>
              <a:rPr lang="es-CL" sz="32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Veamos un ejemplo</a:t>
            </a:r>
            <a:endParaRPr lang="es-ES_tradnl" sz="3200" dirty="0">
              <a:solidFill>
                <a:srgbClr val="0070C0"/>
              </a:solidFill>
              <a:latin typeface="+mj-lt"/>
              <a:cs typeface="Arial" panose="020B0604020202020204" pitchFamily="34" charset="0"/>
            </a:endParaRPr>
          </a:p>
          <a:p>
            <a:endParaRPr lang="es-CL" dirty="0"/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86C4479-87C8-1844-9289-607F7EF3D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Cantidades físicas adimensionales 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73B19A6-12C5-C44C-BD23-1F1248EDDD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417638"/>
            <a:ext cx="7886700" cy="1068353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ES_tradnl" sz="18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Existen cantidades físicas sin dimensión o </a:t>
            </a:r>
            <a:r>
              <a:rPr lang="es-ES_tradnl" sz="1800" b="1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dimensión 1</a:t>
            </a:r>
            <a:r>
              <a:rPr lang="es-ES_tradnl" sz="18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. Son números puros.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</a:pPr>
            <a:r>
              <a:rPr lang="es-CL" sz="18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Las magnitudes adimensionales se definen a menudo como productos, razones o relaciones de cantidades que si tienen dimensiones, pero cuyas dimensiones se cancelan. Tal es el caso del radian  </a:t>
            </a:r>
            <a:r>
              <a:rPr lang="es-ES_tradnl" sz="1800" dirty="0">
                <a:solidFill>
                  <a:srgbClr val="0070C0"/>
                </a:solidFill>
                <a:latin typeface="+mj-lt"/>
                <a:cs typeface="Arial" panose="020B0604020202020204" pitchFamily="34" charset="0"/>
              </a:rPr>
              <a:t>  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E19C1A19-F9E3-3B4B-AA5D-A09B96DE1B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2696" y="3528924"/>
            <a:ext cx="2638425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617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5F63129-840C-684E-A74B-DD0092401F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dirty="0">
                <a:solidFill>
                  <a:srgbClr val="002060"/>
                </a:solidFill>
              </a:rPr>
              <a:t>Algunas propiedades 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70000" lnSpcReduction="20000"/>
              </a:bodyPr>
              <a:lstStyle/>
              <a:p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Suma y resta: </a:t>
                </a: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:r>
                  <a:rPr lang="es-ES_tradnl" b="1" dirty="0">
                    <a:solidFill>
                      <a:srgbClr val="002060"/>
                    </a:solidFill>
                    <a:latin typeface="+mj-lt"/>
                  </a:rPr>
                  <a:t> </a:t>
                </a:r>
                <a14:m>
                  <m:oMath xmlns:m="http://schemas.openxmlformats.org/officeDocument/2006/math"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𝑳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𝑳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+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𝑳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=</m:t>
                    </m:r>
                    <m:r>
                      <a:rPr lang="es-ES" b="1" i="1" smtClean="0">
                        <a:solidFill>
                          <a:srgbClr val="002060"/>
                        </a:solidFill>
                        <a:latin typeface="Cambria Math" panose="02040503050406030204" pitchFamily="18" charset="0"/>
                      </a:rPr>
                      <m:t>𝑳</m:t>
                    </m:r>
                  </m:oMath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 algn="ctr">
                  <a:lnSpc>
                    <a:spcPct val="15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𝑻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>
                  <a:lnSpc>
                    <a:spcPct val="160000"/>
                  </a:lnSpc>
                  <a:spcBef>
                    <a:spcPts val="0"/>
                  </a:spcBef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Multiplicación y división:</a:t>
                </a:r>
              </a:p>
              <a:p>
                <a:pPr marL="0" indent="0" algn="ctr">
                  <a:lnSpc>
                    <a:spcPct val="16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𝑳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sup>
                      </m:sSup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𝑴</m:t>
                      </m:r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marL="0" indent="0" algn="ctr">
                  <a:lnSpc>
                    <a:spcPct val="160000"/>
                  </a:lnSpc>
                  <a:spcBef>
                    <a:spcPts val="0"/>
                  </a:spcBef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𝑳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∙</m:t>
                          </m:r>
                          <m:r>
                            <a:rPr lang="es-ES" b="1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𝑻</m:t>
                          </m:r>
                        </m:num>
                        <m:den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𝑴</m:t>
                          </m:r>
                        </m:den>
                      </m:f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𝑳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𝑻</m:t>
                      </m:r>
                      <m:r>
                        <a:rPr lang="es-ES" b="1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∙</m:t>
                      </m:r>
                      <m:sSup>
                        <m:sSupPr>
                          <m:ctrlP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𝑴</m:t>
                          </m:r>
                        </m:e>
                        <m:sup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  <m:r>
                            <a:rPr lang="es-ES" b="1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</m:t>
                          </m:r>
                        </m:sup>
                      </m:sSup>
                    </m:oMath>
                  </m:oMathPara>
                </a14:m>
                <a:endParaRPr lang="es-ES_tradnl" b="1" dirty="0">
                  <a:solidFill>
                    <a:srgbClr val="002060"/>
                  </a:solidFill>
                  <a:latin typeface="+mj-lt"/>
                </a:endParaRPr>
              </a:p>
              <a:p>
                <a:pPr algn="just">
                  <a:lnSpc>
                    <a:spcPct val="170000"/>
                  </a:lnSpc>
                  <a:spcBef>
                    <a:spcPts val="0"/>
                  </a:spcBef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Exponentes : Los exponentes son adimensionales, ejemplo </a:t>
                </a:r>
                <a:r>
                  <a:rPr lang="es-ES_tradnl" dirty="0">
                    <a:solidFill>
                      <a:srgbClr val="002060"/>
                    </a:solidFill>
                  </a:rPr>
                  <a:t>y= A10</a:t>
                </a:r>
                <a:r>
                  <a:rPr lang="es-ES_tradnl" baseline="30000" dirty="0">
                    <a:solidFill>
                      <a:srgbClr val="002060"/>
                    </a:solidFill>
                  </a:rPr>
                  <a:t>Bt</a:t>
                </a:r>
                <a:endParaRPr lang="es-ES_tradnl" dirty="0">
                  <a:solidFill>
                    <a:srgbClr val="002060"/>
                  </a:solidFill>
                </a:endParaRPr>
              </a:p>
              <a:p>
                <a:pPr marL="0" indent="0" algn="just">
                  <a:lnSpc>
                    <a:spcPct val="170000"/>
                  </a:lnSpc>
                  <a:spcBef>
                    <a:spcPts val="0"/>
                  </a:spcBef>
                  <a:buNone/>
                </a:pP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[</a:t>
                </a:r>
                <a:r>
                  <a:rPr lang="es-ES_tradnl" dirty="0" err="1">
                    <a:solidFill>
                      <a:srgbClr val="002060"/>
                    </a:solidFill>
                    <a:latin typeface="+mj-lt"/>
                  </a:rPr>
                  <a:t>Bt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</a:rPr>
                  <a:t>]=1 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 [B][t]=1[B]T=1[B]=T</a:t>
                </a:r>
                <a:r>
                  <a:rPr lang="es-ES_tradnl" baseline="30000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-1</a:t>
                </a:r>
                <a:r>
                  <a:rPr lang="es-ES_tradnl" dirty="0">
                    <a:solidFill>
                      <a:srgbClr val="002060"/>
                    </a:solidFill>
                    <a:latin typeface="+mj-lt"/>
                    <a:sym typeface="Wingdings" pitchFamily="2" charset="2"/>
                  </a:rPr>
                  <a:t> </a:t>
                </a:r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  <a:p>
                <a:endParaRPr lang="es-ES_tradnl" dirty="0">
                  <a:solidFill>
                    <a:srgbClr val="002060"/>
                  </a:solidFill>
                  <a:latin typeface="+mj-lt"/>
                </a:endParaRPr>
              </a:p>
            </p:txBody>
          </p:sp>
        </mc:Choice>
        <mc:Fallback>
          <p:sp>
            <p:nvSpPr>
              <p:cNvPr id="3" name="Marcador de contenido 2">
                <a:extLst>
                  <a:ext uri="{FF2B5EF4-FFF2-40B4-BE49-F238E27FC236}">
                    <a16:creationId xmlns:a16="http://schemas.microsoft.com/office/drawing/2014/main" id="{9B290D64-BFFC-EF4E-92D0-4751DE3F5C7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080" t="-224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65227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Ejercicio Propuesto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dirty="0" err="1"/>
              <a:t>Determinar</a:t>
            </a:r>
            <a:r>
              <a:rPr dirty="0"/>
              <a:t> la </a:t>
            </a:r>
            <a:r>
              <a:rPr dirty="0" err="1"/>
              <a:t>ecuación</a:t>
            </a:r>
            <a:r>
              <a:rPr dirty="0"/>
              <a:t> del </a:t>
            </a:r>
            <a:r>
              <a:rPr dirty="0" err="1"/>
              <a:t>período</a:t>
            </a:r>
            <a:r>
              <a:rPr dirty="0"/>
              <a:t> </a:t>
            </a:r>
            <a:r>
              <a:rPr lang="es-ES" dirty="0"/>
              <a:t>(T que se mide en segundos) </a:t>
            </a:r>
            <a:r>
              <a:rPr dirty="0"/>
              <a:t>de </a:t>
            </a:r>
            <a:r>
              <a:rPr dirty="0" err="1"/>
              <a:t>oscilación</a:t>
            </a:r>
            <a:r>
              <a:rPr dirty="0"/>
              <a:t> de </a:t>
            </a:r>
            <a:r>
              <a:rPr dirty="0" err="1"/>
              <a:t>una</a:t>
            </a:r>
            <a:r>
              <a:rPr dirty="0"/>
              <a:t> masa</a:t>
            </a:r>
            <a:r>
              <a:rPr lang="es-ES" dirty="0"/>
              <a:t> (m que se mide en kg)</a:t>
            </a:r>
            <a:r>
              <a:rPr dirty="0"/>
              <a:t> </a:t>
            </a:r>
            <a:r>
              <a:rPr dirty="0" err="1"/>
              <a:t>en</a:t>
            </a:r>
            <a:r>
              <a:rPr dirty="0"/>
              <a:t> un </a:t>
            </a:r>
            <a:r>
              <a:rPr dirty="0" err="1"/>
              <a:t>resorte</a:t>
            </a:r>
            <a:r>
              <a:rPr dirty="0"/>
              <a:t> </a:t>
            </a:r>
            <a:r>
              <a:rPr lang="es-ES" dirty="0"/>
              <a:t>(de constante k elástica que se mide en N/m) </a:t>
            </a:r>
            <a:r>
              <a:rPr dirty="0" err="1"/>
              <a:t>usando</a:t>
            </a:r>
            <a:r>
              <a:rPr dirty="0"/>
              <a:t> </a:t>
            </a:r>
            <a:r>
              <a:rPr dirty="0" err="1"/>
              <a:t>análisis</a:t>
            </a:r>
            <a:r>
              <a:rPr dirty="0"/>
              <a:t> dimensional.</a:t>
            </a:r>
            <a:r>
              <a:rPr lang="es-ES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F54FE5B3-FCE0-2B3E-5DCD-FDFF014A708F}"/>
              </a:ext>
            </a:extLst>
          </p:cNvPr>
          <p:cNvSpPr txBox="1"/>
          <p:nvPr/>
        </p:nvSpPr>
        <p:spPr>
          <a:xfrm>
            <a:off x="101600" y="887851"/>
            <a:ext cx="8737600" cy="54806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</a:t>
            </a:r>
            <a:r>
              <a:rPr lang="es-ES" sz="1600" u="sng" dirty="0">
                <a:latin typeface="Comic Sans MS" panose="030F0702030302020204" pitchFamily="66" charset="0"/>
              </a:rPr>
              <a:t>unidades de medida</a:t>
            </a:r>
            <a:r>
              <a:rPr lang="es-ES" sz="1600" dirty="0">
                <a:latin typeface="Comic Sans MS" panose="030F0702030302020204" pitchFamily="66" charset="0"/>
              </a:rPr>
              <a:t> de cada elemento y sus c</a:t>
            </a:r>
            <a:r>
              <a:rPr lang="es-ES" sz="1600" u="sng" dirty="0">
                <a:latin typeface="Comic Sans MS" panose="030F0702030302020204" pitchFamily="66" charset="0"/>
              </a:rPr>
              <a:t>orrespondientes dimensiones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endParaRPr lang="es-ES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Plantear la </a:t>
            </a:r>
            <a:r>
              <a:rPr lang="es-ES" sz="1600" u="sng" dirty="0">
                <a:latin typeface="Comic Sans MS" panose="030F0702030302020204" pitchFamily="66" charset="0"/>
              </a:rPr>
              <a:t>proporcionalidad</a:t>
            </a:r>
            <a:r>
              <a:rPr lang="es-ES" sz="1600" dirty="0">
                <a:latin typeface="Comic Sans MS" panose="030F0702030302020204" pitchFamily="66" charset="0"/>
              </a:rPr>
              <a:t>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</a:t>
            </a:r>
            <a:r>
              <a:rPr lang="es-ES" sz="1600" u="sng" dirty="0">
                <a:latin typeface="Comic Sans MS" panose="030F0702030302020204" pitchFamily="66" charset="0"/>
              </a:rPr>
              <a:t>ecuación dimensional</a:t>
            </a:r>
            <a:r>
              <a:rPr lang="es-ES" sz="1600" dirty="0">
                <a:latin typeface="Comic Sans MS" panose="030F0702030302020204" pitchFamily="66" charset="0"/>
              </a:rPr>
              <a:t> (en la que se cambia el símbolo “alfa” por el “igual”):</a:t>
            </a: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las dimensiones en la ecuación dimensional:</a:t>
            </a:r>
          </a:p>
          <a:p>
            <a:pPr marL="400050" indent="-400050" algn="just">
              <a:lnSpc>
                <a:spcPct val="170000"/>
              </a:lnSpc>
              <a:buFontTx/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Para resolver la ecuación exponencial, agregar en el primer miembro de ella, los factores que faltan (M y L); agregar L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y M</a:t>
            </a:r>
            <a:r>
              <a:rPr lang="es-ES" sz="1600" baseline="30000" dirty="0">
                <a:latin typeface="Comic Sans MS" panose="030F0702030302020204" pitchFamily="66" charset="0"/>
              </a:rPr>
              <a:t>0</a:t>
            </a:r>
            <a:r>
              <a:rPr lang="es-ES" sz="1600" dirty="0">
                <a:latin typeface="Comic Sans MS" panose="030F0702030302020204" pitchFamily="66" charset="0"/>
              </a:rPr>
              <a:t> equivale a multiplicar por “1”, con lo cual no se altera la expresión original.</a:t>
            </a:r>
            <a:endParaRPr lang="es-CL" sz="1600" dirty="0">
              <a:latin typeface="Comic Sans MS" panose="030F0702030302020204" pitchFamily="66" charset="0"/>
            </a:endParaRPr>
          </a:p>
          <a:p>
            <a:pPr marL="400050" indent="-400050" algn="just">
              <a:lnSpc>
                <a:spcPct val="170000"/>
              </a:lnSpc>
              <a:spcBef>
                <a:spcPts val="0"/>
              </a:spcBef>
              <a:buAutoNum type="romanLcParenR"/>
            </a:pPr>
            <a:r>
              <a:rPr lang="es-ES" sz="1600" dirty="0">
                <a:latin typeface="Comic Sans MS" panose="030F0702030302020204" pitchFamily="66" charset="0"/>
              </a:rPr>
              <a:t>Escribir la relación entre las variables, si desea escribir una “ecuación” debe agregar una constante de proporcionalidad “k”, la cual se puede determinar por las condiciones de contorno del problema o experimentalmente.</a:t>
            </a: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CA7FC99A-35F5-4116-85BB-7DDBD14643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3794549"/>
              </p:ext>
            </p:extLst>
          </p:nvPr>
        </p:nvGraphicFramePr>
        <p:xfrm>
          <a:off x="406400" y="1750313"/>
          <a:ext cx="8127999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968082268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98908192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27778555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MAGNITUD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UNIDAD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CL" dirty="0"/>
                        <a:t>DIMENSIÓN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55994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s-CL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01473541"/>
                  </a:ext>
                </a:extLst>
              </a:tr>
            </a:tbl>
          </a:graphicData>
        </a:graphic>
      </p:graphicFrame>
      <p:sp>
        <p:nvSpPr>
          <p:cNvPr id="7" name="CuadroTexto 6">
            <a:extLst>
              <a:ext uri="{FF2B5EF4-FFF2-40B4-BE49-F238E27FC236}">
                <a16:creationId xmlns:a16="http://schemas.microsoft.com/office/drawing/2014/main" id="{36043E73-75F4-DD80-3B5E-2E9DBD2E31A0}"/>
              </a:ext>
            </a:extLst>
          </p:cNvPr>
          <p:cNvSpPr txBox="1"/>
          <p:nvPr/>
        </p:nvSpPr>
        <p:spPr>
          <a:xfrm>
            <a:off x="508000" y="518519"/>
            <a:ext cx="14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/>
              <a:t>Para resolver:</a:t>
            </a:r>
          </a:p>
        </p:txBody>
      </p:sp>
    </p:spTree>
    <p:extLst>
      <p:ext uri="{BB962C8B-B14F-4D97-AF65-F5344CB8AC3E}">
        <p14:creationId xmlns:p14="http://schemas.microsoft.com/office/powerpoint/2010/main" val="1660245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Referencia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t>Serway, R. A., &amp; Jewett, J. W. (2018).</a:t>
            </a:r>
          </a:p>
          <a:p>
            <a:r>
              <a:t>Física para ciencias e ingeniería Volumen 1, 7ª ed.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2956</TotalTime>
  <Words>702</Words>
  <Application>Microsoft Macintosh PowerPoint</Application>
  <PresentationFormat>Presentación en pantalla (4:3)</PresentationFormat>
  <Paragraphs>86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</vt:lpstr>
      <vt:lpstr>Cambria Math</vt:lpstr>
      <vt:lpstr>Comic Sans MS</vt:lpstr>
      <vt:lpstr>Office Theme</vt:lpstr>
      <vt:lpstr>Análisis Dimensional</vt:lpstr>
      <vt:lpstr>Introducción</vt:lpstr>
      <vt:lpstr>ANÁLISIS DIMENSIONAL</vt:lpstr>
      <vt:lpstr>Magnitudes y Dimensiones</vt:lpstr>
      <vt:lpstr>Ejemplos: dimensión de algunas cantidades físicas </vt:lpstr>
      <vt:lpstr>Ecuaciones Dimensionales</vt:lpstr>
      <vt:lpstr>Principio de Homogeneidad</vt:lpstr>
      <vt:lpstr>Cantidades físicas adimensionales </vt:lpstr>
      <vt:lpstr>Algunas propiedades </vt:lpstr>
      <vt:lpstr>Ejercicio Propuesto</vt:lpstr>
      <vt:lpstr>Presentación de PowerPoint</vt:lpstr>
      <vt:lpstr>Referencia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Análisis Dimensional</dc:title>
  <dc:subject/>
  <dc:creator/>
  <cp:keywords/>
  <dc:description>generated using python-pptx</dc:description>
  <cp:lastModifiedBy>Hector Jaime</cp:lastModifiedBy>
  <cp:revision>3</cp:revision>
  <dcterms:created xsi:type="dcterms:W3CDTF">2013-01-27T09:14:16Z</dcterms:created>
  <dcterms:modified xsi:type="dcterms:W3CDTF">2025-08-20T12:38:27Z</dcterms:modified>
  <cp:category/>
</cp:coreProperties>
</file>