
<file path=[Content_Types].xml><?xml version="1.0" encoding="utf-8"?>
<Types xmlns="http://schemas.openxmlformats.org/package/2006/content-types">
  <Override PartName="/ppt/embeddings/oleObject8.bin" ContentType="application/vnd.openxmlformats-officedocument.oleObject"/>
  <Override PartName="/ppt/embeddings/oleObject31.bin" ContentType="application/vnd.openxmlformats-officedocument.oleObject"/>
  <Override PartName="/ppt/embeddings/oleObject4.bin" ContentType="application/vnd.openxmlformats-officedocument.oleObject"/>
  <Override PartName="/ppt/embeddings/oleObject28.bin" ContentType="application/vnd.openxmlformats-officedocument.oleObject"/>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Default Extension="rels" ContentType="application/vnd.openxmlformats-package.relationships+xml"/>
  <Override PartName="/ppt/embeddings/oleObject24.bin" ContentType="application/vnd.openxmlformats-officedocument.oleObject"/>
  <Override PartName="/ppt/slideLayouts/slideLayout5.xml" ContentType="application/vnd.openxmlformats-officedocument.presentationml.slideLayout+xml"/>
  <Default Extension="jpeg" ContentType="image/jpeg"/>
  <Override PartName="/ppt/slides/slide1.xml" ContentType="application/vnd.openxmlformats-officedocument.presentationml.slide+xml"/>
  <Override PartName="/docProps/app.xml" ContentType="application/vnd.openxmlformats-officedocument.extended-properties+xml"/>
  <Override PartName="/ppt/embeddings/oleObject12.bin" ContentType="application/vnd.openxmlformats-officedocument.oleObject"/>
  <Override PartName="/ppt/embeddings/oleObject20.bin" ContentType="application/vnd.openxmlformats-officedocument.oleObject"/>
  <Override PartName="/ppt/slideLayouts/slideLayout1.xml" ContentType="application/vnd.openxmlformats-officedocument.presentationml.slideLayout+xml"/>
  <Override PartName="/ppt/embeddings/oleObject36.bin" ContentType="application/vnd.openxmlformats-officedocument.oleObject"/>
  <Override PartName="/ppt/embeddings/oleObject17.bin" ContentType="application/vnd.openxmlformats-officedocument.oleObject"/>
  <Override PartName="/ppt/embeddings/oleObject9.bin" ContentType="application/vnd.openxmlformats-officedocument.oleObject"/>
  <Default Extension="xml" ContentType="application/xml"/>
  <Override PartName="/ppt/embeddings/oleObject32.bin" ContentType="application/vnd.openxmlformats-officedocument.oleObject"/>
  <Override PartName="/ppt/tableStyles.xml" ContentType="application/vnd.openxmlformats-officedocument.presentationml.tableStyles+xml"/>
  <Override PartName="/ppt/embeddings/oleObject5.bin" ContentType="application/vnd.openxmlformats-officedocument.oleObject"/>
  <Override PartName="/ppt/embeddings/oleObject13.bin" ContentType="application/vnd.openxmlformats-officedocument.oleObject"/>
  <Override PartName="/ppt/embeddings/oleObject29.bin" ContentType="application/vnd.openxmlformats-officedocument.oleObject"/>
  <Override PartName="/ppt/slides/slide6.xml" ContentType="application/vnd.openxmlformats-officedocument.presentationml.slide+xml"/>
  <Override PartName="/ppt/embeddings/oleObject1.bin" ContentType="application/vnd.openxmlformats-officedocument.oleObject"/>
  <Override PartName="/docProps/core.xml" ContentType="application/vnd.openxmlformats-package.core-properties+xml"/>
  <Override PartName="/ppt/embeddings/oleObject25.bin" ContentType="application/vnd.openxmlformats-officedocument.oleObject"/>
  <Override PartName="/ppt/slideLayouts/slideLayout6.xml" ContentType="application/vnd.openxmlformats-officedocument.presentationml.slideLayout+xml"/>
  <Override PartName="/ppt/slides/slide2.xml" ContentType="application/vnd.openxmlformats-officedocument.presentationml.slide+xml"/>
  <Override PartName="/ppt/embeddings/oleObject21.bin" ContentType="application/vnd.openxmlformats-officedocument.oleObject"/>
  <Override PartName="/ppt/slideLayouts/slideLayout2.xml" ContentType="application/vnd.openxmlformats-officedocument.presentationml.slideLayout+xml"/>
  <Override PartName="/ppt/embeddings/oleObject18.bin" ContentType="application/vnd.openxmlformats-officedocument.oleObject"/>
  <Override PartName="/ppt/embeddings/oleObject33.bin" ContentType="application/vnd.openxmlformats-officedocument.oleObject"/>
  <Override PartName="/ppt/embeddings/oleObject14.bin" ContentType="application/vnd.openxmlformats-officedocument.oleObject"/>
  <Override PartName="/ppt/embeddings/oleObject6.bin" ContentType="application/vnd.openxmlformats-officedocument.oleObject"/>
  <Override PartName="/ppt/slides/slide7.xml" ContentType="application/vnd.openxmlformats-officedocument.presentationml.slide+xml"/>
  <Override PartName="/ppt/embeddings/oleObject2.bin" ContentType="application/vnd.openxmlformats-officedocument.oleObject"/>
  <Override PartName="/ppt/presentation.xml" ContentType="application/vnd.openxmlformats-officedocument.presentationml.presentation.main+xml"/>
  <Default Extension="vml" ContentType="application/vnd.openxmlformats-officedocument.vmlDrawing"/>
  <Override PartName="/ppt/slideLayouts/slideLayout7.xml" ContentType="application/vnd.openxmlformats-officedocument.presentationml.slideLayout+xml"/>
  <Override PartName="/ppt/embeddings/oleObject26.bin" ContentType="application/vnd.openxmlformats-officedocument.oleObject"/>
  <Override PartName="/ppt/slides/slide3.xml" ContentType="application/vnd.openxmlformats-officedocument.presentationml.slide+xml"/>
  <Override PartName="/ppt/embeddings/oleObject22.bin" ContentType="application/vnd.openxmlformats-officedocument.oleObject"/>
  <Override PartName="/ppt/slideLayouts/slideLayout3.xml" ContentType="application/vnd.openxmlformats-officedocument.presentationml.slideLayout+xml"/>
  <Override PartName="/ppt/embeddings/oleObject19.bin" ContentType="application/vnd.openxmlformats-officedocument.oleObject"/>
  <Override PartName="/ppt/embeddings/oleObject10.bin" ContentType="application/vnd.openxmlformats-officedocument.oleObject"/>
  <Override PartName="/ppt/embeddings/oleObject34.bin" ContentType="application/vnd.openxmlformats-officedocument.oleObject"/>
  <Override PartName="/ppt/embeddings/oleObject15.bin" ContentType="application/vnd.openxmlformats-officedocument.oleObject"/>
  <Override PartName="/ppt/embeddings/oleObject7.bin" ContentType="application/vnd.openxmlformats-officedocument.oleObject"/>
  <Override PartName="/ppt/embeddings/oleObject30.bin" ContentType="application/vnd.openxmlformats-officedocument.oleObject"/>
  <Override PartName="/ppt/slides/slide8.xml" ContentType="application/vnd.openxmlformats-officedocument.presentationml.slide+xml"/>
  <Override PartName="/ppt/embeddings/oleObject3.bin" ContentType="application/vnd.openxmlformats-officedocument.oleObject"/>
  <Override PartName="/ppt/presProps.xml" ContentType="application/vnd.openxmlformats-officedocument.presentationml.presProps+xml"/>
  <Override PartName="/ppt/embeddings/oleObject27.bin" ContentType="application/vnd.openxmlformats-officedocument.oleObject"/>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Default Extension="wmf" ContentType="image/x-wmf"/>
  <Override PartName="/ppt/embeddings/oleObject23.bin" ContentType="application/vnd.openxmlformats-officedocument.oleObject"/>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embeddings/oleObject11.bin" ContentType="application/vnd.openxmlformats-officedocument.oleObject"/>
  <Override PartName="/ppt/theme/theme1.xml" ContentType="application/vnd.openxmlformats-officedocument.theme+xml"/>
  <Override PartName="/ppt/viewProps.xml" ContentType="application/vnd.openxmlformats-officedocument.presentationml.viewProps+xml"/>
  <Default Extension="bin" ContentType="application/vnd.openxmlformats-officedocument.presentationml.printerSettings"/>
  <Override PartName="/ppt/embeddings/oleObject35.bin" ContentType="application/vnd.openxmlformats-officedocument.oleObject"/>
  <Override PartName="/ppt/embeddings/oleObject16.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828" r:id="rId1"/>
  </p:sldMasterIdLst>
  <p:sldIdLst>
    <p:sldId id="257" r:id="rId2"/>
    <p:sldId id="258" r:id="rId3"/>
    <p:sldId id="268" r:id="rId4"/>
    <p:sldId id="259" r:id="rId5"/>
    <p:sldId id="260" r:id="rId6"/>
    <p:sldId id="265" r:id="rId7"/>
    <p:sldId id="266" r:id="rId8"/>
    <p:sldId id="267" r:id="rId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439" autoAdjust="0"/>
    <p:restoredTop sz="94660"/>
  </p:normalViewPr>
  <p:slideViewPr>
    <p:cSldViewPr>
      <p:cViewPr varScale="1">
        <p:scale>
          <a:sx n="87" d="100"/>
          <a:sy n="87" d="100"/>
        </p:scale>
        <p:origin x="-9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printerSettings" Target="printerSettings/printerSettings1.bin"/></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5" Type="http://schemas.openxmlformats.org/officeDocument/2006/relationships/image" Target="../media/image5.wmf"/><Relationship Id="rId6" Type="http://schemas.openxmlformats.org/officeDocument/2006/relationships/image" Target="../media/image6.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4" Type="http://schemas.openxmlformats.org/officeDocument/2006/relationships/image" Target="../media/image2.wmf"/><Relationship Id="rId5" Type="http://schemas.openxmlformats.org/officeDocument/2006/relationships/image" Target="../media/image10.wmf"/><Relationship Id="rId6" Type="http://schemas.openxmlformats.org/officeDocument/2006/relationships/image" Target="../media/image11.wmf"/><Relationship Id="rId7" Type="http://schemas.openxmlformats.org/officeDocument/2006/relationships/image" Target="../media/image12.wmf"/><Relationship Id="rId8" Type="http://schemas.openxmlformats.org/officeDocument/2006/relationships/image" Target="../media/image13.wmf"/><Relationship Id="rId9" Type="http://schemas.openxmlformats.org/officeDocument/2006/relationships/image" Target="../media/image14.wmf"/><Relationship Id="rId1" Type="http://schemas.openxmlformats.org/officeDocument/2006/relationships/image" Target="../media/image7.wmf"/><Relationship Id="rId2"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4" Type="http://schemas.openxmlformats.org/officeDocument/2006/relationships/image" Target="../media/image2.wmf"/><Relationship Id="rId5" Type="http://schemas.openxmlformats.org/officeDocument/2006/relationships/image" Target="../media/image18.wmf"/><Relationship Id="rId6" Type="http://schemas.openxmlformats.org/officeDocument/2006/relationships/image" Target="../media/image19.wmf"/><Relationship Id="rId7" Type="http://schemas.openxmlformats.org/officeDocument/2006/relationships/image" Target="../media/image20.wmf"/><Relationship Id="rId8" Type="http://schemas.openxmlformats.org/officeDocument/2006/relationships/image" Target="../media/image21.wmf"/><Relationship Id="rId9" Type="http://schemas.openxmlformats.org/officeDocument/2006/relationships/image" Target="../media/image22.wmf"/><Relationship Id="rId1" Type="http://schemas.openxmlformats.org/officeDocument/2006/relationships/image" Target="../media/image15.wmf"/><Relationship Id="rId2"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5.wmf"/><Relationship Id="rId4" Type="http://schemas.openxmlformats.org/officeDocument/2006/relationships/image" Target="../media/image2.wmf"/><Relationship Id="rId5" Type="http://schemas.openxmlformats.org/officeDocument/2006/relationships/image" Target="../media/image26.wmf"/><Relationship Id="rId6" Type="http://schemas.openxmlformats.org/officeDocument/2006/relationships/image" Target="../media/image27.wmf"/><Relationship Id="rId7" Type="http://schemas.openxmlformats.org/officeDocument/2006/relationships/image" Target="../media/image28.wmf"/><Relationship Id="rId8" Type="http://schemas.openxmlformats.org/officeDocument/2006/relationships/image" Target="../media/image29.wmf"/><Relationship Id="rId9" Type="http://schemas.openxmlformats.org/officeDocument/2006/relationships/image" Target="../media/image30.wmf"/><Relationship Id="rId10" Type="http://schemas.openxmlformats.org/officeDocument/2006/relationships/image" Target="../media/image31.wmf"/><Relationship Id="rId1" Type="http://schemas.openxmlformats.org/officeDocument/2006/relationships/image" Target="../media/image23.wmf"/><Relationship Id="rId2" Type="http://schemas.openxmlformats.org/officeDocument/2006/relationships/image" Target="../media/image2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0A448AED-D24C-416E-B8D7-E6BCCEA6DB46}" type="datetimeFigureOut">
              <a:rPr lang="es-CL" smtClean="0"/>
              <a:pPr/>
              <a:t>7/21/14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5E07013-8673-4B46-A70F-74CAEFD01D32}" type="slidenum">
              <a:rPr lang="es-CL" smtClean="0"/>
              <a:pPr/>
              <a:t>‹#›</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448AED-D24C-416E-B8D7-E6BCCEA6DB46}" type="datetimeFigureOut">
              <a:rPr lang="es-CL" smtClean="0"/>
              <a:pPr/>
              <a:t>7/21/14</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E07013-8673-4B46-A70F-74CAEFD01D32}" type="slidenum">
              <a:rPr lang="es-CL" smtClean="0"/>
              <a:pPr/>
              <a:t>‹#›</a:t>
            </a:fld>
            <a:endParaRPr lang="es-CL"/>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oleObject" Target="../embeddings/oleObject2.bin"/><Relationship Id="rId5" Type="http://schemas.openxmlformats.org/officeDocument/2006/relationships/oleObject" Target="../embeddings/oleObject3.bin"/><Relationship Id="rId6" Type="http://schemas.openxmlformats.org/officeDocument/2006/relationships/oleObject" Target="../embeddings/oleObject4.bin"/><Relationship Id="rId7" Type="http://schemas.openxmlformats.org/officeDocument/2006/relationships/oleObject" Target="../embeddings/oleObject5.bin"/><Relationship Id="rId8" Type="http://schemas.openxmlformats.org/officeDocument/2006/relationships/oleObject" Target="../embeddings/oleObject6.bin"/><Relationship Id="rId1" Type="http://schemas.openxmlformats.org/officeDocument/2006/relationships/vmlDrawing" Target="../drawings/vmlDrawing1.vml"/><Relationship Id="rId2"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1" Type="http://schemas.openxmlformats.org/officeDocument/2006/relationships/oleObject" Target="../embeddings/oleObject15.bin"/><Relationship Id="rId12" Type="http://schemas.openxmlformats.org/officeDocument/2006/relationships/oleObject" Target="../embeddings/oleObject16.bin"/><Relationship Id="rId1" Type="http://schemas.openxmlformats.org/officeDocument/2006/relationships/vmlDrawing" Target="../drawings/vmlDrawing2.vml"/><Relationship Id="rId2" Type="http://schemas.openxmlformats.org/officeDocument/2006/relationships/slideLayout" Target="../slideLayouts/slideLayout1.xml"/><Relationship Id="rId3" Type="http://schemas.openxmlformats.org/officeDocument/2006/relationships/oleObject" Target="../embeddings/oleObject7.bin"/><Relationship Id="rId4" Type="http://schemas.openxmlformats.org/officeDocument/2006/relationships/oleObject" Target="../embeddings/oleObject8.bin"/><Relationship Id="rId5" Type="http://schemas.openxmlformats.org/officeDocument/2006/relationships/oleObject" Target="../embeddings/oleObject9.bin"/><Relationship Id="rId6" Type="http://schemas.openxmlformats.org/officeDocument/2006/relationships/oleObject" Target="../embeddings/oleObject10.bin"/><Relationship Id="rId7" Type="http://schemas.openxmlformats.org/officeDocument/2006/relationships/oleObject" Target="../embeddings/oleObject11.bin"/><Relationship Id="rId8" Type="http://schemas.openxmlformats.org/officeDocument/2006/relationships/oleObject" Target="../embeddings/oleObject12.bin"/><Relationship Id="rId9" Type="http://schemas.openxmlformats.org/officeDocument/2006/relationships/oleObject" Target="../embeddings/oleObject13.bin"/><Relationship Id="rId10" Type="http://schemas.openxmlformats.org/officeDocument/2006/relationships/oleObject" Target="../embeddings/oleObject14.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7.bin"/><Relationship Id="rId4" Type="http://schemas.openxmlformats.org/officeDocument/2006/relationships/oleObject" Target="../embeddings/oleObject18.bin"/><Relationship Id="rId5" Type="http://schemas.openxmlformats.org/officeDocument/2006/relationships/oleObject" Target="../embeddings/oleObject19.bin"/><Relationship Id="rId6" Type="http://schemas.openxmlformats.org/officeDocument/2006/relationships/oleObject" Target="../embeddings/oleObject20.bin"/><Relationship Id="rId7" Type="http://schemas.openxmlformats.org/officeDocument/2006/relationships/oleObject" Target="../embeddings/oleObject21.bin"/><Relationship Id="rId8" Type="http://schemas.openxmlformats.org/officeDocument/2006/relationships/oleObject" Target="../embeddings/oleObject22.bin"/><Relationship Id="rId9" Type="http://schemas.openxmlformats.org/officeDocument/2006/relationships/oleObject" Target="../embeddings/oleObject23.bin"/><Relationship Id="rId10" Type="http://schemas.openxmlformats.org/officeDocument/2006/relationships/oleObject" Target="../embeddings/oleObject24.bin"/><Relationship Id="rId11" Type="http://schemas.openxmlformats.org/officeDocument/2006/relationships/oleObject" Target="../embeddings/oleObject25.bin"/><Relationship Id="rId1" Type="http://schemas.openxmlformats.org/officeDocument/2006/relationships/vmlDrawing" Target="../drawings/vmlDrawing3.vml"/><Relationship Id="rId2"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1" Type="http://schemas.openxmlformats.org/officeDocument/2006/relationships/oleObject" Target="../embeddings/oleObject34.bin"/><Relationship Id="rId12" Type="http://schemas.openxmlformats.org/officeDocument/2006/relationships/oleObject" Target="../embeddings/oleObject35.bin"/><Relationship Id="rId13" Type="http://schemas.openxmlformats.org/officeDocument/2006/relationships/oleObject" Target="../embeddings/oleObject36.bin"/><Relationship Id="rId1" Type="http://schemas.openxmlformats.org/officeDocument/2006/relationships/vmlDrawing" Target="../drawings/vmlDrawing4.vml"/><Relationship Id="rId2" Type="http://schemas.openxmlformats.org/officeDocument/2006/relationships/slideLayout" Target="../slideLayouts/slideLayout1.xml"/><Relationship Id="rId3" Type="http://schemas.openxmlformats.org/officeDocument/2006/relationships/oleObject" Target="../embeddings/oleObject26.bin"/><Relationship Id="rId4" Type="http://schemas.openxmlformats.org/officeDocument/2006/relationships/oleObject" Target="../embeddings/oleObject27.bin"/><Relationship Id="rId5" Type="http://schemas.openxmlformats.org/officeDocument/2006/relationships/oleObject" Target="../embeddings/oleObject28.bin"/><Relationship Id="rId6" Type="http://schemas.openxmlformats.org/officeDocument/2006/relationships/oleObject" Target="../embeddings/oleObject29.bin"/><Relationship Id="rId7" Type="http://schemas.openxmlformats.org/officeDocument/2006/relationships/oleObject" Target="../embeddings/oleObject30.bin"/><Relationship Id="rId8" Type="http://schemas.openxmlformats.org/officeDocument/2006/relationships/oleObject" Target="../embeddings/oleObject31.bin"/><Relationship Id="rId9" Type="http://schemas.openxmlformats.org/officeDocument/2006/relationships/oleObject" Target="../embeddings/oleObject32.bin"/><Relationship Id="rId10" Type="http://schemas.openxmlformats.org/officeDocument/2006/relationships/oleObject" Target="../embeddings/oleObject33.bin"/></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5" name="14 Rectángulo"/>
          <p:cNvSpPr>
            <a:spLocks noChangeArrowheads="1"/>
          </p:cNvSpPr>
          <p:nvPr/>
        </p:nvSpPr>
        <p:spPr bwMode="auto">
          <a:xfrm>
            <a:off x="571500" y="1071563"/>
            <a:ext cx="7929563" cy="1557349"/>
          </a:xfrm>
          <a:prstGeom prst="rect">
            <a:avLst/>
          </a:prstGeom>
          <a:noFill/>
          <a:ln w="9525">
            <a:noFill/>
            <a:miter lim="800000"/>
            <a:headEnd/>
            <a:tailEnd/>
          </a:ln>
        </p:spPr>
        <p:txBody>
          <a:bodyPr>
            <a:spAutoFit/>
          </a:bodyPr>
          <a:lstStyle/>
          <a:p>
            <a:pPr algn="just">
              <a:lnSpc>
                <a:spcPct val="80000"/>
              </a:lnSpc>
            </a:pPr>
            <a:endParaRPr lang="es-ES" sz="1400" dirty="0"/>
          </a:p>
          <a:p>
            <a:pPr algn="just"/>
            <a:r>
              <a:rPr lang="es-ES" sz="1400" b="1" dirty="0" smtClean="0"/>
              <a:t>1) </a:t>
            </a:r>
            <a:r>
              <a:rPr lang="es-ES" sz="1400" dirty="0" smtClean="0"/>
              <a:t>Considerando </a:t>
            </a:r>
            <a:r>
              <a:rPr lang="es-ES" sz="1400" dirty="0"/>
              <a:t>a los trabajadores y al producto (bolsas de azúcar) que se fabrica en cierta industria, se podría obtener información como la siguiente: </a:t>
            </a:r>
            <a:endParaRPr lang="es-CL" sz="1400" dirty="0"/>
          </a:p>
          <a:p>
            <a:pPr algn="just"/>
            <a:r>
              <a:rPr lang="es-ES" sz="1400" dirty="0"/>
              <a:t> </a:t>
            </a:r>
            <a:endParaRPr lang="es-CL" sz="1400" dirty="0"/>
          </a:p>
          <a:p>
            <a:pPr algn="just"/>
            <a:r>
              <a:rPr lang="es-ES" sz="1400" dirty="0"/>
              <a:t>¿Qué edad tienen los operarios?, ¿cuál es su escolaridad?, ¿qué oficios tienen?, ¿cuál es el ingreso mensual?, ¿cuál es el defecto más común en las bolsas de azúcar?, ¿cuál es el nº de bolsas mal selladas por línea?, ¿cuál es el peso de cada bolsa?, ¿cuántas bolsas están altamente dañadas en línea de producción A?  </a:t>
            </a:r>
            <a:endParaRPr lang="es-CL" sz="1400" dirty="0"/>
          </a:p>
        </p:txBody>
      </p:sp>
      <p:sp>
        <p:nvSpPr>
          <p:cNvPr id="20486" name="9 Rectángulo"/>
          <p:cNvSpPr>
            <a:spLocks noChangeArrowheads="1"/>
          </p:cNvSpPr>
          <p:nvPr/>
        </p:nvSpPr>
        <p:spPr bwMode="auto">
          <a:xfrm>
            <a:off x="714375" y="642938"/>
            <a:ext cx="1133580" cy="369332"/>
          </a:xfrm>
          <a:prstGeom prst="rect">
            <a:avLst/>
          </a:prstGeom>
          <a:noFill/>
          <a:ln w="9525">
            <a:noFill/>
            <a:miter lim="800000"/>
            <a:headEnd/>
            <a:tailEnd/>
          </a:ln>
        </p:spPr>
        <p:txBody>
          <a:bodyPr wrap="none">
            <a:spAutoFit/>
          </a:bodyPr>
          <a:lstStyle/>
          <a:p>
            <a:r>
              <a:rPr lang="es-ES" b="1" u="sng" dirty="0" smtClean="0"/>
              <a:t>Ejercicios:</a:t>
            </a:r>
            <a:endParaRPr lang="es-CL" dirty="0"/>
          </a:p>
        </p:txBody>
      </p:sp>
      <p:graphicFrame>
        <p:nvGraphicFramePr>
          <p:cNvPr id="11" name="10 Tabla"/>
          <p:cNvGraphicFramePr>
            <a:graphicFrameLocks noGrp="1"/>
          </p:cNvGraphicFramePr>
          <p:nvPr/>
        </p:nvGraphicFramePr>
        <p:xfrm>
          <a:off x="642938" y="3000375"/>
          <a:ext cx="7786742" cy="3429023"/>
        </p:xfrm>
        <a:graphic>
          <a:graphicData uri="http://schemas.openxmlformats.org/drawingml/2006/table">
            <a:tbl>
              <a:tblPr/>
              <a:tblGrid>
                <a:gridCol w="1566751"/>
                <a:gridCol w="1426207"/>
                <a:gridCol w="1708679"/>
                <a:gridCol w="3085105"/>
              </a:tblGrid>
              <a:tr h="390191">
                <a:tc>
                  <a:txBody>
                    <a:bodyPr/>
                    <a:lstStyle/>
                    <a:p>
                      <a:pPr algn="ctr">
                        <a:lnSpc>
                          <a:spcPct val="150000"/>
                        </a:lnSpc>
                        <a:spcAft>
                          <a:spcPts val="0"/>
                        </a:spcAft>
                      </a:pPr>
                      <a:r>
                        <a:rPr lang="es-ES" sz="1000" b="1" dirty="0">
                          <a:latin typeface="Verdana"/>
                          <a:ea typeface="Times New Roman"/>
                        </a:rPr>
                        <a:t>Variable</a:t>
                      </a:r>
                      <a:endParaRPr lang="es-CL" sz="1000" dirty="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a:lnSpc>
                          <a:spcPct val="150000"/>
                        </a:lnSpc>
                        <a:spcAft>
                          <a:spcPts val="0"/>
                        </a:spcAft>
                      </a:pPr>
                      <a:r>
                        <a:rPr lang="es-ES" sz="1000" b="1" dirty="0" smtClean="0">
                          <a:latin typeface="Verdana"/>
                          <a:ea typeface="Times New Roman"/>
                        </a:rPr>
                        <a:t>Tipo de variable</a:t>
                      </a: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a:lnSpc>
                          <a:spcPct val="150000"/>
                        </a:lnSpc>
                        <a:spcAft>
                          <a:spcPts val="0"/>
                        </a:spcAft>
                      </a:pPr>
                      <a:r>
                        <a:rPr lang="es-CL" sz="1000" b="1" dirty="0" smtClean="0">
                          <a:latin typeface="Verdana" pitchFamily="34" charset="0"/>
                          <a:ea typeface="Verdana" pitchFamily="34" charset="0"/>
                          <a:cs typeface="Verdana" pitchFamily="34" charset="0"/>
                        </a:rPr>
                        <a:t>Escala</a:t>
                      </a:r>
                      <a:endParaRPr lang="es-CL" sz="1000" b="1" dirty="0">
                        <a:latin typeface="Verdana" pitchFamily="34" charset="0"/>
                        <a:ea typeface="Verdana" pitchFamily="34" charset="0"/>
                        <a:cs typeface="Verdana" pitchFamily="34" charset="0"/>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a:lnSpc>
                          <a:spcPct val="150000"/>
                        </a:lnSpc>
                        <a:spcAft>
                          <a:spcPts val="0"/>
                        </a:spcAft>
                      </a:pPr>
                      <a:r>
                        <a:rPr lang="es-ES" sz="1000" b="1" dirty="0">
                          <a:latin typeface="Verdana"/>
                          <a:ea typeface="Times New Roman"/>
                        </a:rPr>
                        <a:t>Datos</a:t>
                      </a: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solidFill>
                      <a:schemeClr val="tx2">
                        <a:lumMod val="20000"/>
                        <a:lumOff val="80000"/>
                      </a:schemeClr>
                    </a:solidFill>
                  </a:tcPr>
                </a:tc>
              </a:tr>
              <a:tr h="379854">
                <a:tc>
                  <a:txBody>
                    <a:bodyPr/>
                    <a:lstStyle/>
                    <a:p>
                      <a:pPr algn="ctr">
                        <a:lnSpc>
                          <a:spcPct val="150000"/>
                        </a:lnSpc>
                        <a:spcAft>
                          <a:spcPts val="0"/>
                        </a:spcAft>
                      </a:pPr>
                      <a:r>
                        <a:rPr lang="es-ES" sz="1000" dirty="0">
                          <a:latin typeface="Verdana"/>
                          <a:ea typeface="Times New Roman"/>
                        </a:rPr>
                        <a:t>Edad</a:t>
                      </a:r>
                      <a:endParaRPr lang="es-CL" sz="1000" dirty="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r>
                        <a:rPr lang="es-ES" sz="1000">
                          <a:latin typeface="Verdana"/>
                          <a:ea typeface="Times New Roman"/>
                        </a:rPr>
                        <a:t>25,28,35,42,44</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Escolaridad</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Básica, media, técnica, profesional, postgrado</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Oficio</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Ingeniero eléctrico, técnico mecánico, operador, auxiliar</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Ingreso($)</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endParaRPr lang="es-CL" dirty="0"/>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endParaRPr lang="es-CL" dirty="0"/>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550.000, 300.000, 256.000, 130.000, 800.000, 45.000</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Tipo de defectos</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“Mal selladas”, “rasgadas”, “manchadas”</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Nº de bolsas</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5, 10, 2, 6, 3, 2, 9, 15, 25</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dirty="0">
                          <a:latin typeface="Verdana"/>
                          <a:ea typeface="Times New Roman"/>
                        </a:rPr>
                        <a:t>Peso (Kg)</a:t>
                      </a:r>
                      <a:endParaRPr lang="es-CL" sz="1000" dirty="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c>
                  <a:txBody>
                    <a:bodyPr/>
                    <a:lstStyle/>
                    <a:p>
                      <a:pPr algn="ctr">
                        <a:spcAft>
                          <a:spcPts val="0"/>
                        </a:spcAft>
                      </a:pPr>
                      <a:r>
                        <a:rPr lang="es-ES" sz="1000">
                          <a:latin typeface="Verdana"/>
                          <a:ea typeface="Times New Roman"/>
                        </a:rPr>
                        <a:t>50.5, 48.5, 49, 50, 51.3, 55.7, 60</a:t>
                      </a:r>
                      <a:endParaRPr lang="es-CL" sz="100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12700" cap="flat" cmpd="dbl" algn="ctr">
                      <a:solidFill>
                        <a:srgbClr val="000000"/>
                      </a:solidFill>
                      <a:prstDash val="solid"/>
                      <a:round/>
                      <a:headEnd type="none" w="med" len="med"/>
                      <a:tailEnd type="none" w="med" len="med"/>
                    </a:lnB>
                  </a:tcPr>
                </a:tc>
              </a:tr>
              <a:tr h="379854">
                <a:tc>
                  <a:txBody>
                    <a:bodyPr/>
                    <a:lstStyle/>
                    <a:p>
                      <a:pPr algn="ctr">
                        <a:lnSpc>
                          <a:spcPct val="150000"/>
                        </a:lnSpc>
                        <a:spcAft>
                          <a:spcPts val="0"/>
                        </a:spcAft>
                      </a:pPr>
                      <a:r>
                        <a:rPr lang="es-ES" sz="1000">
                          <a:latin typeface="Verdana"/>
                          <a:ea typeface="Times New Roman"/>
                        </a:rPr>
                        <a:t>Nivel de deterioro</a:t>
                      </a:r>
                      <a:endParaRPr lang="es-CL" sz="1000">
                        <a:latin typeface="Times New Roman"/>
                        <a:ea typeface="Times New Roman"/>
                      </a:endParaRPr>
                    </a:p>
                  </a:txBody>
                  <a:tcPr marL="66151" marR="66151" marT="0" marB="0" anchor="ctr">
                    <a:lnL w="28575"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12700"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ctr">
                        <a:lnSpc>
                          <a:spcPct val="150000"/>
                        </a:lnSpc>
                        <a:spcAft>
                          <a:spcPts val="0"/>
                        </a:spcAft>
                      </a:pPr>
                      <a:r>
                        <a:rPr lang="es-ES" sz="1000" dirty="0">
                          <a:latin typeface="Verdana"/>
                          <a:ea typeface="Times New Roman"/>
                        </a:rPr>
                        <a:t>“alto”, “medio”, “bajo”, “sin defectos”</a:t>
                      </a:r>
                      <a:endParaRPr lang="es-CL" sz="1000" dirty="0">
                        <a:latin typeface="Times New Roman"/>
                        <a:ea typeface="Times New Roman"/>
                      </a:endParaRPr>
                    </a:p>
                  </a:txBody>
                  <a:tcPr marL="66151" marR="66151" marT="0" marB="0" anchor="ctr">
                    <a:lnL w="12700"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9" name="14 Rectángulo"/>
          <p:cNvSpPr>
            <a:spLocks noChangeArrowheads="1"/>
          </p:cNvSpPr>
          <p:nvPr/>
        </p:nvSpPr>
        <p:spPr bwMode="auto">
          <a:xfrm>
            <a:off x="571500" y="1071563"/>
            <a:ext cx="7929563" cy="4789003"/>
          </a:xfrm>
          <a:prstGeom prst="rect">
            <a:avLst/>
          </a:prstGeom>
          <a:noFill/>
          <a:ln w="9525">
            <a:noFill/>
            <a:miter lim="800000"/>
            <a:headEnd/>
            <a:tailEnd/>
          </a:ln>
        </p:spPr>
        <p:txBody>
          <a:bodyPr>
            <a:spAutoFit/>
          </a:bodyPr>
          <a:lstStyle/>
          <a:p>
            <a:pPr>
              <a:lnSpc>
                <a:spcPct val="80000"/>
              </a:lnSpc>
            </a:pPr>
            <a:r>
              <a:rPr lang="es-ES" sz="1400" dirty="0"/>
              <a:t>En las siguientes variables clasificar e identificar la población</a:t>
            </a:r>
          </a:p>
          <a:p>
            <a:pPr>
              <a:lnSpc>
                <a:spcPct val="80000"/>
              </a:lnSpc>
            </a:pPr>
            <a:endParaRPr lang="es-ES" sz="1400" dirty="0"/>
          </a:p>
          <a:p>
            <a:pPr>
              <a:lnSpc>
                <a:spcPct val="80000"/>
              </a:lnSpc>
            </a:pPr>
            <a:r>
              <a:rPr lang="es-ES" sz="1400" dirty="0"/>
              <a:t>X = Número de hijos de un grupo familiar de 40 familias</a:t>
            </a:r>
          </a:p>
          <a:p>
            <a:pPr>
              <a:lnSpc>
                <a:spcPct val="80000"/>
              </a:lnSpc>
            </a:pPr>
            <a:endParaRPr lang="es-ES" sz="1400" dirty="0"/>
          </a:p>
          <a:p>
            <a:pPr>
              <a:lnSpc>
                <a:spcPct val="80000"/>
              </a:lnSpc>
            </a:pPr>
            <a:r>
              <a:rPr lang="es-ES" sz="1400" dirty="0"/>
              <a:t>	</a:t>
            </a:r>
            <a:r>
              <a:rPr lang="es-ES" sz="1400" b="1" dirty="0"/>
              <a:t>Variable</a:t>
            </a:r>
            <a:r>
              <a:rPr lang="es-ES" sz="1400" dirty="0"/>
              <a:t>		:	</a:t>
            </a:r>
          </a:p>
          <a:p>
            <a:pPr>
              <a:lnSpc>
                <a:spcPct val="80000"/>
              </a:lnSpc>
            </a:pPr>
            <a:r>
              <a:rPr lang="es-ES" sz="1400" dirty="0"/>
              <a:t>	</a:t>
            </a:r>
            <a:r>
              <a:rPr lang="es-ES" sz="1400" b="1" dirty="0"/>
              <a:t>Población</a:t>
            </a:r>
            <a:r>
              <a:rPr lang="es-ES" sz="1400" dirty="0"/>
              <a:t>		:	</a:t>
            </a:r>
          </a:p>
          <a:p>
            <a:pPr>
              <a:lnSpc>
                <a:spcPct val="80000"/>
              </a:lnSpc>
            </a:pPr>
            <a:r>
              <a:rPr lang="es-ES" sz="1400" dirty="0"/>
              <a:t>	</a:t>
            </a:r>
            <a:r>
              <a:rPr lang="es-ES" sz="1400" b="1" dirty="0"/>
              <a:t>Tipo de </a:t>
            </a:r>
            <a:r>
              <a:rPr lang="es-ES" sz="1400" b="1" dirty="0" smtClean="0"/>
              <a:t>variable</a:t>
            </a:r>
            <a:r>
              <a:rPr lang="es-ES" sz="1400" dirty="0"/>
              <a:t>	:	</a:t>
            </a:r>
          </a:p>
          <a:p>
            <a:pPr>
              <a:lnSpc>
                <a:spcPct val="80000"/>
              </a:lnSpc>
            </a:pPr>
            <a:endParaRPr lang="es-ES" sz="1400" dirty="0"/>
          </a:p>
          <a:p>
            <a:pPr>
              <a:lnSpc>
                <a:spcPct val="80000"/>
              </a:lnSpc>
            </a:pPr>
            <a:r>
              <a:rPr lang="es-ES" sz="1400" dirty="0"/>
              <a:t>Y = Sueldos de los empelados de un supermercado</a:t>
            </a:r>
          </a:p>
          <a:p>
            <a:pPr>
              <a:lnSpc>
                <a:spcPct val="80000"/>
              </a:lnSpc>
            </a:pPr>
            <a:endParaRPr lang="es-ES" sz="1400" dirty="0"/>
          </a:p>
          <a:p>
            <a:pPr>
              <a:lnSpc>
                <a:spcPct val="80000"/>
              </a:lnSpc>
            </a:pPr>
            <a:r>
              <a:rPr lang="es-ES" sz="1400" dirty="0"/>
              <a:t>	</a:t>
            </a:r>
            <a:r>
              <a:rPr lang="es-ES" sz="1400" b="1" dirty="0"/>
              <a:t>Variable</a:t>
            </a:r>
            <a:r>
              <a:rPr lang="es-ES" sz="1400" dirty="0"/>
              <a:t>		:	</a:t>
            </a:r>
          </a:p>
          <a:p>
            <a:pPr>
              <a:lnSpc>
                <a:spcPct val="80000"/>
              </a:lnSpc>
            </a:pPr>
            <a:r>
              <a:rPr lang="es-ES" sz="1400" dirty="0"/>
              <a:t>	</a:t>
            </a:r>
            <a:r>
              <a:rPr lang="es-ES" sz="1400" b="1" dirty="0"/>
              <a:t>Población</a:t>
            </a:r>
            <a:r>
              <a:rPr lang="es-ES" sz="1400" dirty="0"/>
              <a:t>		:	</a:t>
            </a:r>
          </a:p>
          <a:p>
            <a:pPr>
              <a:lnSpc>
                <a:spcPct val="80000"/>
              </a:lnSpc>
            </a:pPr>
            <a:r>
              <a:rPr lang="es-ES" sz="1400" dirty="0"/>
              <a:t>	</a:t>
            </a:r>
            <a:r>
              <a:rPr lang="es-ES" sz="1400" b="1" dirty="0"/>
              <a:t>Tipo de </a:t>
            </a:r>
            <a:r>
              <a:rPr lang="es-ES" sz="1400" b="1" dirty="0" smtClean="0"/>
              <a:t>variable </a:t>
            </a:r>
            <a:r>
              <a:rPr lang="es-ES" sz="1400" dirty="0"/>
              <a:t>	:	</a:t>
            </a:r>
          </a:p>
          <a:p>
            <a:pPr>
              <a:lnSpc>
                <a:spcPct val="80000"/>
              </a:lnSpc>
            </a:pPr>
            <a:endParaRPr lang="es-ES" sz="1400" dirty="0"/>
          </a:p>
          <a:p>
            <a:pPr>
              <a:lnSpc>
                <a:spcPct val="80000"/>
              </a:lnSpc>
            </a:pPr>
            <a:r>
              <a:rPr lang="es-ES" sz="1400" dirty="0"/>
              <a:t>Z = Cargo de los empleados de ALFA</a:t>
            </a:r>
          </a:p>
          <a:p>
            <a:pPr>
              <a:lnSpc>
                <a:spcPct val="80000"/>
              </a:lnSpc>
            </a:pPr>
            <a:endParaRPr lang="es-ES" sz="1400" dirty="0"/>
          </a:p>
          <a:p>
            <a:pPr>
              <a:lnSpc>
                <a:spcPct val="80000"/>
              </a:lnSpc>
            </a:pPr>
            <a:r>
              <a:rPr lang="es-ES" sz="1400" dirty="0"/>
              <a:t>	</a:t>
            </a:r>
            <a:r>
              <a:rPr lang="es-ES" sz="1400" b="1" dirty="0"/>
              <a:t>Variable</a:t>
            </a:r>
            <a:r>
              <a:rPr lang="es-ES" sz="1400" dirty="0"/>
              <a:t>		:	Cargos</a:t>
            </a:r>
          </a:p>
          <a:p>
            <a:pPr>
              <a:lnSpc>
                <a:spcPct val="80000"/>
              </a:lnSpc>
            </a:pPr>
            <a:r>
              <a:rPr lang="es-ES" sz="1400" dirty="0"/>
              <a:t>	</a:t>
            </a:r>
            <a:r>
              <a:rPr lang="es-ES" sz="1400" b="1" dirty="0"/>
              <a:t>Población</a:t>
            </a:r>
            <a:r>
              <a:rPr lang="es-ES" sz="1400" dirty="0"/>
              <a:t>		:	</a:t>
            </a:r>
          </a:p>
          <a:p>
            <a:pPr>
              <a:lnSpc>
                <a:spcPct val="80000"/>
              </a:lnSpc>
            </a:pPr>
            <a:r>
              <a:rPr lang="es-ES" sz="1400" dirty="0"/>
              <a:t>	</a:t>
            </a:r>
            <a:r>
              <a:rPr lang="es-ES" sz="1400" b="1" dirty="0"/>
              <a:t>Tipo de </a:t>
            </a:r>
            <a:r>
              <a:rPr lang="es-ES" sz="1400" b="1" dirty="0" smtClean="0"/>
              <a:t>variable </a:t>
            </a:r>
            <a:r>
              <a:rPr lang="es-ES" sz="1400" dirty="0"/>
              <a:t>	:	</a:t>
            </a:r>
          </a:p>
          <a:p>
            <a:pPr>
              <a:lnSpc>
                <a:spcPct val="80000"/>
              </a:lnSpc>
            </a:pPr>
            <a:endParaRPr lang="es-ES" sz="1400" dirty="0"/>
          </a:p>
          <a:p>
            <a:pPr>
              <a:lnSpc>
                <a:spcPct val="80000"/>
              </a:lnSpc>
            </a:pPr>
            <a:r>
              <a:rPr lang="es-ES" sz="1400" dirty="0"/>
              <a:t>W = Sexo de los empleados del supermercados Jumbo</a:t>
            </a:r>
            <a:endParaRPr lang="es-ES" sz="1400" u="sng" dirty="0"/>
          </a:p>
          <a:p>
            <a:pPr>
              <a:lnSpc>
                <a:spcPct val="80000"/>
              </a:lnSpc>
            </a:pPr>
            <a:endParaRPr lang="es-ES" sz="1400" dirty="0"/>
          </a:p>
          <a:p>
            <a:pPr>
              <a:lnSpc>
                <a:spcPct val="80000"/>
              </a:lnSpc>
            </a:pPr>
            <a:r>
              <a:rPr lang="es-ES" sz="1400" dirty="0"/>
              <a:t>	</a:t>
            </a:r>
            <a:r>
              <a:rPr lang="es-ES" sz="1400" b="1" dirty="0"/>
              <a:t>Variable</a:t>
            </a:r>
            <a:r>
              <a:rPr lang="es-ES" sz="1400" dirty="0"/>
              <a:t>		:	Sexo</a:t>
            </a:r>
          </a:p>
          <a:p>
            <a:pPr>
              <a:lnSpc>
                <a:spcPct val="80000"/>
              </a:lnSpc>
            </a:pPr>
            <a:r>
              <a:rPr lang="es-ES" sz="1400" dirty="0"/>
              <a:t>	</a:t>
            </a:r>
            <a:r>
              <a:rPr lang="es-ES" sz="1400" b="1" dirty="0"/>
              <a:t>Población</a:t>
            </a:r>
            <a:r>
              <a:rPr lang="es-ES" sz="1400" dirty="0"/>
              <a:t>		:	</a:t>
            </a:r>
          </a:p>
          <a:p>
            <a:pPr>
              <a:lnSpc>
                <a:spcPct val="80000"/>
              </a:lnSpc>
            </a:pPr>
            <a:r>
              <a:rPr lang="es-ES" sz="1400" dirty="0"/>
              <a:t>	</a:t>
            </a:r>
            <a:r>
              <a:rPr lang="es-ES" sz="1400" b="1" dirty="0"/>
              <a:t>Tipo de </a:t>
            </a:r>
            <a:r>
              <a:rPr lang="es-ES" sz="1400" b="1" dirty="0" smtClean="0"/>
              <a:t>variable </a:t>
            </a:r>
            <a:r>
              <a:rPr lang="es-ES" sz="1400" dirty="0"/>
              <a:t>	:	</a:t>
            </a:r>
          </a:p>
          <a:p>
            <a:pPr>
              <a:lnSpc>
                <a:spcPct val="80000"/>
              </a:lnSpc>
            </a:pPr>
            <a:endParaRPr lang="es-ES" sz="1400" dirty="0"/>
          </a:p>
          <a:p>
            <a:r>
              <a:rPr lang="es-ES" sz="1400" b="1" dirty="0"/>
              <a:t>	</a:t>
            </a:r>
            <a:endParaRPr lang="es-CL" sz="1400" dirty="0"/>
          </a:p>
        </p:txBody>
      </p:sp>
      <p:sp>
        <p:nvSpPr>
          <p:cNvPr id="21510" name="9 Rectángulo"/>
          <p:cNvSpPr>
            <a:spLocks noChangeArrowheads="1"/>
          </p:cNvSpPr>
          <p:nvPr/>
        </p:nvSpPr>
        <p:spPr bwMode="auto">
          <a:xfrm>
            <a:off x="642938" y="642938"/>
            <a:ext cx="373820" cy="369332"/>
          </a:xfrm>
          <a:prstGeom prst="rect">
            <a:avLst/>
          </a:prstGeom>
          <a:noFill/>
          <a:ln w="9525">
            <a:noFill/>
            <a:miter lim="800000"/>
            <a:headEnd/>
            <a:tailEnd/>
          </a:ln>
        </p:spPr>
        <p:txBody>
          <a:bodyPr wrap="none">
            <a:spAutoFit/>
          </a:bodyPr>
          <a:lstStyle/>
          <a:p>
            <a:r>
              <a:rPr lang="es-ES" b="1" dirty="0" smtClean="0"/>
              <a:t>2)</a:t>
            </a:r>
            <a:endParaRPr lang="es-CL" dirty="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Objetivo</a:t>
            </a:r>
            <a:r>
              <a:rPr lang="en-US" dirty="0" smtClean="0"/>
              <a:t>:</a:t>
            </a:r>
            <a:endParaRPr lang="en-US" dirty="0"/>
          </a:p>
        </p:txBody>
      </p:sp>
      <p:sp>
        <p:nvSpPr>
          <p:cNvPr id="3" name="Content Placeholder 2"/>
          <p:cNvSpPr>
            <a:spLocks noGrp="1"/>
          </p:cNvSpPr>
          <p:nvPr>
            <p:ph idx="1"/>
          </p:nvPr>
        </p:nvSpPr>
        <p:spPr/>
        <p:txBody>
          <a:bodyPr/>
          <a:lstStyle/>
          <a:p>
            <a:r>
              <a:rPr lang="en-US" dirty="0" err="1" smtClean="0"/>
              <a:t>Organizar</a:t>
            </a:r>
            <a:r>
              <a:rPr lang="en-US" dirty="0" smtClean="0"/>
              <a:t> los </a:t>
            </a:r>
            <a:r>
              <a:rPr lang="en-US" dirty="0" err="1" smtClean="0"/>
              <a:t>datos</a:t>
            </a:r>
            <a:r>
              <a:rPr lang="en-US" dirty="0" smtClean="0"/>
              <a:t> </a:t>
            </a:r>
            <a:r>
              <a:rPr lang="en-US" dirty="0" err="1" smtClean="0"/>
              <a:t>construyendo</a:t>
            </a:r>
            <a:r>
              <a:rPr lang="en-US" dirty="0" smtClean="0"/>
              <a:t> </a:t>
            </a:r>
            <a:r>
              <a:rPr lang="en-US" dirty="0" err="1" smtClean="0"/>
              <a:t>tablas</a:t>
            </a:r>
            <a:r>
              <a:rPr lang="en-US" dirty="0" smtClean="0"/>
              <a:t> de </a:t>
            </a:r>
            <a:r>
              <a:rPr lang="en-US" dirty="0" err="1" smtClean="0"/>
              <a:t>frecuencia</a:t>
            </a:r>
            <a:r>
              <a:rPr lang="en-US" dirty="0" smtClean="0"/>
              <a: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3" name="1 Título"/>
          <p:cNvSpPr>
            <a:spLocks noGrp="1"/>
          </p:cNvSpPr>
          <p:nvPr>
            <p:ph type="ctrTitle"/>
          </p:nvPr>
        </p:nvSpPr>
        <p:spPr>
          <a:xfrm>
            <a:off x="571500" y="714375"/>
            <a:ext cx="7772400" cy="714375"/>
          </a:xfrm>
        </p:spPr>
        <p:txBody>
          <a:bodyPr>
            <a:normAutofit fontScale="90000"/>
          </a:bodyPr>
          <a:lstStyle/>
          <a:p>
            <a:pPr algn="l" eaLnBrk="1" hangingPunct="1"/>
            <a:r>
              <a:rPr lang="es-ES" sz="3200" b="1" dirty="0" smtClean="0"/>
              <a:t/>
            </a:r>
            <a:br>
              <a:rPr lang="es-ES" sz="3200" b="1" dirty="0" smtClean="0"/>
            </a:br>
            <a:r>
              <a:rPr lang="es-ES" sz="2400" b="1" dirty="0" smtClean="0"/>
              <a:t>Organización de los Datos</a:t>
            </a:r>
            <a:r>
              <a:rPr lang="es-CL" sz="2400" dirty="0" smtClean="0"/>
              <a:t/>
            </a:r>
            <a:br>
              <a:rPr lang="es-CL" sz="2400" dirty="0" smtClean="0"/>
            </a:br>
            <a:endParaRPr lang="es-ES" sz="2400" b="1" dirty="0" smtClean="0">
              <a:latin typeface="Arial" charset="0"/>
              <a:cs typeface="Arial" charset="0"/>
            </a:endParaRPr>
          </a:p>
        </p:txBody>
      </p:sp>
      <p:sp>
        <p:nvSpPr>
          <p:cNvPr id="22534" name="14 Rectángulo"/>
          <p:cNvSpPr>
            <a:spLocks noChangeArrowheads="1"/>
          </p:cNvSpPr>
          <p:nvPr/>
        </p:nvSpPr>
        <p:spPr bwMode="auto">
          <a:xfrm>
            <a:off x="571500" y="2214563"/>
            <a:ext cx="7929563" cy="3564053"/>
          </a:xfrm>
          <a:prstGeom prst="rect">
            <a:avLst/>
          </a:prstGeom>
          <a:noFill/>
          <a:ln w="9525">
            <a:noFill/>
            <a:miter lim="800000"/>
            <a:headEnd/>
            <a:tailEnd/>
          </a:ln>
        </p:spPr>
        <p:txBody>
          <a:bodyPr>
            <a:spAutoFit/>
          </a:bodyPr>
          <a:lstStyle/>
          <a:p>
            <a:pPr>
              <a:lnSpc>
                <a:spcPct val="80000"/>
              </a:lnSpc>
            </a:pPr>
            <a:r>
              <a:rPr lang="es-ES" sz="2400" b="1" dirty="0"/>
              <a:t>	Tablas de frecuencia</a:t>
            </a:r>
          </a:p>
          <a:p>
            <a:pPr>
              <a:lnSpc>
                <a:spcPct val="80000"/>
              </a:lnSpc>
            </a:pPr>
            <a:endParaRPr lang="es-ES" sz="2400" b="1" dirty="0"/>
          </a:p>
          <a:p>
            <a:pPr>
              <a:lnSpc>
                <a:spcPct val="150000"/>
              </a:lnSpc>
            </a:pPr>
            <a:r>
              <a:rPr lang="es-ES_tradnl" sz="1400" dirty="0"/>
              <a:t>	Esta tabla resume la </a:t>
            </a:r>
            <a:r>
              <a:rPr lang="es-ES_tradnl" sz="1400" b="1" dirty="0"/>
              <a:t>distribución de frecuencias,</a:t>
            </a:r>
            <a:r>
              <a:rPr lang="es-ES_tradnl" sz="1400" dirty="0"/>
              <a:t> que es la agrupación de datos en categorías o </a:t>
            </a:r>
            <a:r>
              <a:rPr lang="es-ES_tradnl" sz="1400" u="sng" dirty="0"/>
              <a:t>clases</a:t>
            </a:r>
            <a:r>
              <a:rPr lang="es-ES_tradnl" sz="1400" dirty="0"/>
              <a:t>; la estructura de la tabla depende del tipo de variable (cualitativa o cuantitativa) o de la cantidad de datos que queramos resumir.</a:t>
            </a:r>
            <a:endParaRPr lang="es-CL" sz="1400" dirty="0"/>
          </a:p>
          <a:p>
            <a:pPr>
              <a:lnSpc>
                <a:spcPct val="150000"/>
              </a:lnSpc>
            </a:pPr>
            <a:r>
              <a:rPr lang="es-ES_tradnl" sz="1400" dirty="0"/>
              <a:t> </a:t>
            </a:r>
            <a:endParaRPr lang="es-CL" sz="1400" dirty="0"/>
          </a:p>
          <a:p>
            <a:pPr>
              <a:lnSpc>
                <a:spcPct val="150000"/>
              </a:lnSpc>
            </a:pPr>
            <a:r>
              <a:rPr lang="es-ES" sz="1400" dirty="0"/>
              <a:t>	Para la construcción de una tabla de frecuencias de debe elegir adecuadamente el </a:t>
            </a:r>
            <a:r>
              <a:rPr lang="es-ES" sz="1400" b="1" dirty="0"/>
              <a:t>número de clases</a:t>
            </a:r>
            <a:r>
              <a:rPr lang="es-ES" sz="1400" dirty="0"/>
              <a:t> a utilizar, que depende directamente de la cantidad de observaciones que se quieran resumir. Por lo general la distribución de frecuencias debe tener como mínimo 5 clases, pero no más de 15</a:t>
            </a:r>
            <a:r>
              <a:rPr lang="es-ES" sz="1400" dirty="0" smtClean="0"/>
              <a:t>.</a:t>
            </a:r>
          </a:p>
          <a:p>
            <a:pPr>
              <a:lnSpc>
                <a:spcPct val="150000"/>
              </a:lnSpc>
            </a:pPr>
            <a:r>
              <a:rPr lang="es-ES" sz="1400" b="1" dirty="0"/>
              <a:t>	</a:t>
            </a:r>
            <a:endParaRPr lang="es-ES" sz="2400" b="1" dirty="0"/>
          </a:p>
          <a:p>
            <a:pPr>
              <a:lnSpc>
                <a:spcPct val="80000"/>
              </a:lnSpc>
            </a:pPr>
            <a:endParaRPr lang="es-ES" sz="2400" dirty="0"/>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36" name="1 Título"/>
          <p:cNvSpPr>
            <a:spLocks noGrp="1"/>
          </p:cNvSpPr>
          <p:nvPr>
            <p:ph type="ctrTitle"/>
          </p:nvPr>
        </p:nvSpPr>
        <p:spPr>
          <a:xfrm>
            <a:off x="571500" y="714375"/>
            <a:ext cx="7772400" cy="714375"/>
          </a:xfrm>
        </p:spPr>
        <p:txBody>
          <a:bodyPr/>
          <a:lstStyle/>
          <a:p>
            <a:pPr algn="l" eaLnBrk="1" hangingPunct="1"/>
            <a:r>
              <a:rPr lang="es-MX" sz="2400" b="1" smtClean="0"/>
              <a:t>Elementos de una tabla de frecuencia</a:t>
            </a:r>
            <a:endParaRPr lang="es-ES" sz="2400" b="1" smtClean="0">
              <a:latin typeface="Arial" charset="0"/>
              <a:cs typeface="Arial" charset="0"/>
            </a:endParaRPr>
          </a:p>
        </p:txBody>
      </p:sp>
      <p:sp>
        <p:nvSpPr>
          <p:cNvPr id="9225" name="14 Rectángulo"/>
          <p:cNvSpPr>
            <a:spLocks noChangeArrowheads="1"/>
          </p:cNvSpPr>
          <p:nvPr/>
        </p:nvSpPr>
        <p:spPr bwMode="auto">
          <a:xfrm>
            <a:off x="571500" y="1500188"/>
            <a:ext cx="7929563" cy="4884414"/>
          </a:xfrm>
          <a:prstGeom prst="rect">
            <a:avLst/>
          </a:prstGeom>
          <a:noFill/>
          <a:ln w="9525">
            <a:noFill/>
            <a:miter lim="800000"/>
            <a:headEnd/>
            <a:tailEnd/>
          </a:ln>
        </p:spPr>
        <p:txBody>
          <a:bodyPr wrap="square">
            <a:spAutoFit/>
          </a:bodyPr>
          <a:lstStyle/>
          <a:p>
            <a:pPr>
              <a:lnSpc>
                <a:spcPct val="150000"/>
              </a:lnSpc>
              <a:defRPr/>
            </a:pPr>
            <a:r>
              <a:rPr lang="es-ES" sz="1400" dirty="0"/>
              <a:t>En una tabla de frecuencia se encontrarán cuatro tipos distintos de frecuencias, cada uno de estos dispuestos en una columna de la tabla. Si el tamaño de la muestra que se estudia es </a:t>
            </a:r>
            <a:r>
              <a:rPr lang="es-ES" sz="1400" b="1" dirty="0"/>
              <a:t>n</a:t>
            </a:r>
            <a:r>
              <a:rPr lang="es-ES" sz="1400" dirty="0"/>
              <a:t>, es decir, se tienen n observaciones o datos, se definen las frecuencias como sigue:</a:t>
            </a:r>
          </a:p>
          <a:p>
            <a:pPr>
              <a:lnSpc>
                <a:spcPct val="150000"/>
              </a:lnSpc>
              <a:defRPr/>
            </a:pPr>
            <a:endParaRPr lang="es-ES" sz="1400" dirty="0"/>
          </a:p>
          <a:p>
            <a:pPr marL="342900" indent="-342900">
              <a:lnSpc>
                <a:spcPct val="150000"/>
              </a:lnSpc>
              <a:buFontTx/>
              <a:buAutoNum type="alphaLcParenR"/>
              <a:defRPr/>
            </a:pPr>
            <a:r>
              <a:rPr lang="es-ES" sz="1400" b="1" dirty="0"/>
              <a:t>Frecuencia absoluta</a:t>
            </a:r>
            <a:r>
              <a:rPr lang="es-ES" sz="1400" dirty="0"/>
              <a:t>		: Representa el número de elementos de la población que toma el valor </a:t>
            </a:r>
            <a:r>
              <a:rPr lang="es-ES" sz="1400" dirty="0" smtClean="0"/>
              <a:t> de </a:t>
            </a:r>
            <a:r>
              <a:rPr lang="es-ES" sz="1400" dirty="0"/>
              <a:t>la variable, es decir, el número de veces que se repite la variable.</a:t>
            </a:r>
          </a:p>
          <a:p>
            <a:pPr marL="342900" indent="-342900">
              <a:lnSpc>
                <a:spcPct val="150000"/>
              </a:lnSpc>
              <a:defRPr/>
            </a:pPr>
            <a:r>
              <a:rPr lang="es-ES" sz="1400" b="1" dirty="0"/>
              <a:t>Ejemplo:</a:t>
            </a:r>
            <a:r>
              <a:rPr lang="es-ES" sz="1400" dirty="0"/>
              <a:t>	La siguiente tabla muestra el número de hijos de 25 familias. </a:t>
            </a:r>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r>
              <a:rPr lang="es-ES" sz="1400" dirty="0"/>
              <a:t>	 	</a:t>
            </a:r>
            <a:endParaRPr lang="es-CL" sz="1400" dirty="0"/>
          </a:p>
          <a:p>
            <a:pPr>
              <a:lnSpc>
                <a:spcPct val="80000"/>
              </a:lnSpc>
              <a:defRPr/>
            </a:pPr>
            <a:r>
              <a:rPr lang="es-ES" sz="2400" b="1" dirty="0"/>
              <a:t>    </a:t>
            </a:r>
            <a:endParaRPr lang="es-ES" sz="2400" b="1" dirty="0" smtClean="0"/>
          </a:p>
          <a:p>
            <a:pPr>
              <a:lnSpc>
                <a:spcPct val="80000"/>
              </a:lnSpc>
              <a:defRPr/>
            </a:pPr>
            <a:r>
              <a:rPr lang="es-ES" sz="2400" b="1" dirty="0"/>
              <a:t>	</a:t>
            </a:r>
            <a:r>
              <a:rPr lang="es-ES" sz="1400" dirty="0" smtClean="0"/>
              <a:t>: </a:t>
            </a:r>
            <a:r>
              <a:rPr lang="es-ES" sz="1400" dirty="0"/>
              <a:t>10 familias tienen 0 hijos	</a:t>
            </a:r>
            <a:r>
              <a:rPr lang="es-ES" sz="1400" dirty="0" smtClean="0"/>
              <a:t> </a:t>
            </a:r>
            <a:r>
              <a:rPr lang="es-ES" sz="1400" dirty="0"/>
              <a:t>: 6 familias tienen 1 hijo	</a:t>
            </a:r>
          </a:p>
          <a:p>
            <a:pPr>
              <a:lnSpc>
                <a:spcPct val="150000"/>
              </a:lnSpc>
              <a:defRPr/>
            </a:pPr>
            <a:r>
              <a:rPr lang="es-ES_tradnl" sz="1400" dirty="0"/>
              <a:t>       : 7 familias tienen 2 hijos		 : 2 familias tienen 3 hijos		</a:t>
            </a:r>
            <a:endParaRPr lang="es-ES" sz="2400" dirty="0"/>
          </a:p>
        </p:txBody>
      </p:sp>
      <p:graphicFrame>
        <p:nvGraphicFramePr>
          <p:cNvPr id="1026" name="Object 2"/>
          <p:cNvGraphicFramePr>
            <a:graphicFrameLocks noChangeAspect="1"/>
          </p:cNvGraphicFramePr>
          <p:nvPr/>
        </p:nvGraphicFramePr>
        <p:xfrm>
          <a:off x="2555776" y="2780928"/>
          <a:ext cx="384175" cy="328613"/>
        </p:xfrm>
        <a:graphic>
          <a:graphicData uri="http://schemas.openxmlformats.org/presentationml/2006/ole">
            <p:oleObj spid="_x0000_s1026" name="Equation" r:id="rId3" imgW="266400" imgH="228600" progId="">
              <p:embed/>
            </p:oleObj>
          </a:graphicData>
        </a:graphic>
      </p:graphicFrame>
      <p:graphicFrame>
        <p:nvGraphicFramePr>
          <p:cNvPr id="14" name="13 Tabla"/>
          <p:cNvGraphicFramePr>
            <a:graphicFrameLocks noGrp="1"/>
          </p:cNvGraphicFramePr>
          <p:nvPr/>
        </p:nvGraphicFramePr>
        <p:xfrm>
          <a:off x="2500313" y="4143375"/>
          <a:ext cx="3214710" cy="1357324"/>
        </p:xfrm>
        <a:graphic>
          <a:graphicData uri="http://schemas.openxmlformats.org/drawingml/2006/table">
            <a:tbl>
              <a:tblPr>
                <a:tableStyleId>{D7AC3CCA-C797-4891-BE02-D94E43425B78}</a:tableStyleId>
              </a:tblPr>
              <a:tblGrid>
                <a:gridCol w="1607355"/>
                <a:gridCol w="1607355"/>
              </a:tblGrid>
              <a:tr h="307552">
                <a:tc>
                  <a:txBody>
                    <a:bodyPr/>
                    <a:lstStyle/>
                    <a:p>
                      <a:pPr algn="ctr"/>
                      <a:r>
                        <a:rPr lang="es-MX" sz="1000" b="1" dirty="0" smtClean="0">
                          <a:latin typeface="Verdana" pitchFamily="34" charset="0"/>
                          <a:ea typeface="Verdana" pitchFamily="34" charset="0"/>
                          <a:cs typeface="Verdana" pitchFamily="34" charset="0"/>
                        </a:rPr>
                        <a:t>Número de hijos</a:t>
                      </a:r>
                      <a:endParaRPr lang="es-CL" sz="1000" b="1"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r>
              <a:tr h="262443">
                <a:tc>
                  <a:txBody>
                    <a:bodyPr/>
                    <a:lstStyle/>
                    <a:p>
                      <a:pPr algn="ctr"/>
                      <a:r>
                        <a:rPr lang="es-MX" sz="1000" dirty="0" smtClean="0">
                          <a:latin typeface="Verdana" pitchFamily="34" charset="0"/>
                          <a:ea typeface="Verdana" pitchFamily="34" charset="0"/>
                          <a:cs typeface="Verdana" pitchFamily="34" charset="0"/>
                        </a:rPr>
                        <a:t>0</a:t>
                      </a:r>
                      <a:endParaRPr lang="es-CL" sz="1000" dirty="0">
                        <a:latin typeface="Verdana" pitchFamily="34" charset="0"/>
                        <a:ea typeface="Verdana" pitchFamily="34" charset="0"/>
                        <a:cs typeface="Verdana" pitchFamily="34" charset="0"/>
                      </a:endParaRPr>
                    </a:p>
                  </a:txBody>
                  <a:tcPr>
                    <a:noFill/>
                  </a:tcPr>
                </a:tc>
                <a:tc>
                  <a:txBody>
                    <a:bodyPr/>
                    <a:lstStyle/>
                    <a:p>
                      <a:pPr algn="ctr"/>
                      <a:r>
                        <a:rPr lang="es-MX" sz="1000" dirty="0" smtClean="0">
                          <a:latin typeface="Verdana" pitchFamily="34" charset="0"/>
                          <a:ea typeface="Verdana" pitchFamily="34" charset="0"/>
                          <a:cs typeface="Verdana" pitchFamily="34" charset="0"/>
                        </a:rPr>
                        <a:t>10</a:t>
                      </a:r>
                      <a:endParaRPr lang="es-CL" sz="1000" dirty="0">
                        <a:latin typeface="Verdana" pitchFamily="34" charset="0"/>
                        <a:ea typeface="Verdana" pitchFamily="34" charset="0"/>
                        <a:cs typeface="Verdana" pitchFamily="34" charset="0"/>
                      </a:endParaRPr>
                    </a:p>
                  </a:txBody>
                  <a:tcPr>
                    <a:noFill/>
                  </a:tcPr>
                </a:tc>
              </a:tr>
              <a:tr h="262443">
                <a:tc>
                  <a:txBody>
                    <a:bodyPr/>
                    <a:lstStyle/>
                    <a:p>
                      <a:pPr algn="ctr"/>
                      <a:r>
                        <a:rPr lang="es-MX" sz="1000" dirty="0" smtClean="0">
                          <a:latin typeface="Verdana" pitchFamily="34" charset="0"/>
                          <a:ea typeface="Verdana" pitchFamily="34" charset="0"/>
                          <a:cs typeface="Verdana" pitchFamily="34" charset="0"/>
                        </a:rPr>
                        <a:t>1</a:t>
                      </a:r>
                      <a:endParaRPr lang="es-CL" sz="1000" dirty="0">
                        <a:latin typeface="Verdana" pitchFamily="34" charset="0"/>
                        <a:ea typeface="Verdana" pitchFamily="34" charset="0"/>
                        <a:cs typeface="Verdana" pitchFamily="34" charset="0"/>
                      </a:endParaRPr>
                    </a:p>
                  </a:txBody>
                  <a:tcPr>
                    <a:noFill/>
                  </a:tcPr>
                </a:tc>
                <a:tc>
                  <a:txBody>
                    <a:bodyPr/>
                    <a:lstStyle/>
                    <a:p>
                      <a:pPr algn="ctr"/>
                      <a:r>
                        <a:rPr lang="es-MX" sz="1000" dirty="0" smtClean="0">
                          <a:latin typeface="Verdana" pitchFamily="34" charset="0"/>
                          <a:ea typeface="Verdana" pitchFamily="34" charset="0"/>
                          <a:cs typeface="Verdana" pitchFamily="34" charset="0"/>
                        </a:rPr>
                        <a:t>6</a:t>
                      </a:r>
                      <a:endParaRPr lang="es-CL" sz="1000" dirty="0">
                        <a:latin typeface="Verdana" pitchFamily="34" charset="0"/>
                        <a:ea typeface="Verdana" pitchFamily="34" charset="0"/>
                        <a:cs typeface="Verdana" pitchFamily="34" charset="0"/>
                      </a:endParaRPr>
                    </a:p>
                  </a:txBody>
                  <a:tcPr>
                    <a:noFill/>
                  </a:tcPr>
                </a:tc>
              </a:tr>
              <a:tr h="262443">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noFill/>
                  </a:tcPr>
                </a:tc>
                <a:tc>
                  <a:txBody>
                    <a:bodyPr/>
                    <a:lstStyle/>
                    <a:p>
                      <a:pPr algn="ctr"/>
                      <a:r>
                        <a:rPr lang="es-MX" sz="1000" dirty="0" smtClean="0">
                          <a:latin typeface="Verdana" pitchFamily="34" charset="0"/>
                          <a:ea typeface="Verdana" pitchFamily="34" charset="0"/>
                          <a:cs typeface="Verdana" pitchFamily="34" charset="0"/>
                        </a:rPr>
                        <a:t>7</a:t>
                      </a:r>
                      <a:endParaRPr lang="es-CL" sz="1000" dirty="0">
                        <a:latin typeface="Verdana" pitchFamily="34" charset="0"/>
                        <a:ea typeface="Verdana" pitchFamily="34" charset="0"/>
                        <a:cs typeface="Verdana" pitchFamily="34" charset="0"/>
                      </a:endParaRPr>
                    </a:p>
                  </a:txBody>
                  <a:tcPr>
                    <a:noFill/>
                  </a:tcPr>
                </a:tc>
              </a:tr>
              <a:tr h="262443">
                <a:tc>
                  <a:txBody>
                    <a:bodyPr/>
                    <a:lstStyle/>
                    <a:p>
                      <a:pPr algn="ctr"/>
                      <a:r>
                        <a:rPr lang="es-MX" sz="1000" dirty="0" smtClean="0">
                          <a:latin typeface="Verdana" pitchFamily="34" charset="0"/>
                          <a:ea typeface="Verdana" pitchFamily="34" charset="0"/>
                          <a:cs typeface="Verdana" pitchFamily="34" charset="0"/>
                        </a:rPr>
                        <a:t>3</a:t>
                      </a:r>
                      <a:endParaRPr lang="es-CL" sz="1000" dirty="0">
                        <a:latin typeface="Verdana" pitchFamily="34" charset="0"/>
                        <a:ea typeface="Verdana" pitchFamily="34" charset="0"/>
                        <a:cs typeface="Verdana" pitchFamily="34" charset="0"/>
                      </a:endParaRPr>
                    </a:p>
                  </a:txBody>
                  <a:tcPr>
                    <a:noFill/>
                  </a:tcPr>
                </a:tc>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noFill/>
                  </a:tcPr>
                </a:tc>
              </a:tr>
            </a:tbl>
          </a:graphicData>
        </a:graphic>
      </p:graphicFrame>
      <p:graphicFrame>
        <p:nvGraphicFramePr>
          <p:cNvPr id="1028" name="Object 4"/>
          <p:cNvGraphicFramePr>
            <a:graphicFrameLocks noChangeAspect="1"/>
          </p:cNvGraphicFramePr>
          <p:nvPr/>
        </p:nvGraphicFramePr>
        <p:xfrm>
          <a:off x="4714875" y="4143375"/>
          <a:ext cx="219075" cy="328613"/>
        </p:xfrm>
        <a:graphic>
          <a:graphicData uri="http://schemas.openxmlformats.org/presentationml/2006/ole">
            <p:oleObj spid="_x0000_s1028" name="Equation" r:id="rId4" imgW="152280" imgH="228600" progId="">
              <p:embed/>
            </p:oleObj>
          </a:graphicData>
        </a:graphic>
      </p:graphicFrame>
      <p:graphicFrame>
        <p:nvGraphicFramePr>
          <p:cNvPr id="1029" name="Object 5"/>
          <p:cNvGraphicFramePr>
            <a:graphicFrameLocks noChangeAspect="1"/>
          </p:cNvGraphicFramePr>
          <p:nvPr/>
        </p:nvGraphicFramePr>
        <p:xfrm>
          <a:off x="1259632" y="5661248"/>
          <a:ext cx="219075" cy="328613"/>
        </p:xfrm>
        <a:graphic>
          <a:graphicData uri="http://schemas.openxmlformats.org/presentationml/2006/ole">
            <p:oleObj spid="_x0000_s1029" name="Equation" r:id="rId5" imgW="152280" imgH="228600" progId="">
              <p:embed/>
            </p:oleObj>
          </a:graphicData>
        </a:graphic>
      </p:graphicFrame>
      <p:graphicFrame>
        <p:nvGraphicFramePr>
          <p:cNvPr id="1030" name="Object 6"/>
          <p:cNvGraphicFramePr>
            <a:graphicFrameLocks noChangeAspect="1"/>
          </p:cNvGraphicFramePr>
          <p:nvPr/>
        </p:nvGraphicFramePr>
        <p:xfrm>
          <a:off x="4125913" y="5715000"/>
          <a:ext cx="255587" cy="328613"/>
        </p:xfrm>
        <a:graphic>
          <a:graphicData uri="http://schemas.openxmlformats.org/presentationml/2006/ole">
            <p:oleObj spid="_x0000_s1030" name="Equation" r:id="rId6" imgW="177480" imgH="228600" progId="">
              <p:embed/>
            </p:oleObj>
          </a:graphicData>
        </a:graphic>
      </p:graphicFrame>
      <p:graphicFrame>
        <p:nvGraphicFramePr>
          <p:cNvPr id="1031" name="Object 7"/>
          <p:cNvGraphicFramePr>
            <a:graphicFrameLocks noChangeAspect="1"/>
          </p:cNvGraphicFramePr>
          <p:nvPr/>
        </p:nvGraphicFramePr>
        <p:xfrm>
          <a:off x="706438" y="6000750"/>
          <a:ext cx="236537" cy="328613"/>
        </p:xfrm>
        <a:graphic>
          <a:graphicData uri="http://schemas.openxmlformats.org/presentationml/2006/ole">
            <p:oleObj spid="_x0000_s1031" name="Equation" r:id="rId7" imgW="164880" imgH="228600" progId="">
              <p:embed/>
            </p:oleObj>
          </a:graphicData>
        </a:graphic>
      </p:graphicFrame>
      <p:graphicFrame>
        <p:nvGraphicFramePr>
          <p:cNvPr id="1032" name="Object 8"/>
          <p:cNvGraphicFramePr>
            <a:graphicFrameLocks noChangeAspect="1"/>
          </p:cNvGraphicFramePr>
          <p:nvPr/>
        </p:nvGraphicFramePr>
        <p:xfrm>
          <a:off x="4135438" y="6000750"/>
          <a:ext cx="254000" cy="328613"/>
        </p:xfrm>
        <a:graphic>
          <a:graphicData uri="http://schemas.openxmlformats.org/presentationml/2006/ole">
            <p:oleObj spid="_x0000_s1032" name="Equation" r:id="rId8" imgW="177480" imgH="228600" progId="">
              <p:embed/>
            </p:oleObj>
          </a:graphicData>
        </a:graphic>
      </p:graphicFrame>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25" name="14 Rectángulo"/>
          <p:cNvSpPr>
            <a:spLocks noChangeArrowheads="1"/>
          </p:cNvSpPr>
          <p:nvPr/>
        </p:nvSpPr>
        <p:spPr bwMode="auto">
          <a:xfrm>
            <a:off x="500063" y="928688"/>
            <a:ext cx="7929562" cy="5503045"/>
          </a:xfrm>
          <a:prstGeom prst="rect">
            <a:avLst/>
          </a:prstGeom>
          <a:noFill/>
          <a:ln w="9525">
            <a:noFill/>
            <a:miter lim="800000"/>
            <a:headEnd/>
            <a:tailEnd/>
          </a:ln>
        </p:spPr>
        <p:txBody>
          <a:bodyPr>
            <a:spAutoFit/>
          </a:bodyPr>
          <a:lstStyle/>
          <a:p>
            <a:pPr marL="342900" indent="-342900">
              <a:lnSpc>
                <a:spcPct val="150000"/>
              </a:lnSpc>
              <a:buFontTx/>
              <a:buAutoNum type="alphaLcParenR" startAt="2"/>
              <a:defRPr/>
            </a:pPr>
            <a:r>
              <a:rPr lang="es-ES" sz="1400" b="1" dirty="0"/>
              <a:t>Frecuencia relativa </a:t>
            </a:r>
            <a:r>
              <a:rPr lang="es-ES" sz="1400" b="1" dirty="0" smtClean="0"/>
              <a:t>porcentual </a:t>
            </a:r>
            <a:r>
              <a:rPr lang="es-ES" sz="1400" dirty="0"/>
              <a:t>	: </a:t>
            </a:r>
            <a:r>
              <a:rPr lang="es-ES" sz="1400" dirty="0" smtClean="0"/>
              <a:t>	Representa </a:t>
            </a:r>
            <a:r>
              <a:rPr lang="es-ES" sz="1400" dirty="0"/>
              <a:t>el tanto por ciento (%) por uno de los valores o datos que toma el valor     </a:t>
            </a:r>
            <a:r>
              <a:rPr lang="es-ES" sz="1400" dirty="0" smtClean="0"/>
              <a:t>	    </a:t>
            </a:r>
            <a:r>
              <a:rPr lang="es-ES" sz="1400" dirty="0"/>
              <a:t>de la variable. La frecuencia relativa toma valores entre 0% y 100% y la suma de todos los porcentajes de los valores de las variables es 100%.</a:t>
            </a:r>
          </a:p>
          <a:p>
            <a:pPr marL="342900" indent="-342900">
              <a:lnSpc>
                <a:spcPct val="150000"/>
              </a:lnSpc>
              <a:defRPr/>
            </a:pPr>
            <a:r>
              <a:rPr lang="es-ES" sz="1400" dirty="0"/>
              <a:t>	</a:t>
            </a:r>
            <a:r>
              <a:rPr lang="es-ES" sz="1400" b="1" dirty="0"/>
              <a:t>Formula</a:t>
            </a:r>
            <a:r>
              <a:rPr lang="es-ES" sz="1400" dirty="0"/>
              <a:t>: </a:t>
            </a:r>
          </a:p>
          <a:p>
            <a:pPr marL="342900" indent="-342900">
              <a:lnSpc>
                <a:spcPct val="150000"/>
              </a:lnSpc>
              <a:defRPr/>
            </a:pPr>
            <a:endParaRPr lang="es-ES" sz="1400" dirty="0"/>
          </a:p>
          <a:p>
            <a:pPr marL="342900" indent="-342900">
              <a:lnSpc>
                <a:spcPct val="150000"/>
              </a:lnSpc>
              <a:defRPr/>
            </a:pPr>
            <a:r>
              <a:rPr lang="es-ES" sz="1400" b="1" dirty="0"/>
              <a:t>Ejemplo:</a:t>
            </a:r>
            <a:r>
              <a:rPr lang="es-ES" sz="1400" dirty="0"/>
              <a:t>	Del ejemplo anterior calculemos la frecuencia relativa porcentual e interpretemos los datos.</a:t>
            </a:r>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r>
              <a:rPr lang="es-ES" sz="1400" dirty="0"/>
              <a:t>	</a:t>
            </a:r>
            <a:endParaRPr lang="es-CL" sz="1400" dirty="0"/>
          </a:p>
          <a:p>
            <a:pPr>
              <a:lnSpc>
                <a:spcPct val="80000"/>
              </a:lnSpc>
              <a:defRPr/>
            </a:pPr>
            <a:r>
              <a:rPr lang="es-ES" sz="2400" b="1" dirty="0"/>
              <a:t>   </a:t>
            </a:r>
            <a:endParaRPr lang="es-ES" sz="2400" b="1" dirty="0" smtClean="0"/>
          </a:p>
          <a:p>
            <a:pPr>
              <a:lnSpc>
                <a:spcPct val="80000"/>
              </a:lnSpc>
              <a:defRPr/>
            </a:pPr>
            <a:r>
              <a:rPr lang="es-ES" sz="2400" b="1" dirty="0" smtClean="0"/>
              <a:t>      </a:t>
            </a:r>
            <a:r>
              <a:rPr lang="es-ES" sz="1400" dirty="0"/>
              <a:t>: El 40% de las familias no tienen hijos                 	</a:t>
            </a:r>
          </a:p>
          <a:p>
            <a:pPr>
              <a:lnSpc>
                <a:spcPct val="150000"/>
              </a:lnSpc>
              <a:defRPr/>
            </a:pPr>
            <a:r>
              <a:rPr lang="es-ES_tradnl" sz="1400" dirty="0"/>
              <a:t>       : </a:t>
            </a:r>
            <a:r>
              <a:rPr lang="es-ES" sz="1400" dirty="0"/>
              <a:t>El 24% de las familias tienen 1 hijos </a:t>
            </a:r>
            <a:r>
              <a:rPr lang="es-ES_tradnl" sz="1400" dirty="0"/>
              <a:t>		</a:t>
            </a:r>
            <a:endParaRPr lang="es-ES" sz="1400" dirty="0"/>
          </a:p>
          <a:p>
            <a:pPr marL="342900" indent="-342900">
              <a:lnSpc>
                <a:spcPct val="150000"/>
              </a:lnSpc>
              <a:defRPr/>
            </a:pPr>
            <a:r>
              <a:rPr lang="es-ES" sz="1400" dirty="0"/>
              <a:t>	: El 28% de las familias tienen 2 hijos</a:t>
            </a:r>
            <a:endParaRPr lang="es-CL" sz="1400" dirty="0"/>
          </a:p>
          <a:p>
            <a:pPr marL="342900" indent="-342900">
              <a:lnSpc>
                <a:spcPct val="150000"/>
              </a:lnSpc>
              <a:defRPr/>
            </a:pPr>
            <a:r>
              <a:rPr lang="es-MX" sz="1400" dirty="0"/>
              <a:t>       : </a:t>
            </a:r>
            <a:r>
              <a:rPr lang="es-ES" sz="1400" dirty="0"/>
              <a:t>El 8% de las familias tienen 3 hijos</a:t>
            </a:r>
            <a:endParaRPr lang="es-ES_tradnl" sz="1400" dirty="0"/>
          </a:p>
          <a:p>
            <a:pPr>
              <a:lnSpc>
                <a:spcPct val="80000"/>
              </a:lnSpc>
              <a:defRPr/>
            </a:pPr>
            <a:endParaRPr lang="es-ES" sz="2400" dirty="0"/>
          </a:p>
        </p:txBody>
      </p:sp>
      <p:graphicFrame>
        <p:nvGraphicFramePr>
          <p:cNvPr id="2050" name="Object 2"/>
          <p:cNvGraphicFramePr>
            <a:graphicFrameLocks noChangeAspect="1"/>
          </p:cNvGraphicFramePr>
          <p:nvPr/>
        </p:nvGraphicFramePr>
        <p:xfrm>
          <a:off x="3643313" y="1000125"/>
          <a:ext cx="384175" cy="328613"/>
        </p:xfrm>
        <a:graphic>
          <a:graphicData uri="http://schemas.openxmlformats.org/presentationml/2006/ole">
            <p:oleObj spid="_x0000_s6146" name="Equation" r:id="rId3" imgW="266400" imgH="228600" progId="">
              <p:embed/>
            </p:oleObj>
          </a:graphicData>
        </a:graphic>
      </p:graphicFrame>
      <p:graphicFrame>
        <p:nvGraphicFramePr>
          <p:cNvPr id="2051" name="Object 9"/>
          <p:cNvGraphicFramePr>
            <a:graphicFrameLocks noChangeAspect="1"/>
          </p:cNvGraphicFramePr>
          <p:nvPr/>
        </p:nvGraphicFramePr>
        <p:xfrm>
          <a:off x="3643313" y="1357313"/>
          <a:ext cx="200025" cy="328612"/>
        </p:xfrm>
        <a:graphic>
          <a:graphicData uri="http://schemas.openxmlformats.org/presentationml/2006/ole">
            <p:oleObj spid="_x0000_s6147" name="Equation" r:id="rId4" imgW="139680" imgH="228600" progId="">
              <p:embed/>
            </p:oleObj>
          </a:graphicData>
        </a:graphic>
      </p:graphicFrame>
      <p:graphicFrame>
        <p:nvGraphicFramePr>
          <p:cNvPr id="2052" name="Object 10"/>
          <p:cNvGraphicFramePr>
            <a:graphicFrameLocks noChangeAspect="1"/>
          </p:cNvGraphicFramePr>
          <p:nvPr/>
        </p:nvGraphicFramePr>
        <p:xfrm>
          <a:off x="1785938" y="1928813"/>
          <a:ext cx="4160837" cy="500062"/>
        </p:xfrm>
        <a:graphic>
          <a:graphicData uri="http://schemas.openxmlformats.org/presentationml/2006/ole">
            <p:oleObj spid="_x0000_s6148" name="Equation" r:id="rId5" imgW="3276360" imgH="393480" progId="">
              <p:embed/>
            </p:oleObj>
          </a:graphicData>
        </a:graphic>
      </p:graphicFrame>
      <p:graphicFrame>
        <p:nvGraphicFramePr>
          <p:cNvPr id="21" name="20 Tabla"/>
          <p:cNvGraphicFramePr>
            <a:graphicFrameLocks noGrp="1"/>
          </p:cNvGraphicFramePr>
          <p:nvPr/>
        </p:nvGraphicFramePr>
        <p:xfrm>
          <a:off x="1428750" y="3143250"/>
          <a:ext cx="5715040" cy="1371600"/>
        </p:xfrm>
        <a:graphic>
          <a:graphicData uri="http://schemas.openxmlformats.org/drawingml/2006/table">
            <a:tbl>
              <a:tblPr firstRow="1" bandRow="1">
                <a:tableStyleId>{D7AC3CCA-C797-4891-BE02-D94E43425B78}</a:tableStyleId>
              </a:tblPr>
              <a:tblGrid>
                <a:gridCol w="1428760"/>
                <a:gridCol w="1428760"/>
                <a:gridCol w="1428760"/>
                <a:gridCol w="1428760"/>
              </a:tblGrid>
              <a:tr h="21431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00" b="1" dirty="0" smtClean="0">
                          <a:latin typeface="Verdana" pitchFamily="34" charset="0"/>
                          <a:ea typeface="Verdana" pitchFamily="34" charset="0"/>
                          <a:cs typeface="Verdana" pitchFamily="34" charset="0"/>
                        </a:rPr>
                        <a:t>Número de hijos</a:t>
                      </a:r>
                      <a:endParaRPr lang="es-CL" sz="1000" b="1" dirty="0" smtClean="0">
                        <a:latin typeface="Verdana" pitchFamily="34" charset="0"/>
                        <a:ea typeface="Verdana" pitchFamily="34" charset="0"/>
                        <a:cs typeface="Verdana" pitchFamily="34" charset="0"/>
                      </a:endParaRPr>
                    </a:p>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r>
              <a:tr h="124782">
                <a:tc>
                  <a:txBody>
                    <a:bodyPr/>
                    <a:lstStyle/>
                    <a:p>
                      <a:pPr algn="ctr"/>
                      <a:r>
                        <a:rPr lang="es-MX" sz="1000" dirty="0" smtClean="0">
                          <a:latin typeface="Verdana" pitchFamily="34" charset="0"/>
                          <a:ea typeface="Verdana" pitchFamily="34" charset="0"/>
                          <a:cs typeface="Verdana" pitchFamily="34" charset="0"/>
                        </a:rPr>
                        <a:t>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40</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1</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6</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0.24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24</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7</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0.28</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28</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3</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0.08</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8</a:t>
                      </a:r>
                      <a:endParaRPr lang="es-CL" sz="1000" dirty="0">
                        <a:latin typeface="Verdana" pitchFamily="34" charset="0"/>
                        <a:ea typeface="Verdana" pitchFamily="34" charset="0"/>
                        <a:cs typeface="Verdana" pitchFamily="34" charset="0"/>
                      </a:endParaRPr>
                    </a:p>
                  </a:txBody>
                  <a:tcPr>
                    <a:solidFill>
                      <a:schemeClr val="bg1"/>
                    </a:solidFill>
                  </a:tcPr>
                </a:tc>
              </a:tr>
            </a:tbl>
          </a:graphicData>
        </a:graphic>
      </p:graphicFrame>
      <p:graphicFrame>
        <p:nvGraphicFramePr>
          <p:cNvPr id="2053" name="Object 4"/>
          <p:cNvGraphicFramePr>
            <a:graphicFrameLocks noChangeAspect="1"/>
          </p:cNvGraphicFramePr>
          <p:nvPr/>
        </p:nvGraphicFramePr>
        <p:xfrm>
          <a:off x="3429000" y="3143250"/>
          <a:ext cx="219075" cy="328613"/>
        </p:xfrm>
        <a:graphic>
          <a:graphicData uri="http://schemas.openxmlformats.org/presentationml/2006/ole">
            <p:oleObj spid="_x0000_s6149" name="Equation" r:id="rId6" imgW="152280" imgH="228600" progId="">
              <p:embed/>
            </p:oleObj>
          </a:graphicData>
        </a:graphic>
      </p:graphicFrame>
      <p:graphicFrame>
        <p:nvGraphicFramePr>
          <p:cNvPr id="2054" name="Object 12"/>
          <p:cNvGraphicFramePr>
            <a:graphicFrameLocks noChangeAspect="1"/>
          </p:cNvGraphicFramePr>
          <p:nvPr/>
        </p:nvGraphicFramePr>
        <p:xfrm>
          <a:off x="4929188" y="3143250"/>
          <a:ext cx="200025" cy="328613"/>
        </p:xfrm>
        <a:graphic>
          <a:graphicData uri="http://schemas.openxmlformats.org/presentationml/2006/ole">
            <p:oleObj spid="_x0000_s6150" name="Equation" r:id="rId7" imgW="139680" imgH="228600" progId="">
              <p:embed/>
            </p:oleObj>
          </a:graphicData>
        </a:graphic>
      </p:graphicFrame>
      <p:graphicFrame>
        <p:nvGraphicFramePr>
          <p:cNvPr id="2055" name="Object 13"/>
          <p:cNvGraphicFramePr>
            <a:graphicFrameLocks noChangeAspect="1"/>
          </p:cNvGraphicFramePr>
          <p:nvPr/>
        </p:nvGraphicFramePr>
        <p:xfrm>
          <a:off x="6042025" y="3143250"/>
          <a:ext cx="546100" cy="328613"/>
        </p:xfrm>
        <a:graphic>
          <a:graphicData uri="http://schemas.openxmlformats.org/presentationml/2006/ole">
            <p:oleObj spid="_x0000_s6151" name="Equation" r:id="rId8" imgW="380880" imgH="228600" progId="">
              <p:embed/>
            </p:oleObj>
          </a:graphicData>
        </a:graphic>
      </p:graphicFrame>
      <p:graphicFrame>
        <p:nvGraphicFramePr>
          <p:cNvPr id="2056" name="Object 47"/>
          <p:cNvGraphicFramePr>
            <a:graphicFrameLocks noChangeAspect="1"/>
          </p:cNvGraphicFramePr>
          <p:nvPr/>
        </p:nvGraphicFramePr>
        <p:xfrm>
          <a:off x="642938" y="4786313"/>
          <a:ext cx="217487" cy="328612"/>
        </p:xfrm>
        <a:graphic>
          <a:graphicData uri="http://schemas.openxmlformats.org/presentationml/2006/ole">
            <p:oleObj spid="_x0000_s6152" name="Equation" r:id="rId9" imgW="152280" imgH="228600" progId="">
              <p:embed/>
            </p:oleObj>
          </a:graphicData>
        </a:graphic>
      </p:graphicFrame>
      <p:graphicFrame>
        <p:nvGraphicFramePr>
          <p:cNvPr id="2057" name="Object 48"/>
          <p:cNvGraphicFramePr>
            <a:graphicFrameLocks noChangeAspect="1"/>
          </p:cNvGraphicFramePr>
          <p:nvPr/>
        </p:nvGraphicFramePr>
        <p:xfrm>
          <a:off x="635000" y="5500688"/>
          <a:ext cx="217488" cy="328612"/>
        </p:xfrm>
        <a:graphic>
          <a:graphicData uri="http://schemas.openxmlformats.org/presentationml/2006/ole">
            <p:oleObj spid="_x0000_s6153" name="Equation" r:id="rId10" imgW="152280" imgH="228600" progId="">
              <p:embed/>
            </p:oleObj>
          </a:graphicData>
        </a:graphic>
      </p:graphicFrame>
      <p:graphicFrame>
        <p:nvGraphicFramePr>
          <p:cNvPr id="2058" name="Object 49"/>
          <p:cNvGraphicFramePr>
            <a:graphicFrameLocks noChangeAspect="1"/>
          </p:cNvGraphicFramePr>
          <p:nvPr/>
        </p:nvGraphicFramePr>
        <p:xfrm>
          <a:off x="625475" y="5786438"/>
          <a:ext cx="236538" cy="328612"/>
        </p:xfrm>
        <a:graphic>
          <a:graphicData uri="http://schemas.openxmlformats.org/presentationml/2006/ole">
            <p:oleObj spid="_x0000_s6154" name="Equation" r:id="rId11" imgW="164880" imgH="228600" progId="">
              <p:embed/>
            </p:oleObj>
          </a:graphicData>
        </a:graphic>
      </p:graphicFrame>
      <p:graphicFrame>
        <p:nvGraphicFramePr>
          <p:cNvPr id="2059" name="Object 50"/>
          <p:cNvGraphicFramePr>
            <a:graphicFrameLocks noChangeAspect="1"/>
          </p:cNvGraphicFramePr>
          <p:nvPr/>
        </p:nvGraphicFramePr>
        <p:xfrm>
          <a:off x="642938" y="5143500"/>
          <a:ext cx="236537" cy="328613"/>
        </p:xfrm>
        <a:graphic>
          <a:graphicData uri="http://schemas.openxmlformats.org/presentationml/2006/ole">
            <p:oleObj spid="_x0000_s6155" name="Equation" r:id="rId12" imgW="164880" imgH="228600" progId="">
              <p:embed/>
            </p:oleObj>
          </a:graphicData>
        </a:graphic>
      </p:graphicFrame>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25" name="14 Rectángulo"/>
          <p:cNvSpPr>
            <a:spLocks noChangeArrowheads="1"/>
          </p:cNvSpPr>
          <p:nvPr/>
        </p:nvSpPr>
        <p:spPr bwMode="auto">
          <a:xfrm>
            <a:off x="500063" y="928688"/>
            <a:ext cx="7929562" cy="5207000"/>
          </a:xfrm>
          <a:prstGeom prst="rect">
            <a:avLst/>
          </a:prstGeom>
          <a:noFill/>
          <a:ln w="9525">
            <a:noFill/>
            <a:miter lim="800000"/>
            <a:headEnd/>
            <a:tailEnd/>
          </a:ln>
        </p:spPr>
        <p:txBody>
          <a:bodyPr>
            <a:spAutoFit/>
          </a:bodyPr>
          <a:lstStyle/>
          <a:p>
            <a:pPr marL="342900" indent="-342900">
              <a:lnSpc>
                <a:spcPct val="150000"/>
              </a:lnSpc>
              <a:defRPr/>
            </a:pPr>
            <a:r>
              <a:rPr lang="es-ES" sz="1400" b="1" dirty="0"/>
              <a:t>c)	Frecuencia Absoluta </a:t>
            </a:r>
            <a:r>
              <a:rPr lang="es-ES" sz="1400" b="1" dirty="0" smtClean="0"/>
              <a:t>acumulada </a:t>
            </a:r>
            <a:r>
              <a:rPr lang="es-ES" sz="1400" dirty="0"/>
              <a:t>	: </a:t>
            </a:r>
            <a:r>
              <a:rPr lang="es-ES" sz="1400" dirty="0" smtClean="0"/>
              <a:t>	Representa </a:t>
            </a:r>
            <a:r>
              <a:rPr lang="es-ES" sz="1400" dirty="0"/>
              <a:t>el número de elementos de la población que toma el valor         acumulado de la variable.</a:t>
            </a:r>
          </a:p>
          <a:p>
            <a:pPr marL="342900" indent="-342900">
              <a:lnSpc>
                <a:spcPct val="150000"/>
              </a:lnSpc>
              <a:defRPr/>
            </a:pPr>
            <a:r>
              <a:rPr lang="es-ES" sz="1400" dirty="0"/>
              <a:t>	</a:t>
            </a:r>
            <a:r>
              <a:rPr lang="es-ES" sz="1400" b="1" dirty="0"/>
              <a:t>Formula</a:t>
            </a:r>
            <a:r>
              <a:rPr lang="es-ES" sz="1400" dirty="0"/>
              <a:t>: </a:t>
            </a:r>
          </a:p>
          <a:p>
            <a:pPr marL="342900" indent="-342900">
              <a:lnSpc>
                <a:spcPct val="150000"/>
              </a:lnSpc>
              <a:defRPr/>
            </a:pPr>
            <a:endParaRPr lang="es-ES" sz="1400" b="1" dirty="0"/>
          </a:p>
          <a:p>
            <a:pPr marL="342900" indent="-342900">
              <a:lnSpc>
                <a:spcPct val="150000"/>
              </a:lnSpc>
              <a:defRPr/>
            </a:pPr>
            <a:r>
              <a:rPr lang="es-ES" sz="1400" b="1" dirty="0"/>
              <a:t>Ejemplo:</a:t>
            </a:r>
            <a:r>
              <a:rPr lang="es-ES" sz="1400" dirty="0"/>
              <a:t>	Del ejemplo anterior calculemos la frecuencia Absoluta Acumulada</a:t>
            </a:r>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r>
              <a:rPr lang="es-ES" sz="1400" dirty="0"/>
              <a:t>	</a:t>
            </a:r>
          </a:p>
          <a:p>
            <a:pPr marL="342900" indent="-342900">
              <a:lnSpc>
                <a:spcPct val="150000"/>
              </a:lnSpc>
              <a:defRPr/>
            </a:pPr>
            <a:endParaRPr lang="es-CL" sz="1400" dirty="0"/>
          </a:p>
          <a:p>
            <a:pPr>
              <a:lnSpc>
                <a:spcPct val="80000"/>
              </a:lnSpc>
              <a:defRPr/>
            </a:pPr>
            <a:r>
              <a:rPr lang="es-ES" sz="2400" b="1" dirty="0"/>
              <a:t>    </a:t>
            </a:r>
            <a:r>
              <a:rPr lang="es-ES" sz="1400" dirty="0"/>
              <a:t>: 10 familias tienen 0 hijos	</a:t>
            </a:r>
          </a:p>
          <a:p>
            <a:pPr>
              <a:lnSpc>
                <a:spcPct val="150000"/>
              </a:lnSpc>
              <a:defRPr/>
            </a:pPr>
            <a:r>
              <a:rPr lang="es-ES_tradnl" sz="1400" dirty="0"/>
              <a:t>       : </a:t>
            </a:r>
            <a:r>
              <a:rPr lang="es-ES" sz="1400" dirty="0"/>
              <a:t>16 familias tienen a lo más 1 hijo </a:t>
            </a:r>
            <a:r>
              <a:rPr lang="es-ES_tradnl" sz="1400" dirty="0"/>
              <a:t>		</a:t>
            </a:r>
            <a:endParaRPr lang="es-ES" sz="1400" dirty="0"/>
          </a:p>
          <a:p>
            <a:pPr marL="342900" indent="-342900">
              <a:lnSpc>
                <a:spcPct val="150000"/>
              </a:lnSpc>
              <a:defRPr/>
            </a:pPr>
            <a:r>
              <a:rPr lang="es-ES" sz="1400" dirty="0"/>
              <a:t>	: 23 familias tienen a lo más 2 hijos</a:t>
            </a:r>
            <a:endParaRPr lang="es-CL" sz="1400" dirty="0"/>
          </a:p>
          <a:p>
            <a:pPr marL="342900" indent="-342900">
              <a:lnSpc>
                <a:spcPct val="150000"/>
              </a:lnSpc>
              <a:defRPr/>
            </a:pPr>
            <a:r>
              <a:rPr lang="es-MX" sz="1400" dirty="0"/>
              <a:t>       : </a:t>
            </a:r>
            <a:r>
              <a:rPr lang="es-ES" sz="1400" dirty="0"/>
              <a:t>25 familias tienen a los más 3 hijos</a:t>
            </a:r>
            <a:endParaRPr lang="es-ES_tradnl" sz="1400" dirty="0"/>
          </a:p>
          <a:p>
            <a:pPr>
              <a:lnSpc>
                <a:spcPct val="80000"/>
              </a:lnSpc>
              <a:defRPr/>
            </a:pPr>
            <a:endParaRPr lang="es-ES" sz="2400" dirty="0"/>
          </a:p>
        </p:txBody>
      </p:sp>
      <p:graphicFrame>
        <p:nvGraphicFramePr>
          <p:cNvPr id="3074" name="Object 2"/>
          <p:cNvGraphicFramePr>
            <a:graphicFrameLocks noChangeAspect="1"/>
          </p:cNvGraphicFramePr>
          <p:nvPr/>
        </p:nvGraphicFramePr>
        <p:xfrm>
          <a:off x="3633788" y="1000125"/>
          <a:ext cx="403225" cy="328613"/>
        </p:xfrm>
        <a:graphic>
          <a:graphicData uri="http://schemas.openxmlformats.org/presentationml/2006/ole">
            <p:oleObj spid="_x0000_s7170" name="Equation" r:id="rId3" imgW="279360" imgH="228600" progId="">
              <p:embed/>
            </p:oleObj>
          </a:graphicData>
        </a:graphic>
      </p:graphicFrame>
      <p:graphicFrame>
        <p:nvGraphicFramePr>
          <p:cNvPr id="3075" name="Object 9"/>
          <p:cNvGraphicFramePr>
            <a:graphicFrameLocks noChangeAspect="1"/>
          </p:cNvGraphicFramePr>
          <p:nvPr/>
        </p:nvGraphicFramePr>
        <p:xfrm>
          <a:off x="1907704" y="1268760"/>
          <a:ext cx="236538" cy="328613"/>
        </p:xfrm>
        <a:graphic>
          <a:graphicData uri="http://schemas.openxmlformats.org/presentationml/2006/ole">
            <p:oleObj spid="_x0000_s7171" name="Equation" r:id="rId4" imgW="164880" imgH="228600" progId="">
              <p:embed/>
            </p:oleObj>
          </a:graphicData>
        </a:graphic>
      </p:graphicFrame>
      <p:graphicFrame>
        <p:nvGraphicFramePr>
          <p:cNvPr id="3076" name="Object 10"/>
          <p:cNvGraphicFramePr>
            <a:graphicFrameLocks noChangeAspect="1"/>
          </p:cNvGraphicFramePr>
          <p:nvPr/>
        </p:nvGraphicFramePr>
        <p:xfrm>
          <a:off x="1785938" y="1643063"/>
          <a:ext cx="1000125" cy="290512"/>
        </p:xfrm>
        <a:graphic>
          <a:graphicData uri="http://schemas.openxmlformats.org/presentationml/2006/ole">
            <p:oleObj spid="_x0000_s7172" name="Equation" r:id="rId5" imgW="787320" imgH="228600" progId="">
              <p:embed/>
            </p:oleObj>
          </a:graphicData>
        </a:graphic>
      </p:graphicFrame>
      <p:graphicFrame>
        <p:nvGraphicFramePr>
          <p:cNvPr id="21" name="20 Tabla"/>
          <p:cNvGraphicFramePr>
            <a:graphicFrameLocks noGrp="1"/>
          </p:cNvGraphicFramePr>
          <p:nvPr/>
        </p:nvGraphicFramePr>
        <p:xfrm>
          <a:off x="1714500" y="2786063"/>
          <a:ext cx="4286280" cy="1371600"/>
        </p:xfrm>
        <a:graphic>
          <a:graphicData uri="http://schemas.openxmlformats.org/drawingml/2006/table">
            <a:tbl>
              <a:tblPr firstRow="1" bandRow="1">
                <a:tableStyleId>{D7AC3CCA-C797-4891-BE02-D94E43425B78}</a:tableStyleId>
              </a:tblPr>
              <a:tblGrid>
                <a:gridCol w="1428760"/>
                <a:gridCol w="1428760"/>
                <a:gridCol w="1428760"/>
              </a:tblGrid>
              <a:tr h="21431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00" b="1" dirty="0" smtClean="0">
                          <a:latin typeface="Verdana" pitchFamily="34" charset="0"/>
                          <a:ea typeface="Verdana" pitchFamily="34" charset="0"/>
                          <a:cs typeface="Verdana" pitchFamily="34" charset="0"/>
                        </a:rPr>
                        <a:t>Número de hijos</a:t>
                      </a:r>
                      <a:endParaRPr lang="es-CL" sz="1000" b="1" dirty="0" smtClean="0">
                        <a:latin typeface="Verdana" pitchFamily="34" charset="0"/>
                        <a:ea typeface="Verdana" pitchFamily="34" charset="0"/>
                        <a:cs typeface="Verdana" pitchFamily="34" charset="0"/>
                      </a:endParaRPr>
                    </a:p>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r>
              <a:tr h="124782">
                <a:tc>
                  <a:txBody>
                    <a:bodyPr/>
                    <a:lstStyle/>
                    <a:p>
                      <a:pPr algn="ctr"/>
                      <a:r>
                        <a:rPr lang="es-MX" sz="1000" dirty="0" smtClean="0">
                          <a:latin typeface="Verdana" pitchFamily="34" charset="0"/>
                          <a:ea typeface="Verdana" pitchFamily="34" charset="0"/>
                          <a:cs typeface="Verdana" pitchFamily="34" charset="0"/>
                        </a:rPr>
                        <a:t>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10</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1</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6</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16</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7</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23</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3</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25</a:t>
                      </a:r>
                      <a:endParaRPr lang="es-CL" sz="1000" dirty="0">
                        <a:latin typeface="Verdana" pitchFamily="34" charset="0"/>
                        <a:ea typeface="Verdana" pitchFamily="34" charset="0"/>
                        <a:cs typeface="Verdana" pitchFamily="34" charset="0"/>
                      </a:endParaRPr>
                    </a:p>
                  </a:txBody>
                  <a:tcPr>
                    <a:solidFill>
                      <a:schemeClr val="bg1"/>
                    </a:solidFill>
                  </a:tcPr>
                </a:tc>
              </a:tr>
            </a:tbl>
          </a:graphicData>
        </a:graphic>
      </p:graphicFrame>
      <p:graphicFrame>
        <p:nvGraphicFramePr>
          <p:cNvPr id="3077" name="Object 4"/>
          <p:cNvGraphicFramePr>
            <a:graphicFrameLocks noChangeAspect="1"/>
          </p:cNvGraphicFramePr>
          <p:nvPr/>
        </p:nvGraphicFramePr>
        <p:xfrm>
          <a:off x="3714750" y="2857500"/>
          <a:ext cx="219075" cy="328613"/>
        </p:xfrm>
        <a:graphic>
          <a:graphicData uri="http://schemas.openxmlformats.org/presentationml/2006/ole">
            <p:oleObj spid="_x0000_s7173" name="Equation" r:id="rId6" imgW="152280" imgH="228600" progId="">
              <p:embed/>
            </p:oleObj>
          </a:graphicData>
        </a:graphic>
      </p:graphicFrame>
      <p:graphicFrame>
        <p:nvGraphicFramePr>
          <p:cNvPr id="3078" name="Object 12"/>
          <p:cNvGraphicFramePr>
            <a:graphicFrameLocks noChangeAspect="1"/>
          </p:cNvGraphicFramePr>
          <p:nvPr/>
        </p:nvGraphicFramePr>
        <p:xfrm>
          <a:off x="5126038" y="2857500"/>
          <a:ext cx="236537" cy="328613"/>
        </p:xfrm>
        <a:graphic>
          <a:graphicData uri="http://schemas.openxmlformats.org/presentationml/2006/ole">
            <p:oleObj spid="_x0000_s7174" name="Equation" r:id="rId7" imgW="164880" imgH="228600" progId="">
              <p:embed/>
            </p:oleObj>
          </a:graphicData>
        </a:graphic>
      </p:graphicFrame>
      <p:graphicFrame>
        <p:nvGraphicFramePr>
          <p:cNvPr id="3079" name="Object 8"/>
          <p:cNvGraphicFramePr>
            <a:graphicFrameLocks noChangeAspect="1"/>
          </p:cNvGraphicFramePr>
          <p:nvPr/>
        </p:nvGraphicFramePr>
        <p:xfrm>
          <a:off x="635000" y="4500563"/>
          <a:ext cx="234950" cy="328612"/>
        </p:xfrm>
        <a:graphic>
          <a:graphicData uri="http://schemas.openxmlformats.org/presentationml/2006/ole">
            <p:oleObj spid="_x0000_s7175" name="Equation" r:id="rId8" imgW="164880" imgH="228600" progId="">
              <p:embed/>
            </p:oleObj>
          </a:graphicData>
        </a:graphic>
      </p:graphicFrame>
      <p:graphicFrame>
        <p:nvGraphicFramePr>
          <p:cNvPr id="3080" name="Object 9"/>
          <p:cNvGraphicFramePr>
            <a:graphicFrameLocks noChangeAspect="1"/>
          </p:cNvGraphicFramePr>
          <p:nvPr/>
        </p:nvGraphicFramePr>
        <p:xfrm>
          <a:off x="625475" y="5143500"/>
          <a:ext cx="252413" cy="328613"/>
        </p:xfrm>
        <a:graphic>
          <a:graphicData uri="http://schemas.openxmlformats.org/presentationml/2006/ole">
            <p:oleObj spid="_x0000_s7176" name="Equation" r:id="rId9" imgW="177480" imgH="228600" progId="">
              <p:embed/>
            </p:oleObj>
          </a:graphicData>
        </a:graphic>
      </p:graphicFrame>
      <p:graphicFrame>
        <p:nvGraphicFramePr>
          <p:cNvPr id="3081" name="Object 10"/>
          <p:cNvGraphicFramePr>
            <a:graphicFrameLocks noChangeAspect="1"/>
          </p:cNvGraphicFramePr>
          <p:nvPr/>
        </p:nvGraphicFramePr>
        <p:xfrm>
          <a:off x="633413" y="5429250"/>
          <a:ext cx="255587" cy="328613"/>
        </p:xfrm>
        <a:graphic>
          <a:graphicData uri="http://schemas.openxmlformats.org/presentationml/2006/ole">
            <p:oleObj spid="_x0000_s7177" name="Equation" r:id="rId10" imgW="177480" imgH="228600" progId="">
              <p:embed/>
            </p:oleObj>
          </a:graphicData>
        </a:graphic>
      </p:graphicFrame>
      <p:graphicFrame>
        <p:nvGraphicFramePr>
          <p:cNvPr id="3082" name="Object 11"/>
          <p:cNvGraphicFramePr>
            <a:graphicFrameLocks noChangeAspect="1"/>
          </p:cNvGraphicFramePr>
          <p:nvPr/>
        </p:nvGraphicFramePr>
        <p:xfrm>
          <a:off x="633413" y="4857750"/>
          <a:ext cx="255587" cy="328613"/>
        </p:xfrm>
        <a:graphic>
          <a:graphicData uri="http://schemas.openxmlformats.org/presentationml/2006/ole">
            <p:oleObj spid="_x0000_s7178" name="Equation" r:id="rId11" imgW="177480" imgH="228600" progId="">
              <p:embed/>
            </p:oleObj>
          </a:graphicData>
        </a:graphic>
      </p:graphicFrame>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25" name="14 Rectángulo"/>
          <p:cNvSpPr>
            <a:spLocks noChangeArrowheads="1"/>
          </p:cNvSpPr>
          <p:nvPr/>
        </p:nvSpPr>
        <p:spPr bwMode="auto">
          <a:xfrm>
            <a:off x="500063" y="928688"/>
            <a:ext cx="7929562" cy="5207000"/>
          </a:xfrm>
          <a:prstGeom prst="rect">
            <a:avLst/>
          </a:prstGeom>
          <a:noFill/>
          <a:ln w="9525">
            <a:noFill/>
            <a:miter lim="800000"/>
            <a:headEnd/>
            <a:tailEnd/>
          </a:ln>
        </p:spPr>
        <p:txBody>
          <a:bodyPr>
            <a:spAutoFit/>
          </a:bodyPr>
          <a:lstStyle/>
          <a:p>
            <a:pPr marL="342900" indent="-342900">
              <a:lnSpc>
                <a:spcPct val="150000"/>
              </a:lnSpc>
              <a:buFontTx/>
              <a:buAutoNum type="alphaLcParenR" startAt="4"/>
              <a:defRPr/>
            </a:pPr>
            <a:r>
              <a:rPr lang="es-ES" sz="1400" b="1" dirty="0"/>
              <a:t>Frecuencia Relativa porcentual acumulada</a:t>
            </a:r>
            <a:r>
              <a:rPr lang="es-ES" sz="1400" dirty="0"/>
              <a:t>	</a:t>
            </a:r>
            <a:r>
              <a:rPr lang="es-ES" sz="1400" dirty="0" smtClean="0"/>
              <a:t>:	 </a:t>
            </a:r>
            <a:r>
              <a:rPr lang="es-ES" sz="1400" dirty="0"/>
              <a:t>Representa el tanto por ciento (%) acumulado de los valores o datos que toma el valor        de la variable</a:t>
            </a:r>
          </a:p>
          <a:p>
            <a:pPr marL="342900" indent="-342900">
              <a:lnSpc>
                <a:spcPct val="150000"/>
              </a:lnSpc>
              <a:defRPr/>
            </a:pPr>
            <a:r>
              <a:rPr lang="es-ES" sz="1400" b="1" dirty="0"/>
              <a:t>	Formula</a:t>
            </a:r>
          </a:p>
          <a:p>
            <a:pPr marL="342900" indent="-342900">
              <a:lnSpc>
                <a:spcPct val="150000"/>
              </a:lnSpc>
              <a:defRPr/>
            </a:pPr>
            <a:endParaRPr lang="es-ES" sz="1400" b="1" dirty="0"/>
          </a:p>
          <a:p>
            <a:pPr marL="342900" indent="-342900">
              <a:lnSpc>
                <a:spcPct val="150000"/>
              </a:lnSpc>
              <a:defRPr/>
            </a:pPr>
            <a:r>
              <a:rPr lang="es-ES" sz="1400" b="1" dirty="0"/>
              <a:t>Ejemplo:</a:t>
            </a:r>
            <a:r>
              <a:rPr lang="es-ES" sz="1400" dirty="0"/>
              <a:t>	Del ejemplo anterior calculemos la Frecuencia Relativa porcentual acumulada</a:t>
            </a:r>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endParaRPr lang="es-ES" sz="1400" dirty="0"/>
          </a:p>
          <a:p>
            <a:pPr marL="342900" indent="-342900">
              <a:lnSpc>
                <a:spcPct val="150000"/>
              </a:lnSpc>
              <a:defRPr/>
            </a:pPr>
            <a:r>
              <a:rPr lang="es-ES" sz="1400" dirty="0"/>
              <a:t>	</a:t>
            </a:r>
          </a:p>
          <a:p>
            <a:pPr marL="342900" indent="-342900">
              <a:lnSpc>
                <a:spcPct val="150000"/>
              </a:lnSpc>
              <a:defRPr/>
            </a:pPr>
            <a:endParaRPr lang="es-CL" sz="1400" dirty="0"/>
          </a:p>
          <a:p>
            <a:pPr>
              <a:lnSpc>
                <a:spcPct val="80000"/>
              </a:lnSpc>
              <a:defRPr/>
            </a:pPr>
            <a:r>
              <a:rPr lang="es-ES" sz="2400" b="1" dirty="0"/>
              <a:t>    </a:t>
            </a:r>
            <a:r>
              <a:rPr lang="es-ES" sz="1400" dirty="0"/>
              <a:t>: El 40% de las familias tiene 0 hijos	</a:t>
            </a:r>
          </a:p>
          <a:p>
            <a:pPr>
              <a:lnSpc>
                <a:spcPct val="150000"/>
              </a:lnSpc>
              <a:defRPr/>
            </a:pPr>
            <a:r>
              <a:rPr lang="es-ES_tradnl" sz="1400" dirty="0"/>
              <a:t>       : El 64% de las familias tienen a lo más 1 hijo 		</a:t>
            </a:r>
            <a:endParaRPr lang="es-ES" sz="1400" dirty="0"/>
          </a:p>
          <a:p>
            <a:pPr marL="342900" indent="-342900">
              <a:lnSpc>
                <a:spcPct val="150000"/>
              </a:lnSpc>
              <a:defRPr/>
            </a:pPr>
            <a:r>
              <a:rPr lang="es-ES" sz="1400" dirty="0"/>
              <a:t>	: El 92% de las familias tienen a lo más 2 hijos</a:t>
            </a:r>
            <a:endParaRPr lang="es-CL" sz="1400" dirty="0"/>
          </a:p>
          <a:p>
            <a:pPr marL="342900" indent="-342900">
              <a:lnSpc>
                <a:spcPct val="150000"/>
              </a:lnSpc>
              <a:defRPr/>
            </a:pPr>
            <a:r>
              <a:rPr lang="es-MX" sz="1400" dirty="0"/>
              <a:t>       : </a:t>
            </a:r>
            <a:r>
              <a:rPr lang="es-ES" sz="1400" dirty="0"/>
              <a:t>El 100% de las familias tienen a lo más 3 hijos</a:t>
            </a:r>
            <a:endParaRPr lang="es-ES_tradnl" sz="1400" dirty="0"/>
          </a:p>
          <a:p>
            <a:pPr>
              <a:lnSpc>
                <a:spcPct val="80000"/>
              </a:lnSpc>
              <a:defRPr/>
            </a:pPr>
            <a:endParaRPr lang="es-ES" sz="2400" dirty="0"/>
          </a:p>
        </p:txBody>
      </p:sp>
      <p:graphicFrame>
        <p:nvGraphicFramePr>
          <p:cNvPr id="4098" name="Object 2"/>
          <p:cNvGraphicFramePr>
            <a:graphicFrameLocks noChangeAspect="1"/>
          </p:cNvGraphicFramePr>
          <p:nvPr/>
        </p:nvGraphicFramePr>
        <p:xfrm>
          <a:off x="4500563" y="1000125"/>
          <a:ext cx="458787" cy="328613"/>
        </p:xfrm>
        <a:graphic>
          <a:graphicData uri="http://schemas.openxmlformats.org/presentationml/2006/ole">
            <p:oleObj spid="_x0000_s8194" name="Equation" r:id="rId3" imgW="317160" imgH="228600" progId="">
              <p:embed/>
            </p:oleObj>
          </a:graphicData>
        </a:graphic>
      </p:graphicFrame>
      <p:graphicFrame>
        <p:nvGraphicFramePr>
          <p:cNvPr id="4099" name="Object 9"/>
          <p:cNvGraphicFramePr>
            <a:graphicFrameLocks noChangeAspect="1"/>
          </p:cNvGraphicFramePr>
          <p:nvPr/>
        </p:nvGraphicFramePr>
        <p:xfrm>
          <a:off x="4644008" y="1268760"/>
          <a:ext cx="292100" cy="328613"/>
        </p:xfrm>
        <a:graphic>
          <a:graphicData uri="http://schemas.openxmlformats.org/presentationml/2006/ole">
            <p:oleObj spid="_x0000_s8195" name="Equation" r:id="rId4" imgW="203040" imgH="228600" progId="">
              <p:embed/>
            </p:oleObj>
          </a:graphicData>
        </a:graphic>
      </p:graphicFrame>
      <p:graphicFrame>
        <p:nvGraphicFramePr>
          <p:cNvPr id="4100" name="Object 10"/>
          <p:cNvGraphicFramePr>
            <a:graphicFrameLocks noChangeAspect="1"/>
          </p:cNvGraphicFramePr>
          <p:nvPr/>
        </p:nvGraphicFramePr>
        <p:xfrm>
          <a:off x="1897063" y="1571625"/>
          <a:ext cx="3065462" cy="500063"/>
        </p:xfrm>
        <a:graphic>
          <a:graphicData uri="http://schemas.openxmlformats.org/presentationml/2006/ole">
            <p:oleObj spid="_x0000_s8196" name="Equation" r:id="rId5" imgW="2412720" imgH="393480" progId="">
              <p:embed/>
            </p:oleObj>
          </a:graphicData>
        </a:graphic>
      </p:graphicFrame>
      <p:graphicFrame>
        <p:nvGraphicFramePr>
          <p:cNvPr id="21" name="20 Tabla"/>
          <p:cNvGraphicFramePr>
            <a:graphicFrameLocks noGrp="1"/>
          </p:cNvGraphicFramePr>
          <p:nvPr/>
        </p:nvGraphicFramePr>
        <p:xfrm>
          <a:off x="1714500" y="2786063"/>
          <a:ext cx="4286280" cy="1524000"/>
        </p:xfrm>
        <a:graphic>
          <a:graphicData uri="http://schemas.openxmlformats.org/drawingml/2006/table">
            <a:tbl>
              <a:tblPr firstRow="1" bandRow="1">
                <a:tableStyleId>{D7AC3CCA-C797-4891-BE02-D94E43425B78}</a:tableStyleId>
              </a:tblPr>
              <a:tblGrid>
                <a:gridCol w="857256"/>
                <a:gridCol w="857256"/>
                <a:gridCol w="857256"/>
                <a:gridCol w="857256"/>
                <a:gridCol w="857256"/>
              </a:tblGrid>
              <a:tr h="21431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sz="1000" b="1" dirty="0" smtClean="0">
                          <a:latin typeface="Verdana" pitchFamily="34" charset="0"/>
                          <a:ea typeface="Verdana" pitchFamily="34" charset="0"/>
                          <a:cs typeface="Verdana" pitchFamily="34" charset="0"/>
                        </a:rPr>
                        <a:t>Número de hijos</a:t>
                      </a:r>
                      <a:endParaRPr lang="es-CL" sz="1000" b="1" dirty="0" smtClean="0">
                        <a:latin typeface="Verdana" pitchFamily="34" charset="0"/>
                        <a:ea typeface="Verdana" pitchFamily="34" charset="0"/>
                        <a:cs typeface="Verdana" pitchFamily="34" charset="0"/>
                      </a:endParaRPr>
                    </a:p>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c>
                  <a:txBody>
                    <a:bodyPr/>
                    <a:lstStyle/>
                    <a:p>
                      <a:endParaRPr lang="es-CL" sz="1000" dirty="0">
                        <a:latin typeface="Verdana" pitchFamily="34" charset="0"/>
                        <a:ea typeface="Verdana" pitchFamily="34" charset="0"/>
                        <a:cs typeface="Verdana" pitchFamily="34" charset="0"/>
                      </a:endParaRPr>
                    </a:p>
                  </a:txBody>
                  <a:tcPr>
                    <a:solidFill>
                      <a:schemeClr val="accent1">
                        <a:lumMod val="20000"/>
                        <a:lumOff val="80000"/>
                      </a:schemeClr>
                    </a:solidFill>
                  </a:tcPr>
                </a:tc>
              </a:tr>
              <a:tr h="124782">
                <a:tc>
                  <a:txBody>
                    <a:bodyPr/>
                    <a:lstStyle/>
                    <a:p>
                      <a:pPr algn="ctr"/>
                      <a:r>
                        <a:rPr lang="es-MX" sz="1000" dirty="0" smtClean="0">
                          <a:latin typeface="Verdana" pitchFamily="34" charset="0"/>
                          <a:ea typeface="Verdana" pitchFamily="34" charset="0"/>
                          <a:cs typeface="Verdana" pitchFamily="34" charset="0"/>
                        </a:rPr>
                        <a:t>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10</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40</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1</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6</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0,24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0,64</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64</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7</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0.28</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0,92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92</a:t>
                      </a:r>
                      <a:endParaRPr lang="es-CL" sz="1000" dirty="0">
                        <a:latin typeface="Verdana" pitchFamily="34" charset="0"/>
                        <a:ea typeface="Verdana" pitchFamily="34" charset="0"/>
                        <a:cs typeface="Verdana" pitchFamily="34" charset="0"/>
                      </a:endParaRPr>
                    </a:p>
                  </a:txBody>
                  <a:tcPr>
                    <a:solidFill>
                      <a:schemeClr val="bg1"/>
                    </a:solidFill>
                  </a:tcPr>
                </a:tc>
              </a:tr>
              <a:tr h="171451">
                <a:tc>
                  <a:txBody>
                    <a:bodyPr/>
                    <a:lstStyle/>
                    <a:p>
                      <a:pPr algn="ctr"/>
                      <a:r>
                        <a:rPr lang="es-MX" sz="1000" dirty="0" smtClean="0">
                          <a:latin typeface="Verdana" pitchFamily="34" charset="0"/>
                          <a:ea typeface="Verdana" pitchFamily="34" charset="0"/>
                          <a:cs typeface="Verdana" pitchFamily="34" charset="0"/>
                        </a:rPr>
                        <a:t>3</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2</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0,08</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a:t>
                      </a:r>
                      <a:endParaRPr lang="es-CL" sz="1000" dirty="0">
                        <a:latin typeface="Verdana" pitchFamily="34" charset="0"/>
                        <a:ea typeface="Verdana" pitchFamily="34" charset="0"/>
                        <a:cs typeface="Verdana" pitchFamily="34" charset="0"/>
                      </a:endParaRPr>
                    </a:p>
                  </a:txBody>
                  <a:tcPr>
                    <a:solidFill>
                      <a:schemeClr val="bg1"/>
                    </a:solidFill>
                  </a:tcPr>
                </a:tc>
                <a:tc>
                  <a:txBody>
                    <a:bodyPr/>
                    <a:lstStyle/>
                    <a:p>
                      <a:pPr algn="ctr"/>
                      <a:r>
                        <a:rPr lang="es-MX" sz="1000" dirty="0" smtClean="0">
                          <a:latin typeface="Verdana" pitchFamily="34" charset="0"/>
                          <a:ea typeface="Verdana" pitchFamily="34" charset="0"/>
                          <a:cs typeface="Verdana" pitchFamily="34" charset="0"/>
                        </a:rPr>
                        <a:t>100</a:t>
                      </a:r>
                      <a:endParaRPr lang="es-CL" sz="1000" dirty="0">
                        <a:latin typeface="Verdana" pitchFamily="34" charset="0"/>
                        <a:ea typeface="Verdana" pitchFamily="34" charset="0"/>
                        <a:cs typeface="Verdana" pitchFamily="34" charset="0"/>
                      </a:endParaRPr>
                    </a:p>
                  </a:txBody>
                  <a:tcPr>
                    <a:solidFill>
                      <a:schemeClr val="bg1"/>
                    </a:solidFill>
                  </a:tcPr>
                </a:tc>
              </a:tr>
            </a:tbl>
          </a:graphicData>
        </a:graphic>
      </p:graphicFrame>
      <p:graphicFrame>
        <p:nvGraphicFramePr>
          <p:cNvPr id="4101" name="Object 4"/>
          <p:cNvGraphicFramePr>
            <a:graphicFrameLocks noChangeAspect="1"/>
          </p:cNvGraphicFramePr>
          <p:nvPr/>
        </p:nvGraphicFramePr>
        <p:xfrm>
          <a:off x="2857500" y="2928938"/>
          <a:ext cx="219075" cy="328612"/>
        </p:xfrm>
        <a:graphic>
          <a:graphicData uri="http://schemas.openxmlformats.org/presentationml/2006/ole">
            <p:oleObj spid="_x0000_s8197" name="Equation" r:id="rId6" imgW="152280" imgH="228600" progId="">
              <p:embed/>
            </p:oleObj>
          </a:graphicData>
        </a:graphic>
      </p:graphicFrame>
      <p:graphicFrame>
        <p:nvGraphicFramePr>
          <p:cNvPr id="4102" name="Object 12"/>
          <p:cNvGraphicFramePr>
            <a:graphicFrameLocks noChangeAspect="1"/>
          </p:cNvGraphicFramePr>
          <p:nvPr/>
        </p:nvGraphicFramePr>
        <p:xfrm>
          <a:off x="3732213" y="2928938"/>
          <a:ext cx="200025" cy="328612"/>
        </p:xfrm>
        <a:graphic>
          <a:graphicData uri="http://schemas.openxmlformats.org/presentationml/2006/ole">
            <p:oleObj spid="_x0000_s8198" name="Equation" r:id="rId7" imgW="139680" imgH="228600" progId="">
              <p:embed/>
            </p:oleObj>
          </a:graphicData>
        </a:graphic>
      </p:graphicFrame>
      <p:graphicFrame>
        <p:nvGraphicFramePr>
          <p:cNvPr id="4103" name="Object 7"/>
          <p:cNvGraphicFramePr>
            <a:graphicFrameLocks noChangeAspect="1"/>
          </p:cNvGraphicFramePr>
          <p:nvPr/>
        </p:nvGraphicFramePr>
        <p:xfrm>
          <a:off x="608013" y="4500563"/>
          <a:ext cx="288925" cy="328612"/>
        </p:xfrm>
        <a:graphic>
          <a:graphicData uri="http://schemas.openxmlformats.org/presentationml/2006/ole">
            <p:oleObj spid="_x0000_s8199" name="Equation" r:id="rId8" imgW="203040" imgH="228600" progId="">
              <p:embed/>
            </p:oleObj>
          </a:graphicData>
        </a:graphic>
      </p:graphicFrame>
      <p:graphicFrame>
        <p:nvGraphicFramePr>
          <p:cNvPr id="4104" name="Object 8"/>
          <p:cNvGraphicFramePr>
            <a:graphicFrameLocks noChangeAspect="1"/>
          </p:cNvGraphicFramePr>
          <p:nvPr/>
        </p:nvGraphicFramePr>
        <p:xfrm>
          <a:off x="598488" y="5143500"/>
          <a:ext cx="307975" cy="328613"/>
        </p:xfrm>
        <a:graphic>
          <a:graphicData uri="http://schemas.openxmlformats.org/presentationml/2006/ole">
            <p:oleObj spid="_x0000_s8200" name="Equation" r:id="rId9" imgW="215640" imgH="228600" progId="">
              <p:embed/>
            </p:oleObj>
          </a:graphicData>
        </a:graphic>
      </p:graphicFrame>
      <p:graphicFrame>
        <p:nvGraphicFramePr>
          <p:cNvPr id="4105" name="Object 9"/>
          <p:cNvGraphicFramePr>
            <a:graphicFrameLocks noChangeAspect="1"/>
          </p:cNvGraphicFramePr>
          <p:nvPr/>
        </p:nvGraphicFramePr>
        <p:xfrm>
          <a:off x="606425" y="5429250"/>
          <a:ext cx="309563" cy="328613"/>
        </p:xfrm>
        <a:graphic>
          <a:graphicData uri="http://schemas.openxmlformats.org/presentationml/2006/ole">
            <p:oleObj spid="_x0000_s8201" name="Equation" r:id="rId10" imgW="215640" imgH="228600" progId="">
              <p:embed/>
            </p:oleObj>
          </a:graphicData>
        </a:graphic>
      </p:graphicFrame>
      <p:graphicFrame>
        <p:nvGraphicFramePr>
          <p:cNvPr id="4106" name="Object 10"/>
          <p:cNvGraphicFramePr>
            <a:graphicFrameLocks noChangeAspect="1"/>
          </p:cNvGraphicFramePr>
          <p:nvPr/>
        </p:nvGraphicFramePr>
        <p:xfrm>
          <a:off x="606425" y="4857750"/>
          <a:ext cx="309563" cy="328613"/>
        </p:xfrm>
        <a:graphic>
          <a:graphicData uri="http://schemas.openxmlformats.org/presentationml/2006/ole">
            <p:oleObj spid="_x0000_s8202" name="Equation" r:id="rId11" imgW="215640" imgH="228600" progId="">
              <p:embed/>
            </p:oleObj>
          </a:graphicData>
        </a:graphic>
      </p:graphicFrame>
      <p:graphicFrame>
        <p:nvGraphicFramePr>
          <p:cNvPr id="4107" name="Object 11"/>
          <p:cNvGraphicFramePr>
            <a:graphicFrameLocks noChangeAspect="1"/>
          </p:cNvGraphicFramePr>
          <p:nvPr/>
        </p:nvGraphicFramePr>
        <p:xfrm>
          <a:off x="4572000" y="2928938"/>
          <a:ext cx="292100" cy="328612"/>
        </p:xfrm>
        <a:graphic>
          <a:graphicData uri="http://schemas.openxmlformats.org/presentationml/2006/ole">
            <p:oleObj spid="_x0000_s8203" name="Equation" r:id="rId12" imgW="203040" imgH="228600" progId="">
              <p:embed/>
            </p:oleObj>
          </a:graphicData>
        </a:graphic>
      </p:graphicFrame>
      <p:graphicFrame>
        <p:nvGraphicFramePr>
          <p:cNvPr id="4108" name="Object 12"/>
          <p:cNvGraphicFramePr>
            <a:graphicFrameLocks noChangeAspect="1"/>
          </p:cNvGraphicFramePr>
          <p:nvPr/>
        </p:nvGraphicFramePr>
        <p:xfrm>
          <a:off x="5113338" y="2928938"/>
          <a:ext cx="639762" cy="328612"/>
        </p:xfrm>
        <a:graphic>
          <a:graphicData uri="http://schemas.openxmlformats.org/presentationml/2006/ole">
            <p:oleObj spid="_x0000_s8204" name="Equation" r:id="rId13" imgW="444240" imgH="228600" progId="">
              <p:embed/>
            </p:oleObj>
          </a:graphicData>
        </a:graphic>
      </p:graphicFrame>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TotalTime>
  <Words>996</Words>
  <Application>Microsoft Macintosh PowerPoint</Application>
  <PresentationFormat>On-screen Show (4:3)</PresentationFormat>
  <Paragraphs>177</Paragraphs>
  <Slides>8</Slides>
  <Notes>0</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8</vt:i4>
      </vt:variant>
    </vt:vector>
  </HeadingPairs>
  <TitlesOfParts>
    <vt:vector size="10" baseType="lpstr">
      <vt:lpstr>Tema de Office</vt:lpstr>
      <vt:lpstr>Equation</vt:lpstr>
      <vt:lpstr>Slide 1</vt:lpstr>
      <vt:lpstr>Slide 2</vt:lpstr>
      <vt:lpstr>Objetivo:</vt:lpstr>
      <vt:lpstr> Organización de los Datos </vt:lpstr>
      <vt:lpstr>Elementos de una tabla de frecuencia</vt:lpstr>
      <vt:lpstr>Slide 6</vt:lpstr>
      <vt:lpstr>Slide 7</vt:lpstr>
      <vt:lpstr>Slide 8</vt:lpstr>
    </vt:vector>
  </TitlesOfParts>
  <Company>Windows XP Titan Ultimate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Catherine Hardy</dc:creator>
  <cp:lastModifiedBy>Catherine Hardy</cp:lastModifiedBy>
  <cp:revision>5</cp:revision>
  <dcterms:created xsi:type="dcterms:W3CDTF">2014-07-21T15:42:04Z</dcterms:created>
  <dcterms:modified xsi:type="dcterms:W3CDTF">2014-07-21T15:44:24Z</dcterms:modified>
</cp:coreProperties>
</file>