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2" r:id="rId10"/>
    <p:sldId id="266" r:id="rId11"/>
    <p:sldId id="268" r:id="rId12"/>
    <p:sldId id="267" r:id="rId13"/>
    <p:sldId id="271" r:id="rId14"/>
    <p:sldId id="273" r:id="rId15"/>
    <p:sldId id="274" r:id="rId16"/>
    <p:sldId id="272" r:id="rId17"/>
    <p:sldId id="278" r:id="rId18"/>
    <p:sldId id="275" r:id="rId19"/>
    <p:sldId id="276" r:id="rId20"/>
    <p:sldId id="277" r:id="rId2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5705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6810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51467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97877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1567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2901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3920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7587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19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1959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949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6604E-1B78-46CF-81EC-052606E6B31E}" type="datetimeFigureOut">
              <a:rPr lang="es-CL" smtClean="0"/>
              <a:t>17-05-2023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83CB7-1B1A-489B-9015-48FB3FFBFCD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106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15.png"/><Relationship Id="rId10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.png"/><Relationship Id="rId7" Type="http://schemas.openxmlformats.org/officeDocument/2006/relationships/image" Target="../media/image32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../EJECUTIVO/UT%203%20SENSORES/VIDEOS%20SONAR/&#191;Qu&#233;%20es%20un%20sonar_%20Propagaci&#243;n%20ac&#250;stica%20de%20ondas%20(1).mp4" TargetMode="External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Alvaro%20Gonzalez\Documents\My%20Downloaded%20Video\sonar%20vds%20y%20arriable.mpg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8244"/>
            <a:ext cx="12211747" cy="35804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520583" y="431727"/>
            <a:ext cx="1307395" cy="516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/>
          <p:cNvSpPr txBox="1"/>
          <p:nvPr/>
        </p:nvSpPr>
        <p:spPr>
          <a:xfrm>
            <a:off x="4172011" y="2887138"/>
            <a:ext cx="3521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High Tower Text" panose="02040502050506030303" pitchFamily="18" charset="0"/>
              </a:rPr>
              <a:t>“El Sonar”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842145" y="4479131"/>
            <a:ext cx="2181537" cy="38837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400" b="1" dirty="0">
                <a:latin typeface="High Tower Text" panose="02040502050506030303" pitchFamily="18" charset="0"/>
                <a:ea typeface="+mn-ea"/>
                <a:cs typeface="+mn-cs"/>
              </a:rPr>
              <a:t>SISTEMAS DE ARMAS</a:t>
            </a:r>
          </a:p>
          <a:p>
            <a:pPr algn="ctr"/>
            <a:r>
              <a:rPr lang="en-US" sz="1400" b="1" dirty="0">
                <a:latin typeface="High Tower Text" panose="02040502050506030303" pitchFamily="18" charset="0"/>
                <a:ea typeface="+mn-ea"/>
                <a:cs typeface="+mn-cs"/>
              </a:rPr>
              <a:t>UT N°3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48" y="5815592"/>
            <a:ext cx="627249" cy="62724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2691" y="1984452"/>
            <a:ext cx="2779320" cy="28023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817" y="2379781"/>
            <a:ext cx="4157537" cy="20993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76411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8244"/>
            <a:ext cx="12211747" cy="35804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520583" y="431727"/>
            <a:ext cx="1307395" cy="516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/>
          <p:cNvSpPr txBox="1"/>
          <p:nvPr/>
        </p:nvSpPr>
        <p:spPr>
          <a:xfrm>
            <a:off x="3794234" y="2012247"/>
            <a:ext cx="4623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High Tower Text" panose="02040502050506030303" pitchFamily="18" charset="0"/>
              </a:rPr>
              <a:t>Objetivo de la Clase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020311" y="3260257"/>
            <a:ext cx="83079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High Tower Text" panose="02040502050506030303" pitchFamily="18" charset="0"/>
              </a:rPr>
              <a:t>“Explicar los fundamentos básicos del funcionamiento de un Sonar”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19747" y="6366699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High Tower Text" panose="02040502050506030303" pitchFamily="18" charset="0"/>
              </a:rPr>
              <a:t>Ref: Capítulos 8 y 9 de “Principios de los Sistemas de Armas Navales”</a:t>
            </a:r>
            <a:endParaRPr lang="es-CL" sz="2000" dirty="0"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48" y="5562930"/>
            <a:ext cx="627249" cy="62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106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10" name="TextBox 8"/>
          <p:cNvSpPr txBox="1"/>
          <p:nvPr/>
        </p:nvSpPr>
        <p:spPr>
          <a:xfrm>
            <a:off x="3948157" y="942120"/>
            <a:ext cx="186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210" y="2911603"/>
            <a:ext cx="3855352" cy="26629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7" name="Grupo 16"/>
          <p:cNvGrpSpPr/>
          <p:nvPr/>
        </p:nvGrpSpPr>
        <p:grpSpPr>
          <a:xfrm>
            <a:off x="5029200" y="2495372"/>
            <a:ext cx="6800850" cy="3410128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4941" y="922229"/>
            <a:ext cx="2177896" cy="563002"/>
          </a:xfrm>
          <a:prstGeom prst="rect">
            <a:avLst/>
          </a:prstGeom>
        </p:spPr>
      </p:pic>
      <p:sp>
        <p:nvSpPr>
          <p:cNvPr id="12" name="TextBox 8"/>
          <p:cNvSpPr txBox="1"/>
          <p:nvPr/>
        </p:nvSpPr>
        <p:spPr>
          <a:xfrm>
            <a:off x="5542801" y="922229"/>
            <a:ext cx="2062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ACÚSTICAS</a:t>
            </a:r>
            <a:endParaRPr lang="en-US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5193038" y="2606382"/>
            <a:ext cx="656605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El sonido esta constituido por </a:t>
            </a: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“ondas de presión”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1700" dirty="0">
                <a:solidFill>
                  <a:schemeClr val="bg1"/>
                </a:solidFill>
              </a:rPr>
              <a:t>de distintas frecuencias e intensidades y de forma sinusoidal, </a:t>
            </a:r>
            <a:r>
              <a:rPr lang="es-ES_tradnl" sz="1700" u="sng" dirty="0">
                <a:solidFill>
                  <a:schemeClr val="bg1"/>
                </a:solidFill>
              </a:rPr>
              <a:t>no es una onda coherente</a:t>
            </a:r>
            <a:r>
              <a:rPr lang="es-ES_tradnl" sz="1700" dirty="0">
                <a:solidFill>
                  <a:schemeClr val="bg1"/>
                </a:solidFill>
              </a:rPr>
              <a:t>.</a:t>
            </a:r>
          </a:p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Para su propagación necesita un medio físico, no se propaga en el vacío como las ondas electro magnéticas</a:t>
            </a:r>
          </a:p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El espectro acústico va desde los 16 a 30.000 [Hz], las frecuencias audibles por el hombre, desde los 30 a 22.000 [Hz] .</a:t>
            </a:r>
          </a:p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Velocidad del sonido en el aire: 340 mts/seg.</a:t>
            </a:r>
          </a:p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Velocidad del sonido en el agua: 1500 mts/seg.</a:t>
            </a:r>
            <a:endParaRPr lang="es-ES" sz="1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13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1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-1106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8"/>
          <p:cNvSpPr txBox="1"/>
          <p:nvPr/>
        </p:nvSpPr>
        <p:spPr>
          <a:xfrm>
            <a:off x="1699901" y="1548871"/>
            <a:ext cx="2238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 QUÉ ES UN SONAR ?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04" y="2922662"/>
            <a:ext cx="4799905" cy="2709018"/>
          </a:xfrm>
          <a:prstGeom prst="rect">
            <a:avLst/>
          </a:prstGeom>
        </p:spPr>
      </p:pic>
      <p:sp>
        <p:nvSpPr>
          <p:cNvPr id="21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89661" y="3181287"/>
            <a:ext cx="4546362" cy="23083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chemeClr val="bg1"/>
                </a:solidFill>
              </a:rPr>
              <a:t>Su nombre proviene del inglés “Sound Navigation and Ranging”.</a:t>
            </a:r>
          </a:p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chemeClr val="bg1"/>
                </a:solidFill>
              </a:rPr>
              <a:t>Un Sonar lo constituyen los equipos  y medios que son usados para el aprovechamiento de la propagación del sonido en el agua para determinar la ubicación , características, distancias y  velocidades de objetos en el agua y fondos marinos.</a:t>
            </a:r>
          </a:p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chemeClr val="bg1"/>
                </a:solidFill>
              </a:rPr>
              <a:t>El sonar reemplaza al radar en el agua y emplea ondas acústicas de fácil propagación en ésta.</a:t>
            </a:r>
          </a:p>
        </p:txBody>
      </p:sp>
      <p:sp>
        <p:nvSpPr>
          <p:cNvPr id="78" name="Rectangle 5"/>
          <p:cNvSpPr/>
          <p:nvPr/>
        </p:nvSpPr>
        <p:spPr>
          <a:xfrm>
            <a:off x="5634543" y="1734796"/>
            <a:ext cx="6553200" cy="5123204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33" name="AutoShape 71"/>
          <p:cNvCxnSpPr>
            <a:cxnSpLocks noChangeShapeType="1"/>
            <a:stCxn id="81" idx="1"/>
            <a:endCxn id="81" idx="1"/>
          </p:cNvCxnSpPr>
          <p:nvPr/>
        </p:nvCxnSpPr>
        <p:spPr bwMode="auto">
          <a:xfrm>
            <a:off x="6686514" y="4020618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823" y="3141663"/>
            <a:ext cx="6475471" cy="2618202"/>
          </a:xfrm>
          <a:prstGeom prst="rect">
            <a:avLst/>
          </a:prstGeom>
        </p:spPr>
      </p:pic>
      <p:sp>
        <p:nvSpPr>
          <p:cNvPr id="141" name="Freeform 6"/>
          <p:cNvSpPr>
            <a:spLocks/>
          </p:cNvSpPr>
          <p:nvPr/>
        </p:nvSpPr>
        <p:spPr bwMode="auto">
          <a:xfrm>
            <a:off x="5136023" y="1734796"/>
            <a:ext cx="7055976" cy="520439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TextBox 8"/>
          <p:cNvSpPr txBox="1"/>
          <p:nvPr/>
        </p:nvSpPr>
        <p:spPr>
          <a:xfrm>
            <a:off x="6176163" y="615864"/>
            <a:ext cx="53945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Diagrama en block 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 </a:t>
            </a:r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</a:t>
            </a:r>
          </a:p>
        </p:txBody>
      </p:sp>
    </p:spTree>
    <p:extLst>
      <p:ext uri="{BB962C8B-B14F-4D97-AF65-F5344CB8AC3E}">
        <p14:creationId xmlns:p14="http://schemas.microsoft.com/office/powerpoint/2010/main" val="703567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104" name="TextBox 8"/>
          <p:cNvSpPr txBox="1"/>
          <p:nvPr/>
        </p:nvSpPr>
        <p:spPr>
          <a:xfrm>
            <a:off x="1721978" y="1368538"/>
            <a:ext cx="29575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COMPONENTES DEL SONAR</a:t>
            </a:r>
          </a:p>
        </p:txBody>
      </p:sp>
      <p:sp>
        <p:nvSpPr>
          <p:cNvPr id="105" name="CuadroTexto 104"/>
          <p:cNvSpPr txBox="1"/>
          <p:nvPr/>
        </p:nvSpPr>
        <p:spPr>
          <a:xfrm>
            <a:off x="1606611" y="2742111"/>
            <a:ext cx="4976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Protección del transductor, tiene comunicación libre al mar y no interfiere la transmisión ni recepción del sonido.</a:t>
            </a:r>
            <a:endParaRPr lang="es-ES_tradnl" altLang="es-CL" sz="1400" dirty="0">
              <a:solidFill>
                <a:srgbClr val="002060"/>
              </a:solidFill>
            </a:endParaRPr>
          </a:p>
        </p:txBody>
      </p:sp>
      <p:sp>
        <p:nvSpPr>
          <p:cNvPr id="106" name="CuadroTexto 105"/>
          <p:cNvSpPr txBox="1"/>
          <p:nvPr/>
        </p:nvSpPr>
        <p:spPr>
          <a:xfrm>
            <a:off x="440377" y="2803666"/>
            <a:ext cx="952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DOMO</a:t>
            </a:r>
            <a:endParaRPr lang="es-ES_tradnl" altLang="es-CL" sz="20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07" name="CuadroTexto 106"/>
          <p:cNvSpPr txBox="1"/>
          <p:nvPr/>
        </p:nvSpPr>
        <p:spPr>
          <a:xfrm>
            <a:off x="64228" y="3643162"/>
            <a:ext cx="15892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TRANSDUCTOR</a:t>
            </a:r>
            <a:endParaRPr lang="es-ES_tradnl" altLang="es-CL" sz="16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08" name="CuadroTexto 107"/>
          <p:cNvSpPr txBox="1"/>
          <p:nvPr/>
        </p:nvSpPr>
        <p:spPr>
          <a:xfrm>
            <a:off x="1606611" y="3429512"/>
            <a:ext cx="4976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Compuesto por material con características piezoeléctricas o magnetostrictivas y dividido en estados, lo que permite generar las ondas de sonido y recepcionar el eco del blanco.</a:t>
            </a:r>
          </a:p>
        </p:txBody>
      </p:sp>
      <p:sp>
        <p:nvSpPr>
          <p:cNvPr id="109" name="CuadroTexto 108"/>
          <p:cNvSpPr txBox="1"/>
          <p:nvPr/>
        </p:nvSpPr>
        <p:spPr>
          <a:xfrm>
            <a:off x="1622281" y="4278932"/>
            <a:ext cx="4976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Subdivisiones del transductor que permiten sectorizar la transmisión del pulso de sonido y </a:t>
            </a:r>
            <a:r>
              <a:rPr lang="es-ES_tradnl" sz="1400" b="1" u="sng" dirty="0">
                <a:solidFill>
                  <a:srgbClr val="002060"/>
                </a:solidFill>
              </a:rPr>
              <a:t>determinar la demarcación </a:t>
            </a:r>
            <a:r>
              <a:rPr lang="es-ES_tradnl" sz="1400" dirty="0">
                <a:solidFill>
                  <a:srgbClr val="002060"/>
                </a:solidFill>
              </a:rPr>
              <a:t>del blanco. A su vez, se subdividen en elementos y poseen placas resonadoras para generar el pulso de sonido.</a:t>
            </a:r>
          </a:p>
        </p:txBody>
      </p:sp>
      <p:sp>
        <p:nvSpPr>
          <p:cNvPr id="110" name="CuadroTexto 109"/>
          <p:cNvSpPr txBox="1"/>
          <p:nvPr/>
        </p:nvSpPr>
        <p:spPr>
          <a:xfrm>
            <a:off x="179462" y="4502860"/>
            <a:ext cx="1254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ESTADOS</a:t>
            </a:r>
            <a:endParaRPr lang="es-ES_tradnl" altLang="es-CL" sz="20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1" name="CuadroTexto 110"/>
          <p:cNvSpPr txBox="1"/>
          <p:nvPr/>
        </p:nvSpPr>
        <p:spPr>
          <a:xfrm>
            <a:off x="111094" y="5444896"/>
            <a:ext cx="1589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MODULADOR DE POTENCIA</a:t>
            </a:r>
            <a:endParaRPr lang="es-ES_tradnl" altLang="es-CL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2" name="CuadroTexto 111"/>
          <p:cNvSpPr txBox="1"/>
          <p:nvPr/>
        </p:nvSpPr>
        <p:spPr>
          <a:xfrm>
            <a:off x="1653477" y="5427804"/>
            <a:ext cx="4976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Genera los pulsos de corriente eléctrica para activar los Estados, los que al vibrar, generan los pulsos de sonido a la frecuencia deseada.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0441" y="1979782"/>
            <a:ext cx="4850736" cy="45983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479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104" name="TextBox 8"/>
          <p:cNvSpPr txBox="1"/>
          <p:nvPr/>
        </p:nvSpPr>
        <p:spPr>
          <a:xfrm>
            <a:off x="1721978" y="1368538"/>
            <a:ext cx="29575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COMPONENTES DEL SONAR</a:t>
            </a:r>
          </a:p>
        </p:txBody>
      </p:sp>
      <p:sp>
        <p:nvSpPr>
          <p:cNvPr id="105" name="CuadroTexto 104"/>
          <p:cNvSpPr txBox="1"/>
          <p:nvPr/>
        </p:nvSpPr>
        <p:spPr>
          <a:xfrm>
            <a:off x="1606611" y="2793387"/>
            <a:ext cx="4976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Entrega el poder eléctrico al Modulador de Potencia para generar el pulso sónico.</a:t>
            </a:r>
            <a:endParaRPr lang="es-ES_tradnl" altLang="es-CL" sz="1400" dirty="0">
              <a:solidFill>
                <a:srgbClr val="002060"/>
              </a:solidFill>
            </a:endParaRPr>
          </a:p>
        </p:txBody>
      </p:sp>
      <p:sp>
        <p:nvSpPr>
          <p:cNvPr id="106" name="CuadroTexto 105"/>
          <p:cNvSpPr txBox="1"/>
          <p:nvPr/>
        </p:nvSpPr>
        <p:spPr>
          <a:xfrm>
            <a:off x="225172" y="2725868"/>
            <a:ext cx="1281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FUENTE DE PODER</a:t>
            </a:r>
            <a:endParaRPr lang="es-ES_tradnl" altLang="es-CL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07" name="CuadroTexto 106"/>
          <p:cNvSpPr txBox="1"/>
          <p:nvPr/>
        </p:nvSpPr>
        <p:spPr>
          <a:xfrm>
            <a:off x="64228" y="3549156"/>
            <a:ext cx="1589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AMPLIFICADORDEMODULADOR</a:t>
            </a:r>
            <a:endParaRPr lang="es-ES_tradnl" altLang="es-CL" sz="16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08" name="CuadroTexto 107"/>
          <p:cNvSpPr txBox="1"/>
          <p:nvPr/>
        </p:nvSpPr>
        <p:spPr>
          <a:xfrm>
            <a:off x="1606611" y="3566247"/>
            <a:ext cx="4976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Amplifica, interpreta y adapta la frecuencia de la señal recibida desde el blanco.</a:t>
            </a:r>
          </a:p>
        </p:txBody>
      </p:sp>
      <p:sp>
        <p:nvSpPr>
          <p:cNvPr id="109" name="CuadroTexto 108"/>
          <p:cNvSpPr txBox="1"/>
          <p:nvPr/>
        </p:nvSpPr>
        <p:spPr>
          <a:xfrm>
            <a:off x="1622281" y="4321662"/>
            <a:ext cx="4976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Determina la ubicación del estado del transductor que recibe el eco amplificado y así establece la demarcación al blanco.</a:t>
            </a:r>
          </a:p>
        </p:txBody>
      </p:sp>
      <p:sp>
        <p:nvSpPr>
          <p:cNvPr id="110" name="CuadroTexto 109"/>
          <p:cNvSpPr txBox="1"/>
          <p:nvPr/>
        </p:nvSpPr>
        <p:spPr>
          <a:xfrm>
            <a:off x="42726" y="4391762"/>
            <a:ext cx="1617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COMPARADOR</a:t>
            </a:r>
            <a:endParaRPr lang="es-ES_tradnl" altLang="es-CL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1" name="CuadroTexto 110"/>
          <p:cNvSpPr txBox="1"/>
          <p:nvPr/>
        </p:nvSpPr>
        <p:spPr>
          <a:xfrm>
            <a:off x="71349" y="5394888"/>
            <a:ext cx="1589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CONSOLA Y DISPLAY</a:t>
            </a:r>
            <a:endParaRPr lang="es-ES_tradnl" altLang="es-CL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2" name="CuadroTexto 111"/>
          <p:cNvSpPr txBox="1"/>
          <p:nvPr/>
        </p:nvSpPr>
        <p:spPr>
          <a:xfrm>
            <a:off x="1606611" y="5148757"/>
            <a:ext cx="4976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Despliega la imagen procesada en el panel de control, indicando visualmente la posición del blanco en distancia y demarcación. La señal es escuchada por el operador a través del auricular para determinar efecto Doppler. Sonares modernos, tienen procesamiento matemático (</a:t>
            </a:r>
            <a:r>
              <a:rPr lang="es-ES_tradnl" sz="1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DEMON - LOFAR</a:t>
            </a:r>
            <a:r>
              <a:rPr lang="es-ES_tradnl" sz="1400" dirty="0">
                <a:solidFill>
                  <a:srgbClr val="002060"/>
                </a:solidFill>
              </a:rPr>
              <a:t>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7192"/>
          <a:stretch/>
        </p:blipFill>
        <p:spPr>
          <a:xfrm>
            <a:off x="9571145" y="4321662"/>
            <a:ext cx="2420637" cy="16494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6042" y="1845591"/>
            <a:ext cx="3159780" cy="19214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9672" y="4394368"/>
            <a:ext cx="2280521" cy="15040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577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4" name="Shape 344"/>
          <p:cNvSpPr>
            <a:spLocks noChangeArrowheads="1"/>
          </p:cNvSpPr>
          <p:nvPr/>
        </p:nvSpPr>
        <p:spPr bwMode="auto">
          <a:xfrm>
            <a:off x="937656" y="3032169"/>
            <a:ext cx="3349401" cy="2441770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95787" y="2832817"/>
            <a:ext cx="2131594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Piezoelectricidad</a:t>
            </a:r>
            <a:endParaRPr lang="es-CL" b="1" dirty="0">
              <a:solidFill>
                <a:srgbClr val="00206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090206" y="3503171"/>
            <a:ext cx="30442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Propiedad de algunos materiales de adquirir una carga eléctrica si son sometidos a una esfuerzo mecánico y generar un esfuerzo mecánico si se les aplica una carga eléctrica. (Cuarzo,  Fosfato Diádico de Amonio y Sal de Rochelle) Usados en sonares pasivos de Submarinos.</a:t>
            </a:r>
          </a:p>
        </p:txBody>
      </p:sp>
      <p:sp>
        <p:nvSpPr>
          <p:cNvPr id="13" name="Shape 344"/>
          <p:cNvSpPr>
            <a:spLocks noChangeArrowheads="1"/>
          </p:cNvSpPr>
          <p:nvPr/>
        </p:nvSpPr>
        <p:spPr bwMode="auto">
          <a:xfrm>
            <a:off x="4574123" y="3032169"/>
            <a:ext cx="3349401" cy="2441770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282317" y="2878387"/>
            <a:ext cx="1933011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b="1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</a:lstStyle>
          <a:p>
            <a:r>
              <a:rPr lang="en-US" dirty="0"/>
              <a:t>Electrotricción</a:t>
            </a:r>
            <a:endParaRPr lang="es-CL" dirty="0"/>
          </a:p>
        </p:txBody>
      </p:sp>
      <p:sp>
        <p:nvSpPr>
          <p:cNvPr id="15" name="CuadroTexto 14"/>
          <p:cNvSpPr txBox="1"/>
          <p:nvPr/>
        </p:nvSpPr>
        <p:spPr>
          <a:xfrm>
            <a:off x="4660182" y="3508521"/>
            <a:ext cx="317727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Iguales a los piezo eléctricos pero requieren un voltaje de polarización para controlar la intensidad del pulso acústico generado Se fabrican como cerámica y eso permite darles cualquier forma. (Titanato de Bario y Zirconato de Titanio).</a:t>
            </a:r>
            <a:endParaRPr lang="es-CL" sz="1600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Shape 344"/>
          <p:cNvSpPr>
            <a:spLocks noChangeArrowheads="1"/>
          </p:cNvSpPr>
          <p:nvPr/>
        </p:nvSpPr>
        <p:spPr bwMode="auto">
          <a:xfrm>
            <a:off x="8237965" y="3032169"/>
            <a:ext cx="3349401" cy="2441770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8833059" y="2903932"/>
            <a:ext cx="2203287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b="1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</a:lstStyle>
          <a:p>
            <a:r>
              <a:rPr lang="en-US" dirty="0"/>
              <a:t>Magnetrostricción</a:t>
            </a:r>
            <a:endParaRPr lang="es-CL" dirty="0"/>
          </a:p>
        </p:txBody>
      </p:sp>
      <p:sp>
        <p:nvSpPr>
          <p:cNvPr id="18" name="CuadroTexto 17"/>
          <p:cNvSpPr txBox="1"/>
          <p:nvPr/>
        </p:nvSpPr>
        <p:spPr>
          <a:xfrm>
            <a:off x="8401050" y="3503171"/>
            <a:ext cx="306704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Materiales que varían su tamaño al ser sometido a un campo magnético y viceversa. (Níquel Cobalto, Ferritas, aleaciones de Hierro y Cerámicas). Usados en sonares Activos y Pasivos de buques de superficie.</a:t>
            </a:r>
          </a:p>
          <a:p>
            <a:pPr algn="ctr"/>
            <a:endParaRPr lang="es-ES_tradnl" sz="1600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2661584" y="1265720"/>
            <a:ext cx="67171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DEL </a:t>
            </a:r>
            <a:r>
              <a:rPr lang="es-ES_tradnl" sz="2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TRANSDUCTOR</a:t>
            </a:r>
            <a:endParaRPr lang="es-ES_tradnl" sz="28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55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/>
      <p:bldP spid="13" grpId="0" animBg="1"/>
      <p:bldP spid="14" grpId="0" animBg="1"/>
      <p:bldP spid="15" grpId="0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948584" y="1859550"/>
            <a:ext cx="30508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TRANSMISIÓN DOPPLER</a:t>
            </a:r>
            <a:endParaRPr lang="es-ES_tradnl" sz="20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853" y="2592518"/>
            <a:ext cx="3016905" cy="3039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212" y="3127759"/>
            <a:ext cx="2624185" cy="1770953"/>
          </a:xfrm>
          <a:prstGeom prst="rect">
            <a:avLst/>
          </a:prstGeom>
        </p:spPr>
      </p:pic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4502211" y="1859550"/>
            <a:ext cx="30508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DETECCIÓN PASIVA</a:t>
            </a:r>
            <a:endParaRPr lang="es-ES_tradnl" sz="20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2480" y="2592518"/>
            <a:ext cx="3016905" cy="3039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8839" y="3127758"/>
            <a:ext cx="2624185" cy="1770953"/>
          </a:xfrm>
          <a:prstGeom prst="rect">
            <a:avLst/>
          </a:prstGeom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8145569" y="1859550"/>
            <a:ext cx="30508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DOMO SONAR 184</a:t>
            </a:r>
            <a:endParaRPr lang="es-ES_tradnl" sz="20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838" y="2592518"/>
            <a:ext cx="3016905" cy="3039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1352" y="3154967"/>
            <a:ext cx="2585875" cy="1889272"/>
          </a:xfrm>
          <a:prstGeom prst="rect">
            <a:avLst/>
          </a:prstGeom>
        </p:spPr>
      </p:pic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2661584" y="915342"/>
            <a:ext cx="67171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DISEÑOS </a:t>
            </a:r>
            <a:r>
              <a:rPr lang="es-ES_tradnl" sz="2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GRÁFICOS SISTEMAS </a:t>
            </a: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SONAR</a:t>
            </a:r>
          </a:p>
        </p:txBody>
      </p:sp>
    </p:spTree>
    <p:extLst>
      <p:ext uri="{BB962C8B-B14F-4D97-AF65-F5344CB8AC3E}">
        <p14:creationId xmlns:p14="http://schemas.microsoft.com/office/powerpoint/2010/main" val="3780170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480849" y="3615865"/>
            <a:ext cx="4967765" cy="2509416"/>
          </a:xfrm>
          <a:prstGeom prst="rect">
            <a:avLst/>
          </a:prstGeom>
          <a:solidFill>
            <a:srgbClr val="DCEC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56351" y="2263860"/>
            <a:ext cx="3090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Por</a:t>
            </a: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altLang="es-CL" sz="20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DIVERGENCIA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56351" y="2787080"/>
            <a:ext cx="49215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Parte de la energía del haz de sonido que se pierde por dirigirse hacia sectores inútiles para la detección. Es inevitable y debe ser medido en cada Sonar.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442" y="2399441"/>
            <a:ext cx="362001" cy="36200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503647" y="3783587"/>
            <a:ext cx="3090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Por</a:t>
            </a: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altLang="es-CL" sz="20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DATENUACIÓN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503647" y="4306807"/>
            <a:ext cx="49215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ES_tradnl" sz="1400" dirty="0">
                <a:solidFill>
                  <a:srgbClr val="002060"/>
                </a:solidFill>
              </a:rPr>
              <a:t>Por </a:t>
            </a:r>
            <a:r>
              <a:rPr lang="es-ES_tradnl" sz="1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ABSORCIÓN</a:t>
            </a:r>
            <a:r>
              <a:rPr lang="es-ES_tradnl" sz="1400" dirty="0">
                <a:solidFill>
                  <a:srgbClr val="002060"/>
                </a:solidFill>
              </a:rPr>
              <a:t>: Pérdidas que se generan en el roce de las partículas del medio de propagación, al ser alcanzadas por el haz de sonido. Se transforman en calor disipado en el medio.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738" y="3919168"/>
            <a:ext cx="362001" cy="362001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520739" y="5199359"/>
            <a:ext cx="49215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ES_tradnl" sz="1400" dirty="0">
                <a:solidFill>
                  <a:srgbClr val="002060"/>
                </a:solidFill>
              </a:rPr>
              <a:t>Por </a:t>
            </a:r>
            <a:r>
              <a:rPr lang="es-ES_tradnl" sz="1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DISPERSIÓN</a:t>
            </a:r>
            <a:r>
              <a:rPr lang="es-ES_tradnl" sz="1400" dirty="0">
                <a:solidFill>
                  <a:srgbClr val="002060"/>
                </a:solidFill>
              </a:rPr>
              <a:t>: Pérdidas atribuidas al impacto del haz de sonido con materias en suspensión en medio (distinta densidad) Genera micro rebotes del haz y disipación de calor.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450095" y="2263860"/>
            <a:ext cx="3090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Por</a:t>
            </a: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altLang="es-CL" sz="20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REFLEXIÓN</a:t>
            </a:r>
            <a:endParaRPr lang="es-ES_tradnl" altLang="es-CL" sz="16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450095" y="2787080"/>
            <a:ext cx="49215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ES_tradnl" sz="1400" dirty="0">
                <a:solidFill>
                  <a:srgbClr val="002060"/>
                </a:solidFill>
              </a:rPr>
              <a:t>Parte de la energía del haz de sonido que se pierde por </a:t>
            </a:r>
            <a:r>
              <a:rPr lang="es-ES_tradnl" sz="1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“rebotes</a:t>
            </a:r>
            <a:r>
              <a:rPr lang="es-ES_tradnl" sz="1400" b="1" dirty="0">
                <a:solidFill>
                  <a:srgbClr val="002060"/>
                </a:solidFill>
              </a:rPr>
              <a:t>” </a:t>
            </a:r>
            <a:r>
              <a:rPr lang="es-ES_tradnl" sz="1400" dirty="0">
                <a:solidFill>
                  <a:srgbClr val="002060"/>
                </a:solidFill>
              </a:rPr>
              <a:t>en la Superficie y en el Fondo, los que son dirigidos hacia direcciones que no son captadas por el transductor.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603923" y="3794440"/>
            <a:ext cx="4650364" cy="2143583"/>
            <a:chOff x="528" y="2160"/>
            <a:chExt cx="4111" cy="1728"/>
          </a:xfrm>
        </p:grpSpPr>
        <p:graphicFrame>
          <p:nvGraphicFramePr>
            <p:cNvPr id="16" name="Object 5"/>
            <p:cNvGraphicFramePr>
              <a:graphicFrameLocks noChangeAspect="1"/>
            </p:cNvGraphicFramePr>
            <p:nvPr/>
          </p:nvGraphicFramePr>
          <p:xfrm>
            <a:off x="528" y="2160"/>
            <a:ext cx="366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5" imgW="2903040" imgH="3047760" progId="">
                    <p:embed/>
                  </p:oleObj>
                </mc:Choice>
                <mc:Fallback>
                  <p:oleObj name="Imagen" r:id="rId5" imgW="2903040" imgH="3047760" progId="">
                    <p:embed/>
                    <p:pic>
                      <p:nvPicPr>
                        <p:cNvPr id="205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2160"/>
                          <a:ext cx="366" cy="38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Freeform 6"/>
            <p:cNvSpPr>
              <a:spLocks/>
            </p:cNvSpPr>
            <p:nvPr/>
          </p:nvSpPr>
          <p:spPr bwMode="auto">
            <a:xfrm rot="86807">
              <a:off x="816" y="2448"/>
              <a:ext cx="3255" cy="121"/>
            </a:xfrm>
            <a:custGeom>
              <a:avLst/>
              <a:gdLst>
                <a:gd name="T0" fmla="*/ 0 w 3255"/>
                <a:gd name="T1" fmla="*/ 113 h 121"/>
                <a:gd name="T2" fmla="*/ 336 w 3255"/>
                <a:gd name="T3" fmla="*/ 113 h 121"/>
                <a:gd name="T4" fmla="*/ 528 w 3255"/>
                <a:gd name="T5" fmla="*/ 65 h 121"/>
                <a:gd name="T6" fmla="*/ 768 w 3255"/>
                <a:gd name="T7" fmla="*/ 113 h 121"/>
                <a:gd name="T8" fmla="*/ 1021 w 3255"/>
                <a:gd name="T9" fmla="*/ 47 h 121"/>
                <a:gd name="T10" fmla="*/ 1288 w 3255"/>
                <a:gd name="T11" fmla="*/ 113 h 121"/>
                <a:gd name="T12" fmla="*/ 1555 w 3255"/>
                <a:gd name="T13" fmla="*/ 47 h 121"/>
                <a:gd name="T14" fmla="*/ 1810 w 3255"/>
                <a:gd name="T15" fmla="*/ 91 h 121"/>
                <a:gd name="T16" fmla="*/ 2043 w 3255"/>
                <a:gd name="T17" fmla="*/ 24 h 121"/>
                <a:gd name="T18" fmla="*/ 2366 w 3255"/>
                <a:gd name="T19" fmla="*/ 80 h 121"/>
                <a:gd name="T20" fmla="*/ 2632 w 3255"/>
                <a:gd name="T21" fmla="*/ 2 h 121"/>
                <a:gd name="T22" fmla="*/ 2944 w 3255"/>
                <a:gd name="T23" fmla="*/ 69 h 121"/>
                <a:gd name="T24" fmla="*/ 3255 w 3255"/>
                <a:gd name="T25" fmla="*/ 13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255"/>
                <a:gd name="T40" fmla="*/ 0 h 121"/>
                <a:gd name="T41" fmla="*/ 3255 w 3255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255" h="121">
                  <a:moveTo>
                    <a:pt x="0" y="113"/>
                  </a:moveTo>
                  <a:cubicBezTo>
                    <a:pt x="124" y="117"/>
                    <a:pt x="248" y="121"/>
                    <a:pt x="336" y="113"/>
                  </a:cubicBezTo>
                  <a:cubicBezTo>
                    <a:pt x="424" y="105"/>
                    <a:pt x="456" y="65"/>
                    <a:pt x="528" y="65"/>
                  </a:cubicBezTo>
                  <a:cubicBezTo>
                    <a:pt x="600" y="65"/>
                    <a:pt x="686" y="116"/>
                    <a:pt x="768" y="113"/>
                  </a:cubicBezTo>
                  <a:cubicBezTo>
                    <a:pt x="850" y="110"/>
                    <a:pt x="934" y="47"/>
                    <a:pt x="1021" y="47"/>
                  </a:cubicBezTo>
                  <a:cubicBezTo>
                    <a:pt x="1108" y="47"/>
                    <a:pt x="1199" y="113"/>
                    <a:pt x="1288" y="113"/>
                  </a:cubicBezTo>
                  <a:cubicBezTo>
                    <a:pt x="1377" y="113"/>
                    <a:pt x="1468" y="51"/>
                    <a:pt x="1555" y="47"/>
                  </a:cubicBezTo>
                  <a:cubicBezTo>
                    <a:pt x="1642" y="43"/>
                    <a:pt x="1729" y="95"/>
                    <a:pt x="1810" y="91"/>
                  </a:cubicBezTo>
                  <a:cubicBezTo>
                    <a:pt x="1891" y="87"/>
                    <a:pt x="1950" y="26"/>
                    <a:pt x="2043" y="24"/>
                  </a:cubicBezTo>
                  <a:cubicBezTo>
                    <a:pt x="2136" y="22"/>
                    <a:pt x="2268" y="84"/>
                    <a:pt x="2366" y="80"/>
                  </a:cubicBezTo>
                  <a:cubicBezTo>
                    <a:pt x="2464" y="76"/>
                    <a:pt x="2536" y="4"/>
                    <a:pt x="2632" y="2"/>
                  </a:cubicBezTo>
                  <a:cubicBezTo>
                    <a:pt x="2728" y="0"/>
                    <a:pt x="2840" y="67"/>
                    <a:pt x="2944" y="69"/>
                  </a:cubicBezTo>
                  <a:cubicBezTo>
                    <a:pt x="3048" y="71"/>
                    <a:pt x="3190" y="25"/>
                    <a:pt x="3255" y="1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768" y="2496"/>
              <a:ext cx="1248" cy="248"/>
            </a:xfrm>
            <a:custGeom>
              <a:avLst/>
              <a:gdLst>
                <a:gd name="T0" fmla="*/ 0 w 1296"/>
                <a:gd name="T1" fmla="*/ 48 h 248"/>
                <a:gd name="T2" fmla="*/ 480 w 1296"/>
                <a:gd name="T3" fmla="*/ 240 h 248"/>
                <a:gd name="T4" fmla="*/ 995 w 1296"/>
                <a:gd name="T5" fmla="*/ 0 h 248"/>
                <a:gd name="T6" fmla="*/ 0 60000 65536"/>
                <a:gd name="T7" fmla="*/ 0 60000 65536"/>
                <a:gd name="T8" fmla="*/ 0 60000 65536"/>
                <a:gd name="T9" fmla="*/ 0 w 1296"/>
                <a:gd name="T10" fmla="*/ 0 h 248"/>
                <a:gd name="T11" fmla="*/ 1296 w 1296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96" h="248">
                  <a:moveTo>
                    <a:pt x="0" y="48"/>
                  </a:moveTo>
                  <a:cubicBezTo>
                    <a:pt x="204" y="148"/>
                    <a:pt x="408" y="248"/>
                    <a:pt x="624" y="240"/>
                  </a:cubicBezTo>
                  <a:cubicBezTo>
                    <a:pt x="840" y="232"/>
                    <a:pt x="1288" y="32"/>
                    <a:pt x="1296" y="0"/>
                  </a:cubicBezTo>
                </a:path>
              </a:pathLst>
            </a:custGeom>
            <a:noFill/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" name="Line 8"/>
            <p:cNvSpPr>
              <a:spLocks noChangeShapeType="1"/>
            </p:cNvSpPr>
            <p:nvPr/>
          </p:nvSpPr>
          <p:spPr bwMode="auto">
            <a:xfrm flipH="1">
              <a:off x="1728" y="2544"/>
              <a:ext cx="240" cy="48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768" y="3296"/>
              <a:ext cx="3871" cy="592"/>
            </a:xfrm>
            <a:custGeom>
              <a:avLst/>
              <a:gdLst>
                <a:gd name="T0" fmla="*/ 0 w 4176"/>
                <a:gd name="T1" fmla="*/ 592 h 592"/>
                <a:gd name="T2" fmla="*/ 480 w 4176"/>
                <a:gd name="T3" fmla="*/ 544 h 592"/>
                <a:gd name="T4" fmla="*/ 912 w 4176"/>
                <a:gd name="T5" fmla="*/ 352 h 592"/>
                <a:gd name="T6" fmla="*/ 1296 w 4176"/>
                <a:gd name="T7" fmla="*/ 544 h 592"/>
                <a:gd name="T8" fmla="*/ 1584 w 4176"/>
                <a:gd name="T9" fmla="*/ 496 h 592"/>
                <a:gd name="T10" fmla="*/ 1824 w 4176"/>
                <a:gd name="T11" fmla="*/ 304 h 592"/>
                <a:gd name="T12" fmla="*/ 2016 w 4176"/>
                <a:gd name="T13" fmla="*/ 160 h 592"/>
                <a:gd name="T14" fmla="*/ 2256 w 4176"/>
                <a:gd name="T15" fmla="*/ 160 h 592"/>
                <a:gd name="T16" fmla="*/ 2736 w 4176"/>
                <a:gd name="T17" fmla="*/ 160 h 592"/>
                <a:gd name="T18" fmla="*/ 2832 w 4176"/>
                <a:gd name="T19" fmla="*/ 16 h 592"/>
                <a:gd name="T20" fmla="*/ 3024 w 4176"/>
                <a:gd name="T21" fmla="*/ 64 h 592"/>
                <a:gd name="T22" fmla="*/ 3312 w 4176"/>
                <a:gd name="T23" fmla="*/ 400 h 592"/>
                <a:gd name="T24" fmla="*/ 3648 w 4176"/>
                <a:gd name="T25" fmla="*/ 448 h 592"/>
                <a:gd name="T26" fmla="*/ 4080 w 4176"/>
                <a:gd name="T27" fmla="*/ 160 h 592"/>
                <a:gd name="T28" fmla="*/ 4176 w 4176"/>
                <a:gd name="T29" fmla="*/ 16 h 5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176"/>
                <a:gd name="T46" fmla="*/ 0 h 592"/>
                <a:gd name="T47" fmla="*/ 4176 w 4176"/>
                <a:gd name="T48" fmla="*/ 592 h 5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176" h="592">
                  <a:moveTo>
                    <a:pt x="0" y="592"/>
                  </a:moveTo>
                  <a:cubicBezTo>
                    <a:pt x="164" y="588"/>
                    <a:pt x="328" y="584"/>
                    <a:pt x="480" y="544"/>
                  </a:cubicBezTo>
                  <a:cubicBezTo>
                    <a:pt x="632" y="504"/>
                    <a:pt x="776" y="352"/>
                    <a:pt x="912" y="352"/>
                  </a:cubicBezTo>
                  <a:cubicBezTo>
                    <a:pt x="1048" y="352"/>
                    <a:pt x="1184" y="520"/>
                    <a:pt x="1296" y="544"/>
                  </a:cubicBezTo>
                  <a:cubicBezTo>
                    <a:pt x="1408" y="568"/>
                    <a:pt x="1496" y="536"/>
                    <a:pt x="1584" y="496"/>
                  </a:cubicBezTo>
                  <a:cubicBezTo>
                    <a:pt x="1672" y="456"/>
                    <a:pt x="1752" y="360"/>
                    <a:pt x="1824" y="304"/>
                  </a:cubicBezTo>
                  <a:cubicBezTo>
                    <a:pt x="1896" y="248"/>
                    <a:pt x="1944" y="184"/>
                    <a:pt x="2016" y="160"/>
                  </a:cubicBezTo>
                  <a:cubicBezTo>
                    <a:pt x="2088" y="136"/>
                    <a:pt x="2136" y="160"/>
                    <a:pt x="2256" y="160"/>
                  </a:cubicBezTo>
                  <a:cubicBezTo>
                    <a:pt x="2376" y="160"/>
                    <a:pt x="2640" y="184"/>
                    <a:pt x="2736" y="160"/>
                  </a:cubicBezTo>
                  <a:cubicBezTo>
                    <a:pt x="2832" y="136"/>
                    <a:pt x="2784" y="32"/>
                    <a:pt x="2832" y="16"/>
                  </a:cubicBezTo>
                  <a:cubicBezTo>
                    <a:pt x="2880" y="0"/>
                    <a:pt x="2944" y="0"/>
                    <a:pt x="3024" y="64"/>
                  </a:cubicBezTo>
                  <a:cubicBezTo>
                    <a:pt x="3104" y="128"/>
                    <a:pt x="3208" y="336"/>
                    <a:pt x="3312" y="400"/>
                  </a:cubicBezTo>
                  <a:cubicBezTo>
                    <a:pt x="3416" y="464"/>
                    <a:pt x="3520" y="488"/>
                    <a:pt x="3648" y="448"/>
                  </a:cubicBezTo>
                  <a:cubicBezTo>
                    <a:pt x="3776" y="408"/>
                    <a:pt x="3992" y="232"/>
                    <a:pt x="4080" y="160"/>
                  </a:cubicBezTo>
                  <a:cubicBezTo>
                    <a:pt x="4168" y="88"/>
                    <a:pt x="4176" y="40"/>
                    <a:pt x="4176" y="1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733" y="2544"/>
              <a:ext cx="889" cy="1111"/>
            </a:xfrm>
            <a:custGeom>
              <a:avLst/>
              <a:gdLst>
                <a:gd name="T0" fmla="*/ 0 w 889"/>
                <a:gd name="T1" fmla="*/ 0 h 1111"/>
                <a:gd name="T2" fmla="*/ 267 w 889"/>
                <a:gd name="T3" fmla="*/ 656 h 1111"/>
                <a:gd name="T4" fmla="*/ 889 w 889"/>
                <a:gd name="T5" fmla="*/ 1111 h 1111"/>
                <a:gd name="T6" fmla="*/ 0 60000 65536"/>
                <a:gd name="T7" fmla="*/ 0 60000 65536"/>
                <a:gd name="T8" fmla="*/ 0 60000 65536"/>
                <a:gd name="T9" fmla="*/ 0 w 889"/>
                <a:gd name="T10" fmla="*/ 0 h 1111"/>
                <a:gd name="T11" fmla="*/ 889 w 889"/>
                <a:gd name="T12" fmla="*/ 1111 h 11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89" h="1111">
                  <a:moveTo>
                    <a:pt x="0" y="0"/>
                  </a:moveTo>
                  <a:cubicBezTo>
                    <a:pt x="45" y="109"/>
                    <a:pt x="119" y="471"/>
                    <a:pt x="267" y="656"/>
                  </a:cubicBezTo>
                  <a:cubicBezTo>
                    <a:pt x="415" y="841"/>
                    <a:pt x="759" y="1016"/>
                    <a:pt x="889" y="1111"/>
                  </a:cubicBezTo>
                </a:path>
              </a:pathLst>
            </a:custGeom>
            <a:noFill/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745" y="2544"/>
              <a:ext cx="1889" cy="967"/>
            </a:xfrm>
            <a:custGeom>
              <a:avLst/>
              <a:gdLst>
                <a:gd name="T0" fmla="*/ 0 w 1889"/>
                <a:gd name="T1" fmla="*/ 0 h 967"/>
                <a:gd name="T2" fmla="*/ 1166 w 1889"/>
                <a:gd name="T3" fmla="*/ 667 h 967"/>
                <a:gd name="T4" fmla="*/ 1889 w 1889"/>
                <a:gd name="T5" fmla="*/ 967 h 967"/>
                <a:gd name="T6" fmla="*/ 0 60000 65536"/>
                <a:gd name="T7" fmla="*/ 0 60000 65536"/>
                <a:gd name="T8" fmla="*/ 0 60000 65536"/>
                <a:gd name="T9" fmla="*/ 0 w 1889"/>
                <a:gd name="T10" fmla="*/ 0 h 967"/>
                <a:gd name="T11" fmla="*/ 1889 w 1889"/>
                <a:gd name="T12" fmla="*/ 967 h 96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89" h="967">
                  <a:moveTo>
                    <a:pt x="0" y="0"/>
                  </a:moveTo>
                  <a:cubicBezTo>
                    <a:pt x="194" y="111"/>
                    <a:pt x="851" y="506"/>
                    <a:pt x="1166" y="667"/>
                  </a:cubicBezTo>
                  <a:cubicBezTo>
                    <a:pt x="1481" y="828"/>
                    <a:pt x="1739" y="904"/>
                    <a:pt x="1889" y="967"/>
                  </a:cubicBezTo>
                </a:path>
              </a:pathLst>
            </a:custGeom>
            <a:noFill/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3" name="Line 12"/>
            <p:cNvSpPr>
              <a:spLocks noChangeShapeType="1"/>
            </p:cNvSpPr>
            <p:nvPr/>
          </p:nvSpPr>
          <p:spPr bwMode="auto">
            <a:xfrm flipV="1">
              <a:off x="2640" y="3264"/>
              <a:ext cx="0" cy="240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4" name="Line 13"/>
            <p:cNvSpPr>
              <a:spLocks noChangeShapeType="1"/>
            </p:cNvSpPr>
            <p:nvPr/>
          </p:nvSpPr>
          <p:spPr bwMode="auto">
            <a:xfrm flipV="1">
              <a:off x="1632" y="3552"/>
              <a:ext cx="240" cy="96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5" name="Line 14"/>
            <p:cNvSpPr>
              <a:spLocks noChangeShapeType="1"/>
            </p:cNvSpPr>
            <p:nvPr/>
          </p:nvSpPr>
          <p:spPr bwMode="auto">
            <a:xfrm flipV="1">
              <a:off x="1632" y="3408"/>
              <a:ext cx="0" cy="240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1997258" y="1188616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 eaLnBrk="0" hangingPunct="0">
              <a:defRPr sz="28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</a:lstStyle>
          <a:p>
            <a:r>
              <a:rPr lang="es-ES_tradnl" sz="2000" dirty="0"/>
              <a:t>PÉRDIDAS DE </a:t>
            </a:r>
            <a:r>
              <a:rPr lang="es-ES_tradnl" dirty="0">
                <a:solidFill>
                  <a:srgbClr val="C00000"/>
                </a:solidFill>
              </a:rPr>
              <a:t>PROPAGACIÓN</a:t>
            </a:r>
            <a:r>
              <a:rPr lang="es-ES_tradnl" dirty="0"/>
              <a:t> </a:t>
            </a:r>
            <a:r>
              <a:rPr lang="es-ES_tradnl" sz="2000" dirty="0"/>
              <a:t>DE SONIDO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7458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/>
      <p:bldP spid="6" grpId="0"/>
      <p:bldP spid="9" grpId="0"/>
      <p:bldP spid="10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735177" y="1765607"/>
            <a:ext cx="243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 OTROS FACTORES )</a:t>
            </a:r>
            <a:endParaRPr lang="es-ES_tradnl" altLang="es-CL" sz="20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2048534" y="1188616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 eaLnBrk="0" hangingPunct="0">
              <a:defRPr sz="28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</a:lstStyle>
          <a:p>
            <a:r>
              <a:rPr lang="es-ES_tradnl" sz="2000" dirty="0"/>
              <a:t>PÉRDIDAS DE </a:t>
            </a:r>
            <a:r>
              <a:rPr lang="es-ES_tradnl" dirty="0">
                <a:solidFill>
                  <a:srgbClr val="C00000"/>
                </a:solidFill>
              </a:rPr>
              <a:t>PROPAGACIÓN</a:t>
            </a:r>
            <a:r>
              <a:rPr lang="es-ES_tradnl" dirty="0"/>
              <a:t> </a:t>
            </a:r>
            <a:r>
              <a:rPr lang="es-ES_tradnl" sz="2000" dirty="0"/>
              <a:t>DE SONIDO</a:t>
            </a:r>
            <a:endParaRPr lang="es-ES_tradnl" dirty="0"/>
          </a:p>
        </p:txBody>
      </p:sp>
      <p:grpSp>
        <p:nvGrpSpPr>
          <p:cNvPr id="28" name="Grupo 27"/>
          <p:cNvGrpSpPr/>
          <p:nvPr/>
        </p:nvGrpSpPr>
        <p:grpSpPr>
          <a:xfrm>
            <a:off x="2702158" y="2768752"/>
            <a:ext cx="6800850" cy="2563738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0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CuadroTexto 30"/>
          <p:cNvSpPr txBox="1"/>
          <p:nvPr/>
        </p:nvSpPr>
        <p:spPr>
          <a:xfrm>
            <a:off x="2814802" y="2996009"/>
            <a:ext cx="6566056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Las </a:t>
            </a: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PÉRDIDAS POR ABSORCION</a:t>
            </a:r>
            <a:r>
              <a:rPr lang="es-ES_tradnl" sz="1700" dirty="0">
                <a:solidFill>
                  <a:schemeClr val="bg1"/>
                </a:solidFill>
              </a:rPr>
              <a:t> se ven afectadas por la frecuencia de la onda de sonido. </a:t>
            </a:r>
            <a:r>
              <a:rPr lang="es-ES_tradnl" sz="1700" dirty="0">
                <a:solidFill>
                  <a:srgbClr val="FFFF00"/>
                </a:solidFill>
              </a:rPr>
              <a:t>A mayor frecuencia, mayor pérdida de propagación de sonido.</a:t>
            </a:r>
          </a:p>
          <a:p>
            <a:pPr algn="just">
              <a:spcBef>
                <a:spcPct val="50000"/>
              </a:spcBef>
            </a:pPr>
            <a:r>
              <a:rPr lang="es-ES_tradnl" sz="1700" dirty="0">
                <a:solidFill>
                  <a:schemeClr val="bg1"/>
                </a:solidFill>
              </a:rPr>
              <a:t>Los sonares de baja frecuencia tienen alcances y potencias muy altas, pero requieren de transductores de gran tamaño y peso, lo que los hace poco prácticos para ser usados abordo, salvo buques especializados en detección submarina.</a:t>
            </a:r>
          </a:p>
        </p:txBody>
      </p:sp>
    </p:spTree>
    <p:extLst>
      <p:ext uri="{BB962C8B-B14F-4D97-AF65-F5344CB8AC3E}">
        <p14:creationId xmlns:p14="http://schemas.microsoft.com/office/powerpoint/2010/main" val="2013766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3106834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CuadroTexto 10"/>
          <p:cNvSpPr txBox="1"/>
          <p:nvPr/>
        </p:nvSpPr>
        <p:spPr>
          <a:xfrm>
            <a:off x="219714" y="3299290"/>
            <a:ext cx="301690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EFECTO DOPPLER</a:t>
            </a:r>
            <a:endParaRPr lang="es-ES_tradnl" sz="26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3885756" y="2707858"/>
            <a:ext cx="79561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Efecto generado por cambio de la frecuencia de la onda recibida, al rebotar en un cuerpo que se encuentra en movimiento. </a:t>
            </a:r>
          </a:p>
          <a:p>
            <a:pPr marL="538163" indent="-273050" algn="just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_tradnl" altLang="es-CL" sz="1600" b="1" u="sng" dirty="0">
                <a:solidFill>
                  <a:srgbClr val="002060"/>
                </a:solidFill>
              </a:rPr>
              <a:t>Doppler Alto</a:t>
            </a:r>
            <a:r>
              <a:rPr lang="es-ES_tradnl" altLang="es-CL" sz="1600" b="1" dirty="0">
                <a:solidFill>
                  <a:srgbClr val="002060"/>
                </a:solidFill>
              </a:rPr>
              <a:t>:</a:t>
            </a:r>
            <a:r>
              <a:rPr lang="es-ES_tradnl" altLang="es-CL" sz="1600" dirty="0">
                <a:solidFill>
                  <a:srgbClr val="002060"/>
                </a:solidFill>
              </a:rPr>
              <a:t> Frecuencia de la onda recibida es más alta que la transmisión.</a:t>
            </a:r>
          </a:p>
          <a:p>
            <a:pPr marL="538163" indent="-273050" algn="just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_tradnl" altLang="es-CL" sz="1600" b="1" u="sng" dirty="0">
                <a:solidFill>
                  <a:srgbClr val="002060"/>
                </a:solidFill>
              </a:rPr>
              <a:t>Doppler Bajo</a:t>
            </a:r>
            <a:r>
              <a:rPr lang="es-ES_tradnl" altLang="es-CL" sz="1600" dirty="0">
                <a:solidFill>
                  <a:srgbClr val="002060"/>
                </a:solidFill>
              </a:rPr>
              <a:t>: Frecuencia recibida es más baja.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5145442" y="4368648"/>
            <a:ext cx="46138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Para los </a:t>
            </a:r>
            <a:r>
              <a:rPr lang="es-ES_tradnl" altLang="es-CL" sz="20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OPERADORES de sonares</a:t>
            </a:r>
          </a:p>
        </p:txBody>
      </p:sp>
      <p:sp>
        <p:nvSpPr>
          <p:cNvPr id="15" name="Shape 344"/>
          <p:cNvSpPr>
            <a:spLocks noChangeArrowheads="1"/>
          </p:cNvSpPr>
          <p:nvPr/>
        </p:nvSpPr>
        <p:spPr bwMode="auto">
          <a:xfrm>
            <a:off x="4734372" y="4912242"/>
            <a:ext cx="5494946" cy="1530099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880524" y="5006245"/>
            <a:ext cx="534879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0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Doppler Alto </a:t>
            </a:r>
            <a:r>
              <a:rPr lang="es-ES_tradnl" sz="1600" dirty="0">
                <a:solidFill>
                  <a:srgbClr val="002060"/>
                </a:solidFill>
              </a:rPr>
              <a:t>: Submarino se acerca a mi buque (Sonar)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20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No Doppler   </a:t>
            </a:r>
            <a:r>
              <a:rPr lang="es-ES_tradnl" sz="1600" dirty="0">
                <a:solidFill>
                  <a:srgbClr val="002060"/>
                </a:solidFill>
              </a:rPr>
              <a:t>: Submarino navega paralelo a mi buque.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20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Doppler Bajo </a:t>
            </a:r>
            <a:r>
              <a:rPr lang="es-ES_tradnl" sz="1600" dirty="0">
                <a:solidFill>
                  <a:srgbClr val="002060"/>
                </a:solidFill>
              </a:rPr>
              <a:t>: Submarino se aleja de mi buque (Sonar)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632" y="4395957"/>
            <a:ext cx="3181070" cy="1223255"/>
          </a:xfrm>
          <a:prstGeom prst="rect">
            <a:avLst/>
          </a:prstGeom>
        </p:spPr>
      </p:pic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2048534" y="1188616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 eaLnBrk="0" hangingPunct="0">
              <a:defRPr sz="28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</a:lstStyle>
          <a:p>
            <a:r>
              <a:rPr lang="es-ES_tradnl" dirty="0">
                <a:solidFill>
                  <a:srgbClr val="C00000"/>
                </a:solidFill>
              </a:rPr>
              <a:t>PROPAGACIÓN</a:t>
            </a:r>
            <a:r>
              <a:rPr lang="es-ES_tradnl" dirty="0"/>
              <a:t> </a:t>
            </a:r>
            <a:r>
              <a:rPr lang="es-ES_tradnl" sz="2000" dirty="0"/>
              <a:t>DE SONIDO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400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946" y="1883216"/>
            <a:ext cx="3106834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CuadroTexto 10"/>
          <p:cNvSpPr txBox="1"/>
          <p:nvPr/>
        </p:nvSpPr>
        <p:spPr>
          <a:xfrm>
            <a:off x="535910" y="2191668"/>
            <a:ext cx="301690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EFECTO de REFRACCIÓN</a:t>
            </a:r>
            <a:endParaRPr lang="es-ES_tradnl" sz="26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490946" y="3286454"/>
            <a:ext cx="30618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FFFF00"/>
                </a:solidFill>
              </a:rPr>
              <a:t>La refracción es el cambio de dirección de propagación que experimenta una onda al atravesar por medios de propagación de distintas características.</a:t>
            </a:r>
            <a:endParaRPr lang="es-ES_tradnl" altLang="es-CL" sz="1600" dirty="0">
              <a:solidFill>
                <a:srgbClr val="FFFF00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333726" y="751526"/>
            <a:ext cx="4613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4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LEY de SNELL</a:t>
            </a:r>
            <a:endParaRPr lang="es-ES_tradnl" altLang="es-CL" sz="28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5" name="Shape 344"/>
          <p:cNvSpPr>
            <a:spLocks noChangeArrowheads="1"/>
          </p:cNvSpPr>
          <p:nvPr/>
        </p:nvSpPr>
        <p:spPr bwMode="auto">
          <a:xfrm>
            <a:off x="4850451" y="1562289"/>
            <a:ext cx="5755155" cy="1521931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888468" y="1596364"/>
            <a:ext cx="5648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sz="1600" dirty="0">
                <a:solidFill>
                  <a:srgbClr val="002060"/>
                </a:solidFill>
              </a:rPr>
              <a:t>Establece que las diferentes velocidades de una onda que atraviesa de un medio a otro están relacionadas por la ecuación :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6718201" y="2215380"/>
            <a:ext cx="1759447" cy="784830"/>
            <a:chOff x="6726471" y="4641580"/>
            <a:chExt cx="1759447" cy="784830"/>
          </a:xfrm>
        </p:grpSpPr>
        <p:sp>
          <p:nvSpPr>
            <p:cNvPr id="6" name="Rectángulo 5"/>
            <p:cNvSpPr/>
            <p:nvPr/>
          </p:nvSpPr>
          <p:spPr>
            <a:xfrm>
              <a:off x="6726471" y="4641580"/>
              <a:ext cx="1759447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b="1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Sen O</a:t>
              </a:r>
              <a:r>
                <a:rPr lang="es-ES_tradnl" b="1" baseline="-25000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</a:t>
              </a:r>
              <a:r>
                <a:rPr lang="es-ES_tradnl" b="1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  V</a:t>
              </a:r>
              <a:r>
                <a:rPr lang="es-ES_tradnl" b="1" baseline="-25000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</a:t>
              </a:r>
              <a:r>
                <a:rPr lang="es-ES_tradnl" b="1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es-ES_tradnl" b="1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Sen O</a:t>
              </a:r>
              <a:r>
                <a:rPr lang="es-ES_tradnl" b="1" baseline="-25000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</a:t>
              </a:r>
              <a:r>
                <a:rPr lang="es-ES_tradnl" b="1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  V</a:t>
              </a:r>
              <a:r>
                <a:rPr lang="es-ES_tradnl" b="1" baseline="-25000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</a:t>
              </a:r>
              <a:endParaRPr lang="es-ES_tradnl" sz="1400" dirty="0">
                <a:solidFill>
                  <a:srgbClr val="002060"/>
                </a:solidFill>
              </a:endParaRPr>
            </a:p>
          </p:txBody>
        </p:sp>
        <p:sp>
          <p:nvSpPr>
            <p:cNvPr id="8" name="Rectángulo 7"/>
            <p:cNvSpPr/>
            <p:nvPr/>
          </p:nvSpPr>
          <p:spPr>
            <a:xfrm>
              <a:off x="7499684" y="4835679"/>
              <a:ext cx="2984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_tradnl" b="1" dirty="0">
                  <a:solidFill>
                    <a:schemeClr val="accent2">
                      <a:lumMod val="5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=</a:t>
              </a:r>
              <a:endParaRPr lang="es-CL" dirty="0"/>
            </a:p>
          </p:txBody>
        </p:sp>
        <p:cxnSp>
          <p:nvCxnSpPr>
            <p:cNvPr id="13" name="Conector recto 12"/>
            <p:cNvCxnSpPr/>
            <p:nvPr/>
          </p:nvCxnSpPr>
          <p:spPr>
            <a:xfrm>
              <a:off x="6852556" y="5047729"/>
              <a:ext cx="540000" cy="0"/>
            </a:xfrm>
            <a:prstGeom prst="line">
              <a:avLst/>
            </a:prstGeom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cto 20"/>
            <p:cNvCxnSpPr/>
            <p:nvPr/>
          </p:nvCxnSpPr>
          <p:spPr>
            <a:xfrm>
              <a:off x="7798164" y="5020345"/>
              <a:ext cx="324000" cy="0"/>
            </a:xfrm>
            <a:prstGeom prst="line">
              <a:avLst/>
            </a:prstGeom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upo 22"/>
          <p:cNvGrpSpPr/>
          <p:nvPr/>
        </p:nvGrpSpPr>
        <p:grpSpPr>
          <a:xfrm>
            <a:off x="4269422" y="3289940"/>
            <a:ext cx="6800850" cy="3418041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5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Line 4"/>
          <p:cNvSpPr>
            <a:spLocks noChangeShapeType="1"/>
          </p:cNvSpPr>
          <p:nvPr/>
        </p:nvSpPr>
        <p:spPr bwMode="auto">
          <a:xfrm>
            <a:off x="7822251" y="3292225"/>
            <a:ext cx="0" cy="3200400"/>
          </a:xfrm>
          <a:prstGeom prst="line">
            <a:avLst/>
          </a:prstGeom>
          <a:noFill/>
          <a:ln w="1905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2" name="Line 5"/>
          <p:cNvSpPr>
            <a:spLocks noChangeShapeType="1"/>
          </p:cNvSpPr>
          <p:nvPr/>
        </p:nvSpPr>
        <p:spPr bwMode="auto">
          <a:xfrm>
            <a:off x="5002851" y="4892425"/>
            <a:ext cx="5791200" cy="0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3" name="Line 6"/>
          <p:cNvSpPr>
            <a:spLocks noChangeShapeType="1"/>
          </p:cNvSpPr>
          <p:nvPr/>
        </p:nvSpPr>
        <p:spPr bwMode="auto">
          <a:xfrm>
            <a:off x="6526852" y="3520825"/>
            <a:ext cx="1295399" cy="1371600"/>
          </a:xfrm>
          <a:prstGeom prst="line">
            <a:avLst/>
          </a:prstGeom>
          <a:noFill/>
          <a:ln w="28575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4" name="Line 7"/>
          <p:cNvSpPr>
            <a:spLocks noChangeShapeType="1"/>
          </p:cNvSpPr>
          <p:nvPr/>
        </p:nvSpPr>
        <p:spPr bwMode="auto">
          <a:xfrm>
            <a:off x="7822251" y="4892425"/>
            <a:ext cx="501308" cy="1752600"/>
          </a:xfrm>
          <a:prstGeom prst="line">
            <a:avLst/>
          </a:prstGeom>
          <a:noFill/>
          <a:ln w="28575">
            <a:solidFill>
              <a:srgbClr val="00B0F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" name="Line 8"/>
          <p:cNvSpPr>
            <a:spLocks noChangeShapeType="1"/>
          </p:cNvSpPr>
          <p:nvPr/>
        </p:nvSpPr>
        <p:spPr bwMode="auto">
          <a:xfrm flipV="1">
            <a:off x="7822251" y="3520825"/>
            <a:ext cx="1295400" cy="1371600"/>
          </a:xfrm>
          <a:prstGeom prst="line">
            <a:avLst/>
          </a:prstGeom>
          <a:noFill/>
          <a:ln w="28575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7441251" y="4098675"/>
            <a:ext cx="412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600" b="1">
                <a:solidFill>
                  <a:schemeClr val="bg1"/>
                </a:solidFill>
              </a:rPr>
              <a:t>O</a:t>
            </a:r>
            <a:r>
              <a:rPr lang="es-ES_tradnl" sz="1600" b="1" baseline="-2500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7746051" y="5730625"/>
            <a:ext cx="412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600" b="1">
                <a:solidFill>
                  <a:schemeClr val="bg1"/>
                </a:solidFill>
              </a:rPr>
              <a:t>O</a:t>
            </a:r>
            <a:r>
              <a:rPr lang="es-ES_tradnl" sz="1600" b="1" baseline="-250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Text Box 12"/>
          <p:cNvSpPr txBox="1">
            <a:spLocks noChangeArrowheads="1"/>
          </p:cNvSpPr>
          <p:nvPr/>
        </p:nvSpPr>
        <p:spPr bwMode="auto">
          <a:xfrm>
            <a:off x="8149827" y="6337248"/>
            <a:ext cx="1635808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s-ES_tradnl" dirty="0"/>
              <a:t>Onda Refractada</a:t>
            </a:r>
          </a:p>
        </p:txBody>
      </p:sp>
      <p:sp>
        <p:nvSpPr>
          <p:cNvPr id="40" name="Text Box 13"/>
          <p:cNvSpPr txBox="1">
            <a:spLocks noChangeArrowheads="1"/>
          </p:cNvSpPr>
          <p:nvPr/>
        </p:nvSpPr>
        <p:spPr bwMode="auto">
          <a:xfrm>
            <a:off x="9193850" y="3349431"/>
            <a:ext cx="1523999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s-ES_tradnl" dirty="0"/>
              <a:t>Onda Reflejada</a:t>
            </a:r>
          </a:p>
        </p:txBody>
      </p:sp>
      <p:sp>
        <p:nvSpPr>
          <p:cNvPr id="41" name="Text Box 14"/>
          <p:cNvSpPr txBox="1">
            <a:spLocks noChangeArrowheads="1"/>
          </p:cNvSpPr>
          <p:nvPr/>
        </p:nvSpPr>
        <p:spPr bwMode="auto">
          <a:xfrm>
            <a:off x="4850451" y="4282825"/>
            <a:ext cx="9749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Medio 1</a:t>
            </a: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42" name="Text Box 15"/>
          <p:cNvSpPr txBox="1">
            <a:spLocks noChangeArrowheads="1"/>
          </p:cNvSpPr>
          <p:nvPr/>
        </p:nvSpPr>
        <p:spPr bwMode="auto">
          <a:xfrm>
            <a:off x="4883921" y="5197225"/>
            <a:ext cx="9749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Medio 2</a:t>
            </a:r>
            <a:endParaRPr lang="es-ES_tradnl" dirty="0">
              <a:solidFill>
                <a:srgbClr val="00B0F0"/>
              </a:solidFill>
            </a:endParaRPr>
          </a:p>
        </p:txBody>
      </p:sp>
      <p:sp>
        <p:nvSpPr>
          <p:cNvPr id="43" name="Text Box 16"/>
          <p:cNvSpPr txBox="1">
            <a:spLocks noChangeArrowheads="1"/>
          </p:cNvSpPr>
          <p:nvPr/>
        </p:nvSpPr>
        <p:spPr bwMode="auto">
          <a:xfrm>
            <a:off x="4862769" y="3381872"/>
            <a:ext cx="1587883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</a:lvl1pPr>
          </a:lstStyle>
          <a:p>
            <a:r>
              <a:rPr lang="es-ES" sz="1400" b="1" dirty="0"/>
              <a:t>Onda Incidente</a:t>
            </a:r>
          </a:p>
        </p:txBody>
      </p:sp>
    </p:spTree>
    <p:extLst>
      <p:ext uri="{BB962C8B-B14F-4D97-AF65-F5344CB8AC3E}">
        <p14:creationId xmlns:p14="http://schemas.microsoft.com/office/powerpoint/2010/main" val="416857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9" grpId="0" animBg="1"/>
      <p:bldP spid="40" grpId="0" animBg="1"/>
      <p:bldP spid="41" grpId="0"/>
      <p:bldP spid="42" grpId="0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786" y="119207"/>
            <a:ext cx="627249" cy="627249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535910" y="2191668"/>
            <a:ext cx="301690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EFECTO de REFRACCIÓN</a:t>
            </a:r>
            <a:endParaRPr lang="es-ES_tradnl" sz="2600" dirty="0"/>
          </a:p>
        </p:txBody>
      </p:sp>
      <p:sp>
        <p:nvSpPr>
          <p:cNvPr id="32" name="Line 5"/>
          <p:cNvSpPr>
            <a:spLocks noChangeShapeType="1"/>
          </p:cNvSpPr>
          <p:nvPr/>
        </p:nvSpPr>
        <p:spPr bwMode="auto">
          <a:xfrm>
            <a:off x="4621851" y="4892425"/>
            <a:ext cx="5791200" cy="0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8063" y="3531008"/>
            <a:ext cx="2965304" cy="2175092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929017" y="2430451"/>
            <a:ext cx="20288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TIPOS DE  </a:t>
            </a:r>
          </a:p>
          <a:p>
            <a:r>
              <a:rPr lang="es-ES_tradnl" sz="32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SONARES</a:t>
            </a:r>
            <a:endParaRPr lang="es-ES_tradnl" dirty="0">
              <a:solidFill>
                <a:srgbClr val="002060"/>
              </a:solidFill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3180" y="2637944"/>
            <a:ext cx="8722620" cy="3719820"/>
          </a:xfrm>
          <a:prstGeom prst="rect">
            <a:avLst/>
          </a:prstGeom>
          <a:noFill/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6319" y="2870058"/>
            <a:ext cx="2709291" cy="3361496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3738165" y="3084220"/>
            <a:ext cx="25787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rgbClr val="002060"/>
                </a:solidFill>
              </a:rPr>
              <a:t>Emplea un haz direccional estrecho, tipo foco de linterna, de poco uso en la actualidad, requiere estabilización. </a:t>
            </a:r>
            <a:endParaRPr lang="es-ES_tradnl" altLang="es-CL" sz="1500" dirty="0">
              <a:solidFill>
                <a:srgbClr val="002060"/>
              </a:solidFill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7475" y="2870057"/>
            <a:ext cx="2709291" cy="3361497"/>
          </a:xfrm>
          <a:prstGeom prst="rect">
            <a:avLst/>
          </a:prstGeom>
        </p:spPr>
      </p:pic>
      <p:sp>
        <p:nvSpPr>
          <p:cNvPr id="24" name="CuadroTexto 23"/>
          <p:cNvSpPr txBox="1"/>
          <p:nvPr/>
        </p:nvSpPr>
        <p:spPr>
          <a:xfrm>
            <a:off x="6543990" y="3061303"/>
            <a:ext cx="25787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rgbClr val="002060"/>
                </a:solidFill>
              </a:rPr>
              <a:t>Sonar de mayor empleo en los buques de guerra, permite explorar en los 360 grados y en forma dirigida por sectores. Se ve afectado por los ruidos propios </a:t>
            </a:r>
            <a:r>
              <a:rPr lang="es-ES_tradnl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(hélices)</a:t>
            </a:r>
            <a:endParaRPr lang="es-ES_tradnl" altLang="es-CL" sz="15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644" y="2860533"/>
            <a:ext cx="2709291" cy="3371022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9303856" y="3138401"/>
            <a:ext cx="2578789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rgbClr val="002060"/>
                </a:solidFill>
              </a:rPr>
              <a:t>Desarrollo actual que permite variar la profundidad del Transductor a fin de emitir bajo la capa o termoclina. Empleado por unidades de superficie, limita la maniobrabilidad de estas, pero es muy efectivo en detecciones a larga distancia (según condiciones de propagación del sonido). Los Helos emplean sonares arriables, solo estacionarios.</a:t>
            </a:r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1558" y="2043853"/>
            <a:ext cx="2048161" cy="1011024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4000620" y="2179917"/>
            <a:ext cx="20582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de Foco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(Search – Light)</a:t>
            </a:r>
            <a:endParaRPr lang="es-CL" sz="1600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5009" y="2049438"/>
            <a:ext cx="2439353" cy="1011024"/>
          </a:xfrm>
          <a:prstGeom prst="rect">
            <a:avLst/>
          </a:prstGeom>
        </p:spPr>
      </p:pic>
      <p:sp>
        <p:nvSpPr>
          <p:cNvPr id="23" name="Rectángulo 22"/>
          <p:cNvSpPr/>
          <p:nvPr/>
        </p:nvSpPr>
        <p:spPr>
          <a:xfrm>
            <a:off x="6646028" y="2273732"/>
            <a:ext cx="24393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de Scanning</a:t>
            </a:r>
            <a:endParaRPr lang="es-CL" sz="1200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6189" y="2043853"/>
            <a:ext cx="2542770" cy="1011024"/>
          </a:xfrm>
          <a:prstGeom prst="rect">
            <a:avLst/>
          </a:prstGeom>
        </p:spPr>
      </p:pic>
      <p:sp>
        <p:nvSpPr>
          <p:cNvPr id="27" name="Rectángulo 26"/>
          <p:cNvSpPr/>
          <p:nvPr/>
        </p:nvSpPr>
        <p:spPr>
          <a:xfrm>
            <a:off x="9303761" y="2060885"/>
            <a:ext cx="261417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de Profundidad Variable</a:t>
            </a:r>
          </a:p>
          <a:p>
            <a:pPr algn="ctr"/>
            <a:r>
              <a:rPr lang="es-ES" sz="12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 V.D.S. : Variable Depth Sonar)</a:t>
            </a:r>
            <a:endParaRPr lang="es-CL" sz="1200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52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8" grpId="0"/>
      <p:bldP spid="19" grpId="0"/>
      <p:bldP spid="23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n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5268" y="1002291"/>
            <a:ext cx="7756732" cy="58509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494" y="2344689"/>
            <a:ext cx="3756314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0" name="Rectángulo 29"/>
          <p:cNvSpPr/>
          <p:nvPr/>
        </p:nvSpPr>
        <p:spPr>
          <a:xfrm>
            <a:off x="237494" y="3228696"/>
            <a:ext cx="36063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de Profundidad Variable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 V.D.S. : Variable Depth Sonar)</a:t>
            </a:r>
            <a:endParaRPr lang="es-CL" sz="1600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31" name="Picture 5" descr="TRANSDUCTOR DE SONAR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0273" y="2021584"/>
            <a:ext cx="2017150" cy="1479506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8" name="Picture 6" descr="SENSOR VDS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296525" y="4438882"/>
            <a:ext cx="1719257" cy="138406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4" name="Picture 7" descr="SENSOR VDS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15050" y="4448459"/>
            <a:ext cx="1907498" cy="1578164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5" name="Picture 8" descr="SONAR CASCO Y VDS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79322" y="1223865"/>
            <a:ext cx="3235325" cy="28003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7" name="Text Box 11"/>
          <p:cNvSpPr txBox="1">
            <a:spLocks noChangeArrowheads="1"/>
          </p:cNvSpPr>
          <p:nvPr/>
        </p:nvSpPr>
        <p:spPr bwMode="auto">
          <a:xfrm>
            <a:off x="4818077" y="1418040"/>
            <a:ext cx="2450181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s-ES_tradnl" dirty="0"/>
              <a:t>TRANSDUCTOR DE CASCO</a:t>
            </a:r>
            <a:endParaRPr lang="es-MX" dirty="0"/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6526347" y="6247437"/>
            <a:ext cx="337063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>
              <a:spcBef>
                <a:spcPts val="0"/>
              </a:spcBef>
            </a:pPr>
            <a:r>
              <a:rPr lang="es-ES_tradnl" dirty="0"/>
              <a:t>Transductor de Profundidad Variable</a:t>
            </a:r>
          </a:p>
          <a:p>
            <a:pPr>
              <a:spcBef>
                <a:spcPts val="0"/>
              </a:spcBef>
            </a:pPr>
            <a:r>
              <a:rPr lang="es-ES_tradnl" dirty="0"/>
              <a:t>(V.D.S.)</a:t>
            </a:r>
            <a:endParaRPr lang="es-MX" dirty="0"/>
          </a:p>
        </p:txBody>
      </p:sp>
      <p:cxnSp>
        <p:nvCxnSpPr>
          <p:cNvPr id="4" name="Conector recto de flecha 3"/>
          <p:cNvCxnSpPr>
            <a:stCxn id="31" idx="3"/>
          </p:cNvCxnSpPr>
          <p:nvPr/>
        </p:nvCxnSpPr>
        <p:spPr>
          <a:xfrm flipV="1">
            <a:off x="6987423" y="2063114"/>
            <a:ext cx="3053885" cy="698223"/>
          </a:xfrm>
          <a:prstGeom prst="straightConnector1">
            <a:avLst/>
          </a:prstGeom>
          <a:ln w="28575">
            <a:solidFill>
              <a:schemeClr val="bg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>
            <a:off x="9555152" y="5140492"/>
            <a:ext cx="641919" cy="0"/>
          </a:xfrm>
          <a:prstGeom prst="straightConnector1">
            <a:avLst/>
          </a:prstGeom>
          <a:ln w="3810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de flecha 27"/>
          <p:cNvCxnSpPr/>
          <p:nvPr/>
        </p:nvCxnSpPr>
        <p:spPr>
          <a:xfrm flipV="1">
            <a:off x="8498216" y="3228697"/>
            <a:ext cx="2944603" cy="1152700"/>
          </a:xfrm>
          <a:prstGeom prst="straightConnector1">
            <a:avLst/>
          </a:prstGeom>
          <a:ln w="38100">
            <a:solidFill>
              <a:schemeClr val="bg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Imagen 5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25667" y="4572589"/>
            <a:ext cx="1915406" cy="1278656"/>
          </a:xfrm>
          <a:prstGeom prst="rect">
            <a:avLst/>
          </a:prstGeom>
        </p:spPr>
      </p:pic>
      <p:cxnSp>
        <p:nvCxnSpPr>
          <p:cNvPr id="53" name="Conector recto de flecha 52"/>
          <p:cNvCxnSpPr/>
          <p:nvPr/>
        </p:nvCxnSpPr>
        <p:spPr>
          <a:xfrm>
            <a:off x="6801983" y="5162053"/>
            <a:ext cx="641919" cy="0"/>
          </a:xfrm>
          <a:prstGeom prst="straightConnector1">
            <a:avLst/>
          </a:prstGeom>
          <a:ln w="3810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lipse 54"/>
          <p:cNvSpPr/>
          <p:nvPr/>
        </p:nvSpPr>
        <p:spPr>
          <a:xfrm>
            <a:off x="11235531" y="2939308"/>
            <a:ext cx="558231" cy="521294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740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n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5268" y="1002291"/>
            <a:ext cx="7756732" cy="58509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494" y="2344689"/>
            <a:ext cx="3756314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0" name="Rectángulo 29"/>
          <p:cNvSpPr/>
          <p:nvPr/>
        </p:nvSpPr>
        <p:spPr>
          <a:xfrm>
            <a:off x="237494" y="3228696"/>
            <a:ext cx="36063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Domos de Sonares de Casco de Unidades de Superficie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 Buques de Guerra – Científicos)</a:t>
            </a:r>
            <a:endParaRPr lang="es-CL" sz="1600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6" name="Picture 7" descr="TRANSDUCTOR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99290" y="1889418"/>
            <a:ext cx="2493266" cy="1758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4" descr="TRANSDUCTOR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887279" y="4218326"/>
            <a:ext cx="3042027" cy="184256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Picture 9" descr="cmdte gonzalez2"/>
          <p:cNvPicPr>
            <a:picLocks noChangeAspect="1" noChangeArrowheads="1"/>
          </p:cNvPicPr>
          <p:nvPr/>
        </p:nvPicPr>
        <p:blipFill rotWithShape="1">
          <a:blip r:embed="rId8"/>
          <a:srcRect l="3892" t="3384" r="2953"/>
          <a:stretch/>
        </p:blipFill>
        <p:spPr bwMode="auto">
          <a:xfrm>
            <a:off x="8958266" y="3024672"/>
            <a:ext cx="2336520" cy="28056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9146803" y="2461060"/>
            <a:ext cx="1939709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>
              <a:spcBef>
                <a:spcPts val="0"/>
              </a:spcBef>
            </a:pPr>
            <a:r>
              <a:rPr lang="es-ES_tradnl" dirty="0"/>
              <a:t>TRANSDUCTOR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940351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786" y="119207"/>
            <a:ext cx="627249" cy="627249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535910" y="2191668"/>
            <a:ext cx="301690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EFECTO de REFRACCIÓN</a:t>
            </a:r>
            <a:endParaRPr lang="es-ES_tradnl" sz="2600" dirty="0"/>
          </a:p>
        </p:txBody>
      </p:sp>
      <p:sp>
        <p:nvSpPr>
          <p:cNvPr id="32" name="Line 5"/>
          <p:cNvSpPr>
            <a:spLocks noChangeShapeType="1"/>
          </p:cNvSpPr>
          <p:nvPr/>
        </p:nvSpPr>
        <p:spPr bwMode="auto">
          <a:xfrm>
            <a:off x="4621851" y="4892425"/>
            <a:ext cx="5791200" cy="0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8063" y="3531008"/>
            <a:ext cx="2965304" cy="2175092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535910" y="2430451"/>
            <a:ext cx="27350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TIPOS DE  </a:t>
            </a:r>
          </a:p>
          <a:p>
            <a:r>
              <a:rPr lang="es-ES_tradnl" sz="32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SONARES</a:t>
            </a:r>
            <a:r>
              <a:rPr lang="es-ES_tradnl" sz="32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(Cont.)</a:t>
            </a:r>
            <a:endParaRPr lang="es-ES_tradnl" dirty="0">
              <a:solidFill>
                <a:srgbClr val="002060"/>
              </a:solidFill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3180" y="2637944"/>
            <a:ext cx="8722620" cy="3719820"/>
          </a:xfrm>
          <a:prstGeom prst="rect">
            <a:avLst/>
          </a:prstGeom>
          <a:noFill/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6319" y="2870058"/>
            <a:ext cx="2709291" cy="3244812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3707070" y="3328302"/>
            <a:ext cx="257878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rgbClr val="002060"/>
                </a:solidFill>
              </a:rPr>
              <a:t>Emplea un haz direccional de barrido vertical, de baja potencia y alta frecuencia. Es usado por SSN para navegación trans polar, entrega o permite configurar panorama tri-dimensional para evitar obstáculos  bajo la superficie.</a:t>
            </a:r>
            <a:endParaRPr lang="es-ES_tradnl" altLang="es-CL" sz="1500" dirty="0">
              <a:solidFill>
                <a:srgbClr val="002060"/>
              </a:solidFill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5244" y="2870058"/>
            <a:ext cx="2709291" cy="3244812"/>
          </a:xfrm>
          <a:prstGeom prst="rect">
            <a:avLst/>
          </a:prstGeom>
        </p:spPr>
      </p:pic>
      <p:sp>
        <p:nvSpPr>
          <p:cNvPr id="24" name="CuadroTexto 23"/>
          <p:cNvSpPr txBox="1"/>
          <p:nvPr/>
        </p:nvSpPr>
        <p:spPr>
          <a:xfrm>
            <a:off x="6543990" y="3350312"/>
            <a:ext cx="257878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rgbClr val="002060"/>
                </a:solidFill>
              </a:rPr>
              <a:t>Sonar pasivo remolcado tras el buque que lo opera con el objeto de alejar el transductor del negativo ruido del casco y hélices propias. Su operación limita la maniobrabilidad y la velocidad que puede desarrollar el buque. FFG clase “M”  trae equipo </a:t>
            </a:r>
            <a:r>
              <a:rPr lang="es-ES_tradnl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ANACONDA</a:t>
            </a:r>
            <a:endParaRPr lang="es-ES_tradnl" altLang="es-CL" sz="15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644" y="2860533"/>
            <a:ext cx="2709291" cy="3244812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9314894" y="3343852"/>
            <a:ext cx="257878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500" dirty="0">
                <a:solidFill>
                  <a:srgbClr val="002060"/>
                </a:solidFill>
              </a:rPr>
              <a:t>Usado por helicópteros, los que lo arrían sobre el área donde se piensa está el contacto. No pueden ser remolcados y son de alta frecuencia. Se operan en pasivo y activo</a:t>
            </a:r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1558" y="2043853"/>
            <a:ext cx="2048161" cy="1011024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3887970" y="2162172"/>
            <a:ext cx="22353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de Alta Resolución</a:t>
            </a:r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0065" y="2041872"/>
            <a:ext cx="2562274" cy="1011024"/>
          </a:xfrm>
          <a:prstGeom prst="rect">
            <a:avLst/>
          </a:prstGeom>
        </p:spPr>
      </p:pic>
      <p:sp>
        <p:nvSpPr>
          <p:cNvPr id="23" name="Rectángulo 22"/>
          <p:cNvSpPr/>
          <p:nvPr/>
        </p:nvSpPr>
        <p:spPr>
          <a:xfrm>
            <a:off x="6415244" y="2086434"/>
            <a:ext cx="276928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de Arreglo Remolcado </a:t>
            </a:r>
          </a:p>
          <a:p>
            <a:pPr algn="ctr"/>
            <a:r>
              <a:rPr lang="es-CL" sz="12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</a:t>
            </a:r>
            <a:r>
              <a:rPr lang="es-CL" sz="11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TACTAS: Tactical Towing Array Sonar) </a:t>
            </a:r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6472" y="2028281"/>
            <a:ext cx="2260484" cy="1011024"/>
          </a:xfrm>
          <a:prstGeom prst="rect">
            <a:avLst/>
          </a:prstGeom>
        </p:spPr>
      </p:pic>
      <p:sp>
        <p:nvSpPr>
          <p:cNvPr id="27" name="Rectángulo 26"/>
          <p:cNvSpPr/>
          <p:nvPr/>
        </p:nvSpPr>
        <p:spPr>
          <a:xfrm>
            <a:off x="9489046" y="2325562"/>
            <a:ext cx="22353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Sonar Arriable</a:t>
            </a:r>
          </a:p>
        </p:txBody>
      </p:sp>
    </p:spTree>
    <p:extLst>
      <p:ext uri="{BB962C8B-B14F-4D97-AF65-F5344CB8AC3E}">
        <p14:creationId xmlns:p14="http://schemas.microsoft.com/office/powerpoint/2010/main" val="417940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8" grpId="0"/>
      <p:bldP spid="19" grpId="0"/>
      <p:bldP spid="23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147" y="1346231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048" y="1059679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3611627" y="1196023"/>
            <a:ext cx="51990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LOS SONARES</a:t>
            </a: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21199" y="2254487"/>
            <a:ext cx="323640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CORTO ALCANCE</a:t>
            </a:r>
          </a:p>
        </p:txBody>
      </p:sp>
      <p:sp>
        <p:nvSpPr>
          <p:cNvPr id="31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988470" y="2981149"/>
            <a:ext cx="338168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Menores a 5.000 yardas</a:t>
            </a:r>
            <a:endParaRPr lang="en-US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119" y="3008903"/>
            <a:ext cx="141714" cy="181079"/>
          </a:xfrm>
          <a:prstGeom prst="rect">
            <a:avLst/>
          </a:prstGeom>
        </p:spPr>
      </p:pic>
      <p:sp>
        <p:nvSpPr>
          <p:cNvPr id="4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158557" y="2237589"/>
            <a:ext cx="3236401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MEDIANO ALCANCE</a:t>
            </a:r>
          </a:p>
        </p:txBody>
      </p:sp>
      <p:sp>
        <p:nvSpPr>
          <p:cNvPr id="47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4664225" y="3287137"/>
            <a:ext cx="2705839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endParaRPr lang="es-ES_tradnl" sz="8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5.000 y 15.000 yardas</a:t>
            </a:r>
            <a:endParaRPr lang="en-US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3051" y="3455867"/>
            <a:ext cx="141714" cy="181079"/>
          </a:xfrm>
          <a:prstGeom prst="rect">
            <a:avLst/>
          </a:prstGeom>
        </p:spPr>
      </p:pic>
      <p:sp>
        <p:nvSpPr>
          <p:cNvPr id="5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8312460" y="2247327"/>
            <a:ext cx="323640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LARGO ALCANCE</a:t>
            </a:r>
          </a:p>
        </p:txBody>
      </p:sp>
      <p:sp>
        <p:nvSpPr>
          <p:cNvPr id="52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9071755" y="3016719"/>
            <a:ext cx="2230229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algn="just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Mayor a 15.000 yardas</a:t>
            </a:r>
          </a:p>
        </p:txBody>
      </p:sp>
      <p:pic>
        <p:nvPicPr>
          <p:cNvPr id="53" name="Imagen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0260" y="3070111"/>
            <a:ext cx="141714" cy="18107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786" y="119207"/>
            <a:ext cx="627249" cy="62724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0497" y="4513987"/>
            <a:ext cx="2506815" cy="19267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/>
          <a:srcRect t="1289" r="1193"/>
          <a:stretch/>
        </p:blipFill>
        <p:spPr>
          <a:xfrm>
            <a:off x="3956703" y="4214883"/>
            <a:ext cx="4739282" cy="23396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448" y="4713134"/>
            <a:ext cx="3339743" cy="16864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4370150" y="6241185"/>
            <a:ext cx="4025194" cy="310068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0259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46" grpId="0"/>
      <p:bldP spid="47" grpId="0"/>
      <p:bldP spid="51" grpId="0"/>
      <p:bldP spid="5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n 49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766" y="746456"/>
            <a:ext cx="9918819" cy="58509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pic>
        <p:nvPicPr>
          <p:cNvPr id="11" name="sonar vds y arriable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2666288" y="1112624"/>
            <a:ext cx="6968933" cy="5118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705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n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766" y="746456"/>
            <a:ext cx="9918819" cy="58509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324741" y="149716"/>
            <a:ext cx="1068224" cy="42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786" y="119207"/>
            <a:ext cx="627249" cy="62724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002564" y="1280256"/>
            <a:ext cx="78792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Transductores Especiales para Caza Minas</a:t>
            </a:r>
            <a:endParaRPr lang="es-CL" sz="1600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" name="Picture 4" descr="SONAR CAZA MINAS"/>
          <p:cNvPicPr>
            <a:picLocks noChangeAspect="1" noChangeArrowheads="1"/>
          </p:cNvPicPr>
          <p:nvPr/>
        </p:nvPicPr>
        <p:blipFill rotWithShape="1">
          <a:blip r:embed="rId5"/>
          <a:srcRect l="2164" t="1332" r="2282" b="1047"/>
          <a:stretch/>
        </p:blipFill>
        <p:spPr bwMode="auto">
          <a:xfrm>
            <a:off x="2589375" y="2238998"/>
            <a:ext cx="3042303" cy="37601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5" descr="VDS CAZA MINAS"/>
          <p:cNvPicPr>
            <a:picLocks noChangeAspect="1" noChangeArrowheads="1"/>
          </p:cNvPicPr>
          <p:nvPr/>
        </p:nvPicPr>
        <p:blipFill rotWithShape="1">
          <a:blip r:embed="rId6"/>
          <a:srcRect l="2576" t="1540" r="2344" b="1683"/>
          <a:stretch/>
        </p:blipFill>
        <p:spPr bwMode="auto">
          <a:xfrm>
            <a:off x="6395102" y="2238999"/>
            <a:ext cx="3119215" cy="376014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56720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8244"/>
            <a:ext cx="12211747" cy="35804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520583" y="431727"/>
            <a:ext cx="1307395" cy="516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215481" y="4228215"/>
            <a:ext cx="58987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4400" b="1" dirty="0">
                <a:latin typeface="Comic Sans MS" panose="030F0702030302020204" pitchFamily="66" charset="0"/>
              </a:rPr>
              <a:t>¿ Preguntas 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60423" y="6159329"/>
            <a:ext cx="2181537" cy="38837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400" b="1" dirty="0">
                <a:latin typeface="High Tower Text" panose="02040502050506030303" pitchFamily="18" charset="0"/>
                <a:ea typeface="+mn-ea"/>
                <a:cs typeface="+mn-cs"/>
              </a:rPr>
              <a:t>SISTEMAS DE ARMAS</a:t>
            </a:r>
          </a:p>
          <a:p>
            <a:pPr algn="ctr"/>
            <a:r>
              <a:rPr lang="en-US" sz="1400" b="1" dirty="0">
                <a:latin typeface="High Tower Text" panose="02040502050506030303" pitchFamily="18" charset="0"/>
                <a:ea typeface="+mn-ea"/>
                <a:cs typeface="+mn-cs"/>
              </a:rPr>
              <a:t>UT N°3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423" y="1684701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329534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5921</TotalTime>
  <Words>1349</Words>
  <Application>Microsoft Office PowerPoint</Application>
  <PresentationFormat>Panorámica</PresentationFormat>
  <Paragraphs>124</Paragraphs>
  <Slides>20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32" baseType="lpstr">
      <vt:lpstr>Malgun Gothic</vt:lpstr>
      <vt:lpstr>Arial</vt:lpstr>
      <vt:lpstr>Britannic Bold</vt:lpstr>
      <vt:lpstr>Calibri</vt:lpstr>
      <vt:lpstr>Calibri Light</vt:lpstr>
      <vt:lpstr>Comic Sans MS</vt:lpstr>
      <vt:lpstr>High Tower Text</vt:lpstr>
      <vt:lpstr>Lato</vt:lpstr>
      <vt:lpstr>Segoe UI</vt:lpstr>
      <vt:lpstr>Wingdings</vt:lpstr>
      <vt:lpstr>Tema de Office</vt:lpstr>
      <vt:lpstr>Imagen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56</cp:revision>
  <dcterms:created xsi:type="dcterms:W3CDTF">2023-01-12T12:16:24Z</dcterms:created>
  <dcterms:modified xsi:type="dcterms:W3CDTF">2023-05-17T15:45:56Z</dcterms:modified>
</cp:coreProperties>
</file>