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5"/>
  </p:notesMasterIdLst>
  <p:sldIdLst>
    <p:sldId id="280" r:id="rId3"/>
    <p:sldId id="287" r:id="rId4"/>
    <p:sldId id="288" r:id="rId5"/>
    <p:sldId id="289" r:id="rId6"/>
    <p:sldId id="290" r:id="rId7"/>
    <p:sldId id="291" r:id="rId8"/>
    <p:sldId id="293" r:id="rId9"/>
    <p:sldId id="294" r:id="rId10"/>
    <p:sldId id="295" r:id="rId11"/>
    <p:sldId id="296" r:id="rId12"/>
    <p:sldId id="297" r:id="rId13"/>
    <p:sldId id="298" r:id="rId14"/>
    <p:sldId id="299" r:id="rId15"/>
    <p:sldId id="300" r:id="rId16"/>
    <p:sldId id="301" r:id="rId17"/>
    <p:sldId id="302" r:id="rId18"/>
    <p:sldId id="303" r:id="rId19"/>
    <p:sldId id="304" r:id="rId20"/>
    <p:sldId id="305" r:id="rId21"/>
    <p:sldId id="306" r:id="rId22"/>
    <p:sldId id="307" r:id="rId23"/>
    <p:sldId id="308" r:id="rId24"/>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snapVertSplitter="1" vertBarState="minimized" horzBarState="maximized">
    <p:restoredLeft sz="15619"/>
    <p:restoredTop sz="94625"/>
  </p:normalViewPr>
  <p:slideViewPr>
    <p:cSldViewPr>
      <p:cViewPr varScale="1">
        <p:scale>
          <a:sx n="52" d="100"/>
          <a:sy n="52" d="100"/>
        </p:scale>
        <p:origin x="1440" y="41"/>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8815"/>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1B42A5-DCBD-445D-A18F-604300C2E831}" type="datetimeFigureOut">
              <a:rPr lang="es-CL" smtClean="0"/>
              <a:pPr/>
              <a:t>04-04-2021</a:t>
            </a:fld>
            <a:endParaRPr lang="es-C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5256907-65FA-4ADD-AF03-B65FD77BC70C}" type="slidenum">
              <a:rPr lang="es-CL" smtClean="0"/>
              <a:pPr/>
              <a:t>‹Nº›</a:t>
            </a:fld>
            <a:endParaRPr lang="es-C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fld id="{5407578E-466B-4C24-AD4D-A822DFFABDBD}" type="datetimeFigureOut">
              <a:rPr lang="es-CL" smtClean="0"/>
              <a:pPr/>
              <a:t>04-04-2021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5407578E-466B-4C24-AD4D-A822DFFABDBD}" type="datetimeFigureOut">
              <a:rPr lang="es-CL" smtClean="0"/>
              <a:pPr/>
              <a:t>04-04-2021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5407578E-466B-4C24-AD4D-A822DFFABDBD}" type="datetimeFigureOut">
              <a:rPr lang="es-CL" smtClean="0"/>
              <a:pPr/>
              <a:t>04-04-2021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fld id="{5407578E-466B-4C24-AD4D-A822DFFABDBD}" type="datetimeFigureOut">
              <a:rPr lang="es-CL" smtClean="0"/>
              <a:pPr/>
              <a:t>04-04-2021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fld id="{5407578E-466B-4C24-AD4D-A822DFFABDBD}" type="datetimeFigureOut">
              <a:rPr lang="es-CL" smtClean="0"/>
              <a:pPr/>
              <a:t>04-04-2021</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fld id="{5407578E-466B-4C24-AD4D-A822DFFABDBD}" type="datetimeFigureOut">
              <a:rPr lang="es-CL" smtClean="0"/>
              <a:pPr/>
              <a:t>04-04-2021</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407578E-466B-4C24-AD4D-A822DFFABDBD}" type="datetimeFigureOut">
              <a:rPr lang="es-CL" smtClean="0"/>
              <a:pPr/>
              <a:t>04-04-2021</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5407578E-466B-4C24-AD4D-A822DFFABDBD}" type="datetimeFigureOut">
              <a:rPr lang="es-CL" smtClean="0"/>
              <a:pPr/>
              <a:t>04-04-2021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5407578E-466B-4C24-AD4D-A822DFFABDBD}" type="datetimeFigureOut">
              <a:rPr lang="es-CL" smtClean="0"/>
              <a:pPr/>
              <a:t>04-04-2021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5407578E-466B-4C24-AD4D-A822DFFABDBD}" type="datetimeFigureOut">
              <a:rPr lang="es-CL" smtClean="0"/>
              <a:pPr/>
              <a:t>04-04-2021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5407578E-466B-4C24-AD4D-A822DFFABDBD}" type="datetimeFigureOut">
              <a:rPr lang="es-CL" smtClean="0"/>
              <a:pPr/>
              <a:t>04-04-2021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9 Triángulo rectángulo"/>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Título"/>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grpSp>
        <p:nvGrpSpPr>
          <p:cNvPr id="2" name="1 Grupo"/>
          <p:cNvGrpSpPr/>
          <p:nvPr/>
        </p:nvGrpSpPr>
        <p:grpSpPr>
          <a:xfrm>
            <a:off x="-3765" y="4953000"/>
            <a:ext cx="9147765" cy="1912088"/>
            <a:chOff x="-3765" y="4832896"/>
            <a:chExt cx="9147765" cy="2032192"/>
          </a:xfrm>
        </p:grpSpPr>
        <p:sp>
          <p:nvSpPr>
            <p:cNvPr id="7" name="6 Forma libre"/>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7 Forma libre"/>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Forma libre"/>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11 Conector recto"/>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29 Marcador de fecha"/>
          <p:cNvSpPr>
            <a:spLocks noGrp="1"/>
          </p:cNvSpPr>
          <p:nvPr>
            <p:ph type="dt" sz="half" idx="10"/>
          </p:nvPr>
        </p:nvSpPr>
        <p:spPr/>
        <p:txBody>
          <a:bodyPr/>
          <a:lstStyle>
            <a:lvl1pPr>
              <a:defRPr>
                <a:solidFill>
                  <a:srgbClr val="FFFFFF"/>
                </a:solidFill>
              </a:defRPr>
            </a:lvl1pPr>
            <a:extLst/>
          </a:lstStyle>
          <a:p>
            <a:fld id="{5407578E-466B-4C24-AD4D-A822DFFABDBD}" type="datetimeFigureOut">
              <a:rPr lang="es-CL" smtClean="0"/>
              <a:pPr/>
              <a:t>04-04-2021</a:t>
            </a:fld>
            <a:endParaRPr lang="es-CL"/>
          </a:p>
        </p:txBody>
      </p:sp>
      <p:sp>
        <p:nvSpPr>
          <p:cNvPr id="19" name="18 Marcador de pie de página"/>
          <p:cNvSpPr>
            <a:spLocks noGrp="1"/>
          </p:cNvSpPr>
          <p:nvPr>
            <p:ph type="ftr" sz="quarter" idx="11"/>
          </p:nvPr>
        </p:nvSpPr>
        <p:spPr/>
        <p:txBody>
          <a:bodyPr/>
          <a:lstStyle>
            <a:lvl1pPr>
              <a:defRPr>
                <a:solidFill>
                  <a:schemeClr val="accent1">
                    <a:tint val="20000"/>
                  </a:schemeClr>
                </a:solidFill>
              </a:defRPr>
            </a:lvl1pPr>
            <a:extLst/>
          </a:lstStyle>
          <a:p>
            <a:endParaRPr lang="es-CL"/>
          </a:p>
        </p:txBody>
      </p:sp>
      <p:sp>
        <p:nvSpPr>
          <p:cNvPr id="27" name="26 Marcador de número de diapositiva"/>
          <p:cNvSpPr>
            <a:spLocks noGrp="1"/>
          </p:cNvSpPr>
          <p:nvPr>
            <p:ph type="sldNum" sz="quarter" idx="12"/>
          </p:nvPr>
        </p:nvSpPr>
        <p:spPr/>
        <p:txBody>
          <a:bodyPr/>
          <a:lstStyle>
            <a:lvl1pPr>
              <a:defRPr>
                <a:solidFill>
                  <a:srgbClr val="FFFFFF"/>
                </a:solidFill>
              </a:defRPr>
            </a:lvl1pPr>
            <a:extLst/>
          </a:lstStyle>
          <a:p>
            <a:fld id="{3F59EA38-B63E-45A1-8AA0-B0C9DA1120CB}" type="slidenum">
              <a:rPr lang="es-CL" smtClean="0"/>
              <a:pPr/>
              <a:t>‹Nº›</a:t>
            </a:fld>
            <a:endParaRPr lang="es-C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5407578E-466B-4C24-AD4D-A822DFFABDBD}" type="datetimeFigureOut">
              <a:rPr lang="es-CL" smtClean="0"/>
              <a:pPr/>
              <a:t>04-04-2021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
        <p:nvSpPr>
          <p:cNvPr id="7" name="6 Título"/>
          <p:cNvSpPr>
            <a:spLocks noGrp="1"/>
          </p:cNvSpPr>
          <p:nvPr>
            <p:ph type="title"/>
          </p:nvPr>
        </p:nvSpPr>
        <p:spPr/>
        <p:txBody>
          <a:bodyPr rtlCol="0"/>
          <a:lstStyle/>
          <a:p>
            <a:r>
              <a:rPr kumimoji="0" lang="es-ES" smtClean="0"/>
              <a:t>Haga clic para modificar el estilo de título del patrón</a:t>
            </a:r>
            <a:endParaRPr kumimoji="0"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5407578E-466B-4C24-AD4D-A822DFFABDBD}" type="datetimeFigureOut">
              <a:rPr lang="es-CL" smtClean="0"/>
              <a:pPr/>
              <a:t>04-04-2021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
        <p:nvSpPr>
          <p:cNvPr id="7" name="6 Cheurón"/>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7 Cheurón"/>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5407578E-466B-4C24-AD4D-A822DFFABDBD}" type="datetimeFigureOut">
              <a:rPr lang="es-CL" smtClean="0"/>
              <a:pPr/>
              <a:t>04-04-2021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
        <p:nvSpPr>
          <p:cNvPr id="8" name="7 Título"/>
          <p:cNvSpPr>
            <a:spLocks noGrp="1"/>
          </p:cNvSpPr>
          <p:nvPr>
            <p:ph type="title"/>
          </p:nvPr>
        </p:nvSpPr>
        <p:spPr/>
        <p:txBody>
          <a:bodyPr rtlCol="0"/>
          <a:lstStyle/>
          <a:p>
            <a:r>
              <a:rPr kumimoji="0" lang="es-ES" smtClean="0"/>
              <a:t>Haga clic para modificar el estilo de título del patrón</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5407578E-466B-4C24-AD4D-A822DFFABDBD}" type="datetimeFigureOut">
              <a:rPr lang="es-CL" smtClean="0"/>
              <a:pPr/>
              <a:t>04-04-2021</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p>
            <a:fld id="{5407578E-466B-4C24-AD4D-A822DFFABDBD}" type="datetimeFigureOut">
              <a:rPr lang="es-CL" smtClean="0"/>
              <a:pPr/>
              <a:t>04-04-2021</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
        <p:nvSpPr>
          <p:cNvPr id="6" name="5 Título"/>
          <p:cNvSpPr>
            <a:spLocks noGrp="1"/>
          </p:cNvSpPr>
          <p:nvPr>
            <p:ph type="title"/>
          </p:nvPr>
        </p:nvSpPr>
        <p:spPr/>
        <p:txBody>
          <a:bodyPr rtlCol="0"/>
          <a:lstStyle/>
          <a:p>
            <a:r>
              <a:rPr kumimoji="0" lang="es-ES" smtClean="0"/>
              <a:t>Haga clic para modificar el estilo de título del patrón</a:t>
            </a:r>
            <a:endParaRPr kumimoji="0"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407578E-466B-4C24-AD4D-A822DFFABDBD}" type="datetimeFigureOut">
              <a:rPr lang="es-CL" smtClean="0"/>
              <a:pPr/>
              <a:t>04-04-2021</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6727032" y="6407944"/>
            <a:ext cx="1920240" cy="365760"/>
          </a:xfrm>
        </p:spPr>
        <p:txBody>
          <a:bodyPr/>
          <a:lstStyle/>
          <a:p>
            <a:fld id="{5407578E-466B-4C24-AD4D-A822DFFABDBD}" type="datetimeFigureOut">
              <a:rPr lang="es-CL" smtClean="0"/>
              <a:pPr/>
              <a:t>04-04-2021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
        <p:nvSpPr>
          <p:cNvPr id="3" name="2 Marcador de posición de imagen"/>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s-ES" smtClean="0"/>
              <a:t>Haga clic en el icono para agregar una imagen</a:t>
            </a:r>
            <a:endParaRPr kumimoji="0" lang="en-US" dirty="0"/>
          </a:p>
        </p:txBody>
      </p:sp>
      <p:sp>
        <p:nvSpPr>
          <p:cNvPr id="5" name="4 Marcador de fecha"/>
          <p:cNvSpPr>
            <a:spLocks noGrp="1"/>
          </p:cNvSpPr>
          <p:nvPr>
            <p:ph type="dt" sz="half" idx="10"/>
          </p:nvPr>
        </p:nvSpPr>
        <p:spPr/>
        <p:txBody>
          <a:bodyPr/>
          <a:lstStyle>
            <a:lvl1pPr>
              <a:defRPr>
                <a:solidFill>
                  <a:schemeClr val="tx1"/>
                </a:solidFill>
              </a:defRPr>
            </a:lvl1pPr>
            <a:extLst/>
          </a:lstStyle>
          <a:p>
            <a:fld id="{5407578E-466B-4C24-AD4D-A822DFFABDBD}" type="datetimeFigureOut">
              <a:rPr lang="es-CL" smtClean="0"/>
              <a:pPr/>
              <a:t>04-04-2021</a:t>
            </a:fld>
            <a:endParaRPr lang="es-CL"/>
          </a:p>
        </p:txBody>
      </p:sp>
      <p:sp>
        <p:nvSpPr>
          <p:cNvPr id="6" name="5 Marcador de pie de página"/>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s-CL"/>
          </a:p>
        </p:txBody>
      </p:sp>
      <p:sp>
        <p:nvSpPr>
          <p:cNvPr id="7" name="6 Marcador de número de diapositiva"/>
          <p:cNvSpPr>
            <a:spLocks noGrp="1"/>
          </p:cNvSpPr>
          <p:nvPr>
            <p:ph type="sldNum" sz="quarter" idx="12"/>
          </p:nvPr>
        </p:nvSpPr>
        <p:spPr/>
        <p:txBody>
          <a:bodyPr/>
          <a:lstStyle>
            <a:lvl1pPr>
              <a:defRPr>
                <a:solidFill>
                  <a:schemeClr val="tx1"/>
                </a:solidFill>
              </a:defRPr>
            </a:lvl1pPr>
            <a:extLst/>
          </a:lstStyle>
          <a:p>
            <a:fld id="{3F59EA38-B63E-45A1-8AA0-B0C9DA1120CB}" type="slidenum">
              <a:rPr lang="es-CL" smtClean="0"/>
              <a:pPr/>
              <a:t>‹Nº›</a:t>
            </a:fld>
            <a:endParaRPr lang="es-CL"/>
          </a:p>
        </p:txBody>
      </p:sp>
      <p:sp>
        <p:nvSpPr>
          <p:cNvPr id="2" name="1 Título"/>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s-ES" smtClean="0"/>
              <a:t>Haga clic para modificar el estilo de título del patrón</a:t>
            </a:r>
            <a:endParaRPr kumimoji="0" lang="en-US"/>
          </a:p>
        </p:txBody>
      </p:sp>
      <p:sp>
        <p:nvSpPr>
          <p:cNvPr id="8" name="7 Forma libre"/>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Forma libre"/>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Triángulo rectángulo"/>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10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11 Cheurón"/>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12 Cheurón"/>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1481329"/>
            <a:ext cx="8229600" cy="4386071"/>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5407578E-466B-4C24-AD4D-A822DFFABDBD}" type="datetimeFigureOut">
              <a:rPr lang="es-CL" smtClean="0"/>
              <a:pPr/>
              <a:t>04-04-2021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44013" y="274640"/>
            <a:ext cx="1777470" cy="5592761"/>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41"/>
            <a:ext cx="6324600" cy="5592760"/>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5407578E-466B-4C24-AD4D-A822DFFABDBD}" type="datetimeFigureOut">
              <a:rPr lang="es-CL" smtClean="0"/>
              <a:pPr/>
              <a:t>04-04-2021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07578E-466B-4C24-AD4D-A822DFFABDBD}" type="datetimeFigureOut">
              <a:rPr lang="es-CL" smtClean="0"/>
              <a:pPr/>
              <a:t>04-04-2021</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59EA38-B63E-45A1-8AA0-B0C9DA1120CB}" type="slidenum">
              <a:rPr lang="es-CL" smtClean="0"/>
              <a:pPr/>
              <a:t>‹Nº›</a:t>
            </a:fld>
            <a:endParaRPr lang="es-C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12 Forma libre"/>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Forma libre"/>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Triángulo rectángulo"/>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14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8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5407578E-466B-4C24-AD4D-A822DFFABDBD}" type="datetimeFigureOut">
              <a:rPr lang="es-CL" smtClean="0"/>
              <a:pPr/>
              <a:t>04-04-2021</a:t>
            </a:fld>
            <a:endParaRPr lang="es-CL"/>
          </a:p>
        </p:txBody>
      </p:sp>
      <p:sp>
        <p:nvSpPr>
          <p:cNvPr id="22" name="21 Marcador de pie de página"/>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s-CL"/>
          </a:p>
        </p:txBody>
      </p:sp>
      <p:sp>
        <p:nvSpPr>
          <p:cNvPr id="18" name="17 Marcador de número de diapositiva"/>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3F59EA38-B63E-45A1-8AA0-B0C9DA1120CB}" type="slidenum">
              <a:rPr lang="es-CL" smtClean="0"/>
              <a:pPr/>
              <a:t>‹Nº›</a:t>
            </a:fld>
            <a:endParaRPr lang="es-C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190 CuadroTexto"/>
          <p:cNvSpPr txBox="1"/>
          <p:nvPr/>
        </p:nvSpPr>
        <p:spPr>
          <a:xfrm>
            <a:off x="928662" y="285728"/>
            <a:ext cx="7215238" cy="1384995"/>
          </a:xfrm>
          <a:prstGeom prst="rect">
            <a:avLst/>
          </a:prstGeom>
          <a:ln w="28575">
            <a:solidFill>
              <a:srgbClr val="C00000"/>
            </a:solidFill>
          </a:ln>
        </p:spPr>
        <p:style>
          <a:lnRef idx="0">
            <a:schemeClr val="accent2"/>
          </a:lnRef>
          <a:fillRef idx="3">
            <a:schemeClr val="accent2"/>
          </a:fillRef>
          <a:effectRef idx="3">
            <a:schemeClr val="accent2"/>
          </a:effectRef>
          <a:fontRef idx="minor">
            <a:schemeClr val="lt1"/>
          </a:fontRef>
        </p:style>
        <p:txBody>
          <a:bodyPr wrap="square" rtlCol="0">
            <a:spAutoFit/>
          </a:bodyPr>
          <a:lstStyle/>
          <a:p>
            <a:pPr algn="ctr"/>
            <a:r>
              <a:rPr lang="es-CL" sz="3200" b="1" dirty="0" smtClean="0">
                <a:solidFill>
                  <a:srgbClr val="FFFF00"/>
                </a:solidFill>
                <a:effectLst>
                  <a:outerShdw blurRad="38100" dist="38100" dir="2700000" algn="tl">
                    <a:srgbClr val="000000">
                      <a:alpha val="43137"/>
                    </a:srgbClr>
                  </a:outerShdw>
                </a:effectLst>
                <a:latin typeface="Calibri" pitchFamily="34" charset="0"/>
              </a:rPr>
              <a:t>U.T. N° 2</a:t>
            </a:r>
          </a:p>
          <a:p>
            <a:pPr algn="ctr"/>
            <a:r>
              <a:rPr lang="es-CL" sz="2400" b="1" dirty="0" smtClean="0">
                <a:solidFill>
                  <a:srgbClr val="FFFF00"/>
                </a:solidFill>
                <a:effectLst>
                  <a:outerShdw blurRad="38100" dist="38100" dir="2700000" algn="tl">
                    <a:srgbClr val="000000">
                      <a:alpha val="43137"/>
                    </a:srgbClr>
                  </a:outerShdw>
                </a:effectLst>
                <a:latin typeface="Calibri" pitchFamily="34" charset="0"/>
              </a:rPr>
              <a:t>“LA CARTA NÁUTICA y NAVEGACIÓN POR ESTIMA”</a:t>
            </a:r>
          </a:p>
          <a:p>
            <a:pPr algn="ctr"/>
            <a:r>
              <a:rPr lang="es-CL" sz="2800" b="1" dirty="0" smtClean="0">
                <a:solidFill>
                  <a:srgbClr val="FFFF00"/>
                </a:solidFill>
                <a:effectLst>
                  <a:outerShdw blurRad="38100" dist="38100" dir="2700000" algn="tl">
                    <a:srgbClr val="000000">
                      <a:alpha val="43137"/>
                    </a:srgbClr>
                  </a:outerShdw>
                </a:effectLst>
                <a:latin typeface="Calibri" pitchFamily="34" charset="0"/>
              </a:rPr>
              <a:t>(20 HORAS)</a:t>
            </a:r>
          </a:p>
        </p:txBody>
      </p:sp>
      <p:sp>
        <p:nvSpPr>
          <p:cNvPr id="43" name="42 Rectángulo"/>
          <p:cNvSpPr/>
          <p:nvPr/>
        </p:nvSpPr>
        <p:spPr>
          <a:xfrm>
            <a:off x="467544" y="2132856"/>
            <a:ext cx="8136904" cy="3096344"/>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marL="342900" indent="-342900" algn="just">
              <a:buFont typeface="+mj-lt"/>
              <a:buAutoNum type="arabicPeriod"/>
            </a:pPr>
            <a:r>
              <a:rPr lang="es-CL" sz="2200" b="1" u="sng" dirty="0" smtClean="0">
                <a:latin typeface="Calibri" panose="020F0502020204030204" pitchFamily="34" charset="0"/>
                <a:cs typeface="Calibri" panose="020F0502020204030204" pitchFamily="34" charset="0"/>
              </a:rPr>
              <a:t>LA CARTA NÁUTICA</a:t>
            </a:r>
            <a:r>
              <a:rPr lang="es-CL" sz="2200" b="1" dirty="0" smtClean="0">
                <a:latin typeface="Calibri" panose="020F0502020204030204" pitchFamily="34" charset="0"/>
                <a:cs typeface="Calibri" panose="020F0502020204030204" pitchFamily="34" charset="0"/>
              </a:rPr>
              <a:t>:</a:t>
            </a:r>
          </a:p>
          <a:p>
            <a:pPr marL="722313" indent="-366713" algn="just">
              <a:buFont typeface="+mj-lt"/>
              <a:buAutoNum type="alphaLcParenR"/>
            </a:pPr>
            <a:r>
              <a:rPr lang="es-MX" sz="2200" dirty="0" smtClean="0">
                <a:latin typeface="Calibri" panose="020F0502020204030204" pitchFamily="34" charset="0"/>
                <a:cs typeface="Calibri" panose="020F0502020204030204" pitchFamily="34" charset="0"/>
              </a:rPr>
              <a:t>Comparación </a:t>
            </a:r>
            <a:r>
              <a:rPr lang="es-MX" sz="2200" dirty="0">
                <a:latin typeface="Calibri" panose="020F0502020204030204" pitchFamily="34" charset="0"/>
                <a:cs typeface="Calibri" panose="020F0502020204030204" pitchFamily="34" charset="0"/>
              </a:rPr>
              <a:t>de los Sistemas de </a:t>
            </a:r>
            <a:r>
              <a:rPr lang="es-MX" sz="2200" dirty="0" smtClean="0">
                <a:latin typeface="Calibri" panose="020F0502020204030204" pitchFamily="34" charset="0"/>
                <a:cs typeface="Calibri" panose="020F0502020204030204" pitchFamily="34" charset="0"/>
              </a:rPr>
              <a:t>Proyección</a:t>
            </a:r>
            <a:r>
              <a:rPr lang="es-CL" sz="2200" dirty="0" smtClean="0">
                <a:latin typeface="Calibri" panose="020F0502020204030204" pitchFamily="34" charset="0"/>
                <a:cs typeface="Calibri" panose="020F0502020204030204" pitchFamily="34" charset="0"/>
              </a:rPr>
              <a:t>.</a:t>
            </a:r>
          </a:p>
          <a:p>
            <a:pPr marL="722313" indent="-366713" algn="just">
              <a:buFont typeface="+mj-lt"/>
              <a:buAutoNum type="alphaLcParenR"/>
            </a:pPr>
            <a:r>
              <a:rPr lang="es-MX" sz="2200" dirty="0" smtClean="0">
                <a:latin typeface="Calibri" panose="020F0502020204030204" pitchFamily="34" charset="0"/>
                <a:cs typeface="Calibri" panose="020F0502020204030204" pitchFamily="34" charset="0"/>
              </a:rPr>
              <a:t>Síntesis </a:t>
            </a:r>
            <a:r>
              <a:rPr lang="es-MX" sz="2200" dirty="0">
                <a:latin typeface="Calibri" panose="020F0502020204030204" pitchFamily="34" charset="0"/>
                <a:cs typeface="Calibri" panose="020F0502020204030204" pitchFamily="34" charset="0"/>
              </a:rPr>
              <a:t>de la elaboración de una Carta </a:t>
            </a:r>
            <a:r>
              <a:rPr lang="es-MX" sz="2200" dirty="0" smtClean="0">
                <a:latin typeface="Calibri" panose="020F0502020204030204" pitchFamily="34" charset="0"/>
                <a:cs typeface="Calibri" panose="020F0502020204030204" pitchFamily="34" charset="0"/>
              </a:rPr>
              <a:t>Náutica.</a:t>
            </a:r>
            <a:endParaRPr lang="es-CL" sz="2200" dirty="0" smtClean="0">
              <a:latin typeface="Calibri" panose="020F0502020204030204" pitchFamily="34" charset="0"/>
              <a:cs typeface="Calibri" panose="020F0502020204030204" pitchFamily="34" charset="0"/>
            </a:endParaRPr>
          </a:p>
          <a:p>
            <a:pPr marL="722313" indent="-366713" algn="just">
              <a:buFont typeface="+mj-lt"/>
              <a:buAutoNum type="alphaLcParenR" startAt="3"/>
            </a:pPr>
            <a:r>
              <a:rPr lang="es-MX" sz="2200" dirty="0" smtClean="0">
                <a:latin typeface="Calibri" panose="020F0502020204030204" pitchFamily="34" charset="0"/>
                <a:cs typeface="Calibri" panose="020F0502020204030204" pitchFamily="34" charset="0"/>
              </a:rPr>
              <a:t>La </a:t>
            </a:r>
            <a:r>
              <a:rPr lang="es-MX" sz="2200" dirty="0">
                <a:latin typeface="Calibri" panose="020F0502020204030204" pitchFamily="34" charset="0"/>
                <a:cs typeface="Calibri" panose="020F0502020204030204" pitchFamily="34" charset="0"/>
              </a:rPr>
              <a:t>Carta Náutica, propiedades fundamentales, datos que debe contener y simbología más importante</a:t>
            </a:r>
            <a:r>
              <a:rPr lang="es-MX" sz="2200" dirty="0" smtClean="0">
                <a:latin typeface="Calibri" panose="020F0502020204030204" pitchFamily="34" charset="0"/>
                <a:cs typeface="Calibri" panose="020F0502020204030204" pitchFamily="34" charset="0"/>
              </a:rPr>
              <a:t>.</a:t>
            </a:r>
          </a:p>
          <a:p>
            <a:pPr marL="722313" indent="-366713" algn="just">
              <a:buFont typeface="+mj-lt"/>
              <a:buAutoNum type="alphaLcParenR" startAt="3"/>
            </a:pPr>
            <a:r>
              <a:rPr lang="es-MX" sz="2200" dirty="0" smtClean="0">
                <a:latin typeface="Calibri" panose="020F0502020204030204" pitchFamily="34" charset="0"/>
                <a:cs typeface="Calibri" panose="020F0502020204030204" pitchFamily="34" charset="0"/>
              </a:rPr>
              <a:t>Aplicación </a:t>
            </a:r>
            <a:r>
              <a:rPr lang="es-MX" sz="2200" dirty="0">
                <a:latin typeface="Calibri" panose="020F0502020204030204" pitchFamily="34" charset="0"/>
                <a:cs typeface="Calibri" panose="020F0502020204030204" pitchFamily="34" charset="0"/>
              </a:rPr>
              <a:t>de conceptos de dirección, distancia y posición geográfica en la Carta </a:t>
            </a:r>
            <a:r>
              <a:rPr lang="es-MX" sz="2200" dirty="0" smtClean="0">
                <a:latin typeface="Calibri" panose="020F0502020204030204" pitchFamily="34" charset="0"/>
                <a:cs typeface="Calibri" panose="020F0502020204030204" pitchFamily="34" charset="0"/>
              </a:rPr>
              <a:t>Náutica.</a:t>
            </a:r>
          </a:p>
          <a:p>
            <a:pPr marL="722313" indent="-366713" algn="just">
              <a:buFont typeface="+mj-lt"/>
              <a:buAutoNum type="alphaLcParenR" startAt="3"/>
            </a:pPr>
            <a:r>
              <a:rPr lang="es-MX" sz="2200" dirty="0" smtClean="0">
                <a:latin typeface="Calibri" panose="020F0502020204030204" pitchFamily="34" charset="0"/>
                <a:cs typeface="Calibri" panose="020F0502020204030204" pitchFamily="34" charset="0"/>
              </a:rPr>
              <a:t>Actualización de la Carta Náutica.</a:t>
            </a:r>
            <a:endParaRPr lang="es-CL" sz="2200" dirty="0" smtClean="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739652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6134" r="7117"/>
          <a:stretch/>
        </p:blipFill>
        <p:spPr>
          <a:xfrm>
            <a:off x="946950" y="116632"/>
            <a:ext cx="7945530" cy="6618784"/>
          </a:xfrm>
          <a:prstGeom prst="rect">
            <a:avLst/>
          </a:prstGeom>
        </p:spPr>
      </p:pic>
      <p:sp>
        <p:nvSpPr>
          <p:cNvPr id="6" name="5 Rectángulo"/>
          <p:cNvSpPr/>
          <p:nvPr/>
        </p:nvSpPr>
        <p:spPr>
          <a:xfrm>
            <a:off x="63996" y="215430"/>
            <a:ext cx="5516116" cy="621282"/>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MX" sz="2400" b="1" u="sng" dirty="0" smtClean="0">
                <a:solidFill>
                  <a:srgbClr val="FFFF00"/>
                </a:solidFill>
              </a:rPr>
              <a:t>CONCEPTOS Y ELEMENTOS BÁSICOS</a:t>
            </a:r>
            <a:endParaRPr lang="es-CL" sz="2400" b="1" u="sng" dirty="0">
              <a:solidFill>
                <a:srgbClr val="FFFF00"/>
              </a:solidFill>
            </a:endParaRPr>
          </a:p>
        </p:txBody>
      </p:sp>
      <p:sp>
        <p:nvSpPr>
          <p:cNvPr id="10" name="6 Rectángulo"/>
          <p:cNvSpPr/>
          <p:nvPr/>
        </p:nvSpPr>
        <p:spPr>
          <a:xfrm>
            <a:off x="395536" y="980728"/>
            <a:ext cx="3384376" cy="4176464"/>
          </a:xfrm>
          <a:prstGeom prst="rect">
            <a:avLst/>
          </a:prstGeom>
          <a:ln/>
        </p:spPr>
        <p:style>
          <a:lnRef idx="1">
            <a:schemeClr val="accent3"/>
          </a:lnRef>
          <a:fillRef idx="2">
            <a:schemeClr val="accent3"/>
          </a:fillRef>
          <a:effectRef idx="1">
            <a:schemeClr val="accent3"/>
          </a:effectRef>
          <a:fontRef idx="minor">
            <a:schemeClr val="dk1"/>
          </a:fontRef>
        </p:style>
        <p:txBody>
          <a:bodyPr rtlCol="0" anchor="ctr"/>
          <a:lstStyle/>
          <a:p>
            <a:pPr algn="just"/>
            <a:r>
              <a:rPr lang="it-IT" sz="1400" b="1" u="sng" dirty="0" smtClean="0"/>
              <a:t>LA CARTA DE NAVEGACIÓN</a:t>
            </a:r>
            <a:r>
              <a:rPr lang="it-IT" sz="1400" b="1" dirty="0" smtClean="0"/>
              <a:t>:</a:t>
            </a:r>
          </a:p>
          <a:p>
            <a:pPr algn="just"/>
            <a:r>
              <a:rPr lang="es-CL" sz="1400" dirty="0"/>
              <a:t>Es la representación gráfica de una porción de la superficie del mar y costa adyacente, específicamente destinada a satisfacer requerimientos de navegación marítima, indicando profundidades en el agua, tipos de fondos, configuración y características de la costa, peligros y ayudas a la navegación. Es un documento que publican las Oficinas Hidrográficas Nacionales, con el fin de brindar seguridad a la navegación y asegurar la difusión de la información náutica. El Servicio Hidrográfico y Oceanográfico de la Armada de Chile (SHOA), como parte de su misión, constituye el servicio oficial, técnico, y permanente del Estado, en todo lo referido a la elaboración y publicación de cartas de navegación de aguas nacionales.</a:t>
            </a:r>
          </a:p>
        </p:txBody>
      </p:sp>
    </p:spTree>
    <p:extLst>
      <p:ext uri="{BB962C8B-B14F-4D97-AF65-F5344CB8AC3E}">
        <p14:creationId xmlns:p14="http://schemas.microsoft.com/office/powerpoint/2010/main" val="217396528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071538" y="193200"/>
            <a:ext cx="7072362" cy="571504"/>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CL" sz="2400" b="1" u="sng" dirty="0" smtClean="0">
                <a:solidFill>
                  <a:srgbClr val="FFFF00"/>
                </a:solidFill>
              </a:rPr>
              <a:t>CONCEPTOS Y ELEMENTOS BÁSICOS</a:t>
            </a:r>
            <a:endParaRPr lang="es-CL" sz="2400" b="1" u="sng" dirty="0">
              <a:solidFill>
                <a:srgbClr val="FFFF00"/>
              </a:solidFill>
            </a:endParaRPr>
          </a:p>
        </p:txBody>
      </p:sp>
      <p:sp>
        <p:nvSpPr>
          <p:cNvPr id="10" name="9 Rectángulo"/>
          <p:cNvSpPr/>
          <p:nvPr/>
        </p:nvSpPr>
        <p:spPr>
          <a:xfrm>
            <a:off x="428596" y="980728"/>
            <a:ext cx="8215338" cy="1571636"/>
          </a:xfrm>
          <a:prstGeom prst="rect">
            <a:avLst/>
          </a:prstGeom>
          <a:ln/>
          <a:effectLst>
            <a:glow rad="228600">
              <a:schemeClr val="accent6">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just"/>
            <a:r>
              <a:rPr lang="es-CL" dirty="0"/>
              <a:t>Las cartas náuticas son uno de los elementos más importantes para la navegación. En ellas se fija la posición geográfica en que se encuentra el buque, en cualquier momento, por cualquier procedimiento (astronómico, estima, demarcaciones y distancias acosta. GPS, etc.), lo que permite determinar el rumbo y la distancia que se debe navegar para ir a otro punto, eludiendo los peligros indicados en la misma carta. </a:t>
            </a:r>
            <a:endParaRPr lang="es-CL" sz="1600" dirty="0" smtClean="0"/>
          </a:p>
        </p:txBody>
      </p:sp>
      <p:sp>
        <p:nvSpPr>
          <p:cNvPr id="8" name="9 Rectángulo"/>
          <p:cNvSpPr/>
          <p:nvPr/>
        </p:nvSpPr>
        <p:spPr>
          <a:xfrm>
            <a:off x="467544" y="2924944"/>
            <a:ext cx="8215338" cy="3744416"/>
          </a:xfrm>
          <a:prstGeom prst="rect">
            <a:avLst/>
          </a:prstGeom>
          <a:ln/>
          <a:effectLst>
            <a:glow rad="228600">
              <a:schemeClr val="accent6">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just">
              <a:lnSpc>
                <a:spcPct val="115000"/>
              </a:lnSpc>
              <a:spcAft>
                <a:spcPts val="0"/>
              </a:spcAft>
            </a:pPr>
            <a:r>
              <a:rPr lang="es-CL" dirty="0">
                <a:solidFill>
                  <a:srgbClr val="000000"/>
                </a:solidFill>
                <a:latin typeface="Calibri" panose="020F0502020204030204" pitchFamily="34" charset="0"/>
                <a:ea typeface="TimesNewRomanPSMT"/>
                <a:cs typeface="TimesNewRomanPSMT"/>
              </a:rPr>
              <a:t>Las cartas náuticas están destinadas a satisfacer principalmente las siguientes necesidades:</a:t>
            </a:r>
            <a:endParaRPr lang="es-CL"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15000"/>
              </a:lnSpc>
              <a:spcAft>
                <a:spcPts val="0"/>
              </a:spcAft>
              <a:buFont typeface="Wingdings" panose="05000000000000000000" pitchFamily="2" charset="2"/>
              <a:buChar char="§"/>
            </a:pPr>
            <a:r>
              <a:rPr lang="es-CL" dirty="0">
                <a:solidFill>
                  <a:srgbClr val="000000"/>
                </a:solidFill>
                <a:latin typeface="Calibri" panose="020F0502020204030204" pitchFamily="34" charset="0"/>
                <a:ea typeface="TimesNewRomanPSMT"/>
                <a:cs typeface="TimesNewRomanPSMT"/>
              </a:rPr>
              <a:t> </a:t>
            </a:r>
            <a:r>
              <a:rPr lang="es-CL" dirty="0" smtClean="0">
                <a:solidFill>
                  <a:srgbClr val="000000"/>
                </a:solidFill>
                <a:latin typeface="Calibri" panose="020F0502020204030204" pitchFamily="34" charset="0"/>
                <a:ea typeface="TimesNewRomanPSMT"/>
                <a:cs typeface="TimesNewRomanPSMT"/>
              </a:rPr>
              <a:t>Ayuda, información y seguridad a la navegación.</a:t>
            </a:r>
            <a:endParaRPr lang="es-CL" sz="1600" dirty="0" smtClean="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es-CL" dirty="0" smtClean="0">
                <a:solidFill>
                  <a:srgbClr val="000000"/>
                </a:solidFill>
                <a:latin typeface="Calibri" panose="020F0502020204030204" pitchFamily="34" charset="0"/>
                <a:ea typeface="TimesNewRomanPSMT"/>
                <a:cs typeface="TimesNewRomanPSMT"/>
              </a:rPr>
              <a:t>Navegación </a:t>
            </a:r>
            <a:r>
              <a:rPr lang="es-CL" dirty="0">
                <a:solidFill>
                  <a:srgbClr val="000000"/>
                </a:solidFill>
                <a:latin typeface="Calibri" panose="020F0502020204030204" pitchFamily="34" charset="0"/>
                <a:ea typeface="TimesNewRomanPSMT"/>
                <a:cs typeface="TimesNewRomanPSMT"/>
              </a:rPr>
              <a:t>por rutas comerciales.</a:t>
            </a:r>
            <a:endParaRPr lang="es-CL"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es-CL" dirty="0">
                <a:solidFill>
                  <a:srgbClr val="000000"/>
                </a:solidFill>
                <a:latin typeface="Calibri" panose="020F0502020204030204" pitchFamily="34" charset="0"/>
                <a:ea typeface="TimesNewRomanPSMT"/>
                <a:cs typeface="TimesNewRomanPSMT"/>
              </a:rPr>
              <a:t>Navegación e información de áreas de pesca.</a:t>
            </a:r>
            <a:endParaRPr lang="es-CL"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es-CL" dirty="0">
                <a:solidFill>
                  <a:srgbClr val="000000"/>
                </a:solidFill>
                <a:latin typeface="Calibri" panose="020F0502020204030204" pitchFamily="34" charset="0"/>
                <a:ea typeface="TimesNewRomanPSMT"/>
                <a:cs typeface="TimesNewRomanPSMT"/>
              </a:rPr>
              <a:t>Navegación e información de rutas turísticas.</a:t>
            </a:r>
            <a:endParaRPr lang="es-CL"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es-CL" dirty="0">
                <a:solidFill>
                  <a:srgbClr val="000000"/>
                </a:solidFill>
                <a:latin typeface="Calibri" panose="020F0502020204030204" pitchFamily="34" charset="0"/>
                <a:ea typeface="TimesNewRomanPSMT"/>
                <a:cs typeface="TimesNewRomanPSMT"/>
              </a:rPr>
              <a:t>Divulgación de información náutica que contribuya a la difusión de los intereses marítimos de la nación.</a:t>
            </a:r>
            <a:endParaRPr lang="es-CL"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es-CL" dirty="0">
                <a:solidFill>
                  <a:srgbClr val="000000"/>
                </a:solidFill>
                <a:latin typeface="Calibri" panose="020F0502020204030204" pitchFamily="34" charset="0"/>
                <a:ea typeface="TimesNewRomanPSMT"/>
                <a:cs typeface="TimesNewRomanPSMT"/>
              </a:rPr>
              <a:t>Utilización como información base de estudios científicos y técnicos de desarrollo nacional.</a:t>
            </a:r>
            <a:endParaRPr lang="es-CL"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es-CL" dirty="0">
                <a:solidFill>
                  <a:srgbClr val="000000"/>
                </a:solidFill>
                <a:latin typeface="Calibri" panose="020F0502020204030204" pitchFamily="34" charset="0"/>
                <a:ea typeface="TimesNewRomanPSMT"/>
                <a:cs typeface="TimesNewRomanPSMT"/>
              </a:rPr>
              <a:t>Base de difusión de materias de índole educacional.</a:t>
            </a:r>
            <a:endParaRPr lang="es-CL"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39652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071538" y="193200"/>
            <a:ext cx="7072362" cy="571504"/>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CL" sz="2400" b="1" u="sng" dirty="0" smtClean="0">
                <a:solidFill>
                  <a:srgbClr val="FFFF00"/>
                </a:solidFill>
              </a:rPr>
              <a:t>PROPIEDADES FUNDAMENTALES</a:t>
            </a:r>
            <a:endParaRPr lang="es-CL" sz="2400" b="1" u="sng" dirty="0">
              <a:solidFill>
                <a:srgbClr val="FFFF00"/>
              </a:solidFill>
            </a:endParaRPr>
          </a:p>
        </p:txBody>
      </p:sp>
      <p:sp>
        <p:nvSpPr>
          <p:cNvPr id="8" name="9 Rectángulo"/>
          <p:cNvSpPr/>
          <p:nvPr/>
        </p:nvSpPr>
        <p:spPr>
          <a:xfrm>
            <a:off x="467544" y="1700808"/>
            <a:ext cx="8215338" cy="4968552"/>
          </a:xfrm>
          <a:prstGeom prst="rect">
            <a:avLst/>
          </a:prstGeom>
          <a:ln/>
          <a:effectLst>
            <a:glow rad="228600">
              <a:schemeClr val="accent6">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rtlCol="0" anchor="ctr"/>
          <a:lstStyle/>
          <a:p>
            <a:pPr marL="357188" indent="-357188" algn="just">
              <a:lnSpc>
                <a:spcPct val="115000"/>
              </a:lnSpc>
              <a:spcAft>
                <a:spcPts val="0"/>
              </a:spcAft>
            </a:pPr>
            <a:r>
              <a:rPr lang="es-MX" sz="2000" dirty="0" smtClean="0">
                <a:solidFill>
                  <a:srgbClr val="000000"/>
                </a:solidFill>
                <a:latin typeface="Calibri" panose="020F0502020204030204" pitchFamily="34" charset="0"/>
                <a:ea typeface="TimesNewRomanPSMT"/>
                <a:cs typeface="TimesNewRomanPSMT"/>
              </a:rPr>
              <a:t>1)	</a:t>
            </a:r>
            <a:r>
              <a:rPr lang="es-MX" sz="2000" b="1" dirty="0" smtClean="0">
                <a:solidFill>
                  <a:srgbClr val="000000"/>
                </a:solidFill>
                <a:latin typeface="Calibri" panose="020F0502020204030204" pitchFamily="34" charset="0"/>
                <a:ea typeface="TimesNewRomanPSMT"/>
                <a:cs typeface="TimesNewRomanPSMT"/>
              </a:rPr>
              <a:t>Plana</a:t>
            </a:r>
            <a:r>
              <a:rPr lang="es-MX" sz="2000" b="1" dirty="0">
                <a:solidFill>
                  <a:srgbClr val="000000"/>
                </a:solidFill>
                <a:latin typeface="Calibri" panose="020F0502020204030204" pitchFamily="34" charset="0"/>
                <a:ea typeface="TimesNewRomanPSMT"/>
                <a:cs typeface="TimesNewRomanPSMT"/>
              </a:rPr>
              <a:t>:</a:t>
            </a:r>
            <a:r>
              <a:rPr lang="es-MX" sz="2000" dirty="0">
                <a:solidFill>
                  <a:srgbClr val="000000"/>
                </a:solidFill>
                <a:latin typeface="Calibri" panose="020F0502020204030204" pitchFamily="34" charset="0"/>
                <a:ea typeface="TimesNewRomanPSMT"/>
                <a:cs typeface="TimesNewRomanPSMT"/>
              </a:rPr>
              <a:t> Es decir, que permita el trazado de las derrotas como líneas rectas. Además debe tener un tamaño adecuado para su empleo, almacenamiento y conservación a bordo (en el caso de las cartas de papel).</a:t>
            </a:r>
          </a:p>
          <a:p>
            <a:pPr marL="357188" indent="-357188" algn="just">
              <a:lnSpc>
                <a:spcPct val="115000"/>
              </a:lnSpc>
              <a:spcAft>
                <a:spcPts val="0"/>
              </a:spcAft>
            </a:pPr>
            <a:r>
              <a:rPr lang="es-MX" sz="2000" dirty="0">
                <a:solidFill>
                  <a:srgbClr val="000000"/>
                </a:solidFill>
                <a:latin typeface="Calibri" panose="020F0502020204030204" pitchFamily="34" charset="0"/>
                <a:ea typeface="TimesNewRomanPSMT"/>
                <a:cs typeface="TimesNewRomanPSMT"/>
              </a:rPr>
              <a:t>2)	</a:t>
            </a:r>
            <a:r>
              <a:rPr lang="es-MX" sz="2000" b="1" dirty="0">
                <a:solidFill>
                  <a:srgbClr val="000000"/>
                </a:solidFill>
                <a:latin typeface="Calibri" panose="020F0502020204030204" pitchFamily="34" charset="0"/>
                <a:ea typeface="TimesNewRomanPSMT"/>
                <a:cs typeface="TimesNewRomanPSMT"/>
              </a:rPr>
              <a:t>Exacta:</a:t>
            </a:r>
            <a:r>
              <a:rPr lang="es-MX" sz="2000" dirty="0">
                <a:solidFill>
                  <a:srgbClr val="000000"/>
                </a:solidFill>
                <a:latin typeface="Calibri" panose="020F0502020204030204" pitchFamily="34" charset="0"/>
                <a:ea typeface="TimesNewRomanPSMT"/>
                <a:cs typeface="TimesNewRomanPSMT"/>
              </a:rPr>
              <a:t> Es decir, que por ejemplo, los ángulos medidos sobre la Tierra se conserven sobre la carta con sus verdaderos valores sin necesidad de aplicar correcciones.</a:t>
            </a:r>
          </a:p>
          <a:p>
            <a:pPr marL="357188" indent="-357188" algn="just">
              <a:lnSpc>
                <a:spcPct val="115000"/>
              </a:lnSpc>
              <a:spcAft>
                <a:spcPts val="0"/>
              </a:spcAft>
            </a:pPr>
            <a:r>
              <a:rPr lang="es-MX" sz="2000" dirty="0">
                <a:solidFill>
                  <a:srgbClr val="000000"/>
                </a:solidFill>
                <a:latin typeface="Calibri" panose="020F0502020204030204" pitchFamily="34" charset="0"/>
                <a:ea typeface="TimesNewRomanPSMT"/>
                <a:cs typeface="TimesNewRomanPSMT"/>
              </a:rPr>
              <a:t>3)	</a:t>
            </a:r>
            <a:r>
              <a:rPr lang="es-MX" sz="2000" b="1" dirty="0">
                <a:solidFill>
                  <a:srgbClr val="000000"/>
                </a:solidFill>
                <a:latin typeface="Calibri" panose="020F0502020204030204" pitchFamily="34" charset="0"/>
                <a:ea typeface="TimesNewRomanPSMT"/>
                <a:cs typeface="TimesNewRomanPSMT"/>
              </a:rPr>
              <a:t>Completa:</a:t>
            </a:r>
            <a:r>
              <a:rPr lang="es-MX" sz="2000" dirty="0">
                <a:solidFill>
                  <a:srgbClr val="000000"/>
                </a:solidFill>
                <a:latin typeface="Calibri" panose="020F0502020204030204" pitchFamily="34" charset="0"/>
                <a:ea typeface="TimesNewRomanPSMT"/>
                <a:cs typeface="TimesNewRomanPSMT"/>
              </a:rPr>
              <a:t> Deben contener todos los datos necesarios para resolver los problemas fundamentales de la navegación, como son: dirección, distancia, posición y profundidad.</a:t>
            </a:r>
          </a:p>
          <a:p>
            <a:pPr marL="357188" indent="-357188" algn="just">
              <a:lnSpc>
                <a:spcPct val="115000"/>
              </a:lnSpc>
              <a:spcAft>
                <a:spcPts val="0"/>
              </a:spcAft>
            </a:pPr>
            <a:r>
              <a:rPr lang="es-MX" sz="2000" dirty="0">
                <a:solidFill>
                  <a:srgbClr val="000000"/>
                </a:solidFill>
                <a:latin typeface="Calibri" panose="020F0502020204030204" pitchFamily="34" charset="0"/>
                <a:ea typeface="TimesNewRomanPSMT"/>
                <a:cs typeface="TimesNewRomanPSMT"/>
              </a:rPr>
              <a:t>4)	</a:t>
            </a:r>
            <a:r>
              <a:rPr lang="es-MX" sz="2000" b="1" dirty="0">
                <a:solidFill>
                  <a:srgbClr val="000000"/>
                </a:solidFill>
                <a:latin typeface="Calibri" panose="020F0502020204030204" pitchFamily="34" charset="0"/>
                <a:ea typeface="TimesNewRomanPSMT"/>
                <a:cs typeface="TimesNewRomanPSMT"/>
              </a:rPr>
              <a:t>Actualizada: </a:t>
            </a:r>
            <a:r>
              <a:rPr lang="es-MX" sz="2000" dirty="0">
                <a:solidFill>
                  <a:srgbClr val="000000"/>
                </a:solidFill>
                <a:latin typeface="Calibri" panose="020F0502020204030204" pitchFamily="34" charset="0"/>
                <a:ea typeface="TimesNewRomanPSMT"/>
                <a:cs typeface="TimesNewRomanPSMT"/>
              </a:rPr>
              <a:t>Dado el carácter dinámico de los mares, este documento debe mantenerse siempre al día y corregido de acuerdo a los avisos que emiten las Oficinas Hidrográficas</a:t>
            </a:r>
            <a:r>
              <a:rPr lang="es-MX" sz="2000" dirty="0" smtClean="0">
                <a:solidFill>
                  <a:srgbClr val="000000"/>
                </a:solidFill>
                <a:latin typeface="Calibri" panose="020F0502020204030204" pitchFamily="34" charset="0"/>
                <a:ea typeface="TimesNewRomanPSMT"/>
                <a:cs typeface="TimesNewRomanPSMT"/>
              </a:rPr>
              <a:t>. (SHOA).</a:t>
            </a:r>
            <a:endParaRPr lang="es-MX" sz="2000" dirty="0">
              <a:solidFill>
                <a:srgbClr val="000000"/>
              </a:solidFill>
              <a:latin typeface="Calibri" panose="020F0502020204030204" pitchFamily="34" charset="0"/>
              <a:ea typeface="TimesNewRomanPSMT"/>
              <a:cs typeface="TimesNewRomanPSMT"/>
            </a:endParaRPr>
          </a:p>
        </p:txBody>
      </p:sp>
      <p:sp>
        <p:nvSpPr>
          <p:cNvPr id="3" name="Rectángulo 2"/>
          <p:cNvSpPr/>
          <p:nvPr/>
        </p:nvSpPr>
        <p:spPr>
          <a:xfrm>
            <a:off x="1475656" y="971436"/>
            <a:ext cx="6192688" cy="40011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s-MX" sz="2000" dirty="0"/>
              <a:t>Una carta náutica para que sea útil al navegante debe ser:</a:t>
            </a:r>
            <a:endParaRPr lang="es-CL" sz="2000" dirty="0"/>
          </a:p>
        </p:txBody>
      </p:sp>
    </p:spTree>
    <p:extLst>
      <p:ext uri="{BB962C8B-B14F-4D97-AF65-F5344CB8AC3E}">
        <p14:creationId xmlns:p14="http://schemas.microsoft.com/office/powerpoint/2010/main" val="38743499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071538" y="193200"/>
            <a:ext cx="7072362" cy="571504"/>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CL" sz="2400" b="1" u="sng" dirty="0" smtClean="0">
                <a:solidFill>
                  <a:srgbClr val="FFFF00"/>
                </a:solidFill>
              </a:rPr>
              <a:t>ELEMENTOS BÁSICOS</a:t>
            </a:r>
            <a:endParaRPr lang="es-CL" sz="2400" b="1" u="sng" dirty="0">
              <a:solidFill>
                <a:srgbClr val="FFFF00"/>
              </a:solidFill>
            </a:endParaRPr>
          </a:p>
        </p:txBody>
      </p:sp>
      <p:sp>
        <p:nvSpPr>
          <p:cNvPr id="8" name="9 Rectángulo"/>
          <p:cNvSpPr/>
          <p:nvPr/>
        </p:nvSpPr>
        <p:spPr>
          <a:xfrm>
            <a:off x="467544" y="1556792"/>
            <a:ext cx="8215338" cy="5184576"/>
          </a:xfrm>
          <a:prstGeom prst="rect">
            <a:avLst/>
          </a:prstGeom>
          <a:ln/>
          <a:effectLst>
            <a:glow rad="228600">
              <a:schemeClr val="accent6">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rtlCol="0" anchor="ctr"/>
          <a:lstStyle/>
          <a:p>
            <a:pPr marL="342900" lvl="0" indent="-342900" algn="just">
              <a:buFont typeface="+mj-lt"/>
              <a:buAutoNum type="arabicParenR"/>
            </a:pPr>
            <a:r>
              <a:rPr lang="es-CL" b="1" dirty="0"/>
              <a:t>Sondas: </a:t>
            </a:r>
            <a:r>
              <a:rPr lang="es-CL" dirty="0"/>
              <a:t>Profundidades del mar a intervalos tan pequeños como lo permita la legibilidad y la escala de la carta náutica.</a:t>
            </a:r>
          </a:p>
          <a:p>
            <a:pPr marL="342900" lvl="0" indent="-342900" algn="just">
              <a:buFont typeface="+mj-lt"/>
              <a:buAutoNum type="arabicParenR"/>
            </a:pPr>
            <a:r>
              <a:rPr lang="es-CL" b="1" dirty="0"/>
              <a:t>Veriles: </a:t>
            </a:r>
            <a:r>
              <a:rPr lang="es-CL" dirty="0"/>
              <a:t>Isolíneas que unen puntos de igual profundidad.</a:t>
            </a:r>
          </a:p>
          <a:p>
            <a:pPr marL="342900" lvl="0" indent="-342900" algn="just">
              <a:buFont typeface="+mj-lt"/>
              <a:buAutoNum type="arabicParenR"/>
            </a:pPr>
            <a:r>
              <a:rPr lang="es-CL" b="1" dirty="0"/>
              <a:t>Calidad del fondo: </a:t>
            </a:r>
            <a:r>
              <a:rPr lang="es-CL" dirty="0"/>
              <a:t>Debe indicarse especialmente cerca de la costa, en los fondeaderos y sobre los bajos fondos.</a:t>
            </a:r>
          </a:p>
          <a:p>
            <a:pPr marL="342900" lvl="0" indent="-342900" algn="just">
              <a:buFont typeface="+mj-lt"/>
              <a:buAutoNum type="arabicParenR"/>
            </a:pPr>
            <a:r>
              <a:rPr lang="es-CL" b="1" dirty="0"/>
              <a:t>Peligros submarinos: </a:t>
            </a:r>
            <a:r>
              <a:rPr lang="es-CL" dirty="0"/>
              <a:t>Todo lo que constituye un peligro para la navegación, como lo son: rocas sumergidas, naufragios, arrecifes, bajos, restingas, tendido de cables, sargazales, etc.</a:t>
            </a:r>
          </a:p>
          <a:p>
            <a:pPr marL="342900" lvl="0" indent="-342900" algn="just">
              <a:buFont typeface="+mj-lt"/>
              <a:buAutoNum type="arabicParenR"/>
            </a:pPr>
            <a:r>
              <a:rPr lang="es-CL" b="1" dirty="0"/>
              <a:t>Línea de la costa: </a:t>
            </a:r>
            <a:r>
              <a:rPr lang="es-CL" dirty="0"/>
              <a:t>Todo el contorno de la costa, con su forma, orientación, aspecto y características morfológicas (alta, escarpada, rocosa, de arena, etc.).</a:t>
            </a:r>
          </a:p>
          <a:p>
            <a:pPr marL="342900" lvl="0" indent="-342900" algn="just">
              <a:buFont typeface="+mj-lt"/>
              <a:buAutoNum type="arabicParenR"/>
            </a:pPr>
            <a:r>
              <a:rPr lang="es-CL" b="1" dirty="0"/>
              <a:t>Derrota y enfilaciones: </a:t>
            </a:r>
            <a:r>
              <a:rPr lang="es-CL" dirty="0"/>
              <a:t>Track recomendado en canales, pasos, entradas a ciertos puertos, etc., con indicación de las enfilaciones a puntos fijos para mantenerse en la derrota. Dependiendo de la zona, se incluyen esquemas de separación de tráfico, para regular el tránsito marítimo</a:t>
            </a:r>
            <a:r>
              <a:rPr lang="es-CL" dirty="0" smtClean="0"/>
              <a:t>.</a:t>
            </a:r>
          </a:p>
          <a:p>
            <a:pPr marL="342900" indent="-342900" algn="just">
              <a:buFont typeface="+mj-lt"/>
              <a:buAutoNum type="arabicParenR"/>
            </a:pPr>
            <a:r>
              <a:rPr lang="es-CL" b="1" dirty="0"/>
              <a:t>Señalización y objetos artificiales conspicuos: </a:t>
            </a:r>
            <a:r>
              <a:rPr lang="es-CL" dirty="0"/>
              <a:t>Ubicación de los faros, balizas, luces, boyas, </a:t>
            </a:r>
            <a:r>
              <a:rPr lang="es-CL" b="1" dirty="0"/>
              <a:t>islotes</a:t>
            </a:r>
            <a:r>
              <a:rPr lang="es-CL" dirty="0"/>
              <a:t>, molos, pontones fondeados, etc., como asimismo objetos fijos terrestres que sean visibles desde el mar, tales como: torres, edificios, cruces, antenas, etc</a:t>
            </a:r>
            <a:r>
              <a:rPr lang="es-CL" dirty="0" smtClean="0"/>
              <a:t>.</a:t>
            </a:r>
            <a:endParaRPr lang="es-CL" dirty="0"/>
          </a:p>
        </p:txBody>
      </p:sp>
      <p:sp>
        <p:nvSpPr>
          <p:cNvPr id="3" name="Rectángulo 2"/>
          <p:cNvSpPr/>
          <p:nvPr/>
        </p:nvSpPr>
        <p:spPr>
          <a:xfrm>
            <a:off x="1475656" y="971436"/>
            <a:ext cx="6192688" cy="36933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s-CL" dirty="0"/>
              <a:t>Información básica que debe contener una carta de navegación:</a:t>
            </a:r>
          </a:p>
        </p:txBody>
      </p:sp>
    </p:spTree>
    <p:extLst>
      <p:ext uri="{BB962C8B-B14F-4D97-AF65-F5344CB8AC3E}">
        <p14:creationId xmlns:p14="http://schemas.microsoft.com/office/powerpoint/2010/main" val="26446420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071538" y="202492"/>
            <a:ext cx="7072362" cy="778236"/>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CL" sz="2400" b="1" u="sng" dirty="0" smtClean="0">
                <a:solidFill>
                  <a:srgbClr val="FFFF00"/>
                </a:solidFill>
              </a:rPr>
              <a:t>ELEMENTOS BÁSICOS</a:t>
            </a:r>
          </a:p>
          <a:p>
            <a:pPr algn="ctr"/>
            <a:r>
              <a:rPr lang="es-MX" sz="2000" b="1" dirty="0" smtClean="0">
                <a:solidFill>
                  <a:srgbClr val="FFFF00"/>
                </a:solidFill>
              </a:rPr>
              <a:t>(CONTINUACIÓN)</a:t>
            </a:r>
            <a:endParaRPr lang="es-CL" sz="2000" b="1" dirty="0">
              <a:solidFill>
                <a:srgbClr val="FFFF00"/>
              </a:solidFill>
            </a:endParaRPr>
          </a:p>
        </p:txBody>
      </p:sp>
      <p:sp>
        <p:nvSpPr>
          <p:cNvPr id="8" name="9 Rectángulo"/>
          <p:cNvSpPr/>
          <p:nvPr/>
        </p:nvSpPr>
        <p:spPr>
          <a:xfrm>
            <a:off x="464331" y="1484784"/>
            <a:ext cx="8215338" cy="5112568"/>
          </a:xfrm>
          <a:prstGeom prst="rect">
            <a:avLst/>
          </a:prstGeom>
          <a:ln/>
          <a:effectLst>
            <a:glow rad="228600">
              <a:schemeClr val="accent6">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rtlCol="0" anchor="ctr"/>
          <a:lstStyle/>
          <a:p>
            <a:pPr marL="342900" lvl="0" indent="-342900" algn="just">
              <a:buFont typeface="+mj-lt"/>
              <a:buAutoNum type="arabicParenR" startAt="8"/>
            </a:pPr>
            <a:r>
              <a:rPr lang="es-CL" b="1" dirty="0"/>
              <a:t>Marea y corrientes: </a:t>
            </a:r>
            <a:r>
              <a:rPr lang="es-CL" dirty="0"/>
              <a:t>Valores del establecimiento del puerto, amplitud de la marea en sicigias y niveles de reducción de sondas y de las alturas terrestres. Estos datos deben consignarse en las diferentes bahías, puertos, caletas y surgideros. Indicación de la dirección e intensidad de las corrientes oceánicas o generales y las de mareas.</a:t>
            </a:r>
          </a:p>
          <a:p>
            <a:pPr marL="342900" lvl="0" indent="-342900" algn="just">
              <a:buFont typeface="+mj-lt"/>
              <a:buAutoNum type="arabicParenR" startAt="8"/>
            </a:pPr>
            <a:r>
              <a:rPr lang="es-CL" b="1" dirty="0"/>
              <a:t>Coordenadas geográficas y red de meridianos y paralelos: </a:t>
            </a:r>
            <a:r>
              <a:rPr lang="es-CL" dirty="0"/>
              <a:t>Valores de latitud y longitud y los principales meridianos y paralelos, de modo que puedan obtenerse las coordenadas de cualquier lugar de la carta en forma rápida y fácil</a:t>
            </a:r>
            <a:r>
              <a:rPr lang="es-CL" dirty="0" smtClean="0"/>
              <a:t>.</a:t>
            </a:r>
          </a:p>
          <a:p>
            <a:pPr marL="342900" lvl="0" indent="-342900" algn="just">
              <a:buFont typeface="+mj-lt"/>
              <a:buAutoNum type="arabicParenR" startAt="8"/>
            </a:pPr>
            <a:r>
              <a:rPr lang="es-MX" b="1" dirty="0" smtClean="0"/>
              <a:t>Escalas: </a:t>
            </a:r>
            <a:r>
              <a:rPr lang="es-MX" dirty="0" smtClean="0"/>
              <a:t>Numérica, marginal y gráfica.</a:t>
            </a:r>
          </a:p>
          <a:p>
            <a:pPr marL="342900" indent="-342900" algn="just">
              <a:buFont typeface="+mj-lt"/>
              <a:buAutoNum type="arabicParenR" startAt="8"/>
            </a:pPr>
            <a:r>
              <a:rPr lang="es-CL" b="1" dirty="0"/>
              <a:t>Rosas: </a:t>
            </a:r>
            <a:r>
              <a:rPr lang="es-CL" dirty="0"/>
              <a:t>Tener una o más rosas convenientemente ubicadas, con espacios blancos y libres de otros detalles para facilitar el trazado de rumbos y demarcaciones</a:t>
            </a:r>
            <a:r>
              <a:rPr lang="es-CL" dirty="0" smtClean="0"/>
              <a:t>.</a:t>
            </a:r>
          </a:p>
          <a:p>
            <a:pPr marL="342900" lvl="0" indent="-342900" algn="just">
              <a:buFont typeface="+mj-lt"/>
              <a:buAutoNum type="arabicParenR" startAt="8"/>
            </a:pPr>
            <a:r>
              <a:rPr lang="es-CL" b="1" dirty="0"/>
              <a:t>Unidades para las sondas y alturas: </a:t>
            </a:r>
            <a:r>
              <a:rPr lang="es-CL" dirty="0"/>
              <a:t>Normalmente, en el cuadro donde se consigna el nombre de la carta (título), se indican las unidades de medidas correspondientes</a:t>
            </a:r>
            <a:r>
              <a:rPr lang="es-CL" dirty="0" smtClean="0"/>
              <a:t>.</a:t>
            </a:r>
          </a:p>
          <a:p>
            <a:pPr marL="342900" indent="-342900" algn="just">
              <a:buFont typeface="+mj-lt"/>
              <a:buAutoNum type="arabicParenR" startAt="8"/>
            </a:pPr>
            <a:r>
              <a:rPr lang="es-CL" b="1" dirty="0"/>
              <a:t>Características de luces: </a:t>
            </a:r>
            <a:r>
              <a:rPr lang="es-CL" dirty="0"/>
              <a:t>Los faros, luces, boyas, balizas y demás señales de navegación, traen indicadas sus características, alcances, alturas, sectores oscuros, etc</a:t>
            </a:r>
            <a:r>
              <a:rPr lang="es-CL" dirty="0" smtClean="0"/>
              <a:t>.</a:t>
            </a:r>
            <a:endParaRPr lang="es-CL" dirty="0"/>
          </a:p>
        </p:txBody>
      </p:sp>
    </p:spTree>
    <p:extLst>
      <p:ext uri="{BB962C8B-B14F-4D97-AF65-F5344CB8AC3E}">
        <p14:creationId xmlns:p14="http://schemas.microsoft.com/office/powerpoint/2010/main" val="23310623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071538" y="202492"/>
            <a:ext cx="7072362" cy="778236"/>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CL" sz="2400" b="1" u="sng" dirty="0" smtClean="0">
                <a:solidFill>
                  <a:srgbClr val="FFFF00"/>
                </a:solidFill>
              </a:rPr>
              <a:t>ELEMENTOS BÁSICOS</a:t>
            </a:r>
          </a:p>
          <a:p>
            <a:pPr algn="ctr"/>
            <a:r>
              <a:rPr lang="es-MX" sz="2000" b="1" dirty="0" smtClean="0">
                <a:solidFill>
                  <a:srgbClr val="FFFF00"/>
                </a:solidFill>
              </a:rPr>
              <a:t>(CONTINUACIÓN)</a:t>
            </a:r>
            <a:endParaRPr lang="es-CL" sz="2000" b="1" dirty="0">
              <a:solidFill>
                <a:srgbClr val="FFFF00"/>
              </a:solidFill>
            </a:endParaRPr>
          </a:p>
        </p:txBody>
      </p:sp>
      <p:sp>
        <p:nvSpPr>
          <p:cNvPr id="8" name="9 Rectángulo"/>
          <p:cNvSpPr/>
          <p:nvPr/>
        </p:nvSpPr>
        <p:spPr>
          <a:xfrm>
            <a:off x="464331" y="1556792"/>
            <a:ext cx="8215338" cy="4032448"/>
          </a:xfrm>
          <a:prstGeom prst="rect">
            <a:avLst/>
          </a:prstGeom>
          <a:ln/>
          <a:effectLst>
            <a:glow rad="228600">
              <a:schemeClr val="accent6">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rtlCol="0" anchor="ctr"/>
          <a:lstStyle/>
          <a:p>
            <a:pPr marL="342900" lvl="0" indent="-342900" algn="just">
              <a:buFont typeface="+mj-lt"/>
              <a:buAutoNum type="arabicParenR" startAt="14"/>
            </a:pPr>
            <a:r>
              <a:rPr lang="es-CL" b="1" dirty="0"/>
              <a:t>Vistas de recalada: </a:t>
            </a:r>
            <a:r>
              <a:rPr lang="es-CL" dirty="0"/>
              <a:t>Sirven para reconocer la costa, especialmente en las cercanías y entradas a puertos y bocas de canales. Son muy utilizadas como complementos a las descripciones incluidas en los derroteros.</a:t>
            </a:r>
          </a:p>
          <a:p>
            <a:pPr marL="342900" lvl="0" indent="-342900" algn="just">
              <a:buFont typeface="+mj-lt"/>
              <a:buAutoNum type="arabicParenR" startAt="14"/>
            </a:pPr>
            <a:r>
              <a:rPr lang="es-CL" b="1" dirty="0"/>
              <a:t>Nombres geográficos: </a:t>
            </a:r>
            <a:r>
              <a:rPr lang="es-CL" dirty="0"/>
              <a:t>Todos los accidentes topográficos e hidrográficos como son: puertos, cabos, bahías, puntas, islas, cerros, etc., vienen indicados por sus nombres propios o topónimos (Valparaíso, Ángeles, etc.).</a:t>
            </a:r>
          </a:p>
          <a:p>
            <a:pPr marL="342900" lvl="0" indent="-342900" algn="just">
              <a:buFont typeface="+mj-lt"/>
              <a:buAutoNum type="arabicParenR" startAt="14"/>
            </a:pPr>
            <a:r>
              <a:rPr lang="es-CL" b="1" dirty="0"/>
              <a:t>Precauciones especiales: </a:t>
            </a:r>
            <a:r>
              <a:rPr lang="es-CL" dirty="0"/>
              <a:t>Las cartas deben llevar impresas aquellas informaciones especiales para la navegación en ciertos parajes o tramos, que se estiman que no debe descuidar el navegante. Se conocen como leyendas de “advertencia”. Ellas podrían ser por ejemplo: perturbaciones magnéticas, corrientes anormales, adelanto o atraso en el cambio de la corriente con respecto a la estoa, etc.</a:t>
            </a:r>
          </a:p>
          <a:p>
            <a:pPr marL="342900" lvl="0" indent="-342900" algn="just">
              <a:buFont typeface="+mj-lt"/>
              <a:buAutoNum type="arabicParenR" startAt="14"/>
            </a:pPr>
            <a:r>
              <a:rPr lang="es-CL" b="1" dirty="0"/>
              <a:t>Dátum: </a:t>
            </a:r>
            <a:r>
              <a:rPr lang="es-CL" dirty="0"/>
              <a:t>Un dátum se define como un sistema de referencia a cuyo punto de origen se le han determinado sus coordenadas geográficas y altura (punto fundamental).</a:t>
            </a:r>
          </a:p>
          <a:p>
            <a:pPr lvl="0" algn="just"/>
            <a:endParaRPr lang="es-CL" dirty="0"/>
          </a:p>
        </p:txBody>
      </p:sp>
    </p:spTree>
    <p:extLst>
      <p:ext uri="{BB962C8B-B14F-4D97-AF65-F5344CB8AC3E}">
        <p14:creationId xmlns:p14="http://schemas.microsoft.com/office/powerpoint/2010/main" val="8368098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rotWithShape="1">
          <a:blip r:embed="rId2"/>
          <a:srcRect l="11019" t="19900" r="40157" b="8700"/>
          <a:stretch/>
        </p:blipFill>
        <p:spPr>
          <a:xfrm>
            <a:off x="251520" y="116632"/>
            <a:ext cx="8578835" cy="6768752"/>
          </a:xfrm>
          <a:prstGeom prst="rect">
            <a:avLst/>
          </a:prstGeom>
        </p:spPr>
      </p:pic>
    </p:spTree>
    <p:extLst>
      <p:ext uri="{BB962C8B-B14F-4D97-AF65-F5344CB8AC3E}">
        <p14:creationId xmlns:p14="http://schemas.microsoft.com/office/powerpoint/2010/main" val="41254253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0232" t="41600" r="35038" b="21301"/>
          <a:stretch/>
        </p:blipFill>
        <p:spPr>
          <a:xfrm>
            <a:off x="657380" y="764704"/>
            <a:ext cx="7875060" cy="5077414"/>
          </a:xfrm>
          <a:prstGeom prst="rect">
            <a:avLst/>
          </a:prstGeom>
        </p:spPr>
      </p:pic>
      <p:sp>
        <p:nvSpPr>
          <p:cNvPr id="4" name="5 Rectángulo"/>
          <p:cNvSpPr/>
          <p:nvPr/>
        </p:nvSpPr>
        <p:spPr>
          <a:xfrm>
            <a:off x="1792188" y="44624"/>
            <a:ext cx="5516116" cy="621282"/>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MX" sz="2400" b="1" u="sng" dirty="0" smtClean="0">
                <a:solidFill>
                  <a:srgbClr val="FFFF00"/>
                </a:solidFill>
              </a:rPr>
              <a:t>SIMBOLOGÍA DE UNA CARTA NÁUTICA</a:t>
            </a:r>
            <a:endParaRPr lang="es-CL" sz="2400" b="1" u="sng" dirty="0">
              <a:solidFill>
                <a:srgbClr val="FFFF00"/>
              </a:solidFill>
            </a:endParaRPr>
          </a:p>
        </p:txBody>
      </p:sp>
      <p:sp>
        <p:nvSpPr>
          <p:cNvPr id="5" name="CuadroTexto 4"/>
          <p:cNvSpPr txBox="1"/>
          <p:nvPr/>
        </p:nvSpPr>
        <p:spPr>
          <a:xfrm>
            <a:off x="251520" y="5877272"/>
            <a:ext cx="8595140" cy="738664"/>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algn="just"/>
            <a:r>
              <a:rPr lang="es-MX" sz="1400" b="1" dirty="0" smtClean="0"/>
              <a:t>Carta </a:t>
            </a:r>
            <a:r>
              <a:rPr lang="es-MX" sz="1400" b="1" dirty="0"/>
              <a:t>N° 1 “SÍMBOLOS, ABREVIATURAS Y TÉRMINOS </a:t>
            </a:r>
            <a:r>
              <a:rPr lang="es-MX" sz="1400" b="1" dirty="0" smtClean="0"/>
              <a:t>USADOS EN </a:t>
            </a:r>
            <a:r>
              <a:rPr lang="es-MX" sz="1400" b="1" dirty="0"/>
              <a:t>LAS CARTAS NÁUTICAS</a:t>
            </a:r>
            <a:r>
              <a:rPr lang="es-MX" sz="1400" b="1" dirty="0" smtClean="0"/>
              <a:t>”. </a:t>
            </a:r>
            <a:r>
              <a:rPr lang="es-MX" sz="1400" dirty="0" smtClean="0"/>
              <a:t>Identificar todos los símbolos </a:t>
            </a:r>
            <a:r>
              <a:rPr lang="es-MX" sz="1400" dirty="0"/>
              <a:t>que aparecen en la </a:t>
            </a:r>
            <a:r>
              <a:rPr lang="es-MX" sz="1400" dirty="0" smtClean="0"/>
              <a:t>figura</a:t>
            </a:r>
            <a:r>
              <a:rPr lang="es-MX" sz="1400" dirty="0"/>
              <a:t>, especialmente el contenido en la sección “K” (Rocas, Naufragios y Obstrucciones</a:t>
            </a:r>
            <a:r>
              <a:rPr lang="es-MX" sz="1400" dirty="0" smtClean="0"/>
              <a:t>).</a:t>
            </a:r>
            <a:endParaRPr lang="es-CL" sz="1400" dirty="0"/>
          </a:p>
        </p:txBody>
      </p:sp>
    </p:spTree>
    <p:extLst>
      <p:ext uri="{BB962C8B-B14F-4D97-AF65-F5344CB8AC3E}">
        <p14:creationId xmlns:p14="http://schemas.microsoft.com/office/powerpoint/2010/main" val="28230208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5 Rectángulo"/>
          <p:cNvSpPr/>
          <p:nvPr/>
        </p:nvSpPr>
        <p:spPr>
          <a:xfrm>
            <a:off x="1792188" y="215430"/>
            <a:ext cx="5516116" cy="621282"/>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MX" sz="2400" b="1" u="sng" dirty="0" smtClean="0">
                <a:solidFill>
                  <a:srgbClr val="FFFF00"/>
                </a:solidFill>
              </a:rPr>
              <a:t>SIMBOLOGÍA DE UNA CARTA NÁUTICA</a:t>
            </a:r>
          </a:p>
          <a:p>
            <a:pPr algn="ctr"/>
            <a:r>
              <a:rPr lang="es-MX" dirty="0" smtClean="0">
                <a:solidFill>
                  <a:srgbClr val="FFFF00"/>
                </a:solidFill>
              </a:rPr>
              <a:t>EJEMPLOS CARTA N°1</a:t>
            </a:r>
            <a:endParaRPr lang="es-CL" dirty="0">
              <a:solidFill>
                <a:srgbClr val="FFFF00"/>
              </a:solidFill>
            </a:endParaRPr>
          </a:p>
        </p:txBody>
      </p:sp>
      <p:sp>
        <p:nvSpPr>
          <p:cNvPr id="5" name="CuadroTexto 4"/>
          <p:cNvSpPr txBox="1"/>
          <p:nvPr/>
        </p:nvSpPr>
        <p:spPr>
          <a:xfrm>
            <a:off x="251520" y="5877272"/>
            <a:ext cx="8595140" cy="523220"/>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s-MX" sz="1400" b="1" dirty="0" smtClean="0"/>
              <a:t>Carta </a:t>
            </a:r>
            <a:r>
              <a:rPr lang="es-MX" sz="1400" b="1" dirty="0"/>
              <a:t>N° 1 “SÍMBOLOS, ABREVIATURAS Y TÉRMINOS </a:t>
            </a:r>
            <a:r>
              <a:rPr lang="es-MX" sz="1400" b="1" dirty="0" smtClean="0"/>
              <a:t>USADOS EN </a:t>
            </a:r>
            <a:r>
              <a:rPr lang="es-MX" sz="1400" b="1" dirty="0"/>
              <a:t>LAS CARTAS NÁUTICAS</a:t>
            </a:r>
            <a:r>
              <a:rPr lang="es-MX" sz="1400" b="1" dirty="0" smtClean="0"/>
              <a:t>”. </a:t>
            </a:r>
          </a:p>
          <a:p>
            <a:pPr algn="ctr"/>
            <a:r>
              <a:rPr lang="es-MX" sz="1400" dirty="0" smtClean="0"/>
              <a:t>Identificar los símbolos, </a:t>
            </a:r>
            <a:r>
              <a:rPr lang="es-MX" sz="1400" dirty="0"/>
              <a:t>especialmente el contenido en la sección “K” (Rocas, Naufragios y Obstrucciones</a:t>
            </a:r>
            <a:r>
              <a:rPr lang="es-MX" sz="1400" dirty="0" smtClean="0"/>
              <a:t>).</a:t>
            </a:r>
            <a:endParaRPr lang="es-CL" sz="1400" dirty="0"/>
          </a:p>
        </p:txBody>
      </p:sp>
      <p:pic>
        <p:nvPicPr>
          <p:cNvPr id="3" name="Imagen 2"/>
          <p:cNvPicPr>
            <a:picLocks noChangeAspect="1"/>
          </p:cNvPicPr>
          <p:nvPr/>
        </p:nvPicPr>
        <p:blipFill rotWithShape="1">
          <a:blip r:embed="rId2"/>
          <a:srcRect l="21257" t="20601" r="22831" b="25500"/>
          <a:stretch/>
        </p:blipFill>
        <p:spPr>
          <a:xfrm>
            <a:off x="179512" y="941170"/>
            <a:ext cx="8837352" cy="4792086"/>
          </a:xfrm>
          <a:prstGeom prst="rect">
            <a:avLst/>
          </a:prstGeom>
          <a:ln w="38100" cap="sq" cmpd="thickThin">
            <a:solidFill>
              <a:srgbClr val="002060"/>
            </a:solidFill>
            <a:prstDash val="solid"/>
            <a:miter lim="800000"/>
          </a:ln>
          <a:effectLst>
            <a:innerShdw blurRad="76200">
              <a:srgbClr val="000000"/>
            </a:innerShdw>
          </a:effectLst>
        </p:spPr>
      </p:pic>
    </p:spTree>
    <p:extLst>
      <p:ext uri="{BB962C8B-B14F-4D97-AF65-F5344CB8AC3E}">
        <p14:creationId xmlns:p14="http://schemas.microsoft.com/office/powerpoint/2010/main" val="17377197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5 Rectángulo"/>
          <p:cNvSpPr/>
          <p:nvPr/>
        </p:nvSpPr>
        <p:spPr>
          <a:xfrm>
            <a:off x="1792188" y="503462"/>
            <a:ext cx="5516116" cy="621282"/>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MX" sz="2400" b="1" u="sng" dirty="0" smtClean="0">
                <a:solidFill>
                  <a:srgbClr val="FFFF00"/>
                </a:solidFill>
              </a:rPr>
              <a:t>SIMBOLOGÍA DE UNA CARTA NÁUTICA</a:t>
            </a:r>
          </a:p>
          <a:p>
            <a:pPr algn="ctr"/>
            <a:r>
              <a:rPr lang="es-MX" dirty="0" smtClean="0">
                <a:solidFill>
                  <a:srgbClr val="FFFF00"/>
                </a:solidFill>
              </a:rPr>
              <a:t>EJEMPLOS CARTA N°1</a:t>
            </a:r>
            <a:endParaRPr lang="es-CL" dirty="0">
              <a:solidFill>
                <a:srgbClr val="FFFF00"/>
              </a:solidFill>
            </a:endParaRPr>
          </a:p>
        </p:txBody>
      </p:sp>
      <p:pic>
        <p:nvPicPr>
          <p:cNvPr id="2" name="Imagen 1"/>
          <p:cNvPicPr>
            <a:picLocks noChangeAspect="1"/>
          </p:cNvPicPr>
          <p:nvPr/>
        </p:nvPicPr>
        <p:blipFill rotWithShape="1">
          <a:blip r:embed="rId2"/>
          <a:srcRect l="22831" t="23400" r="24407" b="39500"/>
          <a:stretch/>
        </p:blipFill>
        <p:spPr>
          <a:xfrm>
            <a:off x="179512" y="1754546"/>
            <a:ext cx="8784976" cy="3474654"/>
          </a:xfrm>
          <a:prstGeom prst="rect">
            <a:avLst/>
          </a:prstGeom>
          <a:ln w="38100" cap="sq" cmpd="thickThin">
            <a:solidFill>
              <a:srgbClr val="002060"/>
            </a:solidFill>
            <a:prstDash val="solid"/>
            <a:miter lim="800000"/>
          </a:ln>
          <a:effectLst>
            <a:innerShdw blurRad="76200">
              <a:srgbClr val="000000"/>
            </a:innerShdw>
          </a:effectLst>
        </p:spPr>
      </p:pic>
    </p:spTree>
    <p:extLst>
      <p:ext uri="{BB962C8B-B14F-4D97-AF65-F5344CB8AC3E}">
        <p14:creationId xmlns:p14="http://schemas.microsoft.com/office/powerpoint/2010/main" val="31669207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5 Rectángulo"/>
          <p:cNvSpPr/>
          <p:nvPr/>
        </p:nvSpPr>
        <p:spPr>
          <a:xfrm>
            <a:off x="1792188" y="44624"/>
            <a:ext cx="5516116" cy="621282"/>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MX" sz="2400" b="1" u="sng" dirty="0" smtClean="0">
                <a:solidFill>
                  <a:srgbClr val="FFFF00"/>
                </a:solidFill>
              </a:rPr>
              <a:t>SIMBOLOGÍA DE UNA CARTA NÁUTICA</a:t>
            </a:r>
          </a:p>
          <a:p>
            <a:pPr algn="ctr"/>
            <a:r>
              <a:rPr lang="es-MX" dirty="0" smtClean="0">
                <a:solidFill>
                  <a:srgbClr val="FFFF00"/>
                </a:solidFill>
              </a:rPr>
              <a:t>EJEMPLOS CARTA N°1</a:t>
            </a:r>
            <a:endParaRPr lang="es-CL" dirty="0">
              <a:solidFill>
                <a:srgbClr val="FFFF00"/>
              </a:solidFill>
            </a:endParaRPr>
          </a:p>
        </p:txBody>
      </p:sp>
      <p:pic>
        <p:nvPicPr>
          <p:cNvPr id="3" name="Imagen 2"/>
          <p:cNvPicPr>
            <a:picLocks noChangeAspect="1"/>
          </p:cNvPicPr>
          <p:nvPr/>
        </p:nvPicPr>
        <p:blipFill rotWithShape="1">
          <a:blip r:embed="rId2"/>
          <a:srcRect l="22832" t="21300" r="23619" b="6601"/>
          <a:stretch/>
        </p:blipFill>
        <p:spPr>
          <a:xfrm>
            <a:off x="652108" y="764704"/>
            <a:ext cx="7880332" cy="5968194"/>
          </a:xfrm>
          <a:prstGeom prst="rect">
            <a:avLst/>
          </a:prstGeom>
          <a:ln w="38100" cap="sq" cmpd="thickThin">
            <a:solidFill>
              <a:srgbClr val="002060"/>
            </a:solidFill>
            <a:prstDash val="solid"/>
            <a:miter lim="800000"/>
          </a:ln>
          <a:effectLst>
            <a:innerShdw blurRad="76200">
              <a:srgbClr val="000000"/>
            </a:innerShdw>
          </a:effectLst>
        </p:spPr>
      </p:pic>
    </p:spTree>
    <p:extLst>
      <p:ext uri="{BB962C8B-B14F-4D97-AF65-F5344CB8AC3E}">
        <p14:creationId xmlns:p14="http://schemas.microsoft.com/office/powerpoint/2010/main" val="7120969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536339" y="116632"/>
            <a:ext cx="8071322" cy="720080"/>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lvl="0" algn="ctr"/>
            <a:r>
              <a:rPr lang="es-CL" sz="2400" b="1" dirty="0" smtClean="0">
                <a:solidFill>
                  <a:srgbClr val="FFFF00"/>
                </a:solidFill>
              </a:rPr>
              <a:t>RECOMENDACIONES PARA EL USO DE LAS CARTAS NÁUTICAS</a:t>
            </a:r>
            <a:endParaRPr lang="es-CL" sz="2400" b="1" u="sng" dirty="0">
              <a:solidFill>
                <a:srgbClr val="FFFF00"/>
              </a:solidFill>
            </a:endParaRPr>
          </a:p>
        </p:txBody>
      </p:sp>
      <p:sp>
        <p:nvSpPr>
          <p:cNvPr id="8" name="9 Rectángulo"/>
          <p:cNvSpPr/>
          <p:nvPr/>
        </p:nvSpPr>
        <p:spPr>
          <a:xfrm>
            <a:off x="179512" y="908720"/>
            <a:ext cx="8784976" cy="5805264"/>
          </a:xfrm>
          <a:prstGeom prst="rect">
            <a:avLst/>
          </a:prstGeom>
          <a:ln/>
          <a:effectLst>
            <a:glow rad="228600">
              <a:schemeClr val="accent6">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rtlCol="0" anchor="ctr"/>
          <a:lstStyle/>
          <a:p>
            <a:pPr marL="342900" lvl="0" indent="-342900" algn="just">
              <a:buFont typeface="+mj-lt"/>
              <a:buAutoNum type="arabicParenR"/>
            </a:pPr>
            <a:r>
              <a:rPr lang="es-MX" sz="2000" dirty="0" smtClean="0"/>
              <a:t>Verificar </a:t>
            </a:r>
            <a:r>
              <a:rPr lang="es-MX" sz="2000" dirty="0"/>
              <a:t>la inserción del último aviso vigente según el editor, que afecta el área cubierta por la carta.</a:t>
            </a:r>
          </a:p>
          <a:p>
            <a:pPr marL="342900" lvl="0" indent="-342900" algn="just">
              <a:buFont typeface="+mj-lt"/>
              <a:buAutoNum type="arabicParenR"/>
            </a:pPr>
            <a:r>
              <a:rPr lang="es-MX" sz="2000" dirty="0" smtClean="0"/>
              <a:t>Comparar </a:t>
            </a:r>
            <a:r>
              <a:rPr lang="es-MX" sz="2000" dirty="0"/>
              <a:t>si la carta es una nueva edición, con la edición anterior y traspasar a la nueva todas las informaciones que se estime son de utilidad para desarrollar una derrota más segura.</a:t>
            </a:r>
          </a:p>
          <a:p>
            <a:pPr marL="342900" lvl="0" indent="-342900" algn="just">
              <a:buFont typeface="+mj-lt"/>
              <a:buAutoNum type="arabicParenR"/>
            </a:pPr>
            <a:r>
              <a:rPr lang="es-MX" sz="2000" dirty="0" smtClean="0"/>
              <a:t>Almacenar </a:t>
            </a:r>
            <a:r>
              <a:rPr lang="es-MX" sz="2000" dirty="0"/>
              <a:t>y transportar apropiadamente las cartas enrolladas o extendidas, pero nunca dobladas. Especial cuidado se debe tener con la temperatura y grado de humedad existente en el lugar de almacenamiento. Lo anterior es aplicable tanto para las cartas náuticas en papel como para las electrónicas.</a:t>
            </a:r>
          </a:p>
          <a:p>
            <a:pPr marL="342900" lvl="0" indent="-342900" algn="just">
              <a:buFont typeface="+mj-lt"/>
              <a:buAutoNum type="arabicParenR"/>
            </a:pPr>
            <a:r>
              <a:rPr lang="es-MX" sz="2000" dirty="0" smtClean="0"/>
              <a:t>Efectuar </a:t>
            </a:r>
            <a:r>
              <a:rPr lang="es-MX" sz="2000" dirty="0"/>
              <a:t>las correcciones con el cuidado suficiente, evitando dañar información relevante impresa en el papel.</a:t>
            </a:r>
          </a:p>
          <a:p>
            <a:pPr marL="342900" lvl="0" indent="-342900" algn="just">
              <a:buFont typeface="+mj-lt"/>
              <a:buAutoNum type="arabicParenR"/>
            </a:pPr>
            <a:r>
              <a:rPr lang="es-MX" sz="2000" dirty="0" smtClean="0"/>
              <a:t>Usar </a:t>
            </a:r>
            <a:r>
              <a:rPr lang="es-MX" sz="2000" dirty="0"/>
              <a:t>siempre la carta de mayor escala.</a:t>
            </a:r>
          </a:p>
          <a:p>
            <a:pPr marL="342900" lvl="0" indent="-342900" algn="just">
              <a:buFont typeface="+mj-lt"/>
              <a:buAutoNum type="arabicParenR"/>
            </a:pPr>
            <a:r>
              <a:rPr lang="es-MX" sz="2000" dirty="0"/>
              <a:t>Verificar, especialmente en las cartas extranjeras, si las profundidades están en pies o en brazas</a:t>
            </a:r>
            <a:r>
              <a:rPr lang="es-MX" sz="2000" dirty="0" smtClean="0"/>
              <a:t>.</a:t>
            </a:r>
          </a:p>
          <a:p>
            <a:pPr marL="342900" lvl="0" indent="-342900" algn="just">
              <a:buFont typeface="+mj-lt"/>
              <a:buAutoNum type="arabicParenR"/>
            </a:pPr>
            <a:r>
              <a:rPr lang="es-MX" sz="2000" dirty="0" smtClean="0"/>
              <a:t>Mantener </a:t>
            </a:r>
            <a:r>
              <a:rPr lang="es-MX" sz="2000" dirty="0"/>
              <a:t>solamente una carta sobre la mesa de cartas para evitar confusiones al haber más de una.</a:t>
            </a:r>
          </a:p>
          <a:p>
            <a:pPr marL="342900" lvl="0" indent="-342900" algn="just">
              <a:buFont typeface="+mj-lt"/>
              <a:buAutoNum type="arabicParenR"/>
            </a:pPr>
            <a:r>
              <a:rPr lang="es-MX" sz="2000" dirty="0" smtClean="0"/>
              <a:t>Emplear </a:t>
            </a:r>
            <a:r>
              <a:rPr lang="es-MX" sz="2000" dirty="0"/>
              <a:t>un lápiz grafito “2B” y una goma blanda, para preservar la superficie de la carta en mejores condiciones.</a:t>
            </a:r>
          </a:p>
        </p:txBody>
      </p:sp>
    </p:spTree>
    <p:extLst>
      <p:ext uri="{BB962C8B-B14F-4D97-AF65-F5344CB8AC3E}">
        <p14:creationId xmlns:p14="http://schemas.microsoft.com/office/powerpoint/2010/main" val="37135576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536339" y="260648"/>
            <a:ext cx="8071322" cy="720080"/>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lvl="0" algn="ctr"/>
            <a:r>
              <a:rPr lang="es-CL" sz="2400" b="1" dirty="0" smtClean="0">
                <a:solidFill>
                  <a:srgbClr val="FFFF00"/>
                </a:solidFill>
              </a:rPr>
              <a:t>MANTENCIÓN Y CORRECCIÓN DE CARTAS NÁUTICAS</a:t>
            </a:r>
            <a:endParaRPr lang="es-CL" sz="2400" b="1" dirty="0">
              <a:solidFill>
                <a:srgbClr val="FFFF00"/>
              </a:solidFill>
            </a:endParaRPr>
          </a:p>
        </p:txBody>
      </p:sp>
      <p:sp>
        <p:nvSpPr>
          <p:cNvPr id="8" name="9 Rectángulo"/>
          <p:cNvSpPr/>
          <p:nvPr/>
        </p:nvSpPr>
        <p:spPr>
          <a:xfrm>
            <a:off x="539552" y="1556792"/>
            <a:ext cx="8136904" cy="4176464"/>
          </a:xfrm>
          <a:prstGeom prst="rect">
            <a:avLst/>
          </a:prstGeom>
          <a:ln/>
          <a:effectLst>
            <a:glow rad="228600">
              <a:schemeClr val="accent6">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rtlCol="0" anchor="ctr"/>
          <a:lstStyle/>
          <a:p>
            <a:pPr lvl="0" algn="just"/>
            <a:r>
              <a:rPr lang="es-MX" sz="2400" dirty="0"/>
              <a:t>En las correcciones que deben efectuarse se emplearán solamente los símbolos y abreviaturas convencionales indicados en la Carta N° 1, y se tendrá especial cuidado de no obstruir otras informaciones que figuren en la carta. No se debe olvidar que la carta náutica constituye uno de los elementos más importantes que emplea el navegante en la determinación de rumbos, distancias, situaciones, etc., siendo su preocupación primordial, el mantener la cartografía siempre al día y en condiciones de uso inmediato. Las actualizaciones se informan y difunden a través de la </a:t>
            </a:r>
            <a:r>
              <a:rPr lang="es-MX" sz="2400" b="1" dirty="0"/>
              <a:t>Pub. SHOA 3500 “Boletín de Noticias a los Navegantes”.</a:t>
            </a:r>
          </a:p>
        </p:txBody>
      </p:sp>
    </p:spTree>
    <p:extLst>
      <p:ext uri="{BB962C8B-B14F-4D97-AF65-F5344CB8AC3E}">
        <p14:creationId xmlns:p14="http://schemas.microsoft.com/office/powerpoint/2010/main" val="10058759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691680" y="116632"/>
            <a:ext cx="5688633" cy="720080"/>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lvl="0" algn="ctr"/>
            <a:r>
              <a:rPr lang="es-CL" sz="2400" b="1" dirty="0" smtClean="0">
                <a:solidFill>
                  <a:srgbClr val="FFFF00"/>
                </a:solidFill>
              </a:rPr>
              <a:t>BOLETÍN DE NOTICIAS A LOS NAVEGANTES</a:t>
            </a:r>
            <a:endParaRPr lang="es-CL" sz="2400" b="1" u="sng" dirty="0">
              <a:solidFill>
                <a:srgbClr val="FFFF00"/>
              </a:solidFill>
            </a:endParaRPr>
          </a:p>
        </p:txBody>
      </p:sp>
      <p:sp>
        <p:nvSpPr>
          <p:cNvPr id="8" name="9 Rectángulo"/>
          <p:cNvSpPr/>
          <p:nvPr/>
        </p:nvSpPr>
        <p:spPr>
          <a:xfrm>
            <a:off x="467544" y="1268760"/>
            <a:ext cx="8280920" cy="4968552"/>
          </a:xfrm>
          <a:prstGeom prst="rect">
            <a:avLst/>
          </a:prstGeom>
          <a:ln/>
          <a:effectLst>
            <a:glow rad="228600">
              <a:schemeClr val="accent6">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rtlCol="0" anchor="ctr"/>
          <a:lstStyle/>
          <a:p>
            <a:pPr lvl="0" algn="just"/>
            <a:r>
              <a:rPr lang="es-MX" sz="2400" dirty="0"/>
              <a:t>Las cartas y publicaciones náuticas son corregidas al momento de su distribución, pero son afectadas por algunos cambios en las informaciones que contienen, tales como: boyas fuera de sitio, faros apagados, inaugurados o retirados, nuevas sondas, cambio en las características de los puertos, etc. Desde ese instante, los poseedores y usuarios de las referidas ayudas a la navegación, son los responsables de incorporarles </a:t>
            </a:r>
            <a:r>
              <a:rPr lang="es-MX" sz="2400" dirty="0" smtClean="0"/>
              <a:t>informaciones y </a:t>
            </a:r>
            <a:r>
              <a:rPr lang="es-MX" sz="2400" dirty="0"/>
              <a:t>correcciones que se produzcan en lo sucesivo y que son difundidas por el SHOA, en el hoy denominado </a:t>
            </a:r>
            <a:r>
              <a:rPr lang="es-MX" sz="2400" b="1" dirty="0"/>
              <a:t>"Boletín de Noticias a los Navegantes”. </a:t>
            </a:r>
            <a:r>
              <a:rPr lang="es-MX" sz="2400" dirty="0"/>
              <a:t>Esta publicación se edita mensualmente conteniendo todas las informaciones y novedades hidrográficas acaecidas a la fecha de publicación.</a:t>
            </a:r>
          </a:p>
        </p:txBody>
      </p:sp>
    </p:spTree>
    <p:extLst>
      <p:ext uri="{BB962C8B-B14F-4D97-AF65-F5344CB8AC3E}">
        <p14:creationId xmlns:p14="http://schemas.microsoft.com/office/powerpoint/2010/main" val="41009949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5 Rectángulo"/>
          <p:cNvSpPr/>
          <p:nvPr/>
        </p:nvSpPr>
        <p:spPr>
          <a:xfrm>
            <a:off x="1691680" y="188640"/>
            <a:ext cx="5688633" cy="720080"/>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lvl="0" algn="ctr"/>
            <a:r>
              <a:rPr lang="es-CL" sz="2400" b="1" dirty="0" smtClean="0">
                <a:solidFill>
                  <a:srgbClr val="FFFF00"/>
                </a:solidFill>
              </a:rPr>
              <a:t>BOLETÍN DE NOTICIAS A LOS NAVEGANTES</a:t>
            </a:r>
            <a:endParaRPr lang="es-CL" sz="2400" b="1" u="sng" dirty="0">
              <a:solidFill>
                <a:srgbClr val="FFFF00"/>
              </a:solidFill>
            </a:endParaRPr>
          </a:p>
        </p:txBody>
      </p:sp>
      <p:sp>
        <p:nvSpPr>
          <p:cNvPr id="5" name="9 Rectángulo"/>
          <p:cNvSpPr/>
          <p:nvPr/>
        </p:nvSpPr>
        <p:spPr>
          <a:xfrm>
            <a:off x="431540" y="1196752"/>
            <a:ext cx="8280920" cy="2376264"/>
          </a:xfrm>
          <a:prstGeom prst="rect">
            <a:avLst/>
          </a:prstGeom>
          <a:ln/>
          <a:effectLst>
            <a:glow rad="228600">
              <a:schemeClr val="accent6">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rtlCol="0" anchor="ctr"/>
          <a:lstStyle/>
          <a:p>
            <a:pPr lvl="0" algn="just"/>
            <a:r>
              <a:rPr lang="es-MX" sz="2000" dirty="0"/>
              <a:t>El SHOA, además del </a:t>
            </a:r>
            <a:r>
              <a:rPr lang="es-MX" sz="2000" b="1" dirty="0"/>
              <a:t>Boletín de Noticias a los </a:t>
            </a:r>
            <a:r>
              <a:rPr lang="es-MX" sz="2000" b="1" dirty="0" smtClean="0"/>
              <a:t>Navegantes </a:t>
            </a:r>
            <a:r>
              <a:rPr lang="es-MX" sz="2000" dirty="0"/>
              <a:t>que publica mensualmente, informa diariamente </a:t>
            </a:r>
            <a:r>
              <a:rPr lang="es-MX" sz="2000" dirty="0" smtClean="0"/>
              <a:t>por radioavisos </a:t>
            </a:r>
            <a:r>
              <a:rPr lang="es-MX" sz="2000" dirty="0"/>
              <a:t>las novedades de importancia para la seguridad de la navegación de carácter urgente, tales como alteraciones o fallas en la señalización marítima, denuncio de nuevas rocas o peligros o cualquier otra información que sea necesario dar a conocer de inmediato a los buques en la mar a la fecha de publicación</a:t>
            </a:r>
            <a:r>
              <a:rPr lang="es-MX" sz="2000" dirty="0" smtClean="0"/>
              <a:t>. Este documento se conoce como </a:t>
            </a:r>
            <a:r>
              <a:rPr lang="es-MX" sz="2000" b="1" dirty="0" smtClean="0"/>
              <a:t>NURNAV</a:t>
            </a:r>
            <a:r>
              <a:rPr lang="es-MX" sz="2000" dirty="0" smtClean="0"/>
              <a:t> (Noticias Urgentes a los Navegantes).</a:t>
            </a:r>
            <a:endParaRPr lang="es-MX" sz="2000" dirty="0"/>
          </a:p>
        </p:txBody>
      </p:sp>
      <p:sp>
        <p:nvSpPr>
          <p:cNvPr id="2" name="Rectangle 2"/>
          <p:cNvSpPr>
            <a:spLocks noChangeArrowheads="1"/>
          </p:cNvSpPr>
          <p:nvPr/>
        </p:nvSpPr>
        <p:spPr bwMode="auto">
          <a:xfrm>
            <a:off x="360040" y="3967896"/>
            <a:ext cx="8388424" cy="1323439"/>
          </a:xfrm>
          <a:prstGeom prst="rect">
            <a:avLst/>
          </a:prstGeom>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lvl1pPr indent="2698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indent="0" algn="just" defTabSz="914400" rtl="0" eaLnBrk="0" fontAlgn="base" latinLnBrk="0" hangingPunct="0">
              <a:lnSpc>
                <a:spcPct val="100000"/>
              </a:lnSpc>
              <a:spcBef>
                <a:spcPct val="0"/>
              </a:spcBef>
              <a:spcAft>
                <a:spcPct val="0"/>
              </a:spcAft>
              <a:buClrTx/>
              <a:buSzTx/>
              <a:tabLst/>
            </a:pPr>
            <a:r>
              <a:rPr kumimoji="0" lang="es-CL" altLang="es-CL" sz="2000" b="0" i="0" u="none" strike="noStrike" cap="none" normalizeH="0" baseline="0" dirty="0" smtClean="0">
                <a:ln>
                  <a:noFill/>
                </a:ln>
                <a:solidFill>
                  <a:schemeClr val="tx1"/>
                </a:solidFill>
                <a:effectLst/>
                <a:latin typeface="Calibri" panose="020F0502020204030204" pitchFamily="34" charset="0"/>
                <a:ea typeface="TimesNewRomanPSMT"/>
                <a:cs typeface="TimesNewRomanPSMT"/>
              </a:rPr>
              <a:t>En la </a:t>
            </a:r>
            <a:r>
              <a:rPr kumimoji="0" lang="es-CL" altLang="es-CL" sz="2000" b="0" i="0" u="none" strike="noStrike" cap="none" normalizeH="0" baseline="0" dirty="0" smtClean="0">
                <a:ln>
                  <a:noFill/>
                </a:ln>
                <a:solidFill>
                  <a:srgbClr val="000000"/>
                </a:solidFill>
                <a:effectLst/>
                <a:latin typeface="Calibri" panose="020F0502020204030204" pitchFamily="34" charset="0"/>
                <a:ea typeface="TimesNewRomanPSMT"/>
                <a:cs typeface="TimesNewRomanPSMT"/>
              </a:rPr>
              <a:t>carta</a:t>
            </a:r>
            <a:r>
              <a:rPr kumimoji="0" lang="es-CL" altLang="es-CL" sz="2000" b="0" i="0" u="none" strike="noStrike" cap="none" normalizeH="0" baseline="0" dirty="0" smtClean="0">
                <a:ln>
                  <a:noFill/>
                </a:ln>
                <a:solidFill>
                  <a:schemeClr val="tx1"/>
                </a:solidFill>
                <a:effectLst/>
                <a:latin typeface="Calibri" panose="020F0502020204030204" pitchFamily="34" charset="0"/>
                <a:ea typeface="TimesNewRomanPSMT"/>
                <a:cs typeface="TimesNewRomanPSMT"/>
              </a:rPr>
              <a:t> se advierte la anormalidad lo más próximo al lugar geográfico, describiendo una síntesis de la noticia indicado por el radioaviso, al lado de la señal afectada, y bajo este, la palabra “NURNAV” y el número y año abreviado del radioaviso, con lápiz mina.</a:t>
            </a:r>
            <a:endParaRPr kumimoji="0" lang="es-CL" altLang="es-CL" sz="2000" b="1" i="0" u="none" strike="noStrike" cap="none" normalizeH="0" baseline="0" dirty="0" smtClean="0">
              <a:ln>
                <a:noFill/>
              </a:ln>
              <a:solidFill>
                <a:schemeClr val="tx1"/>
              </a:solidFill>
              <a:effectLst/>
              <a:latin typeface="Calibri" panose="020F0502020204030204" pitchFamily="34" charset="0"/>
              <a:ea typeface="TimesNewRomanPSMT"/>
              <a:cs typeface="TimesNewRomanPS-BoldMT"/>
            </a:endParaRPr>
          </a:p>
        </p:txBody>
      </p:sp>
      <p:pic>
        <p:nvPicPr>
          <p:cNvPr id="1025" name="Imagen 1" descr="Resultado de imagen de símbolo de una boy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868" y="5659783"/>
            <a:ext cx="691828" cy="453495"/>
          </a:xfrm>
          <a:prstGeom prst="rect">
            <a:avLst/>
          </a:prstGeom>
        </p:spPr>
        <p:style>
          <a:lnRef idx="2">
            <a:schemeClr val="dk1"/>
          </a:lnRef>
          <a:fillRef idx="1">
            <a:schemeClr val="lt1"/>
          </a:fillRef>
          <a:effectRef idx="0">
            <a:schemeClr val="dk1"/>
          </a:effectRef>
          <a:fontRef idx="minor">
            <a:schemeClr val="dk1"/>
          </a:fontRef>
        </p:style>
      </p:pic>
      <p:sp>
        <p:nvSpPr>
          <p:cNvPr id="7" name="Rectángulo 6"/>
          <p:cNvSpPr/>
          <p:nvPr/>
        </p:nvSpPr>
        <p:spPr>
          <a:xfrm>
            <a:off x="1823145" y="5686215"/>
            <a:ext cx="4189015" cy="392159"/>
          </a:xfrm>
          <a:prstGeom prst="rect">
            <a:avLst/>
          </a:prstGeom>
        </p:spPr>
        <p:txBody>
          <a:bodyPr wrap="square">
            <a:spAutoFit/>
          </a:bodyPr>
          <a:lstStyle/>
          <a:p>
            <a:pPr marL="182563">
              <a:lnSpc>
                <a:spcPct val="115000"/>
              </a:lnSpc>
              <a:spcAft>
                <a:spcPts val="0"/>
              </a:spcAft>
            </a:pPr>
            <a:r>
              <a:rPr lang="es-CL" dirty="0">
                <a:latin typeface="Calibri" panose="020F0502020204030204" pitchFamily="34" charset="0"/>
                <a:ea typeface="TimesNewRomanPSMT"/>
                <a:cs typeface="TimesNewRomanPSMT"/>
              </a:rPr>
              <a:t>Fuera de su sitio NURNAV </a:t>
            </a:r>
            <a:r>
              <a:rPr lang="es-CL" dirty="0" smtClean="0">
                <a:latin typeface="Calibri" panose="020F0502020204030204" pitchFamily="34" charset="0"/>
                <a:ea typeface="TimesNewRomanPSMT"/>
                <a:cs typeface="TimesNewRomanPSMT"/>
              </a:rPr>
              <a:t>07/21 </a:t>
            </a:r>
            <a:endParaRPr lang="es-CL"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655822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5 Rectángulo"/>
          <p:cNvSpPr/>
          <p:nvPr/>
        </p:nvSpPr>
        <p:spPr>
          <a:xfrm>
            <a:off x="1691680" y="116632"/>
            <a:ext cx="5688633" cy="720080"/>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lvl="0" algn="ctr"/>
            <a:r>
              <a:rPr lang="es-CL" sz="2400" b="1" dirty="0" smtClean="0">
                <a:solidFill>
                  <a:srgbClr val="FFFF00"/>
                </a:solidFill>
              </a:rPr>
              <a:t>CLASIFICACIÓN DE LAS CARTAS NÁUTICAS</a:t>
            </a:r>
            <a:endParaRPr lang="es-CL" sz="2400" b="1" u="sng" dirty="0">
              <a:solidFill>
                <a:srgbClr val="FFFF00"/>
              </a:solidFill>
            </a:endParaRPr>
          </a:p>
        </p:txBody>
      </p:sp>
      <p:sp>
        <p:nvSpPr>
          <p:cNvPr id="5" name="9 Rectángulo"/>
          <p:cNvSpPr/>
          <p:nvPr/>
        </p:nvSpPr>
        <p:spPr>
          <a:xfrm>
            <a:off x="431540" y="1052736"/>
            <a:ext cx="8280920" cy="5616624"/>
          </a:xfrm>
          <a:prstGeom prst="rect">
            <a:avLst/>
          </a:prstGeom>
          <a:ln/>
          <a:effectLst>
            <a:glow rad="228600">
              <a:schemeClr val="accent6">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rtlCol="0" anchor="ctr"/>
          <a:lstStyle/>
          <a:p>
            <a:pPr lvl="0" algn="just"/>
            <a:r>
              <a:rPr lang="es-CL" b="1" dirty="0" smtClean="0"/>
              <a:t>SEGÚN SU ESCALA: </a:t>
            </a:r>
            <a:r>
              <a:rPr lang="es-CL" dirty="0" smtClean="0"/>
              <a:t>Aún </a:t>
            </a:r>
            <a:r>
              <a:rPr lang="es-CL" dirty="0"/>
              <a:t>persiste la tendencia preliminar a confundir el número del denominador de la escala numérica de la carta con el concepto de la clasificación (pequeña, mediana y grande). No olvidemos que un denominador grande hace pequeño el valor de la fracción.</a:t>
            </a:r>
          </a:p>
          <a:p>
            <a:pPr marL="342900" lvl="0" indent="-342900" algn="just">
              <a:buFont typeface="Wingdings" panose="05000000000000000000" pitchFamily="2" charset="2"/>
              <a:buChar char="§"/>
            </a:pPr>
            <a:r>
              <a:rPr lang="es-CL" dirty="0"/>
              <a:t>Escala Pequeña: Cartas náuticas, proyección Mercator desde escalas inferiores a 1:1.500.000 (Ej.: </a:t>
            </a:r>
            <a:r>
              <a:rPr lang="es-CL" dirty="0" smtClean="0"/>
              <a:t>N° 510 “De Arica a Valparaíso”).</a:t>
            </a:r>
          </a:p>
          <a:p>
            <a:pPr marL="342900" lvl="0" indent="-342900" algn="just">
              <a:buFont typeface="Wingdings" panose="05000000000000000000" pitchFamily="2" charset="2"/>
              <a:buChar char="§"/>
            </a:pPr>
            <a:r>
              <a:rPr lang="es-CL" dirty="0" smtClean="0"/>
              <a:t>Escala </a:t>
            </a:r>
            <a:r>
              <a:rPr lang="es-CL" dirty="0"/>
              <a:t>Media: Escalas entre 1:1.500.000 y 1:500.000. (Ej.: </a:t>
            </a:r>
            <a:r>
              <a:rPr lang="es-CL" dirty="0" smtClean="0"/>
              <a:t>N° 10.000 “Canal </a:t>
            </a:r>
            <a:r>
              <a:rPr lang="es-CL" dirty="0"/>
              <a:t>Trinidad a Estrecho de Magallanes”). </a:t>
            </a:r>
            <a:endParaRPr lang="es-CL" dirty="0" smtClean="0"/>
          </a:p>
          <a:p>
            <a:pPr marL="342900" lvl="0" indent="-342900" algn="just">
              <a:buFont typeface="Wingdings" panose="05000000000000000000" pitchFamily="2" charset="2"/>
              <a:buChar char="§"/>
            </a:pPr>
            <a:r>
              <a:rPr lang="es-CL" dirty="0"/>
              <a:t>Escala Grande: Escalas mayor de 1:150.000. (Ej.: </a:t>
            </a:r>
            <a:r>
              <a:rPr lang="es-CL" dirty="0" smtClean="0"/>
              <a:t>N° 7210 “Canal Chacao”).</a:t>
            </a:r>
          </a:p>
          <a:p>
            <a:pPr marL="342900" lvl="0" indent="-342900" algn="just">
              <a:buFont typeface="Wingdings" panose="05000000000000000000" pitchFamily="2" charset="2"/>
              <a:buChar char="§"/>
            </a:pPr>
            <a:endParaRPr lang="es-MX" dirty="0"/>
          </a:p>
          <a:p>
            <a:pPr lvl="0" algn="just"/>
            <a:r>
              <a:rPr lang="es-MX" b="1" dirty="0" smtClean="0"/>
              <a:t>SEGÚN SU OBJETIVO:</a:t>
            </a:r>
          </a:p>
          <a:p>
            <a:pPr marL="285750" lvl="0" indent="-285750" algn="just">
              <a:buFont typeface="Wingdings" panose="05000000000000000000" pitchFamily="2" charset="2"/>
              <a:buChar char="§"/>
            </a:pPr>
            <a:r>
              <a:rPr lang="es-CL" dirty="0"/>
              <a:t>Oceánicas o de </a:t>
            </a:r>
            <a:r>
              <a:rPr lang="es-CL" dirty="0" smtClean="0"/>
              <a:t>travesía.</a:t>
            </a:r>
          </a:p>
          <a:p>
            <a:pPr marL="285750" lvl="0" indent="-285750" algn="just">
              <a:buFont typeface="Wingdings" panose="05000000000000000000" pitchFamily="2" charset="2"/>
              <a:buChar char="§"/>
            </a:pPr>
            <a:r>
              <a:rPr lang="es-CL" dirty="0"/>
              <a:t>De navegación </a:t>
            </a:r>
            <a:r>
              <a:rPr lang="es-CL" dirty="0" smtClean="0"/>
              <a:t>Costera.</a:t>
            </a:r>
          </a:p>
          <a:p>
            <a:pPr marL="285750" lvl="0" indent="-285750" algn="just">
              <a:buFont typeface="Wingdings" panose="05000000000000000000" pitchFamily="2" charset="2"/>
              <a:buChar char="§"/>
            </a:pPr>
            <a:r>
              <a:rPr lang="es-CL" dirty="0"/>
              <a:t>De aproximación o acceso a </a:t>
            </a:r>
            <a:r>
              <a:rPr lang="es-CL" dirty="0" smtClean="0"/>
              <a:t>puerto.</a:t>
            </a:r>
          </a:p>
          <a:p>
            <a:pPr marL="285750" lvl="0" indent="-285750" algn="just">
              <a:buFont typeface="Wingdings" panose="05000000000000000000" pitchFamily="2" charset="2"/>
              <a:buChar char="§"/>
            </a:pPr>
            <a:r>
              <a:rPr lang="es-CL" dirty="0"/>
              <a:t>De puertos y </a:t>
            </a:r>
            <a:r>
              <a:rPr lang="es-CL" dirty="0" smtClean="0"/>
              <a:t>fondeaderos.</a:t>
            </a:r>
          </a:p>
          <a:p>
            <a:pPr marL="285750" lvl="0" indent="-285750" algn="just">
              <a:buFont typeface="Wingdings" panose="05000000000000000000" pitchFamily="2" charset="2"/>
              <a:buChar char="§"/>
            </a:pPr>
            <a:r>
              <a:rPr lang="es-CL" dirty="0"/>
              <a:t>De canales o </a:t>
            </a:r>
            <a:r>
              <a:rPr lang="es-CL" dirty="0" smtClean="0"/>
              <a:t>estrechos.</a:t>
            </a:r>
          </a:p>
          <a:p>
            <a:pPr marL="285750" lvl="0" indent="-285750" algn="just">
              <a:buFont typeface="Wingdings" panose="05000000000000000000" pitchFamily="2" charset="2"/>
              <a:buChar char="§"/>
            </a:pPr>
            <a:endParaRPr lang="es-MX" dirty="0"/>
          </a:p>
          <a:p>
            <a:pPr lvl="0" algn="just"/>
            <a:r>
              <a:rPr lang="es-MX" b="1" dirty="0" smtClean="0"/>
              <a:t>SEGÚN SU EDICIÓN: </a:t>
            </a:r>
            <a:r>
              <a:rPr lang="es-MX" dirty="0" smtClean="0"/>
              <a:t>Nueva, Nueva Edición, Reimpresión, Aumento de stock.</a:t>
            </a:r>
            <a:endParaRPr lang="es-CL" b="1" dirty="0"/>
          </a:p>
        </p:txBody>
      </p:sp>
    </p:spTree>
    <p:extLst>
      <p:ext uri="{BB962C8B-B14F-4D97-AF65-F5344CB8AC3E}">
        <p14:creationId xmlns:p14="http://schemas.microsoft.com/office/powerpoint/2010/main" val="16910793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5 Rectángulo"/>
          <p:cNvSpPr/>
          <p:nvPr/>
        </p:nvSpPr>
        <p:spPr>
          <a:xfrm>
            <a:off x="1691680" y="116632"/>
            <a:ext cx="5688633" cy="720080"/>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lvl="0" algn="ctr"/>
            <a:r>
              <a:rPr lang="es-CL" sz="2400" b="1" dirty="0" smtClean="0">
                <a:solidFill>
                  <a:srgbClr val="FFFF00"/>
                </a:solidFill>
              </a:rPr>
              <a:t>NUMERACIÓN DE LAS CARTAS NÁTICAS</a:t>
            </a:r>
            <a:endParaRPr lang="es-CL" sz="2400" b="1" u="sng" dirty="0">
              <a:solidFill>
                <a:srgbClr val="FFFF00"/>
              </a:solidFill>
            </a:endParaRPr>
          </a:p>
        </p:txBody>
      </p:sp>
      <p:sp>
        <p:nvSpPr>
          <p:cNvPr id="5" name="9 Rectángulo"/>
          <p:cNvSpPr/>
          <p:nvPr/>
        </p:nvSpPr>
        <p:spPr>
          <a:xfrm>
            <a:off x="431540" y="1196752"/>
            <a:ext cx="8280920" cy="5184576"/>
          </a:xfrm>
          <a:prstGeom prst="rect">
            <a:avLst/>
          </a:prstGeom>
          <a:ln/>
          <a:effectLst>
            <a:glow rad="228600">
              <a:schemeClr val="accent6">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just">
              <a:lnSpc>
                <a:spcPct val="115000"/>
              </a:lnSpc>
              <a:spcAft>
                <a:spcPts val="0"/>
              </a:spcAft>
            </a:pPr>
            <a:r>
              <a:rPr lang="es-CL" sz="2400" dirty="0">
                <a:latin typeface="Calibri" panose="020F0502020204030204" pitchFamily="34" charset="0"/>
                <a:ea typeface="TimesNewRomanPSMT"/>
                <a:cs typeface="TimesNewRomanPSMT"/>
              </a:rPr>
              <a:t>Desde el año 1993, todas las cartas náuticas nuevas y nuevas ediciones se han ordenado según la siguiente numeración:</a:t>
            </a:r>
            <a:endParaRPr lang="es-CL" sz="2400" dirty="0">
              <a:latin typeface="Calibri" panose="020F0502020204030204" pitchFamily="34" charset="0"/>
              <a:ea typeface="Calibri" panose="020F0502020204030204" pitchFamily="34" charset="0"/>
              <a:cs typeface="Times New Roman" panose="02020603050405020304" pitchFamily="18" charset="0"/>
            </a:endParaRPr>
          </a:p>
          <a:p>
            <a:pPr marL="450215" algn="just">
              <a:lnSpc>
                <a:spcPct val="115000"/>
              </a:lnSpc>
              <a:spcAft>
                <a:spcPts val="0"/>
              </a:spcAft>
            </a:pPr>
            <a:r>
              <a:rPr lang="es-CL" sz="2400" dirty="0">
                <a:latin typeface="Calibri" panose="020F0502020204030204" pitchFamily="34" charset="0"/>
                <a:ea typeface="TimesNewRomanPSMT"/>
                <a:cs typeface="TimesNewRomanPSMT"/>
              </a:rPr>
              <a:t> </a:t>
            </a:r>
            <a:endParaRPr lang="es-CL" sz="2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Calibri" panose="020F0502020204030204" pitchFamily="34" charset="0"/>
              <a:buChar char="-"/>
            </a:pPr>
            <a:r>
              <a:rPr lang="es-CL" sz="2400" dirty="0">
                <a:latin typeface="Calibri" panose="020F0502020204030204" pitchFamily="34" charset="0"/>
                <a:ea typeface="TimesNewRomanPSMT"/>
                <a:cs typeface="TimesNewRomanPSMT"/>
              </a:rPr>
              <a:t>Del 1 al 459: Cartas especiales y didácticas Ej.: N°3 "Carta de Estado de Mar y Escala </a:t>
            </a:r>
            <a:r>
              <a:rPr lang="es-CL" sz="2400" dirty="0" err="1">
                <a:latin typeface="Calibri" panose="020F0502020204030204" pitchFamily="34" charset="0"/>
                <a:ea typeface="TimesNewRomanPSMT"/>
                <a:cs typeface="TimesNewRomanPSMT"/>
              </a:rPr>
              <a:t>Beaufort</a:t>
            </a:r>
            <a:r>
              <a:rPr lang="es-CL" sz="2400" dirty="0">
                <a:latin typeface="Calibri" panose="020F0502020204030204" pitchFamily="34" charset="0"/>
                <a:ea typeface="TimesNewRomanPSMT"/>
                <a:cs typeface="TimesNewRomanPSMT"/>
              </a:rPr>
              <a:t>".</a:t>
            </a:r>
            <a:endParaRPr lang="es-CL" sz="2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Calibri" panose="020F0502020204030204" pitchFamily="34" charset="0"/>
              <a:buChar char="-"/>
            </a:pPr>
            <a:r>
              <a:rPr lang="es-CL" sz="2400" dirty="0">
                <a:latin typeface="Calibri" panose="020F0502020204030204" pitchFamily="34" charset="0"/>
                <a:ea typeface="TimesNewRomanPSMT"/>
                <a:cs typeface="TimesNewRomanPSMT"/>
              </a:rPr>
              <a:t>Del 460 al 499: Cartas de reglamentos. Ej.: N° 470 "Resumen Gráfico del Reglamento Internacional para prevenir los Abordajes".</a:t>
            </a:r>
            <a:endParaRPr lang="es-CL" sz="2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Calibri" panose="020F0502020204030204" pitchFamily="34" charset="0"/>
              <a:buChar char="-"/>
            </a:pPr>
            <a:r>
              <a:rPr lang="es-CL" sz="2400" dirty="0">
                <a:latin typeface="Calibri" panose="020F0502020204030204" pitchFamily="34" charset="0"/>
                <a:ea typeface="TimesNewRomanPSMT"/>
                <a:cs typeface="TimesNewRomanPSMT"/>
              </a:rPr>
              <a:t>Del 500 en adelante: Cartas náuticas de navegación marítima, fluvial y lacustre, continentales, insulares, antárticas e internacionales</a:t>
            </a:r>
            <a:r>
              <a:rPr lang="es-CL" sz="2400" dirty="0" smtClean="0">
                <a:latin typeface="Calibri" panose="020F0502020204030204" pitchFamily="34" charset="0"/>
                <a:ea typeface="TimesNewRomanPSMT"/>
                <a:cs typeface="TimesNewRomanPSMT"/>
              </a:rPr>
              <a:t>.</a:t>
            </a:r>
            <a:endParaRPr lang="es-CL" sz="2400" b="1" dirty="0"/>
          </a:p>
        </p:txBody>
      </p:sp>
    </p:spTree>
    <p:extLst>
      <p:ext uri="{BB962C8B-B14F-4D97-AF65-F5344CB8AC3E}">
        <p14:creationId xmlns:p14="http://schemas.microsoft.com/office/powerpoint/2010/main" val="346270180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5 Rectángulo"/>
          <p:cNvSpPr/>
          <p:nvPr/>
        </p:nvSpPr>
        <p:spPr>
          <a:xfrm>
            <a:off x="1691680" y="188640"/>
            <a:ext cx="5688633" cy="720080"/>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lvl="0" algn="ctr"/>
            <a:r>
              <a:rPr lang="es-CL" sz="2400" b="1" dirty="0" smtClean="0">
                <a:solidFill>
                  <a:srgbClr val="FFFF00"/>
                </a:solidFill>
              </a:rPr>
              <a:t>SISTEMAS DE PROYECCIÓN</a:t>
            </a:r>
            <a:endParaRPr lang="es-CL" sz="2400" b="1" u="sng" dirty="0">
              <a:solidFill>
                <a:srgbClr val="FFFF00"/>
              </a:solidFill>
            </a:endParaRPr>
          </a:p>
        </p:txBody>
      </p:sp>
      <p:sp>
        <p:nvSpPr>
          <p:cNvPr id="2" name="Rectangle 2"/>
          <p:cNvSpPr>
            <a:spLocks noChangeArrowheads="1"/>
          </p:cNvSpPr>
          <p:nvPr/>
        </p:nvSpPr>
        <p:spPr bwMode="auto">
          <a:xfrm>
            <a:off x="377788" y="1124744"/>
            <a:ext cx="8388424" cy="1323439"/>
          </a:xfrm>
          <a:prstGeom prst="rect">
            <a:avLst/>
          </a:prstGeom>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lvl1pPr indent="2698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indent="0" algn="just"/>
            <a:r>
              <a:rPr lang="es-MX" altLang="es-CL" sz="2000" dirty="0">
                <a:latin typeface="Calibri" panose="020F0502020204030204" pitchFamily="34" charset="0"/>
                <a:ea typeface="TimesNewRomanPSMT"/>
                <a:cs typeface="TimesNewRomanPSMT"/>
              </a:rPr>
              <a:t>La primera característica de la carta de navegación, dijimos, es que debe ser un dibujo en papel plano. Representar la superficie de una esfera o esferoide no es materia tan sencilla, piense Ud. en las dificultades que se tiene cuando se intenta envolver una pelota en papel de regalo.</a:t>
            </a:r>
            <a:endParaRPr kumimoji="0" lang="es-CL" altLang="es-CL" sz="2000" b="1" i="0" u="none" strike="noStrike" cap="none" normalizeH="0" baseline="0" dirty="0" smtClean="0">
              <a:ln>
                <a:noFill/>
              </a:ln>
              <a:solidFill>
                <a:schemeClr val="tx1"/>
              </a:solidFill>
              <a:effectLst/>
              <a:latin typeface="Calibri" panose="020F0502020204030204" pitchFamily="34" charset="0"/>
              <a:ea typeface="TimesNewRomanPSMT"/>
              <a:cs typeface="TimesNewRomanPS-BoldMT"/>
            </a:endParaRPr>
          </a:p>
        </p:txBody>
      </p:sp>
      <p:sp>
        <p:nvSpPr>
          <p:cNvPr id="8" name="Rectangle 2"/>
          <p:cNvSpPr>
            <a:spLocks noChangeArrowheads="1"/>
          </p:cNvSpPr>
          <p:nvPr/>
        </p:nvSpPr>
        <p:spPr bwMode="auto">
          <a:xfrm>
            <a:off x="395536" y="2595676"/>
            <a:ext cx="8388424" cy="3785652"/>
          </a:xfrm>
          <a:prstGeom prst="rect">
            <a:avLst/>
          </a:prstGeom>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lvl1pPr indent="2698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indent="0" algn="just"/>
            <a:r>
              <a:rPr lang="es-MX" altLang="es-CL" sz="2000" dirty="0">
                <a:latin typeface="Calibri" panose="020F0502020204030204" pitchFamily="34" charset="0"/>
                <a:ea typeface="TimesNewRomanPSMT"/>
                <a:cs typeface="TimesNewRomanPSMT"/>
              </a:rPr>
              <a:t>La solución tiene lugar transfiriendo todos los puntos de la tierra a un plano o superficie de una figura geométrica desarrollable, es decir, asimilable a un plano. Para la navegación marítima, es deseable que se cumplan las siguientes condiciones</a:t>
            </a:r>
            <a:r>
              <a:rPr lang="es-MX" altLang="es-CL" sz="2000" dirty="0" smtClean="0">
                <a:latin typeface="Calibri" panose="020F0502020204030204" pitchFamily="34" charset="0"/>
                <a:ea typeface="TimesNewRomanPSMT"/>
                <a:cs typeface="TimesNewRomanPSMT"/>
              </a:rPr>
              <a:t>:</a:t>
            </a:r>
          </a:p>
          <a:p>
            <a:pPr lvl="0" indent="0" algn="just"/>
            <a:endParaRPr lang="es-MX" altLang="es-CL" sz="2000" dirty="0" smtClean="0">
              <a:latin typeface="Calibri" panose="020F0502020204030204" pitchFamily="34" charset="0"/>
              <a:ea typeface="TimesNewRomanPSMT"/>
              <a:cs typeface="TimesNewRomanPSMT"/>
            </a:endParaRPr>
          </a:p>
          <a:p>
            <a:pPr marL="342900" lvl="0" indent="-342900" algn="just">
              <a:buFont typeface="Wingdings" panose="05000000000000000000" pitchFamily="2" charset="2"/>
              <a:buChar char="ü"/>
            </a:pPr>
            <a:r>
              <a:rPr lang="es-MX" altLang="es-CL" sz="2000" b="1" dirty="0" smtClean="0">
                <a:latin typeface="Calibri" panose="020F0502020204030204" pitchFamily="34" charset="0"/>
                <a:ea typeface="TimesNewRomanPSMT"/>
                <a:cs typeface="TimesNewRomanPS-BoldMT"/>
              </a:rPr>
              <a:t>Que </a:t>
            </a:r>
            <a:r>
              <a:rPr lang="es-MX" altLang="es-CL" sz="2000" b="1" dirty="0">
                <a:latin typeface="Calibri" panose="020F0502020204030204" pitchFamily="34" charset="0"/>
                <a:ea typeface="TimesNewRomanPSMT"/>
                <a:cs typeface="TimesNewRomanPS-BoldMT"/>
              </a:rPr>
              <a:t>los accidentes geográficos conserven su forma.</a:t>
            </a:r>
          </a:p>
          <a:p>
            <a:pPr marL="342900" lvl="0" indent="-342900" algn="just">
              <a:buFont typeface="Wingdings" panose="05000000000000000000" pitchFamily="2" charset="2"/>
              <a:buChar char="ü"/>
            </a:pPr>
            <a:r>
              <a:rPr lang="es-MX" altLang="es-CL" sz="2000" b="1" dirty="0" smtClean="0">
                <a:latin typeface="Calibri" panose="020F0502020204030204" pitchFamily="34" charset="0"/>
                <a:ea typeface="TimesNewRomanPSMT"/>
                <a:cs typeface="TimesNewRomanPS-BoldMT"/>
              </a:rPr>
              <a:t>Que </a:t>
            </a:r>
            <a:r>
              <a:rPr lang="es-MX" altLang="es-CL" sz="2000" b="1" dirty="0">
                <a:latin typeface="Calibri" panose="020F0502020204030204" pitchFamily="34" charset="0"/>
                <a:ea typeface="TimesNewRomanPSMT"/>
                <a:cs typeface="TimesNewRomanPS-BoldMT"/>
              </a:rPr>
              <a:t>los ángulos no se deformen.</a:t>
            </a:r>
          </a:p>
          <a:p>
            <a:pPr marL="342900" lvl="0" indent="-342900" algn="just">
              <a:buFont typeface="Wingdings" panose="05000000000000000000" pitchFamily="2" charset="2"/>
              <a:buChar char="ü"/>
            </a:pPr>
            <a:r>
              <a:rPr lang="es-MX" altLang="es-CL" sz="2000" b="1" dirty="0" smtClean="0">
                <a:latin typeface="Calibri" panose="020F0502020204030204" pitchFamily="34" charset="0"/>
                <a:ea typeface="TimesNewRomanPSMT"/>
                <a:cs typeface="TimesNewRomanPS-BoldMT"/>
              </a:rPr>
              <a:t>Que </a:t>
            </a:r>
            <a:r>
              <a:rPr lang="es-MX" altLang="es-CL" sz="2000" b="1" dirty="0">
                <a:latin typeface="Calibri" panose="020F0502020204030204" pitchFamily="34" charset="0"/>
                <a:ea typeface="TimesNewRomanPSMT"/>
                <a:cs typeface="TimesNewRomanPS-BoldMT"/>
              </a:rPr>
              <a:t>la línea loxodrómica se representen por rectas.</a:t>
            </a:r>
          </a:p>
          <a:p>
            <a:pPr marL="342900" lvl="0" indent="-342900" algn="just">
              <a:buFont typeface="Wingdings" panose="05000000000000000000" pitchFamily="2" charset="2"/>
              <a:buChar char="ü"/>
            </a:pPr>
            <a:r>
              <a:rPr lang="es-MX" altLang="es-CL" sz="2000" b="1" dirty="0" smtClean="0">
                <a:latin typeface="Calibri" panose="020F0502020204030204" pitchFamily="34" charset="0"/>
                <a:ea typeface="TimesNewRomanPSMT"/>
                <a:cs typeface="TimesNewRomanPS-BoldMT"/>
              </a:rPr>
              <a:t>Que </a:t>
            </a:r>
            <a:r>
              <a:rPr lang="es-MX" altLang="es-CL" sz="2000" b="1" dirty="0">
                <a:latin typeface="Calibri" panose="020F0502020204030204" pitchFamily="34" charset="0"/>
                <a:ea typeface="TimesNewRomanPSMT"/>
                <a:cs typeface="TimesNewRomanPS-BoldMT"/>
              </a:rPr>
              <a:t>la distancia se conserve</a:t>
            </a:r>
            <a:r>
              <a:rPr lang="es-MX" altLang="es-CL" sz="2000" b="1" dirty="0" smtClean="0">
                <a:latin typeface="Calibri" panose="020F0502020204030204" pitchFamily="34" charset="0"/>
                <a:ea typeface="TimesNewRomanPSMT"/>
                <a:cs typeface="TimesNewRomanPS-BoldMT"/>
              </a:rPr>
              <a:t>.</a:t>
            </a:r>
          </a:p>
          <a:p>
            <a:pPr marL="342900" lvl="0" indent="-342900" algn="just">
              <a:buFont typeface="Wingdings" panose="05000000000000000000" pitchFamily="2" charset="2"/>
              <a:buChar char="ü"/>
            </a:pPr>
            <a:endParaRPr lang="es-MX" altLang="es-CL" sz="2000" b="1" dirty="0">
              <a:latin typeface="Calibri" panose="020F0502020204030204" pitchFamily="34" charset="0"/>
              <a:ea typeface="TimesNewRomanPSMT"/>
              <a:cs typeface="TimesNewRomanPS-BoldMT"/>
            </a:endParaRPr>
          </a:p>
          <a:p>
            <a:pPr lvl="0" indent="0" algn="just"/>
            <a:r>
              <a:rPr lang="es-MX" altLang="es-CL" sz="2000" dirty="0">
                <a:latin typeface="Calibri" panose="020F0502020204030204" pitchFamily="34" charset="0"/>
                <a:ea typeface="TimesNewRomanPSMT"/>
                <a:cs typeface="TimesNewRomanPS-BoldMT"/>
              </a:rPr>
              <a:t>Cada tipo de proyección cubre una o más de las condiciones anteriores. No hay alguna que satisfaga todas y no produzca distorsión en uno u otro </a:t>
            </a:r>
            <a:r>
              <a:rPr lang="es-MX" altLang="es-CL" sz="2000" dirty="0" smtClean="0">
                <a:latin typeface="Calibri" panose="020F0502020204030204" pitchFamily="34" charset="0"/>
                <a:ea typeface="TimesNewRomanPSMT"/>
                <a:cs typeface="TimesNewRomanPS-BoldMT"/>
              </a:rPr>
              <a:t>sentido.</a:t>
            </a:r>
            <a:endParaRPr kumimoji="0" lang="es-CL" altLang="es-CL" sz="2000" i="0" u="none" strike="noStrike" cap="none" normalizeH="0" baseline="0" dirty="0" smtClean="0">
              <a:ln>
                <a:noFill/>
              </a:ln>
              <a:solidFill>
                <a:schemeClr val="tx1"/>
              </a:solidFill>
              <a:effectLst/>
              <a:latin typeface="Calibri" panose="020F0502020204030204" pitchFamily="34" charset="0"/>
              <a:ea typeface="TimesNewRomanPSMT"/>
              <a:cs typeface="TimesNewRomanPS-BoldMT"/>
            </a:endParaRPr>
          </a:p>
        </p:txBody>
      </p:sp>
    </p:spTree>
    <p:extLst>
      <p:ext uri="{BB962C8B-B14F-4D97-AF65-F5344CB8AC3E}">
        <p14:creationId xmlns:p14="http://schemas.microsoft.com/office/powerpoint/2010/main" val="273887780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5 Rectángulo"/>
          <p:cNvSpPr/>
          <p:nvPr/>
        </p:nvSpPr>
        <p:spPr>
          <a:xfrm>
            <a:off x="1691680" y="188640"/>
            <a:ext cx="5688633" cy="720080"/>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lvl="0" algn="ctr"/>
            <a:r>
              <a:rPr lang="es-CL" sz="2400" b="1" dirty="0" smtClean="0">
                <a:solidFill>
                  <a:srgbClr val="FFFF00"/>
                </a:solidFill>
              </a:rPr>
              <a:t>PROYECCIONES DE EMPLEO NÁUTICO</a:t>
            </a:r>
            <a:endParaRPr lang="es-CL" sz="2400" b="1" u="sng" dirty="0">
              <a:solidFill>
                <a:srgbClr val="FFFF00"/>
              </a:solidFill>
            </a:endParaRPr>
          </a:p>
        </p:txBody>
      </p:sp>
      <p:sp>
        <p:nvSpPr>
          <p:cNvPr id="8" name="Rectangle 2"/>
          <p:cNvSpPr>
            <a:spLocks noChangeArrowheads="1"/>
          </p:cNvSpPr>
          <p:nvPr/>
        </p:nvSpPr>
        <p:spPr bwMode="auto">
          <a:xfrm>
            <a:off x="179512" y="1052736"/>
            <a:ext cx="8856984" cy="2031325"/>
          </a:xfrm>
          <a:prstGeom prst="rect">
            <a:avLst/>
          </a:prstGeom>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lvl1pPr indent="2698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indent="0" algn="just"/>
            <a:r>
              <a:rPr lang="es-MX" altLang="es-CL" dirty="0">
                <a:latin typeface="Calibri" panose="020F0502020204030204" pitchFamily="34" charset="0"/>
                <a:ea typeface="TimesNewRomanPSMT"/>
                <a:cs typeface="TimesNewRomanPSMT"/>
              </a:rPr>
              <a:t>Son diversas las proyecciones utilizadas en la producción de cartas </a:t>
            </a:r>
            <a:r>
              <a:rPr lang="es-MX" altLang="es-CL" dirty="0" smtClean="0">
                <a:latin typeface="Calibri" panose="020F0502020204030204" pitchFamily="34" charset="0"/>
                <a:ea typeface="TimesNewRomanPSMT"/>
                <a:cs typeface="TimesNewRomanPSMT"/>
              </a:rPr>
              <a:t>náuticas. Las </a:t>
            </a:r>
            <a:r>
              <a:rPr lang="es-MX" altLang="es-CL" dirty="0">
                <a:latin typeface="Calibri" panose="020F0502020204030204" pitchFamily="34" charset="0"/>
                <a:ea typeface="TimesNewRomanPSMT"/>
                <a:cs typeface="TimesNewRomanPSMT"/>
              </a:rPr>
              <a:t>más conocidas y empleadas son</a:t>
            </a:r>
            <a:r>
              <a:rPr lang="es-MX" altLang="es-CL" dirty="0" smtClean="0">
                <a:latin typeface="Calibri" panose="020F0502020204030204" pitchFamily="34" charset="0"/>
                <a:ea typeface="TimesNewRomanPSMT"/>
                <a:cs typeface="TimesNewRomanPSMT"/>
              </a:rPr>
              <a:t>:</a:t>
            </a:r>
          </a:p>
          <a:p>
            <a:pPr marL="342900" lvl="0" indent="-342900" algn="just">
              <a:buFont typeface="Wingdings" panose="05000000000000000000" pitchFamily="2" charset="2"/>
              <a:buChar char="§"/>
            </a:pPr>
            <a:r>
              <a:rPr lang="es-MX" altLang="es-CL" b="1" dirty="0" smtClean="0">
                <a:latin typeface="Calibri" panose="020F0502020204030204" pitchFamily="34" charset="0"/>
                <a:ea typeface="TimesNewRomanPSMT"/>
                <a:cs typeface="TimesNewRomanPSMT"/>
              </a:rPr>
              <a:t>Cilíndricas</a:t>
            </a:r>
            <a:r>
              <a:rPr lang="es-MX" altLang="es-CL" b="1" dirty="0">
                <a:latin typeface="Calibri" panose="020F0502020204030204" pitchFamily="34" charset="0"/>
                <a:ea typeface="TimesNewRomanPSMT"/>
                <a:cs typeface="TimesNewRomanPSMT"/>
              </a:rPr>
              <a:t>:</a:t>
            </a:r>
            <a:r>
              <a:rPr lang="es-MX" altLang="es-CL" dirty="0">
                <a:latin typeface="Calibri" panose="020F0502020204030204" pitchFamily="34" charset="0"/>
                <a:ea typeface="TimesNewRomanPSMT"/>
                <a:cs typeface="TimesNewRomanPSMT"/>
              </a:rPr>
              <a:t> En que la más empleada es la Mercator, que teniendo origen cilíndrico, es generada matemáticamente.</a:t>
            </a:r>
          </a:p>
          <a:p>
            <a:pPr marL="342900" lvl="0" indent="-342900" algn="just">
              <a:buFont typeface="Wingdings" panose="05000000000000000000" pitchFamily="2" charset="2"/>
              <a:buChar char="§"/>
            </a:pPr>
            <a:r>
              <a:rPr lang="es-MX" altLang="es-CL" b="1" dirty="0" smtClean="0">
                <a:latin typeface="Calibri" panose="020F0502020204030204" pitchFamily="34" charset="0"/>
                <a:ea typeface="TimesNewRomanPSMT"/>
                <a:cs typeface="TimesNewRomanPSMT"/>
              </a:rPr>
              <a:t>Cónicas</a:t>
            </a:r>
            <a:r>
              <a:rPr lang="es-MX" altLang="es-CL" b="1" dirty="0">
                <a:latin typeface="Calibri" panose="020F0502020204030204" pitchFamily="34" charset="0"/>
                <a:ea typeface="TimesNewRomanPSMT"/>
                <a:cs typeface="TimesNewRomanPSMT"/>
              </a:rPr>
              <a:t>:</a:t>
            </a:r>
            <a:r>
              <a:rPr lang="es-MX" altLang="es-CL" dirty="0">
                <a:latin typeface="Calibri" panose="020F0502020204030204" pitchFamily="34" charset="0"/>
                <a:ea typeface="TimesNewRomanPSMT"/>
                <a:cs typeface="TimesNewRomanPSMT"/>
              </a:rPr>
              <a:t> La cónica simple (cono tangente al paralelo medio de la zona a representar) no se utiliza pero sí la proyección Lambert (cono secante en dos paralelos) que teniendo origen cónico, es generada matemáticamente también.</a:t>
            </a:r>
          </a:p>
        </p:txBody>
      </p:sp>
      <p:pic>
        <p:nvPicPr>
          <p:cNvPr id="5" name="Imagen 4" descr="https://juanjoromero.es/wp-content/uploads/2008/01/U1-Tipos-de-poyecciones.png"/>
          <p:cNvPicPr/>
          <p:nvPr/>
        </p:nvPicPr>
        <p:blipFill>
          <a:blip r:embed="rId2"/>
          <a:srcRect/>
          <a:stretch>
            <a:fillRect/>
          </a:stretch>
        </p:blipFill>
        <p:spPr bwMode="auto">
          <a:xfrm>
            <a:off x="1547664" y="3212976"/>
            <a:ext cx="6048672" cy="34886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44977291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5 Rectángulo"/>
          <p:cNvSpPr/>
          <p:nvPr/>
        </p:nvSpPr>
        <p:spPr>
          <a:xfrm>
            <a:off x="1691680" y="188640"/>
            <a:ext cx="5688633" cy="720080"/>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lvl="0" algn="ctr"/>
            <a:r>
              <a:rPr lang="es-CL" sz="2400" b="1" dirty="0" smtClean="0">
                <a:solidFill>
                  <a:srgbClr val="FFFF00"/>
                </a:solidFill>
              </a:rPr>
              <a:t>PROYECCIÓN MERCATOR</a:t>
            </a:r>
            <a:endParaRPr lang="es-CL" sz="2400" b="1" u="sng" dirty="0">
              <a:solidFill>
                <a:srgbClr val="FFFF00"/>
              </a:solidFill>
            </a:endParaRPr>
          </a:p>
        </p:txBody>
      </p:sp>
      <p:sp>
        <p:nvSpPr>
          <p:cNvPr id="2" name="Rectangle 2"/>
          <p:cNvSpPr>
            <a:spLocks noChangeArrowheads="1"/>
          </p:cNvSpPr>
          <p:nvPr/>
        </p:nvSpPr>
        <p:spPr bwMode="auto">
          <a:xfrm>
            <a:off x="377788" y="1278632"/>
            <a:ext cx="8388424" cy="1015663"/>
          </a:xfrm>
          <a:prstGeom prst="rect">
            <a:avLst/>
          </a:prstGeom>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lvl1pPr indent="2698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indent="0" algn="just"/>
            <a:r>
              <a:rPr lang="es-MX" altLang="es-CL" sz="2000" dirty="0">
                <a:latin typeface="Calibri" panose="020F0502020204030204" pitchFamily="34" charset="0"/>
                <a:ea typeface="TimesNewRomanPSMT"/>
                <a:cs typeface="TimesNewRomanPSMT"/>
              </a:rPr>
              <a:t>La proyección cilíndrica no advierte distorsiones en las zonas próximas a la línea de </a:t>
            </a:r>
            <a:r>
              <a:rPr lang="es-MX" altLang="es-CL" sz="2000" dirty="0" smtClean="0">
                <a:latin typeface="Calibri" panose="020F0502020204030204" pitchFamily="34" charset="0"/>
                <a:ea typeface="TimesNewRomanPSMT"/>
                <a:cs typeface="TimesNewRomanPSMT"/>
              </a:rPr>
              <a:t>tangencia; la </a:t>
            </a:r>
            <a:r>
              <a:rPr lang="es-MX" altLang="es-CL" sz="2000" dirty="0">
                <a:latin typeface="Calibri" panose="020F0502020204030204" pitchFamily="34" charset="0"/>
                <a:ea typeface="TimesNewRomanPSMT"/>
                <a:cs typeface="TimesNewRomanPSMT"/>
              </a:rPr>
              <a:t>Mercator es una proyección cuya solución es matemática, aunque tiene origen </a:t>
            </a:r>
            <a:r>
              <a:rPr lang="es-MX" altLang="es-CL" sz="2000" dirty="0" smtClean="0">
                <a:latin typeface="Calibri" panose="020F0502020204030204" pitchFamily="34" charset="0"/>
                <a:ea typeface="TimesNewRomanPSMT"/>
                <a:cs typeface="TimesNewRomanPSMT"/>
              </a:rPr>
              <a:t>cilíndrico.</a:t>
            </a:r>
            <a:endParaRPr kumimoji="0" lang="es-CL" altLang="es-CL" sz="2000" b="1" i="0" u="none" strike="noStrike" cap="none" normalizeH="0" baseline="0" dirty="0" smtClean="0">
              <a:ln>
                <a:noFill/>
              </a:ln>
              <a:solidFill>
                <a:schemeClr val="tx1"/>
              </a:solidFill>
              <a:effectLst/>
              <a:latin typeface="Calibri" panose="020F0502020204030204" pitchFamily="34" charset="0"/>
              <a:ea typeface="TimesNewRomanPSMT"/>
              <a:cs typeface="TimesNewRomanPS-BoldMT"/>
            </a:endParaRPr>
          </a:p>
        </p:txBody>
      </p:sp>
      <p:sp>
        <p:nvSpPr>
          <p:cNvPr id="5" name="Rectangle 2"/>
          <p:cNvSpPr>
            <a:spLocks noChangeArrowheads="1"/>
          </p:cNvSpPr>
          <p:nvPr/>
        </p:nvSpPr>
        <p:spPr bwMode="auto">
          <a:xfrm>
            <a:off x="395536" y="2543413"/>
            <a:ext cx="8388424" cy="3477875"/>
          </a:xfrm>
          <a:prstGeom prst="rect">
            <a:avLst/>
          </a:prstGeom>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lvl1pPr indent="2698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indent="0" algn="just"/>
            <a:r>
              <a:rPr lang="es-MX" altLang="es-CL" sz="2000" b="1" u="sng" dirty="0" smtClean="0">
                <a:latin typeface="Calibri" panose="020F0502020204030204" pitchFamily="34" charset="0"/>
                <a:ea typeface="TimesNewRomanPSMT"/>
                <a:cs typeface="TimesNewRomanPSMT"/>
              </a:rPr>
              <a:t>Se </a:t>
            </a:r>
            <a:r>
              <a:rPr lang="es-MX" altLang="es-CL" sz="2000" b="1" u="sng" dirty="0">
                <a:latin typeface="Calibri" panose="020F0502020204030204" pitchFamily="34" charset="0"/>
                <a:ea typeface="TimesNewRomanPSMT"/>
                <a:cs typeface="TimesNewRomanPSMT"/>
              </a:rPr>
              <a:t>cumple que</a:t>
            </a:r>
            <a:r>
              <a:rPr lang="es-MX" altLang="es-CL" sz="2000" dirty="0">
                <a:latin typeface="Calibri" panose="020F0502020204030204" pitchFamily="34" charset="0"/>
                <a:ea typeface="TimesNewRomanPSMT"/>
                <a:cs typeface="TimesNewRomanPSMT"/>
              </a:rPr>
              <a:t>:</a:t>
            </a:r>
          </a:p>
          <a:p>
            <a:pPr marL="342900" lvl="0" indent="-342900" algn="just">
              <a:buFont typeface="Wingdings" panose="05000000000000000000" pitchFamily="2" charset="2"/>
              <a:buChar char="§"/>
            </a:pPr>
            <a:r>
              <a:rPr lang="es-MX" altLang="es-CL" sz="2000" dirty="0" smtClean="0">
                <a:latin typeface="Calibri" panose="020F0502020204030204" pitchFamily="34" charset="0"/>
                <a:ea typeface="TimesNewRomanPSMT"/>
                <a:cs typeface="TimesNewRomanPSMT"/>
              </a:rPr>
              <a:t>La </a:t>
            </a:r>
            <a:r>
              <a:rPr lang="es-MX" altLang="es-CL" sz="2000" dirty="0">
                <a:latin typeface="Calibri" panose="020F0502020204030204" pitchFamily="34" charset="0"/>
                <a:ea typeface="TimesNewRomanPSMT"/>
                <a:cs typeface="TimesNewRomanPSMT"/>
              </a:rPr>
              <a:t>línea de rumbo o loxodrómica se representa por una recta.</a:t>
            </a:r>
          </a:p>
          <a:p>
            <a:pPr marL="342900" lvl="0" indent="-342900" algn="just">
              <a:buFont typeface="Wingdings" panose="05000000000000000000" pitchFamily="2" charset="2"/>
              <a:buChar char="§"/>
            </a:pPr>
            <a:r>
              <a:rPr lang="es-MX" altLang="es-CL" sz="2000" dirty="0" smtClean="0">
                <a:latin typeface="Calibri" panose="020F0502020204030204" pitchFamily="34" charset="0"/>
                <a:ea typeface="TimesNewRomanPSMT"/>
                <a:cs typeface="TimesNewRomanPSMT"/>
              </a:rPr>
              <a:t>Los </a:t>
            </a:r>
            <a:r>
              <a:rPr lang="es-MX" altLang="es-CL" sz="2000" dirty="0">
                <a:latin typeface="Calibri" panose="020F0502020204030204" pitchFamily="34" charset="0"/>
                <a:ea typeface="TimesNewRomanPSMT"/>
                <a:cs typeface="TimesNewRomanPSMT"/>
              </a:rPr>
              <a:t>rumbos y demarcaciones se representan con su valor trazándose y midiéndose con facilidad.</a:t>
            </a:r>
          </a:p>
          <a:p>
            <a:pPr marL="342900" lvl="0" indent="-342900" algn="just">
              <a:buFont typeface="Wingdings" panose="05000000000000000000" pitchFamily="2" charset="2"/>
              <a:buChar char="§"/>
            </a:pPr>
            <a:r>
              <a:rPr lang="es-MX" altLang="es-CL" sz="2000" dirty="0" smtClean="0">
                <a:latin typeface="Calibri" panose="020F0502020204030204" pitchFamily="34" charset="0"/>
                <a:ea typeface="TimesNewRomanPSMT"/>
                <a:cs typeface="TimesNewRomanPSMT"/>
              </a:rPr>
              <a:t>Las </a:t>
            </a:r>
            <a:r>
              <a:rPr lang="es-MX" altLang="es-CL" sz="2000" dirty="0">
                <a:latin typeface="Calibri" panose="020F0502020204030204" pitchFamily="34" charset="0"/>
                <a:ea typeface="TimesNewRomanPSMT"/>
                <a:cs typeface="TimesNewRomanPSMT"/>
              </a:rPr>
              <a:t>distancias se miden fácilmente.</a:t>
            </a:r>
          </a:p>
          <a:p>
            <a:pPr marL="342900" lvl="0" indent="-342900" algn="just">
              <a:buFont typeface="Wingdings" panose="05000000000000000000" pitchFamily="2" charset="2"/>
              <a:buChar char="§"/>
            </a:pPr>
            <a:r>
              <a:rPr lang="es-MX" altLang="es-CL" sz="2000" dirty="0" smtClean="0">
                <a:latin typeface="Calibri" panose="020F0502020204030204" pitchFamily="34" charset="0"/>
                <a:ea typeface="TimesNewRomanPSMT"/>
                <a:cs typeface="TimesNewRomanPSMT"/>
              </a:rPr>
              <a:t>Las </a:t>
            </a:r>
            <a:r>
              <a:rPr lang="es-MX" altLang="es-CL" sz="2000" dirty="0">
                <a:latin typeface="Calibri" panose="020F0502020204030204" pitchFamily="34" charset="0"/>
                <a:ea typeface="TimesNewRomanPSMT"/>
                <a:cs typeface="TimesNewRomanPSMT"/>
              </a:rPr>
              <a:t>demarcaciones y los rumbos se representan por su valor en el punto de trazado.</a:t>
            </a:r>
          </a:p>
          <a:p>
            <a:pPr marL="342900" lvl="0" indent="-342900" algn="just">
              <a:buFont typeface="Wingdings" panose="05000000000000000000" pitchFamily="2" charset="2"/>
              <a:buChar char="§"/>
            </a:pPr>
            <a:r>
              <a:rPr lang="es-MX" altLang="es-CL" sz="2000" dirty="0" smtClean="0">
                <a:latin typeface="Calibri" panose="020F0502020204030204" pitchFamily="34" charset="0"/>
                <a:ea typeface="TimesNewRomanPSMT"/>
                <a:cs typeface="TimesNewRomanPSMT"/>
              </a:rPr>
              <a:t>Para </a:t>
            </a:r>
            <a:r>
              <a:rPr lang="es-MX" altLang="es-CL" sz="2000" dirty="0">
                <a:latin typeface="Calibri" panose="020F0502020204030204" pitchFamily="34" charset="0"/>
                <a:ea typeface="TimesNewRomanPSMT"/>
                <a:cs typeface="TimesNewRomanPSMT"/>
              </a:rPr>
              <a:t>distancias pequeñas la línea de demarcación se representa por una recta.</a:t>
            </a:r>
          </a:p>
          <a:p>
            <a:pPr marL="342900" lvl="0" indent="-342900" algn="just">
              <a:buFont typeface="Wingdings" panose="05000000000000000000" pitchFamily="2" charset="2"/>
              <a:buChar char="§"/>
            </a:pPr>
            <a:r>
              <a:rPr lang="es-MX" altLang="es-CL" sz="2000" dirty="0" smtClean="0">
                <a:latin typeface="Calibri" panose="020F0502020204030204" pitchFamily="34" charset="0"/>
                <a:ea typeface="TimesNewRomanPSMT"/>
                <a:cs typeface="TimesNewRomanPSMT"/>
              </a:rPr>
              <a:t>Para </a:t>
            </a:r>
            <a:r>
              <a:rPr lang="es-MX" altLang="es-CL" sz="2000" dirty="0">
                <a:latin typeface="Calibri" panose="020F0502020204030204" pitchFamily="34" charset="0"/>
                <a:ea typeface="TimesNewRomanPSMT"/>
                <a:cs typeface="TimesNewRomanPSMT"/>
              </a:rPr>
              <a:t>áreas pequeñas se conserva la forma de los accidentes geográficos.</a:t>
            </a:r>
          </a:p>
          <a:p>
            <a:pPr marL="342900" lvl="0" indent="-342900" algn="just">
              <a:buFont typeface="Wingdings" panose="05000000000000000000" pitchFamily="2" charset="2"/>
              <a:buChar char="§"/>
            </a:pPr>
            <a:r>
              <a:rPr lang="es-MX" altLang="es-CL" sz="2000" dirty="0" smtClean="0">
                <a:latin typeface="Calibri" panose="020F0502020204030204" pitchFamily="34" charset="0"/>
                <a:ea typeface="TimesNewRomanPSMT"/>
                <a:cs typeface="TimesNewRomanPSMT"/>
              </a:rPr>
              <a:t>El </a:t>
            </a:r>
            <a:r>
              <a:rPr lang="es-MX" altLang="es-CL" sz="2000" dirty="0">
                <a:latin typeface="Calibri" panose="020F0502020204030204" pitchFamily="34" charset="0"/>
                <a:ea typeface="TimesNewRomanPSMT"/>
                <a:cs typeface="TimesNewRomanPSMT"/>
              </a:rPr>
              <a:t>sistema de coordenadas geográficas es rectangular.</a:t>
            </a:r>
          </a:p>
        </p:txBody>
      </p:sp>
    </p:spTree>
    <p:extLst>
      <p:ext uri="{BB962C8B-B14F-4D97-AF65-F5344CB8AC3E}">
        <p14:creationId xmlns:p14="http://schemas.microsoft.com/office/powerpoint/2010/main" val="322104411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5 Rectángulo"/>
          <p:cNvSpPr/>
          <p:nvPr/>
        </p:nvSpPr>
        <p:spPr>
          <a:xfrm>
            <a:off x="1691680" y="188640"/>
            <a:ext cx="5688633" cy="720080"/>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lvl="0" algn="ctr"/>
            <a:r>
              <a:rPr lang="es-CL" sz="2400" b="1" dirty="0" smtClean="0">
                <a:solidFill>
                  <a:srgbClr val="FFFF00"/>
                </a:solidFill>
              </a:rPr>
              <a:t>PROYECCIÓN GNOMÓNICA</a:t>
            </a:r>
            <a:endParaRPr lang="es-CL" sz="2400" b="1" u="sng" dirty="0">
              <a:solidFill>
                <a:srgbClr val="FFFF00"/>
              </a:solidFill>
            </a:endParaRPr>
          </a:p>
        </p:txBody>
      </p:sp>
      <p:sp>
        <p:nvSpPr>
          <p:cNvPr id="2" name="Rectangle 2"/>
          <p:cNvSpPr>
            <a:spLocks noChangeArrowheads="1"/>
          </p:cNvSpPr>
          <p:nvPr/>
        </p:nvSpPr>
        <p:spPr bwMode="auto">
          <a:xfrm>
            <a:off x="377788" y="1124744"/>
            <a:ext cx="8388424" cy="1323439"/>
          </a:xfrm>
          <a:prstGeom prst="rect">
            <a:avLst/>
          </a:prstGeom>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lvl1pPr indent="2698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indent="0" algn="just"/>
            <a:r>
              <a:rPr lang="es-MX" altLang="es-CL" sz="2000" dirty="0">
                <a:latin typeface="Calibri" panose="020F0502020204030204" pitchFamily="34" charset="0"/>
                <a:ea typeface="TimesNewRomanPSMT"/>
                <a:cs typeface="TimesNewRomanPSMT"/>
              </a:rPr>
              <a:t>Es la proyección más antigua (600 A.C.), se caracteriza porque en ella cualquier círculo máximo queda representado por una línea recta. </a:t>
            </a:r>
            <a:r>
              <a:rPr lang="es-MX" altLang="es-CL" sz="2000" b="1" dirty="0" smtClean="0">
                <a:solidFill>
                  <a:srgbClr val="FF0000"/>
                </a:solidFill>
                <a:latin typeface="Calibri" panose="020F0502020204030204" pitchFamily="34" charset="0"/>
                <a:ea typeface="TimesNewRomanPSMT"/>
                <a:cs typeface="TimesNewRomanPSMT"/>
              </a:rPr>
              <a:t>(Es </a:t>
            </a:r>
            <a:r>
              <a:rPr lang="es-MX" altLang="es-CL" sz="2000" b="1" dirty="0">
                <a:solidFill>
                  <a:srgbClr val="FF0000"/>
                </a:solidFill>
                <a:latin typeface="Calibri" panose="020F0502020204030204" pitchFamily="34" charset="0"/>
                <a:ea typeface="TimesNewRomanPSMT"/>
                <a:cs typeface="TimesNewRomanPSMT"/>
              </a:rPr>
              <a:t>el Sistema de Proyección para navegaciones por círculos máximos </a:t>
            </a:r>
            <a:r>
              <a:rPr lang="es-MX" altLang="es-CL" sz="2000" b="1" dirty="0" smtClean="0">
                <a:solidFill>
                  <a:srgbClr val="FF0000"/>
                </a:solidFill>
                <a:latin typeface="Calibri" panose="020F0502020204030204" pitchFamily="34" charset="0"/>
                <a:ea typeface="TimesNewRomanPSMT"/>
                <a:cs typeface="TimesNewRomanPSMT"/>
              </a:rPr>
              <a:t>o </a:t>
            </a:r>
            <a:r>
              <a:rPr lang="es-MX" altLang="es-CL" sz="2000" b="1" dirty="0">
                <a:solidFill>
                  <a:srgbClr val="FF0000"/>
                </a:solidFill>
                <a:latin typeface="Calibri" panose="020F0502020204030204" pitchFamily="34" charset="0"/>
                <a:ea typeface="TimesNewRomanPSMT"/>
                <a:cs typeface="TimesNewRomanPSMT"/>
              </a:rPr>
              <a:t>navegación Ortodrómica).</a:t>
            </a:r>
            <a:endParaRPr kumimoji="0" lang="es-CL" altLang="es-CL" sz="2000" b="1" i="0" u="none" strike="noStrike" cap="none" normalizeH="0" baseline="0" dirty="0" smtClean="0">
              <a:ln>
                <a:noFill/>
              </a:ln>
              <a:solidFill>
                <a:srgbClr val="FF0000"/>
              </a:solidFill>
              <a:effectLst/>
              <a:latin typeface="Calibri" panose="020F0502020204030204" pitchFamily="34" charset="0"/>
              <a:ea typeface="TimesNewRomanPSMT"/>
              <a:cs typeface="TimesNewRomanPS-BoldMT"/>
            </a:endParaRPr>
          </a:p>
        </p:txBody>
      </p:sp>
      <p:pic>
        <p:nvPicPr>
          <p:cNvPr id="6" name="Imagen 5" descr="https://encvirtual.es/cursos/PYATE/c2/seccion_06/ComparaRutasOrtoLoxo.png"/>
          <p:cNvPicPr/>
          <p:nvPr/>
        </p:nvPicPr>
        <p:blipFill>
          <a:blip r:embed="rId2">
            <a:extLst>
              <a:ext uri="{28A0092B-C50C-407E-A947-70E740481C1C}">
                <a14:useLocalDpi xmlns:a14="http://schemas.microsoft.com/office/drawing/2010/main" val="0"/>
              </a:ext>
            </a:extLst>
          </a:blip>
          <a:srcRect/>
          <a:stretch>
            <a:fillRect/>
          </a:stretch>
        </p:blipFill>
        <p:spPr bwMode="auto">
          <a:xfrm>
            <a:off x="971601" y="2636912"/>
            <a:ext cx="7200799" cy="4077161"/>
          </a:xfrm>
          <a:prstGeom prst="rect">
            <a:avLst/>
          </a:prstGeom>
          <a:noFill/>
          <a:ln w="38100">
            <a:solidFill>
              <a:srgbClr val="FF0000"/>
            </a:solidFill>
          </a:ln>
        </p:spPr>
      </p:pic>
    </p:spTree>
    <p:extLst>
      <p:ext uri="{BB962C8B-B14F-4D97-AF65-F5344CB8AC3E}">
        <p14:creationId xmlns:p14="http://schemas.microsoft.com/office/powerpoint/2010/main" val="3890225738"/>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currencia">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Concurre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1417</TotalTime>
  <Words>2231</Words>
  <Application>Microsoft Office PowerPoint</Application>
  <PresentationFormat>Presentación en pantalla (4:3)</PresentationFormat>
  <Paragraphs>124</Paragraphs>
  <Slides>22</Slides>
  <Notes>0</Notes>
  <HiddenSlides>0</HiddenSlides>
  <MMClips>0</MMClips>
  <ScaleCrop>false</ScaleCrop>
  <HeadingPairs>
    <vt:vector size="6" baseType="variant">
      <vt:variant>
        <vt:lpstr>Fuentes usadas</vt:lpstr>
      </vt:variant>
      <vt:variant>
        <vt:i4>10</vt:i4>
      </vt:variant>
      <vt:variant>
        <vt:lpstr>Tema</vt:lpstr>
      </vt:variant>
      <vt:variant>
        <vt:i4>2</vt:i4>
      </vt:variant>
      <vt:variant>
        <vt:lpstr>Títulos de diapositiva</vt:lpstr>
      </vt:variant>
      <vt:variant>
        <vt:i4>22</vt:i4>
      </vt:variant>
    </vt:vector>
  </HeadingPairs>
  <TitlesOfParts>
    <vt:vector size="34" baseType="lpstr">
      <vt:lpstr>Arial</vt:lpstr>
      <vt:lpstr>Calibri</vt:lpstr>
      <vt:lpstr>Lucida Sans Unicode</vt:lpstr>
      <vt:lpstr>Times New Roman</vt:lpstr>
      <vt:lpstr>TimesNewRomanPS-BoldMT</vt:lpstr>
      <vt:lpstr>TimesNewRomanPSMT</vt:lpstr>
      <vt:lpstr>Verdana</vt:lpstr>
      <vt:lpstr>Wingdings</vt:lpstr>
      <vt:lpstr>Wingdings 2</vt:lpstr>
      <vt:lpstr>Wingdings 3</vt:lpstr>
      <vt:lpstr>Tema de Office</vt:lpstr>
      <vt:lpstr>Concurrencia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CA VÍCTOR ZANELLI</dc:creator>
  <cp:lastModifiedBy>Victor Zanelli</cp:lastModifiedBy>
  <cp:revision>118</cp:revision>
  <dcterms:created xsi:type="dcterms:W3CDTF">2018-02-27T13:11:18Z</dcterms:created>
  <dcterms:modified xsi:type="dcterms:W3CDTF">2021-04-04T22:26:15Z</dcterms:modified>
</cp:coreProperties>
</file>