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17"/>
  </p:notesMasterIdLst>
  <p:handoutMasterIdLst>
    <p:handoutMasterId r:id="rId18"/>
  </p:handoutMasterIdLst>
  <p:sldIdLst>
    <p:sldId id="256" r:id="rId2"/>
    <p:sldId id="566" r:id="rId3"/>
    <p:sldId id="536" r:id="rId4"/>
    <p:sldId id="544" r:id="rId5"/>
    <p:sldId id="545" r:id="rId6"/>
    <p:sldId id="567" r:id="rId7"/>
    <p:sldId id="550" r:id="rId8"/>
    <p:sldId id="568" r:id="rId9"/>
    <p:sldId id="554" r:id="rId10"/>
    <p:sldId id="555" r:id="rId11"/>
    <p:sldId id="558" r:id="rId12"/>
    <p:sldId id="560" r:id="rId13"/>
    <p:sldId id="561" r:id="rId14"/>
    <p:sldId id="569" r:id="rId15"/>
    <p:sldId id="562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77" d="100"/>
          <a:sy n="77" d="100"/>
        </p:scale>
        <p:origin x="1037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r>
              <a:rPr lang="es-ES"/>
              <a:t>Introducción a Sistremas de Ingeniería</a:t>
            </a:r>
          </a:p>
        </p:txBody>
      </p:sp>
      <p:sp>
        <p:nvSpPr>
          <p:cNvPr id="386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9321943F-AE26-400E-A8E9-0D1AB2E101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82" name="Rectangle 1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15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5584" name="Rectangle 1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5585" name="Rectangle 1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6" name="Rectangle 18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7" name="Rectangle 1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A7A8E7EA-3A87-4F52-A19A-B86E1307D3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6AF9FB-5D8D-462B-8245-9EDBEDD8E76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E3B3C5-8FA2-4856-B6BE-0F6F051313F1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847B75-546D-4FE9-B7A8-553014DF4A88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A8E7EA-3A87-4F52-A19A-B86E1307D32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8263"/>
            <a:ext cx="8678863" cy="6713537"/>
            <a:chOff x="0" y="43"/>
            <a:chExt cx="5467" cy="422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7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6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9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2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4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6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8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4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6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7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8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9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0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3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4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5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6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7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8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9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2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4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7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8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9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0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1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2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3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4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5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6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7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8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9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0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1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2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3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4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5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6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9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1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2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5" name="Rectangle 108"/>
          <p:cNvSpPr>
            <a:spLocks noChangeArrowheads="1"/>
          </p:cNvSpPr>
          <p:nvPr/>
        </p:nvSpPr>
        <p:spPr bwMode="auto">
          <a:xfrm>
            <a:off x="3017838" y="2120900"/>
            <a:ext cx="5662612" cy="777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106" name="Rectangle 109"/>
          <p:cNvSpPr>
            <a:spLocks noChangeArrowheads="1"/>
          </p:cNvSpPr>
          <p:nvPr/>
        </p:nvSpPr>
        <p:spPr bwMode="auto">
          <a:xfrm>
            <a:off x="1098550" y="862013"/>
            <a:ext cx="5662613" cy="777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418922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169988" y="1046163"/>
            <a:ext cx="7380287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418923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1566863" y="2693988"/>
            <a:ext cx="6662737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07" name="Rectangle 103"/>
          <p:cNvSpPr>
            <a:spLocks noGrp="1" noChangeArrowheads="1"/>
          </p:cNvSpPr>
          <p:nvPr>
            <p:ph type="dt" sz="half" idx="10"/>
          </p:nvPr>
        </p:nvSpPr>
        <p:spPr>
          <a:xfrm>
            <a:off x="1387475" y="63579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" name="Rectangle 104"/>
          <p:cNvSpPr>
            <a:spLocks noGrp="1" noChangeArrowheads="1"/>
          </p:cNvSpPr>
          <p:nvPr>
            <p:ph type="ftr" sz="quarter" idx="11"/>
          </p:nvPr>
        </p:nvSpPr>
        <p:spPr>
          <a:xfrm>
            <a:off x="3722688" y="6357938"/>
            <a:ext cx="227171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109" name="Rectangle 10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4300" y="6361113"/>
            <a:ext cx="190658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31386-DE10-4B9E-9664-FAD766F7F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 autoUpdateAnimBg="0"/>
      <p:bldP spid="106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37C9F-2ACD-4C06-B07B-587CDA031E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2911C-8B66-4AB9-B262-2E89B4CCF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F1FF2-363B-43D6-83DB-94633FB87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9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D4AD5-D3B5-4A1F-A361-DEA37E8E44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5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9E954-0CFE-4A17-9DF8-D48AE1E329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45BB8-1C60-4107-B173-D178C4B1F2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5650D-D71F-41A7-A77A-484BB515B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1F22-5045-4EB2-8B97-D0016ACC02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34959-7DC0-49EC-81D8-1D418C9EFA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609600"/>
            <a:ext cx="1989138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09625" y="609600"/>
            <a:ext cx="58166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4FEE4-D0B6-4898-9B4F-A726FCFAB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B8F24-CF5B-4210-9436-6B368ACFED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26"/>
          <p:cNvGrpSpPr>
            <a:grpSpLocks/>
          </p:cNvGrpSpPr>
          <p:nvPr/>
        </p:nvGrpSpPr>
        <p:grpSpPr bwMode="auto">
          <a:xfrm>
            <a:off x="0" y="68263"/>
            <a:ext cx="8915400" cy="6713537"/>
            <a:chOff x="0" y="43"/>
            <a:chExt cx="5616" cy="4229"/>
          </a:xfrm>
        </p:grpSpPr>
        <p:grpSp>
          <p:nvGrpSpPr>
            <p:cNvPr id="1032" name="Group 1027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1038" name="Line 1028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9" name="Line 1029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0" name="Line 1030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1" name="Line 1031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2" name="Line 1032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3" name="Line 1033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" name="Line 1034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5" name="Line 1035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6" name="Line 1036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7" name="Line 1037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8" name="Line 1038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9" name="Line 1039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0" name="Line 1040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1" name="Line 1041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2" name="Line 1042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3" name="Line 1043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" name="Line 1044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5" name="Line 1045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6" name="Line 1046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7" name="Line 1047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8" name="Line 1048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9" name="Line 1049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0" name="Line 1050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1" name="Line 1051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2" name="Line 1052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3" name="Line 1053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4" name="Line 1054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5" name="Line 1055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6" name="Line 1056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7" name="Line 1057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8" name="Line 1058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9" name="Line 1059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0" name="Line 1060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1" name="Line 1061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2" name="Line 1062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3" name="Line 1063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4" name="Line 1064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" name="Line 1065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" name="Line 1066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" name="Line 1067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8" name="Line 1068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9" name="Line 1069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0" name="Line 1070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1" name="Line 1071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2" name="Line 1072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3" name="Line 1073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4" name="Line 1074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" name="Line 1075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6" name="Line 1076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7" name="Line 1077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8" name="Line 1078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9" name="Line 1079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0" name="Line 1080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1" name="Line 1081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2" name="Line 1082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3" name="Line 1083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4" name="Line 1084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5" name="Line 1085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6" name="Line 1086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7" name="Line 1087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8" name="Line 1088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9" name="Line 1089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0" name="Line 1090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1" name="Line 1091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2" name="Line 1092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3" name="Line 1093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4" name="Line 1094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5" name="Line 1095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6" name="Line 1096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7" name="Line 1097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8" name="Line 1098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9" name="Line 1099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0" name="Line 1100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1" name="Line 1101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2" name="Line 1102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3" name="Line 1103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4" name="Line 1104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5" name="Line 1105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6" name="Line 1106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7" name="Line 1107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8" name="Line 1108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9" name="Line 1109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0" name="Line 1110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1" name="Line 1111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2" name="Line 1112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3" name="Line 1113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4" name="Line 1114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5" name="Line 1115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6" name="Line 1116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7" name="Line 1117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8" name="Line 1118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9" name="Line 1119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0" name="Line 1120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1" name="Line 1121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2" name="Line 1122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3" name="Line 1123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4" name="Line 1124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5" name="Line 1125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33" name="Group 1126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1034" name="Rectangle 1127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5" name="Rectangle 1128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6" name="Rectangle 1129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7" name="Rectangle 1130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27" name="Rectangle 11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214563"/>
            <a:ext cx="7958138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17900" name="Rectangle 11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738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7901" name="Rectangle 11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76988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17902" name="Rectangle 11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9713" y="6376988"/>
            <a:ext cx="219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fld id="{28E87504-1E10-4D5B-9F94-AD8A6D0C42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031" name="Rectangle 1135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737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</p:sldLayoutIdLst>
  <p:hf hdr="0" dt="0"/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1\4A%202021\Introducci&#243;n\Ugly%20seas.mp4" TargetMode="External"/><Relationship Id="rId1" Type="http://schemas.microsoft.com/office/2007/relationships/media" Target="file:///D:\Clases%202021\Primer%20Semestre%202021\4A%202021\Introducci&#243;n\Ugly%20seas.mp4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4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3075" name="Rectangle 10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95DAC4-84DB-41AB-8B62-167668425EC6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3076" name="Rectangle 29"/>
          <p:cNvSpPr>
            <a:spLocks noGrp="1" noChangeArrowheads="1"/>
          </p:cNvSpPr>
          <p:nvPr>
            <p:ph type="ctrTitle"/>
          </p:nvPr>
        </p:nvSpPr>
        <p:spPr>
          <a:xfrm>
            <a:off x="990600" y="838200"/>
            <a:ext cx="7772400" cy="1447800"/>
          </a:xfrm>
        </p:spPr>
        <p:txBody>
          <a:bodyPr/>
          <a:lstStyle/>
          <a:p>
            <a:pPr eaLnBrk="1" hangingPunct="1"/>
            <a:r>
              <a:rPr lang="es-ES"/>
              <a:t>Sistemas de Ingeniería</a:t>
            </a:r>
          </a:p>
        </p:txBody>
      </p:sp>
      <p:sp>
        <p:nvSpPr>
          <p:cNvPr id="3077" name="Rectangle 3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</p:txBody>
      </p:sp>
      <p:pic>
        <p:nvPicPr>
          <p:cNvPr id="3078" name="Picture 2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/>
          </a:blip>
          <a:srcRect l="10217" b="10316"/>
          <a:stretch>
            <a:fillRect/>
          </a:stretch>
        </p:blipFill>
        <p:spPr bwMode="black">
          <a:xfrm>
            <a:off x="377825" y="5668963"/>
            <a:ext cx="19843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32" descr="j023639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3581400"/>
            <a:ext cx="9810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es-ES" dirty="0"/>
              <a:t>Profesor y horario 4 A 2023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400" dirty="0"/>
              <a:t>Prof. Alberto García Covacevich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Clases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Lunes		0950 - 1120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Miércoles		0950 - 1120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Jueves 		1130 - 1300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Contacto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Oficina:		ESNAVAL Jefe Catedra Sistemas de Ingeniería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Celular:		+56 9 9732 8537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2000" dirty="0"/>
              <a:t>				</a:t>
            </a:r>
            <a:r>
              <a:rPr lang="es-ES" sz="2000" dirty="0">
                <a:hlinkClick r:id="rId3"/>
              </a:rPr>
              <a:t>garcov04@</a:t>
            </a:r>
            <a:r>
              <a:rPr lang="es-ES" sz="2000" dirty="0"/>
              <a:t>gmail.com</a:t>
            </a:r>
          </a:p>
          <a:p>
            <a:pPr eaLnBrk="1" hangingPunct="1">
              <a:lnSpc>
                <a:spcPct val="90000"/>
              </a:lnSpc>
            </a:pPr>
            <a:endParaRPr lang="es-ES" sz="2400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El Oficial de Marina enfrenta múltiples desafíos para comprender y operar los sistemas encontrados a bordo. 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Tecnología ha permitido complejas unidades de combate.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Buque varían en tamaños, roles, velocidades, capacidades y métodos de conversión de energía a bordo.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 disminución de disponibilidad de recursos naturales, la eficiencia es una de las mayores consideraciones </a:t>
            </a:r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6388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819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80EFBF-6B71-46D5-96C8-5083C7A62E3D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Las unidades deben ser capaces de: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Producir  su propia existencia de agua.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Generar la electricidad.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Preservar la alimentación mediante refrigeración.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Climatizar.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Soportar complejos sistemas de armas.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921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60BB83-93F1-407E-A133-A3B40A7BEBCA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Además las unidades deben tener la capacidad de:</a:t>
            </a:r>
          </a:p>
          <a:p>
            <a:pPr lvl="1" eaLnBrk="1" hangingPunct="1"/>
            <a:r>
              <a:rPr lang="es-ES" sz="2400" dirty="0"/>
              <a:t>Ser confiables, soportar daño de combate y mantener los servicios  necesarios.</a:t>
            </a:r>
          </a:p>
          <a:p>
            <a:pPr lvl="1" eaLnBrk="1" hangingPunct="1"/>
            <a:r>
              <a:rPr lang="es-ES" sz="2400" dirty="0"/>
              <a:t>Mantener la propulsión, gobierno y estabilidad.</a:t>
            </a:r>
          </a:p>
          <a:p>
            <a:pPr lvl="1" eaLnBrk="1" hangingPunct="1"/>
            <a:r>
              <a:rPr lang="es-ES" sz="2400" dirty="0"/>
              <a:t>Confinación de incendios, inundaciones y ambientes contaminados.</a:t>
            </a:r>
          </a:p>
          <a:p>
            <a:pPr lvl="1" eaLnBrk="1" hangingPunct="1"/>
            <a:r>
              <a:rPr lang="es-ES" sz="2400" dirty="0"/>
              <a:t>Sus sistemas deben ser confiables y extremadamente flexibles para adaptarse a las diferentes condiciones operativas.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Buque en su medio</a:t>
            </a:r>
            <a:endParaRPr lang="es-ES"/>
          </a:p>
        </p:txBody>
      </p:sp>
      <p:pic>
        <p:nvPicPr>
          <p:cNvPr id="5" name="Ugly seas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rcRect t="9091" r="2272" b="18180"/>
          <a:stretch>
            <a:fillRect/>
          </a:stretch>
        </p:blipFill>
        <p:spPr>
          <a:xfrm>
            <a:off x="1214413" y="2141455"/>
            <a:ext cx="7810555" cy="4359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229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0E50AE-E5D6-4227-983D-5BF34224ADA1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/>
              <a:t>INTRODUCCIÓN: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Asignatura: Sistemas de Ingeniería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Desarrollo orientado a proporcionar una base para enfrentar contenidos en asignaturas de carácter técnicas o profesionales.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Desarrollar siguientes competencias en perfil profesional del Oficial de Marina: 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Desempeñarse como Oficial de Cargo.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Exponer formalmente temas técnicos y operativos de su futura especialidad.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Interpretar manuales y publicaciones técnicas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Preocupación por conocer avances tecnológicos del ámbito naval.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5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3315" name="6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2BDCE6-12F3-4A0B-A997-4A763A76ED15}" type="slidenum">
              <a:rPr lang="es-ES" smtClean="0"/>
              <a:pPr/>
              <a:t>8</a:t>
            </a:fld>
            <a:endParaRPr lang="es-ES"/>
          </a:p>
        </p:txBody>
      </p:sp>
      <p:sp>
        <p:nvSpPr>
          <p:cNvPr id="13316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3317" name="Rectangle 307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Ubicación de asignatura en contexto de malla curricular:</a:t>
            </a:r>
          </a:p>
          <a:p>
            <a:pPr eaLnBrk="1" hangingPunct="1"/>
            <a:r>
              <a:rPr lang="es-ES" sz="2800" dirty="0"/>
              <a:t>Prerrequisitos</a:t>
            </a:r>
          </a:p>
          <a:p>
            <a:pPr lvl="1" eaLnBrk="1" hangingPunct="1"/>
            <a:r>
              <a:rPr lang="es-ES" sz="2400" dirty="0" err="1"/>
              <a:t>Electrotécnia</a:t>
            </a:r>
            <a:endParaRPr lang="es-ES" sz="2400" dirty="0"/>
          </a:p>
          <a:p>
            <a:pPr lvl="1" eaLnBrk="1" hangingPunct="1"/>
            <a:r>
              <a:rPr lang="es-ES" sz="2400" dirty="0"/>
              <a:t>Sistemas de Armas</a:t>
            </a:r>
          </a:p>
        </p:txBody>
      </p:sp>
      <p:sp>
        <p:nvSpPr>
          <p:cNvPr id="13319" name="Text Box 3077"/>
          <p:cNvSpPr txBox="1">
            <a:spLocks noChangeArrowheads="1"/>
          </p:cNvSpPr>
          <p:nvPr/>
        </p:nvSpPr>
        <p:spPr bwMode="auto">
          <a:xfrm>
            <a:off x="5500694" y="4143380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Sistemas de Armas</a:t>
            </a:r>
          </a:p>
          <a:p>
            <a:pPr algn="ctr" eaLnBrk="0" hangingPunct="0"/>
            <a:endParaRPr lang="es-ES" sz="8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4                  72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13320" name="Line 3078"/>
          <p:cNvSpPr>
            <a:spLocks noChangeShapeType="1"/>
          </p:cNvSpPr>
          <p:nvPr/>
        </p:nvSpPr>
        <p:spPr bwMode="auto">
          <a:xfrm flipV="1">
            <a:off x="6965950" y="3956050"/>
            <a:ext cx="3889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es-CL"/>
          </a:p>
        </p:txBody>
      </p:sp>
      <p:sp>
        <p:nvSpPr>
          <p:cNvPr id="13321" name="Text Box 3079"/>
          <p:cNvSpPr txBox="1">
            <a:spLocks noChangeArrowheads="1"/>
          </p:cNvSpPr>
          <p:nvPr/>
        </p:nvSpPr>
        <p:spPr bwMode="auto">
          <a:xfrm>
            <a:off x="7375525" y="3665538"/>
            <a:ext cx="1112838" cy="5826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71842" dir="18900000" algn="ctr" rotWithShape="0">
              <a:srgbClr val="333333">
                <a:alpha val="50000"/>
              </a:srgbClr>
            </a:outerShdw>
          </a:effectLst>
        </p:spPr>
        <p:txBody>
          <a:bodyPr/>
          <a:lstStyle/>
          <a:p>
            <a:pPr algn="ctr" eaLnBrk="0" hangingPunct="0"/>
            <a:endParaRPr lang="es-ES" sz="2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SISTEMAS DE INGENIERÍA </a:t>
            </a:r>
          </a:p>
          <a:p>
            <a:pPr algn="ctr" eaLnBrk="0" hangingPunct="0"/>
            <a:endParaRPr lang="es-ES" sz="3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6                   108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9" name="Text Box 3077"/>
          <p:cNvSpPr txBox="1">
            <a:spLocks noChangeArrowheads="1"/>
          </p:cNvSpPr>
          <p:nvPr/>
        </p:nvSpPr>
        <p:spPr bwMode="auto">
          <a:xfrm>
            <a:off x="5500694" y="3286128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Electrotecnia</a:t>
            </a:r>
          </a:p>
          <a:p>
            <a:pPr algn="ctr" eaLnBrk="0" hangingPunct="0"/>
            <a:r>
              <a:rPr lang="es-ES" sz="800" dirty="0">
                <a:latin typeface="Arial" charset="0"/>
              </a:rPr>
              <a:t>6                   108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cxnSp>
        <p:nvCxnSpPr>
          <p:cNvPr id="11" name="10 Conector recto"/>
          <p:cNvCxnSpPr/>
          <p:nvPr/>
        </p:nvCxnSpPr>
        <p:spPr bwMode="auto">
          <a:xfrm rot="5400000">
            <a:off x="6548561" y="4009791"/>
            <a:ext cx="847836" cy="3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19" name="18 Conector recto"/>
          <p:cNvCxnSpPr/>
          <p:nvPr/>
        </p:nvCxnSpPr>
        <p:spPr bwMode="auto">
          <a:xfrm rot="10800000">
            <a:off x="6619894" y="3576639"/>
            <a:ext cx="35719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20" name="19 Conector recto"/>
          <p:cNvCxnSpPr/>
          <p:nvPr/>
        </p:nvCxnSpPr>
        <p:spPr bwMode="auto">
          <a:xfrm rot="10800000">
            <a:off x="6624643" y="4429132"/>
            <a:ext cx="35719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6387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07D6062-A298-4D6A-A061-DEB899A5C8C1}" type="slidenum">
              <a:rPr lang="es-ES" smtClean="0"/>
              <a:pPr/>
              <a:t>9</a:t>
            </a:fld>
            <a:endParaRPr lang="es-ES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U.T. Nº1. Sistemas de Propulsión:</a:t>
            </a:r>
          </a:p>
          <a:p>
            <a:pPr lvl="1" eaLnBrk="1" hangingPunct="1"/>
            <a:r>
              <a:rPr lang="es-ES" dirty="0"/>
              <a:t>Contenidos:</a:t>
            </a:r>
          </a:p>
          <a:p>
            <a:pPr lvl="2" eaLnBrk="1" hangingPunct="1"/>
            <a:r>
              <a:rPr lang="es-ES" dirty="0"/>
              <a:t>Resistencia al avance.</a:t>
            </a:r>
          </a:p>
          <a:p>
            <a:pPr lvl="2" eaLnBrk="1" hangingPunct="1"/>
            <a:r>
              <a:rPr lang="es-ES" dirty="0"/>
              <a:t>Relación velocidad potencia.</a:t>
            </a:r>
          </a:p>
          <a:p>
            <a:pPr lvl="2" eaLnBrk="1" hangingPunct="1"/>
            <a:r>
              <a:rPr lang="es-ES" dirty="0"/>
              <a:t>Sistemas de propulsión simples.</a:t>
            </a:r>
          </a:p>
          <a:p>
            <a:pPr lvl="2"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843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BF046D-55AE-4FC5-B80C-55C71F34E469}" type="slidenum">
              <a:rPr lang="es-ES" smtClean="0"/>
              <a:pPr/>
              <a:t>10</a:t>
            </a:fld>
            <a:endParaRPr lang="es-ES"/>
          </a:p>
        </p:txBody>
      </p:sp>
      <p:sp>
        <p:nvSpPr>
          <p:cNvPr id="1843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843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Nº2. Motores de combustión interna y turbinas a gas: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del motor a combustión interna.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Ciclos de dos y cuatro tiempos.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Sistemas de distribución e inyección, Turbo cargador y bomba de barrido, de partida, de enfriamiento.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turbinas a gas.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Compresor.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Turbina generadora y de poder.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Sistema de lubricación y combustible.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048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C1D21-4F24-4139-B8AF-8E90D401C714}" type="slidenum">
              <a:rPr lang="es-ES" smtClean="0"/>
              <a:pPr/>
              <a:t>11</a:t>
            </a:fld>
            <a:endParaRPr lang="es-ES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Nº3. Sistemas de reducción, líneas de ejes y hélices: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Caja de engranajes, rueda y piñón, clasificación.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Línea de ejes y su acoplamiento.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Descansos radiales, empuje, codaste y exterior.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Lubricantes, cuña de lubricación.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Hélices y su geometría.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Clasificación de las hélices.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Cavitación en hélices.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Materiales de construcción.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253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05999C-2B11-4053-977A-CACB5F9B86CE}" type="slidenum">
              <a:rPr lang="es-ES" smtClean="0"/>
              <a:pPr/>
              <a:t>12</a:t>
            </a:fld>
            <a:endParaRPr lang="es-ES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UT. Nº4. Maquinaria y sistemas auxiliares: 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Bombas.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aire comprimido.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Refrigeración.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gobierno.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 err="1"/>
              <a:t>Winches</a:t>
            </a:r>
            <a:r>
              <a:rPr lang="es-ES" dirty="0"/>
              <a:t>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Cabrestante.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Plantas </a:t>
            </a:r>
            <a:r>
              <a:rPr lang="es-ES" dirty="0" err="1"/>
              <a:t>desalinizadoras</a:t>
            </a:r>
            <a:r>
              <a:rPr lang="es-ES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13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Cantidad de certámenes mínimas: 4</a:t>
            </a:r>
          </a:p>
          <a:p>
            <a:pPr lvl="1" eaLnBrk="1" hangingPunct="1"/>
            <a:r>
              <a:rPr lang="es-ES" sz="2400" dirty="0"/>
              <a:t>UT 1 – Jueves 02 de marzo (5ta y 6ta hora)</a:t>
            </a:r>
          </a:p>
          <a:p>
            <a:pPr lvl="1" eaLnBrk="1" hangingPunct="1"/>
            <a:r>
              <a:rPr lang="es-ES" sz="2400" dirty="0"/>
              <a:t>UT 2 – Jueves 13 de abril (5ta y 6ta hora)</a:t>
            </a:r>
          </a:p>
          <a:p>
            <a:pPr lvl="1" eaLnBrk="1" hangingPunct="1"/>
            <a:r>
              <a:rPr lang="es-ES" sz="2400" dirty="0"/>
              <a:t>UT 3 - Jueves 04 de mayo (5ta y 6ta hora)</a:t>
            </a:r>
          </a:p>
          <a:p>
            <a:pPr lvl="1" eaLnBrk="1" hangingPunct="1"/>
            <a:r>
              <a:rPr lang="es-MX" sz="2400" dirty="0"/>
              <a:t>UT 4 - Jueves 04 de mayo (5ta y 6ta hora)</a:t>
            </a:r>
            <a:endParaRPr lang="es-ES" sz="2400" dirty="0"/>
          </a:p>
          <a:p>
            <a:pPr lvl="1" eaLnBrk="1" hangingPunct="1"/>
            <a:r>
              <a:rPr lang="es-ES" sz="2400" dirty="0"/>
              <a:t>Una nota por evaluación de última clase, trabajos y CEC.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14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Nota mínima de eximición: 8.0 </a:t>
            </a:r>
          </a:p>
          <a:p>
            <a:pPr eaLnBrk="1" hangingPunct="1"/>
            <a:r>
              <a:rPr lang="es-ES" sz="2800" dirty="0"/>
              <a:t>Consejos para aprobar el ramo:</a:t>
            </a:r>
          </a:p>
          <a:p>
            <a:pPr lvl="1" eaLnBrk="1" hangingPunct="1"/>
            <a:r>
              <a:rPr lang="es-ES" sz="2400" dirty="0"/>
              <a:t>Leer materia pasada y siguiente antes de la clase.</a:t>
            </a:r>
          </a:p>
          <a:p>
            <a:pPr lvl="1" eaLnBrk="1" hangingPunct="1"/>
            <a:r>
              <a:rPr lang="es-ES" sz="2400" dirty="0"/>
              <a:t>Atender y participar en clases.</a:t>
            </a:r>
          </a:p>
          <a:p>
            <a:pPr lvl="1" eaLnBrk="1" hangingPunct="1"/>
            <a:r>
              <a:rPr lang="es-ES" sz="2400" dirty="0"/>
              <a:t>Estudiar</a:t>
            </a:r>
          </a:p>
        </p:txBody>
      </p:sp>
    </p:spTree>
    <p:extLst>
      <p:ext uri="{BB962C8B-B14F-4D97-AF65-F5344CB8AC3E}">
        <p14:creationId xmlns:p14="http://schemas.microsoft.com/office/powerpoint/2010/main" val="1287946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457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FA8B83-CEDD-4A36-AAF2-07C44EC40C7A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Bibliografía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 err="1"/>
              <a:t>Stagno</a:t>
            </a:r>
            <a:r>
              <a:rPr lang="es-ES" sz="2800" dirty="0"/>
              <a:t>, G. Manual de Sistemas de Ingeniería Escuela Naval Arturo Prat 1995</a:t>
            </a:r>
          </a:p>
          <a:p>
            <a:pPr eaLnBrk="1" hangingPunct="1"/>
            <a:r>
              <a:rPr lang="es-ES" sz="2800" dirty="0" err="1"/>
              <a:t>Gritzen</a:t>
            </a:r>
            <a:r>
              <a:rPr lang="es-ES" sz="2800" dirty="0"/>
              <a:t>, E. </a:t>
            </a:r>
            <a:r>
              <a:rPr lang="es-ES" sz="2800" dirty="0" err="1"/>
              <a:t>Introducction</a:t>
            </a:r>
            <a:r>
              <a:rPr lang="es-ES" sz="2800" dirty="0"/>
              <a:t> </a:t>
            </a:r>
            <a:r>
              <a:rPr lang="es-ES" sz="2800" dirty="0" err="1"/>
              <a:t>to</a:t>
            </a:r>
            <a:r>
              <a:rPr lang="es-ES" sz="2800" dirty="0"/>
              <a:t> Naval </a:t>
            </a:r>
            <a:r>
              <a:rPr lang="es-ES" sz="2800" dirty="0" err="1"/>
              <a:t>Engineering</a:t>
            </a:r>
            <a:r>
              <a:rPr lang="es-ES" sz="2800" dirty="0"/>
              <a:t> </a:t>
            </a:r>
            <a:r>
              <a:rPr lang="es-ES" sz="2800" dirty="0" err="1"/>
              <a:t>Anápolis</a:t>
            </a:r>
            <a:r>
              <a:rPr lang="es-ES" sz="2800" dirty="0"/>
              <a:t> U.S.A. 1980	</a:t>
            </a:r>
          </a:p>
          <a:p>
            <a:pPr eaLnBrk="1" hangingPunct="1"/>
            <a:r>
              <a:rPr lang="es-ES" sz="2800" dirty="0"/>
              <a:t>Laboratorio Maquinaria de la Escuela </a:t>
            </a:r>
          </a:p>
          <a:p>
            <a:pPr eaLnBrk="1" hangingPunct="1"/>
            <a:r>
              <a:rPr lang="es-ES" sz="2800" dirty="0"/>
              <a:t>Diapositivas pasadas en clases</a:t>
            </a:r>
          </a:p>
          <a:p>
            <a:pPr eaLnBrk="1" hangingPunct="1"/>
            <a:r>
              <a:rPr lang="es-ES" sz="2800" dirty="0"/>
              <a:t>Investigación en Internet de Sistemas de Ingeniería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rdes rectos">
  <a:themeElements>
    <a:clrScheme name="Bordes rectos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Bordes recto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ordes rectos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s rectos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presentaciones\Bordes rectos.pot</Template>
  <TotalTime>19637</TotalTime>
  <Words>730</Words>
  <Application>Microsoft Office PowerPoint</Application>
  <PresentationFormat>Presentación en pantalla (4:3)</PresentationFormat>
  <Paragraphs>145</Paragraphs>
  <Slides>15</Slides>
  <Notes>5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Tahoma</vt:lpstr>
      <vt:lpstr>Times New Roman</vt:lpstr>
      <vt:lpstr>Wingdings</vt:lpstr>
      <vt:lpstr>Bordes rectos</vt:lpstr>
      <vt:lpstr>Sistemas de Ingeniería</vt:lpstr>
      <vt:lpstr>Profesor y horario 4 A 2023</vt:lpstr>
      <vt:lpstr>Antecedentes previos ...</vt:lpstr>
      <vt:lpstr>Ingeniería naval</vt:lpstr>
      <vt:lpstr>Ingeniería naval</vt:lpstr>
      <vt:lpstr>Buque en su medio</vt:lpstr>
      <vt:lpstr>Programa de asignatura</vt:lpstr>
      <vt:lpstr>Programa de asignatura</vt:lpstr>
      <vt:lpstr>Programa de asignatura</vt:lpstr>
      <vt:lpstr>Programa de asignatura</vt:lpstr>
      <vt:lpstr>Programa de asignatura</vt:lpstr>
      <vt:lpstr>Programa de asignatura</vt:lpstr>
      <vt:lpstr>Evaluaciones</vt:lpstr>
      <vt:lpstr>Evaluaciones</vt:lpstr>
      <vt:lpstr>Bibliografía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DIRISNAV</dc:creator>
  <cp:lastModifiedBy>ALberto Garcia</cp:lastModifiedBy>
  <cp:revision>139</cp:revision>
  <cp:lastPrinted>1601-01-01T00:00:00Z</cp:lastPrinted>
  <dcterms:created xsi:type="dcterms:W3CDTF">1601-01-01T00:00:00Z</dcterms:created>
  <dcterms:modified xsi:type="dcterms:W3CDTF">2023-02-11T00:28:20Z</dcterms:modified>
</cp:coreProperties>
</file>