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4"/>
  </p:notesMasterIdLst>
  <p:sldIdLst>
    <p:sldId id="257" r:id="rId2"/>
    <p:sldId id="258" r:id="rId3"/>
    <p:sldId id="422" r:id="rId4"/>
    <p:sldId id="710" r:id="rId5"/>
    <p:sldId id="727" r:id="rId6"/>
    <p:sldId id="717" r:id="rId7"/>
    <p:sldId id="485" r:id="rId8"/>
    <p:sldId id="437" r:id="rId9"/>
    <p:sldId id="426" r:id="rId10"/>
    <p:sldId id="459" r:id="rId11"/>
    <p:sldId id="429" r:id="rId12"/>
    <p:sldId id="714" r:id="rId13"/>
    <p:sldId id="431" r:id="rId14"/>
    <p:sldId id="432" r:id="rId15"/>
    <p:sldId id="484" r:id="rId16"/>
    <p:sldId id="470" r:id="rId17"/>
    <p:sldId id="433" r:id="rId18"/>
    <p:sldId id="434" r:id="rId19"/>
    <p:sldId id="472" r:id="rId20"/>
    <p:sldId id="471" r:id="rId21"/>
    <p:sldId id="440" r:id="rId22"/>
    <p:sldId id="473" r:id="rId23"/>
    <p:sldId id="436" r:id="rId24"/>
    <p:sldId id="486" r:id="rId25"/>
    <p:sldId id="443" r:id="rId26"/>
    <p:sldId id="715" r:id="rId27"/>
    <p:sldId id="445" r:id="rId28"/>
    <p:sldId id="444" r:id="rId29"/>
    <p:sldId id="446" r:id="rId30"/>
    <p:sldId id="456" r:id="rId31"/>
    <p:sldId id="712" r:id="rId32"/>
    <p:sldId id="716" r:id="rId33"/>
    <p:sldId id="448" r:id="rId34"/>
    <p:sldId id="450" r:id="rId35"/>
    <p:sldId id="451" r:id="rId36"/>
    <p:sldId id="452" r:id="rId37"/>
    <p:sldId id="718" r:id="rId38"/>
    <p:sldId id="453" r:id="rId39"/>
    <p:sldId id="726" r:id="rId40"/>
    <p:sldId id="454" r:id="rId41"/>
    <p:sldId id="476" r:id="rId42"/>
    <p:sldId id="478" r:id="rId43"/>
    <p:sldId id="479" r:id="rId44"/>
    <p:sldId id="480" r:id="rId45"/>
    <p:sldId id="482" r:id="rId46"/>
    <p:sldId id="483" r:id="rId47"/>
    <p:sldId id="711" r:id="rId48"/>
    <p:sldId id="719" r:id="rId49"/>
    <p:sldId id="458" r:id="rId50"/>
    <p:sldId id="457" r:id="rId51"/>
    <p:sldId id="460" r:id="rId52"/>
    <p:sldId id="465" r:id="rId53"/>
    <p:sldId id="466" r:id="rId54"/>
    <p:sldId id="467" r:id="rId55"/>
    <p:sldId id="468" r:id="rId56"/>
    <p:sldId id="469" r:id="rId57"/>
    <p:sldId id="461" r:id="rId58"/>
    <p:sldId id="464" r:id="rId59"/>
    <p:sldId id="462" r:id="rId60"/>
    <p:sldId id="713" r:id="rId61"/>
    <p:sldId id="1327" r:id="rId62"/>
    <p:sldId id="1328" r:id="rId6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a:srgbClr val="003366"/>
    <a:srgbClr val="E0EB07"/>
    <a:srgbClr val="4472C4"/>
    <a:srgbClr val="FEFEFE"/>
    <a:srgbClr val="F7F7F7"/>
    <a:srgbClr val="3E0000"/>
    <a:srgbClr val="33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Estilo claro 1 - Acento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648"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2A2974-9F23-4DA0-BB05-B9311A8BB00B}" type="doc">
      <dgm:prSet loTypeId="urn:microsoft.com/office/officeart/2005/8/layout/chart3" loCatId="relationship" qsTypeId="urn:microsoft.com/office/officeart/2005/8/quickstyle/simple1" qsCatId="simple" csTypeId="urn:microsoft.com/office/officeart/2005/8/colors/accent1_2" csCatId="accent1" phldr="1"/>
      <dgm:spPr/>
    </dgm:pt>
    <dgm:pt modelId="{DBC64FDC-4410-4F3E-9068-B3FBBF5F1453}">
      <dgm:prSet phldrT="[Texto]" custT="1"/>
      <dgm:spPr>
        <a:solidFill>
          <a:srgbClr val="FF0000"/>
        </a:solidFill>
      </dgm:spPr>
      <dgm:t>
        <a:bodyPr/>
        <a:lstStyle/>
        <a:p>
          <a:r>
            <a:rPr lang="es-CL" sz="800" dirty="0">
              <a:latin typeface="+mj-lt"/>
            </a:rPr>
            <a:t>EJERCITO</a:t>
          </a:r>
        </a:p>
      </dgm:t>
    </dgm:pt>
    <dgm:pt modelId="{7FE06660-5C8F-4406-8B36-70C1123F8C80}" type="parTrans" cxnId="{70BCD45E-6482-4B35-8611-A797A325866A}">
      <dgm:prSet/>
      <dgm:spPr/>
      <dgm:t>
        <a:bodyPr/>
        <a:lstStyle/>
        <a:p>
          <a:endParaRPr lang="es-CL"/>
        </a:p>
      </dgm:t>
    </dgm:pt>
    <dgm:pt modelId="{AF16E264-8430-4AAE-A069-7EF269BCB0AC}" type="sibTrans" cxnId="{70BCD45E-6482-4B35-8611-A797A325866A}">
      <dgm:prSet/>
      <dgm:spPr/>
      <dgm:t>
        <a:bodyPr/>
        <a:lstStyle/>
        <a:p>
          <a:endParaRPr lang="es-CL"/>
        </a:p>
      </dgm:t>
    </dgm:pt>
    <dgm:pt modelId="{B5E1D998-2E5A-4DB8-BD5B-6003D3D20DC9}">
      <dgm:prSet phldrT="[Texto]" custT="1"/>
      <dgm:spPr>
        <a:solidFill>
          <a:srgbClr val="00B0F0"/>
        </a:solidFill>
      </dgm:spPr>
      <dgm:t>
        <a:bodyPr/>
        <a:lstStyle/>
        <a:p>
          <a:r>
            <a:rPr lang="es-CL" sz="1000" dirty="0">
              <a:latin typeface="+mj-lt"/>
            </a:rPr>
            <a:t>FACH</a:t>
          </a:r>
        </a:p>
      </dgm:t>
    </dgm:pt>
    <dgm:pt modelId="{476A85A1-3317-43DC-A391-8A8689C01DDF}" type="parTrans" cxnId="{C68A32C7-A6DE-4B78-82DF-D2DBE1CBF419}">
      <dgm:prSet/>
      <dgm:spPr/>
      <dgm:t>
        <a:bodyPr/>
        <a:lstStyle/>
        <a:p>
          <a:endParaRPr lang="es-CL"/>
        </a:p>
      </dgm:t>
    </dgm:pt>
    <dgm:pt modelId="{13674DE6-1D15-401C-92F3-63C0A6BD9404}" type="sibTrans" cxnId="{C68A32C7-A6DE-4B78-82DF-D2DBE1CBF419}">
      <dgm:prSet/>
      <dgm:spPr/>
      <dgm:t>
        <a:bodyPr/>
        <a:lstStyle/>
        <a:p>
          <a:endParaRPr lang="es-CL"/>
        </a:p>
      </dgm:t>
    </dgm:pt>
    <dgm:pt modelId="{764E4F3A-590C-46C3-AC60-E57E923C6A80}">
      <dgm:prSet phldrT="[Texto]" custT="1"/>
      <dgm:spPr/>
      <dgm:t>
        <a:bodyPr/>
        <a:lstStyle/>
        <a:p>
          <a:r>
            <a:rPr lang="es-CL" sz="800" dirty="0">
              <a:latin typeface="+mj-lt"/>
            </a:rPr>
            <a:t>ARMADA</a:t>
          </a:r>
        </a:p>
      </dgm:t>
    </dgm:pt>
    <dgm:pt modelId="{1DB5F4D1-B7C6-42BA-BD61-68A429F57FEB}" type="sibTrans" cxnId="{03FD8019-E8CB-497B-B043-3DF0BC02B7E7}">
      <dgm:prSet/>
      <dgm:spPr/>
      <dgm:t>
        <a:bodyPr/>
        <a:lstStyle/>
        <a:p>
          <a:endParaRPr lang="es-CL"/>
        </a:p>
      </dgm:t>
    </dgm:pt>
    <dgm:pt modelId="{8C1C74FD-834B-4581-BEEA-003311F28E60}" type="parTrans" cxnId="{03FD8019-E8CB-497B-B043-3DF0BC02B7E7}">
      <dgm:prSet/>
      <dgm:spPr/>
      <dgm:t>
        <a:bodyPr/>
        <a:lstStyle/>
        <a:p>
          <a:endParaRPr lang="es-CL"/>
        </a:p>
      </dgm:t>
    </dgm:pt>
    <dgm:pt modelId="{E9AE8EAA-A965-46F3-A9F0-B4B591CCF545}" type="pres">
      <dgm:prSet presAssocID="{182A2974-9F23-4DA0-BB05-B9311A8BB00B}" presName="compositeShape" presStyleCnt="0">
        <dgm:presLayoutVars>
          <dgm:chMax val="7"/>
          <dgm:dir/>
          <dgm:resizeHandles val="exact"/>
        </dgm:presLayoutVars>
      </dgm:prSet>
      <dgm:spPr/>
    </dgm:pt>
    <dgm:pt modelId="{CC8D5595-338F-474A-AB06-440372598F11}" type="pres">
      <dgm:prSet presAssocID="{182A2974-9F23-4DA0-BB05-B9311A8BB00B}" presName="wedge1" presStyleLbl="node1" presStyleIdx="0" presStyleCnt="3" custScaleX="110961" custScaleY="107920" custLinFactNeighborX="-4418" custLinFactNeighborY="4026"/>
      <dgm:spPr/>
      <dgm:t>
        <a:bodyPr/>
        <a:lstStyle/>
        <a:p>
          <a:endParaRPr lang="es-CL"/>
        </a:p>
      </dgm:t>
    </dgm:pt>
    <dgm:pt modelId="{C40950F7-60A8-4875-AF9D-8E8C70A98B2F}" type="pres">
      <dgm:prSet presAssocID="{182A2974-9F23-4DA0-BB05-B9311A8BB00B}" presName="wedge1Tx" presStyleLbl="node1" presStyleIdx="0" presStyleCnt="3">
        <dgm:presLayoutVars>
          <dgm:chMax val="0"/>
          <dgm:chPref val="0"/>
          <dgm:bulletEnabled val="1"/>
        </dgm:presLayoutVars>
      </dgm:prSet>
      <dgm:spPr/>
      <dgm:t>
        <a:bodyPr/>
        <a:lstStyle/>
        <a:p>
          <a:endParaRPr lang="es-CL"/>
        </a:p>
      </dgm:t>
    </dgm:pt>
    <dgm:pt modelId="{F459D65F-CEFF-4D1C-A86B-691884006DEE}" type="pres">
      <dgm:prSet presAssocID="{182A2974-9F23-4DA0-BB05-B9311A8BB00B}" presName="wedge2" presStyleLbl="node1" presStyleIdx="1" presStyleCnt="3" custScaleX="112434" custScaleY="115850"/>
      <dgm:spPr/>
      <dgm:t>
        <a:bodyPr/>
        <a:lstStyle/>
        <a:p>
          <a:endParaRPr lang="es-CL"/>
        </a:p>
      </dgm:t>
    </dgm:pt>
    <dgm:pt modelId="{712A0151-58F4-46F6-924B-B0F2DEF0E256}" type="pres">
      <dgm:prSet presAssocID="{182A2974-9F23-4DA0-BB05-B9311A8BB00B}" presName="wedge2Tx" presStyleLbl="node1" presStyleIdx="1" presStyleCnt="3">
        <dgm:presLayoutVars>
          <dgm:chMax val="0"/>
          <dgm:chPref val="0"/>
          <dgm:bulletEnabled val="1"/>
        </dgm:presLayoutVars>
      </dgm:prSet>
      <dgm:spPr/>
      <dgm:t>
        <a:bodyPr/>
        <a:lstStyle/>
        <a:p>
          <a:endParaRPr lang="es-CL"/>
        </a:p>
      </dgm:t>
    </dgm:pt>
    <dgm:pt modelId="{26CC49E2-4A68-4F6A-ACBA-3BE560CF98E4}" type="pres">
      <dgm:prSet presAssocID="{182A2974-9F23-4DA0-BB05-B9311A8BB00B}" presName="wedge3" presStyleLbl="node1" presStyleIdx="2" presStyleCnt="3" custScaleX="121985" custScaleY="107477"/>
      <dgm:spPr/>
      <dgm:t>
        <a:bodyPr/>
        <a:lstStyle/>
        <a:p>
          <a:endParaRPr lang="es-CL"/>
        </a:p>
      </dgm:t>
    </dgm:pt>
    <dgm:pt modelId="{63AC64C3-289C-409E-8533-A7D9DD123D43}" type="pres">
      <dgm:prSet presAssocID="{182A2974-9F23-4DA0-BB05-B9311A8BB00B}" presName="wedge3Tx" presStyleLbl="node1" presStyleIdx="2" presStyleCnt="3">
        <dgm:presLayoutVars>
          <dgm:chMax val="0"/>
          <dgm:chPref val="0"/>
          <dgm:bulletEnabled val="1"/>
        </dgm:presLayoutVars>
      </dgm:prSet>
      <dgm:spPr/>
      <dgm:t>
        <a:bodyPr/>
        <a:lstStyle/>
        <a:p>
          <a:endParaRPr lang="es-CL"/>
        </a:p>
      </dgm:t>
    </dgm:pt>
  </dgm:ptLst>
  <dgm:cxnLst>
    <dgm:cxn modelId="{70BCD45E-6482-4B35-8611-A797A325866A}" srcId="{182A2974-9F23-4DA0-BB05-B9311A8BB00B}" destId="{DBC64FDC-4410-4F3E-9068-B3FBBF5F1453}" srcOrd="0" destOrd="0" parTransId="{7FE06660-5C8F-4406-8B36-70C1123F8C80}" sibTransId="{AF16E264-8430-4AAE-A069-7EF269BCB0AC}"/>
    <dgm:cxn modelId="{9A39BB75-A822-403B-AA60-7C1989D75CA9}" type="presOf" srcId="{B5E1D998-2E5A-4DB8-BD5B-6003D3D20DC9}" destId="{712A0151-58F4-46F6-924B-B0F2DEF0E256}" srcOrd="1" destOrd="0" presId="urn:microsoft.com/office/officeart/2005/8/layout/chart3"/>
    <dgm:cxn modelId="{C356E98C-2DAA-4C47-BFFC-9C719367CA72}" type="presOf" srcId="{DBC64FDC-4410-4F3E-9068-B3FBBF5F1453}" destId="{C40950F7-60A8-4875-AF9D-8E8C70A98B2F}" srcOrd="1" destOrd="0" presId="urn:microsoft.com/office/officeart/2005/8/layout/chart3"/>
    <dgm:cxn modelId="{9C637B2E-FDFF-4500-BF43-8B7EE71A4F9D}" type="presOf" srcId="{764E4F3A-590C-46C3-AC60-E57E923C6A80}" destId="{63AC64C3-289C-409E-8533-A7D9DD123D43}" srcOrd="1" destOrd="0" presId="urn:microsoft.com/office/officeart/2005/8/layout/chart3"/>
    <dgm:cxn modelId="{93120DC4-118D-4FE5-94F5-D918BC1A5A2F}" type="presOf" srcId="{764E4F3A-590C-46C3-AC60-E57E923C6A80}" destId="{26CC49E2-4A68-4F6A-ACBA-3BE560CF98E4}" srcOrd="0" destOrd="0" presId="urn:microsoft.com/office/officeart/2005/8/layout/chart3"/>
    <dgm:cxn modelId="{0A73F365-BD3A-4E43-BEC0-D02465E006E0}" type="presOf" srcId="{DBC64FDC-4410-4F3E-9068-B3FBBF5F1453}" destId="{CC8D5595-338F-474A-AB06-440372598F11}" srcOrd="0" destOrd="0" presId="urn:microsoft.com/office/officeart/2005/8/layout/chart3"/>
    <dgm:cxn modelId="{537664AF-B9DB-474D-854E-0DA1AF232FF5}" type="presOf" srcId="{B5E1D998-2E5A-4DB8-BD5B-6003D3D20DC9}" destId="{F459D65F-CEFF-4D1C-A86B-691884006DEE}" srcOrd="0" destOrd="0" presId="urn:microsoft.com/office/officeart/2005/8/layout/chart3"/>
    <dgm:cxn modelId="{C68A32C7-A6DE-4B78-82DF-D2DBE1CBF419}" srcId="{182A2974-9F23-4DA0-BB05-B9311A8BB00B}" destId="{B5E1D998-2E5A-4DB8-BD5B-6003D3D20DC9}" srcOrd="1" destOrd="0" parTransId="{476A85A1-3317-43DC-A391-8A8689C01DDF}" sibTransId="{13674DE6-1D15-401C-92F3-63C0A6BD9404}"/>
    <dgm:cxn modelId="{3B6A8A68-44AF-453E-9F9D-8A81986E3159}" type="presOf" srcId="{182A2974-9F23-4DA0-BB05-B9311A8BB00B}" destId="{E9AE8EAA-A965-46F3-A9F0-B4B591CCF545}" srcOrd="0" destOrd="0" presId="urn:microsoft.com/office/officeart/2005/8/layout/chart3"/>
    <dgm:cxn modelId="{03FD8019-E8CB-497B-B043-3DF0BC02B7E7}" srcId="{182A2974-9F23-4DA0-BB05-B9311A8BB00B}" destId="{764E4F3A-590C-46C3-AC60-E57E923C6A80}" srcOrd="2" destOrd="0" parTransId="{8C1C74FD-834B-4581-BEEA-003311F28E60}" sibTransId="{1DB5F4D1-B7C6-42BA-BD61-68A429F57FEB}"/>
    <dgm:cxn modelId="{6D4AE513-0D4D-4BA8-84E5-01458530C2D8}" type="presParOf" srcId="{E9AE8EAA-A965-46F3-A9F0-B4B591CCF545}" destId="{CC8D5595-338F-474A-AB06-440372598F11}" srcOrd="0" destOrd="0" presId="urn:microsoft.com/office/officeart/2005/8/layout/chart3"/>
    <dgm:cxn modelId="{1D1D8C0F-EB38-44E2-A66C-FE34BD3D1514}" type="presParOf" srcId="{E9AE8EAA-A965-46F3-A9F0-B4B591CCF545}" destId="{C40950F7-60A8-4875-AF9D-8E8C70A98B2F}" srcOrd="1" destOrd="0" presId="urn:microsoft.com/office/officeart/2005/8/layout/chart3"/>
    <dgm:cxn modelId="{03E70041-0243-4AE9-B8DE-F4D33A82058C}" type="presParOf" srcId="{E9AE8EAA-A965-46F3-A9F0-B4B591CCF545}" destId="{F459D65F-CEFF-4D1C-A86B-691884006DEE}" srcOrd="2" destOrd="0" presId="urn:microsoft.com/office/officeart/2005/8/layout/chart3"/>
    <dgm:cxn modelId="{D8EA5F54-3E81-47D2-918B-E4E90B095B8B}" type="presParOf" srcId="{E9AE8EAA-A965-46F3-A9F0-B4B591CCF545}" destId="{712A0151-58F4-46F6-924B-B0F2DEF0E256}" srcOrd="3" destOrd="0" presId="urn:microsoft.com/office/officeart/2005/8/layout/chart3"/>
    <dgm:cxn modelId="{A9563B1D-4FA3-42F6-BDFD-4BE402BFC25B}" type="presParOf" srcId="{E9AE8EAA-A965-46F3-A9F0-B4B591CCF545}" destId="{26CC49E2-4A68-4F6A-ACBA-3BE560CF98E4}" srcOrd="4" destOrd="0" presId="urn:microsoft.com/office/officeart/2005/8/layout/chart3"/>
    <dgm:cxn modelId="{2044117F-3C5F-47AB-B1C1-BD389F58A656}" type="presParOf" srcId="{E9AE8EAA-A965-46F3-A9F0-B4B591CCF545}" destId="{63AC64C3-289C-409E-8533-A7D9DD123D43}" srcOrd="5"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3B2BBD-A38C-4FDA-AE98-6FC505394B91}" type="doc">
      <dgm:prSet loTypeId="urn:microsoft.com/office/officeart/2005/8/layout/cycle4" loCatId="matrix" qsTypeId="urn:microsoft.com/office/officeart/2005/8/quickstyle/simple1" qsCatId="simple" csTypeId="urn:microsoft.com/office/officeart/2005/8/colors/accent1_2" csCatId="accent1" phldr="1"/>
      <dgm:spPr/>
      <dgm:t>
        <a:bodyPr/>
        <a:lstStyle/>
        <a:p>
          <a:endParaRPr lang="es-CL"/>
        </a:p>
      </dgm:t>
    </dgm:pt>
    <dgm:pt modelId="{4738E1AE-5A47-4E61-8873-4541D424892C}">
      <dgm:prSet phldrT="[Texto]" custT="1"/>
      <dgm:spPr/>
      <dgm:t>
        <a:bodyPr/>
        <a:lstStyle/>
        <a:p>
          <a:r>
            <a:rPr lang="es-CL" sz="800" dirty="0">
              <a:solidFill>
                <a:schemeClr val="tx1"/>
              </a:solidFill>
              <a:latin typeface="+mj-lt"/>
            </a:rPr>
            <a:t>ARMADA</a:t>
          </a:r>
        </a:p>
      </dgm:t>
    </dgm:pt>
    <dgm:pt modelId="{CB7DFAFD-DF3D-4BD6-80D0-9C68A509C681}" type="parTrans" cxnId="{867929AD-AFD3-4B0D-85FB-0BF931191C00}">
      <dgm:prSet/>
      <dgm:spPr/>
      <dgm:t>
        <a:bodyPr/>
        <a:lstStyle/>
        <a:p>
          <a:endParaRPr lang="es-CL"/>
        </a:p>
      </dgm:t>
    </dgm:pt>
    <dgm:pt modelId="{D24EED09-CB15-414B-AC6C-FBA2AB4A65D1}" type="sibTrans" cxnId="{867929AD-AFD3-4B0D-85FB-0BF931191C00}">
      <dgm:prSet/>
      <dgm:spPr/>
      <dgm:t>
        <a:bodyPr/>
        <a:lstStyle/>
        <a:p>
          <a:endParaRPr lang="es-CL"/>
        </a:p>
      </dgm:t>
    </dgm:pt>
    <dgm:pt modelId="{8B84C1B0-CD50-4A09-B01B-EA8C35DAE729}">
      <dgm:prSet phldrT="[Texto]" custT="1"/>
      <dgm:spPr>
        <a:solidFill>
          <a:srgbClr val="FF0000"/>
        </a:solidFill>
      </dgm:spPr>
      <dgm:t>
        <a:bodyPr/>
        <a:lstStyle/>
        <a:p>
          <a:r>
            <a:rPr lang="es-CL" sz="800" dirty="0">
              <a:solidFill>
                <a:schemeClr val="tx1"/>
              </a:solidFill>
              <a:latin typeface="+mj-lt"/>
            </a:rPr>
            <a:t>EJECITO</a:t>
          </a:r>
        </a:p>
      </dgm:t>
    </dgm:pt>
    <dgm:pt modelId="{FB38FD86-B7A6-43D3-A867-4D9545937DC2}" type="parTrans" cxnId="{D8F1776F-9C60-47C2-A04A-B967920E4DE3}">
      <dgm:prSet/>
      <dgm:spPr/>
      <dgm:t>
        <a:bodyPr/>
        <a:lstStyle/>
        <a:p>
          <a:endParaRPr lang="es-CL"/>
        </a:p>
      </dgm:t>
    </dgm:pt>
    <dgm:pt modelId="{3D79F6C7-080E-4326-A1A0-E1E7E5287EEA}" type="sibTrans" cxnId="{D8F1776F-9C60-47C2-A04A-B967920E4DE3}">
      <dgm:prSet/>
      <dgm:spPr/>
      <dgm:t>
        <a:bodyPr/>
        <a:lstStyle/>
        <a:p>
          <a:endParaRPr lang="es-CL"/>
        </a:p>
      </dgm:t>
    </dgm:pt>
    <dgm:pt modelId="{B5058FB6-D137-49D0-857E-70AD8783EB08}">
      <dgm:prSet phldrT="[Texto]" custT="1"/>
      <dgm:spPr>
        <a:solidFill>
          <a:srgbClr val="FFC000"/>
        </a:solidFill>
      </dgm:spPr>
      <dgm:t>
        <a:bodyPr/>
        <a:lstStyle/>
        <a:p>
          <a:r>
            <a:rPr lang="es-CL" sz="800" dirty="0">
              <a:solidFill>
                <a:schemeClr val="tx1"/>
              </a:solidFill>
              <a:latin typeface="+mj-lt"/>
            </a:rPr>
            <a:t>MDN</a:t>
          </a:r>
        </a:p>
      </dgm:t>
    </dgm:pt>
    <dgm:pt modelId="{3E3CADE9-FDD8-4206-A479-442EB0BFFD8D}" type="parTrans" cxnId="{F0A67B86-737B-4888-A541-B9F1EC627658}">
      <dgm:prSet/>
      <dgm:spPr/>
      <dgm:t>
        <a:bodyPr/>
        <a:lstStyle/>
        <a:p>
          <a:endParaRPr lang="es-CL"/>
        </a:p>
      </dgm:t>
    </dgm:pt>
    <dgm:pt modelId="{210FF0E8-8B3F-45A8-8BD9-59D763D7DA1C}" type="sibTrans" cxnId="{F0A67B86-737B-4888-A541-B9F1EC627658}">
      <dgm:prSet/>
      <dgm:spPr/>
      <dgm:t>
        <a:bodyPr/>
        <a:lstStyle/>
        <a:p>
          <a:endParaRPr lang="es-CL"/>
        </a:p>
      </dgm:t>
    </dgm:pt>
    <dgm:pt modelId="{88F274C1-4897-4FE1-BA83-9A1A24E4F747}">
      <dgm:prSet phldrT="[Texto]" custT="1"/>
      <dgm:spPr>
        <a:solidFill>
          <a:srgbClr val="00B0F0"/>
        </a:solidFill>
      </dgm:spPr>
      <dgm:t>
        <a:bodyPr/>
        <a:lstStyle/>
        <a:p>
          <a:r>
            <a:rPr lang="es-CL" sz="800" dirty="0">
              <a:solidFill>
                <a:schemeClr val="tx1"/>
              </a:solidFill>
              <a:latin typeface="+mj-lt"/>
            </a:rPr>
            <a:t>FACH</a:t>
          </a:r>
        </a:p>
      </dgm:t>
    </dgm:pt>
    <dgm:pt modelId="{D98EBEC3-F363-4E48-BCEB-86C6CE814B16}" type="parTrans" cxnId="{C6E9CAA8-DA76-492B-8AD2-E4B6203AE051}">
      <dgm:prSet/>
      <dgm:spPr/>
      <dgm:t>
        <a:bodyPr/>
        <a:lstStyle/>
        <a:p>
          <a:endParaRPr lang="es-CL"/>
        </a:p>
      </dgm:t>
    </dgm:pt>
    <dgm:pt modelId="{09E63A75-CA7C-40B5-9FF7-C49A05EC2ABA}" type="sibTrans" cxnId="{C6E9CAA8-DA76-492B-8AD2-E4B6203AE051}">
      <dgm:prSet/>
      <dgm:spPr/>
      <dgm:t>
        <a:bodyPr/>
        <a:lstStyle/>
        <a:p>
          <a:endParaRPr lang="es-CL"/>
        </a:p>
      </dgm:t>
    </dgm:pt>
    <dgm:pt modelId="{03C599EA-0305-4FF2-90D0-DD717681AD98}" type="pres">
      <dgm:prSet presAssocID="{1D3B2BBD-A38C-4FDA-AE98-6FC505394B91}" presName="cycleMatrixDiagram" presStyleCnt="0">
        <dgm:presLayoutVars>
          <dgm:chMax val="1"/>
          <dgm:dir/>
          <dgm:animLvl val="lvl"/>
          <dgm:resizeHandles val="exact"/>
        </dgm:presLayoutVars>
      </dgm:prSet>
      <dgm:spPr/>
      <dgm:t>
        <a:bodyPr/>
        <a:lstStyle/>
        <a:p>
          <a:endParaRPr lang="es-CL"/>
        </a:p>
      </dgm:t>
    </dgm:pt>
    <dgm:pt modelId="{CCCDE3E3-ECF6-4924-832B-2E8BFAEAD1AB}" type="pres">
      <dgm:prSet presAssocID="{1D3B2BBD-A38C-4FDA-AE98-6FC505394B91}" presName="children" presStyleCnt="0"/>
      <dgm:spPr/>
    </dgm:pt>
    <dgm:pt modelId="{AE19862F-74F9-4C3C-8C44-E05600F916A5}" type="pres">
      <dgm:prSet presAssocID="{1D3B2BBD-A38C-4FDA-AE98-6FC505394B91}" presName="childPlaceholder" presStyleCnt="0"/>
      <dgm:spPr/>
    </dgm:pt>
    <dgm:pt modelId="{B3B79377-2153-4D1D-A30F-87391D1AA238}" type="pres">
      <dgm:prSet presAssocID="{1D3B2BBD-A38C-4FDA-AE98-6FC505394B91}" presName="circle" presStyleCnt="0"/>
      <dgm:spPr/>
    </dgm:pt>
    <dgm:pt modelId="{7D0791DF-4FA9-4C31-BA67-05A71679858A}" type="pres">
      <dgm:prSet presAssocID="{1D3B2BBD-A38C-4FDA-AE98-6FC505394B91}" presName="quadrant1" presStyleLbl="node1" presStyleIdx="0" presStyleCnt="4" custScaleX="137023" custScaleY="126327" custLinFactNeighborX="-15194">
        <dgm:presLayoutVars>
          <dgm:chMax val="1"/>
          <dgm:bulletEnabled val="1"/>
        </dgm:presLayoutVars>
      </dgm:prSet>
      <dgm:spPr/>
      <dgm:t>
        <a:bodyPr/>
        <a:lstStyle/>
        <a:p>
          <a:endParaRPr lang="es-CL"/>
        </a:p>
      </dgm:t>
    </dgm:pt>
    <dgm:pt modelId="{3438451B-2D73-4B65-BF1D-C7A28BFCDD57}" type="pres">
      <dgm:prSet presAssocID="{1D3B2BBD-A38C-4FDA-AE98-6FC505394B91}" presName="quadrant2" presStyleLbl="node1" presStyleIdx="1" presStyleCnt="4" custScaleX="130359" custScaleY="126328" custLinFactNeighborX="12870">
        <dgm:presLayoutVars>
          <dgm:chMax val="1"/>
          <dgm:bulletEnabled val="1"/>
        </dgm:presLayoutVars>
      </dgm:prSet>
      <dgm:spPr/>
      <dgm:t>
        <a:bodyPr/>
        <a:lstStyle/>
        <a:p>
          <a:endParaRPr lang="es-CL"/>
        </a:p>
      </dgm:t>
    </dgm:pt>
    <dgm:pt modelId="{0BDFBE1D-9B07-4A14-B259-17B248272CEB}" type="pres">
      <dgm:prSet presAssocID="{1D3B2BBD-A38C-4FDA-AE98-6FC505394B91}" presName="quadrant3" presStyleLbl="node1" presStyleIdx="2" presStyleCnt="4" custScaleX="149472" custScaleY="124310" custLinFactNeighborX="7140" custLinFactNeighborY="16638">
        <dgm:presLayoutVars>
          <dgm:chMax val="1"/>
          <dgm:bulletEnabled val="1"/>
        </dgm:presLayoutVars>
      </dgm:prSet>
      <dgm:spPr/>
      <dgm:t>
        <a:bodyPr/>
        <a:lstStyle/>
        <a:p>
          <a:endParaRPr lang="es-CL"/>
        </a:p>
      </dgm:t>
    </dgm:pt>
    <dgm:pt modelId="{E042056A-FB1A-43F0-A6DC-722BC09CE479}" type="pres">
      <dgm:prSet presAssocID="{1D3B2BBD-A38C-4FDA-AE98-6FC505394B91}" presName="quadrant4" presStyleLbl="node1" presStyleIdx="3" presStyleCnt="4" custScaleX="128635" custScaleY="126328" custLinFactNeighborX="-13674" custLinFactNeighborY="17647">
        <dgm:presLayoutVars>
          <dgm:chMax val="1"/>
          <dgm:bulletEnabled val="1"/>
        </dgm:presLayoutVars>
      </dgm:prSet>
      <dgm:spPr/>
      <dgm:t>
        <a:bodyPr/>
        <a:lstStyle/>
        <a:p>
          <a:endParaRPr lang="es-CL"/>
        </a:p>
      </dgm:t>
    </dgm:pt>
    <dgm:pt modelId="{AEE9ADA5-335D-420D-A60E-013A2586A429}" type="pres">
      <dgm:prSet presAssocID="{1D3B2BBD-A38C-4FDA-AE98-6FC505394B91}" presName="quadrantPlaceholder" presStyleCnt="0"/>
      <dgm:spPr/>
    </dgm:pt>
    <dgm:pt modelId="{C5A9206E-B382-4E11-92DD-AE5ECDF03805}" type="pres">
      <dgm:prSet presAssocID="{1D3B2BBD-A38C-4FDA-AE98-6FC505394B91}" presName="center1" presStyleLbl="fgShp" presStyleIdx="0" presStyleCnt="2" custLinFactX="200000" custLinFactY="-50549" custLinFactNeighborX="251673" custLinFactNeighborY="-100000"/>
      <dgm:spPr/>
    </dgm:pt>
    <dgm:pt modelId="{7ADFBC57-F016-4706-980F-B3CA08C07DC5}" type="pres">
      <dgm:prSet presAssocID="{1D3B2BBD-A38C-4FDA-AE98-6FC505394B91}" presName="center2" presStyleLbl="fgShp" presStyleIdx="1" presStyleCnt="2" custLinFactX="200000" custLinFactNeighborX="251673" custLinFactNeighborY="-64638"/>
      <dgm:spPr/>
    </dgm:pt>
  </dgm:ptLst>
  <dgm:cxnLst>
    <dgm:cxn modelId="{702A5602-772A-41A6-A140-F7F1BB01D53F}" type="presOf" srcId="{B5058FB6-D137-49D0-857E-70AD8783EB08}" destId="{0BDFBE1D-9B07-4A14-B259-17B248272CEB}" srcOrd="0" destOrd="0" presId="urn:microsoft.com/office/officeart/2005/8/layout/cycle4"/>
    <dgm:cxn modelId="{F0A67B86-737B-4888-A541-B9F1EC627658}" srcId="{1D3B2BBD-A38C-4FDA-AE98-6FC505394B91}" destId="{B5058FB6-D137-49D0-857E-70AD8783EB08}" srcOrd="2" destOrd="0" parTransId="{3E3CADE9-FDD8-4206-A479-442EB0BFFD8D}" sibTransId="{210FF0E8-8B3F-45A8-8BD9-59D763D7DA1C}"/>
    <dgm:cxn modelId="{D8F1776F-9C60-47C2-A04A-B967920E4DE3}" srcId="{1D3B2BBD-A38C-4FDA-AE98-6FC505394B91}" destId="{8B84C1B0-CD50-4A09-B01B-EA8C35DAE729}" srcOrd="1" destOrd="0" parTransId="{FB38FD86-B7A6-43D3-A867-4D9545937DC2}" sibTransId="{3D79F6C7-080E-4326-A1A0-E1E7E5287EEA}"/>
    <dgm:cxn modelId="{C6E9CAA8-DA76-492B-8AD2-E4B6203AE051}" srcId="{1D3B2BBD-A38C-4FDA-AE98-6FC505394B91}" destId="{88F274C1-4897-4FE1-BA83-9A1A24E4F747}" srcOrd="3" destOrd="0" parTransId="{D98EBEC3-F363-4E48-BCEB-86C6CE814B16}" sibTransId="{09E63A75-CA7C-40B5-9FF7-C49A05EC2ABA}"/>
    <dgm:cxn modelId="{6B445FBC-89C0-46CD-A909-7E7876E9BC00}" type="presOf" srcId="{88F274C1-4897-4FE1-BA83-9A1A24E4F747}" destId="{E042056A-FB1A-43F0-A6DC-722BC09CE479}" srcOrd="0" destOrd="0" presId="urn:microsoft.com/office/officeart/2005/8/layout/cycle4"/>
    <dgm:cxn modelId="{867929AD-AFD3-4B0D-85FB-0BF931191C00}" srcId="{1D3B2BBD-A38C-4FDA-AE98-6FC505394B91}" destId="{4738E1AE-5A47-4E61-8873-4541D424892C}" srcOrd="0" destOrd="0" parTransId="{CB7DFAFD-DF3D-4BD6-80D0-9C68A509C681}" sibTransId="{D24EED09-CB15-414B-AC6C-FBA2AB4A65D1}"/>
    <dgm:cxn modelId="{DFDD6B69-ECF3-40BF-8607-E05804BAC7C0}" type="presOf" srcId="{4738E1AE-5A47-4E61-8873-4541D424892C}" destId="{7D0791DF-4FA9-4C31-BA67-05A71679858A}" srcOrd="0" destOrd="0" presId="urn:microsoft.com/office/officeart/2005/8/layout/cycle4"/>
    <dgm:cxn modelId="{8A5BB1B0-0387-480F-BD80-62FA872944B2}" type="presOf" srcId="{1D3B2BBD-A38C-4FDA-AE98-6FC505394B91}" destId="{03C599EA-0305-4FF2-90D0-DD717681AD98}" srcOrd="0" destOrd="0" presId="urn:microsoft.com/office/officeart/2005/8/layout/cycle4"/>
    <dgm:cxn modelId="{6FFA609D-FC67-4B4C-9AF9-9A988D2424CD}" type="presOf" srcId="{8B84C1B0-CD50-4A09-B01B-EA8C35DAE729}" destId="{3438451B-2D73-4B65-BF1D-C7A28BFCDD57}" srcOrd="0" destOrd="0" presId="urn:microsoft.com/office/officeart/2005/8/layout/cycle4"/>
    <dgm:cxn modelId="{83C70531-86E9-4B04-A136-D3FDAE4DC101}" type="presParOf" srcId="{03C599EA-0305-4FF2-90D0-DD717681AD98}" destId="{CCCDE3E3-ECF6-4924-832B-2E8BFAEAD1AB}" srcOrd="0" destOrd="0" presId="urn:microsoft.com/office/officeart/2005/8/layout/cycle4"/>
    <dgm:cxn modelId="{D9CA45D5-5E29-4A5D-8359-60E8D6A01A5B}" type="presParOf" srcId="{CCCDE3E3-ECF6-4924-832B-2E8BFAEAD1AB}" destId="{AE19862F-74F9-4C3C-8C44-E05600F916A5}" srcOrd="0" destOrd="0" presId="urn:microsoft.com/office/officeart/2005/8/layout/cycle4"/>
    <dgm:cxn modelId="{7018A9C6-9290-4ACA-8EDF-75AAF839202F}" type="presParOf" srcId="{03C599EA-0305-4FF2-90D0-DD717681AD98}" destId="{B3B79377-2153-4D1D-A30F-87391D1AA238}" srcOrd="1" destOrd="0" presId="urn:microsoft.com/office/officeart/2005/8/layout/cycle4"/>
    <dgm:cxn modelId="{FF7AC79E-A843-4D82-A523-0664A2333627}" type="presParOf" srcId="{B3B79377-2153-4D1D-A30F-87391D1AA238}" destId="{7D0791DF-4FA9-4C31-BA67-05A71679858A}" srcOrd="0" destOrd="0" presId="urn:microsoft.com/office/officeart/2005/8/layout/cycle4"/>
    <dgm:cxn modelId="{69B08CF3-A233-4BC6-BD4B-DB8AAF22ACD9}" type="presParOf" srcId="{B3B79377-2153-4D1D-A30F-87391D1AA238}" destId="{3438451B-2D73-4B65-BF1D-C7A28BFCDD57}" srcOrd="1" destOrd="0" presId="urn:microsoft.com/office/officeart/2005/8/layout/cycle4"/>
    <dgm:cxn modelId="{1CE68668-E1DE-4BF5-BA7A-649BCCB73EED}" type="presParOf" srcId="{B3B79377-2153-4D1D-A30F-87391D1AA238}" destId="{0BDFBE1D-9B07-4A14-B259-17B248272CEB}" srcOrd="2" destOrd="0" presId="urn:microsoft.com/office/officeart/2005/8/layout/cycle4"/>
    <dgm:cxn modelId="{68D24812-C543-4D5B-8B6A-38C51493D28B}" type="presParOf" srcId="{B3B79377-2153-4D1D-A30F-87391D1AA238}" destId="{E042056A-FB1A-43F0-A6DC-722BC09CE479}" srcOrd="3" destOrd="0" presId="urn:microsoft.com/office/officeart/2005/8/layout/cycle4"/>
    <dgm:cxn modelId="{3CDEB664-E8F2-45F5-AAFB-458D287DC1B3}" type="presParOf" srcId="{B3B79377-2153-4D1D-A30F-87391D1AA238}" destId="{AEE9ADA5-335D-420D-A60E-013A2586A429}" srcOrd="4" destOrd="0" presId="urn:microsoft.com/office/officeart/2005/8/layout/cycle4"/>
    <dgm:cxn modelId="{6002CDDB-3B12-484A-8C14-7C17AACA056C}" type="presParOf" srcId="{03C599EA-0305-4FF2-90D0-DD717681AD98}" destId="{C5A9206E-B382-4E11-92DD-AE5ECDF03805}" srcOrd="2" destOrd="0" presId="urn:microsoft.com/office/officeart/2005/8/layout/cycle4"/>
    <dgm:cxn modelId="{394B8E7B-EBE7-4125-8E9C-DB91E7A9F06A}" type="presParOf" srcId="{03C599EA-0305-4FF2-90D0-DD717681AD98}" destId="{7ADFBC57-F016-4706-980F-B3CA08C07DC5}" srcOrd="3" destOrd="0" presId="urn:microsoft.com/office/officeart/2005/8/layout/cycle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8D5595-338F-474A-AB06-440372598F11}">
      <dsp:nvSpPr>
        <dsp:cNvPr id="0" name=""/>
        <dsp:cNvSpPr/>
      </dsp:nvSpPr>
      <dsp:spPr>
        <a:xfrm>
          <a:off x="805236" y="68006"/>
          <a:ext cx="1140983" cy="1109713"/>
        </a:xfrm>
        <a:prstGeom prst="pie">
          <a:avLst>
            <a:gd name="adj1" fmla="val 16200000"/>
            <a:gd name="adj2" fmla="val 180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s-CL" sz="800" kern="1200" dirty="0">
              <a:latin typeface="+mj-lt"/>
            </a:rPr>
            <a:t>EJERCITO</a:t>
          </a:r>
        </a:p>
      </dsp:txBody>
      <dsp:txXfrm>
        <a:off x="1425578" y="272774"/>
        <a:ext cx="387119" cy="369904"/>
      </dsp:txXfrm>
    </dsp:sp>
    <dsp:sp modelId="{F459D65F-CEFF-4D1C-A86B-691884006DEE}">
      <dsp:nvSpPr>
        <dsp:cNvPr id="0" name=""/>
        <dsp:cNvSpPr/>
      </dsp:nvSpPr>
      <dsp:spPr>
        <a:xfrm>
          <a:off x="790087" y="16440"/>
          <a:ext cx="1156129" cy="1191255"/>
        </a:xfrm>
        <a:prstGeom prst="pie">
          <a:avLst>
            <a:gd name="adj1" fmla="val 1800000"/>
            <a:gd name="adj2" fmla="val 90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CL" sz="1000" kern="1200" dirty="0">
              <a:latin typeface="+mj-lt"/>
            </a:rPr>
            <a:t>FACH</a:t>
          </a:r>
        </a:p>
      </dsp:txBody>
      <dsp:txXfrm>
        <a:off x="1106646" y="768065"/>
        <a:ext cx="523011" cy="368722"/>
      </dsp:txXfrm>
    </dsp:sp>
    <dsp:sp modelId="{26CC49E2-4A68-4F6A-ACBA-3BE560CF98E4}">
      <dsp:nvSpPr>
        <dsp:cNvPr id="0" name=""/>
        <dsp:cNvSpPr/>
      </dsp:nvSpPr>
      <dsp:spPr>
        <a:xfrm>
          <a:off x="740981" y="59488"/>
          <a:ext cx="1254340" cy="1105158"/>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s-CL" sz="800" kern="1200" dirty="0">
              <a:latin typeface="+mj-lt"/>
            </a:rPr>
            <a:t>ARMADA</a:t>
          </a:r>
        </a:p>
      </dsp:txBody>
      <dsp:txXfrm>
        <a:off x="875375" y="276573"/>
        <a:ext cx="425579" cy="3683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791DF-4FA9-4C31-BA67-05A71679858A}">
      <dsp:nvSpPr>
        <dsp:cNvPr id="0" name=""/>
        <dsp:cNvSpPr/>
      </dsp:nvSpPr>
      <dsp:spPr>
        <a:xfrm>
          <a:off x="220784" y="2"/>
          <a:ext cx="598122" cy="551433"/>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s-CL" sz="800" kern="1200" dirty="0">
              <a:solidFill>
                <a:schemeClr val="tx1"/>
              </a:solidFill>
              <a:latin typeface="+mj-lt"/>
            </a:rPr>
            <a:t>ARMADA</a:t>
          </a:r>
        </a:p>
      </dsp:txBody>
      <dsp:txXfrm>
        <a:off x="395970" y="161513"/>
        <a:ext cx="422936" cy="389922"/>
      </dsp:txXfrm>
    </dsp:sp>
    <dsp:sp modelId="{3438451B-2D73-4B65-BF1D-C7A28BFCDD57}">
      <dsp:nvSpPr>
        <dsp:cNvPr id="0" name=""/>
        <dsp:cNvSpPr/>
      </dsp:nvSpPr>
      <dsp:spPr>
        <a:xfrm rot="5400000">
          <a:off x="823304" y="-8798"/>
          <a:ext cx="551437" cy="569033"/>
        </a:xfrm>
        <a:prstGeom prst="pieWedg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s-CL" sz="800" kern="1200" dirty="0">
              <a:solidFill>
                <a:schemeClr val="tx1"/>
              </a:solidFill>
              <a:latin typeface="+mj-lt"/>
            </a:rPr>
            <a:t>EJECITO</a:t>
          </a:r>
        </a:p>
      </dsp:txBody>
      <dsp:txXfrm rot="-5400000">
        <a:off x="814506" y="161512"/>
        <a:ext cx="402367" cy="389925"/>
      </dsp:txXfrm>
    </dsp:sp>
    <dsp:sp modelId="{0BDFBE1D-9B07-4A14-B259-17B248272CEB}">
      <dsp:nvSpPr>
        <dsp:cNvPr id="0" name=""/>
        <dsp:cNvSpPr/>
      </dsp:nvSpPr>
      <dsp:spPr>
        <a:xfrm rot="10800000">
          <a:off x="747779" y="533705"/>
          <a:ext cx="652463" cy="542628"/>
        </a:xfrm>
        <a:prstGeom prst="pieWedg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s-CL" sz="800" kern="1200" dirty="0">
              <a:solidFill>
                <a:schemeClr val="tx1"/>
              </a:solidFill>
              <a:latin typeface="+mj-lt"/>
            </a:rPr>
            <a:t>MDN</a:t>
          </a:r>
        </a:p>
      </dsp:txBody>
      <dsp:txXfrm rot="10800000">
        <a:off x="747779" y="533705"/>
        <a:ext cx="461361" cy="383696"/>
      </dsp:txXfrm>
    </dsp:sp>
    <dsp:sp modelId="{E042056A-FB1A-43F0-A6DC-722BC09CE479}">
      <dsp:nvSpPr>
        <dsp:cNvPr id="0" name=""/>
        <dsp:cNvSpPr/>
      </dsp:nvSpPr>
      <dsp:spPr>
        <a:xfrm rot="16200000">
          <a:off x="250761" y="528670"/>
          <a:ext cx="551437" cy="561507"/>
        </a:xfrm>
        <a:prstGeom prst="pieWedg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s-CL" sz="800" kern="1200" dirty="0">
              <a:solidFill>
                <a:schemeClr val="tx1"/>
              </a:solidFill>
              <a:latin typeface="+mj-lt"/>
            </a:rPr>
            <a:t>FACH</a:t>
          </a:r>
        </a:p>
      </dsp:txBody>
      <dsp:txXfrm rot="5400000">
        <a:off x="410188" y="533705"/>
        <a:ext cx="397045" cy="389925"/>
      </dsp:txXfrm>
    </dsp:sp>
    <dsp:sp modelId="{C5A9206E-B382-4E11-92DD-AE5ECDF03805}">
      <dsp:nvSpPr>
        <dsp:cNvPr id="0" name=""/>
        <dsp:cNvSpPr/>
      </dsp:nvSpPr>
      <dsp:spPr>
        <a:xfrm>
          <a:off x="1433464" y="216024"/>
          <a:ext cx="150712" cy="131054"/>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DFBC57-F016-4706-980F-B3CA08C07DC5}">
      <dsp:nvSpPr>
        <dsp:cNvPr id="0" name=""/>
        <dsp:cNvSpPr/>
      </dsp:nvSpPr>
      <dsp:spPr>
        <a:xfrm rot="10800000">
          <a:off x="1433464" y="379020"/>
          <a:ext cx="150712" cy="131054"/>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162274-E51C-4CE2-A315-AD112EA24170}" type="datetimeFigureOut">
              <a:rPr lang="es-CL" smtClean="0"/>
              <a:t>11-02-2026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4802DC-4C9C-4385-A4BF-2111013F20E8}" type="slidenum">
              <a:rPr lang="es-CL" smtClean="0"/>
              <a:t>‹Nº›</a:t>
            </a:fld>
            <a:endParaRPr lang="es-CL"/>
          </a:p>
        </p:txBody>
      </p:sp>
    </p:spTree>
    <p:extLst>
      <p:ext uri="{BB962C8B-B14F-4D97-AF65-F5344CB8AC3E}">
        <p14:creationId xmlns:p14="http://schemas.microsoft.com/office/powerpoint/2010/main" val="299209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09B374-98E8-40EA-A1DF-FDA9A2646749}" type="slidenum">
              <a:rPr lang="es-CL" smtClean="0">
                <a:solidFill>
                  <a:prstClr val="black"/>
                </a:solidFill>
              </a:rPr>
              <a:pPr/>
              <a:t>1</a:t>
            </a:fld>
            <a:endParaRPr lang="es-CL" dirty="0">
              <a:solidFill>
                <a:prstClr val="black"/>
              </a:solidFill>
            </a:endParaRPr>
          </a:p>
        </p:txBody>
      </p:sp>
    </p:spTree>
    <p:extLst>
      <p:ext uri="{BB962C8B-B14F-4D97-AF65-F5344CB8AC3E}">
        <p14:creationId xmlns:p14="http://schemas.microsoft.com/office/powerpoint/2010/main" val="210350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2DB962-D406-1CED-002E-C39EF4C425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23FE9E5-E532-B331-9067-20AEAD0869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729AA98-0416-CD39-B2D5-A2E04868D7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9B47453-6198-AAFC-E10D-AB2FDB60D0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09B374-98E8-40EA-A1DF-FDA9A2646749}" type="slidenum">
              <a:rPr kumimoji="0" lang="es-C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s-CL"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2511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B51C72-E1B3-45E4-9E04-6F0A2C4444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2FFCA116-AE74-414F-8DDE-EC49BDAAF6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CE2F927-4F7C-4219-B85D-F08FFE5343E8}"/>
              </a:ext>
            </a:extLst>
          </p:cNvPr>
          <p:cNvSpPr>
            <a:spLocks noGrp="1"/>
          </p:cNvSpPr>
          <p:nvPr>
            <p:ph type="dt" sz="half" idx="10"/>
          </p:nvPr>
        </p:nvSpPr>
        <p:spPr/>
        <p:txBody>
          <a:bodyPr/>
          <a:lstStyle/>
          <a:p>
            <a:fld id="{7649F339-8621-48A2-9A28-C81D22DBBFEF}" type="datetime1">
              <a:rPr lang="en-US" smtClean="0">
                <a:solidFill>
                  <a:prstClr val="black">
                    <a:tint val="75000"/>
                  </a:prstClr>
                </a:solidFill>
              </a:rPr>
              <a:pPr/>
              <a:t>2/11/2026</a:t>
            </a:fld>
            <a:endParaRPr lang="en-US" dirty="0">
              <a:solidFill>
                <a:prstClr val="black">
                  <a:tint val="75000"/>
                </a:prstClr>
              </a:solidFill>
            </a:endParaRPr>
          </a:p>
        </p:txBody>
      </p:sp>
      <p:sp>
        <p:nvSpPr>
          <p:cNvPr id="5" name="Footer Placeholder 4">
            <a:extLst>
              <a:ext uri="{FF2B5EF4-FFF2-40B4-BE49-F238E27FC236}">
                <a16:creationId xmlns:a16="http://schemas.microsoft.com/office/drawing/2014/main" xmlns="" id="{0E3C0702-8198-4202-BD7E-C4B4D1BB51CE}"/>
              </a:ext>
            </a:extLst>
          </p:cNvPr>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a:extLst>
              <a:ext uri="{FF2B5EF4-FFF2-40B4-BE49-F238E27FC236}">
                <a16:creationId xmlns:a16="http://schemas.microsoft.com/office/drawing/2014/main" xmlns="" id="{30C27E29-AA13-495F-81D1-BC89EF7045C6}"/>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3794733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D2BAB1-760C-459C-9175-655F034173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8405F1-B406-4328-922E-4995B146F84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615904E-8FE8-4086-9A20-733246C71C46}"/>
              </a:ext>
            </a:extLst>
          </p:cNvPr>
          <p:cNvSpPr>
            <a:spLocks noGrp="1"/>
          </p:cNvSpPr>
          <p:nvPr>
            <p:ph type="dt" sz="half" idx="10"/>
          </p:nvPr>
        </p:nvSpPr>
        <p:spPr/>
        <p:txBody>
          <a:bodyPr/>
          <a:lstStyle/>
          <a:p>
            <a:fld id="{518D0D70-7434-4D2E-A012-6CF69CFF8644}" type="datetime1">
              <a:rPr lang="en-US" smtClean="0">
                <a:solidFill>
                  <a:prstClr val="black">
                    <a:tint val="75000"/>
                  </a:prstClr>
                </a:solidFill>
              </a:rPr>
              <a:pPr/>
              <a:t>2/11/2026</a:t>
            </a:fld>
            <a:endParaRPr lang="en-US" dirty="0">
              <a:solidFill>
                <a:prstClr val="black">
                  <a:tint val="75000"/>
                </a:prstClr>
              </a:solidFill>
            </a:endParaRPr>
          </a:p>
        </p:txBody>
      </p:sp>
      <p:sp>
        <p:nvSpPr>
          <p:cNvPr id="5" name="Footer Placeholder 4">
            <a:extLst>
              <a:ext uri="{FF2B5EF4-FFF2-40B4-BE49-F238E27FC236}">
                <a16:creationId xmlns:a16="http://schemas.microsoft.com/office/drawing/2014/main" xmlns="" id="{61C2C7DA-69C3-4815-BDAE-839CF56FF7FC}"/>
              </a:ext>
            </a:extLst>
          </p:cNvPr>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a:extLst>
              <a:ext uri="{FF2B5EF4-FFF2-40B4-BE49-F238E27FC236}">
                <a16:creationId xmlns:a16="http://schemas.microsoft.com/office/drawing/2014/main" xmlns="" id="{0ED307B2-39D4-4AEF-8FB7-116CAE203E57}"/>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3671624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4ADE4F-B79C-40E5-8CAD-031F4A6613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10438E1B-FFE1-40D9-A4DC-E716E14A38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123030A5-576D-4187-820D-727708C59F3F}"/>
              </a:ext>
            </a:extLst>
          </p:cNvPr>
          <p:cNvSpPr>
            <a:spLocks noGrp="1"/>
          </p:cNvSpPr>
          <p:nvPr>
            <p:ph type="dt" sz="half" idx="10"/>
          </p:nvPr>
        </p:nvSpPr>
        <p:spPr/>
        <p:txBody>
          <a:bodyPr/>
          <a:lstStyle/>
          <a:p>
            <a:fld id="{357C191D-5201-4C1D-9654-C0E4B5A030EE}" type="datetime1">
              <a:rPr lang="en-US" smtClean="0">
                <a:solidFill>
                  <a:prstClr val="black">
                    <a:tint val="75000"/>
                  </a:prstClr>
                </a:solidFill>
              </a:rPr>
              <a:pPr/>
              <a:t>2/11/2026</a:t>
            </a:fld>
            <a:endParaRPr lang="en-US" dirty="0">
              <a:solidFill>
                <a:prstClr val="black">
                  <a:tint val="75000"/>
                </a:prstClr>
              </a:solidFill>
            </a:endParaRPr>
          </a:p>
        </p:txBody>
      </p:sp>
      <p:sp>
        <p:nvSpPr>
          <p:cNvPr id="5" name="Footer Placeholder 4">
            <a:extLst>
              <a:ext uri="{FF2B5EF4-FFF2-40B4-BE49-F238E27FC236}">
                <a16:creationId xmlns:a16="http://schemas.microsoft.com/office/drawing/2014/main" xmlns="" id="{BA3B76A0-1B2C-44EE-9008-A9A40991584D}"/>
              </a:ext>
            </a:extLst>
          </p:cNvPr>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a:extLst>
              <a:ext uri="{FF2B5EF4-FFF2-40B4-BE49-F238E27FC236}">
                <a16:creationId xmlns:a16="http://schemas.microsoft.com/office/drawing/2014/main" xmlns="" id="{EE252D10-13FD-4C6F-BDEE-EF36394C4841}"/>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22734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4AB305-F9EE-4B04-AF64-36AC44F0CC3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1DB91A5-046C-49F5-B398-BF580C41B13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4D3F58D4-A8E8-474F-AD64-1998932C9BA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19B621FB-6A46-44D1-A12C-323D90442F38}"/>
              </a:ext>
            </a:extLst>
          </p:cNvPr>
          <p:cNvSpPr>
            <a:spLocks noGrp="1"/>
          </p:cNvSpPr>
          <p:nvPr>
            <p:ph type="dt" sz="half" idx="10"/>
          </p:nvPr>
        </p:nvSpPr>
        <p:spPr/>
        <p:txBody>
          <a:bodyPr/>
          <a:lstStyle/>
          <a:p>
            <a:fld id="{777B975C-AB2A-49F0-916D-63EE18F6D7D6}" type="datetime1">
              <a:rPr lang="en-US" smtClean="0">
                <a:solidFill>
                  <a:prstClr val="black">
                    <a:tint val="75000"/>
                  </a:prstClr>
                </a:solidFill>
              </a:rPr>
              <a:pPr/>
              <a:t>2/11/2026</a:t>
            </a:fld>
            <a:endParaRPr lang="en-US" dirty="0">
              <a:solidFill>
                <a:prstClr val="black">
                  <a:tint val="75000"/>
                </a:prstClr>
              </a:solidFill>
            </a:endParaRPr>
          </a:p>
        </p:txBody>
      </p:sp>
      <p:sp>
        <p:nvSpPr>
          <p:cNvPr id="6" name="Footer Placeholder 5">
            <a:extLst>
              <a:ext uri="{FF2B5EF4-FFF2-40B4-BE49-F238E27FC236}">
                <a16:creationId xmlns:a16="http://schemas.microsoft.com/office/drawing/2014/main" xmlns="" id="{07513A52-20F6-4D65-9254-9C9D6E7458B7}"/>
              </a:ext>
            </a:extLst>
          </p:cNvPr>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a:extLst>
              <a:ext uri="{FF2B5EF4-FFF2-40B4-BE49-F238E27FC236}">
                <a16:creationId xmlns:a16="http://schemas.microsoft.com/office/drawing/2014/main" xmlns="" id="{972D3F5C-EF79-4652-8AD8-33D8366EDF69}"/>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624803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D8C61B-AE6C-4CDD-894A-5B4C4BCC969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62B9F08D-FBC8-4A36-9434-48BC3337A6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D6891DC-3D0C-4918-96F3-19BE1901B39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199A75E5-5425-45D5-96B2-941C110174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3D0CE95-BE07-4D82-92B2-EE3B8E629F0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550FDE11-9DBD-4FEC-9049-BE39F31FB3A6}"/>
              </a:ext>
            </a:extLst>
          </p:cNvPr>
          <p:cNvSpPr>
            <a:spLocks noGrp="1"/>
          </p:cNvSpPr>
          <p:nvPr>
            <p:ph type="dt" sz="half" idx="10"/>
          </p:nvPr>
        </p:nvSpPr>
        <p:spPr/>
        <p:txBody>
          <a:bodyPr/>
          <a:lstStyle/>
          <a:p>
            <a:fld id="{45042681-4E3D-4218-AD72-B660AE68B531}" type="datetime1">
              <a:rPr lang="en-US" smtClean="0">
                <a:solidFill>
                  <a:prstClr val="black">
                    <a:tint val="75000"/>
                  </a:prstClr>
                </a:solidFill>
              </a:rPr>
              <a:pPr/>
              <a:t>2/11/2026</a:t>
            </a:fld>
            <a:endParaRPr lang="en-US" dirty="0">
              <a:solidFill>
                <a:prstClr val="black">
                  <a:tint val="75000"/>
                </a:prstClr>
              </a:solidFill>
            </a:endParaRPr>
          </a:p>
        </p:txBody>
      </p:sp>
      <p:sp>
        <p:nvSpPr>
          <p:cNvPr id="8" name="Footer Placeholder 7">
            <a:extLst>
              <a:ext uri="{FF2B5EF4-FFF2-40B4-BE49-F238E27FC236}">
                <a16:creationId xmlns:a16="http://schemas.microsoft.com/office/drawing/2014/main" xmlns="" id="{7FFAAF50-DCFB-42BA-A768-B1B826665D99}"/>
              </a:ext>
            </a:extLst>
          </p:cNvPr>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a:extLst>
              <a:ext uri="{FF2B5EF4-FFF2-40B4-BE49-F238E27FC236}">
                <a16:creationId xmlns:a16="http://schemas.microsoft.com/office/drawing/2014/main" xmlns="" id="{C510D4DD-1DC1-4787-9E57-A37C3714111C}"/>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3375933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7B16E4-089B-4F84-892D-0DAC9E771F3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47203E90-D8BE-4AE8-B44C-0619C0F4B1AF}"/>
              </a:ext>
            </a:extLst>
          </p:cNvPr>
          <p:cNvSpPr>
            <a:spLocks noGrp="1"/>
          </p:cNvSpPr>
          <p:nvPr>
            <p:ph type="dt" sz="half" idx="10"/>
          </p:nvPr>
        </p:nvSpPr>
        <p:spPr/>
        <p:txBody>
          <a:bodyPr/>
          <a:lstStyle/>
          <a:p>
            <a:fld id="{10BFA0C8-5F9B-4437-BE91-935BA6449C2C}" type="datetime1">
              <a:rPr lang="en-US" smtClean="0">
                <a:solidFill>
                  <a:prstClr val="black">
                    <a:tint val="75000"/>
                  </a:prstClr>
                </a:solidFill>
              </a:rPr>
              <a:pPr/>
              <a:t>2/11/2026</a:t>
            </a:fld>
            <a:endParaRPr lang="en-US" dirty="0">
              <a:solidFill>
                <a:prstClr val="black">
                  <a:tint val="75000"/>
                </a:prstClr>
              </a:solidFill>
            </a:endParaRPr>
          </a:p>
        </p:txBody>
      </p:sp>
      <p:sp>
        <p:nvSpPr>
          <p:cNvPr id="4" name="Footer Placeholder 3">
            <a:extLst>
              <a:ext uri="{FF2B5EF4-FFF2-40B4-BE49-F238E27FC236}">
                <a16:creationId xmlns:a16="http://schemas.microsoft.com/office/drawing/2014/main" xmlns="" id="{616879EF-0E0C-4B46-B9B8-3A7EB6E7FDF0}"/>
              </a:ext>
            </a:extLst>
          </p:cNvPr>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a:extLst>
              <a:ext uri="{FF2B5EF4-FFF2-40B4-BE49-F238E27FC236}">
                <a16:creationId xmlns:a16="http://schemas.microsoft.com/office/drawing/2014/main" xmlns="" id="{947A850A-DFDA-4B9F-A1FA-474B67B4E193}"/>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2931927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99842848-10AF-4AF6-BB11-3F375B860B1D}"/>
              </a:ext>
            </a:extLst>
          </p:cNvPr>
          <p:cNvSpPr>
            <a:spLocks noGrp="1"/>
          </p:cNvSpPr>
          <p:nvPr>
            <p:ph type="dt" sz="half" idx="10"/>
          </p:nvPr>
        </p:nvSpPr>
        <p:spPr/>
        <p:txBody>
          <a:bodyPr/>
          <a:lstStyle/>
          <a:p>
            <a:fld id="{163C70EC-8DD6-4130-9FC3-4BE934EBF279}" type="datetime1">
              <a:rPr lang="en-US" smtClean="0">
                <a:solidFill>
                  <a:prstClr val="black">
                    <a:tint val="75000"/>
                  </a:prstClr>
                </a:solidFill>
              </a:rPr>
              <a:pPr/>
              <a:t>2/11/2026</a:t>
            </a:fld>
            <a:endParaRPr lang="en-US" dirty="0">
              <a:solidFill>
                <a:prstClr val="black">
                  <a:tint val="75000"/>
                </a:prstClr>
              </a:solidFill>
            </a:endParaRPr>
          </a:p>
        </p:txBody>
      </p:sp>
      <p:sp>
        <p:nvSpPr>
          <p:cNvPr id="3" name="Footer Placeholder 2">
            <a:extLst>
              <a:ext uri="{FF2B5EF4-FFF2-40B4-BE49-F238E27FC236}">
                <a16:creationId xmlns:a16="http://schemas.microsoft.com/office/drawing/2014/main" xmlns="" id="{C92BEE66-D99D-4784-AFDB-88AA81E113FF}"/>
              </a:ext>
            </a:extLst>
          </p:cNvPr>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a:extLst>
              <a:ext uri="{FF2B5EF4-FFF2-40B4-BE49-F238E27FC236}">
                <a16:creationId xmlns:a16="http://schemas.microsoft.com/office/drawing/2014/main" xmlns="" id="{B468051B-FD55-4595-91EE-B58FDC62C6B8}"/>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521046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7EAFBA-02BD-4B29-9FA5-4122E6A54F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B4B13256-7A5F-4649-9534-DA5629A305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4CAA9609-2ADE-46B8-BE97-278DF14AF8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975F7E2-8A5E-4877-BB40-9B888B8EC93B}"/>
              </a:ext>
            </a:extLst>
          </p:cNvPr>
          <p:cNvSpPr>
            <a:spLocks noGrp="1"/>
          </p:cNvSpPr>
          <p:nvPr>
            <p:ph type="dt" sz="half" idx="10"/>
          </p:nvPr>
        </p:nvSpPr>
        <p:spPr/>
        <p:txBody>
          <a:bodyPr/>
          <a:lstStyle/>
          <a:p>
            <a:fld id="{1674B913-A8F7-4271-AA4F-454B90C06EE4}" type="datetime1">
              <a:rPr lang="en-US" smtClean="0">
                <a:solidFill>
                  <a:prstClr val="black">
                    <a:tint val="75000"/>
                  </a:prstClr>
                </a:solidFill>
              </a:rPr>
              <a:pPr/>
              <a:t>2/11/2026</a:t>
            </a:fld>
            <a:endParaRPr lang="en-US" dirty="0">
              <a:solidFill>
                <a:prstClr val="black">
                  <a:tint val="75000"/>
                </a:prstClr>
              </a:solidFill>
            </a:endParaRPr>
          </a:p>
        </p:txBody>
      </p:sp>
      <p:sp>
        <p:nvSpPr>
          <p:cNvPr id="6" name="Footer Placeholder 5">
            <a:extLst>
              <a:ext uri="{FF2B5EF4-FFF2-40B4-BE49-F238E27FC236}">
                <a16:creationId xmlns:a16="http://schemas.microsoft.com/office/drawing/2014/main" xmlns="" id="{A8E5BBE2-7049-452B-92FE-61C36B70DB0E}"/>
              </a:ext>
            </a:extLst>
          </p:cNvPr>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a:extLst>
              <a:ext uri="{FF2B5EF4-FFF2-40B4-BE49-F238E27FC236}">
                <a16:creationId xmlns:a16="http://schemas.microsoft.com/office/drawing/2014/main" xmlns="" id="{BF60F7F1-086D-4DD2-8ECC-0355B34D5108}"/>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1189666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8220EA-A8E7-4FD1-B77D-941FD9301F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67726F2C-D0FA-4C67-9E43-FF07C3A8F7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3CB6FD1E-92D3-4E88-B961-16C701CDEC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2929CEFB-D8D4-42B9-BFD7-AE9B7B442365}"/>
              </a:ext>
            </a:extLst>
          </p:cNvPr>
          <p:cNvSpPr>
            <a:spLocks noGrp="1"/>
          </p:cNvSpPr>
          <p:nvPr>
            <p:ph type="dt" sz="half" idx="10"/>
          </p:nvPr>
        </p:nvSpPr>
        <p:spPr/>
        <p:txBody>
          <a:bodyPr/>
          <a:lstStyle/>
          <a:p>
            <a:fld id="{96A35C1F-F686-465E-B433-D58ED3EDB928}" type="datetime1">
              <a:rPr lang="en-US" smtClean="0">
                <a:solidFill>
                  <a:prstClr val="black">
                    <a:tint val="75000"/>
                  </a:prstClr>
                </a:solidFill>
              </a:rPr>
              <a:pPr/>
              <a:t>2/11/2026</a:t>
            </a:fld>
            <a:endParaRPr lang="en-US" dirty="0">
              <a:solidFill>
                <a:prstClr val="black">
                  <a:tint val="75000"/>
                </a:prstClr>
              </a:solidFill>
            </a:endParaRPr>
          </a:p>
        </p:txBody>
      </p:sp>
      <p:sp>
        <p:nvSpPr>
          <p:cNvPr id="6" name="Footer Placeholder 5">
            <a:extLst>
              <a:ext uri="{FF2B5EF4-FFF2-40B4-BE49-F238E27FC236}">
                <a16:creationId xmlns:a16="http://schemas.microsoft.com/office/drawing/2014/main" xmlns="" id="{9C5E7887-1F25-4D76-8467-C04DCED5210B}"/>
              </a:ext>
            </a:extLst>
          </p:cNvPr>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a:extLst>
              <a:ext uri="{FF2B5EF4-FFF2-40B4-BE49-F238E27FC236}">
                <a16:creationId xmlns:a16="http://schemas.microsoft.com/office/drawing/2014/main" xmlns="" id="{2546A942-CD24-4799-BC94-E493C5EA97C8}"/>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1017273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12A985-1E0E-4D38-BC93-F747404F3B9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A4D8DDD7-ADDA-4B52-B155-20CBA2CDD66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244646C-A7E0-418C-BE1F-BFA4CFD221BF}"/>
              </a:ext>
            </a:extLst>
          </p:cNvPr>
          <p:cNvSpPr>
            <a:spLocks noGrp="1"/>
          </p:cNvSpPr>
          <p:nvPr>
            <p:ph type="dt" sz="half" idx="10"/>
          </p:nvPr>
        </p:nvSpPr>
        <p:spPr/>
        <p:txBody>
          <a:bodyPr/>
          <a:lstStyle/>
          <a:p>
            <a:fld id="{4E9B1ACF-F79A-4791-B644-7835954D738B}" type="datetime1">
              <a:rPr lang="en-US" smtClean="0">
                <a:solidFill>
                  <a:prstClr val="black">
                    <a:tint val="75000"/>
                  </a:prstClr>
                </a:solidFill>
              </a:rPr>
              <a:pPr/>
              <a:t>2/11/2026</a:t>
            </a:fld>
            <a:endParaRPr lang="en-US" dirty="0">
              <a:solidFill>
                <a:prstClr val="black">
                  <a:tint val="75000"/>
                </a:prstClr>
              </a:solidFill>
            </a:endParaRPr>
          </a:p>
        </p:txBody>
      </p:sp>
      <p:sp>
        <p:nvSpPr>
          <p:cNvPr id="5" name="Footer Placeholder 4">
            <a:extLst>
              <a:ext uri="{FF2B5EF4-FFF2-40B4-BE49-F238E27FC236}">
                <a16:creationId xmlns:a16="http://schemas.microsoft.com/office/drawing/2014/main" xmlns="" id="{F3952591-BFC7-4C95-8A1E-A80BA048F6E7}"/>
              </a:ext>
            </a:extLst>
          </p:cNvPr>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a:extLst>
              <a:ext uri="{FF2B5EF4-FFF2-40B4-BE49-F238E27FC236}">
                <a16:creationId xmlns:a16="http://schemas.microsoft.com/office/drawing/2014/main" xmlns="" id="{32EFE002-5FCE-495E-9320-29243C67D4EC}"/>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1902733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949B88C-8B9D-4079-AB28-E91D66B702D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E27E264E-9F5A-4A04-9ACF-4AEB9938F42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5BD7DB0-06AE-4DDC-9395-1C634A9975E7}"/>
              </a:ext>
            </a:extLst>
          </p:cNvPr>
          <p:cNvSpPr>
            <a:spLocks noGrp="1"/>
          </p:cNvSpPr>
          <p:nvPr>
            <p:ph type="dt" sz="half" idx="10"/>
          </p:nvPr>
        </p:nvSpPr>
        <p:spPr/>
        <p:txBody>
          <a:bodyPr/>
          <a:lstStyle/>
          <a:p>
            <a:fld id="{470EB375-E879-41EC-8C20-E4561044539A}" type="datetime1">
              <a:rPr lang="en-US" smtClean="0">
                <a:solidFill>
                  <a:prstClr val="black">
                    <a:tint val="75000"/>
                  </a:prstClr>
                </a:solidFill>
              </a:rPr>
              <a:pPr/>
              <a:t>2/11/2026</a:t>
            </a:fld>
            <a:endParaRPr lang="en-US" dirty="0">
              <a:solidFill>
                <a:prstClr val="black">
                  <a:tint val="75000"/>
                </a:prstClr>
              </a:solidFill>
            </a:endParaRPr>
          </a:p>
        </p:txBody>
      </p:sp>
      <p:sp>
        <p:nvSpPr>
          <p:cNvPr id="5" name="Footer Placeholder 4">
            <a:extLst>
              <a:ext uri="{FF2B5EF4-FFF2-40B4-BE49-F238E27FC236}">
                <a16:creationId xmlns:a16="http://schemas.microsoft.com/office/drawing/2014/main" xmlns="" id="{0AF85DAC-6D86-4145-AF34-D6931A90DF8C}"/>
              </a:ext>
            </a:extLst>
          </p:cNvPr>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a:extLst>
              <a:ext uri="{FF2B5EF4-FFF2-40B4-BE49-F238E27FC236}">
                <a16:creationId xmlns:a16="http://schemas.microsoft.com/office/drawing/2014/main" xmlns="" id="{B1034382-64BD-45C4-8581-959DC4B01335}"/>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3358802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436A1EF-5425-4630-8C14-D3ADBA3977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267743DA-5A00-4E2A-86D9-2A6B01B291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243AE6-9E34-4D1D-AE75-B3FF8B27E5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45AB95-699E-4BEF-9D8C-42D9ED755F54}" type="datetime1">
              <a:rPr lang="en-US" smtClean="0">
                <a:solidFill>
                  <a:prstClr val="black">
                    <a:tint val="75000"/>
                  </a:prstClr>
                </a:solidFill>
              </a:rPr>
              <a:pPr/>
              <a:t>2/11/2026</a:t>
            </a:fld>
            <a:endParaRPr lang="en-US" dirty="0">
              <a:solidFill>
                <a:prstClr val="black">
                  <a:tint val="75000"/>
                </a:prstClr>
              </a:solidFill>
            </a:endParaRPr>
          </a:p>
        </p:txBody>
      </p:sp>
      <p:sp>
        <p:nvSpPr>
          <p:cNvPr id="5" name="Footer Placeholder 4">
            <a:extLst>
              <a:ext uri="{FF2B5EF4-FFF2-40B4-BE49-F238E27FC236}">
                <a16:creationId xmlns:a16="http://schemas.microsoft.com/office/drawing/2014/main" xmlns="" id="{21E756DE-2E08-4CB1-B000-B506E83B97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a:extLst>
              <a:ext uri="{FF2B5EF4-FFF2-40B4-BE49-F238E27FC236}">
                <a16:creationId xmlns:a16="http://schemas.microsoft.com/office/drawing/2014/main" xmlns="" id="{D8DA5FCC-5C0F-4732-B90A-DA2FF9211A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969093-B495-4F1D-9008-46CED2095F4A}"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6945650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7.png"/><Relationship Id="rId7"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w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6.w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jpeg"/><Relationship Id="rId12" Type="http://schemas.openxmlformats.org/officeDocument/2006/relationships/image" Target="../media/image33.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8.jpeg"/><Relationship Id="rId11" Type="http://schemas.openxmlformats.org/officeDocument/2006/relationships/image" Target="../media/image53.jpg"/><Relationship Id="rId5" Type="http://schemas.openxmlformats.org/officeDocument/2006/relationships/image" Target="../media/image47.jpeg"/><Relationship Id="rId10" Type="http://schemas.openxmlformats.org/officeDocument/2006/relationships/image" Target="../media/image52.jpeg"/><Relationship Id="rId4" Type="http://schemas.openxmlformats.org/officeDocument/2006/relationships/image" Target="../media/image46.png"/><Relationship Id="rId9" Type="http://schemas.openxmlformats.org/officeDocument/2006/relationships/image" Target="../media/image5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5.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w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47.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eg"/><Relationship Id="rId7" Type="http://schemas.openxmlformats.org/officeDocument/2006/relationships/image" Target="../media/image69.png"/><Relationship Id="rId2" Type="http://schemas.openxmlformats.org/officeDocument/2006/relationships/image" Target="../media/image64.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hyperlink" Target="FC-ANASIS-01_Identificacion_de_Idea_ver_3.0.pdf" TargetMode="External"/><Relationship Id="rId4" Type="http://schemas.openxmlformats.org/officeDocument/2006/relationships/image" Target="../media/image72.emf"/></Relationships>
</file>

<file path=ppt/slides/_rels/slide6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xmlns="" id="{2F4F3913-5F55-AFB2-B372-D641AC664D8C}"/>
              </a:ext>
            </a:extLst>
          </p:cNvPr>
          <p:cNvPicPr>
            <a:picLocks noChangeAspect="1"/>
          </p:cNvPicPr>
          <p:nvPr/>
        </p:nvPicPr>
        <p:blipFill>
          <a:blip r:embed="rId4"/>
          <a:stretch>
            <a:fillRect/>
          </a:stretch>
        </p:blipFill>
        <p:spPr>
          <a:xfrm>
            <a:off x="-588104" y="2295525"/>
            <a:ext cx="13326205" cy="4585024"/>
          </a:xfrm>
          <a:prstGeom prst="rect">
            <a:avLst/>
          </a:prstGeom>
          <a:effectLst>
            <a:softEdge rad="635000"/>
          </a:effectLst>
        </p:spPr>
      </p:pic>
      <p:pic>
        <p:nvPicPr>
          <p:cNvPr id="12" name="Imagen 11">
            <a:extLst>
              <a:ext uri="{FF2B5EF4-FFF2-40B4-BE49-F238E27FC236}">
                <a16:creationId xmlns:a16="http://schemas.microsoft.com/office/drawing/2014/main" xmlns="" id="{5E1CE52E-9404-EB1D-771F-2BF276F1922E}"/>
              </a:ext>
            </a:extLst>
          </p:cNvPr>
          <p:cNvPicPr>
            <a:picLocks noChangeAspect="1"/>
          </p:cNvPicPr>
          <p:nvPr/>
        </p:nvPicPr>
        <p:blipFill>
          <a:blip r:embed="rId5"/>
          <a:stretch>
            <a:fillRect/>
          </a:stretch>
        </p:blipFill>
        <p:spPr>
          <a:xfrm>
            <a:off x="3448050" y="4010076"/>
            <a:ext cx="4141035" cy="3061810"/>
          </a:xfrm>
          <a:prstGeom prst="rect">
            <a:avLst/>
          </a:prstGeom>
          <a:effectLst>
            <a:softEdge rad="635000"/>
          </a:effectLst>
        </p:spPr>
      </p:pic>
      <p:sp>
        <p:nvSpPr>
          <p:cNvPr id="2" name="CuadroTexto 1">
            <a:extLst>
              <a:ext uri="{FF2B5EF4-FFF2-40B4-BE49-F238E27FC236}">
                <a16:creationId xmlns:a16="http://schemas.microsoft.com/office/drawing/2014/main" xmlns="" id="{68365C3E-8900-AA40-9B00-6BB8019B0AF8}"/>
              </a:ext>
            </a:extLst>
          </p:cNvPr>
          <p:cNvSpPr txBox="1"/>
          <p:nvPr/>
        </p:nvSpPr>
        <p:spPr>
          <a:xfrm>
            <a:off x="1633232" y="2011536"/>
            <a:ext cx="9067738" cy="523220"/>
          </a:xfrm>
          <a:prstGeom prst="rect">
            <a:avLst/>
          </a:prstGeom>
          <a:noFill/>
        </p:spPr>
        <p:txBody>
          <a:bodyPr wrap="square" rtlCol="0">
            <a:spAutoFit/>
          </a:bodyPr>
          <a:lstStyle/>
          <a:p>
            <a:pPr algn="ctr"/>
            <a:r>
              <a:rPr lang="es-ES" sz="2800" b="1" dirty="0">
                <a:solidFill>
                  <a:prstClr val="white"/>
                </a:solidFill>
              </a:rPr>
              <a:t>CURSO DE ESPECIALIDAD OFICIALES INFANTES DE MARINA</a:t>
            </a:r>
          </a:p>
        </p:txBody>
      </p:sp>
      <p:pic>
        <p:nvPicPr>
          <p:cNvPr id="9" name="7 Imagen" descr="escudo.gif"/>
          <p:cNvPicPr>
            <a:picLocks noChangeAspect="1"/>
          </p:cNvPicPr>
          <p:nvPr/>
        </p:nvPicPr>
        <p:blipFill>
          <a:blip r:embed="rId6" cstate="print"/>
          <a:srcRect/>
          <a:stretch>
            <a:fillRect/>
          </a:stretch>
        </p:blipFill>
        <p:spPr bwMode="auto">
          <a:xfrm>
            <a:off x="193784" y="2726094"/>
            <a:ext cx="3619613" cy="3624753"/>
          </a:xfrm>
          <a:prstGeom prst="rect">
            <a:avLst/>
          </a:prstGeom>
          <a:noFill/>
          <a:ln w="9525">
            <a:noFill/>
            <a:miter lim="800000"/>
            <a:headEnd/>
            <a:tailEnd/>
          </a:ln>
          <a:effectLst/>
        </p:spPr>
      </p:pic>
      <p:sp>
        <p:nvSpPr>
          <p:cNvPr id="3" name="Marcador de número de diapositiva 2">
            <a:extLst>
              <a:ext uri="{FF2B5EF4-FFF2-40B4-BE49-F238E27FC236}">
                <a16:creationId xmlns:a16="http://schemas.microsoft.com/office/drawing/2014/main" xmlns="" id="{D81A3A50-471C-82CC-D816-E8DC766A48B0}"/>
              </a:ext>
            </a:extLst>
          </p:cNvPr>
          <p:cNvSpPr>
            <a:spLocks noGrp="1"/>
          </p:cNvSpPr>
          <p:nvPr>
            <p:ph type="sldNum" sz="quarter" idx="12"/>
          </p:nvPr>
        </p:nvSpPr>
        <p:spPr/>
        <p:txBody>
          <a:bodyPr/>
          <a:lstStyle/>
          <a:p>
            <a:fld id="{3B969093-B495-4F1D-9008-46CED2095F4A}" type="slidenum">
              <a:rPr lang="en-US" smtClean="0">
                <a:solidFill>
                  <a:prstClr val="black">
                    <a:tint val="75000"/>
                  </a:prstClr>
                </a:solidFill>
              </a:rPr>
              <a:pPr/>
              <a:t>1</a:t>
            </a:fld>
            <a:endParaRPr lang="en-US" dirty="0">
              <a:solidFill>
                <a:prstClr val="black">
                  <a:tint val="75000"/>
                </a:prstClr>
              </a:solidFill>
            </a:endParaRPr>
          </a:p>
        </p:txBody>
      </p:sp>
      <p:pic>
        <p:nvPicPr>
          <p:cNvPr id="5" name="Imagen 4">
            <a:extLst>
              <a:ext uri="{FF2B5EF4-FFF2-40B4-BE49-F238E27FC236}">
                <a16:creationId xmlns:a16="http://schemas.microsoft.com/office/drawing/2014/main" xmlns="" id="{8ABE67C4-1B35-EDCE-BB7F-3EB5D9F255D5}"/>
              </a:ext>
            </a:extLst>
          </p:cNvPr>
          <p:cNvPicPr>
            <a:picLocks noChangeAspect="1"/>
          </p:cNvPicPr>
          <p:nvPr/>
        </p:nvPicPr>
        <p:blipFill>
          <a:blip r:embed="rId7"/>
          <a:srcRect l="37205" t="55612"/>
          <a:stretch>
            <a:fillRect/>
          </a:stretch>
        </p:blipFill>
        <p:spPr>
          <a:xfrm>
            <a:off x="6863297" y="4599568"/>
            <a:ext cx="5512018" cy="2199412"/>
          </a:xfrm>
          <a:prstGeom prst="rect">
            <a:avLst/>
          </a:prstGeom>
          <a:effectLst>
            <a:softEdge rad="317500"/>
          </a:effectLst>
        </p:spPr>
      </p:pic>
      <p:pic>
        <p:nvPicPr>
          <p:cNvPr id="6" name="Imagen 5">
            <a:extLst>
              <a:ext uri="{FF2B5EF4-FFF2-40B4-BE49-F238E27FC236}">
                <a16:creationId xmlns:a16="http://schemas.microsoft.com/office/drawing/2014/main" xmlns="" id="{DBF20E82-99ED-3FA7-EDEC-05FC114BB819}"/>
              </a:ext>
            </a:extLst>
          </p:cNvPr>
          <p:cNvPicPr>
            <a:picLocks noChangeAspect="1"/>
          </p:cNvPicPr>
          <p:nvPr/>
        </p:nvPicPr>
        <p:blipFill>
          <a:blip r:embed="rId7"/>
          <a:srcRect l="39684" r="6235" b="47680"/>
          <a:stretch>
            <a:fillRect/>
          </a:stretch>
        </p:blipFill>
        <p:spPr>
          <a:xfrm>
            <a:off x="3246260" y="2396116"/>
            <a:ext cx="5121055" cy="2796590"/>
          </a:xfrm>
          <a:prstGeom prst="rect">
            <a:avLst/>
          </a:prstGeom>
          <a:effectLst>
            <a:softEdge rad="317500"/>
          </a:effectLst>
        </p:spPr>
      </p:pic>
      <p:pic>
        <p:nvPicPr>
          <p:cNvPr id="8" name="Imagen 7">
            <a:extLst>
              <a:ext uri="{FF2B5EF4-FFF2-40B4-BE49-F238E27FC236}">
                <a16:creationId xmlns:a16="http://schemas.microsoft.com/office/drawing/2014/main" xmlns="" id="{F682DC18-E269-331D-C72E-12759DC03363}"/>
              </a:ext>
            </a:extLst>
          </p:cNvPr>
          <p:cNvPicPr>
            <a:picLocks noChangeAspect="1"/>
          </p:cNvPicPr>
          <p:nvPr/>
        </p:nvPicPr>
        <p:blipFill>
          <a:blip r:embed="rId8"/>
          <a:stretch>
            <a:fillRect/>
          </a:stretch>
        </p:blipFill>
        <p:spPr>
          <a:xfrm>
            <a:off x="9476136" y="2726093"/>
            <a:ext cx="1410252" cy="1873475"/>
          </a:xfrm>
          <a:prstGeom prst="rect">
            <a:avLst/>
          </a:prstGeom>
        </p:spPr>
      </p:pic>
      <p:sp>
        <p:nvSpPr>
          <p:cNvPr id="14" name="Subtítulo 2">
            <a:extLst>
              <a:ext uri="{FF2B5EF4-FFF2-40B4-BE49-F238E27FC236}">
                <a16:creationId xmlns:a16="http://schemas.microsoft.com/office/drawing/2014/main" xmlns="" id="{BCB75361-1524-157A-37B1-D9ABD13D81CB}"/>
              </a:ext>
            </a:extLst>
          </p:cNvPr>
          <p:cNvSpPr txBox="1">
            <a:spLocks/>
          </p:cNvSpPr>
          <p:nvPr/>
        </p:nvSpPr>
        <p:spPr>
          <a:xfrm>
            <a:off x="7023910" y="6048069"/>
            <a:ext cx="5190791" cy="5808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2800" b="0" i="0" u="none" strike="noStrike" kern="1200" cap="none" spc="0" normalizeH="0" baseline="0" noProof="0" dirty="0">
                <a:ln>
                  <a:noFill/>
                </a:ln>
                <a:solidFill>
                  <a:srgbClr val="FEFEFE"/>
                </a:solidFill>
                <a:effectLst>
                  <a:outerShdw blurRad="38100" dist="38100" dir="2700000" algn="tl">
                    <a:srgbClr val="000000">
                      <a:alpha val="43137"/>
                    </a:srgbClr>
                  </a:outerShdw>
                </a:effectLst>
                <a:uLnTx/>
                <a:uFillTx/>
                <a:latin typeface="Calibri" panose="020F0502020204030204"/>
                <a:ea typeface="+mn-ea"/>
                <a:cs typeface="+mn-cs"/>
              </a:rPr>
              <a:t>Viña del Mar,  </a:t>
            </a:r>
            <a:r>
              <a:rPr lang="es-ES" dirty="0">
                <a:solidFill>
                  <a:srgbClr val="FEFEFE"/>
                </a:solidFill>
                <a:effectLst>
                  <a:outerShdw blurRad="38100" dist="38100" dir="2700000" algn="tl">
                    <a:srgbClr val="000000">
                      <a:alpha val="43137"/>
                    </a:srgbClr>
                  </a:outerShdw>
                </a:effectLst>
                <a:latin typeface="Calibri" panose="020F0502020204030204"/>
              </a:rPr>
              <a:t>4 de febrero </a:t>
            </a:r>
            <a:r>
              <a:rPr kumimoji="0" lang="es-ES" sz="2800" b="0" i="0" u="none" strike="noStrike" kern="1200" cap="none" spc="0" normalizeH="0" baseline="0" noProof="0" dirty="0">
                <a:ln>
                  <a:noFill/>
                </a:ln>
                <a:solidFill>
                  <a:srgbClr val="FEFEFE"/>
                </a:solidFill>
                <a:effectLst>
                  <a:outerShdw blurRad="38100" dist="38100" dir="2700000" algn="tl">
                    <a:srgbClr val="000000">
                      <a:alpha val="43137"/>
                    </a:srgbClr>
                  </a:outerShdw>
                </a:effectLst>
                <a:uLnTx/>
                <a:uFillTx/>
                <a:latin typeface="Calibri" panose="020F0502020204030204"/>
                <a:ea typeface="+mn-ea"/>
                <a:cs typeface="+mn-cs"/>
              </a:rPr>
              <a:t>2026</a:t>
            </a:r>
          </a:p>
        </p:txBody>
      </p:sp>
    </p:spTree>
    <p:extLst>
      <p:ext uri="{BB962C8B-B14F-4D97-AF65-F5344CB8AC3E}">
        <p14:creationId xmlns:p14="http://schemas.microsoft.com/office/powerpoint/2010/main" val="973847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xmlns="" id="{98371A26-BEF9-61BA-34FA-1F0843CB1EF6}"/>
              </a:ext>
            </a:extLst>
          </p:cNvPr>
          <p:cNvPicPr>
            <a:picLocks noChangeAspect="1"/>
          </p:cNvPicPr>
          <p:nvPr/>
        </p:nvPicPr>
        <p:blipFill>
          <a:blip r:embed="rId2"/>
          <a:stretch>
            <a:fillRect/>
          </a:stretch>
        </p:blipFill>
        <p:spPr>
          <a:xfrm>
            <a:off x="571500" y="-228600"/>
            <a:ext cx="11803815" cy="7248525"/>
          </a:xfrm>
          <a:prstGeom prst="rect">
            <a:avLst/>
          </a:prstGeom>
          <a:effectLst>
            <a:softEdge rad="635000"/>
          </a:effectLst>
        </p:spPr>
      </p:pic>
      <p:pic>
        <p:nvPicPr>
          <p:cNvPr id="15" name="Imagen 14">
            <a:extLst>
              <a:ext uri="{FF2B5EF4-FFF2-40B4-BE49-F238E27FC236}">
                <a16:creationId xmlns:a16="http://schemas.microsoft.com/office/drawing/2014/main" xmlns="" id="{516B47D3-79CE-E3F5-16FE-8D2EB24EF988}"/>
              </a:ext>
            </a:extLst>
          </p:cNvPr>
          <p:cNvPicPr>
            <a:picLocks noChangeAspect="1"/>
          </p:cNvPicPr>
          <p:nvPr/>
        </p:nvPicPr>
        <p:blipFill>
          <a:blip r:embed="rId3"/>
          <a:stretch>
            <a:fillRect/>
          </a:stretch>
        </p:blipFill>
        <p:spPr>
          <a:xfrm>
            <a:off x="2359235" y="3993871"/>
            <a:ext cx="1410252" cy="1873475"/>
          </a:xfrm>
          <a:prstGeom prst="rect">
            <a:avLst/>
          </a:prstGeom>
        </p:spPr>
      </p:pic>
      <p:pic>
        <p:nvPicPr>
          <p:cNvPr id="16" name="Imagen 15">
            <a:extLst>
              <a:ext uri="{FF2B5EF4-FFF2-40B4-BE49-F238E27FC236}">
                <a16:creationId xmlns:a16="http://schemas.microsoft.com/office/drawing/2014/main" xmlns="" id="{8FFC67A4-4BCB-DDB3-41F8-67B702099D4D}"/>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6667" b="95000" l="10000" r="90000">
                        <a14:foregroundMark x1="31429" y1="91333" x2="31429" y2="91333"/>
                        <a14:foregroundMark x1="40714" y1="95000" x2="40714" y2="95000"/>
                        <a14:foregroundMark x1="47143" y1="6667" x2="47143" y2="6667"/>
                      </a14:backgroundRemoval>
                    </a14:imgEffect>
                  </a14:imgLayer>
                </a14:imgProps>
              </a:ext>
            </a:extLst>
          </a:blip>
          <a:stretch>
            <a:fillRect/>
          </a:stretch>
        </p:blipFill>
        <p:spPr>
          <a:xfrm>
            <a:off x="9026070" y="3911343"/>
            <a:ext cx="1729010" cy="1852511"/>
          </a:xfrm>
          <a:prstGeom prst="rect">
            <a:avLst/>
          </a:prstGeom>
        </p:spPr>
      </p:pic>
      <p:sp>
        <p:nvSpPr>
          <p:cNvPr id="2" name="1 Marcador de número de diapositiva"/>
          <p:cNvSpPr>
            <a:spLocks noGrp="1"/>
          </p:cNvSpPr>
          <p:nvPr>
            <p:ph type="sldNum" sz="quarter" idx="12"/>
          </p:nvPr>
        </p:nvSpPr>
        <p:spPr/>
        <p:txBody>
          <a:bodyPr/>
          <a:lstStyle/>
          <a:p>
            <a:pPr>
              <a:defRPr/>
            </a:pPr>
            <a:fld id="{00BC7D6F-E56C-4A11-BD7A-44B32AC9B298}" type="slidenum">
              <a:rPr lang="es-CL" altLang="es-CL" smtClean="0">
                <a:solidFill>
                  <a:prstClr val="black">
                    <a:tint val="75000"/>
                  </a:prstClr>
                </a:solidFill>
              </a:rPr>
              <a:pPr>
                <a:defRPr/>
              </a:pPr>
              <a:t>2</a:t>
            </a:fld>
            <a:endParaRPr lang="es-CL" altLang="es-CL" dirty="0">
              <a:solidFill>
                <a:prstClr val="black">
                  <a:tint val="75000"/>
                </a:prstClr>
              </a:solidFill>
            </a:endParaRPr>
          </a:p>
        </p:txBody>
      </p:sp>
      <p:sp>
        <p:nvSpPr>
          <p:cNvPr id="5" name="4 Rectángulo redondeado"/>
          <p:cNvSpPr/>
          <p:nvPr/>
        </p:nvSpPr>
        <p:spPr>
          <a:xfrm>
            <a:off x="1614897" y="1008852"/>
            <a:ext cx="9244593" cy="1646421"/>
          </a:xfrm>
          <a:prstGeom prst="roundRect">
            <a:avLst/>
          </a:prstGeom>
          <a:solidFill>
            <a:schemeClr val="accent1">
              <a:lumMod val="5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b="1" dirty="0">
                <a:solidFill>
                  <a:prstClr val="white"/>
                </a:solidFill>
                <a:effectLst>
                  <a:outerShdw blurRad="38100" dist="38100" dir="2700000" algn="tl">
                    <a:srgbClr val="000000">
                      <a:alpha val="43137"/>
                    </a:srgbClr>
                  </a:outerShdw>
                </a:effectLst>
              </a:rPr>
              <a:t>“introducir los procesos de evaluación de Proyectos de Defensa”</a:t>
            </a:r>
          </a:p>
        </p:txBody>
      </p:sp>
      <p:sp>
        <p:nvSpPr>
          <p:cNvPr id="19" name="CuadroTexto 18">
            <a:extLst>
              <a:ext uri="{FF2B5EF4-FFF2-40B4-BE49-F238E27FC236}">
                <a16:creationId xmlns:a16="http://schemas.microsoft.com/office/drawing/2014/main" xmlns="" id="{31B37DE1-F270-89D5-8779-7ED5028A99E2}"/>
              </a:ext>
            </a:extLst>
          </p:cNvPr>
          <p:cNvSpPr txBox="1"/>
          <p:nvPr/>
        </p:nvSpPr>
        <p:spPr>
          <a:xfrm>
            <a:off x="2588559" y="82134"/>
            <a:ext cx="7297270" cy="707886"/>
          </a:xfrm>
          <a:prstGeom prst="rect">
            <a:avLst/>
          </a:prstGeom>
          <a:noFill/>
        </p:spPr>
        <p:txBody>
          <a:bodyPr wrap="square" rtlCol="0">
            <a:spAutoFit/>
          </a:bodyPr>
          <a:lstStyle/>
          <a:p>
            <a:pPr algn="ctr"/>
            <a:r>
              <a:rPr lang="es-ES" sz="4000" dirty="0">
                <a:solidFill>
                  <a:srgbClr val="001B50"/>
                </a:solidFill>
                <a:latin typeface="Open Sans SemiBold" panose="020B0706030804020204" pitchFamily="34" charset="0"/>
                <a:ea typeface="Open Sans SemiBold" panose="020B0706030804020204" pitchFamily="34" charset="0"/>
                <a:cs typeface="Open Sans SemiBold" panose="020B0706030804020204" pitchFamily="34" charset="0"/>
              </a:rPr>
              <a:t>Objetivo de la presentación.</a:t>
            </a:r>
          </a:p>
        </p:txBody>
      </p:sp>
      <p:pic>
        <p:nvPicPr>
          <p:cNvPr id="7" name="Imagen 6">
            <a:extLst>
              <a:ext uri="{FF2B5EF4-FFF2-40B4-BE49-F238E27FC236}">
                <a16:creationId xmlns:a16="http://schemas.microsoft.com/office/drawing/2014/main" xmlns="" id="{44C4F1A9-07A9-6173-8D60-3A8F62DEC46C}"/>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8537" b="91463" l="7600" r="93000">
                        <a14:foregroundMark x1="10000" y1="9146" x2="14800" y2="36280"/>
                        <a14:foregroundMark x1="14800" y1="36280" x2="31200" y2="43598"/>
                        <a14:foregroundMark x1="31200" y1="43598" x2="20000" y2="27744"/>
                        <a14:foregroundMark x1="20000" y1="27744" x2="18400" y2="29573"/>
                        <a14:foregroundMark x1="31600" y1="34756" x2="31600" y2="34756"/>
                        <a14:foregroundMark x1="28600" y1="23171" x2="28600" y2="23171"/>
                        <a14:foregroundMark x1="32600" y1="15549" x2="32600" y2="15549"/>
                        <a14:foregroundMark x1="39800" y1="9146" x2="66800" y2="17378"/>
                        <a14:foregroundMark x1="66800" y1="17378" x2="89800" y2="35366"/>
                        <a14:foregroundMark x1="89800" y1="35366" x2="91200" y2="81402"/>
                        <a14:foregroundMark x1="91200" y1="81402" x2="16400" y2="85976"/>
                        <a14:foregroundMark x1="16400" y1="85976" x2="9000" y2="68293"/>
                        <a14:foregroundMark x1="9000" y1="68293" x2="7600" y2="36585"/>
                        <a14:foregroundMark x1="51000" y1="9146" x2="88400" y2="16768"/>
                        <a14:foregroundMark x1="88400" y1="16768" x2="91200" y2="32927"/>
                        <a14:foregroundMark x1="91200" y1="32927" x2="92200" y2="79573"/>
                        <a14:foregroundMark x1="92200" y1="79573" x2="81600" y2="91768"/>
                        <a14:foregroundMark x1="81600" y1="91768" x2="78000" y2="91463"/>
                        <a14:foregroundMark x1="25400" y1="15244" x2="25400" y2="15244"/>
                        <a14:foregroundMark x1="25800" y1="17988" x2="25800" y2="17988"/>
                        <a14:foregroundMark x1="27800" y1="20427" x2="27800" y2="20427"/>
                        <a14:foregroundMark x1="74200" y1="10976" x2="74200" y2="10976"/>
                        <a14:foregroundMark x1="74200" y1="10976" x2="74200" y2="10976"/>
                        <a14:foregroundMark x1="93000" y1="10976" x2="93000" y2="10976"/>
                        <a14:foregroundMark x1="93000" y1="10976" x2="93000" y2="10976"/>
                      </a14:backgroundRemoval>
                    </a14:imgEffect>
                    <a14:imgEffect>
                      <a14:artisticGlowDiffused/>
                    </a14:imgEffect>
                    <a14:imgEffect>
                      <a14:colorTemperature colorTemp="7200"/>
                    </a14:imgEffect>
                  </a14:imgLayer>
                </a14:imgProps>
              </a:ext>
            </a:extLst>
          </a:blip>
          <a:stretch>
            <a:fillRect/>
          </a:stretch>
        </p:blipFill>
        <p:spPr>
          <a:xfrm rot="181085">
            <a:off x="2305671" y="5818122"/>
            <a:ext cx="183451" cy="98449"/>
          </a:xfrm>
          <a:prstGeom prst="rect">
            <a:avLst/>
          </a:prstGeom>
          <a:effectLst>
            <a:outerShdw blurRad="50800" dist="38100" dir="18900000" algn="bl" rotWithShape="0">
              <a:prstClr val="black">
                <a:alpha val="40000"/>
              </a:prstClr>
            </a:outerShdw>
            <a:softEdge rad="63500"/>
          </a:effectLst>
        </p:spPr>
      </p:pic>
      <p:pic>
        <p:nvPicPr>
          <p:cNvPr id="12" name="7 Imagen" descr="escudo.gif">
            <a:extLst>
              <a:ext uri="{FF2B5EF4-FFF2-40B4-BE49-F238E27FC236}">
                <a16:creationId xmlns:a16="http://schemas.microsoft.com/office/drawing/2014/main" xmlns="" id="{89BB1944-CB2F-A169-4101-0B5A3DC10D64}"/>
              </a:ext>
            </a:extLst>
          </p:cNvPr>
          <p:cNvPicPr>
            <a:picLocks noChangeAspect="1"/>
          </p:cNvPicPr>
          <p:nvPr/>
        </p:nvPicPr>
        <p:blipFill>
          <a:blip r:embed="rId8" cstate="print"/>
          <a:srcRect/>
          <a:stretch>
            <a:fillRect/>
          </a:stretch>
        </p:blipFill>
        <p:spPr bwMode="auto">
          <a:xfrm>
            <a:off x="4950866" y="3192717"/>
            <a:ext cx="3285100" cy="3289765"/>
          </a:xfrm>
          <a:prstGeom prst="rect">
            <a:avLst/>
          </a:prstGeom>
          <a:noFill/>
          <a:ln w="9525">
            <a:noFill/>
            <a:miter lim="800000"/>
            <a:headEnd/>
            <a:tailEnd/>
          </a:ln>
          <a:effectLst/>
        </p:spPr>
      </p:pic>
    </p:spTree>
    <p:extLst>
      <p:ext uri="{BB962C8B-B14F-4D97-AF65-F5344CB8AC3E}">
        <p14:creationId xmlns:p14="http://schemas.microsoft.com/office/powerpoint/2010/main" val="656522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95490" y="1124744"/>
            <a:ext cx="7772400" cy="3168352"/>
          </a:xfrm>
        </p:spPr>
        <p:txBody>
          <a:bodyPr>
            <a:noAutofit/>
          </a:bodyPr>
          <a:lstStyle/>
          <a:p>
            <a:pPr algn="ctr"/>
            <a:r>
              <a:rPr lang="es-CL" sz="4800" dirty="0"/>
              <a:t>UT-1</a:t>
            </a:r>
            <a:br>
              <a:rPr lang="es-CL" sz="4800" dirty="0"/>
            </a:br>
            <a:r>
              <a:rPr lang="es-CL" sz="4800" dirty="0"/>
              <a:t/>
            </a:r>
            <a:br>
              <a:rPr lang="es-CL" sz="4800" dirty="0"/>
            </a:br>
            <a:r>
              <a:rPr lang="es-CL" sz="4800" dirty="0"/>
              <a:t>Introducción a la Gestión de Proyectos Institucionales.</a:t>
            </a:r>
          </a:p>
        </p:txBody>
      </p:sp>
      <p:sp>
        <p:nvSpPr>
          <p:cNvPr id="3" name="Subtitle 2"/>
          <p:cNvSpPr>
            <a:spLocks noGrp="1"/>
          </p:cNvSpPr>
          <p:nvPr>
            <p:ph type="subTitle" idx="1"/>
          </p:nvPr>
        </p:nvSpPr>
        <p:spPr>
          <a:xfrm>
            <a:off x="2881290" y="5250411"/>
            <a:ext cx="6400800" cy="550912"/>
          </a:xfrm>
        </p:spPr>
        <p:txBody>
          <a:bodyPr>
            <a:normAutofit/>
          </a:bodyPr>
          <a:lstStyle/>
          <a:p>
            <a:pPr algn="ctr"/>
            <a:r>
              <a:rPr lang="es-CL" sz="2800" b="1" dirty="0">
                <a:latin typeface="+mj-lt"/>
              </a:rPr>
              <a:t>Academia Politécnica Naval</a:t>
            </a:r>
            <a:endParaRPr lang="es-CL" sz="2800" dirty="0">
              <a:latin typeface="+mj-lt"/>
            </a:endParaRPr>
          </a:p>
        </p:txBody>
      </p:sp>
      <p:sp>
        <p:nvSpPr>
          <p:cNvPr id="4" name="TextBox 3"/>
          <p:cNvSpPr txBox="1"/>
          <p:nvPr/>
        </p:nvSpPr>
        <p:spPr>
          <a:xfrm>
            <a:off x="249458" y="6063433"/>
            <a:ext cx="7531770" cy="369332"/>
          </a:xfrm>
          <a:prstGeom prst="rect">
            <a:avLst/>
          </a:prstGeom>
          <a:noFill/>
        </p:spPr>
        <p:txBody>
          <a:bodyPr wrap="square" rtlCol="0">
            <a:spAutoFit/>
          </a:bodyPr>
          <a:lstStyle/>
          <a:p>
            <a:pPr algn="ctr"/>
            <a:r>
              <a:rPr lang="es-CL" b="1" dirty="0">
                <a:solidFill>
                  <a:prstClr val="black"/>
                </a:solidFill>
                <a:effectLst>
                  <a:outerShdw blurRad="38100" dist="38100" dir="2700000" algn="tl">
                    <a:srgbClr val="000000">
                      <a:alpha val="43137"/>
                    </a:srgbClr>
                  </a:outerShdw>
                </a:effectLst>
                <a:latin typeface="+mj-lt"/>
              </a:rPr>
              <a:t>Profesor</a:t>
            </a:r>
            <a:r>
              <a:rPr lang="en-US" b="1" dirty="0">
                <a:solidFill>
                  <a:prstClr val="black"/>
                </a:solidFill>
                <a:effectLst>
                  <a:outerShdw blurRad="38100" dist="38100" dir="2700000" algn="tl">
                    <a:srgbClr val="000000">
                      <a:alpha val="43137"/>
                    </a:srgbClr>
                  </a:outerShdw>
                </a:effectLst>
                <a:latin typeface="+mj-lt"/>
              </a:rPr>
              <a:t>:  Capitán de </a:t>
            </a:r>
            <a:r>
              <a:rPr lang="en-US" b="1" dirty="0" err="1">
                <a:solidFill>
                  <a:prstClr val="black"/>
                </a:solidFill>
                <a:effectLst>
                  <a:outerShdw blurRad="38100" dist="38100" dir="2700000" algn="tl">
                    <a:srgbClr val="000000">
                      <a:alpha val="43137"/>
                    </a:srgbClr>
                  </a:outerShdw>
                </a:effectLst>
                <a:latin typeface="+mj-lt"/>
              </a:rPr>
              <a:t>Corbeta</a:t>
            </a:r>
            <a:r>
              <a:rPr lang="en-US" b="1" dirty="0">
                <a:solidFill>
                  <a:prstClr val="black"/>
                </a:solidFill>
                <a:effectLst>
                  <a:outerShdw blurRad="38100" dist="38100" dir="2700000" algn="tl">
                    <a:srgbClr val="000000">
                      <a:alpha val="43137"/>
                    </a:srgbClr>
                  </a:outerShdw>
                </a:effectLst>
                <a:latin typeface="+mj-lt"/>
              </a:rPr>
              <a:t> IM JUAN PABLO REPENNING CIESLA</a:t>
            </a:r>
            <a:endParaRPr lang="es-CL" b="1" dirty="0">
              <a:solidFill>
                <a:prstClr val="black"/>
              </a:solidFill>
              <a:effectLst>
                <a:outerShdw blurRad="38100" dist="38100" dir="2700000" algn="tl">
                  <a:srgbClr val="000000">
                    <a:alpha val="43137"/>
                  </a:srgbClr>
                </a:outerShdw>
              </a:effectLst>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3</a:t>
            </a:fld>
            <a:endParaRPr lang="es-CL" dirty="0"/>
          </a:p>
        </p:txBody>
      </p:sp>
      <p:sp>
        <p:nvSpPr>
          <p:cNvPr id="6" name="TextBox 3"/>
          <p:cNvSpPr txBox="1"/>
          <p:nvPr/>
        </p:nvSpPr>
        <p:spPr>
          <a:xfrm>
            <a:off x="1524000" y="188641"/>
            <a:ext cx="9144000" cy="461665"/>
          </a:xfrm>
          <a:prstGeom prst="rect">
            <a:avLst/>
          </a:prstGeom>
          <a:noFill/>
        </p:spPr>
        <p:txBody>
          <a:bodyPr wrap="square" rtlCol="0">
            <a:spAutoFit/>
          </a:bodyPr>
          <a:lstStyle/>
          <a:p>
            <a:pPr algn="ctr"/>
            <a:r>
              <a:rPr lang="es-CL" sz="2400" b="1" dirty="0">
                <a:latin typeface="+mj-lt"/>
              </a:rPr>
              <a:t>EVALUACIÓN Y ADMINISTRACIÓN DE PROYECTOS</a:t>
            </a:r>
          </a:p>
        </p:txBody>
      </p:sp>
      <p:pic>
        <p:nvPicPr>
          <p:cNvPr id="7" name="Imagen 6">
            <a:extLst>
              <a:ext uri="{FF2B5EF4-FFF2-40B4-BE49-F238E27FC236}">
                <a16:creationId xmlns:a16="http://schemas.microsoft.com/office/drawing/2014/main" xmlns="" id="{EB40C0A0-099F-64DA-EB51-E15F0B637B3D}"/>
              </a:ext>
            </a:extLst>
          </p:cNvPr>
          <p:cNvPicPr>
            <a:picLocks noChangeAspect="1"/>
          </p:cNvPicPr>
          <p:nvPr/>
        </p:nvPicPr>
        <p:blipFill>
          <a:blip r:embed="rId2"/>
          <a:srcRect t="17575" b="23556"/>
          <a:stretch>
            <a:fillRect/>
          </a:stretch>
        </p:blipFill>
        <p:spPr>
          <a:xfrm>
            <a:off x="8285018" y="4619300"/>
            <a:ext cx="3906982" cy="1550922"/>
          </a:xfrm>
          <a:prstGeom prst="rect">
            <a:avLst/>
          </a:prstGeom>
          <a:effectLst>
            <a:softEdge rad="127000"/>
          </a:effectLst>
        </p:spPr>
      </p:pic>
      <p:pic>
        <p:nvPicPr>
          <p:cNvPr id="8" name="Imagen 7">
            <a:extLst>
              <a:ext uri="{FF2B5EF4-FFF2-40B4-BE49-F238E27FC236}">
                <a16:creationId xmlns:a16="http://schemas.microsoft.com/office/drawing/2014/main" xmlns="" id="{8CABA312-A2B2-3663-7C61-7DC3B83FBB1F}"/>
              </a:ext>
            </a:extLst>
          </p:cNvPr>
          <p:cNvPicPr>
            <a:picLocks noChangeAspect="1"/>
          </p:cNvPicPr>
          <p:nvPr/>
        </p:nvPicPr>
        <p:blipFill>
          <a:blip r:embed="rId3"/>
          <a:stretch>
            <a:fillRect/>
          </a:stretch>
        </p:blipFill>
        <p:spPr>
          <a:xfrm>
            <a:off x="970315" y="4539673"/>
            <a:ext cx="2404473" cy="1621689"/>
          </a:xfrm>
          <a:prstGeom prst="rect">
            <a:avLst/>
          </a:prstGeom>
          <a:effectLst>
            <a:softEdge rad="127000"/>
          </a:effectLst>
        </p:spPr>
      </p:pic>
      <p:pic>
        <p:nvPicPr>
          <p:cNvPr id="9" name="Imagen 8">
            <a:extLst>
              <a:ext uri="{FF2B5EF4-FFF2-40B4-BE49-F238E27FC236}">
                <a16:creationId xmlns:a16="http://schemas.microsoft.com/office/drawing/2014/main" xmlns="" id="{06E93E65-A894-7C8C-49E2-F96DB025BC10}"/>
              </a:ext>
            </a:extLst>
          </p:cNvPr>
          <p:cNvPicPr>
            <a:picLocks noChangeAspect="1"/>
          </p:cNvPicPr>
          <p:nvPr/>
        </p:nvPicPr>
        <p:blipFill>
          <a:blip r:embed="rId4"/>
          <a:stretch>
            <a:fillRect/>
          </a:stretch>
        </p:blipFill>
        <p:spPr>
          <a:xfrm>
            <a:off x="8745602" y="828771"/>
            <a:ext cx="3339807" cy="2243286"/>
          </a:xfrm>
          <a:prstGeom prst="rect">
            <a:avLst/>
          </a:prstGeom>
          <a:effectLst>
            <a:softEdge rad="127000"/>
          </a:effectLst>
        </p:spPr>
      </p:pic>
      <p:pic>
        <p:nvPicPr>
          <p:cNvPr id="10" name="Imagen 9">
            <a:extLst>
              <a:ext uri="{FF2B5EF4-FFF2-40B4-BE49-F238E27FC236}">
                <a16:creationId xmlns:a16="http://schemas.microsoft.com/office/drawing/2014/main" xmlns="" id="{C11ADFAF-A139-5936-917D-78C5DD89B61A}"/>
              </a:ext>
            </a:extLst>
          </p:cNvPr>
          <p:cNvPicPr>
            <a:picLocks noChangeAspect="1"/>
          </p:cNvPicPr>
          <p:nvPr/>
        </p:nvPicPr>
        <p:blipFill>
          <a:blip r:embed="rId5"/>
          <a:srcRect l="20099" t="3943" b="11688"/>
          <a:stretch>
            <a:fillRect/>
          </a:stretch>
        </p:blipFill>
        <p:spPr>
          <a:xfrm>
            <a:off x="9587345" y="2907665"/>
            <a:ext cx="2498064" cy="1756558"/>
          </a:xfrm>
          <a:prstGeom prst="rect">
            <a:avLst/>
          </a:prstGeom>
          <a:effectLst>
            <a:softEdge rad="127000"/>
          </a:effectLst>
        </p:spPr>
      </p:pic>
      <p:pic>
        <p:nvPicPr>
          <p:cNvPr id="11" name="Imagen 10">
            <a:extLst>
              <a:ext uri="{FF2B5EF4-FFF2-40B4-BE49-F238E27FC236}">
                <a16:creationId xmlns:a16="http://schemas.microsoft.com/office/drawing/2014/main" xmlns="" id="{1A4EE3E1-BD55-97F5-7400-85FD1FE20E72}"/>
              </a:ext>
            </a:extLst>
          </p:cNvPr>
          <p:cNvPicPr>
            <a:picLocks noChangeAspect="1"/>
          </p:cNvPicPr>
          <p:nvPr/>
        </p:nvPicPr>
        <p:blipFill>
          <a:blip r:embed="rId6"/>
          <a:stretch>
            <a:fillRect/>
          </a:stretch>
        </p:blipFill>
        <p:spPr>
          <a:xfrm>
            <a:off x="1190649" y="903876"/>
            <a:ext cx="2296434" cy="1414451"/>
          </a:xfrm>
          <a:prstGeom prst="rect">
            <a:avLst/>
          </a:prstGeom>
          <a:effectLst>
            <a:softEdge rad="127000"/>
          </a:effectLst>
        </p:spPr>
      </p:pic>
      <p:pic>
        <p:nvPicPr>
          <p:cNvPr id="12" name="Imagen 11">
            <a:extLst>
              <a:ext uri="{FF2B5EF4-FFF2-40B4-BE49-F238E27FC236}">
                <a16:creationId xmlns:a16="http://schemas.microsoft.com/office/drawing/2014/main" xmlns="" id="{429305DF-F494-BAF9-F9FC-A2C84F060AD0}"/>
              </a:ext>
            </a:extLst>
          </p:cNvPr>
          <p:cNvPicPr>
            <a:picLocks noChangeAspect="1"/>
          </p:cNvPicPr>
          <p:nvPr/>
        </p:nvPicPr>
        <p:blipFill>
          <a:blip r:embed="rId7"/>
          <a:stretch>
            <a:fillRect/>
          </a:stretch>
        </p:blipFill>
        <p:spPr>
          <a:xfrm>
            <a:off x="768013" y="2949438"/>
            <a:ext cx="1850114" cy="1264168"/>
          </a:xfrm>
          <a:prstGeom prst="rect">
            <a:avLst/>
          </a:prstGeom>
          <a:effectLst>
            <a:softEdge rad="127000"/>
          </a:effectLst>
        </p:spPr>
      </p:pic>
    </p:spTree>
    <p:extLst>
      <p:ext uri="{BB962C8B-B14F-4D97-AF65-F5344CB8AC3E}">
        <p14:creationId xmlns:p14="http://schemas.microsoft.com/office/powerpoint/2010/main" val="6125070"/>
      </p:ext>
    </p:extLst>
  </p:cSld>
  <p:clrMapOvr>
    <a:masterClrMapping/>
  </p:clrMapOvr>
  <p:transition advClick="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1"/>
            <a:ext cx="8606760" cy="5450851"/>
          </a:xfrm>
          <a:prstGeom prst="rect">
            <a:avLst/>
          </a:prstGeom>
          <a:noFill/>
        </p:spPr>
        <p:txBody>
          <a:bodyPr wrap="square" rtlCol="0">
            <a:spAutoFit/>
          </a:bodyPr>
          <a:lstStyle/>
          <a:p>
            <a:pPr marL="571500" indent="-571500">
              <a:lnSpc>
                <a:spcPct val="150000"/>
              </a:lnSpc>
              <a:buFont typeface="+mj-lt"/>
              <a:buAutoNum type="romanUcPeriod"/>
            </a:pPr>
            <a:r>
              <a:rPr lang="es-CL" sz="2400" b="1" dirty="0">
                <a:latin typeface="+mj-lt"/>
              </a:rPr>
              <a:t>Objetivo:</a:t>
            </a:r>
          </a:p>
          <a:p>
            <a:pPr marL="627063" lvl="1" algn="just">
              <a:lnSpc>
                <a:spcPct val="150000"/>
              </a:lnSpc>
            </a:pPr>
            <a:r>
              <a:rPr lang="es-CL" dirty="0">
                <a:latin typeface="+mj-lt"/>
              </a:rPr>
              <a:t>Lograr que los Oficiales Alumnos conozcan la metodología empleada para desarrollar los Proyectos en la Institución, dominando los conceptos básicos utilizados en la Gestión de Proyectos. </a:t>
            </a:r>
          </a:p>
          <a:p>
            <a:pPr marL="627063" lvl="1" algn="just">
              <a:lnSpc>
                <a:spcPct val="150000"/>
              </a:lnSpc>
            </a:pPr>
            <a:endParaRPr lang="es-CL" sz="2000" dirty="0">
              <a:latin typeface="+mj-lt"/>
            </a:endParaRPr>
          </a:p>
          <a:p>
            <a:pPr marL="571500" indent="-571500">
              <a:lnSpc>
                <a:spcPct val="150000"/>
              </a:lnSpc>
              <a:buFont typeface="+mj-lt"/>
              <a:buAutoNum type="romanUcPeriod"/>
            </a:pPr>
            <a:r>
              <a:rPr lang="es-CL" sz="2400" b="1" dirty="0">
                <a:latin typeface="+mj-lt"/>
              </a:rPr>
              <a:t>Contenido: </a:t>
            </a:r>
            <a:endParaRPr lang="es-CL" sz="2000" b="1" dirty="0">
              <a:solidFill>
                <a:srgbClr val="FFC000"/>
              </a:solidFill>
              <a:latin typeface="+mj-lt"/>
            </a:endParaRPr>
          </a:p>
          <a:p>
            <a:pPr marL="995363" indent="-457200" algn="just" defTabSz="896938">
              <a:lnSpc>
                <a:spcPct val="150000"/>
              </a:lnSpc>
              <a:buFont typeface="+mj-lt"/>
              <a:buAutoNum type="arabicPeriod"/>
            </a:pPr>
            <a:r>
              <a:rPr lang="es-CL" dirty="0">
                <a:solidFill>
                  <a:srgbClr val="0070C0"/>
                </a:solidFill>
                <a:latin typeface="+mj-lt"/>
              </a:rPr>
              <a:t>Qué es un Proyecto.</a:t>
            </a:r>
          </a:p>
          <a:p>
            <a:pPr marL="995363" indent="-457200" algn="just" defTabSz="896938">
              <a:lnSpc>
                <a:spcPct val="150000"/>
              </a:lnSpc>
              <a:buFont typeface="+mj-lt"/>
              <a:buAutoNum type="arabicPeriod"/>
            </a:pPr>
            <a:r>
              <a:rPr lang="es-CL" dirty="0">
                <a:solidFill>
                  <a:srgbClr val="0070C0"/>
                </a:solidFill>
                <a:latin typeface="+mj-lt"/>
              </a:rPr>
              <a:t>Los Proyectos de Inversión en Defensa.</a:t>
            </a:r>
          </a:p>
          <a:p>
            <a:pPr marL="995363" indent="-457200" algn="just" defTabSz="896938">
              <a:lnSpc>
                <a:spcPct val="150000"/>
              </a:lnSpc>
              <a:buFont typeface="+mj-lt"/>
              <a:buAutoNum type="arabicPeriod"/>
            </a:pPr>
            <a:r>
              <a:rPr lang="es-CL" dirty="0">
                <a:solidFill>
                  <a:srgbClr val="0070C0"/>
                </a:solidFill>
                <a:latin typeface="+mj-lt"/>
              </a:rPr>
              <a:t>Cómo se clasifican los Proyectos de Defensa.</a:t>
            </a:r>
          </a:p>
          <a:p>
            <a:pPr marL="995363" indent="-457200" algn="just" defTabSz="896938">
              <a:lnSpc>
                <a:spcPct val="150000"/>
              </a:lnSpc>
              <a:buFont typeface="+mj-lt"/>
              <a:buAutoNum type="arabicPeriod"/>
            </a:pPr>
            <a:r>
              <a:rPr lang="es-CL" dirty="0">
                <a:solidFill>
                  <a:srgbClr val="0070C0"/>
                </a:solidFill>
                <a:latin typeface="+mj-lt"/>
              </a:rPr>
              <a:t>Determinación de la Viabilidad de un Proyecto.</a:t>
            </a:r>
          </a:p>
          <a:p>
            <a:pPr marL="995363" indent="-457200" algn="just" defTabSz="896938">
              <a:lnSpc>
                <a:spcPct val="150000"/>
              </a:lnSpc>
              <a:buFont typeface="+mj-lt"/>
              <a:buAutoNum type="arabicPeriod"/>
            </a:pPr>
            <a:r>
              <a:rPr lang="es-CL" dirty="0">
                <a:solidFill>
                  <a:srgbClr val="0070C0"/>
                </a:solidFill>
                <a:latin typeface="+mj-lt"/>
              </a:rPr>
              <a:t>Etapas de un Proyecto.</a:t>
            </a:r>
          </a:p>
          <a:p>
            <a:pPr marL="995363" indent="-457200" algn="just" defTabSz="896938">
              <a:lnSpc>
                <a:spcPct val="150000"/>
              </a:lnSpc>
              <a:buFont typeface="+mj-lt"/>
              <a:buAutoNum type="arabicPeriod"/>
            </a:pPr>
            <a:r>
              <a:rPr lang="es-CL" dirty="0">
                <a:solidFill>
                  <a:srgbClr val="0070C0"/>
                </a:solidFill>
                <a:latin typeface="+mj-lt"/>
              </a:rPr>
              <a:t>Los Proyectos en la Armada de Chile.</a:t>
            </a:r>
          </a:p>
        </p:txBody>
      </p:sp>
      <p:sp>
        <p:nvSpPr>
          <p:cNvPr id="4" name="Title 1"/>
          <p:cNvSpPr txBox="1">
            <a:spLocks/>
          </p:cNvSpPr>
          <p:nvPr/>
        </p:nvSpPr>
        <p:spPr>
          <a:xfrm>
            <a:off x="1524000" y="116632"/>
            <a:ext cx="9144000" cy="623562"/>
          </a:xfrm>
          <a:prstGeom prst="rect">
            <a:avLst/>
          </a:prstGeom>
        </p:spPr>
        <p:txBody>
          <a:bodyPr>
            <a:noAutofit/>
          </a:bodyPr>
          <a:lstStyle/>
          <a:p>
            <a:pPr algn="ctr">
              <a:spcBef>
                <a:spcPct val="0"/>
              </a:spcBef>
              <a:defRPr/>
            </a:pPr>
            <a:r>
              <a:rPr lang="es-CL" sz="3400" b="1" dirty="0">
                <a:solidFill>
                  <a:schemeClr val="tx2"/>
                </a:solidFill>
                <a:latin typeface="+mj-lt"/>
                <a:ea typeface="+mj-ea"/>
                <a:cs typeface="+mj-cs"/>
              </a:rPr>
              <a:t>UT-1: Introducción a la Gestión de Proyectos Institucionales.</a:t>
            </a: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4</a:t>
            </a:fld>
            <a:endParaRPr lang="es-CL"/>
          </a:p>
        </p:txBody>
      </p:sp>
      <p:pic>
        <p:nvPicPr>
          <p:cNvPr id="4098" name="Picture 2" descr="http://1.bp.blogspot.com/-6jq-NnRKDUA/WrAMAyyjL3I/AAAAAAAAPNE/fOyKenWIZIIUHP35_fwsFBlFVY0ud7TnwCK4BGAYYCw/s1600/espan%25CC%2583a%2Bf-110.jpg">
            <a:extLst>
              <a:ext uri="{FF2B5EF4-FFF2-40B4-BE49-F238E27FC236}">
                <a16:creationId xmlns:a16="http://schemas.microsoft.com/office/drawing/2014/main" xmlns="" id="{38011F72-283A-4EE2-98CD-6B8F9D2F8E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16080" y="2636912"/>
            <a:ext cx="3500564" cy="17466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maxidataconsultores.com/wp-content/uploads/2017/04/gestion-de-proyectos-TI.jpg">
            <a:extLst>
              <a:ext uri="{FF2B5EF4-FFF2-40B4-BE49-F238E27FC236}">
                <a16:creationId xmlns:a16="http://schemas.microsoft.com/office/drawing/2014/main" xmlns="" id="{E46C1C21-F7AA-44B4-8405-36FBB940FA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52184" y="4880077"/>
            <a:ext cx="2812530" cy="1535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3903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De una idea a su ejecución: proyectos, bibliotecas y algo más – IFT">
            <a:extLst>
              <a:ext uri="{FF2B5EF4-FFF2-40B4-BE49-F238E27FC236}">
                <a16:creationId xmlns:a16="http://schemas.microsoft.com/office/drawing/2014/main" xmlns="" id="{7E2746D1-135A-4B8B-93BF-7A2C8437B2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2902" y="817345"/>
            <a:ext cx="3312368" cy="3179871"/>
          </a:xfrm>
          <a:prstGeom prst="rect">
            <a:avLst/>
          </a:prstGeom>
          <a:noFill/>
          <a:extLst>
            <a:ext uri="{909E8E84-426E-40DD-AFC4-6F175D3DCCD1}">
              <a14:hiddenFill xmlns:a14="http://schemas.microsoft.com/office/drawing/2010/main">
                <a:solidFill>
                  <a:srgbClr val="FFFFFF"/>
                </a:solidFill>
              </a14:hiddenFill>
            </a:ext>
          </a:extLst>
        </p:spPr>
      </p:pic>
      <p:sp>
        <p:nvSpPr>
          <p:cNvPr id="5" name="4 Marcador de número de diapositiva"/>
          <p:cNvSpPr>
            <a:spLocks noGrp="1"/>
          </p:cNvSpPr>
          <p:nvPr>
            <p:ph type="sldNum" sz="quarter" idx="12"/>
          </p:nvPr>
        </p:nvSpPr>
        <p:spPr/>
        <p:txBody>
          <a:bodyPr/>
          <a:lstStyle/>
          <a:p>
            <a:fld id="{BC75BB6E-B40D-4A41-B883-88CCEBB963C9}" type="slidenum">
              <a:rPr lang="es-CL" smtClean="0"/>
              <a:pPr/>
              <a:t>5</a:t>
            </a:fld>
            <a:endParaRPr lang="es-CL"/>
          </a:p>
        </p:txBody>
      </p:sp>
      <p:sp>
        <p:nvSpPr>
          <p:cNvPr id="6" name="Title 1">
            <a:extLst>
              <a:ext uri="{FF2B5EF4-FFF2-40B4-BE49-F238E27FC236}">
                <a16:creationId xmlns:a16="http://schemas.microsoft.com/office/drawing/2014/main" xmlns="" id="{4D0502BE-A016-4CB4-9EB1-5BF92D9DB082}"/>
              </a:ext>
            </a:extLst>
          </p:cNvPr>
          <p:cNvSpPr txBox="1">
            <a:spLocks/>
          </p:cNvSpPr>
          <p:nvPr/>
        </p:nvSpPr>
        <p:spPr>
          <a:xfrm>
            <a:off x="1524000" y="116632"/>
            <a:ext cx="9144000" cy="623562"/>
          </a:xfrm>
          <a:prstGeom prst="rect">
            <a:avLst/>
          </a:prstGeom>
        </p:spPr>
        <p:txBody>
          <a:bodyPr>
            <a:noAutofit/>
          </a:bodyPr>
          <a:lstStyle/>
          <a:p>
            <a:pPr algn="ctr">
              <a:spcBef>
                <a:spcPct val="0"/>
              </a:spcBef>
              <a:defRPr/>
            </a:pPr>
            <a:r>
              <a:rPr lang="es-CL" sz="3400" b="1" dirty="0">
                <a:solidFill>
                  <a:schemeClr val="tx2"/>
                </a:solidFill>
                <a:latin typeface="+mj-lt"/>
                <a:ea typeface="+mj-ea"/>
                <a:cs typeface="+mj-cs"/>
              </a:rPr>
              <a:t>EVALUACIÓN Y ADMINISTRACIÓN DE PROYECTOS</a:t>
            </a:r>
          </a:p>
        </p:txBody>
      </p:sp>
      <p:sp>
        <p:nvSpPr>
          <p:cNvPr id="2" name="Rectángulo 1">
            <a:extLst>
              <a:ext uri="{FF2B5EF4-FFF2-40B4-BE49-F238E27FC236}">
                <a16:creationId xmlns:a16="http://schemas.microsoft.com/office/drawing/2014/main" xmlns="" id="{75128155-F887-43E0-8F36-2DE9394D02A0}"/>
              </a:ext>
            </a:extLst>
          </p:cNvPr>
          <p:cNvSpPr/>
          <p:nvPr/>
        </p:nvSpPr>
        <p:spPr>
          <a:xfrm>
            <a:off x="930835" y="3889701"/>
            <a:ext cx="4572000" cy="369332"/>
          </a:xfrm>
          <a:prstGeom prst="rect">
            <a:avLst/>
          </a:prstGeom>
        </p:spPr>
        <p:txBody>
          <a:bodyPr>
            <a:spAutoFit/>
          </a:bodyPr>
          <a:lstStyle/>
          <a:p>
            <a:r>
              <a:rPr lang="fr-FR" b="1" i="1" dirty="0">
                <a:solidFill>
                  <a:srgbClr val="0070C0"/>
                </a:solidFill>
                <a:latin typeface="Agrandir-Medium"/>
              </a:rPr>
              <a:t>Project Management Professional (PMP)</a:t>
            </a:r>
            <a:r>
              <a:rPr lang="fr-FR" b="1" i="1" baseline="30000" dirty="0">
                <a:solidFill>
                  <a:srgbClr val="0070C0"/>
                </a:solidFill>
                <a:latin typeface="Agrandir-Medium"/>
              </a:rPr>
              <a:t>®</a:t>
            </a:r>
            <a:endParaRPr lang="fr-FR" b="1" i="1" dirty="0">
              <a:solidFill>
                <a:srgbClr val="0070C0"/>
              </a:solidFill>
              <a:latin typeface="Agrandir-Medium"/>
            </a:endParaRPr>
          </a:p>
        </p:txBody>
      </p:sp>
      <p:sp>
        <p:nvSpPr>
          <p:cNvPr id="3" name="Rectángulo 2">
            <a:extLst>
              <a:ext uri="{FF2B5EF4-FFF2-40B4-BE49-F238E27FC236}">
                <a16:creationId xmlns:a16="http://schemas.microsoft.com/office/drawing/2014/main" xmlns="" id="{B43F2298-4ABB-41B7-8520-9BE7F1FD20B7}"/>
              </a:ext>
            </a:extLst>
          </p:cNvPr>
          <p:cNvSpPr/>
          <p:nvPr/>
        </p:nvSpPr>
        <p:spPr>
          <a:xfrm>
            <a:off x="7755462" y="3883239"/>
            <a:ext cx="4032448" cy="2031325"/>
          </a:xfrm>
          <a:prstGeom prst="rect">
            <a:avLst/>
          </a:prstGeom>
        </p:spPr>
        <p:txBody>
          <a:bodyPr wrap="square">
            <a:spAutoFit/>
          </a:bodyPr>
          <a:lstStyle/>
          <a:p>
            <a:r>
              <a:rPr lang="en-US" sz="1400" b="1" i="1" dirty="0">
                <a:solidFill>
                  <a:srgbClr val="212121"/>
                </a:solidFill>
                <a:latin typeface="Agrandir-Light"/>
              </a:rPr>
              <a:t>What is PMP Certification?</a:t>
            </a:r>
          </a:p>
          <a:p>
            <a:pPr algn="just"/>
            <a:r>
              <a:rPr lang="en-US" sz="1400" dirty="0">
                <a:solidFill>
                  <a:srgbClr val="575757"/>
                </a:solidFill>
                <a:latin typeface="Helvetica Neue"/>
              </a:rPr>
              <a:t>As the world’s leading authority on project management, PMI created PMP Certification to recognize project managers who have proven they have the skills to successfully manage projects. Project Management Professional (PMP)</a:t>
            </a:r>
            <a:r>
              <a:rPr lang="en-US" sz="1400" baseline="30000" dirty="0">
                <a:solidFill>
                  <a:srgbClr val="575757"/>
                </a:solidFill>
                <a:latin typeface="Helvetica Neue"/>
              </a:rPr>
              <a:t>®</a:t>
            </a:r>
            <a:r>
              <a:rPr lang="en-US" sz="1400" dirty="0">
                <a:solidFill>
                  <a:srgbClr val="575757"/>
                </a:solidFill>
                <a:latin typeface="Helvetica Neue"/>
              </a:rPr>
              <a:t> certification represents an elite group of project managers. It proves project leadership experience and expertise in any way of working.</a:t>
            </a:r>
          </a:p>
        </p:txBody>
      </p:sp>
      <p:pic>
        <p:nvPicPr>
          <p:cNvPr id="4" name="Imagen 3">
            <a:extLst>
              <a:ext uri="{FF2B5EF4-FFF2-40B4-BE49-F238E27FC236}">
                <a16:creationId xmlns:a16="http://schemas.microsoft.com/office/drawing/2014/main" xmlns="" id="{AB66E34C-A8D3-4650-8E96-4060771520BF}"/>
              </a:ext>
            </a:extLst>
          </p:cNvPr>
          <p:cNvPicPr>
            <a:picLocks noChangeAspect="1"/>
          </p:cNvPicPr>
          <p:nvPr/>
        </p:nvPicPr>
        <p:blipFill>
          <a:blip r:embed="rId3"/>
          <a:stretch>
            <a:fillRect/>
          </a:stretch>
        </p:blipFill>
        <p:spPr>
          <a:xfrm>
            <a:off x="1398356" y="4777970"/>
            <a:ext cx="2815092" cy="1578380"/>
          </a:xfrm>
          <a:prstGeom prst="rect">
            <a:avLst/>
          </a:prstGeom>
          <a:ln w="25400">
            <a:solidFill>
              <a:schemeClr val="accent1"/>
            </a:solidFill>
          </a:ln>
        </p:spPr>
      </p:pic>
    </p:spTree>
    <p:extLst>
      <p:ext uri="{BB962C8B-B14F-4D97-AF65-F5344CB8AC3E}">
        <p14:creationId xmlns:p14="http://schemas.microsoft.com/office/powerpoint/2010/main" val="39055177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6</a:t>
            </a:fld>
            <a:endParaRPr lang="es-CL" dirty="0"/>
          </a:p>
        </p:txBody>
      </p:sp>
      <p:sp>
        <p:nvSpPr>
          <p:cNvPr id="4" name="Title 1">
            <a:extLst>
              <a:ext uri="{FF2B5EF4-FFF2-40B4-BE49-F238E27FC236}">
                <a16:creationId xmlns:a16="http://schemas.microsoft.com/office/drawing/2014/main" xmlns="" id="{2B507BDE-9921-498C-9743-438D43B3D8C2}"/>
              </a:ext>
            </a:extLst>
          </p:cNvPr>
          <p:cNvSpPr txBox="1">
            <a:spLocks/>
          </p:cNvSpPr>
          <p:nvPr/>
        </p:nvSpPr>
        <p:spPr>
          <a:xfrm>
            <a:off x="1524000" y="2769054"/>
            <a:ext cx="9144000" cy="1319893"/>
          </a:xfrm>
          <a:prstGeom prst="rect">
            <a:avLst/>
          </a:prstGeom>
        </p:spPr>
        <p:txBody>
          <a:bodyPr>
            <a:noAutofit/>
          </a:bodyPr>
          <a:lstStyle/>
          <a:p>
            <a:pPr algn="ctr">
              <a:spcBef>
                <a:spcPct val="0"/>
              </a:spcBef>
              <a:defRPr/>
            </a:pPr>
            <a:r>
              <a:rPr lang="es-MX" sz="2800" b="1" dirty="0">
                <a:solidFill>
                  <a:schemeClr val="tx2"/>
                </a:solidFill>
                <a:latin typeface="+mj-lt"/>
                <a:ea typeface="+mj-ea"/>
                <a:cs typeface="+mj-cs"/>
              </a:rPr>
              <a:t>Capitulo I</a:t>
            </a:r>
          </a:p>
          <a:p>
            <a:pPr algn="ctr">
              <a:spcBef>
                <a:spcPct val="0"/>
              </a:spcBef>
              <a:defRPr/>
            </a:pPr>
            <a:endParaRPr lang="es-MX" sz="2800" b="1" dirty="0">
              <a:solidFill>
                <a:schemeClr val="tx2"/>
              </a:solidFill>
              <a:latin typeface="+mj-lt"/>
              <a:ea typeface="+mj-ea"/>
              <a:cs typeface="+mj-cs"/>
            </a:endParaRPr>
          </a:p>
          <a:p>
            <a:pPr algn="ctr">
              <a:spcBef>
                <a:spcPct val="0"/>
              </a:spcBef>
              <a:defRPr/>
            </a:pPr>
            <a:r>
              <a:rPr lang="es-MX" sz="2800" b="1" dirty="0">
                <a:solidFill>
                  <a:schemeClr val="tx2"/>
                </a:solidFill>
                <a:latin typeface="+mj-lt"/>
                <a:ea typeface="+mj-ea"/>
                <a:cs typeface="+mj-cs"/>
              </a:rPr>
              <a:t>Qué es un Proyecto?</a:t>
            </a:r>
            <a:endParaRPr lang="es-CL" sz="2800" b="1" dirty="0">
              <a:solidFill>
                <a:schemeClr val="tx2"/>
              </a:solidFill>
              <a:latin typeface="+mj-lt"/>
              <a:ea typeface="+mj-ea"/>
              <a:cs typeface="+mj-cs"/>
            </a:endParaRPr>
          </a:p>
        </p:txBody>
      </p:sp>
      <p:sp>
        <p:nvSpPr>
          <p:cNvPr id="6" name="Title 1">
            <a:extLst>
              <a:ext uri="{FF2B5EF4-FFF2-40B4-BE49-F238E27FC236}">
                <a16:creationId xmlns:a16="http://schemas.microsoft.com/office/drawing/2014/main" xmlns="" id="{32B451EF-4615-43FB-834B-0C2DD38D3D51}"/>
              </a:ext>
            </a:extLst>
          </p:cNvPr>
          <p:cNvSpPr txBox="1">
            <a:spLocks/>
          </p:cNvSpPr>
          <p:nvPr/>
        </p:nvSpPr>
        <p:spPr>
          <a:xfrm>
            <a:off x="1524000" y="116632"/>
            <a:ext cx="9144000" cy="623562"/>
          </a:xfrm>
          <a:prstGeom prst="rect">
            <a:avLst/>
          </a:prstGeom>
        </p:spPr>
        <p:txBody>
          <a:bodyPr>
            <a:noAutofit/>
          </a:bodyPr>
          <a:lstStyle/>
          <a:p>
            <a:pPr algn="ctr">
              <a:spcBef>
                <a:spcPct val="0"/>
              </a:spcBef>
              <a:defRPr/>
            </a:pPr>
            <a:r>
              <a:rPr lang="es-CL" sz="3400" b="1" dirty="0">
                <a:solidFill>
                  <a:schemeClr val="tx2"/>
                </a:solidFill>
                <a:latin typeface="+mj-lt"/>
                <a:ea typeface="+mj-ea"/>
                <a:cs typeface="+mj-cs"/>
              </a:rPr>
              <a:t>UT-1: Introducción a la Gestión de Proyectos Institucionales</a:t>
            </a:r>
          </a:p>
        </p:txBody>
      </p:sp>
      <p:grpSp>
        <p:nvGrpSpPr>
          <p:cNvPr id="11" name="Grupo 10">
            <a:extLst>
              <a:ext uri="{FF2B5EF4-FFF2-40B4-BE49-F238E27FC236}">
                <a16:creationId xmlns:a16="http://schemas.microsoft.com/office/drawing/2014/main" xmlns="" id="{53081FE0-C338-B22B-5C2C-A06FB5648D69}"/>
              </a:ext>
            </a:extLst>
          </p:cNvPr>
          <p:cNvGrpSpPr/>
          <p:nvPr/>
        </p:nvGrpSpPr>
        <p:grpSpPr>
          <a:xfrm>
            <a:off x="956697" y="4971345"/>
            <a:ext cx="11075653" cy="1293602"/>
            <a:chOff x="945267" y="5041692"/>
            <a:chExt cx="11256245" cy="1314695"/>
          </a:xfrm>
        </p:grpSpPr>
        <p:pic>
          <p:nvPicPr>
            <p:cNvPr id="12" name="Imagen 11">
              <a:extLst>
                <a:ext uri="{FF2B5EF4-FFF2-40B4-BE49-F238E27FC236}">
                  <a16:creationId xmlns:a16="http://schemas.microsoft.com/office/drawing/2014/main" xmlns="" id="{79056216-120C-5ACA-5F05-BDC609DCA56A}"/>
                </a:ext>
              </a:extLst>
            </p:cNvPr>
            <p:cNvPicPr>
              <a:picLocks noChangeAspect="1"/>
            </p:cNvPicPr>
            <p:nvPr/>
          </p:nvPicPr>
          <p:blipFill rotWithShape="1">
            <a:blip r:embed="rId2"/>
            <a:srcRect l="14340"/>
            <a:stretch/>
          </p:blipFill>
          <p:spPr>
            <a:xfrm>
              <a:off x="945267" y="5041692"/>
              <a:ext cx="2211126" cy="1314695"/>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3" name="Imagen 12">
              <a:extLst>
                <a:ext uri="{FF2B5EF4-FFF2-40B4-BE49-F238E27FC236}">
                  <a16:creationId xmlns:a16="http://schemas.microsoft.com/office/drawing/2014/main" xmlns="" id="{7537523D-8576-550A-2A66-D62E33A976FE}"/>
                </a:ext>
              </a:extLst>
            </p:cNvPr>
            <p:cNvPicPr>
              <a:picLocks noChangeAspect="1"/>
            </p:cNvPicPr>
            <p:nvPr/>
          </p:nvPicPr>
          <p:blipFill>
            <a:blip r:embed="rId3"/>
            <a:stretch>
              <a:fillRect/>
            </a:stretch>
          </p:blipFill>
          <p:spPr>
            <a:xfrm>
              <a:off x="5003865" y="5042039"/>
              <a:ext cx="2101648" cy="1314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4" name="Imagen 13">
              <a:extLst>
                <a:ext uri="{FF2B5EF4-FFF2-40B4-BE49-F238E27FC236}">
                  <a16:creationId xmlns:a16="http://schemas.microsoft.com/office/drawing/2014/main" xmlns="" id="{AA38001E-7AB8-5D2C-31E5-3A6CCE979895}"/>
                </a:ext>
              </a:extLst>
            </p:cNvPr>
            <p:cNvPicPr>
              <a:picLocks noChangeAspect="1"/>
            </p:cNvPicPr>
            <p:nvPr/>
          </p:nvPicPr>
          <p:blipFill rotWithShape="1">
            <a:blip r:embed="rId4"/>
            <a:srcRect l="11004" t="20007" r="9111" b="19106"/>
            <a:stretch/>
          </p:blipFill>
          <p:spPr>
            <a:xfrm>
              <a:off x="7159808" y="5042039"/>
              <a:ext cx="2882147" cy="1314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5" name="Imagen 14">
              <a:extLst>
                <a:ext uri="{FF2B5EF4-FFF2-40B4-BE49-F238E27FC236}">
                  <a16:creationId xmlns:a16="http://schemas.microsoft.com/office/drawing/2014/main" xmlns="" id="{781430DA-8D28-FB2B-5988-40060CCB3E15}"/>
                </a:ext>
              </a:extLst>
            </p:cNvPr>
            <p:cNvPicPr>
              <a:picLocks noChangeAspect="1"/>
            </p:cNvPicPr>
            <p:nvPr/>
          </p:nvPicPr>
          <p:blipFill>
            <a:blip r:embed="rId5"/>
            <a:stretch>
              <a:fillRect/>
            </a:stretch>
          </p:blipFill>
          <p:spPr>
            <a:xfrm>
              <a:off x="3038760" y="5042039"/>
              <a:ext cx="2277309" cy="1314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6" name="Imagen 15">
              <a:extLst>
                <a:ext uri="{FF2B5EF4-FFF2-40B4-BE49-F238E27FC236}">
                  <a16:creationId xmlns:a16="http://schemas.microsoft.com/office/drawing/2014/main" xmlns="" id="{0971F4F3-C108-0D5B-5C05-3D48A67B15E4}"/>
                </a:ext>
              </a:extLst>
            </p:cNvPr>
            <p:cNvPicPr>
              <a:picLocks noChangeAspect="1"/>
            </p:cNvPicPr>
            <p:nvPr/>
          </p:nvPicPr>
          <p:blipFill>
            <a:blip r:embed="rId6"/>
            <a:stretch>
              <a:fillRect/>
            </a:stretch>
          </p:blipFill>
          <p:spPr>
            <a:xfrm>
              <a:off x="10049344" y="5042039"/>
              <a:ext cx="2152168" cy="1314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grpSp>
    </p:spTree>
    <p:extLst>
      <p:ext uri="{BB962C8B-B14F-4D97-AF65-F5344CB8AC3E}">
        <p14:creationId xmlns:p14="http://schemas.microsoft.com/office/powerpoint/2010/main" val="31918338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7</a:t>
            </a:fld>
            <a:endParaRPr lang="es-CL" dirty="0"/>
          </a:p>
        </p:txBody>
      </p:sp>
      <p:sp>
        <p:nvSpPr>
          <p:cNvPr id="7" name="Title 1"/>
          <p:cNvSpPr txBox="1">
            <a:spLocks/>
          </p:cNvSpPr>
          <p:nvPr/>
        </p:nvSpPr>
        <p:spPr>
          <a:xfrm>
            <a:off x="1738314" y="116632"/>
            <a:ext cx="8858280" cy="623562"/>
          </a:xfrm>
          <a:prstGeom prst="rect">
            <a:avLst/>
          </a:prstGeom>
        </p:spPr>
        <p:txBody>
          <a:bodyPr>
            <a:noAutofit/>
          </a:bodyPr>
          <a:lstStyle/>
          <a:p>
            <a:pPr algn="ctr">
              <a:spcBef>
                <a:spcPct val="0"/>
              </a:spcBef>
              <a:defRPr/>
            </a:pPr>
            <a:r>
              <a:rPr lang="es-MX" sz="2800" b="1" dirty="0">
                <a:solidFill>
                  <a:schemeClr val="tx2"/>
                </a:solidFill>
                <a:latin typeface="+mj-lt"/>
                <a:ea typeface="+mj-ea"/>
                <a:cs typeface="+mj-cs"/>
              </a:rPr>
              <a:t>Qué es un Proyecto</a:t>
            </a:r>
            <a:endParaRPr lang="es-CL" sz="2800" b="1" dirty="0">
              <a:solidFill>
                <a:schemeClr val="tx2"/>
              </a:solidFill>
              <a:latin typeface="+mj-lt"/>
              <a:ea typeface="+mj-ea"/>
              <a:cs typeface="+mj-cs"/>
            </a:endParaRPr>
          </a:p>
        </p:txBody>
      </p:sp>
      <p:pic>
        <p:nvPicPr>
          <p:cNvPr id="2" name="Picture 2" descr="planificacion y ejecucion de proyec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7866" y="1041426"/>
            <a:ext cx="7499176" cy="5516351"/>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9564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1"/>
            <a:ext cx="8606760" cy="1538883"/>
          </a:xfrm>
          <a:prstGeom prst="rect">
            <a:avLst/>
          </a:prstGeom>
          <a:noFill/>
        </p:spPr>
        <p:txBody>
          <a:bodyPr wrap="square" rtlCol="0">
            <a:spAutoFit/>
          </a:bodyPr>
          <a:lstStyle/>
          <a:p>
            <a:r>
              <a:rPr lang="es-ES" b="1" dirty="0">
                <a:solidFill>
                  <a:srgbClr val="0070C0"/>
                </a:solidFill>
                <a:latin typeface="+mj-lt"/>
              </a:rPr>
              <a:t>1.1.-  INTRODUCCIÓN:</a:t>
            </a:r>
          </a:p>
          <a:p>
            <a:endParaRPr lang="es-CL" sz="400" dirty="0">
              <a:latin typeface="+mj-lt"/>
            </a:endParaRPr>
          </a:p>
          <a:p>
            <a:pPr algn="ctr"/>
            <a:endParaRPr lang="es-ES" b="1" dirty="0">
              <a:latin typeface="+mj-lt"/>
            </a:endParaRPr>
          </a:p>
          <a:p>
            <a:pPr algn="ctr"/>
            <a:r>
              <a:rPr lang="es-ES" b="1" dirty="0">
                <a:latin typeface="+mj-lt"/>
              </a:rPr>
              <a:t>¿Qué es un Proyecto?</a:t>
            </a:r>
          </a:p>
          <a:p>
            <a:pPr algn="just"/>
            <a:endParaRPr lang="es-ES" dirty="0">
              <a:latin typeface="+mj-lt"/>
            </a:endParaRPr>
          </a:p>
          <a:p>
            <a:pPr algn="just"/>
            <a:endParaRPr lang="es-ES"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8</a:t>
            </a:fld>
            <a:endParaRPr lang="es-CL" dirty="0"/>
          </a:p>
        </p:txBody>
      </p:sp>
      <p:pic>
        <p:nvPicPr>
          <p:cNvPr id="7" name="Picture 2050" descr="j0134549">
            <a:extLst>
              <a:ext uri="{FF2B5EF4-FFF2-40B4-BE49-F238E27FC236}">
                <a16:creationId xmlns:a16="http://schemas.microsoft.com/office/drawing/2014/main" xmlns="" id="{954B5FA9-7C3A-477D-9B54-4FA578552AD3}"/>
              </a:ext>
            </a:extLst>
          </p:cNvPr>
          <p:cNvPicPr>
            <a:picLocks noChangeAspect="1" noChangeArrowheads="1"/>
          </p:cNvPicPr>
          <p:nvPr/>
        </p:nvPicPr>
        <p:blipFill>
          <a:blip r:embed="rId2" cstate="print"/>
          <a:srcRect/>
          <a:stretch>
            <a:fillRect/>
          </a:stretch>
        </p:blipFill>
        <p:spPr bwMode="auto">
          <a:xfrm>
            <a:off x="3904314" y="836712"/>
            <a:ext cx="751526" cy="1328182"/>
          </a:xfrm>
          <a:prstGeom prst="rect">
            <a:avLst/>
          </a:prstGeom>
          <a:noFill/>
          <a:ln w="9525">
            <a:noFill/>
            <a:miter lim="800000"/>
            <a:headEnd/>
            <a:tailEnd/>
          </a:ln>
        </p:spPr>
      </p:pic>
      <p:pic>
        <p:nvPicPr>
          <p:cNvPr id="4098" name="Picture 2" descr="https://www.histarmar.com.ar/InfGral-7/BuqueCabodeHornosChile/Cabo%20de%20Hornos%20en%20el%20esquema%20figura%20un%20bulbo%20que%20no%20posee%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8231" y="2373391"/>
            <a:ext cx="5474626" cy="3380582"/>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1738314" y="5682734"/>
            <a:ext cx="9144000" cy="338554"/>
          </a:xfrm>
          <a:prstGeom prst="rect">
            <a:avLst/>
          </a:prstGeom>
          <a:noFill/>
        </p:spPr>
        <p:txBody>
          <a:bodyPr wrap="square" rtlCol="0">
            <a:spAutoFit/>
          </a:bodyPr>
          <a:lstStyle/>
          <a:p>
            <a:pPr algn="ctr"/>
            <a:r>
              <a:rPr lang="es-CL" sz="1600" b="1" dirty="0">
                <a:solidFill>
                  <a:srgbClr val="0070C0"/>
                </a:solidFill>
                <a:latin typeface="+mj-lt"/>
              </a:rPr>
              <a:t>Proyecto “Medusa”: Buque Científico “Cabo de Hornos”.</a:t>
            </a:r>
          </a:p>
        </p:txBody>
      </p:sp>
      <p:sp>
        <p:nvSpPr>
          <p:cNvPr id="8" name="Title 1">
            <a:extLst>
              <a:ext uri="{FF2B5EF4-FFF2-40B4-BE49-F238E27FC236}">
                <a16:creationId xmlns:a16="http://schemas.microsoft.com/office/drawing/2014/main" xmlns="" id="{A13CA35A-E758-49A5-BEBF-D8A50C14E395}"/>
              </a:ext>
            </a:extLst>
          </p:cNvPr>
          <p:cNvSpPr txBox="1">
            <a:spLocks/>
          </p:cNvSpPr>
          <p:nvPr/>
        </p:nvSpPr>
        <p:spPr>
          <a:xfrm>
            <a:off x="1738314" y="116632"/>
            <a:ext cx="8858280" cy="623562"/>
          </a:xfrm>
          <a:prstGeom prst="rect">
            <a:avLst/>
          </a:prstGeom>
        </p:spPr>
        <p:txBody>
          <a:bodyPr>
            <a:noAutofit/>
          </a:bodyPr>
          <a:lstStyle/>
          <a:p>
            <a:pPr algn="ctr">
              <a:spcBef>
                <a:spcPct val="0"/>
              </a:spcBef>
              <a:defRPr/>
            </a:pPr>
            <a:r>
              <a:rPr lang="es-MX" sz="2800" b="1" dirty="0">
                <a:solidFill>
                  <a:schemeClr val="tx2"/>
                </a:solidFill>
                <a:latin typeface="+mj-lt"/>
                <a:ea typeface="+mj-ea"/>
                <a:cs typeface="+mj-cs"/>
              </a:rPr>
              <a:t>Qué es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1013759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304204" y="597455"/>
            <a:ext cx="9862559" cy="5663089"/>
          </a:xfrm>
          <a:prstGeom prst="rect">
            <a:avLst/>
          </a:prstGeom>
          <a:noFill/>
        </p:spPr>
        <p:txBody>
          <a:bodyPr wrap="square" rtlCol="0">
            <a:spAutoFit/>
          </a:bodyPr>
          <a:lstStyle/>
          <a:p>
            <a:r>
              <a:rPr lang="es-ES" b="1" dirty="0">
                <a:solidFill>
                  <a:srgbClr val="0070C0"/>
                </a:solidFill>
                <a:latin typeface="+mj-lt"/>
              </a:rPr>
              <a:t>1.1.-  INTRODUCCIÓN:</a:t>
            </a:r>
          </a:p>
          <a:p>
            <a:endParaRPr lang="es-CL" sz="400" dirty="0">
              <a:latin typeface="+mj-lt"/>
            </a:endParaRPr>
          </a:p>
          <a:p>
            <a:pPr algn="ctr"/>
            <a:endParaRPr lang="es-ES" b="1" dirty="0">
              <a:latin typeface="+mj-lt"/>
            </a:endParaRPr>
          </a:p>
          <a:p>
            <a:pPr algn="ctr"/>
            <a:r>
              <a:rPr lang="es-ES" b="1" dirty="0">
                <a:latin typeface="+mj-lt"/>
              </a:rPr>
              <a:t>¿Qué es un Proyecto?</a:t>
            </a:r>
          </a:p>
          <a:p>
            <a:pPr algn="just"/>
            <a:endParaRPr lang="es-ES" dirty="0">
              <a:latin typeface="+mj-lt"/>
            </a:endParaRPr>
          </a:p>
          <a:p>
            <a:pPr algn="just"/>
            <a:endParaRPr lang="es-ES" dirty="0">
              <a:latin typeface="+mj-lt"/>
            </a:endParaRPr>
          </a:p>
          <a:p>
            <a:pPr algn="just"/>
            <a:r>
              <a:rPr lang="es-ES" sz="1600" b="1" dirty="0">
                <a:latin typeface="+mj-lt"/>
              </a:rPr>
              <a:t>Definición clásica:</a:t>
            </a:r>
          </a:p>
          <a:p>
            <a:pPr algn="just"/>
            <a:endParaRPr lang="es-ES" b="1" dirty="0">
              <a:latin typeface="+mj-lt"/>
            </a:endParaRPr>
          </a:p>
          <a:p>
            <a:pPr algn="ctr"/>
            <a:r>
              <a:rPr lang="es-ES" b="1" dirty="0">
                <a:solidFill>
                  <a:srgbClr val="0070C0"/>
                </a:solidFill>
                <a:latin typeface="+mj-lt"/>
              </a:rPr>
              <a:t>“Un proyecto es un esfuerzo temporal que se lleva a cabo para</a:t>
            </a:r>
          </a:p>
          <a:p>
            <a:pPr algn="ctr"/>
            <a:r>
              <a:rPr lang="es-ES" b="1" dirty="0">
                <a:solidFill>
                  <a:srgbClr val="0070C0"/>
                </a:solidFill>
                <a:latin typeface="+mj-lt"/>
              </a:rPr>
              <a:t> crear un producto, servicio o resultado único”.</a:t>
            </a:r>
          </a:p>
          <a:p>
            <a:pPr algn="just"/>
            <a:endParaRPr lang="es-ES" sz="1600" dirty="0">
              <a:latin typeface="+mj-lt"/>
            </a:endParaRPr>
          </a:p>
          <a:p>
            <a:pPr algn="just"/>
            <a:endParaRPr lang="es-ES" sz="1600" dirty="0">
              <a:latin typeface="+mj-lt"/>
            </a:endParaRPr>
          </a:p>
          <a:p>
            <a:pPr algn="just"/>
            <a:r>
              <a:rPr lang="es-ES" sz="1600" b="1" dirty="0">
                <a:latin typeface="+mj-lt"/>
              </a:rPr>
              <a:t>Definición del “</a:t>
            </a:r>
            <a:r>
              <a:rPr lang="es-ES" sz="1600" b="1" dirty="0">
                <a:solidFill>
                  <a:srgbClr val="C00000"/>
                </a:solidFill>
                <a:latin typeface="+mj-lt"/>
              </a:rPr>
              <a:t>Manual de Normas y Procedimientos para la Presentación y Evaluación de Proyectos de Inversión en Defensa </a:t>
            </a:r>
            <a:r>
              <a:rPr lang="es-ES" sz="1600" b="1" dirty="0">
                <a:latin typeface="+mj-lt"/>
              </a:rPr>
              <a:t>(SEPID)” del año 2007:</a:t>
            </a:r>
          </a:p>
          <a:p>
            <a:pPr algn="just"/>
            <a:endParaRPr lang="es-ES" b="1" dirty="0">
              <a:latin typeface="+mj-lt"/>
            </a:endParaRPr>
          </a:p>
          <a:p>
            <a:pPr algn="ctr"/>
            <a:r>
              <a:rPr lang="es-MX" b="1" dirty="0">
                <a:solidFill>
                  <a:srgbClr val="0070C0"/>
                </a:solidFill>
                <a:latin typeface="+mj-lt"/>
              </a:rPr>
              <a:t>“Un Proyecto es un proceso metodológico para </a:t>
            </a:r>
          </a:p>
          <a:p>
            <a:pPr algn="ctr"/>
            <a:r>
              <a:rPr lang="es-MX" b="1" dirty="0">
                <a:solidFill>
                  <a:srgbClr val="0070C0"/>
                </a:solidFill>
                <a:latin typeface="+mj-lt"/>
              </a:rPr>
              <a:t>obtener la solución a una necesidad”.</a:t>
            </a:r>
            <a:endParaRPr lang="es-MX" sz="1600" b="1" dirty="0">
              <a:solidFill>
                <a:srgbClr val="0070C0"/>
              </a:solidFill>
              <a:latin typeface="+mj-lt"/>
            </a:endParaRPr>
          </a:p>
          <a:p>
            <a:pPr algn="just"/>
            <a:endParaRPr lang="es-MX" sz="1600" dirty="0">
              <a:latin typeface="+mj-lt"/>
            </a:endParaRPr>
          </a:p>
          <a:p>
            <a:pPr marL="630238" indent="-630238" algn="just"/>
            <a:r>
              <a:rPr lang="es-MX" sz="1600" b="1" dirty="0">
                <a:latin typeface="+mj-lt"/>
              </a:rPr>
              <a:t>Nota: 	</a:t>
            </a:r>
            <a:r>
              <a:rPr lang="es-MX" sz="1600" dirty="0">
                <a:latin typeface="+mj-lt"/>
              </a:rPr>
              <a:t>El manual antes indicado, tiene por finalidad establecer las bases del </a:t>
            </a:r>
            <a:r>
              <a:rPr lang="es-MX" sz="1600" b="1" i="1" dirty="0">
                <a:latin typeface="+mj-lt"/>
              </a:rPr>
              <a:t>Sistema de Evaluación de Proyectos de Inversiones en Defensa (SEPID).   </a:t>
            </a:r>
            <a:r>
              <a:rPr lang="es-MX" sz="1600" dirty="0">
                <a:latin typeface="+mj-lt"/>
              </a:rPr>
              <a:t>Por eso, se le conoce como el </a:t>
            </a:r>
            <a:r>
              <a:rPr lang="es-MX" sz="1600" dirty="0">
                <a:solidFill>
                  <a:srgbClr val="0070C0"/>
                </a:solidFill>
                <a:latin typeface="+mj-lt"/>
              </a:rPr>
              <a:t>Manual SEPID </a:t>
            </a:r>
            <a:r>
              <a:rPr lang="es-MX" sz="1600" dirty="0">
                <a:latin typeface="+mj-lt"/>
              </a:rPr>
              <a:t>o </a:t>
            </a:r>
            <a:r>
              <a:rPr lang="es-MX" sz="1600" dirty="0">
                <a:solidFill>
                  <a:srgbClr val="0070C0"/>
                </a:solidFill>
                <a:latin typeface="+mj-lt"/>
              </a:rPr>
              <a:t>Manual de Proyectos del Ministerio de Defensa </a:t>
            </a:r>
            <a:r>
              <a:rPr lang="es-MX" sz="1600" dirty="0">
                <a:latin typeface="+mj-lt"/>
              </a:rPr>
              <a:t>y se entiende que es el reemplazo al Manual de Proyectos de la Armada (MAPRO), que era del año 1985.</a:t>
            </a:r>
            <a:endParaRPr lang="es-ES" sz="16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9</a:t>
            </a:fld>
            <a:endParaRPr lang="es-CL" dirty="0"/>
          </a:p>
        </p:txBody>
      </p:sp>
      <p:pic>
        <p:nvPicPr>
          <p:cNvPr id="7" name="Picture 2050" descr="j0134549">
            <a:extLst>
              <a:ext uri="{FF2B5EF4-FFF2-40B4-BE49-F238E27FC236}">
                <a16:creationId xmlns:a16="http://schemas.microsoft.com/office/drawing/2014/main" xmlns="" id="{954B5FA9-7C3A-477D-9B54-4FA578552AD3}"/>
              </a:ext>
            </a:extLst>
          </p:cNvPr>
          <p:cNvPicPr>
            <a:picLocks noChangeAspect="1" noChangeArrowheads="1"/>
          </p:cNvPicPr>
          <p:nvPr/>
        </p:nvPicPr>
        <p:blipFill>
          <a:blip r:embed="rId2" cstate="print"/>
          <a:srcRect/>
          <a:stretch>
            <a:fillRect/>
          </a:stretch>
        </p:blipFill>
        <p:spPr bwMode="auto">
          <a:xfrm>
            <a:off x="4412314" y="740194"/>
            <a:ext cx="751526" cy="1328182"/>
          </a:xfrm>
          <a:prstGeom prst="rect">
            <a:avLst/>
          </a:prstGeom>
          <a:noFill/>
          <a:ln w="9525">
            <a:noFill/>
            <a:miter lim="800000"/>
            <a:headEnd/>
            <a:tailEnd/>
          </a:ln>
        </p:spPr>
      </p:pic>
      <p:pic>
        <p:nvPicPr>
          <p:cNvPr id="6" name="Picture 2" descr="Resultado de imagen para proyectos">
            <a:extLst>
              <a:ext uri="{FF2B5EF4-FFF2-40B4-BE49-F238E27FC236}">
                <a16:creationId xmlns:a16="http://schemas.microsoft.com/office/drawing/2014/main" xmlns="" id="{8823B318-2A15-4E41-BC7E-0AD000845CA7}"/>
              </a:ext>
            </a:extLst>
          </p:cNvPr>
          <p:cNvPicPr>
            <a:picLocks noChangeAspect="1" noChangeArrowheads="1"/>
          </p:cNvPicPr>
          <p:nvPr/>
        </p:nvPicPr>
        <p:blipFill>
          <a:blip r:embed="rId3" cstate="print"/>
          <a:srcRect/>
          <a:stretch>
            <a:fillRect/>
          </a:stretch>
        </p:blipFill>
        <p:spPr bwMode="auto">
          <a:xfrm>
            <a:off x="7968208" y="833989"/>
            <a:ext cx="2304256" cy="1421457"/>
          </a:xfrm>
          <a:prstGeom prst="rect">
            <a:avLst/>
          </a:prstGeom>
          <a:noFill/>
          <a:effectLst>
            <a:softEdge rad="101600"/>
          </a:effectLst>
        </p:spPr>
      </p:pic>
      <p:sp>
        <p:nvSpPr>
          <p:cNvPr id="8" name="Title 1">
            <a:extLst>
              <a:ext uri="{FF2B5EF4-FFF2-40B4-BE49-F238E27FC236}">
                <a16:creationId xmlns:a16="http://schemas.microsoft.com/office/drawing/2014/main" xmlns="" id="{91050282-4105-4058-BFAD-15D3831F7890}"/>
              </a:ext>
            </a:extLst>
          </p:cNvPr>
          <p:cNvSpPr txBox="1">
            <a:spLocks/>
          </p:cNvSpPr>
          <p:nvPr/>
        </p:nvSpPr>
        <p:spPr>
          <a:xfrm>
            <a:off x="1738314" y="116632"/>
            <a:ext cx="8858280" cy="623562"/>
          </a:xfrm>
          <a:prstGeom prst="rect">
            <a:avLst/>
          </a:prstGeom>
        </p:spPr>
        <p:txBody>
          <a:bodyPr>
            <a:noAutofit/>
          </a:bodyPr>
          <a:lstStyle/>
          <a:p>
            <a:pPr algn="ctr">
              <a:spcBef>
                <a:spcPct val="0"/>
              </a:spcBef>
              <a:defRPr/>
            </a:pPr>
            <a:r>
              <a:rPr lang="es-MX" sz="2800" b="1" dirty="0">
                <a:solidFill>
                  <a:schemeClr val="tx2"/>
                </a:solidFill>
                <a:latin typeface="+mj-lt"/>
                <a:ea typeface="+mj-ea"/>
                <a:cs typeface="+mj-cs"/>
              </a:rPr>
              <a:t>Qué es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6881135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468582" y="593617"/>
            <a:ext cx="9885218" cy="5416868"/>
          </a:xfrm>
          <a:prstGeom prst="rect">
            <a:avLst/>
          </a:prstGeom>
          <a:noFill/>
        </p:spPr>
        <p:txBody>
          <a:bodyPr wrap="square" rtlCol="0">
            <a:spAutoFit/>
          </a:bodyPr>
          <a:lstStyle/>
          <a:p>
            <a:r>
              <a:rPr lang="es-ES" b="1" dirty="0">
                <a:solidFill>
                  <a:srgbClr val="0070C0"/>
                </a:solidFill>
                <a:latin typeface="+mj-lt"/>
              </a:rPr>
              <a:t>1.2.-  CÓMO?:</a:t>
            </a:r>
          </a:p>
          <a:p>
            <a:endParaRPr lang="es-CL" sz="400" dirty="0">
              <a:latin typeface="+mj-lt"/>
            </a:endParaRPr>
          </a:p>
          <a:p>
            <a:pPr algn="ctr"/>
            <a:endParaRPr lang="es-ES" b="1" dirty="0">
              <a:latin typeface="+mj-lt"/>
            </a:endParaRPr>
          </a:p>
          <a:p>
            <a:pPr algn="ctr"/>
            <a:r>
              <a:rPr lang="es-ES" b="1" dirty="0">
                <a:latin typeface="+mj-lt"/>
              </a:rPr>
              <a:t>¿Cómo se hace un Proyecto?</a:t>
            </a:r>
          </a:p>
          <a:p>
            <a:pPr algn="just"/>
            <a:endParaRPr lang="es-ES" dirty="0">
              <a:latin typeface="+mj-lt"/>
            </a:endParaRPr>
          </a:p>
          <a:p>
            <a:pPr algn="just"/>
            <a:endParaRPr lang="es-ES" dirty="0">
              <a:latin typeface="+mj-lt"/>
            </a:endParaRPr>
          </a:p>
          <a:p>
            <a:pPr algn="ctr"/>
            <a:r>
              <a:rPr lang="es-ES" sz="1600" i="1" dirty="0">
                <a:solidFill>
                  <a:srgbClr val="0070C0"/>
                </a:solidFill>
                <a:latin typeface="+mj-lt"/>
              </a:rPr>
              <a:t>En la Armada de Chile y en las FF.AA, los proyectos se ejecutan de acuerdo a lo que establecen las leyes, dictámenes, resoluciones y oficios, emanados por el Ministerio de Defensa Nacional y/o el Ministerio de Hacienda.</a:t>
            </a:r>
          </a:p>
          <a:p>
            <a:pPr algn="just">
              <a:tabLst>
                <a:tab pos="625475" algn="l"/>
              </a:tabLst>
            </a:pPr>
            <a:endParaRPr lang="es-ES" sz="1600" b="1" dirty="0">
              <a:latin typeface="+mj-lt"/>
            </a:endParaRPr>
          </a:p>
          <a:p>
            <a:pPr marL="0" lvl="1" algn="just">
              <a:tabLst>
                <a:tab pos="625475" algn="l"/>
              </a:tabLst>
            </a:pPr>
            <a:r>
              <a:rPr lang="es-ES" sz="1600" dirty="0">
                <a:latin typeface="+mj-lt"/>
              </a:rPr>
              <a:t>1958	</a:t>
            </a:r>
            <a:r>
              <a:rPr lang="es-CL" sz="1600" dirty="0">
                <a:latin typeface="+mj-lt"/>
              </a:rPr>
              <a:t>Ley N° </a:t>
            </a:r>
            <a:r>
              <a:rPr lang="es-MX" sz="1600" dirty="0">
                <a:latin typeface="+mj-lt"/>
              </a:rPr>
              <a:t>13.196.- originalmente se llamó </a:t>
            </a:r>
            <a:r>
              <a:rPr lang="es-MX" sz="1600" b="1" dirty="0">
                <a:latin typeface="+mj-lt"/>
              </a:rPr>
              <a:t>“Ley de Cruceros”</a:t>
            </a:r>
            <a:r>
              <a:rPr lang="es-MX" sz="1600" dirty="0">
                <a:latin typeface="+mj-lt"/>
              </a:rPr>
              <a:t>, hoy </a:t>
            </a:r>
            <a:r>
              <a:rPr lang="es-MX" sz="1600" b="1" dirty="0">
                <a:latin typeface="+mj-lt"/>
              </a:rPr>
              <a:t>“Ley Reservada del Cobre”</a:t>
            </a:r>
            <a:r>
              <a:rPr lang="es-MX" sz="1600" dirty="0">
                <a:latin typeface="+mj-lt"/>
              </a:rPr>
              <a:t>.  </a:t>
            </a:r>
          </a:p>
          <a:p>
            <a:pPr algn="just">
              <a:tabLst>
                <a:tab pos="625475" algn="l"/>
              </a:tabLst>
            </a:pPr>
            <a:endParaRPr lang="es-ES" sz="1200" b="1" dirty="0">
              <a:latin typeface="+mj-lt"/>
            </a:endParaRPr>
          </a:p>
          <a:p>
            <a:pPr algn="just">
              <a:buAutoNum type="arabicPlain" startAt="2007"/>
              <a:tabLst>
                <a:tab pos="625475" algn="l"/>
              </a:tabLst>
            </a:pPr>
            <a:r>
              <a:rPr lang="es-ES" sz="1600" dirty="0">
                <a:latin typeface="+mj-lt"/>
              </a:rPr>
              <a:t> 	</a:t>
            </a:r>
            <a:r>
              <a:rPr lang="es-ES" sz="1600" b="1" dirty="0">
                <a:solidFill>
                  <a:srgbClr val="0070C0"/>
                </a:solidFill>
                <a:latin typeface="+mj-lt"/>
              </a:rPr>
              <a:t>Manual de Normas y Procedimientos para la Presentación y Evaluación de Proyectos de Inversión en Defensa 	(SEPID).</a:t>
            </a:r>
          </a:p>
          <a:p>
            <a:pPr algn="just">
              <a:buAutoNum type="arabicPlain" startAt="2007"/>
              <a:tabLst>
                <a:tab pos="625475" algn="l"/>
              </a:tabLst>
            </a:pPr>
            <a:endParaRPr lang="es-ES" sz="1200" dirty="0">
              <a:latin typeface="+mj-lt"/>
            </a:endParaRPr>
          </a:p>
          <a:p>
            <a:pPr marL="342900" indent="-342900" algn="just">
              <a:buAutoNum type="arabicPlain" startAt="2009"/>
              <a:tabLst>
                <a:tab pos="625475" algn="l"/>
              </a:tabLst>
            </a:pPr>
            <a:r>
              <a:rPr lang="es-ES" sz="1600" dirty="0">
                <a:latin typeface="+mj-lt"/>
              </a:rPr>
              <a:t> 	Decreto N°134 del MDN. SSG. </a:t>
            </a:r>
            <a:r>
              <a:rPr lang="es-ES" sz="1600" b="1" dirty="0">
                <a:latin typeface="+mj-lt"/>
              </a:rPr>
              <a:t>“Determina Metodología de Preparación, Presentación y Evaluación de Estudios y 	Proyectos de Inversión en las FF.AA.”</a:t>
            </a:r>
          </a:p>
          <a:p>
            <a:pPr marL="342900" indent="-342900" algn="just">
              <a:buAutoNum type="arabicPlain" startAt="2009"/>
              <a:tabLst>
                <a:tab pos="625475" algn="l"/>
              </a:tabLst>
            </a:pPr>
            <a:endParaRPr lang="es-ES" sz="1200" dirty="0">
              <a:latin typeface="+mj-lt"/>
            </a:endParaRPr>
          </a:p>
          <a:p>
            <a:pPr marL="0" lvl="1" algn="just">
              <a:buAutoNum type="arabicPlain" startAt="2009"/>
              <a:tabLst>
                <a:tab pos="625475" algn="l"/>
              </a:tabLst>
            </a:pPr>
            <a:r>
              <a:rPr lang="es-ES" sz="1600" dirty="0">
                <a:latin typeface="+mj-lt"/>
              </a:rPr>
              <a:t> 	Libro de la Defensa Nacional, Capítulo XXI: </a:t>
            </a:r>
            <a:r>
              <a:rPr lang="es-ES" sz="1600" b="1" dirty="0">
                <a:latin typeface="+mj-lt"/>
              </a:rPr>
              <a:t>”Los recursos financieros provenientes de las Ley del Cobre”.</a:t>
            </a:r>
          </a:p>
          <a:p>
            <a:pPr marL="0" lvl="1" algn="just">
              <a:buAutoNum type="arabicPlain" startAt="2009"/>
              <a:tabLst>
                <a:tab pos="625475" algn="l"/>
              </a:tabLst>
            </a:pPr>
            <a:endParaRPr lang="es-ES" sz="1200" dirty="0">
              <a:latin typeface="+mj-lt"/>
            </a:endParaRPr>
          </a:p>
          <a:p>
            <a:pPr marL="342900" lvl="1" indent="-342900" algn="just">
              <a:buAutoNum type="arabicPlain" startAt="2012"/>
              <a:tabLst>
                <a:tab pos="625475" algn="l"/>
              </a:tabLst>
            </a:pPr>
            <a:r>
              <a:rPr lang="es-ES" sz="1600" dirty="0">
                <a:latin typeface="+mj-lt"/>
              </a:rPr>
              <a:t> 	Resolución MDN. SSD. Div. E.P. N° 10055/365 </a:t>
            </a:r>
            <a:r>
              <a:rPr lang="es-ES" sz="1600" b="1" dirty="0">
                <a:latin typeface="+mj-lt"/>
              </a:rPr>
              <a:t>“Registro Especial de Proveedores “. </a:t>
            </a:r>
          </a:p>
          <a:p>
            <a:pPr marL="342900" lvl="1" indent="-342900" algn="just">
              <a:buAutoNum type="arabicPlain" startAt="2012"/>
              <a:tabLst>
                <a:tab pos="625475" algn="l"/>
              </a:tabLst>
            </a:pPr>
            <a:endParaRPr lang="es-ES" sz="1200" dirty="0">
              <a:latin typeface="+mj-lt"/>
            </a:endParaRPr>
          </a:p>
          <a:p>
            <a:pPr marL="342900" lvl="1" indent="-342900" algn="just">
              <a:buAutoNum type="arabicPlain" startAt="2019"/>
              <a:tabLst>
                <a:tab pos="625475" algn="l"/>
              </a:tabLst>
            </a:pPr>
            <a:r>
              <a:rPr lang="es-ES" sz="1600" dirty="0">
                <a:latin typeface="+mj-lt"/>
              </a:rPr>
              <a:t> 	Ley N°21.174 </a:t>
            </a:r>
            <a:r>
              <a:rPr lang="es-ES" sz="1600" b="1" dirty="0">
                <a:solidFill>
                  <a:srgbClr val="0070C0"/>
                </a:solidFill>
                <a:latin typeface="+mj-lt"/>
              </a:rPr>
              <a:t>“Establece el nuevo mecanismo de financiamiento de las Capacidades Estratégicas de la Defensa 	Nacional ”.</a:t>
            </a: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10</a:t>
            </a:fld>
            <a:endParaRPr lang="es-CL" dirty="0"/>
          </a:p>
        </p:txBody>
      </p:sp>
      <p:pic>
        <p:nvPicPr>
          <p:cNvPr id="7" name="Picture 2050" descr="j0134549">
            <a:extLst>
              <a:ext uri="{FF2B5EF4-FFF2-40B4-BE49-F238E27FC236}">
                <a16:creationId xmlns:a16="http://schemas.microsoft.com/office/drawing/2014/main" xmlns="" id="{954B5FA9-7C3A-477D-9B54-4FA578552AD3}"/>
              </a:ext>
            </a:extLst>
          </p:cNvPr>
          <p:cNvPicPr>
            <a:picLocks noChangeAspect="1" noChangeArrowheads="1"/>
          </p:cNvPicPr>
          <p:nvPr/>
        </p:nvPicPr>
        <p:blipFill>
          <a:blip r:embed="rId2" cstate="print"/>
          <a:srcRect/>
          <a:stretch>
            <a:fillRect/>
          </a:stretch>
        </p:blipFill>
        <p:spPr bwMode="auto">
          <a:xfrm>
            <a:off x="3553332" y="553088"/>
            <a:ext cx="751526" cy="1328182"/>
          </a:xfrm>
          <a:prstGeom prst="rect">
            <a:avLst/>
          </a:prstGeom>
          <a:noFill/>
          <a:ln w="9525">
            <a:noFill/>
            <a:miter lim="800000"/>
            <a:headEnd/>
            <a:tailEnd/>
          </a:ln>
        </p:spPr>
      </p:pic>
      <p:sp>
        <p:nvSpPr>
          <p:cNvPr id="6" name="Title 1">
            <a:extLst>
              <a:ext uri="{FF2B5EF4-FFF2-40B4-BE49-F238E27FC236}">
                <a16:creationId xmlns:a16="http://schemas.microsoft.com/office/drawing/2014/main" xmlns="" id="{BC66CC00-DA3D-4CD6-86D9-1ED7521ADCDD}"/>
              </a:ext>
            </a:extLst>
          </p:cNvPr>
          <p:cNvSpPr txBox="1">
            <a:spLocks/>
          </p:cNvSpPr>
          <p:nvPr/>
        </p:nvSpPr>
        <p:spPr>
          <a:xfrm>
            <a:off x="1738314" y="116632"/>
            <a:ext cx="8858280" cy="623562"/>
          </a:xfrm>
          <a:prstGeom prst="rect">
            <a:avLst/>
          </a:prstGeom>
        </p:spPr>
        <p:txBody>
          <a:bodyPr>
            <a:noAutofit/>
          </a:bodyPr>
          <a:lstStyle/>
          <a:p>
            <a:pPr algn="ctr">
              <a:spcBef>
                <a:spcPct val="0"/>
              </a:spcBef>
              <a:defRPr/>
            </a:pPr>
            <a:r>
              <a:rPr lang="es-MX" sz="2800" b="1" dirty="0">
                <a:solidFill>
                  <a:schemeClr val="tx2"/>
                </a:solidFill>
                <a:latin typeface="+mj-lt"/>
                <a:ea typeface="+mj-ea"/>
                <a:cs typeface="+mj-cs"/>
              </a:rPr>
              <a:t>Qué es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2427233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34263"/>
            <a:ext cx="8606760" cy="2708434"/>
          </a:xfrm>
          <a:prstGeom prst="rect">
            <a:avLst/>
          </a:prstGeom>
          <a:noFill/>
        </p:spPr>
        <p:txBody>
          <a:bodyPr wrap="square" rtlCol="0">
            <a:spAutoFit/>
          </a:bodyPr>
          <a:lstStyle/>
          <a:p>
            <a:r>
              <a:rPr lang="es-MX" sz="2400" b="1" dirty="0">
                <a:solidFill>
                  <a:srgbClr val="0070C0"/>
                </a:solidFill>
                <a:latin typeface="+mj-lt"/>
              </a:rPr>
              <a:t>DESAFÍO:</a:t>
            </a:r>
            <a:endParaRPr lang="es-CL" sz="2400" b="1" dirty="0">
              <a:solidFill>
                <a:srgbClr val="0070C0"/>
              </a:solidFill>
              <a:latin typeface="+mj-lt"/>
            </a:endParaRPr>
          </a:p>
          <a:p>
            <a:pPr algn="ctr"/>
            <a:endParaRPr lang="es-ES" sz="1600" b="1" dirty="0">
              <a:latin typeface="+mj-lt"/>
            </a:endParaRPr>
          </a:p>
          <a:p>
            <a:pPr algn="ctr"/>
            <a:endParaRPr lang="es-ES" sz="1600" b="1" dirty="0">
              <a:latin typeface="+mj-lt"/>
            </a:endParaRPr>
          </a:p>
          <a:p>
            <a:pPr algn="ctr"/>
            <a:r>
              <a:rPr lang="es-CL" sz="2400" b="1" dirty="0">
                <a:latin typeface="+mj-lt"/>
              </a:rPr>
              <a:t>Lograr que los Oficiales conozcan la metodología</a:t>
            </a:r>
          </a:p>
          <a:p>
            <a:pPr algn="ctr"/>
            <a:r>
              <a:rPr lang="es-CL" sz="2400" b="1" dirty="0">
                <a:latin typeface="+mj-lt"/>
              </a:rPr>
              <a:t> empleada para desarrollar los Proyectos en la Institución, </a:t>
            </a:r>
          </a:p>
          <a:p>
            <a:pPr algn="ctr"/>
            <a:r>
              <a:rPr lang="es-CL" sz="2400" b="1" dirty="0">
                <a:latin typeface="+mj-lt"/>
              </a:rPr>
              <a:t>dominando los conceptos básicos utilizados en la </a:t>
            </a:r>
          </a:p>
          <a:p>
            <a:pPr algn="ctr"/>
            <a:r>
              <a:rPr lang="es-CL" sz="2400" b="1" dirty="0">
                <a:latin typeface="+mj-lt"/>
              </a:rPr>
              <a:t>Gestión de Proyectos.</a:t>
            </a:r>
          </a:p>
          <a:p>
            <a:pPr algn="just"/>
            <a:endParaRPr lang="es-ES" b="1" dirty="0">
              <a:solidFill>
                <a:srgbClr val="0070C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11</a:t>
            </a:fld>
            <a:endParaRPr lang="es-CL" dirty="0"/>
          </a:p>
        </p:txBody>
      </p:sp>
      <p:pic>
        <p:nvPicPr>
          <p:cNvPr id="7" name="Picture 2">
            <a:extLst>
              <a:ext uri="{FF2B5EF4-FFF2-40B4-BE49-F238E27FC236}">
                <a16:creationId xmlns:a16="http://schemas.microsoft.com/office/drawing/2014/main" xmlns="" id="{6BFBD857-E2FD-4FE3-BE42-403266024FB0}"/>
              </a:ext>
            </a:extLst>
          </p:cNvPr>
          <p:cNvPicPr>
            <a:picLocks noChangeAspect="1" noChangeArrowheads="1"/>
          </p:cNvPicPr>
          <p:nvPr/>
        </p:nvPicPr>
        <p:blipFill>
          <a:blip r:embed="rId2" cstate="print"/>
          <a:srcRect/>
          <a:stretch>
            <a:fillRect/>
          </a:stretch>
        </p:blipFill>
        <p:spPr bwMode="auto">
          <a:xfrm>
            <a:off x="4079222" y="3523916"/>
            <a:ext cx="4176464" cy="2724645"/>
          </a:xfrm>
          <a:prstGeom prst="rect">
            <a:avLst/>
          </a:prstGeom>
          <a:noFill/>
          <a:ln w="9525">
            <a:noFill/>
            <a:miter lim="800000"/>
            <a:headEnd/>
            <a:tailEnd/>
          </a:ln>
        </p:spPr>
      </p:pic>
      <p:sp>
        <p:nvSpPr>
          <p:cNvPr id="6" name="Title 1">
            <a:extLst>
              <a:ext uri="{FF2B5EF4-FFF2-40B4-BE49-F238E27FC236}">
                <a16:creationId xmlns:a16="http://schemas.microsoft.com/office/drawing/2014/main" xmlns="" id="{2A445B7C-E133-48CC-A7A7-861D6EA6D601}"/>
              </a:ext>
            </a:extLst>
          </p:cNvPr>
          <p:cNvSpPr txBox="1">
            <a:spLocks/>
          </p:cNvSpPr>
          <p:nvPr/>
        </p:nvSpPr>
        <p:spPr>
          <a:xfrm>
            <a:off x="1738314" y="116632"/>
            <a:ext cx="8858280" cy="623562"/>
          </a:xfrm>
          <a:prstGeom prst="rect">
            <a:avLst/>
          </a:prstGeom>
        </p:spPr>
        <p:txBody>
          <a:bodyPr>
            <a:noAutofit/>
          </a:bodyPr>
          <a:lstStyle/>
          <a:p>
            <a:pPr algn="ctr">
              <a:spcBef>
                <a:spcPct val="0"/>
              </a:spcBef>
              <a:defRPr/>
            </a:pPr>
            <a:r>
              <a:rPr lang="es-MX" sz="2800" b="1" dirty="0">
                <a:solidFill>
                  <a:schemeClr val="tx2"/>
                </a:solidFill>
                <a:latin typeface="+mj-lt"/>
                <a:ea typeface="+mj-ea"/>
                <a:cs typeface="+mj-cs"/>
              </a:rPr>
              <a:t>Qué es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3295865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12</a:t>
            </a:fld>
            <a:endParaRPr lang="es-CL" dirty="0"/>
          </a:p>
        </p:txBody>
      </p:sp>
      <p:sp>
        <p:nvSpPr>
          <p:cNvPr id="6" name="Title 1"/>
          <p:cNvSpPr txBox="1">
            <a:spLocks/>
          </p:cNvSpPr>
          <p:nvPr/>
        </p:nvSpPr>
        <p:spPr>
          <a:xfrm>
            <a:off x="1524000" y="2757179"/>
            <a:ext cx="9144000" cy="134364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Capitulo II</a:t>
            </a:r>
          </a:p>
          <a:p>
            <a:pPr lvl="0" algn="ctr">
              <a:spcBef>
                <a:spcPct val="0"/>
              </a:spcBef>
              <a:defRPr/>
            </a:pPr>
            <a:endParaRPr lang="es-MX" sz="2800" b="1" dirty="0">
              <a:solidFill>
                <a:schemeClr val="tx2"/>
              </a:solidFill>
              <a:latin typeface="+mj-lt"/>
              <a:ea typeface="+mj-ea"/>
              <a:cs typeface="+mj-cs"/>
            </a:endParaRPr>
          </a:p>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
        <p:nvSpPr>
          <p:cNvPr id="4" name="Title 1">
            <a:extLst>
              <a:ext uri="{FF2B5EF4-FFF2-40B4-BE49-F238E27FC236}">
                <a16:creationId xmlns:a16="http://schemas.microsoft.com/office/drawing/2014/main" xmlns="" id="{DC431EFB-4EA2-4534-98E4-AD7D20E6523C}"/>
              </a:ext>
            </a:extLst>
          </p:cNvPr>
          <p:cNvSpPr txBox="1">
            <a:spLocks/>
          </p:cNvSpPr>
          <p:nvPr/>
        </p:nvSpPr>
        <p:spPr>
          <a:xfrm>
            <a:off x="1524000" y="116632"/>
            <a:ext cx="9144000" cy="623562"/>
          </a:xfrm>
          <a:prstGeom prst="rect">
            <a:avLst/>
          </a:prstGeom>
        </p:spPr>
        <p:txBody>
          <a:bodyPr>
            <a:noAutofit/>
          </a:bodyPr>
          <a:lstStyle/>
          <a:p>
            <a:pPr algn="ctr">
              <a:spcBef>
                <a:spcPct val="0"/>
              </a:spcBef>
              <a:defRPr/>
            </a:pPr>
            <a:r>
              <a:rPr lang="es-CL" sz="3400" b="1" dirty="0">
                <a:solidFill>
                  <a:schemeClr val="tx2"/>
                </a:solidFill>
                <a:latin typeface="+mj-lt"/>
                <a:ea typeface="+mj-ea"/>
                <a:cs typeface="+mj-cs"/>
              </a:rPr>
              <a:t>UT-1: Introducción a la Gestión de Proyectos Institucionales</a:t>
            </a:r>
          </a:p>
        </p:txBody>
      </p:sp>
      <p:pic>
        <p:nvPicPr>
          <p:cNvPr id="2" name="Imagen 1">
            <a:extLst>
              <a:ext uri="{FF2B5EF4-FFF2-40B4-BE49-F238E27FC236}">
                <a16:creationId xmlns:a16="http://schemas.microsoft.com/office/drawing/2014/main" xmlns="" id="{A6EAFF3E-9082-FCC9-BFEC-75038F69E552}"/>
              </a:ext>
            </a:extLst>
          </p:cNvPr>
          <p:cNvPicPr>
            <a:picLocks noChangeAspect="1"/>
          </p:cNvPicPr>
          <p:nvPr/>
        </p:nvPicPr>
        <p:blipFill>
          <a:blip r:embed="rId2"/>
          <a:srcRect t="17575" b="23556"/>
          <a:stretch>
            <a:fillRect/>
          </a:stretch>
        </p:blipFill>
        <p:spPr>
          <a:xfrm>
            <a:off x="8285018" y="4619300"/>
            <a:ext cx="3906982" cy="1550922"/>
          </a:xfrm>
          <a:prstGeom prst="rect">
            <a:avLst/>
          </a:prstGeom>
          <a:effectLst>
            <a:softEdge rad="127000"/>
          </a:effectLst>
        </p:spPr>
      </p:pic>
      <p:pic>
        <p:nvPicPr>
          <p:cNvPr id="3" name="Imagen 2">
            <a:extLst>
              <a:ext uri="{FF2B5EF4-FFF2-40B4-BE49-F238E27FC236}">
                <a16:creationId xmlns:a16="http://schemas.microsoft.com/office/drawing/2014/main" xmlns="" id="{1CB24351-D7DB-CDAB-CE48-E98438CD78D3}"/>
              </a:ext>
            </a:extLst>
          </p:cNvPr>
          <p:cNvPicPr>
            <a:picLocks noChangeAspect="1"/>
          </p:cNvPicPr>
          <p:nvPr/>
        </p:nvPicPr>
        <p:blipFill>
          <a:blip r:embed="rId3"/>
          <a:stretch>
            <a:fillRect/>
          </a:stretch>
        </p:blipFill>
        <p:spPr>
          <a:xfrm>
            <a:off x="970315" y="4539673"/>
            <a:ext cx="2404473" cy="1621689"/>
          </a:xfrm>
          <a:prstGeom prst="rect">
            <a:avLst/>
          </a:prstGeom>
          <a:effectLst>
            <a:softEdge rad="127000"/>
          </a:effectLst>
        </p:spPr>
      </p:pic>
      <p:pic>
        <p:nvPicPr>
          <p:cNvPr id="7" name="Imagen 6">
            <a:extLst>
              <a:ext uri="{FF2B5EF4-FFF2-40B4-BE49-F238E27FC236}">
                <a16:creationId xmlns:a16="http://schemas.microsoft.com/office/drawing/2014/main" xmlns="" id="{637D2CAA-FC40-A2AF-5583-AE6E03B31541}"/>
              </a:ext>
            </a:extLst>
          </p:cNvPr>
          <p:cNvPicPr>
            <a:picLocks noChangeAspect="1"/>
          </p:cNvPicPr>
          <p:nvPr/>
        </p:nvPicPr>
        <p:blipFill>
          <a:blip r:embed="rId4"/>
          <a:stretch>
            <a:fillRect/>
          </a:stretch>
        </p:blipFill>
        <p:spPr>
          <a:xfrm>
            <a:off x="8745602" y="828771"/>
            <a:ext cx="3339807" cy="2243286"/>
          </a:xfrm>
          <a:prstGeom prst="rect">
            <a:avLst/>
          </a:prstGeom>
          <a:effectLst>
            <a:softEdge rad="127000"/>
          </a:effectLst>
        </p:spPr>
      </p:pic>
      <p:pic>
        <p:nvPicPr>
          <p:cNvPr id="8" name="Imagen 7">
            <a:extLst>
              <a:ext uri="{FF2B5EF4-FFF2-40B4-BE49-F238E27FC236}">
                <a16:creationId xmlns:a16="http://schemas.microsoft.com/office/drawing/2014/main" xmlns="" id="{9371FC3A-711E-7312-8EF2-B233256D1659}"/>
              </a:ext>
            </a:extLst>
          </p:cNvPr>
          <p:cNvPicPr>
            <a:picLocks noChangeAspect="1"/>
          </p:cNvPicPr>
          <p:nvPr/>
        </p:nvPicPr>
        <p:blipFill>
          <a:blip r:embed="rId5"/>
          <a:srcRect l="20099" t="3943" b="11688"/>
          <a:stretch>
            <a:fillRect/>
          </a:stretch>
        </p:blipFill>
        <p:spPr>
          <a:xfrm>
            <a:off x="9587345" y="2907665"/>
            <a:ext cx="2498064" cy="1756558"/>
          </a:xfrm>
          <a:prstGeom prst="rect">
            <a:avLst/>
          </a:prstGeom>
          <a:effectLst>
            <a:softEdge rad="127000"/>
          </a:effectLst>
        </p:spPr>
      </p:pic>
      <p:pic>
        <p:nvPicPr>
          <p:cNvPr id="9" name="Imagen 8">
            <a:extLst>
              <a:ext uri="{FF2B5EF4-FFF2-40B4-BE49-F238E27FC236}">
                <a16:creationId xmlns:a16="http://schemas.microsoft.com/office/drawing/2014/main" xmlns="" id="{9F2BE71E-0628-9B35-D49D-D5B840C42F65}"/>
              </a:ext>
            </a:extLst>
          </p:cNvPr>
          <p:cNvPicPr>
            <a:picLocks noChangeAspect="1"/>
          </p:cNvPicPr>
          <p:nvPr/>
        </p:nvPicPr>
        <p:blipFill>
          <a:blip r:embed="rId6"/>
          <a:stretch>
            <a:fillRect/>
          </a:stretch>
        </p:blipFill>
        <p:spPr>
          <a:xfrm>
            <a:off x="1190649" y="903876"/>
            <a:ext cx="2296434" cy="1414451"/>
          </a:xfrm>
          <a:prstGeom prst="rect">
            <a:avLst/>
          </a:prstGeom>
          <a:effectLst>
            <a:softEdge rad="127000"/>
          </a:effectLst>
        </p:spPr>
      </p:pic>
      <p:pic>
        <p:nvPicPr>
          <p:cNvPr id="10" name="Imagen 9">
            <a:extLst>
              <a:ext uri="{FF2B5EF4-FFF2-40B4-BE49-F238E27FC236}">
                <a16:creationId xmlns:a16="http://schemas.microsoft.com/office/drawing/2014/main" xmlns="" id="{71445124-1FDC-227B-1B70-69F1078327D6}"/>
              </a:ext>
            </a:extLst>
          </p:cNvPr>
          <p:cNvPicPr>
            <a:picLocks noChangeAspect="1"/>
          </p:cNvPicPr>
          <p:nvPr/>
        </p:nvPicPr>
        <p:blipFill>
          <a:blip r:embed="rId7"/>
          <a:stretch>
            <a:fillRect/>
          </a:stretch>
        </p:blipFill>
        <p:spPr>
          <a:xfrm>
            <a:off x="768013" y="2949438"/>
            <a:ext cx="1850114" cy="1264168"/>
          </a:xfrm>
          <a:prstGeom prst="rect">
            <a:avLst/>
          </a:prstGeom>
          <a:effectLst>
            <a:softEdge rad="127000"/>
          </a:effectLst>
        </p:spPr>
      </p:pic>
    </p:spTree>
    <p:extLst>
      <p:ext uri="{BB962C8B-B14F-4D97-AF65-F5344CB8AC3E}">
        <p14:creationId xmlns:p14="http://schemas.microsoft.com/office/powerpoint/2010/main" val="42812074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246909" y="597713"/>
            <a:ext cx="9993746" cy="5447645"/>
          </a:xfrm>
          <a:prstGeom prst="rect">
            <a:avLst/>
          </a:prstGeom>
          <a:noFill/>
        </p:spPr>
        <p:txBody>
          <a:bodyPr wrap="square" rtlCol="0">
            <a:spAutoFit/>
          </a:bodyPr>
          <a:lstStyle/>
          <a:p>
            <a:r>
              <a:rPr lang="es-ES" b="1" dirty="0">
                <a:solidFill>
                  <a:srgbClr val="0070C0"/>
                </a:solidFill>
                <a:latin typeface="+mj-lt"/>
              </a:rPr>
              <a:t>2.1.-  LOS PROYECTOS DE INVERSIÓN EN DEFENSA:</a:t>
            </a:r>
            <a:endParaRPr lang="es-ES" sz="1600" b="1" dirty="0">
              <a:solidFill>
                <a:srgbClr val="0070C0"/>
              </a:solidFill>
              <a:latin typeface="+mj-lt"/>
            </a:endParaRPr>
          </a:p>
          <a:p>
            <a:endParaRPr lang="es-ES" sz="1600" b="1" dirty="0">
              <a:solidFill>
                <a:srgbClr val="0070C0"/>
              </a:solidFill>
              <a:latin typeface="+mj-lt"/>
            </a:endParaRPr>
          </a:p>
          <a:p>
            <a:pPr algn="just">
              <a:tabLst>
                <a:tab pos="536575" algn="l"/>
                <a:tab pos="714375" algn="l"/>
              </a:tabLst>
            </a:pPr>
            <a:r>
              <a:rPr lang="es-MX" sz="1600" dirty="0">
                <a:latin typeface="+mj-lt"/>
              </a:rPr>
              <a:t>	Desde mediados del siglo XX, la Armada de Chile comenzó a llevar a cabo procesos sistematizados para desarrollar </a:t>
            </a:r>
            <a:r>
              <a:rPr lang="es-MX" sz="1600" b="1" dirty="0">
                <a:latin typeface="+mj-lt"/>
              </a:rPr>
              <a:t>proyectos de inversión, </a:t>
            </a:r>
            <a:r>
              <a:rPr lang="es-MX" sz="1600" dirty="0">
                <a:latin typeface="+mj-lt"/>
              </a:rPr>
              <a:t>destinados a poder financiar la adquisición de potencial bélico.  Lo anterior, inicialmente motivado con la publicación, en el año 1958, de la Ley 13.196.- denominada la </a:t>
            </a:r>
            <a:r>
              <a:rPr lang="es-MX" sz="1600" b="1" dirty="0">
                <a:latin typeface="+mj-lt"/>
              </a:rPr>
              <a:t>“LEY DE CRUCEROS”, </a:t>
            </a:r>
            <a:r>
              <a:rPr lang="es-MX" sz="1600" dirty="0">
                <a:latin typeface="+mj-lt"/>
              </a:rPr>
              <a:t>hoy conocida como la “</a:t>
            </a:r>
            <a:r>
              <a:rPr lang="es-MX" sz="1600" b="1" i="1" dirty="0">
                <a:latin typeface="+mj-lt"/>
              </a:rPr>
              <a:t>Ley Reservada del Cobre”</a:t>
            </a:r>
            <a:r>
              <a:rPr lang="es-MX" sz="1600" dirty="0">
                <a:latin typeface="+mj-lt"/>
              </a:rPr>
              <a:t>.  </a:t>
            </a:r>
          </a:p>
          <a:p>
            <a:pPr algn="just"/>
            <a:endParaRPr lang="es-MX" sz="1400" dirty="0">
              <a:latin typeface="+mj-lt"/>
            </a:endParaRPr>
          </a:p>
          <a:p>
            <a:pPr algn="just">
              <a:tabLst>
                <a:tab pos="536575" algn="l"/>
                <a:tab pos="714375" algn="l"/>
              </a:tabLst>
            </a:pPr>
            <a:r>
              <a:rPr lang="es-MX" sz="1600" dirty="0">
                <a:latin typeface="+mj-lt"/>
              </a:rPr>
              <a:t>	Esta ley, </a:t>
            </a:r>
            <a:r>
              <a:rPr lang="es-MX" sz="1600" b="1" i="1" dirty="0">
                <a:latin typeface="+mj-lt"/>
              </a:rPr>
              <a:t>otorgaba financiamiento para adquirir y mantener los materiales y elementos que conforman el potencial bélico de las Fuerzas Armadas</a:t>
            </a:r>
            <a:r>
              <a:rPr lang="es-MX" sz="1600" dirty="0">
                <a:latin typeface="+mj-lt"/>
              </a:rPr>
              <a:t>, cuya inversión fue regulada inicialmente mediante el Decreto Supremo N°13 de 1958.  Con la implementación de la Ley de Cruceros, se comprendió la </a:t>
            </a:r>
            <a:r>
              <a:rPr lang="es-MX" sz="1600" i="1" dirty="0">
                <a:solidFill>
                  <a:srgbClr val="0070C0"/>
                </a:solidFill>
                <a:latin typeface="+mj-lt"/>
              </a:rPr>
              <a:t>necesidad de poder contar con un proceso sistematizado para desarrollar los procesos de generación, análisis, evaluación y ejecución de los proyectos de inversión</a:t>
            </a:r>
            <a:r>
              <a:rPr lang="es-MX" sz="1600" dirty="0">
                <a:latin typeface="+mj-lt"/>
              </a:rPr>
              <a:t> </a:t>
            </a:r>
            <a:r>
              <a:rPr lang="es-MX" sz="1600" i="1" dirty="0">
                <a:solidFill>
                  <a:srgbClr val="0070C0"/>
                </a:solidFill>
                <a:latin typeface="+mj-lt"/>
              </a:rPr>
              <a:t>en la Armada.</a:t>
            </a:r>
          </a:p>
          <a:p>
            <a:pPr algn="just" defTabSz="541338">
              <a:tabLst>
                <a:tab pos="536575" algn="l"/>
                <a:tab pos="714375" algn="l"/>
              </a:tabLst>
            </a:pPr>
            <a:endParaRPr lang="es-MX" sz="1400" dirty="0">
              <a:latin typeface="+mj-lt"/>
            </a:endParaRPr>
          </a:p>
          <a:p>
            <a:pPr algn="just" defTabSz="541338" fontAlgn="base"/>
            <a:r>
              <a:rPr lang="es-MX" sz="1600" dirty="0">
                <a:latin typeface="+mj-lt"/>
              </a:rPr>
              <a:t>	</a:t>
            </a:r>
            <a:r>
              <a:rPr lang="es-CL" sz="1600" dirty="0">
                <a:latin typeface="+mj-lt"/>
              </a:rPr>
              <a:t>La posterior creación del </a:t>
            </a:r>
            <a:r>
              <a:rPr lang="es-MX" sz="1600" b="1" i="1" dirty="0">
                <a:latin typeface="+mj-lt"/>
              </a:rPr>
              <a:t>“Programa Olimpo”</a:t>
            </a:r>
            <a:r>
              <a:rPr lang="es-MX" sz="1600" dirty="0">
                <a:latin typeface="+mj-lt"/>
              </a:rPr>
              <a:t> y aprobación en 1986 del </a:t>
            </a:r>
            <a:r>
              <a:rPr lang="es-MX" sz="1600" b="1" i="1" dirty="0">
                <a:latin typeface="+mj-lt"/>
              </a:rPr>
              <a:t>“Manual de Proyectos de la Armada (MAPRO)”, </a:t>
            </a:r>
            <a:r>
              <a:rPr lang="es-MX" sz="1600" dirty="0">
                <a:latin typeface="+mj-lt"/>
              </a:rPr>
              <a:t>dieron el marco necesario para el desarrollo de los procesos sistematizados de manejo de proyectos.    El MAPRO, se mantuvo plenamente vigente hasta que en el año 2007, fue reemplazado el </a:t>
            </a:r>
            <a:r>
              <a:rPr lang="es-MX" sz="1600" b="1" dirty="0">
                <a:latin typeface="+mj-lt"/>
              </a:rPr>
              <a:t>Manual SEPID </a:t>
            </a:r>
            <a:r>
              <a:rPr lang="es-MX" sz="1600" dirty="0">
                <a:latin typeface="+mj-lt"/>
              </a:rPr>
              <a:t>y el</a:t>
            </a:r>
            <a:r>
              <a:rPr lang="es-CL" sz="1600" dirty="0">
                <a:latin typeface="+mj-lt"/>
              </a:rPr>
              <a:t> 15 de enero de 1993 </a:t>
            </a:r>
            <a:r>
              <a:rPr lang="es-MX" sz="1600" dirty="0">
                <a:latin typeface="+mj-lt"/>
              </a:rPr>
              <a:t>Programa Olimpo, se fusionó con la </a:t>
            </a:r>
            <a:r>
              <a:rPr lang="es-CL" sz="1600" dirty="0">
                <a:latin typeface="+mj-lt"/>
              </a:rPr>
              <a:t>Dirección de Investigación y Desarrollo de la Armada (DIRINDESA), dando origen a</a:t>
            </a:r>
            <a:r>
              <a:rPr lang="es-MX" sz="1600" dirty="0">
                <a:latin typeface="+mj-lt"/>
              </a:rPr>
              <a:t> la </a:t>
            </a:r>
            <a:r>
              <a:rPr lang="es-CL" sz="1600" b="1" i="1" dirty="0">
                <a:solidFill>
                  <a:srgbClr val="0070C0"/>
                </a:solidFill>
                <a:latin typeface="+mj-lt"/>
              </a:rPr>
              <a:t>Dirección de Programas, Investigación y Desarrollo de la Armada</a:t>
            </a:r>
            <a:r>
              <a:rPr lang="es-MX" sz="1600" b="1" i="1" dirty="0">
                <a:solidFill>
                  <a:srgbClr val="0070C0"/>
                </a:solidFill>
                <a:latin typeface="+mj-lt"/>
              </a:rPr>
              <a:t> (DIPRIDA)</a:t>
            </a:r>
            <a:r>
              <a:rPr lang="es-MX" sz="1600" i="1" dirty="0">
                <a:solidFill>
                  <a:srgbClr val="0070C0"/>
                </a:solidFill>
                <a:latin typeface="+mj-lt"/>
              </a:rPr>
              <a:t>.</a:t>
            </a:r>
          </a:p>
          <a:p>
            <a:pPr algn="just" defTabSz="541338" fontAlgn="base"/>
            <a:endParaRPr lang="es-ES" sz="1400" i="1" dirty="0">
              <a:solidFill>
                <a:srgbClr val="0070C0"/>
              </a:solidFill>
              <a:latin typeface="+mj-lt"/>
            </a:endParaRPr>
          </a:p>
          <a:p>
            <a:pPr algn="just" defTabSz="541338" fontAlgn="base"/>
            <a:r>
              <a:rPr lang="es-MX" sz="1600" dirty="0">
                <a:latin typeface="+mj-lt"/>
              </a:rPr>
              <a:t>	En la actualidad, las inversiones en defensa son financiadas por medio de la </a:t>
            </a:r>
            <a:r>
              <a:rPr lang="es-CL" sz="1600" dirty="0">
                <a:latin typeface="+mj-lt"/>
              </a:rPr>
              <a:t>Ley N° 21.174/2019.- </a:t>
            </a:r>
            <a:r>
              <a:rPr lang="es-CL" sz="1600" b="1" i="1" dirty="0">
                <a:solidFill>
                  <a:srgbClr val="C00000"/>
                </a:solidFill>
                <a:latin typeface="+mj-lt"/>
              </a:rPr>
              <a:t>“LEY DE FINANCIAMIENTO DE LAS CAPACIDADES ESTRATÉGICAS DE LA DEFENSA NACIONAL” </a:t>
            </a:r>
            <a:r>
              <a:rPr lang="es-CL" sz="1600" dirty="0">
                <a:latin typeface="+mj-lt"/>
              </a:rPr>
              <a:t>y su empleo es regulado por el </a:t>
            </a:r>
            <a:r>
              <a:rPr lang="es-ES" sz="1600" dirty="0">
                <a:latin typeface="+mj-lt"/>
              </a:rPr>
              <a:t>Decreto N°134/2009 del MDN. SSG. </a:t>
            </a:r>
            <a:r>
              <a:rPr lang="es-ES" sz="1600" b="1" i="1" dirty="0">
                <a:solidFill>
                  <a:schemeClr val="tx1">
                    <a:lumMod val="50000"/>
                    <a:lumOff val="50000"/>
                  </a:schemeClr>
                </a:solidFill>
                <a:latin typeface="+mj-lt"/>
              </a:rPr>
              <a:t>“Determina Metodología de Preparación, Presentación y Evaluación de Estudios y Proyectos de Inversión en las FF.AA.”</a:t>
            </a:r>
            <a:endParaRPr lang="es-CL" sz="1600" b="1" i="1" dirty="0">
              <a:solidFill>
                <a:schemeClr val="tx1">
                  <a:lumMod val="50000"/>
                  <a:lumOff val="50000"/>
                </a:schemeClr>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13</a:t>
            </a:fld>
            <a:endParaRPr lang="es-CL" dirty="0"/>
          </a:p>
        </p:txBody>
      </p:sp>
      <p:sp>
        <p:nvSpPr>
          <p:cNvPr id="6"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4104991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969818" y="948690"/>
            <a:ext cx="10383982" cy="5170646"/>
          </a:xfrm>
          <a:prstGeom prst="rect">
            <a:avLst/>
          </a:prstGeom>
          <a:noFill/>
        </p:spPr>
        <p:txBody>
          <a:bodyPr wrap="square" rtlCol="0">
            <a:spAutoFit/>
          </a:bodyPr>
          <a:lstStyle/>
          <a:p>
            <a:pPr algn="just" defTabSz="541338"/>
            <a:r>
              <a:rPr lang="es-MX" sz="1600" dirty="0">
                <a:latin typeface="+mj-lt"/>
              </a:rPr>
              <a:t>	Dado que lo que se pretende es contar con un proceso </a:t>
            </a:r>
            <a:r>
              <a:rPr lang="es-MX" sz="1600" b="1" i="1" dirty="0">
                <a:latin typeface="+mj-lt"/>
              </a:rPr>
              <a:t>sistematizado y profesional</a:t>
            </a:r>
            <a:r>
              <a:rPr lang="es-MX" sz="1600" dirty="0">
                <a:latin typeface="+mj-lt"/>
              </a:rPr>
              <a:t>, para </a:t>
            </a:r>
            <a:r>
              <a:rPr lang="es-MX" sz="1600" b="1" i="1" dirty="0">
                <a:latin typeface="+mj-lt"/>
              </a:rPr>
              <a:t>desarrollar en forma adecuada el proceso de generación, análisis, evaluación y ejecución de los proyectos de inversión</a:t>
            </a:r>
            <a:r>
              <a:rPr lang="es-MX" sz="1600" dirty="0">
                <a:latin typeface="+mj-lt"/>
              </a:rPr>
              <a:t>, es necesario comenzar por definir:</a:t>
            </a:r>
          </a:p>
          <a:p>
            <a:pPr algn="just"/>
            <a:endParaRPr lang="es-MX" sz="1600" dirty="0">
              <a:latin typeface="+mj-lt"/>
            </a:endParaRPr>
          </a:p>
          <a:p>
            <a:pPr algn="just"/>
            <a:endParaRPr lang="es-MX" sz="1200" dirty="0">
              <a:latin typeface="+mj-lt"/>
            </a:endParaRPr>
          </a:p>
          <a:p>
            <a:r>
              <a:rPr lang="es-MX" b="1" dirty="0">
                <a:solidFill>
                  <a:srgbClr val="0070C0"/>
                </a:solidFill>
                <a:latin typeface="+mj-lt"/>
              </a:rPr>
              <a:t>	¿Qué es un proyecto de inversión en defensa? </a:t>
            </a:r>
          </a:p>
          <a:p>
            <a:pPr algn="just"/>
            <a:endParaRPr lang="es-MX" sz="1600" dirty="0">
              <a:latin typeface="+mj-lt"/>
            </a:endParaRPr>
          </a:p>
          <a:p>
            <a:pPr algn="just"/>
            <a:endParaRPr lang="es-MX" sz="1200" dirty="0">
              <a:latin typeface="+mj-lt"/>
            </a:endParaRPr>
          </a:p>
          <a:p>
            <a:pPr algn="just" defTabSz="541338"/>
            <a:r>
              <a:rPr lang="es-MX" sz="1600" dirty="0">
                <a:latin typeface="+mj-lt"/>
              </a:rPr>
              <a:t>	El año 2007 el Ministerio de Defensa Nacional, mediante la publicación del </a:t>
            </a:r>
            <a:r>
              <a:rPr lang="es-MX" sz="1600" b="1" i="1" dirty="0">
                <a:latin typeface="+mj-lt"/>
              </a:rPr>
              <a:t>Manual de Normas y Procedimientos para la Presentación y Evaluación de Proyectos de Inversiones en Defensa </a:t>
            </a:r>
            <a:r>
              <a:rPr lang="es-MX" sz="1600" dirty="0">
                <a:latin typeface="+mj-lt"/>
              </a:rPr>
              <a:t>(conocido como el </a:t>
            </a:r>
            <a:r>
              <a:rPr lang="es-MX" sz="1600" b="1" i="1" dirty="0">
                <a:solidFill>
                  <a:srgbClr val="C00000"/>
                </a:solidFill>
                <a:latin typeface="+mj-lt"/>
              </a:rPr>
              <a:t>Manual de Proyectos del Ministerio de Defensa </a:t>
            </a:r>
            <a:r>
              <a:rPr lang="es-MX" sz="1600" dirty="0">
                <a:latin typeface="+mj-lt"/>
              </a:rPr>
              <a:t>o </a:t>
            </a:r>
            <a:r>
              <a:rPr lang="es-MX" sz="1600" b="1" i="1" dirty="0">
                <a:solidFill>
                  <a:srgbClr val="C00000"/>
                </a:solidFill>
                <a:latin typeface="+mj-lt"/>
              </a:rPr>
              <a:t>Manual SEPID</a:t>
            </a:r>
            <a:r>
              <a:rPr lang="es-MX" sz="1600" dirty="0">
                <a:latin typeface="+mj-lt"/>
              </a:rPr>
              <a:t>), definió que </a:t>
            </a:r>
            <a:r>
              <a:rPr lang="es-MX" sz="1600" i="1" dirty="0">
                <a:solidFill>
                  <a:srgbClr val="0070C0"/>
                </a:solidFill>
                <a:latin typeface="+mj-lt"/>
              </a:rPr>
              <a:t>“Un proyecto, es un proceso metodológico para obtener la solución a una necesidad”. 	</a:t>
            </a:r>
          </a:p>
          <a:p>
            <a:pPr algn="just"/>
            <a:endParaRPr lang="es-MX" sz="1600" dirty="0">
              <a:latin typeface="+mj-lt"/>
            </a:endParaRPr>
          </a:p>
          <a:p>
            <a:pPr algn="just">
              <a:tabLst>
                <a:tab pos="536575" algn="l"/>
                <a:tab pos="714375" algn="l"/>
              </a:tabLst>
            </a:pPr>
            <a:r>
              <a:rPr lang="es-MX" sz="1600" dirty="0">
                <a:latin typeface="+mj-lt"/>
              </a:rPr>
              <a:t>	Este manual, que se basó en el </a:t>
            </a:r>
            <a:r>
              <a:rPr lang="es-MX" sz="1600" b="1" i="1" dirty="0">
                <a:latin typeface="+mj-lt"/>
              </a:rPr>
              <a:t>Manual de Proyectos de la Armada (MAPRO)</a:t>
            </a:r>
            <a:r>
              <a:rPr lang="es-MX" sz="1600" dirty="0">
                <a:latin typeface="+mj-lt"/>
              </a:rPr>
              <a:t>, es de uso obligatorio para todas las Fuerzas Armadas y establece las bases del </a:t>
            </a:r>
            <a:r>
              <a:rPr lang="es-MX" sz="1600" b="1" i="1" dirty="0">
                <a:solidFill>
                  <a:srgbClr val="0070C0"/>
                </a:solidFill>
                <a:latin typeface="+mj-lt"/>
              </a:rPr>
              <a:t>Sistema de Evaluación de Proyectos de Inversiones en Defensa (SEPID)</a:t>
            </a:r>
            <a:r>
              <a:rPr lang="es-MX" sz="1600" dirty="0">
                <a:latin typeface="+mj-lt"/>
              </a:rPr>
              <a:t>; por lo que, el Manual de Proyectos de la Armada quedó fuera de usos y finalmente fue derogado.  </a:t>
            </a:r>
          </a:p>
          <a:p>
            <a:pPr algn="just"/>
            <a:endParaRPr lang="es-MX" sz="1600" dirty="0">
              <a:latin typeface="+mj-lt"/>
            </a:endParaRPr>
          </a:p>
          <a:p>
            <a:pPr algn="just">
              <a:tabLst>
                <a:tab pos="541338" algn="l"/>
              </a:tabLst>
            </a:pPr>
            <a:r>
              <a:rPr lang="es-MX" sz="1600" dirty="0">
                <a:latin typeface="+mj-lt"/>
              </a:rPr>
              <a:t>	El origen de la creación del “Manual SEPID”, fue </a:t>
            </a:r>
            <a:r>
              <a:rPr lang="es-MX" sz="1600" b="1" i="1" dirty="0">
                <a:solidFill>
                  <a:srgbClr val="C00000"/>
                </a:solidFill>
                <a:latin typeface="+mj-lt"/>
              </a:rPr>
              <a:t>servir de contraparte de las instrucciones dictadas por el entonces Ministerio de Planificación y Cooperación </a:t>
            </a:r>
            <a:r>
              <a:rPr lang="es-MX" sz="1600" dirty="0">
                <a:latin typeface="+mj-lt"/>
              </a:rPr>
              <a:t>(hoy Ministerio de Desarrollo Social) que, en el año 2002, estableció las bases del lo que hoy se conoce como el </a:t>
            </a:r>
            <a:r>
              <a:rPr lang="es-MX" sz="1600" b="1" dirty="0">
                <a:latin typeface="+mj-lt"/>
              </a:rPr>
              <a:t>Sistema Nacional de Inversiones (SNI), </a:t>
            </a:r>
            <a:r>
              <a:rPr lang="es-MX" sz="1600" dirty="0">
                <a:latin typeface="+mj-lt"/>
              </a:rPr>
              <a:t>el que consideraba un Área Social, con un sector de Defensa y Seguridad del Estado.  Lo anterior, por cuanto en el detalle de su norma de clasificación sectorial, no deja claramente estipulado el alcance de la palabra </a:t>
            </a:r>
            <a:r>
              <a:rPr lang="es-MX" sz="1600" b="1" dirty="0">
                <a:latin typeface="+mj-lt"/>
              </a:rPr>
              <a:t>“Defensa” (</a:t>
            </a:r>
            <a:r>
              <a:rPr lang="es-MX" sz="1600" b="1" dirty="0">
                <a:latin typeface="+mj-lt"/>
                <a:sym typeface="Wingdings" panose="05000000000000000000" pitchFamily="2" charset="2"/>
              </a:rPr>
              <a:t> R</a:t>
            </a:r>
            <a:r>
              <a:rPr lang="es-MX" sz="1600" b="1" dirty="0">
                <a:latin typeface="+mj-lt"/>
              </a:rPr>
              <a:t>iesgo).</a:t>
            </a: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14</a:t>
            </a:fld>
            <a:endParaRPr lang="es-CL" dirty="0"/>
          </a:p>
        </p:txBody>
      </p:sp>
      <p:pic>
        <p:nvPicPr>
          <p:cNvPr id="7" name="Picture 2050" descr="j0134549">
            <a:extLst>
              <a:ext uri="{FF2B5EF4-FFF2-40B4-BE49-F238E27FC236}">
                <a16:creationId xmlns:a16="http://schemas.microsoft.com/office/drawing/2014/main" xmlns="" id="{954B5FA9-7C3A-477D-9B54-4FA578552AD3}"/>
              </a:ext>
            </a:extLst>
          </p:cNvPr>
          <p:cNvPicPr>
            <a:picLocks noChangeAspect="1" noChangeArrowheads="1"/>
          </p:cNvPicPr>
          <p:nvPr/>
        </p:nvPicPr>
        <p:blipFill>
          <a:blip r:embed="rId2" cstate="print"/>
          <a:srcRect/>
          <a:stretch>
            <a:fillRect/>
          </a:stretch>
        </p:blipFill>
        <p:spPr bwMode="auto">
          <a:xfrm>
            <a:off x="1221160" y="1703422"/>
            <a:ext cx="448188" cy="792088"/>
          </a:xfrm>
          <a:prstGeom prst="rect">
            <a:avLst/>
          </a:prstGeom>
          <a:noFill/>
          <a:ln w="9525">
            <a:noFill/>
            <a:miter lim="800000"/>
            <a:headEnd/>
            <a:tailEnd/>
          </a:ln>
        </p:spPr>
      </p:pic>
      <p:sp>
        <p:nvSpPr>
          <p:cNvPr id="8" name="Title 1">
            <a:extLst>
              <a:ext uri="{FF2B5EF4-FFF2-40B4-BE49-F238E27FC236}">
                <a16:creationId xmlns:a16="http://schemas.microsoft.com/office/drawing/2014/main" xmlns="" id="{BB0465BE-5A5A-4F28-960F-4487B106F1F7}"/>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6041334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15</a:t>
            </a:fld>
            <a:endParaRPr lang="es-CL" dirty="0"/>
          </a:p>
        </p:txBody>
      </p:sp>
      <p:sp>
        <p:nvSpPr>
          <p:cNvPr id="8" name="CuadroTexto 7"/>
          <p:cNvSpPr txBox="1"/>
          <p:nvPr/>
        </p:nvSpPr>
        <p:spPr>
          <a:xfrm>
            <a:off x="1524000" y="6144700"/>
            <a:ext cx="9144000" cy="307777"/>
          </a:xfrm>
          <a:prstGeom prst="rect">
            <a:avLst/>
          </a:prstGeom>
          <a:noFill/>
        </p:spPr>
        <p:txBody>
          <a:bodyPr wrap="square" rtlCol="0">
            <a:spAutoFit/>
          </a:bodyPr>
          <a:lstStyle/>
          <a:p>
            <a:pPr algn="ctr"/>
            <a:r>
              <a:rPr lang="es-CL" sz="1400" i="1" dirty="0">
                <a:solidFill>
                  <a:srgbClr val="0070C0"/>
                </a:solidFill>
                <a:latin typeface="+mj-lt"/>
              </a:rPr>
              <a:t>Secretaría Comunal de Planificación, Municipalidad de San Pedro de la Paz</a:t>
            </a:r>
          </a:p>
        </p:txBody>
      </p:sp>
      <p:pic>
        <p:nvPicPr>
          <p:cNvPr id="2" name="Imagen 1"/>
          <p:cNvPicPr>
            <a:picLocks noChangeAspect="1"/>
          </p:cNvPicPr>
          <p:nvPr/>
        </p:nvPicPr>
        <p:blipFill>
          <a:blip r:embed="rId2"/>
          <a:stretch>
            <a:fillRect/>
          </a:stretch>
        </p:blipFill>
        <p:spPr>
          <a:xfrm>
            <a:off x="2885371" y="683355"/>
            <a:ext cx="6421258" cy="4790382"/>
          </a:xfrm>
          <a:prstGeom prst="rect">
            <a:avLst/>
          </a:prstGeom>
        </p:spPr>
      </p:pic>
      <p:sp>
        <p:nvSpPr>
          <p:cNvPr id="3" name="Rectángulo 2"/>
          <p:cNvSpPr/>
          <p:nvPr/>
        </p:nvSpPr>
        <p:spPr>
          <a:xfrm>
            <a:off x="2956826" y="5594495"/>
            <a:ext cx="6421257" cy="646331"/>
          </a:xfrm>
          <a:prstGeom prst="rect">
            <a:avLst/>
          </a:prstGeom>
        </p:spPr>
        <p:txBody>
          <a:bodyPr wrap="square">
            <a:spAutoFit/>
          </a:bodyPr>
          <a:lstStyle/>
          <a:p>
            <a:pPr algn="ctr"/>
            <a:r>
              <a:rPr lang="es-CL" b="1" dirty="0">
                <a:solidFill>
                  <a:srgbClr val="FF0000"/>
                </a:solidFill>
                <a:latin typeface="Calibri" panose="020F0502020204030204" pitchFamily="34" charset="0"/>
              </a:rPr>
              <a:t>GUIA BASICA DE FORMULACION DE PROYECTOS Y FUENTES DE</a:t>
            </a:r>
          </a:p>
          <a:p>
            <a:pPr algn="ctr"/>
            <a:r>
              <a:rPr lang="es-CL" b="1" dirty="0">
                <a:solidFill>
                  <a:srgbClr val="FF0000"/>
                </a:solidFill>
                <a:latin typeface="Calibri" panose="020F0502020204030204" pitchFamily="34" charset="0"/>
              </a:rPr>
              <a:t>FINANCIAMIENTO</a:t>
            </a:r>
            <a:endParaRPr lang="es-CL" dirty="0"/>
          </a:p>
        </p:txBody>
      </p:sp>
      <p:pic>
        <p:nvPicPr>
          <p:cNvPr id="7" name="Imagen 6"/>
          <p:cNvPicPr>
            <a:picLocks noChangeAspect="1"/>
          </p:cNvPicPr>
          <p:nvPr/>
        </p:nvPicPr>
        <p:blipFill>
          <a:blip r:embed="rId3"/>
          <a:stretch>
            <a:fillRect/>
          </a:stretch>
        </p:blipFill>
        <p:spPr>
          <a:xfrm>
            <a:off x="9867027" y="608911"/>
            <a:ext cx="1601945" cy="2038259"/>
          </a:xfrm>
          <a:prstGeom prst="rect">
            <a:avLst/>
          </a:prstGeom>
          <a:effectLst>
            <a:softEdge rad="12700"/>
          </a:effectLst>
        </p:spPr>
      </p:pic>
      <p:sp>
        <p:nvSpPr>
          <p:cNvPr id="9" name="Title 1">
            <a:extLst>
              <a:ext uri="{FF2B5EF4-FFF2-40B4-BE49-F238E27FC236}">
                <a16:creationId xmlns:a16="http://schemas.microsoft.com/office/drawing/2014/main" xmlns="" id="{F8DDF53D-C635-4FFE-9CC8-F0589B87C2CA}"/>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059724230"/>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16</a:t>
            </a:fld>
            <a:endParaRPr lang="es-CL" dirty="0"/>
          </a:p>
        </p:txBody>
      </p:sp>
      <p:pic>
        <p:nvPicPr>
          <p:cNvPr id="4" name="Imagen 3"/>
          <p:cNvPicPr>
            <a:picLocks noChangeAspect="1"/>
          </p:cNvPicPr>
          <p:nvPr/>
        </p:nvPicPr>
        <p:blipFill>
          <a:blip r:embed="rId2"/>
          <a:stretch>
            <a:fillRect/>
          </a:stretch>
        </p:blipFill>
        <p:spPr>
          <a:xfrm>
            <a:off x="2207568" y="980728"/>
            <a:ext cx="7848872" cy="5365890"/>
          </a:xfrm>
          <a:prstGeom prst="rect">
            <a:avLst/>
          </a:prstGeom>
        </p:spPr>
      </p:pic>
      <p:sp>
        <p:nvSpPr>
          <p:cNvPr id="8" name="CuadroTexto 7"/>
          <p:cNvSpPr txBox="1"/>
          <p:nvPr/>
        </p:nvSpPr>
        <p:spPr>
          <a:xfrm>
            <a:off x="1524000" y="6361584"/>
            <a:ext cx="9144000" cy="307777"/>
          </a:xfrm>
          <a:prstGeom prst="rect">
            <a:avLst/>
          </a:prstGeom>
          <a:noFill/>
        </p:spPr>
        <p:txBody>
          <a:bodyPr wrap="square" rtlCol="0">
            <a:spAutoFit/>
          </a:bodyPr>
          <a:lstStyle/>
          <a:p>
            <a:pPr algn="ctr"/>
            <a:r>
              <a:rPr lang="es-MX" sz="1400" i="1" dirty="0">
                <a:solidFill>
                  <a:srgbClr val="0070C0"/>
                </a:solidFill>
                <a:latin typeface="+mj-lt"/>
              </a:rPr>
              <a:t>Ministerio de Desarrollo Social, Ciclo de Vida de un Proyecto según el </a:t>
            </a:r>
            <a:r>
              <a:rPr lang="es-MX" sz="1400" b="1" i="1" dirty="0">
                <a:solidFill>
                  <a:srgbClr val="0070C0"/>
                </a:solidFill>
                <a:latin typeface="+mj-lt"/>
              </a:rPr>
              <a:t>Sistema Nacional de Inversiones </a:t>
            </a:r>
            <a:r>
              <a:rPr lang="es-MX" sz="1400" i="1" dirty="0">
                <a:solidFill>
                  <a:srgbClr val="0070C0"/>
                </a:solidFill>
                <a:latin typeface="+mj-lt"/>
              </a:rPr>
              <a:t>(SNI).</a:t>
            </a:r>
            <a:endParaRPr lang="es-CL" sz="1400" i="1" dirty="0">
              <a:solidFill>
                <a:srgbClr val="0070C0"/>
              </a:solidFill>
              <a:latin typeface="+mj-lt"/>
            </a:endParaRPr>
          </a:p>
        </p:txBody>
      </p:sp>
      <p:sp>
        <p:nvSpPr>
          <p:cNvPr id="7" name="Title 1">
            <a:extLst>
              <a:ext uri="{FF2B5EF4-FFF2-40B4-BE49-F238E27FC236}">
                <a16:creationId xmlns:a16="http://schemas.microsoft.com/office/drawing/2014/main" xmlns="" id="{118A8E5B-C1E3-4ADD-801B-04944E711982}"/>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4653128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136073" y="948690"/>
            <a:ext cx="10141527" cy="5047536"/>
          </a:xfrm>
          <a:prstGeom prst="rect">
            <a:avLst/>
          </a:prstGeom>
          <a:noFill/>
        </p:spPr>
        <p:txBody>
          <a:bodyPr wrap="square" rtlCol="0">
            <a:spAutoFit/>
          </a:bodyPr>
          <a:lstStyle/>
          <a:p>
            <a:pPr algn="just" defTabSz="541338"/>
            <a:r>
              <a:rPr lang="es-MX" dirty="0">
                <a:latin typeface="+mj-lt"/>
              </a:rPr>
              <a:t>	</a:t>
            </a:r>
            <a:r>
              <a:rPr lang="es-MX" sz="1600" dirty="0">
                <a:latin typeface="+mj-lt"/>
              </a:rPr>
              <a:t>En la Armada de Chile, </a:t>
            </a:r>
            <a:r>
              <a:rPr lang="es-MX" sz="1600" b="1" i="1" dirty="0">
                <a:latin typeface="+mj-lt"/>
              </a:rPr>
              <a:t>el proceso metodológico de inversión en defensa, nace con la </a:t>
            </a:r>
            <a:r>
              <a:rPr lang="es-MX" sz="1600" b="1" i="1" dirty="0">
                <a:solidFill>
                  <a:srgbClr val="C00000"/>
                </a:solidFill>
                <a:latin typeface="+mj-lt"/>
              </a:rPr>
              <a:t>detección de un problema o brecha de capacidades</a:t>
            </a:r>
            <a:r>
              <a:rPr lang="es-MX" sz="1600" b="1" i="1" dirty="0">
                <a:latin typeface="+mj-lt"/>
              </a:rPr>
              <a:t> </a:t>
            </a:r>
            <a:r>
              <a:rPr lang="es-MX" sz="1600" dirty="0">
                <a:latin typeface="+mj-lt"/>
              </a:rPr>
              <a:t>y se define como: </a:t>
            </a:r>
          </a:p>
          <a:p>
            <a:pPr algn="just" defTabSz="541338"/>
            <a:endParaRPr lang="es-MX" sz="1600" dirty="0">
              <a:latin typeface="+mj-lt"/>
            </a:endParaRPr>
          </a:p>
          <a:p>
            <a:pPr algn="just" defTabSz="541338"/>
            <a:r>
              <a:rPr lang="es-MX" sz="1600" i="1" dirty="0">
                <a:solidFill>
                  <a:srgbClr val="0070C0"/>
                </a:solidFill>
                <a:latin typeface="+mj-lt"/>
              </a:rPr>
              <a:t>	</a:t>
            </a:r>
            <a:r>
              <a:rPr lang="es-MX" sz="1600" b="1" i="1" dirty="0">
                <a:solidFill>
                  <a:srgbClr val="0070C0"/>
                </a:solidFill>
                <a:latin typeface="+mj-lt"/>
              </a:rPr>
              <a:t>“Un proceso metodológico e integrador, bajo el cual se desarrollan un conjunto de actividades coordinadas e interrelacionadas, que implican una decisión respecto al uso eficiente de recursos escasos y dentro de un plazo acotado, que permita a la Institución la incorporación de capacidades mediante fases/etapas sucesivas de pre-inversión e inversión, su posterior operación y evaluación ex-post”.</a:t>
            </a:r>
          </a:p>
          <a:p>
            <a:pPr algn="just" defTabSz="541338"/>
            <a:endParaRPr lang="es-MX" sz="1600" dirty="0">
              <a:latin typeface="+mj-lt"/>
            </a:endParaRPr>
          </a:p>
          <a:p>
            <a:pPr algn="just" defTabSz="541338"/>
            <a:r>
              <a:rPr lang="es-MX" sz="1600" dirty="0">
                <a:latin typeface="+mj-lt"/>
              </a:rPr>
              <a:t>	La acción de </a:t>
            </a:r>
            <a:r>
              <a:rPr lang="es-MX" sz="1600" i="1" dirty="0">
                <a:solidFill>
                  <a:srgbClr val="C00000"/>
                </a:solidFill>
                <a:latin typeface="+mj-lt"/>
              </a:rPr>
              <a:t>detección de un problema o brecha de capacidades</a:t>
            </a:r>
            <a:r>
              <a:rPr lang="es-MX" sz="1600" dirty="0">
                <a:latin typeface="+mj-lt"/>
              </a:rPr>
              <a:t>, puede gatillarse en cualquier escalón de la cadena de mando; por lo que, normalmente aquellos </a:t>
            </a:r>
            <a:r>
              <a:rPr lang="es-MX" sz="1600" b="1" i="1" dirty="0">
                <a:latin typeface="+mj-lt"/>
              </a:rPr>
              <a:t>problemas o brechas </a:t>
            </a:r>
            <a:r>
              <a:rPr lang="es-MX" sz="1600" dirty="0">
                <a:latin typeface="+mj-lt"/>
              </a:rPr>
              <a:t>detectadas, respecto de lo dispuesto en la planificación, serán en la mayoría de las ocasiones evidenciadas por los más altos escalones del mando institucional y/o, aquellos que tengan que ver con las brechas de capacidades del material, deberían ser evidenciadas al nivel técnico u operativo.</a:t>
            </a:r>
          </a:p>
          <a:p>
            <a:pPr algn="just" defTabSz="541338"/>
            <a:endParaRPr lang="es-MX" sz="1600" dirty="0">
              <a:latin typeface="+mj-lt"/>
            </a:endParaRPr>
          </a:p>
          <a:p>
            <a:pPr algn="just" defTabSz="541338"/>
            <a:r>
              <a:rPr lang="es-MX" sz="1600" dirty="0">
                <a:latin typeface="+mj-lt"/>
              </a:rPr>
              <a:t>	</a:t>
            </a:r>
            <a:r>
              <a:rPr lang="es-MX" sz="1600" dirty="0">
                <a:highlight>
                  <a:srgbClr val="FFFF00"/>
                </a:highlight>
                <a:latin typeface="+mj-lt"/>
              </a:rPr>
              <a:t>La forma de plantear (comunicar) las brechas, es a través del documento llamado </a:t>
            </a:r>
            <a:r>
              <a:rPr lang="es-MX" sz="1600" b="1" i="1" dirty="0">
                <a:solidFill>
                  <a:srgbClr val="C00000"/>
                </a:solidFill>
                <a:highlight>
                  <a:srgbClr val="FFFF00"/>
                </a:highlight>
                <a:latin typeface="+mj-lt"/>
              </a:rPr>
              <a:t>Identificación de la Idea (IDI),</a:t>
            </a:r>
            <a:r>
              <a:rPr lang="es-MX" sz="1600" b="1" dirty="0">
                <a:highlight>
                  <a:srgbClr val="FFFF00"/>
                </a:highlight>
                <a:latin typeface="+mj-lt"/>
              </a:rPr>
              <a:t> </a:t>
            </a:r>
            <a:r>
              <a:rPr lang="es-MX" sz="1600" dirty="0">
                <a:highlight>
                  <a:srgbClr val="FFFF00"/>
                </a:highlight>
                <a:latin typeface="+mj-lt"/>
              </a:rPr>
              <a:t>cuyo único propósito es: </a:t>
            </a:r>
            <a:r>
              <a:rPr lang="es-MX" sz="1600" b="1" i="1" dirty="0">
                <a:solidFill>
                  <a:srgbClr val="0070C0"/>
                </a:solidFill>
                <a:highlight>
                  <a:srgbClr val="FFFF00"/>
                </a:highlight>
                <a:latin typeface="+mj-lt"/>
              </a:rPr>
              <a:t>informar de la detección de una brecha de capacidades o problema y su concepto operacional</a:t>
            </a:r>
            <a:r>
              <a:rPr lang="es-MX" sz="1600" i="1" dirty="0">
                <a:solidFill>
                  <a:srgbClr val="0070C0"/>
                </a:solidFill>
                <a:highlight>
                  <a:srgbClr val="FFFF00"/>
                </a:highlight>
                <a:latin typeface="+mj-lt"/>
              </a:rPr>
              <a:t>.   </a:t>
            </a:r>
          </a:p>
          <a:p>
            <a:pPr algn="just" defTabSz="541338"/>
            <a:endParaRPr lang="es-MX" sz="1600" dirty="0">
              <a:latin typeface="+mj-lt"/>
            </a:endParaRPr>
          </a:p>
          <a:p>
            <a:pPr algn="just" defTabSz="541338"/>
            <a:r>
              <a:rPr lang="es-MX" sz="1600" dirty="0">
                <a:latin typeface="+mj-lt"/>
              </a:rPr>
              <a:t>	Por lo anterior, </a:t>
            </a:r>
            <a:r>
              <a:rPr lang="es-MX" sz="1600" b="1" i="1" dirty="0">
                <a:solidFill>
                  <a:srgbClr val="C00000"/>
                </a:solidFill>
                <a:latin typeface="+mj-lt"/>
              </a:rPr>
              <a:t>la IDI tiene por objeto ser el medio de comunicación de alto nivel entre el usuario operativo y la organización que materializará la solución</a:t>
            </a:r>
            <a:r>
              <a:rPr lang="es-MX" sz="1600" i="1" dirty="0">
                <a:solidFill>
                  <a:srgbClr val="C00000"/>
                </a:solidFill>
                <a:latin typeface="+mj-lt"/>
              </a:rPr>
              <a:t>.   </a:t>
            </a:r>
            <a:r>
              <a:rPr lang="es-MX" sz="1600" dirty="0">
                <a:latin typeface="+mj-lt"/>
              </a:rPr>
              <a:t>Es así como, </a:t>
            </a:r>
            <a:r>
              <a:rPr lang="es-MX" sz="1600" b="1" dirty="0">
                <a:latin typeface="+mj-lt"/>
              </a:rPr>
              <a:t>a partir de este documento, se extraerán o definirán los requerimientos operativos, técnicos y logísticos que deberán satisfacer las diferentes alternativas de solución (RAN).</a:t>
            </a:r>
            <a:endParaRPr lang="es-ES" sz="1600" b="1"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17</a:t>
            </a:fld>
            <a:endParaRPr lang="es-CL" dirty="0"/>
          </a:p>
        </p:txBody>
      </p:sp>
      <p:sp>
        <p:nvSpPr>
          <p:cNvPr id="7" name="Title 1">
            <a:extLst>
              <a:ext uri="{FF2B5EF4-FFF2-40B4-BE49-F238E27FC236}">
                <a16:creationId xmlns:a16="http://schemas.microsoft.com/office/drawing/2014/main" xmlns="" id="{9B1865D3-FEFF-44B6-9291-B1F138BD5259}"/>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7863044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997527" y="948691"/>
            <a:ext cx="10356273" cy="5293757"/>
          </a:xfrm>
          <a:prstGeom prst="rect">
            <a:avLst/>
          </a:prstGeom>
          <a:noFill/>
        </p:spPr>
        <p:txBody>
          <a:bodyPr wrap="square" rtlCol="0">
            <a:spAutoFit/>
          </a:bodyPr>
          <a:lstStyle/>
          <a:p>
            <a:pPr algn="just" defTabSz="541338"/>
            <a:r>
              <a:rPr lang="es-MX" dirty="0">
                <a:latin typeface="+mj-lt"/>
              </a:rPr>
              <a:t>	</a:t>
            </a:r>
            <a:r>
              <a:rPr lang="es-MX" sz="1600" dirty="0">
                <a:latin typeface="+mj-lt"/>
              </a:rPr>
              <a:t>Para ordenar los requerimientos, en función de las áreas de gestión institucional, se han creado </a:t>
            </a:r>
            <a:r>
              <a:rPr lang="es-MX" sz="1600" b="1" dirty="0">
                <a:latin typeface="+mj-lt"/>
              </a:rPr>
              <a:t>Programas Permanentes </a:t>
            </a:r>
            <a:r>
              <a:rPr lang="es-MX" sz="1600" dirty="0">
                <a:latin typeface="+mj-lt"/>
              </a:rPr>
              <a:t>y se ha designado a los Directores Generales y al Comandante de Operaciones Navales, como los </a:t>
            </a:r>
            <a:r>
              <a:rPr lang="es-MX" sz="1600" b="1" dirty="0">
                <a:latin typeface="+mj-lt"/>
              </a:rPr>
              <a:t>Directores de Programa (D.P.) </a:t>
            </a:r>
            <a:r>
              <a:rPr lang="es-MX" sz="1600" dirty="0">
                <a:latin typeface="+mj-lt"/>
              </a:rPr>
              <a:t>en sus respectivos ámbitos de competencia.   </a:t>
            </a:r>
            <a:r>
              <a:rPr lang="es-MX" sz="1600" b="1" i="1" dirty="0">
                <a:solidFill>
                  <a:srgbClr val="0070C0"/>
                </a:solidFill>
                <a:latin typeface="+mj-lt"/>
              </a:rPr>
              <a:t>Son estas autoridades, las designadas para presentar al Comandante en Jefe de la Armada, a través del Estado Mayor General de la Armada</a:t>
            </a:r>
            <a:r>
              <a:rPr lang="es-MX" sz="1600" dirty="0">
                <a:latin typeface="+mj-lt"/>
              </a:rPr>
              <a:t>, la determinación de las necesidades, en función de las brechas en las capacidades institucionales.</a:t>
            </a:r>
          </a:p>
          <a:p>
            <a:pPr algn="just" defTabSz="541338"/>
            <a:endParaRPr lang="es-MX" sz="1600" dirty="0">
              <a:latin typeface="+mj-lt"/>
            </a:endParaRPr>
          </a:p>
          <a:p>
            <a:pPr algn="just" defTabSz="541338"/>
            <a:r>
              <a:rPr lang="es-MX" sz="1600" dirty="0">
                <a:latin typeface="+mj-lt"/>
              </a:rPr>
              <a:t>	Lo anterior, debe ser realizado de acuerdo a las necesidades y prioridades de desarrollo de cada Programa Permanente en particular; por lo que, en un principio </a:t>
            </a:r>
            <a:r>
              <a:rPr lang="es-MX" sz="1600" b="1" i="1" dirty="0">
                <a:solidFill>
                  <a:srgbClr val="C00000"/>
                </a:solidFill>
                <a:latin typeface="+mj-lt"/>
              </a:rPr>
              <a:t>los D.P. deberán pronunciarse, a requerimiento del Estado Mayor General de la Armada (EMGA)</a:t>
            </a:r>
            <a:r>
              <a:rPr lang="es-MX" sz="1600" dirty="0">
                <a:solidFill>
                  <a:srgbClr val="C00000"/>
                </a:solidFill>
                <a:latin typeface="+mj-lt"/>
              </a:rPr>
              <a:t>, </a:t>
            </a:r>
            <a:r>
              <a:rPr lang="es-MX" sz="1600" dirty="0">
                <a:latin typeface="+mj-lt"/>
              </a:rPr>
              <a:t>respecto de la </a:t>
            </a:r>
            <a:r>
              <a:rPr lang="es-MX" sz="1600" b="1" i="1" dirty="0">
                <a:solidFill>
                  <a:srgbClr val="C00000"/>
                </a:solidFill>
                <a:latin typeface="+mj-lt"/>
              </a:rPr>
              <a:t>Conveniencia, Aceptabilidad y Factibilidad </a:t>
            </a:r>
            <a:r>
              <a:rPr lang="es-MX" sz="1600" dirty="0">
                <a:latin typeface="+mj-lt"/>
              </a:rPr>
              <a:t>de resolver un problema, en sus respectivos ámbitos de acción.    </a:t>
            </a:r>
          </a:p>
          <a:p>
            <a:pPr algn="just" defTabSz="541338"/>
            <a:endParaRPr lang="es-MX" sz="1600" dirty="0">
              <a:latin typeface="+mj-lt"/>
            </a:endParaRPr>
          </a:p>
          <a:p>
            <a:pPr algn="just" defTabSz="541338"/>
            <a:r>
              <a:rPr lang="es-MX" sz="1600" dirty="0">
                <a:latin typeface="+mj-lt"/>
              </a:rPr>
              <a:t>	De acuerdo a lo indicado, para un determinado problema en particular, cualquiera sea su origen, a requerimiento del Estado Mayor General de la Armada, los Directores de Programa (D.P.) deberán pronunciar con respecto a: </a:t>
            </a:r>
          </a:p>
          <a:p>
            <a:pPr algn="just"/>
            <a:endParaRPr lang="es-MX" sz="1600" dirty="0">
              <a:latin typeface="+mj-lt"/>
            </a:endParaRPr>
          </a:p>
          <a:p>
            <a:pPr algn="just">
              <a:tabLst>
                <a:tab pos="269875" algn="l"/>
              </a:tabLst>
            </a:pPr>
            <a:r>
              <a:rPr lang="es-MX" sz="1600" dirty="0">
                <a:latin typeface="+mj-lt"/>
              </a:rPr>
              <a:t>–  	</a:t>
            </a:r>
            <a:r>
              <a:rPr lang="es-MX" sz="1600" b="1" i="1" dirty="0">
                <a:latin typeface="+mj-lt"/>
              </a:rPr>
              <a:t>El concepto de las operaciones, </a:t>
            </a:r>
            <a:r>
              <a:rPr lang="es-MX" sz="1600" dirty="0">
                <a:latin typeface="+mj-lt"/>
              </a:rPr>
              <a:t>el Comandante de Operaciones Navales (CON).</a:t>
            </a:r>
          </a:p>
          <a:p>
            <a:pPr algn="just">
              <a:tabLst>
                <a:tab pos="269875" algn="l"/>
              </a:tabLst>
            </a:pPr>
            <a:endParaRPr lang="es-MX" sz="1600" dirty="0">
              <a:latin typeface="+mj-lt"/>
            </a:endParaRPr>
          </a:p>
          <a:p>
            <a:pPr algn="just">
              <a:tabLst>
                <a:tab pos="269875" algn="l"/>
              </a:tabLst>
            </a:pPr>
            <a:r>
              <a:rPr lang="es-MX" sz="1600" dirty="0">
                <a:latin typeface="+mj-lt"/>
              </a:rPr>
              <a:t>–  	</a:t>
            </a:r>
            <a:r>
              <a:rPr lang="es-MX" sz="1600" b="1" i="1" dirty="0">
                <a:latin typeface="+mj-lt"/>
              </a:rPr>
              <a:t>La logística del material, </a:t>
            </a:r>
            <a:r>
              <a:rPr lang="es-MX" sz="1600" dirty="0">
                <a:latin typeface="+mj-lt"/>
              </a:rPr>
              <a:t>el Director General de los Servicios (DGSA). </a:t>
            </a:r>
          </a:p>
          <a:p>
            <a:pPr algn="just">
              <a:tabLst>
                <a:tab pos="269875" algn="l"/>
              </a:tabLst>
            </a:pPr>
            <a:endParaRPr lang="es-MX" sz="1600" dirty="0">
              <a:latin typeface="+mj-lt"/>
            </a:endParaRPr>
          </a:p>
          <a:p>
            <a:pPr algn="just">
              <a:tabLst>
                <a:tab pos="269875" algn="l"/>
              </a:tabLst>
            </a:pPr>
            <a:r>
              <a:rPr lang="es-MX" sz="1600" dirty="0">
                <a:latin typeface="+mj-lt"/>
              </a:rPr>
              <a:t>–  	</a:t>
            </a:r>
            <a:r>
              <a:rPr lang="es-MX" sz="1600" b="1" i="1" dirty="0">
                <a:latin typeface="+mj-lt"/>
              </a:rPr>
              <a:t>La logística del personal, </a:t>
            </a:r>
            <a:r>
              <a:rPr lang="es-MX" sz="1600" dirty="0">
                <a:latin typeface="+mj-lt"/>
              </a:rPr>
              <a:t>el Director General del Personal (DGPA). </a:t>
            </a:r>
          </a:p>
          <a:p>
            <a:pPr algn="just">
              <a:tabLst>
                <a:tab pos="269875" algn="l"/>
              </a:tabLst>
            </a:pPr>
            <a:endParaRPr lang="es-MX" sz="1600" dirty="0">
              <a:latin typeface="+mj-lt"/>
            </a:endParaRPr>
          </a:p>
          <a:p>
            <a:pPr algn="just">
              <a:tabLst>
                <a:tab pos="269875" algn="l"/>
              </a:tabLst>
            </a:pPr>
            <a:r>
              <a:rPr lang="es-MX" sz="1600" dirty="0">
                <a:latin typeface="+mj-lt"/>
              </a:rPr>
              <a:t>– 	</a:t>
            </a:r>
            <a:r>
              <a:rPr lang="es-MX" sz="1600" b="1" i="1" dirty="0">
                <a:latin typeface="+mj-lt"/>
              </a:rPr>
              <a:t>El ámbito marítimo, </a:t>
            </a:r>
            <a:r>
              <a:rPr lang="es-MX" sz="1600" dirty="0">
                <a:latin typeface="+mj-lt"/>
              </a:rPr>
              <a:t>el Director General del Territorio Marítimo y Marina Mercante (DGTM). </a:t>
            </a:r>
            <a:endParaRPr lang="es-ES" sz="16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18</a:t>
            </a:fld>
            <a:endParaRPr lang="es-CL" dirty="0"/>
          </a:p>
        </p:txBody>
      </p:sp>
      <p:sp>
        <p:nvSpPr>
          <p:cNvPr id="7" name="Title 1">
            <a:extLst>
              <a:ext uri="{FF2B5EF4-FFF2-40B4-BE49-F238E27FC236}">
                <a16:creationId xmlns:a16="http://schemas.microsoft.com/office/drawing/2014/main" xmlns="" id="{E0132B5B-7366-4C45-83C8-DA33DAD3B0B7}"/>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5641376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19</a:t>
            </a:fld>
            <a:endParaRPr lang="es-CL" dirty="0"/>
          </a:p>
        </p:txBody>
      </p:sp>
      <p:sp>
        <p:nvSpPr>
          <p:cNvPr id="13" name="CuadroTexto 12">
            <a:extLst>
              <a:ext uri="{FF2B5EF4-FFF2-40B4-BE49-F238E27FC236}">
                <a16:creationId xmlns:a16="http://schemas.microsoft.com/office/drawing/2014/main" xmlns="" id="{694A7F07-47CF-4B4C-82F6-60C76D00B038}"/>
              </a:ext>
            </a:extLst>
          </p:cNvPr>
          <p:cNvSpPr txBox="1"/>
          <p:nvPr/>
        </p:nvSpPr>
        <p:spPr>
          <a:xfrm>
            <a:off x="1947818" y="3470808"/>
            <a:ext cx="2600011" cy="1200329"/>
          </a:xfrm>
          <a:prstGeom prst="rect">
            <a:avLst/>
          </a:prstGeom>
          <a:noFill/>
        </p:spPr>
        <p:txBody>
          <a:bodyPr wrap="square" rtlCol="0">
            <a:spAutoFit/>
          </a:bodyPr>
          <a:lstStyle/>
          <a:p>
            <a:pPr algn="ctr"/>
            <a:r>
              <a:rPr lang="es-MX" b="1" dirty="0">
                <a:latin typeface="+mj-lt"/>
              </a:rPr>
              <a:t>FLUJOGRAMA PARA PROPONER EL ESTUDIO DE UN PROYECTO EN LA ARMADA DE CHILE.</a:t>
            </a:r>
            <a:endParaRPr lang="es-CL" b="1" dirty="0">
              <a:latin typeface="+mj-lt"/>
            </a:endParaRPr>
          </a:p>
        </p:txBody>
      </p:sp>
      <p:pic>
        <p:nvPicPr>
          <p:cNvPr id="8" name="Picture 2" descr="Duda png imágenes | PNGWing">
            <a:extLst>
              <a:ext uri="{FF2B5EF4-FFF2-40B4-BE49-F238E27FC236}">
                <a16:creationId xmlns:a16="http://schemas.microsoft.com/office/drawing/2014/main" xmlns="" id="{C5CC6A9A-A1AF-929E-0551-761D79F2AD5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7827" y="1324305"/>
            <a:ext cx="807664" cy="1077218"/>
          </a:xfrm>
          <a:prstGeom prst="rect">
            <a:avLst/>
          </a:prstGeom>
          <a:ln>
            <a:noFill/>
          </a:ln>
          <a:effectLst>
            <a:glow rad="228600">
              <a:schemeClr val="accent6">
                <a:satMod val="175000"/>
                <a:alpha val="40000"/>
              </a:schemeClr>
            </a:glow>
            <a:softEdge rad="112500"/>
          </a:effectLst>
          <a:extLst>
            <a:ext uri="{909E8E84-426E-40DD-AFC4-6F175D3DCCD1}">
              <a14:hiddenFill xmlns:a14="http://schemas.microsoft.com/office/drawing/2010/main">
                <a:solidFill>
                  <a:srgbClr val="FFFFFF"/>
                </a:solidFill>
              </a14:hiddenFill>
            </a:ext>
          </a:extLst>
        </p:spPr>
      </p:pic>
      <p:pic>
        <p:nvPicPr>
          <p:cNvPr id="14" name="Picture 4484"/>
          <p:cNvPicPr/>
          <p:nvPr/>
        </p:nvPicPr>
        <p:blipFill>
          <a:blip r:embed="rId3"/>
          <a:stretch>
            <a:fillRect/>
          </a:stretch>
        </p:blipFill>
        <p:spPr>
          <a:xfrm>
            <a:off x="4799856" y="764704"/>
            <a:ext cx="5112568" cy="6336704"/>
          </a:xfrm>
          <a:prstGeom prst="rect">
            <a:avLst/>
          </a:prstGeom>
        </p:spPr>
      </p:pic>
      <p:sp>
        <p:nvSpPr>
          <p:cNvPr id="2" name="Flecha derecha 1"/>
          <p:cNvSpPr/>
          <p:nvPr/>
        </p:nvSpPr>
        <p:spPr>
          <a:xfrm rot="20344778">
            <a:off x="4069431" y="1469083"/>
            <a:ext cx="864096" cy="2880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CuadroTexto 8">
            <a:extLst>
              <a:ext uri="{FF2B5EF4-FFF2-40B4-BE49-F238E27FC236}">
                <a16:creationId xmlns:a16="http://schemas.microsoft.com/office/drawing/2014/main" xmlns="" id="{5CB27B3D-6DAB-4BB8-B179-E561663466BC}"/>
              </a:ext>
            </a:extLst>
          </p:cNvPr>
          <p:cNvSpPr txBox="1"/>
          <p:nvPr/>
        </p:nvSpPr>
        <p:spPr>
          <a:xfrm>
            <a:off x="4295801" y="973496"/>
            <a:ext cx="602007" cy="338554"/>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t>I.D.I.</a:t>
            </a:r>
            <a:endParaRPr lang="es-CL" dirty="0"/>
          </a:p>
        </p:txBody>
      </p:sp>
      <p:sp>
        <p:nvSpPr>
          <p:cNvPr id="11" name="CuadroTexto 10">
            <a:extLst>
              <a:ext uri="{FF2B5EF4-FFF2-40B4-BE49-F238E27FC236}">
                <a16:creationId xmlns:a16="http://schemas.microsoft.com/office/drawing/2014/main" xmlns="" id="{33A8289A-3649-4DB9-B7DA-61882DF25345}"/>
              </a:ext>
            </a:extLst>
          </p:cNvPr>
          <p:cNvSpPr txBox="1"/>
          <p:nvPr/>
        </p:nvSpPr>
        <p:spPr>
          <a:xfrm>
            <a:off x="3471530" y="2700210"/>
            <a:ext cx="1472342" cy="584775"/>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solidFill>
                  <a:srgbClr val="0070C0"/>
                </a:solidFill>
              </a:rPr>
              <a:t>Directores de Programas</a:t>
            </a:r>
            <a:endParaRPr lang="es-CL" dirty="0">
              <a:solidFill>
                <a:srgbClr val="0070C0"/>
              </a:solidFill>
            </a:endParaRPr>
          </a:p>
        </p:txBody>
      </p:sp>
      <p:sp>
        <p:nvSpPr>
          <p:cNvPr id="15" name="CuadroTexto 14">
            <a:extLst>
              <a:ext uri="{FF2B5EF4-FFF2-40B4-BE49-F238E27FC236}">
                <a16:creationId xmlns:a16="http://schemas.microsoft.com/office/drawing/2014/main" xmlns="" id="{AA8D5E4F-A765-4022-91A8-5F21F2F3B39E}"/>
              </a:ext>
            </a:extLst>
          </p:cNvPr>
          <p:cNvSpPr txBox="1"/>
          <p:nvPr/>
        </p:nvSpPr>
        <p:spPr>
          <a:xfrm>
            <a:off x="1847528" y="1268760"/>
            <a:ext cx="1296144" cy="1077218"/>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solidFill>
                  <a:srgbClr val="0070C0"/>
                </a:solidFill>
              </a:rPr>
              <a:t>Mando que detectó el problema o brecha.</a:t>
            </a:r>
            <a:endParaRPr lang="es-CL" dirty="0">
              <a:solidFill>
                <a:srgbClr val="0070C0"/>
              </a:solidFill>
            </a:endParaRPr>
          </a:p>
        </p:txBody>
      </p:sp>
      <p:sp>
        <p:nvSpPr>
          <p:cNvPr id="16" name="Title 1">
            <a:extLst>
              <a:ext uri="{FF2B5EF4-FFF2-40B4-BE49-F238E27FC236}">
                <a16:creationId xmlns:a16="http://schemas.microsoft.com/office/drawing/2014/main" xmlns="" id="{D609787A-80CF-4380-9011-ED7A8A2D78F3}"/>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4471542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20</a:t>
            </a:fld>
            <a:endParaRPr lang="es-CL" dirty="0"/>
          </a:p>
        </p:txBody>
      </p:sp>
      <p:sp>
        <p:nvSpPr>
          <p:cNvPr id="6" name="Explosión 1 5"/>
          <p:cNvSpPr/>
          <p:nvPr/>
        </p:nvSpPr>
        <p:spPr>
          <a:xfrm>
            <a:off x="9192344" y="1520293"/>
            <a:ext cx="360040" cy="360040"/>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8" name="Picture 2" descr="Duda png imágenes | PNGWing">
            <a:extLst>
              <a:ext uri="{FF2B5EF4-FFF2-40B4-BE49-F238E27FC236}">
                <a16:creationId xmlns:a16="http://schemas.microsoft.com/office/drawing/2014/main" xmlns="" id="{C5CC6A9A-A1AF-929E-0551-761D79F2AD5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34850" y="1844825"/>
            <a:ext cx="840871" cy="1121507"/>
          </a:xfrm>
          <a:prstGeom prst="rect">
            <a:avLst/>
          </a:prstGeom>
          <a:ln>
            <a:noFill/>
          </a:ln>
          <a:effectLst>
            <a:glow rad="228600">
              <a:schemeClr val="accent6">
                <a:satMod val="175000"/>
                <a:alpha val="40000"/>
              </a:schemeClr>
            </a:glow>
            <a:softEdge rad="112500"/>
          </a:effectLst>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3"/>
          <a:stretch>
            <a:fillRect/>
          </a:stretch>
        </p:blipFill>
        <p:spPr>
          <a:xfrm>
            <a:off x="3850812" y="1268760"/>
            <a:ext cx="6781692" cy="5284884"/>
          </a:xfrm>
          <a:prstGeom prst="rect">
            <a:avLst/>
          </a:prstGeom>
        </p:spPr>
      </p:pic>
      <p:sp>
        <p:nvSpPr>
          <p:cNvPr id="10" name="Rectángulo 9"/>
          <p:cNvSpPr/>
          <p:nvPr/>
        </p:nvSpPr>
        <p:spPr>
          <a:xfrm>
            <a:off x="3791744" y="5517232"/>
            <a:ext cx="2448272" cy="10364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5" name="Rectángulo 14"/>
          <p:cNvSpPr/>
          <p:nvPr/>
        </p:nvSpPr>
        <p:spPr>
          <a:xfrm>
            <a:off x="7680176" y="4725144"/>
            <a:ext cx="2592288"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CuadroTexto 12">
            <a:extLst>
              <a:ext uri="{FF2B5EF4-FFF2-40B4-BE49-F238E27FC236}">
                <a16:creationId xmlns:a16="http://schemas.microsoft.com/office/drawing/2014/main" xmlns="" id="{694A7F07-47CF-4B4C-82F6-60C76D00B038}"/>
              </a:ext>
            </a:extLst>
          </p:cNvPr>
          <p:cNvSpPr txBox="1"/>
          <p:nvPr/>
        </p:nvSpPr>
        <p:spPr>
          <a:xfrm>
            <a:off x="4799856" y="5589242"/>
            <a:ext cx="1440160" cy="830997"/>
          </a:xfrm>
          <a:prstGeom prst="rect">
            <a:avLst/>
          </a:prstGeom>
          <a:solidFill>
            <a:srgbClr val="FFFF00"/>
          </a:solidFill>
          <a:effectLst>
            <a:softEdge rad="101600"/>
          </a:effectLst>
        </p:spPr>
        <p:txBody>
          <a:bodyPr wrap="square" rtlCol="0">
            <a:spAutoFit/>
          </a:bodyPr>
          <a:lstStyle/>
          <a:p>
            <a:pPr algn="ctr"/>
            <a:r>
              <a:rPr lang="es-MX" sz="1600" b="1" dirty="0">
                <a:latin typeface="+mj-lt"/>
              </a:rPr>
              <a:t>De acuerdo con la opinión de los D.P.</a:t>
            </a:r>
            <a:endParaRPr lang="es-CL" sz="1600" b="1" dirty="0">
              <a:latin typeface="+mj-lt"/>
            </a:endParaRPr>
          </a:p>
        </p:txBody>
      </p:sp>
      <p:sp>
        <p:nvSpPr>
          <p:cNvPr id="16" name="Explosión 1 15"/>
          <p:cNvSpPr/>
          <p:nvPr/>
        </p:nvSpPr>
        <p:spPr>
          <a:xfrm>
            <a:off x="6324964" y="5409220"/>
            <a:ext cx="216024" cy="288032"/>
          </a:xfrm>
          <a:prstGeom prst="irregularSeal1">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 name="CuadroTexto 2">
            <a:extLst>
              <a:ext uri="{FF2B5EF4-FFF2-40B4-BE49-F238E27FC236}">
                <a16:creationId xmlns:a16="http://schemas.microsoft.com/office/drawing/2014/main" xmlns="" id="{5BFE25D7-FBBF-4127-B6C9-FF3221423AE3}"/>
              </a:ext>
            </a:extLst>
          </p:cNvPr>
          <p:cNvSpPr txBox="1"/>
          <p:nvPr/>
        </p:nvSpPr>
        <p:spPr>
          <a:xfrm>
            <a:off x="1810713" y="4924545"/>
            <a:ext cx="2137022" cy="1569660"/>
          </a:xfrm>
          <a:prstGeom prst="rect">
            <a:avLst/>
          </a:prstGeom>
          <a:solidFill>
            <a:srgbClr val="FFFF00"/>
          </a:solidFill>
          <a:ln w="38100">
            <a:solidFill>
              <a:schemeClr val="accent1"/>
            </a:solidFill>
          </a:ln>
          <a:effectLst>
            <a:softEdge rad="101600"/>
          </a:effectLst>
        </p:spPr>
        <p:txBody>
          <a:bodyPr wrap="square" rtlCol="0">
            <a:spAutoFit/>
          </a:bodyPr>
          <a:lstStyle>
            <a:defPPr>
              <a:defRPr lang="es-CL"/>
            </a:defPPr>
            <a:lvl1pPr algn="ctr">
              <a:defRPr sz="1600" b="1">
                <a:solidFill>
                  <a:srgbClr val="0070C0"/>
                </a:solidFill>
                <a:latin typeface="+mj-lt"/>
              </a:defRPr>
            </a:lvl1pPr>
          </a:lstStyle>
          <a:p>
            <a:r>
              <a:rPr lang="es-MX" dirty="0">
                <a:solidFill>
                  <a:srgbClr val="FF0000"/>
                </a:solidFill>
              </a:rPr>
              <a:t>Identificación de la Idea (IDI): </a:t>
            </a:r>
            <a:r>
              <a:rPr lang="es-MX" b="0" dirty="0"/>
              <a:t>informar de la detección de una brecha de capacidades o problema y su concepto operacional.   </a:t>
            </a:r>
          </a:p>
        </p:txBody>
      </p:sp>
      <p:sp>
        <p:nvSpPr>
          <p:cNvPr id="14" name="CuadroTexto 13">
            <a:extLst>
              <a:ext uri="{FF2B5EF4-FFF2-40B4-BE49-F238E27FC236}">
                <a16:creationId xmlns:a16="http://schemas.microsoft.com/office/drawing/2014/main" xmlns="" id="{15C24945-19E9-4F0B-B551-C000692A4960}"/>
              </a:ext>
            </a:extLst>
          </p:cNvPr>
          <p:cNvSpPr txBox="1"/>
          <p:nvPr/>
        </p:nvSpPr>
        <p:spPr>
          <a:xfrm>
            <a:off x="1524000" y="1844070"/>
            <a:ext cx="1296144" cy="1077218"/>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solidFill>
                  <a:srgbClr val="0070C0"/>
                </a:solidFill>
              </a:rPr>
              <a:t>Mando que detectó el problema o brecha.</a:t>
            </a:r>
            <a:endParaRPr lang="es-CL" dirty="0">
              <a:solidFill>
                <a:srgbClr val="0070C0"/>
              </a:solidFill>
            </a:endParaRPr>
          </a:p>
        </p:txBody>
      </p:sp>
      <p:sp>
        <p:nvSpPr>
          <p:cNvPr id="18" name="CuadroTexto 17">
            <a:extLst>
              <a:ext uri="{FF2B5EF4-FFF2-40B4-BE49-F238E27FC236}">
                <a16:creationId xmlns:a16="http://schemas.microsoft.com/office/drawing/2014/main" xmlns="" id="{45CEC94E-AF6D-4D1E-B15D-6A3C60ADC244}"/>
              </a:ext>
            </a:extLst>
          </p:cNvPr>
          <p:cNvSpPr txBox="1"/>
          <p:nvPr/>
        </p:nvSpPr>
        <p:spPr>
          <a:xfrm>
            <a:off x="2315594" y="3558083"/>
            <a:ext cx="1472342" cy="584775"/>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solidFill>
                  <a:srgbClr val="0070C0"/>
                </a:solidFill>
              </a:rPr>
              <a:t>Directores de Programas</a:t>
            </a:r>
            <a:endParaRPr lang="es-CL" dirty="0">
              <a:solidFill>
                <a:srgbClr val="0070C0"/>
              </a:solidFill>
            </a:endParaRPr>
          </a:p>
        </p:txBody>
      </p:sp>
      <p:sp>
        <p:nvSpPr>
          <p:cNvPr id="19" name="Flecha derecha 1">
            <a:extLst>
              <a:ext uri="{FF2B5EF4-FFF2-40B4-BE49-F238E27FC236}">
                <a16:creationId xmlns:a16="http://schemas.microsoft.com/office/drawing/2014/main" xmlns="" id="{F6F3F5A9-75A1-45B8-99FD-EE925D1FC480}"/>
              </a:ext>
            </a:extLst>
          </p:cNvPr>
          <p:cNvSpPr/>
          <p:nvPr/>
        </p:nvSpPr>
        <p:spPr>
          <a:xfrm rot="20344778">
            <a:off x="3442250" y="1802327"/>
            <a:ext cx="613937" cy="24547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CuadroTexto 19">
            <a:extLst>
              <a:ext uri="{FF2B5EF4-FFF2-40B4-BE49-F238E27FC236}">
                <a16:creationId xmlns:a16="http://schemas.microsoft.com/office/drawing/2014/main" xmlns="" id="{EB224033-20B0-4EE5-A129-B0AEA9B47239}"/>
              </a:ext>
            </a:extLst>
          </p:cNvPr>
          <p:cNvSpPr txBox="1"/>
          <p:nvPr/>
        </p:nvSpPr>
        <p:spPr>
          <a:xfrm>
            <a:off x="3274717" y="1472092"/>
            <a:ext cx="602007" cy="338554"/>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t>I.D.I.</a:t>
            </a:r>
            <a:endParaRPr lang="es-CL" dirty="0"/>
          </a:p>
        </p:txBody>
      </p:sp>
      <p:sp>
        <p:nvSpPr>
          <p:cNvPr id="17" name="Title 1">
            <a:extLst>
              <a:ext uri="{FF2B5EF4-FFF2-40B4-BE49-F238E27FC236}">
                <a16:creationId xmlns:a16="http://schemas.microsoft.com/office/drawing/2014/main" xmlns="" id="{2ADB28D1-B724-4F69-94F1-7C0105E3C97B}"/>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4104956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1"/>
            <a:ext cx="8606760" cy="1354217"/>
          </a:xfrm>
          <a:prstGeom prst="rect">
            <a:avLst/>
          </a:prstGeom>
          <a:noFill/>
        </p:spPr>
        <p:txBody>
          <a:bodyPr wrap="square" rtlCol="0">
            <a:spAutoFit/>
          </a:bodyPr>
          <a:lstStyle/>
          <a:p>
            <a:pPr algn="just" defTabSz="541338"/>
            <a:r>
              <a:rPr lang="es-MX" dirty="0">
                <a:latin typeface="+mj-lt"/>
              </a:rPr>
              <a:t>	</a:t>
            </a:r>
            <a:r>
              <a:rPr lang="es-CL" sz="1600" dirty="0">
                <a:latin typeface="+mj-lt"/>
              </a:rPr>
              <a:t>En función del pronunciamiento de los D.P., </a:t>
            </a:r>
            <a:r>
              <a:rPr lang="es-CL" sz="1600" b="1" i="1" dirty="0">
                <a:latin typeface="+mj-lt"/>
              </a:rPr>
              <a:t>el EMGA determina si se aprueba la Identificación de la Idea (IDI). </a:t>
            </a:r>
            <a:r>
              <a:rPr lang="es-CL" sz="1600" dirty="0">
                <a:latin typeface="+mj-lt"/>
              </a:rPr>
              <a:t> En caso de ser favorable, dicta la Resolución que crea el Proyecto de Inversión,</a:t>
            </a:r>
            <a:r>
              <a:rPr lang="es-MX" sz="1600" dirty="0">
                <a:latin typeface="+mj-lt"/>
              </a:rPr>
              <a:t> disponiendo a la Dirección de Telecomunicaciones e Informática de la Armada la </a:t>
            </a:r>
            <a:r>
              <a:rPr lang="es-MX" sz="1600" b="1" i="1" dirty="0">
                <a:solidFill>
                  <a:srgbClr val="0070C0"/>
                </a:solidFill>
                <a:latin typeface="+mj-lt"/>
              </a:rPr>
              <a:t>asignación de un Código de Proyecto</a:t>
            </a:r>
            <a:r>
              <a:rPr lang="es-MX" sz="1600" dirty="0">
                <a:latin typeface="+mj-lt"/>
              </a:rPr>
              <a:t> y</a:t>
            </a:r>
            <a:r>
              <a:rPr lang="es-MX" sz="1600" b="1" i="1" dirty="0">
                <a:solidFill>
                  <a:srgbClr val="0070C0"/>
                </a:solidFill>
                <a:latin typeface="+mj-lt"/>
              </a:rPr>
              <a:t> designa un Mando Supervisor (M.S.)</a:t>
            </a:r>
            <a:r>
              <a:rPr lang="es-MX" sz="1600" dirty="0">
                <a:latin typeface="+mj-lt"/>
              </a:rPr>
              <a:t>,</a:t>
            </a:r>
            <a:r>
              <a:rPr lang="es-MX" sz="1600" b="1" i="1" dirty="0">
                <a:solidFill>
                  <a:srgbClr val="0070C0"/>
                </a:solidFill>
                <a:latin typeface="+mj-lt"/>
              </a:rPr>
              <a:t> </a:t>
            </a:r>
            <a:r>
              <a:rPr lang="es-MX" sz="1600" dirty="0">
                <a:latin typeface="+mj-lt"/>
              </a:rPr>
              <a:t>para la </a:t>
            </a:r>
            <a:r>
              <a:rPr lang="es-MX" sz="1600" b="1" i="1" dirty="0">
                <a:latin typeface="+mj-lt"/>
              </a:rPr>
              <a:t>elaboración de la</a:t>
            </a:r>
            <a:r>
              <a:rPr lang="es-MX" sz="1600" dirty="0">
                <a:latin typeface="+mj-lt"/>
              </a:rPr>
              <a:t> </a:t>
            </a:r>
            <a:r>
              <a:rPr lang="es-MX" sz="1600" b="1" i="1" dirty="0">
                <a:latin typeface="+mj-lt"/>
              </a:rPr>
              <a:t>Etapa de Pre-Inversión del Proyecto </a:t>
            </a:r>
            <a:r>
              <a:rPr lang="es-MX" sz="1600" i="1" dirty="0">
                <a:latin typeface="+mj-lt"/>
              </a:rPr>
              <a:t>(Perfil, Pre-Factibilidad y Factibilidad).</a:t>
            </a:r>
            <a:endParaRPr lang="es-ES" sz="1600" i="1"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21</a:t>
            </a:fld>
            <a:endParaRPr lang="es-CL" dirty="0"/>
          </a:p>
        </p:txBody>
      </p:sp>
      <p:pic>
        <p:nvPicPr>
          <p:cNvPr id="12" name="Imagen 11"/>
          <p:cNvPicPr>
            <a:picLocks noChangeAspect="1"/>
          </p:cNvPicPr>
          <p:nvPr/>
        </p:nvPicPr>
        <p:blipFill>
          <a:blip r:embed="rId2"/>
          <a:stretch>
            <a:fillRect/>
          </a:stretch>
        </p:blipFill>
        <p:spPr>
          <a:xfrm>
            <a:off x="3359697" y="2564904"/>
            <a:ext cx="6673147" cy="4121380"/>
          </a:xfrm>
          <a:prstGeom prst="rect">
            <a:avLst/>
          </a:prstGeom>
        </p:spPr>
      </p:pic>
      <p:sp>
        <p:nvSpPr>
          <p:cNvPr id="9" name="Explosión 1 8"/>
          <p:cNvSpPr/>
          <p:nvPr/>
        </p:nvSpPr>
        <p:spPr>
          <a:xfrm>
            <a:off x="5951430" y="3501008"/>
            <a:ext cx="216024" cy="288032"/>
          </a:xfrm>
          <a:prstGeom prst="irregularSeal1">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 name="CuadroTexto 3"/>
          <p:cNvSpPr txBox="1"/>
          <p:nvPr/>
        </p:nvSpPr>
        <p:spPr>
          <a:xfrm>
            <a:off x="1775521" y="5733256"/>
            <a:ext cx="1224135"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s-CL" dirty="0">
                <a:solidFill>
                  <a:srgbClr val="0070C0"/>
                </a:solidFill>
              </a:rPr>
              <a:t>DIPRIDA</a:t>
            </a:r>
          </a:p>
        </p:txBody>
      </p:sp>
      <p:sp>
        <p:nvSpPr>
          <p:cNvPr id="7" name="Abrir llave 6"/>
          <p:cNvSpPr/>
          <p:nvPr/>
        </p:nvSpPr>
        <p:spPr>
          <a:xfrm>
            <a:off x="2999656" y="5183998"/>
            <a:ext cx="432048" cy="1485363"/>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0" name="Title 1">
            <a:extLst>
              <a:ext uri="{FF2B5EF4-FFF2-40B4-BE49-F238E27FC236}">
                <a16:creationId xmlns:a16="http://schemas.microsoft.com/office/drawing/2014/main" xmlns="" id="{E80ED6E2-C168-409F-9F43-753DFBB80BED}"/>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42195267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22</a:t>
            </a:fld>
            <a:endParaRPr lang="es-CL" dirty="0"/>
          </a:p>
        </p:txBody>
      </p:sp>
      <p:sp>
        <p:nvSpPr>
          <p:cNvPr id="13" name="CuadroTexto 12">
            <a:extLst>
              <a:ext uri="{FF2B5EF4-FFF2-40B4-BE49-F238E27FC236}">
                <a16:creationId xmlns:a16="http://schemas.microsoft.com/office/drawing/2014/main" xmlns="" id="{694A7F07-47CF-4B4C-82F6-60C76D00B038}"/>
              </a:ext>
            </a:extLst>
          </p:cNvPr>
          <p:cNvSpPr txBox="1"/>
          <p:nvPr/>
        </p:nvSpPr>
        <p:spPr>
          <a:xfrm>
            <a:off x="1706173" y="2121819"/>
            <a:ext cx="2741367" cy="3293209"/>
          </a:xfrm>
          <a:prstGeom prst="rect">
            <a:avLst/>
          </a:prstGeom>
          <a:solidFill>
            <a:srgbClr val="FFFF00"/>
          </a:solidFill>
          <a:effectLst>
            <a:softEdge rad="101600"/>
          </a:effectLst>
        </p:spPr>
        <p:txBody>
          <a:bodyPr wrap="square" rtlCol="0">
            <a:spAutoFit/>
          </a:bodyPr>
          <a:lstStyle>
            <a:defPPr>
              <a:defRPr lang="es-CL"/>
            </a:defPPr>
            <a:lvl1pPr algn="ctr">
              <a:defRPr sz="1600" b="1">
                <a:solidFill>
                  <a:srgbClr val="FF0000"/>
                </a:solidFill>
                <a:latin typeface="+mj-lt"/>
              </a:defRPr>
            </a:lvl1pPr>
          </a:lstStyle>
          <a:p>
            <a:pPr algn="just"/>
            <a:r>
              <a:rPr lang="es-MX" dirty="0"/>
              <a:t>La detección de un problema o brecha de capacidades, </a:t>
            </a:r>
            <a:r>
              <a:rPr lang="es-MX" b="0" i="1" dirty="0">
                <a:solidFill>
                  <a:srgbClr val="0070C0"/>
                </a:solidFill>
              </a:rPr>
              <a:t>puede gatillarse en cualquier escalón de la cadena de mando. Los problemas o brechas que afectan a lo dispuesto en la planificación, normalmente son evidenciadas por los más altos escalones del mando y aquellos que tengan que ver con las brechas de capacidades del material, son  evidenciadas al nivel técnico u operativo.</a:t>
            </a:r>
            <a:endParaRPr lang="es-CL" b="0" i="1" dirty="0">
              <a:solidFill>
                <a:srgbClr val="0070C0"/>
              </a:solidFill>
            </a:endParaRPr>
          </a:p>
        </p:txBody>
      </p:sp>
      <p:pic>
        <p:nvPicPr>
          <p:cNvPr id="14" name="Picture 4484"/>
          <p:cNvPicPr/>
          <p:nvPr/>
        </p:nvPicPr>
        <p:blipFill>
          <a:blip r:embed="rId2"/>
          <a:stretch>
            <a:fillRect/>
          </a:stretch>
        </p:blipFill>
        <p:spPr>
          <a:xfrm>
            <a:off x="4799856" y="764704"/>
            <a:ext cx="5112568" cy="6336704"/>
          </a:xfrm>
          <a:prstGeom prst="rect">
            <a:avLst/>
          </a:prstGeom>
        </p:spPr>
      </p:pic>
      <p:sp>
        <p:nvSpPr>
          <p:cNvPr id="2" name="Flecha derecha 1"/>
          <p:cNvSpPr/>
          <p:nvPr/>
        </p:nvSpPr>
        <p:spPr>
          <a:xfrm>
            <a:off x="4367140" y="1240042"/>
            <a:ext cx="613937" cy="24547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Explosión 1 8"/>
          <p:cNvSpPr/>
          <p:nvPr/>
        </p:nvSpPr>
        <p:spPr>
          <a:xfrm>
            <a:off x="6816080" y="3971965"/>
            <a:ext cx="216024" cy="288032"/>
          </a:xfrm>
          <a:prstGeom prst="irregularSeal1">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Abrir llave 10"/>
          <p:cNvSpPr/>
          <p:nvPr/>
        </p:nvSpPr>
        <p:spPr>
          <a:xfrm>
            <a:off x="4447539" y="5517233"/>
            <a:ext cx="432048" cy="1204243"/>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5" name="CuadroTexto 14"/>
          <p:cNvSpPr txBox="1"/>
          <p:nvPr/>
        </p:nvSpPr>
        <p:spPr>
          <a:xfrm>
            <a:off x="3215681" y="5934687"/>
            <a:ext cx="1224135"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s-CL" dirty="0">
                <a:solidFill>
                  <a:srgbClr val="0070C0"/>
                </a:solidFill>
              </a:rPr>
              <a:t>DIPRIDA</a:t>
            </a:r>
          </a:p>
        </p:txBody>
      </p:sp>
      <p:sp>
        <p:nvSpPr>
          <p:cNvPr id="10" name="CuadroTexto 9">
            <a:extLst>
              <a:ext uri="{FF2B5EF4-FFF2-40B4-BE49-F238E27FC236}">
                <a16:creationId xmlns:a16="http://schemas.microsoft.com/office/drawing/2014/main" xmlns="" id="{FEC3EDA9-05D4-4623-8A8F-6DD9FB12447B}"/>
              </a:ext>
            </a:extLst>
          </p:cNvPr>
          <p:cNvSpPr txBox="1"/>
          <p:nvPr/>
        </p:nvSpPr>
        <p:spPr>
          <a:xfrm>
            <a:off x="4322695" y="912584"/>
            <a:ext cx="602007" cy="338554"/>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t>I.D.I.</a:t>
            </a:r>
            <a:endParaRPr lang="es-CL" dirty="0"/>
          </a:p>
        </p:txBody>
      </p:sp>
      <p:sp>
        <p:nvSpPr>
          <p:cNvPr id="16" name="CuadroTexto 15">
            <a:extLst>
              <a:ext uri="{FF2B5EF4-FFF2-40B4-BE49-F238E27FC236}">
                <a16:creationId xmlns:a16="http://schemas.microsoft.com/office/drawing/2014/main" xmlns="" id="{85573A23-7C1F-4D1C-8CE3-978923AC531B}"/>
              </a:ext>
            </a:extLst>
          </p:cNvPr>
          <p:cNvSpPr txBox="1"/>
          <p:nvPr/>
        </p:nvSpPr>
        <p:spPr>
          <a:xfrm>
            <a:off x="9660396" y="2708920"/>
            <a:ext cx="504057" cy="338554"/>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solidFill>
                  <a:srgbClr val="0070C0"/>
                </a:solidFill>
              </a:rPr>
              <a:t>D.P.</a:t>
            </a:r>
            <a:endParaRPr lang="es-CL" dirty="0">
              <a:solidFill>
                <a:srgbClr val="0070C0"/>
              </a:solidFill>
            </a:endParaRPr>
          </a:p>
        </p:txBody>
      </p:sp>
      <p:sp>
        <p:nvSpPr>
          <p:cNvPr id="17" name="CuadroTexto 16">
            <a:extLst>
              <a:ext uri="{FF2B5EF4-FFF2-40B4-BE49-F238E27FC236}">
                <a16:creationId xmlns:a16="http://schemas.microsoft.com/office/drawing/2014/main" xmlns="" id="{603160FD-A695-4D27-9E0F-E596587715A5}"/>
              </a:ext>
            </a:extLst>
          </p:cNvPr>
          <p:cNvSpPr txBox="1"/>
          <p:nvPr/>
        </p:nvSpPr>
        <p:spPr>
          <a:xfrm>
            <a:off x="1981200" y="5805265"/>
            <a:ext cx="1226756" cy="584775"/>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solidFill>
                  <a:srgbClr val="0070C0"/>
                </a:solidFill>
              </a:rPr>
              <a:t>Mando Supervisor</a:t>
            </a:r>
            <a:endParaRPr lang="es-CL" dirty="0">
              <a:solidFill>
                <a:srgbClr val="0070C0"/>
              </a:solidFill>
            </a:endParaRPr>
          </a:p>
        </p:txBody>
      </p:sp>
      <p:pic>
        <p:nvPicPr>
          <p:cNvPr id="18" name="Picture 2" descr="Duda png imágenes | PNGWing">
            <a:extLst>
              <a:ext uri="{FF2B5EF4-FFF2-40B4-BE49-F238E27FC236}">
                <a16:creationId xmlns:a16="http://schemas.microsoft.com/office/drawing/2014/main" xmlns="" id="{67DAB18E-281D-480C-BAD5-001D6069B9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58655" y="824138"/>
            <a:ext cx="807664" cy="1077218"/>
          </a:xfrm>
          <a:prstGeom prst="rect">
            <a:avLst/>
          </a:prstGeom>
          <a:ln>
            <a:noFill/>
          </a:ln>
          <a:effectLst>
            <a:glow rad="228600">
              <a:schemeClr val="accent6">
                <a:satMod val="175000"/>
                <a:alpha val="40000"/>
              </a:schemeClr>
            </a:glow>
            <a:softEdge rad="112500"/>
          </a:effectLst>
          <a:extLst>
            <a:ext uri="{909E8E84-426E-40DD-AFC4-6F175D3DCCD1}">
              <a14:hiddenFill xmlns:a14="http://schemas.microsoft.com/office/drawing/2010/main">
                <a:solidFill>
                  <a:srgbClr val="FFFFFF"/>
                </a:solidFill>
              </a14:hiddenFill>
            </a:ext>
          </a:extLst>
        </p:spPr>
      </p:pic>
      <p:sp>
        <p:nvSpPr>
          <p:cNvPr id="19" name="CuadroTexto 18">
            <a:extLst>
              <a:ext uri="{FF2B5EF4-FFF2-40B4-BE49-F238E27FC236}">
                <a16:creationId xmlns:a16="http://schemas.microsoft.com/office/drawing/2014/main" xmlns="" id="{17B34DC8-AAB4-4908-AE0B-6FCE0F143EFA}"/>
              </a:ext>
            </a:extLst>
          </p:cNvPr>
          <p:cNvSpPr txBox="1"/>
          <p:nvPr/>
        </p:nvSpPr>
        <p:spPr>
          <a:xfrm>
            <a:off x="2063552" y="836712"/>
            <a:ext cx="1296144" cy="1077218"/>
          </a:xfrm>
          <a:prstGeom prst="rect">
            <a:avLst/>
          </a:prstGeom>
          <a:solidFill>
            <a:srgbClr val="FFFF00"/>
          </a:solidFill>
          <a:effectLst>
            <a:softEdge rad="101600"/>
          </a:effectLst>
        </p:spPr>
        <p:txBody>
          <a:bodyPr wrap="square" rtlCol="0">
            <a:spAutoFit/>
          </a:bodyPr>
          <a:lstStyle>
            <a:defPPr>
              <a:defRPr lang="es-CL"/>
            </a:defPPr>
            <a:lvl1pPr algn="ctr">
              <a:defRPr sz="1600" b="1">
                <a:latin typeface="+mj-lt"/>
              </a:defRPr>
            </a:lvl1pPr>
          </a:lstStyle>
          <a:p>
            <a:r>
              <a:rPr lang="es-MX" dirty="0">
                <a:solidFill>
                  <a:srgbClr val="0070C0"/>
                </a:solidFill>
              </a:rPr>
              <a:t>Mando que detectó el problema o brecha.</a:t>
            </a:r>
            <a:endParaRPr lang="es-CL" dirty="0">
              <a:solidFill>
                <a:srgbClr val="0070C0"/>
              </a:solidFill>
            </a:endParaRPr>
          </a:p>
        </p:txBody>
      </p:sp>
      <p:sp>
        <p:nvSpPr>
          <p:cNvPr id="20" name="Title 1">
            <a:extLst>
              <a:ext uri="{FF2B5EF4-FFF2-40B4-BE49-F238E27FC236}">
                <a16:creationId xmlns:a16="http://schemas.microsoft.com/office/drawing/2014/main" xmlns="" id="{9503AC89-32FC-44D3-80A8-63CC64633610}"/>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5151804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0"/>
            <a:ext cx="8606760" cy="5909310"/>
          </a:xfrm>
          <a:prstGeom prst="rect">
            <a:avLst/>
          </a:prstGeom>
          <a:noFill/>
        </p:spPr>
        <p:txBody>
          <a:bodyPr wrap="square" rtlCol="0">
            <a:spAutoFit/>
          </a:bodyPr>
          <a:lstStyle/>
          <a:p>
            <a:pPr algn="just">
              <a:tabLst>
                <a:tab pos="541338" algn="l"/>
              </a:tabLst>
            </a:pPr>
            <a:r>
              <a:rPr lang="es-MX" dirty="0">
                <a:latin typeface="+mj-lt"/>
              </a:rPr>
              <a:t>	</a:t>
            </a:r>
            <a:r>
              <a:rPr lang="es-MX" sz="1600" dirty="0">
                <a:latin typeface="+mj-lt"/>
              </a:rPr>
              <a:t>Especial atención requiere hoy la </a:t>
            </a:r>
            <a:r>
              <a:rPr lang="es-CL" sz="1600" dirty="0">
                <a:latin typeface="+mj-lt"/>
              </a:rPr>
              <a:t>participación en la formulación del Director General de Finanzas de la Armada quien, una vez aprobado el proyecto, </a:t>
            </a:r>
            <a:r>
              <a:rPr lang="es-CL" sz="1600" b="1" i="1" dirty="0">
                <a:latin typeface="+mj-lt"/>
              </a:rPr>
              <a:t>participa en la planificación y posterior gestión financiera de los mismos </a:t>
            </a:r>
            <a:r>
              <a:rPr lang="es-CL" sz="1600" dirty="0">
                <a:latin typeface="+mj-lt"/>
              </a:rPr>
              <a:t>(trabaja en conjunto con la DGSA y DIPRIDA en lograr la asignación de los fondos por parte del Ministerio de Hacienda).</a:t>
            </a:r>
          </a:p>
          <a:p>
            <a:pPr algn="just">
              <a:tabLst>
                <a:tab pos="541338" algn="l"/>
              </a:tabLst>
            </a:pPr>
            <a:endParaRPr lang="es-CL" sz="1600" dirty="0">
              <a:latin typeface="+mj-lt"/>
            </a:endParaRPr>
          </a:p>
          <a:p>
            <a:pPr algn="just">
              <a:tabLst>
                <a:tab pos="541338" algn="l"/>
              </a:tabLst>
            </a:pPr>
            <a:r>
              <a:rPr lang="es-CL" sz="1600" dirty="0">
                <a:latin typeface="+mj-lt"/>
              </a:rPr>
              <a:t>	Como se indicó, si el EMGA determina que se aprueba Identificación de la Idea (IDI), </a:t>
            </a:r>
            <a:r>
              <a:rPr lang="es-CL" sz="1600" b="1" i="1" dirty="0">
                <a:solidFill>
                  <a:srgbClr val="C00000"/>
                </a:solidFill>
                <a:latin typeface="+mj-lt"/>
              </a:rPr>
              <a:t>dicta la resolución que crea un Proyecto de Inversión </a:t>
            </a:r>
            <a:r>
              <a:rPr lang="es-CL" sz="1600" dirty="0">
                <a:latin typeface="+mj-lt"/>
              </a:rPr>
              <a:t>y </a:t>
            </a:r>
            <a:r>
              <a:rPr lang="es-CL" sz="1600" b="1" i="1" dirty="0">
                <a:solidFill>
                  <a:srgbClr val="C00000"/>
                </a:solidFill>
                <a:latin typeface="+mj-lt"/>
              </a:rPr>
              <a:t>define el Mando Supervisor (M.S.), </a:t>
            </a:r>
            <a:r>
              <a:rPr lang="es-CL" sz="1600" dirty="0">
                <a:latin typeface="+mj-lt"/>
              </a:rPr>
              <a:t>“normalmente” el M.S. es la DIPRIDA.   Este Mando Supervisor (M.S.), </a:t>
            </a:r>
            <a:r>
              <a:rPr lang="es-CL" sz="1600" b="1" i="1" dirty="0">
                <a:solidFill>
                  <a:srgbClr val="0070C0"/>
                </a:solidFill>
                <a:latin typeface="+mj-lt"/>
              </a:rPr>
              <a:t>será el responsable de desarrollar las fases de Pre-Inversión y de Inversión del proyecto</a:t>
            </a:r>
            <a:r>
              <a:rPr lang="es-CL" sz="1600" b="1" i="1" dirty="0">
                <a:latin typeface="+mj-lt"/>
              </a:rPr>
              <a:t>, incluyendo la administración de los recursos financieros, materiales y humanos correspondientes.</a:t>
            </a:r>
          </a:p>
          <a:p>
            <a:pPr algn="just">
              <a:tabLst>
                <a:tab pos="541338" algn="l"/>
              </a:tabLst>
            </a:pPr>
            <a:endParaRPr lang="es-CL" sz="1600" b="1" i="1" dirty="0">
              <a:latin typeface="+mj-lt"/>
            </a:endParaRPr>
          </a:p>
          <a:p>
            <a:pPr algn="just">
              <a:tabLst>
                <a:tab pos="541338" algn="l"/>
              </a:tabLst>
            </a:pPr>
            <a:r>
              <a:rPr lang="es-CL" sz="1600" b="1" i="1" dirty="0">
                <a:latin typeface="+mj-lt"/>
              </a:rPr>
              <a:t>	</a:t>
            </a:r>
            <a:r>
              <a:rPr lang="es-CL" sz="1600" dirty="0">
                <a:latin typeface="+mj-lt"/>
              </a:rPr>
              <a:t>Por lo anteriormente indicado, es posible ampliar de definición de lo que es un proyecto, establecida en el </a:t>
            </a:r>
            <a:r>
              <a:rPr lang="es-CL" sz="1600" b="1" i="1" dirty="0">
                <a:latin typeface="+mj-lt"/>
              </a:rPr>
              <a:t>“</a:t>
            </a:r>
            <a:r>
              <a:rPr lang="es-ES" sz="1600" b="1" i="1" dirty="0">
                <a:latin typeface="+mj-lt"/>
              </a:rPr>
              <a:t>Manual de Normas y Procedimientos para la Presentación y Evaluación de Proyectos de Inversión en Defensa (SEPID)”</a:t>
            </a:r>
            <a:r>
              <a:rPr lang="es-ES" sz="1600" dirty="0">
                <a:latin typeface="+mj-lt"/>
              </a:rPr>
              <a:t>, indicando que:</a:t>
            </a:r>
            <a:endParaRPr lang="es-CL" sz="1600" dirty="0">
              <a:latin typeface="+mj-lt"/>
            </a:endParaRPr>
          </a:p>
          <a:p>
            <a:pPr algn="just">
              <a:tabLst>
                <a:tab pos="541338" algn="l"/>
              </a:tabLst>
            </a:pPr>
            <a:endParaRPr lang="es-CL" sz="1200" dirty="0">
              <a:latin typeface="+mj-lt"/>
            </a:endParaRPr>
          </a:p>
          <a:p>
            <a:pPr algn="just">
              <a:lnSpc>
                <a:spcPts val="2400"/>
              </a:lnSpc>
              <a:tabLst>
                <a:tab pos="541338" algn="l"/>
              </a:tabLst>
            </a:pPr>
            <a:r>
              <a:rPr lang="es-CL" sz="1600" b="1" i="1" dirty="0">
                <a:solidFill>
                  <a:srgbClr val="0070C0"/>
                </a:solidFill>
                <a:latin typeface="+mj-lt"/>
              </a:rPr>
              <a:t>	</a:t>
            </a:r>
            <a:r>
              <a:rPr lang="es-CL" sz="1600" i="1" dirty="0">
                <a:solidFill>
                  <a:srgbClr val="0070C0"/>
                </a:solidFill>
                <a:highlight>
                  <a:srgbClr val="FFFF00"/>
                </a:highlight>
                <a:latin typeface="+mj-lt"/>
              </a:rPr>
              <a:t>“En la Armada de Chile, </a:t>
            </a:r>
            <a:r>
              <a:rPr lang="es-CL" sz="1600" b="1" i="1" dirty="0">
                <a:solidFill>
                  <a:srgbClr val="0070C0"/>
                </a:solidFill>
                <a:highlight>
                  <a:srgbClr val="FFFF00"/>
                </a:highlight>
                <a:latin typeface="+mj-lt"/>
              </a:rPr>
              <a:t>un Proyecto de Inversión en Defensa</a:t>
            </a:r>
            <a:r>
              <a:rPr lang="es-CL" sz="1600" i="1" dirty="0">
                <a:solidFill>
                  <a:srgbClr val="0070C0"/>
                </a:solidFill>
                <a:highlight>
                  <a:srgbClr val="FFFF00"/>
                </a:highlight>
                <a:latin typeface="+mj-lt"/>
              </a:rPr>
              <a:t>, es aquel proceso metodológico empleado para obtener la solución a una necesidad (problema), </a:t>
            </a:r>
            <a:r>
              <a:rPr lang="es-CL" sz="1600" b="1" i="1" dirty="0">
                <a:solidFill>
                  <a:srgbClr val="0070C0"/>
                </a:solidFill>
                <a:highlight>
                  <a:srgbClr val="FFFF00"/>
                </a:highlight>
                <a:latin typeface="+mj-lt"/>
              </a:rPr>
              <a:t>producto de la detección de una brecha de capacidades</a:t>
            </a:r>
            <a:r>
              <a:rPr lang="es-CL" sz="1600" i="1" dirty="0">
                <a:solidFill>
                  <a:srgbClr val="0070C0"/>
                </a:solidFill>
                <a:highlight>
                  <a:srgbClr val="FFFF00"/>
                </a:highlight>
                <a:latin typeface="+mj-lt"/>
              </a:rPr>
              <a:t>, que </a:t>
            </a:r>
            <a:r>
              <a:rPr lang="es-CL" sz="1600" i="1" dirty="0">
                <a:solidFill>
                  <a:srgbClr val="C00000"/>
                </a:solidFill>
                <a:highlight>
                  <a:srgbClr val="FFFF00"/>
                </a:highlight>
                <a:latin typeface="+mj-lt"/>
              </a:rPr>
              <a:t>tiene como requisito esencial haber sido creado por resolución del EMGA </a:t>
            </a:r>
            <a:r>
              <a:rPr lang="es-CL" sz="1600" i="1" dirty="0">
                <a:solidFill>
                  <a:srgbClr val="0070C0"/>
                </a:solidFill>
                <a:highlight>
                  <a:srgbClr val="FFFF00"/>
                </a:highlight>
                <a:latin typeface="+mj-lt"/>
              </a:rPr>
              <a:t>y bajo el cual se desarrollará un conjunto de actividades coordinadas e interrelacionadas que implicarán una decisión respecto al </a:t>
            </a:r>
            <a:r>
              <a:rPr lang="es-CL" sz="1600" i="1" dirty="0">
                <a:solidFill>
                  <a:srgbClr val="C00000"/>
                </a:solidFill>
                <a:highlight>
                  <a:srgbClr val="FFFF00"/>
                </a:highlight>
                <a:latin typeface="+mj-lt"/>
              </a:rPr>
              <a:t>uso eficiente de recursos escasos </a:t>
            </a:r>
            <a:r>
              <a:rPr lang="es-CL" sz="1600" i="1" dirty="0">
                <a:solidFill>
                  <a:srgbClr val="0070C0"/>
                </a:solidFill>
                <a:highlight>
                  <a:srgbClr val="FFFF00"/>
                </a:highlight>
                <a:latin typeface="+mj-lt"/>
              </a:rPr>
              <a:t>y</a:t>
            </a:r>
            <a:r>
              <a:rPr lang="es-CL" sz="1600" i="1" dirty="0">
                <a:solidFill>
                  <a:srgbClr val="C00000"/>
                </a:solidFill>
                <a:highlight>
                  <a:srgbClr val="FFFF00"/>
                </a:highlight>
                <a:latin typeface="+mj-lt"/>
              </a:rPr>
              <a:t> dentro de un plazo acotado</a:t>
            </a:r>
            <a:r>
              <a:rPr lang="es-CL" sz="1600" i="1" dirty="0">
                <a:solidFill>
                  <a:srgbClr val="0070C0"/>
                </a:solidFill>
                <a:highlight>
                  <a:srgbClr val="FFFF00"/>
                </a:highlight>
                <a:latin typeface="+mj-lt"/>
              </a:rPr>
              <a:t>, permitiendo a la Institución la incorporación de capacidades mediante fases/etapas sucesivas de pre-inversión, inversión, su posterior operación y evaluación ex-post”.</a:t>
            </a:r>
            <a:endParaRPr lang="es-ES" sz="1600" i="1" dirty="0">
              <a:solidFill>
                <a:srgbClr val="0070C0"/>
              </a:solidFill>
              <a:highlight>
                <a:srgbClr val="FFFF00"/>
              </a:highlight>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23</a:t>
            </a:fld>
            <a:endParaRPr lang="es-CL" dirty="0"/>
          </a:p>
        </p:txBody>
      </p:sp>
      <p:sp>
        <p:nvSpPr>
          <p:cNvPr id="7" name="Title 1">
            <a:extLst>
              <a:ext uri="{FF2B5EF4-FFF2-40B4-BE49-F238E27FC236}">
                <a16:creationId xmlns:a16="http://schemas.microsoft.com/office/drawing/2014/main" xmlns="" id="{AA33DE2F-8FA0-4C41-B651-3C58D14B4D18}"/>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8917673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24</a:t>
            </a:fld>
            <a:endParaRPr lang="es-CL" dirty="0"/>
          </a:p>
        </p:txBody>
      </p:sp>
      <p:pic>
        <p:nvPicPr>
          <p:cNvPr id="5122" name="Picture 2" descr="MIT OpenCourseW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948966"/>
            <a:ext cx="4030422" cy="607826"/>
          </a:xfrm>
          <a:prstGeom prst="rect">
            <a:avLst/>
          </a:prstGeom>
          <a:solidFill>
            <a:schemeClr val="tx1"/>
          </a:solidFill>
        </p:spPr>
      </p:pic>
      <p:sp>
        <p:nvSpPr>
          <p:cNvPr id="2" name="Rectángulo 1"/>
          <p:cNvSpPr/>
          <p:nvPr/>
        </p:nvSpPr>
        <p:spPr>
          <a:xfrm>
            <a:off x="1991545" y="1628800"/>
            <a:ext cx="4030421" cy="861774"/>
          </a:xfrm>
          <a:prstGeom prst="rect">
            <a:avLst/>
          </a:prstGeom>
          <a:solidFill>
            <a:schemeClr val="accent3">
              <a:lumMod val="60000"/>
              <a:lumOff val="40000"/>
            </a:schemeClr>
          </a:solidFill>
        </p:spPr>
        <p:txBody>
          <a:bodyPr wrap="square">
            <a:spAutoFit/>
          </a:bodyPr>
          <a:lstStyle/>
          <a:p>
            <a:pPr algn="ctr"/>
            <a:r>
              <a:rPr lang="en-US" b="1" dirty="0">
                <a:solidFill>
                  <a:srgbClr val="000000"/>
                </a:solidFill>
                <a:latin typeface="Helvetica" panose="020B0604020202020204" pitchFamily="34" charset="0"/>
              </a:rPr>
              <a:t>Explore </a:t>
            </a:r>
            <a:r>
              <a:rPr lang="en-US" b="1" dirty="0" err="1">
                <a:solidFill>
                  <a:srgbClr val="000000"/>
                </a:solidFill>
                <a:latin typeface="Helvetica" panose="020B0604020202020204" pitchFamily="34" charset="0"/>
              </a:rPr>
              <a:t>OpenCourseWare</a:t>
            </a:r>
            <a:endParaRPr lang="en-US" b="1" dirty="0">
              <a:solidFill>
                <a:srgbClr val="000000"/>
              </a:solidFill>
              <a:latin typeface="Helvetica" panose="020B0604020202020204" pitchFamily="34" charset="0"/>
            </a:endParaRPr>
          </a:p>
          <a:p>
            <a:pPr algn="ctr"/>
            <a:r>
              <a:rPr lang="en-US" sz="1600" dirty="0">
                <a:solidFill>
                  <a:srgbClr val="A31F34"/>
                </a:solidFill>
                <a:latin typeface="Helvetica" panose="020B0604020202020204" pitchFamily="34" charset="0"/>
              </a:rPr>
              <a:t>Search for courses, materials &amp; teaching resources</a:t>
            </a:r>
            <a:endParaRPr lang="en-US" sz="1600" dirty="0">
              <a:solidFill>
                <a:srgbClr val="212529"/>
              </a:solidFill>
              <a:latin typeface="Helvetica" panose="020B0604020202020204" pitchFamily="34" charset="0"/>
            </a:endParaRPr>
          </a:p>
        </p:txBody>
      </p:sp>
      <p:sp>
        <p:nvSpPr>
          <p:cNvPr id="4" name="Rectángulo 3"/>
          <p:cNvSpPr/>
          <p:nvPr/>
        </p:nvSpPr>
        <p:spPr>
          <a:xfrm>
            <a:off x="1991545" y="2636912"/>
            <a:ext cx="4030421" cy="1107996"/>
          </a:xfrm>
          <a:prstGeom prst="rect">
            <a:avLst/>
          </a:prstGeom>
          <a:solidFill>
            <a:srgbClr val="FFFF00"/>
          </a:solidFill>
          <a:ln w="19050">
            <a:solidFill>
              <a:schemeClr val="accent1"/>
            </a:solidFill>
          </a:ln>
        </p:spPr>
        <p:txBody>
          <a:bodyPr wrap="square">
            <a:spAutoFit/>
          </a:bodyPr>
          <a:lstStyle/>
          <a:p>
            <a:pPr algn="ctr"/>
            <a:r>
              <a:rPr lang="es-CL" b="1" dirty="0">
                <a:solidFill>
                  <a:srgbClr val="0070C0"/>
                </a:solidFill>
                <a:latin typeface="+mj-lt"/>
              </a:rPr>
              <a:t>ESD.36 </a:t>
            </a:r>
            <a:r>
              <a:rPr lang="es-CL" b="1" dirty="0" err="1">
                <a:solidFill>
                  <a:srgbClr val="0070C0"/>
                </a:solidFill>
                <a:latin typeface="+mj-lt"/>
              </a:rPr>
              <a:t>System</a:t>
            </a:r>
            <a:r>
              <a:rPr lang="es-CL" b="1" dirty="0">
                <a:solidFill>
                  <a:srgbClr val="0070C0"/>
                </a:solidFill>
                <a:latin typeface="+mj-lt"/>
              </a:rPr>
              <a:t> Project Management </a:t>
            </a:r>
            <a:r>
              <a:rPr lang="es-CL" sz="1600" dirty="0">
                <a:solidFill>
                  <a:srgbClr val="0070C0"/>
                </a:solidFill>
                <a:latin typeface="+mj-lt"/>
              </a:rPr>
              <a:t>Instructor(s) + - </a:t>
            </a:r>
            <a:r>
              <a:rPr lang="es-CL" sz="1600" dirty="0" err="1">
                <a:solidFill>
                  <a:srgbClr val="0070C0"/>
                </a:solidFill>
                <a:latin typeface="+mj-lt"/>
              </a:rPr>
              <a:t>Class</a:t>
            </a:r>
            <a:r>
              <a:rPr lang="es-CL" sz="1600" dirty="0">
                <a:solidFill>
                  <a:srgbClr val="0070C0"/>
                </a:solidFill>
                <a:latin typeface="+mj-lt"/>
              </a:rPr>
              <a:t> </a:t>
            </a:r>
            <a:r>
              <a:rPr lang="es-CL" sz="1600" dirty="0" err="1">
                <a:solidFill>
                  <a:srgbClr val="0070C0"/>
                </a:solidFill>
                <a:latin typeface="+mj-lt"/>
              </a:rPr>
              <a:t>Introduction</a:t>
            </a:r>
            <a:r>
              <a:rPr lang="es-CL" sz="1600" dirty="0">
                <a:solidFill>
                  <a:srgbClr val="0070C0"/>
                </a:solidFill>
                <a:latin typeface="+mj-lt"/>
              </a:rPr>
              <a:t> </a:t>
            </a:r>
          </a:p>
          <a:p>
            <a:pPr algn="ctr"/>
            <a:r>
              <a:rPr lang="es-CL" sz="1600" dirty="0">
                <a:solidFill>
                  <a:srgbClr val="0070C0"/>
                </a:solidFill>
                <a:latin typeface="+mj-lt"/>
              </a:rPr>
              <a:t>Prof. Olivier de </a:t>
            </a:r>
            <a:r>
              <a:rPr lang="es-CL" sz="1600" dirty="0" err="1">
                <a:solidFill>
                  <a:srgbClr val="0070C0"/>
                </a:solidFill>
                <a:latin typeface="+mj-lt"/>
              </a:rPr>
              <a:t>Weck</a:t>
            </a:r>
            <a:r>
              <a:rPr lang="es-CL" sz="1600" dirty="0">
                <a:solidFill>
                  <a:srgbClr val="0070C0"/>
                </a:solidFill>
                <a:latin typeface="+mj-lt"/>
              </a:rPr>
              <a:t> Dr. James </a:t>
            </a:r>
            <a:r>
              <a:rPr lang="es-CL" sz="1600" dirty="0" err="1">
                <a:solidFill>
                  <a:srgbClr val="0070C0"/>
                </a:solidFill>
                <a:latin typeface="+mj-lt"/>
              </a:rPr>
              <a:t>Lyneis</a:t>
            </a:r>
            <a:r>
              <a:rPr lang="es-CL" sz="1600" dirty="0">
                <a:solidFill>
                  <a:srgbClr val="0070C0"/>
                </a:solidFill>
                <a:latin typeface="+mj-lt"/>
              </a:rPr>
              <a:t>, Prof. Dan </a:t>
            </a:r>
            <a:r>
              <a:rPr lang="es-CL" sz="1600" dirty="0" err="1">
                <a:solidFill>
                  <a:srgbClr val="0070C0"/>
                </a:solidFill>
                <a:latin typeface="+mj-lt"/>
              </a:rPr>
              <a:t>Braha</a:t>
            </a:r>
            <a:endParaRPr lang="es-CL" sz="1600" dirty="0">
              <a:solidFill>
                <a:srgbClr val="0070C0"/>
              </a:solidFill>
              <a:latin typeface="+mj-lt"/>
            </a:endParaRPr>
          </a:p>
        </p:txBody>
      </p:sp>
      <p:pic>
        <p:nvPicPr>
          <p:cNvPr id="7" name="Imagen 6"/>
          <p:cNvPicPr>
            <a:picLocks noChangeAspect="1"/>
          </p:cNvPicPr>
          <p:nvPr/>
        </p:nvPicPr>
        <p:blipFill>
          <a:blip r:embed="rId3"/>
          <a:stretch>
            <a:fillRect/>
          </a:stretch>
        </p:blipFill>
        <p:spPr>
          <a:xfrm>
            <a:off x="6312025" y="958652"/>
            <a:ext cx="4023525" cy="2786257"/>
          </a:xfrm>
          <a:prstGeom prst="rect">
            <a:avLst/>
          </a:prstGeom>
          <a:solidFill>
            <a:schemeClr val="accent5">
              <a:lumMod val="40000"/>
              <a:lumOff val="60000"/>
            </a:schemeClr>
          </a:solidFill>
          <a:ln w="19050">
            <a:solidFill>
              <a:schemeClr val="accent1"/>
            </a:solidFill>
          </a:ln>
        </p:spPr>
      </p:pic>
      <p:pic>
        <p:nvPicPr>
          <p:cNvPr id="35" name="Imagen 34"/>
          <p:cNvPicPr>
            <a:picLocks noChangeAspect="1"/>
          </p:cNvPicPr>
          <p:nvPr/>
        </p:nvPicPr>
        <p:blipFill>
          <a:blip r:embed="rId4"/>
          <a:stretch>
            <a:fillRect/>
          </a:stretch>
        </p:blipFill>
        <p:spPr>
          <a:xfrm>
            <a:off x="6320948" y="3939016"/>
            <a:ext cx="4023525" cy="2802352"/>
          </a:xfrm>
          <a:prstGeom prst="rect">
            <a:avLst/>
          </a:prstGeom>
          <a:solidFill>
            <a:schemeClr val="accent5">
              <a:lumMod val="40000"/>
              <a:lumOff val="60000"/>
            </a:schemeClr>
          </a:solidFill>
          <a:ln w="19050">
            <a:solidFill>
              <a:schemeClr val="accent1"/>
            </a:solidFill>
          </a:ln>
        </p:spPr>
      </p:pic>
      <p:pic>
        <p:nvPicPr>
          <p:cNvPr id="36" name="Imagen 35"/>
          <p:cNvPicPr>
            <a:picLocks noChangeAspect="1"/>
          </p:cNvPicPr>
          <p:nvPr/>
        </p:nvPicPr>
        <p:blipFill>
          <a:blip r:embed="rId5"/>
          <a:stretch>
            <a:fillRect/>
          </a:stretch>
        </p:blipFill>
        <p:spPr>
          <a:xfrm>
            <a:off x="1991545" y="3939016"/>
            <a:ext cx="4030421" cy="2802352"/>
          </a:xfrm>
          <a:prstGeom prst="rect">
            <a:avLst/>
          </a:prstGeom>
          <a:solidFill>
            <a:schemeClr val="accent5">
              <a:lumMod val="40000"/>
              <a:lumOff val="60000"/>
            </a:schemeClr>
          </a:solidFill>
          <a:ln w="19050">
            <a:solidFill>
              <a:schemeClr val="accent1"/>
            </a:solidFill>
          </a:ln>
        </p:spPr>
      </p:pic>
      <p:sp>
        <p:nvSpPr>
          <p:cNvPr id="10" name="Title 1">
            <a:extLst>
              <a:ext uri="{FF2B5EF4-FFF2-40B4-BE49-F238E27FC236}">
                <a16:creationId xmlns:a16="http://schemas.microsoft.com/office/drawing/2014/main" xmlns="" id="{AD2F83AD-D148-4605-A054-755B3E89DF8A}"/>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7737401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1"/>
            <a:ext cx="8712968" cy="2031325"/>
          </a:xfrm>
          <a:prstGeom prst="rect">
            <a:avLst/>
          </a:prstGeom>
          <a:noFill/>
        </p:spPr>
        <p:txBody>
          <a:bodyPr wrap="square" rtlCol="0">
            <a:spAutoFit/>
          </a:bodyPr>
          <a:lstStyle/>
          <a:p>
            <a:pPr algn="just" defTabSz="541338"/>
            <a:r>
              <a:rPr lang="es-MX" dirty="0">
                <a:latin typeface="+mj-lt"/>
              </a:rPr>
              <a:t>	</a:t>
            </a:r>
            <a:r>
              <a:rPr lang="es-CL" sz="1600" dirty="0">
                <a:latin typeface="+mj-lt"/>
              </a:rPr>
              <a:t>Existen oportunidades en que el EMGA, aprueba la Identificación de la Idea (IDI), pero por diferentes motivos, determina que no es factible optar a financiar la totalidad del proyecto; por lo que, </a:t>
            </a:r>
            <a:r>
              <a:rPr lang="es-CL" sz="1600" b="1" i="1" dirty="0">
                <a:solidFill>
                  <a:srgbClr val="0070C0"/>
                </a:solidFill>
                <a:latin typeface="+mj-lt"/>
              </a:rPr>
              <a:t>es necesario optar por una reducción paulatina de la brecha en el tiempo.  </a:t>
            </a:r>
            <a:r>
              <a:rPr lang="es-CL" sz="1600" dirty="0">
                <a:latin typeface="+mj-lt"/>
              </a:rPr>
              <a:t> Esto es, dar una solución por fases al problema, dicho de otra forma: </a:t>
            </a:r>
            <a:r>
              <a:rPr lang="es-CL" sz="1600" b="1" i="1" dirty="0">
                <a:latin typeface="+mj-lt"/>
              </a:rPr>
              <a:t>“Ejecutar el Proyecto en Fases”.</a:t>
            </a:r>
          </a:p>
          <a:p>
            <a:pPr algn="just" defTabSz="541338"/>
            <a:endParaRPr lang="es-CL" sz="1200" dirty="0">
              <a:latin typeface="+mj-lt"/>
            </a:endParaRPr>
          </a:p>
          <a:p>
            <a:pPr algn="just" defTabSz="541338"/>
            <a:r>
              <a:rPr lang="es-CL" sz="1600" dirty="0">
                <a:latin typeface="+mj-lt"/>
              </a:rPr>
              <a:t>	En la realidad, no siempre la implementación de la solución en un proyecto </a:t>
            </a:r>
            <a:r>
              <a:rPr lang="es-CL" sz="1600" b="1" i="1" dirty="0">
                <a:latin typeface="+mj-lt"/>
              </a:rPr>
              <a:t>logra cerrar completamente la brecha detectada (brecha de 0%), </a:t>
            </a:r>
            <a:r>
              <a:rPr lang="es-CL" sz="1600" dirty="0">
                <a:latin typeface="+mj-lt"/>
              </a:rPr>
              <a:t>a pesar de haber sido aprobado y financiado íntegramente (proceso que evoluciona y cambia el valor en el tiempo y la oportunidad). </a:t>
            </a:r>
            <a:endParaRPr lang="es-ES" sz="16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25</a:t>
            </a:fld>
            <a:endParaRPr lang="es-CL" dirty="0"/>
          </a:p>
        </p:txBody>
      </p:sp>
      <p:pic>
        <p:nvPicPr>
          <p:cNvPr id="2" name="Imagen 1"/>
          <p:cNvPicPr>
            <a:picLocks noChangeAspect="1"/>
          </p:cNvPicPr>
          <p:nvPr/>
        </p:nvPicPr>
        <p:blipFill>
          <a:blip r:embed="rId2"/>
          <a:stretch>
            <a:fillRect/>
          </a:stretch>
        </p:blipFill>
        <p:spPr>
          <a:xfrm>
            <a:off x="3143672" y="3010794"/>
            <a:ext cx="6048672" cy="3802583"/>
          </a:xfrm>
          <a:prstGeom prst="rect">
            <a:avLst/>
          </a:prstGeom>
        </p:spPr>
      </p:pic>
      <p:sp>
        <p:nvSpPr>
          <p:cNvPr id="6" name="CuadroTexto 5"/>
          <p:cNvSpPr txBox="1"/>
          <p:nvPr/>
        </p:nvSpPr>
        <p:spPr>
          <a:xfrm>
            <a:off x="2927648" y="5661248"/>
            <a:ext cx="6480172" cy="1107996"/>
          </a:xfrm>
          <a:prstGeom prst="rect">
            <a:avLst/>
          </a:prstGeom>
          <a:noFill/>
        </p:spPr>
        <p:txBody>
          <a:bodyPr wrap="square" rtlCol="0">
            <a:spAutoFit/>
          </a:bodyPr>
          <a:lstStyle/>
          <a:p>
            <a:pPr algn="ctr"/>
            <a:r>
              <a:rPr lang="es-CL" b="1" u="sng" dirty="0">
                <a:solidFill>
                  <a:srgbClr val="002060"/>
                </a:solidFill>
                <a:latin typeface="+mj-lt"/>
              </a:rPr>
              <a:t>Pro-DANUBIO: </a:t>
            </a:r>
            <a:r>
              <a:rPr lang="es-CL" sz="1600" u="sng" dirty="0">
                <a:solidFill>
                  <a:srgbClr val="002060"/>
                </a:solidFill>
                <a:latin typeface="+mj-lt"/>
              </a:rPr>
              <a:t>(Aprobado en 2005 por 6 Unidades)</a:t>
            </a:r>
            <a:r>
              <a:rPr lang="es-CL" u="sng" dirty="0">
                <a:solidFill>
                  <a:srgbClr val="002060"/>
                </a:solidFill>
                <a:latin typeface="+mj-lt"/>
              </a:rPr>
              <a:t>: </a:t>
            </a:r>
          </a:p>
          <a:p>
            <a:pPr marL="804863" indent="-263525">
              <a:buFont typeface="Arial" panose="020B0604020202020204" pitchFamily="34" charset="0"/>
              <a:buChar char="•"/>
            </a:pPr>
            <a:r>
              <a:rPr lang="es-CL" sz="1600" dirty="0">
                <a:solidFill>
                  <a:schemeClr val="bg1"/>
                </a:solidFill>
                <a:latin typeface="+mj-lt"/>
              </a:rPr>
              <a:t>Fase I: OPV-1 y OPV-2 (Fassmer 80), años 2008 y 2009.</a:t>
            </a:r>
          </a:p>
          <a:p>
            <a:pPr marL="804863" indent="-263525">
              <a:buFont typeface="Arial" panose="020B0604020202020204" pitchFamily="34" charset="0"/>
              <a:buChar char="•"/>
            </a:pPr>
            <a:r>
              <a:rPr lang="es-CL" sz="1600" dirty="0">
                <a:solidFill>
                  <a:schemeClr val="bg1"/>
                </a:solidFill>
                <a:latin typeface="+mj-lt"/>
              </a:rPr>
              <a:t>Fase II: OPV-3 y OPV-4 (Fassmer 80+), años 2014 y 2017.</a:t>
            </a:r>
          </a:p>
          <a:p>
            <a:pPr marL="804863" indent="-263525">
              <a:buFont typeface="Arial" panose="020B0604020202020204" pitchFamily="34" charset="0"/>
              <a:buChar char="•"/>
            </a:pPr>
            <a:r>
              <a:rPr lang="es-CL" sz="1600" dirty="0">
                <a:solidFill>
                  <a:srgbClr val="FFC000"/>
                </a:solidFill>
                <a:latin typeface="+mj-lt"/>
              </a:rPr>
              <a:t>Fase III: OPV-5 y OPV-6 (mayor Eslora y Desplazamiento) ???</a:t>
            </a:r>
          </a:p>
        </p:txBody>
      </p:sp>
      <p:sp>
        <p:nvSpPr>
          <p:cNvPr id="8" name="Title 1">
            <a:extLst>
              <a:ext uri="{FF2B5EF4-FFF2-40B4-BE49-F238E27FC236}">
                <a16:creationId xmlns:a16="http://schemas.microsoft.com/office/drawing/2014/main" xmlns="" id="{92B9040A-77D2-40DF-A4FE-8962E2138444}"/>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de Inversión en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9995140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26</a:t>
            </a:fld>
            <a:endParaRPr lang="es-CL" dirty="0"/>
          </a:p>
        </p:txBody>
      </p:sp>
      <p:sp>
        <p:nvSpPr>
          <p:cNvPr id="4" name="Title 1">
            <a:extLst>
              <a:ext uri="{FF2B5EF4-FFF2-40B4-BE49-F238E27FC236}">
                <a16:creationId xmlns:a16="http://schemas.microsoft.com/office/drawing/2014/main" xmlns="" id="{982EE9CE-6764-43B1-8A0F-0DD9A25716FD}"/>
              </a:ext>
            </a:extLst>
          </p:cNvPr>
          <p:cNvSpPr txBox="1">
            <a:spLocks/>
          </p:cNvSpPr>
          <p:nvPr/>
        </p:nvSpPr>
        <p:spPr>
          <a:xfrm>
            <a:off x="1524000" y="2757179"/>
            <a:ext cx="9144000" cy="134364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Capitulo III</a:t>
            </a:r>
          </a:p>
          <a:p>
            <a:pPr lvl="0" algn="ctr">
              <a:spcBef>
                <a:spcPct val="0"/>
              </a:spcBef>
              <a:defRPr/>
            </a:pPr>
            <a:endParaRPr lang="es-MX" sz="2800" b="1" dirty="0">
              <a:solidFill>
                <a:schemeClr val="tx2"/>
              </a:solidFill>
              <a:latin typeface="+mj-lt"/>
              <a:ea typeface="+mj-ea"/>
              <a:cs typeface="+mj-cs"/>
            </a:endParaRPr>
          </a:p>
          <a:p>
            <a:pPr lvl="0" algn="ctr">
              <a:spcBef>
                <a:spcPct val="0"/>
              </a:spcBef>
              <a:defRPr/>
            </a:pPr>
            <a:r>
              <a:rPr lang="es-MX" sz="2800" b="1" dirty="0">
                <a:solidFill>
                  <a:schemeClr val="tx2"/>
                </a:solidFill>
                <a:latin typeface="+mj-lt"/>
                <a:ea typeface="+mj-ea"/>
                <a:cs typeface="+mj-cs"/>
              </a:rPr>
              <a:t>Cómo se clasifican los Proyectos de Defensa.</a:t>
            </a:r>
            <a:endParaRPr lang="es-CL" sz="2800" b="1" dirty="0">
              <a:solidFill>
                <a:schemeClr val="tx2"/>
              </a:solidFill>
              <a:latin typeface="+mj-lt"/>
              <a:ea typeface="+mj-ea"/>
              <a:cs typeface="+mj-cs"/>
            </a:endParaRPr>
          </a:p>
        </p:txBody>
      </p:sp>
      <p:sp>
        <p:nvSpPr>
          <p:cNvPr id="6" name="Title 1">
            <a:extLst>
              <a:ext uri="{FF2B5EF4-FFF2-40B4-BE49-F238E27FC236}">
                <a16:creationId xmlns:a16="http://schemas.microsoft.com/office/drawing/2014/main" xmlns="" id="{D0A69DC8-E3C6-456A-B293-CB4895254F4D}"/>
              </a:ext>
            </a:extLst>
          </p:cNvPr>
          <p:cNvSpPr txBox="1">
            <a:spLocks/>
          </p:cNvSpPr>
          <p:nvPr/>
        </p:nvSpPr>
        <p:spPr>
          <a:xfrm>
            <a:off x="1524000" y="116632"/>
            <a:ext cx="9144000" cy="623562"/>
          </a:xfrm>
          <a:prstGeom prst="rect">
            <a:avLst/>
          </a:prstGeom>
        </p:spPr>
        <p:txBody>
          <a:bodyPr>
            <a:noAutofit/>
          </a:bodyPr>
          <a:lstStyle/>
          <a:p>
            <a:pPr algn="ctr">
              <a:spcBef>
                <a:spcPct val="0"/>
              </a:spcBef>
              <a:defRPr/>
            </a:pPr>
            <a:r>
              <a:rPr lang="es-CL" sz="3400" b="1" dirty="0">
                <a:solidFill>
                  <a:schemeClr val="tx2"/>
                </a:solidFill>
                <a:latin typeface="+mj-lt"/>
                <a:ea typeface="+mj-ea"/>
                <a:cs typeface="+mj-cs"/>
              </a:rPr>
              <a:t>UT-1: Introducción a la Gestión de Proyectos Institucionales</a:t>
            </a:r>
          </a:p>
        </p:txBody>
      </p:sp>
    </p:spTree>
    <p:extLst>
      <p:ext uri="{BB962C8B-B14F-4D97-AF65-F5344CB8AC3E}">
        <p14:creationId xmlns:p14="http://schemas.microsoft.com/office/powerpoint/2010/main" val="2847387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126835" y="948691"/>
            <a:ext cx="9772073" cy="5170646"/>
          </a:xfrm>
          <a:prstGeom prst="rect">
            <a:avLst/>
          </a:prstGeom>
          <a:noFill/>
        </p:spPr>
        <p:txBody>
          <a:bodyPr wrap="square" rtlCol="0">
            <a:spAutoFit/>
          </a:bodyPr>
          <a:lstStyle/>
          <a:p>
            <a:pPr algn="just"/>
            <a:r>
              <a:rPr lang="es-ES" b="1" dirty="0">
                <a:solidFill>
                  <a:srgbClr val="0070C0"/>
                </a:solidFill>
                <a:latin typeface="+mj-lt"/>
              </a:rPr>
              <a:t>3.1.-  CLASIFICACIÓN DE LOS PROYECTOS:</a:t>
            </a:r>
            <a:endParaRPr lang="es-ES" sz="1600" b="1" dirty="0">
              <a:solidFill>
                <a:srgbClr val="0070C0"/>
              </a:solidFill>
              <a:latin typeface="+mj-lt"/>
            </a:endParaRPr>
          </a:p>
          <a:p>
            <a:pPr algn="just"/>
            <a:endParaRPr lang="es-ES" sz="1600" b="1" dirty="0">
              <a:solidFill>
                <a:srgbClr val="0070C0"/>
              </a:solidFill>
              <a:latin typeface="+mj-lt"/>
            </a:endParaRPr>
          </a:p>
          <a:p>
            <a:pPr algn="just" defTabSz="541338"/>
            <a:r>
              <a:rPr lang="es-MX" sz="1600" dirty="0">
                <a:latin typeface="+mj-lt"/>
              </a:rPr>
              <a:t>	De acuerdo a lo ya estudiado, </a:t>
            </a:r>
            <a:r>
              <a:rPr lang="es-CL" sz="1600" dirty="0">
                <a:latin typeface="+mj-lt"/>
              </a:rPr>
              <a:t>podemos afirmar que para la Armada de Chile</a:t>
            </a:r>
            <a:r>
              <a:rPr lang="es-CL" sz="1600" dirty="0">
                <a:highlight>
                  <a:srgbClr val="FFFF00"/>
                </a:highlight>
                <a:latin typeface="+mj-lt"/>
              </a:rPr>
              <a:t>: </a:t>
            </a:r>
            <a:r>
              <a:rPr lang="es-CL" sz="1600" b="1" i="1" dirty="0">
                <a:solidFill>
                  <a:srgbClr val="0070C0"/>
                </a:solidFill>
                <a:highlight>
                  <a:srgbClr val="FFFF00"/>
                </a:highlight>
                <a:latin typeface="+mj-lt"/>
              </a:rPr>
              <a:t>“Los Proyectos de Inversión en Defensa, son aquellos que pretenden solucionar un problema, producto de la detección de una brecha de capacidades”.</a:t>
            </a:r>
            <a:r>
              <a:rPr lang="es-CL" sz="1600" dirty="0">
                <a:solidFill>
                  <a:srgbClr val="0070C0"/>
                </a:solidFill>
                <a:highlight>
                  <a:srgbClr val="FFFF00"/>
                </a:highlight>
                <a:latin typeface="+mj-lt"/>
              </a:rPr>
              <a:t> </a:t>
            </a:r>
          </a:p>
          <a:p>
            <a:pPr algn="just" defTabSz="541338"/>
            <a:endParaRPr lang="es-CL" sz="1600" dirty="0">
              <a:latin typeface="+mj-lt"/>
            </a:endParaRPr>
          </a:p>
          <a:p>
            <a:pPr algn="just" defTabSz="541338"/>
            <a:r>
              <a:rPr lang="es-CL" sz="1600" dirty="0">
                <a:latin typeface="+mj-lt"/>
              </a:rPr>
              <a:t>	En función de esto, para poder clasificar adecuadamente los tipos de Proyectos de Inversión en Defensa, es necesarios definir algunos conceptos como:</a:t>
            </a:r>
          </a:p>
          <a:p>
            <a:pPr algn="just" defTabSz="541338"/>
            <a:endParaRPr lang="es-CL" sz="1600" dirty="0">
              <a:latin typeface="+mj-lt"/>
            </a:endParaRPr>
          </a:p>
          <a:p>
            <a:pPr algn="just" defTabSz="541338"/>
            <a:r>
              <a:rPr lang="es-CL" sz="1600" b="1" dirty="0">
                <a:solidFill>
                  <a:srgbClr val="0070C0"/>
                </a:solidFill>
                <a:latin typeface="+mj-lt"/>
              </a:rPr>
              <a:t>3.1.1-	Problema:</a:t>
            </a:r>
          </a:p>
          <a:p>
            <a:pPr algn="just" defTabSz="541338"/>
            <a:endParaRPr lang="es-CL" sz="800" b="1" dirty="0">
              <a:solidFill>
                <a:srgbClr val="0070C0"/>
              </a:solidFill>
              <a:latin typeface="+mj-lt"/>
            </a:endParaRPr>
          </a:p>
          <a:p>
            <a:pPr marL="541338" indent="263525" algn="just"/>
            <a:r>
              <a:rPr lang="es-CL" sz="1600" dirty="0">
                <a:latin typeface="+mj-lt"/>
              </a:rPr>
              <a:t>	Desde le punto de vista de la filosofía, un problema es </a:t>
            </a:r>
            <a:r>
              <a:rPr lang="es-CL" sz="1600" b="1" i="1" dirty="0">
                <a:latin typeface="+mj-lt"/>
              </a:rPr>
              <a:t>una cuestión discutible, la que hay que resolver o a la que se debe buscar dar una explicación</a:t>
            </a:r>
            <a:r>
              <a:rPr lang="es-CL" sz="1600" dirty="0">
                <a:latin typeface="+mj-lt"/>
              </a:rPr>
              <a:t>.  Desde el punto de vista matemático, un problema es </a:t>
            </a:r>
            <a:r>
              <a:rPr lang="es-CL" sz="1600" b="1" i="1" dirty="0">
                <a:latin typeface="+mj-lt"/>
              </a:rPr>
              <a:t>una cuestión que se plantea, para hallar un dato desconocido a partir de otros datos conocidos, o para determinar el método que hay que seguir para obtener un resultado dado</a:t>
            </a:r>
            <a:r>
              <a:rPr lang="es-CL" sz="1600" dirty="0">
                <a:latin typeface="+mj-lt"/>
              </a:rPr>
              <a:t>. </a:t>
            </a:r>
          </a:p>
          <a:p>
            <a:pPr marL="541338" indent="263525" algn="just"/>
            <a:endParaRPr lang="es-CL" sz="800" dirty="0">
              <a:latin typeface="+mj-lt"/>
            </a:endParaRPr>
          </a:p>
          <a:p>
            <a:pPr marL="541338" indent="263525" algn="just"/>
            <a:r>
              <a:rPr lang="es-CL" sz="1600" dirty="0">
                <a:latin typeface="+mj-lt"/>
              </a:rPr>
              <a:t>De acuerdo a lo que establece en la Academia de Guerra Naval, </a:t>
            </a:r>
            <a:r>
              <a:rPr lang="es-CL" sz="1600" b="1" i="1" dirty="0">
                <a:latin typeface="+mj-lt"/>
              </a:rPr>
              <a:t>un Problema Militar, es aquel que se enfrenta y soluciona, mediante la realización de un estudio y análisis para resolverlo, el cual es denominado como Estudio de Estado Mayor”. </a:t>
            </a:r>
          </a:p>
          <a:p>
            <a:pPr marL="541338" algn="just" defTabSz="541338"/>
            <a:endParaRPr lang="es-CL" sz="800" dirty="0">
              <a:latin typeface="+mj-lt"/>
            </a:endParaRPr>
          </a:p>
          <a:p>
            <a:pPr marL="541338" algn="just" defTabSz="541338"/>
            <a:r>
              <a:rPr lang="es-CL" sz="1600" dirty="0">
                <a:latin typeface="+mj-lt"/>
              </a:rPr>
              <a:t>	</a:t>
            </a:r>
            <a:r>
              <a:rPr lang="es-CL" sz="1600" b="1" i="1" dirty="0">
                <a:latin typeface="+mj-lt"/>
              </a:rPr>
              <a:t>En los Proyectos de Inversión en Defensa</a:t>
            </a:r>
            <a:r>
              <a:rPr lang="es-CL" sz="1600" dirty="0">
                <a:latin typeface="+mj-lt"/>
              </a:rPr>
              <a:t>, </a:t>
            </a:r>
            <a:r>
              <a:rPr lang="es-CL" sz="1600" b="1" i="1" dirty="0">
                <a:solidFill>
                  <a:srgbClr val="0070C0"/>
                </a:solidFill>
                <a:latin typeface="+mj-lt"/>
              </a:rPr>
              <a:t>un problema </a:t>
            </a:r>
            <a:r>
              <a:rPr lang="es-CL" sz="1600" b="1" i="1" dirty="0">
                <a:solidFill>
                  <a:srgbClr val="C00000"/>
                </a:solidFill>
                <a:latin typeface="+mj-lt"/>
              </a:rPr>
              <a:t>es una brecha o falta de capacidad, </a:t>
            </a:r>
            <a:r>
              <a:rPr lang="es-CL" sz="1600" b="1" i="1" dirty="0">
                <a:solidFill>
                  <a:srgbClr val="0070C0"/>
                </a:solidFill>
                <a:latin typeface="+mj-lt"/>
              </a:rPr>
              <a:t>que se busca solucionar técnicamente, por medio de una metodología que se conoce como “Estudios de Pre-Inversión”, la que está compuesta por documentos sucesivos llamados Estudios de Perfil, Pre-Factibilidad y Factibilidad.</a:t>
            </a:r>
            <a:endParaRPr lang="es-ES" sz="1600" b="1" i="1" dirty="0">
              <a:solidFill>
                <a:srgbClr val="0070C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27</a:t>
            </a:fld>
            <a:endParaRPr lang="es-CL" dirty="0"/>
          </a:p>
        </p:txBody>
      </p:sp>
      <p:sp>
        <p:nvSpPr>
          <p:cNvPr id="7"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Cómo se clasifican los Proyectos de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7300450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182255" y="948690"/>
            <a:ext cx="10171545" cy="5655651"/>
          </a:xfrm>
          <a:prstGeom prst="rect">
            <a:avLst/>
          </a:prstGeom>
          <a:noFill/>
        </p:spPr>
        <p:txBody>
          <a:bodyPr wrap="square" rtlCol="0">
            <a:spAutoFit/>
          </a:bodyPr>
          <a:lstStyle/>
          <a:p>
            <a:pPr algn="just" defTabSz="541338">
              <a:tabLst>
                <a:tab pos="541338" algn="l"/>
              </a:tabLst>
            </a:pPr>
            <a:r>
              <a:rPr lang="es-MX" sz="1600" dirty="0">
                <a:latin typeface="+mj-lt"/>
              </a:rPr>
              <a:t>	Es </a:t>
            </a:r>
            <a:r>
              <a:rPr lang="es-CL" sz="1600" dirty="0">
                <a:latin typeface="+mj-lt"/>
              </a:rPr>
              <a:t>así como </a:t>
            </a:r>
            <a:r>
              <a:rPr lang="es-CL" sz="1600" b="1" i="1" dirty="0">
                <a:latin typeface="+mj-lt"/>
              </a:rPr>
              <a:t>se detectará un problema cuando producto de una orden, un plan o una obsolescencia, el mando se vea imposibilitado de darle </a:t>
            </a:r>
            <a:r>
              <a:rPr lang="es-CL" sz="1600" b="1" i="1" dirty="0">
                <a:solidFill>
                  <a:schemeClr val="tx1">
                    <a:lumMod val="65000"/>
                    <a:lumOff val="35000"/>
                  </a:schemeClr>
                </a:solidFill>
                <a:latin typeface="+mj-lt"/>
              </a:rPr>
              <a:t>pleno</a:t>
            </a:r>
            <a:r>
              <a:rPr lang="es-CL" sz="1600" b="1" i="1" dirty="0">
                <a:latin typeface="+mj-lt"/>
              </a:rPr>
              <a:t> cumplimiento a la misión</a:t>
            </a:r>
            <a:r>
              <a:rPr lang="es-CL" sz="1600" dirty="0">
                <a:latin typeface="+mj-lt"/>
              </a:rPr>
              <a:t>, </a:t>
            </a:r>
            <a:r>
              <a:rPr lang="es-CL" sz="1600" b="1" i="1" dirty="0">
                <a:latin typeface="+mj-lt"/>
              </a:rPr>
              <a:t>generándose por tanto una brecha de capacidades.     </a:t>
            </a:r>
            <a:r>
              <a:rPr lang="es-CL" sz="1600" dirty="0">
                <a:latin typeface="+mj-lt"/>
              </a:rPr>
              <a:t>En esta acción, la palabra “</a:t>
            </a:r>
            <a:r>
              <a:rPr lang="es-CL" sz="1600" b="1" i="1" dirty="0">
                <a:latin typeface="+mj-lt"/>
              </a:rPr>
              <a:t>pleno”</a:t>
            </a:r>
            <a:r>
              <a:rPr lang="es-CL" sz="1600" dirty="0">
                <a:latin typeface="+mj-lt"/>
              </a:rPr>
              <a:t> es de vital importancia, puesto que la brecha es determinada en función del </a:t>
            </a:r>
            <a:r>
              <a:rPr lang="es-CL" sz="1600" b="1" i="1" dirty="0">
                <a:solidFill>
                  <a:srgbClr val="0070C0"/>
                </a:solidFill>
                <a:latin typeface="+mj-lt"/>
              </a:rPr>
              <a:t>cumplimiento del 100% de la misión, tarea o rol</a:t>
            </a:r>
            <a:r>
              <a:rPr lang="es-CL" sz="1600" dirty="0">
                <a:latin typeface="+mj-lt"/>
              </a:rPr>
              <a:t>; es decir, la </a:t>
            </a:r>
            <a:r>
              <a:rPr lang="es-CL" sz="1600" b="1" i="1" dirty="0">
                <a:solidFill>
                  <a:srgbClr val="C00000"/>
                </a:solidFill>
                <a:latin typeface="+mj-lt"/>
              </a:rPr>
              <a:t>solución potencial tiene como requisito básico, </a:t>
            </a:r>
            <a:r>
              <a:rPr lang="es-CL" sz="1600" dirty="0">
                <a:latin typeface="+mj-lt"/>
              </a:rPr>
              <a:t>en la etapa de pre-inversión, </a:t>
            </a:r>
            <a:r>
              <a:rPr lang="es-CL" sz="1600" b="1" i="1" dirty="0">
                <a:solidFill>
                  <a:srgbClr val="C00000"/>
                </a:solidFill>
                <a:latin typeface="+mj-lt"/>
              </a:rPr>
              <a:t>ser una solución integral </a:t>
            </a:r>
            <a:r>
              <a:rPr lang="es-CL" sz="1600" i="1" dirty="0">
                <a:solidFill>
                  <a:srgbClr val="C00000"/>
                </a:solidFill>
                <a:latin typeface="+mj-lt"/>
              </a:rPr>
              <a:t>(teóricamente debe permitir reducir la brecha al 0%).</a:t>
            </a:r>
          </a:p>
          <a:p>
            <a:pPr algn="just" defTabSz="541338">
              <a:tabLst>
                <a:tab pos="541338" algn="l"/>
              </a:tabLst>
            </a:pPr>
            <a:endParaRPr lang="es-CL" sz="1600" dirty="0">
              <a:latin typeface="+mj-lt"/>
            </a:endParaRPr>
          </a:p>
          <a:p>
            <a:pPr algn="just" defTabSz="541338">
              <a:tabLst>
                <a:tab pos="541338" algn="l"/>
              </a:tabLst>
            </a:pPr>
            <a:r>
              <a:rPr lang="es-CL" sz="1600" b="1" dirty="0">
                <a:solidFill>
                  <a:srgbClr val="0070C0"/>
                </a:solidFill>
                <a:latin typeface="+mj-lt"/>
              </a:rPr>
              <a:t>3.1.2.-	Brecha de capacidades:</a:t>
            </a:r>
          </a:p>
          <a:p>
            <a:pPr algn="just" defTabSz="541338">
              <a:tabLst>
                <a:tab pos="541338" algn="l"/>
              </a:tabLst>
            </a:pPr>
            <a:endParaRPr lang="es-CL" sz="1600" b="1" dirty="0">
              <a:solidFill>
                <a:srgbClr val="0070C0"/>
              </a:solidFill>
              <a:latin typeface="+mj-lt"/>
            </a:endParaRPr>
          </a:p>
          <a:p>
            <a:pPr marL="541338" indent="263525" algn="just"/>
            <a:r>
              <a:rPr lang="es-CL" sz="1600" i="1" dirty="0">
                <a:solidFill>
                  <a:srgbClr val="0070C0"/>
                </a:solidFill>
                <a:latin typeface="+mj-lt"/>
              </a:rPr>
              <a:t>Es la diferencia aritmética, </a:t>
            </a:r>
            <a:r>
              <a:rPr lang="es-CL" sz="1600" b="1" i="1" dirty="0">
                <a:latin typeface="+mj-lt"/>
              </a:rPr>
              <a:t>expresada como un porcentaje</a:t>
            </a:r>
            <a:r>
              <a:rPr lang="es-CL" sz="1600" i="1" dirty="0">
                <a:solidFill>
                  <a:srgbClr val="0070C0"/>
                </a:solidFill>
                <a:latin typeface="+mj-lt"/>
              </a:rPr>
              <a:t>, entre las capacidades presentes de un sistema de armas o de una instalación de apoyo de base</a:t>
            </a:r>
            <a:r>
              <a:rPr lang="es-CL" sz="1600" dirty="0">
                <a:latin typeface="+mj-lt"/>
              </a:rPr>
              <a:t>, perteneciente al potencial bélico, y </a:t>
            </a:r>
            <a:r>
              <a:rPr lang="es-CL" sz="1600" i="1" dirty="0">
                <a:solidFill>
                  <a:srgbClr val="0070C0"/>
                </a:solidFill>
                <a:latin typeface="+mj-lt"/>
              </a:rPr>
              <a:t>las capacidades que se le exigen a la institución, </a:t>
            </a:r>
            <a:r>
              <a:rPr lang="es-CL" sz="1600" dirty="0">
                <a:latin typeface="+mj-lt"/>
              </a:rPr>
              <a:t>sea esto por el plan de desarrollo institucional o conjunto, la planificación de guerra, de crisis o de catástrofe. </a:t>
            </a:r>
          </a:p>
          <a:p>
            <a:pPr marL="541338" indent="263525" algn="just"/>
            <a:endParaRPr lang="es-CL" sz="1400" dirty="0">
              <a:latin typeface="+mj-lt"/>
            </a:endParaRPr>
          </a:p>
          <a:p>
            <a:pPr marL="541338" indent="263525" algn="just"/>
            <a:r>
              <a:rPr lang="es-CL" sz="1600" dirty="0">
                <a:latin typeface="+mj-lt"/>
              </a:rPr>
              <a:t>La diferencia aritmética antes detallada, puede tener su origen o ser producto de una o más de las tres situaciones siguientes:</a:t>
            </a:r>
          </a:p>
          <a:p>
            <a:pPr marL="541338" indent="263525" algn="just"/>
            <a:endParaRPr lang="es-CL" sz="600" dirty="0">
              <a:latin typeface="+mj-lt"/>
            </a:endParaRPr>
          </a:p>
          <a:p>
            <a:pPr marL="884238" indent="-342900" algn="just">
              <a:lnSpc>
                <a:spcPct val="150000"/>
              </a:lnSpc>
              <a:buAutoNum type="alphaLcParenR"/>
              <a:tabLst>
                <a:tab pos="627063" algn="l"/>
              </a:tabLst>
            </a:pPr>
            <a:r>
              <a:rPr lang="es-CL" sz="1600" b="1" i="1" dirty="0">
                <a:latin typeface="+mj-lt"/>
              </a:rPr>
              <a:t>Una obsolescencia táctica</a:t>
            </a:r>
            <a:r>
              <a:rPr lang="es-CL" sz="1600" dirty="0">
                <a:latin typeface="+mj-lt"/>
              </a:rPr>
              <a:t>: la potencial amenaza ha superado las características del sistema.</a:t>
            </a:r>
          </a:p>
          <a:p>
            <a:pPr marL="884238" indent="-342900" algn="just">
              <a:lnSpc>
                <a:spcPct val="150000"/>
              </a:lnSpc>
              <a:buAutoNum type="alphaLcParenR"/>
              <a:tabLst>
                <a:tab pos="627063" algn="l"/>
              </a:tabLst>
            </a:pPr>
            <a:r>
              <a:rPr lang="es-CL" sz="1600" b="1" i="1" dirty="0">
                <a:latin typeface="+mj-lt"/>
              </a:rPr>
              <a:t>Una obsolescencia técnica: </a:t>
            </a:r>
            <a:r>
              <a:rPr lang="es-CL" sz="1600" dirty="0">
                <a:latin typeface="+mj-lt"/>
              </a:rPr>
              <a:t>los sistemas no alcanzan los rendimientos de diseño o han sido sobrepasados por los nuevos avances tecnológicos en una determinada área.</a:t>
            </a:r>
          </a:p>
          <a:p>
            <a:pPr marL="884238" indent="-342900" algn="just">
              <a:lnSpc>
                <a:spcPct val="150000"/>
              </a:lnSpc>
              <a:buAutoNum type="alphaLcParenR"/>
              <a:tabLst>
                <a:tab pos="627063" algn="l"/>
              </a:tabLst>
            </a:pPr>
            <a:r>
              <a:rPr lang="es-CL" sz="1600" b="1" i="1" dirty="0">
                <a:latin typeface="+mj-lt"/>
              </a:rPr>
              <a:t>Una obsolescencia logística: </a:t>
            </a:r>
            <a:r>
              <a:rPr lang="es-CL" sz="1600" dirty="0">
                <a:latin typeface="+mj-lt"/>
              </a:rPr>
              <a:t>no es factible su sostenimiento ya sea por ausencia de repuestos, partes o piezas en el mercado. </a:t>
            </a:r>
            <a:endParaRPr lang="es-ES" sz="16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28</a:t>
            </a:fld>
            <a:endParaRPr lang="es-CL" dirty="0"/>
          </a:p>
        </p:txBody>
      </p:sp>
      <p:sp>
        <p:nvSpPr>
          <p:cNvPr id="6" name="Title 1">
            <a:extLst>
              <a:ext uri="{FF2B5EF4-FFF2-40B4-BE49-F238E27FC236}">
                <a16:creationId xmlns:a16="http://schemas.microsoft.com/office/drawing/2014/main" xmlns="" id="{3C3061AC-E854-4BC8-B2FB-32B5763091D8}"/>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Cómo se clasifican los Proyectos de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3388038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422399" y="948691"/>
            <a:ext cx="10086109" cy="3785652"/>
          </a:xfrm>
          <a:prstGeom prst="rect">
            <a:avLst/>
          </a:prstGeom>
          <a:noFill/>
        </p:spPr>
        <p:txBody>
          <a:bodyPr wrap="square" rtlCol="0">
            <a:spAutoFit/>
          </a:bodyPr>
          <a:lstStyle/>
          <a:p>
            <a:pPr algn="just">
              <a:tabLst>
                <a:tab pos="541338" algn="l"/>
              </a:tabLst>
            </a:pPr>
            <a:r>
              <a:rPr lang="es-CL" sz="1600" b="1" dirty="0">
                <a:solidFill>
                  <a:srgbClr val="0070C0"/>
                </a:solidFill>
                <a:latin typeface="+mj-lt"/>
              </a:rPr>
              <a:t>3.2.-	Tipología de los proyectos:</a:t>
            </a:r>
            <a:endParaRPr lang="es-CL" sz="1600" dirty="0">
              <a:latin typeface="+mj-lt"/>
            </a:endParaRPr>
          </a:p>
          <a:p>
            <a:pPr algn="just">
              <a:tabLst>
                <a:tab pos="541338" algn="l"/>
              </a:tabLst>
            </a:pPr>
            <a:endParaRPr lang="es-CL" sz="1600" dirty="0">
              <a:latin typeface="+mj-lt"/>
            </a:endParaRPr>
          </a:p>
          <a:p>
            <a:pPr marL="541338" indent="263525" algn="just">
              <a:tabLst>
                <a:tab pos="541338" algn="l"/>
              </a:tabLst>
            </a:pPr>
            <a:r>
              <a:rPr lang="es-CL" sz="1600" dirty="0">
                <a:latin typeface="+mj-lt"/>
              </a:rPr>
              <a:t>Habiéndose precisado ya los conceptos de </a:t>
            </a:r>
            <a:r>
              <a:rPr lang="es-CL" sz="1600" i="1" dirty="0">
                <a:latin typeface="+mj-lt"/>
              </a:rPr>
              <a:t>“Problema” </a:t>
            </a:r>
            <a:r>
              <a:rPr lang="es-CL" sz="1600" dirty="0">
                <a:latin typeface="+mj-lt"/>
              </a:rPr>
              <a:t>y de </a:t>
            </a:r>
            <a:r>
              <a:rPr lang="es-CL" sz="1600" i="1" dirty="0">
                <a:latin typeface="+mj-lt"/>
              </a:rPr>
              <a:t>“Brecha de Capacidades”, </a:t>
            </a:r>
            <a:r>
              <a:rPr lang="es-CL" sz="1600" dirty="0">
                <a:latin typeface="+mj-lt"/>
              </a:rPr>
              <a:t>es posible tipificar los Proyectos de Inversión en Defensa </a:t>
            </a:r>
            <a:r>
              <a:rPr lang="es-CL" sz="1600" i="1" dirty="0">
                <a:solidFill>
                  <a:srgbClr val="0070C0"/>
                </a:solidFill>
                <a:latin typeface="+mj-lt"/>
              </a:rPr>
              <a:t>en dos grupos o tipos de proyectos</a:t>
            </a:r>
            <a:r>
              <a:rPr lang="es-CL" sz="1600" dirty="0">
                <a:latin typeface="+mj-lt"/>
              </a:rPr>
              <a:t>:</a:t>
            </a:r>
          </a:p>
          <a:p>
            <a:pPr marL="541338" indent="263525" algn="just">
              <a:tabLst>
                <a:tab pos="541338" algn="l"/>
              </a:tabLst>
            </a:pPr>
            <a:endParaRPr lang="es-CL" sz="800" dirty="0">
              <a:solidFill>
                <a:srgbClr val="C00000"/>
              </a:solidFill>
              <a:latin typeface="+mj-lt"/>
            </a:endParaRPr>
          </a:p>
          <a:p>
            <a:pPr marL="896938" indent="-355600" algn="just">
              <a:tabLst>
                <a:tab pos="896938" algn="l"/>
              </a:tabLst>
            </a:pPr>
            <a:r>
              <a:rPr lang="es-CL" sz="1600" b="1" i="1" dirty="0">
                <a:solidFill>
                  <a:srgbClr val="C00000"/>
                </a:solidFill>
                <a:latin typeface="+mj-lt"/>
              </a:rPr>
              <a:t>➣ 	Proyectos de desarrollo de capacidades:</a:t>
            </a:r>
          </a:p>
          <a:p>
            <a:pPr marL="896938" indent="-355600" algn="just">
              <a:tabLst>
                <a:tab pos="896938" algn="l"/>
              </a:tabLst>
            </a:pPr>
            <a:endParaRPr lang="es-CL" sz="800" b="1" i="1" dirty="0">
              <a:latin typeface="+mj-lt"/>
            </a:endParaRPr>
          </a:p>
          <a:p>
            <a:pPr marL="896938" algn="just"/>
            <a:r>
              <a:rPr lang="es-CL" sz="1600" dirty="0">
                <a:latin typeface="+mj-lt"/>
              </a:rPr>
              <a:t>Estos proyectos involucran todas aquellas </a:t>
            </a:r>
            <a:r>
              <a:rPr lang="es-CL" sz="1600" i="1" dirty="0">
                <a:solidFill>
                  <a:srgbClr val="0070C0"/>
                </a:solidFill>
                <a:latin typeface="+mj-lt"/>
              </a:rPr>
              <a:t>inversiones destinadas a la </a:t>
            </a:r>
            <a:r>
              <a:rPr lang="es-CL" sz="1600" i="1" dirty="0">
                <a:solidFill>
                  <a:srgbClr val="00B050"/>
                </a:solidFill>
                <a:latin typeface="+mj-lt"/>
              </a:rPr>
              <a:t>incorporación de nuevas capacidades </a:t>
            </a:r>
            <a:r>
              <a:rPr lang="es-CL" sz="1600" i="1" dirty="0">
                <a:solidFill>
                  <a:srgbClr val="0070C0"/>
                </a:solidFill>
                <a:latin typeface="+mj-lt"/>
              </a:rPr>
              <a:t>militares a la Armada</a:t>
            </a:r>
            <a:r>
              <a:rPr lang="es-CL" sz="1600" dirty="0">
                <a:latin typeface="+mj-lt"/>
              </a:rPr>
              <a:t>, las que tienen por objeto satisfacer los requerimientos de la planificación de guerra, crisis o catástrofe (Ej: un nuevo misil).</a:t>
            </a:r>
          </a:p>
          <a:p>
            <a:endParaRPr lang="es-CL" sz="800" dirty="0">
              <a:solidFill>
                <a:srgbClr val="C00000"/>
              </a:solidFill>
              <a:latin typeface="+mj-lt"/>
            </a:endParaRPr>
          </a:p>
          <a:p>
            <a:pPr marL="896938" indent="-355600" algn="just">
              <a:tabLst>
                <a:tab pos="896938" algn="l"/>
              </a:tabLst>
            </a:pPr>
            <a:r>
              <a:rPr lang="es-CL" sz="1600" b="1" i="1" dirty="0">
                <a:solidFill>
                  <a:srgbClr val="C00000"/>
                </a:solidFill>
                <a:latin typeface="+mj-lt"/>
              </a:rPr>
              <a:t>➣ 	Proyectos de reposición de material de guerra:</a:t>
            </a:r>
          </a:p>
          <a:p>
            <a:pPr marL="896938" indent="-355600" algn="just">
              <a:tabLst>
                <a:tab pos="896938" algn="l"/>
              </a:tabLst>
            </a:pPr>
            <a:endParaRPr lang="es-CL" sz="800" b="1" i="1" dirty="0">
              <a:latin typeface="+mj-lt"/>
            </a:endParaRPr>
          </a:p>
          <a:p>
            <a:pPr marL="896938" algn="just"/>
            <a:r>
              <a:rPr lang="es-CL" sz="1600" dirty="0">
                <a:latin typeface="+mj-lt"/>
              </a:rPr>
              <a:t>Estos proyectos involucran todas aquellas </a:t>
            </a:r>
            <a:r>
              <a:rPr lang="es-CL" sz="1600" i="1" dirty="0">
                <a:solidFill>
                  <a:srgbClr val="0070C0"/>
                </a:solidFill>
                <a:latin typeface="+mj-lt"/>
              </a:rPr>
              <a:t>inversiones destinadas al </a:t>
            </a:r>
            <a:r>
              <a:rPr lang="es-CL" sz="1600" i="1" dirty="0">
                <a:solidFill>
                  <a:srgbClr val="00B050"/>
                </a:solidFill>
                <a:latin typeface="+mj-lt"/>
              </a:rPr>
              <a:t>reemplazo o reposición </a:t>
            </a:r>
            <a:r>
              <a:rPr lang="es-CL" sz="1600" i="1" dirty="0">
                <a:solidFill>
                  <a:srgbClr val="0070C0"/>
                </a:solidFill>
                <a:latin typeface="+mj-lt"/>
              </a:rPr>
              <a:t>de unidades navales, aeronavales, o anfibias que han llegado al término de su vida útil</a:t>
            </a:r>
            <a:r>
              <a:rPr lang="es-CL" sz="1600" dirty="0">
                <a:latin typeface="+mj-lt"/>
              </a:rPr>
              <a:t>, siendo éstas de gran valor táctico/operacional o cuyo nivel de inversión (costo de adquisición) hace necesario un estudio acabado de las posibles alternativas de reemplazo, dado que su precio y/o costos asociados.</a:t>
            </a: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29</a:t>
            </a:fld>
            <a:endParaRPr lang="es-CL" dirty="0"/>
          </a:p>
        </p:txBody>
      </p:sp>
      <p:pic>
        <p:nvPicPr>
          <p:cNvPr id="3076" name="Picture 4" descr="Imagen foto_00000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8067" y="4791505"/>
            <a:ext cx="2604729" cy="173648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ASE NAVAL - Helicopteros H-125( EX EUCURIEL AS350 ) - Aviación Naval e  Infanteria de Marina de la Armada de Chi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19456" y="4791506"/>
            <a:ext cx="2315315" cy="1736486"/>
          </a:xfrm>
          <a:prstGeom prst="rect">
            <a:avLst/>
          </a:prstGeom>
          <a:noFill/>
          <a:extLst>
            <a:ext uri="{909E8E84-426E-40DD-AFC4-6F175D3DCCD1}">
              <a14:hiddenFill xmlns:a14="http://schemas.microsoft.com/office/drawing/2010/main">
                <a:solidFill>
                  <a:srgbClr val="FFFFFF"/>
                </a:solidFill>
              </a14:hiddenFill>
            </a:ext>
          </a:extLst>
        </p:spPr>
      </p:pic>
      <p:sp>
        <p:nvSpPr>
          <p:cNvPr id="2" name="Flecha derecha 1"/>
          <p:cNvSpPr/>
          <p:nvPr/>
        </p:nvSpPr>
        <p:spPr>
          <a:xfrm>
            <a:off x="6450394" y="5367569"/>
            <a:ext cx="720080" cy="2880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 name="CuadroTexto 3"/>
          <p:cNvSpPr txBox="1"/>
          <p:nvPr/>
        </p:nvSpPr>
        <p:spPr>
          <a:xfrm>
            <a:off x="6090355" y="5871625"/>
            <a:ext cx="1429101" cy="369332"/>
          </a:xfrm>
          <a:prstGeom prst="rect">
            <a:avLst/>
          </a:prstGeom>
          <a:noFill/>
        </p:spPr>
        <p:txBody>
          <a:bodyPr wrap="square" rtlCol="0">
            <a:spAutoFit/>
          </a:bodyPr>
          <a:lstStyle/>
          <a:p>
            <a:r>
              <a:rPr lang="es-CL" b="1" dirty="0">
                <a:latin typeface="+mj-lt"/>
              </a:rPr>
              <a:t>Pro-GAVIOTA</a:t>
            </a:r>
          </a:p>
        </p:txBody>
      </p:sp>
      <p:sp>
        <p:nvSpPr>
          <p:cNvPr id="9" name="Title 1">
            <a:extLst>
              <a:ext uri="{FF2B5EF4-FFF2-40B4-BE49-F238E27FC236}">
                <a16:creationId xmlns:a16="http://schemas.microsoft.com/office/drawing/2014/main" xmlns="" id="{4203D4A2-ACEC-45E9-8275-90D1EEA378B1}"/>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Cómo se clasifican los Proyectos de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1087144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a:blip r:embed="rId2"/>
          <a:stretch>
            <a:fillRect/>
          </a:stretch>
        </p:blipFill>
        <p:spPr>
          <a:xfrm>
            <a:off x="4439817" y="3610520"/>
            <a:ext cx="3142047" cy="1906712"/>
          </a:xfrm>
          <a:prstGeom prst="rect">
            <a:avLst/>
          </a:prstGeom>
          <a:noFill/>
          <a:effectLst>
            <a:softEdge rad="101600"/>
          </a:effectLst>
        </p:spPr>
      </p:pic>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55841" y="1340768"/>
            <a:ext cx="3113341" cy="2546620"/>
          </a:xfrm>
          <a:prstGeom prst="rect">
            <a:avLst/>
          </a:prstGeom>
          <a:noFill/>
          <a:effectLst>
            <a:softEdge rad="101600"/>
          </a:effectLst>
        </p:spPr>
      </p:pic>
      <p:pic>
        <p:nvPicPr>
          <p:cNvPr id="1040" name="Picture 16" descr="Más hielo, por favor: el creciente interés por buques polares – AthenaLa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00057" y="4365105"/>
            <a:ext cx="4047717" cy="2446169"/>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1775520" y="948691"/>
            <a:ext cx="8712968" cy="461665"/>
          </a:xfrm>
          <a:prstGeom prst="rect">
            <a:avLst/>
          </a:prstGeom>
          <a:noFill/>
        </p:spPr>
        <p:txBody>
          <a:bodyPr wrap="square" rtlCol="0">
            <a:spAutoFit/>
          </a:bodyPr>
          <a:lstStyle/>
          <a:p>
            <a:pPr marL="896938" indent="-896938" algn="just">
              <a:tabLst>
                <a:tab pos="355600" algn="l"/>
              </a:tabLst>
            </a:pPr>
            <a:r>
              <a:rPr lang="es-CL" sz="1600" b="1" i="1" dirty="0">
                <a:solidFill>
                  <a:srgbClr val="C00000"/>
                </a:solidFill>
                <a:latin typeface="+mj-lt"/>
              </a:rPr>
              <a:t>Proyectos de desarrollo de capacidades.          </a:t>
            </a:r>
            <a:r>
              <a:rPr lang="es-CL" sz="1600" b="1" i="1" dirty="0">
                <a:solidFill>
                  <a:srgbClr val="0070C0"/>
                </a:solidFill>
                <a:latin typeface="+mj-lt"/>
              </a:rPr>
              <a:t>V/S	</a:t>
            </a:r>
            <a:r>
              <a:rPr lang="es-CL" sz="1600" b="1" i="1" dirty="0">
                <a:solidFill>
                  <a:srgbClr val="C00000"/>
                </a:solidFill>
                <a:latin typeface="+mj-lt"/>
              </a:rPr>
              <a:t>Proyectos de reposición de material de guerra.</a:t>
            </a:r>
          </a:p>
          <a:p>
            <a:pPr marL="896938" indent="-355600" algn="just">
              <a:tabLst>
                <a:tab pos="896938" algn="l"/>
              </a:tabLst>
            </a:pPr>
            <a:endParaRPr lang="es-CL" sz="800" b="1" i="1" dirty="0">
              <a:solidFill>
                <a:srgbClr val="0070C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30</a:t>
            </a:fld>
            <a:endParaRPr lang="es-CL" dirty="0"/>
          </a:p>
        </p:txBody>
      </p:sp>
      <p:pic>
        <p:nvPicPr>
          <p:cNvPr id="1026" name="Picture 2" descr="BASE NAVAL - Vulcanair P 68 OBSERVER 2 - Aviación Naval e Infanteria de  Marina de la Armada de Chil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20110" y="1268761"/>
            <a:ext cx="2909149" cy="2180983"/>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032" name="Picture 8" descr="Lanzamiento en ASMAR del OPV-84 Cabo Odger , noticia defensa.com - Noticias  Defensa defensa.com Chi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81720" y="4986348"/>
            <a:ext cx="2846329" cy="1899036"/>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
        <p:nvSpPr>
          <p:cNvPr id="6" name="AutoShape 10" descr="Tarapacá Noticias: IV Zona Naval dio la bienvenida a su nuevo buque OPV  “Comandante Toro”"/>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dirty="0"/>
          </a:p>
        </p:txBody>
      </p:sp>
      <p:pic>
        <p:nvPicPr>
          <p:cNvPr id="1028" name="Picture 4" descr="OPV-83 &quot;Marinero Fuentealba&quot; - Armada de Chil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79575" y="4234741"/>
            <a:ext cx="2857500" cy="1905000"/>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038" name="Picture 14" descr="Dotación del OPV &quot;Comandante Toro&quot; navegó hasta Arica para realizar visitas  profesionales - Armada de Chil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91544" y="2792217"/>
            <a:ext cx="3028950" cy="1697059"/>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030" name="Picture 6" descr="OPV-81 Piloto Pardo, catorce años al servicio de la Armada de Chil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64523" y="1455591"/>
            <a:ext cx="2846329" cy="1717285"/>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046" name="Picture 22" descr="LAV III - Wikipedia, la enciclopedia libre"/>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274188" y="2956406"/>
            <a:ext cx="2358317" cy="1768738"/>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3" name="Imagen 1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577580" y="5716834"/>
            <a:ext cx="1926132" cy="1141167"/>
          </a:xfrm>
          <a:prstGeom prst="rect">
            <a:avLst/>
          </a:prstGeom>
          <a:noFill/>
          <a:effectLst>
            <a:softEdge rad="101600"/>
          </a:effectLst>
        </p:spPr>
      </p:pic>
      <p:pic>
        <p:nvPicPr>
          <p:cNvPr id="24" name="Picture 2" descr="Duda png imágenes | PNGWing">
            <a:extLst>
              <a:ext uri="{FF2B5EF4-FFF2-40B4-BE49-F238E27FC236}">
                <a16:creationId xmlns:a16="http://schemas.microsoft.com/office/drawing/2014/main" xmlns="" id="{C5CC6A9A-A1AF-929E-0551-761D79F2AD50}"/>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608168" y="3476710"/>
            <a:ext cx="720080" cy="960403"/>
          </a:xfrm>
          <a:prstGeom prst="rect">
            <a:avLst/>
          </a:prstGeom>
          <a:ln>
            <a:noFill/>
          </a:ln>
          <a:effectLst>
            <a:glow rad="228600">
              <a:schemeClr val="accent6">
                <a:satMod val="175000"/>
                <a:alpha val="40000"/>
              </a:schemeClr>
            </a:glow>
            <a:softEdge rad="112500"/>
          </a:effectLst>
          <a:extLst>
            <a:ext uri="{909E8E84-426E-40DD-AFC4-6F175D3DCCD1}">
              <a14:hiddenFill xmlns:a14="http://schemas.microsoft.com/office/drawing/2010/main">
                <a:solidFill>
                  <a:srgbClr val="FFFFFF"/>
                </a:solidFill>
              </a14:hiddenFill>
            </a:ext>
          </a:extLst>
        </p:spPr>
      </p:pic>
      <p:sp>
        <p:nvSpPr>
          <p:cNvPr id="18" name="Title 1">
            <a:extLst>
              <a:ext uri="{FF2B5EF4-FFF2-40B4-BE49-F238E27FC236}">
                <a16:creationId xmlns:a16="http://schemas.microsoft.com/office/drawing/2014/main" xmlns="" id="{8BCF5E91-2230-411B-AF57-2CE6042653D0}"/>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Cómo se clasifican los Proyectos de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1973049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043709" y="948690"/>
            <a:ext cx="10196946" cy="5632311"/>
          </a:xfrm>
          <a:prstGeom prst="rect">
            <a:avLst/>
          </a:prstGeom>
          <a:noFill/>
        </p:spPr>
        <p:txBody>
          <a:bodyPr wrap="square" rtlCol="0">
            <a:spAutoFit/>
          </a:bodyPr>
          <a:lstStyle/>
          <a:p>
            <a:pPr algn="just">
              <a:tabLst>
                <a:tab pos="541338" algn="l"/>
              </a:tabLst>
            </a:pPr>
            <a:r>
              <a:rPr lang="es-CL" sz="1600" b="1" dirty="0">
                <a:solidFill>
                  <a:srgbClr val="0070C0"/>
                </a:solidFill>
                <a:latin typeface="+mj-lt"/>
              </a:rPr>
              <a:t>3.3.-	MPB, FFG y Proyectos de Mantenimiento:</a:t>
            </a:r>
          </a:p>
          <a:p>
            <a:pPr algn="just">
              <a:tabLst>
                <a:tab pos="541338" algn="l"/>
              </a:tabLst>
            </a:pPr>
            <a:endParaRPr lang="es-CL" sz="1400" dirty="0">
              <a:latin typeface="+mj-lt"/>
            </a:endParaRPr>
          </a:p>
          <a:p>
            <a:pPr marL="541338" indent="263525" algn="just">
              <a:tabLst>
                <a:tab pos="541338" algn="l"/>
              </a:tabLst>
            </a:pPr>
            <a:r>
              <a:rPr lang="es-CL" sz="1600" dirty="0">
                <a:latin typeface="+mj-lt"/>
              </a:rPr>
              <a:t>Como ya vimos, los Proyectos de Inversión en las FF.AA. se rigen por la metodología establecida en el Decreto Supremo MDN.SSG.DPTO.III. N°134, del 21 de Octubre de 2009; el cual, </a:t>
            </a:r>
            <a:r>
              <a:rPr lang="es-CL" sz="1600" b="1" i="1" dirty="0">
                <a:latin typeface="+mj-lt"/>
              </a:rPr>
              <a:t>describe la forma en que se deben preparar las iniciativas de inversión, para ser presentadas al Ministerio de Defensa Nacional.</a:t>
            </a:r>
          </a:p>
          <a:p>
            <a:pPr marL="541338" indent="263525" algn="just">
              <a:tabLst>
                <a:tab pos="541338" algn="l"/>
              </a:tabLst>
            </a:pPr>
            <a:endParaRPr lang="es-CL" sz="1400" dirty="0">
              <a:latin typeface="+mj-lt"/>
            </a:endParaRPr>
          </a:p>
          <a:p>
            <a:pPr marL="541338" indent="263525" algn="just">
              <a:tabLst>
                <a:tab pos="541338" algn="l"/>
              </a:tabLst>
            </a:pPr>
            <a:r>
              <a:rPr lang="es-CL" sz="1600" dirty="0">
                <a:latin typeface="+mj-lt"/>
              </a:rPr>
              <a:t>El Oficio MDN.CSDN. (R) N°10055/1636, del 30 de Diciembre de 2009, dispone que </a:t>
            </a:r>
            <a:r>
              <a:rPr lang="es-CL" sz="1600" b="1" dirty="0">
                <a:solidFill>
                  <a:srgbClr val="C00000"/>
                </a:solidFill>
                <a:latin typeface="+mj-lt"/>
              </a:rPr>
              <a:t>los gastos destinados al sostenimiento y/o mantenimiento de una determinada capacidad, equipo o sistema de armas (MPB)</a:t>
            </a:r>
            <a:r>
              <a:rPr lang="es-CL" sz="1600" b="1" dirty="0">
                <a:latin typeface="+mj-lt"/>
              </a:rPr>
              <a:t>, que se financian con recursos provenientes de la Le N°13.196 (Ley del Cobre), </a:t>
            </a:r>
            <a:r>
              <a:rPr lang="es-CL" sz="1600" dirty="0">
                <a:latin typeface="+mj-lt"/>
              </a:rPr>
              <a:t>se deberán fundamentar mediante una </a:t>
            </a:r>
            <a:r>
              <a:rPr lang="es-CL" sz="1600" b="1" i="1" dirty="0">
                <a:solidFill>
                  <a:srgbClr val="C00000"/>
                </a:solidFill>
                <a:latin typeface="+mj-lt"/>
              </a:rPr>
              <a:t>Ficha de Fundamento de Gasto (FFG). </a:t>
            </a:r>
          </a:p>
          <a:p>
            <a:pPr marL="541338" indent="263525" algn="just">
              <a:tabLst>
                <a:tab pos="541338" algn="l"/>
              </a:tabLst>
            </a:pPr>
            <a:endParaRPr lang="es-CL" sz="1400" dirty="0">
              <a:latin typeface="+mj-lt"/>
            </a:endParaRPr>
          </a:p>
          <a:p>
            <a:pPr marL="541338" indent="263525" algn="just">
              <a:tabLst>
                <a:tab pos="541338" algn="l"/>
              </a:tabLst>
            </a:pPr>
            <a:r>
              <a:rPr lang="es-CL" sz="1600" dirty="0">
                <a:latin typeface="+mj-lt"/>
              </a:rPr>
              <a:t>La Resolución Ministerial MDN.SSD.DIV.EP. (R) N°10055/356, del 22 de Mayo de 2012, en relación a las </a:t>
            </a:r>
            <a:r>
              <a:rPr lang="es-CL" sz="1600" b="1" i="1" dirty="0">
                <a:latin typeface="+mj-lt"/>
              </a:rPr>
              <a:t>Fichas de Fundamento de Gasto, </a:t>
            </a:r>
            <a:r>
              <a:rPr lang="es-CL" sz="1600" dirty="0">
                <a:latin typeface="+mj-lt"/>
              </a:rPr>
              <a:t>establece que los gastos de material bélico y su infraestructura asociada (MPB), que sean superiores a USD 10.000.000.-, deben presentarse por medio de una Iniciativa de Inversión y, los recursos adicionales, asignados para el </a:t>
            </a:r>
            <a:r>
              <a:rPr lang="es-CL" sz="1600" b="1" i="1" dirty="0">
                <a:latin typeface="+mj-lt"/>
              </a:rPr>
              <a:t>Mantenimiento del Potencial Bélico de 2013, </a:t>
            </a:r>
            <a:r>
              <a:rPr lang="es-CL" sz="1600" dirty="0">
                <a:latin typeface="+mj-lt"/>
              </a:rPr>
              <a:t>han evidenciado la necesidad de elaborar </a:t>
            </a:r>
            <a:r>
              <a:rPr lang="es-CL" sz="1600" b="1" i="1" dirty="0">
                <a:latin typeface="+mj-lt"/>
              </a:rPr>
              <a:t>Proyectos de Mantenimiento, </a:t>
            </a:r>
            <a:r>
              <a:rPr lang="es-CL" sz="1600" dirty="0">
                <a:latin typeface="+mj-lt"/>
              </a:rPr>
              <a:t>como justificación fundada de gasto, para la toma de decisiones del Ministro de Defensa.</a:t>
            </a:r>
          </a:p>
          <a:p>
            <a:pPr marL="541338" indent="263525" algn="just">
              <a:tabLst>
                <a:tab pos="541338" algn="l"/>
              </a:tabLst>
            </a:pPr>
            <a:endParaRPr lang="es-MX" sz="1400" dirty="0">
              <a:latin typeface="+mj-lt"/>
            </a:endParaRPr>
          </a:p>
          <a:p>
            <a:pPr marL="541338" indent="263525" algn="just">
              <a:tabLst>
                <a:tab pos="541338" algn="l"/>
              </a:tabLst>
            </a:pPr>
            <a:r>
              <a:rPr lang="es-CL" sz="1600" dirty="0">
                <a:latin typeface="+mj-lt"/>
              </a:rPr>
              <a:t>Considerando lo planteado y dado que existen </a:t>
            </a:r>
            <a:r>
              <a:rPr lang="es-CL" sz="1600" b="1" i="1" dirty="0">
                <a:latin typeface="+mj-lt"/>
              </a:rPr>
              <a:t>necesidades para el sostenimiento y operación de las capacidades militares existentes (MPB), </a:t>
            </a:r>
            <a:r>
              <a:rPr lang="es-CL" sz="1600" dirty="0">
                <a:latin typeface="+mj-lt"/>
              </a:rPr>
              <a:t>los que por su envergadura y grado de complejidad </a:t>
            </a:r>
            <a:r>
              <a:rPr lang="es-CL" sz="1600" b="1" i="1" dirty="0">
                <a:latin typeface="+mj-lt"/>
              </a:rPr>
              <a:t>ameritan un mayor información que una Ficha de Fundamento de Gasto (FFG)</a:t>
            </a:r>
            <a:r>
              <a:rPr lang="es-CL" sz="1600" dirty="0">
                <a:latin typeface="+mj-lt"/>
              </a:rPr>
              <a:t>, se </a:t>
            </a:r>
            <a:r>
              <a:rPr lang="es-CL" sz="1600" b="1" i="1" dirty="0">
                <a:solidFill>
                  <a:srgbClr val="C00000"/>
                </a:solidFill>
                <a:latin typeface="+mj-lt"/>
              </a:rPr>
              <a:t>establece la ejecución de Proyectos de Mantenimiento.</a:t>
            </a:r>
          </a:p>
          <a:p>
            <a:pPr marL="541338" indent="263525" algn="just">
              <a:tabLst>
                <a:tab pos="541338" algn="l"/>
              </a:tabLst>
            </a:pPr>
            <a:endParaRPr lang="es-MX" sz="1600" dirty="0">
              <a:latin typeface="+mj-lt"/>
            </a:endParaRPr>
          </a:p>
          <a:p>
            <a:pPr marL="541338" indent="263525" algn="just">
              <a:tabLst>
                <a:tab pos="541338" algn="l"/>
              </a:tabLst>
            </a:pPr>
            <a:endParaRPr lang="es-CL" sz="16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31</a:t>
            </a:fld>
            <a:endParaRPr lang="es-CL" dirty="0"/>
          </a:p>
        </p:txBody>
      </p:sp>
      <p:sp>
        <p:nvSpPr>
          <p:cNvPr id="6" name="Title 1">
            <a:extLst>
              <a:ext uri="{FF2B5EF4-FFF2-40B4-BE49-F238E27FC236}">
                <a16:creationId xmlns:a16="http://schemas.microsoft.com/office/drawing/2014/main" xmlns="" id="{64BDD56A-DD5D-44A9-A9E4-3ADAAFAC6FE4}"/>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Cómo se clasifican los Proyectos de Defensa</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8693591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32</a:t>
            </a:fld>
            <a:endParaRPr lang="es-CL" dirty="0"/>
          </a:p>
        </p:txBody>
      </p:sp>
      <p:sp>
        <p:nvSpPr>
          <p:cNvPr id="6" name="Title 1">
            <a:extLst>
              <a:ext uri="{FF2B5EF4-FFF2-40B4-BE49-F238E27FC236}">
                <a16:creationId xmlns:a16="http://schemas.microsoft.com/office/drawing/2014/main" xmlns="" id="{52891515-6EEC-47BA-8BEC-A382214D45BD}"/>
              </a:ext>
            </a:extLst>
          </p:cNvPr>
          <p:cNvSpPr txBox="1">
            <a:spLocks/>
          </p:cNvSpPr>
          <p:nvPr/>
        </p:nvSpPr>
        <p:spPr>
          <a:xfrm>
            <a:off x="1524000" y="2757179"/>
            <a:ext cx="9144000" cy="134364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Capitulo IV</a:t>
            </a:r>
          </a:p>
          <a:p>
            <a:pPr lvl="0" algn="ctr">
              <a:spcBef>
                <a:spcPct val="0"/>
              </a:spcBef>
              <a:defRPr/>
            </a:pPr>
            <a:endParaRPr lang="es-MX" sz="2800" b="1" dirty="0">
              <a:solidFill>
                <a:schemeClr val="tx2"/>
              </a:solidFill>
              <a:latin typeface="+mj-lt"/>
              <a:ea typeface="+mj-ea"/>
              <a:cs typeface="+mj-cs"/>
            </a:endParaRPr>
          </a:p>
          <a:p>
            <a:pPr lvl="0" algn="ctr">
              <a:spcBef>
                <a:spcPct val="0"/>
              </a:spcBef>
              <a:defRPr/>
            </a:pPr>
            <a:r>
              <a:rPr lang="es-MX" sz="2800" b="1" dirty="0">
                <a:solidFill>
                  <a:schemeClr val="tx2"/>
                </a:solidFill>
                <a:latin typeface="+mj-lt"/>
                <a:ea typeface="+mj-ea"/>
                <a:cs typeface="+mj-cs"/>
              </a:rPr>
              <a:t>Determinación de la viabilidad de un Proyecto.</a:t>
            </a:r>
            <a:endParaRPr lang="es-CL" sz="2800" b="1" dirty="0">
              <a:solidFill>
                <a:schemeClr val="tx2"/>
              </a:solidFill>
              <a:latin typeface="+mj-lt"/>
              <a:ea typeface="+mj-ea"/>
              <a:cs typeface="+mj-cs"/>
            </a:endParaRPr>
          </a:p>
        </p:txBody>
      </p:sp>
      <p:sp>
        <p:nvSpPr>
          <p:cNvPr id="4" name="Title 1">
            <a:extLst>
              <a:ext uri="{FF2B5EF4-FFF2-40B4-BE49-F238E27FC236}">
                <a16:creationId xmlns:a16="http://schemas.microsoft.com/office/drawing/2014/main" xmlns="" id="{99B3E8E8-B146-4758-81CE-6984C06F570F}"/>
              </a:ext>
            </a:extLst>
          </p:cNvPr>
          <p:cNvSpPr txBox="1">
            <a:spLocks/>
          </p:cNvSpPr>
          <p:nvPr/>
        </p:nvSpPr>
        <p:spPr>
          <a:xfrm>
            <a:off x="1524000" y="116632"/>
            <a:ext cx="9144000" cy="623562"/>
          </a:xfrm>
          <a:prstGeom prst="rect">
            <a:avLst/>
          </a:prstGeom>
        </p:spPr>
        <p:txBody>
          <a:bodyPr>
            <a:noAutofit/>
          </a:bodyPr>
          <a:lstStyle/>
          <a:p>
            <a:pPr algn="ctr">
              <a:spcBef>
                <a:spcPct val="0"/>
              </a:spcBef>
              <a:defRPr/>
            </a:pPr>
            <a:r>
              <a:rPr lang="es-CL" sz="3400" b="1" dirty="0">
                <a:solidFill>
                  <a:schemeClr val="tx2"/>
                </a:solidFill>
                <a:latin typeface="+mj-lt"/>
                <a:ea typeface="+mj-ea"/>
                <a:cs typeface="+mj-cs"/>
              </a:rPr>
              <a:t>UT-1: Introducción a la Gestión de Proyectos Institucionales</a:t>
            </a:r>
          </a:p>
        </p:txBody>
      </p:sp>
    </p:spTree>
    <p:extLst>
      <p:ext uri="{BB962C8B-B14F-4D97-AF65-F5344CB8AC3E}">
        <p14:creationId xmlns:p14="http://schemas.microsoft.com/office/powerpoint/2010/main" val="7398403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043709" y="948691"/>
            <a:ext cx="10310091" cy="5663089"/>
          </a:xfrm>
          <a:prstGeom prst="rect">
            <a:avLst/>
          </a:prstGeom>
          <a:noFill/>
        </p:spPr>
        <p:txBody>
          <a:bodyPr wrap="square" rtlCol="0">
            <a:spAutoFit/>
          </a:bodyPr>
          <a:lstStyle/>
          <a:p>
            <a:pPr algn="just"/>
            <a:r>
              <a:rPr lang="es-CL" b="1" dirty="0">
                <a:solidFill>
                  <a:srgbClr val="0070C0"/>
                </a:solidFill>
                <a:latin typeface="+mj-lt"/>
              </a:rPr>
              <a:t>4.1.- TRATAMIENTO INSTITUCIONAL DE LOS PROYECTOS:</a:t>
            </a:r>
            <a:endParaRPr lang="es-CL" sz="1600" b="1" dirty="0">
              <a:solidFill>
                <a:srgbClr val="0070C0"/>
              </a:solidFill>
              <a:latin typeface="+mj-lt"/>
            </a:endParaRPr>
          </a:p>
          <a:p>
            <a:pPr algn="just"/>
            <a:endParaRPr lang="es-CL" sz="1600" b="1" dirty="0">
              <a:latin typeface="+mj-lt"/>
            </a:endParaRPr>
          </a:p>
          <a:p>
            <a:pPr algn="just" defTabSz="541338"/>
            <a:r>
              <a:rPr lang="es-CL" sz="1600" dirty="0">
                <a:latin typeface="+mj-lt"/>
              </a:rPr>
              <a:t>	En términos generales, se ha expuesto que </a:t>
            </a:r>
            <a:r>
              <a:rPr lang="es-CL" sz="1600" i="1" dirty="0">
                <a:solidFill>
                  <a:srgbClr val="0070C0"/>
                </a:solidFill>
                <a:latin typeface="+mj-lt"/>
              </a:rPr>
              <a:t>el tratamiento dado por la Armada, a sus proyectos de inversión en defensa, es </a:t>
            </a:r>
            <a:r>
              <a:rPr lang="es-ES" sz="1600" i="1" dirty="0">
                <a:solidFill>
                  <a:srgbClr val="0070C0"/>
                </a:solidFill>
                <a:latin typeface="+mj-lt"/>
              </a:rPr>
              <a:t>de acuerdo a lo que establecen las leyes, dictámenes, resoluciones y oficios, emanados por el Ministerio de Defensa Nacional y/o el Ministerio de Hacienda</a:t>
            </a:r>
            <a:r>
              <a:rPr lang="es-ES" sz="1600" dirty="0">
                <a:latin typeface="+mj-lt"/>
              </a:rPr>
              <a:t>.  Es decir, las </a:t>
            </a:r>
            <a:r>
              <a:rPr lang="es-ES" sz="1600" b="1" i="1" dirty="0">
                <a:latin typeface="+mj-lt"/>
              </a:rPr>
              <a:t>leyes y regulaciones vigentes, al momento de ejecutarse cada proyecto.</a:t>
            </a:r>
          </a:p>
          <a:p>
            <a:pPr algn="just" defTabSz="541338"/>
            <a:endParaRPr lang="es-ES" sz="1400" b="1" i="1" dirty="0">
              <a:latin typeface="+mj-lt"/>
            </a:endParaRPr>
          </a:p>
          <a:p>
            <a:pPr algn="just" defTabSz="541338"/>
            <a:r>
              <a:rPr lang="es-ES" sz="1600" dirty="0">
                <a:latin typeface="+mj-lt"/>
              </a:rPr>
              <a:t>	Sin embargo, cuando indicamos que el Manual de Normas y Procedimientos para la Presentación y Evaluación de Proyectos de Inversión en Defensa (SEPID), define un Proyecto como un</a:t>
            </a:r>
            <a:r>
              <a:rPr lang="es-MX" sz="1600" dirty="0">
                <a:solidFill>
                  <a:srgbClr val="0070C0"/>
                </a:solidFill>
                <a:latin typeface="+mj-lt"/>
              </a:rPr>
              <a:t> proceso metodológico para obtener la solución a una necesidad, </a:t>
            </a:r>
            <a:r>
              <a:rPr lang="es-MX" sz="1600" dirty="0">
                <a:latin typeface="+mj-lt"/>
              </a:rPr>
              <a:t>entendemos que </a:t>
            </a:r>
            <a:r>
              <a:rPr lang="es-MX" sz="1600" b="1" i="1" dirty="0">
                <a:latin typeface="+mj-lt"/>
              </a:rPr>
              <a:t>esta necesidad es un </a:t>
            </a:r>
            <a:r>
              <a:rPr lang="es-CL" sz="1600" b="1" i="1" dirty="0">
                <a:latin typeface="+mj-lt"/>
              </a:rPr>
              <a:t>problema, el cual es el producto de la detección de una brecha de capacidades.</a:t>
            </a:r>
          </a:p>
          <a:p>
            <a:pPr algn="just" defTabSz="541338"/>
            <a:endParaRPr lang="es-CL" sz="1400" dirty="0">
              <a:latin typeface="+mj-lt"/>
            </a:endParaRPr>
          </a:p>
          <a:p>
            <a:pPr algn="just" defTabSz="541338"/>
            <a:r>
              <a:rPr lang="es-CL" sz="1600" dirty="0">
                <a:latin typeface="+mj-lt"/>
              </a:rPr>
              <a:t>	Como dijimos anteriormente un proyecto “nace” cunado, oída una necesidad planteada por un Director de Programa (D.P.), </a:t>
            </a:r>
            <a:r>
              <a:rPr lang="es-CL" sz="1600" b="1" i="1" dirty="0">
                <a:latin typeface="+mj-lt"/>
              </a:rPr>
              <a:t>el EMGA</a:t>
            </a:r>
            <a:r>
              <a:rPr lang="es-CL" sz="1600" dirty="0">
                <a:latin typeface="+mj-lt"/>
              </a:rPr>
              <a:t>, previa consulta a todos los D.P., </a:t>
            </a:r>
            <a:r>
              <a:rPr lang="es-CL" sz="1600" b="1" i="1" dirty="0">
                <a:latin typeface="+mj-lt"/>
              </a:rPr>
              <a:t>aprueba la Identificación de la Idea (IDI), dictando la Resolución que crea el Proyecto de Inversión</a:t>
            </a:r>
            <a:r>
              <a:rPr lang="es-CL" sz="1600" dirty="0">
                <a:latin typeface="+mj-lt"/>
              </a:rPr>
              <a:t>, gatillando con ello la ejecución de un conjunto de actividades coordinadas e interrelacionadas, que </a:t>
            </a:r>
            <a:r>
              <a:rPr lang="es-CL" sz="1600" b="1" i="1" dirty="0">
                <a:solidFill>
                  <a:srgbClr val="0070C0"/>
                </a:solidFill>
                <a:latin typeface="+mj-lt"/>
              </a:rPr>
              <a:t>implicarán una decisión respecto al </a:t>
            </a:r>
            <a:r>
              <a:rPr lang="es-CL" sz="1600" b="1" i="1" dirty="0">
                <a:solidFill>
                  <a:srgbClr val="C00000"/>
                </a:solidFill>
                <a:latin typeface="+mj-lt"/>
              </a:rPr>
              <a:t>uso eficiente de recursos escasos </a:t>
            </a:r>
            <a:r>
              <a:rPr lang="es-CL" sz="1600" b="1" i="1" dirty="0">
                <a:solidFill>
                  <a:srgbClr val="0070C0"/>
                </a:solidFill>
                <a:latin typeface="+mj-lt"/>
              </a:rPr>
              <a:t>y </a:t>
            </a:r>
            <a:r>
              <a:rPr lang="es-CL" sz="1600" b="1" i="1" dirty="0">
                <a:solidFill>
                  <a:srgbClr val="C00000"/>
                </a:solidFill>
                <a:latin typeface="+mj-lt"/>
              </a:rPr>
              <a:t>dentro de un plazo acotado.</a:t>
            </a:r>
          </a:p>
          <a:p>
            <a:pPr algn="just" defTabSz="541338"/>
            <a:endParaRPr lang="es-CL" sz="1600" dirty="0">
              <a:latin typeface="+mj-lt"/>
            </a:endParaRPr>
          </a:p>
          <a:p>
            <a:pPr algn="just" defTabSz="541338"/>
            <a:r>
              <a:rPr lang="es-CL" sz="1600" dirty="0">
                <a:latin typeface="+mj-lt"/>
              </a:rPr>
              <a:t>	Lo anterior, con el objeto de permitir a la Institución la incorporación de capacidades mediante fases/etapas sucesivas de pre-inversión e inversión, más su posterior operación o explotación del bien y la o las evaluaciones ex-post que se ejecuten.  </a:t>
            </a:r>
          </a:p>
          <a:p>
            <a:pPr algn="just" defTabSz="541338"/>
            <a:endParaRPr lang="es-CL" sz="1200" dirty="0">
              <a:latin typeface="+mj-lt"/>
            </a:endParaRPr>
          </a:p>
          <a:p>
            <a:pPr algn="just" defTabSz="541338"/>
            <a:r>
              <a:rPr lang="es-CL" sz="1600" dirty="0">
                <a:solidFill>
                  <a:srgbClr val="0070C0"/>
                </a:solidFill>
                <a:latin typeface="+mj-lt"/>
              </a:rPr>
              <a:t>	</a:t>
            </a:r>
            <a:r>
              <a:rPr lang="es-CL" sz="1600" i="1" dirty="0">
                <a:solidFill>
                  <a:srgbClr val="0070C0"/>
                </a:solidFill>
                <a:latin typeface="+mj-lt"/>
              </a:rPr>
              <a:t>Nótese que se condiciona la ejecución de los proyectos, a un factor relevante para su éxito, como es: </a:t>
            </a:r>
            <a:r>
              <a:rPr lang="es-CL" sz="1600" i="1" dirty="0">
                <a:solidFill>
                  <a:srgbClr val="C00000"/>
                </a:solidFill>
                <a:latin typeface="+mj-lt"/>
              </a:rPr>
              <a:t>“El uso eficiente de recursos escasos, dentro de plazos acotados”.</a:t>
            </a:r>
            <a:endParaRPr lang="es-ES" sz="1600" i="1" dirty="0">
              <a:solidFill>
                <a:srgbClr val="C0000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33</a:t>
            </a:fld>
            <a:endParaRPr lang="es-CL" dirty="0"/>
          </a:p>
        </p:txBody>
      </p:sp>
      <p:sp>
        <p:nvSpPr>
          <p:cNvPr id="8"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Determinación de la viabilidad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9950239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117600" y="948691"/>
            <a:ext cx="10049164" cy="5047536"/>
          </a:xfrm>
          <a:prstGeom prst="rect">
            <a:avLst/>
          </a:prstGeom>
          <a:noFill/>
        </p:spPr>
        <p:txBody>
          <a:bodyPr wrap="square" rtlCol="0">
            <a:spAutoFit/>
          </a:bodyPr>
          <a:lstStyle/>
          <a:p>
            <a:pPr algn="just"/>
            <a:r>
              <a:rPr lang="es-CL" b="1" dirty="0">
                <a:solidFill>
                  <a:srgbClr val="0070C0"/>
                </a:solidFill>
                <a:latin typeface="+mj-lt"/>
              </a:rPr>
              <a:t>4.2.- EL USO EFICIENTE DE LOS RECURSOS:</a:t>
            </a:r>
            <a:endParaRPr lang="es-CL" sz="1600" b="1" dirty="0">
              <a:solidFill>
                <a:srgbClr val="0070C0"/>
              </a:solidFill>
              <a:latin typeface="+mj-lt"/>
            </a:endParaRPr>
          </a:p>
          <a:p>
            <a:pPr algn="just"/>
            <a:endParaRPr lang="es-CL" sz="1600" b="1" dirty="0">
              <a:latin typeface="+mj-lt"/>
            </a:endParaRPr>
          </a:p>
          <a:p>
            <a:pPr algn="just" defTabSz="541338"/>
            <a:r>
              <a:rPr lang="es-CL" sz="1600" dirty="0">
                <a:latin typeface="+mj-lt"/>
              </a:rPr>
              <a:t>	En términos generales, </a:t>
            </a:r>
            <a:r>
              <a:rPr lang="es-CL" sz="1600" b="1" i="1" dirty="0">
                <a:latin typeface="+mj-lt"/>
              </a:rPr>
              <a:t>el uso eficiente de recursos escasos es</a:t>
            </a:r>
            <a:r>
              <a:rPr lang="es-CL" sz="1600" dirty="0">
                <a:latin typeface="+mj-lt"/>
              </a:rPr>
              <a:t>, no la única, pero quizás </a:t>
            </a:r>
            <a:r>
              <a:rPr lang="es-CL" sz="1600" b="1" i="1" dirty="0">
                <a:latin typeface="+mj-lt"/>
              </a:rPr>
              <a:t>la más relevante limitación para concretar un proyecto de cualquier índole</a:t>
            </a:r>
            <a:r>
              <a:rPr lang="es-CL" sz="1600" dirty="0">
                <a:latin typeface="+mj-lt"/>
              </a:rPr>
              <a:t>.  Es un principio universal el definir los recursos como escasos o limitados y, por lo tanto, considerarlos como impedimento para adquirir todos los bienes y servicios que se desearían tener.</a:t>
            </a:r>
          </a:p>
          <a:p>
            <a:pPr algn="just" defTabSz="541338"/>
            <a:endParaRPr lang="es-CL" sz="1600" dirty="0">
              <a:latin typeface="+mj-lt"/>
            </a:endParaRPr>
          </a:p>
          <a:p>
            <a:pPr algn="just" defTabSz="541338"/>
            <a:r>
              <a:rPr lang="es-CL" sz="1600" dirty="0">
                <a:latin typeface="+mj-lt"/>
              </a:rPr>
              <a:t>	Dentro de los diez principios de la economía, independiente de quien sea el autor del texto, siempre se establece que cuando se estudia el ¿Cómo toman las decisiones los individuos?, la respuesta es siempre respecto de la </a:t>
            </a:r>
            <a:r>
              <a:rPr lang="es-CL" sz="1600" b="1" i="1" dirty="0">
                <a:latin typeface="+mj-lt"/>
              </a:rPr>
              <a:t>disyuntiva entre la eficiencia y la equidad</a:t>
            </a:r>
            <a:r>
              <a:rPr lang="es-CL" sz="1600" dirty="0">
                <a:latin typeface="+mj-lt"/>
              </a:rPr>
              <a:t>, definiendo </a:t>
            </a:r>
            <a:r>
              <a:rPr lang="es-CL" sz="1600" b="1" i="1" dirty="0">
                <a:solidFill>
                  <a:srgbClr val="0070C0"/>
                </a:solidFill>
                <a:latin typeface="+mj-lt"/>
              </a:rPr>
              <a:t>eficiencia</a:t>
            </a:r>
            <a:r>
              <a:rPr lang="es-CL" sz="1600" i="1" dirty="0">
                <a:solidFill>
                  <a:srgbClr val="0070C0"/>
                </a:solidFill>
                <a:latin typeface="+mj-lt"/>
              </a:rPr>
              <a:t> como “propiedad según la cual la sociedad aprovecha de la mejor manera los recursos escasos”, </a:t>
            </a:r>
            <a:r>
              <a:rPr lang="es-CL" sz="1600" dirty="0">
                <a:latin typeface="+mj-lt"/>
              </a:rPr>
              <a:t>refiriéndose expresamente respecto del tamaño de la torta económica (presupuesto en nuestro caso), que se utilizaran y </a:t>
            </a:r>
            <a:r>
              <a:rPr lang="es-CL" sz="1600" b="1" i="1" dirty="0">
                <a:solidFill>
                  <a:srgbClr val="0070C0"/>
                </a:solidFill>
                <a:latin typeface="+mj-lt"/>
              </a:rPr>
              <a:t>equidad</a:t>
            </a:r>
            <a:r>
              <a:rPr lang="es-CL" sz="1600" i="1" dirty="0">
                <a:solidFill>
                  <a:srgbClr val="0070C0"/>
                </a:solidFill>
                <a:latin typeface="+mj-lt"/>
              </a:rPr>
              <a:t> como “propiedad según la cual la prosperidad económica se distribuye equitativamente, entre los miembros de la sociedad, </a:t>
            </a:r>
            <a:r>
              <a:rPr lang="es-CL" sz="1600" dirty="0">
                <a:latin typeface="+mj-lt"/>
              </a:rPr>
              <a:t>refiriéndose a cómo se reparte la torta. </a:t>
            </a:r>
          </a:p>
          <a:p>
            <a:pPr algn="just" defTabSz="541338"/>
            <a:endParaRPr lang="es-CL" sz="1600" dirty="0">
              <a:latin typeface="+mj-lt"/>
            </a:endParaRPr>
          </a:p>
          <a:p>
            <a:pPr algn="just" defTabSz="541338"/>
            <a:r>
              <a:rPr lang="es-CL" sz="1600" dirty="0">
                <a:latin typeface="+mj-lt"/>
              </a:rPr>
              <a:t>	En nuestro caso particular (Armada de Chile), la </a:t>
            </a:r>
            <a:r>
              <a:rPr lang="es-CL" sz="1600" b="1" i="1" dirty="0">
                <a:latin typeface="+mj-lt"/>
              </a:rPr>
              <a:t>eficiencia sería cómo aprovechar mejor los presupuestos asignados </a:t>
            </a:r>
            <a:r>
              <a:rPr lang="es-CL" sz="1600" dirty="0">
                <a:latin typeface="+mj-lt"/>
              </a:rPr>
              <a:t>“el tamaño de la torta” para el cumplimiento de nuestra misión y la </a:t>
            </a:r>
            <a:r>
              <a:rPr lang="es-CL" sz="1600" b="1" i="1" dirty="0">
                <a:latin typeface="+mj-lt"/>
              </a:rPr>
              <a:t>equidad sería cómo repartimos esos presupuestos entre las distintas necesidades existentes </a:t>
            </a:r>
            <a:r>
              <a:rPr lang="es-CL" sz="1600" dirty="0">
                <a:latin typeface="+mj-lt"/>
              </a:rPr>
              <a:t>(Escuadra, Aviación Naval, Infantería de Marina, Submarinos, etc.), “que pedazo de la torta se lleva cada uno”.   </a:t>
            </a:r>
          </a:p>
          <a:p>
            <a:pPr algn="just" defTabSz="541338"/>
            <a:endParaRPr lang="es-CL" sz="1600" dirty="0">
              <a:latin typeface="+mj-lt"/>
            </a:endParaRPr>
          </a:p>
          <a:p>
            <a:pPr algn="just" defTabSz="541338"/>
            <a:r>
              <a:rPr lang="es-CL" sz="1600" dirty="0">
                <a:latin typeface="+mj-lt"/>
              </a:rPr>
              <a:t>	En nuestra realidad actual, sin duda para el caso de los Proyectos de Inversión en Defensa, la Armada de Chila ha optado por la eficiencia.  Lo anterior, en consideración de que ésta es la única forma de cerrar las brechas existentes.</a:t>
            </a:r>
            <a:endParaRPr lang="es-ES" sz="1600" b="1" i="1" dirty="0">
              <a:solidFill>
                <a:srgbClr val="C0000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34</a:t>
            </a:fld>
            <a:endParaRPr lang="es-CL" dirty="0"/>
          </a:p>
        </p:txBody>
      </p:sp>
      <p:sp>
        <p:nvSpPr>
          <p:cNvPr id="6" name="Title 1">
            <a:extLst>
              <a:ext uri="{FF2B5EF4-FFF2-40B4-BE49-F238E27FC236}">
                <a16:creationId xmlns:a16="http://schemas.microsoft.com/office/drawing/2014/main" xmlns="" id="{6EB3929F-9844-4727-B021-7E1B6AFABD65}"/>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Determinación de la viabilidad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562576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154545" y="948691"/>
            <a:ext cx="10199255" cy="5047536"/>
          </a:xfrm>
          <a:prstGeom prst="rect">
            <a:avLst/>
          </a:prstGeom>
          <a:noFill/>
        </p:spPr>
        <p:txBody>
          <a:bodyPr wrap="square" rtlCol="0">
            <a:spAutoFit/>
          </a:bodyPr>
          <a:lstStyle/>
          <a:p>
            <a:pPr algn="just"/>
            <a:r>
              <a:rPr lang="es-CL" b="1" dirty="0">
                <a:solidFill>
                  <a:srgbClr val="0070C0"/>
                </a:solidFill>
                <a:latin typeface="+mj-lt"/>
              </a:rPr>
              <a:t>4.3.- LA EXISTENCIA DE PLAZOS ACOTADOS:</a:t>
            </a:r>
            <a:endParaRPr lang="es-CL" sz="1600" b="1" dirty="0">
              <a:solidFill>
                <a:srgbClr val="0070C0"/>
              </a:solidFill>
              <a:latin typeface="+mj-lt"/>
            </a:endParaRPr>
          </a:p>
          <a:p>
            <a:pPr algn="just"/>
            <a:endParaRPr lang="es-CL" sz="1600" b="1" dirty="0">
              <a:latin typeface="+mj-lt"/>
            </a:endParaRPr>
          </a:p>
          <a:p>
            <a:pPr algn="just" defTabSz="542925"/>
            <a:r>
              <a:rPr lang="es-CL" sz="1600" dirty="0">
                <a:latin typeface="+mj-lt"/>
              </a:rPr>
              <a:t>	Las recientes experiencias en el manejo de fondos provenientes de las comúnmente denominadas Leyes Reservadas (LL.RR.), entendiéndose por ellas la antigua “LEY RESERVADA DEL COBRE” (Ex. ley de Cruceros) y la actual “LEY DE FINANCIAMIENTO DE LAS CAPACIDADES ESTRATÉGICAS DE LA DEFENSA NACIONAL”, han hecho necesario establecer normas para acotar y controlar el adecuado uso de los recursos en el tiempo.</a:t>
            </a:r>
          </a:p>
          <a:p>
            <a:pPr algn="just" defTabSz="542925"/>
            <a:endParaRPr lang="es-CL" sz="1600" dirty="0">
              <a:latin typeface="+mj-lt"/>
            </a:endParaRPr>
          </a:p>
          <a:p>
            <a:pPr algn="just" defTabSz="542925"/>
            <a:r>
              <a:rPr lang="es-CL" sz="1600" dirty="0">
                <a:latin typeface="+mj-lt"/>
              </a:rPr>
              <a:t>	Antiguamente, una vez asignados los recursos, no existían plazos para su utilización en el tiempo, por lo que su asignación no expiraba y, por lo tanto, se hacía difícil controlar el usos de estos fondos en el tiempo, dándose origen a problemas de mal empleo de los recursos.  Con el paso del tiempo y la existencia de algunos problemas (Ej: Milicogate), los plazos se fueron acotando y controlando, tanto en lo que dice relación con la asignación de los fondos y sus glosas de inversión, como en lo referente a los plazos de ejecución de los presupuestos asignados a los proyectos.</a:t>
            </a:r>
          </a:p>
          <a:p>
            <a:pPr algn="just" defTabSz="542925"/>
            <a:endParaRPr lang="es-CL" sz="1600" dirty="0">
              <a:latin typeface="+mj-lt"/>
            </a:endParaRPr>
          </a:p>
          <a:p>
            <a:pPr algn="just" defTabSz="542925"/>
            <a:r>
              <a:rPr lang="es-CL" sz="1600" dirty="0">
                <a:latin typeface="+mj-lt"/>
              </a:rPr>
              <a:t>	Actualmente, </a:t>
            </a:r>
            <a:r>
              <a:rPr lang="es-CL" sz="1600" b="1" dirty="0">
                <a:latin typeface="+mj-lt"/>
              </a:rPr>
              <a:t>al emitirse un Decreto de Aprobación de un proyecto “Decreto Madre” en forma integra (sin fases), los fondos se asignando por medio de una serie de Decretos Subsidiarios “Decretos Hijos”, los que le entregan el presupuesto en forma parcelada y con Glosas de Inversión autorizadas, las cuales tienen un máximo de 18 meses (¿12?) para ser utilizadas, o los fondos son congelados y se inicia el proceso de su devolución al Ministerio de Hacienda.</a:t>
            </a:r>
          </a:p>
          <a:p>
            <a:pPr algn="just" defTabSz="542925"/>
            <a:endParaRPr lang="es-CL" sz="1600" b="1" i="1" dirty="0">
              <a:solidFill>
                <a:srgbClr val="C00000"/>
              </a:solidFill>
              <a:latin typeface="+mj-lt"/>
            </a:endParaRPr>
          </a:p>
          <a:p>
            <a:pPr algn="just" defTabSz="542925">
              <a:tabLst>
                <a:tab pos="895350" algn="l"/>
              </a:tabLst>
            </a:pPr>
            <a:r>
              <a:rPr lang="es-CL" sz="1600" b="1" i="1" dirty="0">
                <a:solidFill>
                  <a:srgbClr val="C00000"/>
                </a:solidFill>
                <a:latin typeface="+mj-lt"/>
              </a:rPr>
              <a:t>Ejemplo: 	</a:t>
            </a:r>
            <a:r>
              <a:rPr lang="es-CL" sz="1600" i="1" dirty="0">
                <a:solidFill>
                  <a:srgbClr val="C00000"/>
                </a:solidFill>
                <a:latin typeface="+mj-lt"/>
              </a:rPr>
              <a:t>La asignación de los recursos para el Proyecto “ALBATROS IV” cuyo objeto era la modernización y el repotenciamiento de los dos aviones P-3ACH de la Armada de Chile.</a:t>
            </a:r>
            <a:endParaRPr lang="es-ES" sz="1600" i="1" dirty="0">
              <a:solidFill>
                <a:srgbClr val="C0000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35</a:t>
            </a:fld>
            <a:endParaRPr lang="es-CL" dirty="0"/>
          </a:p>
        </p:txBody>
      </p:sp>
      <p:sp>
        <p:nvSpPr>
          <p:cNvPr id="6" name="Title 1">
            <a:extLst>
              <a:ext uri="{FF2B5EF4-FFF2-40B4-BE49-F238E27FC236}">
                <a16:creationId xmlns:a16="http://schemas.microsoft.com/office/drawing/2014/main" xmlns="" id="{E582E9DD-6373-4B97-8DA5-FAB046C214D9}"/>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Determinación de la viabilidad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0933726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0"/>
            <a:ext cx="8712968" cy="2831544"/>
          </a:xfrm>
          <a:prstGeom prst="rect">
            <a:avLst/>
          </a:prstGeom>
          <a:noFill/>
        </p:spPr>
        <p:txBody>
          <a:bodyPr wrap="square" rtlCol="0">
            <a:spAutoFit/>
          </a:bodyPr>
          <a:lstStyle/>
          <a:p>
            <a:pPr algn="just"/>
            <a:r>
              <a:rPr lang="es-CL" b="1" dirty="0">
                <a:solidFill>
                  <a:srgbClr val="0070C0"/>
                </a:solidFill>
                <a:latin typeface="+mj-lt"/>
              </a:rPr>
              <a:t>4.4.- DECISIÓN DE EJECUTAR UN PROYECTO:</a:t>
            </a:r>
            <a:endParaRPr lang="es-CL" sz="1600" b="1" dirty="0">
              <a:solidFill>
                <a:srgbClr val="0070C0"/>
              </a:solidFill>
              <a:latin typeface="+mj-lt"/>
            </a:endParaRPr>
          </a:p>
          <a:p>
            <a:pPr algn="just"/>
            <a:endParaRPr lang="es-CL" sz="1600" b="1" dirty="0">
              <a:latin typeface="+mj-lt"/>
            </a:endParaRPr>
          </a:p>
          <a:p>
            <a:pPr algn="just" defTabSz="542925"/>
            <a:r>
              <a:rPr lang="es-CL" sz="1600" dirty="0">
                <a:latin typeface="+mj-lt"/>
              </a:rPr>
              <a:t>	Con lo anteriormente expuesto, la decisión final de avanzar en la solución a un problema (cerrar un brecha) o </a:t>
            </a:r>
            <a:r>
              <a:rPr lang="es-CL" sz="1600" b="1" i="1" dirty="0">
                <a:latin typeface="+mj-lt"/>
              </a:rPr>
              <a:t>dar trámite al financiamiento de un proyecto de inversión en defensa </a:t>
            </a:r>
            <a:r>
              <a:rPr lang="es-CL" sz="1600" dirty="0">
                <a:latin typeface="+mj-lt"/>
              </a:rPr>
              <a:t>queda radicado en el Comité de Desarrollo Estratégico de la Armada (CODES); el cual, periódicamente </a:t>
            </a:r>
            <a:r>
              <a:rPr lang="es-CL" sz="1600" b="1" i="1" dirty="0">
                <a:latin typeface="+mj-lt"/>
              </a:rPr>
              <a:t>da las prioridades a los proyectos que están con su etapa de pre-inversión finalizada.</a:t>
            </a:r>
          </a:p>
          <a:p>
            <a:pPr algn="just" defTabSz="542925"/>
            <a:endParaRPr lang="es-CL" sz="1600" b="1" i="1" dirty="0">
              <a:latin typeface="+mj-lt"/>
            </a:endParaRPr>
          </a:p>
          <a:p>
            <a:pPr algn="just" defTabSz="542925"/>
            <a:r>
              <a:rPr lang="es-CL" sz="1600" b="1" i="1" dirty="0">
                <a:latin typeface="+mj-lt"/>
              </a:rPr>
              <a:t>	</a:t>
            </a:r>
            <a:r>
              <a:rPr lang="es-CL" sz="1600" dirty="0">
                <a:latin typeface="+mj-lt"/>
              </a:rPr>
              <a:t>Existen oportunidades en las que, atendida la importancia que posee un proyecto para la institución, este recibe prioridad por parte del CODES, a pesar de no haberse dado término a las etapas de pre-inversión.  En estos casos, es requisito indispensable haber determinado a firme la magnitud de los montos involucrados </a:t>
            </a:r>
            <a:r>
              <a:rPr lang="es-CL" sz="1600" b="1" dirty="0">
                <a:latin typeface="+mj-lt"/>
              </a:rPr>
              <a:t>(Compras de Oportunidad). </a:t>
            </a:r>
            <a:endParaRPr lang="es-ES" sz="1600" b="1" i="1" dirty="0">
              <a:solidFill>
                <a:srgbClr val="C0000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36</a:t>
            </a:fld>
            <a:endParaRPr lang="es-CL" dirty="0"/>
          </a:p>
        </p:txBody>
      </p:sp>
      <p:pic>
        <p:nvPicPr>
          <p:cNvPr id="4098" name="Picture 2" descr="Chile lista para adquirir dos fragatas de la clase Adelai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576" y="4004116"/>
            <a:ext cx="7704856" cy="2737253"/>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8019700" y="4088011"/>
            <a:ext cx="1604693" cy="369332"/>
          </a:xfrm>
          <a:prstGeom prst="rect">
            <a:avLst/>
          </a:prstGeom>
          <a:noFill/>
        </p:spPr>
        <p:txBody>
          <a:bodyPr wrap="square" rtlCol="0">
            <a:spAutoFit/>
          </a:bodyPr>
          <a:lstStyle/>
          <a:p>
            <a:r>
              <a:rPr lang="es-CL" b="1" dirty="0">
                <a:solidFill>
                  <a:schemeClr val="bg1"/>
                </a:solidFill>
                <a:latin typeface="+mj-lt"/>
              </a:rPr>
              <a:t>Pro-PUENTE IV</a:t>
            </a:r>
          </a:p>
        </p:txBody>
      </p:sp>
      <p:sp>
        <p:nvSpPr>
          <p:cNvPr id="7" name="Title 1">
            <a:extLst>
              <a:ext uri="{FF2B5EF4-FFF2-40B4-BE49-F238E27FC236}">
                <a16:creationId xmlns:a16="http://schemas.microsoft.com/office/drawing/2014/main" xmlns="" id="{EA555336-5356-4F89-8FD3-326A928063CF}"/>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Determinación de la viabilidad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458688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37</a:t>
            </a:fld>
            <a:endParaRPr lang="es-CL" dirty="0"/>
          </a:p>
        </p:txBody>
      </p:sp>
      <p:sp>
        <p:nvSpPr>
          <p:cNvPr id="6" name="Title 1">
            <a:extLst>
              <a:ext uri="{FF2B5EF4-FFF2-40B4-BE49-F238E27FC236}">
                <a16:creationId xmlns:a16="http://schemas.microsoft.com/office/drawing/2014/main" xmlns="" id="{52891515-6EEC-47BA-8BEC-A382214D45BD}"/>
              </a:ext>
            </a:extLst>
          </p:cNvPr>
          <p:cNvSpPr txBox="1">
            <a:spLocks/>
          </p:cNvSpPr>
          <p:nvPr/>
        </p:nvSpPr>
        <p:spPr>
          <a:xfrm>
            <a:off x="1524000" y="2757179"/>
            <a:ext cx="9144000" cy="134364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Capitulo V</a:t>
            </a:r>
          </a:p>
          <a:p>
            <a:pPr lvl="0" algn="ctr">
              <a:spcBef>
                <a:spcPct val="0"/>
              </a:spcBef>
              <a:defRPr/>
            </a:pPr>
            <a:endParaRPr lang="es-MX" sz="2800" b="1" dirty="0">
              <a:solidFill>
                <a:schemeClr val="tx2"/>
              </a:solidFill>
              <a:latin typeface="+mj-lt"/>
              <a:ea typeface="+mj-ea"/>
              <a:cs typeface="+mj-cs"/>
            </a:endParaRPr>
          </a:p>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sp>
        <p:nvSpPr>
          <p:cNvPr id="4" name="Title 1">
            <a:extLst>
              <a:ext uri="{FF2B5EF4-FFF2-40B4-BE49-F238E27FC236}">
                <a16:creationId xmlns:a16="http://schemas.microsoft.com/office/drawing/2014/main" xmlns="" id="{959ED813-6949-4ACE-8C77-C7DB92B23703}"/>
              </a:ext>
            </a:extLst>
          </p:cNvPr>
          <p:cNvSpPr txBox="1">
            <a:spLocks/>
          </p:cNvSpPr>
          <p:nvPr/>
        </p:nvSpPr>
        <p:spPr>
          <a:xfrm>
            <a:off x="1524000" y="116632"/>
            <a:ext cx="9144000" cy="623562"/>
          </a:xfrm>
          <a:prstGeom prst="rect">
            <a:avLst/>
          </a:prstGeom>
        </p:spPr>
        <p:txBody>
          <a:bodyPr>
            <a:noAutofit/>
          </a:bodyPr>
          <a:lstStyle/>
          <a:p>
            <a:pPr algn="ctr">
              <a:spcBef>
                <a:spcPct val="0"/>
              </a:spcBef>
              <a:defRPr/>
            </a:pPr>
            <a:r>
              <a:rPr lang="es-CL" sz="3400" b="1" dirty="0">
                <a:solidFill>
                  <a:schemeClr val="tx2"/>
                </a:solidFill>
                <a:latin typeface="+mj-lt"/>
                <a:ea typeface="+mj-ea"/>
                <a:cs typeface="+mj-cs"/>
              </a:rPr>
              <a:t>UT-1: Introducción a la Gestión de Proyectos Institucionales</a:t>
            </a:r>
          </a:p>
        </p:txBody>
      </p:sp>
    </p:spTree>
    <p:extLst>
      <p:ext uri="{BB962C8B-B14F-4D97-AF65-F5344CB8AC3E}">
        <p14:creationId xmlns:p14="http://schemas.microsoft.com/office/powerpoint/2010/main" val="7857873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0"/>
            <a:ext cx="8712968" cy="5539978"/>
          </a:xfrm>
          <a:prstGeom prst="rect">
            <a:avLst/>
          </a:prstGeom>
          <a:noFill/>
        </p:spPr>
        <p:txBody>
          <a:bodyPr wrap="square" rtlCol="0">
            <a:spAutoFit/>
          </a:bodyPr>
          <a:lstStyle/>
          <a:p>
            <a:pPr algn="just" defTabSz="542925"/>
            <a:r>
              <a:rPr lang="es-CL" b="1" dirty="0">
                <a:solidFill>
                  <a:srgbClr val="0070C0"/>
                </a:solidFill>
                <a:latin typeface="+mj-lt"/>
              </a:rPr>
              <a:t>5.1.- 	ETAPA DE PRE-INVERSIÓN:</a:t>
            </a:r>
            <a:endParaRPr lang="es-CL" sz="1600" b="1" dirty="0">
              <a:solidFill>
                <a:srgbClr val="0070C0"/>
              </a:solidFill>
              <a:latin typeface="+mj-lt"/>
            </a:endParaRPr>
          </a:p>
          <a:p>
            <a:pPr algn="just"/>
            <a:endParaRPr lang="es-CL" sz="1600" b="1" dirty="0">
              <a:latin typeface="+mj-lt"/>
            </a:endParaRPr>
          </a:p>
          <a:p>
            <a:pPr algn="just" defTabSz="542925"/>
            <a:r>
              <a:rPr lang="es-CL" sz="1600" dirty="0">
                <a:latin typeface="+mj-lt"/>
              </a:rPr>
              <a:t>	Una resulta la ejecución de un proyecto por parte del EMGA, normalmente </a:t>
            </a:r>
            <a:r>
              <a:rPr lang="es-CL" sz="1600" b="1" i="1" dirty="0">
                <a:latin typeface="+mj-lt"/>
              </a:rPr>
              <a:t>los Proyectos de Inversión en Defensa son ejecutados (M.S.), en sus etapas de pre-inversión y etapas de inversión, por la Dirección de Programas, Investigación y Desarrollo de la Armada (DIPRIDA).  </a:t>
            </a:r>
            <a:r>
              <a:rPr lang="es-CL" sz="1600" dirty="0">
                <a:latin typeface="+mj-lt"/>
              </a:rPr>
              <a:t>Esta DD.TT. reúne a los especialistas necesarios para el desarrollo de los Proyectos de Inversión den Defensa de la Armada, contando para ello con Oficiales altamente calificados en diversas áreas del conocimiento. </a:t>
            </a:r>
          </a:p>
          <a:p>
            <a:pPr algn="just" defTabSz="542925"/>
            <a:endParaRPr lang="es-CL" sz="1600" dirty="0">
              <a:latin typeface="+mj-lt"/>
            </a:endParaRPr>
          </a:p>
          <a:p>
            <a:pPr algn="just" defTabSz="542925"/>
            <a:r>
              <a:rPr lang="es-CL" sz="1600" dirty="0">
                <a:latin typeface="+mj-lt"/>
              </a:rPr>
              <a:t>	Al igual que ocurre con la etapa de toma de decisiones, antes de que se resuelva la creación de un proyecto, en las etapas de pre-inversión e inversión de los Proyectos de Inversión en Defensa, que se ejecutan en la Dirección de Programas, Investigación y Desarrollo de la Armada (DIPRIDA), </a:t>
            </a:r>
            <a:r>
              <a:rPr lang="es-CL" sz="1600" b="1" i="1" dirty="0">
                <a:latin typeface="+mj-lt"/>
              </a:rPr>
              <a:t>existe un proceso interno de análisis definido en su política de calidad.  </a:t>
            </a:r>
            <a:r>
              <a:rPr lang="es-CL" sz="1600" dirty="0">
                <a:latin typeface="+mj-lt"/>
              </a:rPr>
              <a:t>Este proceso, tiene por objeto el poder formalizar el problema en un estudio de pre-inversión, para luego ser presentado, en conjunto con la DGSA, a la División de Evaluación de Proyectos (DEP), dependiente de la Subsecretaría de Defensa del Ministerio de Defensa Nacional.</a:t>
            </a:r>
          </a:p>
          <a:p>
            <a:pPr algn="just" defTabSz="542925"/>
            <a:endParaRPr lang="es-CL" sz="1600" dirty="0">
              <a:latin typeface="+mj-lt"/>
            </a:endParaRPr>
          </a:p>
          <a:p>
            <a:pPr algn="just" defTabSz="542925"/>
            <a:r>
              <a:rPr lang="es-CL" sz="1600" dirty="0">
                <a:latin typeface="+mj-lt"/>
              </a:rPr>
              <a:t>	En la ejecución de los procesos de Pre-Inversión, participan los Oficiales de los Departamentos de Análisis Operacional (ANALOP), Análisis de Sistemas (ANASIS), Investigación y Desarrollo (I2D) y Proyectos en Ejecución (PROYECTOS), mediante una organización de estructura matricial.</a:t>
            </a:r>
          </a:p>
          <a:p>
            <a:pPr algn="just" defTabSz="542925"/>
            <a:endParaRPr lang="es-CL" sz="1600" dirty="0">
              <a:latin typeface="+mj-lt"/>
            </a:endParaRPr>
          </a:p>
          <a:p>
            <a:pPr marL="542925" indent="-542925" algn="just" defTabSz="542925"/>
            <a:r>
              <a:rPr lang="es-CL" sz="1600" b="1" dirty="0">
                <a:latin typeface="+mj-lt"/>
              </a:rPr>
              <a:t>Nota:	</a:t>
            </a:r>
            <a:r>
              <a:rPr lang="es-CL" sz="1600" dirty="0">
                <a:solidFill>
                  <a:srgbClr val="0070C0"/>
                </a:solidFill>
                <a:latin typeface="+mj-lt"/>
              </a:rPr>
              <a:t>En la Dirección de Programas, Investigación y Desarrollo de la Armada (DIPRIDA), existen Formatos de Calidad, normalmente llamados “PDs”, para todos y cada uno de los procesos que se realizan.</a:t>
            </a:r>
            <a:endParaRPr lang="es-ES" sz="1600" b="1" i="1" dirty="0">
              <a:solidFill>
                <a:srgbClr val="0070C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38</a:t>
            </a:fld>
            <a:endParaRPr lang="es-CL" dirty="0"/>
          </a:p>
        </p:txBody>
      </p:sp>
      <p:sp>
        <p:nvSpPr>
          <p:cNvPr id="8"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4573296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39</a:t>
            </a:fld>
            <a:endParaRPr lang="es-CL" dirty="0"/>
          </a:p>
        </p:txBody>
      </p:sp>
      <p:sp>
        <p:nvSpPr>
          <p:cNvPr id="8" name="Title 1"/>
          <p:cNvSpPr txBox="1">
            <a:spLocks/>
          </p:cNvSpPr>
          <p:nvPr/>
        </p:nvSpPr>
        <p:spPr>
          <a:xfrm>
            <a:off x="4943872" y="764704"/>
            <a:ext cx="3024336" cy="360040"/>
          </a:xfrm>
          <a:prstGeom prst="rect">
            <a:avLst/>
          </a:prstGeom>
        </p:spPr>
        <p:txBody>
          <a:bodyPr>
            <a:noAutofit/>
          </a:bodyPr>
          <a:lstStyle/>
          <a:p>
            <a:pPr lvl="0" algn="ctr">
              <a:spcBef>
                <a:spcPct val="0"/>
              </a:spcBef>
              <a:defRPr/>
            </a:pPr>
            <a:r>
              <a:rPr lang="es-MX" sz="1600" b="1" dirty="0">
                <a:solidFill>
                  <a:srgbClr val="C00000"/>
                </a:solidFill>
                <a:latin typeface="+mj-lt"/>
                <a:ea typeface="+mj-ea"/>
                <a:cs typeface="+mj-cs"/>
              </a:rPr>
              <a:t>Etapa de Pre-Inversión (Estudios).</a:t>
            </a:r>
            <a:endParaRPr lang="es-CL" sz="1600" b="1" dirty="0">
              <a:solidFill>
                <a:srgbClr val="C00000"/>
              </a:solidFill>
              <a:latin typeface="+mj-lt"/>
              <a:ea typeface="+mj-ea"/>
              <a:cs typeface="+mj-cs"/>
            </a:endParaRPr>
          </a:p>
        </p:txBody>
      </p:sp>
      <p:pic>
        <p:nvPicPr>
          <p:cNvPr id="4" name="Imagen 3"/>
          <p:cNvPicPr>
            <a:picLocks noChangeAspect="1"/>
          </p:cNvPicPr>
          <p:nvPr/>
        </p:nvPicPr>
        <p:blipFill>
          <a:blip r:embed="rId2"/>
          <a:stretch>
            <a:fillRect/>
          </a:stretch>
        </p:blipFill>
        <p:spPr>
          <a:xfrm>
            <a:off x="1901074" y="1072630"/>
            <a:ext cx="8544995" cy="5380706"/>
          </a:xfrm>
          <a:prstGeom prst="rect">
            <a:avLst/>
          </a:prstGeom>
        </p:spPr>
      </p:pic>
      <p:sp>
        <p:nvSpPr>
          <p:cNvPr id="6" name="Title 1">
            <a:extLst>
              <a:ext uri="{FF2B5EF4-FFF2-40B4-BE49-F238E27FC236}">
                <a16:creationId xmlns:a16="http://schemas.microsoft.com/office/drawing/2014/main" xmlns="" id="{314F86F3-62CF-4C08-B4C8-8458BFFFF2E6}"/>
              </a:ext>
            </a:extLst>
          </p:cNvPr>
          <p:cNvSpPr txBox="1">
            <a:spLocks/>
          </p:cNvSpPr>
          <p:nvPr/>
        </p:nvSpPr>
        <p:spPr>
          <a:xfrm>
            <a:off x="8442171" y="692696"/>
            <a:ext cx="2232248" cy="360040"/>
          </a:xfrm>
          <a:prstGeom prst="rect">
            <a:avLst/>
          </a:prstGeom>
        </p:spPr>
        <p:txBody>
          <a:bodyPr>
            <a:noAutofit/>
          </a:bodyPr>
          <a:lstStyle/>
          <a:p>
            <a:pPr lvl="0" algn="ctr">
              <a:spcBef>
                <a:spcPct val="0"/>
              </a:spcBef>
              <a:defRPr/>
            </a:pPr>
            <a:r>
              <a:rPr lang="es-MX" sz="1600" b="1" dirty="0">
                <a:solidFill>
                  <a:srgbClr val="C00000"/>
                </a:solidFill>
                <a:latin typeface="+mj-lt"/>
                <a:ea typeface="+mj-ea"/>
                <a:cs typeface="+mj-cs"/>
              </a:rPr>
              <a:t>Etapa de Inversión (Ejecución).</a:t>
            </a:r>
            <a:endParaRPr lang="es-CL" sz="1600" b="1" dirty="0">
              <a:solidFill>
                <a:srgbClr val="C00000"/>
              </a:solidFill>
              <a:latin typeface="+mj-lt"/>
              <a:ea typeface="+mj-ea"/>
              <a:cs typeface="+mj-cs"/>
            </a:endParaRPr>
          </a:p>
        </p:txBody>
      </p:sp>
      <p:sp>
        <p:nvSpPr>
          <p:cNvPr id="9" name="Title 1">
            <a:extLst>
              <a:ext uri="{FF2B5EF4-FFF2-40B4-BE49-F238E27FC236}">
                <a16:creationId xmlns:a16="http://schemas.microsoft.com/office/drawing/2014/main" xmlns="" id="{FBB04DD3-01F3-408B-AE9A-8CE7DB6E3477}"/>
              </a:ext>
            </a:extLst>
          </p:cNvPr>
          <p:cNvSpPr txBox="1">
            <a:spLocks/>
          </p:cNvSpPr>
          <p:nvPr/>
        </p:nvSpPr>
        <p:spPr>
          <a:xfrm>
            <a:off x="1991544" y="764704"/>
            <a:ext cx="2232248" cy="360040"/>
          </a:xfrm>
          <a:prstGeom prst="rect">
            <a:avLst/>
          </a:prstGeom>
        </p:spPr>
        <p:txBody>
          <a:bodyPr>
            <a:noAutofit/>
          </a:bodyPr>
          <a:lstStyle/>
          <a:p>
            <a:pPr lvl="0" algn="ctr">
              <a:spcBef>
                <a:spcPct val="0"/>
              </a:spcBef>
              <a:defRPr/>
            </a:pPr>
            <a:r>
              <a:rPr lang="es-MX" sz="1600" b="1" dirty="0">
                <a:solidFill>
                  <a:srgbClr val="C00000"/>
                </a:solidFill>
                <a:latin typeface="+mj-lt"/>
                <a:ea typeface="+mj-ea"/>
                <a:cs typeface="+mj-cs"/>
              </a:rPr>
              <a:t>Identificación de la Idea</a:t>
            </a:r>
            <a:endParaRPr lang="es-CL" sz="1600" b="1" dirty="0">
              <a:solidFill>
                <a:srgbClr val="C00000"/>
              </a:solidFill>
              <a:latin typeface="+mj-lt"/>
              <a:ea typeface="+mj-ea"/>
              <a:cs typeface="+mj-cs"/>
            </a:endParaRPr>
          </a:p>
        </p:txBody>
      </p:sp>
      <p:sp>
        <p:nvSpPr>
          <p:cNvPr id="10" name="Flecha derecha 1">
            <a:extLst>
              <a:ext uri="{FF2B5EF4-FFF2-40B4-BE49-F238E27FC236}">
                <a16:creationId xmlns:a16="http://schemas.microsoft.com/office/drawing/2014/main" xmlns="" id="{25835899-3478-435F-8C80-12D35E125EBB}"/>
              </a:ext>
            </a:extLst>
          </p:cNvPr>
          <p:cNvSpPr/>
          <p:nvPr/>
        </p:nvSpPr>
        <p:spPr>
          <a:xfrm>
            <a:off x="4397931" y="908721"/>
            <a:ext cx="371802" cy="135499"/>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Flecha derecha 1">
            <a:extLst>
              <a:ext uri="{FF2B5EF4-FFF2-40B4-BE49-F238E27FC236}">
                <a16:creationId xmlns:a16="http://schemas.microsoft.com/office/drawing/2014/main" xmlns="" id="{DA15024D-9BE4-4CBF-92B8-5935324BCCB9}"/>
              </a:ext>
            </a:extLst>
          </p:cNvPr>
          <p:cNvSpPr/>
          <p:nvPr/>
        </p:nvSpPr>
        <p:spPr>
          <a:xfrm>
            <a:off x="8142347" y="908721"/>
            <a:ext cx="371802" cy="135499"/>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Title 1">
            <a:extLst>
              <a:ext uri="{FF2B5EF4-FFF2-40B4-BE49-F238E27FC236}">
                <a16:creationId xmlns:a16="http://schemas.microsoft.com/office/drawing/2014/main" xmlns="" id="{B6C23E11-741A-4EC5-8582-BFD7AD4397DC}"/>
              </a:ext>
            </a:extLst>
          </p:cNvPr>
          <p:cNvSpPr txBox="1">
            <a:spLocks/>
          </p:cNvSpPr>
          <p:nvPr/>
        </p:nvSpPr>
        <p:spPr>
          <a:xfrm>
            <a:off x="1524000" y="116632"/>
            <a:ext cx="9144000" cy="623562"/>
          </a:xfrm>
          <a:prstGeom prst="rect">
            <a:avLst/>
          </a:prstGeom>
        </p:spPr>
        <p:txBody>
          <a:bodyPr>
            <a:noAutofit/>
          </a:bodyPr>
          <a:lstStyle/>
          <a:p>
            <a:pPr algn="ctr">
              <a:spcBef>
                <a:spcPct val="0"/>
              </a:spcBef>
              <a:defRPr/>
            </a:pPr>
            <a:r>
              <a:rPr lang="es-CL" sz="2800" b="1" dirty="0">
                <a:solidFill>
                  <a:schemeClr val="tx2"/>
                </a:solidFill>
                <a:latin typeface="+mj-lt"/>
                <a:ea typeface="+mj-ea"/>
                <a:cs typeface="+mj-cs"/>
              </a:rPr>
              <a:t>Desarrollo de Proyectos Institucionales</a:t>
            </a:r>
          </a:p>
        </p:txBody>
      </p:sp>
      <p:sp>
        <p:nvSpPr>
          <p:cNvPr id="13" name="Title 1">
            <a:extLst>
              <a:ext uri="{FF2B5EF4-FFF2-40B4-BE49-F238E27FC236}">
                <a16:creationId xmlns:a16="http://schemas.microsoft.com/office/drawing/2014/main" xmlns="" id="{50247E63-67FA-4B71-990D-57ADFBCB7422}"/>
              </a:ext>
            </a:extLst>
          </p:cNvPr>
          <p:cNvSpPr txBox="1">
            <a:spLocks/>
          </p:cNvSpPr>
          <p:nvPr/>
        </p:nvSpPr>
        <p:spPr>
          <a:xfrm>
            <a:off x="2711624" y="6453336"/>
            <a:ext cx="5112568" cy="360040"/>
          </a:xfrm>
          <a:prstGeom prst="rect">
            <a:avLst/>
          </a:prstGeom>
        </p:spPr>
        <p:txBody>
          <a:bodyPr>
            <a:noAutofit/>
          </a:bodyPr>
          <a:lstStyle/>
          <a:p>
            <a:pPr lvl="0" algn="ctr">
              <a:spcBef>
                <a:spcPct val="0"/>
              </a:spcBef>
              <a:defRPr/>
            </a:pPr>
            <a:r>
              <a:rPr lang="es-MX" sz="1600" b="1" dirty="0">
                <a:solidFill>
                  <a:srgbClr val="0070C0"/>
                </a:solidFill>
                <a:highlight>
                  <a:srgbClr val="FFFF00"/>
                </a:highlight>
                <a:latin typeface="+mj-lt"/>
                <a:ea typeface="+mj-ea"/>
                <a:cs typeface="+mj-cs"/>
              </a:rPr>
              <a:t>VIDA ÚTIL DEL MATERIAL INCORPORADO EN EL PROYECTO</a:t>
            </a:r>
            <a:endParaRPr lang="es-CL" sz="1600" b="1" dirty="0">
              <a:solidFill>
                <a:srgbClr val="0070C0"/>
              </a:solidFill>
              <a:highlight>
                <a:srgbClr val="FFFF00"/>
              </a:highlight>
              <a:latin typeface="+mj-lt"/>
              <a:ea typeface="+mj-ea"/>
              <a:cs typeface="+mj-cs"/>
            </a:endParaRPr>
          </a:p>
        </p:txBody>
      </p:sp>
      <p:sp>
        <p:nvSpPr>
          <p:cNvPr id="14" name="Title 1">
            <a:extLst>
              <a:ext uri="{FF2B5EF4-FFF2-40B4-BE49-F238E27FC236}">
                <a16:creationId xmlns:a16="http://schemas.microsoft.com/office/drawing/2014/main" xmlns="" id="{855A611D-583E-4C56-BFB2-4C62AE2CE992}"/>
              </a:ext>
            </a:extLst>
          </p:cNvPr>
          <p:cNvSpPr txBox="1">
            <a:spLocks/>
          </p:cNvSpPr>
          <p:nvPr/>
        </p:nvSpPr>
        <p:spPr>
          <a:xfrm>
            <a:off x="8040216" y="6453336"/>
            <a:ext cx="2232248" cy="360040"/>
          </a:xfrm>
          <a:prstGeom prst="rect">
            <a:avLst/>
          </a:prstGeom>
        </p:spPr>
        <p:txBody>
          <a:bodyPr>
            <a:noAutofit/>
          </a:bodyPr>
          <a:lstStyle/>
          <a:p>
            <a:pPr lvl="0" algn="ctr">
              <a:spcBef>
                <a:spcPct val="0"/>
              </a:spcBef>
              <a:defRPr/>
            </a:pPr>
            <a:r>
              <a:rPr lang="es-MX" sz="1600" b="1" dirty="0">
                <a:solidFill>
                  <a:srgbClr val="0070C0"/>
                </a:solidFill>
                <a:highlight>
                  <a:srgbClr val="FFFF00"/>
                </a:highlight>
                <a:latin typeface="+mj-lt"/>
                <a:ea typeface="+mj-ea"/>
                <a:cs typeface="+mj-cs"/>
              </a:rPr>
              <a:t>BAJA DEL MATERIAL</a:t>
            </a:r>
            <a:endParaRPr lang="es-CL" sz="1600" b="1" dirty="0">
              <a:solidFill>
                <a:srgbClr val="0070C0"/>
              </a:solidFill>
              <a:highlight>
                <a:srgbClr val="FFFF00"/>
              </a:highlight>
              <a:latin typeface="+mj-lt"/>
              <a:ea typeface="+mj-ea"/>
              <a:cs typeface="+mj-cs"/>
            </a:endParaRPr>
          </a:p>
        </p:txBody>
      </p:sp>
      <p:sp>
        <p:nvSpPr>
          <p:cNvPr id="15" name="Flecha derecha 1">
            <a:extLst>
              <a:ext uri="{FF2B5EF4-FFF2-40B4-BE49-F238E27FC236}">
                <a16:creationId xmlns:a16="http://schemas.microsoft.com/office/drawing/2014/main" xmlns="" id="{ECAFDC57-5DB1-4F88-988C-46CBDEF44B21}"/>
              </a:ext>
            </a:extLst>
          </p:cNvPr>
          <p:cNvSpPr/>
          <p:nvPr/>
        </p:nvSpPr>
        <p:spPr>
          <a:xfrm>
            <a:off x="7824192" y="6571884"/>
            <a:ext cx="371802" cy="135499"/>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675460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043707" y="948691"/>
            <a:ext cx="10374745" cy="4955203"/>
          </a:xfrm>
          <a:prstGeom prst="rect">
            <a:avLst/>
          </a:prstGeom>
          <a:noFill/>
        </p:spPr>
        <p:txBody>
          <a:bodyPr wrap="square" rtlCol="0">
            <a:spAutoFit/>
          </a:bodyPr>
          <a:lstStyle/>
          <a:p>
            <a:pPr algn="just" defTabSz="542925"/>
            <a:r>
              <a:rPr lang="es-CL" b="1" dirty="0">
                <a:solidFill>
                  <a:srgbClr val="0070C0"/>
                </a:solidFill>
                <a:latin typeface="+mj-lt"/>
              </a:rPr>
              <a:t>5.2.- 	ETAPA DE INVERSIÓN:</a:t>
            </a:r>
            <a:endParaRPr lang="es-CL" sz="1600" b="1" dirty="0">
              <a:solidFill>
                <a:srgbClr val="0070C0"/>
              </a:solidFill>
              <a:latin typeface="+mj-lt"/>
            </a:endParaRPr>
          </a:p>
          <a:p>
            <a:pPr algn="just" defTabSz="542925"/>
            <a:endParaRPr lang="es-CL" sz="1600" b="1" dirty="0">
              <a:latin typeface="+mj-lt"/>
            </a:endParaRPr>
          </a:p>
          <a:p>
            <a:pPr algn="just" defTabSz="542925"/>
            <a:r>
              <a:rPr lang="es-CL" sz="1600" dirty="0">
                <a:latin typeface="+mj-lt"/>
              </a:rPr>
              <a:t>	La etapa de Inversión de un Proyecto de Inversión en Defensa, </a:t>
            </a:r>
            <a:r>
              <a:rPr lang="es-CL" sz="1600" b="1" i="1" dirty="0">
                <a:latin typeface="+mj-lt"/>
              </a:rPr>
              <a:t>corresponde a la Ejecución y Puesta en Marcha del Proyecto</a:t>
            </a:r>
            <a:r>
              <a:rPr lang="es-CL" sz="1600" dirty="0">
                <a:latin typeface="+mj-lt"/>
              </a:rPr>
              <a:t>, es íntegramente ejecutada por el Departamento de Proyectos en Ejecución de la Dirección de Programas, Investigación y Desarrollo de la Armada (DIPRIDA) y finaliza con la Entrega del Proyecto y el Cierre Definitivo del Proyecto.</a:t>
            </a:r>
          </a:p>
          <a:p>
            <a:pPr algn="just" defTabSz="542925"/>
            <a:endParaRPr lang="es-CL" sz="1400" dirty="0">
              <a:latin typeface="+mj-lt"/>
            </a:endParaRPr>
          </a:p>
          <a:p>
            <a:pPr algn="just" defTabSz="542925"/>
            <a:r>
              <a:rPr lang="es-CL" sz="1600" dirty="0">
                <a:latin typeface="+mj-lt"/>
              </a:rPr>
              <a:t>	Durante el desarrollo de esta etapa, se ingresa el control de la ejecución del proyecto al Sistema SALINO y su ejecución financiera al Sistema SGU, de manera que puedan ser visualizados y controlados tanto par la Dirección General de los Servicios de la Armada, como por el Estado Mayor General de la Armada.  	Al término de esta etapa, la DIPRIDA entregará la solución adquirida por el Proyecto de Inversión en Defensa a las </a:t>
            </a:r>
            <a:r>
              <a:rPr lang="es-CL" sz="1600" b="1" i="1" dirty="0">
                <a:latin typeface="+mj-lt"/>
              </a:rPr>
              <a:t>DD.TT. </a:t>
            </a:r>
            <a:r>
              <a:rPr lang="es-CL" sz="1600" dirty="0">
                <a:latin typeface="+mj-lt"/>
              </a:rPr>
              <a:t>correspondientes, </a:t>
            </a:r>
            <a:r>
              <a:rPr lang="es-CL" sz="1600" b="1" i="1" dirty="0">
                <a:latin typeface="+mj-lt"/>
              </a:rPr>
              <a:t>para la administración de su ciclo de vida</a:t>
            </a:r>
            <a:r>
              <a:rPr lang="es-CL" sz="1600" dirty="0">
                <a:latin typeface="+mj-lt"/>
              </a:rPr>
              <a:t>, y al </a:t>
            </a:r>
            <a:r>
              <a:rPr lang="es-CL" sz="1600" b="1" i="1" dirty="0">
                <a:latin typeface="+mj-lt"/>
              </a:rPr>
              <a:t>Mando Operativo,</a:t>
            </a:r>
            <a:r>
              <a:rPr lang="es-CL" sz="1600" dirty="0">
                <a:latin typeface="+mj-lt"/>
              </a:rPr>
              <a:t> </a:t>
            </a:r>
            <a:r>
              <a:rPr lang="es-CL" sz="1600" b="1" i="1" dirty="0">
                <a:latin typeface="+mj-lt"/>
              </a:rPr>
              <a:t>para su operación y explotación de los bienes adquiridos.</a:t>
            </a:r>
          </a:p>
          <a:p>
            <a:pPr algn="just" defTabSz="542925"/>
            <a:endParaRPr lang="es-CL" sz="1400" dirty="0">
              <a:latin typeface="+mj-lt"/>
            </a:endParaRPr>
          </a:p>
          <a:p>
            <a:pPr algn="just" defTabSz="542925"/>
            <a:r>
              <a:rPr lang="es-CL" sz="1600" dirty="0">
                <a:latin typeface="+mj-lt"/>
              </a:rPr>
              <a:t>	</a:t>
            </a:r>
            <a:r>
              <a:rPr lang="es-CL" sz="1600" b="1" i="1" dirty="0">
                <a:latin typeface="+mj-lt"/>
              </a:rPr>
              <a:t>En el Proceso de Cierre de un Proyecto de Inversión en Defensa, </a:t>
            </a:r>
            <a:r>
              <a:rPr lang="es-CL" sz="1600" dirty="0">
                <a:latin typeface="+mj-lt"/>
              </a:rPr>
              <a:t>se confeccionan los documentos de cierre del proyecto, de acuerdo a los Formatos de Calidad de Entrega del Proyecto a las DD.TT. y al Mando Operativo, más el Cierre Financiero del Proyecto, el que deber ser aprobado por la DIRECFIN, y el Cierre Definitivo del Proyecto, que debe ser aprobado por la Dirección General de los Servicios de la Armada.  Con lo anterior, un proyecto se da por finalizado y, los fondos remanentes en el proyecto, quedan a disposición del CODES para solicitar su Re-decreto o efectuar su devolución.</a:t>
            </a:r>
          </a:p>
          <a:p>
            <a:pPr algn="just" defTabSz="542925"/>
            <a:endParaRPr lang="es-CL" sz="1400" dirty="0">
              <a:solidFill>
                <a:srgbClr val="0070C0"/>
              </a:solidFill>
              <a:latin typeface="+mj-lt"/>
            </a:endParaRPr>
          </a:p>
          <a:p>
            <a:pPr algn="just" defTabSz="542925"/>
            <a:r>
              <a:rPr lang="es-CL" sz="1600" dirty="0">
                <a:latin typeface="+mj-lt"/>
              </a:rPr>
              <a:t>	</a:t>
            </a:r>
            <a:r>
              <a:rPr lang="es-CL" sz="1600" b="1" i="1" dirty="0">
                <a:solidFill>
                  <a:srgbClr val="0070C0"/>
                </a:solidFill>
                <a:latin typeface="+mj-lt"/>
              </a:rPr>
              <a:t>Todos los procesos antes indicados, se realizan de acuerdo a los Formatos de Calidad, normalmente llamados “PDs”, existentes en la Dirección de Programas, Investigación y Desarrollo de la Armada (DIPRIDA). </a:t>
            </a:r>
            <a:endParaRPr lang="es-ES" sz="1600" b="1" i="1" dirty="0">
              <a:solidFill>
                <a:srgbClr val="0070C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40</a:t>
            </a:fld>
            <a:endParaRPr lang="es-CL" dirty="0"/>
          </a:p>
        </p:txBody>
      </p:sp>
      <p:sp>
        <p:nvSpPr>
          <p:cNvPr id="8"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9823839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0"/>
            <a:ext cx="8606760" cy="1261884"/>
          </a:xfrm>
          <a:prstGeom prst="rect">
            <a:avLst/>
          </a:prstGeom>
          <a:noFill/>
        </p:spPr>
        <p:txBody>
          <a:bodyPr wrap="square" rtlCol="0">
            <a:spAutoFit/>
          </a:bodyPr>
          <a:lstStyle/>
          <a:p>
            <a:endParaRPr lang="es-CL" sz="400" dirty="0">
              <a:latin typeface="+mj-lt"/>
            </a:endParaRPr>
          </a:p>
          <a:p>
            <a:pPr algn="ctr"/>
            <a:endParaRPr lang="es-ES" b="1" dirty="0">
              <a:latin typeface="+mj-lt"/>
            </a:endParaRPr>
          </a:p>
          <a:p>
            <a:pPr algn="ctr"/>
            <a:r>
              <a:rPr lang="es-ES" b="1" dirty="0">
                <a:solidFill>
                  <a:srgbClr val="0070C0"/>
                </a:solidFill>
                <a:latin typeface="+mj-lt"/>
              </a:rPr>
              <a:t>¿ Se acuerdan del Proyecto “Medusa” ?</a:t>
            </a:r>
          </a:p>
          <a:p>
            <a:pPr algn="just"/>
            <a:endParaRPr lang="es-ES" dirty="0">
              <a:latin typeface="+mj-lt"/>
            </a:endParaRPr>
          </a:p>
          <a:p>
            <a:pPr algn="just"/>
            <a:endParaRPr lang="es-ES"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41</a:t>
            </a:fld>
            <a:endParaRPr lang="es-CL" dirty="0"/>
          </a:p>
        </p:txBody>
      </p:sp>
      <p:pic>
        <p:nvPicPr>
          <p:cNvPr id="7" name="Picture 2050" descr="j0134549">
            <a:extLst>
              <a:ext uri="{FF2B5EF4-FFF2-40B4-BE49-F238E27FC236}">
                <a16:creationId xmlns:a16="http://schemas.microsoft.com/office/drawing/2014/main" xmlns="" id="{954B5FA9-7C3A-477D-9B54-4FA578552AD3}"/>
              </a:ext>
            </a:extLst>
          </p:cNvPr>
          <p:cNvPicPr>
            <a:picLocks noChangeAspect="1" noChangeArrowheads="1"/>
          </p:cNvPicPr>
          <p:nvPr/>
        </p:nvPicPr>
        <p:blipFill>
          <a:blip r:embed="rId2" cstate="print"/>
          <a:srcRect/>
          <a:stretch>
            <a:fillRect/>
          </a:stretch>
        </p:blipFill>
        <p:spPr bwMode="auto">
          <a:xfrm>
            <a:off x="2927648" y="739285"/>
            <a:ext cx="751526" cy="1328182"/>
          </a:xfrm>
          <a:prstGeom prst="rect">
            <a:avLst/>
          </a:prstGeom>
          <a:noFill/>
          <a:ln w="9525">
            <a:noFill/>
            <a:miter lim="800000"/>
            <a:headEnd/>
            <a:tailEnd/>
          </a:ln>
        </p:spPr>
      </p:pic>
      <p:pic>
        <p:nvPicPr>
          <p:cNvPr id="4098" name="Picture 2" descr="https://www.histarmar.com.ar/InfGral-7/BuqueCabodeHornosChile/Cabo%20de%20Hornos%20en%20el%20esquema%20figura%20un%20bulbo%20que%20no%20posee%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0846" y="2348880"/>
            <a:ext cx="6407523" cy="3956646"/>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1524000" y="6157433"/>
            <a:ext cx="9144000" cy="369332"/>
          </a:xfrm>
          <a:prstGeom prst="rect">
            <a:avLst/>
          </a:prstGeom>
          <a:noFill/>
        </p:spPr>
        <p:txBody>
          <a:bodyPr wrap="square" rtlCol="0">
            <a:spAutoFit/>
          </a:bodyPr>
          <a:lstStyle/>
          <a:p>
            <a:pPr algn="ctr"/>
            <a:r>
              <a:rPr lang="es-CL" dirty="0">
                <a:solidFill>
                  <a:srgbClr val="0070C0"/>
                </a:solidFill>
                <a:latin typeface="+mj-lt"/>
              </a:rPr>
              <a:t>Proyecto “Medusa”: Buque Científico “Cabo de Hornos”.</a:t>
            </a:r>
          </a:p>
        </p:txBody>
      </p:sp>
      <p:sp>
        <p:nvSpPr>
          <p:cNvPr id="8"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0069620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0"/>
            <a:ext cx="8606760" cy="1600438"/>
          </a:xfrm>
          <a:prstGeom prst="rect">
            <a:avLst/>
          </a:prstGeom>
          <a:noFill/>
        </p:spPr>
        <p:txBody>
          <a:bodyPr wrap="square" rtlCol="0">
            <a:spAutoFit/>
          </a:bodyPr>
          <a:lstStyle/>
          <a:p>
            <a:pPr algn="just">
              <a:tabLst>
                <a:tab pos="541338" algn="l"/>
              </a:tabLst>
            </a:pPr>
            <a:r>
              <a:rPr lang="es-CL" sz="1600" dirty="0">
                <a:latin typeface="+mj-lt"/>
              </a:rPr>
              <a:t>	La construcción fue anunciada por la Presidenta Michelle Bachelet el 21 de mayo del 2007 ante el Congreso y </a:t>
            </a:r>
            <a:r>
              <a:rPr lang="es-CL" sz="1600" b="1" dirty="0">
                <a:solidFill>
                  <a:srgbClr val="0070C0"/>
                </a:solidFill>
                <a:latin typeface="+mj-lt"/>
              </a:rPr>
              <a:t>a fines del 2008 se inició la construcción</a:t>
            </a:r>
            <a:r>
              <a:rPr lang="es-CL" sz="1600" dirty="0">
                <a:latin typeface="+mj-lt"/>
              </a:rPr>
              <a:t> con un presupuesto de U$S 62 millones, aunque el costo final, real, sería cercano a los U$S 80 millones, principalmente por los sobrecostos producto del </a:t>
            </a:r>
            <a:r>
              <a:rPr lang="es-CL" sz="1600" b="1" i="1" dirty="0">
                <a:latin typeface="+mj-lt"/>
              </a:rPr>
              <a:t>tsunami  ocurrido el  27 de febrero del 2010 </a:t>
            </a:r>
            <a:r>
              <a:rPr lang="es-CL" sz="1600" dirty="0">
                <a:latin typeface="+mj-lt"/>
              </a:rPr>
              <a:t>y que arrojó el buque contra los muelles del astillero a 200 </a:t>
            </a:r>
            <a:r>
              <a:rPr lang="es-CL" sz="1600" dirty="0" err="1">
                <a:latin typeface="+mj-lt"/>
              </a:rPr>
              <a:t>mts</a:t>
            </a:r>
            <a:r>
              <a:rPr lang="es-CL" sz="1600" dirty="0">
                <a:latin typeface="+mj-lt"/>
              </a:rPr>
              <a:t> de distancia del sitio de amarre, dañándolo seriamente y haciendo necesario un gran trabajo de ingeniería para lograr reflotarlo.</a:t>
            </a:r>
            <a:endParaRPr lang="es-ES"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42</a:t>
            </a:fld>
            <a:endParaRPr lang="es-CL" dirty="0"/>
          </a:p>
        </p:txBody>
      </p:sp>
      <p:pic>
        <p:nvPicPr>
          <p:cNvPr id="5122" name="Picture 2" descr="https://www.histarmar.com.ar/InfGral-7/BuqueCabodeHornosChile/Cabo%20de%20Hornos%20varado%20y%20engalanado%20listo%20para%20la%20botadura%20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862" y="2708920"/>
            <a:ext cx="5945185" cy="3991768"/>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
        <p:nvSpPr>
          <p:cNvPr id="9"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8783500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43</a:t>
            </a:fld>
            <a:endParaRPr lang="es-CL" dirty="0"/>
          </a:p>
        </p:txBody>
      </p:sp>
      <p:sp>
        <p:nvSpPr>
          <p:cNvPr id="9" name="2 CuadroTexto"/>
          <p:cNvSpPr txBox="1"/>
          <p:nvPr/>
        </p:nvSpPr>
        <p:spPr>
          <a:xfrm>
            <a:off x="1775520" y="948690"/>
            <a:ext cx="8606760" cy="1754326"/>
          </a:xfrm>
          <a:prstGeom prst="rect">
            <a:avLst/>
          </a:prstGeom>
          <a:noFill/>
        </p:spPr>
        <p:txBody>
          <a:bodyPr wrap="square" rtlCol="0">
            <a:spAutoFit/>
          </a:bodyPr>
          <a:lstStyle/>
          <a:p>
            <a:pPr algn="just" defTabSz="541338"/>
            <a:r>
              <a:rPr lang="es-CL" sz="1600" dirty="0">
                <a:latin typeface="+mj-lt"/>
              </a:rPr>
              <a:t>	</a:t>
            </a:r>
            <a:r>
              <a:rPr lang="es-CL" sz="1600" b="1" dirty="0">
                <a:latin typeface="+mj-lt"/>
              </a:rPr>
              <a:t>La fecha prevista de entrega, era para el mes de febrero del 2011; pero, por lo acontecido el 27 de febrero de 2010, esta se concretó  en el mes de mayo del 2013.</a:t>
            </a:r>
          </a:p>
          <a:p>
            <a:pPr algn="just" defTabSz="541338"/>
            <a:endParaRPr lang="es-CL" sz="1200" dirty="0">
              <a:latin typeface="+mj-lt"/>
            </a:endParaRPr>
          </a:p>
          <a:p>
            <a:pPr algn="just" defTabSz="541338"/>
            <a:r>
              <a:rPr lang="es-CL" sz="1600" dirty="0">
                <a:latin typeface="+mj-lt"/>
              </a:rPr>
              <a:t>	Finalmente, el buque se permaneció cerca de 11 meses en tierra, en el punto donde lo dejó el tsunami.  Gran parte de ese tiempo, fue empleado en estudiar sus daños y en planificar su reflotamiento, lo que se concretó en el mes de enero de 2011, con una maniobra a cargo de la empresa Holandesa “</a:t>
            </a:r>
            <a:r>
              <a:rPr lang="es-CL" sz="1600" dirty="0" err="1">
                <a:latin typeface="+mj-lt"/>
              </a:rPr>
              <a:t>Mommoet</a:t>
            </a:r>
            <a:r>
              <a:rPr lang="es-CL" sz="1600" dirty="0">
                <a:latin typeface="+mj-lt"/>
              </a:rPr>
              <a:t>”, experta en este tipo de maniobras, con un costo de U$S 5,6 millones.</a:t>
            </a:r>
          </a:p>
        </p:txBody>
      </p:sp>
      <p:pic>
        <p:nvPicPr>
          <p:cNvPr id="11" name="Picture 2" descr="https://www.histarmar.com.ar/InfGral-7/BuqueCabodeHornosChile/Cabo%20de%20Hornos%20post%20Tsunam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2622" y="2687436"/>
            <a:ext cx="5927425" cy="4125941"/>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
        <p:nvSpPr>
          <p:cNvPr id="13"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8139960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44</a:t>
            </a:fld>
            <a:endParaRPr lang="es-CL" dirty="0"/>
          </a:p>
        </p:txBody>
      </p:sp>
      <p:sp>
        <p:nvSpPr>
          <p:cNvPr id="9" name="2 CuadroTexto"/>
          <p:cNvSpPr txBox="1"/>
          <p:nvPr/>
        </p:nvSpPr>
        <p:spPr>
          <a:xfrm>
            <a:off x="1775520" y="948690"/>
            <a:ext cx="8606760" cy="2339102"/>
          </a:xfrm>
          <a:prstGeom prst="rect">
            <a:avLst/>
          </a:prstGeom>
          <a:noFill/>
        </p:spPr>
        <p:txBody>
          <a:bodyPr wrap="square" rtlCol="0">
            <a:spAutoFit/>
          </a:bodyPr>
          <a:lstStyle/>
          <a:p>
            <a:pPr algn="just" defTabSz="541338"/>
            <a:r>
              <a:rPr lang="es-CL" sz="1600" dirty="0">
                <a:latin typeface="+mj-lt"/>
              </a:rPr>
              <a:t>	La maniobra de mayor complejidad, fue levantar las 1.600 toneladas de la nave mediante un sistema de escuadras que se soldaron a su casco.  Con ellas fue posible colocar dos carros, con un total de 320 ruedas por debajo, para trasladarlo hasta un costado del dique 2, donde lo esperaba una barcaza plana traída desde Estados Unidos en la que fue subido.      </a:t>
            </a:r>
          </a:p>
          <a:p>
            <a:pPr algn="just" defTabSz="541338"/>
            <a:endParaRPr lang="es-CL" sz="1200" dirty="0">
              <a:latin typeface="+mj-lt"/>
            </a:endParaRPr>
          </a:p>
          <a:p>
            <a:pPr algn="just" defTabSz="541338"/>
            <a:r>
              <a:rPr lang="es-CL" sz="1600" dirty="0">
                <a:latin typeface="+mj-lt"/>
              </a:rPr>
              <a:t>	A comienzos de marzo de 2011 entró a dique seco, lugar donde estuvo hasta fines de abril de ese año y, entre las tareas de  reparación, fue necesario cambiar 30 toneladas de planchas de acero en la zona de proa.</a:t>
            </a:r>
          </a:p>
          <a:p>
            <a:pPr algn="just">
              <a:tabLst>
                <a:tab pos="541338" algn="l"/>
              </a:tabLst>
            </a:pPr>
            <a:endParaRPr lang="es-ES" dirty="0">
              <a:latin typeface="+mj-lt"/>
            </a:endParaRPr>
          </a:p>
        </p:txBody>
      </p:sp>
      <p:pic>
        <p:nvPicPr>
          <p:cNvPr id="7" name="Picture 2" descr="https://www.histarmar.com.ar/InfGral-7/BuqueCabodeHornosChile/Cabo%20de%20Hornos%20puesta%20afloteBasemfor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4056" y="2852937"/>
            <a:ext cx="5896281" cy="3946599"/>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
        <p:nvSpPr>
          <p:cNvPr id="10"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9289758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45</a:t>
            </a:fld>
            <a:endParaRPr lang="es-CL" dirty="0"/>
          </a:p>
        </p:txBody>
      </p:sp>
      <p:sp>
        <p:nvSpPr>
          <p:cNvPr id="9" name="2 CuadroTexto"/>
          <p:cNvSpPr txBox="1"/>
          <p:nvPr/>
        </p:nvSpPr>
        <p:spPr>
          <a:xfrm>
            <a:off x="1775520" y="948691"/>
            <a:ext cx="8606760" cy="584775"/>
          </a:xfrm>
          <a:prstGeom prst="rect">
            <a:avLst/>
          </a:prstGeom>
          <a:noFill/>
        </p:spPr>
        <p:txBody>
          <a:bodyPr wrap="square" rtlCol="0">
            <a:spAutoFit/>
          </a:bodyPr>
          <a:lstStyle/>
          <a:p>
            <a:pPr algn="ctr" defTabSz="541338"/>
            <a:r>
              <a:rPr lang="es-CL" sz="1600" dirty="0">
                <a:solidFill>
                  <a:srgbClr val="0070C0"/>
                </a:solidFill>
                <a:latin typeface="+mj-lt"/>
              </a:rPr>
              <a:t>¿Las situaciones de este tipo, serán raras o muy difíciles que ocurran?</a:t>
            </a:r>
          </a:p>
          <a:p>
            <a:pPr algn="ctr" defTabSz="541338"/>
            <a:endParaRPr lang="es-CL" sz="1600" dirty="0">
              <a:solidFill>
                <a:srgbClr val="0070C0"/>
              </a:solidFill>
              <a:latin typeface="+mj-lt"/>
            </a:endParaRPr>
          </a:p>
        </p:txBody>
      </p:sp>
      <p:sp>
        <p:nvSpPr>
          <p:cNvPr id="10"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6046679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46</a:t>
            </a:fld>
            <a:endParaRPr lang="es-CL" dirty="0"/>
          </a:p>
        </p:txBody>
      </p:sp>
      <p:sp>
        <p:nvSpPr>
          <p:cNvPr id="9" name="2 CuadroTexto"/>
          <p:cNvSpPr txBox="1"/>
          <p:nvPr/>
        </p:nvSpPr>
        <p:spPr>
          <a:xfrm>
            <a:off x="1775520" y="948691"/>
            <a:ext cx="8606760" cy="1200329"/>
          </a:xfrm>
          <a:prstGeom prst="rect">
            <a:avLst/>
          </a:prstGeom>
          <a:noFill/>
        </p:spPr>
        <p:txBody>
          <a:bodyPr wrap="square" rtlCol="0">
            <a:spAutoFit/>
          </a:bodyPr>
          <a:lstStyle/>
          <a:p>
            <a:pPr algn="ctr" defTabSz="541338"/>
            <a:r>
              <a:rPr lang="es-CL" sz="1600" dirty="0">
                <a:solidFill>
                  <a:srgbClr val="0070C0"/>
                </a:solidFill>
                <a:latin typeface="+mj-lt"/>
              </a:rPr>
              <a:t>¿Las situaciones de este tipo, serán raras o muy difíciles que ocurran?</a:t>
            </a:r>
          </a:p>
          <a:p>
            <a:pPr algn="ctr" defTabSz="541338"/>
            <a:endParaRPr lang="es-CL" sz="1600" dirty="0">
              <a:solidFill>
                <a:srgbClr val="0070C0"/>
              </a:solidFill>
              <a:latin typeface="+mj-lt"/>
            </a:endParaRPr>
          </a:p>
          <a:p>
            <a:pPr defTabSz="541338"/>
            <a:r>
              <a:rPr lang="es-CL" sz="2000" b="1" dirty="0">
                <a:latin typeface="+mj-lt"/>
              </a:rPr>
              <a:t>Mundo Ideal </a:t>
            </a:r>
            <a:r>
              <a:rPr lang="es-CL" sz="2000" dirty="0">
                <a:latin typeface="+mj-lt"/>
                <a:sym typeface="Wingdings" panose="05000000000000000000" pitchFamily="2" charset="2"/>
              </a:rPr>
              <a:t> </a:t>
            </a:r>
            <a:r>
              <a:rPr lang="es-CL" sz="2000" b="1" dirty="0">
                <a:solidFill>
                  <a:srgbClr val="C00000"/>
                </a:solidFill>
                <a:latin typeface="+mj-lt"/>
              </a:rPr>
              <a:t>Siempre resulta todo</a:t>
            </a:r>
          </a:p>
          <a:p>
            <a:pPr defTabSz="541338">
              <a:tabLst>
                <a:tab pos="1703388" algn="l"/>
              </a:tabLst>
            </a:pPr>
            <a:r>
              <a:rPr lang="es-CL" sz="2000" b="1" dirty="0">
                <a:solidFill>
                  <a:srgbClr val="C00000"/>
                </a:solidFill>
                <a:latin typeface="+mj-lt"/>
              </a:rPr>
              <a:t>	perfecto.</a:t>
            </a:r>
            <a:endParaRPr lang="es-ES" sz="2000" b="1" dirty="0">
              <a:solidFill>
                <a:srgbClr val="C00000"/>
              </a:solidFill>
              <a:latin typeface="+mj-lt"/>
            </a:endParaRPr>
          </a:p>
        </p:txBody>
      </p:sp>
      <p:sp>
        <p:nvSpPr>
          <p:cNvPr id="10"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8900" y="1487300"/>
            <a:ext cx="4178590" cy="2942077"/>
          </a:xfrm>
          <a:prstGeom prst="rect">
            <a:avLst/>
          </a:prstGeom>
        </p:spPr>
      </p:pic>
      <p:pic>
        <p:nvPicPr>
          <p:cNvPr id="4098" name="Picture 2" descr="https://tse2.mm.bing.net/th?id=OIP.mFcjZ0HipqfKlPsVju8z_AHaE8&amp;pid=Api&amp;P=0">
            <a:extLst>
              <a:ext uri="{FF2B5EF4-FFF2-40B4-BE49-F238E27FC236}">
                <a16:creationId xmlns:a16="http://schemas.microsoft.com/office/drawing/2014/main" xmlns="" id="{49E87ABA-C2E8-4928-AECC-D83EB78399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4928" y="4492012"/>
            <a:ext cx="3167577" cy="232136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tse2.mm.bing.net/th?id=OIP.9NewkQ7N2ce7Uz3byCPs7wHaFj&amp;pid=Api&amp;P=0">
            <a:extLst>
              <a:ext uri="{FF2B5EF4-FFF2-40B4-BE49-F238E27FC236}">
                <a16:creationId xmlns:a16="http://schemas.microsoft.com/office/drawing/2014/main" xmlns="" id="{39B14BED-F2EB-4CD2-BC7B-DC2EA16554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916" y="2111893"/>
            <a:ext cx="3763194" cy="229413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s://tse3.mm.bing.net/th?id=OIP.pC3dDcWX4CTeIhRkuqkCkgAAAA&amp;pid=Api&amp;P=0">
            <a:extLst>
              <a:ext uri="{FF2B5EF4-FFF2-40B4-BE49-F238E27FC236}">
                <a16:creationId xmlns:a16="http://schemas.microsoft.com/office/drawing/2014/main" xmlns="" id="{D2F883AD-1482-4E49-BD69-CDD0EC8561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6574" y="4492012"/>
            <a:ext cx="2873243" cy="2321364"/>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1.bp.blogspot.com/_PRYngPaR4-8/SQJvpXc_erI/AAAAAAAABMo/EXxI2e-trN8/s320/Centro+de+entrenamiento+de+escape+de+cabina+sumerjida+2.jpg">
            <a:extLst>
              <a:ext uri="{FF2B5EF4-FFF2-40B4-BE49-F238E27FC236}">
                <a16:creationId xmlns:a16="http://schemas.microsoft.com/office/drawing/2014/main" xmlns="" id="{749DACFB-CD3D-464B-BFAE-8C662DAC90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1824" y="4492012"/>
            <a:ext cx="2873243" cy="2321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5055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47</a:t>
            </a:fld>
            <a:endParaRPr lang="es-CL" dirty="0"/>
          </a:p>
        </p:txBody>
      </p:sp>
      <p:sp>
        <p:nvSpPr>
          <p:cNvPr id="9" name="2 CuadroTexto"/>
          <p:cNvSpPr txBox="1"/>
          <p:nvPr/>
        </p:nvSpPr>
        <p:spPr>
          <a:xfrm>
            <a:off x="1775520" y="948690"/>
            <a:ext cx="8606760" cy="1631216"/>
          </a:xfrm>
          <a:prstGeom prst="rect">
            <a:avLst/>
          </a:prstGeom>
          <a:noFill/>
        </p:spPr>
        <p:txBody>
          <a:bodyPr wrap="square" rtlCol="0">
            <a:spAutoFit/>
          </a:bodyPr>
          <a:lstStyle/>
          <a:p>
            <a:pPr algn="ctr" defTabSz="541338"/>
            <a:r>
              <a:rPr lang="es-CL" sz="1600" dirty="0">
                <a:solidFill>
                  <a:srgbClr val="0070C0"/>
                </a:solidFill>
                <a:latin typeface="+mj-lt"/>
              </a:rPr>
              <a:t>¿Las situaciones de este tipo, serán raras o muy difíciles que ocurran?</a:t>
            </a:r>
          </a:p>
          <a:p>
            <a:pPr algn="ctr" defTabSz="541338"/>
            <a:endParaRPr lang="es-CL" sz="1600" dirty="0">
              <a:solidFill>
                <a:srgbClr val="0070C0"/>
              </a:solidFill>
              <a:latin typeface="+mj-lt"/>
            </a:endParaRPr>
          </a:p>
          <a:p>
            <a:pPr algn="just" defTabSz="541338"/>
            <a:r>
              <a:rPr lang="es-CL" sz="2000" b="1" dirty="0">
                <a:latin typeface="+mj-lt"/>
              </a:rPr>
              <a:t>Mundo Real </a:t>
            </a:r>
            <a:r>
              <a:rPr lang="es-CL" sz="2000" dirty="0">
                <a:latin typeface="+mj-lt"/>
                <a:sym typeface="Wingdings" panose="05000000000000000000" pitchFamily="2" charset="2"/>
              </a:rPr>
              <a:t> </a:t>
            </a:r>
            <a:r>
              <a:rPr lang="es-CL" sz="2000" b="1" dirty="0">
                <a:solidFill>
                  <a:srgbClr val="C00000"/>
                </a:solidFill>
                <a:latin typeface="+mj-lt"/>
                <a:sym typeface="Wingdings" panose="05000000000000000000" pitchFamily="2" charset="2"/>
              </a:rPr>
              <a:t>NO s</a:t>
            </a:r>
            <a:r>
              <a:rPr lang="es-CL" sz="2000" b="1" dirty="0">
                <a:solidFill>
                  <a:srgbClr val="C00000"/>
                </a:solidFill>
                <a:latin typeface="+mj-lt"/>
              </a:rPr>
              <a:t>iempre resulta todo perfecto.</a:t>
            </a:r>
            <a:r>
              <a:rPr lang="es-ES" sz="2000" dirty="0"/>
              <a:t> </a:t>
            </a:r>
            <a:r>
              <a:rPr lang="es-ES" sz="1600" dirty="0">
                <a:latin typeface="+mj-lt"/>
              </a:rPr>
              <a:t>En prácticamente todos los proyectos pasan cosas imprevistas durante la Fase de Ejecución, las cuales atentan contra los plazos establecidas, las programaciones efectuadas y todo lo acordado en los contratos.  En resumen, dificultan, retardan y encarecen los proyectos.</a:t>
            </a:r>
          </a:p>
        </p:txBody>
      </p:sp>
      <p:sp>
        <p:nvSpPr>
          <p:cNvPr id="10"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Etapas de un Proyecto</a:t>
            </a:r>
            <a:endParaRPr lang="es-CL" sz="2800" b="1" dirty="0">
              <a:solidFill>
                <a:schemeClr val="tx2"/>
              </a:solidFill>
              <a:latin typeface="+mj-lt"/>
              <a:ea typeface="+mj-ea"/>
              <a:cs typeface="+mj-cs"/>
            </a:endParaRPr>
          </a:p>
        </p:txBody>
      </p:sp>
      <p:pic>
        <p:nvPicPr>
          <p:cNvPr id="11" name="Picture 2" descr="La necesidad del cabotaje marítimo | Conexión ESAN">
            <a:extLst>
              <a:ext uri="{FF2B5EF4-FFF2-40B4-BE49-F238E27FC236}">
                <a16:creationId xmlns:a16="http://schemas.microsoft.com/office/drawing/2014/main" xmlns="" id="{241C5F37-BF80-4E04-B158-F3423CC538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7489" y="2409644"/>
            <a:ext cx="3436662" cy="2273485"/>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3" name="Picture 6" descr="Antonov AN-225 Destruído - YouTube">
            <a:extLst>
              <a:ext uri="{FF2B5EF4-FFF2-40B4-BE49-F238E27FC236}">
                <a16:creationId xmlns:a16="http://schemas.microsoft.com/office/drawing/2014/main" xmlns="" id="{B3347765-D062-42AE-909A-E7F043D1CE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512" y="4709120"/>
            <a:ext cx="3886186" cy="2176264"/>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4" name="Picture 4" descr="https://www.mundomaritimo.cl/noticias/get_image/17960/798">
            <a:extLst>
              <a:ext uri="{FF2B5EF4-FFF2-40B4-BE49-F238E27FC236}">
                <a16:creationId xmlns:a16="http://schemas.microsoft.com/office/drawing/2014/main" xmlns="" id="{215180DD-F8C9-4211-B940-9A9EAA9ADF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9857" y="2416146"/>
            <a:ext cx="3544565" cy="2656203"/>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5" name="Picture 8" descr="Conoces todos los tipos de contenedores? ¿Sabes cuál es mejor para tu  mercancía? - Transporte Marítimo | JCV Shipping &amp; Solutions">
            <a:extLst>
              <a:ext uri="{FF2B5EF4-FFF2-40B4-BE49-F238E27FC236}">
                <a16:creationId xmlns:a16="http://schemas.microsoft.com/office/drawing/2014/main" xmlns="" id="{0CD4F53E-EB73-4A04-BE5D-8D2700CC15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19936" y="4893696"/>
            <a:ext cx="3888432" cy="1991689"/>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6" name="Picture 12" descr="Contenedor maritimo 20 dc usado - Valencia">
            <a:extLst>
              <a:ext uri="{FF2B5EF4-FFF2-40B4-BE49-F238E27FC236}">
                <a16:creationId xmlns:a16="http://schemas.microsoft.com/office/drawing/2014/main" xmlns="" id="{E9C6C83E-B39E-400D-9B81-AB2199F9A84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90448" y="2334704"/>
            <a:ext cx="1939115" cy="1454337"/>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pic>
        <p:nvPicPr>
          <p:cNvPr id="17" name="Imagen 16">
            <a:extLst>
              <a:ext uri="{FF2B5EF4-FFF2-40B4-BE49-F238E27FC236}">
                <a16:creationId xmlns:a16="http://schemas.microsoft.com/office/drawing/2014/main" xmlns="" id="{C82697A0-3247-429B-B170-EA035D718FD6}"/>
              </a:ext>
            </a:extLst>
          </p:cNvPr>
          <p:cNvPicPr>
            <a:picLocks noChangeAspect="1"/>
          </p:cNvPicPr>
          <p:nvPr/>
        </p:nvPicPr>
        <p:blipFill>
          <a:blip r:embed="rId7"/>
          <a:stretch>
            <a:fillRect/>
          </a:stretch>
        </p:blipFill>
        <p:spPr>
          <a:xfrm>
            <a:off x="8352804" y="3789040"/>
            <a:ext cx="2135684" cy="1159828"/>
          </a:xfrm>
          <a:prstGeom prst="rect">
            <a:avLst/>
          </a:prstGeom>
          <a:ln w="19050">
            <a:solidFill>
              <a:srgbClr val="002060"/>
            </a:solidFill>
          </a:ln>
          <a:effectLst>
            <a:softEdge rad="0"/>
          </a:effectLst>
        </p:spPr>
      </p:pic>
      <p:sp>
        <p:nvSpPr>
          <p:cNvPr id="19" name="CuadroTexto 18">
            <a:extLst>
              <a:ext uri="{FF2B5EF4-FFF2-40B4-BE49-F238E27FC236}">
                <a16:creationId xmlns:a16="http://schemas.microsoft.com/office/drawing/2014/main" xmlns="" id="{5FA5E697-58CE-4200-AB02-EAF87E5D7C8C}"/>
              </a:ext>
            </a:extLst>
          </p:cNvPr>
          <p:cNvSpPr txBox="1"/>
          <p:nvPr/>
        </p:nvSpPr>
        <p:spPr>
          <a:xfrm>
            <a:off x="2351584" y="4581128"/>
            <a:ext cx="2448272" cy="369332"/>
          </a:xfrm>
          <a:prstGeom prst="rect">
            <a:avLst/>
          </a:prstGeom>
          <a:noFill/>
        </p:spPr>
        <p:txBody>
          <a:bodyPr wrap="square" rtlCol="0">
            <a:spAutoFit/>
          </a:bodyPr>
          <a:lstStyle/>
          <a:p>
            <a:pPr algn="ctr"/>
            <a:r>
              <a:rPr lang="es-CL" dirty="0">
                <a:solidFill>
                  <a:srgbClr val="FF0000"/>
                </a:solidFill>
              </a:rPr>
              <a:t> </a:t>
            </a:r>
            <a:r>
              <a:rPr lang="es-CL" dirty="0">
                <a:solidFill>
                  <a:srgbClr val="FF0000"/>
                </a:solidFill>
                <a:latin typeface="+mj-lt"/>
              </a:rPr>
              <a:t>La Guerra en Ucrania….</a:t>
            </a:r>
          </a:p>
        </p:txBody>
      </p:sp>
      <p:sp>
        <p:nvSpPr>
          <p:cNvPr id="21" name="CuadroTexto 20">
            <a:extLst>
              <a:ext uri="{FF2B5EF4-FFF2-40B4-BE49-F238E27FC236}">
                <a16:creationId xmlns:a16="http://schemas.microsoft.com/office/drawing/2014/main" xmlns="" id="{3FA5A334-3A2B-43FC-8F49-E945FE911624}"/>
              </a:ext>
            </a:extLst>
          </p:cNvPr>
          <p:cNvSpPr txBox="1"/>
          <p:nvPr/>
        </p:nvSpPr>
        <p:spPr>
          <a:xfrm>
            <a:off x="1847528" y="2627620"/>
            <a:ext cx="3024336" cy="369332"/>
          </a:xfrm>
          <a:prstGeom prst="rect">
            <a:avLst/>
          </a:prstGeom>
          <a:noFill/>
        </p:spPr>
        <p:txBody>
          <a:bodyPr wrap="square" rtlCol="0">
            <a:spAutoFit/>
          </a:bodyPr>
          <a:lstStyle>
            <a:defPPr>
              <a:defRPr lang="es-CL"/>
            </a:defPPr>
            <a:lvl1pPr algn="ctr">
              <a:defRPr>
                <a:solidFill>
                  <a:srgbClr val="FF0000"/>
                </a:solidFill>
              </a:defRPr>
            </a:lvl1pPr>
          </a:lstStyle>
          <a:p>
            <a:r>
              <a:rPr lang="es-CL" dirty="0">
                <a:solidFill>
                  <a:srgbClr val="0070C0"/>
                </a:solidFill>
                <a:latin typeface="+mj-lt"/>
              </a:rPr>
              <a:t> No hay buques disponibles</a:t>
            </a:r>
          </a:p>
        </p:txBody>
      </p:sp>
      <p:pic>
        <p:nvPicPr>
          <p:cNvPr id="22" name="Picture 14" descr="Foto De Stock Caja De Cartón Dañada Que Marcó Frágil | Libre De Derechos |  FreeImages">
            <a:extLst>
              <a:ext uri="{FF2B5EF4-FFF2-40B4-BE49-F238E27FC236}">
                <a16:creationId xmlns:a16="http://schemas.microsoft.com/office/drawing/2014/main" xmlns="" id="{4746680F-540F-4DCE-97DF-52AF9E34080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36414" y="5353892"/>
            <a:ext cx="1636389" cy="1156221"/>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
        <p:nvSpPr>
          <p:cNvPr id="23" name="CuadroTexto 22">
            <a:extLst>
              <a:ext uri="{FF2B5EF4-FFF2-40B4-BE49-F238E27FC236}">
                <a16:creationId xmlns:a16="http://schemas.microsoft.com/office/drawing/2014/main" xmlns="" id="{5A93A7AF-88DB-4332-BB10-C615D52E1D21}"/>
              </a:ext>
            </a:extLst>
          </p:cNvPr>
          <p:cNvSpPr txBox="1"/>
          <p:nvPr/>
        </p:nvSpPr>
        <p:spPr>
          <a:xfrm>
            <a:off x="9192344" y="5034662"/>
            <a:ext cx="1564381" cy="338554"/>
          </a:xfrm>
          <a:prstGeom prst="rect">
            <a:avLst/>
          </a:prstGeom>
          <a:noFill/>
        </p:spPr>
        <p:txBody>
          <a:bodyPr wrap="square" rtlCol="0">
            <a:spAutoFit/>
          </a:bodyPr>
          <a:lstStyle/>
          <a:p>
            <a:pPr algn="ctr"/>
            <a:r>
              <a:rPr lang="es-CL" sz="1600" dirty="0">
                <a:solidFill>
                  <a:srgbClr val="FF0000"/>
                </a:solidFill>
                <a:latin typeface="+mj-lt"/>
              </a:rPr>
              <a:t> Carga dañada...</a:t>
            </a:r>
          </a:p>
        </p:txBody>
      </p:sp>
      <p:sp>
        <p:nvSpPr>
          <p:cNvPr id="24" name="CuadroTexto 23">
            <a:extLst>
              <a:ext uri="{FF2B5EF4-FFF2-40B4-BE49-F238E27FC236}">
                <a16:creationId xmlns:a16="http://schemas.microsoft.com/office/drawing/2014/main" xmlns="" id="{A29E0852-176E-4BDC-AD39-3594D8C6616A}"/>
              </a:ext>
            </a:extLst>
          </p:cNvPr>
          <p:cNvSpPr txBox="1"/>
          <p:nvPr/>
        </p:nvSpPr>
        <p:spPr>
          <a:xfrm>
            <a:off x="5084151" y="4298976"/>
            <a:ext cx="3024336" cy="369332"/>
          </a:xfrm>
          <a:prstGeom prst="rect">
            <a:avLst/>
          </a:prstGeom>
          <a:noFill/>
        </p:spPr>
        <p:txBody>
          <a:bodyPr wrap="square" rtlCol="0">
            <a:spAutoFit/>
          </a:bodyPr>
          <a:lstStyle/>
          <a:p>
            <a:pPr algn="ctr"/>
            <a:r>
              <a:rPr lang="es-CL" dirty="0">
                <a:solidFill>
                  <a:schemeClr val="bg1"/>
                </a:solidFill>
              </a:rPr>
              <a:t> </a:t>
            </a:r>
            <a:r>
              <a:rPr lang="es-CL" b="1" dirty="0">
                <a:solidFill>
                  <a:schemeClr val="bg1"/>
                </a:solidFill>
                <a:latin typeface="+mj-lt"/>
              </a:rPr>
              <a:t>Caída de Contenedores…</a:t>
            </a:r>
            <a:r>
              <a:rPr lang="es-CL" b="1" dirty="0" err="1">
                <a:solidFill>
                  <a:schemeClr val="bg1"/>
                </a:solidFill>
                <a:latin typeface="+mj-lt"/>
              </a:rPr>
              <a:t>Uff</a:t>
            </a:r>
            <a:endParaRPr lang="es-CL" b="1" dirty="0">
              <a:solidFill>
                <a:schemeClr val="bg1"/>
              </a:solidFill>
              <a:latin typeface="+mj-lt"/>
            </a:endParaRPr>
          </a:p>
        </p:txBody>
      </p:sp>
      <p:sp>
        <p:nvSpPr>
          <p:cNvPr id="25" name="CuadroTexto 24">
            <a:extLst>
              <a:ext uri="{FF2B5EF4-FFF2-40B4-BE49-F238E27FC236}">
                <a16:creationId xmlns:a16="http://schemas.microsoft.com/office/drawing/2014/main" xmlns="" id="{7130FC1B-2FEA-4911-B2E0-1BBDDE28C420}"/>
              </a:ext>
            </a:extLst>
          </p:cNvPr>
          <p:cNvSpPr txBox="1"/>
          <p:nvPr/>
        </p:nvSpPr>
        <p:spPr>
          <a:xfrm>
            <a:off x="8040217" y="2276873"/>
            <a:ext cx="2482355" cy="584775"/>
          </a:xfrm>
          <a:prstGeom prst="rect">
            <a:avLst/>
          </a:prstGeom>
          <a:noFill/>
        </p:spPr>
        <p:txBody>
          <a:bodyPr wrap="square" rtlCol="0">
            <a:spAutoFit/>
          </a:bodyPr>
          <a:lstStyle/>
          <a:p>
            <a:pPr algn="ctr"/>
            <a:r>
              <a:rPr lang="es-CL" sz="3200" dirty="0">
                <a:solidFill>
                  <a:srgbClr val="FFFF00"/>
                </a:solidFill>
                <a:latin typeface="+mj-lt"/>
              </a:rPr>
              <a:t>Pandemia?</a:t>
            </a:r>
          </a:p>
        </p:txBody>
      </p:sp>
      <p:sp>
        <p:nvSpPr>
          <p:cNvPr id="18" name="CuadroTexto 17">
            <a:extLst>
              <a:ext uri="{FF2B5EF4-FFF2-40B4-BE49-F238E27FC236}">
                <a16:creationId xmlns:a16="http://schemas.microsoft.com/office/drawing/2014/main" xmlns="" id="{C316E499-FBBD-4B17-9591-790B06D61EA1}"/>
              </a:ext>
            </a:extLst>
          </p:cNvPr>
          <p:cNvSpPr txBox="1"/>
          <p:nvPr/>
        </p:nvSpPr>
        <p:spPr>
          <a:xfrm>
            <a:off x="8760296" y="308344"/>
            <a:ext cx="1621984" cy="646331"/>
          </a:xfrm>
          <a:prstGeom prst="rect">
            <a:avLst/>
          </a:prstGeom>
          <a:solidFill>
            <a:srgbClr val="FFFF00"/>
          </a:solidFill>
          <a:ln>
            <a:solidFill>
              <a:srgbClr val="FF0000"/>
            </a:solidFill>
          </a:ln>
        </p:spPr>
        <p:txBody>
          <a:bodyPr wrap="square" rtlCol="0">
            <a:spAutoFit/>
          </a:bodyPr>
          <a:lstStyle>
            <a:defPPr>
              <a:defRPr lang="es-CL"/>
            </a:defPPr>
            <a:lvl1pPr algn="ctr">
              <a:defRPr>
                <a:solidFill>
                  <a:srgbClr val="FF0000"/>
                </a:solidFill>
              </a:defRPr>
            </a:lvl1pPr>
          </a:lstStyle>
          <a:p>
            <a:r>
              <a:rPr lang="es-CL" dirty="0">
                <a:solidFill>
                  <a:srgbClr val="0070C0"/>
                </a:solidFill>
                <a:latin typeface="+mj-lt"/>
              </a:rPr>
              <a:t> </a:t>
            </a:r>
            <a:r>
              <a:rPr lang="es-CL" dirty="0">
                <a:latin typeface="+mj-lt"/>
              </a:rPr>
              <a:t>Pruebas que no resultan…….</a:t>
            </a:r>
          </a:p>
        </p:txBody>
      </p:sp>
    </p:spTree>
    <p:extLst>
      <p:ext uri="{BB962C8B-B14F-4D97-AF65-F5344CB8AC3E}">
        <p14:creationId xmlns:p14="http://schemas.microsoft.com/office/powerpoint/2010/main" val="2616966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48</a:t>
            </a:fld>
            <a:endParaRPr lang="es-CL" dirty="0"/>
          </a:p>
        </p:txBody>
      </p:sp>
      <p:sp>
        <p:nvSpPr>
          <p:cNvPr id="6" name="Title 1">
            <a:extLst>
              <a:ext uri="{FF2B5EF4-FFF2-40B4-BE49-F238E27FC236}">
                <a16:creationId xmlns:a16="http://schemas.microsoft.com/office/drawing/2014/main" xmlns="" id="{52891515-6EEC-47BA-8BEC-A382214D45BD}"/>
              </a:ext>
            </a:extLst>
          </p:cNvPr>
          <p:cNvSpPr txBox="1">
            <a:spLocks/>
          </p:cNvSpPr>
          <p:nvPr/>
        </p:nvSpPr>
        <p:spPr>
          <a:xfrm>
            <a:off x="1524000" y="2757179"/>
            <a:ext cx="9144000" cy="134364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Capitulo VI</a:t>
            </a:r>
          </a:p>
          <a:p>
            <a:pPr lvl="0" algn="ctr">
              <a:spcBef>
                <a:spcPct val="0"/>
              </a:spcBef>
              <a:defRPr/>
            </a:pPr>
            <a:endParaRPr lang="es-MX" sz="2800" b="1" dirty="0">
              <a:solidFill>
                <a:schemeClr val="tx2"/>
              </a:solidFill>
              <a:latin typeface="+mj-lt"/>
              <a:ea typeface="+mj-ea"/>
              <a:cs typeface="+mj-cs"/>
            </a:endParaRPr>
          </a:p>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
        <p:nvSpPr>
          <p:cNvPr id="4" name="Title 1">
            <a:extLst>
              <a:ext uri="{FF2B5EF4-FFF2-40B4-BE49-F238E27FC236}">
                <a16:creationId xmlns:a16="http://schemas.microsoft.com/office/drawing/2014/main" xmlns="" id="{7DF667D6-381D-4EAE-88F6-C06BB3F5A4D9}"/>
              </a:ext>
            </a:extLst>
          </p:cNvPr>
          <p:cNvSpPr txBox="1">
            <a:spLocks/>
          </p:cNvSpPr>
          <p:nvPr/>
        </p:nvSpPr>
        <p:spPr>
          <a:xfrm>
            <a:off x="1524000" y="116632"/>
            <a:ext cx="9144000" cy="623562"/>
          </a:xfrm>
          <a:prstGeom prst="rect">
            <a:avLst/>
          </a:prstGeom>
        </p:spPr>
        <p:txBody>
          <a:bodyPr>
            <a:noAutofit/>
          </a:bodyPr>
          <a:lstStyle/>
          <a:p>
            <a:pPr algn="ctr">
              <a:spcBef>
                <a:spcPct val="0"/>
              </a:spcBef>
              <a:defRPr/>
            </a:pPr>
            <a:r>
              <a:rPr lang="es-CL" sz="3400" b="1" dirty="0">
                <a:solidFill>
                  <a:schemeClr val="tx2"/>
                </a:solidFill>
                <a:latin typeface="+mj-lt"/>
                <a:ea typeface="+mj-ea"/>
                <a:cs typeface="+mj-cs"/>
              </a:rPr>
              <a:t>UT-1: Introducción a la Gestión de Proyectos Institucionales</a:t>
            </a:r>
          </a:p>
        </p:txBody>
      </p:sp>
      <p:pic>
        <p:nvPicPr>
          <p:cNvPr id="2" name="Imagen 1">
            <a:extLst>
              <a:ext uri="{FF2B5EF4-FFF2-40B4-BE49-F238E27FC236}">
                <a16:creationId xmlns:a16="http://schemas.microsoft.com/office/drawing/2014/main" xmlns="" id="{B31D0701-AB11-6C8C-7824-8C9FB04436E6}"/>
              </a:ext>
            </a:extLst>
          </p:cNvPr>
          <p:cNvPicPr>
            <a:picLocks noChangeAspect="1"/>
          </p:cNvPicPr>
          <p:nvPr/>
        </p:nvPicPr>
        <p:blipFill>
          <a:blip r:embed="rId2"/>
          <a:srcRect t="17575" b="23556"/>
          <a:stretch>
            <a:fillRect/>
          </a:stretch>
        </p:blipFill>
        <p:spPr>
          <a:xfrm>
            <a:off x="8285018" y="4619300"/>
            <a:ext cx="3906982" cy="1550922"/>
          </a:xfrm>
          <a:prstGeom prst="rect">
            <a:avLst/>
          </a:prstGeom>
          <a:effectLst>
            <a:softEdge rad="127000"/>
          </a:effectLst>
        </p:spPr>
      </p:pic>
      <p:pic>
        <p:nvPicPr>
          <p:cNvPr id="3" name="Imagen 2">
            <a:extLst>
              <a:ext uri="{FF2B5EF4-FFF2-40B4-BE49-F238E27FC236}">
                <a16:creationId xmlns:a16="http://schemas.microsoft.com/office/drawing/2014/main" xmlns="" id="{DE48C1D4-3CC7-90EF-4BCB-C13A7C9F3B60}"/>
              </a:ext>
            </a:extLst>
          </p:cNvPr>
          <p:cNvPicPr>
            <a:picLocks noChangeAspect="1"/>
          </p:cNvPicPr>
          <p:nvPr/>
        </p:nvPicPr>
        <p:blipFill>
          <a:blip r:embed="rId3"/>
          <a:stretch>
            <a:fillRect/>
          </a:stretch>
        </p:blipFill>
        <p:spPr>
          <a:xfrm>
            <a:off x="970315" y="4539673"/>
            <a:ext cx="2404473" cy="1621689"/>
          </a:xfrm>
          <a:prstGeom prst="rect">
            <a:avLst/>
          </a:prstGeom>
          <a:effectLst>
            <a:softEdge rad="127000"/>
          </a:effectLst>
        </p:spPr>
      </p:pic>
      <p:pic>
        <p:nvPicPr>
          <p:cNvPr id="7" name="Imagen 6">
            <a:extLst>
              <a:ext uri="{FF2B5EF4-FFF2-40B4-BE49-F238E27FC236}">
                <a16:creationId xmlns:a16="http://schemas.microsoft.com/office/drawing/2014/main" xmlns="" id="{431CFC48-E757-B932-B5A9-5499064F63BB}"/>
              </a:ext>
            </a:extLst>
          </p:cNvPr>
          <p:cNvPicPr>
            <a:picLocks noChangeAspect="1"/>
          </p:cNvPicPr>
          <p:nvPr/>
        </p:nvPicPr>
        <p:blipFill>
          <a:blip r:embed="rId4"/>
          <a:stretch>
            <a:fillRect/>
          </a:stretch>
        </p:blipFill>
        <p:spPr>
          <a:xfrm>
            <a:off x="8745602" y="828771"/>
            <a:ext cx="3339807" cy="2243286"/>
          </a:xfrm>
          <a:prstGeom prst="rect">
            <a:avLst/>
          </a:prstGeom>
          <a:effectLst>
            <a:softEdge rad="127000"/>
          </a:effectLst>
        </p:spPr>
      </p:pic>
      <p:pic>
        <p:nvPicPr>
          <p:cNvPr id="8" name="Imagen 7">
            <a:extLst>
              <a:ext uri="{FF2B5EF4-FFF2-40B4-BE49-F238E27FC236}">
                <a16:creationId xmlns:a16="http://schemas.microsoft.com/office/drawing/2014/main" xmlns="" id="{CAC129BC-A0E1-AE45-DE3C-B871C1D84AD4}"/>
              </a:ext>
            </a:extLst>
          </p:cNvPr>
          <p:cNvPicPr>
            <a:picLocks noChangeAspect="1"/>
          </p:cNvPicPr>
          <p:nvPr/>
        </p:nvPicPr>
        <p:blipFill>
          <a:blip r:embed="rId5"/>
          <a:srcRect l="20099" t="3943" b="11688"/>
          <a:stretch>
            <a:fillRect/>
          </a:stretch>
        </p:blipFill>
        <p:spPr>
          <a:xfrm>
            <a:off x="9587345" y="2907665"/>
            <a:ext cx="2498064" cy="1756558"/>
          </a:xfrm>
          <a:prstGeom prst="rect">
            <a:avLst/>
          </a:prstGeom>
          <a:effectLst>
            <a:softEdge rad="127000"/>
          </a:effectLst>
        </p:spPr>
      </p:pic>
      <p:pic>
        <p:nvPicPr>
          <p:cNvPr id="9" name="Imagen 8">
            <a:extLst>
              <a:ext uri="{FF2B5EF4-FFF2-40B4-BE49-F238E27FC236}">
                <a16:creationId xmlns:a16="http://schemas.microsoft.com/office/drawing/2014/main" xmlns="" id="{1F7E7E18-4DEF-2EF7-2712-570B88F8A6A0}"/>
              </a:ext>
            </a:extLst>
          </p:cNvPr>
          <p:cNvPicPr>
            <a:picLocks noChangeAspect="1"/>
          </p:cNvPicPr>
          <p:nvPr/>
        </p:nvPicPr>
        <p:blipFill>
          <a:blip r:embed="rId6"/>
          <a:stretch>
            <a:fillRect/>
          </a:stretch>
        </p:blipFill>
        <p:spPr>
          <a:xfrm>
            <a:off x="1190649" y="903876"/>
            <a:ext cx="2296434" cy="1414451"/>
          </a:xfrm>
          <a:prstGeom prst="rect">
            <a:avLst/>
          </a:prstGeom>
          <a:effectLst>
            <a:softEdge rad="127000"/>
          </a:effectLst>
        </p:spPr>
      </p:pic>
      <p:pic>
        <p:nvPicPr>
          <p:cNvPr id="10" name="Imagen 9">
            <a:extLst>
              <a:ext uri="{FF2B5EF4-FFF2-40B4-BE49-F238E27FC236}">
                <a16:creationId xmlns:a16="http://schemas.microsoft.com/office/drawing/2014/main" xmlns="" id="{5B4A8F99-1C6B-DEA8-15F0-AC49C85D4891}"/>
              </a:ext>
            </a:extLst>
          </p:cNvPr>
          <p:cNvPicPr>
            <a:picLocks noChangeAspect="1"/>
          </p:cNvPicPr>
          <p:nvPr/>
        </p:nvPicPr>
        <p:blipFill>
          <a:blip r:embed="rId7"/>
          <a:stretch>
            <a:fillRect/>
          </a:stretch>
        </p:blipFill>
        <p:spPr>
          <a:xfrm>
            <a:off x="768013" y="2949438"/>
            <a:ext cx="1850114" cy="1264168"/>
          </a:xfrm>
          <a:prstGeom prst="rect">
            <a:avLst/>
          </a:prstGeom>
          <a:effectLst>
            <a:softEdge rad="127000"/>
          </a:effectLst>
        </p:spPr>
      </p:pic>
    </p:spTree>
    <p:extLst>
      <p:ext uri="{BB962C8B-B14F-4D97-AF65-F5344CB8AC3E}">
        <p14:creationId xmlns:p14="http://schemas.microsoft.com/office/powerpoint/2010/main" val="4364578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043709" y="948691"/>
            <a:ext cx="10594109" cy="5078313"/>
          </a:xfrm>
          <a:prstGeom prst="rect">
            <a:avLst/>
          </a:prstGeom>
          <a:noFill/>
        </p:spPr>
        <p:txBody>
          <a:bodyPr wrap="square" rtlCol="0">
            <a:spAutoFit/>
          </a:bodyPr>
          <a:lstStyle/>
          <a:p>
            <a:pPr algn="just" defTabSz="542925"/>
            <a:r>
              <a:rPr lang="es-CL" b="1" dirty="0">
                <a:solidFill>
                  <a:srgbClr val="0070C0"/>
                </a:solidFill>
                <a:latin typeface="+mj-lt"/>
              </a:rPr>
              <a:t>6.1.- ALGO DE HISTORIA:</a:t>
            </a:r>
          </a:p>
          <a:p>
            <a:pPr algn="just" defTabSz="542925"/>
            <a:endParaRPr lang="es-CL" sz="1600" b="1" dirty="0">
              <a:solidFill>
                <a:srgbClr val="0070C0"/>
              </a:solidFill>
              <a:latin typeface="+mj-lt"/>
            </a:endParaRPr>
          </a:p>
          <a:p>
            <a:pPr algn="just">
              <a:tabLst>
                <a:tab pos="541338" algn="l"/>
              </a:tabLst>
            </a:pPr>
            <a:r>
              <a:rPr lang="es-CL" b="1" dirty="0">
                <a:solidFill>
                  <a:srgbClr val="0070C0"/>
                </a:solidFill>
                <a:latin typeface="+mj-lt"/>
              </a:rPr>
              <a:t>	</a:t>
            </a:r>
            <a:r>
              <a:rPr lang="es-CL" sz="1600" dirty="0">
                <a:latin typeface="+mj-lt"/>
              </a:rPr>
              <a:t>En la Armada una de las primeras actividades de desarrollo ocurrieron en 1902 cuando desde tierra se intenta establecer comunicaciones inalámbricas con una unidad fondeada en la bahía de Valparaíso. Sin embargo, no es sino hasta 1964, en que los esfuerzos para desarrollar tecnología nacional son institucionalizados con la creación del </a:t>
            </a:r>
            <a:r>
              <a:rPr lang="es-CL" sz="1600" b="1" dirty="0">
                <a:latin typeface="+mj-lt"/>
              </a:rPr>
              <a:t>Centro de Investigación y Desarrollo de Armamento Naval</a:t>
            </a:r>
            <a:r>
              <a:rPr lang="es-CL" sz="1600" dirty="0">
                <a:latin typeface="+mj-lt"/>
              </a:rPr>
              <a:t>; luego en 1966 este Centro es reemplazado por la </a:t>
            </a:r>
            <a:r>
              <a:rPr lang="es-CL" sz="1600" b="1" dirty="0">
                <a:latin typeface="+mj-lt"/>
              </a:rPr>
              <a:t>Oficina de Investigación Naval (OIN)</a:t>
            </a:r>
            <a:r>
              <a:rPr lang="es-CL" sz="1600" dirty="0">
                <a:latin typeface="+mj-lt"/>
              </a:rPr>
              <a:t>, repartición en que sus oficiales participaban sólo en forma temporal en actividades como es el mejoramiento de armas importadas. Después de un largo período de receso, en 1975 se reinician las actividades mediante la </a:t>
            </a:r>
            <a:r>
              <a:rPr lang="es-CL" sz="1600" b="1" dirty="0">
                <a:latin typeface="+mj-lt"/>
              </a:rPr>
              <a:t>Oficina de Investigación Científica de la Armada (OICA)</a:t>
            </a:r>
            <a:r>
              <a:rPr lang="es-CL" sz="1600" dirty="0">
                <a:latin typeface="+mj-lt"/>
              </a:rPr>
              <a:t>.</a:t>
            </a:r>
          </a:p>
          <a:p>
            <a:pPr algn="just">
              <a:tabLst>
                <a:tab pos="541338" algn="l"/>
              </a:tabLst>
            </a:pPr>
            <a:endParaRPr lang="es-CL" sz="1600" dirty="0">
              <a:latin typeface="+mj-lt"/>
            </a:endParaRPr>
          </a:p>
          <a:p>
            <a:pPr algn="just">
              <a:tabLst>
                <a:tab pos="541338" algn="l"/>
              </a:tabLst>
            </a:pPr>
            <a:r>
              <a:rPr lang="es-CL" sz="1600" dirty="0">
                <a:latin typeface="+mj-lt"/>
              </a:rPr>
              <a:t>	Cuando en 1977 se impone a Chile el embargo de armas y transferencia tecnológica y de unidades, derivado de la Enmienda Kennedy, se produce en la Armada un renovado impulso a la creación de tecnología propia y se incentiva la formación de una incipiente industria Nacional de Defensa, en la actualidad materializada, entre otras, por la empresa </a:t>
            </a:r>
            <a:r>
              <a:rPr lang="es-CL" sz="1600" b="1" dirty="0">
                <a:latin typeface="+mj-lt"/>
              </a:rPr>
              <a:t>DESA</a:t>
            </a:r>
            <a:r>
              <a:rPr lang="es-CL" sz="1600" dirty="0">
                <a:latin typeface="+mj-lt"/>
              </a:rPr>
              <a:t>, orientada a sistemas de control de fuego y procesamiento de señales de radar; LINKTRONIC, dedicada a los radares; </a:t>
            </a:r>
            <a:r>
              <a:rPr lang="es-CL" sz="1600" b="1" dirty="0">
                <a:latin typeface="+mj-lt"/>
              </a:rPr>
              <a:t>SISDEF</a:t>
            </a:r>
            <a:r>
              <a:rPr lang="es-CL" sz="1600" dirty="0">
                <a:latin typeface="+mj-lt"/>
              </a:rPr>
              <a:t>, en el Área de Sistemas de Mando y Control, Data Link y Procesamiento de Señales y la empresa </a:t>
            </a:r>
            <a:r>
              <a:rPr lang="es-CL" sz="1600" b="1" dirty="0">
                <a:latin typeface="+mj-lt"/>
              </a:rPr>
              <a:t>RMS</a:t>
            </a:r>
            <a:r>
              <a:rPr lang="es-CL" sz="1600" dirty="0">
                <a:latin typeface="+mj-lt"/>
              </a:rPr>
              <a:t>, orientada al desarrollo de sistemas relacionados con el Ámbito aeronáutico y electrónica en general</a:t>
            </a:r>
            <a:r>
              <a:rPr lang="es-CL" sz="1600" b="1" dirty="0">
                <a:latin typeface="+mj-lt"/>
              </a:rPr>
              <a:t>.</a:t>
            </a:r>
          </a:p>
          <a:p>
            <a:pPr algn="just">
              <a:tabLst>
                <a:tab pos="541338" algn="l"/>
              </a:tabLst>
            </a:pPr>
            <a:endParaRPr lang="es-CL" sz="1600" dirty="0">
              <a:latin typeface="+mj-lt"/>
            </a:endParaRPr>
          </a:p>
          <a:p>
            <a:pPr algn="just">
              <a:tabLst>
                <a:tab pos="541338" algn="l"/>
              </a:tabLst>
            </a:pPr>
            <a:r>
              <a:rPr lang="es-CL" sz="1600" dirty="0">
                <a:latin typeface="+mj-lt"/>
              </a:rPr>
              <a:t>	Es así que en 1985 la Armada crea en Santiago el </a:t>
            </a:r>
            <a:r>
              <a:rPr lang="es-CL" sz="1600" b="1" dirty="0">
                <a:latin typeface="+mj-lt"/>
              </a:rPr>
              <a:t>Centro Naval de Estudios Avanzados (CENESA)</a:t>
            </a:r>
            <a:r>
              <a:rPr lang="es-CL" sz="1600" dirty="0">
                <a:latin typeface="+mj-lt"/>
              </a:rPr>
              <a:t> que funcionaba en paralelo con la </a:t>
            </a:r>
            <a:r>
              <a:rPr lang="es-CL" sz="1600" b="1" dirty="0">
                <a:latin typeface="+mj-lt"/>
              </a:rPr>
              <a:t>OICA</a:t>
            </a:r>
            <a:r>
              <a:rPr lang="es-CL" sz="1600" dirty="0">
                <a:latin typeface="+mj-lt"/>
              </a:rPr>
              <a:t> y cuya función principal fue desarrollar proyectos en conjunto con Universidades y la Comisión Chilena de Energía Nuclear. Posteriormente, en 1986 la </a:t>
            </a:r>
            <a:r>
              <a:rPr lang="es-CL" sz="1600" b="1" dirty="0">
                <a:latin typeface="+mj-lt"/>
              </a:rPr>
              <a:t>OICA</a:t>
            </a:r>
            <a:r>
              <a:rPr lang="es-CL" sz="1600" dirty="0">
                <a:latin typeface="+mj-lt"/>
              </a:rPr>
              <a:t> se transforma en la </a:t>
            </a:r>
            <a:r>
              <a:rPr lang="es-CL" sz="1600" b="1" dirty="0">
                <a:latin typeface="+mj-lt"/>
              </a:rPr>
              <a:t>Dirección de Investigación y Desarrollo de la Armada (DIRINDESA).</a:t>
            </a:r>
            <a:endParaRPr lang="es-ES" sz="1600" b="1" i="1" dirty="0">
              <a:solidFill>
                <a:srgbClr val="0070C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49</a:t>
            </a:fld>
            <a:endParaRPr lang="es-CL" dirty="0"/>
          </a:p>
        </p:txBody>
      </p:sp>
      <p:sp>
        <p:nvSpPr>
          <p:cNvPr id="8" name="Title 1"/>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8464638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0"/>
            <a:ext cx="8712968" cy="2831544"/>
          </a:xfrm>
          <a:prstGeom prst="rect">
            <a:avLst/>
          </a:prstGeom>
          <a:noFill/>
        </p:spPr>
        <p:txBody>
          <a:bodyPr wrap="square" rtlCol="0">
            <a:spAutoFit/>
          </a:bodyPr>
          <a:lstStyle/>
          <a:p>
            <a:pPr algn="just">
              <a:tabLst>
                <a:tab pos="541338" algn="l"/>
              </a:tabLst>
            </a:pPr>
            <a:r>
              <a:rPr lang="es-CL" b="1" dirty="0">
                <a:solidFill>
                  <a:srgbClr val="0070C0"/>
                </a:solidFill>
                <a:latin typeface="+mj-lt"/>
              </a:rPr>
              <a:t>	</a:t>
            </a:r>
            <a:r>
              <a:rPr lang="es-CL" sz="1600" dirty="0">
                <a:latin typeface="+mj-lt"/>
              </a:rPr>
              <a:t>El años 1988, para optimizar estas actividades y aprovechar al máximo el potencial desarrollado, la Armada dispone la inclusión del </a:t>
            </a:r>
            <a:r>
              <a:rPr lang="es-CL" sz="1600" b="1" dirty="0">
                <a:latin typeface="+mj-lt"/>
              </a:rPr>
              <a:t>CENESA</a:t>
            </a:r>
            <a:r>
              <a:rPr lang="es-CL" sz="1600" dirty="0">
                <a:latin typeface="+mj-lt"/>
              </a:rPr>
              <a:t> a la </a:t>
            </a:r>
            <a:r>
              <a:rPr lang="es-CL" sz="1600" b="1" dirty="0">
                <a:latin typeface="+mj-lt"/>
              </a:rPr>
              <a:t>DIRINDESA;</a:t>
            </a:r>
            <a:r>
              <a:rPr lang="es-CL" sz="1600" dirty="0">
                <a:latin typeface="+mj-lt"/>
              </a:rPr>
              <a:t> posteriormente, a comienzos de la década de los años 90, y con la participación de la naciente Industria de Defensa Nacional y empresas extranjeras, se encontraba en ejecución el Programa “</a:t>
            </a:r>
            <a:r>
              <a:rPr lang="es-CL" sz="1600" b="1" dirty="0">
                <a:latin typeface="+mj-lt"/>
              </a:rPr>
              <a:t>OLIMPO</a:t>
            </a:r>
            <a:r>
              <a:rPr lang="es-CL" sz="1600" dirty="0">
                <a:latin typeface="+mj-lt"/>
              </a:rPr>
              <a:t>“, orientado a la renovación de los sistemas de armas y medios operativos de la Escuadra. </a:t>
            </a:r>
          </a:p>
          <a:p>
            <a:pPr algn="just">
              <a:tabLst>
                <a:tab pos="541338" algn="l"/>
              </a:tabLst>
            </a:pPr>
            <a:endParaRPr lang="es-CL" sz="1600" dirty="0">
              <a:latin typeface="+mj-lt"/>
            </a:endParaRPr>
          </a:p>
          <a:p>
            <a:pPr algn="just">
              <a:tabLst>
                <a:tab pos="541338" algn="l"/>
              </a:tabLst>
            </a:pPr>
            <a:r>
              <a:rPr lang="es-CL" sz="1600" dirty="0">
                <a:latin typeface="+mj-lt"/>
              </a:rPr>
              <a:t>	El Alto Mando, analizando los beneficios que se podrían obtener al integrar las Áreas de Ejecución de Proyectos y de Desarrollo Tecnológico, decidió refundir el proyecto “</a:t>
            </a:r>
            <a:r>
              <a:rPr lang="es-CL" sz="1600" b="1" dirty="0">
                <a:latin typeface="+mj-lt"/>
              </a:rPr>
              <a:t>OLIMPO</a:t>
            </a:r>
            <a:r>
              <a:rPr lang="es-CL" sz="1600" dirty="0">
                <a:latin typeface="+mj-lt"/>
              </a:rPr>
              <a:t>” con la </a:t>
            </a:r>
            <a:r>
              <a:rPr lang="es-CL" sz="1600" b="1" dirty="0">
                <a:latin typeface="+mj-lt"/>
              </a:rPr>
              <a:t>DIRINDESA</a:t>
            </a:r>
            <a:r>
              <a:rPr lang="es-CL" sz="1600" dirty="0">
                <a:latin typeface="+mj-lt"/>
              </a:rPr>
              <a:t>, dándose nacimiento el 15 de enero de 1993 a la actual </a:t>
            </a:r>
            <a:r>
              <a:rPr lang="es-CL" sz="1600" b="1" dirty="0">
                <a:latin typeface="+mj-lt"/>
              </a:rPr>
              <a:t>Dirección de Programas, Investigación y Desarrollo de la Armada “DIPRIDA”.</a:t>
            </a:r>
            <a:endParaRPr lang="es-CL" sz="1600" dirty="0">
              <a:latin typeface="+mj-lt"/>
            </a:endParaRPr>
          </a:p>
          <a:p>
            <a:pPr algn="just" defTabSz="542925">
              <a:tabLst>
                <a:tab pos="541338" algn="l"/>
              </a:tabLst>
            </a:pPr>
            <a:endParaRPr lang="es-ES" sz="1600" b="1" i="1" dirty="0">
              <a:solidFill>
                <a:srgbClr val="0070C0"/>
              </a:solidFill>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50</a:t>
            </a:fld>
            <a:endParaRPr lang="es-CL" dirty="0"/>
          </a:p>
        </p:txBody>
      </p:sp>
      <p:pic>
        <p:nvPicPr>
          <p:cNvPr id="2050" name="Picture 2" descr="http://diprida.armada.cl/wp-content/uploads/img/escudo_heraldic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1904" y="3717033"/>
            <a:ext cx="2016224" cy="2989305"/>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2039146" y="4391234"/>
            <a:ext cx="2760711" cy="2062103"/>
          </a:xfrm>
          <a:prstGeom prst="rect">
            <a:avLst/>
          </a:prstGeom>
          <a:solidFill>
            <a:schemeClr val="bg1">
              <a:lumMod val="85000"/>
            </a:schemeClr>
          </a:solidFill>
          <a:ln>
            <a:solidFill>
              <a:srgbClr val="0070C0"/>
            </a:solidFill>
          </a:ln>
        </p:spPr>
        <p:txBody>
          <a:bodyPr wrap="square" rtlCol="0">
            <a:spAutoFit/>
          </a:bodyPr>
          <a:lstStyle/>
          <a:p>
            <a:pPr algn="just"/>
            <a:r>
              <a:rPr lang="es-CL" sz="1600" b="1" dirty="0">
                <a:latin typeface="+mj-lt"/>
              </a:rPr>
              <a:t>Misión:</a:t>
            </a:r>
          </a:p>
          <a:p>
            <a:pPr algn="just"/>
            <a:r>
              <a:rPr lang="es-CL" sz="1600" dirty="0">
                <a:latin typeface="+mj-lt"/>
              </a:rPr>
              <a:t>“Conducir las </a:t>
            </a:r>
            <a:r>
              <a:rPr lang="es-CL" sz="1600" b="1" dirty="0">
                <a:latin typeface="+mj-lt"/>
              </a:rPr>
              <a:t>ACTIVIDADES DE INVESTIGACÍON</a:t>
            </a:r>
            <a:r>
              <a:rPr lang="es-CL" sz="1600" dirty="0">
                <a:latin typeface="+mj-lt"/>
              </a:rPr>
              <a:t> y materializar los programas de </a:t>
            </a:r>
            <a:r>
              <a:rPr lang="es-CL" sz="1600" b="1" dirty="0">
                <a:latin typeface="+mj-lt"/>
              </a:rPr>
              <a:t>DESARROLLO DE LAS FUERZAS NAVALES</a:t>
            </a:r>
            <a:r>
              <a:rPr lang="es-CL" sz="1600" dirty="0">
                <a:latin typeface="+mj-lt"/>
              </a:rPr>
              <a:t>, con el propósito de contribuir a la modernización del poder naval”.</a:t>
            </a:r>
          </a:p>
        </p:txBody>
      </p:sp>
      <p:sp>
        <p:nvSpPr>
          <p:cNvPr id="4" name="CuadroTexto 3"/>
          <p:cNvSpPr txBox="1"/>
          <p:nvPr/>
        </p:nvSpPr>
        <p:spPr>
          <a:xfrm>
            <a:off x="7813576" y="4892968"/>
            <a:ext cx="2016224" cy="1200329"/>
          </a:xfrm>
          <a:prstGeom prst="rect">
            <a:avLst/>
          </a:prstGeom>
          <a:solidFill>
            <a:srgbClr val="FFFF00"/>
          </a:solidFill>
          <a:ln w="25400">
            <a:solidFill>
              <a:srgbClr val="FF0000"/>
            </a:solidFill>
          </a:ln>
        </p:spPr>
        <p:txBody>
          <a:bodyPr wrap="square" rtlCol="0">
            <a:spAutoFit/>
          </a:bodyPr>
          <a:lstStyle/>
          <a:p>
            <a:pPr algn="ctr"/>
            <a:r>
              <a:rPr lang="es-CL" sz="2400" dirty="0">
                <a:solidFill>
                  <a:srgbClr val="0070C0"/>
                </a:solidFill>
                <a:latin typeface="+mj-lt"/>
              </a:rPr>
              <a:t>Hacer realidad los sueños de la Marina.</a:t>
            </a:r>
          </a:p>
        </p:txBody>
      </p:sp>
      <p:sp>
        <p:nvSpPr>
          <p:cNvPr id="9" name="Title 1">
            <a:extLst>
              <a:ext uri="{FF2B5EF4-FFF2-40B4-BE49-F238E27FC236}">
                <a16:creationId xmlns:a16="http://schemas.microsoft.com/office/drawing/2014/main" xmlns="" id="{32B315EB-2770-4C2F-BCDB-BDDCEACB373B}"/>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5753878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942109" y="948690"/>
            <a:ext cx="10760364" cy="5416868"/>
          </a:xfrm>
          <a:prstGeom prst="rect">
            <a:avLst/>
          </a:prstGeom>
          <a:noFill/>
        </p:spPr>
        <p:txBody>
          <a:bodyPr wrap="square" rtlCol="0">
            <a:spAutoFit/>
          </a:bodyPr>
          <a:lstStyle/>
          <a:p>
            <a:pPr algn="just" defTabSz="542925"/>
            <a:r>
              <a:rPr lang="es-CL" b="1" dirty="0">
                <a:solidFill>
                  <a:srgbClr val="0070C0"/>
                </a:solidFill>
                <a:latin typeface="+mj-lt"/>
              </a:rPr>
              <a:t>6.2.- FINANCIAMIENTO DE PROYECTOS DE INVERSIÓN EN DEFENSA:</a:t>
            </a:r>
          </a:p>
          <a:p>
            <a:pPr algn="just" defTabSz="542925"/>
            <a:endParaRPr lang="es-CL" sz="1200" b="1" dirty="0">
              <a:solidFill>
                <a:srgbClr val="0070C0"/>
              </a:solidFill>
              <a:latin typeface="+mj-lt"/>
            </a:endParaRPr>
          </a:p>
          <a:p>
            <a:pPr algn="just" defTabSz="542925"/>
            <a:r>
              <a:rPr lang="es-CL" sz="1600" b="1" dirty="0">
                <a:solidFill>
                  <a:srgbClr val="0070C0"/>
                </a:solidFill>
                <a:latin typeface="+mj-lt"/>
              </a:rPr>
              <a:t>	</a:t>
            </a:r>
            <a:r>
              <a:rPr lang="es-CL" sz="1600" dirty="0">
                <a:latin typeface="+mj-lt"/>
              </a:rPr>
              <a:t>Antiguamente, los proyectos eran financiados por la </a:t>
            </a:r>
            <a:r>
              <a:rPr lang="es-CL" sz="1600" b="1" dirty="0">
                <a:solidFill>
                  <a:srgbClr val="C00000"/>
                </a:solidFill>
                <a:latin typeface="+mj-lt"/>
              </a:rPr>
              <a:t>“Ley Reservada del Cobre” </a:t>
            </a:r>
            <a:r>
              <a:rPr lang="es-CL" sz="1600" dirty="0">
                <a:latin typeface="+mj-lt"/>
              </a:rPr>
              <a:t>y éstos fondos se dividían en </a:t>
            </a:r>
            <a:r>
              <a:rPr lang="es-CL" sz="1600" b="1" dirty="0">
                <a:latin typeface="+mj-lt"/>
              </a:rPr>
              <a:t>tres tercios </a:t>
            </a:r>
            <a:r>
              <a:rPr lang="es-CL" sz="1600" dirty="0">
                <a:latin typeface="+mj-lt"/>
              </a:rPr>
              <a:t>(Ejercito - Armada - Fuerza Aérea); lo que después fue </a:t>
            </a:r>
            <a:r>
              <a:rPr lang="es-CL" sz="1600" b="1" dirty="0">
                <a:latin typeface="+mj-lt"/>
              </a:rPr>
              <a:t>cuatro cuartos </a:t>
            </a:r>
            <a:r>
              <a:rPr lang="es-CL" sz="1600" dirty="0">
                <a:latin typeface="+mj-lt"/>
              </a:rPr>
              <a:t>(Ejercito - Armada - Fuerza Aérea - CONCURSABLE) y, posteriormente, todos los fondos fueron </a:t>
            </a:r>
            <a:r>
              <a:rPr lang="es-CL" sz="1600" b="1" dirty="0">
                <a:latin typeface="+mj-lt"/>
              </a:rPr>
              <a:t>“Fondos Concursables MDN”.</a:t>
            </a:r>
          </a:p>
          <a:p>
            <a:pPr algn="just" defTabSz="542925"/>
            <a:endParaRPr lang="es-CL" sz="1600" dirty="0">
              <a:latin typeface="+mj-lt"/>
            </a:endParaRPr>
          </a:p>
          <a:p>
            <a:pPr algn="just" defTabSz="542925"/>
            <a:endParaRPr lang="es-CL" sz="1600" dirty="0">
              <a:latin typeface="+mj-lt"/>
            </a:endParaRPr>
          </a:p>
          <a:p>
            <a:pPr algn="just" defTabSz="542925"/>
            <a:endParaRPr lang="es-CL" sz="1600" dirty="0">
              <a:latin typeface="+mj-lt"/>
            </a:endParaRPr>
          </a:p>
          <a:p>
            <a:pPr algn="just" defTabSz="542925"/>
            <a:endParaRPr lang="es-CL" sz="1600" dirty="0">
              <a:latin typeface="+mj-lt"/>
            </a:endParaRPr>
          </a:p>
          <a:p>
            <a:pPr algn="just" defTabSz="542925"/>
            <a:endParaRPr lang="es-CL" sz="2000" dirty="0">
              <a:latin typeface="+mj-lt"/>
            </a:endParaRPr>
          </a:p>
          <a:p>
            <a:pPr algn="just" defTabSz="542925"/>
            <a:r>
              <a:rPr lang="es-CL" sz="1600" dirty="0">
                <a:latin typeface="+mj-lt"/>
              </a:rPr>
              <a:t>	</a:t>
            </a:r>
            <a:r>
              <a:rPr lang="es-CL" sz="1600" dirty="0">
                <a:solidFill>
                  <a:srgbClr val="0070C0"/>
                </a:solidFill>
                <a:latin typeface="+mj-lt"/>
              </a:rPr>
              <a:t>Actualmente, aún quedan en ejecución Proyectos de Inversión en Defensa por medio del la “Ley Reservada del Cobre” (Ex. ley de Cruceros) en su modalidad final y, los demás proyectos, se encuentran financiados por la </a:t>
            </a:r>
            <a:r>
              <a:rPr lang="es-CL" sz="1600" b="1" i="1" dirty="0">
                <a:solidFill>
                  <a:srgbClr val="C00000"/>
                </a:solidFill>
                <a:latin typeface="+mj-lt"/>
              </a:rPr>
              <a:t>“Ley de Financiamiento de las Capacidades Estratégicas de la Defensa Nacional”.</a:t>
            </a:r>
          </a:p>
          <a:p>
            <a:pPr algn="just" defTabSz="542925"/>
            <a:endParaRPr lang="es-CL" sz="1200" dirty="0">
              <a:latin typeface="+mj-lt"/>
            </a:endParaRPr>
          </a:p>
          <a:p>
            <a:pPr algn="just" defTabSz="542925"/>
            <a:r>
              <a:rPr lang="es-CL" sz="1600" dirty="0">
                <a:latin typeface="+mj-lt"/>
              </a:rPr>
              <a:t>	Las reglamentación respecto de cómo se deben ejecutar los Proyectos de Inversión en Defensa, son establecidas por el Gobierno de Chile, mediante una serie de Leyes y Reglamentos que evolucionan cada año, incorporando nuevas exigencias y formalidades a cumplir.   En lo general, su base es el D.S. G. </a:t>
            </a:r>
            <a:r>
              <a:rPr lang="es-MX" sz="1600" dirty="0">
                <a:latin typeface="+mj-lt"/>
              </a:rPr>
              <a:t>N°124, del año 2004, que</a:t>
            </a:r>
            <a:r>
              <a:rPr lang="es-CL" sz="1600" dirty="0">
                <a:latin typeface="+mj-lt"/>
              </a:rPr>
              <a:t> </a:t>
            </a:r>
            <a:r>
              <a:rPr lang="es-CL" sz="1600" b="1" i="1" dirty="0">
                <a:latin typeface="+mj-lt"/>
              </a:rPr>
              <a:t>“Establece nuevo mecanismo de financiamiento de las Capacidades Estratégicas de la Defensa Nacional”.</a:t>
            </a:r>
          </a:p>
          <a:p>
            <a:pPr algn="just" defTabSz="542925"/>
            <a:endParaRPr lang="es-CL" sz="1200" dirty="0">
              <a:latin typeface="+mj-lt"/>
            </a:endParaRPr>
          </a:p>
          <a:p>
            <a:pPr algn="just" defTabSz="542925"/>
            <a:r>
              <a:rPr lang="es-CL" sz="1600" dirty="0">
                <a:latin typeface="+mj-lt"/>
              </a:rPr>
              <a:t>	La ejecución de proyectos, se basa en el </a:t>
            </a:r>
            <a:r>
              <a:rPr lang="es-ES" sz="1600" b="1" i="1" dirty="0">
                <a:latin typeface="+mj-lt"/>
              </a:rPr>
              <a:t>“Manual de Normas y Procedimientos para la Presentación y Evaluación de Proyectos de Inversión en Defensa</a:t>
            </a:r>
            <a:r>
              <a:rPr lang="es-ES" sz="1600" b="1" dirty="0">
                <a:latin typeface="+mj-lt"/>
              </a:rPr>
              <a:t>”,</a:t>
            </a:r>
            <a:r>
              <a:rPr lang="es-ES" sz="1600" dirty="0">
                <a:latin typeface="+mj-lt"/>
              </a:rPr>
              <a:t> del año 2007, donde se encuentran las </a:t>
            </a:r>
            <a:r>
              <a:rPr lang="es-MX" sz="1600" dirty="0">
                <a:latin typeface="+mj-lt"/>
              </a:rPr>
              <a:t>bases del </a:t>
            </a:r>
            <a:r>
              <a:rPr lang="es-MX" sz="1600" b="1" i="1" dirty="0">
                <a:latin typeface="+mj-lt"/>
              </a:rPr>
              <a:t>Sistema de Evaluación de Proyectos de Inversiones en Defensa (SEPID).</a:t>
            </a: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51</a:t>
            </a:fld>
            <a:endParaRPr lang="es-CL" dirty="0"/>
          </a:p>
        </p:txBody>
      </p:sp>
      <p:graphicFrame>
        <p:nvGraphicFramePr>
          <p:cNvPr id="30" name="Diagrama 29"/>
          <p:cNvGraphicFramePr/>
          <p:nvPr>
            <p:extLst>
              <p:ext uri="{D42A27DB-BD31-4B8C-83A1-F6EECF244321}">
                <p14:modId xmlns:p14="http://schemas.microsoft.com/office/powerpoint/2010/main" val="3480375818"/>
              </p:ext>
            </p:extLst>
          </p:nvPr>
        </p:nvGraphicFramePr>
        <p:xfrm>
          <a:off x="2267923" y="2204864"/>
          <a:ext cx="2736304" cy="1224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2" name="Diagrama 31"/>
          <p:cNvGraphicFramePr/>
          <p:nvPr>
            <p:extLst>
              <p:ext uri="{D42A27DB-BD31-4B8C-83A1-F6EECF244321}">
                <p14:modId xmlns:p14="http://schemas.microsoft.com/office/powerpoint/2010/main" val="4216815097"/>
              </p:ext>
            </p:extLst>
          </p:nvPr>
        </p:nvGraphicFramePr>
        <p:xfrm>
          <a:off x="5220251" y="2276872"/>
          <a:ext cx="1656184" cy="100811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4" name="Elipse 33"/>
          <p:cNvSpPr/>
          <p:nvPr/>
        </p:nvSpPr>
        <p:spPr>
          <a:xfrm>
            <a:off x="7812539" y="2276872"/>
            <a:ext cx="1080120" cy="108012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5" name="CuadroTexto 34"/>
          <p:cNvSpPr txBox="1"/>
          <p:nvPr/>
        </p:nvSpPr>
        <p:spPr>
          <a:xfrm>
            <a:off x="7956555" y="2596262"/>
            <a:ext cx="792088" cy="369332"/>
          </a:xfrm>
          <a:prstGeom prst="rect">
            <a:avLst/>
          </a:prstGeom>
          <a:noFill/>
        </p:spPr>
        <p:txBody>
          <a:bodyPr wrap="square" rtlCol="0">
            <a:spAutoFit/>
          </a:bodyPr>
          <a:lstStyle/>
          <a:p>
            <a:r>
              <a:rPr lang="es-CL" dirty="0"/>
              <a:t>MDN</a:t>
            </a:r>
          </a:p>
        </p:txBody>
      </p:sp>
      <p:sp>
        <p:nvSpPr>
          <p:cNvPr id="36" name="Flecha derecha 35"/>
          <p:cNvSpPr/>
          <p:nvPr/>
        </p:nvSpPr>
        <p:spPr>
          <a:xfrm>
            <a:off x="4572179" y="2636912"/>
            <a:ext cx="576064" cy="2880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7" name="Flecha derecha 36"/>
          <p:cNvSpPr/>
          <p:nvPr/>
        </p:nvSpPr>
        <p:spPr>
          <a:xfrm>
            <a:off x="6948443" y="2636912"/>
            <a:ext cx="576064" cy="2880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Title 1">
            <a:extLst>
              <a:ext uri="{FF2B5EF4-FFF2-40B4-BE49-F238E27FC236}">
                <a16:creationId xmlns:a16="http://schemas.microsoft.com/office/drawing/2014/main" xmlns="" id="{9AD4A74A-8918-4048-9A47-0F64852EC7E5}"/>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3858193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775520" y="948690"/>
            <a:ext cx="8712968" cy="5693866"/>
          </a:xfrm>
          <a:prstGeom prst="rect">
            <a:avLst/>
          </a:prstGeom>
          <a:noFill/>
        </p:spPr>
        <p:txBody>
          <a:bodyPr wrap="square" rtlCol="0">
            <a:spAutoFit/>
          </a:bodyPr>
          <a:lstStyle/>
          <a:p>
            <a:pPr algn="just" defTabSz="542925"/>
            <a:r>
              <a:rPr lang="es-CL" b="1" dirty="0">
                <a:solidFill>
                  <a:srgbClr val="0070C0"/>
                </a:solidFill>
                <a:latin typeface="+mj-lt"/>
              </a:rPr>
              <a:t>6.3.-	LEY N° 21.174.-  “Ley de FINANCIAMIENTO DE LAS CAPACIDADES ESTRATÉGICAS DE 	LA DEFENSA NACIONAL:</a:t>
            </a:r>
            <a:endParaRPr lang="es-CL" sz="1600" b="1" dirty="0">
              <a:solidFill>
                <a:srgbClr val="0070C0"/>
              </a:solidFill>
              <a:latin typeface="+mj-lt"/>
            </a:endParaRPr>
          </a:p>
          <a:p>
            <a:pPr algn="just" defTabSz="542925"/>
            <a:endParaRPr lang="es-CL" sz="1400" b="1" dirty="0">
              <a:solidFill>
                <a:srgbClr val="0070C0"/>
              </a:solidFill>
              <a:latin typeface="+mj-lt"/>
            </a:endParaRPr>
          </a:p>
          <a:p>
            <a:pPr algn="just" defTabSz="541338" fontAlgn="base"/>
            <a:r>
              <a:rPr lang="es-CL" sz="1600" b="1" dirty="0">
                <a:solidFill>
                  <a:srgbClr val="0070C0"/>
                </a:solidFill>
                <a:latin typeface="+mj-lt"/>
              </a:rPr>
              <a:t>	</a:t>
            </a:r>
            <a:r>
              <a:rPr lang="es-CL" sz="1600" dirty="0">
                <a:latin typeface="+mj-lt"/>
              </a:rPr>
              <a:t>Establece el sistema de financiamiento de las Fuerzas Armadas, el que estará conformado por los </a:t>
            </a:r>
            <a:r>
              <a:rPr lang="es-CL" sz="1600" b="1" i="1" dirty="0">
                <a:latin typeface="+mj-lt"/>
              </a:rPr>
              <a:t>recursos que disponga la Ley de Presupuestos del Sector Público </a:t>
            </a:r>
            <a:r>
              <a:rPr lang="es-CL" sz="1600" dirty="0">
                <a:latin typeface="+mj-lt"/>
              </a:rPr>
              <a:t>y lo que determinen otras leyes, por lo que cada año se consultarán los recursos para el desarrollo de las actividades generales de las FF.AA.</a:t>
            </a:r>
          </a:p>
          <a:p>
            <a:pPr algn="just" defTabSz="541338" fontAlgn="base"/>
            <a:endParaRPr lang="es-CL" sz="1400" dirty="0">
              <a:latin typeface="+mj-lt"/>
            </a:endParaRPr>
          </a:p>
          <a:p>
            <a:pPr algn="just" defTabSz="541338" fontAlgn="base"/>
            <a:r>
              <a:rPr lang="es-CL" sz="1600" dirty="0">
                <a:latin typeface="+mj-lt"/>
              </a:rPr>
              <a:t>	En lo sustancial, la Ley de Presupuestos de cada año deberá contener la proyección del aporte anual del año cuarto, considerando el programa cuatrienal de inversiones, para la aprobación del Congreso Nacional.   </a:t>
            </a:r>
            <a:r>
              <a:rPr lang="es-CL" sz="1600" b="1" i="1" dirty="0">
                <a:solidFill>
                  <a:srgbClr val="C00000"/>
                </a:solidFill>
                <a:latin typeface="+mj-lt"/>
              </a:rPr>
              <a:t>Se establece un aporte basal para el mantenimiento, sostenimiento y actualización de las capacidades estratégicas existentes</a:t>
            </a:r>
            <a:r>
              <a:rPr lang="es-CL" sz="1600" dirty="0">
                <a:latin typeface="+mj-lt"/>
              </a:rPr>
              <a:t>, el que corresponderá al monto promedio de los aportes basales enterados al Fondo en el periodo de los seis años inmediatamente anteriores al año en que se aprueba el aporte anual.</a:t>
            </a:r>
          </a:p>
          <a:p>
            <a:pPr algn="just" defTabSz="541338" fontAlgn="base"/>
            <a:endParaRPr lang="es-CL" sz="1400" dirty="0">
              <a:latin typeface="+mj-lt"/>
            </a:endParaRPr>
          </a:p>
          <a:p>
            <a:pPr algn="just" defTabSz="541338" fontAlgn="base"/>
            <a:r>
              <a:rPr lang="es-CL" sz="1600" dirty="0">
                <a:latin typeface="+mj-lt"/>
              </a:rPr>
              <a:t>	Dentro de las particularidades de esta normativa, </a:t>
            </a:r>
            <a:r>
              <a:rPr lang="es-CL" sz="1600" b="1" i="1" dirty="0">
                <a:latin typeface="+mj-lt"/>
              </a:rPr>
              <a:t>se crean controles civiles y democráticos por parte de la Contraloría General de la República y por el Congreso Nacional</a:t>
            </a:r>
            <a:r>
              <a:rPr lang="es-CL" sz="1600" dirty="0">
                <a:latin typeface="+mj-lt"/>
              </a:rPr>
              <a:t>.   Además, </a:t>
            </a:r>
            <a:r>
              <a:rPr lang="es-CL" sz="1600" b="1" i="1" dirty="0">
                <a:latin typeface="+mj-lt"/>
              </a:rPr>
              <a:t>se elimina el piso mínimo para actividades generales de las Fuerzas Armadas establecido en la Ley de Presupuestos </a:t>
            </a:r>
            <a:r>
              <a:rPr lang="es-CL" sz="1600" dirty="0">
                <a:latin typeface="+mj-lt"/>
              </a:rPr>
              <a:t>y </a:t>
            </a:r>
            <a:r>
              <a:rPr lang="es-CL" sz="1600" b="1" i="1" dirty="0">
                <a:latin typeface="+mj-lt"/>
              </a:rPr>
              <a:t>se elimina el piso mínimo de gastos reservados contemplado para las Fuerzas Armadas</a:t>
            </a:r>
            <a:r>
              <a:rPr lang="es-CL" sz="1600" dirty="0">
                <a:latin typeface="+mj-lt"/>
              </a:rPr>
              <a:t>.</a:t>
            </a:r>
          </a:p>
          <a:p>
            <a:pPr algn="just" defTabSz="541338" fontAlgn="base"/>
            <a:endParaRPr lang="es-CL" sz="1400" dirty="0">
              <a:latin typeface="+mj-lt"/>
            </a:endParaRPr>
          </a:p>
          <a:p>
            <a:pPr algn="just" defTabSz="541338" fontAlgn="base"/>
            <a:r>
              <a:rPr lang="es-CL" sz="1600" dirty="0">
                <a:latin typeface="+mj-lt"/>
              </a:rPr>
              <a:t>	Con el objeto de crear una política de Defensa Nacional, se creó </a:t>
            </a:r>
            <a:r>
              <a:rPr lang="es-CL" sz="1600" b="1" i="1" dirty="0">
                <a:solidFill>
                  <a:srgbClr val="0070C0"/>
                </a:solidFill>
                <a:latin typeface="+mj-lt"/>
              </a:rPr>
              <a:t>un Fondo Plurianual para las Capacidades Estratégicas de la Defensa </a:t>
            </a:r>
            <a:r>
              <a:rPr lang="es-CL" sz="1600" dirty="0">
                <a:latin typeface="+mj-lt"/>
              </a:rPr>
              <a:t>y de </a:t>
            </a:r>
            <a:r>
              <a:rPr lang="es-CL" sz="1600" b="1" i="1" dirty="0">
                <a:solidFill>
                  <a:srgbClr val="0070C0"/>
                </a:solidFill>
                <a:latin typeface="+mj-lt"/>
              </a:rPr>
              <a:t>un Fondo de Contingencia Estratégico</a:t>
            </a:r>
            <a:r>
              <a:rPr lang="es-CL" sz="1600" dirty="0">
                <a:solidFill>
                  <a:srgbClr val="C00000"/>
                </a:solidFill>
                <a:latin typeface="+mj-lt"/>
              </a:rPr>
              <a:t>.   </a:t>
            </a:r>
            <a:r>
              <a:rPr lang="es-CL" sz="1600" dirty="0">
                <a:latin typeface="+mj-lt"/>
              </a:rPr>
              <a:t>Además, crea un Consejo compuesto por cinco miembros y requisitos para integrarlo, y determina la composición de los recursos de este Fondo.</a:t>
            </a:r>
            <a:endParaRPr lang="es-ES" sz="16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52</a:t>
            </a:fld>
            <a:endParaRPr lang="es-CL" dirty="0"/>
          </a:p>
        </p:txBody>
      </p:sp>
      <p:sp>
        <p:nvSpPr>
          <p:cNvPr id="6" name="Title 1">
            <a:extLst>
              <a:ext uri="{FF2B5EF4-FFF2-40B4-BE49-F238E27FC236}">
                <a16:creationId xmlns:a16="http://schemas.microsoft.com/office/drawing/2014/main" xmlns="" id="{6D1C7A9E-8ACB-4434-B8F0-CBBEA7F05C2D}"/>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797903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413164" y="948691"/>
            <a:ext cx="9864436" cy="5386090"/>
          </a:xfrm>
          <a:prstGeom prst="rect">
            <a:avLst/>
          </a:prstGeom>
          <a:noFill/>
        </p:spPr>
        <p:txBody>
          <a:bodyPr wrap="square" rtlCol="0">
            <a:spAutoFit/>
          </a:bodyPr>
          <a:lstStyle/>
          <a:p>
            <a:pPr algn="just" defTabSz="541338" fontAlgn="base"/>
            <a:r>
              <a:rPr lang="es-CL" sz="1600" dirty="0">
                <a:latin typeface="+mj-lt"/>
              </a:rPr>
              <a:t>	Asimismo, </a:t>
            </a:r>
            <a:r>
              <a:rPr lang="es-CL" sz="1600" b="1" i="1" dirty="0">
                <a:latin typeface="+mj-lt"/>
              </a:rPr>
              <a:t>deroga la Ley Reservada del Cobre (Ley Nº 13.196)</a:t>
            </a:r>
            <a:r>
              <a:rPr lang="es-CL" sz="1600" dirty="0">
                <a:latin typeface="+mj-lt"/>
              </a:rPr>
              <a:t>, subsistiendo el impuesto del 10% a beneficio fiscal por un periodo de nueve años, disminuyendo desde el año diez a un 2,5% por año hasta llegar a 0% en el año doce.</a:t>
            </a:r>
          </a:p>
          <a:p>
            <a:pPr algn="just" defTabSz="541338" fontAlgn="base"/>
            <a:endParaRPr lang="es-CL" sz="800" dirty="0">
              <a:latin typeface="+mj-lt"/>
            </a:endParaRPr>
          </a:p>
          <a:p>
            <a:pPr algn="just" defTabSz="541338" fontAlgn="base"/>
            <a:r>
              <a:rPr lang="es-CL" sz="1600" dirty="0">
                <a:latin typeface="+mj-lt"/>
              </a:rPr>
              <a:t>	</a:t>
            </a:r>
            <a:r>
              <a:rPr lang="es-CL" sz="1600" b="1" i="1" dirty="0">
                <a:solidFill>
                  <a:srgbClr val="C00000"/>
                </a:solidFill>
                <a:latin typeface="+mj-lt"/>
              </a:rPr>
              <a:t>Lo dispuesto en este cuerpo legal, comenzó a regir a contar del 1º de enero de 2020, a excepción de lo expresado en el artículo 4º de esta ley.</a:t>
            </a:r>
            <a:r>
              <a:rPr lang="es-CL" sz="1600" dirty="0">
                <a:solidFill>
                  <a:srgbClr val="C00000"/>
                </a:solidFill>
              </a:rPr>
              <a:t> </a:t>
            </a:r>
            <a:endParaRPr lang="es-CL" sz="1600" dirty="0">
              <a:solidFill>
                <a:srgbClr val="C00000"/>
              </a:solidFill>
              <a:latin typeface="+mj-lt"/>
            </a:endParaRPr>
          </a:p>
          <a:p>
            <a:pPr algn="just" fontAlgn="base"/>
            <a:endParaRPr lang="es-CL" sz="1000" dirty="0">
              <a:latin typeface="+mj-lt"/>
            </a:endParaRPr>
          </a:p>
          <a:p>
            <a:pPr algn="just" fontAlgn="base"/>
            <a:r>
              <a:rPr lang="es-CL" sz="1600" b="1" dirty="0">
                <a:solidFill>
                  <a:srgbClr val="0070C0"/>
                </a:solidFill>
                <a:latin typeface="+mj-lt"/>
              </a:rPr>
              <a:t>Artículo 93.- Del Financiamiento:</a:t>
            </a:r>
          </a:p>
          <a:p>
            <a:pPr algn="just" fontAlgn="base"/>
            <a:endParaRPr lang="es-CL" sz="1000" b="1" dirty="0">
              <a:latin typeface="+mj-lt"/>
            </a:endParaRPr>
          </a:p>
          <a:p>
            <a:pPr algn="just" defTabSz="541338" fontAlgn="base"/>
            <a:r>
              <a:rPr lang="es-CL" sz="1600" dirty="0">
                <a:latin typeface="+mj-lt"/>
              </a:rPr>
              <a:t>	El financiamiento de las Fuerzas Armadas estará integrado por los recursos económicos que disponga la Ley de Presupuestos del Sector Público, como aporte fiscal e ingresos propios en moneda nacional o extranjera, y por los recursos que dispongan otras leyes.</a:t>
            </a:r>
          </a:p>
          <a:p>
            <a:pPr algn="just" defTabSz="541338" fontAlgn="base"/>
            <a:endParaRPr lang="es-CL" sz="1200" dirty="0">
              <a:latin typeface="+mj-lt"/>
            </a:endParaRPr>
          </a:p>
          <a:p>
            <a:pPr algn="just" defTabSz="541338" fontAlgn="base"/>
            <a:r>
              <a:rPr lang="es-CL" sz="1600" dirty="0">
                <a:latin typeface="+mj-lt"/>
              </a:rPr>
              <a:t>	Los </a:t>
            </a:r>
            <a:r>
              <a:rPr lang="es-CL" sz="1600" b="1" i="1" dirty="0">
                <a:latin typeface="+mj-lt"/>
              </a:rPr>
              <a:t>recursos económicos que se asignen en la Ley de Presupuestos del Sector Público, se destinarán a </a:t>
            </a:r>
            <a:r>
              <a:rPr lang="es-CL" sz="1600" b="1" i="1" dirty="0">
                <a:solidFill>
                  <a:srgbClr val="0070C0"/>
                </a:solidFill>
                <a:latin typeface="+mj-lt"/>
              </a:rPr>
              <a:t>financiar el desarrollo de las actividades generales de las Fuerzas Armadas (MPB) </a:t>
            </a:r>
            <a:r>
              <a:rPr lang="es-CL" sz="1600" b="1" i="1" dirty="0">
                <a:latin typeface="+mj-lt"/>
              </a:rPr>
              <a:t>y </a:t>
            </a:r>
            <a:r>
              <a:rPr lang="es-CL" sz="1600" b="1" i="1" dirty="0">
                <a:solidFill>
                  <a:srgbClr val="0070C0"/>
                </a:solidFill>
                <a:latin typeface="+mj-lt"/>
              </a:rPr>
              <a:t>las capacidades estratégicas de la defensa (Proyectos).</a:t>
            </a:r>
            <a:r>
              <a:rPr lang="es-CL" sz="1600" dirty="0">
                <a:solidFill>
                  <a:srgbClr val="0070C0"/>
                </a:solidFill>
                <a:latin typeface="+mj-lt"/>
              </a:rPr>
              <a:t> </a:t>
            </a:r>
          </a:p>
          <a:p>
            <a:pPr algn="just" defTabSz="541338" fontAlgn="base"/>
            <a:endParaRPr lang="es-CL" sz="800" dirty="0">
              <a:latin typeface="+mj-lt"/>
            </a:endParaRPr>
          </a:p>
          <a:p>
            <a:pPr algn="just" defTabSz="541338" fontAlgn="base"/>
            <a:endParaRPr lang="es-CL" sz="1200" dirty="0">
              <a:latin typeface="+mj-lt"/>
            </a:endParaRPr>
          </a:p>
          <a:p>
            <a:pPr algn="ctr" defTabSz="541338" fontAlgn="base"/>
            <a:r>
              <a:rPr lang="es-CL" sz="1600" b="1" dirty="0">
                <a:latin typeface="+mj-lt"/>
              </a:rPr>
              <a:t>PÁRRAFO 2°: Financiamiento de las Capacidades Estratégicas de la Defensa</a:t>
            </a:r>
          </a:p>
          <a:p>
            <a:pPr algn="just" defTabSz="541338" fontAlgn="base"/>
            <a:endParaRPr lang="es-CL" sz="1200" b="1" dirty="0">
              <a:latin typeface="+mj-lt"/>
            </a:endParaRPr>
          </a:p>
          <a:p>
            <a:pPr algn="just" defTabSz="541338" fontAlgn="base"/>
            <a:r>
              <a:rPr lang="es-CL" sz="1600" b="1" dirty="0">
                <a:solidFill>
                  <a:srgbClr val="0070C0"/>
                </a:solidFill>
                <a:latin typeface="+mj-lt"/>
              </a:rPr>
              <a:t>Artículo 97.- </a:t>
            </a:r>
            <a:r>
              <a:rPr lang="es-CL" sz="1600" b="1" i="1" dirty="0">
                <a:latin typeface="+mj-lt"/>
              </a:rPr>
              <a:t>La política de defensa nacional, la política militar </a:t>
            </a:r>
            <a:r>
              <a:rPr lang="es-CL" sz="1600" dirty="0">
                <a:latin typeface="+mj-lt"/>
              </a:rPr>
              <a:t>y las restantes políticas públicas del sector defensa a que se refiere el artículo 5°, letras a) y b), de la ley N° 20.424, Estatuto Orgánico del Ministerio de Defensa Nacional, </a:t>
            </a:r>
            <a:r>
              <a:rPr lang="es-CL" sz="1600" b="1" i="1" dirty="0">
                <a:latin typeface="+mj-lt"/>
              </a:rPr>
              <a:t>serán la orientación superior para elaborar la planificación del desarrollo de la fuerza, la que tendrá una duración no inferior a ocho años</a:t>
            </a:r>
            <a:r>
              <a:rPr lang="es-CL" sz="1600" dirty="0">
                <a:latin typeface="+mj-lt"/>
              </a:rPr>
              <a:t>, sin perjuicio de las modificaciones en el tiempo intermedio que puedan ser necesarias conforme a las finalidades de la defensa.</a:t>
            </a:r>
            <a:endParaRPr lang="es-ES" sz="16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53</a:t>
            </a:fld>
            <a:endParaRPr lang="es-CL" dirty="0"/>
          </a:p>
        </p:txBody>
      </p:sp>
      <p:sp>
        <p:nvSpPr>
          <p:cNvPr id="6" name="Title 1">
            <a:extLst>
              <a:ext uri="{FF2B5EF4-FFF2-40B4-BE49-F238E27FC236}">
                <a16:creationId xmlns:a16="http://schemas.microsoft.com/office/drawing/2014/main" xmlns="" id="{D35D8FAF-770A-44B3-8FEE-3746E7131A02}"/>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0037507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CuadroTexto"/>
          <p:cNvSpPr txBox="1"/>
          <p:nvPr/>
        </p:nvSpPr>
        <p:spPr>
          <a:xfrm>
            <a:off x="1071417" y="948690"/>
            <a:ext cx="10594109" cy="4893647"/>
          </a:xfrm>
          <a:prstGeom prst="rect">
            <a:avLst/>
          </a:prstGeom>
          <a:noFill/>
        </p:spPr>
        <p:txBody>
          <a:bodyPr wrap="square" rtlCol="0">
            <a:spAutoFit/>
          </a:bodyPr>
          <a:lstStyle/>
          <a:p>
            <a:pPr algn="just" defTabSz="541338" fontAlgn="base"/>
            <a:r>
              <a:rPr lang="es-CL" sz="1600" dirty="0">
                <a:solidFill>
                  <a:prstClr val="black"/>
                </a:solidFill>
                <a:latin typeface="Calibri"/>
              </a:rPr>
              <a:t>	De dicha planificación, </a:t>
            </a:r>
            <a:r>
              <a:rPr lang="es-CL" sz="1600" b="1" i="1" dirty="0">
                <a:solidFill>
                  <a:prstClr val="black"/>
                </a:solidFill>
                <a:latin typeface="Calibri"/>
              </a:rPr>
              <a:t>se derivará un plan cuatrienal de inversiones tendiente a lograr y sostener las capacidades estratégicas.</a:t>
            </a:r>
            <a:r>
              <a:rPr lang="es-CL" sz="1600" dirty="0">
                <a:solidFill>
                  <a:prstClr val="black"/>
                </a:solidFill>
                <a:latin typeface="Calibri"/>
              </a:rPr>
              <a:t>   Para lo señalado anteriormente, existirá un mecanismo de financiamiento de inversión en material bélico e infraestructura asociada, y sus gastos de sostenimiento, el cual constará de lo siguiente:</a:t>
            </a:r>
          </a:p>
          <a:p>
            <a:pPr algn="just" defTabSz="541338" fontAlgn="base"/>
            <a:r>
              <a:rPr lang="es-CL" sz="1600" i="1" dirty="0">
                <a:solidFill>
                  <a:srgbClr val="0070C0"/>
                </a:solidFill>
                <a:latin typeface="Calibri"/>
              </a:rPr>
              <a:t>1. Un Fondo Plurianual para las Capacidades Estratégicas de la Defensa, y</a:t>
            </a:r>
          </a:p>
          <a:p>
            <a:pPr algn="just" defTabSz="541338" fontAlgn="base"/>
            <a:r>
              <a:rPr lang="es-CL" sz="1600" i="1" dirty="0">
                <a:solidFill>
                  <a:srgbClr val="0070C0"/>
                </a:solidFill>
                <a:latin typeface="Calibri"/>
              </a:rPr>
              <a:t>2. Un Fondo de Contingencia Estratégico.</a:t>
            </a:r>
          </a:p>
          <a:p>
            <a:pPr algn="just" defTabSz="541338" fontAlgn="base"/>
            <a:endParaRPr lang="es-CL" sz="1600" dirty="0">
              <a:solidFill>
                <a:prstClr val="black"/>
              </a:solidFill>
              <a:latin typeface="Calibri"/>
            </a:endParaRPr>
          </a:p>
          <a:p>
            <a:pPr algn="just" defTabSz="541338" fontAlgn="base"/>
            <a:r>
              <a:rPr lang="es-CL" sz="1600" b="1" i="1" dirty="0">
                <a:solidFill>
                  <a:srgbClr val="0070C0"/>
                </a:solidFill>
                <a:latin typeface="Calibri"/>
              </a:rPr>
              <a:t>Artículo 98.- Créase el Fondo Plurianual para las Capacidades Estratégicas de la Defensa, </a:t>
            </a:r>
            <a:r>
              <a:rPr lang="es-CL" sz="1600" dirty="0">
                <a:solidFill>
                  <a:prstClr val="black"/>
                </a:solidFill>
                <a:latin typeface="Calibri"/>
              </a:rPr>
              <a:t>que financiará la inversión en material bélico e infraestructura asociada, y sus gastos de sostenimiento que corresponda, en base a un programa de financiamiento de inversiones a cuatro años, que permita materializar la planificación del desarrollo de la fuerza derivada de la política de defensa nacional, establecida en el artículo anterior.</a:t>
            </a:r>
          </a:p>
          <a:p>
            <a:pPr algn="just" defTabSz="541338" fontAlgn="base"/>
            <a:endParaRPr lang="es-CL" sz="1200" dirty="0">
              <a:solidFill>
                <a:prstClr val="black"/>
              </a:solidFill>
              <a:latin typeface="Calibri"/>
            </a:endParaRPr>
          </a:p>
          <a:p>
            <a:pPr algn="just" defTabSz="541338" fontAlgn="base"/>
            <a:r>
              <a:rPr lang="es-CL" sz="1600" dirty="0">
                <a:solidFill>
                  <a:prstClr val="black"/>
                </a:solidFill>
                <a:latin typeface="Calibri"/>
              </a:rPr>
              <a:t>	</a:t>
            </a:r>
            <a:r>
              <a:rPr lang="es-CL" sz="1600" b="1" i="1" dirty="0">
                <a:solidFill>
                  <a:prstClr val="black"/>
                </a:solidFill>
                <a:latin typeface="Calibri"/>
              </a:rPr>
              <a:t>La aplicación de los recursos del Fondo Plurianual para las Capacidades Estratégicas de la Defensa se contabilizará fuera de la Ley de Presupuestos del Sector Público</a:t>
            </a:r>
            <a:r>
              <a:rPr lang="es-CL" sz="1600" dirty="0">
                <a:solidFill>
                  <a:prstClr val="black"/>
                </a:solidFill>
                <a:latin typeface="Calibri"/>
              </a:rPr>
              <a:t>, y el uso de sus recursos, ya sea en compras al contado o mediante operaciones a crédito, pago de cuotas al contado o servicio de los créditos, se dispondrá mediante decreto supremo reservado conjunto de los Ministerios de Defensa Nacional y de Hacienda, exento del trámite de toma de razón.</a:t>
            </a:r>
          </a:p>
          <a:p>
            <a:pPr algn="just" defTabSz="541338" fontAlgn="base"/>
            <a:endParaRPr lang="es-CL" sz="1200" dirty="0">
              <a:solidFill>
                <a:prstClr val="black"/>
              </a:solidFill>
              <a:latin typeface="Calibri"/>
            </a:endParaRPr>
          </a:p>
          <a:p>
            <a:pPr algn="just" defTabSz="541338" fontAlgn="base"/>
            <a:r>
              <a:rPr lang="es-CL" sz="1600" dirty="0">
                <a:solidFill>
                  <a:prstClr val="black"/>
                </a:solidFill>
                <a:latin typeface="Calibri"/>
              </a:rPr>
              <a:t>	</a:t>
            </a:r>
            <a:r>
              <a:rPr lang="es-CL" sz="1600" b="1" i="1" dirty="0">
                <a:solidFill>
                  <a:prstClr val="black"/>
                </a:solidFill>
                <a:latin typeface="Calibri"/>
              </a:rPr>
              <a:t>El Fondo Plurianual para las Capacidades Estratégicas de la Defensa se mantendrá en una cuenta reservada especial del Servicio de Tesorerías. </a:t>
            </a:r>
            <a:r>
              <a:rPr lang="es-CL" sz="1600" dirty="0">
                <a:solidFill>
                  <a:prstClr val="black"/>
                </a:solidFill>
                <a:latin typeface="Calibri"/>
              </a:rPr>
              <a:t>Sus recursos se invertirán en el mercado de capitales en conformidad a lo dispuesto en el inciso tercero del artículo 12 de la ley N° 20.128, sobre responsabilidad fiscal, y sus inversiones se informarán conforme lo disponga el Ministro de Hacienda en oficio reservado.</a:t>
            </a:r>
            <a:endParaRPr lang="es-ES" sz="1600" dirty="0">
              <a:solidFill>
                <a:prstClr val="black"/>
              </a:solidFill>
              <a:latin typeface="Calibri"/>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solidFill>
                  <a:srgbClr val="04617B">
                    <a:shade val="90000"/>
                  </a:srgbClr>
                </a:solidFill>
              </a:rPr>
              <a:pPr/>
              <a:t>54</a:t>
            </a:fld>
            <a:endParaRPr lang="es-CL" dirty="0">
              <a:solidFill>
                <a:srgbClr val="04617B">
                  <a:shade val="90000"/>
                </a:srgbClr>
              </a:solidFill>
            </a:endParaRPr>
          </a:p>
        </p:txBody>
      </p:sp>
      <p:sp>
        <p:nvSpPr>
          <p:cNvPr id="6" name="Title 1">
            <a:extLst>
              <a:ext uri="{FF2B5EF4-FFF2-40B4-BE49-F238E27FC236}">
                <a16:creationId xmlns:a16="http://schemas.microsoft.com/office/drawing/2014/main" xmlns="" id="{D25881DA-75C5-4156-9B12-6D0E50B34257}"/>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2390056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CuadroTexto"/>
          <p:cNvSpPr txBox="1"/>
          <p:nvPr/>
        </p:nvSpPr>
        <p:spPr>
          <a:xfrm>
            <a:off x="1200727" y="948690"/>
            <a:ext cx="10372437" cy="5160644"/>
          </a:xfrm>
          <a:prstGeom prst="rect">
            <a:avLst/>
          </a:prstGeom>
          <a:noFill/>
        </p:spPr>
        <p:txBody>
          <a:bodyPr wrap="square" rtlCol="0">
            <a:spAutoFit/>
          </a:bodyPr>
          <a:lstStyle/>
          <a:p>
            <a:pPr algn="just" defTabSz="541338" fontAlgn="base"/>
            <a:r>
              <a:rPr lang="es-CL" sz="1600" dirty="0">
                <a:solidFill>
                  <a:prstClr val="black"/>
                </a:solidFill>
                <a:latin typeface="Calibri"/>
              </a:rPr>
              <a:t>	</a:t>
            </a:r>
            <a:r>
              <a:rPr lang="es-CL" sz="1600" i="1" dirty="0">
                <a:solidFill>
                  <a:srgbClr val="0070C0"/>
                </a:solidFill>
                <a:latin typeface="Calibri"/>
              </a:rPr>
              <a:t>La identificación específica de los gastos que se deriven del Fondo Plurianual, para las Capacidades Estratégicas de la Defensa, se aprobará por decreto supremo reservado conjunto de los Ministerios de Defensa Nacional y de Hacienda.</a:t>
            </a:r>
          </a:p>
          <a:p>
            <a:pPr algn="just" defTabSz="541338" fontAlgn="base"/>
            <a:endParaRPr lang="es-CL" sz="1600" dirty="0">
              <a:solidFill>
                <a:prstClr val="black"/>
              </a:solidFill>
              <a:latin typeface="Calibri"/>
            </a:endParaRPr>
          </a:p>
          <a:p>
            <a:pPr algn="just" defTabSz="541338" fontAlgn="base"/>
            <a:r>
              <a:rPr lang="es-CL" sz="1600" b="1" dirty="0">
                <a:solidFill>
                  <a:prstClr val="black"/>
                </a:solidFill>
                <a:latin typeface="Calibri"/>
              </a:rPr>
              <a:t>Artículo 99.-</a:t>
            </a:r>
            <a:r>
              <a:rPr lang="es-CL" sz="1600" dirty="0">
                <a:solidFill>
                  <a:prstClr val="black"/>
                </a:solidFill>
                <a:latin typeface="Calibri"/>
              </a:rPr>
              <a:t> </a:t>
            </a:r>
            <a:r>
              <a:rPr lang="es-CL" sz="1600" b="1" i="1" dirty="0">
                <a:solidFill>
                  <a:prstClr val="black"/>
                </a:solidFill>
                <a:latin typeface="Calibri"/>
              </a:rPr>
              <a:t>Créase un Consejo del Fondo Plurianual para las Capacidades Estratégicas de la Defensa</a:t>
            </a:r>
            <a:r>
              <a:rPr lang="es-CL" sz="1600" dirty="0">
                <a:solidFill>
                  <a:prstClr val="black"/>
                </a:solidFill>
                <a:latin typeface="Calibri"/>
              </a:rPr>
              <a:t>, en adelante el “Consejo”.   Las funciones del Consejo serán las siguientes:</a:t>
            </a:r>
          </a:p>
          <a:p>
            <a:pPr algn="just" defTabSz="541338" fontAlgn="base">
              <a:lnSpc>
                <a:spcPts val="2000"/>
              </a:lnSpc>
            </a:pPr>
            <a:r>
              <a:rPr lang="es-CL" sz="1600" dirty="0">
                <a:solidFill>
                  <a:prstClr val="black"/>
                </a:solidFill>
                <a:latin typeface="Calibri"/>
              </a:rPr>
              <a:t>a) Elaborar y mantener actualizada una programación y control de los flujos financieros del Fondo de al menos cuatro años, considerando tanto los compromisos de pagos, como los ingresos a recibir del Fisco y las inversiones financieras.</a:t>
            </a:r>
          </a:p>
          <a:p>
            <a:pPr algn="just" defTabSz="541338" fontAlgn="base">
              <a:lnSpc>
                <a:spcPts val="2000"/>
              </a:lnSpc>
            </a:pPr>
            <a:r>
              <a:rPr lang="es-CL" sz="1600" dirty="0">
                <a:solidFill>
                  <a:prstClr val="black"/>
                </a:solidFill>
                <a:latin typeface="Calibri"/>
              </a:rPr>
              <a:t>b) Informar los efectos financieros sobre la sustentabilidad del Fondo, de los compromisos a ser adquiridos en virtud del programa cuatrienal de inversiones establecido en el inciso segundo del artículo 100, a los Ministros de Defensa Nacional y de Hacienda.</a:t>
            </a:r>
          </a:p>
          <a:p>
            <a:pPr algn="just" defTabSz="541338" fontAlgn="base">
              <a:lnSpc>
                <a:spcPts val="2000"/>
              </a:lnSpc>
            </a:pPr>
            <a:r>
              <a:rPr lang="es-CL" sz="1600" dirty="0">
                <a:solidFill>
                  <a:prstClr val="black"/>
                </a:solidFill>
                <a:latin typeface="Calibri"/>
              </a:rPr>
              <a:t>c) Informar los aportes y retiros del Fondo a los Ministros de Defensa Nacional y de Hacienda, e instruir las transferencias del Fondo, según corresponda.</a:t>
            </a:r>
          </a:p>
          <a:p>
            <a:pPr algn="just" defTabSz="541338" fontAlgn="base">
              <a:lnSpc>
                <a:spcPts val="2000"/>
              </a:lnSpc>
            </a:pPr>
            <a:r>
              <a:rPr lang="es-CL" sz="1600" dirty="0">
                <a:solidFill>
                  <a:prstClr val="black"/>
                </a:solidFill>
                <a:latin typeface="Calibri"/>
              </a:rPr>
              <a:t>d) Elaborar reportes periódicos tanto de las inversiones financieras del Fondo como de las transferencias y los pagos realizados, según corresponda.</a:t>
            </a:r>
          </a:p>
          <a:p>
            <a:pPr algn="just" defTabSz="541338" fontAlgn="base">
              <a:lnSpc>
                <a:spcPts val="2000"/>
              </a:lnSpc>
            </a:pPr>
            <a:r>
              <a:rPr lang="es-CL" sz="1600" dirty="0">
                <a:solidFill>
                  <a:prstClr val="black"/>
                </a:solidFill>
                <a:latin typeface="Calibri"/>
              </a:rPr>
              <a:t>Este Consejo estará integrado por cinco miembros:</a:t>
            </a:r>
          </a:p>
          <a:p>
            <a:pPr algn="just" defTabSz="541338" fontAlgn="base">
              <a:lnSpc>
                <a:spcPts val="2000"/>
              </a:lnSpc>
            </a:pPr>
            <a:r>
              <a:rPr lang="es-CL" sz="1600" dirty="0">
                <a:solidFill>
                  <a:prstClr val="black"/>
                </a:solidFill>
                <a:latin typeface="Calibri"/>
              </a:rPr>
              <a:t>a) El Subsecretario de Defensa, como representante del Ministerio de Defensa Nacional, quien lo presidirá.</a:t>
            </a:r>
          </a:p>
          <a:p>
            <a:pPr algn="just" defTabSz="541338" fontAlgn="base">
              <a:lnSpc>
                <a:spcPts val="2000"/>
              </a:lnSpc>
            </a:pPr>
            <a:r>
              <a:rPr lang="es-CL" sz="1600" dirty="0">
                <a:solidFill>
                  <a:prstClr val="black"/>
                </a:solidFill>
                <a:latin typeface="Calibri"/>
              </a:rPr>
              <a:t>b) El Subsecretario para las Fuerzas Armadas, como representante del Ministerio de Defensa Nacional.</a:t>
            </a:r>
          </a:p>
          <a:p>
            <a:pPr algn="just" defTabSz="541338" fontAlgn="base">
              <a:lnSpc>
                <a:spcPts val="2000"/>
              </a:lnSpc>
            </a:pPr>
            <a:r>
              <a:rPr lang="es-CL" sz="1600" dirty="0">
                <a:solidFill>
                  <a:prstClr val="black"/>
                </a:solidFill>
                <a:latin typeface="Calibri"/>
              </a:rPr>
              <a:t>c) Un representante del Ministro de Defensa Nacional, designado por éste.</a:t>
            </a:r>
          </a:p>
          <a:p>
            <a:pPr algn="just" defTabSz="541338" fontAlgn="base">
              <a:lnSpc>
                <a:spcPts val="2000"/>
              </a:lnSpc>
            </a:pPr>
            <a:r>
              <a:rPr lang="es-CL" sz="1600" dirty="0">
                <a:solidFill>
                  <a:prstClr val="black"/>
                </a:solidFill>
                <a:latin typeface="Calibri"/>
              </a:rPr>
              <a:t>d) Un representante del Ministro de Hacienda, designado por éste.</a:t>
            </a:r>
          </a:p>
          <a:p>
            <a:pPr algn="just" defTabSz="541338" fontAlgn="base">
              <a:lnSpc>
                <a:spcPts val="2000"/>
              </a:lnSpc>
            </a:pPr>
            <a:r>
              <a:rPr lang="es-CL" sz="1600" dirty="0">
                <a:solidFill>
                  <a:prstClr val="black"/>
                </a:solidFill>
                <a:latin typeface="Calibri"/>
              </a:rPr>
              <a:t>e) Un representante del Presidente de la República, designado por éste.</a:t>
            </a:r>
            <a:endParaRPr lang="es-ES" sz="1600" dirty="0">
              <a:solidFill>
                <a:prstClr val="black"/>
              </a:solidFill>
              <a:latin typeface="Calibri"/>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solidFill>
                  <a:srgbClr val="04617B">
                    <a:shade val="90000"/>
                  </a:srgbClr>
                </a:solidFill>
              </a:rPr>
              <a:pPr/>
              <a:t>55</a:t>
            </a:fld>
            <a:endParaRPr lang="es-CL" dirty="0">
              <a:solidFill>
                <a:srgbClr val="04617B">
                  <a:shade val="90000"/>
                </a:srgbClr>
              </a:solidFill>
            </a:endParaRPr>
          </a:p>
        </p:txBody>
      </p:sp>
      <p:sp>
        <p:nvSpPr>
          <p:cNvPr id="6" name="Title 1">
            <a:extLst>
              <a:ext uri="{FF2B5EF4-FFF2-40B4-BE49-F238E27FC236}">
                <a16:creationId xmlns:a16="http://schemas.microsoft.com/office/drawing/2014/main" xmlns="" id="{01FC44A2-AA56-486F-95E6-DB35C76C47B3}"/>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22796619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CuadroTexto"/>
          <p:cNvSpPr txBox="1"/>
          <p:nvPr/>
        </p:nvSpPr>
        <p:spPr>
          <a:xfrm>
            <a:off x="1293091" y="948690"/>
            <a:ext cx="10060709" cy="5262979"/>
          </a:xfrm>
          <a:prstGeom prst="rect">
            <a:avLst/>
          </a:prstGeom>
          <a:noFill/>
        </p:spPr>
        <p:txBody>
          <a:bodyPr wrap="square" rtlCol="0">
            <a:spAutoFit/>
          </a:bodyPr>
          <a:lstStyle/>
          <a:p>
            <a:pPr algn="just" fontAlgn="base"/>
            <a:r>
              <a:rPr lang="es-CL" sz="1600" b="1" i="1" dirty="0">
                <a:solidFill>
                  <a:srgbClr val="0070C0"/>
                </a:solidFill>
                <a:latin typeface="Calibri"/>
              </a:rPr>
              <a:t>Artículo 102.- Créase un Fondo de Contingencia Estratégico</a:t>
            </a:r>
            <a:r>
              <a:rPr lang="es-CL" sz="1600" b="1" dirty="0">
                <a:solidFill>
                  <a:srgbClr val="0070C0"/>
                </a:solidFill>
                <a:latin typeface="Calibri"/>
              </a:rPr>
              <a:t>, </a:t>
            </a:r>
            <a:r>
              <a:rPr lang="es-CL" sz="1600" b="1" i="1" dirty="0">
                <a:latin typeface="+mj-lt"/>
              </a:rPr>
              <a:t>destinado a financiar el material bélico e infraestructura asociada y sus gastos de sostenimiento para enfrentar situaciones de guerra externa o de crisis internacional que afecten gravemente la seguridad exterior de la República</a:t>
            </a:r>
            <a:r>
              <a:rPr lang="es-CL" sz="1600" dirty="0">
                <a:latin typeface="+mj-lt"/>
              </a:rPr>
              <a:t>, sin perjuicio de lo establecido en el artículo 32, número 20, de la Constitución Política de la República.   </a:t>
            </a:r>
          </a:p>
          <a:p>
            <a:pPr algn="just" fontAlgn="base"/>
            <a:endParaRPr lang="es-CL" sz="1600" dirty="0">
              <a:latin typeface="+mj-lt"/>
            </a:endParaRPr>
          </a:p>
          <a:p>
            <a:pPr algn="just" fontAlgn="base"/>
            <a:r>
              <a:rPr lang="es-CL" sz="1600" dirty="0">
                <a:latin typeface="+mj-lt"/>
              </a:rPr>
              <a:t>	El Fondo también podrá ser usado para financiar el material bélico e infraestructura asociada destruidos o severamente dañados a consecuencia de situaciones de catástrofe. Todas las situaciones que menciona este inciso serán declaradas por el Presidente de la República mediante decreto supremo fundado.</a:t>
            </a:r>
          </a:p>
          <a:p>
            <a:pPr algn="just" fontAlgn="base"/>
            <a:endParaRPr lang="es-CL" sz="1600" dirty="0">
              <a:latin typeface="+mj-lt"/>
            </a:endParaRPr>
          </a:p>
          <a:p>
            <a:pPr algn="just" fontAlgn="base"/>
            <a:r>
              <a:rPr lang="es-CL" sz="1600" dirty="0">
                <a:latin typeface="+mj-lt"/>
              </a:rPr>
              <a:t>	Asimismo, </a:t>
            </a:r>
            <a:r>
              <a:rPr lang="es-CL" sz="1600" b="1" i="1" dirty="0">
                <a:latin typeface="+mj-lt"/>
              </a:rPr>
              <a:t>el Fondo de Contingencia Estratégico podrá ser utilizado para anticipar recursos al Fondo Plurianual para las Capacidades Estratégicas de la Defensa cuando, por las características y disponibilidad, sea necesaria la adquisición de material bélico para mantener o desarrollar las capacidades estratégicas.   </a:t>
            </a:r>
          </a:p>
          <a:p>
            <a:pPr algn="just" fontAlgn="base"/>
            <a:endParaRPr lang="es-CL" sz="1600" b="1" i="1" dirty="0">
              <a:latin typeface="+mj-lt"/>
            </a:endParaRPr>
          </a:p>
          <a:p>
            <a:pPr algn="just" fontAlgn="base"/>
            <a:r>
              <a:rPr lang="es-CL" sz="1600" b="1" i="1" dirty="0">
                <a:latin typeface="+mj-lt"/>
              </a:rPr>
              <a:t>	</a:t>
            </a:r>
            <a:r>
              <a:rPr lang="es-CL" sz="1600" dirty="0">
                <a:latin typeface="+mj-lt"/>
              </a:rPr>
              <a:t>Esta iniciativa de inversión, deberá ser evaluada previamente, conforme a lo dispuesto en el inciso tercero del artículo 100, y será autorizada por decreto supremo fundado y reservado conjunto de los Ministerios de Defensa Nacional y de Hacienda, exento del trámite de toma de razón. </a:t>
            </a:r>
          </a:p>
          <a:p>
            <a:pPr algn="just" fontAlgn="base"/>
            <a:endParaRPr lang="es-CL" sz="1600" dirty="0">
              <a:latin typeface="+mj-lt"/>
            </a:endParaRPr>
          </a:p>
          <a:p>
            <a:pPr algn="just" fontAlgn="base"/>
            <a:r>
              <a:rPr lang="es-CL" sz="1600" dirty="0">
                <a:latin typeface="+mj-lt"/>
              </a:rPr>
              <a:t>	Dicha compra deberá informarse en sesión secreta a las comisiones técnicas de cada rama del Congreso Nacional, en términos generales, sin afectar la seguridad nacional ni la capacidad disuasiva de las Fuerzas Armadas. En estos casos, el Fondo se repondrá con los flujos contemplados para la compra de dicho material en la planificación financiera de los años siguientes.</a:t>
            </a:r>
            <a:endParaRPr lang="es-CL" sz="1600" dirty="0">
              <a:solidFill>
                <a:prstClr val="black"/>
              </a:solidFill>
              <a:latin typeface="Calibri"/>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solidFill>
                  <a:srgbClr val="04617B">
                    <a:shade val="90000"/>
                  </a:srgbClr>
                </a:solidFill>
              </a:rPr>
              <a:pPr/>
              <a:t>56</a:t>
            </a:fld>
            <a:endParaRPr lang="es-CL" dirty="0">
              <a:solidFill>
                <a:srgbClr val="04617B">
                  <a:shade val="90000"/>
                </a:srgbClr>
              </a:solidFill>
            </a:endParaRPr>
          </a:p>
        </p:txBody>
      </p:sp>
      <p:sp>
        <p:nvSpPr>
          <p:cNvPr id="6" name="Title 1">
            <a:extLst>
              <a:ext uri="{FF2B5EF4-FFF2-40B4-BE49-F238E27FC236}">
                <a16:creationId xmlns:a16="http://schemas.microsoft.com/office/drawing/2014/main" xmlns="" id="{851F60F6-F1E3-4CB0-B627-74D6568C3C94}"/>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8611126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018095" y="948690"/>
            <a:ext cx="10444899" cy="5416868"/>
          </a:xfrm>
          <a:prstGeom prst="rect">
            <a:avLst/>
          </a:prstGeom>
          <a:noFill/>
        </p:spPr>
        <p:txBody>
          <a:bodyPr wrap="square" rtlCol="0">
            <a:spAutoFit/>
          </a:bodyPr>
          <a:lstStyle/>
          <a:p>
            <a:pPr algn="just" defTabSz="542925"/>
            <a:r>
              <a:rPr lang="es-CL" b="1" dirty="0">
                <a:solidFill>
                  <a:srgbClr val="0070C0"/>
                </a:solidFill>
                <a:latin typeface="+mj-lt"/>
              </a:rPr>
              <a:t>6.4.- ESTADO DEL ARTE DE LOS PROYECTOS EN LA ARMADA:</a:t>
            </a:r>
          </a:p>
          <a:p>
            <a:pPr algn="just" defTabSz="542925"/>
            <a:endParaRPr lang="es-CL" sz="1600" b="1" dirty="0">
              <a:solidFill>
                <a:srgbClr val="0070C0"/>
              </a:solidFill>
              <a:latin typeface="+mj-lt"/>
            </a:endParaRPr>
          </a:p>
          <a:p>
            <a:pPr algn="just" defTabSz="542925"/>
            <a:r>
              <a:rPr lang="es-CL" b="1" dirty="0">
                <a:solidFill>
                  <a:srgbClr val="0070C0"/>
                </a:solidFill>
                <a:latin typeface="+mj-lt"/>
              </a:rPr>
              <a:t>	</a:t>
            </a:r>
            <a:r>
              <a:rPr lang="es-CL" sz="1600" dirty="0">
                <a:latin typeface="+mj-lt"/>
              </a:rPr>
              <a:t>La Armada de Chile ha definido un proceso oficial para la generación de los Proyectos de Inversión en Defensa, integrando a todo aquel miembro de la institución que detecte un problema (brecha) en el correcto cumplimiento de la misión, tarea o rol asignado a ese mando, el cual debe plantearlo a través del conducto regular dispuesto: quien detecto la brecha, su mando, el Director de Programa, el Estado Mayor General de la Armada.</a:t>
            </a:r>
          </a:p>
          <a:p>
            <a:pPr algn="just" defTabSz="542925"/>
            <a:endParaRPr lang="es-CL" sz="1400" dirty="0">
              <a:latin typeface="+mj-lt"/>
            </a:endParaRPr>
          </a:p>
          <a:p>
            <a:pPr algn="just" defTabSz="542925"/>
            <a:r>
              <a:rPr lang="es-CL" sz="1600" dirty="0">
                <a:latin typeface="+mj-lt"/>
              </a:rPr>
              <a:t>	Además, ha definido qué entiende por un Proyecto de Inversión en Defensa, diferenciando entre los </a:t>
            </a:r>
            <a:r>
              <a:rPr lang="es-CL" sz="1600" b="1" i="1" dirty="0">
                <a:latin typeface="+mj-lt"/>
              </a:rPr>
              <a:t>Proyectos de Desarrollo de Capacidades </a:t>
            </a:r>
            <a:r>
              <a:rPr lang="es-CL" sz="1600" dirty="0">
                <a:latin typeface="+mj-lt"/>
              </a:rPr>
              <a:t>y los </a:t>
            </a:r>
            <a:r>
              <a:rPr lang="es-CL" sz="1600" b="1" i="1" dirty="0">
                <a:latin typeface="+mj-lt"/>
              </a:rPr>
              <a:t>Proyectos de Reposición de Material de Guerra</a:t>
            </a:r>
            <a:r>
              <a:rPr lang="es-CL" sz="1600" dirty="0">
                <a:latin typeface="+mj-lt"/>
              </a:rPr>
              <a:t>, buscando el primero obtener nuevas capacidades militares, exigidas por la planificación de guerra, crisis o catástrofe, y, en el caso de del segundo, reponer y reemplazar capacidades otorgadas por unidades navales, aeronavales o anfibias que han llegado al término de su vida útil, siendo éstas de gran valor táctico/operacional o cuyo nivel de inversión (costo de adquisición), lo que hace necesario un estudio acabado de las posibles alternativas de reemplazo, dado que su precio y/o costos asociados.</a:t>
            </a:r>
          </a:p>
          <a:p>
            <a:pPr algn="just" defTabSz="542925"/>
            <a:endParaRPr lang="es-CL" sz="1200" b="1" i="1" dirty="0">
              <a:solidFill>
                <a:srgbClr val="0070C0"/>
              </a:solidFill>
              <a:latin typeface="+mj-lt"/>
            </a:endParaRPr>
          </a:p>
          <a:p>
            <a:pPr algn="just" defTabSz="542925"/>
            <a:r>
              <a:rPr lang="es-CL" sz="1600" b="1" i="1" dirty="0">
                <a:solidFill>
                  <a:srgbClr val="0070C0"/>
                </a:solidFill>
                <a:latin typeface="+mj-lt"/>
              </a:rPr>
              <a:t>	</a:t>
            </a:r>
            <a:r>
              <a:rPr lang="es-CL" sz="1600" dirty="0">
                <a:latin typeface="+mj-lt"/>
              </a:rPr>
              <a:t>Para ambos casos, ha definido que </a:t>
            </a:r>
            <a:r>
              <a:rPr lang="es-CL" sz="1600" b="1" i="1" dirty="0">
                <a:latin typeface="+mj-lt"/>
              </a:rPr>
              <a:t>se debe efectuar una correcta Identificación de la Idea (IDI)</a:t>
            </a:r>
            <a:r>
              <a:rPr lang="es-CL" sz="1600" dirty="0">
                <a:latin typeface="+mj-lt"/>
              </a:rPr>
              <a:t>, estableciendo una metodología para ello, mediante un Formato de Calidad a ser completado por el mando que </a:t>
            </a:r>
            <a:r>
              <a:rPr lang="es-MX" sz="1600" b="1" i="1" dirty="0">
                <a:solidFill>
                  <a:srgbClr val="0070C0"/>
                </a:solidFill>
                <a:latin typeface="+mj-lt"/>
              </a:rPr>
              <a:t>detectó un problema o brecha de capacidades</a:t>
            </a:r>
            <a:r>
              <a:rPr lang="es-MX" sz="1600" dirty="0">
                <a:latin typeface="+mj-lt"/>
              </a:rPr>
              <a:t>, cuyo único propósito es: </a:t>
            </a:r>
            <a:r>
              <a:rPr lang="es-MX" sz="1600" b="1" i="1" dirty="0">
                <a:solidFill>
                  <a:srgbClr val="C00000"/>
                </a:solidFill>
                <a:latin typeface="+mj-lt"/>
              </a:rPr>
              <a:t>informar de la detección de una brecha de capacidades o problema y su concepto operacional</a:t>
            </a:r>
            <a:r>
              <a:rPr lang="es-MX" sz="1600" dirty="0">
                <a:latin typeface="+mj-lt"/>
              </a:rPr>
              <a:t>.   </a:t>
            </a:r>
          </a:p>
          <a:p>
            <a:pPr algn="just" defTabSz="542925"/>
            <a:endParaRPr lang="es-MX" sz="1200" dirty="0">
              <a:latin typeface="+mj-lt"/>
            </a:endParaRPr>
          </a:p>
          <a:p>
            <a:pPr algn="just" defTabSz="542925"/>
            <a:r>
              <a:rPr lang="es-MX" sz="1600" dirty="0">
                <a:latin typeface="+mj-lt"/>
              </a:rPr>
              <a:t>	Por lo anteriormente expuesto, </a:t>
            </a:r>
            <a:r>
              <a:rPr lang="es-MX" sz="1600" b="1" i="1" dirty="0">
                <a:latin typeface="+mj-lt"/>
              </a:rPr>
              <a:t>es necesario conocer el Formato de Calidad para la confección de una Identificación de la Idea (IDI), </a:t>
            </a:r>
            <a:r>
              <a:rPr lang="es-MX" sz="1600" dirty="0">
                <a:latin typeface="+mj-lt"/>
              </a:rPr>
              <a:t>el cual se encuentra disponible en la página web de la Dirección de Programas, Investigación y Desarrollo de la Armada (DIPRIDA). </a:t>
            </a:r>
            <a:endParaRPr lang="es-ES" sz="16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57</a:t>
            </a:fld>
            <a:endParaRPr lang="es-CL" dirty="0"/>
          </a:p>
        </p:txBody>
      </p:sp>
      <p:sp>
        <p:nvSpPr>
          <p:cNvPr id="6" name="Title 1">
            <a:extLst>
              <a:ext uri="{FF2B5EF4-FFF2-40B4-BE49-F238E27FC236}">
                <a16:creationId xmlns:a16="http://schemas.microsoft.com/office/drawing/2014/main" xmlns="" id="{32ABAC9C-2E6C-4386-A960-63D93714619D}"/>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1290146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58</a:t>
            </a:fld>
            <a:endParaRPr lang="es-CL" dirty="0"/>
          </a:p>
        </p:txBody>
      </p:sp>
      <p:sp>
        <p:nvSpPr>
          <p:cNvPr id="3" name="2 CuadroTexto"/>
          <p:cNvSpPr txBox="1"/>
          <p:nvPr/>
        </p:nvSpPr>
        <p:spPr>
          <a:xfrm>
            <a:off x="1200727" y="948691"/>
            <a:ext cx="10437091" cy="5663089"/>
          </a:xfrm>
          <a:prstGeom prst="rect">
            <a:avLst/>
          </a:prstGeom>
          <a:noFill/>
        </p:spPr>
        <p:txBody>
          <a:bodyPr wrap="square" rtlCol="0">
            <a:spAutoFit/>
          </a:bodyPr>
          <a:lstStyle/>
          <a:p>
            <a:pPr algn="just" defTabSz="542925"/>
            <a:r>
              <a:rPr lang="es-CL" b="1" dirty="0">
                <a:solidFill>
                  <a:srgbClr val="0070C0"/>
                </a:solidFill>
                <a:latin typeface="+mj-lt"/>
              </a:rPr>
              <a:t>6.5.- 	POLITICA DE CALIDAD DIPRIDA:</a:t>
            </a:r>
          </a:p>
          <a:p>
            <a:pPr algn="just" defTabSz="542925"/>
            <a:endParaRPr lang="es-CL" sz="1200" b="1" dirty="0">
              <a:solidFill>
                <a:srgbClr val="0070C0"/>
              </a:solidFill>
              <a:latin typeface="+mj-lt"/>
            </a:endParaRPr>
          </a:p>
          <a:p>
            <a:pPr algn="just">
              <a:tabLst>
                <a:tab pos="541338" algn="l"/>
              </a:tabLst>
            </a:pPr>
            <a:r>
              <a:rPr lang="es-CL" sz="1600" b="1" dirty="0">
                <a:latin typeface="+mj-lt"/>
              </a:rPr>
              <a:t>	MISION: </a:t>
            </a:r>
            <a:r>
              <a:rPr lang="es-CL" sz="1600" b="1" dirty="0">
                <a:solidFill>
                  <a:srgbClr val="0070C0"/>
                </a:solidFill>
                <a:latin typeface="+mj-lt"/>
              </a:rPr>
              <a:t>“Conducir las actividades de Investigación y materializar los programas de desarrollo 	de las Fuerzas Navales, con el propósito de contribuir a la modernización del Poder Naval”.</a:t>
            </a:r>
          </a:p>
          <a:p>
            <a:pPr algn="just"/>
            <a:endParaRPr lang="es-CL" sz="1200" dirty="0">
              <a:latin typeface="+mj-lt"/>
            </a:endParaRPr>
          </a:p>
          <a:p>
            <a:pPr marL="541338" algn="just"/>
            <a:r>
              <a:rPr lang="es-CL" sz="1600" b="1" dirty="0">
                <a:latin typeface="+mj-lt"/>
              </a:rPr>
              <a:t>Se entenderán por ACTIVIDADES DE INVESTIGACÍON: </a:t>
            </a:r>
            <a:r>
              <a:rPr lang="es-CL" sz="1600" dirty="0">
                <a:latin typeface="+mj-lt"/>
              </a:rPr>
              <a:t>“Desarrollar nuevas tecnologías que solucionen problemas específicos de la Armada y la Investigación operativa en apoyo al desarrollo de tácticas y estructuración de las Fuerzas Navales”</a:t>
            </a:r>
          </a:p>
          <a:p>
            <a:pPr marL="541338" algn="just"/>
            <a:endParaRPr lang="es-CL" sz="1200" dirty="0">
              <a:latin typeface="+mj-lt"/>
            </a:endParaRPr>
          </a:p>
          <a:p>
            <a:pPr marL="541338" algn="just"/>
            <a:r>
              <a:rPr lang="es-CL" sz="1600" b="1" dirty="0">
                <a:latin typeface="+mj-lt"/>
              </a:rPr>
              <a:t>Se entenderá por DESARROLLO DE LAS FUERZAS NAVALES: </a:t>
            </a:r>
            <a:r>
              <a:rPr lang="es-CL" sz="1600" dirty="0">
                <a:latin typeface="+mj-lt"/>
              </a:rPr>
              <a:t>Renovación, Repotencionamiento y Modernización, de sistemas, unidades y aeronaves.</a:t>
            </a:r>
          </a:p>
          <a:p>
            <a:pPr algn="just">
              <a:tabLst>
                <a:tab pos="541338" algn="l"/>
              </a:tabLst>
            </a:pPr>
            <a:endParaRPr lang="es-CL" sz="1200" b="1" dirty="0">
              <a:latin typeface="+mj-lt"/>
            </a:endParaRPr>
          </a:p>
          <a:p>
            <a:pPr algn="just">
              <a:tabLst>
                <a:tab pos="541338" algn="l"/>
              </a:tabLst>
            </a:pPr>
            <a:r>
              <a:rPr lang="es-CL" sz="1600" dirty="0">
                <a:latin typeface="+mj-lt"/>
              </a:rPr>
              <a:t>Para cumplir con lo anterior, se compromete a tener un Sistema de Gestión de Calidad, que permita:</a:t>
            </a:r>
          </a:p>
          <a:p>
            <a:pPr algn="just">
              <a:tabLst>
                <a:tab pos="541338" algn="l"/>
              </a:tabLst>
            </a:pPr>
            <a:r>
              <a:rPr lang="es-CL" sz="1200" dirty="0">
                <a:latin typeface="+mj-lt"/>
              </a:rPr>
              <a:t> </a:t>
            </a:r>
          </a:p>
          <a:p>
            <a:pPr marL="285750" indent="-285750" algn="just">
              <a:buFont typeface="Arial" panose="020B0604020202020204" pitchFamily="34" charset="0"/>
              <a:buChar char="•"/>
              <a:tabLst>
                <a:tab pos="541338" algn="l"/>
              </a:tabLst>
            </a:pPr>
            <a:r>
              <a:rPr lang="es-CL" sz="1600" dirty="0">
                <a:latin typeface="+mj-lt"/>
              </a:rPr>
              <a:t>Desarrolla Proyectos de Inversión de Investigación y de Desarrollo, u de Análisis de Operaciones, que aseguren la satisfacción de los requerimientos de Desarrollo de Fuerzas de la Armada.   </a:t>
            </a:r>
          </a:p>
          <a:p>
            <a:pPr marL="285750" indent="-285750" algn="just">
              <a:buFont typeface="Arial" panose="020B0604020202020204" pitchFamily="34" charset="0"/>
              <a:buChar char="•"/>
              <a:tabLst>
                <a:tab pos="541338" algn="l"/>
              </a:tabLst>
            </a:pPr>
            <a:r>
              <a:rPr lang="es-CL" sz="1600" dirty="0">
                <a:latin typeface="+mj-lt"/>
              </a:rPr>
              <a:t>Registrar adecuadamente los antecedentes y acciones en todo Proyecto que se ejecute en la D.P.I.D.A., otorgando trazabilidad permanente.</a:t>
            </a:r>
          </a:p>
          <a:p>
            <a:pPr marL="285750" indent="-285750" algn="just">
              <a:buFont typeface="Arial" panose="020B0604020202020204" pitchFamily="34" charset="0"/>
              <a:buChar char="•"/>
              <a:tabLst>
                <a:tab pos="541338" algn="l"/>
              </a:tabLst>
            </a:pPr>
            <a:r>
              <a:rPr lang="es-CL" sz="1600" dirty="0">
                <a:latin typeface="+mj-lt"/>
              </a:rPr>
              <a:t>Mejorar continuamente le eficiencia del proceso de inversión, a través de una metodología que asegure el mejor rendimiento de los recursos.</a:t>
            </a:r>
          </a:p>
          <a:p>
            <a:pPr marL="285750" indent="-285750" algn="just">
              <a:buFont typeface="Arial" panose="020B0604020202020204" pitchFamily="34" charset="0"/>
              <a:buChar char="•"/>
              <a:tabLst>
                <a:tab pos="541338" algn="l"/>
              </a:tabLst>
            </a:pPr>
            <a:r>
              <a:rPr lang="es-CL" sz="1600" dirty="0">
                <a:latin typeface="+mj-lt"/>
              </a:rPr>
              <a:t>Mejorar continuamente la eficacia del Sistema de Gestión de Calidad, que facilite la aprobación de los Proyectos y su financiamiento.</a:t>
            </a:r>
          </a:p>
          <a:p>
            <a:pPr algn="just">
              <a:tabLst>
                <a:tab pos="541338" algn="l"/>
              </a:tabLst>
            </a:pPr>
            <a:endParaRPr lang="es-CL" sz="1200" dirty="0">
              <a:latin typeface="+mj-lt"/>
            </a:endParaRPr>
          </a:p>
          <a:p>
            <a:pPr algn="just">
              <a:tabLst>
                <a:tab pos="541338" algn="l"/>
              </a:tabLst>
            </a:pPr>
            <a:r>
              <a:rPr lang="es-CL" sz="1600" i="1" dirty="0">
                <a:solidFill>
                  <a:srgbClr val="C00000"/>
                </a:solidFill>
                <a:latin typeface="+mj-lt"/>
              </a:rPr>
              <a:t>De esta política, se establecen los Objetivos de Calidad y desprenden los Formatos de Calidad DIPRIDA</a:t>
            </a:r>
            <a:r>
              <a:rPr lang="es-CL" sz="1600" dirty="0">
                <a:solidFill>
                  <a:srgbClr val="C00000"/>
                </a:solidFill>
                <a:latin typeface="+mj-lt"/>
              </a:rPr>
              <a:t>.</a:t>
            </a:r>
            <a:endParaRPr lang="es-ES" sz="1600" i="1" dirty="0">
              <a:solidFill>
                <a:srgbClr val="C00000"/>
              </a:solidFill>
              <a:latin typeface="+mj-lt"/>
            </a:endParaRPr>
          </a:p>
        </p:txBody>
      </p:sp>
      <p:sp>
        <p:nvSpPr>
          <p:cNvPr id="6" name="Title 1">
            <a:extLst>
              <a:ext uri="{FF2B5EF4-FFF2-40B4-BE49-F238E27FC236}">
                <a16:creationId xmlns:a16="http://schemas.microsoft.com/office/drawing/2014/main" xmlns="" id="{36ACE711-0D39-420A-A3A5-D86268F72353}"/>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3515119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número de diapositiva"/>
          <p:cNvSpPr>
            <a:spLocks noGrp="1"/>
          </p:cNvSpPr>
          <p:nvPr>
            <p:ph type="sldNum" sz="quarter" idx="12"/>
          </p:nvPr>
        </p:nvSpPr>
        <p:spPr/>
        <p:txBody>
          <a:bodyPr/>
          <a:lstStyle/>
          <a:p>
            <a:fld id="{BC75BB6E-B40D-4A41-B883-88CCEBB963C9}" type="slidenum">
              <a:rPr lang="es-CL" smtClean="0"/>
              <a:pPr/>
              <a:t>59</a:t>
            </a:fld>
            <a:endParaRPr lang="es-CL" dirty="0"/>
          </a:p>
        </p:txBody>
      </p:sp>
      <p:graphicFrame>
        <p:nvGraphicFramePr>
          <p:cNvPr id="6" name="Objeto 5"/>
          <p:cNvGraphicFramePr>
            <a:graphicFrameLocks noChangeAspect="1"/>
          </p:cNvGraphicFramePr>
          <p:nvPr/>
        </p:nvGraphicFramePr>
        <p:xfrm>
          <a:off x="6423540" y="1259980"/>
          <a:ext cx="3760148" cy="5096370"/>
        </p:xfrm>
        <a:graphic>
          <a:graphicData uri="http://schemas.openxmlformats.org/presentationml/2006/ole">
            <mc:AlternateContent xmlns:mc="http://schemas.openxmlformats.org/markup-compatibility/2006">
              <mc:Choice xmlns:v="urn:schemas-microsoft-com:vml" Requires="v">
                <p:oleObj spid="_x0000_s1028" name="Acrobat Document" r:id="rId3" imgW="5829199" imgH="7543800" progId="AcroExch.Document.DC">
                  <p:embed/>
                </p:oleObj>
              </mc:Choice>
              <mc:Fallback>
                <p:oleObj name="Acrobat Document" r:id="rId3" imgW="5829199" imgH="7543800" progId="AcroExch.Document.DC">
                  <p:embed/>
                  <p:pic>
                    <p:nvPicPr>
                      <p:cNvPr id="6" name="Objeto 5"/>
                      <p:cNvPicPr/>
                      <p:nvPr/>
                    </p:nvPicPr>
                    <p:blipFill>
                      <a:blip r:embed="rId4"/>
                      <a:stretch>
                        <a:fillRect/>
                      </a:stretch>
                    </p:blipFill>
                    <p:spPr>
                      <a:xfrm>
                        <a:off x="6423540" y="1259980"/>
                        <a:ext cx="3760148" cy="5096370"/>
                      </a:xfrm>
                      <a:prstGeom prst="rect">
                        <a:avLst/>
                      </a:prstGeom>
                      <a:ln>
                        <a:solidFill>
                          <a:schemeClr val="tx1"/>
                        </a:solidFill>
                      </a:ln>
                    </p:spPr>
                  </p:pic>
                </p:oleObj>
              </mc:Fallback>
            </mc:AlternateContent>
          </a:graphicData>
        </a:graphic>
      </p:graphicFrame>
      <p:sp>
        <p:nvSpPr>
          <p:cNvPr id="2" name="Flecha derecha 1">
            <a:hlinkClick r:id="rId5" action="ppaction://hlinkfile"/>
          </p:cNvPr>
          <p:cNvSpPr/>
          <p:nvPr/>
        </p:nvSpPr>
        <p:spPr>
          <a:xfrm>
            <a:off x="3863752" y="4869160"/>
            <a:ext cx="936104" cy="5760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 name="CuadroTexto 6"/>
          <p:cNvSpPr txBox="1"/>
          <p:nvPr/>
        </p:nvSpPr>
        <p:spPr>
          <a:xfrm>
            <a:off x="2135006" y="2189183"/>
            <a:ext cx="4032448" cy="2246769"/>
          </a:xfrm>
          <a:prstGeom prst="rect">
            <a:avLst/>
          </a:prstGeom>
          <a:solidFill>
            <a:srgbClr val="FFFF00"/>
          </a:solidFill>
          <a:ln w="25400">
            <a:solidFill>
              <a:srgbClr val="FF0000"/>
            </a:solidFill>
          </a:ln>
        </p:spPr>
        <p:txBody>
          <a:bodyPr wrap="square" rtlCol="0">
            <a:spAutoFit/>
          </a:bodyPr>
          <a:lstStyle/>
          <a:p>
            <a:pPr algn="ctr"/>
            <a:r>
              <a:rPr lang="es-CL" sz="2800" b="1" dirty="0">
                <a:solidFill>
                  <a:srgbClr val="0070C0"/>
                </a:solidFill>
                <a:latin typeface="+mj-lt"/>
              </a:rPr>
              <a:t>RECORDAR SIEMPRE: </a:t>
            </a:r>
          </a:p>
          <a:p>
            <a:pPr algn="ctr"/>
            <a:r>
              <a:rPr lang="es-CL" sz="2800" dirty="0">
                <a:solidFill>
                  <a:srgbClr val="0070C0"/>
                </a:solidFill>
                <a:latin typeface="+mj-lt"/>
              </a:rPr>
              <a:t>Una buena Identificación de la Idea es la base para el desarrollo de un buen proyecto.</a:t>
            </a:r>
          </a:p>
        </p:txBody>
      </p:sp>
      <p:sp>
        <p:nvSpPr>
          <p:cNvPr id="9" name="Title 1">
            <a:extLst>
              <a:ext uri="{FF2B5EF4-FFF2-40B4-BE49-F238E27FC236}">
                <a16:creationId xmlns:a16="http://schemas.microsoft.com/office/drawing/2014/main" xmlns="" id="{9A526446-8660-4F89-B754-38C87440665C}"/>
              </a:ext>
            </a:extLst>
          </p:cNvPr>
          <p:cNvSpPr txBox="1">
            <a:spLocks/>
          </p:cNvSpPr>
          <p:nvPr/>
        </p:nvSpPr>
        <p:spPr>
          <a:xfrm>
            <a:off x="1738314" y="116632"/>
            <a:ext cx="8858280" cy="623562"/>
          </a:xfrm>
          <a:prstGeom prst="rect">
            <a:avLst/>
          </a:prstGeom>
        </p:spPr>
        <p:txBody>
          <a:bodyPr>
            <a:noAutofit/>
          </a:bodyPr>
          <a:lstStyle/>
          <a:p>
            <a:pPr lvl="0" algn="ctr">
              <a:spcBef>
                <a:spcPct val="0"/>
              </a:spcBef>
              <a:defRPr/>
            </a:pPr>
            <a:r>
              <a:rPr lang="es-MX" sz="2800" b="1" dirty="0">
                <a:solidFill>
                  <a:schemeClr val="tx2"/>
                </a:solidFill>
                <a:latin typeface="+mj-lt"/>
                <a:ea typeface="+mj-ea"/>
                <a:cs typeface="+mj-cs"/>
              </a:rPr>
              <a:t>Los Proyectos en la Armada de Chile</a:t>
            </a:r>
            <a:endParaRPr lang="es-CL" sz="2800" b="1" dirty="0">
              <a:solidFill>
                <a:schemeClr val="tx2"/>
              </a:solidFill>
              <a:latin typeface="+mj-lt"/>
              <a:ea typeface="+mj-ea"/>
              <a:cs typeface="+mj-cs"/>
            </a:endParaRPr>
          </a:p>
        </p:txBody>
      </p:sp>
    </p:spTree>
    <p:extLst>
      <p:ext uri="{BB962C8B-B14F-4D97-AF65-F5344CB8AC3E}">
        <p14:creationId xmlns:p14="http://schemas.microsoft.com/office/powerpoint/2010/main" val="16702075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95490" y="1268760"/>
            <a:ext cx="7772400" cy="936104"/>
          </a:xfrm>
        </p:spPr>
        <p:txBody>
          <a:bodyPr>
            <a:noAutofit/>
          </a:bodyPr>
          <a:lstStyle/>
          <a:p>
            <a:pPr algn="ctr"/>
            <a:r>
              <a:rPr lang="es-CL" sz="3200" dirty="0"/>
              <a:t>Fin UT-1</a:t>
            </a:r>
            <a:br>
              <a:rPr lang="es-CL" sz="3200" dirty="0"/>
            </a:br>
            <a:r>
              <a:rPr lang="es-CL" sz="3200" dirty="0"/>
              <a:t>Introducción a la Gestión de Proyectos Institucionales</a:t>
            </a:r>
          </a:p>
        </p:txBody>
      </p:sp>
      <p:sp>
        <p:nvSpPr>
          <p:cNvPr id="3" name="Subtitle 2"/>
          <p:cNvSpPr>
            <a:spLocks noGrp="1"/>
          </p:cNvSpPr>
          <p:nvPr>
            <p:ph type="subTitle" idx="1"/>
          </p:nvPr>
        </p:nvSpPr>
        <p:spPr>
          <a:xfrm>
            <a:off x="2881290" y="5758408"/>
            <a:ext cx="6400800" cy="550912"/>
          </a:xfrm>
        </p:spPr>
        <p:txBody>
          <a:bodyPr>
            <a:normAutofit/>
          </a:bodyPr>
          <a:lstStyle/>
          <a:p>
            <a:pPr algn="ctr"/>
            <a:r>
              <a:rPr lang="es-CL" sz="2800" b="1" dirty="0">
                <a:latin typeface="+mj-lt"/>
              </a:rPr>
              <a:t>Academia Politécnica Naval</a:t>
            </a:r>
            <a:endParaRPr lang="es-CL" sz="2800" dirty="0">
              <a:latin typeface="+mj-lt"/>
            </a:endParaRPr>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60</a:t>
            </a:fld>
            <a:endParaRPr lang="es-CL" dirty="0"/>
          </a:p>
        </p:txBody>
      </p:sp>
      <p:sp>
        <p:nvSpPr>
          <p:cNvPr id="6" name="TextBox 3"/>
          <p:cNvSpPr txBox="1"/>
          <p:nvPr/>
        </p:nvSpPr>
        <p:spPr>
          <a:xfrm>
            <a:off x="1524000" y="188641"/>
            <a:ext cx="9144000" cy="461665"/>
          </a:xfrm>
          <a:prstGeom prst="rect">
            <a:avLst/>
          </a:prstGeom>
          <a:noFill/>
        </p:spPr>
        <p:txBody>
          <a:bodyPr wrap="square" rtlCol="0">
            <a:spAutoFit/>
          </a:bodyPr>
          <a:lstStyle/>
          <a:p>
            <a:pPr algn="ctr"/>
            <a:r>
              <a:rPr lang="es-CL" sz="2400" b="1" dirty="0">
                <a:latin typeface="+mj-lt"/>
              </a:rPr>
              <a:t>EVALUACIÓN Y ADMINISTRACIÓN DE PROYECTOS</a:t>
            </a:r>
          </a:p>
        </p:txBody>
      </p:sp>
      <p:pic>
        <p:nvPicPr>
          <p:cNvPr id="7" name="Picture 2" descr="Asmar inicia la construcción del primero de cuatro buques multipropósito  para la Armada de Chile">
            <a:extLst>
              <a:ext uri="{FF2B5EF4-FFF2-40B4-BE49-F238E27FC236}">
                <a16:creationId xmlns:a16="http://schemas.microsoft.com/office/drawing/2014/main" xmlns="" id="{7D172D28-E183-47D8-B515-0076FABA0620}"/>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858" b="12847"/>
          <a:stretch/>
        </p:blipFill>
        <p:spPr bwMode="auto">
          <a:xfrm>
            <a:off x="2820755" y="2276872"/>
            <a:ext cx="6903239"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622759"/>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xmlns="" id="{C8EEAC98-4BCB-E41D-D1EF-BB19A1C7C328}"/>
            </a:ext>
          </a:extLst>
        </p:cNvPr>
        <p:cNvGrpSpPr/>
        <p:nvPr/>
      </p:nvGrpSpPr>
      <p:grpSpPr>
        <a:xfrm>
          <a:off x="0" y="0"/>
          <a:ext cx="0" cy="0"/>
          <a:chOff x="0" y="0"/>
          <a:chExt cx="0" cy="0"/>
        </a:xfrm>
      </p:grpSpPr>
      <p:pic>
        <p:nvPicPr>
          <p:cNvPr id="13" name="Imagen 12">
            <a:extLst>
              <a:ext uri="{FF2B5EF4-FFF2-40B4-BE49-F238E27FC236}">
                <a16:creationId xmlns:a16="http://schemas.microsoft.com/office/drawing/2014/main" xmlns="" id="{B0CC49CB-BA03-3290-B097-E2955C56F407}"/>
              </a:ext>
            </a:extLst>
          </p:cNvPr>
          <p:cNvPicPr>
            <a:picLocks noChangeAspect="1"/>
          </p:cNvPicPr>
          <p:nvPr/>
        </p:nvPicPr>
        <p:blipFill>
          <a:blip r:embed="rId4"/>
          <a:stretch>
            <a:fillRect/>
          </a:stretch>
        </p:blipFill>
        <p:spPr>
          <a:xfrm>
            <a:off x="-588104" y="2295525"/>
            <a:ext cx="13326205" cy="4585024"/>
          </a:xfrm>
          <a:prstGeom prst="rect">
            <a:avLst/>
          </a:prstGeom>
          <a:effectLst>
            <a:softEdge rad="635000"/>
          </a:effectLst>
        </p:spPr>
      </p:pic>
      <p:pic>
        <p:nvPicPr>
          <p:cNvPr id="12" name="Imagen 11">
            <a:extLst>
              <a:ext uri="{FF2B5EF4-FFF2-40B4-BE49-F238E27FC236}">
                <a16:creationId xmlns:a16="http://schemas.microsoft.com/office/drawing/2014/main" xmlns="" id="{CCD97EC2-DA11-54DF-2CC2-893C89D24C5D}"/>
              </a:ext>
            </a:extLst>
          </p:cNvPr>
          <p:cNvPicPr>
            <a:picLocks noChangeAspect="1"/>
          </p:cNvPicPr>
          <p:nvPr/>
        </p:nvPicPr>
        <p:blipFill>
          <a:blip r:embed="rId5"/>
          <a:stretch>
            <a:fillRect/>
          </a:stretch>
        </p:blipFill>
        <p:spPr>
          <a:xfrm>
            <a:off x="3448050" y="4010076"/>
            <a:ext cx="4141035" cy="3061810"/>
          </a:xfrm>
          <a:prstGeom prst="rect">
            <a:avLst/>
          </a:prstGeom>
          <a:effectLst>
            <a:softEdge rad="635000"/>
          </a:effectLst>
        </p:spPr>
      </p:pic>
      <p:pic>
        <p:nvPicPr>
          <p:cNvPr id="9" name="7 Imagen" descr="escudo.gif">
            <a:extLst>
              <a:ext uri="{FF2B5EF4-FFF2-40B4-BE49-F238E27FC236}">
                <a16:creationId xmlns:a16="http://schemas.microsoft.com/office/drawing/2014/main" xmlns="" id="{C6B4E53D-DB99-230F-D55E-F348886BD7C7}"/>
              </a:ext>
            </a:extLst>
          </p:cNvPr>
          <p:cNvPicPr>
            <a:picLocks noChangeAspect="1"/>
          </p:cNvPicPr>
          <p:nvPr/>
        </p:nvPicPr>
        <p:blipFill>
          <a:blip r:embed="rId6" cstate="print"/>
          <a:srcRect/>
          <a:stretch>
            <a:fillRect/>
          </a:stretch>
        </p:blipFill>
        <p:spPr bwMode="auto">
          <a:xfrm>
            <a:off x="193784" y="2726094"/>
            <a:ext cx="3619613" cy="3624753"/>
          </a:xfrm>
          <a:prstGeom prst="rect">
            <a:avLst/>
          </a:prstGeom>
          <a:noFill/>
          <a:ln w="9525">
            <a:noFill/>
            <a:miter lim="800000"/>
            <a:headEnd/>
            <a:tailEnd/>
          </a:ln>
          <a:effectLst/>
        </p:spPr>
      </p:pic>
      <p:sp>
        <p:nvSpPr>
          <p:cNvPr id="3" name="Marcador de número de diapositiva 2">
            <a:extLst>
              <a:ext uri="{FF2B5EF4-FFF2-40B4-BE49-F238E27FC236}">
                <a16:creationId xmlns:a16="http://schemas.microsoft.com/office/drawing/2014/main" xmlns="" id="{BEC79351-017B-E650-27A6-C678739A89C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969093-B495-4F1D-9008-46CED2095F4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5" name="Imagen 4">
            <a:extLst>
              <a:ext uri="{FF2B5EF4-FFF2-40B4-BE49-F238E27FC236}">
                <a16:creationId xmlns:a16="http://schemas.microsoft.com/office/drawing/2014/main" xmlns="" id="{A6022064-79A7-EF69-4475-2DA9A6DA8E75}"/>
              </a:ext>
            </a:extLst>
          </p:cNvPr>
          <p:cNvPicPr>
            <a:picLocks noChangeAspect="1"/>
          </p:cNvPicPr>
          <p:nvPr/>
        </p:nvPicPr>
        <p:blipFill>
          <a:blip r:embed="rId7"/>
          <a:srcRect l="37205" t="55612"/>
          <a:stretch>
            <a:fillRect/>
          </a:stretch>
        </p:blipFill>
        <p:spPr>
          <a:xfrm>
            <a:off x="6863297" y="4605235"/>
            <a:ext cx="5512018" cy="2199412"/>
          </a:xfrm>
          <a:prstGeom prst="rect">
            <a:avLst/>
          </a:prstGeom>
          <a:effectLst>
            <a:softEdge rad="317500"/>
          </a:effectLst>
        </p:spPr>
      </p:pic>
      <p:pic>
        <p:nvPicPr>
          <p:cNvPr id="6" name="Imagen 5">
            <a:extLst>
              <a:ext uri="{FF2B5EF4-FFF2-40B4-BE49-F238E27FC236}">
                <a16:creationId xmlns:a16="http://schemas.microsoft.com/office/drawing/2014/main" xmlns="" id="{86134512-B138-EAF9-DEB5-EA9908EA4F61}"/>
              </a:ext>
            </a:extLst>
          </p:cNvPr>
          <p:cNvPicPr>
            <a:picLocks noChangeAspect="1"/>
          </p:cNvPicPr>
          <p:nvPr/>
        </p:nvPicPr>
        <p:blipFill>
          <a:blip r:embed="rId7"/>
          <a:srcRect l="39684" r="6235" b="47680"/>
          <a:stretch>
            <a:fillRect/>
          </a:stretch>
        </p:blipFill>
        <p:spPr>
          <a:xfrm>
            <a:off x="3257549" y="2429983"/>
            <a:ext cx="5121055" cy="2796590"/>
          </a:xfrm>
          <a:prstGeom prst="rect">
            <a:avLst/>
          </a:prstGeom>
          <a:effectLst>
            <a:softEdge rad="317500"/>
          </a:effectLst>
        </p:spPr>
      </p:pic>
      <p:pic>
        <p:nvPicPr>
          <p:cNvPr id="8" name="Imagen 7">
            <a:extLst>
              <a:ext uri="{FF2B5EF4-FFF2-40B4-BE49-F238E27FC236}">
                <a16:creationId xmlns:a16="http://schemas.microsoft.com/office/drawing/2014/main" xmlns="" id="{E070CB73-5B59-263A-4C4C-8F45A538B895}"/>
              </a:ext>
            </a:extLst>
          </p:cNvPr>
          <p:cNvPicPr>
            <a:picLocks noChangeAspect="1"/>
          </p:cNvPicPr>
          <p:nvPr/>
        </p:nvPicPr>
        <p:blipFill>
          <a:blip r:embed="rId8"/>
          <a:stretch>
            <a:fillRect/>
          </a:stretch>
        </p:blipFill>
        <p:spPr>
          <a:xfrm>
            <a:off x="8818911" y="2726093"/>
            <a:ext cx="1410252" cy="1873475"/>
          </a:xfrm>
          <a:prstGeom prst="rect">
            <a:avLst/>
          </a:prstGeom>
        </p:spPr>
      </p:pic>
      <p:pic>
        <p:nvPicPr>
          <p:cNvPr id="11" name="Imagen 10">
            <a:extLst>
              <a:ext uri="{FF2B5EF4-FFF2-40B4-BE49-F238E27FC236}">
                <a16:creationId xmlns:a16="http://schemas.microsoft.com/office/drawing/2014/main" xmlns="" id="{9FB0ACD3-3DF2-8AB0-5E0E-158129E50DB2}"/>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6667" b="95000" l="10000" r="90000">
                        <a14:foregroundMark x1="31429" y1="91333" x2="31429" y2="91333"/>
                        <a14:foregroundMark x1="40714" y1="95000" x2="40714" y2="95000"/>
                        <a14:foregroundMark x1="47143" y1="6667" x2="47143" y2="6667"/>
                      </a14:backgroundRemoval>
                    </a14:imgEffect>
                  </a14:imgLayer>
                </a14:imgProps>
              </a:ext>
            </a:extLst>
          </a:blip>
          <a:stretch>
            <a:fillRect/>
          </a:stretch>
        </p:blipFill>
        <p:spPr>
          <a:xfrm>
            <a:off x="10373351" y="2747057"/>
            <a:ext cx="1729010" cy="1852511"/>
          </a:xfrm>
          <a:prstGeom prst="rect">
            <a:avLst/>
          </a:prstGeom>
        </p:spPr>
      </p:pic>
      <p:sp>
        <p:nvSpPr>
          <p:cNvPr id="4" name="CuadroTexto 3">
            <a:extLst>
              <a:ext uri="{FF2B5EF4-FFF2-40B4-BE49-F238E27FC236}">
                <a16:creationId xmlns:a16="http://schemas.microsoft.com/office/drawing/2014/main" xmlns="" id="{0BF7E6D1-233E-9F75-FC8F-0DE6FB27201F}"/>
              </a:ext>
            </a:extLst>
          </p:cNvPr>
          <p:cNvSpPr txBox="1"/>
          <p:nvPr/>
        </p:nvSpPr>
        <p:spPr>
          <a:xfrm>
            <a:off x="3135095" y="3397379"/>
            <a:ext cx="5879805" cy="646331"/>
          </a:xfrm>
          <a:prstGeom prst="rect">
            <a:avLst/>
          </a:prstGeom>
          <a:solidFill>
            <a:srgbClr val="C00000">
              <a:alpha val="10196"/>
            </a:srgb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sz="3600" b="1" dirty="0">
                <a:ln>
                  <a:solidFill>
                    <a:schemeClr val="bg1"/>
                  </a:solidFill>
                </a:ln>
                <a:solidFill>
                  <a:srgbClr val="002060"/>
                </a:solidFill>
                <a:effectLst>
                  <a:outerShdw blurRad="38100" dist="38100" dir="2700000" algn="tl">
                    <a:srgbClr val="000000">
                      <a:alpha val="43137"/>
                    </a:srgbClr>
                  </a:outerShdw>
                  <a:reflection blurRad="6350" stA="60000" endA="900" endPos="60000" dist="60007" dir="5400000" sy="-100000" algn="bl" rotWithShape="0"/>
                </a:effectLst>
                <a:latin typeface="Calibri"/>
              </a:rPr>
              <a:t>TÉRMINO DE LA EXPOSICIÓN</a:t>
            </a:r>
            <a:endParaRPr kumimoji="0" lang="es-ES" sz="3600" b="1" i="0" u="none" strike="noStrike" kern="1200" cap="none" spc="0" normalizeH="0" baseline="0" noProof="0" dirty="0">
              <a:ln>
                <a:solidFill>
                  <a:schemeClr val="bg1"/>
                </a:solidFill>
              </a:ln>
              <a:solidFill>
                <a:srgbClr val="002060"/>
              </a:solidFill>
              <a:effectLst>
                <a:outerShdw blurRad="38100" dist="38100" dir="2700000" algn="tl">
                  <a:srgbClr val="000000">
                    <a:alpha val="43137"/>
                  </a:srgbClr>
                </a:outerShdw>
                <a:reflection blurRad="6350" stA="60000" endA="900" endPos="60000" dist="60007" dir="5400000" sy="-100000" algn="bl" rotWithShape="0"/>
              </a:effectLst>
              <a:uLnTx/>
              <a:uFillTx/>
              <a:latin typeface="Calibri"/>
            </a:endParaRPr>
          </a:p>
        </p:txBody>
      </p:sp>
      <p:sp>
        <p:nvSpPr>
          <p:cNvPr id="7" name="CuadroTexto 6">
            <a:extLst>
              <a:ext uri="{FF2B5EF4-FFF2-40B4-BE49-F238E27FC236}">
                <a16:creationId xmlns:a16="http://schemas.microsoft.com/office/drawing/2014/main" xmlns="" id="{811CBC8A-B3A3-7221-41E1-2DD13E82AD6A}"/>
              </a:ext>
            </a:extLst>
          </p:cNvPr>
          <p:cNvSpPr txBox="1"/>
          <p:nvPr/>
        </p:nvSpPr>
        <p:spPr>
          <a:xfrm>
            <a:off x="2110739" y="2024804"/>
            <a:ext cx="8262611" cy="523220"/>
          </a:xfrm>
          <a:prstGeom prst="rect">
            <a:avLst/>
          </a:prstGeom>
          <a:noFill/>
        </p:spPr>
        <p:txBody>
          <a:bodyPr wrap="square" rtlCol="0">
            <a:spAutoFit/>
          </a:bodyPr>
          <a:lstStyle/>
          <a:p>
            <a:pPr algn="ctr"/>
            <a:r>
              <a:rPr lang="es-ES" sz="2800" b="1" dirty="0">
                <a:solidFill>
                  <a:prstClr val="white"/>
                </a:solidFill>
              </a:rPr>
              <a:t>CURSO DE COMANDANTES INFANTES DE MARINA </a:t>
            </a:r>
          </a:p>
        </p:txBody>
      </p:sp>
      <p:sp>
        <p:nvSpPr>
          <p:cNvPr id="10" name="Subtítulo 2">
            <a:extLst>
              <a:ext uri="{FF2B5EF4-FFF2-40B4-BE49-F238E27FC236}">
                <a16:creationId xmlns:a16="http://schemas.microsoft.com/office/drawing/2014/main" xmlns="" id="{1E1230B4-970B-3E13-E144-19EBAFE68789}"/>
              </a:ext>
            </a:extLst>
          </p:cNvPr>
          <p:cNvSpPr txBox="1">
            <a:spLocks/>
          </p:cNvSpPr>
          <p:nvPr/>
        </p:nvSpPr>
        <p:spPr>
          <a:xfrm>
            <a:off x="7023910" y="6048069"/>
            <a:ext cx="5190791" cy="5808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ES" sz="2800" b="0" i="0" u="none" strike="noStrike" kern="1200" cap="none" spc="0" normalizeH="0" baseline="0" noProof="0" dirty="0">
                <a:ln>
                  <a:noFill/>
                </a:ln>
                <a:solidFill>
                  <a:srgbClr val="FEFEFE"/>
                </a:solidFill>
                <a:effectLst>
                  <a:outerShdw blurRad="38100" dist="38100" dir="2700000" algn="tl">
                    <a:srgbClr val="000000">
                      <a:alpha val="43137"/>
                    </a:srgbClr>
                  </a:outerShdw>
                </a:effectLst>
                <a:uLnTx/>
                <a:uFillTx/>
                <a:latin typeface="Calibri" panose="020F0502020204030204"/>
                <a:ea typeface="+mn-ea"/>
                <a:cs typeface="+mn-cs"/>
              </a:rPr>
              <a:t>Viña del Mar,  04 de </a:t>
            </a:r>
            <a:r>
              <a:rPr lang="es-ES" dirty="0">
                <a:solidFill>
                  <a:srgbClr val="FEFEFE"/>
                </a:solidFill>
                <a:effectLst>
                  <a:outerShdw blurRad="38100" dist="38100" dir="2700000" algn="tl">
                    <a:srgbClr val="000000">
                      <a:alpha val="43137"/>
                    </a:srgbClr>
                  </a:outerShdw>
                </a:effectLst>
                <a:latin typeface="Calibri" panose="020F0502020204030204"/>
              </a:rPr>
              <a:t>febrero</a:t>
            </a:r>
            <a:r>
              <a:rPr kumimoji="0" lang="es-ES" sz="2800" b="0" i="0" u="none" strike="noStrike" kern="1200" cap="none" spc="0" normalizeH="0" baseline="0" noProof="0" dirty="0">
                <a:ln>
                  <a:noFill/>
                </a:ln>
                <a:solidFill>
                  <a:srgbClr val="FEFEFE"/>
                </a:solidFill>
                <a:effectLst>
                  <a:outerShdw blurRad="38100" dist="38100" dir="2700000" algn="tl">
                    <a:srgbClr val="000000">
                      <a:alpha val="43137"/>
                    </a:srgbClr>
                  </a:outerShdw>
                </a:effectLst>
                <a:uLnTx/>
                <a:uFillTx/>
                <a:latin typeface="Calibri" panose="020F0502020204030204"/>
                <a:ea typeface="+mn-ea"/>
                <a:cs typeface="+mn-cs"/>
              </a:rPr>
              <a:t> 2026</a:t>
            </a:r>
          </a:p>
        </p:txBody>
      </p:sp>
    </p:spTree>
    <p:extLst>
      <p:ext uri="{BB962C8B-B14F-4D97-AF65-F5344CB8AC3E}">
        <p14:creationId xmlns:p14="http://schemas.microsoft.com/office/powerpoint/2010/main" val="114204492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0961" y="929395"/>
            <a:ext cx="10671141" cy="936104"/>
          </a:xfrm>
        </p:spPr>
        <p:txBody>
          <a:bodyPr>
            <a:noAutofit/>
          </a:bodyPr>
          <a:lstStyle/>
          <a:p>
            <a:r>
              <a:rPr lang="es-CL" sz="3200" dirty="0"/>
              <a:t>Fin </a:t>
            </a:r>
            <a:r>
              <a:rPr lang="es-CL" sz="3200" dirty="0"/>
              <a:t>UT-1: Introducción a la Gestión de Proyectos Institucionales</a:t>
            </a:r>
            <a:r>
              <a:rPr lang="es-CL" sz="3200" dirty="0"/>
              <a:t/>
            </a:r>
            <a:br>
              <a:rPr lang="es-CL" sz="3200" dirty="0"/>
            </a:br>
            <a:endParaRPr lang="es-CL" sz="3200" dirty="0"/>
          </a:p>
        </p:txBody>
      </p:sp>
      <p:sp>
        <p:nvSpPr>
          <p:cNvPr id="5" name="4 Marcador de número de diapositiva"/>
          <p:cNvSpPr>
            <a:spLocks noGrp="1"/>
          </p:cNvSpPr>
          <p:nvPr>
            <p:ph type="sldNum" sz="quarter" idx="12"/>
          </p:nvPr>
        </p:nvSpPr>
        <p:spPr/>
        <p:txBody>
          <a:bodyPr/>
          <a:lstStyle/>
          <a:p>
            <a:fld id="{BC75BB6E-B40D-4A41-B883-88CCEBB963C9}" type="slidenum">
              <a:rPr lang="es-CL" smtClean="0"/>
              <a:pPr/>
              <a:t>62</a:t>
            </a:fld>
            <a:endParaRPr lang="es-CL" dirty="0"/>
          </a:p>
        </p:txBody>
      </p:sp>
      <p:sp>
        <p:nvSpPr>
          <p:cNvPr id="6" name="TextBox 3"/>
          <p:cNvSpPr txBox="1"/>
          <p:nvPr/>
        </p:nvSpPr>
        <p:spPr>
          <a:xfrm>
            <a:off x="1524000" y="188641"/>
            <a:ext cx="9144000" cy="461665"/>
          </a:xfrm>
          <a:prstGeom prst="rect">
            <a:avLst/>
          </a:prstGeom>
          <a:noFill/>
        </p:spPr>
        <p:txBody>
          <a:bodyPr wrap="square" rtlCol="0">
            <a:spAutoFit/>
          </a:bodyPr>
          <a:lstStyle/>
          <a:p>
            <a:pPr algn="ctr"/>
            <a:r>
              <a:rPr lang="es-CL" sz="2400" b="1" dirty="0">
                <a:latin typeface="+mj-lt"/>
              </a:rPr>
              <a:t>EVALUACIÓN Y ADMINISTRACIÓN DE PROYECTOS</a:t>
            </a:r>
          </a:p>
        </p:txBody>
      </p:sp>
      <p:sp>
        <p:nvSpPr>
          <p:cNvPr id="8" name="Title 1"/>
          <p:cNvSpPr txBox="1">
            <a:spLocks/>
          </p:cNvSpPr>
          <p:nvPr/>
        </p:nvSpPr>
        <p:spPr>
          <a:xfrm>
            <a:off x="970961" y="1365450"/>
            <a:ext cx="10746557" cy="452630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000" b="1" dirty="0" smtClean="0">
                <a:latin typeface="Arial" panose="020B0604020202020204" pitchFamily="34" charset="0"/>
                <a:cs typeface="Arial" panose="020B0604020202020204" pitchFamily="34" charset="0"/>
              </a:rPr>
              <a:t>CUC N°1:</a:t>
            </a:r>
          </a:p>
          <a:p>
            <a:endParaRPr lang="es-CL" sz="2000" b="1"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CL" sz="2000" dirty="0">
                <a:latin typeface="Arial" panose="020B0604020202020204" pitchFamily="34" charset="0"/>
                <a:cs typeface="Arial" panose="020B0604020202020204" pitchFamily="34" charset="0"/>
              </a:rPr>
              <a:t>Explique con sus palabras qué es un proyecto de inversión en defensa para la Armada de Chile, indicando al menos dos elementos esenciales de la definición institucional</a:t>
            </a:r>
            <a:r>
              <a:rPr lang="es-CL" sz="2000" dirty="0" smtClean="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a:p>
            <a:pPr marL="342900" indent="-342900" algn="just">
              <a:buFont typeface="+mj-lt"/>
              <a:buAutoNum type="arabicPeriod"/>
            </a:pPr>
            <a:r>
              <a:rPr lang="es-CL" sz="2000" dirty="0" smtClean="0">
                <a:latin typeface="Arial" panose="020B0604020202020204" pitchFamily="34" charset="0"/>
                <a:cs typeface="Arial" panose="020B0604020202020204" pitchFamily="34" charset="0"/>
              </a:rPr>
              <a:t>​Describa </a:t>
            </a:r>
            <a:r>
              <a:rPr lang="es-CL" sz="2000" dirty="0">
                <a:latin typeface="Arial" panose="020B0604020202020204" pitchFamily="34" charset="0"/>
                <a:cs typeface="Arial" panose="020B0604020202020204" pitchFamily="34" charset="0"/>
              </a:rPr>
              <a:t>el recorrido básico de una “Identificación de la Idea (IDI)”: quién puede gatillarla, a quién se le presenta y qué decisión clave toma el EMGA a partir de ella</a:t>
            </a:r>
            <a:r>
              <a:rPr lang="es-CL" sz="2000" dirty="0" smtClean="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a:p>
            <a:pPr marL="342900" indent="-342900" algn="just">
              <a:buFont typeface="+mj-lt"/>
              <a:buAutoNum type="arabicPeriod"/>
            </a:pPr>
            <a:r>
              <a:rPr lang="es-CL" sz="2000" dirty="0" smtClean="0">
                <a:latin typeface="Arial" panose="020B0604020202020204" pitchFamily="34" charset="0"/>
                <a:cs typeface="Arial" panose="020B0604020202020204" pitchFamily="34" charset="0"/>
              </a:rPr>
              <a:t>​Distinga </a:t>
            </a:r>
            <a:r>
              <a:rPr lang="es-CL" sz="2000" dirty="0">
                <a:latin typeface="Arial" panose="020B0604020202020204" pitchFamily="34" charset="0"/>
                <a:cs typeface="Arial" panose="020B0604020202020204" pitchFamily="34" charset="0"/>
              </a:rPr>
              <a:t>entre un proyecto de desarrollo de capacidades y un proyecto de reposición de material de guerra, señalando el objetivo principal de cada uno</a:t>
            </a:r>
            <a:r>
              <a:rPr lang="es-CL" sz="2000" dirty="0" smtClean="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a:p>
            <a:pPr marL="342900" indent="-342900" algn="just">
              <a:buFont typeface="+mj-lt"/>
              <a:buAutoNum type="arabicPeriod"/>
            </a:pPr>
            <a:r>
              <a:rPr lang="es-CL" sz="2000" dirty="0" smtClean="0">
                <a:latin typeface="Arial" panose="020B0604020202020204" pitchFamily="34" charset="0"/>
                <a:cs typeface="Arial" panose="020B0604020202020204" pitchFamily="34" charset="0"/>
              </a:rPr>
              <a:t>​Indique </a:t>
            </a:r>
            <a:r>
              <a:rPr lang="es-CL" sz="2000" dirty="0">
                <a:latin typeface="Arial" panose="020B0604020202020204" pitchFamily="34" charset="0"/>
                <a:cs typeface="Arial" panose="020B0604020202020204" pitchFamily="34" charset="0"/>
              </a:rPr>
              <a:t>qué se entiende por “brecha de capacidades” y mencione al menos dos causas posibles de esa brecha según lo visto en la unidad</a:t>
            </a:r>
            <a:r>
              <a:rPr lang="es-CL" sz="2000" dirty="0" smtClean="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a:p>
            <a:pPr marL="342900" indent="-342900" algn="just">
              <a:buFont typeface="+mj-lt"/>
              <a:buAutoNum type="arabicPeriod"/>
            </a:pPr>
            <a:r>
              <a:rPr lang="es-CL" sz="2000" dirty="0" smtClean="0">
                <a:latin typeface="Arial" panose="020B0604020202020204" pitchFamily="34" charset="0"/>
                <a:cs typeface="Arial" panose="020B0604020202020204" pitchFamily="34" charset="0"/>
              </a:rPr>
              <a:t>Mencione </a:t>
            </a:r>
            <a:r>
              <a:rPr lang="es-CL" sz="2000" dirty="0">
                <a:latin typeface="Arial" panose="020B0604020202020204" pitchFamily="34" charset="0"/>
                <a:cs typeface="Arial" panose="020B0604020202020204" pitchFamily="34" charset="0"/>
              </a:rPr>
              <a:t>las dos grandes etapas de un proyecto de inversión en defensa (según la presentación) y señale, para cada una, una actividad principal que se realiza en ella.</a:t>
            </a:r>
          </a:p>
          <a:p>
            <a:pPr marL="342900" indent="-342900" algn="just">
              <a:buFont typeface="+mj-lt"/>
              <a:buAutoNum type="arabicPeriod"/>
            </a:pPr>
            <a:r>
              <a:rPr lang="es-CL" sz="2000" dirty="0" smtClean="0">
                <a:latin typeface="Arial" panose="020B0604020202020204" pitchFamily="34" charset="0"/>
                <a:cs typeface="Arial" panose="020B0604020202020204" pitchFamily="34" charset="0"/>
              </a:rPr>
              <a:t>​Señale </a:t>
            </a:r>
            <a:r>
              <a:rPr lang="es-CL" sz="2000" dirty="0">
                <a:latin typeface="Arial" panose="020B0604020202020204" pitchFamily="34" charset="0"/>
                <a:cs typeface="Arial" panose="020B0604020202020204" pitchFamily="34" charset="0"/>
              </a:rPr>
              <a:t>brevemente cómo se financian hoy los proyectos de inversión en defensa (mencione la ley vigente y el rol del Fondo Plurianual para las Capacidades Estratégicas de la Defensa</a:t>
            </a:r>
            <a:r>
              <a:rPr lang="es-CL" sz="2000" dirty="0" smtClean="0">
                <a:latin typeface="Arial" panose="020B0604020202020204" pitchFamily="34" charset="0"/>
                <a:cs typeface="Arial" panose="020B0604020202020204" pitchFamily="34" charset="0"/>
              </a:rPr>
              <a:t>).</a:t>
            </a:r>
            <a:endParaRPr lang="es-CL" sz="2000" dirty="0"/>
          </a:p>
        </p:txBody>
      </p:sp>
    </p:spTree>
    <p:extLst>
      <p:ext uri="{BB962C8B-B14F-4D97-AF65-F5344CB8AC3E}">
        <p14:creationId xmlns:p14="http://schemas.microsoft.com/office/powerpoint/2010/main" val="1111618073"/>
      </p:ext>
    </p:extLst>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2881</TotalTime>
  <Words>1703</Words>
  <Application>Microsoft Office PowerPoint</Application>
  <PresentationFormat>Panorámica</PresentationFormat>
  <Paragraphs>549</Paragraphs>
  <Slides>62</Slides>
  <Notes>2</Notes>
  <HiddenSlides>6</HiddenSlides>
  <MMClips>0</MMClips>
  <ScaleCrop>false</ScaleCrop>
  <HeadingPairs>
    <vt:vector size="8" baseType="variant">
      <vt:variant>
        <vt:lpstr>Fuentes usadas</vt:lpstr>
      </vt:variant>
      <vt:variant>
        <vt:i4>9</vt:i4>
      </vt:variant>
      <vt:variant>
        <vt:lpstr>Tema</vt:lpstr>
      </vt:variant>
      <vt:variant>
        <vt:i4>1</vt:i4>
      </vt:variant>
      <vt:variant>
        <vt:lpstr>Servidores OLE incrustados</vt:lpstr>
      </vt:variant>
      <vt:variant>
        <vt:i4>1</vt:i4>
      </vt:variant>
      <vt:variant>
        <vt:lpstr>Títulos de diapositiva</vt:lpstr>
      </vt:variant>
      <vt:variant>
        <vt:i4>62</vt:i4>
      </vt:variant>
    </vt:vector>
  </HeadingPairs>
  <TitlesOfParts>
    <vt:vector size="73" baseType="lpstr">
      <vt:lpstr>Agrandir-Light</vt:lpstr>
      <vt:lpstr>Agrandir-Medium</vt:lpstr>
      <vt:lpstr>Arial</vt:lpstr>
      <vt:lpstr>Calibri</vt:lpstr>
      <vt:lpstr>Calibri Light</vt:lpstr>
      <vt:lpstr>Helvetica</vt:lpstr>
      <vt:lpstr>Helvetica Neue</vt:lpstr>
      <vt:lpstr>Open Sans SemiBold</vt:lpstr>
      <vt:lpstr>Wingdings</vt:lpstr>
      <vt:lpstr>Office Theme</vt:lpstr>
      <vt:lpstr>Acrobat Document</vt:lpstr>
      <vt:lpstr>Presentación de PowerPoint</vt:lpstr>
      <vt:lpstr>Presentación de PowerPoint</vt:lpstr>
      <vt:lpstr>UT-1  Introducción a la Gestión de Proyectos Institucionales.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Fin UT-1 Introducción a la Gestión de Proyectos Institucionales</vt:lpstr>
      <vt:lpstr>Presentación de PowerPoint</vt:lpstr>
      <vt:lpstr>Fin UT-1: Introducción a la Gestión de Proyectos Institucionales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CUERPO DE INFANTERÍA DE MARINA</dc:title>
  <dc:creator>pc</dc:creator>
  <cp:lastModifiedBy>pc</cp:lastModifiedBy>
  <cp:revision>199</cp:revision>
  <dcterms:created xsi:type="dcterms:W3CDTF">2025-05-28T18:21:36Z</dcterms:created>
  <dcterms:modified xsi:type="dcterms:W3CDTF">2026-02-11T14:18:23Z</dcterms:modified>
</cp:coreProperties>
</file>