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54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F5770-C5F6-41DC-882F-C36A579EF290}" type="datetimeFigureOut">
              <a:rPr lang="es-CL" smtClean="0"/>
              <a:pPr/>
              <a:t>28-06-2024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FCD48-8F85-46DC-B07B-359A40B52CEB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64102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4910E-1D92-4A9F-94F7-A117945619B2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23D24-CFBF-456B-8FC1-AFADFA097979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FC93B-35DD-45C3-B432-95F7C7D6DB0A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C3C99-3838-45B5-912D-FB6B44270A70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516C1-E18C-4A90-97F0-80AF4A5C6CF4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BBDA2-13C1-457D-9B39-21CB0A768F24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29129-4626-4583-A6C1-37BBFDB52FC8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A85CB-2015-46D1-8529-67D75DFB4085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9570-2E6A-4565-B17C-2034EB1383C5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3E890-5B04-45AC-BC57-6CD9E7220FA6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A765B-61D2-4D04-8973-121C60FBC928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A56E5-1C0B-4416-BAC0-5DC687B37491}" type="datetime1">
              <a:rPr lang="es-CL" smtClean="0"/>
              <a:pPr/>
              <a:t>28-06-2024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CE5F3-AEBF-473D-8A9D-12143997E5B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2071678"/>
            <a:ext cx="7772400" cy="1470025"/>
          </a:xfrm>
        </p:spPr>
        <p:txBody>
          <a:bodyPr>
            <a:noAutofit/>
          </a:bodyPr>
          <a:lstStyle/>
          <a:p>
            <a:r>
              <a:rPr lang="es-CL" sz="3200" b="1" dirty="0">
                <a:latin typeface="Arial" pitchFamily="34" charset="0"/>
                <a:cs typeface="Arial" pitchFamily="34" charset="0"/>
              </a:rPr>
              <a:t>ASIGNATURA: EDUCACIÓN CÍVICA</a:t>
            </a:r>
            <a:br>
              <a:rPr lang="es-CL" sz="3200" b="1" dirty="0">
                <a:latin typeface="Arial" pitchFamily="34" charset="0"/>
                <a:cs typeface="Arial" pitchFamily="34" charset="0"/>
              </a:rPr>
            </a:br>
            <a:br>
              <a:rPr lang="es-CL" sz="3200" b="1" dirty="0">
                <a:latin typeface="Arial" pitchFamily="34" charset="0"/>
                <a:cs typeface="Arial" pitchFamily="34" charset="0"/>
              </a:rPr>
            </a:br>
            <a:r>
              <a:rPr lang="es-CL" sz="2800" b="1" dirty="0">
                <a:latin typeface="Arial" pitchFamily="34" charset="0"/>
                <a:cs typeface="Arial" pitchFamily="34" charset="0"/>
              </a:rPr>
              <a:t>CURSO: 4° AÑO EJ – IM – AB – LT</a:t>
            </a:r>
            <a:br>
              <a:rPr lang="es-CL" sz="2800" b="1" dirty="0">
                <a:latin typeface="Arial" pitchFamily="34" charset="0"/>
                <a:cs typeface="Arial" pitchFamily="34" charset="0"/>
              </a:rPr>
            </a:br>
            <a:endParaRPr lang="es-CL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214546" y="4572008"/>
            <a:ext cx="4714908" cy="1000132"/>
          </a:xfrm>
        </p:spPr>
        <p:txBody>
          <a:bodyPr>
            <a:normAutofit/>
          </a:bodyPr>
          <a:lstStyle/>
          <a:p>
            <a:r>
              <a:rPr lang="es-CL" sz="1600" dirty="0"/>
              <a:t>PC SRA. BLANCA RAMÍREZ T. </a:t>
            </a:r>
          </a:p>
          <a:p>
            <a:r>
              <a:rPr lang="es-CL" sz="1600" dirty="0"/>
              <a:t>PC SRA. MARÍA LORENA ROMÁN C.</a:t>
            </a:r>
          </a:p>
          <a:p>
            <a:r>
              <a:rPr lang="es-CL" sz="1600" dirty="0"/>
              <a:t>PC SR. EDUARDO SIMS S.</a:t>
            </a:r>
          </a:p>
        </p:txBody>
      </p:sp>
      <p:sp>
        <p:nvSpPr>
          <p:cNvPr id="4" name="3 CuadroTexto"/>
          <p:cNvSpPr txBox="1"/>
          <p:nvPr/>
        </p:nvSpPr>
        <p:spPr>
          <a:xfrm flipH="1">
            <a:off x="357158" y="28572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dirty="0"/>
              <a:t>ESCUELA NAVAL “ARTURO PRAT”</a:t>
            </a:r>
          </a:p>
          <a:p>
            <a:r>
              <a:rPr lang="es-CL" sz="1600" dirty="0"/>
              <a:t>FACULTAD HUMANÍSTICA</a:t>
            </a:r>
          </a:p>
          <a:p>
            <a:r>
              <a:rPr lang="es-CL" sz="1600" dirty="0"/>
              <a:t>CÁTEDRA DE CS. SOCIALES</a:t>
            </a:r>
          </a:p>
        </p:txBody>
      </p:sp>
      <p:pic>
        <p:nvPicPr>
          <p:cNvPr id="7" name="6 Imagen" descr="ESCUDO ESNAVAL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29058" y="214290"/>
            <a:ext cx="1143008" cy="1000132"/>
          </a:xfrm>
          <a:prstGeom prst="rect">
            <a:avLst/>
          </a:prstGeom>
          <a:noFill/>
        </p:spPr>
      </p:pic>
      <p:sp>
        <p:nvSpPr>
          <p:cNvPr id="8" name="2 Subtítulo"/>
          <p:cNvSpPr txBox="1">
            <a:spLocks/>
          </p:cNvSpPr>
          <p:nvPr/>
        </p:nvSpPr>
        <p:spPr>
          <a:xfrm>
            <a:off x="4000496" y="6000768"/>
            <a:ext cx="1214446" cy="5000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s-CL" sz="16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2024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FUNDAMENTOS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785926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es-ES" sz="2800" dirty="0">
                <a:latin typeface="Arial" pitchFamily="34" charset="0"/>
                <a:cs typeface="Arial" pitchFamily="34" charset="0"/>
              </a:rPr>
              <a:t>Los conocimientos que se adquirirán van a contribuir para que el comportamiento de los Oficiales de Marina, en el ámbito del derecho, se ajusten jurídicamente a los tratados reconocidos por el Estado, la Constitución Política del Estado de Chile, las leyes y la reglamentación existente que tienen relación con la temática de los DD.HH.</a:t>
            </a: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2</a:t>
            </a:fld>
            <a:endParaRPr lang="es-CL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>
                <a:latin typeface="Arial" pitchFamily="34" charset="0"/>
                <a:cs typeface="Arial" pitchFamily="34" charset="0"/>
              </a:rPr>
              <a:t>OBJETIVOS</a:t>
            </a:r>
            <a:r>
              <a:rPr lang="es-CL" sz="4000" dirty="0">
                <a:latin typeface="Arial" pitchFamily="34" charset="0"/>
                <a:cs typeface="Arial" pitchFamily="34" charset="0"/>
              </a:rPr>
              <a:t> </a:t>
            </a:r>
            <a:r>
              <a:rPr lang="es-CL" sz="4000" b="1" dirty="0">
                <a:latin typeface="Arial" pitchFamily="34" charset="0"/>
                <a:cs typeface="Arial" pitchFamily="34" charset="0"/>
              </a:rPr>
              <a:t>Y CONTENIDOS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500174"/>
            <a:ext cx="8186766" cy="497207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ES_tradnl" dirty="0">
                <a:latin typeface="Arial" pitchFamily="34" charset="0"/>
                <a:cs typeface="Arial" pitchFamily="34" charset="0"/>
              </a:rPr>
              <a:t>El brigadier deberá ser capaz de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conocer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 y </a:t>
            </a:r>
            <a:r>
              <a:rPr lang="es-ES_tradnl" b="1" dirty="0">
                <a:latin typeface="Arial" pitchFamily="34" charset="0"/>
                <a:cs typeface="Arial" pitchFamily="34" charset="0"/>
              </a:rPr>
              <a:t>explicar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buNone/>
            </a:pPr>
            <a:endParaRPr lang="es-ES_tradnl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Teoría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 de los Derechos Humanos. 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Bases jurídicas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sistemas internacionales de protección de los DD.HH.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Principios y normas constitucionales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los DD.HH.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Rol de las FF.AA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 en el respeto, promoción y protección de los DD.HH.</a:t>
            </a:r>
            <a:endParaRPr lang="es-CL" dirty="0">
              <a:latin typeface="Arial" pitchFamily="34" charset="0"/>
              <a:cs typeface="Arial" pitchFamily="34" charset="0"/>
            </a:endParaRP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Régimen jurídico 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de inclusión y no discriminación:</a:t>
            </a:r>
          </a:p>
          <a:p>
            <a:pPr lvl="2" algn="just"/>
            <a:r>
              <a:rPr lang="es-ES_tradnl" dirty="0">
                <a:latin typeface="Arial" pitchFamily="34" charset="0"/>
                <a:cs typeface="Arial" pitchFamily="34" charset="0"/>
              </a:rPr>
              <a:t>género, discapacitados, solicitantes de asilo, refugiados, apátridas, desplazados y, pueblos indígenas.</a:t>
            </a:r>
          </a:p>
          <a:p>
            <a:pPr lvl="1" algn="just"/>
            <a:r>
              <a:rPr lang="es-ES_tradnl" b="1" dirty="0">
                <a:latin typeface="Arial" pitchFamily="34" charset="0"/>
                <a:cs typeface="Arial" pitchFamily="34" charset="0"/>
              </a:rPr>
              <a:t>Enfoque de género</a:t>
            </a:r>
            <a:r>
              <a:rPr lang="es-ES_tradnl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/>
            <a:endParaRPr lang="es-ES_tradn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3</a:t>
            </a:fld>
            <a:endParaRPr lang="es-CL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UNIDADES</a:t>
            </a:r>
            <a:r>
              <a:rPr lang="es-CL" dirty="0">
                <a:latin typeface="Arial" pitchFamily="34" charset="0"/>
                <a:cs typeface="Arial" pitchFamily="34" charset="0"/>
              </a:rPr>
              <a:t> </a:t>
            </a:r>
            <a:r>
              <a:rPr lang="es-CL" b="1" dirty="0">
                <a:latin typeface="Arial" pitchFamily="34" charset="0"/>
                <a:cs typeface="Arial" pitchFamily="34" charset="0"/>
              </a:rPr>
              <a:t>TEMÁTICAS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 N° 1.- DERECHOS HUMANOS</a:t>
            </a:r>
            <a:r>
              <a:rPr lang="es-CL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buNone/>
            </a:pP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U.T.N° 2.- </a:t>
            </a:r>
            <a:r>
              <a:rPr lang="es-ES" sz="2800" b="1" dirty="0">
                <a:latin typeface="Arial" pitchFamily="34" charset="0"/>
                <a:cs typeface="Arial" pitchFamily="34" charset="0"/>
              </a:rPr>
              <a:t>DERECHO PENAL EN DERECHOS HUMANOS Y ROL DE LAS FUERZAS  ARMADAS.</a:t>
            </a:r>
            <a:endParaRPr lang="es-CL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s-CL" sz="28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s-CL" sz="2800" b="1" dirty="0">
                <a:latin typeface="Arial" pitchFamily="34" charset="0"/>
                <a:cs typeface="Arial" pitchFamily="34" charset="0"/>
              </a:rPr>
              <a:t>U.T. N° 3.- ENFOQUE DE GÉNERO.</a:t>
            </a:r>
          </a:p>
          <a:p>
            <a:pPr>
              <a:buNone/>
            </a:pPr>
            <a:endParaRPr lang="es-CL" dirty="0"/>
          </a:p>
          <a:p>
            <a:pPr lvl="1">
              <a:buNone/>
            </a:pPr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4</a:t>
            </a:fld>
            <a:endParaRPr lang="es-CL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METODOLOGÍA DE CLASES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42910" y="1643050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es-CL" dirty="0">
                <a:latin typeface="Arial" pitchFamily="34" charset="0"/>
                <a:cs typeface="Arial" pitchFamily="34" charset="0"/>
              </a:rPr>
              <a:t>Talleres</a:t>
            </a:r>
            <a:r>
              <a:rPr lang="es-CL" sz="4000" dirty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Debates.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s-ES" dirty="0">
                <a:latin typeface="Arial" pitchFamily="34" charset="0"/>
                <a:cs typeface="Arial" pitchFamily="34" charset="0"/>
              </a:rPr>
              <a:t>Estudio</a:t>
            </a:r>
            <a:r>
              <a:rPr lang="es-MX" dirty="0">
                <a:latin typeface="Arial" pitchFamily="34" charset="0"/>
                <a:cs typeface="Arial" pitchFamily="34" charset="0"/>
              </a:rPr>
              <a:t> de caso, aplicación de conceptos y puesta en común.</a:t>
            </a:r>
          </a:p>
          <a:p>
            <a:pPr>
              <a:buNone/>
            </a:pPr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Exposición de casos.</a:t>
            </a:r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5</a:t>
            </a:fld>
            <a:endParaRPr lang="es-CL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EVALUACIÓN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43042" y="1928802"/>
            <a:ext cx="7043758" cy="4525963"/>
          </a:xfrm>
        </p:spPr>
        <p:txBody>
          <a:bodyPr/>
          <a:lstStyle/>
          <a:p>
            <a:r>
              <a:rPr lang="es-CL" dirty="0">
                <a:latin typeface="Arial" pitchFamily="34" charset="0"/>
                <a:cs typeface="Arial" pitchFamily="34" charset="0"/>
              </a:rPr>
              <a:t>U.T. 1:PRUEBA</a:t>
            </a: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U.T. 2:ENSAYO ESCRITO</a:t>
            </a: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U.T. 3:EXPOSICIÓN ORAL+FORO</a:t>
            </a:r>
          </a:p>
          <a:p>
            <a:endParaRPr lang="es-CL" dirty="0">
              <a:latin typeface="Arial" pitchFamily="34" charset="0"/>
              <a:cs typeface="Arial" pitchFamily="34" charset="0"/>
            </a:endParaRPr>
          </a:p>
          <a:p>
            <a:r>
              <a:rPr lang="es-CL" dirty="0">
                <a:latin typeface="Arial" pitchFamily="34" charset="0"/>
                <a:cs typeface="Arial" pitchFamily="34" charset="0"/>
              </a:rPr>
              <a:t>En total: 3 evaluaciones.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6</a:t>
            </a:fld>
            <a:endParaRPr lang="es-CL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>
                <a:latin typeface="Arial" pitchFamily="34" charset="0"/>
                <a:cs typeface="Arial" pitchFamily="34" charset="0"/>
              </a:rPr>
              <a:t>BIBLIOGRAFÍA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58204" cy="4900634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Carpizo, J. (2011). Los Derechos Humanos. En Revista Mexicana de Derecho Constitucional.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Medina, C., Nash, C. (2011). Sistema Interamericano de DDHH: Introducción a sus mecanismos de protección. Centro de Derechos Humanos. 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Nash, C. et al. (2012). Derecho Internacional de los Derechos Humanos en Chile. Centro de Derechos Humanos Universidad de Chile.</a:t>
            </a: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>
                <a:latin typeface="Arial" pitchFamily="34" charset="0"/>
                <a:cs typeface="Arial" pitchFamily="34" charset="0"/>
              </a:rPr>
              <a:t>ONU. (2011). Protección jurídica internacional de los DD.HH. durante los conflictos armados. Ginebra. </a:t>
            </a:r>
          </a:p>
          <a:p>
            <a:pPr algn="just">
              <a:buNone/>
            </a:pPr>
            <a:endParaRPr lang="es-ES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>
                <a:latin typeface="Arial" pitchFamily="34" charset="0"/>
                <a:cs typeface="Arial" pitchFamily="34" charset="0"/>
              </a:rPr>
              <a:t>Shelton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, D. (2008). Prohibición de discriminación en el Derecho Internacional de los Derechos Humanos. Centro de Derechos Humanos, en Anuario de Derechos Humanos, 2008.</a:t>
            </a:r>
          </a:p>
          <a:p>
            <a:pPr algn="just">
              <a:buNone/>
            </a:pP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>
              <a:buNone/>
            </a:pPr>
            <a:r>
              <a:rPr lang="es-ES" sz="2300" dirty="0" err="1">
                <a:latin typeface="Arial" pitchFamily="34" charset="0"/>
                <a:cs typeface="Arial" pitchFamily="34" charset="0"/>
              </a:rPr>
              <a:t>Squella</a:t>
            </a:r>
            <a:r>
              <a:rPr lang="es-ES" sz="2300" dirty="0">
                <a:latin typeface="Arial" pitchFamily="34" charset="0"/>
                <a:cs typeface="Arial" pitchFamily="34" charset="0"/>
              </a:rPr>
              <a:t>,  A. (1999). Introducción al Derecho. Jurídica: Santiago de Chile.</a:t>
            </a:r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CL" sz="23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s-ES" dirty="0"/>
          </a:p>
          <a:p>
            <a:endParaRPr lang="es-CL" dirty="0"/>
          </a:p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4CE5F3-AEBF-473D-8A9D-12143997E5BC}" type="slidenum">
              <a:rPr lang="es-CL" smtClean="0"/>
              <a:pPr/>
              <a:t>7</a:t>
            </a:fld>
            <a:endParaRPr lang="es-C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460</Words>
  <Application>Microsoft Office PowerPoint</Application>
  <PresentationFormat>Presentación en pantalla (4:3)</PresentationFormat>
  <Paragraphs>61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de Office</vt:lpstr>
      <vt:lpstr>ASIGNATURA: EDUCACIÓN CÍVICA  CURSO: 4° AÑO EJ – IM – AB – LT </vt:lpstr>
      <vt:lpstr>FUNDAMENTOS</vt:lpstr>
      <vt:lpstr>OBJETIVOS Y CONTENIDOS</vt:lpstr>
      <vt:lpstr>UNIDADES TEMÁTICAS</vt:lpstr>
      <vt:lpstr>METODOLOGÍA DE CLASES</vt:lpstr>
      <vt:lpstr>EVALUACIÓN</vt:lpstr>
      <vt:lpstr>BIBLIOGRAFÍA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ASIGNANTURA: EDUCACIÓN CÍVICA</dc:title>
  <dc:creator>9416032-4</dc:creator>
  <cp:lastModifiedBy>Blanca Ramírez Torrejon</cp:lastModifiedBy>
  <cp:revision>20</cp:revision>
  <dcterms:created xsi:type="dcterms:W3CDTF">2018-02-27T17:28:13Z</dcterms:created>
  <dcterms:modified xsi:type="dcterms:W3CDTF">2024-06-29T01:15:58Z</dcterms:modified>
</cp:coreProperties>
</file>