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6614" r:id="rId2"/>
    <p:sldMasterId id="2147493726" r:id="rId3"/>
  </p:sldMasterIdLst>
  <p:notesMasterIdLst>
    <p:notesMasterId r:id="rId25"/>
  </p:notesMasterIdLst>
  <p:handoutMasterIdLst>
    <p:handoutMasterId r:id="rId26"/>
  </p:handoutMasterIdLst>
  <p:sldIdLst>
    <p:sldId id="577" r:id="rId4"/>
    <p:sldId id="551" r:id="rId5"/>
    <p:sldId id="697" r:id="rId6"/>
    <p:sldId id="256" r:id="rId7"/>
    <p:sldId id="699" r:id="rId8"/>
    <p:sldId id="680" r:id="rId9"/>
    <p:sldId id="686" r:id="rId10"/>
    <p:sldId id="690" r:id="rId11"/>
    <p:sldId id="702" r:id="rId12"/>
    <p:sldId id="691" r:id="rId13"/>
    <p:sldId id="692" r:id="rId14"/>
    <p:sldId id="694" r:id="rId15"/>
    <p:sldId id="681" r:id="rId16"/>
    <p:sldId id="695" r:id="rId17"/>
    <p:sldId id="696" r:id="rId18"/>
    <p:sldId id="701" r:id="rId19"/>
    <p:sldId id="703" r:id="rId20"/>
    <p:sldId id="704" r:id="rId21"/>
    <p:sldId id="698" r:id="rId22"/>
    <p:sldId id="683" r:id="rId23"/>
    <p:sldId id="684" r:id="rId24"/>
  </p:sldIdLst>
  <p:sldSz cx="9144000" cy="6858000" type="screen4x3"/>
  <p:notesSz cx="6954838" cy="93091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1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5F5F"/>
    <a:srgbClr val="FFCCCC"/>
    <a:srgbClr val="FF9933"/>
    <a:srgbClr val="FFCC00"/>
    <a:srgbClr val="FF6600"/>
    <a:srgbClr val="003399"/>
    <a:srgbClr val="FF00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70" autoAdjust="0"/>
    <p:restoredTop sz="95573" autoAdjust="0"/>
  </p:normalViewPr>
  <p:slideViewPr>
    <p:cSldViewPr>
      <p:cViewPr varScale="1">
        <p:scale>
          <a:sx n="108" d="100"/>
          <a:sy n="108" d="100"/>
        </p:scale>
        <p:origin x="1352" y="192"/>
      </p:cViewPr>
      <p:guideLst>
        <p:guide orient="horz" pos="2614"/>
        <p:guide pos="2880"/>
      </p:guideLst>
    </p:cSldViewPr>
  </p:slideViewPr>
  <p:outlineViewPr>
    <p:cViewPr>
      <p:scale>
        <a:sx n="33" d="100"/>
        <a:sy n="33" d="100"/>
      </p:scale>
      <p:origin x="0" y="32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40175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F48A6A4-7F64-4EFC-A2FF-687DF7A235E7}" type="datetimeFigureOut">
              <a:rPr lang="es-CL"/>
              <a:pPr>
                <a:defRPr/>
              </a:pPr>
              <a:t>05-02-26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40175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3B0176A-7D5A-41F7-83C0-139241F17CD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40175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2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421188"/>
            <a:ext cx="5564188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40175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97E28A82-88AE-4286-980D-7F6F4B6D2A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CL">
                <a:ea typeface="ＭＳ Ｐゴシック" pitchFamily="34" charset="-128"/>
              </a:rPr>
              <a:t>Que persigo con esta presentación</a:t>
            </a:r>
          </a:p>
          <a:p>
            <a:pPr lvl="1"/>
            <a:r>
              <a:rPr lang="es-ES" altLang="es-CL">
                <a:ea typeface="ＭＳ Ｐゴシック" pitchFamily="34" charset="-128"/>
              </a:rPr>
              <a:t>Que se vayan tranquilos, sus hijos estarán en buenas manos</a:t>
            </a:r>
          </a:p>
          <a:p>
            <a:pPr lvl="1"/>
            <a:endParaRPr lang="es-ES" altLang="es-CL">
              <a:ea typeface="ＭＳ Ｐゴシック" pitchFamily="34" charset="-128"/>
            </a:endParaRPr>
          </a:p>
          <a:p>
            <a:r>
              <a:rPr lang="es-ES" altLang="es-CL">
                <a:ea typeface="ＭＳ Ｐゴシック" pitchFamily="34" charset="-128"/>
              </a:rPr>
              <a:t>Orientada a aquellos que no tienen un conocimiento de nuestra institución</a:t>
            </a:r>
          </a:p>
          <a:p>
            <a:endParaRPr lang="es-ES" altLang="es-CL">
              <a:ea typeface="ＭＳ Ｐゴシック" pitchFamily="34" charset="-128"/>
            </a:endParaRPr>
          </a:p>
          <a:p>
            <a:r>
              <a:rPr lang="es-ES" altLang="es-CL">
                <a:ea typeface="ＭＳ Ｐゴシック" pitchFamily="34" charset="-128"/>
              </a:rPr>
              <a:t>Espero contestar muchas de sus inquietudes:</a:t>
            </a:r>
          </a:p>
          <a:p>
            <a:pPr lvl="1"/>
            <a:r>
              <a:rPr lang="es-ES" altLang="es-CL">
                <a:ea typeface="ＭＳ Ｐゴシック" pitchFamily="34" charset="-128"/>
              </a:rPr>
              <a:t>¿Que comen?</a:t>
            </a:r>
          </a:p>
          <a:p>
            <a:pPr lvl="1"/>
            <a:r>
              <a:rPr lang="es-ES" altLang="es-CL">
                <a:ea typeface="ＭＳ Ｐゴシック" pitchFamily="34" charset="-128"/>
              </a:rPr>
              <a:t>¿Si se enferman?</a:t>
            </a:r>
          </a:p>
          <a:p>
            <a:pPr lvl="1"/>
            <a:r>
              <a:rPr lang="es-ES" altLang="es-CL">
                <a:ea typeface="ＭＳ Ｐゴシック" pitchFamily="34" charset="-128"/>
              </a:rPr>
              <a:t>¿Cuál es la rutina?</a:t>
            </a:r>
          </a:p>
          <a:p>
            <a:pPr lvl="1"/>
            <a:r>
              <a:rPr lang="es-ES" altLang="es-CL">
                <a:ea typeface="ＭＳ Ｐゴシック" pitchFamily="34" charset="-128"/>
              </a:rPr>
              <a:t>¿Cuándo los podremos ver?</a:t>
            </a:r>
          </a:p>
          <a:p>
            <a:pPr lvl="1"/>
            <a:r>
              <a:rPr lang="es-ES" altLang="es-CL">
                <a:ea typeface="ＭＳ Ｐゴシック" pitchFamily="34" charset="-128"/>
              </a:rPr>
              <a:t>¿Los molestan mucho?</a:t>
            </a:r>
          </a:p>
          <a:p>
            <a:pPr lvl="1"/>
            <a:endParaRPr lang="es-ES" altLang="es-CL">
              <a:ea typeface="ＭＳ Ｐゴシック" pitchFamily="34" charset="-128"/>
            </a:endParaRPr>
          </a:p>
          <a:p>
            <a:pPr lvl="1"/>
            <a:r>
              <a:rPr lang="es-ES" altLang="es-CL">
                <a:ea typeface="ＭＳ Ｐゴシック" pitchFamily="34" charset="-128"/>
              </a:rPr>
              <a:t>NO PODRAN HACER PREGUNTAS Y ESTO ES MUY IMPORTANTE POR LOS TIEMPOS, PERO POR LO MISMO ES QUE HARE MI MEJOR ESFUERZO PARA TRATAR DE CONTESTAR EL MAXIMO DE ELLAS</a:t>
            </a:r>
          </a:p>
          <a:p>
            <a:pPr lvl="1"/>
            <a:endParaRPr lang="es-ES" altLang="es-CL">
              <a:ea typeface="ＭＳ Ｐゴシック" pitchFamily="34" charset="-128"/>
            </a:endParaRPr>
          </a:p>
          <a:p>
            <a:pPr lvl="1"/>
            <a:r>
              <a:rPr lang="es-ES" altLang="es-CL">
                <a:ea typeface="ＭＳ Ｐゴシック" pitchFamily="34" charset="-128"/>
              </a:rPr>
              <a:t>DURANTE LA PRESENTACION TRATARE DE DEJARLES ALGUNOS MENSAJES QUE CREO IMPORTANTES EN ESTA ETAPA.</a:t>
            </a:r>
          </a:p>
          <a:p>
            <a:endParaRPr lang="es-ES" altLang="es-CL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7E28A82-88AE-4286-980D-7F6F4B6D2A65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8570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86C99-3AF3-4774-983B-B325E608AD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8825D-DE39-4F3A-9083-6EDB62069C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4F2F0E-F12E-4606-87AE-1549117642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C56EBF-2EA0-420B-B527-E87F5A8AC8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CEF16F-765D-4192-AF97-F55C493ABA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5443B-D781-4480-A359-17AB04DED2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05DF01-01F4-454D-BC8F-57141C2DB8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A9D4A8-DC9B-4B3B-A9E1-614439CD09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81B04-047E-4F50-BD3F-E68EE2436E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4BD1C-9500-4F28-9AF3-1A433322D5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67EB3-4B33-4623-9272-0DBF5D624C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88D4D-96DC-4222-B170-E1B603B90B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7ED65-342E-4206-A28D-A26C206A00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AFB7A-8AEB-4077-875C-290DC11C9F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E3B17-F3E3-43B2-A732-59C8CC0451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C57BF-3014-4B34-B84F-3FA83CCDF8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A2A6B-A04C-4C59-ABC9-73A06B29C7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C6C59-114E-4502-9958-9ACCE17CC0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BADB1-8872-4DFC-8BCB-9DB0F66F0D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82906-CD2D-46BF-AC28-2CCDF0A2A5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6C358-637E-4BA7-B9A0-3602AB7C54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229B4-FDBD-47EF-8A1D-3A00902CFA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48A74-0A1C-4981-8E95-B1DBF300AF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32F25-D27D-48E4-A700-76B33384E5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074E7-1B8E-48E5-82FB-E6B0857DBF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23AEC-8359-4926-A4A6-9FB9E58E06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BB35A-4BB3-4F21-B2FA-69849CC341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070A1-0780-4F21-A804-4D7E17474D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30137-1756-4E74-8964-F2B6A3FF8C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93C42-A304-4FDD-827B-8427731593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84932-2C23-4054-B9FA-D957747937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E890A-3A49-4AAC-95B0-A9495312F6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C49CA-3AE0-44A2-832F-8DA1F4F881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F4A31-BA45-486A-84F5-48347259D8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E5104414-0C65-44B1-90AD-72247701DC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31" r:id="rId1"/>
    <p:sldLayoutId id="2147493832" r:id="rId2"/>
    <p:sldLayoutId id="2147493833" r:id="rId3"/>
    <p:sldLayoutId id="2147493834" r:id="rId4"/>
    <p:sldLayoutId id="2147493835" r:id="rId5"/>
    <p:sldLayoutId id="2147493836" r:id="rId6"/>
    <p:sldLayoutId id="2147493837" r:id="rId7"/>
    <p:sldLayoutId id="2147493838" r:id="rId8"/>
    <p:sldLayoutId id="2147493839" r:id="rId9"/>
    <p:sldLayoutId id="2147493840" r:id="rId10"/>
    <p:sldLayoutId id="214749384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72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AC46B56B-4B92-4839-9ADD-BF9D387AAD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79" r:id="rId1"/>
    <p:sldLayoutId id="2147493880" r:id="rId2"/>
    <p:sldLayoutId id="2147493881" r:id="rId3"/>
    <p:sldLayoutId id="2147493882" r:id="rId4"/>
    <p:sldLayoutId id="2147493883" r:id="rId5"/>
    <p:sldLayoutId id="2147493884" r:id="rId6"/>
    <p:sldLayoutId id="2147493885" r:id="rId7"/>
    <p:sldLayoutId id="2147493886" r:id="rId8"/>
    <p:sldLayoutId id="2147493887" r:id="rId9"/>
    <p:sldLayoutId id="2147493888" r:id="rId10"/>
    <p:sldLayoutId id="2147493889" r:id="rId11"/>
  </p:sldLayoutIdLst>
  <p:transition spd="slow">
    <p:zoom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fld id="{FFFC8ACF-5D17-4117-A419-268FE64DFE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935" r:id="rId1"/>
    <p:sldLayoutId id="2147493936" r:id="rId2"/>
    <p:sldLayoutId id="2147493937" r:id="rId3"/>
    <p:sldLayoutId id="2147493938" r:id="rId4"/>
    <p:sldLayoutId id="2147493939" r:id="rId5"/>
    <p:sldLayoutId id="2147493940" r:id="rId6"/>
    <p:sldLayoutId id="2147493941" r:id="rId7"/>
    <p:sldLayoutId id="2147493942" r:id="rId8"/>
    <p:sldLayoutId id="2147493943" r:id="rId9"/>
    <p:sldLayoutId id="2147493944" r:id="rId10"/>
    <p:sldLayoutId id="2147493945" r:id="rId11"/>
    <p:sldLayoutId id="2147493946" r:id="rId12"/>
  </p:sldLayoutIdLst>
  <p:transition spd="slow">
    <p:zoom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13" Type="http://schemas.microsoft.com/office/2007/relationships/hdphoto" Target="../media/hdphoto5.wdp"/><Relationship Id="rId18" Type="http://schemas.openxmlformats.org/officeDocument/2006/relationships/image" Target="../media/image14.png"/><Relationship Id="rId26" Type="http://schemas.microsoft.com/office/2007/relationships/hdphoto" Target="../media/hdphoto10.wdp"/><Relationship Id="rId39" Type="http://schemas.microsoft.com/office/2007/relationships/hdphoto" Target="../media/hdphoto14.wdp"/><Relationship Id="rId21" Type="http://schemas.openxmlformats.org/officeDocument/2006/relationships/image" Target="../media/image16.jfif"/><Relationship Id="rId34" Type="http://schemas.openxmlformats.org/officeDocument/2006/relationships/image" Target="../media/image25.jfif"/><Relationship Id="rId42" Type="http://schemas.openxmlformats.org/officeDocument/2006/relationships/image" Target="../media/image30.jfif"/><Relationship Id="rId7" Type="http://schemas.microsoft.com/office/2007/relationships/hdphoto" Target="../media/hdphoto2.wdp"/><Relationship Id="rId2" Type="http://schemas.openxmlformats.org/officeDocument/2006/relationships/image" Target="../media/image5.jfif"/><Relationship Id="rId16" Type="http://schemas.openxmlformats.org/officeDocument/2006/relationships/image" Target="../media/image13.png"/><Relationship Id="rId20" Type="http://schemas.openxmlformats.org/officeDocument/2006/relationships/image" Target="../media/image15.jfif"/><Relationship Id="rId29" Type="http://schemas.openxmlformats.org/officeDocument/2006/relationships/image" Target="../media/image21.png"/><Relationship Id="rId41" Type="http://schemas.microsoft.com/office/2007/relationships/hdphoto" Target="../media/hdphoto15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microsoft.com/office/2007/relationships/hdphoto" Target="../media/hdphoto4.wdp"/><Relationship Id="rId24" Type="http://schemas.microsoft.com/office/2007/relationships/hdphoto" Target="../media/hdphoto9.wdp"/><Relationship Id="rId32" Type="http://schemas.openxmlformats.org/officeDocument/2006/relationships/image" Target="../media/image23.jfif"/><Relationship Id="rId37" Type="http://schemas.microsoft.com/office/2007/relationships/hdphoto" Target="../media/hdphoto13.wdp"/><Relationship Id="rId40" Type="http://schemas.openxmlformats.org/officeDocument/2006/relationships/image" Target="../media/image29.png"/><Relationship Id="rId5" Type="http://schemas.microsoft.com/office/2007/relationships/hdphoto" Target="../media/hdphoto1.wdp"/><Relationship Id="rId15" Type="http://schemas.microsoft.com/office/2007/relationships/hdphoto" Target="../media/hdphoto6.wdp"/><Relationship Id="rId23" Type="http://schemas.openxmlformats.org/officeDocument/2006/relationships/image" Target="../media/image18.png"/><Relationship Id="rId28" Type="http://schemas.microsoft.com/office/2007/relationships/hdphoto" Target="../media/hdphoto11.wdp"/><Relationship Id="rId36" Type="http://schemas.openxmlformats.org/officeDocument/2006/relationships/image" Target="../media/image27.png"/><Relationship Id="rId10" Type="http://schemas.openxmlformats.org/officeDocument/2006/relationships/image" Target="../media/image10.png"/><Relationship Id="rId19" Type="http://schemas.microsoft.com/office/2007/relationships/hdphoto" Target="../media/hdphoto8.wdp"/><Relationship Id="rId31" Type="http://schemas.openxmlformats.org/officeDocument/2006/relationships/image" Target="../media/image22.jfif"/><Relationship Id="rId44" Type="http://schemas.openxmlformats.org/officeDocument/2006/relationships/image" Target="../media/image32.png"/><Relationship Id="rId4" Type="http://schemas.openxmlformats.org/officeDocument/2006/relationships/image" Target="../media/image7.png"/><Relationship Id="rId9" Type="http://schemas.microsoft.com/office/2007/relationships/hdphoto" Target="../media/hdphoto3.wdp"/><Relationship Id="rId14" Type="http://schemas.openxmlformats.org/officeDocument/2006/relationships/image" Target="../media/image12.png"/><Relationship Id="rId22" Type="http://schemas.openxmlformats.org/officeDocument/2006/relationships/image" Target="../media/image17.jfif"/><Relationship Id="rId27" Type="http://schemas.openxmlformats.org/officeDocument/2006/relationships/image" Target="../media/image20.png"/><Relationship Id="rId30" Type="http://schemas.microsoft.com/office/2007/relationships/hdphoto" Target="../media/hdphoto12.wdp"/><Relationship Id="rId35" Type="http://schemas.openxmlformats.org/officeDocument/2006/relationships/image" Target="../media/image26.jfif"/><Relationship Id="rId43" Type="http://schemas.openxmlformats.org/officeDocument/2006/relationships/image" Target="../media/image31.jfif"/><Relationship Id="rId8" Type="http://schemas.openxmlformats.org/officeDocument/2006/relationships/image" Target="../media/image9.png"/><Relationship Id="rId3" Type="http://schemas.openxmlformats.org/officeDocument/2006/relationships/image" Target="../media/image6.jfif"/><Relationship Id="rId12" Type="http://schemas.openxmlformats.org/officeDocument/2006/relationships/image" Target="../media/image11.png"/><Relationship Id="rId17" Type="http://schemas.microsoft.com/office/2007/relationships/hdphoto" Target="../media/hdphoto7.wdp"/><Relationship Id="rId25" Type="http://schemas.openxmlformats.org/officeDocument/2006/relationships/image" Target="../media/image19.png"/><Relationship Id="rId33" Type="http://schemas.openxmlformats.org/officeDocument/2006/relationships/image" Target="../media/image24.jfif"/><Relationship Id="rId38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fvonderwethp@armada.c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3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572008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18"/>
          <p:cNvSpPr txBox="1">
            <a:spLocks noChangeArrowheads="1"/>
          </p:cNvSpPr>
          <p:nvPr/>
        </p:nvSpPr>
        <p:spPr bwMode="auto">
          <a:xfrm>
            <a:off x="642910" y="3071810"/>
            <a:ext cx="792961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altLang="es-CL" sz="3200" b="1" dirty="0">
                <a:solidFill>
                  <a:srgbClr val="FFCC00"/>
                </a:solidFill>
              </a:rPr>
              <a:t>Reunión de Inicio del Año Académico 2026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630137-1756-4E74-8964-F2B6A3FF8CC9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306" name="Text Box 10"/>
          <p:cNvSpPr txBox="1">
            <a:spLocks noChangeArrowheads="1"/>
          </p:cNvSpPr>
          <p:nvPr/>
        </p:nvSpPr>
        <p:spPr bwMode="auto">
          <a:xfrm>
            <a:off x="827584" y="2204864"/>
            <a:ext cx="7344816" cy="3416897"/>
          </a:xfrm>
          <a:prstGeom prst="rect">
            <a:avLst/>
          </a:prstGeom>
          <a:solidFill>
            <a:schemeClr val="bg2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1800" b="1" dirty="0">
                <a:solidFill>
                  <a:srgbClr val="FFFFFF"/>
                </a:solidFill>
                <a:ea typeface="ＭＳ Ｐゴシック" pitchFamily="34" charset="-128"/>
              </a:rPr>
              <a:t>PALABRAS DEL SEÑOR DIRECTOR 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1800" b="1" dirty="0">
                <a:solidFill>
                  <a:srgbClr val="FFFFFF"/>
                </a:solidFill>
                <a:ea typeface="ＭＳ Ｐゴシック" pitchFamily="34" charset="-128"/>
              </a:rPr>
              <a:t>BIENVENIDA Y PRESENTACIÓN EQUIPO OFICIALES 2025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1800" b="1" dirty="0">
                <a:solidFill>
                  <a:srgbClr val="FFFFFF"/>
                </a:solidFill>
                <a:ea typeface="ＭＳ Ｐゴシック" pitchFamily="34" charset="-128"/>
              </a:rPr>
              <a:t>PRESENTACIÓN DEL JEFE DEL DEPARTAMENTO DE EDUCACIÓN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1800" b="1" dirty="0">
                <a:solidFill>
                  <a:srgbClr val="FFFFFF"/>
                </a:solidFill>
                <a:ea typeface="ＭＳ Ｐゴシック" pitchFamily="34" charset="-128"/>
              </a:rPr>
              <a:t>PRESENTACIÓN DEL JEFE DE ACTIVIDADES ACADÉMICAS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1800" b="1" dirty="0">
                <a:solidFill>
                  <a:srgbClr val="FFFFFF"/>
                </a:solidFill>
                <a:ea typeface="ＭＳ Ｐゴシック" pitchFamily="34" charset="-128"/>
              </a:rPr>
              <a:t>PRESENTACIÓN DEL JEFE DE ACTIVIDADES FÍSICAS Y MILITARES.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1800" b="1" dirty="0">
                <a:solidFill>
                  <a:srgbClr val="FFFFFF"/>
                </a:solidFill>
                <a:ea typeface="ＭＳ Ｐゴシック" pitchFamily="34" charset="-128"/>
              </a:rPr>
              <a:t>PALABRAS DE LOS DECANOS 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1800" b="1" dirty="0">
                <a:solidFill>
                  <a:srgbClr val="FFFFFF"/>
                </a:solidFill>
                <a:ea typeface="ＭＳ Ｐゴシック" pitchFamily="34" charset="-128"/>
              </a:rPr>
              <a:t>EVENTO EN LA SALA DE PROFESORES </a:t>
            </a: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05DF01-01F4-454D-BC8F-57141C2DB817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7EC5F3F-B248-1E83-5BC5-86A6488867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3" name="2 Imagen">
            <a:extLst>
              <a:ext uri="{FF2B5EF4-FFF2-40B4-BE49-F238E27FC236}">
                <a16:creationId xmlns:a16="http://schemas.microsoft.com/office/drawing/2014/main" id="{2EBE89F7-CF6C-EFE4-3623-D9E52923252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572008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18">
            <a:extLst>
              <a:ext uri="{FF2B5EF4-FFF2-40B4-BE49-F238E27FC236}">
                <a16:creationId xmlns:a16="http://schemas.microsoft.com/office/drawing/2014/main" id="{CD5F8838-BA2F-4B4D-E5CA-37C8C2FB5A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910" y="3071810"/>
            <a:ext cx="792961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altLang="es-CL" sz="3200" b="1" dirty="0">
                <a:solidFill>
                  <a:srgbClr val="FFCC00"/>
                </a:solidFill>
              </a:rPr>
              <a:t>Palabras del Señor Director </a:t>
            </a:r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9C4E0AD0-76CB-B6CF-5AE1-AE8A482FB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630137-1756-4E74-8964-F2B6A3FF8CC9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</a:t>
            </a:fld>
            <a:endParaRPr lang="es-E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393685"/>
      </p:ext>
    </p:extLst>
  </p:cSld>
  <p:clrMapOvr>
    <a:masterClrMapping/>
  </p:clrMapOvr>
  <p:transition spd="med"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Imagen 8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9656" y="5176826"/>
            <a:ext cx="766122" cy="1006708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sp>
        <p:nvSpPr>
          <p:cNvPr id="13317" name="6 CuadroTexto"/>
          <p:cNvSpPr txBox="1">
            <a:spLocks noChangeArrowheads="1"/>
          </p:cNvSpPr>
          <p:nvPr/>
        </p:nvSpPr>
        <p:spPr bwMode="auto">
          <a:xfrm>
            <a:off x="1367714" y="1799904"/>
            <a:ext cx="1114824" cy="376770"/>
          </a:xfrm>
          <a:prstGeom prst="rect">
            <a:avLst/>
          </a:prstGeom>
          <a:solidFill>
            <a:srgbClr val="89FFBE"/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chemeClr val="tx1"/>
                </a:solidFill>
              </a:rPr>
              <a:t>CAPITÁN DE FRAGATA</a:t>
            </a:r>
          </a:p>
          <a:p>
            <a:r>
              <a:rPr lang="es-CL" sz="462" dirty="0">
                <a:solidFill>
                  <a:schemeClr val="tx1"/>
                </a:solidFill>
              </a:rPr>
              <a:t>ENRIQUE O’REILLY RODRÍGUEZ</a:t>
            </a:r>
          </a:p>
          <a:p>
            <a:r>
              <a:rPr lang="es-CL" sz="462" dirty="0">
                <a:solidFill>
                  <a:schemeClr val="tx1"/>
                </a:solidFill>
              </a:rPr>
              <a:t>SUBDIRECTOR</a:t>
            </a:r>
          </a:p>
          <a:p>
            <a:r>
              <a:rPr lang="es-ES" sz="462" dirty="0">
                <a:solidFill>
                  <a:schemeClr val="tx1"/>
                </a:solidFill>
              </a:rPr>
              <a:t>5112</a:t>
            </a:r>
            <a:endParaRPr lang="es-CL" sz="462" dirty="0">
              <a:solidFill>
                <a:schemeClr val="tx1"/>
              </a:solidFill>
            </a:endParaRPr>
          </a:p>
        </p:txBody>
      </p:sp>
      <p:sp>
        <p:nvSpPr>
          <p:cNvPr id="13318" name="7 CuadroTexto"/>
          <p:cNvSpPr txBox="1">
            <a:spLocks noChangeArrowheads="1"/>
          </p:cNvSpPr>
          <p:nvPr/>
        </p:nvSpPr>
        <p:spPr bwMode="auto">
          <a:xfrm>
            <a:off x="3799434" y="1799904"/>
            <a:ext cx="1106801" cy="376770"/>
          </a:xfrm>
          <a:prstGeom prst="rect">
            <a:avLst/>
          </a:prstGeom>
          <a:solidFill>
            <a:srgbClr val="89FFBE"/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chemeClr val="tx1"/>
                </a:solidFill>
              </a:rPr>
              <a:t>CAPITÁN DE FRAGATA AB.</a:t>
            </a:r>
          </a:p>
          <a:p>
            <a:r>
              <a:rPr lang="es-CL" sz="462" dirty="0">
                <a:solidFill>
                  <a:schemeClr val="tx1"/>
                </a:solidFill>
              </a:rPr>
              <a:t>CRISTÓBAL MELKONIAN ID</a:t>
            </a:r>
          </a:p>
          <a:p>
            <a:r>
              <a:rPr lang="es-CL" sz="462" dirty="0">
                <a:solidFill>
                  <a:schemeClr val="tx1"/>
                </a:solidFill>
              </a:rPr>
              <a:t>JEFE DPTO. ABASTECIMIENTO</a:t>
            </a:r>
          </a:p>
          <a:p>
            <a:r>
              <a:rPr lang="es-ES" sz="462" dirty="0">
                <a:solidFill>
                  <a:schemeClr val="tx1"/>
                </a:solidFill>
              </a:rPr>
              <a:t>5116</a:t>
            </a:r>
            <a:endParaRPr lang="es-CL" sz="462" dirty="0">
              <a:solidFill>
                <a:schemeClr val="tx1"/>
              </a:solidFill>
            </a:endParaRPr>
          </a:p>
        </p:txBody>
      </p:sp>
      <p:sp>
        <p:nvSpPr>
          <p:cNvPr id="13319" name="8 CuadroTexto"/>
          <p:cNvSpPr txBox="1">
            <a:spLocks noChangeArrowheads="1"/>
          </p:cNvSpPr>
          <p:nvPr/>
        </p:nvSpPr>
        <p:spPr bwMode="auto">
          <a:xfrm>
            <a:off x="5118199" y="1799904"/>
            <a:ext cx="1053932" cy="44788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CAPITÁN DE CORBETA OM</a:t>
            </a:r>
          </a:p>
          <a:p>
            <a:r>
              <a:rPr lang="es-CL" sz="462" dirty="0">
                <a:solidFill>
                  <a:srgbClr val="002060"/>
                </a:solidFill>
              </a:rPr>
              <a:t>VÍCTOR SANHUEZA VÁSQUEZ</a:t>
            </a:r>
          </a:p>
          <a:p>
            <a:r>
              <a:rPr lang="es-CL" sz="462" dirty="0">
                <a:solidFill>
                  <a:srgbClr val="002060"/>
                </a:solidFill>
              </a:rPr>
              <a:t>JEFE DPTO. BRIGADA</a:t>
            </a:r>
          </a:p>
          <a:p>
            <a:r>
              <a:rPr lang="es-ES" sz="462" dirty="0">
                <a:solidFill>
                  <a:srgbClr val="002060"/>
                </a:solidFill>
              </a:rPr>
              <a:t>5164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13320" name="9 CuadroTexto"/>
          <p:cNvSpPr txBox="1">
            <a:spLocks noChangeArrowheads="1"/>
          </p:cNvSpPr>
          <p:nvPr/>
        </p:nvSpPr>
        <p:spPr bwMode="auto">
          <a:xfrm>
            <a:off x="7692197" y="1800791"/>
            <a:ext cx="1325523" cy="37677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CAPITÁN DE CORBETA IM</a:t>
            </a:r>
          </a:p>
          <a:p>
            <a:r>
              <a:rPr lang="es-CL" sz="462" dirty="0">
                <a:solidFill>
                  <a:srgbClr val="002060"/>
                </a:solidFill>
              </a:rPr>
              <a:t>FRIEDRICH VON DER WETH PETINELLI</a:t>
            </a:r>
          </a:p>
          <a:p>
            <a:r>
              <a:rPr lang="es-CL" sz="462" dirty="0">
                <a:solidFill>
                  <a:srgbClr val="002060"/>
                </a:solidFill>
              </a:rPr>
              <a:t>JEFE ACTIVIDADES ACADÉMICAS</a:t>
            </a:r>
          </a:p>
          <a:p>
            <a:r>
              <a:rPr lang="es-ES" sz="462" dirty="0">
                <a:solidFill>
                  <a:srgbClr val="002060"/>
                </a:solidFill>
              </a:rPr>
              <a:t>5114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13321" name="10 CuadroTexto"/>
          <p:cNvSpPr txBox="1">
            <a:spLocks noChangeArrowheads="1"/>
          </p:cNvSpPr>
          <p:nvPr/>
        </p:nvSpPr>
        <p:spPr bwMode="auto">
          <a:xfrm>
            <a:off x="6286486" y="1794683"/>
            <a:ext cx="1239173" cy="44788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CAPITÁN DE CORBETA </a:t>
            </a:r>
          </a:p>
          <a:p>
            <a:r>
              <a:rPr lang="es-CL" sz="462" dirty="0">
                <a:solidFill>
                  <a:srgbClr val="002060"/>
                </a:solidFill>
              </a:rPr>
              <a:t>CRISTIAN TEICHELMANN PINCHEIRA</a:t>
            </a:r>
          </a:p>
          <a:p>
            <a:r>
              <a:rPr lang="es-CL" sz="462" dirty="0">
                <a:solidFill>
                  <a:srgbClr val="002060"/>
                </a:solidFill>
              </a:rPr>
              <a:t>JEFE DPTO. EJECUTIVO</a:t>
            </a:r>
          </a:p>
          <a:p>
            <a:r>
              <a:rPr lang="es-ES" sz="462" dirty="0">
                <a:solidFill>
                  <a:srgbClr val="002060"/>
                </a:solidFill>
              </a:rPr>
              <a:t>5217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13322" name="11 CuadroTexto"/>
          <p:cNvSpPr txBox="1">
            <a:spLocks noChangeArrowheads="1"/>
          </p:cNvSpPr>
          <p:nvPr/>
        </p:nvSpPr>
        <p:spPr bwMode="auto">
          <a:xfrm>
            <a:off x="2648412" y="1799904"/>
            <a:ext cx="973802" cy="376770"/>
          </a:xfrm>
          <a:prstGeom prst="rect">
            <a:avLst/>
          </a:prstGeom>
          <a:solidFill>
            <a:srgbClr val="89FFBE"/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chemeClr val="tx1"/>
                </a:solidFill>
              </a:rPr>
              <a:t>CAPITÁN DE FRAGATA </a:t>
            </a:r>
          </a:p>
          <a:p>
            <a:r>
              <a:rPr lang="es-CL" sz="462" dirty="0">
                <a:solidFill>
                  <a:schemeClr val="tx1"/>
                </a:solidFill>
              </a:rPr>
              <a:t>JAVIER HUIDROBRO BONO</a:t>
            </a:r>
          </a:p>
          <a:p>
            <a:r>
              <a:rPr lang="es-CL" sz="462" dirty="0">
                <a:solidFill>
                  <a:schemeClr val="tx1"/>
                </a:solidFill>
              </a:rPr>
              <a:t>JEFE DPTO. EDUCACIÓN</a:t>
            </a:r>
          </a:p>
          <a:p>
            <a:r>
              <a:rPr lang="es-ES" sz="462" dirty="0">
                <a:solidFill>
                  <a:schemeClr val="tx1"/>
                </a:solidFill>
              </a:rPr>
              <a:t>5115</a:t>
            </a:r>
            <a:endParaRPr lang="es-CL" sz="462" dirty="0">
              <a:solidFill>
                <a:schemeClr val="tx1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5140119" y="3269830"/>
            <a:ext cx="1003800" cy="3767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TENIENTE PRIMERO </a:t>
            </a:r>
          </a:p>
          <a:p>
            <a:r>
              <a:rPr lang="es-CL" sz="462" dirty="0">
                <a:solidFill>
                  <a:srgbClr val="002060"/>
                </a:solidFill>
              </a:rPr>
              <a:t>ALEXIS ALCAYAGA ROJAS</a:t>
            </a:r>
          </a:p>
          <a:p>
            <a:r>
              <a:rPr lang="es-ES" sz="462" dirty="0">
                <a:solidFill>
                  <a:srgbClr val="002060"/>
                </a:solidFill>
              </a:rPr>
              <a:t>OFICIAL 5ª DIVISIÓN</a:t>
            </a:r>
          </a:p>
          <a:p>
            <a:r>
              <a:rPr lang="es-ES" sz="462" dirty="0">
                <a:solidFill>
                  <a:srgbClr val="002060"/>
                </a:solidFill>
              </a:rPr>
              <a:t>5148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6376596" y="3269830"/>
            <a:ext cx="1058948" cy="3767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TENIENTE PRIMERO</a:t>
            </a:r>
          </a:p>
          <a:p>
            <a:r>
              <a:rPr lang="es-CL" sz="462" dirty="0">
                <a:solidFill>
                  <a:srgbClr val="002060"/>
                </a:solidFill>
              </a:rPr>
              <a:t>MANUEL CONTRERAS DÍAZ</a:t>
            </a:r>
          </a:p>
          <a:p>
            <a:r>
              <a:rPr lang="es-CL" sz="462" dirty="0">
                <a:solidFill>
                  <a:srgbClr val="002060"/>
                </a:solidFill>
              </a:rPr>
              <a:t>OFICIAL </a:t>
            </a:r>
            <a:r>
              <a:rPr lang="es-ES" sz="462" dirty="0">
                <a:solidFill>
                  <a:srgbClr val="002060"/>
                </a:solidFill>
              </a:rPr>
              <a:t>4</a:t>
            </a:r>
            <a:r>
              <a:rPr lang="es-ES" sz="462" baseline="30000" dirty="0">
                <a:solidFill>
                  <a:srgbClr val="002060"/>
                </a:solidFill>
              </a:rPr>
              <a:t>a.</a:t>
            </a:r>
            <a:r>
              <a:rPr lang="es-ES" sz="462" dirty="0">
                <a:solidFill>
                  <a:srgbClr val="002060"/>
                </a:solidFill>
              </a:rPr>
              <a:t> </a:t>
            </a:r>
            <a:r>
              <a:rPr lang="es-CL" sz="462" dirty="0">
                <a:solidFill>
                  <a:srgbClr val="002060"/>
                </a:solidFill>
              </a:rPr>
              <a:t>DIVISIÓN</a:t>
            </a:r>
          </a:p>
          <a:p>
            <a:r>
              <a:rPr lang="es-ES" sz="462" dirty="0">
                <a:solidFill>
                  <a:srgbClr val="002060"/>
                </a:solidFill>
              </a:rPr>
              <a:t>5146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1315023" y="3272670"/>
            <a:ext cx="998708" cy="37677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CAPITÁN DE CORBETA </a:t>
            </a:r>
          </a:p>
          <a:p>
            <a:r>
              <a:rPr lang="es-CL" sz="462" dirty="0">
                <a:solidFill>
                  <a:srgbClr val="002060"/>
                </a:solidFill>
              </a:rPr>
              <a:t>JUAN CURA NICOLÁS</a:t>
            </a:r>
          </a:p>
          <a:p>
            <a:r>
              <a:rPr lang="es-CL" sz="462" dirty="0">
                <a:solidFill>
                  <a:srgbClr val="002060"/>
                </a:solidFill>
              </a:rPr>
              <a:t>JEFE CURSO BRIGADIERES</a:t>
            </a:r>
          </a:p>
          <a:p>
            <a:r>
              <a:rPr lang="es-ES" sz="462" dirty="0">
                <a:solidFill>
                  <a:srgbClr val="002060"/>
                </a:solidFill>
              </a:rPr>
              <a:t>5132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7724588" y="3269830"/>
            <a:ext cx="1167894" cy="3767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TENIENTE PRIMERO SD</a:t>
            </a:r>
          </a:p>
          <a:p>
            <a:r>
              <a:rPr lang="es-CL" sz="462" dirty="0">
                <a:solidFill>
                  <a:srgbClr val="002060"/>
                </a:solidFill>
              </a:rPr>
              <a:t>KAREEN ANDRADE SEPÚLVEDA</a:t>
            </a:r>
          </a:p>
          <a:p>
            <a:r>
              <a:rPr lang="es-ES" sz="462" dirty="0">
                <a:solidFill>
                  <a:srgbClr val="002060"/>
                </a:solidFill>
              </a:rPr>
              <a:t>JEFE DPTO. SANIDAD</a:t>
            </a:r>
          </a:p>
          <a:p>
            <a:r>
              <a:rPr lang="es-ES" sz="462" dirty="0">
                <a:solidFill>
                  <a:srgbClr val="002060"/>
                </a:solidFill>
              </a:rPr>
              <a:t>5171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2505785" y="3271251"/>
            <a:ext cx="1312714" cy="37677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CAPITÁN DE CORBETA </a:t>
            </a:r>
          </a:p>
          <a:p>
            <a:r>
              <a:rPr lang="es-CL" sz="462" dirty="0">
                <a:solidFill>
                  <a:srgbClr val="002060"/>
                </a:solidFill>
              </a:rPr>
              <a:t>NICOLÁS DALMAZZO VALENZUELA</a:t>
            </a:r>
          </a:p>
          <a:p>
            <a:r>
              <a:rPr lang="es-CL" sz="462" dirty="0">
                <a:solidFill>
                  <a:srgbClr val="002060"/>
                </a:solidFill>
              </a:rPr>
              <a:t>JEFE DPTO. ADMISIÓN, RR.PP. Y VCM</a:t>
            </a:r>
          </a:p>
          <a:p>
            <a:r>
              <a:rPr lang="es-ES" sz="462" dirty="0">
                <a:solidFill>
                  <a:srgbClr val="002060"/>
                </a:solidFill>
              </a:rPr>
              <a:t>5161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40" name="39 CuadroTexto"/>
          <p:cNvSpPr txBox="1"/>
          <p:nvPr/>
        </p:nvSpPr>
        <p:spPr>
          <a:xfrm>
            <a:off x="7735977" y="4758124"/>
            <a:ext cx="1158522" cy="3767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TENIENTE PRIMERO AB</a:t>
            </a:r>
          </a:p>
          <a:p>
            <a:r>
              <a:rPr lang="es-CL" sz="462" dirty="0">
                <a:solidFill>
                  <a:srgbClr val="002060"/>
                </a:solidFill>
              </a:rPr>
              <a:t>ARACELY FERRUZOLA CABELLO</a:t>
            </a:r>
          </a:p>
          <a:p>
            <a:r>
              <a:rPr lang="es-CL" sz="462" dirty="0">
                <a:solidFill>
                  <a:srgbClr val="002060"/>
                </a:solidFill>
              </a:rPr>
              <a:t>OFICIAL ADQUISICIONES</a:t>
            </a:r>
          </a:p>
          <a:p>
            <a:r>
              <a:rPr lang="es-ES" sz="462" dirty="0">
                <a:solidFill>
                  <a:srgbClr val="002060"/>
                </a:solidFill>
              </a:rPr>
              <a:t>5239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41" name="40 CuadroTexto"/>
          <p:cNvSpPr txBox="1"/>
          <p:nvPr/>
        </p:nvSpPr>
        <p:spPr>
          <a:xfrm>
            <a:off x="83795" y="3270710"/>
            <a:ext cx="1125125" cy="37677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CAPITÁN DE CORBETA RL</a:t>
            </a:r>
          </a:p>
          <a:p>
            <a:r>
              <a:rPr lang="es-CL" sz="462" dirty="0">
                <a:solidFill>
                  <a:srgbClr val="002060"/>
                </a:solidFill>
              </a:rPr>
              <a:t>JAIME MUÑOZ SEPÚLVEDA</a:t>
            </a:r>
          </a:p>
          <a:p>
            <a:r>
              <a:rPr lang="es-ES" sz="462" dirty="0">
                <a:solidFill>
                  <a:srgbClr val="002060"/>
                </a:solidFill>
              </a:rPr>
              <a:t>CAPELLÁN ESNAVAL</a:t>
            </a:r>
          </a:p>
          <a:p>
            <a:r>
              <a:rPr lang="es-ES" sz="462" dirty="0">
                <a:solidFill>
                  <a:srgbClr val="002060"/>
                </a:solidFill>
              </a:rPr>
              <a:t>5187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13344" name="43 CuadroTexto"/>
          <p:cNvSpPr txBox="1">
            <a:spLocks noChangeArrowheads="1"/>
          </p:cNvSpPr>
          <p:nvPr/>
        </p:nvSpPr>
        <p:spPr bwMode="auto">
          <a:xfrm>
            <a:off x="6387083" y="4758124"/>
            <a:ext cx="1069598" cy="3767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TENIENTE PRIMERO </a:t>
            </a:r>
          </a:p>
          <a:p>
            <a:r>
              <a:rPr lang="es-CL" sz="462" dirty="0">
                <a:solidFill>
                  <a:srgbClr val="002060"/>
                </a:solidFill>
              </a:rPr>
              <a:t>NELSON VARGAS ARÁNGUIZ</a:t>
            </a:r>
          </a:p>
          <a:p>
            <a:r>
              <a:rPr lang="es-CL" sz="462" dirty="0">
                <a:solidFill>
                  <a:srgbClr val="002060"/>
                </a:solidFill>
              </a:rPr>
              <a:t>OFICIAL SECRETARIO</a:t>
            </a:r>
          </a:p>
          <a:p>
            <a:r>
              <a:rPr lang="es-CL" sz="462" dirty="0">
                <a:solidFill>
                  <a:srgbClr val="002060"/>
                </a:solidFill>
              </a:rPr>
              <a:t>5254         </a:t>
            </a:r>
          </a:p>
        </p:txBody>
      </p:sp>
      <p:sp>
        <p:nvSpPr>
          <p:cNvPr id="47" name="46 CuadroTexto"/>
          <p:cNvSpPr txBox="1"/>
          <p:nvPr/>
        </p:nvSpPr>
        <p:spPr>
          <a:xfrm>
            <a:off x="1324263" y="4759912"/>
            <a:ext cx="1029296" cy="3767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TENIENTE PRIMERO LT</a:t>
            </a:r>
          </a:p>
          <a:p>
            <a:r>
              <a:rPr lang="es-CL" sz="462" dirty="0">
                <a:solidFill>
                  <a:srgbClr val="002060"/>
                </a:solidFill>
              </a:rPr>
              <a:t>CRISTÓBAL RUIZ GONZÁLEZ </a:t>
            </a:r>
          </a:p>
          <a:p>
            <a:r>
              <a:rPr lang="es-CL" sz="462" dirty="0">
                <a:solidFill>
                  <a:srgbClr val="002060"/>
                </a:solidFill>
              </a:rPr>
              <a:t>OFICIAL </a:t>
            </a:r>
            <a:r>
              <a:rPr lang="es-ES" sz="462" dirty="0">
                <a:solidFill>
                  <a:srgbClr val="002060"/>
                </a:solidFill>
              </a:rPr>
              <a:t>7a </a:t>
            </a:r>
            <a:r>
              <a:rPr lang="es-CL" sz="462" dirty="0">
                <a:solidFill>
                  <a:srgbClr val="002060"/>
                </a:solidFill>
              </a:rPr>
              <a:t>DIVISIÓN</a:t>
            </a:r>
          </a:p>
          <a:p>
            <a:r>
              <a:rPr lang="es-CL" sz="462" dirty="0">
                <a:solidFill>
                  <a:srgbClr val="002060"/>
                </a:solidFill>
              </a:rPr>
              <a:t>5135</a:t>
            </a:r>
          </a:p>
        </p:txBody>
      </p:sp>
      <p:sp>
        <p:nvSpPr>
          <p:cNvPr id="48" name="47 CuadroTexto"/>
          <p:cNvSpPr txBox="1"/>
          <p:nvPr/>
        </p:nvSpPr>
        <p:spPr>
          <a:xfrm>
            <a:off x="2763478" y="6201447"/>
            <a:ext cx="999342" cy="3767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TENIENTE PRIMERO IM</a:t>
            </a:r>
          </a:p>
          <a:p>
            <a:r>
              <a:rPr lang="es-CL" sz="462" dirty="0">
                <a:solidFill>
                  <a:srgbClr val="002060"/>
                </a:solidFill>
              </a:rPr>
              <a:t>GUSTAVO PIZARRO COFRÉ</a:t>
            </a:r>
          </a:p>
          <a:p>
            <a:r>
              <a:rPr lang="es-CL" sz="462" dirty="0">
                <a:solidFill>
                  <a:srgbClr val="002060"/>
                </a:solidFill>
              </a:rPr>
              <a:t>OFICIAL 3a DIVISIÓN</a:t>
            </a:r>
          </a:p>
          <a:p>
            <a:r>
              <a:rPr lang="es-ES" sz="462" dirty="0">
                <a:solidFill>
                  <a:srgbClr val="002060"/>
                </a:solidFill>
              </a:rPr>
              <a:t>5139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13348" name="48 CuadroTexto"/>
          <p:cNvSpPr txBox="1">
            <a:spLocks noChangeArrowheads="1"/>
          </p:cNvSpPr>
          <p:nvPr/>
        </p:nvSpPr>
        <p:spPr bwMode="auto">
          <a:xfrm>
            <a:off x="1531966" y="6207308"/>
            <a:ext cx="1067184" cy="4478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TENIENTE PRIMERO</a:t>
            </a:r>
          </a:p>
          <a:p>
            <a:r>
              <a:rPr lang="es-CL" sz="462" dirty="0">
                <a:solidFill>
                  <a:srgbClr val="002060"/>
                </a:solidFill>
              </a:rPr>
              <a:t>JOSÉ JORDÁN GUZMÁN</a:t>
            </a:r>
          </a:p>
          <a:p>
            <a:r>
              <a:rPr lang="es-CL" sz="462" dirty="0">
                <a:solidFill>
                  <a:srgbClr val="002060"/>
                </a:solidFill>
              </a:rPr>
              <a:t>JEFE ACT. FÍSICAS MILITARES</a:t>
            </a:r>
          </a:p>
          <a:p>
            <a:r>
              <a:rPr lang="es-ES" sz="462" dirty="0">
                <a:solidFill>
                  <a:srgbClr val="002060"/>
                </a:solidFill>
              </a:rPr>
              <a:t>5225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13367" name="58 CuadroTexto"/>
          <p:cNvSpPr txBox="1">
            <a:spLocks noChangeArrowheads="1"/>
          </p:cNvSpPr>
          <p:nvPr/>
        </p:nvSpPr>
        <p:spPr bwMode="auto">
          <a:xfrm>
            <a:off x="5156479" y="4759912"/>
            <a:ext cx="1015652" cy="3767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TENIENTE PRIMERO</a:t>
            </a:r>
          </a:p>
          <a:p>
            <a:r>
              <a:rPr lang="es-CL" sz="462" dirty="0">
                <a:solidFill>
                  <a:srgbClr val="002060"/>
                </a:solidFill>
              </a:rPr>
              <a:t>SERGIO ARREDONDO TORO</a:t>
            </a:r>
          </a:p>
          <a:p>
            <a:r>
              <a:rPr lang="es-CL" sz="462" dirty="0">
                <a:solidFill>
                  <a:srgbClr val="002060"/>
                </a:solidFill>
              </a:rPr>
              <a:t>JEFE DPTO. CONGES</a:t>
            </a:r>
          </a:p>
          <a:p>
            <a:r>
              <a:rPr lang="es-ES" sz="462" dirty="0">
                <a:solidFill>
                  <a:srgbClr val="002060"/>
                </a:solidFill>
              </a:rPr>
              <a:t>5140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3" name="AutoShape 2" descr="https://direcpers.armada.cl/fotos/muestra_fotoTin.php?run=18/18259423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369"/>
          </a:p>
        </p:txBody>
      </p:sp>
      <p:sp>
        <p:nvSpPr>
          <p:cNvPr id="4" name="AutoShape 4" descr="https://direcpers.armada.cl/fotos/muestra_fotoTin.php?run=19/19488609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369"/>
          </a:p>
        </p:txBody>
      </p:sp>
      <p:sp>
        <p:nvSpPr>
          <p:cNvPr id="7" name="AutoShape 6" descr="https://direcpers.armada.cl/fotos/muestra_fotoTin.php?run=19/19488609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369"/>
          </a:p>
        </p:txBody>
      </p:sp>
      <p:sp>
        <p:nvSpPr>
          <p:cNvPr id="1033" name="AutoShape 9" descr="https://direcpers.armada.cl/fotos/muestra_fotoTin.php?run=18/18259423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369"/>
          </a:p>
        </p:txBody>
      </p:sp>
      <p:sp>
        <p:nvSpPr>
          <p:cNvPr id="1035" name="AutoShape 11" descr="https://direcpers.armada.cl/fotos/muestra_fotoTin.php?run=18/18259423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369"/>
          </a:p>
        </p:txBody>
      </p:sp>
      <p:sp>
        <p:nvSpPr>
          <p:cNvPr id="69" name="68 CuadroTexto"/>
          <p:cNvSpPr txBox="1"/>
          <p:nvPr/>
        </p:nvSpPr>
        <p:spPr>
          <a:xfrm>
            <a:off x="57975" y="6213170"/>
            <a:ext cx="1279956" cy="3695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TENIENTE PRIMERO </a:t>
            </a:r>
          </a:p>
          <a:p>
            <a:r>
              <a:rPr lang="es-CL" sz="415" dirty="0">
                <a:solidFill>
                  <a:srgbClr val="002060"/>
                </a:solidFill>
              </a:rPr>
              <a:t>CRISTINA CASAS-CORDERO MENÉNDEZ</a:t>
            </a:r>
          </a:p>
          <a:p>
            <a:r>
              <a:rPr lang="es-CL" sz="462" dirty="0">
                <a:solidFill>
                  <a:srgbClr val="002060"/>
                </a:solidFill>
              </a:rPr>
              <a:t>OFICIAL 2a DIVISIÓN</a:t>
            </a:r>
          </a:p>
          <a:p>
            <a:r>
              <a:rPr lang="es-ES" sz="462" dirty="0">
                <a:solidFill>
                  <a:srgbClr val="002060"/>
                </a:solidFill>
              </a:rPr>
              <a:t>5134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57" name="35 CuadroTexto"/>
          <p:cNvSpPr txBox="1"/>
          <p:nvPr/>
        </p:nvSpPr>
        <p:spPr>
          <a:xfrm>
            <a:off x="3917244" y="3269830"/>
            <a:ext cx="1140763" cy="37677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CAPITÁN DE CORBETA</a:t>
            </a:r>
          </a:p>
          <a:p>
            <a:r>
              <a:rPr lang="es-CL" sz="462" dirty="0">
                <a:solidFill>
                  <a:srgbClr val="002060"/>
                </a:solidFill>
              </a:rPr>
              <a:t>GINO STOCK ÁLVAREZ</a:t>
            </a:r>
          </a:p>
          <a:p>
            <a:r>
              <a:rPr lang="es-ES" sz="462" dirty="0">
                <a:solidFill>
                  <a:srgbClr val="002060"/>
                </a:solidFill>
              </a:rPr>
              <a:t>JEFE DPTO. MANT. Y SERVICIOS</a:t>
            </a:r>
          </a:p>
          <a:p>
            <a:r>
              <a:rPr lang="es-ES" sz="462" dirty="0">
                <a:solidFill>
                  <a:srgbClr val="002060"/>
                </a:solidFill>
              </a:rPr>
              <a:t>5123</a:t>
            </a:r>
          </a:p>
        </p:txBody>
      </p:sp>
      <p:sp>
        <p:nvSpPr>
          <p:cNvPr id="63" name="46 CuadroTexto"/>
          <p:cNvSpPr txBox="1"/>
          <p:nvPr/>
        </p:nvSpPr>
        <p:spPr>
          <a:xfrm>
            <a:off x="3688597" y="4759912"/>
            <a:ext cx="1348686" cy="4478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TENIENTE PRIMERO AB</a:t>
            </a:r>
          </a:p>
          <a:p>
            <a:r>
              <a:rPr lang="es-CL" sz="462" dirty="0">
                <a:solidFill>
                  <a:srgbClr val="002060"/>
                </a:solidFill>
              </a:rPr>
              <a:t>CHRISTOPHER HERNÁNDEZ PEDREROS</a:t>
            </a:r>
          </a:p>
          <a:p>
            <a:r>
              <a:rPr lang="es-CL" sz="462" dirty="0">
                <a:solidFill>
                  <a:srgbClr val="002060"/>
                </a:solidFill>
              </a:rPr>
              <a:t>OFICIAL </a:t>
            </a:r>
            <a:r>
              <a:rPr lang="es-ES" sz="462" dirty="0">
                <a:solidFill>
                  <a:srgbClr val="002060"/>
                </a:solidFill>
              </a:rPr>
              <a:t>6a </a:t>
            </a:r>
            <a:r>
              <a:rPr lang="es-CL" sz="462" dirty="0">
                <a:solidFill>
                  <a:srgbClr val="002060"/>
                </a:solidFill>
              </a:rPr>
              <a:t>DIVISIÓN</a:t>
            </a:r>
          </a:p>
          <a:p>
            <a:r>
              <a:rPr lang="es-ES" sz="462" dirty="0">
                <a:solidFill>
                  <a:srgbClr val="002060"/>
                </a:solidFill>
              </a:rPr>
              <a:t>5172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61" name="58 CuadroTexto"/>
          <p:cNvSpPr txBox="1">
            <a:spLocks noChangeArrowheads="1"/>
          </p:cNvSpPr>
          <p:nvPr/>
        </p:nvSpPr>
        <p:spPr bwMode="auto">
          <a:xfrm>
            <a:off x="2555062" y="4759912"/>
            <a:ext cx="1010106" cy="44788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TENIENTE PRIMERO SN</a:t>
            </a:r>
          </a:p>
          <a:p>
            <a:r>
              <a:rPr lang="es-CL" sz="462" dirty="0">
                <a:solidFill>
                  <a:srgbClr val="002060"/>
                </a:solidFill>
              </a:rPr>
              <a:t>FRANCISCO FUENTES NEIRA</a:t>
            </a:r>
          </a:p>
          <a:p>
            <a:r>
              <a:rPr lang="es-CL" sz="462" dirty="0">
                <a:solidFill>
                  <a:srgbClr val="002060"/>
                </a:solidFill>
              </a:rPr>
              <a:t>MÉDICO DE CARGO</a:t>
            </a:r>
          </a:p>
          <a:p>
            <a:r>
              <a:rPr lang="es-ES" sz="462" dirty="0">
                <a:solidFill>
                  <a:srgbClr val="002060"/>
                </a:solidFill>
              </a:rPr>
              <a:t>5211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1030" name="AutoShape 6" descr="https://direcpers.armada.cl/fotos/muestra_fotoTin.php?run=18/18787736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369"/>
          </a:p>
        </p:txBody>
      </p:sp>
      <p:sp>
        <p:nvSpPr>
          <p:cNvPr id="14" name="AutoShape 2" descr="https://direcpers.armada.cl/fotos/muestra_fotoTin.php?run=18/18592513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369"/>
          </a:p>
        </p:txBody>
      </p:sp>
      <p:sp>
        <p:nvSpPr>
          <p:cNvPr id="1028" name="AutoShape 4" descr="https://direcpers.armada.cl/fotos/muestra_fotoTin.php?run=18/18592513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369"/>
          </a:p>
        </p:txBody>
      </p:sp>
      <p:sp>
        <p:nvSpPr>
          <p:cNvPr id="20" name="AutoShape 6" descr="https://direcpers.armada.cl/fotos/muestra_fotoTin.php?run=18/18592513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369"/>
          </a:p>
        </p:txBody>
      </p:sp>
      <p:sp>
        <p:nvSpPr>
          <p:cNvPr id="23" name="AutoShape 8" descr="https://direcpers.armada.cl/fotos/muestra_fotoTin.php?run=18/18592513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369"/>
          </a:p>
        </p:txBody>
      </p:sp>
      <p:sp>
        <p:nvSpPr>
          <p:cNvPr id="1034" name="AutoShape 10" descr="https://direcpers.armada.cl/fotos/muestra_fotoTin.php?run=18/18592513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369"/>
          </a:p>
        </p:txBody>
      </p:sp>
      <p:sp>
        <p:nvSpPr>
          <p:cNvPr id="33" name="AutoShape 12" descr="https://direcpers.armada.cl/fotos/muestra_fotoTin.php?run=18/18592513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369"/>
          </a:p>
        </p:txBody>
      </p:sp>
      <p:sp>
        <p:nvSpPr>
          <p:cNvPr id="1038" name="AutoShape 14" descr="https://direcpers.armada.cl/fotos/muestra_fotoTin.php?run=18/18592513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369"/>
          </a:p>
        </p:txBody>
      </p:sp>
      <p:sp>
        <p:nvSpPr>
          <p:cNvPr id="1040" name="AutoShape 16" descr="https://direcpers.armada.cl/fotos/muestra_fotoTin.php?run=18/18592513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369"/>
          </a:p>
        </p:txBody>
      </p:sp>
      <p:sp>
        <p:nvSpPr>
          <p:cNvPr id="73" name="72 CuadroTexto"/>
          <p:cNvSpPr txBox="1"/>
          <p:nvPr/>
        </p:nvSpPr>
        <p:spPr>
          <a:xfrm>
            <a:off x="169526" y="1800791"/>
            <a:ext cx="1080841" cy="447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CL" sz="462" b="1" dirty="0">
                <a:solidFill>
                  <a:srgbClr val="0B5580"/>
                </a:solidFill>
                <a:latin typeface="Arial" pitchFamily="34" charset="0"/>
                <a:cs typeface="Arial" pitchFamily="34" charset="0"/>
              </a:rPr>
              <a:t>CAPITÁN DE NAVÍO</a:t>
            </a:r>
          </a:p>
          <a:p>
            <a:pPr algn="ctr">
              <a:defRPr/>
            </a:pPr>
            <a:r>
              <a:rPr lang="es-CL" sz="462" b="1" dirty="0">
                <a:solidFill>
                  <a:srgbClr val="0B5580"/>
                </a:solidFill>
                <a:latin typeface="Arial" pitchFamily="34" charset="0"/>
                <a:cs typeface="Arial" pitchFamily="34" charset="0"/>
              </a:rPr>
              <a:t> JUAN PABLO CASTRO BRAHM</a:t>
            </a:r>
          </a:p>
          <a:p>
            <a:pPr algn="ctr">
              <a:defRPr/>
            </a:pPr>
            <a:r>
              <a:rPr lang="es-ES" sz="462" b="1" dirty="0">
                <a:solidFill>
                  <a:srgbClr val="0B5580"/>
                </a:solidFill>
                <a:latin typeface="Arial" pitchFamily="34" charset="0"/>
                <a:cs typeface="Arial" pitchFamily="34" charset="0"/>
              </a:rPr>
              <a:t>DIRECTOR</a:t>
            </a:r>
          </a:p>
          <a:p>
            <a:pPr algn="ctr">
              <a:defRPr/>
            </a:pPr>
            <a:r>
              <a:rPr lang="es-ES" sz="462" b="1" dirty="0">
                <a:solidFill>
                  <a:srgbClr val="0B5580"/>
                </a:solidFill>
                <a:latin typeface="Arial" pitchFamily="34" charset="0"/>
                <a:cs typeface="Arial" pitchFamily="34" charset="0"/>
              </a:rPr>
              <a:t>5110</a:t>
            </a:r>
            <a:endParaRPr lang="es-CL" sz="462" b="1" dirty="0">
              <a:solidFill>
                <a:srgbClr val="0B558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AutoShape 2" descr="https://direcpers.armada.cl/fotos/muestra_fotoTin.php?run=12/12231965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369"/>
          </a:p>
        </p:txBody>
      </p:sp>
      <p:sp>
        <p:nvSpPr>
          <p:cNvPr id="42" name="AutoShape 4" descr="https://direcpers.armada.cl/fotos/muestra_fotoTin.php?run=12/12849628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2585"/>
          </a:p>
        </p:txBody>
      </p:sp>
      <p:sp>
        <p:nvSpPr>
          <p:cNvPr id="43" name="AutoShape 6" descr="https://direcpers.armada.cl/fotos/muestra_fotoTin.php?run=12/12849628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2585"/>
          </a:p>
        </p:txBody>
      </p:sp>
      <p:sp>
        <p:nvSpPr>
          <p:cNvPr id="80" name="64 CuadroTexto"/>
          <p:cNvSpPr txBox="1">
            <a:spLocks noChangeArrowheads="1"/>
          </p:cNvSpPr>
          <p:nvPr/>
        </p:nvSpPr>
        <p:spPr bwMode="auto">
          <a:xfrm>
            <a:off x="5508855" y="6207308"/>
            <a:ext cx="1151802" cy="37677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TENIENTE SEGUNDO AB</a:t>
            </a:r>
          </a:p>
          <a:p>
            <a:r>
              <a:rPr lang="es-CL" sz="462" dirty="0">
                <a:solidFill>
                  <a:srgbClr val="002060"/>
                </a:solidFill>
              </a:rPr>
              <a:t>BÁRBARA CARRASCO CATALÁN</a:t>
            </a:r>
          </a:p>
          <a:p>
            <a:r>
              <a:rPr lang="es-CL" sz="462" dirty="0">
                <a:solidFill>
                  <a:srgbClr val="002060"/>
                </a:solidFill>
              </a:rPr>
              <a:t>OFICIAL ALIMENTACIÓN</a:t>
            </a:r>
          </a:p>
          <a:p>
            <a:r>
              <a:rPr lang="es-ES" sz="462" dirty="0">
                <a:solidFill>
                  <a:srgbClr val="002060"/>
                </a:solidFill>
              </a:rPr>
              <a:t>5165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13" name="AutoShape 2" descr="https://direcpers.armada.cl/fotos/muestra_fotoTin.php?run=15/15379344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2585"/>
          </a:p>
        </p:txBody>
      </p:sp>
      <p:sp>
        <p:nvSpPr>
          <p:cNvPr id="82" name="81 CuadroTexto"/>
          <p:cNvSpPr txBox="1"/>
          <p:nvPr/>
        </p:nvSpPr>
        <p:spPr>
          <a:xfrm>
            <a:off x="244512" y="4753745"/>
            <a:ext cx="866879" cy="3767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TENIENTE PRIMERO</a:t>
            </a:r>
          </a:p>
          <a:p>
            <a:r>
              <a:rPr lang="es-CL" sz="462" dirty="0">
                <a:solidFill>
                  <a:srgbClr val="002060"/>
                </a:solidFill>
              </a:rPr>
              <a:t>LUIS SÁNCHEZ BAEZA</a:t>
            </a:r>
          </a:p>
          <a:p>
            <a:r>
              <a:rPr lang="es-CL" sz="462" dirty="0">
                <a:solidFill>
                  <a:srgbClr val="002060"/>
                </a:solidFill>
              </a:rPr>
              <a:t>OFICIAL </a:t>
            </a:r>
            <a:r>
              <a:rPr lang="es-ES" sz="462" dirty="0">
                <a:solidFill>
                  <a:srgbClr val="002060"/>
                </a:solidFill>
              </a:rPr>
              <a:t>1a </a:t>
            </a:r>
            <a:r>
              <a:rPr lang="es-CL" sz="462" dirty="0">
                <a:solidFill>
                  <a:srgbClr val="002060"/>
                </a:solidFill>
              </a:rPr>
              <a:t>DIVISIÓN</a:t>
            </a:r>
          </a:p>
          <a:p>
            <a:r>
              <a:rPr lang="es-ES" sz="462" dirty="0">
                <a:solidFill>
                  <a:srgbClr val="002060"/>
                </a:solidFill>
              </a:rPr>
              <a:t>5242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83" name="48 CuadroTexto"/>
          <p:cNvSpPr txBox="1">
            <a:spLocks noChangeArrowheads="1"/>
          </p:cNvSpPr>
          <p:nvPr/>
        </p:nvSpPr>
        <p:spPr bwMode="auto">
          <a:xfrm>
            <a:off x="3894488" y="6206067"/>
            <a:ext cx="1470832" cy="37677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TENIENTE  SEGUNDO</a:t>
            </a:r>
          </a:p>
          <a:p>
            <a:r>
              <a:rPr lang="es-CL" sz="462" dirty="0">
                <a:solidFill>
                  <a:srgbClr val="002060"/>
                </a:solidFill>
              </a:rPr>
              <a:t>AGUSTÍN REIMANN VALDIVIA</a:t>
            </a:r>
          </a:p>
          <a:p>
            <a:r>
              <a:rPr lang="es-CL" sz="462" dirty="0">
                <a:solidFill>
                  <a:srgbClr val="002060"/>
                </a:solidFill>
              </a:rPr>
              <a:t>JEFE DPTO. APOYO DEPORTIVO Y MARINA</a:t>
            </a:r>
          </a:p>
          <a:p>
            <a:r>
              <a:rPr lang="es-ES" sz="462" dirty="0">
                <a:solidFill>
                  <a:srgbClr val="002060"/>
                </a:solidFill>
              </a:rPr>
              <a:t>5178</a:t>
            </a:r>
            <a:endParaRPr lang="es-CL" sz="462" dirty="0">
              <a:solidFill>
                <a:srgbClr val="002060"/>
              </a:solidFill>
            </a:endParaRPr>
          </a:p>
        </p:txBody>
      </p:sp>
      <p:sp>
        <p:nvSpPr>
          <p:cNvPr id="1026" name="AutoShape 2" descr="https://direcpers.armada.cl/fotos/muestra_fotoTin.php?run=15/15099249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2585"/>
          </a:p>
        </p:txBody>
      </p:sp>
      <p:sp>
        <p:nvSpPr>
          <p:cNvPr id="10" name="AutoShape 8" descr="https://direcpers.armada.cl/fotos/muestra_fotoTin.php?run=17/17199244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2585"/>
          </a:p>
        </p:txBody>
      </p:sp>
      <p:sp>
        <p:nvSpPr>
          <p:cNvPr id="34" name="AutoShape 2" descr="https://direcpers.armada.cl/fotos/muestra_fotoTin.php?run=17/17202103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2585"/>
          </a:p>
        </p:txBody>
      </p:sp>
      <p:sp>
        <p:nvSpPr>
          <p:cNvPr id="12" name="AutoShape 2" descr="https://direcpers.armada.cl/fotos/muestra_fotoTin.php?run=18/18149525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2585"/>
          </a:p>
        </p:txBody>
      </p:sp>
      <p:sp>
        <p:nvSpPr>
          <p:cNvPr id="39" name="AutoShape 4" descr="https://direcpers.armada.cl/fotos/muestra_fotoTin.php?run=18/18149525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2585"/>
          </a:p>
        </p:txBody>
      </p:sp>
      <p:sp>
        <p:nvSpPr>
          <p:cNvPr id="44" name="AutoShape 6" descr="https://direcpers.armada.cl/fotos/muestra_fotoTin.php?run=18/18149525.jpeg&amp;height=190"/>
          <p:cNvSpPr>
            <a:spLocks noChangeAspect="1" noChangeArrowheads="1"/>
          </p:cNvSpPr>
          <p:nvPr/>
        </p:nvSpPr>
        <p:spPr bwMode="auto">
          <a:xfrm>
            <a:off x="143608" y="130419"/>
            <a:ext cx="281354" cy="281355"/>
          </a:xfrm>
          <a:prstGeom prst="rect">
            <a:avLst/>
          </a:prstGeom>
          <a:noFill/>
        </p:spPr>
        <p:txBody>
          <a:bodyPr vert="horz" wrap="square" lIns="84406" tIns="42203" rIns="84406" bIns="42203" numCol="1" anchor="t" anchorCtr="0" compatLnSpc="1">
            <a:prstTxWarp prst="textNoShape">
              <a:avLst/>
            </a:prstTxWarp>
          </a:bodyPr>
          <a:lstStyle/>
          <a:p>
            <a:endParaRPr lang="es-CL" sz="2585"/>
          </a:p>
        </p:txBody>
      </p:sp>
      <p:pic>
        <p:nvPicPr>
          <p:cNvPr id="50" name="Imagen 4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11" y="485374"/>
            <a:ext cx="977933" cy="1302194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51" name="Imagen 50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627" y="718667"/>
            <a:ext cx="804949" cy="1065469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52" name="Imagen 5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179" y="723282"/>
            <a:ext cx="801483" cy="1067238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53" name="Imagen 52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611" y="712284"/>
            <a:ext cx="804841" cy="1071710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54" name="Imagen 53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481" y="724373"/>
            <a:ext cx="895312" cy="1069545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55" name="Imagen 54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598" y="718667"/>
            <a:ext cx="804949" cy="1071853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56" name="Imagen 55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3647" y="718667"/>
            <a:ext cx="804949" cy="1071853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58" name="Imagen 57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794" y="2186866"/>
            <a:ext cx="808937" cy="1068143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59" name="Imagen 58"/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873" y="2182775"/>
            <a:ext cx="808297" cy="1076311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60" name="Imagen 5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644" y="2180658"/>
            <a:ext cx="805232" cy="1072230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62" name="Imagen 6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580" y="2186863"/>
            <a:ext cx="879657" cy="1061943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64" name="Imagen 63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600" y="2192089"/>
            <a:ext cx="804950" cy="1062918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65" name="Imagen 64"/>
          <p:cNvPicPr>
            <a:picLocks noChangeAspect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65" y="2192089"/>
            <a:ext cx="806720" cy="1062918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66" name="Imagen 65"/>
          <p:cNvPicPr>
            <a:picLocks noChangeAspect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3647" y="2192090"/>
            <a:ext cx="804949" cy="1071265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67" name="Imagen 66"/>
          <p:cNvPicPr>
            <a:picLocks noChangeAspect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64" y="3664730"/>
            <a:ext cx="803178" cy="1078238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68" name="Imagen 67"/>
          <p:cNvPicPr>
            <a:picLocks noChangeAspect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240" y="3664731"/>
            <a:ext cx="808937" cy="1078238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70" name="Imagen 69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277" y="3664732"/>
            <a:ext cx="808297" cy="1078238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71" name="Imagen 70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883" y="3664732"/>
            <a:ext cx="808468" cy="1078238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72" name="Imagen 71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991" y="3664731"/>
            <a:ext cx="864246" cy="1078238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74" name="Imagen 73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599" y="3664731"/>
            <a:ext cx="804950" cy="1078238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77" name="Imagen 76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3649" y="3661129"/>
            <a:ext cx="803178" cy="1081840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78" name="Imagen 77"/>
          <p:cNvPicPr>
            <a:picLocks noChangeAspect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66" y="5165104"/>
            <a:ext cx="766261" cy="1018431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79" name="Imagen 78"/>
          <p:cNvPicPr>
            <a:picLocks noChangeAspect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212" y="5170964"/>
            <a:ext cx="770130" cy="1006708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85" name="Imagen 84"/>
          <p:cNvPicPr>
            <a:picLocks noChangeAspect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35" y="5170964"/>
            <a:ext cx="766400" cy="1006708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88" name="Imagen 87"/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7942" y="5182687"/>
            <a:ext cx="755189" cy="1000847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sp>
        <p:nvSpPr>
          <p:cNvPr id="115" name="64 CuadroTexto"/>
          <p:cNvSpPr txBox="1">
            <a:spLocks noChangeArrowheads="1"/>
          </p:cNvSpPr>
          <p:nvPr/>
        </p:nvSpPr>
        <p:spPr bwMode="auto">
          <a:xfrm>
            <a:off x="6887043" y="6209260"/>
            <a:ext cx="1011069" cy="44788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wrap="square">
            <a:spAutoFit/>
          </a:bodyPr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400" b="1">
                <a:solidFill>
                  <a:srgbClr val="FFC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CL" sz="462" dirty="0">
                <a:solidFill>
                  <a:srgbClr val="002060"/>
                </a:solidFill>
              </a:rPr>
              <a:t>SUBOFICIAL MAYOR</a:t>
            </a:r>
          </a:p>
          <a:p>
            <a:r>
              <a:rPr lang="es-CL" sz="462" dirty="0">
                <a:solidFill>
                  <a:srgbClr val="002060"/>
                </a:solidFill>
              </a:rPr>
              <a:t>CÉSAR ESPINOZA ESPINOZA </a:t>
            </a:r>
          </a:p>
          <a:p>
            <a:r>
              <a:rPr lang="es-CL" sz="462" dirty="0">
                <a:solidFill>
                  <a:srgbClr val="002060"/>
                </a:solidFill>
              </a:rPr>
              <a:t>CONDESTABLE MAYOR</a:t>
            </a:r>
          </a:p>
          <a:p>
            <a:r>
              <a:rPr lang="es-ES" sz="462" dirty="0">
                <a:solidFill>
                  <a:srgbClr val="002060"/>
                </a:solidFill>
              </a:rPr>
              <a:t>5138</a:t>
            </a:r>
            <a:endParaRPr lang="es-CL" sz="462" dirty="0">
              <a:solidFill>
                <a:srgbClr val="002060"/>
              </a:solidFill>
            </a:endParaRPr>
          </a:p>
        </p:txBody>
      </p:sp>
      <p:pic>
        <p:nvPicPr>
          <p:cNvPr id="89" name="Imagen 88"/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221" y="5165103"/>
            <a:ext cx="786726" cy="1023510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sp>
        <p:nvSpPr>
          <p:cNvPr id="2" name="CuadroTexto 1"/>
          <p:cNvSpPr txBox="1"/>
          <p:nvPr/>
        </p:nvSpPr>
        <p:spPr>
          <a:xfrm>
            <a:off x="1003048" y="297194"/>
            <a:ext cx="7074437" cy="3763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846" b="1" dirty="0"/>
              <a:t>OFICIALES Y CONDESTABLE MAYOR ESCUELA NAVAL 2026</a:t>
            </a:r>
            <a:endParaRPr lang="es-CL" sz="1846" b="1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8618" y="5396260"/>
            <a:ext cx="960808" cy="91019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5D37F4-5EF5-099B-B70C-1AC1AB22E8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5E6B4FEC-7A13-DC2F-4A4F-8CD8B347E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E0C6C59-114E-4502-9958-9ACCE17CC0D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ＭＳ Ｐゴシック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ＭＳ Ｐゴシック" charset="-128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A46EA1B-8729-DDA3-10CC-86C2C02B1381}"/>
              </a:ext>
            </a:extLst>
          </p:cNvPr>
          <p:cNvSpPr/>
          <p:nvPr/>
        </p:nvSpPr>
        <p:spPr>
          <a:xfrm>
            <a:off x="899592" y="260648"/>
            <a:ext cx="80073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800" b="1" i="0" u="none" strike="noStrike" kern="1200" cap="all" spc="0" normalizeH="0" baseline="0" noProof="0" dirty="0">
                <a:ln>
                  <a:noFill/>
                </a:ln>
                <a:solidFill>
                  <a:srgbClr val="FFCC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JEFE DEL DEPARTAMENTO DE EDUCACIÓN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8674CD49-6ABF-1454-5A60-9B3BF4A26CDF}"/>
              </a:ext>
            </a:extLst>
          </p:cNvPr>
          <p:cNvSpPr txBox="1"/>
          <p:nvPr/>
        </p:nvSpPr>
        <p:spPr>
          <a:xfrm>
            <a:off x="626001" y="1430068"/>
            <a:ext cx="82809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indent="-457200" algn="just" rtl="0" eaLnBrk="1" latinLnBrk="0" hangingPunct="1">
              <a:buFont typeface="+mj-lt"/>
              <a:buAutoNum type="arabicPeriod"/>
            </a:pPr>
            <a:r>
              <a:rPr lang="es-US" sz="200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Continuidad para el año 2026</a:t>
            </a:r>
          </a:p>
          <a:p>
            <a:pPr marL="914400" indent="-457200" algn="just" rtl="0" eaLnBrk="1" latinLnBrk="0" hangingPunct="1">
              <a:buFont typeface="+mj-lt"/>
              <a:buAutoNum type="arabicPeriod"/>
            </a:pPr>
            <a:r>
              <a:rPr lang="es-US" sz="200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Importancia de los seis modelos de formación</a:t>
            </a:r>
          </a:p>
          <a:p>
            <a:pPr marL="914400" indent="-457200" algn="just" rtl="0" eaLnBrk="1" latinLnBrk="0" hangingPunct="1">
              <a:buFont typeface="+mj-lt"/>
              <a:buAutoNum type="arabicPeriod"/>
            </a:pPr>
            <a:r>
              <a:rPr lang="es-US" sz="200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Mejora constante</a:t>
            </a:r>
          </a:p>
          <a:p>
            <a:pPr marL="914400" indent="-457200" algn="just" rtl="0" eaLnBrk="1" latinLnBrk="0" hangingPunct="1">
              <a:buFont typeface="+mj-lt"/>
              <a:buAutoNum type="arabicPeriod"/>
            </a:pPr>
            <a:r>
              <a:rPr lang="es-US" sz="200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Reforzar la responsabilidad de los estudiantes</a:t>
            </a:r>
          </a:p>
          <a:p>
            <a:pPr marL="914400" indent="-457200" algn="just" rtl="0" eaLnBrk="1" latinLnBrk="0" hangingPunct="1">
              <a:buFont typeface="+mj-lt"/>
              <a:buAutoNum type="arabicPeriod"/>
            </a:pPr>
            <a:r>
              <a:rPr lang="es-US" sz="200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Brindar apoyo a los alumnos con bajo rendimiento académico y físico</a:t>
            </a:r>
          </a:p>
          <a:p>
            <a:pPr marL="914400" indent="-457200" algn="just" rtl="0" eaLnBrk="1" latinLnBrk="0" hangingPunct="1">
              <a:buFont typeface="+mj-lt"/>
              <a:buAutoNum type="arabicPeriod"/>
            </a:pPr>
            <a:r>
              <a:rPr lang="es-US" sz="200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Implementar un plan de lectura</a:t>
            </a:r>
          </a:p>
          <a:p>
            <a:pPr marL="914400" indent="-457200" algn="just" rtl="0" eaLnBrk="1" latinLnBrk="0" hangingPunct="1">
              <a:buFont typeface="+mj-lt"/>
              <a:buAutoNum type="arabicPeriod"/>
            </a:pPr>
            <a:r>
              <a:rPr lang="es-US" sz="200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Ajustes en la aprobación de asignaturas</a:t>
            </a:r>
          </a:p>
          <a:p>
            <a:pPr marL="914400" indent="-457200" algn="just" rtl="0" eaLnBrk="1" latinLnBrk="0" hangingPunct="1">
              <a:buFont typeface="+mj-lt"/>
              <a:buAutoNum type="arabicPeriod"/>
            </a:pPr>
            <a:r>
              <a:rPr lang="es-US" sz="200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Trabajaremos con anticipación para generar la mayor cantidad de certezas posible</a:t>
            </a:r>
          </a:p>
          <a:p>
            <a:pPr marL="914400" indent="-457200" algn="just" rtl="0" eaLnBrk="1" latinLnBrk="0" hangingPunct="1">
              <a:buFont typeface="+mj-lt"/>
              <a:buAutoNum type="arabicPeriod"/>
            </a:pPr>
            <a:r>
              <a:rPr lang="es-US" sz="200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Mantener una comunicación efectiva</a:t>
            </a:r>
          </a:p>
          <a:p>
            <a:pPr marL="457200" algn="just" rtl="0" eaLnBrk="1" latinLnBrk="0" hangingPunct="1"/>
            <a:r>
              <a:rPr lang="es-US" sz="200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	Solicitar dos aspectos:</a:t>
            </a:r>
          </a:p>
          <a:p>
            <a:pPr marL="457200" algn="just" rtl="0" eaLnBrk="1" latinLnBrk="0" hangingPunct="1"/>
            <a:r>
              <a:rPr lang="es-US" sz="200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		Exigir compromiso a los cadetes</a:t>
            </a:r>
          </a:p>
          <a:p>
            <a:pPr marL="457200" algn="just" rtl="0" eaLnBrk="1" latinLnBrk="0" hangingPunct="1"/>
            <a:r>
              <a:rPr lang="es-US" sz="200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		Resolver cualquier duda a través del diálogo</a:t>
            </a:r>
            <a:endParaRPr kumimoji="0" lang="es-ES_tradnl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1514977"/>
      </p:ext>
    </p:extLst>
  </p:cSld>
  <p:clrMapOvr>
    <a:masterClrMapping/>
  </p:clrMapOvr>
  <p:transition spd="slow">
    <p:zo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6</a:t>
            </a:fld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331640" y="260648"/>
            <a:ext cx="75752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JEFE DE ACTIVIDADES ACADÉMICAS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BDB5E88-700D-86B8-1E0C-5EA5ABB4C578}"/>
              </a:ext>
            </a:extLst>
          </p:cNvPr>
          <p:cNvSpPr txBox="1"/>
          <p:nvPr/>
        </p:nvSpPr>
        <p:spPr>
          <a:xfrm>
            <a:off x="2410991" y="3365594"/>
            <a:ext cx="4322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Introducción Equipo UAC </a:t>
            </a:r>
          </a:p>
        </p:txBody>
      </p:sp>
    </p:spTree>
    <p:extLst>
      <p:ext uri="{BB962C8B-B14F-4D97-AF65-F5344CB8AC3E}">
        <p14:creationId xmlns:p14="http://schemas.microsoft.com/office/powerpoint/2010/main" val="4015187681"/>
      </p:ext>
    </p:extLst>
  </p:cSld>
  <p:clrMapOvr>
    <a:masterClrMapping/>
  </p:clrMapOvr>
  <p:transition spd="slow"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769224" y="5597153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7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Nuevos Profesores </a:t>
            </a:r>
          </a:p>
        </p:txBody>
      </p:sp>
      <p:pic>
        <p:nvPicPr>
          <p:cNvPr id="1026" name="Picture 2" descr="Arturo Undurraga – Academia de Guerra Naval">
            <a:extLst>
              <a:ext uri="{FF2B5EF4-FFF2-40B4-BE49-F238E27FC236}">
                <a16:creationId xmlns:a16="http://schemas.microsoft.com/office/drawing/2014/main" id="{DCC01FC2-5265-B532-2619-3D36DD292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16832"/>
            <a:ext cx="3030354" cy="3789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BE79A014-6A09-92AC-2A13-16FF6C7B6765}"/>
              </a:ext>
            </a:extLst>
          </p:cNvPr>
          <p:cNvSpPr txBox="1"/>
          <p:nvPr/>
        </p:nvSpPr>
        <p:spPr>
          <a:xfrm>
            <a:off x="4572000" y="1293059"/>
            <a:ext cx="3672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dirty="0"/>
              <a:t>Vicealmirante Arturo Undurraga Díaz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42CE8A19-EF26-D93B-03A9-D4D3059D1A85}"/>
              </a:ext>
            </a:extLst>
          </p:cNvPr>
          <p:cNvSpPr txBox="1"/>
          <p:nvPr/>
        </p:nvSpPr>
        <p:spPr>
          <a:xfrm>
            <a:off x="4201912" y="1716729"/>
            <a:ext cx="4700912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_tradnl" sz="1400" dirty="0"/>
              <a:t>Escuela Naval (1981)</a:t>
            </a:r>
          </a:p>
          <a:p>
            <a:pPr algn="l"/>
            <a:r>
              <a:rPr lang="es-ES_tradnl" sz="1400" dirty="0"/>
              <a:t>Especialista en Aviación Naval (1987)</a:t>
            </a:r>
          </a:p>
          <a:p>
            <a:pPr algn="l"/>
            <a:r>
              <a:rPr lang="es-ES_tradnl" sz="1400" dirty="0"/>
              <a:t>Mando a Flote (2000, 2004, 2005, 2008)</a:t>
            </a:r>
          </a:p>
          <a:p>
            <a:pPr algn="l"/>
            <a:r>
              <a:rPr lang="es-ES_tradnl" sz="1400" dirty="0"/>
              <a:t>Director de la Escuela Naval “Arturo Prat”</a:t>
            </a:r>
          </a:p>
          <a:p>
            <a:pPr algn="l"/>
            <a:r>
              <a:rPr lang="es-ES_tradnl" sz="1400" dirty="0"/>
              <a:t>Comandante de la Aviación Naval </a:t>
            </a:r>
          </a:p>
          <a:p>
            <a:pPr algn="l"/>
            <a:r>
              <a:rPr lang="es-ES_tradnl" sz="1400" dirty="0"/>
              <a:t>Comandante en Jefe de la Primera Zona Naval</a:t>
            </a:r>
          </a:p>
          <a:p>
            <a:pPr algn="l"/>
            <a:r>
              <a:rPr lang="es-ES_tradnl" sz="1400" dirty="0"/>
              <a:t>Comandante de Operaciones Navales</a:t>
            </a:r>
          </a:p>
          <a:p>
            <a:pPr algn="l"/>
            <a:r>
              <a:rPr lang="es-ES_tradnl" sz="1400" dirty="0"/>
              <a:t>Director General del Personal de la Armada</a:t>
            </a:r>
          </a:p>
          <a:p>
            <a:pPr algn="l"/>
            <a:endParaRPr lang="es-ES_tradnl" sz="1400" dirty="0"/>
          </a:p>
          <a:p>
            <a:pPr algn="l"/>
            <a:r>
              <a:rPr lang="es-ES_tradnl" sz="1400" dirty="0"/>
              <a:t>Especialista en Estado Mayor y Magister en Ciencias Navales y Marítimas (ACANAV)</a:t>
            </a:r>
          </a:p>
          <a:p>
            <a:pPr algn="l"/>
            <a:r>
              <a:rPr lang="es-ES_tradnl" sz="1400" dirty="0"/>
              <a:t>Diplomado en Antropología, Filosofía y Ética (U. Andes)</a:t>
            </a:r>
          </a:p>
          <a:p>
            <a:pPr algn="l"/>
            <a:r>
              <a:rPr lang="es-ES_tradnl" sz="1400" dirty="0"/>
              <a:t> Diploma en Edición y Publicaciones (PUC)</a:t>
            </a:r>
          </a:p>
          <a:p>
            <a:pPr algn="l"/>
            <a:r>
              <a:rPr lang="es-ES_tradnl" sz="1400" dirty="0"/>
              <a:t>Diplomado en Capital Humano y Gestión por Competencias Laborales (UNAB)</a:t>
            </a:r>
          </a:p>
          <a:p>
            <a:pPr algn="l"/>
            <a:endParaRPr lang="es-ES_tradnl" sz="1400" dirty="0"/>
          </a:p>
          <a:p>
            <a:pPr algn="l"/>
            <a:r>
              <a:rPr lang="es-ES_tradnl" sz="1400" dirty="0"/>
              <a:t>Profesor de la catedra de Toma de Decisiones y Liderazgo (ACANAV)</a:t>
            </a:r>
          </a:p>
          <a:p>
            <a:pPr algn="l"/>
            <a:r>
              <a:rPr lang="es-ES_tradnl" sz="1400" dirty="0"/>
              <a:t>Profesor de Ética Profesional (Curso de Mando)</a:t>
            </a:r>
          </a:p>
          <a:p>
            <a:pPr algn="l"/>
            <a:r>
              <a:rPr lang="es-ES_tradnl" sz="1400" dirty="0"/>
              <a:t>Director de la Revista de Marina </a:t>
            </a:r>
          </a:p>
          <a:p>
            <a:pPr algn="l"/>
            <a:endParaRPr lang="es-ES_tradnl" sz="1400" dirty="0"/>
          </a:p>
          <a:p>
            <a:pPr algn="l"/>
            <a:r>
              <a:rPr lang="es-ES_tradnl" sz="1400" dirty="0"/>
              <a:t>Autor de libro: Ojalá me lo hubieran dicho Antes (PUCV)</a:t>
            </a:r>
          </a:p>
          <a:p>
            <a:pPr algn="l"/>
            <a:endParaRPr lang="es-ES_tradnl" sz="1400" dirty="0"/>
          </a:p>
          <a:p>
            <a:pPr algn="l"/>
            <a:endParaRPr lang="es-ES_tradnl" sz="1400" dirty="0"/>
          </a:p>
          <a:p>
            <a:pPr algn="l"/>
            <a:endParaRPr lang="es-ES_tradnl" sz="1400" dirty="0"/>
          </a:p>
          <a:p>
            <a:pPr algn="l"/>
            <a:endParaRPr lang="es-ES_tradnl" sz="1400" dirty="0"/>
          </a:p>
          <a:p>
            <a:pPr algn="l"/>
            <a:endParaRPr lang="es-ES_tradnl" sz="1400" dirty="0"/>
          </a:p>
          <a:p>
            <a:pPr algn="l"/>
            <a:endParaRPr lang="es-ES_tradnl" sz="1400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A22E765-35BB-4A6F-76C7-18D6F07DE193}"/>
              </a:ext>
            </a:extLst>
          </p:cNvPr>
          <p:cNvSpPr txBox="1"/>
          <p:nvPr/>
        </p:nvSpPr>
        <p:spPr>
          <a:xfrm>
            <a:off x="1488345" y="5765626"/>
            <a:ext cx="17059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dirty="0"/>
              <a:t>Mando y Liderazgo</a:t>
            </a:r>
          </a:p>
        </p:txBody>
      </p:sp>
    </p:spTree>
    <p:extLst>
      <p:ext uri="{BB962C8B-B14F-4D97-AF65-F5344CB8AC3E}">
        <p14:creationId xmlns:p14="http://schemas.microsoft.com/office/powerpoint/2010/main" val="4101520541"/>
      </p:ext>
    </p:extLst>
  </p:cSld>
  <p:clrMapOvr>
    <a:masterClrMapping/>
  </p:clrMapOvr>
  <p:transition spd="slow">
    <p:zo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AFB417-6324-EDD0-467C-72E97644B1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1C6CAC0D-1357-9017-0BD1-6348E2B40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8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5A76435-E031-CDB4-53CD-3376804897BD}"/>
              </a:ext>
            </a:extLst>
          </p:cNvPr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Nuevos Profesores 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49B9FB9C-E310-3EDE-1234-39CA6C4443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87233"/>
            <a:ext cx="3577117" cy="3526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7D5037E-5151-6F78-B45E-DC1FC0E9A0BE}"/>
              </a:ext>
            </a:extLst>
          </p:cNvPr>
          <p:cNvSpPr txBox="1"/>
          <p:nvPr/>
        </p:nvSpPr>
        <p:spPr>
          <a:xfrm>
            <a:off x="1331640" y="5373216"/>
            <a:ext cx="21355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dirty="0"/>
              <a:t>Mando y Liderazgo</a:t>
            </a:r>
          </a:p>
          <a:p>
            <a:r>
              <a:rPr lang="es-ES_tradnl" sz="1400" dirty="0"/>
              <a:t>Filosofía, Ética y Moral II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86D6EDD-608D-C251-1F11-4980F03DAC48}"/>
              </a:ext>
            </a:extLst>
          </p:cNvPr>
          <p:cNvSpPr txBox="1"/>
          <p:nvPr/>
        </p:nvSpPr>
        <p:spPr>
          <a:xfrm>
            <a:off x="4188677" y="1523021"/>
            <a:ext cx="494125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400" dirty="0"/>
              <a:t>Escuela Naval (1979)</a:t>
            </a:r>
          </a:p>
          <a:p>
            <a:pPr algn="just"/>
            <a:r>
              <a:rPr lang="es-ES_tradnl" sz="1400" dirty="0"/>
              <a:t>Especialista en Submarinos </a:t>
            </a:r>
          </a:p>
          <a:p>
            <a:pPr algn="just"/>
            <a:r>
              <a:rPr lang="es-ES_tradnl" sz="1400" dirty="0"/>
              <a:t>Mando a Flote (1999, 2003, 2004)</a:t>
            </a:r>
          </a:p>
          <a:p>
            <a:pPr algn="just"/>
            <a:r>
              <a:rPr lang="es-ES_tradnl" sz="1400" dirty="0"/>
              <a:t>Director de la Escuela de Submarinos</a:t>
            </a:r>
          </a:p>
          <a:p>
            <a:pPr algn="just"/>
            <a:r>
              <a:rPr lang="es-ES_tradnl" sz="1400" dirty="0"/>
              <a:t>Director de la Academia Politécnica Naval</a:t>
            </a:r>
          </a:p>
          <a:p>
            <a:pPr algn="just"/>
            <a:r>
              <a:rPr lang="es-ES_tradnl" sz="1400" dirty="0"/>
              <a:t>Comandante en Jefe de la Fuerza de Submarinos</a:t>
            </a:r>
          </a:p>
          <a:p>
            <a:pPr algn="just"/>
            <a:r>
              <a:rPr lang="es-ES_tradnl" sz="1400" dirty="0"/>
              <a:t>Reconstrucción de Juan Fernández </a:t>
            </a:r>
          </a:p>
          <a:p>
            <a:pPr algn="just"/>
            <a:r>
              <a:rPr lang="es-ES_tradnl" sz="1400" dirty="0"/>
              <a:t>AFISAN</a:t>
            </a:r>
          </a:p>
          <a:p>
            <a:pPr algn="l"/>
            <a:endParaRPr lang="es-ES_tradnl" sz="1400" dirty="0"/>
          </a:p>
          <a:p>
            <a:pPr algn="l"/>
            <a:r>
              <a:rPr lang="es-ES_tradnl" sz="1400" dirty="0"/>
              <a:t>Especialista en Estado Mayor y Magister en Ciencias Navales y Marítimas (ACANAV)</a:t>
            </a:r>
          </a:p>
          <a:p>
            <a:pPr algn="l"/>
            <a:r>
              <a:rPr lang="es-ES_tradnl" sz="1400" dirty="0"/>
              <a:t>Magister en Filosofía Aplicada (U. Andes)</a:t>
            </a:r>
          </a:p>
          <a:p>
            <a:pPr algn="l"/>
            <a:r>
              <a:rPr lang="es-ES_tradnl" sz="1400" dirty="0"/>
              <a:t>MBA Salud (UNAB)</a:t>
            </a:r>
          </a:p>
          <a:p>
            <a:pPr algn="l"/>
            <a:r>
              <a:rPr lang="es-ES_tradnl" sz="1400" dirty="0"/>
              <a:t>Diplomado en Control de Gestión (PUC)</a:t>
            </a:r>
          </a:p>
          <a:p>
            <a:pPr algn="l"/>
            <a:r>
              <a:rPr lang="es-ES_tradnl" sz="1400" dirty="0"/>
              <a:t>Diplomado  en Pensamiento Filosófico (U. Andes)</a:t>
            </a:r>
          </a:p>
          <a:p>
            <a:pPr algn="l"/>
            <a:r>
              <a:rPr lang="es-ES_tradnl" sz="1400" dirty="0"/>
              <a:t>Diplomado en Gestión de Instituciones de Salud (FEN)</a:t>
            </a:r>
          </a:p>
          <a:p>
            <a:pPr algn="l"/>
            <a:r>
              <a:rPr lang="es-ES_tradnl" sz="1400" dirty="0"/>
              <a:t>Diplomado en Gestión de Talento y Liderazgo (U. Andes)</a:t>
            </a:r>
          </a:p>
          <a:p>
            <a:pPr algn="l"/>
            <a:r>
              <a:rPr lang="es-ES_tradnl" sz="1400" dirty="0"/>
              <a:t>Diplomado CORE UAI</a:t>
            </a:r>
          </a:p>
          <a:p>
            <a:pPr algn="l"/>
            <a:endParaRPr lang="es-ES_tradnl" sz="1400" dirty="0"/>
          </a:p>
          <a:p>
            <a:pPr algn="l"/>
            <a:r>
              <a:rPr lang="es-ES_tradnl" sz="1400" dirty="0"/>
              <a:t>Profesor ACANAV</a:t>
            </a:r>
          </a:p>
          <a:p>
            <a:pPr algn="l"/>
            <a:r>
              <a:rPr lang="es-ES_tradnl" sz="1400" dirty="0"/>
              <a:t>Profesor en el Curso de Mando</a:t>
            </a:r>
          </a:p>
          <a:p>
            <a:pPr algn="l"/>
            <a:r>
              <a:rPr lang="es-ES_tradnl" sz="1400" dirty="0"/>
              <a:t>Profesor APOLINAV</a:t>
            </a:r>
          </a:p>
          <a:p>
            <a:pPr algn="l"/>
            <a:r>
              <a:rPr lang="es-ES_tradnl" sz="1400" dirty="0"/>
              <a:t>Asesor del Centro de Liderazgo Naval </a:t>
            </a:r>
          </a:p>
          <a:p>
            <a:pPr algn="l"/>
            <a:r>
              <a:rPr lang="es-ES_tradnl" sz="1400" dirty="0"/>
              <a:t>Autor de la publicación : Ethos Armada de Chile </a:t>
            </a:r>
          </a:p>
          <a:p>
            <a:pPr algn="l"/>
            <a:endParaRPr lang="es-ES_tradnl" sz="1400" dirty="0"/>
          </a:p>
          <a:p>
            <a:pPr algn="l"/>
            <a:endParaRPr lang="es-ES_tradnl" sz="1400" dirty="0"/>
          </a:p>
          <a:p>
            <a:pPr algn="l"/>
            <a:endParaRPr lang="es-ES_tradnl" sz="1400" dirty="0"/>
          </a:p>
          <a:p>
            <a:pPr algn="l"/>
            <a:endParaRPr lang="es-ES_tradnl" sz="1400" dirty="0"/>
          </a:p>
          <a:p>
            <a:pPr algn="l"/>
            <a:endParaRPr lang="es-ES_tradnl" sz="1400" dirty="0"/>
          </a:p>
          <a:p>
            <a:pPr algn="l"/>
            <a:endParaRPr lang="es-ES_tradnl" sz="1400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80798ED-C215-6F07-66FA-936287C87F0B}"/>
              </a:ext>
            </a:extLst>
          </p:cNvPr>
          <p:cNvSpPr txBox="1"/>
          <p:nvPr/>
        </p:nvSpPr>
        <p:spPr>
          <a:xfrm>
            <a:off x="4572000" y="1184467"/>
            <a:ext cx="3672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dirty="0"/>
              <a:t>CN Ronald von der Weth Fischer</a:t>
            </a:r>
          </a:p>
        </p:txBody>
      </p:sp>
    </p:spTree>
    <p:extLst>
      <p:ext uri="{BB962C8B-B14F-4D97-AF65-F5344CB8AC3E}">
        <p14:creationId xmlns:p14="http://schemas.microsoft.com/office/powerpoint/2010/main" val="1624205962"/>
      </p:ext>
    </p:extLst>
  </p:cSld>
  <p:clrMapOvr>
    <a:masterClrMapping/>
  </p:clrMapOvr>
  <p:transition spd="slow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AA831D-45CD-4831-24B7-238D8AA353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D5D09408-7113-0D9C-AD31-7C820C2F9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9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297232C-6D36-7BA2-120C-A7B66071101E}"/>
              </a:ext>
            </a:extLst>
          </p:cNvPr>
          <p:cNvSpPr/>
          <p:nvPr/>
        </p:nvSpPr>
        <p:spPr>
          <a:xfrm>
            <a:off x="1331640" y="116632"/>
            <a:ext cx="7812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Nuevos Profesores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BB51A493-920E-B334-24E0-D5AE461B7148}"/>
              </a:ext>
            </a:extLst>
          </p:cNvPr>
          <p:cNvSpPr txBox="1"/>
          <p:nvPr/>
        </p:nvSpPr>
        <p:spPr>
          <a:xfrm>
            <a:off x="999821" y="5157192"/>
            <a:ext cx="27991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dirty="0"/>
              <a:t>Meteorología (Formación Naval)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75DF79D-E869-7D3A-DAFA-40BCFEDB9E53}"/>
              </a:ext>
            </a:extLst>
          </p:cNvPr>
          <p:cNvSpPr txBox="1"/>
          <p:nvPr/>
        </p:nvSpPr>
        <p:spPr>
          <a:xfrm>
            <a:off x="4188677" y="1523021"/>
            <a:ext cx="494125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200" dirty="0"/>
              <a:t>Meteorólogo </a:t>
            </a:r>
          </a:p>
          <a:p>
            <a:pPr algn="just"/>
            <a:r>
              <a:rPr lang="es-ES_tradnl" sz="1200" dirty="0"/>
              <a:t>AFISAN</a:t>
            </a:r>
          </a:p>
          <a:p>
            <a:pPr algn="l"/>
            <a:endParaRPr lang="es-ES_tradnl" sz="1200" dirty="0"/>
          </a:p>
          <a:p>
            <a:pPr algn="l"/>
            <a:r>
              <a:rPr lang="es-CL" sz="1200" dirty="0"/>
              <a:t>Centro Meteorológico Marítimo de Valparaíso.</a:t>
            </a:r>
            <a:r>
              <a:rPr lang="es-US" sz="1200" dirty="0"/>
              <a:t> </a:t>
            </a:r>
          </a:p>
          <a:p>
            <a:pPr algn="l"/>
            <a:r>
              <a:rPr lang="es-US" sz="1200" dirty="0"/>
              <a:t>Centro Metrológico Marítimo de Punta Arenas </a:t>
            </a:r>
          </a:p>
          <a:p>
            <a:pPr algn="l"/>
            <a:r>
              <a:rPr lang="es-US" sz="1200" dirty="0"/>
              <a:t>Centro Meteorológico Marítimo de Puerto Montt</a:t>
            </a:r>
          </a:p>
          <a:p>
            <a:pPr algn="l"/>
            <a:r>
              <a:rPr lang="es-US" sz="1200" dirty="0"/>
              <a:t>Subjefe del Servicio Metrológico de la Armada</a:t>
            </a:r>
          </a:p>
          <a:p>
            <a:pPr algn="l"/>
            <a:r>
              <a:rPr lang="es-US" sz="1200" dirty="0"/>
              <a:t>Jefe de Servicio Metrológico de la Armada </a:t>
            </a:r>
          </a:p>
          <a:p>
            <a:pPr algn="l"/>
            <a:endParaRPr lang="es-US" sz="1200" dirty="0"/>
          </a:p>
          <a:p>
            <a:pPr algn="l"/>
            <a:endParaRPr lang="es-US" sz="1200" dirty="0"/>
          </a:p>
          <a:p>
            <a:pPr algn="l"/>
            <a:r>
              <a:rPr lang="es-ES_tradnl" sz="1200" dirty="0"/>
              <a:t>Técnico nivel medio y supero en metodología (Escuela de Aviación Naval)</a:t>
            </a:r>
          </a:p>
          <a:p>
            <a:pPr algn="l"/>
            <a:r>
              <a:rPr lang="es-ES_tradnl" sz="1200" dirty="0"/>
              <a:t>Diplomado en Educación Superior </a:t>
            </a:r>
          </a:p>
          <a:p>
            <a:pPr algn="l"/>
            <a:r>
              <a:rPr lang="es-ES_tradnl" sz="1200" dirty="0"/>
              <a:t>Curso de medición de viento por satélites (UNESCO)</a:t>
            </a:r>
          </a:p>
          <a:p>
            <a:pPr algn="l"/>
            <a:r>
              <a:rPr lang="es-ES_tradnl" sz="1200" dirty="0"/>
              <a:t>Fundamentos Estratégicos de los Servicios Meteorológicos Públicos (CEDDET, Madrid)</a:t>
            </a:r>
          </a:p>
          <a:p>
            <a:pPr algn="l"/>
            <a:r>
              <a:rPr lang="es-ES_tradnl" sz="1200" dirty="0"/>
              <a:t>Curso de Inundaciones Costeras (Colombia)</a:t>
            </a:r>
          </a:p>
          <a:p>
            <a:pPr algn="l"/>
            <a:r>
              <a:rPr lang="es-ES_tradnl" sz="1200" dirty="0"/>
              <a:t>Diplomado  en Gestión Ejecutiva de las Comunicaciones (PUC).</a:t>
            </a:r>
          </a:p>
          <a:p>
            <a:pPr algn="l"/>
            <a:endParaRPr lang="es-ES_tradnl" sz="1200" dirty="0"/>
          </a:p>
          <a:p>
            <a:pPr algn="l"/>
            <a:r>
              <a:rPr lang="es-ES_tradnl" sz="1200" dirty="0"/>
              <a:t>Profesor APOLINAV</a:t>
            </a:r>
          </a:p>
          <a:p>
            <a:pPr algn="l"/>
            <a:r>
              <a:rPr lang="es-ES_tradnl" sz="1200" dirty="0"/>
              <a:t>Profesor ESNAVAL</a:t>
            </a:r>
          </a:p>
          <a:p>
            <a:pPr algn="l"/>
            <a:r>
              <a:rPr lang="es-ES_tradnl" sz="1200" dirty="0"/>
              <a:t>Profesor SHOA</a:t>
            </a:r>
          </a:p>
          <a:p>
            <a:pPr algn="l"/>
            <a:r>
              <a:rPr lang="es-ES_tradnl" sz="1200" dirty="0"/>
              <a:t>Profesor CENTARM</a:t>
            </a:r>
          </a:p>
          <a:p>
            <a:pPr algn="l"/>
            <a:r>
              <a:rPr lang="es-ES_tradnl" sz="1200" dirty="0"/>
              <a:t>Profesor CIMAR</a:t>
            </a:r>
          </a:p>
          <a:p>
            <a:pPr algn="l"/>
            <a:endParaRPr lang="es-ES_tradnl" sz="1200" dirty="0"/>
          </a:p>
          <a:p>
            <a:pPr algn="l"/>
            <a:endParaRPr lang="es-ES_tradnl" sz="1200" dirty="0"/>
          </a:p>
          <a:p>
            <a:pPr algn="l"/>
            <a:endParaRPr lang="es-ES_tradnl" sz="1200" dirty="0"/>
          </a:p>
          <a:p>
            <a:pPr algn="l"/>
            <a:endParaRPr lang="es-ES_tradnl" sz="1200" dirty="0"/>
          </a:p>
          <a:p>
            <a:pPr algn="l"/>
            <a:endParaRPr lang="es-ES_tradnl" sz="1200" dirty="0"/>
          </a:p>
          <a:p>
            <a:pPr algn="l"/>
            <a:endParaRPr lang="es-ES_tradnl" sz="1200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052227F-59D9-3178-14D2-DC1F24D52D8E}"/>
              </a:ext>
            </a:extLst>
          </p:cNvPr>
          <p:cNvSpPr txBox="1"/>
          <p:nvPr/>
        </p:nvSpPr>
        <p:spPr>
          <a:xfrm>
            <a:off x="4572000" y="1184467"/>
            <a:ext cx="36724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dirty="0"/>
              <a:t>CF Luis Vidal Lema </a:t>
            </a:r>
          </a:p>
        </p:txBody>
      </p:sp>
      <p:pic>
        <p:nvPicPr>
          <p:cNvPr id="7" name="0 Imagen">
            <a:extLst>
              <a:ext uri="{FF2B5EF4-FFF2-40B4-BE49-F238E27FC236}">
                <a16:creationId xmlns:a16="http://schemas.microsoft.com/office/drawing/2014/main" id="{2741656D-81A8-EC20-16FB-6EE06175D5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99" t="8723" r="16315" b="15909"/>
          <a:stretch/>
        </p:blipFill>
        <p:spPr bwMode="auto">
          <a:xfrm>
            <a:off x="869480" y="1861417"/>
            <a:ext cx="3059841" cy="31351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00383355"/>
      </p:ext>
    </p:extLst>
  </p:cSld>
  <p:clrMapOvr>
    <a:masterClrMapping/>
  </p:clrMapOvr>
  <p:transition spd="slow"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1B17D7-9899-6860-D424-32C29F1BE6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E3DBF974-1663-8E7F-4172-B17B58414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10</a:t>
            </a:fld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9CC5F4A-E98C-850F-730A-32EB55444EE6}"/>
              </a:ext>
            </a:extLst>
          </p:cNvPr>
          <p:cNvSpPr/>
          <p:nvPr/>
        </p:nvSpPr>
        <p:spPr>
          <a:xfrm>
            <a:off x="1331640" y="116632"/>
            <a:ext cx="75752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Lo positivo del 2025</a:t>
            </a:r>
            <a:endParaRPr lang="es-CL" altLang="es-CL" sz="2400" b="1" cap="all" dirty="0">
              <a:solidFill>
                <a:srgbClr val="FFCC00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98D78419-86EC-E46A-EBDD-7144D17F1B5E}"/>
              </a:ext>
            </a:extLst>
          </p:cNvPr>
          <p:cNvSpPr txBox="1"/>
          <p:nvPr/>
        </p:nvSpPr>
        <p:spPr>
          <a:xfrm>
            <a:off x="899592" y="1424609"/>
            <a:ext cx="7632218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Respuesta ante crisis y solidaridad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Adaptación 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Exámenes de Admisión 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Programa de capacitación activo 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Actualización de mallas (alto consumo de energía) 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Trabajo reflexivo y profesional en los escalafones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Buen ambiente laboral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UAC 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Mejor Profesor de la Armada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Clases abordo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Biblioteca  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Confianza (lo bueno y lo malo, con argumentos) 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Clases aplicadas 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Eventos</a:t>
            </a:r>
          </a:p>
        </p:txBody>
      </p:sp>
    </p:spTree>
    <p:extLst>
      <p:ext uri="{BB962C8B-B14F-4D97-AF65-F5344CB8AC3E}">
        <p14:creationId xmlns:p14="http://schemas.microsoft.com/office/powerpoint/2010/main" val="3191493695"/>
      </p:ext>
    </p:extLst>
  </p:cSld>
  <p:clrMapOvr>
    <a:masterClrMapping/>
  </p:clrMapOvr>
  <p:transition spd="slow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27EA1B52-3C4F-1323-69F6-B0B1760CA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D2FB501-FDD8-4D88-E59E-8927535630A6}"/>
              </a:ext>
            </a:extLst>
          </p:cNvPr>
          <p:cNvSpPr/>
          <p:nvPr/>
        </p:nvSpPr>
        <p:spPr>
          <a:xfrm>
            <a:off x="1331640" y="116632"/>
            <a:ext cx="75752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Espacios de mejora </a:t>
            </a:r>
            <a:endParaRPr lang="es-CL" altLang="es-CL" sz="2400" b="1" cap="all" dirty="0">
              <a:solidFill>
                <a:srgbClr val="FFCC00"/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4B6CD46-D275-F87E-54C1-E31FBF917742}"/>
              </a:ext>
            </a:extLst>
          </p:cNvPr>
          <p:cNvSpPr txBox="1"/>
          <p:nvPr/>
        </p:nvSpPr>
        <p:spPr>
          <a:xfrm>
            <a:off x="683568" y="2348880"/>
            <a:ext cx="80032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Sesgos, sus alcances y amplificaciones.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Conducto Regular.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Resolución de problema personales-profesionales.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Disciplina en el aula.  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Control de la rompiente.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Libro de clases y marcaje (mínimo).  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Sincronización departamental.</a:t>
            </a:r>
          </a:p>
        </p:txBody>
      </p:sp>
    </p:spTree>
    <p:extLst>
      <p:ext uri="{BB962C8B-B14F-4D97-AF65-F5344CB8AC3E}">
        <p14:creationId xmlns:p14="http://schemas.microsoft.com/office/powerpoint/2010/main" val="2511586144"/>
      </p:ext>
    </p:extLst>
  </p:cSld>
  <p:clrMapOvr>
    <a:masterClrMapping/>
  </p:clrMapOvr>
  <p:transition spd="slow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03B58215-DE00-1BEC-3194-3756FA1EC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45ACBC9-F8ED-99E7-11E4-6BBF13123A67}"/>
              </a:ext>
            </a:extLst>
          </p:cNvPr>
          <p:cNvSpPr/>
          <p:nvPr/>
        </p:nvSpPr>
        <p:spPr>
          <a:xfrm>
            <a:off x="1331640" y="116632"/>
            <a:ext cx="75752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Iniciativas 2026</a:t>
            </a:r>
            <a:endParaRPr lang="es-CL" altLang="es-CL" sz="2400" b="1" cap="all" dirty="0">
              <a:solidFill>
                <a:srgbClr val="FFCC00"/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28DB896-C375-45B4-2A9D-D842877B932E}"/>
              </a:ext>
            </a:extLst>
          </p:cNvPr>
          <p:cNvSpPr txBox="1"/>
          <p:nvPr/>
        </p:nvSpPr>
        <p:spPr>
          <a:xfrm>
            <a:off x="784359" y="2060848"/>
            <a:ext cx="757528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Innovación.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Tutorías obligatorias (énfasis 1° y 2° año).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Inteligencia Artificial. 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Defensa Personal (duplica). 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Mando y Liderazgo con el cerebro en la mente.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 err="1"/>
              <a:t>Wargaming</a:t>
            </a:r>
            <a:r>
              <a:rPr lang="es-ES_tradnl" sz="2400" dirty="0"/>
              <a:t>….juegos educacionales. 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Lecturas.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Integración CENLID (Taller de Coaching).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Medición de resultados.</a:t>
            </a:r>
          </a:p>
          <a:p>
            <a:pPr marL="457200" indent="-457200" algn="just">
              <a:buFont typeface="Wingdings" pitchFamily="2" charset="2"/>
              <a:buChar char="ü"/>
            </a:pPr>
            <a:r>
              <a:rPr lang="es-ES_tradnl" sz="2400" dirty="0"/>
              <a:t>Frances </a:t>
            </a:r>
          </a:p>
        </p:txBody>
      </p:sp>
    </p:spTree>
    <p:extLst>
      <p:ext uri="{BB962C8B-B14F-4D97-AF65-F5344CB8AC3E}">
        <p14:creationId xmlns:p14="http://schemas.microsoft.com/office/powerpoint/2010/main" val="2389604209"/>
      </p:ext>
    </p:extLst>
  </p:cSld>
  <p:clrMapOvr>
    <a:masterClrMapping/>
  </p:clrMapOvr>
  <p:transition spd="slow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13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331640" y="116632"/>
            <a:ext cx="75752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Políticas </a:t>
            </a:r>
          </a:p>
        </p:txBody>
      </p:sp>
      <p:sp>
        <p:nvSpPr>
          <p:cNvPr id="7" name="Rectángulo 6"/>
          <p:cNvSpPr/>
          <p:nvPr/>
        </p:nvSpPr>
        <p:spPr>
          <a:xfrm>
            <a:off x="457200" y="1340768"/>
            <a:ext cx="84964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Estructura de liderazgo (jefaturas): Jefe de Catedra, Jefe de Facultad, Jefe de Actividades Académicas (reprogramación, recuperación)</a:t>
            </a: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.</a:t>
            </a:r>
            <a:endParaRPr lang="es-US" sz="1400" dirty="0">
              <a:solidFill>
                <a:srgbClr val="F2F2F2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endParaRPr lang="es-US" sz="1400" dirty="0">
              <a:solidFill>
                <a:srgbClr val="F2F2F2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La Escuela Naval es su casa, pero marcaje individual y en la ventana de permanencia. Control de asistencia es de responsabilidad personal (el coordinador académico no esta autorizado a marcar).</a:t>
            </a:r>
          </a:p>
          <a:p>
            <a:pPr algn="just" rtl="0"/>
            <a:endParaRPr lang="es-US" sz="1400" dirty="0">
              <a:solidFill>
                <a:srgbClr val="F2F2F2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El profesor mantiene la autoridad en el aula siguiendo el estilo de la Escuela Naval (no dormir, no comer, no interrumpir, no molestar). En caso de incumplimiento, se procede (gradualmente) a la expulsión y al Cuerpo de Guardia.</a:t>
            </a:r>
          </a:p>
          <a:p>
            <a:pPr algn="just" rtl="0"/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Cuando el profesor entra al aula, los alumnos se ponen de pie, y al salir, también se ponen de pie.</a:t>
            </a:r>
          </a:p>
          <a:p>
            <a:pPr algn="just" rtl="0"/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​</a:t>
            </a:r>
          </a:p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Al inicio de la clase, el aula debe estar ordenada y el Comandante de Curso debe informar novedades. Si falta plumón, basurero o el proyector no funciona, se debe notificar a pañol de ayuda a la instrucción.</a:t>
            </a:r>
          </a:p>
          <a:p>
            <a:pPr marL="285750" indent="-285750" algn="just" rtl="0">
              <a:buFont typeface="Wingdings" pitchFamily="2" charset="2"/>
              <a:buChar char="ü"/>
            </a:pPr>
            <a:endParaRPr lang="es-US" sz="1400" dirty="0">
              <a:solidFill>
                <a:srgbClr val="F2F2F2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La responsabilidad de la sala de clases recae en el oficial de división, pero es un trabajo colaborativo.</a:t>
            </a:r>
          </a:p>
          <a:p>
            <a:pPr marL="285750" indent="-285750" algn="just" rtl="0">
              <a:buFont typeface="Wingdings" pitchFamily="2" charset="2"/>
              <a:buChar char="ü"/>
            </a:pPr>
            <a:endParaRPr lang="es-US" sz="1400" dirty="0">
              <a:solidFill>
                <a:srgbClr val="F2F2F2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Los laboratorios son responsabilidad del área de educación, con nombramiento para mantenimiento.</a:t>
            </a:r>
          </a:p>
          <a:p>
            <a:pPr marL="285750" indent="-285750" algn="just" rtl="0">
              <a:buFont typeface="Wingdings" pitchFamily="2" charset="2"/>
              <a:buChar char="ü"/>
            </a:pPr>
            <a:endParaRPr lang="es-US" sz="1400" dirty="0">
              <a:solidFill>
                <a:srgbClr val="F2F2F2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Si un alumno presenta un problema personal, acuda al Oficial de División.</a:t>
            </a:r>
          </a:p>
          <a:p>
            <a:pPr marL="285750" indent="-285750" algn="just" rtl="0">
              <a:buFont typeface="Wingdings" pitchFamily="2" charset="2"/>
              <a:buChar char="ü"/>
            </a:pPr>
            <a:endParaRPr lang="es-US" sz="1400" dirty="0">
              <a:solidFill>
                <a:srgbClr val="F2F2F2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Si un alumno tiene dificultades en la evaluación (por ejemplo, no puede escribir), </a:t>
            </a:r>
            <a:r>
              <a:rPr lang="es-US" sz="1400" dirty="0" err="1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infrome</a:t>
            </a:r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 a la Asesora de Evaluación.</a:t>
            </a:r>
            <a:endParaRPr lang="es-MX" sz="14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747200"/>
      </p:ext>
    </p:extLst>
  </p:cSld>
  <p:clrMapOvr>
    <a:masterClrMapping/>
  </p:clrMapOvr>
  <p:transition spd="slow"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AE1D52-F789-D2D8-94A8-7DBF9E1D66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9215A197-87A3-A591-E8C4-F2505D954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14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55F519A-B85A-2C6C-0C32-92B785768A1C}"/>
              </a:ext>
            </a:extLst>
          </p:cNvPr>
          <p:cNvSpPr/>
          <p:nvPr/>
        </p:nvSpPr>
        <p:spPr>
          <a:xfrm>
            <a:off x="1331640" y="116632"/>
            <a:ext cx="75752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Políticas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9DA0D91-7CAC-13B6-50A5-63B8E87AAC71}"/>
              </a:ext>
            </a:extLst>
          </p:cNvPr>
          <p:cNvSpPr/>
          <p:nvPr/>
        </p:nvSpPr>
        <p:spPr>
          <a:xfrm>
            <a:off x="517989" y="1196752"/>
            <a:ext cx="838893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Si un alumno presenta dificultades de aprendizaje, acuda al Asesor Metodológico</a:t>
            </a: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.</a:t>
            </a:r>
            <a:endParaRPr lang="es-US" sz="1400" dirty="0">
              <a:solidFill>
                <a:srgbClr val="F2F2F2"/>
              </a:solidFill>
              <a:effectLst/>
              <a:latin typeface="Arial" panose="020B0604020202020204" pitchFamily="34" charset="0"/>
            </a:endParaRPr>
          </a:p>
          <a:p>
            <a:pPr algn="just" rtl="0"/>
            <a:endParaRPr lang="es-US" sz="1400" dirty="0">
              <a:solidFill>
                <a:srgbClr val="F2F2F2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No es el código del trabajo, es el estatuto de la FFAA</a:t>
            </a: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  <a:sym typeface="Wingdings" pitchFamily="2" charset="2"/>
              </a:rPr>
              <a:t> (V-002).</a:t>
            </a:r>
          </a:p>
          <a:p>
            <a:pPr algn="just" rtl="0"/>
            <a:endParaRPr lang="es-US" sz="1400" dirty="0">
              <a:solidFill>
                <a:srgbClr val="F2F2F2"/>
              </a:solidFill>
              <a:latin typeface="Arial" panose="020B0604020202020204" pitchFamily="34" charset="0"/>
              <a:sym typeface="Wingdings" pitchFamily="2" charset="2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  <a:sym typeface="Wingdings" pitchFamily="2" charset="2"/>
              </a:rPr>
              <a:t>OTI Tutorías, Exámenes de Admisión, Innovación.</a:t>
            </a:r>
          </a:p>
          <a:p>
            <a:pPr algn="just" rtl="0"/>
            <a:endParaRPr lang="es-US" sz="1400" dirty="0">
              <a:solidFill>
                <a:srgbClr val="F2F2F2"/>
              </a:solidFill>
              <a:latin typeface="Arial" panose="020B0604020202020204" pitchFamily="34" charset="0"/>
              <a:sym typeface="Wingdings" pitchFamily="2" charset="2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  <a:sym typeface="Wingdings" pitchFamily="2" charset="2"/>
              </a:rPr>
              <a:t>Reglamente in</a:t>
            </a: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  <a:sym typeface="Wingdings" pitchFamily="2" charset="2"/>
              </a:rPr>
              <a:t>terno y docente….. En verdad todos.</a:t>
            </a:r>
          </a:p>
          <a:p>
            <a:pPr algn="just" rtl="0"/>
            <a:endParaRPr lang="es-US" sz="1400" dirty="0">
              <a:solidFill>
                <a:srgbClr val="F2F2F2"/>
              </a:solidFill>
              <a:latin typeface="Arial" panose="020B0604020202020204" pitchFamily="34" charset="0"/>
              <a:sym typeface="Wingdings" pitchFamily="2" charset="2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  <a:sym typeface="Wingdings" pitchFamily="2" charset="2"/>
              </a:rPr>
              <a:t>RRHH, remuneraciones y permisos</a:t>
            </a: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  <a:sym typeface="Wingdings" pitchFamily="2" charset="2"/>
              </a:rPr>
              <a:t>.</a:t>
            </a:r>
            <a:endParaRPr lang="es-US" sz="1400" dirty="0">
              <a:solidFill>
                <a:srgbClr val="F2F2F2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endParaRPr lang="es-US" sz="1400" dirty="0">
              <a:solidFill>
                <a:srgbClr val="F2F2F2"/>
              </a:solidFill>
              <a:latin typeface="Arial" panose="020B0604020202020204" pitchFamily="34" charset="0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Si para el desarrollo de un programa de asignatura, UA o actividad de aprendizaje falta algo; enviar correo a </a:t>
            </a:r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  <a:hlinkClick r:id="rId3"/>
              </a:rPr>
              <a:t>fvonderwethp@armada.cl</a:t>
            </a:r>
            <a:endParaRPr lang="es-US" sz="1400" dirty="0">
              <a:solidFill>
                <a:srgbClr val="F2F2F2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endParaRPr lang="es-US" sz="1400" dirty="0">
              <a:solidFill>
                <a:srgbClr val="F2F2F2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PM: Clases son prioridad. </a:t>
            </a:r>
            <a:endParaRPr lang="es-US" sz="1400" dirty="0">
              <a:solidFill>
                <a:srgbClr val="F2F2F2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endParaRPr lang="es-US" sz="1400" dirty="0">
              <a:solidFill>
                <a:srgbClr val="F2F2F2"/>
              </a:solidFill>
              <a:effectLst/>
              <a:latin typeface="Arial" panose="020B0604020202020204" pitchFamily="34" charset="0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Clases con enfoque práctico ¿Qué acciones realizará el alumno en su rol de subteniente? </a:t>
            </a:r>
          </a:p>
          <a:p>
            <a:pPr algn="just" rtl="0"/>
            <a:r>
              <a:rPr lang="es-US" sz="1400" b="1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	Competente</a:t>
            </a:r>
            <a:endParaRPr lang="es-US" sz="1400" dirty="0"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  <a:p>
            <a:pPr algn="just" rtl="0"/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	Íntegro</a:t>
            </a:r>
          </a:p>
          <a:p>
            <a:pPr algn="just" rtl="0"/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	Benevolente</a:t>
            </a:r>
          </a:p>
          <a:p>
            <a:pPr algn="just" rtl="0"/>
            <a:r>
              <a:rPr lang="es-US" sz="14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	Predecible</a:t>
            </a:r>
          </a:p>
          <a:p>
            <a:pPr marL="285750" indent="-285750" algn="just" rtl="0">
              <a:buFont typeface="Wingdings" pitchFamily="2" charset="2"/>
              <a:buChar char="ü"/>
            </a:pPr>
            <a:endParaRPr lang="es-US" sz="1400" dirty="0">
              <a:solidFill>
                <a:srgbClr val="F2F2F2"/>
              </a:solidFill>
              <a:latin typeface="Arial" panose="020B0604020202020204" pitchFamily="34" charset="0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Medición de los cambios es fundamental.</a:t>
            </a:r>
          </a:p>
          <a:p>
            <a:pPr marL="285750" indent="-285750" algn="just" rtl="0">
              <a:buFont typeface="Wingdings" pitchFamily="2" charset="2"/>
              <a:buChar char="ü"/>
            </a:pPr>
            <a:endParaRPr lang="es-US" sz="1400" dirty="0">
              <a:solidFill>
                <a:srgbClr val="F2F2F2"/>
              </a:solidFill>
              <a:latin typeface="Arial" panose="020B0604020202020204" pitchFamily="34" charset="0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No grabar </a:t>
            </a:r>
          </a:p>
          <a:p>
            <a:pPr algn="just" rtl="0"/>
            <a:endParaRPr lang="es-US" sz="1400" dirty="0">
              <a:solidFill>
                <a:srgbClr val="F2F2F2"/>
              </a:solidFill>
              <a:latin typeface="Arial" panose="020B0604020202020204" pitchFamily="34" charset="0"/>
            </a:endParaRPr>
          </a:p>
          <a:p>
            <a:pPr marL="285750" indent="-285750" algn="just" rtl="0">
              <a:buFont typeface="Wingdings" pitchFamily="2" charset="2"/>
              <a:buChar char="ü"/>
            </a:pP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Combinación de disciplinas y buscar el estado del arte.</a:t>
            </a:r>
          </a:p>
          <a:p>
            <a:pPr algn="just" rtl="0"/>
            <a:endParaRPr lang="es-US" sz="1400" dirty="0">
              <a:solidFill>
                <a:srgbClr val="F2F2F2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131814"/>
      </p:ext>
    </p:extLst>
  </p:cSld>
  <p:clrMapOvr>
    <a:masterClrMapping/>
  </p:clrMapOvr>
  <p:transition spd="slow"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E32395-1CB5-3644-2DEF-D778EAA7C0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9050BAE4-A6FB-8CD4-9847-CA8E65742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15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B865EF6-54DB-C1D8-6CD9-3134FC14D0E2}"/>
              </a:ext>
            </a:extLst>
          </p:cNvPr>
          <p:cNvSpPr/>
          <p:nvPr/>
        </p:nvSpPr>
        <p:spPr>
          <a:xfrm>
            <a:off x="1331640" y="116632"/>
            <a:ext cx="75752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Políticas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A93EA94-EB1C-B3BA-C990-7E8C77C6ABD7}"/>
              </a:ext>
            </a:extLst>
          </p:cNvPr>
          <p:cNvSpPr/>
          <p:nvPr/>
        </p:nvSpPr>
        <p:spPr>
          <a:xfrm>
            <a:off x="611560" y="3573016"/>
            <a:ext cx="79208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rtl="0">
              <a:buNone/>
            </a:pPr>
            <a:r>
              <a:rPr lang="es-US" sz="4000" dirty="0">
                <a:solidFill>
                  <a:srgbClr val="F2F2F2"/>
                </a:solidFill>
                <a:effectLst/>
                <a:latin typeface="Arial" panose="020B0604020202020204" pitchFamily="34" charset="0"/>
              </a:rPr>
              <a:t>Confianza</a:t>
            </a:r>
          </a:p>
        </p:txBody>
      </p:sp>
    </p:spTree>
    <p:extLst>
      <p:ext uri="{BB962C8B-B14F-4D97-AF65-F5344CB8AC3E}">
        <p14:creationId xmlns:p14="http://schemas.microsoft.com/office/powerpoint/2010/main" val="2645175201"/>
      </p:ext>
    </p:extLst>
  </p:cSld>
  <p:clrMapOvr>
    <a:masterClrMapping/>
  </p:clrMapOvr>
  <p:transition spd="slow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9163FF-6854-B98F-0AE3-4C4B350A9B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5F81C12B-AB06-9899-7FD5-17648B55B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16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68EB4DA-CFEE-C7CD-32C0-779EFD9DED1A}"/>
              </a:ext>
            </a:extLst>
          </p:cNvPr>
          <p:cNvSpPr/>
          <p:nvPr/>
        </p:nvSpPr>
        <p:spPr>
          <a:xfrm>
            <a:off x="1331640" y="116632"/>
            <a:ext cx="75752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CAPACITACIONES</a:t>
            </a:r>
          </a:p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Asesor Metodológico 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7BA3B93-680F-A70D-4833-E1DBAD1C7601}"/>
              </a:ext>
            </a:extLst>
          </p:cNvPr>
          <p:cNvSpPr/>
          <p:nvPr/>
        </p:nvSpPr>
        <p:spPr>
          <a:xfrm>
            <a:off x="532748" y="1340768"/>
            <a:ext cx="79208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 rtl="0">
              <a:buNone/>
            </a:pPr>
            <a:r>
              <a:rPr lang="es-US" dirty="0">
                <a:solidFill>
                  <a:srgbClr val="F2F2F2"/>
                </a:solidFill>
                <a:latin typeface="Arial" panose="020B0604020202020204" pitchFamily="34" charset="0"/>
              </a:rPr>
              <a:t>Cursos conducentes a Diplomado en Educación Naval (APOLINAV)</a:t>
            </a:r>
            <a:endParaRPr lang="es-MX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2E31300-A668-D1BB-6D98-3508DB90D2E3}"/>
              </a:ext>
            </a:extLst>
          </p:cNvPr>
          <p:cNvSpPr/>
          <p:nvPr/>
        </p:nvSpPr>
        <p:spPr>
          <a:xfrm>
            <a:off x="539552" y="2411487"/>
            <a:ext cx="4608512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 rtl="0">
              <a:buNone/>
            </a:pP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Curso de Inducción al SEN</a:t>
            </a:r>
          </a:p>
          <a:p>
            <a:pPr marL="0" indent="0" algn="just" rtl="0">
              <a:buNone/>
            </a:pP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Ciclo 2  (8 Abr) : Abr 20 a May 10</a:t>
            </a:r>
          </a:p>
          <a:p>
            <a:pPr marL="0" indent="0" algn="just" rtl="0">
              <a:buNone/>
            </a:pP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Ciclo 3  (10 Jun):  22 a JUL 12</a:t>
            </a:r>
          </a:p>
          <a:p>
            <a:pPr marL="0" indent="0" algn="just" rtl="0">
              <a:buNone/>
            </a:pPr>
            <a:endParaRPr lang="es-US" sz="1400" dirty="0">
              <a:solidFill>
                <a:srgbClr val="F2F2F2"/>
              </a:solidFill>
              <a:latin typeface="Arial" panose="020B0604020202020204" pitchFamily="34" charset="0"/>
            </a:endParaRPr>
          </a:p>
          <a:p>
            <a:pPr marL="0" indent="0" algn="just" rtl="0">
              <a:buNone/>
            </a:pP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Curso Docencia en Ambientes Virtuales</a:t>
            </a: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Ciclo 2  (8 Abr) : Abr 20 a May 10</a:t>
            </a: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Ciclo 3  (10 Jun):  22 a JUL 12</a:t>
            </a:r>
          </a:p>
          <a:p>
            <a:pPr algn="just"/>
            <a:endParaRPr lang="es-US" sz="1400" dirty="0">
              <a:solidFill>
                <a:srgbClr val="F2F2F2"/>
              </a:solidFill>
              <a:latin typeface="Arial" panose="020B0604020202020204" pitchFamily="34" charset="0"/>
            </a:endParaRP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CCP (PM):</a:t>
            </a: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Febrero 9 a Mayo 17</a:t>
            </a: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Mayo 18 a Agosto 23</a:t>
            </a: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Mayo 25 a Agosto 30</a:t>
            </a: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Septiembre 7 a Diciembre 13</a:t>
            </a: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Septiembre 14 a Diciembre 20</a:t>
            </a:r>
          </a:p>
          <a:p>
            <a:pPr algn="just"/>
            <a:endParaRPr lang="es-US" sz="1400" dirty="0">
              <a:solidFill>
                <a:srgbClr val="F2F2F2"/>
              </a:solidFill>
              <a:latin typeface="Arial" panose="020B0604020202020204" pitchFamily="34" charset="0"/>
            </a:endParaRP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CCP –D:</a:t>
            </a: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Marzo 9 a Abril 12</a:t>
            </a:r>
            <a:endParaRPr lang="es-MX" sz="1400" dirty="0">
              <a:solidFill>
                <a:schemeClr val="bg1">
                  <a:lumMod val="95000"/>
                </a:schemeClr>
              </a:solidFill>
            </a:endParaRPr>
          </a:p>
          <a:p>
            <a:pPr algn="just"/>
            <a:endParaRPr lang="es-US" sz="1400" dirty="0">
              <a:solidFill>
                <a:srgbClr val="F2F2F2"/>
              </a:solidFill>
              <a:latin typeface="Arial" panose="020B0604020202020204" pitchFamily="34" charset="0"/>
            </a:endParaRPr>
          </a:p>
          <a:p>
            <a:pPr marL="0" indent="0" algn="just" rtl="0">
              <a:buNone/>
            </a:pP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 </a:t>
            </a:r>
            <a:endParaRPr lang="es-MX" sz="14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177500"/>
      </p:ext>
    </p:extLst>
  </p:cSld>
  <p:clrMapOvr>
    <a:masterClrMapping/>
  </p:clrMapOvr>
  <p:transition spd="slow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85FB07-CCA3-2E59-F57E-D95D2732A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4C28728A-BC80-EAA8-D3B1-3AE97C4FB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17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D9E6650-B300-DF18-8457-781F8BE729DA}"/>
              </a:ext>
            </a:extLst>
          </p:cNvPr>
          <p:cNvSpPr/>
          <p:nvPr/>
        </p:nvSpPr>
        <p:spPr>
          <a:xfrm>
            <a:off x="1331640" y="116632"/>
            <a:ext cx="75752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CAPACITACIONES</a:t>
            </a:r>
          </a:p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Asesor Metodológico 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3BECCC7-E99B-FC7F-B019-D46B008A6607}"/>
              </a:ext>
            </a:extLst>
          </p:cNvPr>
          <p:cNvSpPr/>
          <p:nvPr/>
        </p:nvSpPr>
        <p:spPr>
          <a:xfrm>
            <a:off x="532748" y="1340768"/>
            <a:ext cx="79208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 rtl="0">
              <a:buNone/>
            </a:pPr>
            <a:r>
              <a:rPr lang="es-US" dirty="0">
                <a:solidFill>
                  <a:srgbClr val="F2F2F2"/>
                </a:solidFill>
                <a:latin typeface="Arial" panose="020B0604020202020204" pitchFamily="34" charset="0"/>
              </a:rPr>
              <a:t>Cursos conducentes a Diplomado en Educación Naval (APOLINAV)</a:t>
            </a:r>
            <a:endParaRPr lang="es-MX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2A917C8-EF09-D19A-CFD2-CDD8D45E1931}"/>
              </a:ext>
            </a:extLst>
          </p:cNvPr>
          <p:cNvSpPr/>
          <p:nvPr/>
        </p:nvSpPr>
        <p:spPr>
          <a:xfrm>
            <a:off x="539552" y="2411487"/>
            <a:ext cx="4608512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just" rtl="0">
              <a:buNone/>
            </a:pP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Curso de Inducción al SEN</a:t>
            </a:r>
          </a:p>
          <a:p>
            <a:pPr marL="0" indent="0" algn="just" rtl="0">
              <a:buNone/>
            </a:pP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Ciclo 2  (8 Abr) : Abr 20 a May 10</a:t>
            </a:r>
          </a:p>
          <a:p>
            <a:pPr marL="0" indent="0" algn="just" rtl="0">
              <a:buNone/>
            </a:pP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Ciclo 3  (10 Jun):  22 a JUL 12</a:t>
            </a:r>
          </a:p>
          <a:p>
            <a:pPr marL="0" indent="0" algn="just" rtl="0">
              <a:buNone/>
            </a:pPr>
            <a:endParaRPr lang="es-US" sz="1400" dirty="0">
              <a:solidFill>
                <a:srgbClr val="F2F2F2"/>
              </a:solidFill>
              <a:latin typeface="Arial" panose="020B0604020202020204" pitchFamily="34" charset="0"/>
            </a:endParaRPr>
          </a:p>
          <a:p>
            <a:pPr marL="0" indent="0" algn="just" rtl="0">
              <a:buNone/>
            </a:pP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Curso Docencia en Ambientes Virtuales</a:t>
            </a: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Ciclo 2  (8 Abr) : Abr 20 a May 10</a:t>
            </a: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Ciclo 3  (10 Jun):  22 a JUL 12</a:t>
            </a:r>
          </a:p>
          <a:p>
            <a:pPr algn="just"/>
            <a:endParaRPr lang="es-US" sz="1400" dirty="0">
              <a:solidFill>
                <a:srgbClr val="F2F2F2"/>
              </a:solidFill>
              <a:latin typeface="Arial" panose="020B0604020202020204" pitchFamily="34" charset="0"/>
            </a:endParaRP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CCP (PM):</a:t>
            </a: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Febrero 9 a Mayo 17</a:t>
            </a: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Mayo 18 a Agosto 23</a:t>
            </a: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Mayo 25 a Agosto 30</a:t>
            </a: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Septiembre 7 a Diciembre 13</a:t>
            </a: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Septiembre 14 a Diciembre 20</a:t>
            </a:r>
          </a:p>
          <a:p>
            <a:pPr algn="just"/>
            <a:endParaRPr lang="es-US" sz="1400" dirty="0">
              <a:solidFill>
                <a:srgbClr val="F2F2F2"/>
              </a:solidFill>
              <a:latin typeface="Arial" panose="020B0604020202020204" pitchFamily="34" charset="0"/>
            </a:endParaRP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CCP –D:</a:t>
            </a:r>
          </a:p>
          <a:p>
            <a:pPr algn="just"/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Marzo 9 a Abril 12</a:t>
            </a:r>
            <a:endParaRPr lang="es-MX" sz="1400" dirty="0">
              <a:solidFill>
                <a:schemeClr val="bg1">
                  <a:lumMod val="95000"/>
                </a:schemeClr>
              </a:solidFill>
            </a:endParaRPr>
          </a:p>
          <a:p>
            <a:pPr algn="just"/>
            <a:endParaRPr lang="es-US" sz="1400" dirty="0">
              <a:solidFill>
                <a:srgbClr val="F2F2F2"/>
              </a:solidFill>
              <a:latin typeface="Arial" panose="020B0604020202020204" pitchFamily="34" charset="0"/>
            </a:endParaRPr>
          </a:p>
          <a:p>
            <a:pPr marL="0" indent="0" algn="just" rtl="0">
              <a:buNone/>
            </a:pPr>
            <a:r>
              <a:rPr lang="es-US" sz="1400" dirty="0">
                <a:solidFill>
                  <a:srgbClr val="F2F2F2"/>
                </a:solidFill>
                <a:latin typeface="Arial" panose="020B0604020202020204" pitchFamily="34" charset="0"/>
              </a:rPr>
              <a:t> </a:t>
            </a:r>
            <a:endParaRPr lang="es-MX" sz="14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470398"/>
      </p:ext>
    </p:extLst>
  </p:cSld>
  <p:clrMapOvr>
    <a:masterClrMapping/>
  </p:clrMapOvr>
  <p:transition spd="slow"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0778DB-87CA-EEF1-13F6-411E2999BA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148CEBFD-B2EE-C7B2-A199-C3C2BB6D5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18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74E274E-1CF6-AE21-61EB-A29E85F8FA8F}"/>
              </a:ext>
            </a:extLst>
          </p:cNvPr>
          <p:cNvSpPr/>
          <p:nvPr/>
        </p:nvSpPr>
        <p:spPr>
          <a:xfrm>
            <a:off x="1331640" y="116632"/>
            <a:ext cx="75752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Pruebas GLOBALES DEA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CD011EF-A076-3FD5-96F2-07549FE47AED}"/>
              </a:ext>
            </a:extLst>
          </p:cNvPr>
          <p:cNvSpPr/>
          <p:nvPr/>
        </p:nvSpPr>
        <p:spPr>
          <a:xfrm>
            <a:off x="755576" y="2924944"/>
            <a:ext cx="712879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rtl="0">
              <a:buFont typeface="Arial" panose="020B0604020202020204" pitchFamily="34" charset="0"/>
              <a:buChar char="•"/>
            </a:pPr>
            <a:r>
              <a:rPr lang="es-ES" sz="1400" noProof="0" dirty="0">
                <a:solidFill>
                  <a:srgbClr val="F2F2F2"/>
                </a:solidFill>
                <a:latin typeface="Arial" panose="020B0604020202020204" pitchFamily="34" charset="0"/>
              </a:rPr>
              <a:t>Matemáticas: 2,3 y 4 año (última evaluación)</a:t>
            </a:r>
          </a:p>
          <a:p>
            <a:pPr marL="285750" indent="-285750" algn="just" rtl="0">
              <a:buFont typeface="Arial" panose="020B0604020202020204" pitchFamily="34" charset="0"/>
              <a:buChar char="•"/>
            </a:pPr>
            <a:r>
              <a:rPr lang="es-ES" sz="1400" noProof="0" dirty="0">
                <a:solidFill>
                  <a:srgbClr val="F2F2F2"/>
                </a:solidFill>
                <a:latin typeface="Arial" panose="020B0604020202020204" pitchFamily="34" charset="0"/>
              </a:rPr>
              <a:t>Física: 3 año </a:t>
            </a:r>
          </a:p>
          <a:p>
            <a:pPr marL="0" indent="0" algn="just" rtl="0">
              <a:buNone/>
            </a:pPr>
            <a:endParaRPr lang="es-ES" sz="1400" noProof="0" dirty="0">
              <a:solidFill>
                <a:srgbClr val="F2F2F2"/>
              </a:solidFill>
              <a:latin typeface="Arial" panose="020B0604020202020204" pitchFamily="34" charset="0"/>
            </a:endParaRPr>
          </a:p>
          <a:p>
            <a:pPr marL="0" indent="0" algn="just" rtl="0">
              <a:buNone/>
            </a:pPr>
            <a:r>
              <a:rPr lang="es-ES" sz="1400" noProof="0" dirty="0">
                <a:solidFill>
                  <a:srgbClr val="F2F2F2"/>
                </a:solidFill>
                <a:latin typeface="Arial" panose="020B0604020202020204" pitchFamily="34" charset="0"/>
              </a:rPr>
              <a:t>Enviar evaluación 5 semanas antes de DEA y APOLINAV (vamos a pedir que vengan)</a:t>
            </a:r>
            <a:endParaRPr lang="es-ES" sz="1400" noProof="0" dirty="0">
              <a:solidFill>
                <a:schemeClr val="bg1">
                  <a:lumMod val="95000"/>
                </a:schemeClr>
              </a:solidFill>
            </a:endParaRPr>
          </a:p>
          <a:p>
            <a:pPr algn="just"/>
            <a:endParaRPr lang="es-ES" sz="1400" noProof="0" dirty="0">
              <a:solidFill>
                <a:srgbClr val="F2F2F2"/>
              </a:solidFill>
              <a:latin typeface="Arial" panose="020B0604020202020204" pitchFamily="34" charset="0"/>
            </a:endParaRPr>
          </a:p>
          <a:p>
            <a:pPr algn="just"/>
            <a:r>
              <a:rPr lang="es-ES" sz="1400" noProof="0" dirty="0">
                <a:solidFill>
                  <a:srgbClr val="F2F2F2"/>
                </a:solidFill>
                <a:latin typeface="Arial" panose="020B0604020202020204" pitchFamily="34" charset="0"/>
              </a:rPr>
              <a:t>Humanista: Ensayo Argumentativo con rubrica ACANAV</a:t>
            </a:r>
          </a:p>
          <a:p>
            <a:pPr algn="just"/>
            <a:r>
              <a:rPr lang="es-ES" sz="1400" noProof="0" dirty="0">
                <a:solidFill>
                  <a:srgbClr val="F2F2F2"/>
                </a:solidFill>
                <a:latin typeface="Arial" panose="020B0604020202020204" pitchFamily="34" charset="0"/>
              </a:rPr>
              <a:t>Tema se debe informar 5 semanas antes a DIREDUCARM (Filosofía Ética y Moral II)</a:t>
            </a:r>
          </a:p>
          <a:p>
            <a:pPr marL="0" indent="0" algn="just" rtl="0">
              <a:buNone/>
            </a:pPr>
            <a:r>
              <a:rPr lang="es-ES" sz="1400" noProof="0" dirty="0">
                <a:solidFill>
                  <a:srgbClr val="F2F2F2"/>
                </a:solidFill>
                <a:latin typeface="Arial" panose="020B0604020202020204" pitchFamily="34" charset="0"/>
              </a:rPr>
              <a:t> </a:t>
            </a:r>
            <a:endParaRPr lang="es-ES" sz="1400" noProof="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294076"/>
      </p:ext>
    </p:extLst>
  </p:cSld>
  <p:clrMapOvr>
    <a:masterClrMapping/>
  </p:clrMapOvr>
  <p:transition spd="slow"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52F36C-9A3C-5B71-AD71-5470A24895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45D39104-28DF-ABA0-1B3A-F748F5B17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19</a:t>
            </a:fld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AE68152-FD30-6C5C-DCA6-387D8ED763D8}"/>
              </a:ext>
            </a:extLst>
          </p:cNvPr>
          <p:cNvSpPr/>
          <p:nvPr/>
        </p:nvSpPr>
        <p:spPr>
          <a:xfrm>
            <a:off x="827584" y="260648"/>
            <a:ext cx="80793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>
                <a:solidFill>
                  <a:srgbClr val="FFCC00"/>
                </a:solidFill>
              </a:rPr>
              <a:t>JEFE DE ACTIVIDADES físicas y militares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707AAFF4-5E8D-EADC-986B-F1805548CB1D}"/>
              </a:ext>
            </a:extLst>
          </p:cNvPr>
          <p:cNvSpPr txBox="1"/>
          <p:nvPr/>
        </p:nvSpPr>
        <p:spPr>
          <a:xfrm>
            <a:off x="4201912" y="1716729"/>
            <a:ext cx="470091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ES_tradnl" sz="1400" dirty="0"/>
              <a:t>Escuela Naval (2016)</a:t>
            </a:r>
          </a:p>
          <a:p>
            <a:pPr algn="l"/>
            <a:r>
              <a:rPr lang="es-ES_tradnl" sz="1400" dirty="0"/>
              <a:t>Especialista en Navegación</a:t>
            </a:r>
          </a:p>
          <a:p>
            <a:pPr algn="l"/>
            <a:r>
              <a:rPr lang="es-ES_tradnl" sz="1400" dirty="0"/>
              <a:t>Oficial de Maniobras AO Montt</a:t>
            </a:r>
          </a:p>
          <a:p>
            <a:pPr algn="l"/>
            <a:r>
              <a:rPr lang="es-ES_tradnl" sz="1400" dirty="0"/>
              <a:t>OFOPER y Piloto ATF Galvarino</a:t>
            </a:r>
          </a:p>
          <a:p>
            <a:pPr algn="l"/>
            <a:r>
              <a:rPr lang="es-ES_tradnl" sz="1400" dirty="0"/>
              <a:t>Comandante LPC Diaz</a:t>
            </a:r>
          </a:p>
          <a:p>
            <a:pPr algn="l"/>
            <a:endParaRPr lang="es-ES_tradnl" sz="1400" dirty="0"/>
          </a:p>
          <a:p>
            <a:pPr algn="l"/>
            <a:r>
              <a:rPr lang="es-ES_tradnl" sz="1400" dirty="0"/>
              <a:t>Curso OMI de navegación en aguas polares </a:t>
            </a:r>
          </a:p>
          <a:p>
            <a:pPr algn="l"/>
            <a:endParaRPr lang="es-ES_tradnl" sz="1400" dirty="0"/>
          </a:p>
          <a:p>
            <a:pPr algn="l"/>
            <a:endParaRPr lang="es-ES_tradnl" sz="1400" dirty="0"/>
          </a:p>
          <a:p>
            <a:pPr algn="l"/>
            <a:endParaRPr lang="es-ES_tradnl" sz="1400" dirty="0"/>
          </a:p>
          <a:p>
            <a:pPr algn="l"/>
            <a:endParaRPr lang="es-ES_tradnl" sz="1400" dirty="0"/>
          </a:p>
          <a:p>
            <a:pPr algn="l"/>
            <a:endParaRPr lang="es-ES_tradnl" sz="1400" dirty="0"/>
          </a:p>
          <a:p>
            <a:pPr algn="l"/>
            <a:endParaRPr lang="es-ES_tradnl" sz="14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41389D3-98D6-111D-56F7-7E6F5A73C5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716729"/>
            <a:ext cx="2540000" cy="2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364603"/>
      </p:ext>
    </p:extLst>
  </p:cSld>
  <p:clrMapOvr>
    <a:masterClrMapping/>
  </p:clrMapOvr>
  <p:transition spd="slow"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3" name="2 Imagen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974527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18"/>
          <p:cNvSpPr txBox="1">
            <a:spLocks noChangeArrowheads="1"/>
          </p:cNvSpPr>
          <p:nvPr/>
        </p:nvSpPr>
        <p:spPr bwMode="auto">
          <a:xfrm>
            <a:off x="642910" y="3071810"/>
            <a:ext cx="792961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altLang="es-CL" sz="3200" b="1" dirty="0">
                <a:solidFill>
                  <a:srgbClr val="FFCC00"/>
                </a:solidFill>
              </a:rPr>
              <a:t>Palabras de los Decanos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630137-1756-4E74-8964-F2B6A3FF8CC9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20</a:t>
            </a:fld>
            <a:endParaRPr lang="es-E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993553"/>
      </p:ext>
    </p:extLst>
  </p:cSld>
  <p:clrMapOvr>
    <a:masterClrMapping/>
  </p:clrMapOvr>
  <p:transition spd="med"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3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572008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18"/>
          <p:cNvSpPr txBox="1">
            <a:spLocks noChangeArrowheads="1"/>
          </p:cNvSpPr>
          <p:nvPr/>
        </p:nvSpPr>
        <p:spPr bwMode="auto">
          <a:xfrm>
            <a:off x="642910" y="3071810"/>
            <a:ext cx="792961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altLang="es-CL" sz="3200" b="1" dirty="0">
                <a:solidFill>
                  <a:srgbClr val="FFCC00"/>
                </a:solidFill>
              </a:rPr>
              <a:t>Reunión de Inicio del Año Académico 2026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630137-1756-4E74-8964-F2B6A3FF8CC9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21</a:t>
            </a:fld>
            <a:endParaRPr lang="es-E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3646252"/>
      </p:ext>
    </p:extLst>
  </p:cSld>
  <p:clrMapOvr>
    <a:masterClrMapping/>
  </p:clrMapOvr>
  <p:transition spd="med">
    <p:zoom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1_Diseño predeterminado">
  <a:themeElements>
    <a:clrScheme name="10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9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55586</TotalTime>
  <Words>1822</Words>
  <Application>Microsoft Macintosh PowerPoint</Application>
  <PresentationFormat>Presentación en pantalla (4:3)</PresentationFormat>
  <Paragraphs>402</Paragraphs>
  <Slides>21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21</vt:i4>
      </vt:variant>
    </vt:vector>
  </HeadingPairs>
  <TitlesOfParts>
    <vt:vector size="27" baseType="lpstr">
      <vt:lpstr>ＭＳ Ｐゴシック</vt:lpstr>
      <vt:lpstr>Arial</vt:lpstr>
      <vt:lpstr>Wingdings</vt:lpstr>
      <vt:lpstr>Diseño predeterminado</vt:lpstr>
      <vt:lpstr>21_Diseño predeterminado</vt:lpstr>
      <vt:lpstr>19_Diseño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Enrelacpublic01</dc:creator>
  <cp:lastModifiedBy>Friedrich von der Weth</cp:lastModifiedBy>
  <cp:revision>755</cp:revision>
  <cp:lastPrinted>2017-01-23T18:41:00Z</cp:lastPrinted>
  <dcterms:created xsi:type="dcterms:W3CDTF">2007-01-23T15:47:52Z</dcterms:created>
  <dcterms:modified xsi:type="dcterms:W3CDTF">2026-02-05T12:18:23Z</dcterms:modified>
</cp:coreProperties>
</file>