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99" r:id="rId1"/>
    <p:sldMasterId id="2147483713" r:id="rId2"/>
  </p:sldMasterIdLst>
  <p:notesMasterIdLst>
    <p:notesMasterId r:id="rId11"/>
  </p:notesMasterIdLst>
  <p:handoutMasterIdLst>
    <p:handoutMasterId r:id="rId12"/>
  </p:handoutMasterIdLst>
  <p:sldIdLst>
    <p:sldId id="1708" r:id="rId3"/>
    <p:sldId id="1704" r:id="rId4"/>
    <p:sldId id="1688" r:id="rId5"/>
    <p:sldId id="1709" r:id="rId6"/>
    <p:sldId id="1701" r:id="rId7"/>
    <p:sldId id="1705" r:id="rId8"/>
    <p:sldId id="1702" r:id="rId9"/>
    <p:sldId id="1707" r:id="rId10"/>
  </p:sldIdLst>
  <p:sldSz cx="12192000" cy="6858000"/>
  <p:notesSz cx="7010400" cy="92964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3841">
          <p15:clr>
            <a:srgbClr val="A4A3A4"/>
          </p15:clr>
        </p15:guide>
        <p15:guide id="4" orient="horz" pos="211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66"/>
    <a:srgbClr val="0000FF"/>
    <a:srgbClr val="0033CC"/>
    <a:srgbClr val="102940"/>
    <a:srgbClr val="143350"/>
    <a:srgbClr val="FFCC99"/>
    <a:srgbClr val="FFFF99"/>
    <a:srgbClr val="3366FF"/>
    <a:srgbClr val="0D22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0DEEF"/>
          </a:solidFill>
        </a:fill>
      </a:tcStyle>
    </a:wholeTbl>
    <a:band2H>
      <a:tcTxStyle/>
      <a:tcStyle>
        <a:tcBdr/>
        <a:fill>
          <a:solidFill>
            <a:srgbClr val="E9EFF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8FB837D-C827-4EFA-A057-4D05807E0F7C}" styleName="Estilo temático 1 - Énfasis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741" autoAdjust="0"/>
    <p:restoredTop sz="96395" autoAdjust="0"/>
  </p:normalViewPr>
  <p:slideViewPr>
    <p:cSldViewPr>
      <p:cViewPr varScale="1">
        <p:scale>
          <a:sx n="68" d="100"/>
          <a:sy n="68" d="100"/>
        </p:scale>
        <p:origin x="870" y="72"/>
      </p:cViewPr>
      <p:guideLst>
        <p:guide orient="horz" pos="2160"/>
        <p:guide pos="3840"/>
        <p:guide pos="3841"/>
        <p:guide orient="horz" pos="211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lanca Ramírez Torrejon" userId="50955e19eeb9463b" providerId="LiveId" clId="{06C0B431-96A1-4FE0-8CB7-8E0B0A1777BE}"/>
    <pc:docChg chg="custSel modSld">
      <pc:chgData name="Blanca Ramírez Torrejon" userId="50955e19eeb9463b" providerId="LiveId" clId="{06C0B431-96A1-4FE0-8CB7-8E0B0A1777BE}" dt="2025-08-04T23:42:43.361" v="4" actId="20577"/>
      <pc:docMkLst>
        <pc:docMk/>
      </pc:docMkLst>
      <pc:sldChg chg="modSp mod">
        <pc:chgData name="Blanca Ramírez Torrejon" userId="50955e19eeb9463b" providerId="LiveId" clId="{06C0B431-96A1-4FE0-8CB7-8E0B0A1777BE}" dt="2025-08-04T23:42:43.361" v="4" actId="20577"/>
        <pc:sldMkLst>
          <pc:docMk/>
          <pc:sldMk cId="1552451697" sldId="1708"/>
        </pc:sldMkLst>
        <pc:spChg chg="mod">
          <ac:chgData name="Blanca Ramírez Torrejon" userId="50955e19eeb9463b" providerId="LiveId" clId="{06C0B431-96A1-4FE0-8CB7-8E0B0A1777BE}" dt="2025-08-04T23:42:43.361" v="4" actId="20577"/>
          <ac:spMkLst>
            <pc:docMk/>
            <pc:sldMk cId="1552451697" sldId="1708"/>
            <ac:spMk id="4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4" y="0"/>
            <a:ext cx="3038475" cy="465138"/>
          </a:xfrm>
          <a:prstGeom prst="rect">
            <a:avLst/>
          </a:prstGeom>
        </p:spPr>
        <p:txBody>
          <a:bodyPr vert="horz" lIns="90457" tIns="45228" rIns="90457" bIns="45228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340" y="0"/>
            <a:ext cx="3038475" cy="465138"/>
          </a:xfrm>
          <a:prstGeom prst="rect">
            <a:avLst/>
          </a:prstGeom>
        </p:spPr>
        <p:txBody>
          <a:bodyPr vert="horz" lIns="90457" tIns="45228" rIns="90457" bIns="45228" rtlCol="0"/>
          <a:lstStyle>
            <a:lvl1pPr algn="r">
              <a:defRPr sz="1200"/>
            </a:lvl1pPr>
          </a:lstStyle>
          <a:p>
            <a:fld id="{A7931754-58F7-4898-B480-2A215720CBF0}" type="datetime8">
              <a:rPr lang="es-CL" smtClean="0"/>
              <a:pPr/>
              <a:t>05-08-2025 12:26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4" y="8829676"/>
            <a:ext cx="3038475" cy="465138"/>
          </a:xfrm>
          <a:prstGeom prst="rect">
            <a:avLst/>
          </a:prstGeom>
        </p:spPr>
        <p:txBody>
          <a:bodyPr vert="horz" lIns="90457" tIns="45228" rIns="90457" bIns="45228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340" y="8829676"/>
            <a:ext cx="3038475" cy="465138"/>
          </a:xfrm>
          <a:prstGeom prst="rect">
            <a:avLst/>
          </a:prstGeom>
        </p:spPr>
        <p:txBody>
          <a:bodyPr vert="horz" lIns="90457" tIns="45228" rIns="90457" bIns="45228" rtlCol="0" anchor="b"/>
          <a:lstStyle>
            <a:lvl1pPr algn="r">
              <a:defRPr sz="1200"/>
            </a:lvl1pPr>
          </a:lstStyle>
          <a:p>
            <a:fld id="{E93034FA-51A7-4CAB-B5D8-97BE7D1B634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03974907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</p:spPr>
        <p:txBody>
          <a:bodyPr lIns="92174" tIns="46088" rIns="92174" bIns="46088"/>
          <a:lstStyle/>
          <a:p>
            <a:endParaRPr/>
          </a:p>
        </p:txBody>
      </p:sp>
      <p:sp>
        <p:nvSpPr>
          <p:cNvPr id="128" name="Shape 128"/>
          <p:cNvSpPr>
            <a:spLocks noGrp="1"/>
          </p:cNvSpPr>
          <p:nvPr>
            <p:ph type="body" sz="quarter" idx="1"/>
          </p:nvPr>
        </p:nvSpPr>
        <p:spPr>
          <a:xfrm>
            <a:off x="934721" y="4415791"/>
            <a:ext cx="5140960" cy="4183380"/>
          </a:xfrm>
          <a:prstGeom prst="rect">
            <a:avLst/>
          </a:prstGeom>
        </p:spPr>
        <p:txBody>
          <a:bodyPr lIns="92174" tIns="46088" rIns="92174" bIns="46088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49523798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71" y="2130573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71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33E1150D-5579-4B41-B6CF-F6F2076C484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5226631"/>
      </p:ext>
    </p:extLst>
  </p:cSld>
  <p:clrMapOvr>
    <a:masterClrMapping/>
  </p:clrMapOvr>
  <p:transition spd="med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 txBox="1">
            <a:spLocks/>
          </p:cNvSpPr>
          <p:nvPr userDrawn="1"/>
        </p:nvSpPr>
        <p:spPr>
          <a:xfrm>
            <a:off x="8916679" y="6381473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s-CL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898989"/>
                </a:solidFill>
                <a:latin typeface="Calibri" pitchFamily="34" charset="0"/>
                <a:ea typeface="ＭＳ Ｐゴシック" pitchFamily="-65" charset="-128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 hangingPunct="1">
              <a:defRPr/>
            </a:pPr>
            <a:fld id="{33E1150D-5579-4B41-B6CF-F6F2076C4840}" type="slidenum">
              <a:rPr lang="es-ES_tradnl" smtClean="0"/>
              <a:pPr hangingPunct="1"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222303294"/>
      </p:ext>
    </p:extLst>
  </p:cSld>
  <p:clrMapOvr>
    <a:masterClrMapping/>
  </p:clrMapOvr>
  <p:transition spd="med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155" y="4407046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155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ECEE872A-FCB1-432A-9506-0BA55C3E310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13221892"/>
      </p:ext>
    </p:extLst>
  </p:cSld>
  <p:clrMapOvr>
    <a:masterClrMapping/>
  </p:clrMapOvr>
  <p:transition spd="med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71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13C74AA8-66EB-4B0A-97FC-5CD632A6FDA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70646894"/>
      </p:ext>
    </p:extLst>
  </p:cSld>
  <p:clrMapOvr>
    <a:masterClrMapping/>
  </p:clrMapOvr>
  <p:transition spd="med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4" y="1535114"/>
            <a:ext cx="5389033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4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EDE29635-2F51-46B6-82EB-E7A2AA42BDC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38169855"/>
      </p:ext>
    </p:extLst>
  </p:cSld>
  <p:clrMapOvr>
    <a:masterClrMapping/>
  </p:clrMapOvr>
  <p:transition spd="med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536FFDDD-16D3-4FD0-B5ED-E297F65F23A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5975186"/>
      </p:ext>
    </p:extLst>
  </p:cSld>
  <p:clrMapOvr>
    <a:masterClrMapping/>
  </p:clrMapOvr>
  <p:transition spd="med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184637" y="6381473"/>
            <a:ext cx="924587" cy="365125"/>
          </a:xfrm>
        </p:spPr>
        <p:txBody>
          <a:bodyPr/>
          <a:lstStyle>
            <a:lvl1pPr>
              <a:defRPr sz="1400" b="1"/>
            </a:lvl1pPr>
          </a:lstStyle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32701559"/>
      </p:ext>
    </p:extLst>
  </p:cSld>
  <p:clrMapOvr>
    <a:masterClrMapping/>
  </p:clrMapOvr>
  <p:transition spd="med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65815496"/>
      </p:ext>
    </p:extLst>
  </p:cSld>
  <p:clrMapOvr>
    <a:masterClrMapping/>
  </p:clrMapOvr>
  <p:transition spd="med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7" y="273050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805" y="273198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7" y="1435104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A1802F9A-2A0B-438F-B576-7AF83180BD1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46021414"/>
      </p:ext>
    </p:extLst>
  </p:cSld>
  <p:clrMapOvr>
    <a:masterClrMapping/>
  </p:clrMapOvr>
  <p:transition spd="med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2"/>
            <a:ext cx="73152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40"/>
            <a:ext cx="73152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0B7EC3E5-0AD8-4207-AFC3-4B876BE3EC0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14275113"/>
      </p:ext>
    </p:extLst>
  </p:cSld>
  <p:clrMapOvr>
    <a:masterClrMapping/>
  </p:clrMapOvr>
  <p:transition spd="med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450F5BBA-197F-4868-9C2A-5128246DDC8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32055577"/>
      </p:ext>
    </p:extLst>
  </p:cSld>
  <p:clrMapOvr>
    <a:masterClrMapping/>
  </p:clrMapOvr>
  <p:transition spd="med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785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71" y="274785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263C9B63-78C4-43F7-A344-6780E482BE7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64048406"/>
      </p:ext>
    </p:extLst>
  </p:cSld>
  <p:clrMapOvr>
    <a:masterClrMapping/>
  </p:clrMapOvr>
  <p:transition spd="med"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609601" y="274639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09671" y="1600202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6197600" y="1600202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09671" y="3938736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7600" y="3938736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099CBC5B-DC35-4A9A-ACC0-DEA71FE48CD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32802329"/>
      </p:ext>
    </p:extLst>
  </p:cSld>
  <p:clrMapOvr>
    <a:masterClrMapping/>
  </p:clrMapOvr>
  <p:transition spd="med"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o del título"/>
          <p:cNvSpPr txBox="1">
            <a:spLocks noGrp="1"/>
          </p:cNvSpPr>
          <p:nvPr>
            <p:ph type="title"/>
          </p:nvPr>
        </p:nvSpPr>
        <p:spPr>
          <a:xfrm>
            <a:off x="839821" y="365128"/>
            <a:ext cx="10515601" cy="1325564"/>
          </a:xfrm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48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839822" y="1681163"/>
            <a:ext cx="5157789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9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6172236" y="1681163"/>
            <a:ext cx="5183189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86736800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o del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58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10226010"/>
      </p:ext>
    </p:extLst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exto del título"/>
          <p:cNvSpPr txBox="1">
            <a:spLocks noGrp="1"/>
          </p:cNvSpPr>
          <p:nvPr>
            <p:ph type="title"/>
          </p:nvPr>
        </p:nvSpPr>
        <p:spPr>
          <a:xfrm>
            <a:off x="839821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Texto del título</a:t>
            </a:r>
          </a:p>
        </p:txBody>
      </p:sp>
      <p:sp>
        <p:nvSpPr>
          <p:cNvPr id="73" name="Nivel de texto 1…"/>
          <p:cNvSpPr txBox="1">
            <a:spLocks noGrp="1"/>
          </p:cNvSpPr>
          <p:nvPr>
            <p:ph type="body" sz="half" idx="1"/>
          </p:nvPr>
        </p:nvSpPr>
        <p:spPr>
          <a:xfrm>
            <a:off x="5183187" y="987883"/>
            <a:ext cx="6172201" cy="4873626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74" name="Marcador de texto 3"/>
          <p:cNvSpPr>
            <a:spLocks noGrp="1"/>
          </p:cNvSpPr>
          <p:nvPr>
            <p:ph type="body" sz="quarter" idx="13"/>
          </p:nvPr>
        </p:nvSpPr>
        <p:spPr>
          <a:xfrm>
            <a:off x="839821" y="2057400"/>
            <a:ext cx="3932239" cy="381158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75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11734775"/>
      </p:ext>
    </p:extLst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exto del título"/>
          <p:cNvSpPr txBox="1">
            <a:spLocks noGrp="1"/>
          </p:cNvSpPr>
          <p:nvPr>
            <p:ph type="title"/>
          </p:nvPr>
        </p:nvSpPr>
        <p:spPr>
          <a:xfrm>
            <a:off x="839821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Texto del título</a:t>
            </a:r>
          </a:p>
        </p:txBody>
      </p:sp>
      <p:sp>
        <p:nvSpPr>
          <p:cNvPr id="83" name="Marcador de posición de imagen 2"/>
          <p:cNvSpPr>
            <a:spLocks noGrp="1"/>
          </p:cNvSpPr>
          <p:nvPr>
            <p:ph type="pic" sz="half" idx="13"/>
          </p:nvPr>
        </p:nvSpPr>
        <p:spPr>
          <a:xfrm>
            <a:off x="5183187" y="987883"/>
            <a:ext cx="6172201" cy="4873626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839821" y="2057400"/>
            <a:ext cx="3932239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85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6812137"/>
      </p:ext>
    </p:extLst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o del título"/>
          <p:cNvSpPr txBox="1">
            <a:spLocks noGrp="1"/>
          </p:cNvSpPr>
          <p:nvPr>
            <p:ph type="title"/>
          </p:nvPr>
        </p:nvSpPr>
        <p:spPr>
          <a:xfrm>
            <a:off x="8724902" y="365125"/>
            <a:ext cx="2628901" cy="5811838"/>
          </a:xfrm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102" name="Nivel de texto 1…"/>
          <p:cNvSpPr txBox="1">
            <a:spLocks noGrp="1"/>
          </p:cNvSpPr>
          <p:nvPr>
            <p:ph type="body" idx="1"/>
          </p:nvPr>
        </p:nvSpPr>
        <p:spPr>
          <a:xfrm>
            <a:off x="838203" y="365125"/>
            <a:ext cx="7734301" cy="5811838"/>
          </a:xfrm>
          <a:prstGeom prst="rect">
            <a:avLst/>
          </a:prstGeom>
        </p:spPr>
        <p:txBody>
          <a:bodyPr/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03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58714687"/>
      </p:ext>
    </p:extLst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B3856-CBC9-4E95-932D-250FBDE70F5D}" type="datetimeFigureOut">
              <a:rPr lang="es-ES_tradnl"/>
              <a:pPr>
                <a:defRPr/>
              </a:pPr>
              <a:t>05/08/2025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990562" y="6400981"/>
            <a:ext cx="363239" cy="276999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06D073-8290-4216-B69F-19A491EE89F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284679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70261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607944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282782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02370BD1-1D71-4546-9BBD-D53A9301DD32}" type="datetimeFigureOut">
              <a:rPr lang="es-CL" smtClean="0"/>
              <a:pPr/>
              <a:t>05-08-2025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990562" y="6400981"/>
            <a:ext cx="363239" cy="276999"/>
          </a:xfrm>
        </p:spPr>
        <p:txBody>
          <a:bodyPr/>
          <a:lstStyle/>
          <a:p>
            <a:fld id="{C2A11484-7DD0-46FD-919C-0E414EF3FD90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4367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609601" y="274639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609601" y="1600206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1" y="6356497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s-ES_tradnl" kern="120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71" y="6356497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s-ES" kern="1200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1" y="6356497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5B0EA914-0059-4753-B4E8-38DCE5A1FCF9}" type="slidenum">
              <a:rPr lang="es-ES_tradnl" kern="1200"/>
              <a:pPr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 kern="1200"/>
          </a:p>
        </p:txBody>
      </p:sp>
    </p:spTree>
    <p:extLst>
      <p:ext uri="{BB962C8B-B14F-4D97-AF65-F5344CB8AC3E}">
        <p14:creationId xmlns:p14="http://schemas.microsoft.com/office/powerpoint/2010/main" val="2361130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  <p:transition spd="med">
    <p:wipe dir="r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 del título"/>
          <p:cNvSpPr txBox="1">
            <a:spLocks noGrp="1"/>
          </p:cNvSpPr>
          <p:nvPr>
            <p:ph type="title"/>
          </p:nvPr>
        </p:nvSpPr>
        <p:spPr>
          <a:xfrm>
            <a:off x="838233" y="365128"/>
            <a:ext cx="10515601" cy="13255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Texto del título</a:t>
            </a:r>
          </a:p>
        </p:txBody>
      </p:sp>
      <p:sp>
        <p:nvSpPr>
          <p:cNvPr id="3" name="Nivel de texto 1…"/>
          <p:cNvSpPr txBox="1">
            <a:spLocks noGrp="1"/>
          </p:cNvSpPr>
          <p:nvPr>
            <p:ph type="body" idx="1"/>
          </p:nvPr>
        </p:nvSpPr>
        <p:spPr>
          <a:xfrm>
            <a:off x="838233" y="1825625"/>
            <a:ext cx="10515601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089818" y="6404860"/>
            <a:ext cx="263983" cy="2692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72631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8" r:id="rId3"/>
    <p:sldLayoutId id="2147483719" r:id="rId4"/>
    <p:sldLayoutId id="2147483720" r:id="rId5"/>
    <p:sldLayoutId id="2147483722" r:id="rId6"/>
    <p:sldLayoutId id="2147483723" r:id="rId7"/>
    <p:sldLayoutId id="2147483724" r:id="rId8"/>
    <p:sldLayoutId id="2147483725" r:id="rId9"/>
    <p:sldLayoutId id="2147483726" r:id="rId10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911" y="474273"/>
            <a:ext cx="10701867" cy="584200"/>
          </a:xfrm>
          <a:prstGeom prst="rect">
            <a:avLst/>
          </a:prstGeom>
        </p:spPr>
      </p:pic>
      <p:sp>
        <p:nvSpPr>
          <p:cNvPr id="22" name="CuadroTexto 15"/>
          <p:cNvSpPr txBox="1"/>
          <p:nvPr/>
        </p:nvSpPr>
        <p:spPr>
          <a:xfrm>
            <a:off x="707432" y="118243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0464" y="-5336"/>
            <a:ext cx="12242464" cy="666599"/>
          </a:xfrm>
          <a:prstGeom prst="rect">
            <a:avLst/>
          </a:prstGeom>
        </p:spPr>
      </p:pic>
      <p:sp>
        <p:nvSpPr>
          <p:cNvPr id="25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11628331" y="5944196"/>
            <a:ext cx="560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1</a:t>
            </a:fld>
            <a:endPara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78456"/>
            <a:ext cx="12192000" cy="50692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3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35610"/>
            <a:ext cx="12189088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007435" y="692697"/>
            <a:ext cx="11181653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41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1050028" cy="1010653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1199456" y="53947"/>
            <a:ext cx="7170068" cy="504056"/>
          </a:xfrm>
          <a:prstGeom prst="rect">
            <a:avLst/>
          </a:prstGeom>
          <a:ln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400" b="1" dirty="0"/>
              <a:t>2. DE LOS EXÁMENES DE ADMISIÓN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675A0F2F-F5B4-0D6E-E664-4C0F76D0CED0}"/>
              </a:ext>
            </a:extLst>
          </p:cNvPr>
          <p:cNvSpPr txBox="1"/>
          <p:nvPr/>
        </p:nvSpPr>
        <p:spPr>
          <a:xfrm>
            <a:off x="1007435" y="1009927"/>
            <a:ext cx="10177131" cy="369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ES" sz="18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/>
              </a:rPr>
              <a:t>DE</a:t>
            </a:r>
            <a:r>
              <a:rPr kumimoji="0" lang="es-ES" sz="18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/>
              </a:rPr>
              <a:t> LA MODALIDAD DE PREGUNTAS:</a:t>
            </a:r>
            <a:endParaRPr kumimoji="0" lang="es-CL" sz="18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sym typeface="Calibri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040245" y="1448392"/>
            <a:ext cx="1044235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 typeface="+mj-lt"/>
              <a:buAutoNum type="alphaLcParenR"/>
              <a:tabLst>
                <a:tab pos="1143000" algn="l"/>
              </a:tabLst>
            </a:pPr>
            <a:r>
              <a:rPr lang="es-ES" sz="16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Los exámenes siguen </a:t>
            </a:r>
            <a:r>
              <a:rPr lang="es-ES" sz="1600" b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la norma PAES (M1)</a:t>
            </a:r>
            <a:r>
              <a:rPr lang="es-ES" sz="16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, agregándose en matemáticas contenidos de geometría. </a:t>
            </a:r>
          </a:p>
          <a:p>
            <a:pPr marL="342900" lvl="0" indent="-342900" algn="just">
              <a:buFont typeface="+mj-lt"/>
              <a:buAutoNum type="alphaLcParenR"/>
              <a:tabLst>
                <a:tab pos="1143000" algn="l"/>
              </a:tabLst>
            </a:pPr>
            <a:r>
              <a:rPr lang="es-ES" sz="16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Los </a:t>
            </a:r>
            <a:r>
              <a:rPr lang="es-ES" sz="1600" dirty="0">
                <a:latin typeface="Arial" panose="020B0604020202020204" pitchFamily="34" charset="0"/>
                <a:ea typeface="Times New Roman" panose="02020603050405020304" pitchFamily="18" charset="0"/>
              </a:rPr>
              <a:t>exámenes se estructuran en </a:t>
            </a:r>
            <a:r>
              <a:rPr lang="es-ES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dos</a:t>
            </a:r>
            <a:r>
              <a:rPr lang="es-ES" sz="16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ES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series “A” y “B”</a:t>
            </a:r>
            <a:r>
              <a:rPr lang="es-ES" sz="1600" dirty="0">
                <a:latin typeface="Arial" panose="020B0604020202020204" pitchFamily="34" charset="0"/>
                <a:ea typeface="Times New Roman" panose="02020603050405020304" pitchFamily="18" charset="0"/>
              </a:rPr>
              <a:t>.  </a:t>
            </a:r>
            <a:endParaRPr lang="es-CL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lphaLcParenR"/>
              <a:tabLst>
                <a:tab pos="1143000" algn="l"/>
              </a:tabLst>
            </a:pPr>
            <a:r>
              <a:rPr lang="es-ES" sz="16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Las </a:t>
            </a:r>
            <a:r>
              <a:rPr lang="es-ES" sz="1600" dirty="0">
                <a:latin typeface="Arial" panose="020B0604020202020204" pitchFamily="34" charset="0"/>
                <a:ea typeface="Times New Roman" panose="02020603050405020304" pitchFamily="18" charset="0"/>
              </a:rPr>
              <a:t>preguntas son de alternativas de respuestas </a:t>
            </a:r>
            <a:r>
              <a:rPr lang="es-ES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(selección múltiple),</a:t>
            </a:r>
            <a:r>
              <a:rPr lang="es-ES" sz="1600" dirty="0">
                <a:latin typeface="Arial" panose="020B0604020202020204" pitchFamily="34" charset="0"/>
                <a:ea typeface="Times New Roman" panose="02020603050405020304" pitchFamily="18" charset="0"/>
              </a:rPr>
              <a:t> para efectos de corrección. </a:t>
            </a:r>
            <a:endParaRPr lang="es-CL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lphaLcParenR"/>
              <a:tabLst>
                <a:tab pos="1143000" algn="l"/>
              </a:tabLst>
            </a:pPr>
            <a:r>
              <a:rPr lang="es-ES" sz="16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El 100% de la preguntas de la prueba de lenguaje son de comprensión lectora.</a:t>
            </a:r>
          </a:p>
          <a:p>
            <a:pPr marL="342900" lvl="0" indent="-342900" algn="just">
              <a:buFont typeface="+mj-lt"/>
              <a:buAutoNum type="alphaLcParenR"/>
              <a:tabLst>
                <a:tab pos="1143000" algn="l"/>
              </a:tabLst>
            </a:pPr>
            <a:r>
              <a:rPr lang="es-ES" sz="16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El 25 % de las preguntas de la prueba de matemáticas requieren comprensión lectora.</a:t>
            </a:r>
            <a:endParaRPr lang="es-CL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24516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uadroTexto 15"/>
          <p:cNvSpPr txBox="1"/>
          <p:nvPr/>
        </p:nvSpPr>
        <p:spPr>
          <a:xfrm>
            <a:off x="707432" y="118243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0464" y="-5336"/>
            <a:ext cx="12242464" cy="666599"/>
          </a:xfrm>
          <a:prstGeom prst="rect">
            <a:avLst/>
          </a:prstGeom>
        </p:spPr>
      </p:pic>
      <p:sp>
        <p:nvSpPr>
          <p:cNvPr id="25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11628331" y="5944196"/>
            <a:ext cx="560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2</a:t>
            </a:fld>
            <a:endPara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78456"/>
            <a:ext cx="12192000" cy="50692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3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35610"/>
            <a:ext cx="12189088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007435" y="692697"/>
            <a:ext cx="11181653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41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1050028" cy="1010653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1199456" y="75935"/>
            <a:ext cx="7170068" cy="504056"/>
          </a:xfrm>
          <a:prstGeom prst="rect">
            <a:avLst/>
          </a:prstGeom>
          <a:ln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400" b="1" dirty="0"/>
              <a:t>3. CRONOGRAMA DE TRABAJO</a:t>
            </a:r>
          </a:p>
        </p:txBody>
      </p:sp>
      <p:sp>
        <p:nvSpPr>
          <p:cNvPr id="3" name="Rectángulo 2"/>
          <p:cNvSpPr/>
          <p:nvPr/>
        </p:nvSpPr>
        <p:spPr>
          <a:xfrm>
            <a:off x="911424" y="822764"/>
            <a:ext cx="9844621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65225" indent="-898525" algn="just"/>
            <a:r>
              <a:rPr lang="es-ES_tradnl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26-FEB.</a:t>
            </a:r>
            <a:r>
              <a:rPr lang="es-ES_tradnl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Entrega de las Instrucciones a los Jefes de Facultad y de Cátedras responsables del diseño y elaboración de los Exámenes de Admisión por parte del Jefe del Departamento de Educación y la Unidad de Aseguramiento de la Calidad (UAC).</a:t>
            </a:r>
          </a:p>
          <a:p>
            <a:pPr marL="1165225" indent="-898525" algn="just"/>
            <a:endParaRPr lang="es-CL" sz="14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65225" indent="-898525" algn="just"/>
            <a:r>
              <a:rPr lang="es-ES_tradnl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26-MAY</a:t>
            </a:r>
            <a:r>
              <a:rPr lang="es-ES_tradnl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	Entrega de los Exámenes de Admisión a la UAC para revisión y efectuar las observaciones y/o sugerencias según sea el caso. </a:t>
            </a:r>
            <a:endParaRPr lang="es-ES_tradnl" sz="1400" dirty="0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165225" indent="-898525" algn="just"/>
            <a:endParaRPr lang="es-ES_tradnl" sz="1400" dirty="0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165225" indent="-898525" algn="just"/>
            <a:r>
              <a:rPr lang="es-ES_tradnl" sz="1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27-MAY. </a:t>
            </a:r>
            <a:r>
              <a:rPr lang="es-ES_tradnl" sz="1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Revisión DEA (planificada)</a:t>
            </a:r>
            <a:endParaRPr lang="es-ES_tradnl" sz="1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165225" indent="-898525" algn="just"/>
            <a:endParaRPr lang="es-ES_tradnl" sz="1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165225" indent="-898525" algn="just"/>
            <a:r>
              <a:rPr lang="es-ES_tradnl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02-JUN</a:t>
            </a:r>
            <a:r>
              <a:rPr lang="es-ES_tradnl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	Entrega de los Exámenes de Admisión corregidos por la UAC a los Jefes de Cátedras para realizar las observaciones y/o sugerencias. </a:t>
            </a:r>
          </a:p>
          <a:p>
            <a:pPr marL="1165225" indent="-898525" algn="just"/>
            <a:endParaRPr lang="es-ES_tradnl" sz="1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165225" indent="-898525" algn="just"/>
            <a:r>
              <a:rPr lang="es-ES_tradnl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11-JUN.</a:t>
            </a:r>
            <a:r>
              <a:rPr lang="es-ES_tradnl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Validación de los Exámenes de Admisión por parte de los profesores designados por los jefes de Cátedras.</a:t>
            </a:r>
          </a:p>
          <a:p>
            <a:pPr marL="1165225" indent="-898525" algn="just"/>
            <a:endParaRPr lang="es-ES_tradnl" sz="1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165225" indent="-898525" algn="just"/>
            <a:r>
              <a:rPr lang="es-ES_tradnl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23-JUN.</a:t>
            </a:r>
            <a:r>
              <a:rPr lang="es-ES_tradnl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Entrega de los Exámenes de Admisión corregidos por los Jefes de cátedras y visados por los Jefes de Facultad a la UAC, para supervisar el proceso. </a:t>
            </a:r>
          </a:p>
          <a:p>
            <a:pPr marL="1165225" indent="-898525" algn="just"/>
            <a:endParaRPr lang="es-ES_tradnl" sz="1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165225" indent="-898525" algn="just"/>
            <a:r>
              <a:rPr lang="es-ES_tradnl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30-JUN.</a:t>
            </a:r>
            <a:r>
              <a:rPr lang="es-ES_tradnl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La UAC hace entrega de los Exámenes de Admisión terminados al Jefe del Departamento de Educación. </a:t>
            </a:r>
          </a:p>
          <a:p>
            <a:pPr marL="1165225" indent="-898525" algn="just"/>
            <a:endParaRPr lang="es-ES_tradnl" sz="1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165225" indent="-898525" algn="just"/>
            <a:r>
              <a:rPr lang="es-ES_tradnl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07-JUL.</a:t>
            </a:r>
            <a:r>
              <a:rPr lang="es-ES_tradnl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El Jefe del Departamento de Educación hace entrega de los Exámenes de Admisión al Jefe de Admisión y Relaciones Públicas</a:t>
            </a:r>
            <a:r>
              <a:rPr lang="es-ES_tradnl" sz="1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1165225" indent="-898525" algn="just"/>
            <a:endParaRPr lang="es-ES_tradnl" sz="1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165225" indent="-898525" algn="just"/>
            <a:r>
              <a:rPr lang="es-ES_tradnl" sz="1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Fines de JUL. </a:t>
            </a:r>
            <a:r>
              <a:rPr lang="es-ES_tradnl" sz="1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Revisión DEA</a:t>
            </a:r>
          </a:p>
          <a:p>
            <a:pPr marL="1165225" indent="-898525" algn="just"/>
            <a:endParaRPr lang="es-ES_tradnl" sz="1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165225" indent="-898525" algn="just"/>
            <a:endParaRPr lang="es-CL" sz="1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47291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911" y="474273"/>
            <a:ext cx="10701867" cy="584200"/>
          </a:xfrm>
          <a:prstGeom prst="rect">
            <a:avLst/>
          </a:prstGeom>
        </p:spPr>
      </p:pic>
      <p:sp>
        <p:nvSpPr>
          <p:cNvPr id="22" name="CuadroTexto 15"/>
          <p:cNvSpPr txBox="1"/>
          <p:nvPr/>
        </p:nvSpPr>
        <p:spPr>
          <a:xfrm>
            <a:off x="707432" y="118243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0464" y="-5336"/>
            <a:ext cx="12242464" cy="666599"/>
          </a:xfrm>
          <a:prstGeom prst="rect">
            <a:avLst/>
          </a:prstGeom>
        </p:spPr>
      </p:pic>
      <p:sp>
        <p:nvSpPr>
          <p:cNvPr id="25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11628331" y="5944196"/>
            <a:ext cx="560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3</a:t>
            </a:fld>
            <a:endPara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78456"/>
            <a:ext cx="12192000" cy="50692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3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35610"/>
            <a:ext cx="12189088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007435" y="692697"/>
            <a:ext cx="11181653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41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1050028" cy="1010653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1158774" y="88652"/>
            <a:ext cx="9505056" cy="504056"/>
          </a:xfrm>
          <a:prstGeom prst="rect">
            <a:avLst/>
          </a:prstGeom>
          <a:ln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400" b="1" dirty="0"/>
              <a:t>4.      CONTENIDOS EXÁMENES DE ADMISIÓN LENGUAJE</a:t>
            </a: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5000128"/>
              </p:ext>
            </p:extLst>
          </p:nvPr>
        </p:nvGraphicFramePr>
        <p:xfrm>
          <a:off x="1007433" y="1366684"/>
          <a:ext cx="9985110" cy="3573780"/>
        </p:xfrm>
        <a:graphic>
          <a:graphicData uri="http://schemas.openxmlformats.org/drawingml/2006/table">
            <a:tbl>
              <a:tblPr/>
              <a:tblGrid>
                <a:gridCol w="2352263">
                  <a:extLst>
                    <a:ext uri="{9D8B030D-6E8A-4147-A177-3AD203B41FA5}">
                      <a16:colId xmlns:a16="http://schemas.microsoft.com/office/drawing/2014/main" val="2731384360"/>
                    </a:ext>
                  </a:extLst>
                </a:gridCol>
                <a:gridCol w="2169001">
                  <a:extLst>
                    <a:ext uri="{9D8B030D-6E8A-4147-A177-3AD203B41FA5}">
                      <a16:colId xmlns:a16="http://schemas.microsoft.com/office/drawing/2014/main" val="2107962982"/>
                    </a:ext>
                  </a:extLst>
                </a:gridCol>
                <a:gridCol w="1978379">
                  <a:extLst>
                    <a:ext uri="{9D8B030D-6E8A-4147-A177-3AD203B41FA5}">
                      <a16:colId xmlns:a16="http://schemas.microsoft.com/office/drawing/2014/main" val="3587938716"/>
                    </a:ext>
                  </a:extLst>
                </a:gridCol>
                <a:gridCol w="1978379">
                  <a:extLst>
                    <a:ext uri="{9D8B030D-6E8A-4147-A177-3AD203B41FA5}">
                      <a16:colId xmlns:a16="http://schemas.microsoft.com/office/drawing/2014/main" val="391898268"/>
                    </a:ext>
                  </a:extLst>
                </a:gridCol>
                <a:gridCol w="1507088">
                  <a:extLst>
                    <a:ext uri="{9D8B030D-6E8A-4147-A177-3AD203B41FA5}">
                      <a16:colId xmlns:a16="http://schemas.microsoft.com/office/drawing/2014/main" val="2892648398"/>
                    </a:ext>
                  </a:extLst>
                </a:gridCol>
              </a:tblGrid>
              <a:tr h="537210">
                <a:tc>
                  <a:txBody>
                    <a:bodyPr/>
                    <a:lstStyle/>
                    <a:p>
                      <a:pPr marL="85725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0" algn="l"/>
                        </a:tabLst>
                      </a:pPr>
                      <a:r>
                        <a:rPr lang="es-ES" sz="10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CONTENIDOS Y CONOCIMIENTOS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s-ES" sz="1000" b="1" i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s-ES" sz="1000" b="1" i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0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COMPENTENCIA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0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HABILIDADES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44767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0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DESCRIPCIÓN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0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0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NÚMERO DE PREGUNTAS POR HABILIDAD </a:t>
                      </a: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0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(Bajo modelo PISA)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5818004"/>
                  </a:ext>
                </a:extLst>
              </a:tr>
              <a:tr h="620395">
                <a:tc rowSpan="3">
                  <a:txBody>
                    <a:bodyPr/>
                    <a:lstStyle/>
                    <a:p>
                      <a:pPr marL="0" lvl="0" indent="0" algn="l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Symbol" panose="05050102010706020507" pitchFamily="18" charset="2"/>
                        <a:buNone/>
                      </a:pPr>
                      <a:endParaRPr lang="es-ES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 algn="l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Symbol" panose="05050102010706020507" pitchFamily="18" charset="2"/>
                        <a:buNone/>
                      </a:pPr>
                      <a:endParaRPr lang="es-ES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180975" lvl="0" indent="-180975" algn="l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Los conocimientos asociados a los OA que forman parte de la prueba pertenecen al eje de Lectura de las Bases Curriculares de 7° básico a 3° medio del currículum vigente.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180975" indent="-180975"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180975" lvl="0" indent="-180975" algn="l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Textos literarios y no literarios.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EXTRAER INFORMACIÓN EXPLÍCITA</a:t>
                      </a:r>
                      <a:endParaRPr lang="es-CL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LOCALIZAR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36525"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Identificar información explícita en el texto.</a:t>
                      </a:r>
                      <a:endParaRPr lang="es-CL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15 PREGUNTAS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9095692"/>
                  </a:ext>
                </a:extLst>
              </a:tr>
              <a:tr h="60071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s-ES" sz="1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EXTRAER INFORMACIÓN IMPLÍCITA</a:t>
                      </a:r>
                    </a:p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889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b="1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  <a:sym typeface="Calibri"/>
                        </a:rPr>
                        <a:t>INTERPRETAR</a:t>
                      </a:r>
                      <a:endParaRPr lang="es-CL" sz="1200" b="1" i="0" u="none" strike="noStrike" cap="none" spc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FillTx/>
                        <a:latin typeface="Arial" panose="020B0604020202020204" pitchFamily="34" charset="0"/>
                        <a:ea typeface="Times New Roman" panose="02020603050405020304" pitchFamily="18" charset="0"/>
                        <a:cs typeface="+mn-cs"/>
                        <a:sym typeface="Calibri"/>
                      </a:endParaRPr>
                    </a:p>
                    <a:p>
                      <a:pPr marL="44767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Establecer relaciones, inferencias y significados en el texto.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25 PREGUNTAS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0763783"/>
                  </a:ext>
                </a:extLst>
              </a:tr>
              <a:tr h="104394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s-ES" sz="1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EVALUAR INFORMACIÓN EXPLÍCITA E IMPLÍCITA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EVALUAR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Analizar la intención del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autor, la calidad de la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información y los recursos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discursivos utilizados.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4767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20 PREGUNTAS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59920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1734322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911" y="474273"/>
            <a:ext cx="10701867" cy="584200"/>
          </a:xfrm>
          <a:prstGeom prst="rect">
            <a:avLst/>
          </a:prstGeom>
        </p:spPr>
      </p:pic>
      <p:sp>
        <p:nvSpPr>
          <p:cNvPr id="22" name="CuadroTexto 15"/>
          <p:cNvSpPr txBox="1"/>
          <p:nvPr/>
        </p:nvSpPr>
        <p:spPr>
          <a:xfrm>
            <a:off x="707432" y="118243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0464" y="-5336"/>
            <a:ext cx="12242464" cy="666599"/>
          </a:xfrm>
          <a:prstGeom prst="rect">
            <a:avLst/>
          </a:prstGeom>
        </p:spPr>
      </p:pic>
      <p:sp>
        <p:nvSpPr>
          <p:cNvPr id="25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11628331" y="5944196"/>
            <a:ext cx="560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4</a:t>
            </a:fld>
            <a:endPara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78456"/>
            <a:ext cx="12192000" cy="50692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3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35610"/>
            <a:ext cx="12189088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007435" y="692697"/>
            <a:ext cx="11181653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41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1050028" cy="1010653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1415480" y="38716"/>
            <a:ext cx="9938298" cy="504056"/>
          </a:xfrm>
          <a:prstGeom prst="rect">
            <a:avLst/>
          </a:prstGeom>
          <a:ln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400" b="1" dirty="0"/>
              <a:t>4.      CONTENIDOS EXÁMENES DE ADMISIÓN DE MATEMÁTICAS</a:t>
            </a: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048418"/>
              </p:ext>
            </p:extLst>
          </p:nvPr>
        </p:nvGraphicFramePr>
        <p:xfrm>
          <a:off x="6712171" y="1772815"/>
          <a:ext cx="5288484" cy="3646170"/>
        </p:xfrm>
        <a:graphic>
          <a:graphicData uri="http://schemas.openxmlformats.org/drawingml/2006/table">
            <a:tbl>
              <a:tblPr/>
              <a:tblGrid>
                <a:gridCol w="339918">
                  <a:extLst>
                    <a:ext uri="{9D8B030D-6E8A-4147-A177-3AD203B41FA5}">
                      <a16:colId xmlns:a16="http://schemas.microsoft.com/office/drawing/2014/main" val="348685410"/>
                    </a:ext>
                  </a:extLst>
                </a:gridCol>
                <a:gridCol w="3051354">
                  <a:extLst>
                    <a:ext uri="{9D8B030D-6E8A-4147-A177-3AD203B41FA5}">
                      <a16:colId xmlns:a16="http://schemas.microsoft.com/office/drawing/2014/main" val="228692442"/>
                    </a:ext>
                  </a:extLst>
                </a:gridCol>
                <a:gridCol w="474303">
                  <a:extLst>
                    <a:ext uri="{9D8B030D-6E8A-4147-A177-3AD203B41FA5}">
                      <a16:colId xmlns:a16="http://schemas.microsoft.com/office/drawing/2014/main" val="2908511690"/>
                    </a:ext>
                  </a:extLst>
                </a:gridCol>
                <a:gridCol w="474303">
                  <a:extLst>
                    <a:ext uri="{9D8B030D-6E8A-4147-A177-3AD203B41FA5}">
                      <a16:colId xmlns:a16="http://schemas.microsoft.com/office/drawing/2014/main" val="2980721228"/>
                    </a:ext>
                  </a:extLst>
                </a:gridCol>
                <a:gridCol w="474303">
                  <a:extLst>
                    <a:ext uri="{9D8B030D-6E8A-4147-A177-3AD203B41FA5}">
                      <a16:colId xmlns:a16="http://schemas.microsoft.com/office/drawing/2014/main" val="1440134583"/>
                    </a:ext>
                  </a:extLst>
                </a:gridCol>
                <a:gridCol w="474303">
                  <a:extLst>
                    <a:ext uri="{9D8B030D-6E8A-4147-A177-3AD203B41FA5}">
                      <a16:colId xmlns:a16="http://schemas.microsoft.com/office/drawing/2014/main" val="294710454"/>
                    </a:ext>
                  </a:extLst>
                </a:gridCol>
              </a:tblGrid>
              <a:tr h="190428"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C.-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Geometría.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0151768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0722136"/>
                  </a:ext>
                </a:extLst>
              </a:tr>
              <a:tr h="31109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266700" indent="-266700" algn="just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1.-</a:t>
                      </a:r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</a:t>
                      </a:r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Ángulos entre rectas paralelas cortadas por una  secante.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4714156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2.-</a:t>
                      </a:r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 </a:t>
                      </a:r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Ángulos en polígonos.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408064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3.-</a:t>
                      </a:r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 </a:t>
                      </a:r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Semejanza de triángulos.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8058844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4.-</a:t>
                      </a:r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 </a:t>
                      </a:r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Teoremas de </a:t>
                      </a:r>
                      <a:r>
                        <a:rPr lang="es-MX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Thales</a:t>
                      </a:r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y Pitágoras.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2429575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5.-</a:t>
                      </a:r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 </a:t>
                      </a:r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Perímetro y área de polígonos.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43  44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0885398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6.-</a:t>
                      </a:r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 </a:t>
                      </a:r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Cuerpos geométricos: prismas y pirámides.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80940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7.-</a:t>
                      </a:r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 </a:t>
                      </a:r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Distancia entre dos puntos.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4271496"/>
                  </a:ext>
                </a:extLst>
              </a:tr>
              <a:tr h="461929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266700" indent="-266700" algn="just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8.-</a:t>
                      </a:r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 </a:t>
                      </a:r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Ecuación de la recta (pendiente, intercepto con ejes, posiciones en el relativas de </a:t>
                      </a:r>
                      <a:b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perpendicularidad y paralelismo en el plano).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48 49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0186182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0522063"/>
                  </a:ext>
                </a:extLst>
              </a:tr>
              <a:tr h="190428"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D.-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Datos y Azar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0330418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endParaRPr lang="es-C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6861426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1.-</a:t>
                      </a:r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Conceptos básicos de Estadística.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0229701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2.-</a:t>
                      </a:r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Gráficos estadísticos.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2971390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3.-</a:t>
                      </a:r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Estadística descriptiva.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55 56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6463858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4.-</a:t>
                      </a:r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Estadística Inferencial.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0968590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5.-     Probabilidad básica en conjuntos discretos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5255581"/>
                  </a:ext>
                </a:extLst>
              </a:tr>
            </a:tbl>
          </a:graphicData>
        </a:graphic>
      </p:graphicFrame>
      <p:graphicFrame>
        <p:nvGraphicFramePr>
          <p:cNvPr id="13" name="Tab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6758129"/>
              </p:ext>
            </p:extLst>
          </p:nvPr>
        </p:nvGraphicFramePr>
        <p:xfrm>
          <a:off x="134946" y="1466625"/>
          <a:ext cx="6681132" cy="4596740"/>
        </p:xfrm>
        <a:graphic>
          <a:graphicData uri="http://schemas.openxmlformats.org/drawingml/2006/table">
            <a:tbl>
              <a:tblPr/>
              <a:tblGrid>
                <a:gridCol w="429430">
                  <a:extLst>
                    <a:ext uri="{9D8B030D-6E8A-4147-A177-3AD203B41FA5}">
                      <a16:colId xmlns:a16="http://schemas.microsoft.com/office/drawing/2014/main" val="4237738022"/>
                    </a:ext>
                  </a:extLst>
                </a:gridCol>
                <a:gridCol w="3854886">
                  <a:extLst>
                    <a:ext uri="{9D8B030D-6E8A-4147-A177-3AD203B41FA5}">
                      <a16:colId xmlns:a16="http://schemas.microsoft.com/office/drawing/2014/main" val="2695893569"/>
                    </a:ext>
                  </a:extLst>
                </a:gridCol>
                <a:gridCol w="599204">
                  <a:extLst>
                    <a:ext uri="{9D8B030D-6E8A-4147-A177-3AD203B41FA5}">
                      <a16:colId xmlns:a16="http://schemas.microsoft.com/office/drawing/2014/main" val="1203563404"/>
                    </a:ext>
                  </a:extLst>
                </a:gridCol>
                <a:gridCol w="599204">
                  <a:extLst>
                    <a:ext uri="{9D8B030D-6E8A-4147-A177-3AD203B41FA5}">
                      <a16:colId xmlns:a16="http://schemas.microsoft.com/office/drawing/2014/main" val="1773465835"/>
                    </a:ext>
                  </a:extLst>
                </a:gridCol>
                <a:gridCol w="599204">
                  <a:extLst>
                    <a:ext uri="{9D8B030D-6E8A-4147-A177-3AD203B41FA5}">
                      <a16:colId xmlns:a16="http://schemas.microsoft.com/office/drawing/2014/main" val="1654475860"/>
                    </a:ext>
                  </a:extLst>
                </a:gridCol>
                <a:gridCol w="599204">
                  <a:extLst>
                    <a:ext uri="{9D8B030D-6E8A-4147-A177-3AD203B41FA5}">
                      <a16:colId xmlns:a16="http://schemas.microsoft.com/office/drawing/2014/main" val="2779108798"/>
                    </a:ext>
                  </a:extLst>
                </a:gridCol>
              </a:tblGrid>
              <a:tr h="193000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CONTENIDOS POR EVALUAR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Conceptual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Aplicación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Análisis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4873000"/>
                  </a:ext>
                </a:extLst>
              </a:tr>
              <a:tr h="148461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endParaRPr lang="es-CL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961545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A.-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Números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2469359"/>
                  </a:ext>
                </a:extLst>
              </a:tr>
              <a:tr h="148461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endParaRPr lang="es-CL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8450194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1.-</a:t>
                      </a:r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Operaciones con números enteros o racionales.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3790209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Potencias de números enteros y racionales con exponente entero o fraccionario.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7239439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3.-</a:t>
                      </a:r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Descomposición y propiedades de las raíces enésimas.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6829804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Operaciones y propiedades de las fracciones y decimales.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2014321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5.-</a:t>
                      </a:r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Concepto de números irracionales.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1431243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Razones, proporciones y porcentajes.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7173602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7.-</a:t>
                      </a:r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Conceptos y propiedades de logaritmos.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7282686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endParaRPr lang="es-CL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7081546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B.-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Álgebra y Funciones.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5901897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endParaRPr lang="es-CL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1660740"/>
                  </a:ext>
                </a:extLst>
              </a:tr>
              <a:tr h="217139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Operatoria con expresiones algebraicas.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1353918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2.-</a:t>
                      </a:r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Productos notables.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3050737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3.-</a:t>
                      </a:r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Factorización.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14   15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4987255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Operatoria con fracciones algebraicas, simplificación.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7132154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Ecuaciones de primer grado y su representación gráfica. 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0195924"/>
                  </a:ext>
                </a:extLst>
              </a:tr>
              <a:tr h="170730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Ecuaciones de segundo grado. Propiedades de discriminante y su gráfica.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4828083"/>
                  </a:ext>
                </a:extLst>
              </a:tr>
              <a:tr h="289501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7.-</a:t>
                      </a:r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</a:t>
                      </a:r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Sistemas de ecuaciones de primer grado con dos incógnitas. Solución analítica y </a:t>
                      </a:r>
                      <a:b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gráfica, casos de única solución, infinita y vacía.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328053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Radicación. Reglas de  operatorias para el cálculo con raíces.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6695364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9.-</a:t>
                      </a:r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   </a:t>
                      </a:r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Potencias de exponente racional.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4336137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Función lineal y afín. Tablas y gráficas.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30    31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5102083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Funciones cuadráticas, sus elementos, tablas y gráficas.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8106250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Función inversa de de una función lineal y cuadrática, tablas y gráficas.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6023180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Inecuaciones de 1er grado.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064644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endParaRPr lang="es-CL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14705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0106408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911" y="474273"/>
            <a:ext cx="10701867" cy="584200"/>
          </a:xfrm>
          <a:prstGeom prst="rect">
            <a:avLst/>
          </a:prstGeom>
        </p:spPr>
      </p:pic>
      <p:sp>
        <p:nvSpPr>
          <p:cNvPr id="22" name="CuadroTexto 15"/>
          <p:cNvSpPr txBox="1"/>
          <p:nvPr/>
        </p:nvSpPr>
        <p:spPr>
          <a:xfrm>
            <a:off x="707432" y="118243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0464" y="-5336"/>
            <a:ext cx="12242464" cy="666599"/>
          </a:xfrm>
          <a:prstGeom prst="rect">
            <a:avLst/>
          </a:prstGeom>
        </p:spPr>
      </p:pic>
      <p:sp>
        <p:nvSpPr>
          <p:cNvPr id="25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11628331" y="5944196"/>
            <a:ext cx="560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5</a:t>
            </a:fld>
            <a:endPara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78456"/>
            <a:ext cx="12192000" cy="50692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3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35610"/>
            <a:ext cx="12189088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007435" y="692697"/>
            <a:ext cx="11181653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41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1050028" cy="1010653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1415480" y="38716"/>
            <a:ext cx="9505056" cy="504056"/>
          </a:xfrm>
          <a:prstGeom prst="rect">
            <a:avLst/>
          </a:prstGeom>
          <a:ln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400" b="1" dirty="0"/>
              <a:t>4.      CONTENIDOS EXÁMENES DE ADMISIÓN DE HISTORIA</a:t>
            </a:r>
          </a:p>
        </p:txBody>
      </p:sp>
      <p:pic>
        <p:nvPicPr>
          <p:cNvPr id="2050" name="Imagen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71" t="19028" r="27594" b="25708"/>
          <a:stretch>
            <a:fillRect/>
          </a:stretch>
        </p:blipFill>
        <p:spPr bwMode="auto">
          <a:xfrm>
            <a:off x="2279576" y="1008523"/>
            <a:ext cx="7632848" cy="5119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2081333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911" y="474273"/>
            <a:ext cx="10701867" cy="584200"/>
          </a:xfrm>
          <a:prstGeom prst="rect">
            <a:avLst/>
          </a:prstGeom>
        </p:spPr>
      </p:pic>
      <p:sp>
        <p:nvSpPr>
          <p:cNvPr id="22" name="CuadroTexto 15"/>
          <p:cNvSpPr txBox="1"/>
          <p:nvPr/>
        </p:nvSpPr>
        <p:spPr>
          <a:xfrm>
            <a:off x="707432" y="118243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0464" y="-5336"/>
            <a:ext cx="12242464" cy="666599"/>
          </a:xfrm>
          <a:prstGeom prst="rect">
            <a:avLst/>
          </a:prstGeom>
        </p:spPr>
      </p:pic>
      <p:sp>
        <p:nvSpPr>
          <p:cNvPr id="25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11628331" y="5944196"/>
            <a:ext cx="560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6</a:t>
            </a:fld>
            <a:endPara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78456"/>
            <a:ext cx="12192000" cy="50692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3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35610"/>
            <a:ext cx="12189088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007435" y="692697"/>
            <a:ext cx="11181653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41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1050028" cy="1010653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1415480" y="38716"/>
            <a:ext cx="9505056" cy="504056"/>
          </a:xfrm>
          <a:prstGeom prst="rect">
            <a:avLst/>
          </a:prstGeom>
          <a:ln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400" b="1" dirty="0"/>
              <a:t>4.      CONTENIDOS EXÁMENES DE ADMISIÓN DE INGLÉS</a:t>
            </a: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6726309"/>
              </p:ext>
            </p:extLst>
          </p:nvPr>
        </p:nvGraphicFramePr>
        <p:xfrm>
          <a:off x="1919536" y="1172670"/>
          <a:ext cx="8467999" cy="4732194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833857">
                  <a:extLst>
                    <a:ext uri="{9D8B030D-6E8A-4147-A177-3AD203B41FA5}">
                      <a16:colId xmlns:a16="http://schemas.microsoft.com/office/drawing/2014/main" val="2775213556"/>
                    </a:ext>
                  </a:extLst>
                </a:gridCol>
                <a:gridCol w="2959948">
                  <a:extLst>
                    <a:ext uri="{9D8B030D-6E8A-4147-A177-3AD203B41FA5}">
                      <a16:colId xmlns:a16="http://schemas.microsoft.com/office/drawing/2014/main" val="1058701285"/>
                    </a:ext>
                  </a:extLst>
                </a:gridCol>
                <a:gridCol w="2244981">
                  <a:extLst>
                    <a:ext uri="{9D8B030D-6E8A-4147-A177-3AD203B41FA5}">
                      <a16:colId xmlns:a16="http://schemas.microsoft.com/office/drawing/2014/main" val="2023163706"/>
                    </a:ext>
                  </a:extLst>
                </a:gridCol>
                <a:gridCol w="1429213">
                  <a:extLst>
                    <a:ext uri="{9D8B030D-6E8A-4147-A177-3AD203B41FA5}">
                      <a16:colId xmlns:a16="http://schemas.microsoft.com/office/drawing/2014/main" val="1015248377"/>
                    </a:ext>
                  </a:extLst>
                </a:gridCol>
              </a:tblGrid>
              <a:tr h="6295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CONTENIDOS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OBJETIVOS ESPECÍFICOS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(DESTREZAS)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CAPACIDADES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PREGUNTAS ASOCIADAS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7046691"/>
                  </a:ext>
                </a:extLst>
              </a:tr>
              <a:tr h="968888">
                <a:tc>
                  <a:txBody>
                    <a:bodyPr/>
                    <a:lstStyle/>
                    <a:p>
                      <a:pPr marR="63500"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NIVEL A2 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R="63500"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(Básico)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9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Comprender material escrito en inglés referido a vocabulario, gramática e inglés funcional de acuerdo al Nivel A2.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" sz="900" dirty="0">
                          <a:solidFill>
                            <a:srgbClr val="202122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Comprensión de material escrito en inglés en las áreas léxicas, gramaticales y funcionales, de acuerdo a los contenidos del Nivel A2.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 a 32 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5043453"/>
                  </a:ext>
                </a:extLst>
              </a:tr>
              <a:tr h="9688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NIVEL B1</a:t>
                      </a: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(Pre-Intermedio)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9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Comprender material escrito en inglés referido a vocabulario, gramática e inglés funcional de acuerdo al Nivel B1.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" sz="900" dirty="0">
                          <a:solidFill>
                            <a:srgbClr val="202122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Comprensión de material escrito en inglés en las áreas léxicas, gramaticales y funcionales, de acuerdo a los contenidos del Nivel B1.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10 a 48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7332950"/>
                  </a:ext>
                </a:extLst>
              </a:tr>
              <a:tr h="10448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NIVEL B1+ </a:t>
                      </a: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(Intermedio)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9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Comprender material escrito en inglés referido a vocabulario, gramática e inglés funcional de acuerdo al Nivel B1+.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" sz="900" dirty="0">
                          <a:solidFill>
                            <a:srgbClr val="202122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Comprensión de material escrito en inglés en las áreas léxicas, gramaticales y funcionales, de acuerdo a los contenidos del Nivel B1+.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19 a 46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3268880"/>
                  </a:ext>
                </a:extLst>
              </a:tr>
              <a:tr h="11201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NIVEL B2 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(Intermedio Alto)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9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Comprender material escrito en inglés referido a vocabulario, gramática e inglés funcional de acuerdo al Nivel B2.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" sz="900" dirty="0">
                          <a:solidFill>
                            <a:srgbClr val="202122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Comprensión de material escrito en inglés en las áreas léxicas, gramaticales y funcionales, de acuerdo a los contenidos del Nivel B2.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29 a 50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18961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4041671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uadroTexto 15"/>
          <p:cNvSpPr txBox="1"/>
          <p:nvPr/>
        </p:nvSpPr>
        <p:spPr>
          <a:xfrm>
            <a:off x="707432" y="118243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0464" y="-5336"/>
            <a:ext cx="12242464" cy="666599"/>
          </a:xfrm>
          <a:prstGeom prst="rect">
            <a:avLst/>
          </a:prstGeom>
        </p:spPr>
      </p:pic>
      <p:sp>
        <p:nvSpPr>
          <p:cNvPr id="25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11628331" y="5944196"/>
            <a:ext cx="560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7</a:t>
            </a:fld>
            <a:endPara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78456"/>
            <a:ext cx="12192000" cy="50692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3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35610"/>
            <a:ext cx="12189088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007435" y="692697"/>
            <a:ext cx="11181653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41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1050028" cy="1010653"/>
          </a:xfrm>
          <a:prstGeom prst="rect">
            <a:avLst/>
          </a:prstGeom>
          <a:noFill/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675A0F2F-F5B4-0D6E-E664-4C0F76D0CED0}"/>
              </a:ext>
            </a:extLst>
          </p:cNvPr>
          <p:cNvSpPr txBox="1"/>
          <p:nvPr/>
        </p:nvSpPr>
        <p:spPr>
          <a:xfrm>
            <a:off x="4546372" y="2912107"/>
            <a:ext cx="3096344" cy="64632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s-ES" sz="3600" b="1" dirty="0"/>
              <a:t>CONSULTAS</a:t>
            </a:r>
            <a:endParaRPr kumimoji="0" lang="es-CL" sz="3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841651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911" y="474273"/>
            <a:ext cx="10701867" cy="584200"/>
          </a:xfrm>
          <a:prstGeom prst="rect">
            <a:avLst/>
          </a:prstGeom>
        </p:spPr>
      </p:pic>
      <p:sp>
        <p:nvSpPr>
          <p:cNvPr id="22" name="CuadroTexto 15"/>
          <p:cNvSpPr txBox="1"/>
          <p:nvPr/>
        </p:nvSpPr>
        <p:spPr>
          <a:xfrm>
            <a:off x="707432" y="118243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0464" y="-5336"/>
            <a:ext cx="12242464" cy="666599"/>
          </a:xfrm>
          <a:prstGeom prst="rect">
            <a:avLst/>
          </a:prstGeom>
        </p:spPr>
      </p:pic>
      <p:sp>
        <p:nvSpPr>
          <p:cNvPr id="25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11628331" y="5944196"/>
            <a:ext cx="560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8</a:t>
            </a:fld>
            <a:endPara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78456"/>
            <a:ext cx="12192000" cy="50692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3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35610"/>
            <a:ext cx="12189088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007435" y="692697"/>
            <a:ext cx="11181653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41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1050028" cy="1010653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1199456" y="53947"/>
            <a:ext cx="7170068" cy="504056"/>
          </a:xfrm>
          <a:prstGeom prst="rect">
            <a:avLst/>
          </a:prstGeom>
          <a:ln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400" b="1" dirty="0"/>
              <a:t>2. DE LOS EXÁMENES DE ADMISIÓN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675A0F2F-F5B4-0D6E-E664-4C0F76D0CED0}"/>
              </a:ext>
            </a:extLst>
          </p:cNvPr>
          <p:cNvSpPr txBox="1"/>
          <p:nvPr/>
        </p:nvSpPr>
        <p:spPr>
          <a:xfrm>
            <a:off x="1005978" y="1149389"/>
            <a:ext cx="10177131" cy="369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ES" sz="18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/>
              </a:rPr>
              <a:t>DE</a:t>
            </a:r>
            <a:r>
              <a:rPr kumimoji="0" lang="es-ES" sz="18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/>
              </a:rPr>
              <a:t> LOS EXÁMENES DE ADMISIÓN:</a:t>
            </a:r>
            <a:endParaRPr kumimoji="0" lang="es-CL" sz="18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sym typeface="Calibri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222998" y="1614400"/>
            <a:ext cx="9625529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tabLst>
                <a:tab pos="1143000" algn="l"/>
              </a:tabLst>
            </a:pPr>
            <a:r>
              <a:rPr lang="es-ES" b="1" dirty="0">
                <a:ea typeface="Times New Roman" panose="02020603050405020304" pitchFamily="18" charset="0"/>
              </a:rPr>
              <a:t>Cada objetivo deberá ser evaluado por lo menos con tres preguntas</a:t>
            </a:r>
            <a:r>
              <a:rPr lang="es-ES" dirty="0">
                <a:ea typeface="Times New Roman" panose="02020603050405020304" pitchFamily="18" charset="0"/>
              </a:rPr>
              <a:t>, por efectos de representatividad del logro del aprendizaje y del grado de validez requerido para este tipo de pruebas:</a:t>
            </a:r>
          </a:p>
          <a:p>
            <a:pPr lvl="0" algn="just">
              <a:tabLst>
                <a:tab pos="1143000" algn="l"/>
              </a:tabLst>
            </a:pPr>
            <a:endParaRPr lang="es-CL" sz="2000" dirty="0">
              <a:ea typeface="Times New Roman" panose="02020603050405020304" pitchFamily="18" charset="0"/>
            </a:endParaRPr>
          </a:p>
          <a:p>
            <a:pPr marL="534988" lvl="0" indent="-268288">
              <a:buFont typeface="Symbol" panose="05050102010706020507" pitchFamily="18" charset="2"/>
              <a:buChar char=""/>
            </a:pPr>
            <a:r>
              <a:rPr lang="es-ES" dirty="0">
                <a:ea typeface="Times New Roman" panose="02020603050405020304" pitchFamily="18" charset="0"/>
              </a:rPr>
              <a:t>Lengua Castellana y Comunicación (60 preguntas).</a:t>
            </a:r>
            <a:endParaRPr lang="es-CL" sz="2000" dirty="0">
              <a:ea typeface="Times New Roman" panose="02020603050405020304" pitchFamily="18" charset="0"/>
            </a:endParaRPr>
          </a:p>
          <a:p>
            <a:pPr marL="534988" lvl="0" indent="-268288">
              <a:buFont typeface="Symbol" panose="05050102010706020507" pitchFamily="18" charset="2"/>
              <a:buChar char=""/>
            </a:pPr>
            <a:r>
              <a:rPr lang="es-ES" dirty="0">
                <a:ea typeface="Times New Roman" panose="02020603050405020304" pitchFamily="18" charset="0"/>
              </a:rPr>
              <a:t>Inglés (50).</a:t>
            </a:r>
            <a:endParaRPr lang="es-CL" sz="2000" dirty="0">
              <a:ea typeface="Times New Roman" panose="02020603050405020304" pitchFamily="18" charset="0"/>
            </a:endParaRPr>
          </a:p>
          <a:p>
            <a:pPr marL="534988" lvl="0" indent="-268288">
              <a:buFont typeface="Symbol" panose="05050102010706020507" pitchFamily="18" charset="2"/>
              <a:buChar char=""/>
            </a:pPr>
            <a:r>
              <a:rPr lang="es-ES" dirty="0">
                <a:ea typeface="Times New Roman" panose="02020603050405020304" pitchFamily="18" charset="0"/>
              </a:rPr>
              <a:t>Matemáticas (60 preguntas).</a:t>
            </a:r>
            <a:endParaRPr lang="es-CL" sz="2000" dirty="0">
              <a:ea typeface="Times New Roman" panose="02020603050405020304" pitchFamily="18" charset="0"/>
            </a:endParaRPr>
          </a:p>
          <a:p>
            <a:pPr marL="534988" lvl="0" indent="-268288">
              <a:buFont typeface="Symbol" panose="05050102010706020507" pitchFamily="18" charset="2"/>
              <a:buChar char=""/>
            </a:pPr>
            <a:r>
              <a:rPr lang="es-ES" dirty="0">
                <a:ea typeface="Times New Roman" panose="02020603050405020304" pitchFamily="18" charset="0"/>
              </a:rPr>
              <a:t>Historia de Chile (20 preguntas). </a:t>
            </a:r>
            <a:endParaRPr lang="es-CL" sz="2000" dirty="0">
              <a:ea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222998" y="4149080"/>
            <a:ext cx="962552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>
              <a:spcBef>
                <a:spcPct val="0"/>
              </a:spcBef>
              <a:spcAft>
                <a:spcPct val="0"/>
              </a:spcAft>
            </a:pPr>
            <a:r>
              <a:rPr lang="es-ES_tradnl" altLang="es-CL" dirty="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Consecuentemente con lo anterior y considerando la necesidad de diseñar las distintas pruebas a aplicar, se ha establecido un </a:t>
            </a:r>
            <a:r>
              <a:rPr lang="es-ES_tradnl" altLang="es-CL" b="1" dirty="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Cronograma de Actividades para las fases de elaboración, revisión,</a:t>
            </a:r>
            <a:r>
              <a:rPr lang="es-ES_tradnl" altLang="es-CL" dirty="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ES_tradnl" altLang="es-CL" b="1" dirty="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validación y aprobación de los exámenes.</a:t>
            </a:r>
            <a:r>
              <a:rPr lang="es-ES_tradnl" altLang="es-CL" dirty="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58751461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1_Tema de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e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9_Tema de Office">
  <a:themeElements>
    <a:clrScheme name="18_Tema de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18_Tema de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18_Tema de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18_Tema de Office">
  <a:themeElements>
    <a:clrScheme name="18_Tema de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18_Tema de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18_Tema de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91140</TotalTime>
  <Words>1709</Words>
  <Application>Microsoft Office PowerPoint</Application>
  <PresentationFormat>Panorámica</PresentationFormat>
  <Paragraphs>330</Paragraphs>
  <Slides>8</Slides>
  <Notes>0</Notes>
  <HiddenSlides>5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8" baseType="lpstr">
      <vt:lpstr>ＭＳ Ｐゴシック</vt:lpstr>
      <vt:lpstr>Arial</vt:lpstr>
      <vt:lpstr>Calibri</vt:lpstr>
      <vt:lpstr>Calibri Light</vt:lpstr>
      <vt:lpstr>Century</vt:lpstr>
      <vt:lpstr>Helvetica</vt:lpstr>
      <vt:lpstr>Symbol</vt:lpstr>
      <vt:lpstr>Times New Roman</vt:lpstr>
      <vt:lpstr>4_Tema de Office</vt:lpstr>
      <vt:lpstr>19_Tema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Jaime Rodrigo Ramirez</dc:creator>
  <cp:lastModifiedBy>B01 Subdirector CF. Pablo Ugarte Benavides</cp:lastModifiedBy>
  <cp:revision>2028</cp:revision>
  <cp:lastPrinted>2025-04-02T15:34:17Z</cp:lastPrinted>
  <dcterms:modified xsi:type="dcterms:W3CDTF">2025-08-05T16:28:11Z</dcterms:modified>
</cp:coreProperties>
</file>