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71" r:id="rId3"/>
    <p:sldId id="272" r:id="rId4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4EC64B8-1874-45A1-99F2-2407E1B3B552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58EB27B-EE76-4CB7-9BE4-F5289EDC501D}">
      <dgm:prSet phldrT="[Texto]" custT="1"/>
      <dgm:spPr>
        <a:solidFill>
          <a:schemeClr val="tx2">
            <a:lumMod val="50000"/>
          </a:schemeClr>
        </a:solidFill>
      </dgm:spPr>
      <dgm:t>
        <a:bodyPr/>
        <a:lstStyle/>
        <a:p>
          <a:pPr marL="87313" indent="-87313" algn="l"/>
          <a:endParaRPr lang="es-ES" sz="1200" b="0" dirty="0">
            <a:latin typeface="Berlin Sans FB" panose="020E0602020502020306" pitchFamily="34" charset="0"/>
          </a:endParaRPr>
        </a:p>
        <a:p>
          <a:pPr marL="87313" indent="-87313" algn="l"/>
          <a:endParaRPr lang="es-ES" sz="1200" b="0" dirty="0">
            <a:latin typeface="Berlin Sans FB" panose="020E0602020502020306" pitchFamily="34" charset="0"/>
          </a:endParaRPr>
        </a:p>
      </dgm:t>
    </dgm:pt>
    <dgm:pt modelId="{B1B060EE-642B-4A40-83F0-2CBD96C8B620}" type="sibTrans" cxnId="{5A84E3A6-27AD-4F02-B9B5-CA34B9903195}">
      <dgm:prSet/>
      <dgm:spPr/>
      <dgm:t>
        <a:bodyPr/>
        <a:lstStyle/>
        <a:p>
          <a:endParaRPr lang="es-CL"/>
        </a:p>
      </dgm:t>
    </dgm:pt>
    <dgm:pt modelId="{3001ADAB-8B8A-428E-9693-060FE3ABE4FE}" type="parTrans" cxnId="{5A84E3A6-27AD-4F02-B9B5-CA34B9903195}">
      <dgm:prSet/>
      <dgm:spPr/>
      <dgm:t>
        <a:bodyPr/>
        <a:lstStyle/>
        <a:p>
          <a:endParaRPr lang="es-CL"/>
        </a:p>
      </dgm:t>
    </dgm:pt>
    <dgm:pt modelId="{21455C58-B7FA-41A7-8346-D284E0402885}">
      <dgm:prSet phldrT="[Texto]" custT="1"/>
      <dgm:spPr>
        <a:solidFill>
          <a:schemeClr val="accent3">
            <a:lumMod val="50000"/>
          </a:schemeClr>
        </a:solidFill>
      </dgm:spPr>
      <dgm:t>
        <a:bodyPr anchor="t"/>
        <a:lstStyle/>
        <a:p>
          <a:pPr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u="sng" dirty="0">
              <a:latin typeface="Arial" panose="020B0604020202020204" pitchFamily="34" charset="0"/>
              <a:cs typeface="Arial" panose="020B0604020202020204" pitchFamily="34" charset="0"/>
            </a:rPr>
            <a:t>ACTIVIDADES/OPS EN CURSO</a:t>
          </a: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200" dirty="0"/>
        </a:p>
      </dgm:t>
    </dgm:pt>
    <dgm:pt modelId="{218E7D8D-ABF2-4E8E-8113-2598E479754A}" type="sibTrans" cxnId="{2CF13650-8242-434F-BD7E-DDF679031AEE}">
      <dgm:prSet/>
      <dgm:spPr/>
      <dgm:t>
        <a:bodyPr/>
        <a:lstStyle/>
        <a:p>
          <a:endParaRPr lang="es-CL"/>
        </a:p>
      </dgm:t>
    </dgm:pt>
    <dgm:pt modelId="{83D827C6-E7DD-4C1E-BB97-2EB65B367831}" type="parTrans" cxnId="{2CF13650-8242-434F-BD7E-DDF679031AEE}">
      <dgm:prSet/>
      <dgm:spPr/>
      <dgm:t>
        <a:bodyPr/>
        <a:lstStyle/>
        <a:p>
          <a:endParaRPr lang="es-CL"/>
        </a:p>
      </dgm:t>
    </dgm:pt>
    <dgm:pt modelId="{FE9CA191-5D9D-4635-BE16-9C4B6B953104}" type="pres">
      <dgm:prSet presAssocID="{24EC64B8-1874-45A1-99F2-2407E1B3B55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4502E068-B8AC-43E6-A4BD-3AC856F661C1}" type="pres">
      <dgm:prSet presAssocID="{21455C58-B7FA-41A7-8346-D284E0402885}" presName="node" presStyleLbl="node1" presStyleIdx="0" presStyleCnt="2" custScaleX="134846" custScaleY="133051" custLinFactNeighborX="-210" custLinFactNeighborY="-5866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4A72F7D-4948-4C10-A7A4-0B0CA5BFB14A}" type="pres">
      <dgm:prSet presAssocID="{218E7D8D-ABF2-4E8E-8113-2598E479754A}" presName="sibTrans" presStyleCnt="0"/>
      <dgm:spPr/>
    </dgm:pt>
    <dgm:pt modelId="{D94B7514-A556-48D3-83A2-8B44C3D08579}" type="pres">
      <dgm:prSet presAssocID="{A58EB27B-EE76-4CB7-9BE4-F5289EDC501D}" presName="node" presStyleLbl="node1" presStyleIdx="1" presStyleCnt="2" custScaleX="142266" custScaleY="134736" custLinFactNeighborX="-5673" custLinFactNeighborY="-57780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87C5308C-9B89-4333-8A69-7B6B923A699B}" type="presOf" srcId="{A58EB27B-EE76-4CB7-9BE4-F5289EDC501D}" destId="{D94B7514-A556-48D3-83A2-8B44C3D08579}" srcOrd="0" destOrd="0" presId="urn:microsoft.com/office/officeart/2005/8/layout/default"/>
    <dgm:cxn modelId="{5A84E3A6-27AD-4F02-B9B5-CA34B9903195}" srcId="{24EC64B8-1874-45A1-99F2-2407E1B3B552}" destId="{A58EB27B-EE76-4CB7-9BE4-F5289EDC501D}" srcOrd="1" destOrd="0" parTransId="{3001ADAB-8B8A-428E-9693-060FE3ABE4FE}" sibTransId="{B1B060EE-642B-4A40-83F0-2CBD96C8B620}"/>
    <dgm:cxn modelId="{B9A94FF1-1703-4938-9084-CDE419B4E3C2}" type="presOf" srcId="{21455C58-B7FA-41A7-8346-D284E0402885}" destId="{4502E068-B8AC-43E6-A4BD-3AC856F661C1}" srcOrd="0" destOrd="0" presId="urn:microsoft.com/office/officeart/2005/8/layout/default"/>
    <dgm:cxn modelId="{2CF13650-8242-434F-BD7E-DDF679031AEE}" srcId="{24EC64B8-1874-45A1-99F2-2407E1B3B552}" destId="{21455C58-B7FA-41A7-8346-D284E0402885}" srcOrd="0" destOrd="0" parTransId="{83D827C6-E7DD-4C1E-BB97-2EB65B367831}" sibTransId="{218E7D8D-ABF2-4E8E-8113-2598E479754A}"/>
    <dgm:cxn modelId="{D4CBB5D0-738C-4151-8414-F61C36DB487F}" type="presOf" srcId="{24EC64B8-1874-45A1-99F2-2407E1B3B552}" destId="{FE9CA191-5D9D-4635-BE16-9C4B6B953104}" srcOrd="0" destOrd="0" presId="urn:microsoft.com/office/officeart/2005/8/layout/default"/>
    <dgm:cxn modelId="{75052D1E-B061-4A34-8EB8-F8DADE0F217F}" type="presParOf" srcId="{FE9CA191-5D9D-4635-BE16-9C4B6B953104}" destId="{4502E068-B8AC-43E6-A4BD-3AC856F661C1}" srcOrd="0" destOrd="0" presId="urn:microsoft.com/office/officeart/2005/8/layout/default"/>
    <dgm:cxn modelId="{B7768B51-5DEC-40B8-87C9-54E904306C45}" type="presParOf" srcId="{FE9CA191-5D9D-4635-BE16-9C4B6B953104}" destId="{C4A72F7D-4948-4C10-A7A4-0B0CA5BFB14A}" srcOrd="1" destOrd="0" presId="urn:microsoft.com/office/officeart/2005/8/layout/default"/>
    <dgm:cxn modelId="{7C54D414-6553-458C-A3C9-B5FBA136CE7C}" type="presParOf" srcId="{FE9CA191-5D9D-4635-BE16-9C4B6B953104}" destId="{D94B7514-A556-48D3-83A2-8B44C3D08579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02E068-B8AC-43E6-A4BD-3AC856F661C1}">
      <dsp:nvSpPr>
        <dsp:cNvPr id="0" name=""/>
        <dsp:cNvSpPr/>
      </dsp:nvSpPr>
      <dsp:spPr>
        <a:xfrm>
          <a:off x="0" y="15341"/>
          <a:ext cx="4210484" cy="2492661"/>
        </a:xfrm>
        <a:prstGeom prst="rect">
          <a:avLst/>
        </a:prstGeom>
        <a:solidFill>
          <a:schemeClr val="accent3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b="1" u="sng" kern="1200" dirty="0">
              <a:latin typeface="Arial" panose="020B0604020202020204" pitchFamily="34" charset="0"/>
              <a:cs typeface="Arial" panose="020B0604020202020204" pitchFamily="34" charset="0"/>
            </a:rPr>
            <a:t>ACTIVIDADES/OPS EN CURSO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s-ES" sz="1200" kern="1200" dirty="0"/>
        </a:p>
      </dsp:txBody>
      <dsp:txXfrm>
        <a:off x="0" y="15341"/>
        <a:ext cx="4210484" cy="2492661"/>
      </dsp:txXfrm>
    </dsp:sp>
    <dsp:sp modelId="{D94B7514-A556-48D3-83A2-8B44C3D08579}">
      <dsp:nvSpPr>
        <dsp:cNvPr id="0" name=""/>
        <dsp:cNvSpPr/>
      </dsp:nvSpPr>
      <dsp:spPr>
        <a:xfrm>
          <a:off x="4347543" y="16119"/>
          <a:ext cx="4442169" cy="2524229"/>
        </a:xfrm>
        <a:prstGeom prst="rect">
          <a:avLst/>
        </a:prstGeom>
        <a:solidFill>
          <a:schemeClr val="tx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87313" lvl="0" indent="-87313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200" b="0" kern="1200" dirty="0">
            <a:latin typeface="Berlin Sans FB" panose="020E0602020502020306" pitchFamily="34" charset="0"/>
          </a:endParaRPr>
        </a:p>
        <a:p>
          <a:pPr marL="87313" lvl="0" indent="-87313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1200" b="0" kern="1200" dirty="0">
            <a:latin typeface="Berlin Sans FB" panose="020E0602020502020306" pitchFamily="34" charset="0"/>
          </a:endParaRPr>
        </a:p>
      </dsp:txBody>
      <dsp:txXfrm>
        <a:off x="4347543" y="16119"/>
        <a:ext cx="4442169" cy="25242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59EB79-0375-416C-AF5F-3C4D00229B13}" type="datetimeFigureOut">
              <a:rPr lang="es-CL" smtClean="0"/>
              <a:t>13-07-2026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02D765-19A8-4976-BE19-E11CF0E6867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16609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22B4396-82BB-4E1A-A0E5-A9ED97B88DEA}" type="slidenum">
              <a:rPr lang="x-none" smtClean="0"/>
              <a:pPr>
                <a:defRPr/>
              </a:pPr>
              <a:t>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67602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22B4396-82BB-4E1A-A0E5-A9ED97B88DEA}" type="slidenum">
              <a:rPr lang="x-none" smtClean="0"/>
              <a:pPr>
                <a:defRPr/>
              </a:pPr>
              <a:t>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250489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13-07-2026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94210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13-07-2026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93539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13-07-2026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00826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13-07-2026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61570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13-07-2026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02613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13-07-2026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75650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13-07-2026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13896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13-07-2026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37832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13-07-2026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49454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13-07-2026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54346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6AD8A-DFD4-40D5-9977-3AA6321F8828}" type="datetimeFigureOut">
              <a:rPr lang="es-CL" smtClean="0"/>
              <a:t>13-07-2026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7943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96AD8A-DFD4-40D5-9977-3AA6321F8828}" type="datetimeFigureOut">
              <a:rPr lang="es-CL" smtClean="0"/>
              <a:t>13-07-2026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894F6-3177-4994-96C7-2AA4B20ED5F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60207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2.png"/><Relationship Id="rId9" Type="http://schemas.microsoft.com/office/2007/relationships/diagramDrawing" Target="../diagrams/drawin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/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5925" y="1152525"/>
            <a:ext cx="11776075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/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8150" y="6238875"/>
            <a:ext cx="11774488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/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400" y="6365875"/>
            <a:ext cx="2743200" cy="365125"/>
          </a:xfrm>
        </p:spPr>
        <p:txBody>
          <a:bodyPr/>
          <a:lstStyle/>
          <a:p>
            <a:pPr>
              <a:defRPr/>
            </a:pPr>
            <a:fld id="{9BFF0022-8564-445B-8552-A4DEFB7C762D}" type="slidenum">
              <a:rPr lang="x-none" sz="2000" smtClean="0">
                <a:solidFill>
                  <a:srgbClr val="06243E"/>
                </a:solidFill>
              </a:rPr>
              <a:pPr>
                <a:defRPr/>
              </a:pPr>
              <a:t>1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0" name="Rectángulo 19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5925" y="368300"/>
            <a:ext cx="539750" cy="539750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x-none">
              <a:solidFill>
                <a:prstClr val="white"/>
              </a:solidFill>
            </a:endParaRPr>
          </a:p>
        </p:txBody>
      </p:sp>
      <p:sp>
        <p:nvSpPr>
          <p:cNvPr id="32774" name="Title 5"/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965200" y="484188"/>
            <a:ext cx="10306050" cy="382587"/>
          </a:xfrm>
        </p:spPr>
        <p:txBody>
          <a:bodyPr>
            <a:normAutofit fontScale="90000"/>
          </a:bodyPr>
          <a:lstStyle/>
          <a:p>
            <a:r>
              <a:rPr lang="es-CL" altLang="es-CL" sz="3200">
                <a:solidFill>
                  <a:srgbClr val="0723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COMBASEVALP</a:t>
            </a:r>
            <a:endParaRPr lang="es-CL" altLang="es-CL" sz="1200">
              <a:solidFill>
                <a:srgbClr val="0723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775" name="Footer Placeholder 3"/>
          <p:cNvSpPr txBox="1"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1524000" y="6218238"/>
            <a:ext cx="91440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072342"/>
                </a:solidFill>
              </a:rPr>
              <a:t>		             </a:t>
            </a:r>
            <a:endParaRPr lang="es-CL" altLang="es-CL" sz="700">
              <a:solidFill>
                <a:srgbClr val="072342"/>
              </a:solidFill>
            </a:endParaRPr>
          </a:p>
        </p:txBody>
      </p:sp>
      <p:pic>
        <p:nvPicPr>
          <p:cNvPr id="32776" name="Imagen 1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9825" y="39688"/>
            <a:ext cx="703263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7" name="Imagen 2"/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0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Rectangle 8"/>
          <p:cNvSpPr>
            <a:spLocks noChangeArrowheads="1"/>
          </p:cNvSpPr>
          <p:nvPr/>
        </p:nvSpPr>
        <p:spPr bwMode="auto">
          <a:xfrm>
            <a:off x="334963" y="3462338"/>
            <a:ext cx="177641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Clr>
                <a:srgbClr val="1F497D"/>
              </a:buClr>
              <a:buFontTx/>
              <a:buNone/>
            </a:pPr>
            <a:r>
              <a:rPr lang="es-ES" altLang="es-CL" sz="1600" u="sng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COMBASEVALP</a:t>
            </a:r>
            <a:endParaRPr lang="es-ES" altLang="es-CL" sz="2000">
              <a:solidFill>
                <a:srgbClr val="06243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2076987837"/>
              </p:ext>
            </p:extLst>
          </p:nvPr>
        </p:nvGraphicFramePr>
        <p:xfrm>
          <a:off x="2112095" y="1211018"/>
          <a:ext cx="8968801" cy="47214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32780" name="CuadroTexto 5"/>
          <p:cNvSpPr txBox="1">
            <a:spLocks noChangeArrowheads="1"/>
          </p:cNvSpPr>
          <p:nvPr/>
        </p:nvSpPr>
        <p:spPr bwMode="auto">
          <a:xfrm>
            <a:off x="2230438" y="1719263"/>
            <a:ext cx="40147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endParaRPr lang="es-CL" altLang="es-CL" sz="1800"/>
          </a:p>
        </p:txBody>
      </p:sp>
      <p:sp>
        <p:nvSpPr>
          <p:cNvPr id="7" name="CuadroTexto 6"/>
          <p:cNvSpPr txBox="1"/>
          <p:nvPr/>
        </p:nvSpPr>
        <p:spPr>
          <a:xfrm>
            <a:off x="2111375" y="1534651"/>
            <a:ext cx="4202113" cy="21236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1450" indent="-171450" algn="just">
              <a:buFontTx/>
              <a:buChar char="-"/>
              <a:defRPr/>
            </a:pP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Jul 130830 traslado carga fiscal (vehículo no tripulado) tramo Valparaíso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Talcahuano (</a:t>
            </a:r>
            <a:r>
              <a:rPr lang="es-ES" altLang="es-CL" sz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ARTALC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dispuesto por </a:t>
            </a:r>
            <a:r>
              <a:rPr lang="es-ES" altLang="es-CL" sz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JEFMAYOR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altLang="es-CL" sz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Jul 131330 a 1430 almuerzo Comisión de Defensa del 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Senado a bordo </a:t>
            </a:r>
            <a:r>
              <a:rPr lang="es-ES" altLang="es-CL" sz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FF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“ALMIRANTE WILLIAMS”, (</a:t>
            </a:r>
            <a:r>
              <a:rPr lang="es-ES" altLang="es-CL" sz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JEFMAYOR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171557 JUN / 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COMBASEVALP 081656 JUL).  </a:t>
            </a:r>
            <a:endParaRPr lang="es-ES" altLang="es-CL" sz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contar Jul 131800 hasta Jul 15 </a:t>
            </a: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Batería 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Esmeralda cerrado 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maniobra de 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varada 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desvarada </a:t>
            </a:r>
            <a:r>
              <a:rPr lang="es-ES" altLang="es-CL" sz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LCUS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 apoyo </a:t>
            </a:r>
            <a:r>
              <a:rPr lang="es-ES" altLang="es-CL" sz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EOI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altLang="es-CL" sz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LSDH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“SARGENTO ALDEA” (</a:t>
            </a:r>
            <a:r>
              <a:rPr lang="es-ES" altLang="es-CL" sz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COMANFITRAN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101221 JUL)..</a:t>
            </a: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2146300" y="3794125"/>
            <a:ext cx="4167188" cy="2317750"/>
          </a:xfrm>
          <a:prstGeom prst="rect">
            <a:avLst/>
          </a:prstGeom>
          <a:solidFill>
            <a:srgbClr val="843C0C"/>
          </a:solidFill>
          <a:ln>
            <a:solidFill>
              <a:srgbClr val="843C0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8" name="Rectángulo 17"/>
          <p:cNvSpPr/>
          <p:nvPr/>
        </p:nvSpPr>
        <p:spPr>
          <a:xfrm>
            <a:off x="6441927" y="3810959"/>
            <a:ext cx="4408488" cy="2317750"/>
          </a:xfrm>
          <a:prstGeom prst="rect">
            <a:avLst/>
          </a:prstGeom>
          <a:solidFill>
            <a:srgbClr val="7F6000"/>
          </a:solidFill>
          <a:ln>
            <a:solidFill>
              <a:srgbClr val="7F6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2784" name="CuadroTexto 11"/>
          <p:cNvSpPr txBox="1">
            <a:spLocks noChangeArrowheads="1"/>
          </p:cNvSpPr>
          <p:nvPr/>
        </p:nvSpPr>
        <p:spPr bwMode="auto">
          <a:xfrm>
            <a:off x="2520950" y="3810959"/>
            <a:ext cx="34353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CL" sz="20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OBSERVACIONES</a:t>
            </a:r>
            <a:endParaRPr lang="es-CL" altLang="es-CL" sz="2000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785" name="CuadroTexto 21"/>
          <p:cNvSpPr txBox="1">
            <a:spLocks noChangeArrowheads="1"/>
          </p:cNvSpPr>
          <p:nvPr/>
        </p:nvSpPr>
        <p:spPr bwMode="auto">
          <a:xfrm>
            <a:off x="6750050" y="3849688"/>
            <a:ext cx="3800475" cy="40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CL" sz="20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VARIOS</a:t>
            </a:r>
            <a:endParaRPr lang="es-CL" altLang="es-CL" sz="2000" b="1" u="sn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786" name="Rectángulo 1"/>
          <p:cNvSpPr>
            <a:spLocks noChangeArrowheads="1"/>
          </p:cNvSpPr>
          <p:nvPr/>
        </p:nvSpPr>
        <p:spPr bwMode="auto">
          <a:xfrm>
            <a:off x="6958013" y="1227138"/>
            <a:ext cx="34671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ACTIVIDADES/</a:t>
            </a:r>
            <a:r>
              <a:rPr lang="es-CL" altLang="es-CL" sz="1800" b="1" u="sng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OPS</a:t>
            </a:r>
            <a:r>
              <a:rPr lang="es-CL" altLang="es-CL" sz="18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FUTURAS</a:t>
            </a:r>
            <a:endParaRPr lang="es-CL" altLang="es-CL" sz="1800" dirty="0">
              <a:solidFill>
                <a:schemeClr val="bg1"/>
              </a:solidFill>
            </a:endParaRPr>
          </a:p>
        </p:txBody>
      </p:sp>
      <p:sp>
        <p:nvSpPr>
          <p:cNvPr id="28" name="CuadroTexto 27"/>
          <p:cNvSpPr txBox="1"/>
          <p:nvPr/>
        </p:nvSpPr>
        <p:spPr>
          <a:xfrm>
            <a:off x="6441927" y="1553726"/>
            <a:ext cx="440848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endParaRPr lang="es-ES" altLang="es-CL" sz="1200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2133602" y="4156795"/>
            <a:ext cx="417988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>
              <a:buFontTx/>
              <a:buChar char="-"/>
              <a:defRPr/>
            </a:pP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Junta </a:t>
            </a: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Económica </a:t>
            </a:r>
            <a:r>
              <a:rPr lang="es-ES" altLang="es-CL" sz="12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EMGA</a:t>
            </a: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01/2026 (PRIZONA 260915 JUN) asigna:</a:t>
            </a:r>
          </a:p>
          <a:p>
            <a:pPr marL="628650" lvl="1" indent="-171450" algn="just">
              <a:buFontTx/>
              <a:buChar char="-"/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$3.150.000 para mantención Molo de Abrigo.</a:t>
            </a:r>
          </a:p>
          <a:p>
            <a:pPr marL="628650" lvl="1" indent="-171450" algn="just">
              <a:buFontTx/>
              <a:buChar char="-"/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$23.000.000 para mantención y limpieza circuito alcantarillado Las Salinas.</a:t>
            </a:r>
          </a:p>
          <a:p>
            <a:pPr marL="628650" lvl="1" indent="-171450" algn="just">
              <a:buFontTx/>
              <a:buChar char="-"/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$3.800.000 para mantención cámaras de vigilancia.</a:t>
            </a:r>
          </a:p>
          <a:p>
            <a:pPr marL="628650" lvl="1" indent="-171450" algn="just">
              <a:buFontTx/>
              <a:buChar char="-"/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$9.000.000 para poda árboles Av. Borgoño.</a:t>
            </a:r>
          </a:p>
          <a:p>
            <a:pPr marL="628650" lvl="1" indent="-171450" algn="just">
              <a:buFontTx/>
              <a:buChar char="-"/>
              <a:defRPr/>
            </a:pP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$9.000.000 para mantención luminarias Molo de Abrigo.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6482694" y="1542198"/>
            <a:ext cx="436772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Jul. 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 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 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realización campeonato de pesca en sitios “A-B”, organizado por la “Federación Deportiva Chilena de Pesca y Lanzamiento” (</a:t>
            </a:r>
            <a:r>
              <a:rPr lang="es-ES" altLang="es-CL" sz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FECHPYL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algn="just">
              <a:defRPr/>
            </a:pPr>
            <a:endParaRPr lang="es-ES" altLang="es-CL" sz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Jul</a:t>
            </a: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 </a:t>
            </a:r>
            <a:r>
              <a:rPr lang="es-ES" altLang="es-CL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Ago. 01 requerimiento sitios “A-B” AO “ALMIRANTE MONTT, por pre despliegue comisión </a:t>
            </a:r>
            <a:r>
              <a:rPr lang="es-ES" altLang="es-CL" sz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JIATF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-B (COMOPER1 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261620 JUN 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COMBASEVALP 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300928 JUN).</a:t>
            </a:r>
          </a:p>
          <a:p>
            <a:pPr algn="just"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CuadroTexto 23"/>
          <p:cNvSpPr txBox="1"/>
          <p:nvPr/>
        </p:nvSpPr>
        <p:spPr>
          <a:xfrm>
            <a:off x="6463087" y="4184294"/>
            <a:ext cx="43677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Información </a:t>
            </a:r>
            <a:r>
              <a:rPr lang="es-ES" altLang="es-CL" sz="12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CODES</a:t>
            </a:r>
            <a:r>
              <a:rPr lang="es-ES" altLang="es-CL" sz="1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N°6 Recuperación Molo de Abrigo.</a:t>
            </a: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20276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/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5925" y="1152525"/>
            <a:ext cx="11776075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/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8150" y="6238875"/>
            <a:ext cx="11774488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/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400" y="6365875"/>
            <a:ext cx="2743200" cy="365125"/>
          </a:xfrm>
        </p:spPr>
        <p:txBody>
          <a:bodyPr/>
          <a:lstStyle/>
          <a:p>
            <a:pPr>
              <a:defRPr/>
            </a:pPr>
            <a:fld id="{9BFF0022-8564-445B-8552-A4DEFB7C762D}" type="slidenum">
              <a:rPr lang="x-none" sz="2000" smtClean="0">
                <a:solidFill>
                  <a:srgbClr val="06243E"/>
                </a:solidFill>
              </a:rPr>
              <a:pPr>
                <a:defRPr/>
              </a:pPr>
              <a:t>2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0" name="Rectángulo 19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5925" y="368300"/>
            <a:ext cx="539750" cy="539750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x-none">
              <a:solidFill>
                <a:prstClr val="white"/>
              </a:solidFill>
            </a:endParaRPr>
          </a:p>
        </p:txBody>
      </p:sp>
      <p:sp>
        <p:nvSpPr>
          <p:cNvPr id="32774" name="Title 5"/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965200" y="484188"/>
            <a:ext cx="10306050" cy="382587"/>
          </a:xfrm>
        </p:spPr>
        <p:txBody>
          <a:bodyPr>
            <a:normAutofit fontScale="90000"/>
          </a:bodyPr>
          <a:lstStyle/>
          <a:p>
            <a:r>
              <a:rPr lang="es-CL" altLang="es-CL" sz="3200">
                <a:solidFill>
                  <a:srgbClr val="0723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COMBASEVALP</a:t>
            </a:r>
            <a:endParaRPr lang="es-CL" altLang="es-CL" sz="1200">
              <a:solidFill>
                <a:srgbClr val="0723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775" name="Footer Placeholder 3"/>
          <p:cNvSpPr txBox="1"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1524000" y="6218238"/>
            <a:ext cx="91440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072342"/>
                </a:solidFill>
              </a:rPr>
              <a:t>		             </a:t>
            </a:r>
            <a:endParaRPr lang="es-CL" altLang="es-CL" sz="700">
              <a:solidFill>
                <a:srgbClr val="072342"/>
              </a:solidFill>
            </a:endParaRPr>
          </a:p>
        </p:txBody>
      </p:sp>
      <p:pic>
        <p:nvPicPr>
          <p:cNvPr id="32776" name="Imagen 1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9825" y="39688"/>
            <a:ext cx="703263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7" name="Imagen 2"/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0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80" name="CuadroTexto 5"/>
          <p:cNvSpPr txBox="1">
            <a:spLocks noChangeArrowheads="1"/>
          </p:cNvSpPr>
          <p:nvPr/>
        </p:nvSpPr>
        <p:spPr bwMode="auto">
          <a:xfrm>
            <a:off x="2230438" y="1719263"/>
            <a:ext cx="40147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endParaRPr lang="es-CL" altLang="es-CL" sz="1800"/>
          </a:p>
        </p:txBody>
      </p:sp>
      <p:sp>
        <p:nvSpPr>
          <p:cNvPr id="28" name="CuadroTexto 27"/>
          <p:cNvSpPr txBox="1"/>
          <p:nvPr/>
        </p:nvSpPr>
        <p:spPr>
          <a:xfrm>
            <a:off x="6441927" y="1553726"/>
            <a:ext cx="440848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endParaRPr lang="es-ES" altLang="es-CL" sz="1200" cap="al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 algn="just">
              <a:buFontTx/>
              <a:buChar char="-"/>
              <a:defRPr/>
            </a:pPr>
            <a:endParaRPr lang="es-ES" altLang="es-CL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605225"/>
              </p:ext>
            </p:extLst>
          </p:nvPr>
        </p:nvGraphicFramePr>
        <p:xfrm>
          <a:off x="864523" y="1104836"/>
          <a:ext cx="10831484" cy="51235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06044"/>
                <a:gridCol w="1114092"/>
                <a:gridCol w="1417805"/>
                <a:gridCol w="1823709"/>
                <a:gridCol w="2329659"/>
                <a:gridCol w="708901"/>
                <a:gridCol w="1519994"/>
                <a:gridCol w="1211280"/>
              </a:tblGrid>
              <a:tr h="23148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N° CODES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TEMA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ESTADO FINAL DESEADO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TAREA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AVANCE DESDE ÚLTIMO CODES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% ACTUAL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FALTANTE PARA EL 100%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RESPONSABLE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</a:tr>
              <a:tr h="39353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 </a:t>
                      </a:r>
                      <a:endParaRPr lang="es-CL" sz="11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06/2026</a:t>
                      </a:r>
                      <a:endParaRPr lang="es-CL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 </a:t>
                      </a:r>
                      <a:endParaRPr lang="es-CL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 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>
                          <a:effectLst/>
                        </a:rPr>
                        <a:t>Diagnóstico Molo de Abrigo y posibles cursos de acción para su recuperación.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Realizar acciones de recuperación a la estructura.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>
                          <a:effectLst/>
                        </a:rPr>
                        <a:t>Verificar costos de ejecución y medio de financiamiento. Una vez efectuado lo anterior, coordinar con COMOPER disponibilizar el Molo de Abrigo desocupando los sitios cuando sea requerido, objeto continuar con los estudios.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  <a:endParaRPr lang="es-ES" sz="1000" kern="1200" dirty="0" smtClean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ES" sz="1000" kern="1200" dirty="0" smtClean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000" kern="12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 dirty="0">
                          <a:effectLst/>
                        </a:rPr>
                        <a:t>La Dirección de Obras Portuarias (</a:t>
                      </a:r>
                      <a:r>
                        <a:rPr lang="es-CL" sz="1000" dirty="0" err="1">
                          <a:effectLst/>
                        </a:rPr>
                        <a:t>D.O.P</a:t>
                      </a:r>
                      <a:r>
                        <a:rPr lang="es-CL" sz="1000" dirty="0">
                          <a:effectLst/>
                        </a:rPr>
                        <a:t>.) informa que Licitación pública ID: 978-1-LR26 – Para Diagnóstico Caracterización Geotécnica y Geofísica de Molo de Abrigo Valparaíso, se declaró desierta el día 05 de mayo, debido a que no se  presentaron ofertas.</a:t>
                      </a:r>
                      <a:endParaRPr lang="es-CL" sz="110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 dirty="0">
                          <a:effectLst/>
                        </a:rPr>
                        <a:t>Intención de la </a:t>
                      </a:r>
                      <a:r>
                        <a:rPr lang="es-CL" sz="1000" dirty="0" err="1">
                          <a:effectLst/>
                        </a:rPr>
                        <a:t>D.O.P</a:t>
                      </a:r>
                      <a:r>
                        <a:rPr lang="es-CL" sz="1000" dirty="0">
                          <a:effectLst/>
                        </a:rPr>
                        <a:t>. es volver a licitar por lo que se efectuarán los ajustes a los Términos de Referencia (</a:t>
                      </a:r>
                      <a:r>
                        <a:rPr lang="es-CL" sz="1000" dirty="0" err="1">
                          <a:effectLst/>
                        </a:rPr>
                        <a:t>T.R</a:t>
                      </a:r>
                      <a:r>
                        <a:rPr lang="es-CL" sz="1000" dirty="0">
                          <a:effectLst/>
                        </a:rPr>
                        <a:t>.) correspondientes, objeto licitar a la brevedad.</a:t>
                      </a:r>
                      <a:endParaRPr lang="es-CL" sz="1100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>
                          <a:effectLst/>
                        </a:rPr>
                        <a:t> </a:t>
                      </a:r>
                      <a:endParaRPr lang="es-CL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>
                          <a:effectLst/>
                        </a:rPr>
                        <a:t>30,5 %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Adjudicación por parte de la D.O.P.</a:t>
                      </a:r>
                      <a:endParaRPr lang="es-CL" sz="110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Instalación de obras por parte empresa adjudicada con apoyo COMBASEVALP y DOCAPRIM.</a:t>
                      </a:r>
                      <a:endParaRPr lang="es-CL" sz="110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Desarrollo del estudio por parte de empresa adjudicada.</a:t>
                      </a:r>
                      <a:endParaRPr lang="es-CL" sz="110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Elaboración informe del estado estructural del Molo de Abrigo por parte de la D.O.P.</a:t>
                      </a:r>
                      <a:endParaRPr lang="es-CL" sz="110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Entrega del informe por parte de la D.O.P., con recomendación cursos de acción para su recuperación. </a:t>
                      </a:r>
                      <a:endParaRPr lang="es-CL" sz="110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-"/>
                      </a:pPr>
                      <a:r>
                        <a:rPr lang="es-CL" sz="1000">
                          <a:effectLst/>
                        </a:rPr>
                        <a:t>Adoptar curso de acción más recomendable para recuperar estructura Molo de Abrigo.</a:t>
                      </a:r>
                      <a:endParaRPr lang="es-CL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L" sz="1000" dirty="0" smtClean="0">
                          <a:effectLst/>
                        </a:rPr>
                        <a:t>PRIZONA / COMBASEVALP</a:t>
                      </a:r>
                      <a:endParaRPr lang="es-CL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6" marR="56486" marT="0" marB="0" anchor="ctr"/>
                </a:tc>
              </a:tr>
            </a:tbl>
          </a:graphicData>
        </a:graphic>
      </p:graphicFrame>
      <p:sp>
        <p:nvSpPr>
          <p:cNvPr id="25" name="CuadroTexto 24"/>
          <p:cNvSpPr txBox="1"/>
          <p:nvPr/>
        </p:nvSpPr>
        <p:spPr>
          <a:xfrm>
            <a:off x="3478812" y="767773"/>
            <a:ext cx="490872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ES" altLang="es-CL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CODES</a:t>
            </a:r>
            <a:r>
              <a:rPr lang="es-ES" altLang="es-CL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N°6 RECUPERACIÓN MOLO DE ABRIGO</a:t>
            </a:r>
            <a:endParaRPr lang="es-ES" altLang="es-C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6711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D42A981A-81C4-2381-0B2D-7263EC74A3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35BFEF17-3499-91A6-9D0B-CAEE1E3BA0B5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5925" y="1152525"/>
            <a:ext cx="11776075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5BC9D079-CBB7-1DB1-75B1-E5C69BFBEA82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8150" y="6238875"/>
            <a:ext cx="11774488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79D7DC33-1BAD-F781-0303-4BC07C6BAA9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400" y="6365875"/>
            <a:ext cx="2743200" cy="365125"/>
          </a:xfrm>
        </p:spPr>
        <p:txBody>
          <a:bodyPr/>
          <a:lstStyle/>
          <a:p>
            <a:pPr>
              <a:defRPr/>
            </a:pPr>
            <a:fld id="{9127898A-2364-41D0-B077-95C61493465E}" type="slidenum">
              <a:rPr lang="x-none" sz="2000" smtClean="0">
                <a:solidFill>
                  <a:srgbClr val="06243E"/>
                </a:solidFill>
              </a:rPr>
              <a:pPr>
                <a:defRPr/>
              </a:pPr>
              <a:t>3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A6A39F41-62A2-E273-21C4-146EF0DA40B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5925" y="368300"/>
            <a:ext cx="539750" cy="539750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x-none">
              <a:solidFill>
                <a:prstClr val="white"/>
              </a:solidFill>
            </a:endParaRPr>
          </a:p>
        </p:txBody>
      </p:sp>
      <p:sp>
        <p:nvSpPr>
          <p:cNvPr id="34822" name="Footer Placeholder 3">
            <a:extLst>
              <a:ext uri="{FF2B5EF4-FFF2-40B4-BE49-F238E27FC236}">
                <a16:creationId xmlns="" xmlns:a16="http://schemas.microsoft.com/office/drawing/2014/main" id="{7F0325EE-3039-ED63-1A96-7F0632DA279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 bwMode="auto">
          <a:xfrm>
            <a:off x="1524000" y="6218238"/>
            <a:ext cx="91440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600">
                <a:solidFill>
                  <a:srgbClr val="072342"/>
                </a:solidFill>
                <a:latin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072342"/>
                </a:solidFill>
              </a:rPr>
              <a:t>		             </a:t>
            </a:r>
            <a:endParaRPr lang="es-CL" altLang="es-CL" sz="700">
              <a:solidFill>
                <a:srgbClr val="072342"/>
              </a:solidFill>
            </a:endParaRPr>
          </a:p>
        </p:txBody>
      </p:sp>
      <p:pic>
        <p:nvPicPr>
          <p:cNvPr id="34823" name="Imagen 1">
            <a:extLst>
              <a:ext uri="{FF2B5EF4-FFF2-40B4-BE49-F238E27FC236}">
                <a16:creationId xmlns="" xmlns:a16="http://schemas.microsoft.com/office/drawing/2014/main" id="{8A3DD34C-BEE9-B81F-893F-DF3E9387F13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9825" y="39688"/>
            <a:ext cx="703263" cy="106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4" name="Imagen 2">
            <a:extLst>
              <a:ext uri="{FF2B5EF4-FFF2-40B4-BE49-F238E27FC236}">
                <a16:creationId xmlns="" xmlns:a16="http://schemas.microsoft.com/office/drawing/2014/main" id="{4A222E88-FBEF-5EC5-3A0C-840971F71E23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0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ítulo 1">
            <a:extLst>
              <a:ext uri="{FF2B5EF4-FFF2-40B4-BE49-F238E27FC236}">
                <a16:creationId xmlns="" xmlns:a16="http://schemas.microsoft.com/office/drawing/2014/main" id="{61DEF6AD-65DB-0C43-2EA2-1BA51C886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200" y="484188"/>
            <a:ext cx="10306050" cy="382587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s-ES" dirty="0"/>
              <a:t>MOLO DE ABRIGO </a:t>
            </a:r>
            <a:r>
              <a:rPr lang="es-ES" dirty="0" smtClean="0"/>
              <a:t>JUL. </a:t>
            </a:r>
            <a:r>
              <a:rPr lang="es-ES" dirty="0" smtClean="0"/>
              <a:t>13 </a:t>
            </a:r>
            <a:endParaRPr lang="es-CL" dirty="0"/>
          </a:p>
        </p:txBody>
      </p:sp>
      <p:cxnSp>
        <p:nvCxnSpPr>
          <p:cNvPr id="30" name="Conector recto de flecha 29">
            <a:extLst>
              <a:ext uri="{FF2B5EF4-FFF2-40B4-BE49-F238E27FC236}">
                <a16:creationId xmlns="" xmlns:a16="http://schemas.microsoft.com/office/drawing/2014/main" id="{9DD5470C-6A03-EDF9-EC30-B09D6F4134A0}"/>
              </a:ext>
            </a:extLst>
          </p:cNvPr>
          <p:cNvCxnSpPr/>
          <p:nvPr/>
        </p:nvCxnSpPr>
        <p:spPr>
          <a:xfrm>
            <a:off x="1663700" y="1004888"/>
            <a:ext cx="469900" cy="238125"/>
          </a:xfrm>
          <a:prstGeom prst="straightConnector1">
            <a:avLst/>
          </a:prstGeom>
          <a:ln w="285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827" name="Imagen 6">
            <a:extLst>
              <a:ext uri="{FF2B5EF4-FFF2-40B4-BE49-F238E27FC236}">
                <a16:creationId xmlns="" xmlns:a16="http://schemas.microsoft.com/office/drawing/2014/main" id="{3EED4FE1-CB6A-7B6E-5A6C-E1B92BEBB3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33" t="25076" r="24471" b="14113"/>
          <a:stretch>
            <a:fillRect/>
          </a:stretch>
        </p:blipFill>
        <p:spPr bwMode="auto">
          <a:xfrm>
            <a:off x="414337" y="925512"/>
            <a:ext cx="10856913" cy="531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Rectángulo 69">
            <a:extLst>
              <a:ext uri="{FF2B5EF4-FFF2-40B4-BE49-F238E27FC236}">
                <a16:creationId xmlns="" xmlns:a16="http://schemas.microsoft.com/office/drawing/2014/main" id="{4CDCEE3F-F6EF-A1DB-FFD2-73D40E42641F}"/>
              </a:ext>
            </a:extLst>
          </p:cNvPr>
          <p:cNvSpPr/>
          <p:nvPr/>
        </p:nvSpPr>
        <p:spPr>
          <a:xfrm rot="1795362">
            <a:off x="10123207" y="5549800"/>
            <a:ext cx="463625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ALFA</a:t>
            </a:r>
            <a:endParaRPr lang="es-CL" sz="900" dirty="0"/>
          </a:p>
        </p:txBody>
      </p:sp>
      <p:sp>
        <p:nvSpPr>
          <p:cNvPr id="36" name="Rectángulo 35">
            <a:extLst>
              <a:ext uri="{FF2B5EF4-FFF2-40B4-BE49-F238E27FC236}">
                <a16:creationId xmlns="" xmlns:a16="http://schemas.microsoft.com/office/drawing/2014/main" id="{C1126AA2-9357-4DDC-1457-75399D489AFB}"/>
              </a:ext>
            </a:extLst>
          </p:cNvPr>
          <p:cNvSpPr/>
          <p:nvPr/>
        </p:nvSpPr>
        <p:spPr>
          <a:xfrm rot="1799100">
            <a:off x="9042518" y="4965585"/>
            <a:ext cx="562799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BRAVO</a:t>
            </a:r>
            <a:endParaRPr lang="es-CL" sz="900" dirty="0"/>
          </a:p>
        </p:txBody>
      </p:sp>
      <p:sp>
        <p:nvSpPr>
          <p:cNvPr id="37" name="Rectángulo 36">
            <a:extLst>
              <a:ext uri="{FF2B5EF4-FFF2-40B4-BE49-F238E27FC236}">
                <a16:creationId xmlns="" xmlns:a16="http://schemas.microsoft.com/office/drawing/2014/main" id="{09CCE418-0017-8CFE-851D-CCDE7BAB55B5}"/>
              </a:ext>
            </a:extLst>
          </p:cNvPr>
          <p:cNvSpPr/>
          <p:nvPr/>
        </p:nvSpPr>
        <p:spPr>
          <a:xfrm rot="2123582">
            <a:off x="7769851" y="4192674"/>
            <a:ext cx="591151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CHARLIE</a:t>
            </a:r>
            <a:endParaRPr lang="es-CL" sz="900" dirty="0"/>
          </a:p>
        </p:txBody>
      </p:sp>
      <p:sp>
        <p:nvSpPr>
          <p:cNvPr id="38" name="Rectángulo 37">
            <a:extLst>
              <a:ext uri="{FF2B5EF4-FFF2-40B4-BE49-F238E27FC236}">
                <a16:creationId xmlns="" xmlns:a16="http://schemas.microsoft.com/office/drawing/2014/main" id="{DCC50660-EB03-9238-25AC-5635DEACB06B}"/>
              </a:ext>
            </a:extLst>
          </p:cNvPr>
          <p:cNvSpPr/>
          <p:nvPr/>
        </p:nvSpPr>
        <p:spPr>
          <a:xfrm rot="2123582">
            <a:off x="6344786" y="3207759"/>
            <a:ext cx="495677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DELTA</a:t>
            </a:r>
            <a:endParaRPr lang="es-CL" sz="900" dirty="0"/>
          </a:p>
        </p:txBody>
      </p:sp>
      <p:sp>
        <p:nvSpPr>
          <p:cNvPr id="39" name="Rectángulo 38">
            <a:extLst>
              <a:ext uri="{FF2B5EF4-FFF2-40B4-BE49-F238E27FC236}">
                <a16:creationId xmlns="" xmlns:a16="http://schemas.microsoft.com/office/drawing/2014/main" id="{253B9910-F245-FCD5-EF77-385C1521DF36}"/>
              </a:ext>
            </a:extLst>
          </p:cNvPr>
          <p:cNvSpPr/>
          <p:nvPr/>
        </p:nvSpPr>
        <p:spPr>
          <a:xfrm rot="2123582">
            <a:off x="4783316" y="2178834"/>
            <a:ext cx="463625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ECO</a:t>
            </a:r>
            <a:endParaRPr lang="es-CL" sz="900" dirty="0"/>
          </a:p>
        </p:txBody>
      </p:sp>
      <p:sp>
        <p:nvSpPr>
          <p:cNvPr id="40" name="Rectángulo 39">
            <a:extLst>
              <a:ext uri="{FF2B5EF4-FFF2-40B4-BE49-F238E27FC236}">
                <a16:creationId xmlns="" xmlns:a16="http://schemas.microsoft.com/office/drawing/2014/main" id="{6925213A-21AF-5278-BFD1-4E898FA361BD}"/>
              </a:ext>
            </a:extLst>
          </p:cNvPr>
          <p:cNvSpPr/>
          <p:nvPr/>
        </p:nvSpPr>
        <p:spPr>
          <a:xfrm rot="21061429">
            <a:off x="2759757" y="1426498"/>
            <a:ext cx="724551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FOXTROT N</a:t>
            </a:r>
            <a:endParaRPr lang="es-CL" sz="900" dirty="0"/>
          </a:p>
        </p:txBody>
      </p:sp>
      <p:sp>
        <p:nvSpPr>
          <p:cNvPr id="41" name="Rectángulo 40">
            <a:extLst>
              <a:ext uri="{FF2B5EF4-FFF2-40B4-BE49-F238E27FC236}">
                <a16:creationId xmlns="" xmlns:a16="http://schemas.microsoft.com/office/drawing/2014/main" id="{78F688CE-F57A-1D31-FCDE-68E4E1459D02}"/>
              </a:ext>
            </a:extLst>
          </p:cNvPr>
          <p:cNvSpPr/>
          <p:nvPr/>
        </p:nvSpPr>
        <p:spPr>
          <a:xfrm rot="21134533">
            <a:off x="1535246" y="1584056"/>
            <a:ext cx="724551" cy="2010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900" dirty="0"/>
              <a:t>FOXTROT S</a:t>
            </a:r>
            <a:endParaRPr lang="es-CL" sz="900" dirty="0"/>
          </a:p>
        </p:txBody>
      </p:sp>
      <p:sp>
        <p:nvSpPr>
          <p:cNvPr id="22" name="Rectángulo 21">
            <a:extLst>
              <a:ext uri="{FF2B5EF4-FFF2-40B4-BE49-F238E27FC236}">
                <a16:creationId xmlns="" xmlns:a16="http://schemas.microsoft.com/office/drawing/2014/main" id="{0973F1E2-A944-A772-7EAC-61D16300BB3C}"/>
              </a:ext>
            </a:extLst>
          </p:cNvPr>
          <p:cNvSpPr/>
          <p:nvPr/>
        </p:nvSpPr>
        <p:spPr>
          <a:xfrm rot="21217091">
            <a:off x="2798067" y="2130180"/>
            <a:ext cx="1007949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VALPARAÍSO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="" xmlns:a16="http://schemas.microsoft.com/office/drawing/2014/main" id="{7E866414-0D3E-0111-02A5-6AEB2ECD54B7}"/>
              </a:ext>
            </a:extLst>
          </p:cNvPr>
          <p:cNvSpPr/>
          <p:nvPr/>
        </p:nvSpPr>
        <p:spPr>
          <a:xfrm rot="2040264">
            <a:off x="4138842" y="2368488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BLANCO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="" xmlns:a16="http://schemas.microsoft.com/office/drawing/2014/main" id="{4C9263DB-753A-05B2-767D-27E207E4D4C8}"/>
              </a:ext>
            </a:extLst>
          </p:cNvPr>
          <p:cNvSpPr/>
          <p:nvPr/>
        </p:nvSpPr>
        <p:spPr>
          <a:xfrm rot="18612608">
            <a:off x="6751045" y="1380945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MONTT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32" name="Rectángulo 31">
            <a:extLst>
              <a:ext uri="{FF2B5EF4-FFF2-40B4-BE49-F238E27FC236}">
                <a16:creationId xmlns="" xmlns:a16="http://schemas.microsoft.com/office/drawing/2014/main" id="{A3F6D5CA-23DE-7E76-6567-55C6001E466E}"/>
              </a:ext>
            </a:extLst>
          </p:cNvPr>
          <p:cNvSpPr/>
          <p:nvPr/>
        </p:nvSpPr>
        <p:spPr>
          <a:xfrm rot="21178450">
            <a:off x="2572127" y="1727120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AQUILES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="" xmlns:a16="http://schemas.microsoft.com/office/drawing/2014/main" id="{1EE9FE09-C0ED-8C6E-5505-4087F25A077F}"/>
              </a:ext>
            </a:extLst>
          </p:cNvPr>
          <p:cNvSpPr/>
          <p:nvPr/>
        </p:nvSpPr>
        <p:spPr>
          <a:xfrm rot="2040264">
            <a:off x="5723005" y="3399193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LATORRE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="" xmlns:a16="http://schemas.microsoft.com/office/drawing/2014/main" id="{5474247E-24EA-67B6-6E0B-E01533132A46}"/>
              </a:ext>
            </a:extLst>
          </p:cNvPr>
          <p:cNvSpPr/>
          <p:nvPr/>
        </p:nvSpPr>
        <p:spPr>
          <a:xfrm rot="2040264">
            <a:off x="7202887" y="4385785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WILLIAMS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="" xmlns:a16="http://schemas.microsoft.com/office/drawing/2014/main" id="{0C7B2920-C3FE-53E3-E484-7B7089129997}"/>
              </a:ext>
            </a:extLst>
          </p:cNvPr>
          <p:cNvSpPr/>
          <p:nvPr/>
        </p:nvSpPr>
        <p:spPr>
          <a:xfrm rot="18612608">
            <a:off x="9237572" y="2965110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ARAUCANO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28" name="Rectángulo 27">
            <a:extLst>
              <a:ext uri="{FF2B5EF4-FFF2-40B4-BE49-F238E27FC236}">
                <a16:creationId xmlns="" xmlns:a16="http://schemas.microsoft.com/office/drawing/2014/main" id="{92B0F2BF-0614-3E5E-C94F-16C543526D01}"/>
              </a:ext>
            </a:extLst>
          </p:cNvPr>
          <p:cNvSpPr/>
          <p:nvPr/>
        </p:nvSpPr>
        <p:spPr>
          <a:xfrm rot="1749241">
            <a:off x="9729878" y="5788957"/>
            <a:ext cx="1007949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TORO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29" name="Rectángulo 28">
            <a:extLst>
              <a:ext uri="{FF2B5EF4-FFF2-40B4-BE49-F238E27FC236}">
                <a16:creationId xmlns="" xmlns:a16="http://schemas.microsoft.com/office/drawing/2014/main" id="{1EE9FE09-C0ED-8C6E-5505-4087F25A077F}"/>
              </a:ext>
            </a:extLst>
          </p:cNvPr>
          <p:cNvSpPr/>
          <p:nvPr/>
        </p:nvSpPr>
        <p:spPr>
          <a:xfrm rot="2040264">
            <a:off x="5483820" y="3770294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>
                <a:solidFill>
                  <a:schemeClr val="tx1"/>
                </a:solidFill>
              </a:rPr>
              <a:t>PRAT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33" name="Rectángulo 32">
            <a:extLst>
              <a:ext uri="{FF2B5EF4-FFF2-40B4-BE49-F238E27FC236}">
                <a16:creationId xmlns:a16="http://schemas.microsoft.com/office/drawing/2014/main" xmlns="" id="{5474247E-24EA-67B6-6E0B-E01533132A46}"/>
              </a:ext>
            </a:extLst>
          </p:cNvPr>
          <p:cNvSpPr/>
          <p:nvPr/>
        </p:nvSpPr>
        <p:spPr>
          <a:xfrm rot="2040264">
            <a:off x="6976289" y="4736835"/>
            <a:ext cx="133508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 smtClean="0">
                <a:solidFill>
                  <a:schemeClr val="tx1"/>
                </a:solidFill>
              </a:rPr>
              <a:t>LYNCH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xmlns="" id="{4C9263DB-753A-05B2-767D-27E207E4D4C8}"/>
              </a:ext>
            </a:extLst>
          </p:cNvPr>
          <p:cNvSpPr/>
          <p:nvPr/>
        </p:nvSpPr>
        <p:spPr>
          <a:xfrm rot="21341553">
            <a:off x="10236522" y="1368946"/>
            <a:ext cx="1613152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 smtClean="0">
                <a:solidFill>
                  <a:schemeClr val="tx1"/>
                </a:solidFill>
              </a:rPr>
              <a:t>ALDEA</a:t>
            </a:r>
            <a:endParaRPr lang="es-CL" sz="1200" b="1" dirty="0">
              <a:solidFill>
                <a:schemeClr val="tx1"/>
              </a:solidFill>
            </a:endParaRPr>
          </a:p>
        </p:txBody>
      </p:sp>
      <p:sp>
        <p:nvSpPr>
          <p:cNvPr id="35" name="Rectángulo 34">
            <a:extLst>
              <a:ext uri="{FF2B5EF4-FFF2-40B4-BE49-F238E27FC236}">
                <a16:creationId xmlns="" xmlns:a16="http://schemas.microsoft.com/office/drawing/2014/main" id="{0973F1E2-A944-A772-7EAC-61D16300BB3C}"/>
              </a:ext>
            </a:extLst>
          </p:cNvPr>
          <p:cNvSpPr/>
          <p:nvPr/>
        </p:nvSpPr>
        <p:spPr>
          <a:xfrm rot="21217091">
            <a:off x="2793329" y="2533825"/>
            <a:ext cx="1106128" cy="37465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200" b="1" dirty="0" smtClean="0">
                <a:solidFill>
                  <a:schemeClr val="tx1"/>
                </a:solidFill>
              </a:rPr>
              <a:t>TALCAHUANO</a:t>
            </a:r>
            <a:endParaRPr lang="es-CL" sz="1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90884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5220</TotalTime>
  <Words>434</Words>
  <Application>Microsoft Office PowerPoint</Application>
  <PresentationFormat>Panorámica</PresentationFormat>
  <Paragraphs>91</Paragraphs>
  <Slides>3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0" baseType="lpstr">
      <vt:lpstr>Arial</vt:lpstr>
      <vt:lpstr>Berlin Sans FB</vt:lpstr>
      <vt:lpstr>Calibri</vt:lpstr>
      <vt:lpstr>Calibri Light</vt:lpstr>
      <vt:lpstr>Microsoft Sans Serif</vt:lpstr>
      <vt:lpstr>Times New Roman</vt:lpstr>
      <vt:lpstr>Tema de Office</vt:lpstr>
      <vt:lpstr>COMBASEVALP</vt:lpstr>
      <vt:lpstr>COMBASEVALP</vt:lpstr>
      <vt:lpstr>MOLO DE ABRIGO JUL. 13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COMBASEVALP</dc:title>
  <dc:creator>CF Eduardo DOMINGUEZ Duran</dc:creator>
  <cp:lastModifiedBy>CF Eduardo DOMINGUEZ Duran</cp:lastModifiedBy>
  <cp:revision>417</cp:revision>
  <cp:lastPrinted>2026-06-12T13:52:46Z</cp:lastPrinted>
  <dcterms:created xsi:type="dcterms:W3CDTF">2025-04-15T19:08:09Z</dcterms:created>
  <dcterms:modified xsi:type="dcterms:W3CDTF">2026-07-13T12:08:24Z</dcterms:modified>
</cp:coreProperties>
</file>