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6614" r:id="rId2"/>
    <p:sldMasterId id="2147486626" r:id="rId3"/>
    <p:sldMasterId id="2147490235" r:id="rId4"/>
    <p:sldMasterId id="2147493726" r:id="rId5"/>
  </p:sldMasterIdLst>
  <p:notesMasterIdLst>
    <p:notesMasterId r:id="rId42"/>
  </p:notesMasterIdLst>
  <p:handoutMasterIdLst>
    <p:handoutMasterId r:id="rId43"/>
  </p:handoutMasterIdLst>
  <p:sldIdLst>
    <p:sldId id="577" r:id="rId6"/>
    <p:sldId id="551" r:id="rId7"/>
    <p:sldId id="656" r:id="rId8"/>
    <p:sldId id="636" r:id="rId9"/>
    <p:sldId id="630" r:id="rId10"/>
    <p:sldId id="622" r:id="rId11"/>
    <p:sldId id="648" r:id="rId12"/>
    <p:sldId id="589" r:id="rId13"/>
    <p:sldId id="647" r:id="rId14"/>
    <p:sldId id="623" r:id="rId15"/>
    <p:sldId id="601" r:id="rId16"/>
    <p:sldId id="602" r:id="rId17"/>
    <p:sldId id="650" r:id="rId18"/>
    <p:sldId id="649" r:id="rId19"/>
    <p:sldId id="624" r:id="rId20"/>
    <p:sldId id="616" r:id="rId21"/>
    <p:sldId id="617" r:id="rId22"/>
    <p:sldId id="619" r:id="rId23"/>
    <p:sldId id="620" r:id="rId24"/>
    <p:sldId id="651" r:id="rId25"/>
    <p:sldId id="625" r:id="rId26"/>
    <p:sldId id="605" r:id="rId27"/>
    <p:sldId id="628" r:id="rId28"/>
    <p:sldId id="607" r:id="rId29"/>
    <p:sldId id="629" r:id="rId30"/>
    <p:sldId id="653" r:id="rId31"/>
    <p:sldId id="626" r:id="rId32"/>
    <p:sldId id="609" r:id="rId33"/>
    <p:sldId id="610" r:id="rId34"/>
    <p:sldId id="655" r:id="rId35"/>
    <p:sldId id="654" r:id="rId36"/>
    <p:sldId id="627" r:id="rId37"/>
    <p:sldId id="598" r:id="rId38"/>
    <p:sldId id="599" r:id="rId39"/>
    <p:sldId id="591" r:id="rId40"/>
    <p:sldId id="657" r:id="rId41"/>
  </p:sldIdLst>
  <p:sldSz cx="9144000" cy="6858000" type="screen4x3"/>
  <p:notesSz cx="6954838" cy="93091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800" kern="1200">
        <a:solidFill>
          <a:schemeClr val="bg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bg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614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33"/>
    <a:srgbClr val="FFCC00"/>
    <a:srgbClr val="FF6600"/>
    <a:srgbClr val="003399"/>
    <a:srgbClr val="FF0000"/>
    <a:srgbClr val="CC330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562" autoAdjust="0"/>
    <p:restoredTop sz="95520" autoAdjust="0"/>
  </p:normalViewPr>
  <p:slideViewPr>
    <p:cSldViewPr>
      <p:cViewPr varScale="1">
        <p:scale>
          <a:sx n="104" d="100"/>
          <a:sy n="104" d="100"/>
        </p:scale>
        <p:origin x="1056" y="114"/>
      </p:cViewPr>
      <p:guideLst>
        <p:guide orient="horz" pos="2614"/>
        <p:guide pos="2880"/>
      </p:guideLst>
    </p:cSldViewPr>
  </p:slideViewPr>
  <p:outlineViewPr>
    <p:cViewPr>
      <p:scale>
        <a:sx n="33" d="100"/>
        <a:sy n="33" d="100"/>
      </p:scale>
      <p:origin x="0" y="321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slide" Target="slides/slide34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" Target="slides/slide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slide" Target="slides/slide35.xml"/><Relationship Id="rId45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handoutMaster" Target="handoutMasters/handoutMaster1.xml"/><Relationship Id="rId8" Type="http://schemas.openxmlformats.org/officeDocument/2006/relationships/slide" Target="slides/slide3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slide" Target="slides/slide33.xml"/><Relationship Id="rId46" Type="http://schemas.openxmlformats.org/officeDocument/2006/relationships/theme" Target="theme/theme1.xml"/><Relationship Id="rId20" Type="http://schemas.openxmlformats.org/officeDocument/2006/relationships/slide" Target="slides/slide15.xml"/><Relationship Id="rId41" Type="http://schemas.openxmlformats.org/officeDocument/2006/relationships/slide" Target="slides/slide3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940175" y="0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F48A6A4-7F64-4EFC-A2FF-687DF7A235E7}" type="datetimeFigureOut">
              <a:rPr lang="es-CL"/>
              <a:pPr>
                <a:defRPr/>
              </a:pPr>
              <a:t>29-04-2025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940175" y="8842375"/>
            <a:ext cx="3013075" cy="465138"/>
          </a:xfrm>
          <a:prstGeom prst="rect">
            <a:avLst/>
          </a:prstGeom>
        </p:spPr>
        <p:txBody>
          <a:bodyPr vert="horz" lIns="92930" tIns="46465" rIns="92930" bIns="46465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3B0176A-7D5A-41F7-83C0-139241F17CD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40175" y="0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32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95325" y="4421188"/>
            <a:ext cx="556418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04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4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0175" y="8842375"/>
            <a:ext cx="3013075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97E28A82-88AE-4286-980D-7F6F4B6D2A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s-ES" altLang="es-CL" smtClean="0">
                <a:ea typeface="ＭＳ Ｐゴシック" pitchFamily="34" charset="-128"/>
              </a:rPr>
              <a:t>Que persigo con esta presentación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Que se vayan tranquilos, sus hijos estarán en buenas manos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Orientada a aquellos que no tienen un conocimiento de nuestra institución</a:t>
            </a:r>
          </a:p>
          <a:p>
            <a:endParaRPr lang="es-ES" altLang="es-CL" smtClean="0">
              <a:ea typeface="ＭＳ Ｐゴシック" pitchFamily="34" charset="-128"/>
            </a:endParaRPr>
          </a:p>
          <a:p>
            <a:r>
              <a:rPr lang="es-ES" altLang="es-CL" smtClean="0">
                <a:ea typeface="ＭＳ Ｐゴシック" pitchFamily="34" charset="-128"/>
              </a:rPr>
              <a:t>Espero contestar muchas de sus inquietudes: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¿Que comen?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¿Si se enferman?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¿Cuál es la rutina?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¿Cuándo los podremos ver?</a:t>
            </a:r>
          </a:p>
          <a:p>
            <a:pPr lvl="1"/>
            <a:r>
              <a:rPr lang="es-ES" altLang="es-CL" smtClean="0">
                <a:ea typeface="ＭＳ Ｐゴシック" pitchFamily="34" charset="-128"/>
              </a:rPr>
              <a:t>¿Los molestan mucho?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NO PODRAN HACER PREGUNTAS Y ESTO ES MUY IMPORTANTE POR LOS TIEMPOS, PERO POR LO MISMO ES QUE HARE MI MEJOR ESFUERZO PARA TRATAR DE CONTESTAR EL MAXIMO DE ELLAS</a:t>
            </a:r>
          </a:p>
          <a:p>
            <a:pPr lvl="1"/>
            <a:endParaRPr lang="es-ES" altLang="es-CL" smtClean="0">
              <a:ea typeface="ＭＳ Ｐゴシック" pitchFamily="34" charset="-128"/>
            </a:endParaRPr>
          </a:p>
          <a:p>
            <a:pPr lvl="1"/>
            <a:r>
              <a:rPr lang="es-ES" altLang="es-CL" smtClean="0">
                <a:ea typeface="ＭＳ Ｐゴシック" pitchFamily="34" charset="-128"/>
              </a:rPr>
              <a:t>DURANTE LA PRESENTACION TRATARE DE DEJARLES ALGUNOS MENSAJES QUE CREO IMPORTANTES EN ESTA ETAPA.</a:t>
            </a:r>
          </a:p>
          <a:p>
            <a:endParaRPr lang="es-ES" altLang="es-CL" smtClean="0">
              <a:ea typeface="ＭＳ Ｐゴシック" pitchFamily="34" charset="-128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7D8620CD-4D6D-41E9-BB53-99926EFD7763}" type="slidenum">
              <a:rPr lang="es-ES" altLang="es-CL" smtClean="0">
                <a:solidFill>
                  <a:srgbClr val="000000"/>
                </a:solidFill>
              </a:rPr>
              <a:pPr/>
              <a:t>4</a:t>
            </a:fld>
            <a:endParaRPr lang="es-ES" altLang="es-CL" smtClean="0">
              <a:solidFill>
                <a:srgbClr val="000000"/>
              </a:solidFill>
            </a:endParaRPr>
          </a:p>
        </p:txBody>
      </p:sp>
      <p:sp>
        <p:nvSpPr>
          <p:cNvPr id="134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414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buFontTx/>
              <a:buChar char="•"/>
            </a:pPr>
            <a:r>
              <a:rPr lang="es-ES" altLang="es-CL" smtClean="0">
                <a:solidFill>
                  <a:srgbClr val="FF0000"/>
                </a:solidFill>
              </a:rPr>
              <a:t>NO PRESENTARE EL ORGANIGRAMA DE LA ESCUELA NAVAL</a:t>
            </a:r>
          </a:p>
          <a:p>
            <a:r>
              <a:rPr lang="es-ES" altLang="es-CL" b="1" smtClean="0">
                <a:solidFill>
                  <a:srgbClr val="FF0000"/>
                </a:solidFill>
              </a:rPr>
              <a:t>1ER MENSAJE ELLOS SON SU PUNTO DE CONTACTO CON LA ESCUELA Y NO OTRO</a:t>
            </a:r>
          </a:p>
          <a:p>
            <a:endParaRPr lang="es-ES" altLang="es-C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A86C99-3AF3-4774-983B-B325E608AD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78825D-DE39-4F3A-9083-6EDB62069C3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4F2F0E-F12E-4606-87AE-1549117642F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C56EBF-2EA0-420B-B527-E87F5A8AC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CEF16F-765D-4192-AF97-F55C493ABA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95443B-D781-4480-A359-17AB04DED2B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05DF01-01F4-454D-BC8F-57141C2DB8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9D4A8-DC9B-4B3B-A9E1-614439CD09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81B04-047E-4F50-BD3F-E68EE2436E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4BD1C-9500-4F28-9AF3-1A433322D56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67EB3-4B33-4623-9272-0DBF5D624C1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188D4D-96DC-4222-B170-E1B603B90B5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67ED65-342E-4206-A28D-A26C206A00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0AFB7A-8AEB-4077-875C-290DC11C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BE3B17-F3E3-43B2-A732-59C8CC0451B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CC57BF-3014-4B34-B84F-3FA83CCDF8E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8A2A6B-A04C-4C59-ABC9-73A06B29C75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C6C59-114E-4502-9958-9ACCE17CC0D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ADB1-8872-4DFC-8BCB-9DB0F66F0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982906-CD2D-46BF-AC28-2CCDF0A2A54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36C358-637E-4BA7-B9A0-3602AB7C543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229B4-FDBD-47EF-8A1D-3A00902CFA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6809112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F02C8B-891A-4776-8D80-C3182E84689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C05097-43F6-43CB-9903-DF8254BB3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AB68C7-9049-4289-9E51-AB49F0DD4BB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96DF9B-5BD5-42D4-9768-B69C53CDCBC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CBE1DC-448B-4ED5-86AC-4C9F076922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EEB5E0-5EBE-4062-8947-E37666E6AF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0795D-D625-42B0-A3BE-692DDAE585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04A0-0069-49E0-9940-483E73DA07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D12D6-B6C7-4315-9BDC-1E7F5B0BE26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13065-C0E7-4EF4-B1B3-0FFC17B3A4A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47FCE-80D1-49FB-B81B-FC305D0E46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>
    <p:split orient="vert" dir="in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74296C-4716-480E-B864-7D2DEC2D924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0EDA50-E1DF-4CED-A339-146BD1E641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76D250-1DB6-447E-8312-527AEE0F5B4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166CE-FDE6-48CB-8A69-19106DE11B0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C3B530-9649-4FC3-B06A-A4B500DAC7D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66333C-D2BD-47F3-8B7E-64E0C7BA58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F57906-9BFD-44DC-934F-D3392E4F02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7527EA-EF1B-4E46-8437-A15CC9AF7C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66C846-3CC7-4048-AEF4-05E25788124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D52FDD-29A5-464C-AADF-F23A609E5F8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4AAD91-B91E-4C70-9295-7CF20085058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s-CL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BA607C-DAED-402C-82A5-776A0E115B2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ítulo y 2 objetos encima del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half" idx="3"/>
          </p:nvPr>
        </p:nvSpPr>
        <p:spPr>
          <a:xfrm>
            <a:off x="457200" y="3938588"/>
            <a:ext cx="8229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63000-BE9C-4B35-85EA-A24C5DDAAF9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_tradnl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A48A74-0A1C-4981-8E95-B1DBF300AF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432F25-D27D-48E4-A700-76B33384E5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F074E7-1B8E-48E5-82FB-E6B0857DBF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23AEC-8359-4926-A4A6-9FB9E58E06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BB35A-4BB3-4F21-B2FA-69849CC341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1070A1-0780-4F21-A804-4D7E17474D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630137-1756-4E74-8964-F2B6A3FF8CC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B93C42-A304-4FDD-827B-8427731593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84932-2C23-4054-B9FA-D957747937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E890A-3A49-4AAC-95B0-A9495312F6C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_tradnl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8C49CA-3AE0-44A2-832F-8DA1F4F8811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 algn="ctr"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CF4A31-BA45-486A-84F5-48347259D8F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2" Type="http://schemas.openxmlformats.org/officeDocument/2006/relationships/slideLayout" Target="../slideLayouts/slideLayout36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5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50.xml"/><Relationship Id="rId7" Type="http://schemas.openxmlformats.org/officeDocument/2006/relationships/slideLayout" Target="../slideLayouts/slideLayout54.xml"/><Relationship Id="rId12" Type="http://schemas.openxmlformats.org/officeDocument/2006/relationships/slideLayout" Target="../slideLayouts/slideLayout59.xml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slideLayout" Target="../slideLayouts/slideLayout53.xml"/><Relationship Id="rId11" Type="http://schemas.openxmlformats.org/officeDocument/2006/relationships/slideLayout" Target="../slideLayouts/slideLayout58.xml"/><Relationship Id="rId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57.xml"/><Relationship Id="rId4" Type="http://schemas.openxmlformats.org/officeDocument/2006/relationships/slideLayout" Target="../slideLayouts/slideLayout51.xml"/><Relationship Id="rId9" Type="http://schemas.openxmlformats.org/officeDocument/2006/relationships/slideLayout" Target="../slideLayouts/slideLayout56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E5104414-0C65-44B1-90AD-72247701DC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31" r:id="rId1"/>
    <p:sldLayoutId id="2147493832" r:id="rId2"/>
    <p:sldLayoutId id="2147493833" r:id="rId3"/>
    <p:sldLayoutId id="2147493834" r:id="rId4"/>
    <p:sldLayoutId id="2147493835" r:id="rId5"/>
    <p:sldLayoutId id="2147493836" r:id="rId6"/>
    <p:sldLayoutId id="2147493837" r:id="rId7"/>
    <p:sldLayoutId id="2147493838" r:id="rId8"/>
    <p:sldLayoutId id="2147493839" r:id="rId9"/>
    <p:sldLayoutId id="2147493840" r:id="rId10"/>
    <p:sldLayoutId id="2147493841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720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720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AC46B56B-4B92-4839-9ADD-BF9D387AAD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79" r:id="rId1"/>
    <p:sldLayoutId id="2147493880" r:id="rId2"/>
    <p:sldLayoutId id="2147493881" r:id="rId3"/>
    <p:sldLayoutId id="2147493882" r:id="rId4"/>
    <p:sldLayoutId id="2147493883" r:id="rId5"/>
    <p:sldLayoutId id="2147493884" r:id="rId6"/>
    <p:sldLayoutId id="2147493885" r:id="rId7"/>
    <p:sldLayoutId id="2147493886" r:id="rId8"/>
    <p:sldLayoutId id="2147493887" r:id="rId9"/>
    <p:sldLayoutId id="2147493888" r:id="rId10"/>
    <p:sldLayoutId id="2147493889" r:id="rId11"/>
    <p:sldLayoutId id="2147493947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167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167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F5D363FD-8184-40CD-9686-CAAB5C834E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90" r:id="rId1"/>
    <p:sldLayoutId id="2147493891" r:id="rId2"/>
    <p:sldLayoutId id="2147493892" r:id="rId3"/>
    <p:sldLayoutId id="2147493893" r:id="rId4"/>
    <p:sldLayoutId id="2147493894" r:id="rId5"/>
    <p:sldLayoutId id="2147493895" r:id="rId6"/>
    <p:sldLayoutId id="2147493896" r:id="rId7"/>
    <p:sldLayoutId id="2147493897" r:id="rId8"/>
    <p:sldLayoutId id="2147493898" r:id="rId9"/>
    <p:sldLayoutId id="2147493899" r:id="rId10"/>
    <p:sldLayoutId id="2147493900" r:id="rId11"/>
  </p:sldLayoutIdLst>
  <p:transition>
    <p:split orient="vert" dir="in"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fld id="{25FF48BA-C3C1-4FD2-AFED-316DE35BFB1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842" r:id="rId1"/>
    <p:sldLayoutId id="2147493843" r:id="rId2"/>
    <p:sldLayoutId id="2147493844" r:id="rId3"/>
    <p:sldLayoutId id="2147493845" r:id="rId4"/>
    <p:sldLayoutId id="2147493846" r:id="rId5"/>
    <p:sldLayoutId id="2147493847" r:id="rId6"/>
    <p:sldLayoutId id="2147493848" r:id="rId7"/>
    <p:sldLayoutId id="2147493849" r:id="rId8"/>
    <p:sldLayoutId id="2147493850" r:id="rId9"/>
    <p:sldLayoutId id="2147493851" r:id="rId10"/>
    <p:sldLayoutId id="2147493852" r:id="rId11"/>
    <p:sldLayoutId id="2147493853" r:id="rId12"/>
    <p:sldLayoutId id="2147493854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cambiar el estilo de título	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</a:p>
        </p:txBody>
      </p:sp>
      <p:sp>
        <p:nvSpPr>
          <p:cNvPr id="5939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+mn-ea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ＭＳ Ｐゴシック" charset="-128"/>
              </a:defRPr>
            </a:lvl1pPr>
          </a:lstStyle>
          <a:p>
            <a:pPr>
              <a:defRPr/>
            </a:pPr>
            <a:fld id="{FFFC8ACF-5D17-4117-A419-268FE64DFE2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93935" r:id="rId1"/>
    <p:sldLayoutId id="2147493936" r:id="rId2"/>
    <p:sldLayoutId id="2147493937" r:id="rId3"/>
    <p:sldLayoutId id="2147493938" r:id="rId4"/>
    <p:sldLayoutId id="2147493939" r:id="rId5"/>
    <p:sldLayoutId id="2147493940" r:id="rId6"/>
    <p:sldLayoutId id="2147493941" r:id="rId7"/>
    <p:sldLayoutId id="2147493942" r:id="rId8"/>
    <p:sldLayoutId id="2147493943" r:id="rId9"/>
    <p:sldLayoutId id="2147493944" r:id="rId10"/>
    <p:sldLayoutId id="2147493945" r:id="rId11"/>
    <p:sldLayoutId id="2147493946" r:id="rId12"/>
  </p:sldLayoutIdLst>
  <p:transition spd="slow">
    <p:zoom/>
  </p:transition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ＭＳ Ｐゴシック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ＭＳ Ｐゴシック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ＭＳ Ｐゴシック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ＭＳ Ｐゴシック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4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41.xml"/><Relationship Id="rId1" Type="http://schemas.openxmlformats.org/officeDocument/2006/relationships/themeOverride" Target="../theme/themeOverr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1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3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669446"/>
            <a:ext cx="1849437" cy="1889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8"/>
          <p:cNvSpPr txBox="1">
            <a:spLocks noChangeArrowheads="1"/>
          </p:cNvSpPr>
          <p:nvPr/>
        </p:nvSpPr>
        <p:spPr bwMode="auto">
          <a:xfrm>
            <a:off x="642910" y="3071810"/>
            <a:ext cx="7929617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PRESENTACIÓN A ESGRUM</a:t>
            </a:r>
          </a:p>
          <a:p>
            <a:pPr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MODELOS DE FORMACIÓN ESNAVAL</a:t>
            </a:r>
          </a:p>
          <a:p>
            <a:pPr>
              <a:defRPr/>
            </a:pPr>
            <a:endParaRPr lang="es-CL" altLang="es-CL" sz="3200" b="1" dirty="0">
              <a:solidFill>
                <a:srgbClr val="FFCC00"/>
              </a:solidFill>
            </a:endParaRPr>
          </a:p>
          <a:p>
            <a:pPr>
              <a:defRPr/>
            </a:pPr>
            <a:r>
              <a:rPr lang="es-CL" altLang="es-CL" sz="2400" b="1" dirty="0" smtClean="0">
                <a:solidFill>
                  <a:srgbClr val="FFCC00"/>
                </a:solidFill>
              </a:rPr>
              <a:t>30 de abril 2025</a:t>
            </a:r>
            <a:endParaRPr lang="es-ES" altLang="es-CL" sz="2400" b="1" dirty="0">
              <a:solidFill>
                <a:srgbClr val="FFCC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630137-1756-4E74-8964-F2B6A3FF8CC9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7" name="Imagen 6"/>
          <p:cNvPicPr/>
          <p:nvPr/>
        </p:nvPicPr>
        <p:blipFill rotWithShape="1">
          <a:blip r:embed="rId4"/>
          <a:srcRect l="38866" t="51297" r="39239" b="35728"/>
          <a:stretch/>
        </p:blipFill>
        <p:spPr bwMode="auto">
          <a:xfrm>
            <a:off x="6238528" y="5516570"/>
            <a:ext cx="2448272" cy="1016025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</p:cSld>
  <p:clrMapOvr>
    <a:masterClrMapping/>
  </p:clrMapOvr>
  <p:transition spd="med">
    <p:zo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7" name="Rectangle 2"/>
          <p:cNvSpPr>
            <a:spLocks noChangeArrowheads="1"/>
          </p:cNvSpPr>
          <p:nvPr/>
        </p:nvSpPr>
        <p:spPr bwMode="auto">
          <a:xfrm>
            <a:off x="468313" y="2447925"/>
            <a:ext cx="7532711" cy="33813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8" name="Rectangle 2"/>
          <p:cNvSpPr>
            <a:spLocks noChangeArrowheads="1"/>
          </p:cNvSpPr>
          <p:nvPr/>
        </p:nvSpPr>
        <p:spPr bwMode="auto">
          <a:xfrm>
            <a:off x="468313" y="2895601"/>
            <a:ext cx="7532711" cy="319086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49" name="Rectangle 2"/>
          <p:cNvSpPr>
            <a:spLocks noChangeArrowheads="1"/>
          </p:cNvSpPr>
          <p:nvPr/>
        </p:nvSpPr>
        <p:spPr bwMode="auto">
          <a:xfrm>
            <a:off x="468313" y="3357563"/>
            <a:ext cx="7532711" cy="357189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0" name="Rectangle 2"/>
          <p:cNvSpPr>
            <a:spLocks noChangeArrowheads="1"/>
          </p:cNvSpPr>
          <p:nvPr/>
        </p:nvSpPr>
        <p:spPr bwMode="auto">
          <a:xfrm>
            <a:off x="468313" y="3816351"/>
            <a:ext cx="7532711" cy="327030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1" name="Rectangle 2"/>
          <p:cNvSpPr>
            <a:spLocks noChangeArrowheads="1"/>
          </p:cNvSpPr>
          <p:nvPr/>
        </p:nvSpPr>
        <p:spPr bwMode="auto">
          <a:xfrm>
            <a:off x="468313" y="4292601"/>
            <a:ext cx="7532711" cy="350845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en-US" altLang="es-CL" sz="180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08552" name="Rectangle 2"/>
          <p:cNvSpPr>
            <a:spLocks noChangeArrowheads="1"/>
          </p:cNvSpPr>
          <p:nvPr/>
        </p:nvSpPr>
        <p:spPr bwMode="auto">
          <a:xfrm>
            <a:off x="468313" y="4752975"/>
            <a:ext cx="7532711" cy="404813"/>
          </a:xfrm>
          <a:prstGeom prst="rect">
            <a:avLst/>
          </a:prstGeom>
          <a:solidFill>
            <a:schemeClr val="tx1">
              <a:alpha val="67058"/>
            </a:scheme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l"/>
            <a:r>
              <a:rPr lang="en-US" altLang="es-CL" sz="1800" dirty="0" smtClean="0">
                <a:solidFill>
                  <a:srgbClr val="000000"/>
                </a:solidFill>
                <a:ea typeface="ＭＳ Ｐゴシック" pitchFamily="34" charset="-128"/>
              </a:rPr>
              <a:t>66</a:t>
            </a:r>
            <a:endParaRPr lang="en-US" altLang="es-CL" sz="1800" dirty="0">
              <a:solidFill>
                <a:srgbClr val="000000"/>
              </a:solidFill>
              <a:ea typeface="ＭＳ Ｐゴシック" pitchFamily="34" charset="-128"/>
            </a:endParaRPr>
          </a:p>
        </p:txBody>
      </p:sp>
      <p:sp>
        <p:nvSpPr>
          <p:cNvPr id="183306" name="Text Box 10"/>
          <p:cNvSpPr txBox="1">
            <a:spLocks noChangeArrowheads="1"/>
          </p:cNvSpPr>
          <p:nvPr/>
        </p:nvSpPr>
        <p:spPr bwMode="auto">
          <a:xfrm>
            <a:off x="857224" y="2357430"/>
            <a:ext cx="7715304" cy="32916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MX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MISIÓN Y VISIÓN DE LA ESNAVAL.</a:t>
            </a:r>
            <a:endParaRPr lang="es-CL" altLang="es-CL" sz="2200" b="1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PLAN EDUCACIONAL OF. MARINA.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SEIS MODELOS DE FORMACIÓN.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OBJETIVOS DE LOS MODELOS.  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ACTIVIDADES DE LOS MODELOS.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EVALUACIÓN DE LOS MODELOS.</a:t>
            </a:r>
          </a:p>
          <a:p>
            <a:pPr marL="533400" indent="-533400" algn="l">
              <a:lnSpc>
                <a:spcPct val="135000"/>
              </a:lnSpc>
              <a:buFontTx/>
              <a:buAutoNum type="arabicPeriod"/>
              <a:tabLst>
                <a:tab pos="0" algn="l"/>
              </a:tabLst>
              <a:defRPr/>
            </a:pPr>
            <a:r>
              <a:rPr lang="es-CL" altLang="es-CL" sz="2200" b="1" dirty="0" smtClean="0">
                <a:solidFill>
                  <a:srgbClr val="FFFFFF"/>
                </a:solidFill>
                <a:ea typeface="ＭＳ Ｐゴシック" pitchFamily="34" charset="-128"/>
              </a:rPr>
              <a:t>VARIOS.</a:t>
            </a: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05DF01-01F4-454D-BC8F-57141C2DB817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1979712" y="303908"/>
            <a:ext cx="664534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MISIÓN Y VISIÓN</a:t>
            </a:r>
          </a:p>
          <a:p>
            <a:pPr marL="342900" indent="-342900" algn="r">
              <a:defRPr/>
            </a:pPr>
            <a:r>
              <a:rPr lang="es-MX" altLang="es-CL" sz="3200" b="1" cap="all" dirty="0" smtClean="0">
                <a:solidFill>
                  <a:srgbClr val="FFCC00"/>
                </a:solidFill>
              </a:rPr>
              <a:t>ESCUELA NAVAL ARTURO PRAT</a:t>
            </a: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36933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/>
            <a:r>
              <a:rPr lang="es-MX" sz="1800" b="1" dirty="0">
                <a:solidFill>
                  <a:srgbClr val="FFFFFF"/>
                </a:solidFill>
                <a:ea typeface="ＭＳ Ｐゴシック" pitchFamily="34" charset="-128"/>
              </a:rPr>
              <a:t>Misión</a:t>
            </a:r>
          </a:p>
          <a:p>
            <a:pPr algn="just"/>
            <a:r>
              <a:rPr lang="es-MX" sz="1800" dirty="0">
                <a:solidFill>
                  <a:srgbClr val="FFFFFF"/>
                </a:solidFill>
                <a:ea typeface="ＭＳ Ｐゴシック" pitchFamily="34" charset="-128"/>
              </a:rPr>
              <a:t>“Seleccionar y formar integralmente a los futuros oficiales de la Armada de Chile, en coherencia con el proyecto educativo institucional, con el propósito de entregar al servicio hombres y mujeres líderes, con el carácter para asumir crecientes responsabilidades y con el potencial de conducir los destinos institucionales en tiempo de paz y de guerra</a:t>
            </a:r>
            <a:r>
              <a:rPr lang="es-MX" sz="1800" dirty="0" smtClean="0">
                <a:solidFill>
                  <a:srgbClr val="FFFFFF"/>
                </a:solidFill>
                <a:ea typeface="ＭＳ Ｐゴシック" pitchFamily="34" charset="-128"/>
              </a:rPr>
              <a:t>”.</a:t>
            </a:r>
          </a:p>
          <a:p>
            <a:pPr algn="just"/>
            <a:endParaRPr lang="es-MX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/>
            <a:endParaRPr lang="es-MX" sz="18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/>
            <a:r>
              <a:rPr lang="es-MX" sz="1800" b="1" dirty="0" smtClean="0">
                <a:solidFill>
                  <a:srgbClr val="FFFFFF"/>
                </a:solidFill>
                <a:ea typeface="ＭＳ Ｐゴシック" pitchFamily="34" charset="-128"/>
              </a:rPr>
              <a:t>Visión</a:t>
            </a:r>
          </a:p>
          <a:p>
            <a:pPr algn="just"/>
            <a:r>
              <a:rPr lang="es-MX" sz="1800" dirty="0">
                <a:solidFill>
                  <a:srgbClr val="FFFFFF"/>
                </a:solidFill>
                <a:ea typeface="ＭＳ Ｐゴシック" pitchFamily="34" charset="-128"/>
              </a:rPr>
              <a:t>“Ser una Institución de Educación Superior de Excelencia, reconocida en el ámbito nacional e internacional como la formadora de Oficiales de Marina íntegros, que mantiene los valores y tradiciones navales al servicio de la Patria</a:t>
            </a:r>
            <a:r>
              <a:rPr lang="es-MX" sz="1800" dirty="0" smtClean="0">
                <a:solidFill>
                  <a:srgbClr val="FFFFFF"/>
                </a:solidFill>
                <a:ea typeface="ＭＳ Ｐゴシック" pitchFamily="34" charset="-128"/>
              </a:rPr>
              <a:t>”.</a:t>
            </a: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</a:t>
            </a:fld>
            <a:endParaRPr lang="es-E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95323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Text Box 18"/>
          <p:cNvSpPr txBox="1">
            <a:spLocks noChangeArrowheads="1"/>
          </p:cNvSpPr>
          <p:nvPr/>
        </p:nvSpPr>
        <p:spPr bwMode="auto">
          <a:xfrm>
            <a:off x="3491880" y="116632"/>
            <a:ext cx="54927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PLAN </a:t>
            </a:r>
            <a:r>
              <a:rPr lang="es-CL" altLang="es-CL" sz="3200" b="1" dirty="0">
                <a:solidFill>
                  <a:srgbClr val="FFCC00"/>
                </a:solidFill>
              </a:rPr>
              <a:t>EDUCACIONAL</a:t>
            </a:r>
            <a:br>
              <a:rPr lang="es-CL" altLang="es-CL" sz="3200" b="1" dirty="0">
                <a:solidFill>
                  <a:srgbClr val="FFCC00"/>
                </a:solidFill>
              </a:rPr>
            </a:br>
            <a:r>
              <a:rPr lang="es-CL" altLang="es-CL" sz="3200" b="1" dirty="0">
                <a:solidFill>
                  <a:srgbClr val="FFCC00"/>
                </a:solidFill>
              </a:rPr>
              <a:t>DEL OFICIAL DE MARINA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50" name="4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143644"/>
            <a:ext cx="2133600" cy="476250"/>
          </a:xfrm>
        </p:spPr>
        <p:txBody>
          <a:bodyPr/>
          <a:lstStyle/>
          <a:p>
            <a:pPr>
              <a:defRPr/>
            </a:pPr>
            <a:fld id="{5AF57906-9BFD-44DC-934F-D3392E4F0201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4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/>
          <a:srcRect l="14583" t="25926" r="39584" b="20371"/>
          <a:stretch/>
        </p:blipFill>
        <p:spPr>
          <a:xfrm>
            <a:off x="611560" y="1351854"/>
            <a:ext cx="7992888" cy="5268040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7544" y="2090241"/>
            <a:ext cx="841775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4000" b="1" cap="all" dirty="0" smtClean="0">
                <a:solidFill>
                  <a:srgbClr val="FFCC00"/>
                </a:solidFill>
              </a:rPr>
              <a:t>Seis </a:t>
            </a:r>
            <a:r>
              <a:rPr lang="es-CL" altLang="es-CL" sz="4000" b="1" cap="all" dirty="0" err="1" smtClean="0">
                <a:solidFill>
                  <a:srgbClr val="FFCC00"/>
                </a:solidFill>
              </a:rPr>
              <a:t>MODELOs</a:t>
            </a:r>
            <a:r>
              <a:rPr lang="es-CL" altLang="es-CL" sz="4000" b="1" cap="all" dirty="0" smtClean="0">
                <a:solidFill>
                  <a:srgbClr val="FFCC00"/>
                </a:solidFill>
              </a:rPr>
              <a:t> de formación</a:t>
            </a:r>
          </a:p>
          <a:p>
            <a:pPr marL="1701800" indent="361950" algn="r">
              <a:defRPr/>
            </a:pPr>
            <a:endParaRPr lang="es-CL" altLang="es-CL" sz="4000" b="1" cap="all" dirty="0" smtClean="0">
              <a:solidFill>
                <a:srgbClr val="FFCC00"/>
              </a:solidFill>
            </a:endParaRP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Académico</a:t>
            </a: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Militar – naval</a:t>
            </a: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Profesional</a:t>
            </a: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Físico deportivo</a:t>
            </a: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Cultural</a:t>
            </a:r>
          </a:p>
          <a:p>
            <a:pPr marL="1701800" indent="361950" algn="l">
              <a:buAutoNum type="arabicPeriod"/>
              <a:defRPr/>
            </a:pPr>
            <a:r>
              <a:rPr lang="es-MX" altLang="es-CL" sz="1800" b="1" cap="all" dirty="0" smtClean="0">
                <a:solidFill>
                  <a:srgbClr val="FFCC00"/>
                </a:solidFill>
              </a:rPr>
              <a:t>valórico</a:t>
            </a:r>
          </a:p>
          <a:p>
            <a:pPr marL="342900" indent="-342900" algn="l">
              <a:buAutoNum type="arabicPeriod"/>
              <a:defRPr/>
            </a:pPr>
            <a:endParaRPr lang="es-MX" altLang="es-CL" sz="1800" b="1" cap="all" dirty="0" smtClean="0">
              <a:solidFill>
                <a:srgbClr val="FFCC00"/>
              </a:solidFill>
            </a:endParaRPr>
          </a:p>
          <a:p>
            <a:pPr marL="342900" indent="-342900" algn="l">
              <a:buAutoNum type="arabicPeriod"/>
              <a:defRPr/>
            </a:pPr>
            <a:endParaRPr lang="es-MX" altLang="es-CL" sz="18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endParaRPr lang="es-CL" altLang="es-CL" sz="4000" b="1" cap="all" dirty="0" smtClean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5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1785926"/>
            <a:ext cx="52974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b="14484"/>
          <a:stretch>
            <a:fillRect/>
          </a:stretch>
        </p:blipFill>
        <p:spPr bwMode="auto">
          <a:xfrm>
            <a:off x="4143372" y="3143248"/>
            <a:ext cx="4357718" cy="2469890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3F0795D-D625-42B0-A3BE-692DDAE5853F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6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846530" y="0"/>
            <a:ext cx="5297476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OBJETIVO 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4953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Entregar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los contenidos, capacidades y habilidades de acuerdo al Perfil de Egreso de Guardiamarina. </a:t>
            </a:r>
            <a:endParaRPr lang="es-MX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endParaRPr lang="es-MX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Este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modelo de formación tiene tres brazos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articuladores:</a:t>
            </a:r>
          </a:p>
          <a:p>
            <a:pPr marL="285750" indent="247650" algn="just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Profesional Naval.</a:t>
            </a:r>
          </a:p>
          <a:p>
            <a:pPr marL="285750" indent="247650" algn="just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Ciencias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Básicas y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Aplicadas.</a:t>
            </a:r>
          </a:p>
          <a:p>
            <a:pPr marL="285750" indent="247650" algn="just">
              <a:lnSpc>
                <a:spcPct val="135000"/>
              </a:lnSpc>
              <a:buFont typeface="Arial" panose="020B0604020202020204" pitchFamily="34" charset="0"/>
              <a:buChar char="•"/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Humanista.</a:t>
            </a: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endParaRPr lang="es-MX" altLang="es-CL" sz="18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Dichos brazos corresponden a tres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facultades,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que de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manera coordinada, deben lograr cumplir con las competencias establecidas en el perfil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en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los ámbitos que le corresponden, para ser desarrollados en aula.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7</a:t>
            </a:fld>
            <a:endParaRPr lang="es-E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9823505"/>
      </p:ext>
    </p:extLst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347996" y="0"/>
            <a:ext cx="579601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685744" y="1561042"/>
            <a:ext cx="8001056" cy="5057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Elaboración del Plan Anual Actividades ESNAVAL y del Cronograma actividades semestral.  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Determinación de la asignación docente.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Elaboración de los horarios de clases, disponibilidad horaria y permanencia de los profesores.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Reconocimiento de Asignaturas (Directiva DEA E-014).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Diseño de Programas y Syllabus de Asignaturas (1°y 2°años en formato MEDOC según Directivas </a:t>
            </a:r>
            <a:r>
              <a:rPr lang="pt-BR" sz="1800" dirty="0" smtClean="0"/>
              <a:t>DEA F-007</a:t>
            </a: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 y F-008).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Registro de asistencia y evaluaciones en SIGA.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Supervisión de aula (Adaptación de la Directiva DEA K-005).</a:t>
            </a:r>
            <a:endParaRPr lang="es-CL" altLang="es-CL" sz="17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MX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Confección de instrumentos de evaluación (Directiva E-007).</a:t>
            </a:r>
            <a:endParaRPr lang="es-CL" altLang="es-CL" sz="17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Confección de los Exámenes de Admisión (OPI ESNAVAL).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Coordinación intercambios cadetes (Annapolis/ Guardia costera USGC).</a:t>
            </a: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r>
              <a:rPr lang="es-CL" altLang="es-CL" sz="1700" dirty="0" smtClean="0">
                <a:solidFill>
                  <a:srgbClr val="FFFFFF"/>
                </a:solidFill>
                <a:ea typeface="ＭＳ Ｐゴシック" pitchFamily="34" charset="-128"/>
              </a:rPr>
              <a:t>Aplicación encuestas: evaluación docente y gestión educativa semestral.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8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224483" y="0"/>
            <a:ext cx="6919523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EVALUACIÓN </a:t>
            </a:r>
            <a:r>
              <a:rPr lang="es-CL" altLang="es-CL" sz="3200" b="1" cap="all" dirty="0" smtClean="0">
                <a:solidFill>
                  <a:srgbClr val="FFCC00"/>
                </a:solidFill>
              </a:rPr>
              <a:t>DEL </a:t>
            </a:r>
            <a:r>
              <a:rPr lang="es-CL" altLang="es-CL" sz="3200" b="1" cap="all" dirty="0" smtClean="0">
                <a:solidFill>
                  <a:srgbClr val="FFCC00"/>
                </a:solidFill>
              </a:rPr>
              <a:t>CADETE EN EL</a:t>
            </a: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ACADÉMICO 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sp>
        <p:nvSpPr>
          <p:cNvPr id="3" name="Text Box 10"/>
          <p:cNvSpPr txBox="1">
            <a:spLocks noChangeArrowheads="1"/>
          </p:cNvSpPr>
          <p:nvPr/>
        </p:nvSpPr>
        <p:spPr bwMode="auto">
          <a:xfrm>
            <a:off x="714348" y="1857364"/>
            <a:ext cx="8001056" cy="799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marL="355600" indent="-355600" algn="just">
              <a:lnSpc>
                <a:spcPct val="135000"/>
              </a:lnSpc>
              <a:buFont typeface="+mj-lt"/>
              <a:buAutoNum type="arabicPeriod"/>
              <a:tabLst>
                <a:tab pos="0" algn="l"/>
              </a:tabLst>
              <a:defRPr/>
            </a:pP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9</a:t>
            </a:fld>
            <a:endParaRPr lang="es-ES">
              <a:solidFill>
                <a:schemeClr val="bg1"/>
              </a:solidFill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539552" y="1412776"/>
            <a:ext cx="8175852" cy="4953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7961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Orientado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al desarrollo de </a:t>
            </a:r>
            <a:r>
              <a:rPr lang="es-MX" altLang="es-CL" sz="1800" b="1" dirty="0" smtClean="0">
                <a:solidFill>
                  <a:srgbClr val="FFFFFF"/>
                </a:solidFill>
                <a:ea typeface="ＭＳ Ｐゴシック" pitchFamily="34" charset="-128"/>
              </a:rPr>
              <a:t>Competencias: </a:t>
            </a:r>
            <a:r>
              <a:rPr lang="es-MX" altLang="es-CL" sz="1800" u="sng" dirty="0" smtClean="0">
                <a:solidFill>
                  <a:srgbClr val="FFFFFF"/>
                </a:solidFill>
                <a:ea typeface="ＭＳ Ｐゴシック" pitchFamily="34" charset="-128"/>
              </a:rPr>
              <a:t>capacidades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y </a:t>
            </a:r>
            <a:r>
              <a:rPr lang="es-MX" altLang="es-CL" sz="1800" u="sng" dirty="0">
                <a:solidFill>
                  <a:srgbClr val="FFFFFF"/>
                </a:solidFill>
                <a:ea typeface="ＭＳ Ｐゴシック" pitchFamily="34" charset="-128"/>
              </a:rPr>
              <a:t>destrezas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, </a:t>
            </a:r>
            <a:r>
              <a:rPr lang="es-MX" altLang="es-CL" sz="1800" u="sng" dirty="0">
                <a:solidFill>
                  <a:srgbClr val="FFFFFF"/>
                </a:solidFill>
                <a:ea typeface="ＭＳ Ｐゴシック" pitchFamily="34" charset="-128"/>
              </a:rPr>
              <a:t>valores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 y </a:t>
            </a:r>
            <a:r>
              <a:rPr lang="es-MX" altLang="es-CL" sz="1800" u="sng" dirty="0" smtClean="0">
                <a:solidFill>
                  <a:srgbClr val="FFFFFF"/>
                </a:solidFill>
                <a:ea typeface="ＭＳ Ｐゴシック" pitchFamily="34" charset="-128"/>
              </a:rPr>
              <a:t>actitudes.</a:t>
            </a: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endParaRPr lang="es-MX" altLang="es-CL" sz="1800" u="sng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u="sng" dirty="0" smtClean="0">
                <a:solidFill>
                  <a:srgbClr val="FFFFFF"/>
                </a:solidFill>
                <a:ea typeface="ＭＳ Ｐゴシック" pitchFamily="34" charset="-128"/>
              </a:rPr>
              <a:t>Objetivo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: abordar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el proceso educativo en forma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integral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,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en la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planificación curricular,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desarrollo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metodológico,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y evaluación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de los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aprendizajes.</a:t>
            </a: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endParaRPr lang="es-MX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u="sng" dirty="0" smtClean="0">
                <a:solidFill>
                  <a:srgbClr val="FFFFFF"/>
                </a:solidFill>
                <a:ea typeface="ＭＳ Ｐゴシック" pitchFamily="34" charset="-128"/>
              </a:rPr>
              <a:t>Proceso de evaluación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: acompañamiento de la Unidad de Aseguramiento de la Calidad (UAC) en el diseño de instrumentos de evaluación (pruebas, exámenes, exposiciones, trabajos de investigación con sus respectivas pautas y rúbricas).</a:t>
            </a: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endParaRPr lang="es-MX" altLang="es-CL" sz="1800" dirty="0">
              <a:solidFill>
                <a:srgbClr val="FFFFFF"/>
              </a:solidFill>
              <a:ea typeface="ＭＳ Ｐゴシック" pitchFamily="34" charset="-128"/>
            </a:endParaRPr>
          </a:p>
          <a:p>
            <a:pPr algn="just">
              <a:lnSpc>
                <a:spcPct val="135000"/>
              </a:lnSpc>
              <a:tabLst>
                <a:tab pos="0" algn="l"/>
              </a:tabLst>
              <a:defRPr/>
            </a:pP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Proceso supervisado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por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Depto. Educación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, a través  de la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UAC, encargada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de planificar y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coordinar las </a:t>
            </a:r>
            <a:r>
              <a:rPr lang="es-MX" altLang="es-CL" sz="1800" dirty="0">
                <a:solidFill>
                  <a:srgbClr val="FFFFFF"/>
                </a:solidFill>
                <a:ea typeface="ＭＳ Ｐゴシック" pitchFamily="34" charset="-128"/>
              </a:rPr>
              <a:t>acciones </a:t>
            </a:r>
            <a:r>
              <a:rPr lang="es-MX" altLang="es-CL" sz="1800" dirty="0" smtClean="0">
                <a:solidFill>
                  <a:srgbClr val="FFFFFF"/>
                </a:solidFill>
                <a:ea typeface="ＭＳ Ｐゴシック" pitchFamily="34" charset="-128"/>
              </a:rPr>
              <a:t>educativas. </a:t>
            </a:r>
            <a:endParaRPr lang="es-CL" altLang="es-CL" sz="1800" dirty="0" smtClean="0">
              <a:solidFill>
                <a:srgbClr val="FFFFFF"/>
              </a:solidFill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229613380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643174" y="2285992"/>
            <a:ext cx="6016455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sz="3200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sz="3200" b="1" cap="all" dirty="0" smtClean="0">
                <a:solidFill>
                  <a:srgbClr val="FFCC00"/>
                </a:solidFill>
              </a:rPr>
              <a:t>     MODELO MILITAR - NAVAL</a:t>
            </a:r>
          </a:p>
          <a:p>
            <a:pPr marL="342900" indent="-342900" algn="r">
              <a:defRPr/>
            </a:pPr>
            <a:endParaRPr lang="es-ES" altLang="es-CL" sz="3200" b="1" cap="all" dirty="0">
              <a:solidFill>
                <a:srgbClr val="FFCC00"/>
              </a:solidFill>
            </a:endParaRPr>
          </a:p>
        </p:txBody>
      </p:sp>
      <p:pic>
        <p:nvPicPr>
          <p:cNvPr id="3" name="Picture 11" descr="CAN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3786190"/>
            <a:ext cx="3888137" cy="2500330"/>
          </a:xfrm>
          <a:prstGeom prst="rect">
            <a:avLst/>
          </a:prstGeom>
          <a:noFill/>
          <a:ln w="15875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10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Entregar al Cadete la preparación militar necesaria para su desempeño como futuro Oficial de Marina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006525" y="142852"/>
            <a:ext cx="4793428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11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03648" y="1268760"/>
            <a:ext cx="642942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1700" b="1" dirty="0" smtClean="0"/>
              <a:t>CEREMONIAS:</a:t>
            </a:r>
          </a:p>
          <a:p>
            <a:pPr algn="just"/>
            <a:endParaRPr lang="es-ES" sz="1700" b="1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Ingreso reclutas ESNAVAL, ENE/FEB.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Revista general de reclutas, MAR.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Ingreso cursos COS (cursos no regulares), ABR.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Aniversario FACH/CARABINEROS, MAR-ABR</a:t>
            </a:r>
            <a:r>
              <a:rPr lang="es-ES" sz="1700" dirty="0"/>
              <a:t>.</a:t>
            </a:r>
            <a:endParaRPr lang="es-ES" sz="17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Natalicio Arturo Prat, ABR.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Cuenta pública presidencial, JUN.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Cambio mando CJA, JUN.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Aniversario ESNAVAL, AGO.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Natalicio B. O´Higgins, AGO.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/>
              <a:t>Graduación COS, OCT.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Premiación General, NOV-DIC.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Graduación de Guardiamarinas, DIC. </a:t>
            </a:r>
          </a:p>
          <a:p>
            <a:pPr algn="just"/>
            <a:r>
              <a:rPr lang="es-ES" sz="1700" dirty="0" smtClean="0"/>
              <a:t> </a:t>
            </a:r>
            <a:endParaRPr lang="es-ES" sz="1700" b="1" dirty="0" smtClean="0"/>
          </a:p>
          <a:p>
            <a:pPr algn="just"/>
            <a:r>
              <a:rPr lang="es-ES" sz="1700" b="1" dirty="0" smtClean="0"/>
              <a:t>DESFILES</a:t>
            </a:r>
            <a:r>
              <a:rPr lang="es-ES" sz="1700" dirty="0" smtClean="0"/>
              <a:t>:</a:t>
            </a:r>
          </a:p>
          <a:p>
            <a:pPr algn="just"/>
            <a:endParaRPr lang="es-ES" sz="1700" dirty="0" smtClean="0"/>
          </a:p>
          <a:p>
            <a:pPr marL="342900" indent="-342900" algn="just">
              <a:buFont typeface="+mj-lt"/>
              <a:buAutoNum type="arabicPeriod"/>
            </a:pPr>
            <a:r>
              <a:rPr lang="es-CL" sz="1700" dirty="0" smtClean="0"/>
              <a:t>Glorias Navales, Valparaíso 21 </a:t>
            </a:r>
            <a:r>
              <a:rPr lang="es-CL" sz="1700" dirty="0"/>
              <a:t>M</a:t>
            </a:r>
            <a:r>
              <a:rPr lang="es-CL" sz="1700" dirty="0" smtClean="0"/>
              <a:t>AY.</a:t>
            </a:r>
            <a:endParaRPr lang="es-ES" sz="1700" dirty="0"/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Primera Junta de Gobierno, Valparaíso 18 SEP. 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1700" dirty="0" smtClean="0"/>
              <a:t>Glorias del Ejército, Santiago 19 SEP.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835696" y="92957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13</a:t>
            </a:fld>
            <a:endParaRPr lang="es-ES">
              <a:solidFill>
                <a:schemeClr val="bg1"/>
              </a:solidFill>
            </a:endParaRPr>
          </a:p>
        </p:txBody>
      </p:sp>
      <p:graphicFrame>
        <p:nvGraphicFramePr>
          <p:cNvPr id="6" name="Tab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8787290"/>
              </p:ext>
            </p:extLst>
          </p:nvPr>
        </p:nvGraphicFramePr>
        <p:xfrm>
          <a:off x="539552" y="1556792"/>
          <a:ext cx="4104456" cy="4207948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731167">
                  <a:extLst>
                    <a:ext uri="{9D8B030D-6E8A-4147-A177-3AD203B41FA5}">
                      <a16:colId xmlns:a16="http://schemas.microsoft.com/office/drawing/2014/main" val="1178985240"/>
                    </a:ext>
                  </a:extLst>
                </a:gridCol>
                <a:gridCol w="3373289">
                  <a:extLst>
                    <a:ext uri="{9D8B030D-6E8A-4147-A177-3AD203B41FA5}">
                      <a16:colId xmlns:a16="http://schemas.microsoft.com/office/drawing/2014/main" val="1403235303"/>
                    </a:ext>
                  </a:extLst>
                </a:gridCol>
              </a:tblGrid>
              <a:tr h="21843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Curso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210" marR="67210" marT="35472" marB="35472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Objetivos </a:t>
                      </a:r>
                      <a:r>
                        <a:rPr lang="es-CL" sz="10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del </a:t>
                      </a:r>
                      <a:r>
                        <a:rPr lang="es-CL" sz="10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adoctrinamiento Militar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210" marR="67210" marT="35472" marB="35472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285427"/>
                  </a:ext>
                </a:extLst>
              </a:tr>
              <a:tr h="143928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1°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MX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210" marR="67210" marT="35472" marB="35472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300990" indent="-2698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00990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El Cadete recién incorporado al plantel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deberá: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Cumplir con sus obligaciones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 la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Institución y con el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servicio.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Cumplir con las obligaciones de Cadete Naval (Manual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del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Cadete).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Adquirir las virtudes morales.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Desarrollar destrezas para desempeñarse en el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Regimiento y/o Unidades de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presentación (periodo 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de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Reclutas).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</a:tabLst>
                      </a:pP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La capacidad de subordinación, requisito indispensable para iniciar el ejercicio del Mando al pasar a 2</a:t>
                      </a:r>
                      <a:r>
                        <a:rPr lang="es-CL" sz="1000" baseline="30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do</a:t>
                      </a:r>
                      <a:r>
                        <a:rPr lang="es-C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210" marR="67210" marT="70321" marB="70321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8522427"/>
                  </a:ext>
                </a:extLst>
              </a:tr>
              <a:tr h="14386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2°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10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210" marR="67210" marT="35472" marB="35472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  <a:tab pos="273050" algn="l"/>
                        </a:tabLst>
                      </a:pPr>
                      <a:r>
                        <a:rPr lang="es-C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Ejercitar el Mando, motivando la superación, instruyendo respecto de aspectos profesionales, y exigiendo el dominio de los </a:t>
                      </a:r>
                      <a:r>
                        <a:rPr lang="es-C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conocimientos.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  <a:tab pos="273050" algn="l"/>
                        </a:tabLst>
                      </a:pPr>
                      <a:r>
                        <a:rPr lang="es-C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Conformar el Regimiento y/o las Unidades de presentación para las ceremonias militares en que participe la Escuela Naval.</a:t>
                      </a: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180975" algn="l"/>
                          <a:tab pos="273050" algn="l"/>
                        </a:tabLst>
                      </a:pPr>
                      <a:r>
                        <a:rPr lang="es-C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La capacidad de subordinación, requisito indispensable para el ejercicio del Mando al pasar a 3er </a:t>
                      </a:r>
                      <a:r>
                        <a:rPr lang="es-C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año.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7210" marR="67210" marT="70321" marB="70321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2511193"/>
                  </a:ext>
                </a:extLst>
              </a:tr>
            </a:tbl>
          </a:graphicData>
        </a:graphic>
      </p:graphicFrame>
      <p:graphicFrame>
        <p:nvGraphicFramePr>
          <p:cNvPr id="7" name="Tab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6143063"/>
              </p:ext>
            </p:extLst>
          </p:nvPr>
        </p:nvGraphicFramePr>
        <p:xfrm>
          <a:off x="4728458" y="1873828"/>
          <a:ext cx="3958342" cy="3861669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596307">
                  <a:extLst>
                    <a:ext uri="{9D8B030D-6E8A-4147-A177-3AD203B41FA5}">
                      <a16:colId xmlns:a16="http://schemas.microsoft.com/office/drawing/2014/main" val="2195838499"/>
                    </a:ext>
                  </a:extLst>
                </a:gridCol>
                <a:gridCol w="3362035">
                  <a:extLst>
                    <a:ext uri="{9D8B030D-6E8A-4147-A177-3AD203B41FA5}">
                      <a16:colId xmlns:a16="http://schemas.microsoft.com/office/drawing/2014/main" val="1837546239"/>
                    </a:ext>
                  </a:extLst>
                </a:gridCol>
              </a:tblGrid>
              <a:tr h="178650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3° 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290" marR="55290" marT="29181" marB="29181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Ejercer el Mando y Liderazgo, a fin de permitir la adhesión voluntaria del Cadete inferior jerárquico a las costumbres y tradiciones navales, a través del buen </a:t>
                      </a: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ejemplo. 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Conformar el Regimiento y/o las Unidades de presentación para las ceremonias </a:t>
                      </a: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militares.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Completar </a:t>
                      </a: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la Calificación </a:t>
                      </a: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Puesto Operacional (CPO) para tomar las guardias militares en su futuro desempeño como Brigadier.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La capacidad de subordinación, requisito indispensable para iniciar el ejercicio del Mando al pasar a 4to </a:t>
                      </a: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año.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290" marR="55290" marT="57849" marB="57849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30585706"/>
                  </a:ext>
                </a:extLst>
              </a:tr>
              <a:tr h="207516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4°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914400" algn="l"/>
                        </a:tabLst>
                      </a:pPr>
                      <a:r>
                        <a:rPr lang="es-CL" sz="900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AÑO</a:t>
                      </a:r>
                      <a:endParaRPr lang="es-CL" sz="8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55290" marR="55290" marT="29181" marB="29181" anchor="ctr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Ejercer el Mando y Liderazgo sobre los Cadetes de la Escuela Naval, a fin de contribuir a la formación integral de los futuros Oficiales de </a:t>
                      </a:r>
                      <a:r>
                        <a:rPr lang="es-CL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Marina.</a:t>
                      </a:r>
                      <a:endParaRPr lang="es-CL" sz="9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Conformar el Regimiento y/o las Unidades de presentación para las ceremonias </a:t>
                      </a:r>
                      <a:r>
                        <a:rPr lang="es-CL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militares.</a:t>
                      </a:r>
                      <a:endParaRPr lang="es-CL" sz="9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Participar en entrenamiento de Infantería Doctrinal </a:t>
                      </a:r>
                      <a:r>
                        <a:rPr lang="es-CL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a </a:t>
                      </a:r>
                      <a:r>
                        <a:rPr lang="es-CL" sz="9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fin de proporcionar las guías de instrucción militar que permitan establecer una doctrina </a:t>
                      </a:r>
                      <a:r>
                        <a:rPr lang="es-CL" sz="9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común.  </a:t>
                      </a:r>
                      <a:endParaRPr lang="es-CL" sz="9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+mn-cs"/>
                      </a:endParaRPr>
                    </a:p>
                    <a:p>
                      <a:pPr marL="180975" lvl="0" indent="-180975" algn="just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  <a:tabLst>
                          <a:tab pos="274320" algn="l"/>
                        </a:tabLst>
                      </a:pPr>
                      <a:r>
                        <a:rPr lang="es-CL" sz="9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+mn-cs"/>
                        </a:rPr>
                        <a:t>La capacidad de subordinación, requisito indispensable para el ejercicio del Mando, en los grados inferiores de la carrera Naval.</a:t>
                      </a:r>
                    </a:p>
                  </a:txBody>
                  <a:tcPr marL="55290" marR="55290" marT="29181" marB="29181">
                    <a:lnL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A6A6A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00167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291427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910861" y="152158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EVALUACIÓN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militar - naval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14</a:t>
            </a:fld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13899" t="37064" r="52898" b="9399"/>
          <a:stretch/>
        </p:blipFill>
        <p:spPr>
          <a:xfrm>
            <a:off x="179512" y="1974420"/>
            <a:ext cx="4392488" cy="3983884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l="57859" t="36463" r="9830" b="30141"/>
          <a:stretch/>
        </p:blipFill>
        <p:spPr>
          <a:xfrm>
            <a:off x="4716016" y="1970479"/>
            <a:ext cx="4195737" cy="2322618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716016" y="4352296"/>
            <a:ext cx="4195737" cy="161582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C.    CADETE GUÍA:</a:t>
            </a:r>
          </a:p>
          <a:p>
            <a:pPr algn="just">
              <a:spcAft>
                <a:spcPts val="0"/>
              </a:spcAft>
            </a:pP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El cadete </a:t>
            </a: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de 1er año tiene un cadete de 2do que lo guía en el </a:t>
            </a: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aprendizaje, además</a:t>
            </a: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, hay un cadete de 3ero que controla al de 2do en el proceso de enseñanza/formación.</a:t>
            </a:r>
            <a:endParaRPr lang="es-CL" sz="1100" dirty="0">
              <a:solidFill>
                <a:schemeClr val="tx1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>
              <a:spcAft>
                <a:spcPts val="0"/>
              </a:spcAft>
            </a:pP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El proceso de evaluación considera que el cadete de 1er año se presenta donde su </a:t>
            </a: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Brigadier </a:t>
            </a: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de </a:t>
            </a: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Escuadra </a:t>
            </a: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para ser interrogado de la </a:t>
            </a:r>
            <a:r>
              <a:rPr lang="es-ES" sz="1100" dirty="0" smtClean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cartilla, dicha evaluación </a:t>
            </a:r>
            <a:r>
              <a:rPr lang="es-ES" sz="11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queda registrada en la hoja denominada CPO que es donde el brigadier estampa su firma, comprobando que el cadete tiene conocimiento de lo preguntado.</a:t>
            </a:r>
            <a:endParaRPr lang="es-CL" sz="1100" dirty="0"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11078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500430" y="2500306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endParaRPr lang="es-CL" altLang="es-CL" b="1" cap="all" dirty="0" smtClean="0">
              <a:solidFill>
                <a:srgbClr val="FFCC00"/>
              </a:solidFill>
            </a:endParaRP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l="2" r="1775"/>
          <a:stretch>
            <a:fillRect/>
          </a:stretch>
        </p:blipFill>
        <p:spPr bwMode="auto">
          <a:xfrm>
            <a:off x="4143372" y="3643314"/>
            <a:ext cx="3527452" cy="239301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15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64386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Egresar al Servicio Naval, Guardiamarinas con una formación profesional consecuente con las necesidades de la Institución y poseedores de conceptos que sólidamente comprendidos y competentemente diestros, conduzcan las tareas en forma segura y eficaz.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4348096" y="142852"/>
            <a:ext cx="445186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16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857387" y="116632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4" name="3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6787874"/>
              </p:ext>
            </p:extLst>
          </p:nvPr>
        </p:nvGraphicFramePr>
        <p:xfrm>
          <a:off x="642910" y="1714488"/>
          <a:ext cx="8215369" cy="4415536"/>
        </p:xfrm>
        <a:graphic>
          <a:graphicData uri="http://schemas.openxmlformats.org/drawingml/2006/table">
            <a:tbl>
              <a:tblPr/>
              <a:tblGrid>
                <a:gridCol w="135732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01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432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144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0026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EJECUTIVOS</a:t>
                      </a:r>
                      <a:endParaRPr lang="es-ES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(Diciembre – Febrero)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32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4°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PRACTICA DESEMPEÑO A BORDO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, SEZONA, TERZONA Y 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PRÁCTICIA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PILOTAJE EN LSG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(PRIZONA)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4096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3° EJ  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RAID DE NAVEGACIÓN COSTERA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. EN YATES.</a:t>
                      </a:r>
                    </a:p>
                    <a:p>
                      <a:pPr>
                        <a:spcAft>
                          <a:spcPts val="0"/>
                        </a:spcAft>
                        <a:tabLst>
                          <a:tab pos="582930" algn="l"/>
                        </a:tabLs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PRÁCTICA DE DESEMPEÑO A BORDO.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EN UNIDADES MENORES.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 Y TERZONA)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026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2° EJ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 S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CONOCIMIENTO Y PRÁCTICA DE DESEMPEÑO A BORDO DE LST.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(QUINZONA)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9150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1° AÑO A – POL.</a:t>
                      </a:r>
                      <a:endParaRPr lang="es-CL" sz="1200" b="1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CAMPAÑA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NÁUTICA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(SEZONA)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10 D</a:t>
                      </a:r>
                      <a:endParaRPr lang="es-CL" sz="120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EMBARCO DE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FAMILIARIZACIÓN</a:t>
                      </a:r>
                      <a:r>
                        <a:rPr lang="es-ES" sz="1200" baseline="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 EN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AP </a:t>
                      </a:r>
                      <a:r>
                        <a:rPr lang="es-ES" sz="1200" dirty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– LST – </a:t>
                      </a: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LSHD.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(TON)</a:t>
                      </a:r>
                      <a:endParaRPr lang="es-CL" sz="12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63688" y="106817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5" name="4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9257710"/>
              </p:ext>
            </p:extLst>
          </p:nvPr>
        </p:nvGraphicFramePr>
        <p:xfrm>
          <a:off x="785786" y="1357298"/>
          <a:ext cx="7715303" cy="2661832"/>
        </p:xfrm>
        <a:graphic>
          <a:graphicData uri="http://schemas.openxmlformats.org/drawingml/2006/table">
            <a:tbl>
              <a:tblPr/>
              <a:tblGrid>
                <a:gridCol w="15238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862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5418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5396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971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  <a:endParaRPr lang="es-ES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(Enero – Febrero)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297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TIEMPO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57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DESÉRTICO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(CUARZONA)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EN CLIMA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FRÍO.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(TERZONA)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5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COMANDANTE DE ESCUADRA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(BATMILLER)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INSTRUCCION COMANDANTE DE PELOTÓN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163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8 S</a:t>
                      </a:r>
                      <a:endParaRPr lang="es-CL" sz="120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 BÁSICO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ANFIBIO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(CENBIM)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INSTRUCCIÓN DE TIRO AVANZADO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6" name="5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6933725"/>
              </p:ext>
            </p:extLst>
          </p:nvPr>
        </p:nvGraphicFramePr>
        <p:xfrm>
          <a:off x="785786" y="4286256"/>
          <a:ext cx="7715303" cy="2128292"/>
        </p:xfrm>
        <a:graphic>
          <a:graphicData uri="http://schemas.openxmlformats.org/drawingml/2006/table">
            <a:tbl>
              <a:tblPr/>
              <a:tblGrid>
                <a:gridCol w="158115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74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571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14328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769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INFANTERIA DE MARINA</a:t>
                      </a: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1ra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</a:t>
                      </a: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Abril)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2da CAMPAÑA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(4ta semana de Septiembre)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92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945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4°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CARACTERÍSTICO IM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(PICHICUY/FUERTE AGUAYO)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1S</a:t>
                      </a:r>
                      <a:endParaRPr lang="es-CL" sz="1200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rowSpan="3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200" dirty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ENTRENAMIENTO </a:t>
                      </a: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CARACTERISTICO IM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sz="1200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(PICHICUY/FUERTE AGUAYO)</a:t>
                      </a:r>
                      <a:endParaRPr lang="es-CL" sz="1200" dirty="0" smtClean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711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3° IM  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9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Latha" pitchFamily="34" charset="0"/>
                          <a:ea typeface="Times New Roman"/>
                          <a:cs typeface="Latha" pitchFamily="34" charset="0"/>
                        </a:rPr>
                        <a:t>2° IM</a:t>
                      </a:r>
                      <a:endParaRPr lang="es-CL" sz="1200" b="1" dirty="0">
                        <a:latin typeface="Latha" pitchFamily="34" charset="0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endParaRPr lang="es-CL" sz="1000" dirty="0"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1514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835696" y="116632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graphicFrame>
        <p:nvGraphicFramePr>
          <p:cNvPr id="7" name="6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226043"/>
              </p:ext>
            </p:extLst>
          </p:nvPr>
        </p:nvGraphicFramePr>
        <p:xfrm>
          <a:off x="857224" y="1357298"/>
          <a:ext cx="7715303" cy="2140168"/>
        </p:xfrm>
        <a:graphic>
          <a:graphicData uri="http://schemas.openxmlformats.org/drawingml/2006/table">
            <a:tbl>
              <a:tblPr/>
              <a:tblGrid>
                <a:gridCol w="19111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9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11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45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906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PROFESIONAL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 - (</a:t>
                      </a: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767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CENTROS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ABASTECIMIENTOS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CARGO DE ALIMENTACIÓN Y FONDOS INTERNOS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708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AB  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EMBARCO EN UNIDADES A FLOTE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(ESCUADRA)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CARGO DE ADQUISICIONES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54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AB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TALCABAS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945" marR="29945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8" name="7 Tabla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917512"/>
              </p:ext>
            </p:extLst>
          </p:nvPr>
        </p:nvGraphicFramePr>
        <p:xfrm>
          <a:off x="857223" y="3714752"/>
          <a:ext cx="7715304" cy="2938557"/>
        </p:xfrm>
        <a:graphic>
          <a:graphicData uri="http://schemas.openxmlformats.org/drawingml/2006/table">
            <a:tbl>
              <a:tblPr/>
              <a:tblGrid>
                <a:gridCol w="1875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7860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819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0005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7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294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LITORAL</a:t>
                      </a:r>
                      <a:endParaRPr lang="es-ES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endParaRPr lang="es-ES" sz="1200" b="1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VERANO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(Diciembre - Enero)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</a:t>
                      </a: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D</a:t>
                      </a: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INVIERNO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(1era semana Julio)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56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>
                          <a:latin typeface="+mn-lt"/>
                          <a:ea typeface="Times New Roman"/>
                          <a:cs typeface="Latha" pitchFamily="34" charset="0"/>
                        </a:rPr>
                        <a:t>CURSO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DURACIÓN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b="1" dirty="0">
                          <a:latin typeface="+mn-lt"/>
                          <a:ea typeface="Times New Roman"/>
                          <a:cs typeface="Latha" pitchFamily="34" charset="0"/>
                        </a:rPr>
                        <a:t>ACTIVIDAD</a:t>
                      </a:r>
                      <a:endParaRPr lang="es-CL" sz="10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415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4°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EN GOBERNACIÓN MARÍTIMA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</a:t>
                      </a:r>
                      <a:r>
                        <a:rPr lang="es-ES" sz="900" baseline="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 Y SEZONA)</a:t>
                      </a:r>
                      <a:endParaRPr lang="es-CL" sz="1000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5 D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INSTRUCCIÓN DE CONTROL DE 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MUCHEDUMBRE.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(ESNAVAL)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150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3°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PROFESIONAL EN LSG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(QUINZONA)</a:t>
                      </a:r>
                      <a:endParaRPr lang="es-CL" sz="1050" dirty="0" smtClean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PRÁCTICA </a:t>
                      </a: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(PRIZONA Y SEZONA)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3539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1200" b="1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2° LT</a:t>
                      </a:r>
                      <a:endParaRPr lang="es-CL" sz="1200" b="1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>
                          <a:latin typeface="+mn-lt"/>
                          <a:ea typeface="Times New Roman"/>
                          <a:cs typeface="Latha" pitchFamily="34" charset="0"/>
                        </a:rPr>
                        <a:t>2 S</a:t>
                      </a:r>
                      <a:endParaRPr lang="es-CL" sz="100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INSTRUCCIÓN DE FUSILERO NAVAL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 smtClean="0">
                          <a:latin typeface="+mn-lt"/>
                          <a:ea typeface="Verdana" pitchFamily="34" charset="0"/>
                          <a:cs typeface="Latha" pitchFamily="34" charset="0"/>
                        </a:rPr>
                        <a:t>(CENBIM)</a:t>
                      </a:r>
                      <a:endParaRPr lang="es-CL" sz="1000" dirty="0">
                        <a:latin typeface="+mn-lt"/>
                        <a:ea typeface="Verdana" pitchFamily="34" charset="0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1 S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900" dirty="0">
                          <a:latin typeface="+mn-lt"/>
                          <a:ea typeface="Times New Roman"/>
                          <a:cs typeface="Latha" pitchFamily="34" charset="0"/>
                        </a:rPr>
                        <a:t>PRÁCTICA EN CAPITANIAS DE PUERTO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.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(</a:t>
                      </a:r>
                      <a:r>
                        <a:rPr lang="es-ES" sz="9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SEZONA</a:t>
                      </a:r>
                      <a:r>
                        <a:rPr lang="es-ES" sz="1000" dirty="0" smtClean="0">
                          <a:latin typeface="+mn-lt"/>
                          <a:ea typeface="Times New Roman"/>
                          <a:cs typeface="Latha" pitchFamily="34" charset="0"/>
                        </a:rPr>
                        <a:t>)</a:t>
                      </a:r>
                      <a:endParaRPr lang="es-CL" sz="1000" dirty="0">
                        <a:latin typeface="+mn-lt"/>
                        <a:ea typeface="Times New Roman"/>
                        <a:cs typeface="Latha" pitchFamily="34" charset="0"/>
                      </a:endParaRPr>
                    </a:p>
                  </a:txBody>
                  <a:tcPr marL="29358" marR="2935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19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907704" y="116632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EVALUACIÓN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PROFESIONAL</a:t>
            </a: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20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6" name="1 Rectángulo"/>
          <p:cNvSpPr/>
          <p:nvPr/>
        </p:nvSpPr>
        <p:spPr>
          <a:xfrm>
            <a:off x="827584" y="2420888"/>
            <a:ext cx="7643866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Las actividades profesionales de cada uno de los escalafones </a:t>
            </a:r>
            <a:r>
              <a:rPr lang="es-ES" sz="2200" dirty="0" smtClean="0"/>
              <a:t>son evaluadas mediante </a:t>
            </a:r>
            <a:r>
              <a:rPr lang="es-ES" sz="2200" dirty="0" smtClean="0"/>
              <a:t>una pauta de evaluación con una nota por semestre registrada en SIGA, que se verá reflejada dentro de un  acápite de su Calificación Militar.</a:t>
            </a:r>
            <a:endParaRPr lang="es-ES" sz="2200" dirty="0"/>
          </a:p>
        </p:txBody>
      </p:sp>
    </p:spTree>
    <p:extLst>
      <p:ext uri="{BB962C8B-B14F-4D97-AF65-F5344CB8AC3E}">
        <p14:creationId xmlns:p14="http://schemas.microsoft.com/office/powerpoint/2010/main" val="1377717652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000364" y="2500306"/>
            <a:ext cx="548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rcRect t="16405" b="28790"/>
          <a:stretch>
            <a:fillRect/>
          </a:stretch>
        </p:blipFill>
        <p:spPr bwMode="auto">
          <a:xfrm>
            <a:off x="3357554" y="3429000"/>
            <a:ext cx="5084794" cy="1857388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21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857224" y="2000240"/>
            <a:ext cx="785818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2200" dirty="0" smtClean="0"/>
              <a:t>Contribuir</a:t>
            </a:r>
            <a:r>
              <a:rPr lang="es-ES" sz="2200" dirty="0" smtClean="0"/>
              <a:t> a la formación y desarrollo integral del futuro Oficial de Marina, con el </a:t>
            </a:r>
            <a:r>
              <a:rPr lang="es-ES" sz="2200" smtClean="0"/>
              <a:t>propósito </a:t>
            </a:r>
            <a:r>
              <a:rPr lang="es-ES" sz="2200" smtClean="0"/>
              <a:t>de que </a:t>
            </a:r>
            <a:r>
              <a:rPr lang="es-ES" sz="2200" dirty="0" smtClean="0"/>
              <a:t>pueda mantener un estado físico compatible con las exigencias profesionales y actividades en el servicio.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3312562" y="142852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22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4056073" y="1268760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3627445" y="1983140"/>
            <a:ext cx="2665413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</a:t>
            </a:r>
          </a:p>
        </p:txBody>
      </p:sp>
      <p:sp>
        <p:nvSpPr>
          <p:cNvPr id="70725" name="Text Box 69"/>
          <p:cNvSpPr txBox="1">
            <a:spLocks noChangeArrowheads="1"/>
          </p:cNvSpPr>
          <p:nvPr/>
        </p:nvSpPr>
        <p:spPr bwMode="auto">
          <a:xfrm>
            <a:off x="1912933" y="2554644"/>
            <a:ext cx="2665412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INTERNAS</a:t>
            </a:r>
          </a:p>
        </p:txBody>
      </p:sp>
      <p:sp>
        <p:nvSpPr>
          <p:cNvPr id="70726" name="Text Box 70"/>
          <p:cNvSpPr txBox="1">
            <a:spLocks noChangeArrowheads="1"/>
          </p:cNvSpPr>
          <p:nvPr/>
        </p:nvSpPr>
        <p:spPr bwMode="auto">
          <a:xfrm>
            <a:off x="5056205" y="2554644"/>
            <a:ext cx="2665413" cy="376238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EXTERNAS</a:t>
            </a:r>
          </a:p>
        </p:txBody>
      </p:sp>
      <p:sp>
        <p:nvSpPr>
          <p:cNvPr id="70727" name="Text Box 71"/>
          <p:cNvSpPr txBox="1">
            <a:spLocks noChangeArrowheads="1"/>
          </p:cNvSpPr>
          <p:nvPr/>
        </p:nvSpPr>
        <p:spPr bwMode="auto">
          <a:xfrm>
            <a:off x="1259632" y="3084321"/>
            <a:ext cx="3498101" cy="2785378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LAUTARO (RECLUTAS)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CAUPOLICAN (GENERACIONES ESCUELA)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GLORIAS NAVALES (ATLETISMO)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BÁSQUETBOL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FÚTBOL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(JUDO)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FESTIVAL 50 MTS. (NATACIÓN)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COPA ESNAVAL (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VÓLEIBOL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)</a:t>
            </a:r>
          </a:p>
        </p:txBody>
      </p:sp>
      <p:sp>
        <p:nvSpPr>
          <p:cNvPr id="70728" name="Text Box 72"/>
          <p:cNvSpPr txBox="1">
            <a:spLocks noChangeArrowheads="1"/>
          </p:cNvSpPr>
          <p:nvPr/>
        </p:nvSpPr>
        <p:spPr bwMode="auto">
          <a:xfrm>
            <a:off x="5105438" y="3122976"/>
            <a:ext cx="3571018" cy="2246769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INTERESCUELAS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LIGAS DEPORTIVAS DE EDUCACIÓN SUPERIOR (LDES)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JUEGOS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DEPORTIVOS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UNIVERSITARIOS NAVALES (JUN). 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es-ES" sz="1400" b="1" dirty="0" smtClean="0">
                <a:solidFill>
                  <a:srgbClr val="FFFFFF"/>
                </a:solidFill>
                <a:latin typeface="Tahoma" pitchFamily="34" charset="0"/>
              </a:rPr>
              <a:t>ASOCIACIONES REGIONALES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CAMPEONATOS </a:t>
            </a:r>
            <a:r>
              <a:rPr kumimoji="0" lang="es-ES" sz="14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</a:t>
            </a:r>
            <a:r>
              <a:rPr kumimoji="0" lang="es-ES" sz="1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INVITACIÓN</a:t>
            </a:r>
            <a:endParaRPr kumimoji="0" lang="es-ES" sz="14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ahoma" pitchFamily="34" charset="0"/>
              <a:ea typeface="+mn-ea"/>
              <a:cs typeface="+mn-cs"/>
            </a:endParaRPr>
          </a:p>
        </p:txBody>
      </p:sp>
      <p:cxnSp>
        <p:nvCxnSpPr>
          <p:cNvPr id="70729" name="AutoShape 73"/>
          <p:cNvCxnSpPr>
            <a:cxnSpLocks noChangeShapeType="1"/>
            <a:endCxn id="70725" idx="0"/>
          </p:cNvCxnSpPr>
          <p:nvPr/>
        </p:nvCxnSpPr>
        <p:spPr bwMode="auto">
          <a:xfrm rot="5400000">
            <a:off x="4326726" y="1331476"/>
            <a:ext cx="142875" cy="2303462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cxnSp>
        <p:nvCxnSpPr>
          <p:cNvPr id="70730" name="AutoShape 74"/>
          <p:cNvCxnSpPr>
            <a:cxnSpLocks noChangeShapeType="1"/>
            <a:endCxn id="70726" idx="0"/>
          </p:cNvCxnSpPr>
          <p:nvPr/>
        </p:nvCxnSpPr>
        <p:spPr bwMode="auto">
          <a:xfrm rot="16200000" flipH="1">
            <a:off x="5273692" y="1438632"/>
            <a:ext cx="142875" cy="2089150"/>
          </a:xfrm>
          <a:prstGeom prst="bentConnector3">
            <a:avLst>
              <a:gd name="adj1" fmla="val 48889"/>
            </a:avLst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ffectLst/>
        </p:spPr>
      </p:cxnSp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286116" y="142852"/>
            <a:ext cx="5681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5322893" y="6299563"/>
            <a:ext cx="2133600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870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3357554" y="0"/>
            <a:ext cx="57864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</a:t>
            </a:r>
            <a:br>
              <a:rPr lang="es-CL" altLang="es-CL" b="1" cap="all" dirty="0" smtClean="0">
                <a:solidFill>
                  <a:srgbClr val="FFCC00"/>
                </a:solidFill>
              </a:rPr>
            </a:b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214282" y="1214422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graphicFrame>
        <p:nvGraphicFramePr>
          <p:cNvPr id="5" name="Group 173"/>
          <p:cNvGraphicFramePr>
            <a:graphicFrameLocks/>
          </p:cNvGraphicFramePr>
          <p:nvPr>
            <p:extLst/>
          </p:nvPr>
        </p:nvGraphicFramePr>
        <p:xfrm>
          <a:off x="1544640" y="3068637"/>
          <a:ext cx="6923087" cy="2148720"/>
        </p:xfrm>
        <a:graphic>
          <a:graphicData uri="http://schemas.openxmlformats.org/drawingml/2006/table">
            <a:tbl>
              <a:tblPr/>
              <a:tblGrid>
                <a:gridCol w="5508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15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93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483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432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ATLETISMO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8.-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PENTATLÓN MILITAR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BÁSQUETBOL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9.-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REMO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ESGRIMA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10.-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RUGBY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FÚTBOL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11.-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TENIS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5.-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JUDO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12.-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TIRO AL BLANCO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04800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6.-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  <a:defRPr/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NATACIÓN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13.-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VELA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0162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7.-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ORIENT. TERR. (D-V)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14.-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342900" algn="l"/>
                          <a:tab pos="684213" algn="l"/>
                          <a:tab pos="914400" algn="l"/>
                          <a:tab pos="1025525" algn="l"/>
                          <a:tab pos="1371600" algn="l"/>
                        </a:tabLst>
                      </a:pPr>
                      <a:r>
                        <a:rPr kumimoji="0" lang="es-E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charset="0"/>
                          <a:ea typeface="Times New Roman" pitchFamily="18" charset="0"/>
                          <a:cs typeface="Arial" charset="0"/>
                        </a:rPr>
                        <a:t>VOLEIBOL (V)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00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 Box 170"/>
          <p:cNvSpPr txBox="1">
            <a:spLocks noChangeArrowheads="1"/>
          </p:cNvSpPr>
          <p:nvPr/>
        </p:nvSpPr>
        <p:spPr bwMode="auto">
          <a:xfrm>
            <a:off x="714348" y="5441949"/>
            <a:ext cx="7815292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CATEGORÍA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CADETES OLÍMPICOS: REPRESENTATIVOS Y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AFICIONADOS</a:t>
            </a:r>
          </a:p>
        </p:txBody>
      </p:sp>
      <p:sp>
        <p:nvSpPr>
          <p:cNvPr id="7" name="Text Box 171"/>
          <p:cNvSpPr txBox="1">
            <a:spLocks noChangeArrowheads="1"/>
          </p:cNvSpPr>
          <p:nvPr/>
        </p:nvSpPr>
        <p:spPr bwMode="auto">
          <a:xfrm>
            <a:off x="1142976" y="5929330"/>
            <a:ext cx="6985000" cy="6508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Semestralmente los Oficiales de seleccionado a propuesta de los profesores,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designan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Cadetes Olímpicos.</a:t>
            </a:r>
          </a:p>
        </p:txBody>
      </p:sp>
      <p:sp>
        <p:nvSpPr>
          <p:cNvPr id="8" name="Text Box 172"/>
          <p:cNvSpPr txBox="1">
            <a:spLocks noChangeArrowheads="1"/>
          </p:cNvSpPr>
          <p:nvPr/>
        </p:nvSpPr>
        <p:spPr bwMode="auto">
          <a:xfrm>
            <a:off x="785786" y="2285992"/>
            <a:ext cx="7929618" cy="584775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Los Seleccionados se realizan con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el propósito que el cadete practique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por satisfacción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personal y perfeccionamiento de sus </a:t>
            </a:r>
            <a:r>
              <a:rPr kumimoji="0" lang="es-ES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aptitudes  y, represente a </a:t>
            </a: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Escuela.</a:t>
            </a:r>
          </a:p>
        </p:txBody>
      </p:sp>
      <p:sp>
        <p:nvSpPr>
          <p:cNvPr id="9" name="Text Box 175"/>
          <p:cNvSpPr txBox="1">
            <a:spLocks noChangeArrowheads="1"/>
          </p:cNvSpPr>
          <p:nvPr/>
        </p:nvSpPr>
        <p:spPr bwMode="auto">
          <a:xfrm>
            <a:off x="2214546" y="1285860"/>
            <a:ext cx="6715140" cy="646331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La </a:t>
            </a:r>
            <a:r>
              <a:rPr kumimoji="0" lang="es-ES" sz="1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práctica 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deportiva será electiva,</a:t>
            </a: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 obligatoria</a:t>
            </a:r>
            <a:r>
              <a:rPr kumimoji="0" lang="es-ES" sz="1800" b="0" i="0" u="none" strike="noStrike" kern="1200" cap="none" spc="0" normalizeH="0" baseline="0" noProof="0" dirty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, sistemática y continua, durante toda la permanencia del Cadete en la Escuela.</a:t>
            </a: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215082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Text Box 3"/>
          <p:cNvSpPr txBox="1">
            <a:spLocks noChangeArrowheads="1"/>
          </p:cNvSpPr>
          <p:nvPr/>
        </p:nvSpPr>
        <p:spPr bwMode="auto">
          <a:xfrm>
            <a:off x="1071538" y="1285860"/>
            <a:ext cx="1944687" cy="650875"/>
          </a:xfrm>
          <a:prstGeom prst="rect">
            <a:avLst/>
          </a:prstGeom>
          <a:solidFill>
            <a:srgbClr val="000099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ahoma" pitchFamily="34" charset="0"/>
                <a:ea typeface="+mn-ea"/>
                <a:cs typeface="+mn-cs"/>
              </a:rPr>
              <a:t>ÁREA DEPORTIVA</a:t>
            </a:r>
          </a:p>
        </p:txBody>
      </p:sp>
      <p:sp>
        <p:nvSpPr>
          <p:cNvPr id="70724" name="Text Box 68"/>
          <p:cNvSpPr txBox="1">
            <a:spLocks noChangeArrowheads="1"/>
          </p:cNvSpPr>
          <p:nvPr/>
        </p:nvSpPr>
        <p:spPr bwMode="auto">
          <a:xfrm>
            <a:off x="2500298" y="2071678"/>
            <a:ext cx="4680917" cy="369332"/>
          </a:xfrm>
          <a:prstGeom prst="rect">
            <a:avLst/>
          </a:prstGeom>
          <a:solidFill>
            <a:schemeClr val="bg1"/>
          </a:solidFill>
          <a:ln w="9525">
            <a:solidFill>
              <a:srgbClr val="000099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COMPETENCIAS  INTERESCUELAS</a:t>
            </a:r>
            <a:endParaRPr kumimoji="0" lang="es-ES" sz="1800" b="1" i="0" u="none" strike="noStrike" kern="1200" cap="none" spc="0" normalizeH="0" baseline="0" noProof="0" dirty="0">
              <a:ln>
                <a:noFill/>
              </a:ln>
              <a:solidFill>
                <a:srgbClr val="000099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2467726"/>
              </p:ext>
            </p:extLst>
          </p:nvPr>
        </p:nvGraphicFramePr>
        <p:xfrm>
          <a:off x="2989484" y="2639642"/>
          <a:ext cx="3643338" cy="3980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643338">
                  <a:extLst>
                    <a:ext uri="{9D8B030D-6E8A-4147-A177-3AD203B41FA5}">
                      <a16:colId xmlns:a16="http://schemas.microsoft.com/office/drawing/2014/main" val="252793503"/>
                    </a:ext>
                  </a:extLst>
                </a:gridCol>
              </a:tblGrid>
              <a:tr h="28993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DEPORTE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591201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Tenis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660677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rgbClr val="00B050"/>
                          </a:solidFill>
                          <a:effectLst/>
                        </a:rPr>
                        <a:t>Básquetbol </a:t>
                      </a: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604263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Orientación Terrestre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7246685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Judo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77577061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00B050"/>
                          </a:solidFill>
                          <a:effectLst/>
                        </a:rPr>
                        <a:t>Tiro al Blanco (v y d)</a:t>
                      </a:r>
                      <a:endParaRPr lang="es-CL" sz="2000" b="1" dirty="0">
                        <a:solidFill>
                          <a:srgbClr val="00B05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6433073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Fútbol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3117702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 smtClean="0">
                          <a:solidFill>
                            <a:schemeClr val="bg1"/>
                          </a:solidFill>
                          <a:effectLst/>
                        </a:rPr>
                        <a:t>Vóleibol </a:t>
                      </a: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(v)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0365522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Esgrima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42381886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chemeClr val="bg1"/>
                          </a:solidFill>
                          <a:effectLst/>
                        </a:rPr>
                        <a:t>Pentatlón Militar (v y d)</a:t>
                      </a:r>
                      <a:endParaRPr lang="es-CL" sz="2000" b="1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64420067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sz="1800" b="1" dirty="0">
                          <a:solidFill>
                            <a:srgbClr val="FFFF00"/>
                          </a:solidFill>
                          <a:effectLst/>
                        </a:rPr>
                        <a:t>Atletismo (v y d)</a:t>
                      </a:r>
                      <a:endParaRPr lang="es-CL" sz="2000" b="1" dirty="0">
                        <a:solidFill>
                          <a:srgbClr val="FFFF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41352409"/>
                  </a:ext>
                </a:extLst>
              </a:tr>
              <a:tr h="335482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s-CL" dirty="0">
                          <a:solidFill>
                            <a:srgbClr val="FFFF00"/>
                          </a:solidFill>
                        </a:rPr>
                        <a:t>Natación (v y d)</a:t>
                      </a:r>
                    </a:p>
                  </a:txBody>
                  <a:tcPr marL="68580" marR="68580" marT="0" marB="0"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1792545"/>
                  </a:ext>
                </a:extLst>
              </a:tr>
            </a:tbl>
          </a:graphicData>
        </a:graphic>
      </p:graphicFrame>
      <p:sp>
        <p:nvSpPr>
          <p:cNvPr id="9" name="Text Box 18"/>
          <p:cNvSpPr txBox="1">
            <a:spLocks noChangeArrowheads="1"/>
          </p:cNvSpPr>
          <p:nvPr/>
        </p:nvSpPr>
        <p:spPr bwMode="auto">
          <a:xfrm>
            <a:off x="3357554" y="0"/>
            <a:ext cx="5487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ACTIVIDADES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10400" y="6381750"/>
            <a:ext cx="2133600" cy="476250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ES" sz="1400" b="0" i="0" u="none" strike="noStrike" kern="1200" cap="none" spc="0" normalizeH="0" baseline="0" noProof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68570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18"/>
          <p:cNvSpPr txBox="1">
            <a:spLocks noChangeArrowheads="1"/>
          </p:cNvSpPr>
          <p:nvPr/>
        </p:nvSpPr>
        <p:spPr bwMode="auto">
          <a:xfrm>
            <a:off x="3286116" y="142852"/>
            <a:ext cx="568129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EVALUACIÓN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FÍSICO - DEPORTIVO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043A9D0D-8266-473E-8E18-620B37319C9A}" type="slidenum">
              <a:rPr kumimoji="0" lang="es-E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1 Rectángulo"/>
          <p:cNvSpPr/>
          <p:nvPr/>
        </p:nvSpPr>
        <p:spPr>
          <a:xfrm>
            <a:off x="1331640" y="2593874"/>
            <a:ext cx="5616624" cy="21544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366713" algn="just"/>
            <a:r>
              <a:rPr lang="es-CL" sz="2200" b="1" dirty="0" smtClean="0">
                <a:cs typeface="Arial" pitchFamily="34" charset="0"/>
              </a:rPr>
              <a:t>ÁREA FORMATIVA</a:t>
            </a:r>
          </a:p>
          <a:p>
            <a:pPr marL="722313" indent="-366713" algn="just"/>
            <a:endParaRPr lang="es-MX" sz="2200" dirty="0">
              <a:cs typeface="Arial" pitchFamily="34" charset="0"/>
            </a:endParaRPr>
          </a:p>
          <a:p>
            <a:pPr marL="722313" indent="-366713" algn="just"/>
            <a:r>
              <a:rPr lang="es-MX" sz="2200" dirty="0" smtClean="0">
                <a:cs typeface="Arial" pitchFamily="34" charset="0"/>
              </a:rPr>
              <a:t>1. FICHA DE CAPACIDAD FÍSICA.</a:t>
            </a:r>
          </a:p>
          <a:p>
            <a:pPr marL="722313" indent="-366713" algn="just"/>
            <a:r>
              <a:rPr lang="es-MX" sz="2200" dirty="0" smtClean="0">
                <a:cs typeface="Arial" pitchFamily="34" charset="0"/>
              </a:rPr>
              <a:t>2. TEST DE COOPER.</a:t>
            </a:r>
            <a:endParaRPr lang="es-CL" sz="2200" dirty="0" smtClean="0">
              <a:cs typeface="Arial" pitchFamily="34" charset="0"/>
            </a:endParaRPr>
          </a:p>
          <a:p>
            <a:pPr marL="722313" indent="-366713" algn="just"/>
            <a:endParaRPr lang="es-CL" sz="22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1670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28599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3" name="1 Imagen"/>
          <p:cNvPicPr>
            <a:picLocks noChangeAspect="1"/>
          </p:cNvPicPr>
          <p:nvPr/>
        </p:nvPicPr>
        <p:blipFill>
          <a:blip r:embed="rId2" cstate="print"/>
          <a:srcRect t="16953"/>
          <a:stretch>
            <a:fillRect/>
          </a:stretch>
        </p:blipFill>
        <p:spPr bwMode="auto">
          <a:xfrm>
            <a:off x="4572000" y="3500438"/>
            <a:ext cx="3742323" cy="2071702"/>
          </a:xfrm>
          <a:prstGeom prst="rect">
            <a:avLst/>
          </a:prstGeom>
          <a:noFill/>
          <a:ln w="127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27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71472" y="2285992"/>
            <a:ext cx="8001056" cy="24929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366713" algn="just"/>
            <a:r>
              <a:rPr lang="es-CL" sz="2200" dirty="0" smtClean="0">
                <a:cs typeface="Arial" pitchFamily="34" charset="0"/>
              </a:rPr>
              <a:t>	Entregar al Cadete Naval los conocimientos y habilidades de Cultura General y Social, Naval y Marítima, que le permitan alcanzar un nivel de desarrollo cultural que asegure su mejor desempeño como Oficial de la Armada de Chile.</a:t>
            </a:r>
          </a:p>
          <a:p>
            <a:pPr marL="722313" indent="-366713" algn="just"/>
            <a:endParaRPr lang="es-CL" sz="22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09551" y="142852"/>
            <a:ext cx="3790397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28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Academias y eventos culturales.</a:t>
            </a:r>
          </a:p>
          <a:p>
            <a:pPr marL="723900" indent="-450850" algn="just">
              <a:buFont typeface="+mj-lt"/>
              <a:buAutoNum type="arabicPeriod"/>
            </a:pPr>
            <a:endParaRPr lang="es-CL" sz="2200" dirty="0" smtClean="0">
              <a:cs typeface="Arial" pitchFamily="34" charset="0"/>
            </a:endParaRP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Círculos Culturales (10 Círculos + Banda).</a:t>
            </a:r>
          </a:p>
          <a:p>
            <a:pPr marL="723900" indent="-450850" algn="just">
              <a:buFont typeface="+mj-lt"/>
              <a:buAutoNum type="arabicPeriod"/>
            </a:pPr>
            <a:endParaRPr lang="es-CL" sz="2200" dirty="0" smtClean="0">
              <a:cs typeface="Arial" pitchFamily="34" charset="0"/>
            </a:endParaRP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Asistencia a temporadas culturales, visitas a exposiciones, museos, etc. (durante año lectivo normal).</a:t>
            </a:r>
          </a:p>
          <a:p>
            <a:pPr marL="723900" indent="-450850" algn="just">
              <a:buFont typeface="+mj-lt"/>
              <a:buAutoNum type="arabicPeriod"/>
            </a:pPr>
            <a:endParaRPr lang="es-CL" sz="2200" dirty="0" smtClean="0">
              <a:cs typeface="Arial" pitchFamily="34" charset="0"/>
            </a:endParaRP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Exposiciones, seminarios y/o  conferencias.</a:t>
            </a:r>
          </a:p>
          <a:p>
            <a:pPr marL="723900" indent="-450850" algn="just">
              <a:buFont typeface="+mj-lt"/>
              <a:buAutoNum type="arabicPeriod"/>
            </a:pPr>
            <a:endParaRPr lang="es-CL" sz="2200" dirty="0" smtClean="0">
              <a:cs typeface="Arial" pitchFamily="34" charset="0"/>
            </a:endParaRPr>
          </a:p>
          <a:p>
            <a:pPr marL="723900" indent="-450850" algn="just">
              <a:buFont typeface="+mj-lt"/>
              <a:buAutoNum type="arabicPeriod"/>
            </a:pPr>
            <a:r>
              <a:rPr lang="es-CL" sz="2200" dirty="0" smtClean="0">
                <a:cs typeface="Arial" pitchFamily="34" charset="0"/>
              </a:rPr>
              <a:t>Concursos de investigación (pintura, historia, fotografía).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29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732240" y="6354064"/>
            <a:ext cx="2133600" cy="476250"/>
          </a:xfrm>
        </p:spPr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30</a:t>
            </a:fld>
            <a:endParaRPr lang="es-ES" dirty="0">
              <a:solidFill>
                <a:schemeClr val="bg1"/>
              </a:solidFill>
            </a:endParaRPr>
          </a:p>
        </p:txBody>
      </p:sp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083002"/>
              </p:ext>
            </p:extLst>
          </p:nvPr>
        </p:nvGraphicFramePr>
        <p:xfrm>
          <a:off x="4572000" y="1385824"/>
          <a:ext cx="4176464" cy="4968240"/>
        </p:xfrm>
        <a:graphic>
          <a:graphicData uri="http://schemas.openxmlformats.org/drawingml/2006/table">
            <a:tbl>
              <a:tblPr firstRow="1" firstCol="1" bandRow="1"/>
              <a:tblGrid>
                <a:gridCol w="1111105">
                  <a:extLst>
                    <a:ext uri="{9D8B030D-6E8A-4147-A177-3AD203B41FA5}">
                      <a16:colId xmlns:a16="http://schemas.microsoft.com/office/drawing/2014/main" val="3932878416"/>
                    </a:ext>
                  </a:extLst>
                </a:gridCol>
                <a:gridCol w="3065359">
                  <a:extLst>
                    <a:ext uri="{9D8B030D-6E8A-4147-A177-3AD203B41FA5}">
                      <a16:colId xmlns:a16="http://schemas.microsoft.com/office/drawing/2014/main" val="830940864"/>
                    </a:ext>
                  </a:extLst>
                </a:gridCol>
              </a:tblGrid>
              <a:tr h="16540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Actividad</a:t>
                      </a:r>
                      <a:endParaRPr lang="es-CL" sz="10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1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Objetivos</a:t>
                      </a:r>
                      <a:r>
                        <a:rPr lang="es-ES_tradnl" sz="11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81762704"/>
                  </a:ext>
                </a:extLst>
              </a:tr>
              <a:tr h="451093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Academia Cultural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dirty="0"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</a:rPr>
                        <a:t>Entregar al </a:t>
                      </a:r>
                      <a:r>
                        <a:rPr lang="es-ES_tradnl" sz="1000" dirty="0" smtClean="0"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</a:rPr>
                        <a:t>Cadete conocimientos </a:t>
                      </a:r>
                      <a:r>
                        <a:rPr lang="es-ES_tradnl" sz="1000" dirty="0"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</a:rPr>
                        <a:t>de cultura general, que le permitan un mejor desempeño como futuro Oficial de Marina.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Candara" panose="020E0502030303020204" pitchFamily="34" charset="0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496197"/>
                  </a:ext>
                </a:extLst>
              </a:tr>
              <a:tr h="520625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Temporadas Culturales</a:t>
                      </a:r>
                      <a:endParaRPr lang="es-CL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Asegurar que el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cadete (3er y 4to años) asista a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una presentación cultural externa,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para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así poder establecer conversaciones con una adecuada base cultural.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5433829"/>
                  </a:ext>
                </a:extLst>
              </a:tr>
              <a:tr h="601457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Concursos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Organizar concursos en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que los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Cadetes pueden participar presentando trabajos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evaluados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por un Jurado; estos pueden ser de carácter científico, histórico o</a:t>
                      </a:r>
                      <a:r>
                        <a:rPr lang="es-ES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 artístico.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97431728"/>
                  </a:ext>
                </a:extLst>
              </a:tr>
              <a:tr h="751821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Seminarios y Conferencias (Clase magistral)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Dar a conocer al Cadete conceptos sobre temas que le permitan formarse una idea de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situaciones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de la vida diaria, tanto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profesional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, como personal, además de permitirle establecer una conversación sobre temas de actualidad, cultura e historia.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73366225"/>
                  </a:ext>
                </a:extLst>
              </a:tr>
              <a:tr h="1022986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Visitas a exposiciones, museos y otros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Incrementar el nivel cultural de los alumnos, a través de diferentes actividades que se realizan por Círculos y cursos (programadas), o por grupos de cadetes (de oportunidad); se consideran visitas a museos, exposiciones y otras actividades afines al grupo o Círculo. </a:t>
                      </a:r>
                      <a:endParaRPr lang="es-ES_tradnl" sz="1000" kern="1200" dirty="0" smtClean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Los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alumnos del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1er Año realizan </a:t>
                      </a: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un recorrido por el Museo Marítimo Nacional, el edificio Armada de Chile y la Cripta de los Héroes. 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73905926"/>
                  </a:ext>
                </a:extLst>
              </a:tr>
              <a:tr h="601457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es-ES_tradnl" sz="10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Curso de Cueca</a:t>
                      </a:r>
                      <a:endParaRPr lang="es-CL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7664" marR="6766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80975" lvl="0" indent="-180975" algn="just">
                        <a:spcAft>
                          <a:spcPts val="600"/>
                        </a:spcAft>
                        <a:buFont typeface="Arial" panose="020B0604020202020204" pitchFamily="34" charset="0"/>
                        <a:buChar char="-"/>
                        <a:tabLst>
                          <a:tab pos="2700020" algn="ctr"/>
                          <a:tab pos="5400040" algn="r"/>
                          <a:tab pos="449580" algn="l"/>
                        </a:tabLst>
                      </a:pPr>
                      <a:r>
                        <a:rPr lang="es-ES_tradnl" sz="1000" kern="1200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Conocer y aprender el baile nacional, para poder participar adecuadamente en actividades en que se requiera. Enfocado a los cadetes de 4° Año y se realiza en octubre o noviembre de cada año (próximo al </a:t>
                      </a:r>
                      <a:r>
                        <a:rPr lang="es-ES_tradnl" sz="1000" kern="1200" dirty="0" smtClean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Candara" panose="020E0502030303020204" pitchFamily="34" charset="0"/>
                          <a:cs typeface="+mn-cs"/>
                        </a:rPr>
                        <a:t>egreso. </a:t>
                      </a:r>
                      <a:endParaRPr lang="es-CL" sz="1000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ndara" panose="020E0502030303020204" pitchFamily="34" charset="0"/>
                        <a:cs typeface="+mn-cs"/>
                      </a:endParaRPr>
                    </a:p>
                  </a:txBody>
                  <a:tcPr marL="67664" marR="6766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2224113"/>
                  </a:ext>
                </a:extLst>
              </a:tr>
            </a:tbl>
          </a:graphicData>
        </a:graphic>
      </p:graphicFrame>
      <p:graphicFrame>
        <p:nvGraphicFramePr>
          <p:cNvPr id="9" name="Tab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642378"/>
              </p:ext>
            </p:extLst>
          </p:nvPr>
        </p:nvGraphicFramePr>
        <p:xfrm>
          <a:off x="827584" y="1916832"/>
          <a:ext cx="3456384" cy="3566160"/>
        </p:xfrm>
        <a:graphic>
          <a:graphicData uri="http://schemas.openxmlformats.org/drawingml/2006/table">
            <a:tbl>
              <a:tblPr firstRow="1" firstCol="1" bandRow="1"/>
              <a:tblGrid>
                <a:gridCol w="3456384">
                  <a:extLst>
                    <a:ext uri="{9D8B030D-6E8A-4147-A177-3AD203B41FA5}">
                      <a16:colId xmlns:a16="http://schemas.microsoft.com/office/drawing/2014/main" val="279672828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spcAft>
                          <a:spcPts val="400"/>
                        </a:spcAft>
                      </a:pPr>
                      <a:r>
                        <a:rPr lang="es-MX" sz="1800" dirty="0" smtClean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Círculos</a:t>
                      </a:r>
                      <a:endParaRPr lang="es-CL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1349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Debate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164332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Baile y Folklore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854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Historia </a:t>
                      </a:r>
                      <a:r>
                        <a:rPr lang="es-E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y Realidad Internacional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6727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Música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015803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Pastoral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9171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Periodismo y “</a:t>
                      </a: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Fogonazo”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667189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Pintura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5296085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Teatro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3989164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Ciencia, Tecnología e Innovación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2381848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400"/>
                        </a:spcAft>
                      </a:pPr>
                      <a:r>
                        <a:rPr lang="es-ES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Registros Audiovisuales y </a:t>
                      </a:r>
                      <a:r>
                        <a:rPr lang="es-E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+mn-cs"/>
                        </a:rPr>
                        <a:t>Difusión</a:t>
                      </a:r>
                      <a:endParaRPr lang="es-CL" sz="18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+mn-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603119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1915635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928662" y="2071678"/>
            <a:ext cx="792961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3900" indent="-450850" algn="just">
              <a:buFont typeface="+mj-lt"/>
              <a:buAutoNum type="arabicPeriod"/>
            </a:pPr>
            <a:endParaRPr lang="es-CL" sz="2200" dirty="0" smtClean="0">
              <a:cs typeface="Arial" pitchFamily="34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1907704" y="260648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EVALUACIÓN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CULTURAL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31</a:t>
            </a:fld>
            <a:endParaRPr lang="es-ES" dirty="0">
              <a:solidFill>
                <a:schemeClr val="bg1"/>
              </a:solidFill>
            </a:endParaRPr>
          </a:p>
        </p:txBody>
      </p:sp>
      <p:sp>
        <p:nvSpPr>
          <p:cNvPr id="5" name="1 Rectángulo"/>
          <p:cNvSpPr/>
          <p:nvPr/>
        </p:nvSpPr>
        <p:spPr>
          <a:xfrm>
            <a:off x="539552" y="1702399"/>
            <a:ext cx="8318728" cy="486287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ES"/>
            </a:defPPr>
            <a:lvl1pPr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1pPr>
            <a:lvl2pPr marL="4572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2pPr>
            <a:lvl3pPr marL="9144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3pPr>
            <a:lvl4pPr marL="13716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4pPr>
            <a:lvl5pPr marL="1828800" algn="ctr" rtl="0" fontAlgn="base">
              <a:spcBef>
                <a:spcPct val="0"/>
              </a:spcBef>
              <a:spcAft>
                <a:spcPct val="0"/>
              </a:spcAft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800" kern="1200">
                <a:solidFill>
                  <a:schemeClr val="bg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361950" indent="-271463" algn="just">
              <a:buFont typeface="Arial" panose="020B0604020202020204" pitchFamily="34" charset="0"/>
              <a:buChar char="•"/>
            </a:pPr>
            <a:r>
              <a:rPr lang="es-ES_tradnl" sz="2200" dirty="0" smtClean="0">
                <a:cs typeface="Arial" pitchFamily="34" charset="0"/>
              </a:rPr>
              <a:t>Los </a:t>
            </a:r>
            <a:r>
              <a:rPr lang="es-ES_tradnl" sz="2200" dirty="0">
                <a:cs typeface="Arial" pitchFamily="34" charset="0"/>
              </a:rPr>
              <a:t>alumnos del 1er Año </a:t>
            </a:r>
            <a:r>
              <a:rPr lang="es-ES_tradnl" sz="2200" dirty="0" smtClean="0">
                <a:cs typeface="Arial" pitchFamily="34" charset="0"/>
              </a:rPr>
              <a:t>realizan </a:t>
            </a:r>
            <a:r>
              <a:rPr lang="es-ES_tradnl" sz="2200" dirty="0">
                <a:cs typeface="Arial" pitchFamily="34" charset="0"/>
              </a:rPr>
              <a:t>un recorrido por el Museo Marítimo Nacional, el edificio Armada de </a:t>
            </a:r>
            <a:r>
              <a:rPr lang="es-ES_tradnl" sz="2200" dirty="0" smtClean="0">
                <a:cs typeface="Arial" pitchFamily="34" charset="0"/>
              </a:rPr>
              <a:t>Chile, la </a:t>
            </a:r>
            <a:r>
              <a:rPr lang="es-ES_tradnl" sz="2200" dirty="0">
                <a:cs typeface="Arial" pitchFamily="34" charset="0"/>
              </a:rPr>
              <a:t>Cripta de los </a:t>
            </a:r>
            <a:r>
              <a:rPr lang="es-ES_tradnl" sz="2200" dirty="0" smtClean="0">
                <a:cs typeface="Arial" pitchFamily="34" charset="0"/>
              </a:rPr>
              <a:t>Héroes de Iquique, participación en charlas y academias culturales. </a:t>
            </a:r>
          </a:p>
          <a:p>
            <a:pPr marL="722313" indent="-366713" algn="just">
              <a:buFont typeface="Arial" panose="020B0604020202020204" pitchFamily="34" charset="0"/>
              <a:buChar char="•"/>
            </a:pPr>
            <a:endParaRPr lang="es-CL" sz="2200" dirty="0">
              <a:cs typeface="Arial" pitchFamily="34" charset="0"/>
            </a:endParaRPr>
          </a:p>
          <a:p>
            <a:pPr marL="361950" indent="-271463" algn="just">
              <a:buFont typeface="Arial" panose="020B0604020202020204" pitchFamily="34" charset="0"/>
              <a:buChar char="•"/>
            </a:pPr>
            <a:r>
              <a:rPr lang="es-MX" sz="2200" dirty="0" smtClean="0">
                <a:cs typeface="Arial" pitchFamily="34" charset="0"/>
              </a:rPr>
              <a:t>Es obligatorio la participación en los Círculos para los cadetes de 2do a 4to año.</a:t>
            </a:r>
          </a:p>
          <a:p>
            <a:pPr marL="722313" indent="-366713" algn="just">
              <a:buFont typeface="Arial" panose="020B0604020202020204" pitchFamily="34" charset="0"/>
              <a:buChar char="•"/>
            </a:pPr>
            <a:endParaRPr lang="es-MX" sz="2200" dirty="0" smtClean="0">
              <a:cs typeface="Arial" pitchFamily="34" charset="0"/>
            </a:endParaRPr>
          </a:p>
          <a:p>
            <a:pPr marL="361950" indent="-271463" algn="just">
              <a:buFont typeface="Arial" panose="020B0604020202020204" pitchFamily="34" charset="0"/>
              <a:buChar char="•"/>
            </a:pPr>
            <a:r>
              <a:rPr lang="es-MX" sz="2200" dirty="0" smtClean="0">
                <a:cs typeface="Arial" pitchFamily="34" charset="0"/>
              </a:rPr>
              <a:t>El profesor de Círculo evalúa la participación de los cadetes  mediante una pauta, que le entrega al Oficial de Círculo, y éste al  Oficial de División. La Calificación Militar que completa el Oficial de División incluirá la evaluación antes mencionada. </a:t>
            </a:r>
            <a:endParaRPr lang="es-CL" sz="2200" dirty="0" smtClean="0">
              <a:cs typeface="Arial" pitchFamily="34" charset="0"/>
            </a:endParaRPr>
          </a:p>
          <a:p>
            <a:pPr marL="722313" indent="-366713" algn="just"/>
            <a:endParaRPr lang="es-CL" sz="2200" dirty="0" smtClean="0">
              <a:cs typeface="Arial" pitchFamily="34" charset="0"/>
            </a:endParaRPr>
          </a:p>
          <a:p>
            <a:pPr marL="719138" indent="-363538" algn="just"/>
            <a:endParaRPr lang="es-CL" sz="2400" dirty="0" smtClean="0"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58348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4643438" y="2643182"/>
            <a:ext cx="372788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pic>
        <p:nvPicPr>
          <p:cNvPr id="7170" name="Picture 2" descr="https://escuelanaval.cl/wp-content/uploads/2019/12/slider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4000504"/>
            <a:ext cx="3600411" cy="1500171"/>
          </a:xfrm>
          <a:prstGeom prst="rect">
            <a:avLst/>
          </a:prstGeom>
          <a:noFill/>
        </p:spPr>
      </p:pic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32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071538" y="2285992"/>
            <a:ext cx="728667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dirty="0" smtClean="0"/>
              <a:t>Contribuir a formar oficiales con los valores institucionales definidos en el perfil de egreso y en las normas institucionales.</a:t>
            </a:r>
            <a:endParaRPr lang="es-ES" sz="2200" dirty="0"/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5072066" y="142852"/>
            <a:ext cx="3727879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OBJETIVOS 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  <a:endParaRPr lang="es-ES" altLang="es-CL" b="1" cap="all" dirty="0">
              <a:solidFill>
                <a:srgbClr val="FFCC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33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5576" y="1319996"/>
            <a:ext cx="7992888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buFont typeface="+mj-lt"/>
              <a:buAutoNum type="arabicPeriod"/>
            </a:pPr>
            <a:r>
              <a:rPr lang="es-ES" sz="2000" dirty="0" smtClean="0"/>
              <a:t>El Modelo Valórico es transversal</a:t>
            </a:r>
            <a:r>
              <a:rPr lang="es-ES" sz="2000" dirty="0"/>
              <a:t>, </a:t>
            </a:r>
            <a:r>
              <a:rPr lang="es-ES" sz="2000" dirty="0" smtClean="0"/>
              <a:t>pues involucra </a:t>
            </a:r>
            <a:r>
              <a:rPr lang="es-ES" sz="2000" dirty="0"/>
              <a:t>el día a día del </a:t>
            </a:r>
            <a:r>
              <a:rPr lang="es-ES" sz="2000" dirty="0" smtClean="0"/>
              <a:t>cadete naval.</a:t>
            </a:r>
            <a:endParaRPr lang="es-ES" sz="2000" dirty="0"/>
          </a:p>
          <a:p>
            <a:pPr marL="514350" indent="-514350" algn="just">
              <a:buFont typeface="+mj-lt"/>
              <a:buAutoNum type="arabicPeriod"/>
            </a:pPr>
            <a:endParaRPr lang="es-ES" sz="19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1900" dirty="0" smtClean="0"/>
              <a:t>Curso de p</a:t>
            </a:r>
            <a:r>
              <a:rPr lang="es-MX" sz="1900" dirty="0" err="1" smtClean="0"/>
              <a:t>revención</a:t>
            </a:r>
            <a:r>
              <a:rPr lang="es-MX" sz="1900" dirty="0" smtClean="0"/>
              <a:t> de consumo </a:t>
            </a:r>
            <a:r>
              <a:rPr lang="es-MX" sz="1900" dirty="0"/>
              <a:t>de </a:t>
            </a:r>
            <a:r>
              <a:rPr lang="es-MX" sz="1900" dirty="0" smtClean="0"/>
              <a:t>drogas </a:t>
            </a:r>
            <a:r>
              <a:rPr lang="es-MX" sz="1900" dirty="0"/>
              <a:t>y </a:t>
            </a:r>
            <a:r>
              <a:rPr lang="es-MX" sz="1900" dirty="0" smtClean="0"/>
              <a:t>alcohol (</a:t>
            </a:r>
            <a:r>
              <a:rPr lang="es-ES" sz="1900" dirty="0" smtClean="0"/>
              <a:t>SENDA).</a:t>
            </a:r>
            <a:endParaRPr lang="es-ES" sz="1900" dirty="0"/>
          </a:p>
          <a:p>
            <a:pPr marL="514350" indent="-514350" algn="just">
              <a:buFont typeface="+mj-lt"/>
              <a:buAutoNum type="arabicPeriod"/>
            </a:pPr>
            <a:endParaRPr lang="es-ES" sz="19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1900" dirty="0" smtClean="0"/>
              <a:t>Asignatura de Ética y Probidad en 4° Año.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19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1900" dirty="0" smtClean="0"/>
              <a:t>Cortesía y Educación en asignatura de Mando y Lid. en 3° Año.</a:t>
            </a:r>
          </a:p>
          <a:p>
            <a:pPr marL="514350" indent="-514350" algn="just">
              <a:buFont typeface="+mj-lt"/>
              <a:buAutoNum type="arabicPeriod"/>
            </a:pPr>
            <a:endParaRPr lang="es-ES" sz="1900" dirty="0" smtClean="0"/>
          </a:p>
          <a:p>
            <a:pPr marL="514350" indent="-514350" algn="just">
              <a:buFont typeface="+mj-lt"/>
              <a:buAutoNum type="arabicPeriod"/>
            </a:pPr>
            <a:r>
              <a:rPr lang="es-ES" sz="1900" dirty="0" smtClean="0"/>
              <a:t>Actividades de pastoral: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Catequesis de Primera Comunión </a:t>
            </a:r>
            <a:r>
              <a:rPr lang="es-ES" sz="1900" dirty="0"/>
              <a:t>y </a:t>
            </a:r>
            <a:r>
              <a:rPr lang="es-ES" sz="1900" dirty="0" smtClean="0"/>
              <a:t>Confirmación.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Monaguillo. 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Coro misas de la Escuela.</a:t>
            </a:r>
            <a:endParaRPr lang="es-ES" sz="1900" dirty="0"/>
          </a:p>
          <a:p>
            <a:pPr marL="514350" indent="-514350" algn="just">
              <a:buFont typeface="+mj-lt"/>
              <a:buAutoNum type="arabicPeriod" startAt="4"/>
            </a:pPr>
            <a:endParaRPr lang="es-ES" sz="1900" dirty="0" smtClean="0"/>
          </a:p>
          <a:p>
            <a:pPr marL="514350" indent="-514350" algn="just">
              <a:buFont typeface="+mj-lt"/>
              <a:buAutoNum type="arabicPeriod" startAt="4"/>
            </a:pPr>
            <a:r>
              <a:rPr lang="es-ES" sz="1900" dirty="0" smtClean="0"/>
              <a:t>Actividades ayuda social: 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Recolección de alimentos.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Entrega de comida a personas en situación de calle.</a:t>
            </a:r>
          </a:p>
          <a:p>
            <a:pPr marL="715963" lvl="1" indent="-258763" algn="just">
              <a:buFont typeface="Arial" panose="020B0604020202020204" pitchFamily="34" charset="0"/>
              <a:buChar char="•"/>
            </a:pPr>
            <a:r>
              <a:rPr lang="es-ES" sz="1900" dirty="0" smtClean="0"/>
              <a:t>Visita a hogares de ancianos.</a:t>
            </a:r>
            <a:endParaRPr lang="es-ES" sz="1900" dirty="0"/>
          </a:p>
        </p:txBody>
      </p:sp>
      <p:sp>
        <p:nvSpPr>
          <p:cNvPr id="3" name="2 Rectángulo"/>
          <p:cNvSpPr/>
          <p:nvPr/>
        </p:nvSpPr>
        <p:spPr>
          <a:xfrm>
            <a:off x="2143108" y="214290"/>
            <a:ext cx="70008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PRINCIPALES ACTIVIDADES</a:t>
            </a:r>
          </a:p>
          <a:p>
            <a:pPr marL="342900" indent="-342900" algn="r">
              <a:defRPr/>
            </a:pPr>
            <a:r>
              <a:rPr lang="es-CL" altLang="es-CL" b="1" cap="all" dirty="0" smtClean="0">
                <a:solidFill>
                  <a:srgbClr val="FFCC00"/>
                </a:solidFill>
              </a:rPr>
              <a:t>MODELO VALÓRICO</a:t>
            </a: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34</a:t>
            </a:fld>
            <a:endParaRPr lang="es-ES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3275856" y="3284984"/>
            <a:ext cx="267733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CONSULTAS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35</a:t>
            </a:fld>
            <a:endParaRPr lang="es-ES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8"/>
          <p:cNvSpPr txBox="1">
            <a:spLocks noChangeArrowheads="1"/>
          </p:cNvSpPr>
          <p:nvPr/>
        </p:nvSpPr>
        <p:spPr bwMode="auto">
          <a:xfrm>
            <a:off x="2423058" y="3284984"/>
            <a:ext cx="3530134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>
            <a:spAutoFit/>
          </a:bodyPr>
          <a:lstStyle/>
          <a:p>
            <a:pPr marL="342900" indent="-342900" algn="r">
              <a:defRPr/>
            </a:pPr>
            <a:r>
              <a:rPr lang="es-CL" altLang="es-CL" sz="3200" b="1" dirty="0" smtClean="0">
                <a:solidFill>
                  <a:srgbClr val="FFCC00"/>
                </a:solidFill>
              </a:rPr>
              <a:t>¡Muchas gracias!</a:t>
            </a:r>
            <a:endParaRPr lang="es-ES" altLang="es-CL" sz="3200" b="1" dirty="0">
              <a:solidFill>
                <a:srgbClr val="FFCC00"/>
              </a:solidFill>
            </a:endParaRPr>
          </a:p>
        </p:txBody>
      </p:sp>
      <p:sp>
        <p:nvSpPr>
          <p:cNvPr id="3" name="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0C6C59-114E-4502-9958-9ACCE17CC0DA}" type="slidenum">
              <a:rPr lang="es-ES" smtClean="0">
                <a:solidFill>
                  <a:schemeClr val="bg1"/>
                </a:solidFill>
              </a:rPr>
              <a:pPr>
                <a:defRPr/>
              </a:pPr>
              <a:t>36</a:t>
            </a:fld>
            <a:endParaRPr lang="es-E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694281"/>
      </p:ext>
    </p:extLst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8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1_Diseño predeterminado">
  <a:themeElements>
    <a:clrScheme name="10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0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0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0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0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2_Diseño predeterminado">
  <a:themeElements>
    <a:clrScheme name="5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5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5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5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4_Diseño predeterminado">
  <a:themeElements>
    <a:clrScheme name="4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>
          <a:noFill/>
        </a:ln>
        <a:effectLst/>
        <a:extLst>
          <a:ext uri="{909E8E84-426E-40DD-AFC4-6F175D3DCCD1}">
            <a14:hiddenFill xmlns:a14="http://schemas.microsoft.com/office/drawing/2010/main">
              <a:solidFill>
                <a:srgbClr val="FFFFFF"/>
              </a:solidFill>
            </a14:hiddenFill>
          </a:ext>
          <a:ext uri="{91240B29-F687-4F45-9708-019B960494DF}">
            <a14:hiddenLine xmlns:a14="http://schemas.microsoft.com/office/drawing/2010/main" w="9525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altLang="es-CL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4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19_Diseño predeterminado">
  <a:themeElements>
    <a:clrScheme name="1_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4_Diseño predeterminado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27054</TotalTime>
  <Words>2754</Words>
  <Application>Microsoft Office PowerPoint</Application>
  <PresentationFormat>Presentación en pantalla (4:3)</PresentationFormat>
  <Paragraphs>505</Paragraphs>
  <Slides>36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5</vt:i4>
      </vt:variant>
      <vt:variant>
        <vt:lpstr>Títulos de diapositiva</vt:lpstr>
      </vt:variant>
      <vt:variant>
        <vt:i4>36</vt:i4>
      </vt:variant>
    </vt:vector>
  </HeadingPairs>
  <TitlesOfParts>
    <vt:vector size="49" baseType="lpstr">
      <vt:lpstr>ＭＳ Ｐゴシック</vt:lpstr>
      <vt:lpstr>Arial</vt:lpstr>
      <vt:lpstr>Calibri</vt:lpstr>
      <vt:lpstr>Candara</vt:lpstr>
      <vt:lpstr>Latha</vt:lpstr>
      <vt:lpstr>Tahoma</vt:lpstr>
      <vt:lpstr>Times New Roman</vt:lpstr>
      <vt:lpstr>Verdana</vt:lpstr>
      <vt:lpstr>Diseño predeterminado</vt:lpstr>
      <vt:lpstr>21_Diseño predeterminado</vt:lpstr>
      <vt:lpstr>22_Diseño predeterminado</vt:lpstr>
      <vt:lpstr>24_Diseño predeterminado</vt:lpstr>
      <vt:lpstr>19_Diseño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Armada de Chile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Enrelacpublic01</dc:creator>
  <cp:lastModifiedBy>I05 Asesor Act. Acad. Prof. Marta Altamirano Villarroel</cp:lastModifiedBy>
  <cp:revision>733</cp:revision>
  <cp:lastPrinted>2017-01-23T18:41:00Z</cp:lastPrinted>
  <dcterms:created xsi:type="dcterms:W3CDTF">2007-01-23T15:47:52Z</dcterms:created>
  <dcterms:modified xsi:type="dcterms:W3CDTF">2025-04-29T16:35:28Z</dcterms:modified>
</cp:coreProperties>
</file>