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66CCFF"/>
    <a:srgbClr val="CCFFCC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2525"/>
  </p:normalViewPr>
  <p:slideViewPr>
    <p:cSldViewPr snapToGrid="0" snapToObjects="1">
      <p:cViewPr varScale="1">
        <p:scale>
          <a:sx n="102" d="100"/>
          <a:sy n="102" d="100"/>
        </p:scale>
        <p:origin x="1044" y="102"/>
      </p:cViewPr>
      <p:guideLst>
        <p:guide orient="horz" pos="2160"/>
        <p:guide pos="3840"/>
        <p:guide orient="horz" pos="21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 custScaleX="171431" custLinFactNeighborX="43886" custLinFactNeighborY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327889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747445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930753" y="2542585"/>
          <a:ext cx="2285447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930753" y="2542585"/>
        <a:ext cx="2285447" cy="1033484"/>
      </dsp:txXfrm>
    </dsp:sp>
    <dsp:sp modelId="{72C8DD78-E8C8-4F67-90BC-5E9C4363FA5A}">
      <dsp:nvSpPr>
        <dsp:cNvPr id="0" name=""/>
        <dsp:cNvSpPr/>
      </dsp:nvSpPr>
      <dsp:spPr>
        <a:xfrm>
          <a:off x="3060578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3160193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/>
            <a:t>1893</a:t>
          </a:r>
          <a:endParaRPr lang="es-CL" sz="4400" b="1" kern="1200" dirty="0"/>
        </a:p>
      </dsp:txBody>
      <dsp:txXfrm>
        <a:off x="3160193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639771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749417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/>
            <a:t>1967</a:t>
          </a:r>
          <a:endParaRPr lang="es-CL" sz="4400" b="1" kern="1200" dirty="0"/>
        </a:p>
      </dsp:txBody>
      <dsp:txXfrm>
        <a:off x="4749417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19/03/2026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438BC-6886-E1BF-332E-FF92540EF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D94FFACE-EA99-0C5A-2795-67EFB48DE1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1632DC1-46F4-3A58-1D33-5AE0E44F01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2E9EECE-0C3E-7C97-A9E6-2C3DB4A73F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98916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3AFE-3717-E849-ADA8-70E13B5C2E93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085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894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936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981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41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83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47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97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19-03-2026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7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714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66742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41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1249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336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3612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320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C6A8E-A4FE-E64B-8803-6BF1CF423658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613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accent2">
                    <a:lumMod val="75000"/>
                  </a:schemeClr>
                </a:solidFill>
              </a:rPr>
              <a:pPr/>
              <a:t>1</a:t>
            </a:fld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solidFill>
              <a:srgbClr val="CCEC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UA 1-1</a:t>
            </a:r>
          </a:p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>
                <a:latin typeface="Arial Black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INTRODUCCIÓN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512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5575" y="1514037"/>
            <a:ext cx="6521669" cy="4356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1253320"/>
            <a:ext cx="5270938" cy="5293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Batalla de </a:t>
            </a:r>
            <a:r>
              <a:rPr lang="es-ES" sz="2800" dirty="0" err="1">
                <a:ea typeface="Arial" charset="0"/>
                <a:cs typeface="Arial" charset="0"/>
              </a:rPr>
              <a:t>Chacabuco</a:t>
            </a:r>
            <a:r>
              <a:rPr lang="es-ES" sz="2800" dirty="0">
                <a:ea typeface="Arial" charset="0"/>
                <a:cs typeface="Arial" charset="0"/>
              </a:rPr>
              <a:t> (12 de febrero 1817) Las 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575" y="1102456"/>
            <a:ext cx="6291524" cy="5651369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febrero de 1817  es capturado en Valparaíso el bergantín Águila y armado como unidad de combate.  </a:t>
            </a:r>
            <a:r>
              <a:rPr lang="es-ES_tradnl" sz="2800" u="sng" dirty="0">
                <a:solidFill>
                  <a:schemeClr val="tx1"/>
                </a:solidFill>
                <a:ea typeface="Arial" charset="0"/>
                <a:cs typeface="Arial" charset="0"/>
              </a:rPr>
              <a:t>Fue el primer buque de la Escuadra chilena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 Posteriormente cambia su nombre a </a:t>
            </a:r>
            <a:r>
              <a:rPr lang="es-ES_tradnl" sz="2800" dirty="0" err="1">
                <a:solidFill>
                  <a:schemeClr val="tx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  <a:p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mando se le asigna al oficial de artillería Raimundo Morris, de origen irlandés. </a:t>
            </a:r>
            <a:r>
              <a:rPr lang="es-ES_tradnl" sz="2800" u="sng" dirty="0">
                <a:solidFill>
                  <a:schemeClr val="tx1"/>
                </a:solidFill>
                <a:ea typeface="Arial" charset="0"/>
                <a:cs typeface="Arial" charset="0"/>
              </a:rPr>
              <a:t>Es considerado el primer oficial de la marina de Chile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497" y="1466540"/>
            <a:ext cx="5546597" cy="43818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493906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26" y="1448337"/>
            <a:ext cx="7072928" cy="46600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549055" y="1647221"/>
            <a:ext cx="4414346" cy="4310943"/>
          </a:xfr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sz="2800" dirty="0">
                <a:solidFill>
                  <a:schemeClr val="tx1"/>
                </a:solidFill>
                <a:cs typeface="Arial" charset="0"/>
              </a:rPr>
              <a:t>	31 de marzo de 1817, se efectúa el rescate de 78 patriotas desterrados en el archipiélago de Juan Fernández. </a:t>
            </a:r>
          </a:p>
          <a:p>
            <a:r>
              <a:rPr lang="es-ES_tradnl" sz="2800" dirty="0">
                <a:solidFill>
                  <a:schemeClr val="tx1"/>
                </a:solidFill>
                <a:cs typeface="Arial" charset="0"/>
              </a:rPr>
              <a:t>	Primera acción de la de la naciente Armada de Chile.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933239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689903"/>
            <a:ext cx="10294742" cy="409209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indent="-20638">
              <a:buNone/>
            </a:pP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En 1817 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Se promulga el primer Reglamento Provisional de Marina, que fijó los grados del personal y sueldos.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ES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Se </a:t>
            </a:r>
            <a:r>
              <a:rPr lang="es-CL" sz="2800" dirty="0">
                <a:solidFill>
                  <a:schemeClr val="tx1"/>
                </a:solidFill>
                <a:latin typeface="Amasis MT Pro Medium" panose="020F0502020204030204" pitchFamily="18" charset="0"/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>
              <a:solidFill>
                <a:schemeClr val="tx1"/>
              </a:solidFill>
              <a:latin typeface="Amasis MT Pro Medium" panose="020F0502020204030204" pitchFamily="18" charset="0"/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8835409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575" y="1819860"/>
            <a:ext cx="11363763" cy="504545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	Abril de 1817 se captura el “Carmelo”, renombrado </a:t>
            </a:r>
            <a:r>
              <a:rPr lang="es-ES_tradnl" sz="2800" b="1" dirty="0">
                <a:solidFill>
                  <a:schemeClr val="tx1"/>
                </a:solidFill>
                <a:ea typeface="Arial" charset="0"/>
                <a:cs typeface="Arial" charset="0"/>
              </a:rPr>
              <a:t>“Araucano”</a:t>
            </a:r>
            <a:r>
              <a:rPr lang="es-ES_tradnl" sz="2800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Marzo de 1818 fue adquirida la fragata </a:t>
            </a:r>
            <a:r>
              <a:rPr lang="es-CL" sz="2800" dirty="0" err="1">
                <a:solidFill>
                  <a:schemeClr val="tx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 por Chile y se incorporó con el nombre de </a:t>
            </a:r>
            <a:r>
              <a:rPr lang="es-CL" sz="2800" b="1" i="1" dirty="0">
                <a:solidFill>
                  <a:schemeClr val="tx1"/>
                </a:solidFill>
                <a:ea typeface="Arial" charset="0"/>
                <a:cs typeface="Arial" charset="0"/>
              </a:rPr>
              <a:t>"Lautaro"</a:t>
            </a:r>
            <a:r>
              <a:rPr lang="es-CL" sz="2800" i="1" dirty="0">
                <a:solidFill>
                  <a:schemeClr val="tx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Mayo 1818, recaló el "Cumberland“, de propiedad del Estado, con el nombre de </a:t>
            </a:r>
            <a:r>
              <a:rPr lang="es-CL" sz="2800" b="1" dirty="0">
                <a:solidFill>
                  <a:schemeClr val="tx1"/>
                </a:solidFill>
                <a:ea typeface="Arial" charset="0"/>
                <a:cs typeface="Arial" charset="0"/>
              </a:rPr>
              <a:t>"San Martín"</a:t>
            </a: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. </a:t>
            </a:r>
          </a:p>
          <a:p>
            <a:pPr>
              <a:buNone/>
            </a:pPr>
            <a:endParaRPr lang="es-CL" sz="10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Mayo 1818, recaló  la corbeta "Coquimbo", siendo incorporada como </a:t>
            </a:r>
            <a:r>
              <a:rPr lang="es-CL" sz="2800" b="1" dirty="0">
                <a:solidFill>
                  <a:schemeClr val="tx1"/>
                </a:solidFill>
                <a:ea typeface="Arial" charset="0"/>
                <a:cs typeface="Arial" charset="0"/>
              </a:rPr>
              <a:t>"Chacabuco".</a:t>
            </a:r>
            <a:endParaRPr lang="es-ES_tradnl" sz="2800" b="1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81467" y="1060260"/>
            <a:ext cx="8792792" cy="58477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870404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26 de junio de 1818, se decreta el establecimiento en Valparaíso de la Comandancia General de Marina a cargo del Capitán de Marina de Primera Clase Manuel Blanco Encalada.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327860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85750" y="1316420"/>
            <a:ext cx="11584650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El general B. O'Higgins al verla exclamó “</a:t>
            </a:r>
            <a:r>
              <a:rPr lang="es-CL" sz="2800" i="1" dirty="0">
                <a:solidFill>
                  <a:schemeClr val="tx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+mj-c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42842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45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854266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>
              <p:extLst>
                <p:ext uri="{D42A27DB-BD31-4B8C-83A1-F6EECF244321}">
                  <p14:modId xmlns:p14="http://schemas.microsoft.com/office/powerpoint/2010/main" val="673715939"/>
                </p:ext>
              </p:extLst>
            </p:nvPr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La Escuela Naval </a:t>
            </a:r>
            <a:r>
              <a:rPr lang="es-CL" sz="2800" dirty="0">
                <a:ea typeface="Arial" charset="0"/>
                <a:cs typeface="Arial" charset="0"/>
              </a:rPr>
              <a:t>fue fundada por el Director Supremo General Don Bernardo O'Higgins, el 4 de agosto de 1818 con el nombre de "Academia de Jóvenes Guardias Marinas".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Academia de Jóvenes Guardiamarinas 1818 - 1822</a:t>
            </a:r>
            <a:endParaRPr lang="es-CL" dirty="0"/>
          </a:p>
        </p:txBody>
      </p:sp>
      <p:sp>
        <p:nvSpPr>
          <p:cNvPr id="2" name="CuadroTexto 1"/>
          <p:cNvSpPr txBox="1"/>
          <p:nvPr/>
        </p:nvSpPr>
        <p:spPr>
          <a:xfrm>
            <a:off x="8502977" y="6579869"/>
            <a:ext cx="3600666" cy="24622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schemeClr val="bg1"/>
                </a:solidFill>
              </a:rPr>
              <a:t>Bibliografía: Escuela Naval y sus reliquias. Juan A. </a:t>
            </a:r>
            <a:r>
              <a:rPr lang="es-MX" sz="1000" dirty="0" err="1">
                <a:solidFill>
                  <a:schemeClr val="bg1"/>
                </a:solidFill>
              </a:rPr>
              <a:t>Rodriguez</a:t>
            </a:r>
            <a:r>
              <a:rPr lang="es-MX" sz="1000" dirty="0">
                <a:solidFill>
                  <a:schemeClr val="bg1"/>
                </a:solidFill>
              </a:rPr>
              <a:t>. 1977</a:t>
            </a:r>
            <a:endParaRPr lang="es-CL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febrero 1824 por decreto del Director Supremo General Don Ramón Freire  se reabre la Escuela con el nombre de “Academia Náutica”.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</a:t>
            </a:r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de la escuela naval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Academia Náutica 1824 - 1825</a:t>
            </a:r>
            <a:endParaRPr lang="es-CL" dirty="0"/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954742"/>
            <a:ext cx="6403196" cy="513954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1834 ante el peligro de una guerra contra la confederación Perú-Boliviana, se crea la “Escuela Náutica”.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>
                <a:ea typeface="Arial" charset="0"/>
                <a:cs typeface="Arial" charset="0"/>
              </a:rPr>
              <a:t>	Se disuelve en 1844</a:t>
            </a:r>
            <a:endParaRPr lang="es-CL" sz="2800" dirty="0"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856680" y="1116237"/>
            <a:ext cx="5083073" cy="3502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233954"/>
            <a:ext cx="4060471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highlight>
                <a:srgbClr val="000080"/>
              </a:highlight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8" y="1961711"/>
            <a:ext cx="5434308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Escuela Náutica Nacional 1845 - 1847</a:t>
            </a:r>
            <a:endParaRPr lang="es-CL" dirty="0"/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5252" b="12640"/>
          <a:stretch>
            <a:fillRect/>
          </a:stretch>
        </p:blipFill>
        <p:spPr>
          <a:xfrm>
            <a:off x="6257274" y="1880662"/>
            <a:ext cx="5466814" cy="42085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Pasa a denominarse Escuela de Aplicación.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Escuela de Aplicación 1847 - 1857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060081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>
                <a:ea typeface="Arial" charset="0"/>
                <a:cs typeface="Arial" charset="0"/>
              </a:rPr>
              <a:t>	En 1858 el presidente Manuel Montt firma el decreto que crea la “Escuela Naval del Estado”. Se establece en tierra y formaría a sus propios alumnos.</a:t>
            </a:r>
            <a:endParaRPr lang="es-ES_tradnl" sz="2800" dirty="0"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3258981" y="2601309"/>
            <a:ext cx="8389667" cy="4058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80606" y="6198286"/>
            <a:ext cx="3882217" cy="461665"/>
          </a:xfrm>
          <a:prstGeom prst="rect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accent2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chemeClr val="bg1"/>
                </a:solidFill>
                <a:highlight>
                  <a:srgbClr val="000080"/>
                </a:highlight>
                <a:latin typeface="Franklin Gothic Medium" pitchFamily="34" charset="0"/>
              </a:defRPr>
            </a:lvl1pPr>
          </a:lstStyle>
          <a:p>
            <a:r>
              <a:rPr lang="es-ES" dirty="0"/>
              <a:t>Escuela Naval 1858 – 1945</a:t>
            </a:r>
            <a:endParaRPr lang="es-CL" dirty="0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</p:spTree>
    <p:extLst>
      <p:ext uri="{BB962C8B-B14F-4D97-AF65-F5344CB8AC3E}">
        <p14:creationId xmlns:p14="http://schemas.microsoft.com/office/powerpoint/2010/main" val="806043624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59517189"/>
      </p:ext>
    </p:extLst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1464027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544552" y="1639750"/>
            <a:ext cx="3451747" cy="5470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/>
              <a:t>.</a:t>
            </a:r>
          </a:p>
          <a:p>
            <a:pPr algn="just"/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236719096"/>
      </p:ext>
    </p:extLst>
  </p:cSld>
  <p:clrMapOvr>
    <a:masterClrMapping/>
  </p:clrMapOvr>
  <p:transition spd="slow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>
              <a:solidFill>
                <a:schemeClr val="tx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5926142"/>
      </p:ext>
    </p:extLst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4688492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</a:t>
            </a:r>
            <a:r>
              <a:rPr lang="es-CL" sz="2800" dirty="0" smtClean="0">
                <a:solidFill>
                  <a:schemeClr val="tx1"/>
                </a:solidFill>
                <a:ea typeface="Arial" charset="0"/>
                <a:cs typeface="Arial" charset="0"/>
              </a:rPr>
              <a:t>Museo </a:t>
            </a: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Naval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332782"/>
      </p:ext>
    </p:extLst>
  </p:cSld>
  <p:clrMapOvr>
    <a:masterClrMapping/>
  </p:clrMapOvr>
  <p:transition spd="slow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 cap="all">
                <a:ln w="3175" cmpd="sng">
                  <a:noFill/>
                </a:ln>
                <a:solidFill>
                  <a:schemeClr val="bg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dirty="0"/>
              <a:t>Historia de la escuela naval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17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4 de agosto de 1957 se coloca la primera piedra de la construcción de la nueva Escuela Naval.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>
                <a:ea typeface="Arial" charset="0"/>
                <a:cs typeface="Arial" charset="0"/>
              </a:rPr>
              <a:t>	En Junio de 1967 la Escuela Naval se traslada a la actual dependencia. Se inaugura el 4 de Agosto del mismo año.</a:t>
            </a:r>
            <a:endParaRPr lang="es-ES_tradnl" sz="2800" dirty="0"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>
                <a:solidFill>
                  <a:schemeClr val="tx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tx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3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4000" b="1" cap="all" dirty="0">
                <a:ln w="3175" cmpd="sng">
                  <a:noFill/>
                </a:ln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Historia de la escuela naval</a:t>
            </a: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24893"/>
      </p:ext>
    </p:extLst>
  </p:cSld>
  <p:clrMapOvr>
    <a:masterClrMapping/>
  </p:clrMapOvr>
  <p:transition spd="slow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928A-A535-77FA-3736-539FB1C8B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752D875-9445-B610-7CA5-EE2BDE22B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accent2">
                    <a:lumMod val="75000"/>
                  </a:schemeClr>
                </a:solidFill>
              </a:rPr>
              <a:pPr/>
              <a:t>30</a:t>
            </a:fld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Imagen 6" descr="3573694334_fd81afa8d5_o.jpg">
            <a:extLst>
              <a:ext uri="{FF2B5EF4-FFF2-40B4-BE49-F238E27FC236}">
                <a16:creationId xmlns:a16="http://schemas.microsoft.com/office/drawing/2014/main" id="{76D9B5D7-556D-4FB8-D1BA-A21E6A55A6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solidFill>
              <a:srgbClr val="CCEC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E49967F-2003-93F7-D62B-6640809A7F86}"/>
              </a:ext>
            </a:extLst>
          </p:cNvPr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>
            <a:extLst>
              <a:ext uri="{FF2B5EF4-FFF2-40B4-BE49-F238E27FC236}">
                <a16:creationId xmlns:a16="http://schemas.microsoft.com/office/drawing/2014/main" id="{DECD5A0B-F3CE-5C5A-9532-C6D4371EF619}"/>
              </a:ext>
            </a:extLst>
          </p:cNvPr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UA 1-1</a:t>
            </a:r>
          </a:p>
          <a:p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</a:p>
        </p:txBody>
      </p:sp>
    </p:spTree>
    <p:extLst>
      <p:ext uri="{BB962C8B-B14F-4D97-AF65-F5344CB8AC3E}">
        <p14:creationId xmlns:p14="http://schemas.microsoft.com/office/powerpoint/2010/main" val="799885602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7409</TotalTime>
  <Words>1088</Words>
  <Application>Microsoft Office PowerPoint</Application>
  <PresentationFormat>Panorámica</PresentationFormat>
  <Paragraphs>135</Paragraphs>
  <Slides>30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9" baseType="lpstr">
      <vt:lpstr>Amasis MT Pro Medium</vt:lpstr>
      <vt:lpstr>Arial</vt:lpstr>
      <vt:lpstr>Arial Black</vt:lpstr>
      <vt:lpstr>Calibri</vt:lpstr>
      <vt:lpstr>Franklin Gothic Medium</vt:lpstr>
      <vt:lpstr>Trebuchet MS</vt:lpstr>
      <vt:lpstr>Verdana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</vt:vector>
  </TitlesOfParts>
  <Manager>Gonzalo Maldonado</Manager>
  <Company>Escuela Naval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I18 Asesor Act. Profesionales PC. Gonzalo Maldonado V.</cp:lastModifiedBy>
  <cp:revision>185</cp:revision>
  <dcterms:created xsi:type="dcterms:W3CDTF">2016-02-05T21:17:10Z</dcterms:created>
  <dcterms:modified xsi:type="dcterms:W3CDTF">2026-03-19T19:27:09Z</dcterms:modified>
</cp:coreProperties>
</file>