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108" d="100"/>
          <a:sy n="108" d="100"/>
        </p:scale>
        <p:origin x="67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729078d6-43e6-5031-b027-e27310d50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05256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FFFFFF"/>
                </a:solidFill>
              </a:rPr>
              <a:t>ESTADO ACTUAL DEL PROCESO DE ELECTIVOS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7782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>
                <a:solidFill>
                  <a:srgbClr val="DCE6F0"/>
                </a:solidFill>
              </a:rPr>
              <a:t>RIE • </a:t>
            </a:r>
            <a:r>
              <a:rPr sz="1250" dirty="0" err="1">
                <a:solidFill>
                  <a:srgbClr val="DCE6F0"/>
                </a:solidFill>
              </a:rPr>
              <a:t>Síntesis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antecedentes</a:t>
            </a:r>
            <a:r>
              <a:rPr sz="1250" dirty="0">
                <a:solidFill>
                  <a:srgbClr val="DCE6F0"/>
                </a:solidFill>
              </a:rPr>
              <a:t>,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 y </a:t>
            </a:r>
            <a:r>
              <a:rPr sz="1250" dirty="0" err="1">
                <a:solidFill>
                  <a:srgbClr val="DCE6F0"/>
                </a:solidFill>
              </a:rPr>
              <a:t>línea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trabajo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desarrollo</a:t>
            </a:r>
            <a:endParaRPr sz="1250" dirty="0">
              <a:solidFill>
                <a:srgbClr val="DCE6F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012680" y="164592"/>
            <a:ext cx="1874519" cy="438912"/>
          </a:xfrm>
          <a:prstGeom prst="round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 err="1">
                <a:solidFill>
                  <a:srgbClr val="FFFFFF"/>
                </a:solidFill>
              </a:rPr>
              <a:t>Enfoque</a:t>
            </a:r>
            <a:r>
              <a:rPr sz="1600" b="1" dirty="0">
                <a:solidFill>
                  <a:srgbClr val="FFFFFF"/>
                </a:solidFill>
              </a:rPr>
              <a:t> MEDOC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0040" y="1051560"/>
            <a:ext cx="562356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20040" y="105156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1. Lo presentado a la DEA (19 junio 2026)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344" y="1472184"/>
            <a:ext cx="5330952" cy="1636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inicial</a:t>
            </a:r>
            <a:r>
              <a:rPr dirty="0"/>
              <a:t> de Plan de </a:t>
            </a:r>
            <a:r>
              <a:rPr dirty="0" err="1"/>
              <a:t>Especialidad</a:t>
            </a:r>
            <a:r>
              <a:rPr dirty="0"/>
              <a:t> con </a:t>
            </a:r>
            <a:r>
              <a:rPr dirty="0" err="1"/>
              <a:t>electivos</a:t>
            </a:r>
            <a:r>
              <a:rPr dirty="0"/>
              <a:t> </a:t>
            </a:r>
            <a:r>
              <a:rPr dirty="0" err="1"/>
              <a:t>organizados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y </a:t>
            </a:r>
            <a:r>
              <a:rPr dirty="0" err="1"/>
              <a:t>momento</a:t>
            </a:r>
            <a:r>
              <a:rPr dirty="0"/>
              <a:t> </a:t>
            </a:r>
            <a:r>
              <a:rPr dirty="0" err="1"/>
              <a:t>formativo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buscaba</a:t>
            </a:r>
            <a:r>
              <a:rPr dirty="0"/>
              <a:t> </a:t>
            </a:r>
            <a:r>
              <a:rPr dirty="0" err="1"/>
              <a:t>orientar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, </a:t>
            </a:r>
            <a:r>
              <a:rPr dirty="0" err="1"/>
              <a:t>flexibilizar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y responder a </a:t>
            </a:r>
            <a:r>
              <a:rPr dirty="0" err="1"/>
              <a:t>intereses</a:t>
            </a:r>
            <a:r>
              <a:rPr dirty="0"/>
              <a:t> </a:t>
            </a:r>
            <a:r>
              <a:rPr dirty="0" err="1"/>
              <a:t>diferenciados</a:t>
            </a:r>
            <a:r>
              <a:rPr dirty="0"/>
              <a:t> de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Incluía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vinculadas</a:t>
            </a:r>
            <a:r>
              <a:rPr dirty="0"/>
              <a:t> a </a:t>
            </a:r>
            <a:r>
              <a:rPr dirty="0" err="1"/>
              <a:t>tecnología</a:t>
            </a:r>
            <a:r>
              <a:rPr dirty="0"/>
              <a:t>, </a:t>
            </a:r>
            <a:r>
              <a:rPr dirty="0" err="1"/>
              <a:t>estrategia</a:t>
            </a:r>
            <a:r>
              <a:rPr dirty="0"/>
              <a:t>, </a:t>
            </a:r>
            <a:r>
              <a:rPr dirty="0" err="1"/>
              <a:t>liderazgo</a:t>
            </a:r>
            <a:r>
              <a:rPr dirty="0"/>
              <a:t>, </a:t>
            </a:r>
            <a:r>
              <a:rPr dirty="0" err="1"/>
              <a:t>programación</a:t>
            </a:r>
            <a:r>
              <a:rPr dirty="0"/>
              <a:t>, </a:t>
            </a:r>
            <a:r>
              <a:rPr dirty="0" err="1"/>
              <a:t>logística</a:t>
            </a:r>
            <a:r>
              <a:rPr dirty="0"/>
              <a:t> y </a:t>
            </a:r>
            <a:r>
              <a:rPr dirty="0" err="1"/>
              <a:t>navegación</a:t>
            </a:r>
            <a:r>
              <a:rPr dirty="0"/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36208" y="1051560"/>
            <a:ext cx="5623560" cy="2148840"/>
          </a:xfrm>
          <a:prstGeom prst="roundRect">
            <a:avLst/>
          </a:prstGeom>
          <a:solidFill>
            <a:srgbClr val="F9F2E2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36208" y="1051560"/>
            <a:ext cx="5623560" cy="34747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2. Principales observaciones de la DEA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82512" y="1472184"/>
            <a:ext cx="5330952" cy="129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Aprovechar</a:t>
            </a:r>
            <a:r>
              <a:rPr dirty="0"/>
              <a:t> </a:t>
            </a:r>
            <a:r>
              <a:rPr dirty="0" err="1"/>
              <a:t>mejor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tiempo</a:t>
            </a:r>
            <a:r>
              <a:rPr dirty="0"/>
              <a:t> con </a:t>
            </a:r>
            <a:r>
              <a:rPr dirty="0" err="1"/>
              <a:t>temáticas</a:t>
            </a:r>
            <a:r>
              <a:rPr dirty="0"/>
              <a:t> que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 </a:t>
            </a:r>
            <a:r>
              <a:rPr dirty="0" err="1"/>
              <a:t>puedan</a:t>
            </a:r>
            <a:r>
              <a:rPr dirty="0"/>
              <a:t> </a:t>
            </a:r>
            <a:r>
              <a:rPr dirty="0" err="1"/>
              <a:t>explotar</a:t>
            </a:r>
            <a:r>
              <a:rPr dirty="0"/>
              <a:t> y que </a:t>
            </a:r>
            <a:r>
              <a:rPr dirty="0" err="1"/>
              <a:t>abran</a:t>
            </a:r>
            <a:r>
              <a:rPr dirty="0"/>
              <a:t> </a:t>
            </a:r>
            <a:r>
              <a:rPr dirty="0" err="1"/>
              <a:t>oportunidades</a:t>
            </a:r>
            <a:r>
              <a:rPr dirty="0"/>
              <a:t> a un </a:t>
            </a:r>
            <a:r>
              <a:rPr dirty="0" err="1"/>
              <a:t>mundo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amplio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Formar</a:t>
            </a:r>
            <a:r>
              <a:rPr dirty="0"/>
              <a:t> un </a:t>
            </a:r>
            <a:r>
              <a:rPr dirty="0" err="1"/>
              <a:t>cadete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culto</a:t>
            </a:r>
            <a:r>
              <a:rPr dirty="0"/>
              <a:t>; se </a:t>
            </a:r>
            <a:r>
              <a:rPr dirty="0" err="1"/>
              <a:t>consideró</a:t>
            </a:r>
            <a:r>
              <a:rPr dirty="0"/>
              <a:t> que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presentada</a:t>
            </a:r>
            <a:r>
              <a:rPr dirty="0"/>
              <a:t> era </a:t>
            </a:r>
            <a:r>
              <a:rPr dirty="0" err="1"/>
              <a:t>todavía</a:t>
            </a:r>
            <a:r>
              <a:rPr dirty="0"/>
              <a:t> </a:t>
            </a:r>
            <a:r>
              <a:rPr dirty="0" err="1"/>
              <a:t>pobre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Retirar</a:t>
            </a:r>
            <a:r>
              <a:rPr dirty="0"/>
              <a:t> </a:t>
            </a:r>
            <a:r>
              <a:rPr dirty="0" err="1"/>
              <a:t>Shiphandling</a:t>
            </a:r>
            <a:r>
              <a:rPr dirty="0"/>
              <a:t>, RIPA</a:t>
            </a:r>
            <a:r>
              <a:rPr lang="es-ES" dirty="0"/>
              <a:t>,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lang="es-ES" dirty="0"/>
              <a:t>, Análisis Operacional, entre otros </a:t>
            </a:r>
            <a:r>
              <a:rPr dirty="0"/>
              <a:t>de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electiva</a:t>
            </a:r>
            <a:r>
              <a:rPr dirty="0"/>
              <a:t>, </a:t>
            </a:r>
            <a:r>
              <a:rPr dirty="0" err="1"/>
              <a:t>pues</a:t>
            </a:r>
            <a:r>
              <a:rPr dirty="0"/>
              <a:t> </a:t>
            </a:r>
            <a:r>
              <a:rPr dirty="0" err="1"/>
              <a:t>debieran</a:t>
            </a:r>
            <a:r>
              <a:rPr dirty="0"/>
              <a:t> </a:t>
            </a:r>
            <a:r>
              <a:rPr dirty="0" err="1"/>
              <a:t>abordarse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basal de la </a:t>
            </a:r>
            <a:r>
              <a:rPr dirty="0" err="1"/>
              <a:t>malla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Incorporar</a:t>
            </a:r>
            <a:r>
              <a:rPr dirty="0"/>
              <a:t> </a:t>
            </a: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temáticas</a:t>
            </a:r>
            <a:r>
              <a:rPr lang="es-ES" dirty="0"/>
              <a:t> como por ejemple: </a:t>
            </a:r>
            <a:r>
              <a:rPr dirty="0" err="1"/>
              <a:t>Oceanografía</a:t>
            </a:r>
            <a:r>
              <a:rPr dirty="0"/>
              <a:t> y </a:t>
            </a:r>
            <a:r>
              <a:rPr dirty="0" err="1"/>
              <a:t>Relaciones</a:t>
            </a:r>
            <a:r>
              <a:rPr dirty="0"/>
              <a:t> </a:t>
            </a:r>
            <a:r>
              <a:rPr dirty="0" err="1"/>
              <a:t>Internacionales</a:t>
            </a:r>
            <a:r>
              <a:rPr dirty="0"/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0040" y="3429000"/>
            <a:ext cx="5623560" cy="2697480"/>
          </a:xfrm>
          <a:prstGeom prst="roundRect">
            <a:avLst/>
          </a:prstGeom>
          <a:solidFill>
            <a:srgbClr val="E7F4E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20040" y="3429000"/>
            <a:ext cx="5623560" cy="34747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3. Trabajo en curso: nuevo diseño de electivos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" y="3849624"/>
            <a:ext cx="5330952" cy="781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Se </a:t>
            </a:r>
            <a:r>
              <a:rPr dirty="0" err="1"/>
              <a:t>está</a:t>
            </a:r>
            <a:r>
              <a:rPr dirty="0"/>
              <a:t> </a:t>
            </a:r>
            <a:r>
              <a:rPr dirty="0" err="1"/>
              <a:t>reformulando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plan a </a:t>
            </a:r>
            <a:r>
              <a:rPr dirty="0" err="1"/>
              <a:t>partir</a:t>
            </a:r>
            <a:r>
              <a:rPr dirty="0"/>
              <a:t> de </a:t>
            </a:r>
            <a:r>
              <a:rPr dirty="0" err="1"/>
              <a:t>tres</a:t>
            </a:r>
            <a:r>
              <a:rPr dirty="0"/>
              <a:t> </a:t>
            </a:r>
            <a:r>
              <a:rPr dirty="0" err="1"/>
              <a:t>grandes</a:t>
            </a:r>
            <a:r>
              <a:rPr dirty="0"/>
              <a:t> </a:t>
            </a:r>
            <a:r>
              <a:rPr dirty="0" err="1"/>
              <a:t>áreas</a:t>
            </a:r>
            <a:r>
              <a:rPr dirty="0"/>
              <a:t> de </a:t>
            </a:r>
            <a:r>
              <a:rPr dirty="0" err="1"/>
              <a:t>formación</a:t>
            </a:r>
            <a:r>
              <a:rPr dirty="0"/>
              <a:t>: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Ciencias</a:t>
            </a:r>
            <a:r>
              <a:rPr dirty="0"/>
              <a:t>, </a:t>
            </a:r>
            <a:r>
              <a:rPr dirty="0" err="1"/>
              <a:t>Tecnología</a:t>
            </a:r>
            <a:r>
              <a:rPr dirty="0"/>
              <a:t> e </a:t>
            </a:r>
            <a:r>
              <a:rPr dirty="0" err="1"/>
              <a:t>Innovación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Humanidades</a:t>
            </a:r>
            <a:r>
              <a:rPr dirty="0"/>
              <a:t> y </a:t>
            </a:r>
            <a:r>
              <a:rPr dirty="0" err="1"/>
              <a:t>Pensamiento</a:t>
            </a:r>
            <a:r>
              <a:rPr dirty="0"/>
              <a:t> </a:t>
            </a:r>
            <a:r>
              <a:rPr dirty="0" err="1"/>
              <a:t>Estratégico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36208" y="3429000"/>
            <a:ext cx="5623560" cy="269748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36208" y="342900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 dirty="0">
                <a:solidFill>
                  <a:srgbClr val="FFFFFF"/>
                </a:solidFill>
              </a:rPr>
              <a:t>4. Estado actual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82512" y="3849624"/>
            <a:ext cx="5330952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dirty="0"/>
              <a:t> de </a:t>
            </a:r>
            <a:r>
              <a:rPr dirty="0" err="1"/>
              <a:t>implementación</a:t>
            </a:r>
            <a:r>
              <a:rPr dirty="0"/>
              <a:t> </a:t>
            </a:r>
            <a:r>
              <a:rPr dirty="0" err="1"/>
              <a:t>aún</a:t>
            </a:r>
            <a:r>
              <a:rPr dirty="0"/>
              <a:t> se </a:t>
            </a:r>
            <a:r>
              <a:rPr dirty="0" err="1"/>
              <a:t>encuentra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definición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Como </a:t>
            </a: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, se </a:t>
            </a:r>
            <a:r>
              <a:rPr dirty="0" err="1"/>
              <a:t>proyecta</a:t>
            </a:r>
            <a:r>
              <a:rPr dirty="0"/>
              <a:t> que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área</a:t>
            </a:r>
            <a:r>
              <a:rPr dirty="0"/>
              <a:t> de </a:t>
            </a: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 se </a:t>
            </a:r>
            <a:r>
              <a:rPr dirty="0" err="1"/>
              <a:t>ofrezca</a:t>
            </a:r>
            <a:r>
              <a:rPr dirty="0"/>
              <a:t> </a:t>
            </a:r>
            <a:r>
              <a:rPr dirty="0" err="1"/>
              <a:t>preferentemente</a:t>
            </a:r>
            <a:r>
              <a:rPr dirty="0"/>
              <a:t> al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El nuevo plan se </a:t>
            </a:r>
            <a:r>
              <a:rPr dirty="0" err="1"/>
              <a:t>concibe</a:t>
            </a:r>
            <a:r>
              <a:rPr dirty="0"/>
              <a:t> </a:t>
            </a:r>
            <a:r>
              <a:rPr dirty="0" err="1"/>
              <a:t>como</a:t>
            </a:r>
            <a:r>
              <a:rPr dirty="0"/>
              <a:t> </a:t>
            </a:r>
            <a:r>
              <a:rPr dirty="0" err="1"/>
              <a:t>una</a:t>
            </a:r>
            <a:r>
              <a:rPr dirty="0"/>
              <a:t> </a:t>
            </a:r>
            <a:r>
              <a:rPr dirty="0" err="1"/>
              <a:t>instancia</a:t>
            </a:r>
            <a:r>
              <a:rPr dirty="0"/>
              <a:t> de </a:t>
            </a:r>
            <a:r>
              <a:rPr dirty="0" err="1"/>
              <a:t>innovación</a:t>
            </a:r>
            <a:r>
              <a:rPr dirty="0"/>
              <a:t> curricular que </a:t>
            </a:r>
            <a:r>
              <a:rPr dirty="0" err="1"/>
              <a:t>flexibiliza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 y </a:t>
            </a:r>
            <a:r>
              <a:rPr dirty="0" err="1"/>
              <a:t>enriquece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</a:t>
            </a:r>
            <a:r>
              <a:rPr dirty="0" err="1"/>
              <a:t>según</a:t>
            </a:r>
            <a:r>
              <a:rPr dirty="0"/>
              <a:t> </a:t>
            </a:r>
            <a:r>
              <a:rPr dirty="0" err="1"/>
              <a:t>intereses</a:t>
            </a:r>
            <a:r>
              <a:rPr dirty="0"/>
              <a:t> y </a:t>
            </a:r>
            <a:r>
              <a:rPr dirty="0" err="1"/>
              <a:t>proyección</a:t>
            </a:r>
            <a:r>
              <a:rPr dirty="0"/>
              <a:t> </a:t>
            </a:r>
            <a:r>
              <a:rPr dirty="0" err="1"/>
              <a:t>profesional</a:t>
            </a:r>
            <a:r>
              <a:rPr dirty="0"/>
              <a:t> del </a:t>
            </a:r>
            <a:r>
              <a:rPr dirty="0" err="1"/>
              <a:t>cadete</a:t>
            </a:r>
            <a:r>
              <a:rPr lang="es-ES" dirty="0"/>
              <a:t>, respondiendo también  a necesidades propias del mundo actual.</a:t>
            </a:r>
            <a:endParaRPr dirty="0"/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lang="es-ES" dirty="0"/>
              <a:t>L</a:t>
            </a:r>
            <a:r>
              <a:rPr dirty="0"/>
              <a:t>as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deben</a:t>
            </a:r>
            <a:r>
              <a:rPr dirty="0"/>
              <a:t> </a:t>
            </a:r>
            <a:r>
              <a:rPr dirty="0" err="1"/>
              <a:t>diseñarse</a:t>
            </a:r>
            <a:r>
              <a:rPr dirty="0"/>
              <a:t> e </a:t>
            </a:r>
            <a:r>
              <a:rPr dirty="0" err="1"/>
              <a:t>implementarse</a:t>
            </a:r>
            <a:r>
              <a:rPr dirty="0"/>
              <a:t> bajo </a:t>
            </a:r>
            <a:r>
              <a:rPr dirty="0" err="1"/>
              <a:t>metodología</a:t>
            </a:r>
            <a:r>
              <a:rPr dirty="0"/>
              <a:t> MEDOC, </a:t>
            </a:r>
            <a:r>
              <a:rPr dirty="0" err="1"/>
              <a:t>favoreciendo</a:t>
            </a:r>
            <a:r>
              <a:rPr dirty="0"/>
              <a:t> </a:t>
            </a:r>
            <a:r>
              <a:rPr dirty="0" err="1"/>
              <a:t>integración</a:t>
            </a:r>
            <a:r>
              <a:rPr dirty="0"/>
              <a:t> curricular, </a:t>
            </a:r>
            <a:r>
              <a:rPr dirty="0" err="1"/>
              <a:t>pertinencia</a:t>
            </a:r>
            <a:r>
              <a:rPr dirty="0"/>
              <a:t> </a:t>
            </a:r>
            <a:r>
              <a:rPr dirty="0" err="1"/>
              <a:t>formativa</a:t>
            </a:r>
            <a:r>
              <a:rPr dirty="0"/>
              <a:t> y </a:t>
            </a:r>
            <a:r>
              <a:rPr dirty="0" err="1"/>
              <a:t>continuidad</a:t>
            </a:r>
            <a:r>
              <a:rPr dirty="0"/>
              <a:t> con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perfil</a:t>
            </a:r>
            <a:r>
              <a:rPr dirty="0"/>
              <a:t> de </a:t>
            </a:r>
            <a:r>
              <a:rPr dirty="0" err="1"/>
              <a:t>egreso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32688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>
                <a:solidFill>
                  <a:srgbClr val="FFFFFF"/>
                </a:solidFill>
              </a:rPr>
              <a:t>NUEVOS ELECTIVOS PROPUESTOS POR ÁREA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9611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 err="1">
                <a:solidFill>
                  <a:srgbClr val="DCE6F0"/>
                </a:solidFill>
              </a:rPr>
              <a:t>Propuesta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preliminar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reformulación</a:t>
            </a:r>
            <a:r>
              <a:rPr sz="1250" dirty="0">
                <a:solidFill>
                  <a:srgbClr val="DCE6F0"/>
                </a:solidFill>
              </a:rPr>
              <a:t> a </a:t>
            </a:r>
            <a:r>
              <a:rPr sz="1250" dirty="0" err="1">
                <a:solidFill>
                  <a:srgbClr val="DCE6F0"/>
                </a:solidFill>
              </a:rPr>
              <a:t>partir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2608" y="1188720"/>
            <a:ext cx="3794760" cy="4983480"/>
          </a:xfrm>
          <a:prstGeom prst="roundRect">
            <a:avLst/>
          </a:prstGeom>
          <a:solidFill>
            <a:srgbClr val="E8EEF5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92608" y="1188720"/>
            <a:ext cx="3794760" cy="43891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FFFFF"/>
                </a:solidFill>
              </a:rPr>
              <a:t>CIENCIAS, TECNOLOGÍA E INNOVACIÓN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" y="1691640"/>
            <a:ext cx="3151825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Orientada</a:t>
            </a:r>
            <a:r>
              <a:rPr sz="1050" i="1" dirty="0">
                <a:solidFill>
                  <a:srgbClr val="5A6069"/>
                </a:solidFill>
              </a:rPr>
              <a:t> a </a:t>
            </a:r>
            <a:r>
              <a:rPr sz="1050" i="1" dirty="0" err="1">
                <a:solidFill>
                  <a:srgbClr val="5A6069"/>
                </a:solidFill>
              </a:rPr>
              <a:t>cultura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científica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herramientas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digitales</a:t>
            </a:r>
            <a:r>
              <a:rPr sz="1050" i="1" dirty="0">
                <a:solidFill>
                  <a:srgbClr val="5A6069"/>
                </a:solidFill>
              </a:rPr>
              <a:t> e</a:t>
            </a:r>
            <a:endParaRPr lang="es-ES" sz="1050" i="1" dirty="0">
              <a:solidFill>
                <a:srgbClr val="5A6069"/>
              </a:solidFill>
            </a:endParaRPr>
          </a:p>
          <a:p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innovación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aplicada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168" y="2395728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Ciberseguridad</a:t>
            </a:r>
            <a:r>
              <a:rPr sz="1400" b="1" dirty="0"/>
              <a:t> y </a:t>
            </a:r>
            <a:r>
              <a:rPr sz="1400" b="1" dirty="0" err="1"/>
              <a:t>Defensa</a:t>
            </a:r>
            <a:r>
              <a:rPr sz="1400" b="1" dirty="0"/>
              <a:t> Digita</a:t>
            </a:r>
            <a:r>
              <a:rPr sz="1400" dirty="0"/>
              <a:t>l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Artificial: </a:t>
            </a:r>
            <a:r>
              <a:rPr sz="1400" b="1" dirty="0" err="1"/>
              <a:t>uso</a:t>
            </a:r>
            <a:r>
              <a:rPr sz="1400" b="1" dirty="0"/>
              <a:t> </a:t>
            </a:r>
            <a:r>
              <a:rPr sz="1400" b="1" dirty="0" err="1"/>
              <a:t>ético</a:t>
            </a:r>
            <a:r>
              <a:rPr sz="1400" b="1" dirty="0"/>
              <a:t> y </a:t>
            </a:r>
            <a:r>
              <a:rPr sz="1400" b="1" dirty="0" err="1"/>
              <a:t>responsable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Investigación</a:t>
            </a:r>
            <a:r>
              <a:rPr sz="1400" b="1" dirty="0"/>
              <a:t>, </a:t>
            </a:r>
            <a:r>
              <a:rPr sz="1400" b="1" dirty="0" err="1"/>
              <a:t>Emprendimiento</a:t>
            </a:r>
            <a:r>
              <a:rPr sz="1400" b="1" dirty="0"/>
              <a:t> e </a:t>
            </a:r>
            <a:r>
              <a:rPr sz="1400" b="1" dirty="0" err="1"/>
              <a:t>Innovación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Introducción</a:t>
            </a:r>
            <a:r>
              <a:rPr sz="1400" b="1" dirty="0"/>
              <a:t> a la </a:t>
            </a:r>
            <a:r>
              <a:rPr sz="1400" b="1" dirty="0" err="1"/>
              <a:t>Programación</a:t>
            </a:r>
            <a:r>
              <a:rPr sz="1400" b="1" dirty="0"/>
              <a:t> </a:t>
            </a:r>
            <a:r>
              <a:rPr sz="1400" b="1" dirty="0" err="1"/>
              <a:t>en</a:t>
            </a:r>
            <a:r>
              <a:rPr sz="1400" b="1" dirty="0"/>
              <a:t> Python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Física</a:t>
            </a:r>
            <a:r>
              <a:rPr sz="1400" b="1" dirty="0"/>
              <a:t> al </a:t>
            </a:r>
            <a:r>
              <a:rPr sz="1400" b="1" dirty="0" err="1"/>
              <a:t>Servicio</a:t>
            </a:r>
            <a:r>
              <a:rPr sz="1400" b="1" dirty="0"/>
              <a:t> del Mar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Oceanografía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/>
              <a:t>Control de </a:t>
            </a:r>
            <a:r>
              <a:rPr sz="1400" b="1" dirty="0" err="1"/>
              <a:t>Gestión</a:t>
            </a:r>
            <a:r>
              <a:rPr sz="1400" b="1" dirty="0"/>
              <a:t> y </a:t>
            </a:r>
            <a:r>
              <a:rPr sz="1400" b="1" dirty="0" err="1"/>
              <a:t>Eficacia</a:t>
            </a:r>
            <a:r>
              <a:rPr sz="1400" b="1" dirty="0"/>
              <a:t>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97096" y="1188720"/>
            <a:ext cx="3794760" cy="4983480"/>
          </a:xfrm>
          <a:prstGeom prst="roundRect">
            <a:avLst/>
          </a:prstGeom>
          <a:solidFill>
            <a:srgbClr val="E7F4EF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197096" y="1188720"/>
            <a:ext cx="3794760" cy="43891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HUMANIDADES Y PENSAMIENTO ESTRATÉGICO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34256" y="1691640"/>
            <a:ext cx="311014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Busca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formar</a:t>
            </a:r>
            <a:r>
              <a:rPr sz="1050" i="1" dirty="0">
                <a:solidFill>
                  <a:srgbClr val="5A6069"/>
                </a:solidFill>
              </a:rPr>
              <a:t> un </a:t>
            </a:r>
            <a:r>
              <a:rPr sz="1050" i="1" dirty="0" err="1">
                <a:solidFill>
                  <a:srgbClr val="5A6069"/>
                </a:solidFill>
              </a:rPr>
              <a:t>cadete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más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culto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reflexivo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r>
              <a:rPr sz="1050" i="1" dirty="0" err="1">
                <a:solidFill>
                  <a:srgbClr val="5A6069"/>
                </a:solidFill>
              </a:rPr>
              <a:t>abierto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lang="es-ES" sz="1050" i="1" dirty="0">
                <a:solidFill>
                  <a:srgbClr val="5A6069"/>
                </a:solidFill>
              </a:rPr>
              <a:t/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>
                <a:solidFill>
                  <a:srgbClr val="5A6069"/>
                </a:solidFill>
              </a:rPr>
              <a:t>al </a:t>
            </a:r>
            <a:r>
              <a:rPr sz="1050" i="1" dirty="0" err="1">
                <a:solidFill>
                  <a:srgbClr val="5A6069"/>
                </a:solidFill>
              </a:rPr>
              <a:t>entorno</a:t>
            </a:r>
            <a:r>
              <a:rPr sz="1050" i="1" dirty="0">
                <a:solidFill>
                  <a:srgbClr val="5A6069"/>
                </a:solidFill>
              </a:rPr>
              <a:t> global.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70832" y="2331720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Antropología</a:t>
            </a:r>
            <a:r>
              <a:rPr sz="1400" b="1" dirty="0"/>
              <a:t> del </a:t>
            </a:r>
            <a:r>
              <a:rPr sz="1400" b="1" dirty="0" err="1"/>
              <a:t>Conflicto</a:t>
            </a:r>
            <a:r>
              <a:rPr sz="1400" b="1" dirty="0"/>
              <a:t> y la Guerra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Geopolítica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Relaciones</a:t>
            </a:r>
            <a:r>
              <a:rPr sz="1400" b="1" dirty="0"/>
              <a:t> </a:t>
            </a:r>
            <a:r>
              <a:rPr sz="1400" b="1" dirty="0" err="1"/>
              <a:t>Internacionales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Sostenibilidad</a:t>
            </a:r>
            <a:r>
              <a:rPr sz="1400" b="1" dirty="0"/>
              <a:t> </a:t>
            </a:r>
            <a:r>
              <a:rPr sz="1400" b="1" dirty="0" err="1"/>
              <a:t>Marítima</a:t>
            </a:r>
            <a:r>
              <a:rPr sz="1400" b="1" dirty="0"/>
              <a:t> y </a:t>
            </a:r>
            <a:r>
              <a:rPr sz="1400" b="1" dirty="0" err="1"/>
              <a:t>Gobernanza</a:t>
            </a:r>
            <a:r>
              <a:rPr sz="1400" b="1" dirty="0"/>
              <a:t> </a:t>
            </a:r>
            <a:r>
              <a:rPr sz="1400" b="1" dirty="0" err="1"/>
              <a:t>Oceánica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Comunicación</a:t>
            </a:r>
            <a:r>
              <a:rPr sz="1400" b="1" dirty="0"/>
              <a:t> </a:t>
            </a:r>
            <a:r>
              <a:rPr sz="1400" b="1" dirty="0" err="1"/>
              <a:t>Estratégica</a:t>
            </a:r>
            <a:r>
              <a:rPr sz="1400" b="1" dirty="0"/>
              <a:t> y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Neurociencia</a:t>
            </a:r>
            <a:r>
              <a:rPr sz="1400" b="1" dirty="0"/>
              <a:t>, </a:t>
            </a:r>
            <a:r>
              <a:rPr sz="1400" b="1" dirty="0" err="1"/>
              <a:t>Comportamiento</a:t>
            </a:r>
            <a:r>
              <a:rPr sz="1400" b="1" dirty="0"/>
              <a:t> y </a:t>
            </a:r>
            <a:r>
              <a:rPr sz="1400" b="1" dirty="0" err="1"/>
              <a:t>Liderazgo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</a:t>
            </a:r>
            <a:r>
              <a:rPr sz="1400" b="1" dirty="0" err="1"/>
              <a:t>Emocional</a:t>
            </a:r>
            <a:r>
              <a:rPr sz="1400" b="1" dirty="0"/>
              <a:t> y </a:t>
            </a:r>
            <a:r>
              <a:rPr sz="1400" b="1" dirty="0" err="1"/>
              <a:t>Gestión</a:t>
            </a:r>
            <a:r>
              <a:rPr sz="1400" b="1" dirty="0"/>
              <a:t> del </a:t>
            </a:r>
            <a:r>
              <a:rPr sz="1400" b="1" dirty="0" err="1"/>
              <a:t>Comportamiento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01583" y="1188720"/>
            <a:ext cx="3794760" cy="4983480"/>
          </a:xfrm>
          <a:prstGeom prst="roundRect">
            <a:avLst/>
          </a:prstGeom>
          <a:solidFill>
            <a:srgbClr val="F9F2E2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101583" y="1188720"/>
            <a:ext cx="3794760" cy="43891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SISTEMAS E INGENIERÍA APLICADA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38743" y="1691640"/>
            <a:ext cx="3650358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Área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en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construcción</a:t>
            </a:r>
            <a:r>
              <a:rPr sz="1050" i="1" dirty="0">
                <a:solidFill>
                  <a:srgbClr val="5A6069"/>
                </a:solidFill>
              </a:rPr>
              <a:t> para </a:t>
            </a:r>
            <a:r>
              <a:rPr sz="1050" i="1" dirty="0" err="1">
                <a:solidFill>
                  <a:srgbClr val="5A6069"/>
                </a:solidFill>
              </a:rPr>
              <a:t>fortalecer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modelamiento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sistemas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r>
              <a:rPr lang="es-ES" sz="1050" i="1" dirty="0">
                <a:solidFill>
                  <a:srgbClr val="5A6069"/>
                </a:solidFill>
              </a:rPr>
              <a:t/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 err="1">
                <a:solidFill>
                  <a:srgbClr val="5A6069"/>
                </a:solidFill>
              </a:rPr>
              <a:t>proyección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profesional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6175" y="2312814"/>
            <a:ext cx="3465576" cy="169687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Modelamiento</a:t>
            </a:r>
            <a:r>
              <a:rPr sz="1400" b="1" dirty="0"/>
              <a:t> de </a:t>
            </a:r>
            <a:r>
              <a:rPr sz="1400" b="1" dirty="0" err="1"/>
              <a:t>Sistemas</a:t>
            </a:r>
            <a:r>
              <a:rPr sz="1400" b="1" dirty="0"/>
              <a:t> para </a:t>
            </a:r>
            <a:r>
              <a:rPr sz="1400" b="1" dirty="0" err="1"/>
              <a:t>Proyectos</a:t>
            </a:r>
            <a:r>
              <a:rPr sz="1400" b="1" dirty="0"/>
              <a:t> de </a:t>
            </a:r>
            <a:r>
              <a:rPr sz="1400" b="1" dirty="0" err="1"/>
              <a:t>Ingeniería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Aprendizajes</a:t>
            </a:r>
            <a:r>
              <a:rPr sz="1400" b="1" dirty="0"/>
              <a:t> para la </a:t>
            </a:r>
            <a:r>
              <a:rPr sz="1400" b="1" dirty="0" err="1"/>
              <a:t>Ingeniería</a:t>
            </a:r>
            <a:r>
              <a:rPr sz="1400" b="1" dirty="0"/>
              <a:t> Naval y </a:t>
            </a:r>
            <a:r>
              <a:rPr sz="1400" b="1" dirty="0" err="1"/>
              <a:t>Electrónica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b="1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endParaRPr lang="es-ES"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del </a:t>
            </a:r>
            <a:r>
              <a:rPr dirty="0" err="1"/>
              <a:t>área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proceso</a:t>
            </a:r>
            <a:r>
              <a:rPr dirty="0"/>
              <a:t> de </a:t>
            </a:r>
            <a:r>
              <a:rPr dirty="0" err="1"/>
              <a:t>definición</a:t>
            </a:r>
            <a:endParaRPr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: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prioritaria</a:t>
            </a:r>
            <a:r>
              <a:rPr dirty="0"/>
              <a:t> para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endParaRPr dirty="0"/>
          </a:p>
        </p:txBody>
      </p:sp>
      <p:sp>
        <p:nvSpPr>
          <p:cNvPr id="19" name="Rounded Rectangle 18"/>
          <p:cNvSpPr/>
          <p:nvPr/>
        </p:nvSpPr>
        <p:spPr>
          <a:xfrm>
            <a:off x="640080" y="6236208"/>
            <a:ext cx="10927080" cy="384048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0" b="1" dirty="0">
              <a:solidFill>
                <a:srgbClr val="0A2A5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541</Words>
  <Application>Microsoft Office PowerPoint</Application>
  <PresentationFormat>Panorámica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I1- PC Miguel Nuñez Valencia</dc:creator>
  <cp:keywords/>
  <dc:description>generated using python-pptx</dc:description>
  <cp:lastModifiedBy>I06 Asesor Educación Prof. Yanina Leiva A.</cp:lastModifiedBy>
  <cp:revision>4</cp:revision>
  <dcterms:created xsi:type="dcterms:W3CDTF">2013-01-27T09:14:16Z</dcterms:created>
  <dcterms:modified xsi:type="dcterms:W3CDTF">2026-07-07T14:54:38Z</dcterms:modified>
  <cp:category/>
</cp:coreProperties>
</file>