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36" r:id="rId2"/>
  </p:sldMasterIdLst>
  <p:notesMasterIdLst>
    <p:notesMasterId r:id="rId16"/>
  </p:notesMasterIdLst>
  <p:sldIdLst>
    <p:sldId id="256" r:id="rId3"/>
    <p:sldId id="269" r:id="rId4"/>
    <p:sldId id="270" r:id="rId5"/>
    <p:sldId id="271" r:id="rId6"/>
    <p:sldId id="258" r:id="rId7"/>
    <p:sldId id="262" r:id="rId8"/>
    <p:sldId id="267" r:id="rId9"/>
    <p:sldId id="272" r:id="rId10"/>
    <p:sldId id="273" r:id="rId11"/>
    <p:sldId id="274" r:id="rId12"/>
    <p:sldId id="275" r:id="rId13"/>
    <p:sldId id="276" r:id="rId14"/>
    <p:sldId id="277" r:id="rId1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08"/>
    <p:restoredTop sz="93573"/>
  </p:normalViewPr>
  <p:slideViewPr>
    <p:cSldViewPr>
      <p:cViewPr varScale="1">
        <p:scale>
          <a:sx n="50" d="100"/>
          <a:sy n="50" d="100"/>
        </p:scale>
        <p:origin x="192" y="800"/>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16-02-23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dirty="0"/>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1113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457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2950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2186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956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638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47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16-02-23</a:t>
            </a:fld>
            <a:endParaRPr lang="es-CL" dirty="0"/>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16-02-23</a:t>
            </a:fld>
            <a:endParaRPr lang="es-CL" dirty="0"/>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16-02-23</a:t>
            </a:fld>
            <a:endParaRPr lang="es-CL" dirty="0"/>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16-02-23</a:t>
            </a:fld>
            <a:endParaRPr lang="es-CL" dirty="0"/>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dirty="0"/>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dirty="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16-02-23</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16-02-23</a:t>
            </a:fld>
            <a:endParaRPr lang="es-CL" dirty="0"/>
          </a:p>
        </p:txBody>
      </p:sp>
      <p:sp>
        <p:nvSpPr>
          <p:cNvPr id="5" name="4 Marcador de pie de página"/>
          <p:cNvSpPr>
            <a:spLocks noGrp="1"/>
          </p:cNvSpPr>
          <p:nvPr>
            <p:ph type="ftr" sz="quarter" idx="11"/>
          </p:nvPr>
        </p:nvSpPr>
        <p:spPr>
          <a:xfrm>
            <a:off x="609602" y="6248208"/>
            <a:ext cx="7431311" cy="365125"/>
          </a:xfrm>
        </p:spPr>
        <p:txBody>
          <a:bodyPr/>
          <a:lstStyle/>
          <a:p>
            <a:endParaRPr lang="es-CL" dirty="0"/>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16-02-23</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2339590184"/>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1296767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16-02-23</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4087155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extLst>
      <p:ext uri="{BB962C8B-B14F-4D97-AF65-F5344CB8AC3E}">
        <p14:creationId xmlns:p14="http://schemas.microsoft.com/office/powerpoint/2010/main" val="2697665731"/>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16-02-23</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extLst>
      <p:ext uri="{BB962C8B-B14F-4D97-AF65-F5344CB8AC3E}">
        <p14:creationId xmlns:p14="http://schemas.microsoft.com/office/powerpoint/2010/main" val="256201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16-02-23</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extLst>
      <p:ext uri="{BB962C8B-B14F-4D97-AF65-F5344CB8AC3E}">
        <p14:creationId xmlns:p14="http://schemas.microsoft.com/office/powerpoint/2010/main" val="32351862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934074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1491402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28252067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16-02-23</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extLst>
      <p:ext uri="{BB962C8B-B14F-4D97-AF65-F5344CB8AC3E}">
        <p14:creationId xmlns:p14="http://schemas.microsoft.com/office/powerpoint/2010/main" val="878091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16-02-23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4355106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16-02-23</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67684375"/>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16-02-23</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1044259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16-02-23</a:t>
            </a:fld>
            <a:endParaRPr lang="es-CL" dirty="0"/>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dirty="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16-02-23</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extLst>
      <p:ext uri="{BB962C8B-B14F-4D97-AF65-F5344CB8AC3E}">
        <p14:creationId xmlns:p14="http://schemas.microsoft.com/office/powerpoint/2010/main" val="2253751308"/>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4.png"/><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 Id="rId1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7.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YnO20pB9Yo&amp;list=PLX0MV-TQXl0SbUoJ7uKZb7t0lIpd8Rsgo&amp;index=1&amp;t=4s"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1569660"/>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Física II </a:t>
            </a:r>
          </a:p>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2023</a:t>
            </a:r>
          </a:p>
        </p:txBody>
      </p:sp>
      <p:pic>
        <p:nvPicPr>
          <p:cNvPr id="8" name="Imagen 3">
            <a:extLst>
              <a:ext uri="{FF2B5EF4-FFF2-40B4-BE49-F238E27FC236}">
                <a16:creationId xmlns:a16="http://schemas.microsoft.com/office/drawing/2014/main" id="{8128952F-D40A-BF44-BD0F-C8DE07353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7888" y="908720"/>
            <a:ext cx="1721827" cy="198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d</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imensión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y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309253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c</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onversión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de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1309199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Funciones trigonométricas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en triángulos</a:t>
            </a:r>
          </a:p>
        </p:txBody>
      </p:sp>
    </p:spTree>
    <p:extLst>
      <p:ext uri="{BB962C8B-B14F-4D97-AF65-F5344CB8AC3E}">
        <p14:creationId xmlns:p14="http://schemas.microsoft.com/office/powerpoint/2010/main" val="338650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Triángulo rectángulo</a:t>
            </a:r>
          </a:p>
        </p:txBody>
      </p:sp>
      <p:sp>
        <p:nvSpPr>
          <p:cNvPr id="3" name="Triángulo rectángulo 2">
            <a:extLst>
              <a:ext uri="{FF2B5EF4-FFF2-40B4-BE49-F238E27FC236}">
                <a16:creationId xmlns:a16="http://schemas.microsoft.com/office/drawing/2014/main" id="{5E6C0222-CB90-4617-A322-8CAAC4ACD32D}"/>
              </a:ext>
            </a:extLst>
          </p:cNvPr>
          <p:cNvSpPr/>
          <p:nvPr/>
        </p:nvSpPr>
        <p:spPr>
          <a:xfrm flipH="1">
            <a:off x="1055440" y="1772643"/>
            <a:ext cx="2160240" cy="2880320"/>
          </a:xfrm>
          <a:prstGeom prst="rtTriangle">
            <a:avLst/>
          </a:prstGeom>
          <a:solidFill>
            <a:schemeClr val="accent1">
              <a:alpha val="50000"/>
            </a:schemeClr>
          </a:solidFill>
          <a:ln w="28575">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cxnSp>
        <p:nvCxnSpPr>
          <p:cNvPr id="5" name="Conector recto 4">
            <a:extLst>
              <a:ext uri="{FF2B5EF4-FFF2-40B4-BE49-F238E27FC236}">
                <a16:creationId xmlns:a16="http://schemas.microsoft.com/office/drawing/2014/main" id="{97677993-9CDF-40FB-BF5D-BCAD3883AFEA}"/>
              </a:ext>
            </a:extLst>
          </p:cNvPr>
          <p:cNvCxnSpPr/>
          <p:nvPr/>
        </p:nvCxnSpPr>
        <p:spPr>
          <a:xfrm>
            <a:off x="2984416" y="4421699"/>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3F94B107-2E6E-4F56-AC04-EDBD3372524E}"/>
              </a:ext>
            </a:extLst>
          </p:cNvPr>
          <p:cNvCxnSpPr>
            <a:cxnSpLocks/>
          </p:cNvCxnSpPr>
          <p:nvPr/>
        </p:nvCxnSpPr>
        <p:spPr>
          <a:xfrm rot="5400000">
            <a:off x="2876404" y="4529711"/>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39BBAA67-8BE0-4141-83AD-31D6BB3FFF50}"/>
                  </a:ext>
                </a:extLst>
              </p:cNvPr>
              <p:cNvSpPr txBox="1"/>
              <p:nvPr/>
            </p:nvSpPr>
            <p:spPr>
              <a:xfrm>
                <a:off x="1981287"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6" name="CuadroTexto 5">
                <a:extLst>
                  <a:ext uri="{FF2B5EF4-FFF2-40B4-BE49-F238E27FC236}">
                    <a16:creationId xmlns:a16="http://schemas.microsoft.com/office/drawing/2014/main" id="{39BBAA67-8BE0-4141-83AD-31D6BB3FFF50}"/>
                  </a:ext>
                </a:extLst>
              </p:cNvPr>
              <p:cNvSpPr txBox="1">
                <a:spLocks noRot="1" noChangeAspect="1" noMove="1" noResize="1" noEditPoints="1" noAdjustHandles="1" noChangeArrowheads="1" noChangeShapeType="1" noTextEdit="1"/>
              </p:cNvSpPr>
              <p:nvPr/>
            </p:nvSpPr>
            <p:spPr>
              <a:xfrm>
                <a:off x="1981287"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3B7C2374-54B0-4F05-8BE6-10A0FB55E4E0}"/>
                  </a:ext>
                </a:extLst>
              </p:cNvPr>
              <p:cNvSpPr txBox="1"/>
              <p:nvPr/>
            </p:nvSpPr>
            <p:spPr>
              <a:xfrm>
                <a:off x="3287688" y="3213556"/>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2" name="CuadroTexto 11">
                <a:extLst>
                  <a:ext uri="{FF2B5EF4-FFF2-40B4-BE49-F238E27FC236}">
                    <a16:creationId xmlns:a16="http://schemas.microsoft.com/office/drawing/2014/main" id="{3B7C2374-54B0-4F05-8BE6-10A0FB55E4E0}"/>
                  </a:ext>
                </a:extLst>
              </p:cNvPr>
              <p:cNvSpPr txBox="1">
                <a:spLocks noRot="1" noChangeAspect="1" noMove="1" noResize="1" noEditPoints="1" noAdjustHandles="1" noChangeArrowheads="1" noChangeShapeType="1" noTextEdit="1"/>
              </p:cNvSpPr>
              <p:nvPr/>
            </p:nvSpPr>
            <p:spPr>
              <a:xfrm>
                <a:off x="3287688" y="3213556"/>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D3B8034B-50BD-489E-AAC2-9768A3D3DA38}"/>
                  </a:ext>
                </a:extLst>
              </p:cNvPr>
              <p:cNvSpPr txBox="1"/>
              <p:nvPr/>
            </p:nvSpPr>
            <p:spPr>
              <a:xfrm>
                <a:off x="1672741" y="2924017"/>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3" name="CuadroTexto 12">
                <a:extLst>
                  <a:ext uri="{FF2B5EF4-FFF2-40B4-BE49-F238E27FC236}">
                    <a16:creationId xmlns:a16="http://schemas.microsoft.com/office/drawing/2014/main" id="{D3B8034B-50BD-489E-AAC2-9768A3D3DA38}"/>
                  </a:ext>
                </a:extLst>
              </p:cNvPr>
              <p:cNvSpPr txBox="1">
                <a:spLocks noRot="1" noChangeAspect="1" noMove="1" noResize="1" noEditPoints="1" noAdjustHandles="1" noChangeArrowheads="1" noChangeShapeType="1" noTextEdit="1"/>
              </p:cNvSpPr>
              <p:nvPr/>
            </p:nvSpPr>
            <p:spPr>
              <a:xfrm>
                <a:off x="1672741" y="2924017"/>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F84F605E-84FC-4933-9011-E4F8A7F79ADC}"/>
                  </a:ext>
                </a:extLst>
              </p:cNvPr>
              <p:cNvSpPr txBox="1"/>
              <p:nvPr/>
            </p:nvSpPr>
            <p:spPr>
              <a:xfrm>
                <a:off x="4943872" y="1124744"/>
                <a:ext cx="1789656" cy="7380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7" name="CuadroTexto 6">
                <a:extLst>
                  <a:ext uri="{FF2B5EF4-FFF2-40B4-BE49-F238E27FC236}">
                    <a16:creationId xmlns:a16="http://schemas.microsoft.com/office/drawing/2014/main" id="{F84F605E-84FC-4933-9011-E4F8A7F79ADC}"/>
                  </a:ext>
                </a:extLst>
              </p:cNvPr>
              <p:cNvSpPr txBox="1">
                <a:spLocks noRot="1" noChangeAspect="1" noMove="1" noResize="1" noEditPoints="1" noAdjustHandles="1" noChangeArrowheads="1" noChangeShapeType="1" noTextEdit="1"/>
              </p:cNvSpPr>
              <p:nvPr/>
            </p:nvSpPr>
            <p:spPr>
              <a:xfrm>
                <a:off x="4943872" y="1124744"/>
                <a:ext cx="1789656" cy="7380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AF334EB6-62E6-4E92-8701-FC40DBFFD86B}"/>
                  </a:ext>
                </a:extLst>
              </p:cNvPr>
              <p:cNvSpPr txBox="1"/>
              <p:nvPr/>
            </p:nvSpPr>
            <p:spPr>
              <a:xfrm>
                <a:off x="4972373" y="2132856"/>
                <a:ext cx="1732654" cy="81817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4" name="CuadroTexto 13">
                <a:extLst>
                  <a:ext uri="{FF2B5EF4-FFF2-40B4-BE49-F238E27FC236}">
                    <a16:creationId xmlns:a16="http://schemas.microsoft.com/office/drawing/2014/main" id="{AF334EB6-62E6-4E92-8701-FC40DBFFD86B}"/>
                  </a:ext>
                </a:extLst>
              </p:cNvPr>
              <p:cNvSpPr txBox="1">
                <a:spLocks noRot="1" noChangeAspect="1" noMove="1" noResize="1" noEditPoints="1" noAdjustHandles="1" noChangeArrowheads="1" noChangeShapeType="1" noTextEdit="1"/>
              </p:cNvSpPr>
              <p:nvPr/>
            </p:nvSpPr>
            <p:spPr>
              <a:xfrm>
                <a:off x="4972373" y="2132856"/>
                <a:ext cx="1732654" cy="818173"/>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BA2936E-0407-4A4F-93FD-91061933DCBA}"/>
                  </a:ext>
                </a:extLst>
              </p:cNvPr>
              <p:cNvSpPr txBox="1"/>
              <p:nvPr/>
            </p:nvSpPr>
            <p:spPr>
              <a:xfrm>
                <a:off x="1306993" y="4228027"/>
                <a:ext cx="311880"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𝜃</m:t>
                      </m:r>
                    </m:oMath>
                  </m:oMathPara>
                </a14:m>
                <a:endParaRPr kumimoji="0" lang="es-CL" sz="2800" b="0" i="0" u="none" strike="noStrike" kern="1200" cap="none" spc="0" normalizeH="0" baseline="0" noProof="0" dirty="0">
                  <a:ln>
                    <a:noFill/>
                  </a:ln>
                  <a:solidFill>
                    <a:prstClr val="white"/>
                  </a:solidFill>
                  <a:effectLst/>
                  <a:uLnTx/>
                  <a:uFillTx/>
                  <a:latin typeface="Tw Cen MT"/>
                  <a:ea typeface="+mn-ea"/>
                  <a:cs typeface="+mn-cs"/>
                </a:endParaRPr>
              </a:p>
            </p:txBody>
          </p:sp>
        </mc:Choice>
        <mc:Fallback xmlns="">
          <p:sp>
            <p:nvSpPr>
              <p:cNvPr id="15" name="CuadroTexto 14">
                <a:extLst>
                  <a:ext uri="{FF2B5EF4-FFF2-40B4-BE49-F238E27FC236}">
                    <a16:creationId xmlns:a16="http://schemas.microsoft.com/office/drawing/2014/main" id="{8BA2936E-0407-4A4F-93FD-91061933DCBA}"/>
                  </a:ext>
                </a:extLst>
              </p:cNvPr>
              <p:cNvSpPr txBox="1">
                <a:spLocks noRot="1" noChangeAspect="1" noMove="1" noResize="1" noEditPoints="1" noAdjustHandles="1" noChangeArrowheads="1" noChangeShapeType="1" noTextEdit="1"/>
              </p:cNvSpPr>
              <p:nvPr/>
            </p:nvSpPr>
            <p:spPr>
              <a:xfrm>
                <a:off x="1306993" y="4228027"/>
                <a:ext cx="311880" cy="430887"/>
              </a:xfrm>
              <a:prstGeom prst="rect">
                <a:avLst/>
              </a:prstGeom>
              <a:blipFill>
                <a:blip r:embed="rId8"/>
                <a:stretch>
                  <a:fillRect/>
                </a:stretch>
              </a:blipFill>
            </p:spPr>
            <p:txBody>
              <a:bodyPr/>
              <a:lstStyle/>
              <a:p>
                <a:r>
                  <a:rPr lang="es-CL">
                    <a:noFill/>
                  </a:rPr>
                  <a:t> </a:t>
                </a:r>
              </a:p>
            </p:txBody>
          </p:sp>
        </mc:Fallback>
      </mc:AlternateContent>
      <p:sp>
        <p:nvSpPr>
          <p:cNvPr id="16" name="Arco 15">
            <a:extLst>
              <a:ext uri="{FF2B5EF4-FFF2-40B4-BE49-F238E27FC236}">
                <a16:creationId xmlns:a16="http://schemas.microsoft.com/office/drawing/2014/main" id="{0E7F8274-F952-4109-8DE5-AE6E01011489}"/>
              </a:ext>
            </a:extLst>
          </p:cNvPr>
          <p:cNvSpPr/>
          <p:nvPr/>
        </p:nvSpPr>
        <p:spPr>
          <a:xfrm>
            <a:off x="580597" y="4010475"/>
            <a:ext cx="1250707" cy="1402309"/>
          </a:xfrm>
          <a:prstGeom prst="arc">
            <a:avLst>
              <a:gd name="adj1" fmla="val 17904118"/>
              <a:gd name="adj2" fmla="val 21050389"/>
            </a:avLst>
          </a:prstGeom>
          <a:ln w="25400">
            <a:solidFill>
              <a:schemeClr val="bg1"/>
            </a:solidFill>
            <a:head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057C632E-ACC4-49E0-8DC7-2A4D706ADA08}"/>
                  </a:ext>
                </a:extLst>
              </p:cNvPr>
              <p:cNvSpPr txBox="1"/>
              <p:nvPr/>
            </p:nvSpPr>
            <p:spPr>
              <a:xfrm>
                <a:off x="4943872" y="3212976"/>
                <a:ext cx="1783244" cy="81798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7" name="CuadroTexto 16">
                <a:extLst>
                  <a:ext uri="{FF2B5EF4-FFF2-40B4-BE49-F238E27FC236}">
                    <a16:creationId xmlns:a16="http://schemas.microsoft.com/office/drawing/2014/main" id="{057C632E-ACC4-49E0-8DC7-2A4D706ADA08}"/>
                  </a:ext>
                </a:extLst>
              </p:cNvPr>
              <p:cNvSpPr txBox="1">
                <a:spLocks noRot="1" noChangeAspect="1" noMove="1" noResize="1" noEditPoints="1" noAdjustHandles="1" noChangeArrowheads="1" noChangeShapeType="1" noTextEdit="1"/>
              </p:cNvSpPr>
              <p:nvPr/>
            </p:nvSpPr>
            <p:spPr>
              <a:xfrm>
                <a:off x="4943872" y="3212976"/>
                <a:ext cx="1783244" cy="817981"/>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16A48BFB-1E88-44B6-B43D-8611A9FF81F4}"/>
                  </a:ext>
                </a:extLst>
              </p:cNvPr>
              <p:cNvSpPr txBox="1"/>
              <p:nvPr/>
            </p:nvSpPr>
            <p:spPr>
              <a:xfrm>
                <a:off x="8544272" y="1128299"/>
                <a:ext cx="1773626" cy="73770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9" name="CuadroTexto 18">
                <a:extLst>
                  <a:ext uri="{FF2B5EF4-FFF2-40B4-BE49-F238E27FC236}">
                    <a16:creationId xmlns:a16="http://schemas.microsoft.com/office/drawing/2014/main" id="{16A48BFB-1E88-44B6-B43D-8611A9FF81F4}"/>
                  </a:ext>
                </a:extLst>
              </p:cNvPr>
              <p:cNvSpPr txBox="1">
                <a:spLocks noRot="1" noChangeAspect="1" noMove="1" noResize="1" noEditPoints="1" noAdjustHandles="1" noChangeArrowheads="1" noChangeShapeType="1" noTextEdit="1"/>
              </p:cNvSpPr>
              <p:nvPr/>
            </p:nvSpPr>
            <p:spPr>
              <a:xfrm>
                <a:off x="8544272" y="1128299"/>
                <a:ext cx="1773626" cy="737702"/>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9F74F12D-383E-4A4C-A568-CDDB9F2A4CDA}"/>
                  </a:ext>
                </a:extLst>
              </p:cNvPr>
              <p:cNvSpPr txBox="1"/>
              <p:nvPr/>
            </p:nvSpPr>
            <p:spPr>
              <a:xfrm>
                <a:off x="8572773" y="2212613"/>
                <a:ext cx="2115771" cy="7377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0" name="CuadroTexto 19">
                <a:extLst>
                  <a:ext uri="{FF2B5EF4-FFF2-40B4-BE49-F238E27FC236}">
                    <a16:creationId xmlns:a16="http://schemas.microsoft.com/office/drawing/2014/main" id="{9F74F12D-383E-4A4C-A568-CDDB9F2A4CDA}"/>
                  </a:ext>
                </a:extLst>
              </p:cNvPr>
              <p:cNvSpPr txBox="1">
                <a:spLocks noRot="1" noChangeAspect="1" noMove="1" noResize="1" noEditPoints="1" noAdjustHandles="1" noChangeArrowheads="1" noChangeShapeType="1" noTextEdit="1"/>
              </p:cNvSpPr>
              <p:nvPr/>
            </p:nvSpPr>
            <p:spPr>
              <a:xfrm>
                <a:off x="8572773" y="2212613"/>
                <a:ext cx="2115771" cy="737766"/>
              </a:xfrm>
              <a:prstGeom prst="rect">
                <a:avLst/>
              </a:prstGeom>
              <a:blipFill>
                <a:blip r:embed="rId11"/>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01B2B851-04B1-4A6D-A35F-CCA655ADE504}"/>
                  </a:ext>
                </a:extLst>
              </p:cNvPr>
              <p:cNvSpPr txBox="1"/>
              <p:nvPr/>
            </p:nvSpPr>
            <p:spPr>
              <a:xfrm>
                <a:off x="8544272" y="3292729"/>
                <a:ext cx="2132700" cy="7379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1" name="CuadroTexto 20">
                <a:extLst>
                  <a:ext uri="{FF2B5EF4-FFF2-40B4-BE49-F238E27FC236}">
                    <a16:creationId xmlns:a16="http://schemas.microsoft.com/office/drawing/2014/main" id="{01B2B851-04B1-4A6D-A35F-CCA655ADE504}"/>
                  </a:ext>
                </a:extLst>
              </p:cNvPr>
              <p:cNvSpPr txBox="1">
                <a:spLocks noRot="1" noChangeAspect="1" noMove="1" noResize="1" noEditPoints="1" noAdjustHandles="1" noChangeArrowheads="1" noChangeShapeType="1" noTextEdit="1"/>
              </p:cNvSpPr>
              <p:nvPr/>
            </p:nvSpPr>
            <p:spPr>
              <a:xfrm>
                <a:off x="8544272" y="3292729"/>
                <a:ext cx="2132700" cy="737959"/>
              </a:xfrm>
              <a:prstGeom prst="rect">
                <a:avLst/>
              </a:prstGeom>
              <a:blipFill>
                <a:blip r:embed="rId12"/>
                <a:stretch>
                  <a:fillRect/>
                </a:stretch>
              </a:blipFill>
            </p:spPr>
            <p:txBody>
              <a:bodyPr/>
              <a:lstStyle/>
              <a:p>
                <a:r>
                  <a:rPr lang="es-CL">
                    <a:noFill/>
                  </a:rPr>
                  <a:t> </a:t>
                </a:r>
              </a:p>
            </p:txBody>
          </p:sp>
        </mc:Fallback>
      </mc:AlternateContent>
      <p:sp>
        <p:nvSpPr>
          <p:cNvPr id="22" name="Marcador de contenido 2">
            <a:extLst>
              <a:ext uri="{FF2B5EF4-FFF2-40B4-BE49-F238E27FC236}">
                <a16:creationId xmlns:a16="http://schemas.microsoft.com/office/drawing/2014/main" id="{F5CB8FCA-07F9-4BFC-9D42-E8C4868895D2}"/>
              </a:ext>
            </a:extLst>
          </p:cNvPr>
          <p:cNvSpPr txBox="1">
            <a:spLocks/>
          </p:cNvSpPr>
          <p:nvPr/>
        </p:nvSpPr>
        <p:spPr>
          <a:xfrm>
            <a:off x="3906647" y="4344488"/>
            <a:ext cx="8249924"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Teorema de Pitágoras</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0A047E93-E2E4-48CB-94FF-A5792B6B0699}"/>
                  </a:ext>
                </a:extLst>
              </p:cNvPr>
              <p:cNvSpPr txBox="1"/>
              <p:nvPr/>
            </p:nvSpPr>
            <p:spPr>
              <a:xfrm>
                <a:off x="6521652" y="5381102"/>
                <a:ext cx="2909433"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3" name="CuadroTexto 22">
                <a:extLst>
                  <a:ext uri="{FF2B5EF4-FFF2-40B4-BE49-F238E27FC236}">
                    <a16:creationId xmlns:a16="http://schemas.microsoft.com/office/drawing/2014/main" id="{0A047E93-E2E4-48CB-94FF-A5792B6B0699}"/>
                  </a:ext>
                </a:extLst>
              </p:cNvPr>
              <p:cNvSpPr txBox="1">
                <a:spLocks noRot="1" noChangeAspect="1" noMove="1" noResize="1" noEditPoints="1" noAdjustHandles="1" noChangeArrowheads="1" noChangeShapeType="1" noTextEdit="1"/>
              </p:cNvSpPr>
              <p:nvPr/>
            </p:nvSpPr>
            <p:spPr>
              <a:xfrm>
                <a:off x="6521652" y="5381102"/>
                <a:ext cx="2909433" cy="430887"/>
              </a:xfrm>
              <a:prstGeom prst="rect">
                <a:avLst/>
              </a:prstGeom>
              <a:blipFill>
                <a:blip r:embed="rId13"/>
                <a:stretch>
                  <a:fillRect b="-857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98ADF9C9-D2F6-4B1E-B88C-02C2EB678611}"/>
                  </a:ext>
                </a:extLst>
              </p:cNvPr>
              <p:cNvSpPr txBox="1"/>
              <p:nvPr/>
            </p:nvSpPr>
            <p:spPr>
              <a:xfrm>
                <a:off x="91492" y="5451388"/>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m:t>
                                  </m:r>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in</m:t>
                                  </m:r>
                                </m:e>
                                <m:sup>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=1</m:t>
                              </m:r>
                            </m:e>
                          </m:func>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4" name="CuadroTexto 23">
                <a:extLst>
                  <a:ext uri="{FF2B5EF4-FFF2-40B4-BE49-F238E27FC236}">
                    <a16:creationId xmlns:a16="http://schemas.microsoft.com/office/drawing/2014/main" id="{98ADF9C9-D2F6-4B1E-B88C-02C2EB678611}"/>
                  </a:ext>
                </a:extLst>
              </p:cNvPr>
              <p:cNvSpPr txBox="1">
                <a:spLocks noRot="1" noChangeAspect="1" noMove="1" noResize="1" noEditPoints="1" noAdjustHandles="1" noChangeArrowheads="1" noChangeShapeType="1" noTextEdit="1"/>
              </p:cNvSpPr>
              <p:nvPr/>
            </p:nvSpPr>
            <p:spPr>
              <a:xfrm>
                <a:off x="91492" y="5451388"/>
                <a:ext cx="4088135" cy="430887"/>
              </a:xfrm>
              <a:prstGeom prst="rect">
                <a:avLst/>
              </a:prstGeom>
              <a:blipFill>
                <a:blip r:embed="rId14"/>
                <a:stretch>
                  <a:fillRect b="-8571"/>
                </a:stretch>
              </a:blipFill>
            </p:spPr>
            <p:txBody>
              <a:bodyPr/>
              <a:lstStyle/>
              <a:p>
                <a:r>
                  <a:rPr lang="es-CL">
                    <a:noFill/>
                  </a:rPr>
                  <a:t> </a:t>
                </a:r>
              </a:p>
            </p:txBody>
          </p:sp>
        </mc:Fallback>
      </mc:AlternateContent>
    </p:spTree>
    <p:extLst>
      <p:ext uri="{BB962C8B-B14F-4D97-AF65-F5344CB8AC3E}">
        <p14:creationId xmlns:p14="http://schemas.microsoft.com/office/powerpoint/2010/main" val="6776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p:bldP spid="17" grpId="0"/>
      <p:bldP spid="19" grpId="0"/>
      <p:bldP spid="20" grpId="0"/>
      <p:bldP spid="21"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coseno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r>
                            <a:rPr kumimoji="0" lang="es-ES"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𝑎𝑏𝑐𝑜𝑠</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e>
                          </m:d>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430887"/>
              </a:xfrm>
              <a:prstGeom prst="rect">
                <a:avLst/>
              </a:prstGeom>
              <a:blipFill>
                <a:blip r:embed="rId9"/>
                <a:stretch>
                  <a:fillRect l="-929" b="-17143"/>
                </a:stretch>
              </a:blipFill>
            </p:spPr>
            <p:txBody>
              <a:bodyPr/>
              <a:lstStyle/>
              <a:p>
                <a:r>
                  <a:rPr lang="es-CL">
                    <a:noFill/>
                  </a:rPr>
                  <a:t> </a:t>
                </a:r>
              </a:p>
            </p:txBody>
          </p:sp>
        </mc:Fallback>
      </mc:AlternateContent>
    </p:spTree>
    <p:extLst>
      <p:ext uri="{BB962C8B-B14F-4D97-AF65-F5344CB8AC3E}">
        <p14:creationId xmlns:p14="http://schemas.microsoft.com/office/powerpoint/2010/main" val="2572058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82067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sin</m:t>
                              </m:r>
                            </m:fName>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𝛼</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e>
                          </m:func>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𝛽</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820674"/>
              </a:xfrm>
              <a:prstGeom prst="rect">
                <a:avLst/>
              </a:prstGeom>
              <a:blipFill>
                <a:blip r:embed="rId9"/>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510049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3030051"/>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Cantidades físicas</a:t>
            </a:r>
          </a:p>
        </p:txBody>
      </p:sp>
    </p:spTree>
    <p:extLst>
      <p:ext uri="{BB962C8B-B14F-4D97-AF65-F5344CB8AC3E}">
        <p14:creationId xmlns:p14="http://schemas.microsoft.com/office/powerpoint/2010/main" val="2966022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Sobre cantidades escalares y vectoriales</a:t>
            </a:r>
          </a:p>
        </p:txBody>
      </p:sp>
      <p:sp>
        <p:nvSpPr>
          <p:cNvPr id="9" name="CuadroTexto 8">
            <a:extLst>
              <a:ext uri="{FF2B5EF4-FFF2-40B4-BE49-F238E27FC236}">
                <a16:creationId xmlns:a16="http://schemas.microsoft.com/office/drawing/2014/main" id="{BCDF8E6E-58BA-424E-BE94-D48530801FC6}"/>
              </a:ext>
            </a:extLst>
          </p:cNvPr>
          <p:cNvSpPr txBox="1"/>
          <p:nvPr/>
        </p:nvSpPr>
        <p:spPr>
          <a:xfrm>
            <a:off x="695400" y="1268760"/>
            <a:ext cx="10801200" cy="41165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Discutan como grupo y respondan las siguientes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endParaRP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¿Qué ideas tienen sobre cantidades escalares y vectoriales? ¿Cuáles son sus principales características?</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Den ejemplos de cantidades escalares y de cantidades vectoriales que conozcan.</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¿Cómo le explicarían a un primo que va en sexto básico cuales son las características de los vectores?</a:t>
            </a:r>
          </a:p>
        </p:txBody>
      </p:sp>
    </p:spTree>
    <p:extLst>
      <p:ext uri="{BB962C8B-B14F-4D97-AF65-F5344CB8AC3E}">
        <p14:creationId xmlns:p14="http://schemas.microsoft.com/office/powerpoint/2010/main" val="3560990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Actividad exploratoria </a:t>
            </a:r>
          </a:p>
        </p:txBody>
      </p:sp>
    </p:spTree>
    <p:extLst>
      <p:ext uri="{BB962C8B-B14F-4D97-AF65-F5344CB8AC3E}">
        <p14:creationId xmlns:p14="http://schemas.microsoft.com/office/powerpoint/2010/main" val="2418331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DA1F9DE-B347-4C43-84E6-6645AA60C8E3}"/>
              </a:ext>
            </a:extLst>
          </p:cNvPr>
          <p:cNvSpPr>
            <a:spLocks noGrp="1"/>
          </p:cNvSpPr>
          <p:nvPr>
            <p:ph sz="quarter" idx="1"/>
          </p:nvPr>
        </p:nvSpPr>
        <p:spPr>
          <a:xfrm>
            <a:off x="335360" y="1052736"/>
            <a:ext cx="5472608" cy="5976664"/>
          </a:xfrm>
        </p:spPr>
        <p:txBody>
          <a:bodyPr>
            <a:noAutofit/>
          </a:bodyPr>
          <a:lstStyle/>
          <a:p>
            <a:pPr marL="0" indent="0" algn="just">
              <a:buNone/>
            </a:pP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Durante un embarco, le ordenan realizar el </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 </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(que es el recorrido o trayectoria) para un buque que zarpa desde Antofagasta, llega al puerto de Lima, donde realiza un ejercicio naval para luego zarpar hacia el puerto de Valparaíso. El buque tiene una rapidez máxima de 20 nudos. El comandante le solicita que además de trazar el </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 en el mapa, realice una descripción, lo más específica posible, para que el navegante del buque logre optimizar el tiempo de viaje</a:t>
            </a:r>
            <a:r>
              <a:rPr lang="es-ES" sz="2200" dirty="0">
                <a:latin typeface="Arial" panose="020B0604020202020204" pitchFamily="34" charset="0"/>
                <a:ea typeface="CMU Serif" panose="02000603000000000000" pitchFamily="50"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1 Nudo equivale a 1 [Mn/h], </a:t>
            </a: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donde 1 [Mn] = 1852 [m] Mn: Milla náutica</a:t>
            </a:r>
            <a:endParaRPr lang="es-CL" sz="2000" dirty="0">
              <a:solidFill>
                <a:srgbClr val="FF9108"/>
              </a:solidFill>
              <a:latin typeface="Arial" panose="020B0604020202020204" pitchFamily="34" charset="0"/>
              <a:ea typeface="CMU Serif" panose="02000603000000000000" pitchFamily="50" charset="0"/>
              <a:cs typeface="Arial" panose="020B0604020202020204" pitchFamily="34" charset="0"/>
            </a:endParaRPr>
          </a:p>
        </p:txBody>
      </p:sp>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Situación</a:t>
            </a:r>
          </a:p>
        </p:txBody>
      </p:sp>
      <p:grpSp>
        <p:nvGrpSpPr>
          <p:cNvPr id="7" name="Grupo 6">
            <a:extLst>
              <a:ext uri="{FF2B5EF4-FFF2-40B4-BE49-F238E27FC236}">
                <a16:creationId xmlns:a16="http://schemas.microsoft.com/office/drawing/2014/main" id="{6679D33A-A215-49E4-96D2-79B6A5C396B8}"/>
              </a:ext>
            </a:extLst>
          </p:cNvPr>
          <p:cNvGrpSpPr/>
          <p:nvPr/>
        </p:nvGrpSpPr>
        <p:grpSpPr>
          <a:xfrm>
            <a:off x="6426498" y="908720"/>
            <a:ext cx="5455144" cy="5622995"/>
            <a:chOff x="3368428" y="908720"/>
            <a:chExt cx="5455144" cy="5622995"/>
          </a:xfrm>
        </p:grpSpPr>
        <p:pic>
          <p:nvPicPr>
            <p:cNvPr id="8" name="Imagen 7" descr="Imagen que contiene mapa, texto&#10;&#10;Descripción generada automáticamente">
              <a:extLst>
                <a:ext uri="{FF2B5EF4-FFF2-40B4-BE49-F238E27FC236}">
                  <a16:creationId xmlns:a16="http://schemas.microsoft.com/office/drawing/2014/main" id="{1C13B7AA-A3ED-4376-ACF5-88D3B4E16285}"/>
                </a:ext>
              </a:extLst>
            </p:cNvPr>
            <p:cNvPicPr>
              <a:picLocks noChangeAspect="1"/>
            </p:cNvPicPr>
            <p:nvPr/>
          </p:nvPicPr>
          <p:blipFill rotWithShape="1">
            <a:blip r:embed="rId3">
              <a:extLst>
                <a:ext uri="{28A0092B-C50C-407E-A947-70E740481C1C}">
                  <a14:useLocalDpi xmlns:a14="http://schemas.microsoft.com/office/drawing/2010/main" val="0"/>
                </a:ext>
              </a:extLst>
            </a:blip>
            <a:srcRect l="41731" t="17451" r="19879" b="12200"/>
            <a:stretch/>
          </p:blipFill>
          <p:spPr>
            <a:xfrm>
              <a:off x="3368428" y="908720"/>
              <a:ext cx="5455144" cy="5622995"/>
            </a:xfrm>
            <a:prstGeom prst="rect">
              <a:avLst/>
            </a:prstGeom>
          </p:spPr>
        </p:pic>
        <p:sp>
          <p:nvSpPr>
            <p:cNvPr id="9" name="Elipse 8">
              <a:extLst>
                <a:ext uri="{FF2B5EF4-FFF2-40B4-BE49-F238E27FC236}">
                  <a16:creationId xmlns:a16="http://schemas.microsoft.com/office/drawing/2014/main" id="{053C7074-7A5E-47B2-8C07-A48D4E6DA1ED}"/>
                </a:ext>
              </a:extLst>
            </p:cNvPr>
            <p:cNvSpPr/>
            <p:nvPr/>
          </p:nvSpPr>
          <p:spPr>
            <a:xfrm>
              <a:off x="3855956" y="1628800"/>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0" name="Elipse 9">
              <a:extLst>
                <a:ext uri="{FF2B5EF4-FFF2-40B4-BE49-F238E27FC236}">
                  <a16:creationId xmlns:a16="http://schemas.microsoft.com/office/drawing/2014/main" id="{16AC2A30-666F-4205-BD94-EAB3E471942A}"/>
                </a:ext>
              </a:extLst>
            </p:cNvPr>
            <p:cNvSpPr/>
            <p:nvPr/>
          </p:nvSpPr>
          <p:spPr>
            <a:xfrm>
              <a:off x="5054154" y="3861048"/>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Elipse 10">
              <a:extLst>
                <a:ext uri="{FF2B5EF4-FFF2-40B4-BE49-F238E27FC236}">
                  <a16:creationId xmlns:a16="http://schemas.microsoft.com/office/drawing/2014/main" id="{89CADE80-40A2-4791-92D2-B98CA5253508}"/>
                </a:ext>
              </a:extLst>
            </p:cNvPr>
            <p:cNvSpPr/>
            <p:nvPr/>
          </p:nvSpPr>
          <p:spPr>
            <a:xfrm>
              <a:off x="4838130" y="5805264"/>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pic>
          <p:nvPicPr>
            <p:cNvPr id="12" name="Imagen 11" descr="Imagen que contiene mapa, texto&#10;&#10;Descripción generada automáticamente">
              <a:extLst>
                <a:ext uri="{FF2B5EF4-FFF2-40B4-BE49-F238E27FC236}">
                  <a16:creationId xmlns:a16="http://schemas.microsoft.com/office/drawing/2014/main" id="{3E43E8E5-D938-4EC9-BE26-A81B61717A2C}"/>
                </a:ext>
              </a:extLst>
            </p:cNvPr>
            <p:cNvPicPr>
              <a:picLocks noChangeAspect="1"/>
            </p:cNvPicPr>
            <p:nvPr/>
          </p:nvPicPr>
          <p:blipFill rotWithShape="1">
            <a:blip r:embed="rId3">
              <a:extLst>
                <a:ext uri="{28A0092B-C50C-407E-A947-70E740481C1C}">
                  <a14:useLocalDpi xmlns:a14="http://schemas.microsoft.com/office/drawing/2010/main" val="0"/>
                </a:ext>
              </a:extLst>
            </a:blip>
            <a:srcRect l="89571" t="87799" b="10101"/>
            <a:stretch/>
          </p:blipFill>
          <p:spPr>
            <a:xfrm>
              <a:off x="3368428" y="6165304"/>
              <a:ext cx="1343472" cy="152172"/>
            </a:xfrm>
            <a:prstGeom prst="rect">
              <a:avLst/>
            </a:prstGeom>
          </p:spPr>
        </p:pic>
      </p:grpSp>
    </p:spTree>
    <p:extLst>
      <p:ext uri="{BB962C8B-B14F-4D97-AF65-F5344CB8AC3E}">
        <p14:creationId xmlns:p14="http://schemas.microsoft.com/office/powerpoint/2010/main" val="2462905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029ED4-C5D5-D34C-BDBF-319C8EF6C796}"/>
              </a:ext>
            </a:extLst>
          </p:cNvPr>
          <p:cNvSpPr>
            <a:spLocks noGrp="1"/>
          </p:cNvSpPr>
          <p:nvPr>
            <p:ph type="title"/>
          </p:nvPr>
        </p:nvSpPr>
        <p:spPr/>
        <p:txBody>
          <a:bodyPr/>
          <a:lstStyle/>
          <a:p>
            <a:r>
              <a:rPr lang="es-CL" sz="3600" dirty="0">
                <a:latin typeface="Arial" panose="020B0604020202020204" pitchFamily="34" charset="0"/>
                <a:cs typeface="Arial" panose="020B0604020202020204" pitchFamily="34" charset="0"/>
              </a:rPr>
              <a:t>Para la próxima clase</a:t>
            </a:r>
          </a:p>
        </p:txBody>
      </p:sp>
      <p:sp>
        <p:nvSpPr>
          <p:cNvPr id="3" name="Marcador de contenido 2">
            <a:extLst>
              <a:ext uri="{FF2B5EF4-FFF2-40B4-BE49-F238E27FC236}">
                <a16:creationId xmlns:a16="http://schemas.microsoft.com/office/drawing/2014/main" id="{E79A9FF2-405E-254F-8353-6984192C2370}"/>
              </a:ext>
            </a:extLst>
          </p:cNvPr>
          <p:cNvSpPr>
            <a:spLocks noGrp="1"/>
          </p:cNvSpPr>
          <p:nvPr>
            <p:ph sz="quarter" idx="1"/>
          </p:nvPr>
        </p:nvSpPr>
        <p:spPr/>
        <p:txBody>
          <a:bodyPr/>
          <a:lstStyle/>
          <a:p>
            <a:pPr marL="0" indent="0">
              <a:buNone/>
            </a:pPr>
            <a:r>
              <a:rPr lang="es-CL" dirty="0">
                <a:solidFill>
                  <a:schemeClr val="accent2"/>
                </a:solidFill>
                <a:latin typeface="Arial" panose="020B0604020202020204" pitchFamily="34" charset="0"/>
                <a:cs typeface="Arial" panose="020B0604020202020204" pitchFamily="34" charset="0"/>
              </a:rPr>
              <a:t>Revisen el siguiente video</a:t>
            </a:r>
          </a:p>
          <a:p>
            <a:pPr marL="0" indent="0">
              <a:buNone/>
            </a:pPr>
            <a:endParaRPr lang="es-CL" dirty="0"/>
          </a:p>
          <a:p>
            <a:pPr marL="0" indent="0">
              <a:buNone/>
            </a:pPr>
            <a:r>
              <a:rPr lang="es-CL" dirty="0">
                <a:hlinkClick r:id="rId2"/>
              </a:rPr>
              <a:t>https://www.youtube.com/watch?v=-YnO20pB9Yo&amp;list=PLX0MV-TQXl0SbUoJ7uKZb7t0lIpd8Rsgo&amp;index=1&amp;t=4s</a:t>
            </a:r>
            <a:endParaRPr lang="es-CL" dirty="0"/>
          </a:p>
          <a:p>
            <a:pPr marL="0" indent="0">
              <a:buNone/>
            </a:pPr>
            <a:endParaRPr lang="es-CL" dirty="0"/>
          </a:p>
          <a:p>
            <a:pPr marL="0" indent="0">
              <a:buNone/>
            </a:pPr>
            <a:endParaRPr lang="es-CL" dirty="0"/>
          </a:p>
        </p:txBody>
      </p:sp>
    </p:spTree>
    <p:extLst>
      <p:ext uri="{BB962C8B-B14F-4D97-AF65-F5344CB8AC3E}">
        <p14:creationId xmlns:p14="http://schemas.microsoft.com/office/powerpoint/2010/main" val="2968134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998512-30BD-7E70-C96D-4DB00840053E}"/>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F2B8A759-A084-89B3-DA39-6D1833DE7567}"/>
              </a:ext>
            </a:extLst>
          </p:cNvPr>
          <p:cNvSpPr>
            <a:spLocks noGrp="1"/>
          </p:cNvSpPr>
          <p:nvPr>
            <p:ph sz="quarter" idx="1"/>
          </p:nvPr>
        </p:nvSpPr>
        <p:spPr/>
        <p:txBody>
          <a:bodyPr/>
          <a:lstStyle/>
          <a:p>
            <a:endParaRPr lang="es-CL"/>
          </a:p>
        </p:txBody>
      </p:sp>
    </p:spTree>
    <p:extLst>
      <p:ext uri="{BB962C8B-B14F-4D97-AF65-F5344CB8AC3E}">
        <p14:creationId xmlns:p14="http://schemas.microsoft.com/office/powerpoint/2010/main" val="254772361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txDef>
      <a:spPr>
        <a:noFill/>
      </a:spPr>
      <a:bodyPr wrap="square" rtlCol="0">
        <a:spAutoFit/>
      </a:bodyPr>
      <a:lstStyle>
        <a:defPPr>
          <a:defRPr sz="2400" dirty="0" smtClean="0">
            <a:latin typeface="Times New Roman" pitchFamily="18" charset="0"/>
            <a:cs typeface="Times New Roman" pitchFamily="18" charset="0"/>
          </a:defRPr>
        </a:defPPr>
      </a:lstStyle>
    </a:txDef>
  </a:objectDefaults>
  <a:extraClrSchemeLst/>
</a:theme>
</file>

<file path=ppt/theme/theme2.xml><?xml version="1.0" encoding="utf-8"?>
<a:theme xmlns:a="http://schemas.openxmlformats.org/drawingml/2006/main" name="1_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7182</TotalTime>
  <Words>284</Words>
  <Application>Microsoft Macintosh PowerPoint</Application>
  <PresentationFormat>Panorámica</PresentationFormat>
  <Paragraphs>59</Paragraphs>
  <Slides>13</Slides>
  <Notes>7</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13</vt:i4>
      </vt:variant>
    </vt:vector>
  </HeadingPairs>
  <TitlesOfParts>
    <vt:vector size="22" baseType="lpstr">
      <vt:lpstr>Arial</vt:lpstr>
      <vt:lpstr>Calibri</vt:lpstr>
      <vt:lpstr>Cambria Math</vt:lpstr>
      <vt:lpstr>Times New Roman</vt:lpstr>
      <vt:lpstr>Tw Cen MT</vt:lpstr>
      <vt:lpstr>Wingdings</vt:lpstr>
      <vt:lpstr>Wingdings 2</vt:lpstr>
      <vt:lpstr>Intermedio</vt:lpstr>
      <vt:lpstr>1_Intermedio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la próxima clase</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Hector Jaime</cp:lastModifiedBy>
  <cp:revision>621</cp:revision>
  <cp:lastPrinted>2019-12-17T01:15:51Z</cp:lastPrinted>
  <dcterms:created xsi:type="dcterms:W3CDTF">2019-03-01T17:41:33Z</dcterms:created>
  <dcterms:modified xsi:type="dcterms:W3CDTF">2023-02-16T20:18:33Z</dcterms:modified>
</cp:coreProperties>
</file>