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 id="2147483686" r:id="rId4"/>
  </p:sldMasterIdLst>
  <p:notesMasterIdLst>
    <p:notesMasterId r:id="rId24"/>
  </p:notesMasterIdLst>
  <p:handoutMasterIdLst>
    <p:handoutMasterId r:id="rId25"/>
  </p:handoutMasterIdLst>
  <p:sldIdLst>
    <p:sldId id="583" r:id="rId5"/>
    <p:sldId id="584" r:id="rId6"/>
    <p:sldId id="585" r:id="rId7"/>
    <p:sldId id="586" r:id="rId8"/>
    <p:sldId id="587" r:id="rId9"/>
    <p:sldId id="588" r:id="rId10"/>
    <p:sldId id="589" r:id="rId11"/>
    <p:sldId id="590" r:id="rId12"/>
    <p:sldId id="591" r:id="rId13"/>
    <p:sldId id="592" r:id="rId14"/>
    <p:sldId id="593" r:id="rId15"/>
    <p:sldId id="594" r:id="rId16"/>
    <p:sldId id="595" r:id="rId17"/>
    <p:sldId id="597" r:id="rId18"/>
    <p:sldId id="596" r:id="rId19"/>
    <p:sldId id="578" r:id="rId20"/>
    <p:sldId id="550" r:id="rId21"/>
    <p:sldId id="551" r:id="rId22"/>
    <p:sldId id="553" r:id="rId23"/>
  </p:sldIdLst>
  <p:sldSz cx="9144000" cy="6858000" type="screen4x3"/>
  <p:notesSz cx="7010400" cy="92964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19973A"/>
    <a:srgbClr val="00FF00"/>
    <a:srgbClr val="0033CC"/>
    <a:srgbClr val="FFFFFF"/>
    <a:srgbClr val="003300"/>
    <a:srgbClr val="D9D9D9"/>
    <a:srgbClr val="33CC33"/>
    <a:srgbClr val="FFFF99"/>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47" autoAdjust="0"/>
    <p:restoredTop sz="84029" autoAdjust="0"/>
  </p:normalViewPr>
  <p:slideViewPr>
    <p:cSldViewPr>
      <p:cViewPr varScale="1">
        <p:scale>
          <a:sx n="68" d="100"/>
          <a:sy n="68" d="100"/>
        </p:scale>
        <p:origin x="738"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8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0"/>
            <a:ext cx="3037840" cy="464820"/>
          </a:xfrm>
          <a:prstGeom prst="rect">
            <a:avLst/>
          </a:prstGeom>
        </p:spPr>
        <p:txBody>
          <a:bodyPr vert="horz" lIns="92446" tIns="46223" rIns="92446" bIns="46223" rtlCol="0"/>
          <a:lstStyle>
            <a:lvl1pPr algn="l">
              <a:defRPr sz="1200"/>
            </a:lvl1pPr>
          </a:lstStyle>
          <a:p>
            <a:endParaRPr lang="es-CL"/>
          </a:p>
        </p:txBody>
      </p:sp>
      <p:sp>
        <p:nvSpPr>
          <p:cNvPr id="3" name="2 Marcador de fecha"/>
          <p:cNvSpPr>
            <a:spLocks noGrp="1"/>
          </p:cNvSpPr>
          <p:nvPr>
            <p:ph type="dt" sz="quarter" idx="1"/>
          </p:nvPr>
        </p:nvSpPr>
        <p:spPr>
          <a:xfrm>
            <a:off x="3970939" y="0"/>
            <a:ext cx="3037840" cy="464820"/>
          </a:xfrm>
          <a:prstGeom prst="rect">
            <a:avLst/>
          </a:prstGeom>
        </p:spPr>
        <p:txBody>
          <a:bodyPr vert="horz" lIns="92446" tIns="46223" rIns="92446" bIns="46223" rtlCol="0"/>
          <a:lstStyle>
            <a:lvl1pPr algn="r">
              <a:defRPr sz="1200"/>
            </a:lvl1pPr>
          </a:lstStyle>
          <a:p>
            <a:fld id="{B1F813C1-07D1-4E99-916C-CE1E4FFA0C46}" type="datetimeFigureOut">
              <a:rPr lang="es-CL" smtClean="0"/>
              <a:pPr/>
              <a:t>27-11-2025</a:t>
            </a:fld>
            <a:endParaRPr lang="es-CL"/>
          </a:p>
        </p:txBody>
      </p:sp>
      <p:sp>
        <p:nvSpPr>
          <p:cNvPr id="4" name="3 Marcador de pie de página"/>
          <p:cNvSpPr>
            <a:spLocks noGrp="1"/>
          </p:cNvSpPr>
          <p:nvPr>
            <p:ph type="ftr" sz="quarter" idx="2"/>
          </p:nvPr>
        </p:nvSpPr>
        <p:spPr>
          <a:xfrm>
            <a:off x="1" y="8829967"/>
            <a:ext cx="3037840" cy="464820"/>
          </a:xfrm>
          <a:prstGeom prst="rect">
            <a:avLst/>
          </a:prstGeom>
        </p:spPr>
        <p:txBody>
          <a:bodyPr vert="horz" lIns="92446" tIns="46223" rIns="92446" bIns="46223"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939" y="8829967"/>
            <a:ext cx="3037840" cy="464820"/>
          </a:xfrm>
          <a:prstGeom prst="rect">
            <a:avLst/>
          </a:prstGeom>
        </p:spPr>
        <p:txBody>
          <a:bodyPr vert="horz" lIns="92446" tIns="46223" rIns="92446" bIns="46223" rtlCol="0" anchor="b"/>
          <a:lstStyle>
            <a:lvl1pPr algn="r">
              <a:defRPr sz="1200"/>
            </a:lvl1pPr>
          </a:lstStyle>
          <a:p>
            <a:fld id="{ADDF7AB7-47F8-42AC-A48D-AD8DAAABB3EC}" type="slidenum">
              <a:rPr lang="es-CL" smtClean="0"/>
              <a:pPr/>
              <a:t>‹Nº›</a:t>
            </a:fld>
            <a:endParaRPr lang="es-CL"/>
          </a:p>
        </p:txBody>
      </p:sp>
    </p:spTree>
    <p:extLst>
      <p:ext uri="{BB962C8B-B14F-4D97-AF65-F5344CB8AC3E}">
        <p14:creationId xmlns:p14="http://schemas.microsoft.com/office/powerpoint/2010/main" val="41887015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0"/>
            <a:ext cx="3037840" cy="464820"/>
          </a:xfrm>
          <a:prstGeom prst="rect">
            <a:avLst/>
          </a:prstGeom>
        </p:spPr>
        <p:txBody>
          <a:bodyPr vert="horz" lIns="92446" tIns="46223" rIns="92446" bIns="46223" rtlCol="0"/>
          <a:lstStyle>
            <a:lvl1pPr algn="l">
              <a:defRPr sz="1200"/>
            </a:lvl1pPr>
          </a:lstStyle>
          <a:p>
            <a:endParaRPr lang="es-CL"/>
          </a:p>
        </p:txBody>
      </p:sp>
      <p:sp>
        <p:nvSpPr>
          <p:cNvPr id="3" name="2 Marcador de fecha"/>
          <p:cNvSpPr>
            <a:spLocks noGrp="1"/>
          </p:cNvSpPr>
          <p:nvPr>
            <p:ph type="dt" idx="1"/>
          </p:nvPr>
        </p:nvSpPr>
        <p:spPr>
          <a:xfrm>
            <a:off x="3970939" y="0"/>
            <a:ext cx="3037840" cy="464820"/>
          </a:xfrm>
          <a:prstGeom prst="rect">
            <a:avLst/>
          </a:prstGeom>
        </p:spPr>
        <p:txBody>
          <a:bodyPr vert="horz" lIns="92446" tIns="46223" rIns="92446" bIns="46223" rtlCol="0"/>
          <a:lstStyle>
            <a:lvl1pPr algn="r">
              <a:defRPr sz="1200"/>
            </a:lvl1pPr>
          </a:lstStyle>
          <a:p>
            <a:fld id="{08C33D85-B31B-4F34-8FDD-46477995D0D0}" type="datetimeFigureOut">
              <a:rPr lang="es-CL" smtClean="0"/>
              <a:pPr/>
              <a:t>27-11-2025</a:t>
            </a:fld>
            <a:endParaRPr lang="es-CL"/>
          </a:p>
        </p:txBody>
      </p:sp>
      <p:sp>
        <p:nvSpPr>
          <p:cNvPr id="4" name="3 Marcador de imagen de diapositiva"/>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2446" tIns="46223" rIns="92446" bIns="46223" rtlCol="0" anchor="ctr"/>
          <a:lstStyle/>
          <a:p>
            <a:endParaRPr lang="es-CL"/>
          </a:p>
        </p:txBody>
      </p:sp>
      <p:sp>
        <p:nvSpPr>
          <p:cNvPr id="5" name="4 Marcador de notas"/>
          <p:cNvSpPr>
            <a:spLocks noGrp="1"/>
          </p:cNvSpPr>
          <p:nvPr>
            <p:ph type="body" sz="quarter" idx="3"/>
          </p:nvPr>
        </p:nvSpPr>
        <p:spPr>
          <a:xfrm>
            <a:off x="701041" y="4415790"/>
            <a:ext cx="5608320" cy="4183380"/>
          </a:xfrm>
          <a:prstGeom prst="rect">
            <a:avLst/>
          </a:prstGeom>
        </p:spPr>
        <p:txBody>
          <a:bodyPr vert="horz" lIns="92446" tIns="46223" rIns="92446" bIns="46223"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1" y="8829967"/>
            <a:ext cx="3037840" cy="464820"/>
          </a:xfrm>
          <a:prstGeom prst="rect">
            <a:avLst/>
          </a:prstGeom>
        </p:spPr>
        <p:txBody>
          <a:bodyPr vert="horz" lIns="92446" tIns="46223" rIns="92446" bIns="46223"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970939" y="8829967"/>
            <a:ext cx="3037840" cy="464820"/>
          </a:xfrm>
          <a:prstGeom prst="rect">
            <a:avLst/>
          </a:prstGeom>
        </p:spPr>
        <p:txBody>
          <a:bodyPr vert="horz" lIns="92446" tIns="46223" rIns="92446" bIns="46223" rtlCol="0" anchor="b"/>
          <a:lstStyle>
            <a:lvl1pPr algn="r">
              <a:defRPr sz="1200"/>
            </a:lvl1pPr>
          </a:lstStyle>
          <a:p>
            <a:fld id="{8D5124F0-EF6E-46CB-9A80-F9EF2EC70CE4}" type="slidenum">
              <a:rPr lang="es-CL" smtClean="0"/>
              <a:pPr/>
              <a:t>‹Nº›</a:t>
            </a:fld>
            <a:endParaRPr lang="es-CL"/>
          </a:p>
        </p:txBody>
      </p:sp>
    </p:spTree>
    <p:extLst>
      <p:ext uri="{BB962C8B-B14F-4D97-AF65-F5344CB8AC3E}">
        <p14:creationId xmlns:p14="http://schemas.microsoft.com/office/powerpoint/2010/main" val="3444160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extLst>
      <p:ext uri="{BB962C8B-B14F-4D97-AF65-F5344CB8AC3E}">
        <p14:creationId xmlns:p14="http://schemas.microsoft.com/office/powerpoint/2010/main" val="154606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827774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713930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extLst>
      <p:ext uri="{BB962C8B-B14F-4D97-AF65-F5344CB8AC3E}">
        <p14:creationId xmlns:p14="http://schemas.microsoft.com/office/powerpoint/2010/main" val="2191648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81885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83645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475204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672182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522360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extLst>
      <p:ext uri="{BB962C8B-B14F-4D97-AF65-F5344CB8AC3E}">
        <p14:creationId xmlns:p14="http://schemas.microsoft.com/office/powerpoint/2010/main" val="36428826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72290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28570667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7" name="Rectángulo redondeado 3"/>
          <p:cNvSpPr/>
          <p:nvPr userDrawn="1"/>
        </p:nvSpPr>
        <p:spPr>
          <a:xfrm>
            <a:off x="0" y="1196752"/>
            <a:ext cx="9144000" cy="5661248"/>
          </a:xfrm>
          <a:prstGeom prst="roundRect">
            <a:avLst>
              <a:gd name="adj" fmla="val 0"/>
            </a:avLst>
          </a:prstGeom>
          <a:solidFill>
            <a:schemeClr val="bg1">
              <a:alpha val="85000"/>
            </a:schemeClr>
          </a:solidFill>
          <a:ln w="3175">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redondeado 5"/>
          <p:cNvSpPr/>
          <p:nvPr userDrawn="1"/>
        </p:nvSpPr>
        <p:spPr>
          <a:xfrm>
            <a:off x="0" y="0"/>
            <a:ext cx="9144000" cy="1196752"/>
          </a:xfrm>
          <a:prstGeom prst="roundRect">
            <a:avLst>
              <a:gd name="adj" fmla="val 0"/>
            </a:avLst>
          </a:prstGeom>
          <a:solidFill>
            <a:schemeClr val="tx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ln>
                <a:noFill/>
              </a:ln>
            </a:endParaRPr>
          </a:p>
        </p:txBody>
      </p:sp>
      <p:pic>
        <p:nvPicPr>
          <p:cNvPr id="9" name="Picture 67" descr="dea.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51520" y="44624"/>
            <a:ext cx="720080" cy="914050"/>
          </a:xfrm>
          <a:prstGeom prst="rect">
            <a:avLst/>
          </a:prstGeom>
        </p:spPr>
      </p:pic>
      <p:sp>
        <p:nvSpPr>
          <p:cNvPr id="4" name="3 Marcador de fecha"/>
          <p:cNvSpPr>
            <a:spLocks noGrp="1"/>
          </p:cNvSpPr>
          <p:nvPr>
            <p:ph type="dt" sz="half" idx="10"/>
          </p:nvPr>
        </p:nvSpPr>
        <p:spPr>
          <a:xfrm>
            <a:off x="35496" y="6356350"/>
            <a:ext cx="2133600" cy="365125"/>
          </a:xfrm>
        </p:spPr>
        <p:txBody>
          <a:bodyPr/>
          <a:lstStyle/>
          <a:p>
            <a:fld id="{7BA1A231-050B-4DBC-816C-4182A8ABB214}" type="datetime1">
              <a:rPr lang="es-CL" smtClean="0"/>
              <a:pPr/>
              <a:t>27-11-2025</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6902896" y="6356350"/>
            <a:ext cx="2133600" cy="365125"/>
          </a:xfrm>
        </p:spPr>
        <p:txBody>
          <a:bodyPr/>
          <a:lstStyle/>
          <a:p>
            <a:fld id="{238234E0-8362-49CC-9FB6-8A1EA79CFC1C}"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744D5ED7-202B-4C8B-A2F8-65105AF0121D}" type="datetime1">
              <a:rPr lang="es-CL" smtClean="0"/>
              <a:pPr/>
              <a:t>27-11-2025</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02555A78-78D8-4394-B84E-676DC268FEEE}" type="datetime1">
              <a:rPr lang="es-CL" smtClean="0"/>
              <a:pPr/>
              <a:t>27-11-2025</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C8E78BD2-7F6F-4964-B921-F4C34899A6A3}" type="datetime1">
              <a:rPr lang="es-CL" smtClean="0"/>
              <a:pPr/>
              <a:t>27-11-2025</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BF281693-7410-446D-A6A8-E84FDB2E06C2}" type="datetime1">
              <a:rPr lang="es-CL" smtClean="0"/>
              <a:pPr/>
              <a:t>27-11-2025</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AC8D364C-48CB-4CC7-B6B8-327664A8FF86}" type="datetime1">
              <a:rPr lang="es-CL" smtClean="0"/>
              <a:pPr/>
              <a:t>27-11-2025</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55ED1A5-D1E3-4E4C-B8B4-6B11D84E086F}" type="datetime1">
              <a:rPr lang="es-CL" smtClean="0"/>
              <a:pPr/>
              <a:t>27-11-2025</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FC980C0F-EDDB-4698-BF5F-72EE998C2D6E}" type="datetime1">
              <a:rPr lang="es-CL" smtClean="0"/>
              <a:pPr/>
              <a:t>27-11-2025</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82D33B97-657D-42C0-A8A9-922453BC525F}" type="datetime1">
              <a:rPr lang="es-CL" smtClean="0"/>
              <a:pPr/>
              <a:t>27-11-2025</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43F65A8D-A853-4FAB-A404-CA08EF25436C}" type="datetime1">
              <a:rPr lang="es-CL" smtClean="0"/>
              <a:pPr/>
              <a:t>27-11-2025</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BCBB6E80-EC1B-42E6-8E22-FFAA3D77E0BC}" type="datetime1">
              <a:rPr lang="es-CL" smtClean="0"/>
              <a:pPr/>
              <a:t>27-11-2025</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38234E0-8362-49CC-9FB6-8A1EA79CFC1C}" type="slidenum">
              <a:rPr lang="es-CL" smtClean="0"/>
              <a:pPr/>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8388424" y="6381328"/>
            <a:ext cx="693440"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557896485"/>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4BB26B92-4F7C-401C-9DD6-433F4C0A2028}" type="slidenum">
              <a:rPr lang="es-ES"/>
              <a:pPr>
                <a:defRPr/>
              </a:pPr>
              <a:t>‹Nº›</a:t>
            </a:fld>
            <a:endParaRPr lang="es-ES"/>
          </a:p>
        </p:txBody>
      </p:sp>
    </p:spTree>
    <p:extLst>
      <p:ext uri="{BB962C8B-B14F-4D97-AF65-F5344CB8AC3E}">
        <p14:creationId xmlns:p14="http://schemas.microsoft.com/office/powerpoint/2010/main" val="3733247903"/>
      </p:ext>
    </p:extLst>
  </p:cSld>
  <p:clrMapOvr>
    <a:masterClrMapping/>
  </p:clrMapOvr>
  <p:transition spd="slow">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B3882732-502C-4EB8-8E72-1FB4DCE10D07}" type="slidenum">
              <a:rPr lang="es-ES"/>
              <a:pPr>
                <a:defRPr/>
              </a:pPr>
              <a:t>‹Nº›</a:t>
            </a:fld>
            <a:endParaRPr lang="es-ES"/>
          </a:p>
        </p:txBody>
      </p:sp>
    </p:spTree>
    <p:extLst>
      <p:ext uri="{BB962C8B-B14F-4D97-AF65-F5344CB8AC3E}">
        <p14:creationId xmlns:p14="http://schemas.microsoft.com/office/powerpoint/2010/main" val="1907335852"/>
      </p:ext>
    </p:extLst>
  </p:cSld>
  <p:clrMapOvr>
    <a:masterClrMapping/>
  </p:clrMapOvr>
  <p:transition spd="slow">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8CC94FA0-DAB3-4343-95D1-1FC6C2AE2C2D}" type="slidenum">
              <a:rPr lang="es-ES"/>
              <a:pPr>
                <a:defRPr/>
              </a:pPr>
              <a:t>‹Nº›</a:t>
            </a:fld>
            <a:endParaRPr lang="es-ES"/>
          </a:p>
        </p:txBody>
      </p:sp>
    </p:spTree>
    <p:extLst>
      <p:ext uri="{BB962C8B-B14F-4D97-AF65-F5344CB8AC3E}">
        <p14:creationId xmlns:p14="http://schemas.microsoft.com/office/powerpoint/2010/main" val="3306975644"/>
      </p:ext>
    </p:extLst>
  </p:cSld>
  <p:clrMapOvr>
    <a:masterClrMapping/>
  </p:clrMapOvr>
  <p:transition spd="slow">
    <p:zo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B36E4279-FAEA-4967-B3AB-3FB2CEDBC892}" type="slidenum">
              <a:rPr lang="es-ES"/>
              <a:pPr>
                <a:defRPr/>
              </a:pPr>
              <a:t>‹Nº›</a:t>
            </a:fld>
            <a:endParaRPr lang="es-ES"/>
          </a:p>
        </p:txBody>
      </p:sp>
    </p:spTree>
    <p:extLst>
      <p:ext uri="{BB962C8B-B14F-4D97-AF65-F5344CB8AC3E}">
        <p14:creationId xmlns:p14="http://schemas.microsoft.com/office/powerpoint/2010/main" val="361879232"/>
      </p:ext>
    </p:extLst>
  </p:cSld>
  <p:clrMapOvr>
    <a:masterClrMapping/>
  </p:clrMapOvr>
  <p:transition spd="slow">
    <p:zo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548035B7-2B80-4125-80A3-D4461B453E31}" type="slidenum">
              <a:rPr lang="es-ES"/>
              <a:pPr>
                <a:defRPr/>
              </a:pPr>
              <a:t>‹Nº›</a:t>
            </a:fld>
            <a:endParaRPr lang="es-ES"/>
          </a:p>
        </p:txBody>
      </p:sp>
    </p:spTree>
    <p:extLst>
      <p:ext uri="{BB962C8B-B14F-4D97-AF65-F5344CB8AC3E}">
        <p14:creationId xmlns:p14="http://schemas.microsoft.com/office/powerpoint/2010/main" val="573162583"/>
      </p:ext>
    </p:extLst>
  </p:cSld>
  <p:clrMapOvr>
    <a:masterClrMapping/>
  </p:clrMapOvr>
  <p:transition spd="slow">
    <p:zo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1D67D702-686F-406D-92ED-8B10FE3E5A46}" type="slidenum">
              <a:rPr lang="es-ES"/>
              <a:pPr>
                <a:defRPr/>
              </a:pPr>
              <a:t>‹Nº›</a:t>
            </a:fld>
            <a:endParaRPr lang="es-ES"/>
          </a:p>
        </p:txBody>
      </p:sp>
    </p:spTree>
    <p:extLst>
      <p:ext uri="{BB962C8B-B14F-4D97-AF65-F5344CB8AC3E}">
        <p14:creationId xmlns:p14="http://schemas.microsoft.com/office/powerpoint/2010/main" val="1900695018"/>
      </p:ext>
    </p:extLst>
  </p:cSld>
  <p:clrMapOvr>
    <a:masterClrMapping/>
  </p:clrMapOvr>
  <p:transition spd="slow">
    <p:zo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076AB5A9-CF43-403F-867F-9064CF0495DD}" type="slidenum">
              <a:rPr lang="es-ES"/>
              <a:pPr>
                <a:defRPr/>
              </a:pPr>
              <a:t>‹Nº›</a:t>
            </a:fld>
            <a:endParaRPr lang="es-ES"/>
          </a:p>
        </p:txBody>
      </p:sp>
    </p:spTree>
    <p:extLst>
      <p:ext uri="{BB962C8B-B14F-4D97-AF65-F5344CB8AC3E}">
        <p14:creationId xmlns:p14="http://schemas.microsoft.com/office/powerpoint/2010/main" val="1528515661"/>
      </p:ext>
    </p:extLst>
  </p:cSld>
  <p:clrMapOvr>
    <a:masterClrMapping/>
  </p:clrMapOvr>
  <p:transition spd="slow">
    <p:zo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8FF60F07-1037-40A1-AF61-68D8656DF1B6}" type="slidenum">
              <a:rPr lang="es-ES"/>
              <a:pPr>
                <a:defRPr/>
              </a:pPr>
              <a:t>‹Nº›</a:t>
            </a:fld>
            <a:endParaRPr lang="es-ES"/>
          </a:p>
        </p:txBody>
      </p:sp>
    </p:spTree>
    <p:extLst>
      <p:ext uri="{BB962C8B-B14F-4D97-AF65-F5344CB8AC3E}">
        <p14:creationId xmlns:p14="http://schemas.microsoft.com/office/powerpoint/2010/main" val="799530859"/>
      </p:ext>
    </p:extLst>
  </p:cSld>
  <p:clrMapOvr>
    <a:masterClrMapping/>
  </p:clrMapOvr>
  <p:transition spd="slow">
    <p:zo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FE176D54-5799-4021-96DF-6065E29E3ABD}" type="slidenum">
              <a:rPr lang="es-ES"/>
              <a:pPr>
                <a:defRPr/>
              </a:pPr>
              <a:t>‹Nº›</a:t>
            </a:fld>
            <a:endParaRPr lang="es-ES"/>
          </a:p>
        </p:txBody>
      </p:sp>
    </p:spTree>
    <p:extLst>
      <p:ext uri="{BB962C8B-B14F-4D97-AF65-F5344CB8AC3E}">
        <p14:creationId xmlns:p14="http://schemas.microsoft.com/office/powerpoint/2010/main" val="2906956479"/>
      </p:ext>
    </p:extLst>
  </p:cSld>
  <p:clrMapOvr>
    <a:masterClrMapping/>
  </p:clrMapOvr>
  <p:transition spd="slow">
    <p:zo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2ACE4991-A799-4B77-BDC3-5C2474783138}" type="slidenum">
              <a:rPr lang="es-ES"/>
              <a:pPr>
                <a:defRPr/>
              </a:pPr>
              <a:t>‹Nº›</a:t>
            </a:fld>
            <a:endParaRPr lang="es-ES"/>
          </a:p>
        </p:txBody>
      </p:sp>
    </p:spTree>
    <p:extLst>
      <p:ext uri="{BB962C8B-B14F-4D97-AF65-F5344CB8AC3E}">
        <p14:creationId xmlns:p14="http://schemas.microsoft.com/office/powerpoint/2010/main" val="1459646230"/>
      </p:ext>
    </p:extLst>
  </p:cSld>
  <p:clrMapOvr>
    <a:masterClrMapping/>
  </p:clrMapOvr>
  <p:transition spd="slow">
    <p:zo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2071D5E-AFAD-41A9-A552-7D6851D71184}" type="slidenum">
              <a:rPr lang="es-ES"/>
              <a:pPr>
                <a:defRPr/>
              </a:pPr>
              <a:t>‹Nº›</a:t>
            </a:fld>
            <a:endParaRPr lang="es-ES"/>
          </a:p>
        </p:txBody>
      </p:sp>
    </p:spTree>
    <p:extLst>
      <p:ext uri="{BB962C8B-B14F-4D97-AF65-F5344CB8AC3E}">
        <p14:creationId xmlns:p14="http://schemas.microsoft.com/office/powerpoint/2010/main" val="1159141499"/>
      </p:ext>
    </p:extLst>
  </p:cSld>
  <p:clrMapOvr>
    <a:masterClrMapping/>
  </p:clrMapOvr>
  <p:transition spd="slow">
    <p:zo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DE2EC996-DF10-4D2F-BF4C-08584DCB3ABA}" type="slidenum">
              <a:rPr lang="es-ES"/>
              <a:pPr>
                <a:defRPr/>
              </a:pPr>
              <a:t>‹Nº›</a:t>
            </a:fld>
            <a:endParaRPr lang="es-ES"/>
          </a:p>
        </p:txBody>
      </p:sp>
    </p:spTree>
    <p:extLst>
      <p:ext uri="{BB962C8B-B14F-4D97-AF65-F5344CB8AC3E}">
        <p14:creationId xmlns:p14="http://schemas.microsoft.com/office/powerpoint/2010/main" val="20687499"/>
      </p:ext>
    </p:extLst>
  </p:cSld>
  <p:clrMapOvr>
    <a:masterClrMapping/>
  </p:clrMapOvr>
  <p:transition spd="slow">
    <p:zo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37F391E-47E0-4DD6-B3B6-5B3EF795C1DD}" type="slidenum">
              <a:rPr lang="es-ES"/>
              <a:pPr>
                <a:defRPr/>
              </a:pPr>
              <a:t>‹Nº›</a:t>
            </a:fld>
            <a:endParaRPr lang="es-ES"/>
          </a:p>
        </p:txBody>
      </p:sp>
    </p:spTree>
    <p:extLst>
      <p:ext uri="{BB962C8B-B14F-4D97-AF65-F5344CB8AC3E}">
        <p14:creationId xmlns:p14="http://schemas.microsoft.com/office/powerpoint/2010/main" val="30295443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CA6A9C5-8A36-49A7-AEAC-34E2723F7813}" type="slidenum">
              <a:rPr lang="es-ES"/>
              <a:pPr>
                <a:defRPr/>
              </a:pPr>
              <a:t>‹Nº›</a:t>
            </a:fld>
            <a:endParaRPr lang="es-ES"/>
          </a:p>
        </p:txBody>
      </p:sp>
    </p:spTree>
    <p:extLst>
      <p:ext uri="{BB962C8B-B14F-4D97-AF65-F5344CB8AC3E}">
        <p14:creationId xmlns:p14="http://schemas.microsoft.com/office/powerpoint/2010/main" val="32727661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54FB59D-45B0-4606-87C6-4B3CE44D1CA8}" type="slidenum">
              <a:rPr lang="es-ES"/>
              <a:pPr>
                <a:defRPr/>
              </a:pPr>
              <a:t>‹Nº›</a:t>
            </a:fld>
            <a:endParaRPr lang="es-ES"/>
          </a:p>
        </p:txBody>
      </p:sp>
    </p:spTree>
    <p:extLst>
      <p:ext uri="{BB962C8B-B14F-4D97-AF65-F5344CB8AC3E}">
        <p14:creationId xmlns:p14="http://schemas.microsoft.com/office/powerpoint/2010/main" val="143533244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1177C59-BFC7-48CE-9461-B86393391A31}" type="slidenum">
              <a:rPr lang="es-ES"/>
              <a:pPr>
                <a:defRPr/>
              </a:pPr>
              <a:t>‹Nº›</a:t>
            </a:fld>
            <a:endParaRPr lang="es-ES"/>
          </a:p>
        </p:txBody>
      </p:sp>
    </p:spTree>
    <p:extLst>
      <p:ext uri="{BB962C8B-B14F-4D97-AF65-F5344CB8AC3E}">
        <p14:creationId xmlns:p14="http://schemas.microsoft.com/office/powerpoint/2010/main" val="387925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98B18B1-2A36-4012-8B95-9F667D1E0628}" type="slidenum">
              <a:rPr lang="es-ES"/>
              <a:pPr>
                <a:defRPr/>
              </a:pPr>
              <a:t>‹Nº›</a:t>
            </a:fld>
            <a:endParaRPr lang="es-ES"/>
          </a:p>
        </p:txBody>
      </p:sp>
    </p:spTree>
    <p:extLst>
      <p:ext uri="{BB962C8B-B14F-4D97-AF65-F5344CB8AC3E}">
        <p14:creationId xmlns:p14="http://schemas.microsoft.com/office/powerpoint/2010/main" val="15097949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3B743527-3881-445D-9B52-80FB241C9BD3}" type="slidenum">
              <a:rPr lang="es-ES"/>
              <a:pPr>
                <a:defRPr/>
              </a:pPr>
              <a:t>‹Nº›</a:t>
            </a:fld>
            <a:endParaRPr lang="es-ES"/>
          </a:p>
        </p:txBody>
      </p:sp>
    </p:spTree>
    <p:extLst>
      <p:ext uri="{BB962C8B-B14F-4D97-AF65-F5344CB8AC3E}">
        <p14:creationId xmlns:p14="http://schemas.microsoft.com/office/powerpoint/2010/main" val="40709164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7EEA47DE-90C7-4632-BD22-23A56EDE9FBD}" type="slidenum">
              <a:rPr lang="es-ES"/>
              <a:pPr>
                <a:defRPr/>
              </a:pPr>
              <a:t>‹Nº›</a:t>
            </a:fld>
            <a:endParaRPr lang="es-ES"/>
          </a:p>
        </p:txBody>
      </p:sp>
    </p:spTree>
    <p:extLst>
      <p:ext uri="{BB962C8B-B14F-4D97-AF65-F5344CB8AC3E}">
        <p14:creationId xmlns:p14="http://schemas.microsoft.com/office/powerpoint/2010/main" val="25561036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DDBB8A1-FF27-45F6-B207-2B9C76FD6474}" type="slidenum">
              <a:rPr lang="es-ES"/>
              <a:pPr>
                <a:defRPr/>
              </a:pPr>
              <a:t>‹Nº›</a:t>
            </a:fld>
            <a:endParaRPr lang="es-ES"/>
          </a:p>
        </p:txBody>
      </p:sp>
    </p:spTree>
    <p:extLst>
      <p:ext uri="{BB962C8B-B14F-4D97-AF65-F5344CB8AC3E}">
        <p14:creationId xmlns:p14="http://schemas.microsoft.com/office/powerpoint/2010/main" val="16369071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2F7C2FA-FB64-4E04-949F-827CF4003991}" type="slidenum">
              <a:rPr lang="es-ES"/>
              <a:pPr>
                <a:defRPr/>
              </a:pPr>
              <a:t>‹Nº›</a:t>
            </a:fld>
            <a:endParaRPr lang="es-ES"/>
          </a:p>
        </p:txBody>
      </p:sp>
    </p:spTree>
    <p:extLst>
      <p:ext uri="{BB962C8B-B14F-4D97-AF65-F5344CB8AC3E}">
        <p14:creationId xmlns:p14="http://schemas.microsoft.com/office/powerpoint/2010/main" val="39324537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5B509B4-2946-4557-9495-88FC24110426}" type="slidenum">
              <a:rPr lang="es-ES"/>
              <a:pPr>
                <a:defRPr/>
              </a:pPr>
              <a:t>‹Nº›</a:t>
            </a:fld>
            <a:endParaRPr lang="es-ES"/>
          </a:p>
        </p:txBody>
      </p:sp>
    </p:spTree>
    <p:extLst>
      <p:ext uri="{BB962C8B-B14F-4D97-AF65-F5344CB8AC3E}">
        <p14:creationId xmlns:p14="http://schemas.microsoft.com/office/powerpoint/2010/main" val="17051863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F26EF9F-1491-41AC-8819-98CCE1277AAA}" type="slidenum">
              <a:rPr lang="es-ES"/>
              <a:pPr>
                <a:defRPr/>
              </a:pPr>
              <a:t>‹Nº›</a:t>
            </a:fld>
            <a:endParaRPr lang="es-ES"/>
          </a:p>
        </p:txBody>
      </p:sp>
    </p:spTree>
    <p:extLst>
      <p:ext uri="{BB962C8B-B14F-4D97-AF65-F5344CB8AC3E}">
        <p14:creationId xmlns:p14="http://schemas.microsoft.com/office/powerpoint/2010/main" val="19275463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0335334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2833044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9553509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6286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46291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16668282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pPr>
              <a:defRPr/>
            </a:pPr>
            <a:endParaRPr lang="es-ES"/>
          </a:p>
        </p:txBody>
      </p:sp>
      <p:sp>
        <p:nvSpPr>
          <p:cNvPr id="8" name="Marcador de pie de página 7"/>
          <p:cNvSpPr>
            <a:spLocks noGrp="1"/>
          </p:cNvSpPr>
          <p:nvPr>
            <p:ph type="ftr" sz="quarter" idx="11"/>
          </p:nvPr>
        </p:nvSpPr>
        <p:spPr/>
        <p:txBody>
          <a:bodyPr/>
          <a:lstStyle/>
          <a:p>
            <a:pPr>
              <a:defRPr/>
            </a:pPr>
            <a:endParaRPr lang="es-ES"/>
          </a:p>
        </p:txBody>
      </p:sp>
      <p:sp>
        <p:nvSpPr>
          <p:cNvPr id="9" name="Marcador de número de diapositiva 8"/>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6013706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pPr>
              <a:defRPr/>
            </a:pPr>
            <a:endParaRPr lang="es-ES"/>
          </a:p>
        </p:txBody>
      </p:sp>
      <p:sp>
        <p:nvSpPr>
          <p:cNvPr id="4" name="Marcador de pie de página 3"/>
          <p:cNvSpPr>
            <a:spLocks noGrp="1"/>
          </p:cNvSpPr>
          <p:nvPr>
            <p:ph type="ftr" sz="quarter" idx="11"/>
          </p:nvPr>
        </p:nvSpPr>
        <p:spPr/>
        <p:txBody>
          <a:bodyPr/>
          <a:lstStyle/>
          <a:p>
            <a:pPr>
              <a:defRPr/>
            </a:pPr>
            <a:endParaRPr lang="es-ES"/>
          </a:p>
        </p:txBody>
      </p:sp>
      <p:sp>
        <p:nvSpPr>
          <p:cNvPr id="5" name="Marcador de número de diapositiva 4"/>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6826223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a:defRPr/>
            </a:pPr>
            <a:endParaRPr lang="es-ES"/>
          </a:p>
        </p:txBody>
      </p:sp>
      <p:sp>
        <p:nvSpPr>
          <p:cNvPr id="3" name="Marcador de pie de página 2"/>
          <p:cNvSpPr>
            <a:spLocks noGrp="1"/>
          </p:cNvSpPr>
          <p:nvPr>
            <p:ph type="ftr" sz="quarter" idx="11"/>
          </p:nvPr>
        </p:nvSpPr>
        <p:spPr/>
        <p:txBody>
          <a:bodyPr/>
          <a:lstStyle/>
          <a:p>
            <a:pPr>
              <a:defRPr/>
            </a:pPr>
            <a:endParaRPr lang="es-ES"/>
          </a:p>
        </p:txBody>
      </p:sp>
      <p:sp>
        <p:nvSpPr>
          <p:cNvPr id="4" name="Marcador de número de diapositiva 3"/>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7239184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619219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8983510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41570868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723501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3.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6096CA-1733-4D69-B276-54B714CB4E0C}" type="datetime1">
              <a:rPr lang="es-CL" smtClean="0"/>
              <a:pPr/>
              <a:t>27-11-2025</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8234E0-8362-49CC-9FB6-8A1EA79CFC1C}"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409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mn-ea"/>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mn-ea"/>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a:defRPr/>
            </a:pPr>
            <a:fld id="{745639A5-22CF-427A-A9C8-9FFF366F08F2}" type="slidenum">
              <a:rPr lang="es-ES"/>
              <a:pPr>
                <a:defRPr/>
              </a:pPr>
              <a:t>‹Nº›</a:t>
            </a:fld>
            <a:endParaRPr lang="es-ES"/>
          </a:p>
        </p:txBody>
      </p:sp>
    </p:spTree>
    <p:extLst>
      <p:ext uri="{BB962C8B-B14F-4D97-AF65-F5344CB8AC3E}">
        <p14:creationId xmlns:p14="http://schemas.microsoft.com/office/powerpoint/2010/main" val="31836025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latin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59ECABD9-ED41-45EC-9609-27DAD187FB46}" type="slidenum">
              <a:rPr lang="es-ES"/>
              <a:pPr>
                <a:defRPr/>
              </a:pPr>
              <a:t>‹Nº›</a:t>
            </a:fld>
            <a:endParaRPr lang="es-ES"/>
          </a:p>
        </p:txBody>
      </p:sp>
    </p:spTree>
    <p:extLst>
      <p:ext uri="{BB962C8B-B14F-4D97-AF65-F5344CB8AC3E}">
        <p14:creationId xmlns:p14="http://schemas.microsoft.com/office/powerpoint/2010/main" val="155023923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s-ES"/>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s-ES"/>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9ECABD9-ED41-45EC-9609-27DAD187FB46}" type="slidenum">
              <a:rPr lang="es-ES" smtClean="0"/>
              <a:pPr>
                <a:defRPr/>
              </a:pPr>
              <a:t>‹Nº›</a:t>
            </a:fld>
            <a:endParaRPr lang="es-ES"/>
          </a:p>
        </p:txBody>
      </p:sp>
    </p:spTree>
    <p:extLst>
      <p:ext uri="{BB962C8B-B14F-4D97-AF65-F5344CB8AC3E}">
        <p14:creationId xmlns:p14="http://schemas.microsoft.com/office/powerpoint/2010/main" val="180461405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ransition spd="slow">
    <p:zoom/>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L"/>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4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4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4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4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42.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4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4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4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2.xml"/><Relationship Id="rId1" Type="http://schemas.openxmlformats.org/officeDocument/2006/relationships/slideLayout" Target="../slideLayouts/slideLayout4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46143" y="6540365"/>
            <a:ext cx="2074607" cy="246221"/>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10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Valparaíso,  27 noviembre 2025</a:t>
            </a:r>
            <a:endParaRPr kumimoji="0" lang="es-CL" altLang="es-CL" sz="10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pic>
        <p:nvPicPr>
          <p:cNvPr id="11" name="2 Imagen"/>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8"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755576" y="2708920"/>
            <a:ext cx="8095344" cy="954107"/>
          </a:xfrm>
          <a:prstGeom prst="rect">
            <a:avLst/>
          </a:prstGeom>
          <a:noFill/>
          <a:ln w="9525">
            <a:noFill/>
            <a:miter lim="800000"/>
            <a:headEnd/>
            <a:tailEnd/>
          </a:ln>
        </p:spPr>
        <p:txBody>
          <a:bodyPr wrap="square">
            <a:spAutoFit/>
          </a:bodyPr>
          <a:lstStyle/>
          <a:p>
            <a:pPr lvl="0" algn="ctr" fontAlgn="base">
              <a:spcBef>
                <a:spcPct val="0"/>
              </a:spcBef>
              <a:spcAft>
                <a:spcPct val="0"/>
              </a:spcAft>
            </a:pPr>
            <a:r>
              <a:rPr lang="es-MX" altLang="es-CL" sz="2800" b="1" dirty="0">
                <a:solidFill>
                  <a:srgbClr val="FFFFFF"/>
                </a:solidFill>
                <a:latin typeface="Constantia" panose="02030602050306030303" pitchFamily="18" charset="0"/>
                <a:ea typeface="ＭＳ Ｐゴシック" pitchFamily="34" charset="-128"/>
              </a:rPr>
              <a:t>PROPUESTA DE CAMBIOS ASIGNATURA DE INGLÉS EN LA ESCUELA NAVAL</a:t>
            </a:r>
          </a:p>
        </p:txBody>
      </p:sp>
    </p:spTree>
    <p:extLst>
      <p:ext uri="{BB962C8B-B14F-4D97-AF65-F5344CB8AC3E}">
        <p14:creationId xmlns:p14="http://schemas.microsoft.com/office/powerpoint/2010/main" val="1301195274"/>
      </p:ext>
    </p:extLst>
  </p:cSld>
  <p:clrMapOvr>
    <a:masterClrMapping/>
  </p:clrMapOvr>
  <p:transition spd="med">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714743" y="0"/>
            <a:ext cx="5429257" cy="6858000"/>
          </a:xfrm>
          <a:prstGeom prst="rect">
            <a:avLst/>
          </a:prstGeom>
          <a:solidFill>
            <a:schemeClr val="tx1">
              <a:alpha val="71000"/>
            </a:schemeClr>
          </a:solidFill>
          <a:ln w="9525">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14744" y="2786058"/>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1"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 name="Text Box 10"/>
          <p:cNvSpPr txBox="1">
            <a:spLocks noChangeArrowheads="1"/>
          </p:cNvSpPr>
          <p:nvPr/>
        </p:nvSpPr>
        <p:spPr bwMode="auto">
          <a:xfrm>
            <a:off x="4067944" y="2708920"/>
            <a:ext cx="5044047" cy="208672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CL"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INTRODUCCIÓN</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a:p>
            <a:pPr marL="533400" lvl="0" indent="-533400" fontAlgn="base">
              <a:lnSpc>
                <a:spcPct val="135000"/>
              </a:lnSpc>
              <a:spcBef>
                <a:spcPct val="0"/>
              </a:spcBef>
              <a:spcAft>
                <a:spcPct val="0"/>
              </a:spcAft>
              <a:buFontTx/>
              <a:buAutoNum type="arabicPeriod"/>
              <a:tabLst>
                <a:tab pos="0" algn="l"/>
              </a:tabLst>
              <a:defRPr/>
            </a:pPr>
            <a:r>
              <a:rPr lang="es-MX" altLang="es-CL" sz="2400" b="1" dirty="0" smtClean="0">
                <a:solidFill>
                  <a:srgbClr val="FFFFFF"/>
                </a:solidFill>
                <a:latin typeface="Arial" charset="0"/>
                <a:ea typeface="ＭＳ Ｐゴシック" pitchFamily="34" charset="-128"/>
              </a:rPr>
              <a:t>PROPUESTA ASIGNATURA INGLÉS Y EXAMEN TAE</a:t>
            </a:r>
          </a:p>
          <a:p>
            <a:pPr marL="533400" lvl="0" indent="-533400" fontAlgn="base">
              <a:lnSpc>
                <a:spcPct val="135000"/>
              </a:lnSpc>
              <a:spcBef>
                <a:spcPct val="0"/>
              </a:spcBef>
              <a:spcAft>
                <a:spcPct val="0"/>
              </a:spcAft>
              <a:buFontTx/>
              <a:buAutoNum type="arabicPeriod"/>
              <a:tabLst>
                <a:tab pos="0" algn="l"/>
              </a:tabLst>
              <a:defRPr/>
            </a:pPr>
            <a:r>
              <a:rPr kumimoji="0" lang="es-ES"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CONCLUSIONES</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spTree>
    <p:extLst>
      <p:ext uri="{BB962C8B-B14F-4D97-AF65-F5344CB8AC3E}">
        <p14:creationId xmlns:p14="http://schemas.microsoft.com/office/powerpoint/2010/main" val="838962360"/>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1793875"/>
            <a:ext cx="8297044" cy="4646208"/>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Julio </a:t>
            </a:r>
            <a:r>
              <a:rPr lang="es-MX" altLang="es-CL" b="1" dirty="0" err="1">
                <a:solidFill>
                  <a:srgbClr val="FFFFFF"/>
                </a:solidFill>
                <a:latin typeface="Tahoma" pitchFamily="34" charset="0"/>
                <a:ea typeface="ＭＳ Ｐゴシック" pitchFamily="34" charset="-128"/>
              </a:rPr>
              <a:t>preaño</a:t>
            </a:r>
            <a:r>
              <a:rPr lang="es-MX" altLang="es-CL" b="1" dirty="0">
                <a:solidFill>
                  <a:srgbClr val="FFFFFF"/>
                </a:solidFill>
                <a:latin typeface="Tahoma" pitchFamily="34" charset="0"/>
                <a:ea typeface="ＭＳ Ｐゴシック" pitchFamily="34" charset="-128"/>
              </a:rPr>
              <a:t> se efectuó reunión donde se expuso sobre las modificaciones que han ocurrido desde que la Escuela Naval dejó de tener profesores de inglés de la Escuela Naval en la enseñanza directa del idioma</a:t>
            </a:r>
            <a:r>
              <a:rPr lang="es-MX" altLang="es-CL" b="1" dirty="0" smtClean="0">
                <a:solidFill>
                  <a:srgbClr val="FFFFFF"/>
                </a:solidFill>
                <a:latin typeface="Tahoma" pitchFamily="34" charset="0"/>
                <a:ea typeface="ＭＳ Ｐゴシック" pitchFamily="34" charset="-128"/>
              </a:rPr>
              <a:t>.</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smtClean="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Dentro de los temas tratados se manifestó la falta de preocupación por parte de los cadetes de subir su nivel TAE, ante su exclusión como elemento de evaluación que influyera en su nota de la asignatura o en su egreso.</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smtClean="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2000" b="1" dirty="0">
              <a:solidFill>
                <a:srgbClr val="FFFFFF"/>
              </a:solidFill>
              <a:latin typeface="Tahoma" pitchFamily="34" charset="0"/>
              <a:ea typeface="ＭＳ Ｐゴシック" pitchFamily="34" charset="-128"/>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5515343" y="260350"/>
            <a:ext cx="3376245"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INTRODUCCIÓN</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4170289357"/>
      </p:ext>
    </p:extLst>
  </p:cSld>
  <p:clrMapOvr>
    <a:masterClrMapping/>
  </p:clrMapOvr>
  <p:transition spd="med"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1793875"/>
            <a:ext cx="8297044" cy="5078313"/>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smtClean="0">
                <a:solidFill>
                  <a:srgbClr val="FFFFFF"/>
                </a:solidFill>
                <a:latin typeface="Tahoma" pitchFamily="34" charset="0"/>
                <a:ea typeface="ＭＳ Ｐゴシック" pitchFamily="34" charset="-128"/>
              </a:rPr>
              <a:t>Hasta 2023, el TAE equivalía al 40% de la nota de asignatura de inglés además de ser requisito de egreso </a:t>
            </a:r>
            <a:r>
              <a:rPr lang="es-MX" altLang="es-CL" b="1" dirty="0" smtClean="0">
                <a:solidFill>
                  <a:srgbClr val="FFFFFF"/>
                </a:solidFill>
                <a:latin typeface="Tahoma" pitchFamily="34" charset="0"/>
                <a:ea typeface="ＭＳ Ｐゴシック" pitchFamily="34" charset="-128"/>
              </a:rPr>
              <a:t>(60% mínimo), </a:t>
            </a:r>
            <a:r>
              <a:rPr lang="es-MX" altLang="es-CL" b="1" dirty="0" smtClean="0">
                <a:solidFill>
                  <a:srgbClr val="FFFFFF"/>
                </a:solidFill>
                <a:latin typeface="Tahoma" pitchFamily="34" charset="0"/>
                <a:ea typeface="ＭＳ Ｐゴシック" pitchFamily="34" charset="-128"/>
              </a:rPr>
              <a:t>independiente de cual fuera su TAE de ingreso.</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smtClean="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smtClean="0">
                <a:solidFill>
                  <a:srgbClr val="FFFFFF"/>
                </a:solidFill>
                <a:latin typeface="Tahoma" pitchFamily="34" charset="0"/>
                <a:ea typeface="ＭＳ Ｐゴシック" pitchFamily="34" charset="-128"/>
              </a:rPr>
              <a:t>A contar 2024 el TAE se dejó de utilizar en la asignatura o como exigencia de egreso, </a:t>
            </a:r>
            <a:r>
              <a:rPr lang="es-MX" altLang="es-CL" b="1" dirty="0">
                <a:solidFill>
                  <a:srgbClr val="FFFFFF"/>
                </a:solidFill>
                <a:latin typeface="Tahoma" pitchFamily="34" charset="0"/>
                <a:ea typeface="ＭＳ Ｐゴシック" pitchFamily="34" charset="-128"/>
              </a:rPr>
              <a:t>lo que tal vez fue un cambio muy drástico.</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smtClean="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El examen TAE </a:t>
            </a:r>
            <a:r>
              <a:rPr lang="es-MX" altLang="es-CL" b="1" dirty="0" smtClean="0">
                <a:solidFill>
                  <a:srgbClr val="FFFFFF"/>
                </a:solidFill>
                <a:latin typeface="Tahoma" pitchFamily="34" charset="0"/>
                <a:ea typeface="ＭＳ Ｐゴシック" pitchFamily="34" charset="-128"/>
              </a:rPr>
              <a:t>continúa </a:t>
            </a:r>
            <a:r>
              <a:rPr lang="es-MX" altLang="es-CL" b="1" dirty="0">
                <a:solidFill>
                  <a:srgbClr val="FFFFFF"/>
                </a:solidFill>
                <a:latin typeface="Tahoma" pitchFamily="34" charset="0"/>
                <a:ea typeface="ＭＳ Ｐゴシック" pitchFamily="34" charset="-128"/>
              </a:rPr>
              <a:t>siendo tomado para los nuevos cadetes y los voluntarios en marzo y de manera obligatoria para toda la escuela en octubre.</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smtClean="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5515343" y="260350"/>
            <a:ext cx="3376245"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INTRODUCCIÓN</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3331109224"/>
      </p:ext>
    </p:extLst>
  </p:cSld>
  <p:clrMapOvr>
    <a:masterClrMapping/>
  </p:clrMapOvr>
  <p:transition spd="med"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714743" y="0"/>
            <a:ext cx="5429257" cy="6858000"/>
          </a:xfrm>
          <a:prstGeom prst="rect">
            <a:avLst/>
          </a:prstGeom>
          <a:solidFill>
            <a:schemeClr val="tx1">
              <a:alpha val="71000"/>
            </a:schemeClr>
          </a:solidFill>
          <a:ln w="9525">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14744" y="3323654"/>
            <a:ext cx="5429256" cy="897434"/>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1"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 name="Text Box 10"/>
          <p:cNvSpPr txBox="1">
            <a:spLocks noChangeArrowheads="1"/>
          </p:cNvSpPr>
          <p:nvPr/>
        </p:nvSpPr>
        <p:spPr bwMode="auto">
          <a:xfrm>
            <a:off x="4067944" y="2708920"/>
            <a:ext cx="5044047" cy="208672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CL"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INTRODUCCIÓN</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MX"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PROPUESTA ASIGNATURA INGLÉS Y EXAMEN TAE</a:t>
            </a: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ES"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CONCLUSIONES</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spTree>
    <p:extLst>
      <p:ext uri="{BB962C8B-B14F-4D97-AF65-F5344CB8AC3E}">
        <p14:creationId xmlns:p14="http://schemas.microsoft.com/office/powerpoint/2010/main" val="1483394897"/>
      </p:ext>
    </p:extLst>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1793875"/>
            <a:ext cx="8297044" cy="2123658"/>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Factor TAE: </a:t>
            </a:r>
          </a:p>
          <a:p>
            <a:pPr marL="800100" lvl="1"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Años 2022 y 2023 el examen TAE era parte de la asignatura.</a:t>
            </a:r>
          </a:p>
          <a:p>
            <a:pPr marL="800100" lvl="1"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Años 2024 y 2025 el examen TAE NO fue parte de la asignatura. </a:t>
            </a:r>
            <a:endParaRPr kumimoji="0" lang="es-MX" altLang="es-CL" sz="2000" b="1" i="0" u="none" strike="noStrike" kern="1200" cap="none" spc="0" normalizeH="0" baseline="0" noProof="0" dirty="0" smtClean="0">
              <a:ln>
                <a:noFill/>
              </a:ln>
              <a:solidFill>
                <a:srgbClr val="FFFFFF"/>
              </a:solidFill>
              <a:effectLst/>
              <a:uLnTx/>
              <a:uFillTx/>
              <a:latin typeface="Tahoma" pitchFamily="34" charset="0"/>
              <a:ea typeface="ＭＳ Ｐゴシック" pitchFamily="34" charset="-128"/>
              <a:cs typeface="+mn-cs"/>
            </a:endParaRP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MX" altLang="es-CL" sz="2000" b="1" i="0" u="none" strike="noStrike" kern="1200" cap="none" spc="0" normalizeH="0" baseline="0" noProof="0" dirty="0" smtClean="0">
              <a:ln>
                <a:noFill/>
              </a:ln>
              <a:solidFill>
                <a:srgbClr val="FFFFFF"/>
              </a:solidFill>
              <a:effectLst/>
              <a:uLnTx/>
              <a:uFillTx/>
              <a:latin typeface="Tahoma" pitchFamily="34" charset="0"/>
              <a:ea typeface="ＭＳ Ｐゴシック" pitchFamily="34" charset="-128"/>
              <a:cs typeface="+mn-cs"/>
            </a:endParaRP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MX"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2771800" y="260350"/>
            <a:ext cx="6119788" cy="1077218"/>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lvl="0" indent="-342900" algn="r" fontAlgn="base">
              <a:spcBef>
                <a:spcPct val="0"/>
              </a:spcBef>
              <a:spcAft>
                <a:spcPct val="0"/>
              </a:spcAft>
              <a:defRPr/>
            </a:pPr>
            <a:r>
              <a:rPr lang="es-MX" altLang="es-CL" sz="3200" b="1" dirty="0">
                <a:solidFill>
                  <a:srgbClr val="FFCC00"/>
                </a:solidFill>
                <a:latin typeface="Arial" charset="0"/>
                <a:cs typeface="Arial" charset="0"/>
              </a:rPr>
              <a:t>PROPUESTA ASIGNATURA INGLÉS Y EXAMEN TAE</a:t>
            </a:r>
          </a:p>
        </p:txBody>
      </p:sp>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graphicFrame>
        <p:nvGraphicFramePr>
          <p:cNvPr id="6" name="Tabla 5"/>
          <p:cNvGraphicFramePr>
            <a:graphicFrameLocks noGrp="1"/>
          </p:cNvGraphicFramePr>
          <p:nvPr>
            <p:extLst>
              <p:ext uri="{D42A27DB-BD31-4B8C-83A1-F6EECF244321}">
                <p14:modId xmlns:p14="http://schemas.microsoft.com/office/powerpoint/2010/main" val="1235372839"/>
              </p:ext>
            </p:extLst>
          </p:nvPr>
        </p:nvGraphicFramePr>
        <p:xfrm>
          <a:off x="1547664" y="3060176"/>
          <a:ext cx="5837363" cy="1328255"/>
        </p:xfrm>
        <a:graphic>
          <a:graphicData uri="http://schemas.openxmlformats.org/drawingml/2006/table">
            <a:tbl>
              <a:tblPr/>
              <a:tblGrid>
                <a:gridCol w="1811595">
                  <a:extLst>
                    <a:ext uri="{9D8B030D-6E8A-4147-A177-3AD203B41FA5}">
                      <a16:colId xmlns:a16="http://schemas.microsoft.com/office/drawing/2014/main" val="2741622365"/>
                    </a:ext>
                  </a:extLst>
                </a:gridCol>
                <a:gridCol w="1006442">
                  <a:extLst>
                    <a:ext uri="{9D8B030D-6E8A-4147-A177-3AD203B41FA5}">
                      <a16:colId xmlns:a16="http://schemas.microsoft.com/office/drawing/2014/main" val="4069049920"/>
                    </a:ext>
                  </a:extLst>
                </a:gridCol>
                <a:gridCol w="1006442">
                  <a:extLst>
                    <a:ext uri="{9D8B030D-6E8A-4147-A177-3AD203B41FA5}">
                      <a16:colId xmlns:a16="http://schemas.microsoft.com/office/drawing/2014/main" val="4063228051"/>
                    </a:ext>
                  </a:extLst>
                </a:gridCol>
                <a:gridCol w="1006442">
                  <a:extLst>
                    <a:ext uri="{9D8B030D-6E8A-4147-A177-3AD203B41FA5}">
                      <a16:colId xmlns:a16="http://schemas.microsoft.com/office/drawing/2014/main" val="3785596993"/>
                    </a:ext>
                  </a:extLst>
                </a:gridCol>
                <a:gridCol w="1006442">
                  <a:extLst>
                    <a:ext uri="{9D8B030D-6E8A-4147-A177-3AD203B41FA5}">
                      <a16:colId xmlns:a16="http://schemas.microsoft.com/office/drawing/2014/main" val="25541859"/>
                    </a:ext>
                  </a:extLst>
                </a:gridCol>
              </a:tblGrid>
              <a:tr h="265651">
                <a:tc>
                  <a:txBody>
                    <a:bodyPr/>
                    <a:lstStyle/>
                    <a:p>
                      <a:pPr algn="l" fontAlgn="b"/>
                      <a:endParaRPr lang="es-CL" sz="1400" b="1"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000000"/>
                          </a:solidFill>
                          <a:effectLst/>
                          <a:latin typeface="Calibri" panose="020F0502020204030204" pitchFamily="34" charset="0"/>
                        </a:rPr>
                        <a:t>2022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000000"/>
                          </a:solidFill>
                          <a:effectLst/>
                          <a:latin typeface="Calibri" panose="020F0502020204030204" pitchFamily="34" charset="0"/>
                        </a:rPr>
                        <a:t>2023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FF0000"/>
                          </a:solidFill>
                          <a:effectLst/>
                          <a:latin typeface="Calibri" panose="020F0502020204030204" pitchFamily="34" charset="0"/>
                        </a:rPr>
                        <a:t>2024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FF3300"/>
                          </a:solidFill>
                          <a:effectLst/>
                          <a:latin typeface="Calibri" panose="020F0502020204030204" pitchFamily="34" charset="0"/>
                        </a:rPr>
                        <a:t>2025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19315317"/>
                  </a:ext>
                </a:extLst>
              </a:tr>
              <a:tr h="265651">
                <a:tc>
                  <a:txBody>
                    <a:bodyPr/>
                    <a:lstStyle/>
                    <a:p>
                      <a:pPr algn="ctr" fontAlgn="b"/>
                      <a:r>
                        <a:rPr lang="es-MX" sz="1400" b="1" i="0" u="none" strike="noStrike" dirty="0">
                          <a:solidFill>
                            <a:srgbClr val="000000"/>
                          </a:solidFill>
                          <a:effectLst/>
                          <a:latin typeface="Calibri" panose="020F0502020204030204" pitchFamily="34" charset="0"/>
                        </a:rPr>
                        <a:t>1er Año bajo 30% TAE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000000"/>
                          </a:solidFill>
                          <a:effectLst/>
                          <a:latin typeface="Calibri" panose="020F0502020204030204" pitchFamily="34" charset="0"/>
                        </a:rPr>
                        <a:t>8,4%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000000"/>
                          </a:solidFill>
                          <a:effectLst/>
                          <a:latin typeface="Calibri" panose="020F0502020204030204" pitchFamily="34" charset="0"/>
                        </a:rPr>
                        <a:t>20,8%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FF0000"/>
                          </a:solidFill>
                          <a:effectLst/>
                          <a:latin typeface="Calibri" panose="020F0502020204030204" pitchFamily="34" charset="0"/>
                        </a:rPr>
                        <a:t>32,2%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L" sz="1400" b="1" i="0" u="none" strike="noStrike" dirty="0" smtClean="0">
                          <a:solidFill>
                            <a:srgbClr val="FF3300"/>
                          </a:solidFill>
                          <a:effectLst/>
                          <a:latin typeface="Calibri" panose="020F0502020204030204" pitchFamily="34" charset="0"/>
                        </a:rPr>
                        <a:t>21,9%</a:t>
                      </a:r>
                      <a:endParaRPr lang="es-CL" sz="1400" b="1" i="0" u="none" strike="noStrike" dirty="0">
                        <a:solidFill>
                          <a:srgbClr val="FF33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28021127"/>
                  </a:ext>
                </a:extLst>
              </a:tr>
              <a:tr h="265651">
                <a:tc>
                  <a:txBody>
                    <a:bodyPr/>
                    <a:lstStyle/>
                    <a:p>
                      <a:pPr algn="ctr" fontAlgn="b"/>
                      <a:r>
                        <a:rPr lang="es-MX" sz="1400" b="1" i="0" u="none" strike="noStrike" dirty="0">
                          <a:solidFill>
                            <a:srgbClr val="000000"/>
                          </a:solidFill>
                          <a:effectLst/>
                          <a:latin typeface="Calibri" panose="020F0502020204030204" pitchFamily="34" charset="0"/>
                        </a:rPr>
                        <a:t>2do Año bajo 40% TAE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a:solidFill>
                            <a:srgbClr val="000000"/>
                          </a:solidFill>
                          <a:effectLst/>
                          <a:latin typeface="Calibri" panose="020F0502020204030204" pitchFamily="34" charset="0"/>
                        </a:rPr>
                        <a:t>24,1%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000000"/>
                          </a:solidFill>
                          <a:effectLst/>
                          <a:latin typeface="Calibri" panose="020F0502020204030204" pitchFamily="34" charset="0"/>
                        </a:rPr>
                        <a:t>28,6%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FF0000"/>
                          </a:solidFill>
                          <a:effectLst/>
                          <a:latin typeface="Calibri" panose="020F0502020204030204" pitchFamily="34" charset="0"/>
                        </a:rPr>
                        <a:t>36,7%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L" sz="1400" b="1" i="0" u="none" strike="noStrike" dirty="0" smtClean="0">
                          <a:solidFill>
                            <a:srgbClr val="FF3300"/>
                          </a:solidFill>
                          <a:effectLst/>
                          <a:latin typeface="Calibri" panose="020F0502020204030204" pitchFamily="34" charset="0"/>
                        </a:rPr>
                        <a:t>41,7%</a:t>
                      </a:r>
                      <a:endParaRPr lang="es-CL" sz="1400" b="1" i="0" u="none" strike="noStrike" dirty="0">
                        <a:solidFill>
                          <a:srgbClr val="FF33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91898499"/>
                  </a:ext>
                </a:extLst>
              </a:tr>
              <a:tr h="265651">
                <a:tc>
                  <a:txBody>
                    <a:bodyPr/>
                    <a:lstStyle/>
                    <a:p>
                      <a:pPr algn="ctr" fontAlgn="b"/>
                      <a:r>
                        <a:rPr lang="es-MX" sz="1400" b="1" i="0" u="none" strike="noStrike" dirty="0">
                          <a:solidFill>
                            <a:srgbClr val="000000"/>
                          </a:solidFill>
                          <a:effectLst/>
                          <a:latin typeface="Calibri" panose="020F0502020204030204" pitchFamily="34" charset="0"/>
                        </a:rPr>
                        <a:t>3er Año bajo 50% TAE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a:solidFill>
                            <a:srgbClr val="000000"/>
                          </a:solidFill>
                          <a:effectLst/>
                          <a:latin typeface="Calibri" panose="020F0502020204030204" pitchFamily="34" charset="0"/>
                        </a:rPr>
                        <a:t>29,0%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a:solidFill>
                            <a:srgbClr val="000000"/>
                          </a:solidFill>
                          <a:effectLst/>
                          <a:latin typeface="Calibri" panose="020F0502020204030204" pitchFamily="34" charset="0"/>
                        </a:rPr>
                        <a:t>45,3%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FF0000"/>
                          </a:solidFill>
                          <a:effectLst/>
                          <a:latin typeface="Calibri" panose="020F0502020204030204" pitchFamily="34" charset="0"/>
                        </a:rPr>
                        <a:t>42,4%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L" sz="1400" b="1" i="0" u="none" strike="noStrike" dirty="0" smtClean="0">
                          <a:solidFill>
                            <a:srgbClr val="FF3300"/>
                          </a:solidFill>
                          <a:effectLst/>
                          <a:latin typeface="Calibri" panose="020F0502020204030204" pitchFamily="34" charset="0"/>
                        </a:rPr>
                        <a:t>47,0%</a:t>
                      </a:r>
                      <a:endParaRPr lang="es-CL" sz="1400" b="1" i="0" u="none" strike="noStrike" dirty="0">
                        <a:solidFill>
                          <a:srgbClr val="FF33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68461960"/>
                  </a:ext>
                </a:extLst>
              </a:tr>
              <a:tr h="265651">
                <a:tc>
                  <a:txBody>
                    <a:bodyPr/>
                    <a:lstStyle/>
                    <a:p>
                      <a:pPr algn="ctr" fontAlgn="b"/>
                      <a:r>
                        <a:rPr lang="es-MX" sz="1400" b="1" i="0" u="none" strike="noStrike" dirty="0">
                          <a:solidFill>
                            <a:srgbClr val="000000"/>
                          </a:solidFill>
                          <a:effectLst/>
                          <a:latin typeface="Calibri" panose="020F0502020204030204" pitchFamily="34" charset="0"/>
                        </a:rPr>
                        <a:t>4to Año bajo 60% TAE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a:solidFill>
                            <a:srgbClr val="000000"/>
                          </a:solidFill>
                          <a:effectLst/>
                          <a:latin typeface="Calibri" panose="020F0502020204030204" pitchFamily="34" charset="0"/>
                        </a:rPr>
                        <a:t>27,0%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a:solidFill>
                            <a:srgbClr val="000000"/>
                          </a:solidFill>
                          <a:effectLst/>
                          <a:latin typeface="Calibri" panose="020F0502020204030204" pitchFamily="34" charset="0"/>
                        </a:rPr>
                        <a:t>37,8%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L" sz="1400" b="1" i="0" u="none" strike="noStrike" dirty="0">
                          <a:solidFill>
                            <a:srgbClr val="FF0000"/>
                          </a:solidFill>
                          <a:effectLst/>
                          <a:latin typeface="Calibri" panose="020F0502020204030204" pitchFamily="34" charset="0"/>
                        </a:rPr>
                        <a:t>52,8%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L" sz="1400" b="1" i="0" u="none" strike="noStrike" dirty="0" smtClean="0">
                          <a:solidFill>
                            <a:srgbClr val="FF3300"/>
                          </a:solidFill>
                          <a:effectLst/>
                          <a:latin typeface="Calibri" panose="020F0502020204030204" pitchFamily="34" charset="0"/>
                        </a:rPr>
                        <a:t>44,0%</a:t>
                      </a:r>
                      <a:endParaRPr lang="es-CL" sz="1400" b="1" i="0" u="none" strike="noStrike" dirty="0">
                        <a:solidFill>
                          <a:srgbClr val="FF33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994023023"/>
                  </a:ext>
                </a:extLst>
              </a:tr>
            </a:tbl>
          </a:graphicData>
        </a:graphic>
      </p:graphicFrame>
      <p:graphicFrame>
        <p:nvGraphicFramePr>
          <p:cNvPr id="4" name="Tabla 3"/>
          <p:cNvGraphicFramePr>
            <a:graphicFrameLocks noGrp="1"/>
          </p:cNvGraphicFramePr>
          <p:nvPr>
            <p:extLst>
              <p:ext uri="{D42A27DB-BD31-4B8C-83A1-F6EECF244321}">
                <p14:modId xmlns:p14="http://schemas.microsoft.com/office/powerpoint/2010/main" val="1195655182"/>
              </p:ext>
            </p:extLst>
          </p:nvPr>
        </p:nvGraphicFramePr>
        <p:xfrm>
          <a:off x="2764545" y="4797152"/>
          <a:ext cx="3403600" cy="1333500"/>
        </p:xfrm>
        <a:graphic>
          <a:graphicData uri="http://schemas.openxmlformats.org/drawingml/2006/table">
            <a:tbl>
              <a:tblPr firstRow="1" firstCol="1" bandRow="1"/>
              <a:tblGrid>
                <a:gridCol w="989965">
                  <a:extLst>
                    <a:ext uri="{9D8B030D-6E8A-4147-A177-3AD203B41FA5}">
                      <a16:colId xmlns:a16="http://schemas.microsoft.com/office/drawing/2014/main" val="1805725260"/>
                    </a:ext>
                  </a:extLst>
                </a:gridCol>
                <a:gridCol w="603885">
                  <a:extLst>
                    <a:ext uri="{9D8B030D-6E8A-4147-A177-3AD203B41FA5}">
                      <a16:colId xmlns:a16="http://schemas.microsoft.com/office/drawing/2014/main" val="489277791"/>
                    </a:ext>
                  </a:extLst>
                </a:gridCol>
                <a:gridCol w="603250">
                  <a:extLst>
                    <a:ext uri="{9D8B030D-6E8A-4147-A177-3AD203B41FA5}">
                      <a16:colId xmlns:a16="http://schemas.microsoft.com/office/drawing/2014/main" val="3673711658"/>
                    </a:ext>
                  </a:extLst>
                </a:gridCol>
                <a:gridCol w="603250">
                  <a:extLst>
                    <a:ext uri="{9D8B030D-6E8A-4147-A177-3AD203B41FA5}">
                      <a16:colId xmlns:a16="http://schemas.microsoft.com/office/drawing/2014/main" val="2624321398"/>
                    </a:ext>
                  </a:extLst>
                </a:gridCol>
                <a:gridCol w="603250">
                  <a:extLst>
                    <a:ext uri="{9D8B030D-6E8A-4147-A177-3AD203B41FA5}">
                      <a16:colId xmlns:a16="http://schemas.microsoft.com/office/drawing/2014/main" val="1178150056"/>
                    </a:ext>
                  </a:extLst>
                </a:gridCol>
              </a:tblGrid>
              <a:tr h="228600">
                <a:tc gridSpan="5">
                  <a:txBody>
                    <a:bodyPr/>
                    <a:lstStyle/>
                    <a:p>
                      <a:pPr algn="ctr">
                        <a:spcAft>
                          <a:spcPts val="0"/>
                        </a:spcAft>
                      </a:pPr>
                      <a:r>
                        <a:rPr lang="es-CL" sz="1100" b="1">
                          <a:solidFill>
                            <a:srgbClr val="000000"/>
                          </a:solidFill>
                          <a:effectLst/>
                          <a:latin typeface="Calibri" panose="020F0502020204030204" pitchFamily="34" charset="0"/>
                          <a:ea typeface="Calibri" panose="020F0502020204030204" pitchFamily="34" charset="0"/>
                        </a:rPr>
                        <a:t>PORCENTAJES TAE</a:t>
                      </a:r>
                      <a:endParaRPr lang="es-CL" sz="110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2077418434"/>
                  </a:ext>
                </a:extLst>
              </a:tr>
              <a:tr h="190500">
                <a:tc>
                  <a:txBody>
                    <a:bodyPr/>
                    <a:lstStyle/>
                    <a:p>
                      <a:pPr>
                        <a:spcAft>
                          <a:spcPts val="0"/>
                        </a:spcAft>
                      </a:pPr>
                      <a:r>
                        <a:rPr lang="es-CL" sz="1100">
                          <a:solidFill>
                            <a:srgbClr val="000000"/>
                          </a:solidFill>
                          <a:effectLst/>
                          <a:latin typeface="Calibri" panose="020F0502020204030204" pitchFamily="34" charset="0"/>
                          <a:ea typeface="Calibri" panose="020F0502020204030204" pitchFamily="34" charset="0"/>
                        </a:rPr>
                        <a:t> </a:t>
                      </a:r>
                      <a:endParaRPr lang="es-CL" sz="1100">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b="1">
                          <a:solidFill>
                            <a:srgbClr val="000000"/>
                          </a:solidFill>
                          <a:effectLst/>
                          <a:latin typeface="Calibri" panose="020F0502020204030204" pitchFamily="34" charset="0"/>
                          <a:ea typeface="Calibri" panose="020F0502020204030204" pitchFamily="34" charset="0"/>
                        </a:rPr>
                        <a:t>2022</a:t>
                      </a:r>
                      <a:endParaRPr lang="es-CL" sz="1100">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b="1">
                          <a:solidFill>
                            <a:srgbClr val="000000"/>
                          </a:solidFill>
                          <a:effectLst/>
                          <a:latin typeface="Calibri" panose="020F0502020204030204" pitchFamily="34" charset="0"/>
                          <a:ea typeface="Calibri" panose="020F0502020204030204" pitchFamily="34" charset="0"/>
                        </a:rPr>
                        <a:t>2023</a:t>
                      </a:r>
                      <a:endParaRPr lang="es-CL" sz="1100">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b="1" dirty="0">
                          <a:solidFill>
                            <a:srgbClr val="FF0000"/>
                          </a:solidFill>
                          <a:effectLst/>
                          <a:latin typeface="Calibri" panose="020F0502020204030204" pitchFamily="34" charset="0"/>
                          <a:ea typeface="Calibri" panose="020F0502020204030204" pitchFamily="34" charset="0"/>
                        </a:rPr>
                        <a:t>2024</a:t>
                      </a:r>
                      <a:endParaRPr lang="es-CL" sz="1100" dirty="0">
                        <a:solidFill>
                          <a:srgbClr val="FF0000"/>
                        </a:solidFill>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b="1" dirty="0">
                          <a:solidFill>
                            <a:srgbClr val="FF0000"/>
                          </a:solidFill>
                          <a:effectLst/>
                          <a:latin typeface="Calibri" panose="020F0502020204030204" pitchFamily="34" charset="0"/>
                          <a:ea typeface="Calibri" panose="020F0502020204030204" pitchFamily="34" charset="0"/>
                        </a:rPr>
                        <a:t>2025</a:t>
                      </a:r>
                      <a:endParaRPr lang="es-CL" sz="1100" dirty="0">
                        <a:solidFill>
                          <a:srgbClr val="FF0000"/>
                        </a:solidFill>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93777552"/>
                  </a:ext>
                </a:extLst>
              </a:tr>
              <a:tr h="228600">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1er Año</a:t>
                      </a:r>
                      <a:endParaRPr lang="es-CL" sz="1100">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000000"/>
                          </a:solidFill>
                          <a:effectLst/>
                          <a:latin typeface="Calibri" panose="020F0502020204030204" pitchFamily="34" charset="0"/>
                          <a:ea typeface="Calibri" panose="020F0502020204030204" pitchFamily="34" charset="0"/>
                        </a:rPr>
                        <a:t>47%</a:t>
                      </a:r>
                      <a:endParaRPr lang="es-CL" sz="1100" dirty="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000000"/>
                          </a:solidFill>
                          <a:effectLst/>
                          <a:latin typeface="Calibri" panose="020F0502020204030204" pitchFamily="34" charset="0"/>
                          <a:ea typeface="Calibri" panose="020F0502020204030204" pitchFamily="34" charset="0"/>
                        </a:rPr>
                        <a:t>47%</a:t>
                      </a:r>
                      <a:endParaRPr lang="es-CL" sz="1100" dirty="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FF0000"/>
                          </a:solidFill>
                          <a:effectLst/>
                          <a:latin typeface="Calibri" panose="020F0502020204030204" pitchFamily="34" charset="0"/>
                          <a:ea typeface="Calibri" panose="020F0502020204030204" pitchFamily="34" charset="0"/>
                        </a:rPr>
                        <a:t>41%</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000000"/>
                          </a:solidFill>
                          <a:effectLst/>
                          <a:latin typeface="Calibri" panose="020F0502020204030204" pitchFamily="34" charset="0"/>
                          <a:ea typeface="Calibri" panose="020F0502020204030204" pitchFamily="34" charset="0"/>
                        </a:rPr>
                        <a:t>48%</a:t>
                      </a:r>
                      <a:endParaRPr lang="es-CL" sz="1100" dirty="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46039894"/>
                  </a:ext>
                </a:extLst>
              </a:tr>
              <a:tr h="228600">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2do Año</a:t>
                      </a:r>
                      <a:endParaRPr lang="es-CL" sz="1100">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52%</a:t>
                      </a:r>
                      <a:endParaRPr lang="es-CL" sz="110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50%</a:t>
                      </a:r>
                      <a:endParaRPr lang="es-CL" sz="110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000000"/>
                          </a:solidFill>
                          <a:effectLst/>
                          <a:latin typeface="Calibri" panose="020F0502020204030204" pitchFamily="34" charset="0"/>
                          <a:ea typeface="Calibri" panose="020F0502020204030204" pitchFamily="34" charset="0"/>
                        </a:rPr>
                        <a:t>50%</a:t>
                      </a:r>
                      <a:endParaRPr lang="es-CL" sz="1100" dirty="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FF0000"/>
                          </a:solidFill>
                          <a:effectLst/>
                          <a:latin typeface="Calibri" panose="020F0502020204030204" pitchFamily="34" charset="0"/>
                          <a:ea typeface="Calibri" panose="020F0502020204030204" pitchFamily="34" charset="0"/>
                        </a:rPr>
                        <a:t>48%</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1101285"/>
                  </a:ext>
                </a:extLst>
              </a:tr>
              <a:tr h="228600">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3er Año</a:t>
                      </a:r>
                      <a:endParaRPr lang="es-CL" sz="1100">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57%</a:t>
                      </a:r>
                      <a:endParaRPr lang="es-CL" sz="110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FF0000"/>
                          </a:solidFill>
                          <a:effectLst/>
                          <a:latin typeface="Calibri" panose="020F0502020204030204" pitchFamily="34" charset="0"/>
                          <a:ea typeface="Calibri" panose="020F0502020204030204" pitchFamily="34" charset="0"/>
                        </a:rPr>
                        <a:t>55%</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56%</a:t>
                      </a:r>
                      <a:endParaRPr lang="es-CL" sz="110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FF0000"/>
                          </a:solidFill>
                          <a:effectLst/>
                          <a:latin typeface="Calibri" panose="020F0502020204030204" pitchFamily="34" charset="0"/>
                          <a:ea typeface="Calibri" panose="020F0502020204030204" pitchFamily="34" charset="0"/>
                        </a:rPr>
                        <a:t>55%</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56434258"/>
                  </a:ext>
                </a:extLst>
              </a:tr>
              <a:tr h="228600">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4to Año</a:t>
                      </a:r>
                      <a:endParaRPr lang="es-CL" sz="1100">
                        <a:effectLst/>
                        <a:latin typeface="Calibri" panose="020F0502020204030204" pitchFamily="34" charset="0"/>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65%</a:t>
                      </a:r>
                      <a:endParaRPr lang="es-CL" sz="110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a:solidFill>
                            <a:srgbClr val="000000"/>
                          </a:solidFill>
                          <a:effectLst/>
                          <a:latin typeface="Calibri" panose="020F0502020204030204" pitchFamily="34" charset="0"/>
                          <a:ea typeface="Calibri" panose="020F0502020204030204" pitchFamily="34" charset="0"/>
                        </a:rPr>
                        <a:t>64%</a:t>
                      </a:r>
                      <a:endParaRPr lang="es-CL" sz="110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FF0000"/>
                          </a:solidFill>
                          <a:effectLst/>
                          <a:latin typeface="Calibri" panose="020F0502020204030204" pitchFamily="34" charset="0"/>
                          <a:ea typeface="Calibri" panose="020F0502020204030204" pitchFamily="34" charset="0"/>
                        </a:rPr>
                        <a:t>59%</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es-CL" sz="1100" dirty="0">
                          <a:solidFill>
                            <a:srgbClr val="000000"/>
                          </a:solidFill>
                          <a:effectLst/>
                          <a:latin typeface="Calibri" panose="020F0502020204030204" pitchFamily="34" charset="0"/>
                          <a:ea typeface="Calibri" panose="020F0502020204030204" pitchFamily="34" charset="0"/>
                        </a:rPr>
                        <a:t>61%</a:t>
                      </a:r>
                      <a:endParaRPr lang="es-CL" sz="1100" dirty="0">
                        <a:effectLst/>
                        <a:latin typeface="Calibri" panose="020F0502020204030204" pitchFamily="34" charset="0"/>
                        <a:ea typeface="Calibri" panose="020F0502020204030204" pitchFamily="34"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10448306"/>
                  </a:ext>
                </a:extLst>
              </a:tr>
            </a:tbl>
          </a:graphicData>
        </a:graphic>
      </p:graphicFrame>
    </p:spTree>
    <p:extLst>
      <p:ext uri="{BB962C8B-B14F-4D97-AF65-F5344CB8AC3E}">
        <p14:creationId xmlns:p14="http://schemas.microsoft.com/office/powerpoint/2010/main" val="518425661"/>
      </p:ext>
    </p:extLst>
  </p:cSld>
  <p:clrMapOvr>
    <a:masterClrMapping/>
  </p:clrMapOvr>
  <p:transition spd="med"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1793875"/>
            <a:ext cx="8297044" cy="4616648"/>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PROPUESTA: Asignatura de inglés 80% y examen TAE 20%. </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1600" b="1" dirty="0" smtClean="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smtClean="0">
                <a:solidFill>
                  <a:srgbClr val="FFFFFF"/>
                </a:solidFill>
                <a:latin typeface="Tahoma" pitchFamily="34" charset="0"/>
                <a:ea typeface="ＭＳ Ｐゴシック" pitchFamily="34" charset="-128"/>
              </a:rPr>
              <a:t>NPE</a:t>
            </a:r>
            <a:r>
              <a:rPr lang="es-MX" altLang="es-CL" sz="1600" b="1" dirty="0">
                <a:solidFill>
                  <a:srgbClr val="FFFFFF"/>
                </a:solidFill>
                <a:latin typeface="Tahoma" pitchFamily="34" charset="0"/>
                <a:ea typeface="ＭＳ Ｐゴシック" pitchFamily="34" charset="-128"/>
              </a:rPr>
              <a:t>= Nota Presentación Examen               </a:t>
            </a:r>
            <a:r>
              <a:rPr lang="es-MX" altLang="es-CL" sz="1600" b="1" dirty="0" smtClean="0">
                <a:solidFill>
                  <a:srgbClr val="FFFFFF"/>
                </a:solidFill>
                <a:latin typeface="Tahoma" pitchFamily="34" charset="0"/>
                <a:ea typeface="ＭＳ Ｐゴシック" pitchFamily="34" charset="-128"/>
              </a:rPr>
              <a:t> NFI</a:t>
            </a:r>
            <a:r>
              <a:rPr lang="es-MX" altLang="es-CL" sz="1600" b="1" dirty="0">
                <a:solidFill>
                  <a:srgbClr val="FFFFFF"/>
                </a:solidFill>
                <a:latin typeface="Tahoma" pitchFamily="34" charset="0"/>
                <a:ea typeface="ＭＳ Ｐゴシック" pitchFamily="34" charset="-128"/>
              </a:rPr>
              <a:t>= Nota Final Inglés</a:t>
            </a: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PAI= Promedio Asignatura Inglés               NPE= Nota Presentación Examen</a:t>
            </a: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NT= Nota TAE                                                NER= Nota Examen Repetición</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1600" b="1" dirty="0">
              <a:solidFill>
                <a:srgbClr val="FFFFFF"/>
              </a:solidFill>
              <a:latin typeface="Tahoma" pitchFamily="34" charset="0"/>
              <a:ea typeface="ＭＳ Ｐゴシック" pitchFamily="34" charset="-128"/>
            </a:endParaRPr>
          </a:p>
          <a:p>
            <a:pPr lvl="0" algn="ctr" fontAlgn="base">
              <a:lnSpc>
                <a:spcPct val="150000"/>
              </a:lnSpc>
              <a:spcBef>
                <a:spcPct val="0"/>
              </a:spcBef>
              <a:spcAft>
                <a:spcPct val="0"/>
              </a:spcAft>
              <a:defRPr/>
            </a:pPr>
            <a:r>
              <a:rPr lang="es-MX" altLang="es-CL" sz="1600" b="1" dirty="0">
                <a:solidFill>
                  <a:srgbClr val="FFFFFF"/>
                </a:solidFill>
                <a:latin typeface="Tahoma" pitchFamily="34" charset="0"/>
                <a:ea typeface="ＭＳ Ｐゴシック" pitchFamily="34" charset="-128"/>
              </a:rPr>
              <a:t>𝑁𝑃𝐸=(0,8</a:t>
            </a:r>
            <a:r>
              <a:rPr lang="es-MX" altLang="es-CL" sz="1600" b="1" dirty="0" smtClean="0">
                <a:solidFill>
                  <a:srgbClr val="FFFFFF"/>
                </a:solidFill>
                <a:latin typeface="Tahoma" pitchFamily="34" charset="0"/>
                <a:ea typeface="ＭＳ Ｐゴシック" pitchFamily="34" charset="-128"/>
              </a:rPr>
              <a:t>∙PAI)+(</a:t>
            </a:r>
            <a:r>
              <a:rPr lang="es-MX" altLang="es-CL" sz="1600" b="1" dirty="0">
                <a:solidFill>
                  <a:srgbClr val="FFFFFF"/>
                </a:solidFill>
                <a:latin typeface="Tahoma" pitchFamily="34" charset="0"/>
                <a:ea typeface="ＭＳ Ｐゴシック" pitchFamily="34" charset="-128"/>
              </a:rPr>
              <a:t>0,2∙𝑁𝑇)</a:t>
            </a:r>
          </a:p>
          <a:p>
            <a:pPr lvl="0" algn="ctr" fontAlgn="base">
              <a:lnSpc>
                <a:spcPct val="150000"/>
              </a:lnSpc>
              <a:spcBef>
                <a:spcPct val="0"/>
              </a:spcBef>
              <a:spcAft>
                <a:spcPct val="0"/>
              </a:spcAft>
              <a:defRPr/>
            </a:pPr>
            <a:r>
              <a:rPr lang="es-MX" altLang="es-CL" sz="1600" b="1" dirty="0" smtClean="0">
                <a:solidFill>
                  <a:srgbClr val="FFFFFF"/>
                </a:solidFill>
                <a:latin typeface="Tahoma" pitchFamily="34" charset="0"/>
                <a:ea typeface="ＭＳ Ｐゴシック" pitchFamily="34" charset="-128"/>
              </a:rPr>
              <a:t>𝑵𝑭𝑰</a:t>
            </a:r>
            <a:r>
              <a:rPr lang="es-MX" altLang="es-CL" sz="1600" b="1" dirty="0">
                <a:solidFill>
                  <a:srgbClr val="FFFFFF"/>
                </a:solidFill>
                <a:latin typeface="Tahoma" pitchFamily="34" charset="0"/>
                <a:ea typeface="ＭＳ Ｐゴシック" pitchFamily="34" charset="-128"/>
              </a:rPr>
              <a:t>=(𝟎,𝟔∙𝑵𝑷𝑬)+(𝟎,𝟒∙𝑵𝑬)≥𝟔,𝟎:𝑨𝑷𝑹𝑼𝑬𝑩𝑨</a:t>
            </a:r>
          </a:p>
          <a:p>
            <a:pPr indent="-342900" algn="ctr" fontAlgn="base">
              <a:lnSpc>
                <a:spcPct val="150000"/>
              </a:lnSpc>
              <a:spcBef>
                <a:spcPct val="0"/>
              </a:spcBef>
              <a:spcAft>
                <a:spcPct val="0"/>
              </a:spcAft>
              <a:buFont typeface="Arial" panose="020B0604020202020204" pitchFamily="34" charset="0"/>
              <a:buChar char="•"/>
              <a:defRPr/>
            </a:pPr>
            <a:r>
              <a:rPr lang="es-MX" altLang="es-CL" sz="1600" b="1" dirty="0" smtClean="0">
                <a:solidFill>
                  <a:srgbClr val="FFFFFF"/>
                </a:solidFill>
                <a:latin typeface="Tahoma" pitchFamily="34" charset="0"/>
                <a:ea typeface="ＭＳ Ｐゴシック" pitchFamily="34" charset="-128"/>
              </a:rPr>
              <a:t>𝑁𝐹𝐼</a:t>
            </a:r>
            <a:r>
              <a:rPr lang="es-MX" altLang="es-CL" sz="1600" b="1" dirty="0">
                <a:solidFill>
                  <a:srgbClr val="FFFFFF"/>
                </a:solidFill>
                <a:latin typeface="Tahoma" pitchFamily="34" charset="0"/>
                <a:ea typeface="ＭＳ Ｐゴシック" pitchFamily="34" charset="-128"/>
              </a:rPr>
              <a:t>=(0,6∙𝑁𝑃𝐸)+(0,4∙𝑁𝐸)&lt;</a:t>
            </a:r>
            <a:r>
              <a:rPr lang="es-MX" altLang="es-CL" sz="1600" b="1" dirty="0" smtClean="0">
                <a:solidFill>
                  <a:srgbClr val="FFFFFF"/>
                </a:solidFill>
                <a:latin typeface="Tahoma" pitchFamily="34" charset="0"/>
                <a:ea typeface="ＭＳ Ｐゴシック" pitchFamily="34" charset="-128"/>
              </a:rPr>
              <a:t>6,0</a:t>
            </a:r>
            <a:r>
              <a:rPr lang="es-MX" altLang="es-CL" sz="1600" b="1" dirty="0">
                <a:solidFill>
                  <a:srgbClr val="FFFFFF"/>
                </a:solidFill>
                <a:latin typeface="Tahoma" pitchFamily="34" charset="0"/>
                <a:ea typeface="ＭＳ Ｐゴシック" pitchFamily="34" charset="-128"/>
              </a:rPr>
              <a:t>: EXAMEN REPETICIÓN</a:t>
            </a:r>
          </a:p>
          <a:p>
            <a:pPr marL="342900" lvl="0" indent="-342900" algn="ctr" fontAlgn="base">
              <a:lnSpc>
                <a:spcPct val="150000"/>
              </a:lnSpc>
              <a:spcBef>
                <a:spcPct val="0"/>
              </a:spcBef>
              <a:spcAft>
                <a:spcPct val="0"/>
              </a:spcAft>
              <a:buFont typeface="Arial" panose="020B0604020202020204" pitchFamily="34" charset="0"/>
              <a:buChar char="•"/>
              <a:defRPr/>
            </a:pPr>
            <a:r>
              <a:rPr lang="es-MX" altLang="es-CL" sz="1600" b="1" dirty="0" smtClean="0">
                <a:solidFill>
                  <a:srgbClr val="FFFFFF"/>
                </a:solidFill>
                <a:latin typeface="Tahoma" pitchFamily="34" charset="0"/>
                <a:ea typeface="ＭＳ Ｐゴシック" pitchFamily="34" charset="-128"/>
              </a:rPr>
              <a:t>𝑵𝑭𝑰</a:t>
            </a:r>
            <a:r>
              <a:rPr lang="es-MX" altLang="es-CL" sz="1600" b="1" dirty="0">
                <a:solidFill>
                  <a:srgbClr val="FFFFFF"/>
                </a:solidFill>
                <a:latin typeface="Tahoma" pitchFamily="34" charset="0"/>
                <a:ea typeface="ＭＳ Ｐゴシック" pitchFamily="34" charset="-128"/>
              </a:rPr>
              <a:t>=𝑵𝑬𝑹≥𝟔.𝟎:𝑨𝑷𝑹𝑼𝑬𝑩𝑨 (𝑵𝑭𝑰=𝟔,𝟎)</a:t>
            </a:r>
          </a:p>
          <a:p>
            <a:pPr marL="342900" lvl="0" indent="-342900" algn="ctr" fontAlgn="base">
              <a:lnSpc>
                <a:spcPct val="150000"/>
              </a:lnSpc>
              <a:spcBef>
                <a:spcPct val="0"/>
              </a:spcBef>
              <a:spcAft>
                <a:spcPct val="0"/>
              </a:spcAft>
              <a:buFont typeface="Arial" panose="020B0604020202020204" pitchFamily="34" charset="0"/>
              <a:buChar char="•"/>
              <a:defRPr/>
            </a:pPr>
            <a:r>
              <a:rPr lang="es-MX" altLang="es-CL" sz="1600" b="1" dirty="0" smtClean="0">
                <a:solidFill>
                  <a:srgbClr val="FFFFFF"/>
                </a:solidFill>
                <a:latin typeface="Tahoma" pitchFamily="34" charset="0"/>
                <a:ea typeface="ＭＳ Ｐゴシック" pitchFamily="34" charset="-128"/>
              </a:rPr>
              <a:t>𝑵𝑭𝑰</a:t>
            </a:r>
            <a:r>
              <a:rPr lang="es-MX" altLang="es-CL" sz="1600" b="1" dirty="0">
                <a:solidFill>
                  <a:srgbClr val="FFFFFF"/>
                </a:solidFill>
                <a:latin typeface="Tahoma" pitchFamily="34" charset="0"/>
                <a:ea typeface="ＭＳ Ｐゴシック" pitchFamily="34" charset="-128"/>
              </a:rPr>
              <a:t>=𝑵𝑬𝑹&lt;𝟔.𝟎:𝑹𝑬𝑷𝑹𝑼𝑬𝑩𝑨 </a:t>
            </a: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MX"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2771800" y="260350"/>
            <a:ext cx="6119788" cy="1077218"/>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lvl="0" indent="-342900" algn="r" fontAlgn="base">
              <a:spcBef>
                <a:spcPct val="0"/>
              </a:spcBef>
              <a:spcAft>
                <a:spcPct val="0"/>
              </a:spcAft>
              <a:defRPr/>
            </a:pPr>
            <a:r>
              <a:rPr lang="es-MX" altLang="es-CL" sz="3200" b="1" dirty="0">
                <a:solidFill>
                  <a:srgbClr val="FFCC00"/>
                </a:solidFill>
                <a:latin typeface="Arial" charset="0"/>
                <a:cs typeface="Arial" charset="0"/>
              </a:rPr>
              <a:t>PROPUESTA ASIGNATURA INGLÉS Y EXAMEN TAE</a:t>
            </a:r>
          </a:p>
        </p:txBody>
      </p:sp>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745903906"/>
      </p:ext>
    </p:extLst>
  </p:cSld>
  <p:clrMapOvr>
    <a:masterClrMapping/>
  </p:clrMapOvr>
  <p:transition spd="med"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1793875"/>
            <a:ext cx="8297044" cy="1292662"/>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smtClean="0">
                <a:solidFill>
                  <a:srgbClr val="FFFFFF"/>
                </a:solidFill>
                <a:latin typeface="Tahoma" pitchFamily="34" charset="0"/>
                <a:ea typeface="ＭＳ Ｐゴシック" pitchFamily="34" charset="-128"/>
              </a:rPr>
              <a:t>EJEMPLO: </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1600" b="1" dirty="0">
              <a:solidFill>
                <a:srgbClr val="FFFFFF"/>
              </a:solidFill>
              <a:latin typeface="Tahoma" pitchFamily="34" charset="0"/>
              <a:ea typeface="ＭＳ Ｐゴシック" pitchFamily="34" charset="-128"/>
            </a:endParaRP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MX"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2771800" y="260350"/>
            <a:ext cx="6119788" cy="1077218"/>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lvl="0" indent="-342900" algn="r" fontAlgn="base">
              <a:spcBef>
                <a:spcPct val="0"/>
              </a:spcBef>
              <a:spcAft>
                <a:spcPct val="0"/>
              </a:spcAft>
              <a:defRPr/>
            </a:pPr>
            <a:r>
              <a:rPr lang="es-MX" altLang="es-CL" sz="3200" b="1" dirty="0">
                <a:solidFill>
                  <a:srgbClr val="FFCC00"/>
                </a:solidFill>
                <a:latin typeface="Arial" charset="0"/>
                <a:cs typeface="Arial" charset="0"/>
              </a:rPr>
              <a:t>PROPUESTA ASIGNATURA INGLÉS Y EXAMEN TAE</a:t>
            </a:r>
          </a:p>
        </p:txBody>
      </p:sp>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6" name="Imagen 5"/>
          <p:cNvPicPr>
            <a:picLocks noChangeAspect="1"/>
          </p:cNvPicPr>
          <p:nvPr/>
        </p:nvPicPr>
        <p:blipFill rotWithShape="1">
          <a:blip r:embed="rId5"/>
          <a:srcRect l="27122" t="45921" r="24269" b="37112"/>
          <a:stretch/>
        </p:blipFill>
        <p:spPr>
          <a:xfrm>
            <a:off x="401110" y="2425683"/>
            <a:ext cx="8490478" cy="1666194"/>
          </a:xfrm>
          <a:prstGeom prst="rect">
            <a:avLst/>
          </a:prstGeom>
        </p:spPr>
      </p:pic>
    </p:spTree>
    <p:extLst>
      <p:ext uri="{BB962C8B-B14F-4D97-AF65-F5344CB8AC3E}">
        <p14:creationId xmlns:p14="http://schemas.microsoft.com/office/powerpoint/2010/main" val="719516909"/>
      </p:ext>
    </p:extLst>
  </p:cSld>
  <p:clrMapOvr>
    <a:masterClrMapping/>
  </p:clrMapOvr>
  <p:transition spd="med"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395536" y="1793875"/>
            <a:ext cx="8568952" cy="5262979"/>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El examen TAE de cada recluta será el punto de partida para definir lo que debería lograr después de los 4 años de formación en la Escuela Naval, con un monitoreo anual de su avance.</a:t>
            </a:r>
          </a:p>
          <a:p>
            <a:pPr lvl="0" algn="just" fontAlgn="base">
              <a:lnSpc>
                <a:spcPct val="150000"/>
              </a:lnSpc>
              <a:spcBef>
                <a:spcPct val="0"/>
              </a:spcBef>
              <a:spcAft>
                <a:spcPct val="0"/>
              </a:spcAft>
              <a:defRPr/>
            </a:pPr>
            <a:r>
              <a:rPr lang="es-MX" altLang="es-CL" sz="1600" b="1" dirty="0">
                <a:solidFill>
                  <a:srgbClr val="FFFFFF"/>
                </a:solidFill>
                <a:latin typeface="Tahoma" pitchFamily="34" charset="0"/>
                <a:ea typeface="ＭＳ Ｐゴシック" pitchFamily="34" charset="-128"/>
              </a:rPr>
              <a:t> </a:t>
            </a: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Referencia: TAE inicio 35 a 39% + 480 </a:t>
            </a:r>
            <a:r>
              <a:rPr lang="es-MX" altLang="es-CL" sz="1600" b="1" dirty="0" err="1">
                <a:solidFill>
                  <a:srgbClr val="FFFFFF"/>
                </a:solidFill>
                <a:latin typeface="Tahoma" pitchFamily="34" charset="0"/>
                <a:ea typeface="ＭＳ Ｐゴシック" pitchFamily="34" charset="-128"/>
              </a:rPr>
              <a:t>hrs</a:t>
            </a:r>
            <a:r>
              <a:rPr lang="es-MX" altLang="es-CL" sz="1600" b="1" dirty="0">
                <a:solidFill>
                  <a:srgbClr val="FFFFFF"/>
                </a:solidFill>
                <a:latin typeface="Tahoma" pitchFamily="34" charset="0"/>
                <a:ea typeface="ＭＳ Ｐゴシック" pitchFamily="34" charset="-128"/>
              </a:rPr>
              <a:t> de clases = TAE 60%</a:t>
            </a:r>
          </a:p>
          <a:p>
            <a:pPr lvl="0" algn="just" fontAlgn="base">
              <a:lnSpc>
                <a:spcPct val="150000"/>
              </a:lnSpc>
              <a:spcBef>
                <a:spcPct val="0"/>
              </a:spcBef>
              <a:spcAft>
                <a:spcPct val="0"/>
              </a:spcAft>
              <a:defRPr/>
            </a:pPr>
            <a:r>
              <a:rPr lang="es-MX" altLang="es-CL" sz="1200" b="1" dirty="0" smtClean="0">
                <a:solidFill>
                  <a:srgbClr val="FFFFFF"/>
                </a:solidFill>
                <a:latin typeface="Tahoma" pitchFamily="34" charset="0"/>
                <a:ea typeface="ＭＳ Ｐゴシック" pitchFamily="34" charset="-128"/>
              </a:rPr>
              <a:t>       </a:t>
            </a:r>
            <a:r>
              <a:rPr lang="es-MX" altLang="es-CL" sz="1200" b="1" dirty="0">
                <a:solidFill>
                  <a:srgbClr val="FFFFFF"/>
                </a:solidFill>
                <a:latin typeface="Tahoma" pitchFamily="34" charset="0"/>
                <a:ea typeface="ＭＳ Ｐゴシック" pitchFamily="34" charset="-128"/>
              </a:rPr>
              <a:t>*Fuente: </a:t>
            </a:r>
            <a:r>
              <a:rPr lang="es-MX" altLang="es-CL" sz="1200" b="1" dirty="0" err="1">
                <a:solidFill>
                  <a:srgbClr val="FFFFFF"/>
                </a:solidFill>
                <a:latin typeface="Tahoma" pitchFamily="34" charset="0"/>
                <a:ea typeface="ＭＳ Ｐゴシック" pitchFamily="34" charset="-128"/>
              </a:rPr>
              <a:t>Defense</a:t>
            </a:r>
            <a:r>
              <a:rPr lang="es-MX" altLang="es-CL" sz="1200" b="1" dirty="0">
                <a:solidFill>
                  <a:srgbClr val="FFFFFF"/>
                </a:solidFill>
                <a:latin typeface="Tahoma" pitchFamily="34" charset="0"/>
                <a:ea typeface="ＭＳ Ｐゴシック" pitchFamily="34" charset="-128"/>
              </a:rPr>
              <a:t> </a:t>
            </a:r>
            <a:r>
              <a:rPr lang="es-MX" altLang="es-CL" sz="1200" b="1" dirty="0" err="1">
                <a:solidFill>
                  <a:srgbClr val="FFFFFF"/>
                </a:solidFill>
                <a:latin typeface="Tahoma" pitchFamily="34" charset="0"/>
                <a:ea typeface="ＭＳ Ｐゴシック" pitchFamily="34" charset="-128"/>
              </a:rPr>
              <a:t>Language</a:t>
            </a:r>
            <a:r>
              <a:rPr lang="es-MX" altLang="es-CL" sz="1200" b="1" dirty="0">
                <a:solidFill>
                  <a:srgbClr val="FFFFFF"/>
                </a:solidFill>
                <a:latin typeface="Tahoma" pitchFamily="34" charset="0"/>
                <a:ea typeface="ＭＳ Ｐゴシック" pitchFamily="34" charset="-128"/>
              </a:rPr>
              <a:t> </a:t>
            </a:r>
            <a:r>
              <a:rPr lang="es-MX" altLang="es-CL" sz="1200" b="1" dirty="0" err="1">
                <a:solidFill>
                  <a:srgbClr val="FFFFFF"/>
                </a:solidFill>
                <a:latin typeface="Tahoma" pitchFamily="34" charset="0"/>
                <a:ea typeface="ＭＳ Ｐゴシック" pitchFamily="34" charset="-128"/>
              </a:rPr>
              <a:t>Institute</a:t>
            </a:r>
            <a:r>
              <a:rPr lang="es-MX" altLang="es-CL" sz="1200" b="1" dirty="0">
                <a:solidFill>
                  <a:srgbClr val="FFFFFF"/>
                </a:solidFill>
                <a:latin typeface="Tahoma" pitchFamily="34" charset="0"/>
                <a:ea typeface="ＭＳ Ｐゴシック" pitchFamily="34" charset="-128"/>
              </a:rPr>
              <a:t>, English </a:t>
            </a:r>
            <a:r>
              <a:rPr lang="es-MX" altLang="es-CL" sz="1200" b="1" dirty="0" err="1">
                <a:solidFill>
                  <a:srgbClr val="FFFFFF"/>
                </a:solidFill>
                <a:latin typeface="Tahoma" pitchFamily="34" charset="0"/>
                <a:ea typeface="ＭＳ Ｐゴシック" pitchFamily="34" charset="-128"/>
              </a:rPr>
              <a:t>Language</a:t>
            </a:r>
            <a:r>
              <a:rPr lang="es-MX" altLang="es-CL" sz="1200" b="1" dirty="0">
                <a:solidFill>
                  <a:srgbClr val="FFFFFF"/>
                </a:solidFill>
                <a:latin typeface="Tahoma" pitchFamily="34" charset="0"/>
                <a:ea typeface="ＭＳ Ｐゴシック" pitchFamily="34" charset="-128"/>
              </a:rPr>
              <a:t> Center, </a:t>
            </a:r>
            <a:r>
              <a:rPr lang="es-MX" altLang="es-CL" sz="1200" b="1" dirty="0" err="1">
                <a:solidFill>
                  <a:srgbClr val="FFFFFF"/>
                </a:solidFill>
                <a:latin typeface="Tahoma" pitchFamily="34" charset="0"/>
                <a:ea typeface="ＭＳ Ｐゴシック" pitchFamily="34" charset="-128"/>
              </a:rPr>
              <a:t>Lackland</a:t>
            </a:r>
            <a:r>
              <a:rPr lang="es-MX" altLang="es-CL" sz="1200" b="1" dirty="0">
                <a:solidFill>
                  <a:srgbClr val="FFFFFF"/>
                </a:solidFill>
                <a:latin typeface="Tahoma" pitchFamily="34" charset="0"/>
                <a:ea typeface="ＭＳ Ｐゴシック" pitchFamily="34" charset="-128"/>
              </a:rPr>
              <a:t>, Air </a:t>
            </a:r>
            <a:r>
              <a:rPr lang="es-MX" altLang="es-CL" sz="1200" b="1" dirty="0" err="1">
                <a:solidFill>
                  <a:srgbClr val="FFFFFF"/>
                </a:solidFill>
                <a:latin typeface="Tahoma" pitchFamily="34" charset="0"/>
                <a:ea typeface="ＭＳ Ｐゴシック" pitchFamily="34" charset="-128"/>
              </a:rPr>
              <a:t>Force</a:t>
            </a:r>
            <a:r>
              <a:rPr lang="es-MX" altLang="es-CL" sz="1200" b="1" dirty="0">
                <a:solidFill>
                  <a:srgbClr val="FFFFFF"/>
                </a:solidFill>
                <a:latin typeface="Tahoma" pitchFamily="34" charset="0"/>
                <a:ea typeface="ＭＳ Ｐゴシック" pitchFamily="34" charset="-128"/>
              </a:rPr>
              <a:t> Base, Texas.</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1600"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El cadete será informado de lo que se espera sea su avance anual y logro al final de su formación. De no ser así, no podrá egresar y repetirá 4to Año.</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1600"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Eximidos: </a:t>
            </a:r>
            <a:endParaRPr lang="es-MX" altLang="es-CL" sz="1600" b="1" dirty="0" smtClean="0">
              <a:solidFill>
                <a:srgbClr val="FFFFFF"/>
              </a:solidFill>
              <a:latin typeface="Tahoma" pitchFamily="34" charset="0"/>
              <a:ea typeface="ＭＳ Ｐゴシック" pitchFamily="34" charset="-128"/>
            </a:endParaRPr>
          </a:p>
          <a:p>
            <a:pPr marL="800100" lvl="1" indent="-342900" algn="just" fontAlgn="base">
              <a:lnSpc>
                <a:spcPct val="150000"/>
              </a:lnSpc>
              <a:spcBef>
                <a:spcPct val="0"/>
              </a:spcBef>
              <a:spcAft>
                <a:spcPct val="0"/>
              </a:spcAft>
              <a:buFont typeface="Arial" panose="020B0604020202020204" pitchFamily="34" charset="0"/>
              <a:buChar char="•"/>
              <a:defRPr/>
            </a:pPr>
            <a:r>
              <a:rPr lang="es-MX" altLang="es-CL" sz="1600" b="1" dirty="0" smtClean="0">
                <a:solidFill>
                  <a:srgbClr val="FFFFFF"/>
                </a:solidFill>
                <a:latin typeface="Tahoma" pitchFamily="34" charset="0"/>
                <a:ea typeface="ＭＳ Ｐゴシック" pitchFamily="34" charset="-128"/>
              </a:rPr>
              <a:t>TAE </a:t>
            </a:r>
            <a:r>
              <a:rPr lang="es-MX" altLang="es-CL" sz="1600" b="1" dirty="0">
                <a:solidFill>
                  <a:srgbClr val="FFFFFF"/>
                </a:solidFill>
                <a:latin typeface="Tahoma" pitchFamily="34" charset="0"/>
                <a:ea typeface="ＭＳ Ｐゴシック" pitchFamily="34" charset="-128"/>
              </a:rPr>
              <a:t>igual o superior a 90% (para todo el período de escuela)</a:t>
            </a:r>
          </a:p>
          <a:p>
            <a:pPr marL="800100" lvl="1"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TAE igual o superior a 85% + </a:t>
            </a:r>
            <a:r>
              <a:rPr lang="es-MX" altLang="es-CL" sz="1600" b="1" dirty="0" smtClean="0">
                <a:solidFill>
                  <a:srgbClr val="FFFFFF"/>
                </a:solidFill>
                <a:latin typeface="Tahoma" pitchFamily="34" charset="0"/>
                <a:ea typeface="ＭＳ Ｐゴシック" pitchFamily="34" charset="-128"/>
              </a:rPr>
              <a:t>PAI </a:t>
            </a:r>
            <a:r>
              <a:rPr lang="es-MX" altLang="es-CL" sz="1600" b="1" dirty="0">
                <a:solidFill>
                  <a:srgbClr val="FFFFFF"/>
                </a:solidFill>
                <a:latin typeface="Tahoma" pitchFamily="34" charset="0"/>
                <a:ea typeface="ＭＳ Ｐゴシック" pitchFamily="34" charset="-128"/>
              </a:rPr>
              <a:t>8,5 o superior (rinde TAE oct. cada año)</a:t>
            </a: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MX"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2771800" y="260350"/>
            <a:ext cx="6119788" cy="1077218"/>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lvl="0" indent="-342900" algn="r" fontAlgn="base">
              <a:spcBef>
                <a:spcPct val="0"/>
              </a:spcBef>
              <a:spcAft>
                <a:spcPct val="0"/>
              </a:spcAft>
              <a:defRPr/>
            </a:pPr>
            <a:r>
              <a:rPr lang="es-MX" altLang="es-CL" sz="3200" b="1" dirty="0">
                <a:solidFill>
                  <a:srgbClr val="FFCC00"/>
                </a:solidFill>
                <a:latin typeface="Arial" charset="0"/>
                <a:cs typeface="Arial" charset="0"/>
              </a:rPr>
              <a:t>PROPUESTA ASIGNATURA INGLÉS Y EXAMEN TAE</a:t>
            </a:r>
          </a:p>
        </p:txBody>
      </p:sp>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3084963104"/>
      </p:ext>
    </p:extLst>
  </p:cSld>
  <p:clrMapOvr>
    <a:masterClrMapping/>
  </p:clrMapOvr>
  <p:transition spd="med"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395536" y="1444207"/>
            <a:ext cx="8568952" cy="860557"/>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sz="1600" b="1" dirty="0">
                <a:solidFill>
                  <a:srgbClr val="FFFFFF"/>
                </a:solidFill>
                <a:latin typeface="Tahoma" pitchFamily="34" charset="0"/>
                <a:ea typeface="ＭＳ Ｐゴシック" pitchFamily="34" charset="-128"/>
              </a:rPr>
              <a:t>TABLA: “RANGO ESTIMACIÓN TAE DE INGRESO V/S RANGO TAE DE EGRESO”.</a:t>
            </a: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MX"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2771800" y="260350"/>
            <a:ext cx="6119788" cy="1077218"/>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lvl="0" indent="-342900" algn="r" fontAlgn="base">
              <a:spcBef>
                <a:spcPct val="0"/>
              </a:spcBef>
              <a:spcAft>
                <a:spcPct val="0"/>
              </a:spcAft>
              <a:defRPr/>
            </a:pPr>
            <a:r>
              <a:rPr lang="es-MX" altLang="es-CL" sz="3200" b="1" dirty="0">
                <a:solidFill>
                  <a:srgbClr val="FFCC00"/>
                </a:solidFill>
                <a:latin typeface="Arial" charset="0"/>
                <a:cs typeface="Arial" charset="0"/>
              </a:rPr>
              <a:t>PROPUESTA ASIGNATURA INGLÉS Y EXAMEN TAE</a:t>
            </a:r>
          </a:p>
        </p:txBody>
      </p:sp>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graphicFrame>
        <p:nvGraphicFramePr>
          <p:cNvPr id="6" name="Tabla 5"/>
          <p:cNvGraphicFramePr>
            <a:graphicFrameLocks noGrp="1"/>
          </p:cNvGraphicFramePr>
          <p:nvPr>
            <p:extLst>
              <p:ext uri="{D42A27DB-BD31-4B8C-83A1-F6EECF244321}">
                <p14:modId xmlns:p14="http://schemas.microsoft.com/office/powerpoint/2010/main" val="325395499"/>
              </p:ext>
            </p:extLst>
          </p:nvPr>
        </p:nvGraphicFramePr>
        <p:xfrm>
          <a:off x="1979712" y="1874485"/>
          <a:ext cx="5688631" cy="4402836"/>
        </p:xfrm>
        <a:graphic>
          <a:graphicData uri="http://schemas.openxmlformats.org/drawingml/2006/table">
            <a:tbl>
              <a:tblPr firstRow="1" firstCol="1" bandRow="1">
                <a:tableStyleId>{5C22544A-7EE6-4342-B048-85BDC9FD1C3A}</a:tableStyleId>
              </a:tblPr>
              <a:tblGrid>
                <a:gridCol w="3080751">
                  <a:extLst>
                    <a:ext uri="{9D8B030D-6E8A-4147-A177-3AD203B41FA5}">
                      <a16:colId xmlns:a16="http://schemas.microsoft.com/office/drawing/2014/main" val="3810869055"/>
                    </a:ext>
                  </a:extLst>
                </a:gridCol>
                <a:gridCol w="2607880">
                  <a:extLst>
                    <a:ext uri="{9D8B030D-6E8A-4147-A177-3AD203B41FA5}">
                      <a16:colId xmlns:a16="http://schemas.microsoft.com/office/drawing/2014/main" val="765424160"/>
                    </a:ext>
                  </a:extLst>
                </a:gridCol>
              </a:tblGrid>
              <a:tr h="229848">
                <a:tc>
                  <a:txBody>
                    <a:bodyPr/>
                    <a:lstStyle/>
                    <a:p>
                      <a:pPr algn="ctr">
                        <a:lnSpc>
                          <a:spcPct val="107000"/>
                        </a:lnSpc>
                        <a:spcAft>
                          <a:spcPts val="0"/>
                        </a:spcAft>
                      </a:pPr>
                      <a:r>
                        <a:rPr lang="es-CL" sz="1500" dirty="0">
                          <a:solidFill>
                            <a:sysClr val="windowText" lastClr="000000"/>
                          </a:solidFill>
                          <a:effectLst/>
                        </a:rPr>
                        <a:t>TAE </a:t>
                      </a:r>
                      <a:r>
                        <a:rPr lang="es-CL" sz="1500" dirty="0" smtClean="0">
                          <a:solidFill>
                            <a:sysClr val="windowText" lastClr="000000"/>
                          </a:solidFill>
                          <a:effectLst/>
                        </a:rPr>
                        <a:t>INGRESO</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0"/>
                        </a:spcAft>
                      </a:pPr>
                      <a:r>
                        <a:rPr lang="es-CL" sz="1500" dirty="0">
                          <a:solidFill>
                            <a:sysClr val="windowText" lastClr="000000"/>
                          </a:solidFill>
                          <a:effectLst/>
                        </a:rPr>
                        <a:t>TAE </a:t>
                      </a:r>
                      <a:r>
                        <a:rPr lang="es-CL" sz="1500" dirty="0" smtClean="0">
                          <a:solidFill>
                            <a:sysClr val="windowText" lastClr="000000"/>
                          </a:solidFill>
                          <a:effectLst/>
                        </a:rPr>
                        <a:t>EGRESO</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236486010"/>
                  </a:ext>
                </a:extLst>
              </a:tr>
              <a:tr h="229848">
                <a:tc>
                  <a:txBody>
                    <a:bodyPr/>
                    <a:lstStyle/>
                    <a:p>
                      <a:pPr algn="ctr">
                        <a:lnSpc>
                          <a:spcPct val="107000"/>
                        </a:lnSpc>
                        <a:spcAft>
                          <a:spcPts val="0"/>
                        </a:spcAft>
                      </a:pPr>
                      <a:r>
                        <a:rPr lang="es-CL" sz="1500" dirty="0">
                          <a:solidFill>
                            <a:sysClr val="windowText" lastClr="000000"/>
                          </a:solidFill>
                          <a:effectLst/>
                        </a:rPr>
                        <a:t>5-9</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30</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243901214"/>
                  </a:ext>
                </a:extLst>
              </a:tr>
              <a:tr h="229848">
                <a:tc>
                  <a:txBody>
                    <a:bodyPr/>
                    <a:lstStyle/>
                    <a:p>
                      <a:pPr algn="ctr">
                        <a:lnSpc>
                          <a:spcPct val="107000"/>
                        </a:lnSpc>
                        <a:spcAft>
                          <a:spcPts val="0"/>
                        </a:spcAft>
                      </a:pPr>
                      <a:r>
                        <a:rPr lang="es-CL" sz="1500" dirty="0" smtClean="0">
                          <a:solidFill>
                            <a:sysClr val="windowText" lastClr="000000"/>
                          </a:solidFill>
                          <a:effectLst/>
                        </a:rPr>
                        <a:t>10-14</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35</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870294731"/>
                  </a:ext>
                </a:extLst>
              </a:tr>
              <a:tr h="229848">
                <a:tc>
                  <a:txBody>
                    <a:bodyPr/>
                    <a:lstStyle/>
                    <a:p>
                      <a:pPr algn="ctr">
                        <a:lnSpc>
                          <a:spcPct val="107000"/>
                        </a:lnSpc>
                        <a:spcAft>
                          <a:spcPts val="0"/>
                        </a:spcAft>
                      </a:pPr>
                      <a:r>
                        <a:rPr lang="es-CL" sz="1500" dirty="0">
                          <a:solidFill>
                            <a:sysClr val="windowText" lastClr="000000"/>
                          </a:solidFill>
                          <a:effectLst/>
                        </a:rPr>
                        <a:t>15-19</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40</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263668749"/>
                  </a:ext>
                </a:extLst>
              </a:tr>
              <a:tr h="229848">
                <a:tc>
                  <a:txBody>
                    <a:bodyPr/>
                    <a:lstStyle/>
                    <a:p>
                      <a:pPr algn="ctr">
                        <a:lnSpc>
                          <a:spcPct val="107000"/>
                        </a:lnSpc>
                        <a:spcAft>
                          <a:spcPts val="0"/>
                        </a:spcAft>
                      </a:pPr>
                      <a:r>
                        <a:rPr lang="es-CL" sz="1500" dirty="0">
                          <a:solidFill>
                            <a:sysClr val="windowText" lastClr="000000"/>
                          </a:solidFill>
                          <a:effectLst/>
                        </a:rPr>
                        <a:t>20-24</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45</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099008350"/>
                  </a:ext>
                </a:extLst>
              </a:tr>
              <a:tr h="229848">
                <a:tc>
                  <a:txBody>
                    <a:bodyPr/>
                    <a:lstStyle/>
                    <a:p>
                      <a:pPr algn="ctr">
                        <a:lnSpc>
                          <a:spcPct val="107000"/>
                        </a:lnSpc>
                        <a:spcAft>
                          <a:spcPts val="0"/>
                        </a:spcAft>
                      </a:pPr>
                      <a:r>
                        <a:rPr lang="es-CL" sz="1500" dirty="0">
                          <a:solidFill>
                            <a:sysClr val="windowText" lastClr="000000"/>
                          </a:solidFill>
                          <a:effectLst/>
                        </a:rPr>
                        <a:t>25-29</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50</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66031176"/>
                  </a:ext>
                </a:extLst>
              </a:tr>
              <a:tr h="229848">
                <a:tc>
                  <a:txBody>
                    <a:bodyPr/>
                    <a:lstStyle/>
                    <a:p>
                      <a:pPr algn="ctr">
                        <a:lnSpc>
                          <a:spcPct val="107000"/>
                        </a:lnSpc>
                        <a:spcAft>
                          <a:spcPts val="0"/>
                        </a:spcAft>
                      </a:pPr>
                      <a:r>
                        <a:rPr lang="es-CL" sz="1500" dirty="0">
                          <a:solidFill>
                            <a:sysClr val="windowText" lastClr="000000"/>
                          </a:solidFill>
                          <a:effectLst/>
                        </a:rPr>
                        <a:t>30-34</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55</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876334124"/>
                  </a:ext>
                </a:extLst>
              </a:tr>
              <a:tr h="229848">
                <a:tc>
                  <a:txBody>
                    <a:bodyPr/>
                    <a:lstStyle/>
                    <a:p>
                      <a:pPr algn="ctr">
                        <a:lnSpc>
                          <a:spcPct val="107000"/>
                        </a:lnSpc>
                        <a:spcAft>
                          <a:spcPts val="0"/>
                        </a:spcAft>
                      </a:pPr>
                      <a:r>
                        <a:rPr lang="es-CL" sz="1500" dirty="0">
                          <a:solidFill>
                            <a:srgbClr val="FF0000"/>
                          </a:solidFill>
                          <a:effectLst/>
                        </a:rPr>
                        <a:t>35-39</a:t>
                      </a:r>
                      <a:endParaRPr lang="es-CL"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rgbClr val="FF0000"/>
                          </a:solidFill>
                          <a:effectLst/>
                        </a:rPr>
                        <a:t>60</a:t>
                      </a:r>
                      <a:endParaRPr lang="es-CL"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912170702"/>
                  </a:ext>
                </a:extLst>
              </a:tr>
              <a:tr h="229848">
                <a:tc>
                  <a:txBody>
                    <a:bodyPr/>
                    <a:lstStyle/>
                    <a:p>
                      <a:pPr algn="ctr">
                        <a:lnSpc>
                          <a:spcPct val="107000"/>
                        </a:lnSpc>
                        <a:spcAft>
                          <a:spcPts val="0"/>
                        </a:spcAft>
                      </a:pPr>
                      <a:r>
                        <a:rPr lang="es-CL" sz="1500" dirty="0">
                          <a:solidFill>
                            <a:sysClr val="windowText" lastClr="000000"/>
                          </a:solidFill>
                          <a:effectLst/>
                        </a:rPr>
                        <a:t>40-44</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65</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664770523"/>
                  </a:ext>
                </a:extLst>
              </a:tr>
              <a:tr h="229848">
                <a:tc>
                  <a:txBody>
                    <a:bodyPr/>
                    <a:lstStyle/>
                    <a:p>
                      <a:pPr algn="ctr">
                        <a:lnSpc>
                          <a:spcPct val="107000"/>
                        </a:lnSpc>
                        <a:spcAft>
                          <a:spcPts val="0"/>
                        </a:spcAft>
                      </a:pPr>
                      <a:r>
                        <a:rPr lang="es-CL" sz="1500" dirty="0">
                          <a:solidFill>
                            <a:sysClr val="windowText" lastClr="000000"/>
                          </a:solidFill>
                          <a:effectLst/>
                        </a:rPr>
                        <a:t>45-49</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69</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079349488"/>
                  </a:ext>
                </a:extLst>
              </a:tr>
              <a:tr h="229848">
                <a:tc>
                  <a:txBody>
                    <a:bodyPr/>
                    <a:lstStyle/>
                    <a:p>
                      <a:pPr algn="ctr">
                        <a:lnSpc>
                          <a:spcPct val="107000"/>
                        </a:lnSpc>
                        <a:spcAft>
                          <a:spcPts val="0"/>
                        </a:spcAft>
                      </a:pPr>
                      <a:r>
                        <a:rPr lang="es-CL" sz="1500" dirty="0">
                          <a:solidFill>
                            <a:sysClr val="windowText" lastClr="000000"/>
                          </a:solidFill>
                          <a:effectLst/>
                        </a:rPr>
                        <a:t>50-54</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73</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299920264"/>
                  </a:ext>
                </a:extLst>
              </a:tr>
              <a:tr h="229848">
                <a:tc>
                  <a:txBody>
                    <a:bodyPr/>
                    <a:lstStyle/>
                    <a:p>
                      <a:pPr algn="ctr">
                        <a:lnSpc>
                          <a:spcPct val="107000"/>
                        </a:lnSpc>
                        <a:spcAft>
                          <a:spcPts val="0"/>
                        </a:spcAft>
                      </a:pPr>
                      <a:r>
                        <a:rPr lang="es-CL" sz="1500" dirty="0">
                          <a:solidFill>
                            <a:sysClr val="windowText" lastClr="000000"/>
                          </a:solidFill>
                          <a:effectLst/>
                        </a:rPr>
                        <a:t>55-59</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76</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17707574"/>
                  </a:ext>
                </a:extLst>
              </a:tr>
              <a:tr h="229848">
                <a:tc>
                  <a:txBody>
                    <a:bodyPr/>
                    <a:lstStyle/>
                    <a:p>
                      <a:pPr algn="ctr">
                        <a:lnSpc>
                          <a:spcPct val="107000"/>
                        </a:lnSpc>
                        <a:spcAft>
                          <a:spcPts val="0"/>
                        </a:spcAft>
                      </a:pPr>
                      <a:r>
                        <a:rPr lang="es-CL" sz="1500" dirty="0">
                          <a:solidFill>
                            <a:sysClr val="windowText" lastClr="000000"/>
                          </a:solidFill>
                          <a:effectLst/>
                        </a:rPr>
                        <a:t>60-64</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78</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700685112"/>
                  </a:ext>
                </a:extLst>
              </a:tr>
              <a:tr h="229848">
                <a:tc>
                  <a:txBody>
                    <a:bodyPr/>
                    <a:lstStyle/>
                    <a:p>
                      <a:pPr algn="ctr">
                        <a:lnSpc>
                          <a:spcPct val="107000"/>
                        </a:lnSpc>
                        <a:spcAft>
                          <a:spcPts val="0"/>
                        </a:spcAft>
                      </a:pPr>
                      <a:r>
                        <a:rPr lang="es-CL" sz="1500" dirty="0">
                          <a:solidFill>
                            <a:srgbClr val="FF0000"/>
                          </a:solidFill>
                          <a:effectLst/>
                        </a:rPr>
                        <a:t>65-69</a:t>
                      </a:r>
                      <a:endParaRPr lang="es-CL"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rgbClr val="FF0000"/>
                          </a:solidFill>
                          <a:effectLst/>
                        </a:rPr>
                        <a:t>80</a:t>
                      </a:r>
                      <a:endParaRPr lang="es-CL"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401331116"/>
                  </a:ext>
                </a:extLst>
              </a:tr>
              <a:tr h="229848">
                <a:tc>
                  <a:txBody>
                    <a:bodyPr/>
                    <a:lstStyle/>
                    <a:p>
                      <a:pPr algn="ctr">
                        <a:lnSpc>
                          <a:spcPct val="107000"/>
                        </a:lnSpc>
                        <a:spcAft>
                          <a:spcPts val="0"/>
                        </a:spcAft>
                      </a:pPr>
                      <a:r>
                        <a:rPr lang="es-CL" sz="1500" dirty="0">
                          <a:solidFill>
                            <a:sysClr val="windowText" lastClr="000000"/>
                          </a:solidFill>
                          <a:effectLst/>
                        </a:rPr>
                        <a:t>70-74</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80</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22873383"/>
                  </a:ext>
                </a:extLst>
              </a:tr>
              <a:tr h="229848">
                <a:tc>
                  <a:txBody>
                    <a:bodyPr/>
                    <a:lstStyle/>
                    <a:p>
                      <a:pPr algn="ctr">
                        <a:lnSpc>
                          <a:spcPct val="107000"/>
                        </a:lnSpc>
                        <a:spcAft>
                          <a:spcPts val="0"/>
                        </a:spcAft>
                      </a:pPr>
                      <a:r>
                        <a:rPr lang="es-CL" sz="1500" dirty="0">
                          <a:solidFill>
                            <a:sysClr val="windowText" lastClr="000000"/>
                          </a:solidFill>
                          <a:effectLst/>
                        </a:rPr>
                        <a:t>75-79</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80</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993889482"/>
                  </a:ext>
                </a:extLst>
              </a:tr>
              <a:tr h="229848">
                <a:tc>
                  <a:txBody>
                    <a:bodyPr/>
                    <a:lstStyle/>
                    <a:p>
                      <a:pPr algn="ctr">
                        <a:lnSpc>
                          <a:spcPct val="107000"/>
                        </a:lnSpc>
                        <a:spcAft>
                          <a:spcPts val="0"/>
                        </a:spcAft>
                      </a:pPr>
                      <a:r>
                        <a:rPr lang="es-CL" sz="1500" dirty="0">
                          <a:solidFill>
                            <a:sysClr val="windowText" lastClr="000000"/>
                          </a:solidFill>
                          <a:effectLst/>
                        </a:rPr>
                        <a:t>80-84</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80</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409467283"/>
                  </a:ext>
                </a:extLst>
              </a:tr>
              <a:tr h="229848">
                <a:tc>
                  <a:txBody>
                    <a:bodyPr/>
                    <a:lstStyle/>
                    <a:p>
                      <a:pPr algn="ctr">
                        <a:lnSpc>
                          <a:spcPct val="107000"/>
                        </a:lnSpc>
                        <a:spcAft>
                          <a:spcPts val="0"/>
                        </a:spcAft>
                      </a:pPr>
                      <a:r>
                        <a:rPr lang="es-CL" sz="1500" dirty="0">
                          <a:solidFill>
                            <a:sysClr val="windowText" lastClr="000000"/>
                          </a:solidFill>
                          <a:effectLst/>
                        </a:rPr>
                        <a:t>85-89</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s-CL" sz="1500" dirty="0" smtClean="0">
                          <a:solidFill>
                            <a:sysClr val="windowText" lastClr="000000"/>
                          </a:solidFill>
                          <a:effectLst/>
                        </a:rPr>
                        <a:t>80</a:t>
                      </a:r>
                      <a:endParaRPr lang="es-CL"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2835" marR="4283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383666280"/>
                  </a:ext>
                </a:extLst>
              </a:tr>
            </a:tbl>
          </a:graphicData>
        </a:graphic>
      </p:graphicFrame>
    </p:spTree>
    <p:extLst>
      <p:ext uri="{BB962C8B-B14F-4D97-AF65-F5344CB8AC3E}">
        <p14:creationId xmlns:p14="http://schemas.microsoft.com/office/powerpoint/2010/main" val="2640785458"/>
      </p:ext>
    </p:extLst>
  </p:cSld>
  <p:clrMapOvr>
    <a:masterClrMapping/>
  </p:clrMapOvr>
  <p:transition spd="med"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714743" y="0"/>
            <a:ext cx="5429257" cy="6858000"/>
          </a:xfrm>
          <a:prstGeom prst="rect">
            <a:avLst/>
          </a:prstGeom>
          <a:solidFill>
            <a:schemeClr val="tx1">
              <a:alpha val="71000"/>
            </a:schemeClr>
          </a:solidFill>
          <a:ln w="9525">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14744" y="4275626"/>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1"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 name="Text Box 10"/>
          <p:cNvSpPr txBox="1">
            <a:spLocks noChangeArrowheads="1"/>
          </p:cNvSpPr>
          <p:nvPr/>
        </p:nvSpPr>
        <p:spPr bwMode="auto">
          <a:xfrm>
            <a:off x="4067944" y="2708920"/>
            <a:ext cx="5044047" cy="208672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CL"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INTRODUCCIÓN</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MX"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PROPUESTA ASIGNATURA INGLÉS Y EXAMEN TAE</a:t>
            </a: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ES"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CONCLUSIONES</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spTree>
    <p:extLst>
      <p:ext uri="{BB962C8B-B14F-4D97-AF65-F5344CB8AC3E}">
        <p14:creationId xmlns:p14="http://schemas.microsoft.com/office/powerpoint/2010/main" val="2211458955"/>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2564904"/>
            <a:ext cx="8064896" cy="3000821"/>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Se recogió lo tratado en la reunión del mes de julio para generar las modificaciones en la aplicación del TAE para los cadetes.</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En base a una menor ponderación del TAE, pero considerándolo en la asignatura, se genera el apremio de mejorarlo año a año.</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1600" b="1" dirty="0">
              <a:solidFill>
                <a:srgbClr val="FFFFFF"/>
              </a:solidFill>
              <a:latin typeface="Tahoma" pitchFamily="34" charset="0"/>
              <a:ea typeface="ＭＳ Ｐゴシック" pitchFamily="34" charset="-128"/>
            </a:endParaRP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ES"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5399927" y="260350"/>
            <a:ext cx="3491661"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CONCLUSIONES</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4102358439"/>
      </p:ext>
    </p:extLst>
  </p:cSld>
  <p:clrMapOvr>
    <a:masterClrMapping/>
  </p:clrMapOvr>
  <p:transition spd="med"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395536" y="1375350"/>
            <a:ext cx="8064896" cy="4662815"/>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1600"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Con su control anual y exigencia al final del período, de acuerdo con las horas de clase que fueron efectivamente realizadas, se exige al cadete que rinda según lo que la institución le está entregando en materia de instrucción y de acuerdo a su nivel inicial.</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Con los cambios en cuanto a criterios de eximición, se busca motivar a los cadetes que se encuentran en los niveles superiores de inglés, a superarse. </a:t>
            </a: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ES"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5399927" y="260350"/>
            <a:ext cx="3491661"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CONCLUSIONES</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902193936"/>
      </p:ext>
    </p:extLst>
  </p:cSld>
  <p:clrMapOvr>
    <a:masterClrMapping/>
  </p:clrMapOvr>
  <p:transition spd="med"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46143" y="6540365"/>
            <a:ext cx="2074607" cy="246221"/>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10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Valparaíso,  27 noviembre 2025</a:t>
            </a:r>
            <a:endParaRPr kumimoji="0" lang="es-CL" altLang="es-CL" sz="10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pic>
        <p:nvPicPr>
          <p:cNvPr id="11" name="2 Imagen"/>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8"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755576" y="2708920"/>
            <a:ext cx="8095344" cy="954107"/>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MX" altLang="es-CL" sz="2800" b="1" i="0" u="none" strike="noStrike" kern="1200" cap="none" spc="0" normalizeH="0" baseline="0" noProof="0" dirty="0">
                <a:ln>
                  <a:noFill/>
                </a:ln>
                <a:solidFill>
                  <a:srgbClr val="FFFFFF"/>
                </a:solidFill>
                <a:effectLst/>
                <a:uLnTx/>
                <a:uFillTx/>
                <a:latin typeface="Constantia" panose="02030602050306030303" pitchFamily="18" charset="0"/>
                <a:ea typeface="ＭＳ Ｐゴシック" pitchFamily="34" charset="-128"/>
                <a:cs typeface="+mn-cs"/>
              </a:rPr>
              <a:t>PROPUESTA DE CAMBIOS ASIGNATURA DE INGLÉS EN LA ESCUELA NAVAL</a:t>
            </a:r>
          </a:p>
        </p:txBody>
      </p:sp>
    </p:spTree>
    <p:extLst>
      <p:ext uri="{BB962C8B-B14F-4D97-AF65-F5344CB8AC3E}">
        <p14:creationId xmlns:p14="http://schemas.microsoft.com/office/powerpoint/2010/main" val="2132007774"/>
      </p:ext>
    </p:extLst>
  </p:cSld>
  <p:clrMapOvr>
    <a:masterClrMapping/>
  </p:clrMapOvr>
  <p:transition spd="med">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4" name="Picture 5" descr="SELLO"/>
          <p:cNvPicPr>
            <a:picLocks noChangeAspect="1" noChangeArrowheads="1"/>
          </p:cNvPicPr>
          <p:nvPr/>
        </p:nvPicPr>
        <p:blipFill>
          <a:blip r:embed="rId3" cstate="print"/>
          <a:srcRect/>
          <a:stretch>
            <a:fillRect/>
          </a:stretch>
        </p:blipFill>
        <p:spPr bwMode="auto">
          <a:xfrm>
            <a:off x="301625" y="200025"/>
            <a:ext cx="985838" cy="1003300"/>
          </a:xfrm>
          <a:prstGeom prst="rect">
            <a:avLst/>
          </a:prstGeom>
          <a:noFill/>
          <a:ln w="9525">
            <a:noFill/>
            <a:miter lim="800000"/>
            <a:headEnd/>
            <a:tailEnd/>
          </a:ln>
        </p:spPr>
      </p:pic>
      <p:sp>
        <p:nvSpPr>
          <p:cNvPr id="6"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prstClr val="white"/>
              </a:solidFill>
              <a:effectLst/>
              <a:uLnTx/>
              <a:uFillTx/>
              <a:latin typeface="Arial" charset="0"/>
              <a:ea typeface="+mn-ea"/>
              <a:cs typeface="+mn-cs"/>
            </a:endParaRPr>
          </a:p>
        </p:txBody>
      </p:sp>
    </p:spTree>
    <p:extLst>
      <p:ext uri="{BB962C8B-B14F-4D97-AF65-F5344CB8AC3E}">
        <p14:creationId xmlns:p14="http://schemas.microsoft.com/office/powerpoint/2010/main" val="2696231096"/>
      </p:ext>
    </p:extLst>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número de diapositiva"/>
          <p:cNvSpPr>
            <a:spLocks noGrp="1"/>
          </p:cNvSpPr>
          <p:nvPr>
            <p:ph type="sldNum" sz="quarter" idx="12"/>
          </p:nvPr>
        </p:nvSpPr>
        <p:spPr/>
        <p:txBody>
          <a:bodyPr/>
          <a:lstStyle/>
          <a:p>
            <a:pPr>
              <a:defRPr/>
            </a:pPr>
            <a:fld id="{5B0EA914-0059-4753-B4E8-38DCE5A1FCF9}" type="slidenum">
              <a:rPr lang="es-ES_tradnl" smtClean="0"/>
              <a:pPr>
                <a:defRPr/>
              </a:pPr>
              <a:t>16</a:t>
            </a:fld>
            <a:endParaRPr lang="es-ES_tradnl"/>
          </a:p>
        </p:txBody>
      </p:sp>
      <p:pic>
        <p:nvPicPr>
          <p:cNvPr id="7" name="31 Imagen" descr="31 Imagen"/>
          <p:cNvPicPr>
            <a:picLocks noChangeAspect="1"/>
          </p:cNvPicPr>
          <p:nvPr/>
        </p:nvPicPr>
        <p:blipFill>
          <a:blip r:embed="rId2" cstate="print"/>
          <a:stretch>
            <a:fillRect/>
          </a:stretch>
        </p:blipFill>
        <p:spPr>
          <a:xfrm>
            <a:off x="-1252" y="350171"/>
            <a:ext cx="9145252" cy="887576"/>
          </a:xfrm>
          <a:prstGeom prst="rect">
            <a:avLst/>
          </a:prstGeom>
          <a:ln w="12700">
            <a:miter lim="400000"/>
          </a:ln>
        </p:spPr>
      </p:pic>
      <p:pic>
        <p:nvPicPr>
          <p:cNvPr id="8" name="16 Imagen" descr="16 Imagen"/>
          <p:cNvPicPr>
            <a:picLocks noChangeAspect="1"/>
          </p:cNvPicPr>
          <p:nvPr/>
        </p:nvPicPr>
        <p:blipFill>
          <a:blip r:embed="rId3" cstate="print"/>
          <a:stretch>
            <a:fillRect/>
          </a:stretch>
        </p:blipFill>
        <p:spPr>
          <a:xfrm>
            <a:off x="0" y="0"/>
            <a:ext cx="9183530" cy="889285"/>
          </a:xfrm>
          <a:prstGeom prst="rect">
            <a:avLst/>
          </a:prstGeom>
          <a:ln w="12700">
            <a:miter lim="400000"/>
          </a:ln>
        </p:spPr>
      </p:pic>
      <p:sp>
        <p:nvSpPr>
          <p:cNvPr id="9" name="Proceso alternativo 5"/>
          <p:cNvSpPr/>
          <p:nvPr/>
        </p:nvSpPr>
        <p:spPr>
          <a:xfrm>
            <a:off x="1065536" y="589603"/>
            <a:ext cx="8078464" cy="45719"/>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7" y="0"/>
                  <a:pt x="15" y="0"/>
                </a:cubicBezTo>
                <a:lnTo>
                  <a:pt x="21585" y="0"/>
                </a:lnTo>
                <a:cubicBezTo>
                  <a:pt x="21593" y="0"/>
                  <a:pt x="21600" y="1612"/>
                  <a:pt x="21600" y="3600"/>
                </a:cubicBezTo>
                <a:lnTo>
                  <a:pt x="21600" y="18000"/>
                </a:lnTo>
                <a:cubicBezTo>
                  <a:pt x="21600" y="19988"/>
                  <a:pt x="21593" y="21600"/>
                  <a:pt x="21585" y="21600"/>
                </a:cubicBezTo>
                <a:lnTo>
                  <a:pt x="15" y="21600"/>
                </a:lnTo>
                <a:cubicBezTo>
                  <a:pt x="7" y="21600"/>
                  <a:pt x="0" y="19988"/>
                  <a:pt x="0" y="18000"/>
                </a:cubicBezTo>
                <a:close/>
              </a:path>
            </a:pathLst>
          </a:custGeom>
          <a:solidFill>
            <a:srgbClr val="957001"/>
          </a:solidFill>
          <a:ln w="12700">
            <a:solidFill>
              <a:schemeClr val="accent4"/>
            </a:solidFill>
            <a:miter/>
          </a:ln>
        </p:spPr>
        <p:txBody>
          <a:bodyPr lIns="45719" rIns="45719" anchor="ctr"/>
          <a:lstStyle/>
          <a:p>
            <a:pPr algn="ctr">
              <a:defRPr>
                <a:solidFill>
                  <a:srgbClr val="FFFFFF"/>
                </a:solidFill>
              </a:defRPr>
            </a:pPr>
            <a:endParaRPr/>
          </a:p>
        </p:txBody>
      </p:sp>
      <p:sp>
        <p:nvSpPr>
          <p:cNvPr id="10" name="Título 1"/>
          <p:cNvSpPr txBox="1"/>
          <p:nvPr/>
        </p:nvSpPr>
        <p:spPr>
          <a:xfrm>
            <a:off x="683568" y="-207601"/>
            <a:ext cx="7846143" cy="76543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b">
            <a:normAutofit/>
          </a:bodyPr>
          <a:lstStyle>
            <a:lvl1pPr algn="ctr">
              <a:lnSpc>
                <a:spcPct val="90000"/>
              </a:lnSpc>
              <a:defRPr sz="2800">
                <a:solidFill>
                  <a:srgbClr val="FFFFFF"/>
                </a:solidFill>
                <a:latin typeface="Calibri Light"/>
                <a:ea typeface="Calibri Light"/>
                <a:cs typeface="Calibri Light"/>
                <a:sym typeface="Calibri Light"/>
              </a:defRPr>
            </a:lvl1pPr>
          </a:lstStyle>
          <a:p>
            <a:endParaRPr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1" name="Picture 2" descr="Picture 2"/>
          <p:cNvPicPr>
            <a:picLocks noChangeAspect="1"/>
          </p:cNvPicPr>
          <p:nvPr/>
        </p:nvPicPr>
        <p:blipFill>
          <a:blip r:embed="rId4" cstate="print"/>
          <a:stretch>
            <a:fillRect/>
          </a:stretch>
        </p:blipFill>
        <p:spPr>
          <a:xfrm>
            <a:off x="0" y="0"/>
            <a:ext cx="787522" cy="1010654"/>
          </a:xfrm>
          <a:prstGeom prst="rect">
            <a:avLst/>
          </a:prstGeom>
          <a:ln w="12700">
            <a:miter lim="400000"/>
          </a:ln>
        </p:spPr>
      </p:pic>
      <p:sp>
        <p:nvSpPr>
          <p:cNvPr id="15" name="14 Rectángulo"/>
          <p:cNvSpPr/>
          <p:nvPr/>
        </p:nvSpPr>
        <p:spPr>
          <a:xfrm>
            <a:off x="899591" y="1038139"/>
            <a:ext cx="5544613" cy="764059"/>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r>
              <a:rPr lang="es-CL"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 </a:t>
            </a:r>
            <a:r>
              <a:rPr lang="es-CL" sz="20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Cronología</a:t>
            </a:r>
            <a:endParaRPr lang="es-CL"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1" name="8 Marcador de número de diapositiva"/>
          <p:cNvSpPr txBox="1">
            <a:spLocks/>
          </p:cNvSpPr>
          <p:nvPr/>
        </p:nvSpPr>
        <p:spPr>
          <a:xfrm>
            <a:off x="6902896" y="6520259"/>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400" b="1"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995F66-AD81-4DE3-AB21-37EC9879D1D7}" type="slidenum">
              <a:rPr lang="es-CL" sz="1600" smtClean="0">
                <a:solidFill>
                  <a:schemeClr val="bg1"/>
                </a:solidFill>
              </a:rPr>
              <a:pPr/>
              <a:t>16</a:t>
            </a:fld>
            <a:endParaRPr lang="es-CL" sz="1600" dirty="0">
              <a:solidFill>
                <a:schemeClr val="bg1"/>
              </a:solidFill>
            </a:endParaRPr>
          </a:p>
        </p:txBody>
      </p:sp>
      <p:sp>
        <p:nvSpPr>
          <p:cNvPr id="22" name="Proceso alternativo 7"/>
          <p:cNvSpPr/>
          <p:nvPr/>
        </p:nvSpPr>
        <p:spPr>
          <a:xfrm flipV="1">
            <a:off x="0" y="6286787"/>
            <a:ext cx="9129858" cy="45720"/>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6" y="0"/>
                  <a:pt x="14" y="0"/>
                </a:cubicBezTo>
                <a:lnTo>
                  <a:pt x="21587" y="0"/>
                </a:lnTo>
                <a:cubicBezTo>
                  <a:pt x="21594" y="0"/>
                  <a:pt x="21600" y="1612"/>
                  <a:pt x="21600" y="3600"/>
                </a:cubicBezTo>
                <a:lnTo>
                  <a:pt x="21600" y="18000"/>
                </a:lnTo>
                <a:cubicBezTo>
                  <a:pt x="21600" y="19988"/>
                  <a:pt x="21594" y="21600"/>
                  <a:pt x="21587" y="21600"/>
                </a:cubicBezTo>
                <a:lnTo>
                  <a:pt x="14" y="21600"/>
                </a:lnTo>
                <a:cubicBezTo>
                  <a:pt x="6" y="21600"/>
                  <a:pt x="0" y="19988"/>
                  <a:pt x="0" y="18000"/>
                </a:cubicBezTo>
                <a:close/>
              </a:path>
            </a:pathLst>
          </a:custGeom>
          <a:solidFill>
            <a:srgbClr val="FFFF00"/>
          </a:solidFill>
          <a:ln w="12700">
            <a:solidFill>
              <a:schemeClr val="accent4"/>
            </a:solidFill>
            <a:miter/>
          </a:ln>
        </p:spPr>
        <p:txBody>
          <a:bodyPr lIns="45719" rIns="45719" anchor="ctr"/>
          <a:lstStyle/>
          <a:p>
            <a:pPr algn="ctr">
              <a:defRPr>
                <a:solidFill>
                  <a:srgbClr val="FFFFFF"/>
                </a:solidFill>
              </a:defRPr>
            </a:pPr>
            <a:endParaRPr/>
          </a:p>
        </p:txBody>
      </p:sp>
      <p:grpSp>
        <p:nvGrpSpPr>
          <p:cNvPr id="23" name="Grupo"/>
          <p:cNvGrpSpPr/>
          <p:nvPr/>
        </p:nvGrpSpPr>
        <p:grpSpPr>
          <a:xfrm>
            <a:off x="-107841" y="6300295"/>
            <a:ext cx="9291372" cy="934993"/>
            <a:chOff x="0" y="-31442"/>
            <a:chExt cx="12407683" cy="934992"/>
          </a:xfrm>
        </p:grpSpPr>
        <p:pic>
          <p:nvPicPr>
            <p:cNvPr id="24" name="16 Imagen" descr="16 Imagen"/>
            <p:cNvPicPr>
              <a:picLocks noChangeAspect="1"/>
            </p:cNvPicPr>
            <p:nvPr/>
          </p:nvPicPr>
          <p:blipFill>
            <a:blip r:embed="rId3" cstate="print"/>
            <a:srcRect/>
            <a:stretch>
              <a:fillRect/>
            </a:stretch>
          </p:blipFill>
          <p:spPr>
            <a:xfrm>
              <a:off x="0" y="2756"/>
              <a:ext cx="12407683" cy="900794"/>
            </a:xfrm>
            <a:prstGeom prst="rect">
              <a:avLst/>
            </a:prstGeom>
            <a:ln w="12700" cap="flat">
              <a:noFill/>
              <a:miter lim="400000"/>
            </a:ln>
            <a:effectLst/>
          </p:spPr>
        </p:pic>
        <p:sp>
          <p:nvSpPr>
            <p:cNvPr id="25" name="P A T R I O T I S M O…"/>
            <p:cNvSpPr txBox="1"/>
            <p:nvPr/>
          </p:nvSpPr>
          <p:spPr>
            <a:xfrm>
              <a:off x="107841" y="-31442"/>
              <a:ext cx="12192001" cy="56707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b="1" dirty="0">
                  <a:solidFill>
                    <a:schemeClr val="bg1"/>
                  </a:solidFill>
                </a:rPr>
                <a:t>P A T R I O T I S M O</a:t>
              </a:r>
            </a:p>
            <a:p>
              <a:pPr algn="ctr">
                <a:lnSpc>
                  <a:spcPct val="150000"/>
                </a:lnSpc>
                <a:defRPr sz="1100">
                  <a:solidFill>
                    <a:srgbClr val="FFFFFF"/>
                  </a:solidFill>
                  <a:latin typeface="Century"/>
                  <a:ea typeface="Century"/>
                  <a:cs typeface="Century"/>
                  <a:sym typeface="Century"/>
                </a:defRPr>
              </a:pPr>
              <a:r>
                <a:rPr b="1" dirty="0">
                  <a:solidFill>
                    <a:schemeClr val="bg1"/>
                  </a:solidFill>
                </a:rPr>
                <a:t>HONOR		LEALTAD		         VALENTÍA	         INTEGRIDAD		  DEBER</a:t>
              </a:r>
            </a:p>
          </p:txBody>
        </p:sp>
      </p:grpSp>
      <p:pic>
        <p:nvPicPr>
          <p:cNvPr id="31" name="Picture 26">
            <a:extLst>
              <a:ext uri="{FF2B5EF4-FFF2-40B4-BE49-F238E27FC236}">
                <a16:creationId xmlns:a16="http://schemas.microsoft.com/office/drawing/2014/main" id="{82E05445-BFAF-7FF6-0916-4E466D931617}"/>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6730" t="16605" r="16730" b="16605"/>
          <a:stretch>
            <a:fillRect/>
          </a:stretch>
        </p:blipFill>
        <p:spPr bwMode="auto">
          <a:xfrm>
            <a:off x="8187390" y="-27384"/>
            <a:ext cx="993122" cy="1058400"/>
          </a:xfrm>
          <a:prstGeom prst="rect">
            <a:avLst/>
          </a:prstGeom>
          <a:noFill/>
          <a:ln>
            <a:noFill/>
          </a:ln>
          <a:extLst>
            <a:ext uri="{909E8E84-426E-40DD-AFC4-6F175D3DCCD1}">
              <a14:hiddenFill xmlns:a14="http://schemas.microsoft.com/office/drawing/2010/main">
                <a:solidFill>
                  <a:srgbClr val="00CC99">
                    <a:alpha val="50195"/>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uadroTexto 3"/>
          <p:cNvSpPr txBox="1"/>
          <p:nvPr/>
        </p:nvSpPr>
        <p:spPr>
          <a:xfrm>
            <a:off x="323527" y="1987964"/>
            <a:ext cx="8280921" cy="4616648"/>
          </a:xfrm>
          <a:prstGeom prst="rect">
            <a:avLst/>
          </a:prstGeom>
          <a:noFill/>
        </p:spPr>
        <p:txBody>
          <a:bodyPr wrap="square" rtlCol="0">
            <a:spAutoFit/>
          </a:bodyPr>
          <a:lstStyle/>
          <a:p>
            <a:pPr marL="457200" lvl="0" indent="-457200">
              <a:buAutoNum type="arabicPeriod"/>
            </a:pPr>
            <a:r>
              <a:rPr lang="es-CL" dirty="0" smtClean="0"/>
              <a:t>Hasta el año 1998, la asignatura de inglés en la Escuela Naval, la impartía la Cátedra de Inglés, con profesores chilenos contratados por la Escuela.</a:t>
            </a:r>
            <a:endParaRPr lang="es-CL" dirty="0"/>
          </a:p>
          <a:p>
            <a:pPr marL="457200" lvl="0" indent="-457200">
              <a:buAutoNum type="arabicPeriod"/>
            </a:pPr>
            <a:endParaRPr lang="es-CL" dirty="0"/>
          </a:p>
          <a:p>
            <a:pPr marL="457200" indent="-457200">
              <a:buFontTx/>
              <a:buAutoNum type="arabicPeriod"/>
            </a:pPr>
            <a:r>
              <a:rPr lang="es-CL" dirty="0"/>
              <a:t>A contar del año 1999, basado en las políticas institucionales de tener una Armada bilingüe, instructores nativos quedaron a cargo de la enseñanza del idioma inglés en la Escuela Naval.</a:t>
            </a:r>
          </a:p>
          <a:p>
            <a:pPr marL="457200" indent="-457200">
              <a:buFontTx/>
              <a:buAutoNum type="arabicPeriod"/>
            </a:pPr>
            <a:endParaRPr lang="es-CL" dirty="0"/>
          </a:p>
          <a:p>
            <a:pPr marL="457200" lvl="0" indent="-457200">
              <a:buAutoNum type="arabicPeriod"/>
            </a:pPr>
            <a:r>
              <a:rPr lang="es-CL" dirty="0"/>
              <a:t>Entre los años 1999 y 2013 se impartió la asignatura a través del instituto “</a:t>
            </a:r>
            <a:r>
              <a:rPr lang="es-CL" dirty="0" err="1"/>
              <a:t>Berlitz</a:t>
            </a:r>
            <a:r>
              <a:rPr lang="es-CL" dirty="0"/>
              <a:t>”.</a:t>
            </a:r>
          </a:p>
          <a:p>
            <a:pPr marL="457200" lvl="0" indent="-457200">
              <a:buAutoNum type="arabicPeriod"/>
            </a:pPr>
            <a:endParaRPr lang="es-CL" dirty="0"/>
          </a:p>
          <a:p>
            <a:pPr marL="457200" indent="-457200">
              <a:buFontTx/>
              <a:buAutoNum type="arabicPeriod"/>
            </a:pPr>
            <a:r>
              <a:rPr lang="es-CL" dirty="0"/>
              <a:t>A contar del año 2013 se implementa el examen TAE producto de la necesidad de tener una medición del aprendizaje del idioma inglés de los cadetes. </a:t>
            </a:r>
          </a:p>
          <a:p>
            <a:pPr marL="457200" lvl="0" indent="-457200">
              <a:buAutoNum type="arabicPeriod"/>
            </a:pPr>
            <a:endParaRPr lang="es-CL" dirty="0"/>
          </a:p>
          <a:p>
            <a:pPr marL="457200" lvl="0" indent="-457200">
              <a:buAutoNum type="arabicPeriod"/>
            </a:pPr>
            <a:endParaRPr lang="es-CL" sz="2000" dirty="0"/>
          </a:p>
          <a:p>
            <a:pPr marL="457200" lvl="0" indent="-457200">
              <a:buAutoNum type="arabicPeriod"/>
            </a:pPr>
            <a:endParaRPr lang="es-MX" sz="2000" dirty="0"/>
          </a:p>
          <a:p>
            <a:pPr marL="457200" lvl="0" indent="-457200">
              <a:buAutoNum type="arabicPeriod"/>
            </a:pPr>
            <a:endParaRPr lang="es-CL" sz="2000" dirty="0"/>
          </a:p>
        </p:txBody>
      </p:sp>
    </p:spTree>
    <p:extLst>
      <p:ext uri="{BB962C8B-B14F-4D97-AF65-F5344CB8AC3E}">
        <p14:creationId xmlns:p14="http://schemas.microsoft.com/office/powerpoint/2010/main" val="980287896"/>
      </p:ext>
    </p:extLst>
  </p:cSld>
  <p:clrMapOvr>
    <a:masterClrMapping/>
  </p:clrMapOvr>
  <p:transition spd="med">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número de diapositiva"/>
          <p:cNvSpPr>
            <a:spLocks noGrp="1"/>
          </p:cNvSpPr>
          <p:nvPr>
            <p:ph type="sldNum" sz="quarter" idx="12"/>
          </p:nvPr>
        </p:nvSpPr>
        <p:spPr/>
        <p:txBody>
          <a:bodyPr/>
          <a:lstStyle/>
          <a:p>
            <a:pPr>
              <a:defRPr/>
            </a:pPr>
            <a:fld id="{5B0EA914-0059-4753-B4E8-38DCE5A1FCF9}" type="slidenum">
              <a:rPr lang="es-ES_tradnl" smtClean="0"/>
              <a:pPr>
                <a:defRPr/>
              </a:pPr>
              <a:t>17</a:t>
            </a:fld>
            <a:endParaRPr lang="es-ES_tradnl"/>
          </a:p>
        </p:txBody>
      </p:sp>
      <p:pic>
        <p:nvPicPr>
          <p:cNvPr id="7" name="31 Imagen" descr="31 Imagen"/>
          <p:cNvPicPr>
            <a:picLocks noChangeAspect="1"/>
          </p:cNvPicPr>
          <p:nvPr/>
        </p:nvPicPr>
        <p:blipFill>
          <a:blip r:embed="rId2" cstate="print"/>
          <a:stretch>
            <a:fillRect/>
          </a:stretch>
        </p:blipFill>
        <p:spPr>
          <a:xfrm>
            <a:off x="-1252" y="350171"/>
            <a:ext cx="9145252" cy="887576"/>
          </a:xfrm>
          <a:prstGeom prst="rect">
            <a:avLst/>
          </a:prstGeom>
          <a:ln w="12700">
            <a:miter lim="400000"/>
          </a:ln>
        </p:spPr>
      </p:pic>
      <p:pic>
        <p:nvPicPr>
          <p:cNvPr id="8" name="16 Imagen" descr="16 Imagen"/>
          <p:cNvPicPr>
            <a:picLocks noChangeAspect="1"/>
          </p:cNvPicPr>
          <p:nvPr/>
        </p:nvPicPr>
        <p:blipFill>
          <a:blip r:embed="rId3" cstate="print"/>
          <a:stretch>
            <a:fillRect/>
          </a:stretch>
        </p:blipFill>
        <p:spPr>
          <a:xfrm>
            <a:off x="0" y="0"/>
            <a:ext cx="9183530" cy="889285"/>
          </a:xfrm>
          <a:prstGeom prst="rect">
            <a:avLst/>
          </a:prstGeom>
          <a:ln w="12700">
            <a:miter lim="400000"/>
          </a:ln>
        </p:spPr>
      </p:pic>
      <p:sp>
        <p:nvSpPr>
          <p:cNvPr id="9" name="Proceso alternativo 5"/>
          <p:cNvSpPr/>
          <p:nvPr/>
        </p:nvSpPr>
        <p:spPr>
          <a:xfrm>
            <a:off x="1065536" y="589603"/>
            <a:ext cx="8078464" cy="45719"/>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7" y="0"/>
                  <a:pt x="15" y="0"/>
                </a:cubicBezTo>
                <a:lnTo>
                  <a:pt x="21585" y="0"/>
                </a:lnTo>
                <a:cubicBezTo>
                  <a:pt x="21593" y="0"/>
                  <a:pt x="21600" y="1612"/>
                  <a:pt x="21600" y="3600"/>
                </a:cubicBezTo>
                <a:lnTo>
                  <a:pt x="21600" y="18000"/>
                </a:lnTo>
                <a:cubicBezTo>
                  <a:pt x="21600" y="19988"/>
                  <a:pt x="21593" y="21600"/>
                  <a:pt x="21585" y="21600"/>
                </a:cubicBezTo>
                <a:lnTo>
                  <a:pt x="15" y="21600"/>
                </a:lnTo>
                <a:cubicBezTo>
                  <a:pt x="7" y="21600"/>
                  <a:pt x="0" y="19988"/>
                  <a:pt x="0" y="18000"/>
                </a:cubicBezTo>
                <a:close/>
              </a:path>
            </a:pathLst>
          </a:custGeom>
          <a:solidFill>
            <a:srgbClr val="957001"/>
          </a:solidFill>
          <a:ln w="12700">
            <a:solidFill>
              <a:schemeClr val="accent4"/>
            </a:solidFill>
            <a:miter/>
          </a:ln>
        </p:spPr>
        <p:txBody>
          <a:bodyPr lIns="45719" rIns="45719" anchor="ctr"/>
          <a:lstStyle/>
          <a:p>
            <a:pPr algn="ctr">
              <a:defRPr>
                <a:solidFill>
                  <a:srgbClr val="FFFFFF"/>
                </a:solidFill>
              </a:defRPr>
            </a:pPr>
            <a:endParaRPr/>
          </a:p>
        </p:txBody>
      </p:sp>
      <p:sp>
        <p:nvSpPr>
          <p:cNvPr id="10" name="Título 1"/>
          <p:cNvSpPr txBox="1"/>
          <p:nvPr/>
        </p:nvSpPr>
        <p:spPr>
          <a:xfrm>
            <a:off x="683568" y="-207601"/>
            <a:ext cx="7846143" cy="76543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b">
            <a:normAutofit/>
          </a:bodyPr>
          <a:lstStyle>
            <a:lvl1pPr algn="ctr">
              <a:lnSpc>
                <a:spcPct val="90000"/>
              </a:lnSpc>
              <a:defRPr sz="2800">
                <a:solidFill>
                  <a:srgbClr val="FFFFFF"/>
                </a:solidFill>
                <a:latin typeface="Calibri Light"/>
                <a:ea typeface="Calibri Light"/>
                <a:cs typeface="Calibri Light"/>
                <a:sym typeface="Calibri Light"/>
              </a:defRPr>
            </a:lvl1pPr>
          </a:lstStyle>
          <a:p>
            <a:endParaRPr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1" name="Picture 2" descr="Picture 2"/>
          <p:cNvPicPr>
            <a:picLocks noChangeAspect="1"/>
          </p:cNvPicPr>
          <p:nvPr/>
        </p:nvPicPr>
        <p:blipFill>
          <a:blip r:embed="rId4" cstate="print"/>
          <a:stretch>
            <a:fillRect/>
          </a:stretch>
        </p:blipFill>
        <p:spPr>
          <a:xfrm>
            <a:off x="0" y="0"/>
            <a:ext cx="787522" cy="1010654"/>
          </a:xfrm>
          <a:prstGeom prst="rect">
            <a:avLst/>
          </a:prstGeom>
          <a:ln w="12700">
            <a:miter lim="400000"/>
          </a:ln>
        </p:spPr>
      </p:pic>
      <p:sp>
        <p:nvSpPr>
          <p:cNvPr id="15" name="14 Rectángulo"/>
          <p:cNvSpPr/>
          <p:nvPr/>
        </p:nvSpPr>
        <p:spPr>
          <a:xfrm>
            <a:off x="899592" y="1038139"/>
            <a:ext cx="5544612" cy="764059"/>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r>
              <a:rPr lang="es-CL"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 Cronología</a:t>
            </a:r>
          </a:p>
        </p:txBody>
      </p:sp>
      <p:sp>
        <p:nvSpPr>
          <p:cNvPr id="21" name="8 Marcador de número de diapositiva"/>
          <p:cNvSpPr txBox="1">
            <a:spLocks/>
          </p:cNvSpPr>
          <p:nvPr/>
        </p:nvSpPr>
        <p:spPr>
          <a:xfrm>
            <a:off x="6902896" y="6520259"/>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400" b="1"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995F66-AD81-4DE3-AB21-37EC9879D1D7}" type="slidenum">
              <a:rPr lang="es-CL" sz="1600" smtClean="0">
                <a:solidFill>
                  <a:schemeClr val="bg1"/>
                </a:solidFill>
              </a:rPr>
              <a:pPr/>
              <a:t>17</a:t>
            </a:fld>
            <a:endParaRPr lang="es-CL" sz="1600" dirty="0">
              <a:solidFill>
                <a:schemeClr val="bg1"/>
              </a:solidFill>
            </a:endParaRPr>
          </a:p>
        </p:txBody>
      </p:sp>
      <p:sp>
        <p:nvSpPr>
          <p:cNvPr id="22" name="Proceso alternativo 7"/>
          <p:cNvSpPr/>
          <p:nvPr/>
        </p:nvSpPr>
        <p:spPr>
          <a:xfrm flipV="1">
            <a:off x="0" y="6286787"/>
            <a:ext cx="9129858" cy="45720"/>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6" y="0"/>
                  <a:pt x="14" y="0"/>
                </a:cubicBezTo>
                <a:lnTo>
                  <a:pt x="21587" y="0"/>
                </a:lnTo>
                <a:cubicBezTo>
                  <a:pt x="21594" y="0"/>
                  <a:pt x="21600" y="1612"/>
                  <a:pt x="21600" y="3600"/>
                </a:cubicBezTo>
                <a:lnTo>
                  <a:pt x="21600" y="18000"/>
                </a:lnTo>
                <a:cubicBezTo>
                  <a:pt x="21600" y="19988"/>
                  <a:pt x="21594" y="21600"/>
                  <a:pt x="21587" y="21600"/>
                </a:cubicBezTo>
                <a:lnTo>
                  <a:pt x="14" y="21600"/>
                </a:lnTo>
                <a:cubicBezTo>
                  <a:pt x="6" y="21600"/>
                  <a:pt x="0" y="19988"/>
                  <a:pt x="0" y="18000"/>
                </a:cubicBezTo>
                <a:close/>
              </a:path>
            </a:pathLst>
          </a:custGeom>
          <a:solidFill>
            <a:srgbClr val="FFFF00"/>
          </a:solidFill>
          <a:ln w="12700">
            <a:solidFill>
              <a:schemeClr val="accent4"/>
            </a:solidFill>
            <a:miter/>
          </a:ln>
        </p:spPr>
        <p:txBody>
          <a:bodyPr lIns="45719" rIns="45719" anchor="ctr"/>
          <a:lstStyle/>
          <a:p>
            <a:pPr algn="ctr">
              <a:defRPr>
                <a:solidFill>
                  <a:srgbClr val="FFFFFF"/>
                </a:solidFill>
              </a:defRPr>
            </a:pPr>
            <a:endParaRPr/>
          </a:p>
        </p:txBody>
      </p:sp>
      <p:grpSp>
        <p:nvGrpSpPr>
          <p:cNvPr id="23" name="Grupo"/>
          <p:cNvGrpSpPr/>
          <p:nvPr/>
        </p:nvGrpSpPr>
        <p:grpSpPr>
          <a:xfrm>
            <a:off x="-107841" y="6300295"/>
            <a:ext cx="9291372" cy="934993"/>
            <a:chOff x="0" y="-31442"/>
            <a:chExt cx="12407683" cy="934992"/>
          </a:xfrm>
        </p:grpSpPr>
        <p:pic>
          <p:nvPicPr>
            <p:cNvPr id="24" name="16 Imagen" descr="16 Imagen"/>
            <p:cNvPicPr>
              <a:picLocks noChangeAspect="1"/>
            </p:cNvPicPr>
            <p:nvPr/>
          </p:nvPicPr>
          <p:blipFill>
            <a:blip r:embed="rId3" cstate="print"/>
            <a:srcRect/>
            <a:stretch>
              <a:fillRect/>
            </a:stretch>
          </p:blipFill>
          <p:spPr>
            <a:xfrm>
              <a:off x="0" y="2756"/>
              <a:ext cx="12407683" cy="900794"/>
            </a:xfrm>
            <a:prstGeom prst="rect">
              <a:avLst/>
            </a:prstGeom>
            <a:ln w="12700" cap="flat">
              <a:noFill/>
              <a:miter lim="400000"/>
            </a:ln>
            <a:effectLst/>
          </p:spPr>
        </p:pic>
        <p:sp>
          <p:nvSpPr>
            <p:cNvPr id="25" name="P A T R I O T I S M O…"/>
            <p:cNvSpPr txBox="1"/>
            <p:nvPr/>
          </p:nvSpPr>
          <p:spPr>
            <a:xfrm>
              <a:off x="107841" y="-31442"/>
              <a:ext cx="12192001" cy="56707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b="1" dirty="0">
                  <a:solidFill>
                    <a:schemeClr val="bg1"/>
                  </a:solidFill>
                </a:rPr>
                <a:t>P A T R I O T I S M O</a:t>
              </a:r>
            </a:p>
            <a:p>
              <a:pPr algn="ctr">
                <a:lnSpc>
                  <a:spcPct val="150000"/>
                </a:lnSpc>
                <a:defRPr sz="1100">
                  <a:solidFill>
                    <a:srgbClr val="FFFFFF"/>
                  </a:solidFill>
                  <a:latin typeface="Century"/>
                  <a:ea typeface="Century"/>
                  <a:cs typeface="Century"/>
                  <a:sym typeface="Century"/>
                </a:defRPr>
              </a:pPr>
              <a:r>
                <a:rPr b="1" dirty="0">
                  <a:solidFill>
                    <a:schemeClr val="bg1"/>
                  </a:solidFill>
                </a:rPr>
                <a:t>HONOR		LEALTAD		         VALENTÍA	         INTEGRIDAD		  DEBER</a:t>
              </a:r>
            </a:p>
          </p:txBody>
        </p:sp>
      </p:grpSp>
      <p:pic>
        <p:nvPicPr>
          <p:cNvPr id="31" name="Picture 26">
            <a:extLst>
              <a:ext uri="{FF2B5EF4-FFF2-40B4-BE49-F238E27FC236}">
                <a16:creationId xmlns:a16="http://schemas.microsoft.com/office/drawing/2014/main" id="{82E05445-BFAF-7FF6-0916-4E466D931617}"/>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6730" t="16605" r="16730" b="16605"/>
          <a:stretch>
            <a:fillRect/>
          </a:stretch>
        </p:blipFill>
        <p:spPr bwMode="auto">
          <a:xfrm>
            <a:off x="8187390" y="-27384"/>
            <a:ext cx="993122" cy="1058400"/>
          </a:xfrm>
          <a:prstGeom prst="rect">
            <a:avLst/>
          </a:prstGeom>
          <a:noFill/>
          <a:ln>
            <a:noFill/>
          </a:ln>
          <a:extLst>
            <a:ext uri="{909E8E84-426E-40DD-AFC4-6F175D3DCCD1}">
              <a14:hiddenFill xmlns:a14="http://schemas.microsoft.com/office/drawing/2010/main">
                <a:solidFill>
                  <a:srgbClr val="00CC99">
                    <a:alpha val="50195"/>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uadroTexto 3"/>
          <p:cNvSpPr txBox="1"/>
          <p:nvPr/>
        </p:nvSpPr>
        <p:spPr>
          <a:xfrm>
            <a:off x="251520" y="1987964"/>
            <a:ext cx="8407844" cy="3724096"/>
          </a:xfrm>
          <a:prstGeom prst="rect">
            <a:avLst/>
          </a:prstGeom>
          <a:noFill/>
        </p:spPr>
        <p:txBody>
          <a:bodyPr wrap="square" rtlCol="0">
            <a:spAutoFit/>
          </a:bodyPr>
          <a:lstStyle/>
          <a:p>
            <a:pPr marL="457200" indent="-457200">
              <a:buFont typeface="+mj-lt"/>
              <a:buAutoNum type="arabicPeriod" startAt="5"/>
            </a:pPr>
            <a:r>
              <a:rPr lang="es-CL" dirty="0"/>
              <a:t>Desde el año 2014 hasta la fecha, imparte la asignatura el instituto “International Center”. Además, se creó el cargo de “Asesor de Inglés”, dependiente directamente de la Escuela Naval. </a:t>
            </a:r>
          </a:p>
          <a:p>
            <a:pPr marL="457200" indent="-457200">
              <a:buFont typeface="+mj-lt"/>
              <a:buAutoNum type="arabicPeriod" startAt="5"/>
            </a:pPr>
            <a:endParaRPr lang="es-CL" dirty="0"/>
          </a:p>
          <a:p>
            <a:pPr marL="457200" indent="-457200">
              <a:buFontTx/>
              <a:buAutoNum type="arabicPeriod" startAt="5"/>
            </a:pPr>
            <a:r>
              <a:rPr lang="es-CL" dirty="0"/>
              <a:t>Desde el año 2014 al 2023 el examen TAE ponderaba en el promedio final de la asignatura (60% Asignatura y 40% TAE).</a:t>
            </a:r>
          </a:p>
          <a:p>
            <a:pPr marL="457200" indent="-457200">
              <a:buFontTx/>
              <a:buAutoNum type="arabicPeriod" startAt="5"/>
            </a:pPr>
            <a:endParaRPr lang="es-CL" dirty="0"/>
          </a:p>
          <a:p>
            <a:pPr marL="457200" indent="-457200">
              <a:buFontTx/>
              <a:buAutoNum type="arabicPeriod" startAt="5"/>
            </a:pPr>
            <a:r>
              <a:rPr lang="es-CL" dirty="0"/>
              <a:t>El </a:t>
            </a:r>
            <a:r>
              <a:rPr lang="es-CL" dirty="0" smtClean="0"/>
              <a:t>examen TAE </a:t>
            </a:r>
            <a:r>
              <a:rPr lang="es-CL" dirty="0"/>
              <a:t>también era exigido como un requisito de egreso, debiendo tener un 60%.</a:t>
            </a:r>
          </a:p>
          <a:p>
            <a:pPr marL="457200" indent="-457200">
              <a:buFontTx/>
              <a:buAutoNum type="arabicPeriod" startAt="5"/>
            </a:pPr>
            <a:endParaRPr lang="es-CL" dirty="0"/>
          </a:p>
          <a:p>
            <a:pPr marL="457200" indent="-457200">
              <a:buFontTx/>
              <a:buAutoNum type="arabicPeriod" startAt="5"/>
            </a:pPr>
            <a:r>
              <a:rPr lang="es-CL" dirty="0"/>
              <a:t>Desde el año 2024 el examen TAE dejó de ser parte de la asignatura o tener injerencia en el egreso.</a:t>
            </a:r>
          </a:p>
          <a:p>
            <a:pPr marL="457200" lvl="0" indent="-457200">
              <a:buAutoNum type="arabicPeriod" startAt="5"/>
            </a:pPr>
            <a:endParaRPr lang="es-CL" sz="2000" dirty="0"/>
          </a:p>
        </p:txBody>
      </p:sp>
    </p:spTree>
    <p:extLst>
      <p:ext uri="{BB962C8B-B14F-4D97-AF65-F5344CB8AC3E}">
        <p14:creationId xmlns:p14="http://schemas.microsoft.com/office/powerpoint/2010/main" val="1526646021"/>
      </p:ext>
    </p:extLst>
  </p:cSld>
  <p:clrMapOvr>
    <a:masterClrMapping/>
  </p:clrMapOvr>
  <p:transition spd="med">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número de diapositiva"/>
          <p:cNvSpPr>
            <a:spLocks noGrp="1"/>
          </p:cNvSpPr>
          <p:nvPr>
            <p:ph type="sldNum" sz="quarter" idx="12"/>
          </p:nvPr>
        </p:nvSpPr>
        <p:spPr/>
        <p:txBody>
          <a:bodyPr/>
          <a:lstStyle/>
          <a:p>
            <a:pPr>
              <a:defRPr/>
            </a:pPr>
            <a:fld id="{5B0EA914-0059-4753-B4E8-38DCE5A1FCF9}" type="slidenum">
              <a:rPr lang="es-ES_tradnl" smtClean="0"/>
              <a:pPr>
                <a:defRPr/>
              </a:pPr>
              <a:t>18</a:t>
            </a:fld>
            <a:endParaRPr lang="es-ES_tradnl"/>
          </a:p>
        </p:txBody>
      </p:sp>
      <p:pic>
        <p:nvPicPr>
          <p:cNvPr id="7" name="31 Imagen" descr="31 Imagen"/>
          <p:cNvPicPr>
            <a:picLocks noChangeAspect="1"/>
          </p:cNvPicPr>
          <p:nvPr/>
        </p:nvPicPr>
        <p:blipFill>
          <a:blip r:embed="rId2" cstate="print"/>
          <a:stretch>
            <a:fillRect/>
          </a:stretch>
        </p:blipFill>
        <p:spPr>
          <a:xfrm>
            <a:off x="-1252" y="350171"/>
            <a:ext cx="9145252" cy="887576"/>
          </a:xfrm>
          <a:prstGeom prst="rect">
            <a:avLst/>
          </a:prstGeom>
          <a:ln w="12700">
            <a:miter lim="400000"/>
          </a:ln>
        </p:spPr>
      </p:pic>
      <p:pic>
        <p:nvPicPr>
          <p:cNvPr id="8" name="16 Imagen" descr="16 Imagen"/>
          <p:cNvPicPr>
            <a:picLocks noChangeAspect="1"/>
          </p:cNvPicPr>
          <p:nvPr/>
        </p:nvPicPr>
        <p:blipFill>
          <a:blip r:embed="rId3" cstate="print"/>
          <a:stretch>
            <a:fillRect/>
          </a:stretch>
        </p:blipFill>
        <p:spPr>
          <a:xfrm>
            <a:off x="0" y="0"/>
            <a:ext cx="9183530" cy="889285"/>
          </a:xfrm>
          <a:prstGeom prst="rect">
            <a:avLst/>
          </a:prstGeom>
          <a:ln w="12700">
            <a:miter lim="400000"/>
          </a:ln>
        </p:spPr>
      </p:pic>
      <p:sp>
        <p:nvSpPr>
          <p:cNvPr id="9" name="Proceso alternativo 5"/>
          <p:cNvSpPr/>
          <p:nvPr/>
        </p:nvSpPr>
        <p:spPr>
          <a:xfrm>
            <a:off x="1065536" y="589603"/>
            <a:ext cx="8078464" cy="45719"/>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7" y="0"/>
                  <a:pt x="15" y="0"/>
                </a:cubicBezTo>
                <a:lnTo>
                  <a:pt x="21585" y="0"/>
                </a:lnTo>
                <a:cubicBezTo>
                  <a:pt x="21593" y="0"/>
                  <a:pt x="21600" y="1612"/>
                  <a:pt x="21600" y="3600"/>
                </a:cubicBezTo>
                <a:lnTo>
                  <a:pt x="21600" y="18000"/>
                </a:lnTo>
                <a:cubicBezTo>
                  <a:pt x="21600" y="19988"/>
                  <a:pt x="21593" y="21600"/>
                  <a:pt x="21585" y="21600"/>
                </a:cubicBezTo>
                <a:lnTo>
                  <a:pt x="15" y="21600"/>
                </a:lnTo>
                <a:cubicBezTo>
                  <a:pt x="7" y="21600"/>
                  <a:pt x="0" y="19988"/>
                  <a:pt x="0" y="18000"/>
                </a:cubicBezTo>
                <a:close/>
              </a:path>
            </a:pathLst>
          </a:custGeom>
          <a:solidFill>
            <a:srgbClr val="957001"/>
          </a:solidFill>
          <a:ln w="12700">
            <a:solidFill>
              <a:schemeClr val="accent4"/>
            </a:solidFill>
            <a:miter/>
          </a:ln>
        </p:spPr>
        <p:txBody>
          <a:bodyPr lIns="45719" rIns="45719" anchor="ctr"/>
          <a:lstStyle/>
          <a:p>
            <a:pPr algn="ctr">
              <a:defRPr>
                <a:solidFill>
                  <a:srgbClr val="FFFFFF"/>
                </a:solidFill>
              </a:defRPr>
            </a:pPr>
            <a:endParaRPr/>
          </a:p>
        </p:txBody>
      </p:sp>
      <p:sp>
        <p:nvSpPr>
          <p:cNvPr id="10" name="Título 1"/>
          <p:cNvSpPr txBox="1"/>
          <p:nvPr/>
        </p:nvSpPr>
        <p:spPr>
          <a:xfrm>
            <a:off x="683568" y="-207601"/>
            <a:ext cx="7846143" cy="76543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b">
            <a:normAutofit/>
          </a:bodyPr>
          <a:lstStyle>
            <a:lvl1pPr algn="ctr">
              <a:lnSpc>
                <a:spcPct val="90000"/>
              </a:lnSpc>
              <a:defRPr sz="2800">
                <a:solidFill>
                  <a:srgbClr val="FFFFFF"/>
                </a:solidFill>
                <a:latin typeface="Calibri Light"/>
                <a:ea typeface="Calibri Light"/>
                <a:cs typeface="Calibri Light"/>
                <a:sym typeface="Calibri Light"/>
              </a:defRPr>
            </a:lvl1pPr>
          </a:lstStyle>
          <a:p>
            <a:endParaRPr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1" name="Picture 2" descr="Picture 2"/>
          <p:cNvPicPr>
            <a:picLocks noChangeAspect="1"/>
          </p:cNvPicPr>
          <p:nvPr/>
        </p:nvPicPr>
        <p:blipFill>
          <a:blip r:embed="rId4" cstate="print"/>
          <a:stretch>
            <a:fillRect/>
          </a:stretch>
        </p:blipFill>
        <p:spPr>
          <a:xfrm>
            <a:off x="0" y="0"/>
            <a:ext cx="787522" cy="1010654"/>
          </a:xfrm>
          <a:prstGeom prst="rect">
            <a:avLst/>
          </a:prstGeom>
          <a:ln w="12700">
            <a:miter lim="400000"/>
          </a:ln>
        </p:spPr>
      </p:pic>
      <p:sp>
        <p:nvSpPr>
          <p:cNvPr id="15" name="14 Rectángulo"/>
          <p:cNvSpPr/>
          <p:nvPr/>
        </p:nvSpPr>
        <p:spPr>
          <a:xfrm>
            <a:off x="899592" y="1038139"/>
            <a:ext cx="7287798" cy="764059"/>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r>
              <a:rPr lang="es-CL"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II.- Aseguramiento de la calidad de la enseñanza del idioma</a:t>
            </a:r>
          </a:p>
          <a:p>
            <a:r>
              <a:rPr lang="es-CL"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inglés</a:t>
            </a:r>
          </a:p>
        </p:txBody>
      </p:sp>
      <p:sp>
        <p:nvSpPr>
          <p:cNvPr id="21" name="8 Marcador de número de diapositiva"/>
          <p:cNvSpPr txBox="1">
            <a:spLocks/>
          </p:cNvSpPr>
          <p:nvPr/>
        </p:nvSpPr>
        <p:spPr>
          <a:xfrm>
            <a:off x="6902896" y="6520259"/>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400" b="1"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995F66-AD81-4DE3-AB21-37EC9879D1D7}" type="slidenum">
              <a:rPr lang="es-CL" sz="1600" smtClean="0">
                <a:solidFill>
                  <a:schemeClr val="bg1"/>
                </a:solidFill>
              </a:rPr>
              <a:pPr/>
              <a:t>18</a:t>
            </a:fld>
            <a:endParaRPr lang="es-CL" sz="1600" dirty="0">
              <a:solidFill>
                <a:schemeClr val="bg1"/>
              </a:solidFill>
            </a:endParaRPr>
          </a:p>
        </p:txBody>
      </p:sp>
      <p:sp>
        <p:nvSpPr>
          <p:cNvPr id="22" name="Proceso alternativo 7"/>
          <p:cNvSpPr/>
          <p:nvPr/>
        </p:nvSpPr>
        <p:spPr>
          <a:xfrm flipV="1">
            <a:off x="0" y="6286787"/>
            <a:ext cx="9129858" cy="45720"/>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6" y="0"/>
                  <a:pt x="14" y="0"/>
                </a:cubicBezTo>
                <a:lnTo>
                  <a:pt x="21587" y="0"/>
                </a:lnTo>
                <a:cubicBezTo>
                  <a:pt x="21594" y="0"/>
                  <a:pt x="21600" y="1612"/>
                  <a:pt x="21600" y="3600"/>
                </a:cubicBezTo>
                <a:lnTo>
                  <a:pt x="21600" y="18000"/>
                </a:lnTo>
                <a:cubicBezTo>
                  <a:pt x="21600" y="19988"/>
                  <a:pt x="21594" y="21600"/>
                  <a:pt x="21587" y="21600"/>
                </a:cubicBezTo>
                <a:lnTo>
                  <a:pt x="14" y="21600"/>
                </a:lnTo>
                <a:cubicBezTo>
                  <a:pt x="6" y="21600"/>
                  <a:pt x="0" y="19988"/>
                  <a:pt x="0" y="18000"/>
                </a:cubicBezTo>
                <a:close/>
              </a:path>
            </a:pathLst>
          </a:custGeom>
          <a:solidFill>
            <a:srgbClr val="FFFF00"/>
          </a:solidFill>
          <a:ln w="12700">
            <a:solidFill>
              <a:schemeClr val="accent4"/>
            </a:solidFill>
            <a:miter/>
          </a:ln>
        </p:spPr>
        <p:txBody>
          <a:bodyPr lIns="45719" rIns="45719" anchor="ctr"/>
          <a:lstStyle/>
          <a:p>
            <a:pPr algn="ctr">
              <a:defRPr>
                <a:solidFill>
                  <a:srgbClr val="FFFFFF"/>
                </a:solidFill>
              </a:defRPr>
            </a:pPr>
            <a:endParaRPr/>
          </a:p>
        </p:txBody>
      </p:sp>
      <p:grpSp>
        <p:nvGrpSpPr>
          <p:cNvPr id="23" name="Grupo"/>
          <p:cNvGrpSpPr/>
          <p:nvPr/>
        </p:nvGrpSpPr>
        <p:grpSpPr>
          <a:xfrm>
            <a:off x="-107841" y="6300295"/>
            <a:ext cx="9291372" cy="934993"/>
            <a:chOff x="0" y="-31442"/>
            <a:chExt cx="12407683" cy="934992"/>
          </a:xfrm>
        </p:grpSpPr>
        <p:pic>
          <p:nvPicPr>
            <p:cNvPr id="24" name="16 Imagen" descr="16 Imagen"/>
            <p:cNvPicPr>
              <a:picLocks noChangeAspect="1"/>
            </p:cNvPicPr>
            <p:nvPr/>
          </p:nvPicPr>
          <p:blipFill>
            <a:blip r:embed="rId3" cstate="print"/>
            <a:srcRect/>
            <a:stretch>
              <a:fillRect/>
            </a:stretch>
          </p:blipFill>
          <p:spPr>
            <a:xfrm>
              <a:off x="0" y="2756"/>
              <a:ext cx="12407683" cy="900794"/>
            </a:xfrm>
            <a:prstGeom prst="rect">
              <a:avLst/>
            </a:prstGeom>
            <a:ln w="12700" cap="flat">
              <a:noFill/>
              <a:miter lim="400000"/>
            </a:ln>
            <a:effectLst/>
          </p:spPr>
        </p:pic>
        <p:sp>
          <p:nvSpPr>
            <p:cNvPr id="25" name="P A T R I O T I S M O…"/>
            <p:cNvSpPr txBox="1"/>
            <p:nvPr/>
          </p:nvSpPr>
          <p:spPr>
            <a:xfrm>
              <a:off x="107841" y="-31442"/>
              <a:ext cx="12192001" cy="56707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b="1" dirty="0">
                  <a:solidFill>
                    <a:schemeClr val="bg1"/>
                  </a:solidFill>
                </a:rPr>
                <a:t>P A T R I O T I S M O</a:t>
              </a:r>
            </a:p>
            <a:p>
              <a:pPr algn="ctr">
                <a:lnSpc>
                  <a:spcPct val="150000"/>
                </a:lnSpc>
                <a:defRPr sz="1100">
                  <a:solidFill>
                    <a:srgbClr val="FFFFFF"/>
                  </a:solidFill>
                  <a:latin typeface="Century"/>
                  <a:ea typeface="Century"/>
                  <a:cs typeface="Century"/>
                  <a:sym typeface="Century"/>
                </a:defRPr>
              </a:pPr>
              <a:r>
                <a:rPr b="1" dirty="0">
                  <a:solidFill>
                    <a:schemeClr val="bg1"/>
                  </a:solidFill>
                </a:rPr>
                <a:t>HONOR		LEALTAD		         VALENTÍA	         INTEGRIDAD		  DEBER</a:t>
              </a:r>
            </a:p>
          </p:txBody>
        </p:sp>
      </p:grpSp>
      <p:pic>
        <p:nvPicPr>
          <p:cNvPr id="31" name="Picture 26">
            <a:extLst>
              <a:ext uri="{FF2B5EF4-FFF2-40B4-BE49-F238E27FC236}">
                <a16:creationId xmlns:a16="http://schemas.microsoft.com/office/drawing/2014/main" id="{82E05445-BFAF-7FF6-0916-4E466D931617}"/>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6730" t="16605" r="16730" b="16605"/>
          <a:stretch>
            <a:fillRect/>
          </a:stretch>
        </p:blipFill>
        <p:spPr bwMode="auto">
          <a:xfrm>
            <a:off x="8187390" y="-27384"/>
            <a:ext cx="993122" cy="1058400"/>
          </a:xfrm>
          <a:prstGeom prst="rect">
            <a:avLst/>
          </a:prstGeom>
          <a:noFill/>
          <a:ln>
            <a:noFill/>
          </a:ln>
          <a:extLst>
            <a:ext uri="{909E8E84-426E-40DD-AFC4-6F175D3DCCD1}">
              <a14:hiddenFill xmlns:a14="http://schemas.microsoft.com/office/drawing/2010/main">
                <a:solidFill>
                  <a:srgbClr val="00CC99">
                    <a:alpha val="50195"/>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uadroTexto 3"/>
          <p:cNvSpPr txBox="1"/>
          <p:nvPr/>
        </p:nvSpPr>
        <p:spPr>
          <a:xfrm>
            <a:off x="457200" y="1987964"/>
            <a:ext cx="8202164" cy="5663089"/>
          </a:xfrm>
          <a:prstGeom prst="rect">
            <a:avLst/>
          </a:prstGeom>
          <a:noFill/>
        </p:spPr>
        <p:txBody>
          <a:bodyPr wrap="square" rtlCol="0">
            <a:spAutoFit/>
          </a:bodyPr>
          <a:lstStyle/>
          <a:p>
            <a:pPr marL="457200" indent="-457200">
              <a:buFont typeface="+mj-lt"/>
              <a:buAutoNum type="arabicPeriod"/>
            </a:pPr>
            <a:r>
              <a:rPr lang="es-CL" dirty="0"/>
              <a:t>Actualización de los programas de la asignatura de inglés (formato MEDOC).</a:t>
            </a:r>
          </a:p>
          <a:p>
            <a:pPr marL="457200" indent="-457200">
              <a:buFont typeface="+mj-lt"/>
              <a:buAutoNum type="arabicPeriod"/>
            </a:pPr>
            <a:endParaRPr lang="es-CL" dirty="0"/>
          </a:p>
          <a:p>
            <a:pPr marL="457200" indent="-457200">
              <a:buFont typeface="+mj-lt"/>
              <a:buAutoNum type="arabicPeriod"/>
            </a:pPr>
            <a:r>
              <a:rPr lang="es-CL" dirty="0"/>
              <a:t>Supervisión de aula.  </a:t>
            </a:r>
          </a:p>
          <a:p>
            <a:pPr marL="457200" indent="-457200">
              <a:buFont typeface="+mj-lt"/>
              <a:buAutoNum type="arabicPeriod"/>
            </a:pPr>
            <a:endParaRPr lang="es-CL" dirty="0"/>
          </a:p>
          <a:p>
            <a:pPr marL="457200" indent="-457200">
              <a:buFont typeface="+mj-lt"/>
              <a:buAutoNum type="arabicPeriod"/>
            </a:pPr>
            <a:r>
              <a:rPr lang="es-CL" dirty="0"/>
              <a:t>Revisión y validación de evaluaciones globales y parciales.</a:t>
            </a:r>
          </a:p>
          <a:p>
            <a:pPr marL="457200" indent="-457200">
              <a:buFont typeface="+mj-lt"/>
              <a:buAutoNum type="arabicPeriod"/>
            </a:pPr>
            <a:endParaRPr lang="es-CL" dirty="0"/>
          </a:p>
          <a:p>
            <a:pPr marL="457200" indent="-457200">
              <a:buFontTx/>
              <a:buAutoNum type="arabicPeriod"/>
            </a:pPr>
            <a:r>
              <a:rPr lang="es-CL" dirty="0"/>
              <a:t>Reuniones de cátedra semanales.</a:t>
            </a:r>
          </a:p>
          <a:p>
            <a:pPr marL="457200" indent="-457200">
              <a:buFontTx/>
              <a:buAutoNum type="arabicPeriod"/>
            </a:pPr>
            <a:endParaRPr lang="es-CL" dirty="0"/>
          </a:p>
          <a:p>
            <a:pPr marL="457200" indent="-457200">
              <a:buFontTx/>
              <a:buAutoNum type="arabicPeriod"/>
            </a:pPr>
            <a:r>
              <a:rPr lang="es-CL" dirty="0"/>
              <a:t>Evaluación docente.</a:t>
            </a:r>
          </a:p>
          <a:p>
            <a:pPr marL="457200" indent="-457200">
              <a:buFontTx/>
              <a:buAutoNum type="arabicPeriod"/>
            </a:pPr>
            <a:endParaRPr lang="es-CL" dirty="0"/>
          </a:p>
          <a:p>
            <a:pPr marL="342900" indent="-342900">
              <a:buFont typeface="+mj-lt"/>
              <a:buAutoNum type="arabicPeriod" startAt="6"/>
            </a:pPr>
            <a:r>
              <a:rPr lang="es-CL" dirty="0"/>
              <a:t>  Encuesta de opinión docente semestral.</a:t>
            </a:r>
          </a:p>
          <a:p>
            <a:pPr marL="342900" indent="-342900">
              <a:buFont typeface="+mj-lt"/>
              <a:buAutoNum type="arabicPeriod" startAt="6"/>
            </a:pPr>
            <a:endParaRPr lang="es-CL" dirty="0"/>
          </a:p>
          <a:p>
            <a:pPr marL="342900" indent="-342900">
              <a:buFont typeface="+mj-lt"/>
              <a:buAutoNum type="arabicPeriod" startAt="6"/>
            </a:pPr>
            <a:r>
              <a:rPr lang="es-CL" dirty="0"/>
              <a:t>  Consultorías inglés.</a:t>
            </a:r>
          </a:p>
          <a:p>
            <a:pPr marL="342900" indent="-342900">
              <a:buFont typeface="+mj-lt"/>
              <a:buAutoNum type="arabicPeriod" startAt="6"/>
            </a:pPr>
            <a:endParaRPr lang="es-CL" dirty="0"/>
          </a:p>
          <a:p>
            <a:pPr marL="342900" indent="-342900">
              <a:buFont typeface="+mj-lt"/>
              <a:buAutoNum type="arabicPeriod" startAt="6"/>
            </a:pPr>
            <a:endParaRPr lang="es-CL" dirty="0"/>
          </a:p>
          <a:p>
            <a:pPr marL="342900" indent="-342900">
              <a:buFont typeface="+mj-lt"/>
              <a:buAutoNum type="arabicPeriod" startAt="6"/>
            </a:pPr>
            <a:endParaRPr lang="es-CL" dirty="0"/>
          </a:p>
          <a:p>
            <a:pPr marL="457200" indent="-457200">
              <a:buFontTx/>
              <a:buAutoNum type="arabicPeriod"/>
            </a:pPr>
            <a:endParaRPr lang="es-CL" dirty="0"/>
          </a:p>
          <a:p>
            <a:pPr marL="457200" indent="-457200">
              <a:buFontTx/>
              <a:buAutoNum type="arabicPeriod"/>
            </a:pPr>
            <a:endParaRPr lang="es-CL" dirty="0"/>
          </a:p>
          <a:p>
            <a:endParaRPr lang="es-CL" dirty="0"/>
          </a:p>
          <a:p>
            <a:pPr marL="457200" lvl="0" indent="-457200">
              <a:buAutoNum type="arabicPeriod" startAt="5"/>
            </a:pPr>
            <a:endParaRPr lang="es-CL" sz="2000" dirty="0"/>
          </a:p>
        </p:txBody>
      </p:sp>
    </p:spTree>
    <p:extLst>
      <p:ext uri="{BB962C8B-B14F-4D97-AF65-F5344CB8AC3E}">
        <p14:creationId xmlns:p14="http://schemas.microsoft.com/office/powerpoint/2010/main" val="2377008888"/>
      </p:ext>
    </p:extLst>
  </p:cSld>
  <p:clrMapOvr>
    <a:masterClrMapping/>
  </p:clrMapOvr>
  <p:transition spd="med">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número de diapositiva"/>
          <p:cNvSpPr>
            <a:spLocks noGrp="1"/>
          </p:cNvSpPr>
          <p:nvPr>
            <p:ph type="sldNum" sz="quarter" idx="12"/>
          </p:nvPr>
        </p:nvSpPr>
        <p:spPr/>
        <p:txBody>
          <a:bodyPr/>
          <a:lstStyle/>
          <a:p>
            <a:pPr>
              <a:defRPr/>
            </a:pPr>
            <a:fld id="{5B0EA914-0059-4753-B4E8-38DCE5A1FCF9}" type="slidenum">
              <a:rPr lang="es-ES_tradnl" smtClean="0"/>
              <a:pPr>
                <a:defRPr/>
              </a:pPr>
              <a:t>19</a:t>
            </a:fld>
            <a:endParaRPr lang="es-ES_tradnl"/>
          </a:p>
        </p:txBody>
      </p:sp>
      <p:pic>
        <p:nvPicPr>
          <p:cNvPr id="7" name="31 Imagen" descr="31 Imagen"/>
          <p:cNvPicPr>
            <a:picLocks noChangeAspect="1"/>
          </p:cNvPicPr>
          <p:nvPr/>
        </p:nvPicPr>
        <p:blipFill>
          <a:blip r:embed="rId2" cstate="print"/>
          <a:stretch>
            <a:fillRect/>
          </a:stretch>
        </p:blipFill>
        <p:spPr>
          <a:xfrm>
            <a:off x="-1252" y="350171"/>
            <a:ext cx="9145252" cy="887576"/>
          </a:xfrm>
          <a:prstGeom prst="rect">
            <a:avLst/>
          </a:prstGeom>
          <a:ln w="12700">
            <a:miter lim="400000"/>
          </a:ln>
        </p:spPr>
      </p:pic>
      <p:pic>
        <p:nvPicPr>
          <p:cNvPr id="8" name="16 Imagen" descr="16 Imagen"/>
          <p:cNvPicPr>
            <a:picLocks noChangeAspect="1"/>
          </p:cNvPicPr>
          <p:nvPr/>
        </p:nvPicPr>
        <p:blipFill>
          <a:blip r:embed="rId3" cstate="print"/>
          <a:stretch>
            <a:fillRect/>
          </a:stretch>
        </p:blipFill>
        <p:spPr>
          <a:xfrm>
            <a:off x="0" y="0"/>
            <a:ext cx="9183530" cy="889285"/>
          </a:xfrm>
          <a:prstGeom prst="rect">
            <a:avLst/>
          </a:prstGeom>
          <a:ln w="12700">
            <a:miter lim="400000"/>
          </a:ln>
        </p:spPr>
      </p:pic>
      <p:sp>
        <p:nvSpPr>
          <p:cNvPr id="9" name="Proceso alternativo 5"/>
          <p:cNvSpPr/>
          <p:nvPr/>
        </p:nvSpPr>
        <p:spPr>
          <a:xfrm>
            <a:off x="1065536" y="589603"/>
            <a:ext cx="8078464" cy="45719"/>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7" y="0"/>
                  <a:pt x="15" y="0"/>
                </a:cubicBezTo>
                <a:lnTo>
                  <a:pt x="21585" y="0"/>
                </a:lnTo>
                <a:cubicBezTo>
                  <a:pt x="21593" y="0"/>
                  <a:pt x="21600" y="1612"/>
                  <a:pt x="21600" y="3600"/>
                </a:cubicBezTo>
                <a:lnTo>
                  <a:pt x="21600" y="18000"/>
                </a:lnTo>
                <a:cubicBezTo>
                  <a:pt x="21600" y="19988"/>
                  <a:pt x="21593" y="21600"/>
                  <a:pt x="21585" y="21600"/>
                </a:cubicBezTo>
                <a:lnTo>
                  <a:pt x="15" y="21600"/>
                </a:lnTo>
                <a:cubicBezTo>
                  <a:pt x="7" y="21600"/>
                  <a:pt x="0" y="19988"/>
                  <a:pt x="0" y="18000"/>
                </a:cubicBezTo>
                <a:close/>
              </a:path>
            </a:pathLst>
          </a:custGeom>
          <a:solidFill>
            <a:srgbClr val="957001"/>
          </a:solidFill>
          <a:ln w="12700">
            <a:solidFill>
              <a:schemeClr val="accent4"/>
            </a:solidFill>
            <a:miter/>
          </a:ln>
        </p:spPr>
        <p:txBody>
          <a:bodyPr lIns="45719" rIns="45719" anchor="ctr"/>
          <a:lstStyle/>
          <a:p>
            <a:pPr algn="ctr">
              <a:defRPr>
                <a:solidFill>
                  <a:srgbClr val="FFFFFF"/>
                </a:solidFill>
              </a:defRPr>
            </a:pPr>
            <a:endParaRPr/>
          </a:p>
        </p:txBody>
      </p:sp>
      <p:sp>
        <p:nvSpPr>
          <p:cNvPr id="10" name="Título 1"/>
          <p:cNvSpPr txBox="1"/>
          <p:nvPr/>
        </p:nvSpPr>
        <p:spPr>
          <a:xfrm>
            <a:off x="683568" y="-207601"/>
            <a:ext cx="7846143" cy="76543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b">
            <a:normAutofit/>
          </a:bodyPr>
          <a:lstStyle>
            <a:lvl1pPr algn="ctr">
              <a:lnSpc>
                <a:spcPct val="90000"/>
              </a:lnSpc>
              <a:defRPr sz="2800">
                <a:solidFill>
                  <a:srgbClr val="FFFFFF"/>
                </a:solidFill>
                <a:latin typeface="Calibri Light"/>
                <a:ea typeface="Calibri Light"/>
                <a:cs typeface="Calibri Light"/>
                <a:sym typeface="Calibri Light"/>
              </a:defRPr>
            </a:lvl1pPr>
          </a:lstStyle>
          <a:p>
            <a:endParaRPr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1" name="Picture 2" descr="Picture 2"/>
          <p:cNvPicPr>
            <a:picLocks noChangeAspect="1"/>
          </p:cNvPicPr>
          <p:nvPr/>
        </p:nvPicPr>
        <p:blipFill>
          <a:blip r:embed="rId4" cstate="print"/>
          <a:stretch>
            <a:fillRect/>
          </a:stretch>
        </p:blipFill>
        <p:spPr>
          <a:xfrm>
            <a:off x="0" y="0"/>
            <a:ext cx="787522" cy="1010654"/>
          </a:xfrm>
          <a:prstGeom prst="rect">
            <a:avLst/>
          </a:prstGeom>
          <a:ln w="12700">
            <a:miter lim="400000"/>
          </a:ln>
        </p:spPr>
      </p:pic>
      <p:sp>
        <p:nvSpPr>
          <p:cNvPr id="15" name="14 Rectángulo"/>
          <p:cNvSpPr/>
          <p:nvPr/>
        </p:nvSpPr>
        <p:spPr>
          <a:xfrm>
            <a:off x="1065535" y="1038139"/>
            <a:ext cx="6602809" cy="764059"/>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r>
              <a:rPr lang="es-CL"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III.- Apoyo para cadetes descendidos en la asignatura</a:t>
            </a:r>
          </a:p>
        </p:txBody>
      </p:sp>
      <p:sp>
        <p:nvSpPr>
          <p:cNvPr id="21" name="8 Marcador de número de diapositiva"/>
          <p:cNvSpPr txBox="1">
            <a:spLocks/>
          </p:cNvSpPr>
          <p:nvPr/>
        </p:nvSpPr>
        <p:spPr>
          <a:xfrm>
            <a:off x="6902896" y="6520259"/>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400" b="1"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995F66-AD81-4DE3-AB21-37EC9879D1D7}" type="slidenum">
              <a:rPr lang="es-CL" sz="1600" smtClean="0">
                <a:solidFill>
                  <a:schemeClr val="bg1"/>
                </a:solidFill>
              </a:rPr>
              <a:pPr/>
              <a:t>19</a:t>
            </a:fld>
            <a:endParaRPr lang="es-CL" sz="1600" dirty="0">
              <a:solidFill>
                <a:schemeClr val="bg1"/>
              </a:solidFill>
            </a:endParaRPr>
          </a:p>
        </p:txBody>
      </p:sp>
      <p:sp>
        <p:nvSpPr>
          <p:cNvPr id="22" name="Proceso alternativo 7"/>
          <p:cNvSpPr/>
          <p:nvPr/>
        </p:nvSpPr>
        <p:spPr>
          <a:xfrm flipV="1">
            <a:off x="0" y="6286787"/>
            <a:ext cx="9129858" cy="45720"/>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6" y="0"/>
                  <a:pt x="14" y="0"/>
                </a:cubicBezTo>
                <a:lnTo>
                  <a:pt x="21587" y="0"/>
                </a:lnTo>
                <a:cubicBezTo>
                  <a:pt x="21594" y="0"/>
                  <a:pt x="21600" y="1612"/>
                  <a:pt x="21600" y="3600"/>
                </a:cubicBezTo>
                <a:lnTo>
                  <a:pt x="21600" y="18000"/>
                </a:lnTo>
                <a:cubicBezTo>
                  <a:pt x="21600" y="19988"/>
                  <a:pt x="21594" y="21600"/>
                  <a:pt x="21587" y="21600"/>
                </a:cubicBezTo>
                <a:lnTo>
                  <a:pt x="14" y="21600"/>
                </a:lnTo>
                <a:cubicBezTo>
                  <a:pt x="6" y="21600"/>
                  <a:pt x="0" y="19988"/>
                  <a:pt x="0" y="18000"/>
                </a:cubicBezTo>
                <a:close/>
              </a:path>
            </a:pathLst>
          </a:custGeom>
          <a:solidFill>
            <a:srgbClr val="FFFF00"/>
          </a:solidFill>
          <a:ln w="12700">
            <a:solidFill>
              <a:schemeClr val="accent4"/>
            </a:solidFill>
            <a:miter/>
          </a:ln>
        </p:spPr>
        <p:txBody>
          <a:bodyPr lIns="45719" rIns="45719" anchor="ctr"/>
          <a:lstStyle/>
          <a:p>
            <a:pPr algn="ctr">
              <a:defRPr>
                <a:solidFill>
                  <a:srgbClr val="FFFFFF"/>
                </a:solidFill>
              </a:defRPr>
            </a:pPr>
            <a:endParaRPr/>
          </a:p>
        </p:txBody>
      </p:sp>
      <p:grpSp>
        <p:nvGrpSpPr>
          <p:cNvPr id="23" name="Grupo"/>
          <p:cNvGrpSpPr/>
          <p:nvPr/>
        </p:nvGrpSpPr>
        <p:grpSpPr>
          <a:xfrm>
            <a:off x="-107841" y="6300295"/>
            <a:ext cx="9291372" cy="934993"/>
            <a:chOff x="0" y="-31442"/>
            <a:chExt cx="12407683" cy="934992"/>
          </a:xfrm>
        </p:grpSpPr>
        <p:pic>
          <p:nvPicPr>
            <p:cNvPr id="24" name="16 Imagen" descr="16 Imagen"/>
            <p:cNvPicPr>
              <a:picLocks noChangeAspect="1"/>
            </p:cNvPicPr>
            <p:nvPr/>
          </p:nvPicPr>
          <p:blipFill>
            <a:blip r:embed="rId3" cstate="print"/>
            <a:srcRect/>
            <a:stretch>
              <a:fillRect/>
            </a:stretch>
          </p:blipFill>
          <p:spPr>
            <a:xfrm>
              <a:off x="0" y="2756"/>
              <a:ext cx="12407683" cy="900794"/>
            </a:xfrm>
            <a:prstGeom prst="rect">
              <a:avLst/>
            </a:prstGeom>
            <a:ln w="12700" cap="flat">
              <a:noFill/>
              <a:miter lim="400000"/>
            </a:ln>
            <a:effectLst/>
          </p:spPr>
        </p:pic>
        <p:sp>
          <p:nvSpPr>
            <p:cNvPr id="25" name="P A T R I O T I S M O…"/>
            <p:cNvSpPr txBox="1"/>
            <p:nvPr/>
          </p:nvSpPr>
          <p:spPr>
            <a:xfrm>
              <a:off x="107841" y="-31442"/>
              <a:ext cx="12192001" cy="56707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b="1" dirty="0">
                  <a:solidFill>
                    <a:schemeClr val="bg1"/>
                  </a:solidFill>
                </a:rPr>
                <a:t>P A T R I O T I S M O</a:t>
              </a:r>
            </a:p>
            <a:p>
              <a:pPr algn="ctr">
                <a:lnSpc>
                  <a:spcPct val="150000"/>
                </a:lnSpc>
                <a:defRPr sz="1100">
                  <a:solidFill>
                    <a:srgbClr val="FFFFFF"/>
                  </a:solidFill>
                  <a:latin typeface="Century"/>
                  <a:ea typeface="Century"/>
                  <a:cs typeface="Century"/>
                  <a:sym typeface="Century"/>
                </a:defRPr>
              </a:pPr>
              <a:r>
                <a:rPr b="1" dirty="0">
                  <a:solidFill>
                    <a:schemeClr val="bg1"/>
                  </a:solidFill>
                </a:rPr>
                <a:t>HONOR		LEALTAD		         VALENTÍA	         INTEGRIDAD		  DEBER</a:t>
              </a:r>
            </a:p>
          </p:txBody>
        </p:sp>
      </p:grpSp>
      <p:pic>
        <p:nvPicPr>
          <p:cNvPr id="31" name="Picture 26">
            <a:extLst>
              <a:ext uri="{FF2B5EF4-FFF2-40B4-BE49-F238E27FC236}">
                <a16:creationId xmlns:a16="http://schemas.microsoft.com/office/drawing/2014/main" id="{82E05445-BFAF-7FF6-0916-4E466D931617}"/>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6730" t="16605" r="16730" b="16605"/>
          <a:stretch>
            <a:fillRect/>
          </a:stretch>
        </p:blipFill>
        <p:spPr bwMode="auto">
          <a:xfrm>
            <a:off x="8187390" y="-27384"/>
            <a:ext cx="993122" cy="1058400"/>
          </a:xfrm>
          <a:prstGeom prst="rect">
            <a:avLst/>
          </a:prstGeom>
          <a:noFill/>
          <a:ln>
            <a:noFill/>
          </a:ln>
          <a:extLst>
            <a:ext uri="{909E8E84-426E-40DD-AFC4-6F175D3DCCD1}">
              <a14:hiddenFill xmlns:a14="http://schemas.microsoft.com/office/drawing/2010/main">
                <a:solidFill>
                  <a:srgbClr val="00CC99">
                    <a:alpha val="50195"/>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uadroTexto 3"/>
          <p:cNvSpPr txBox="1"/>
          <p:nvPr/>
        </p:nvSpPr>
        <p:spPr>
          <a:xfrm>
            <a:off x="539552" y="1987964"/>
            <a:ext cx="7848872" cy="3724096"/>
          </a:xfrm>
          <a:prstGeom prst="rect">
            <a:avLst/>
          </a:prstGeom>
          <a:noFill/>
        </p:spPr>
        <p:txBody>
          <a:bodyPr wrap="square" rtlCol="0">
            <a:spAutoFit/>
          </a:bodyPr>
          <a:lstStyle/>
          <a:p>
            <a:pPr marL="457200" indent="-457200">
              <a:buFont typeface="+mj-lt"/>
              <a:buAutoNum type="arabicPeriod"/>
            </a:pPr>
            <a:r>
              <a:rPr lang="es-CL" dirty="0"/>
              <a:t>Consultorías. Los cadetes asisten de forma voluntaria. </a:t>
            </a:r>
          </a:p>
          <a:p>
            <a:r>
              <a:rPr lang="es-CL" dirty="0"/>
              <a:t>  </a:t>
            </a:r>
          </a:p>
          <a:p>
            <a:pPr marL="457200" indent="-457200">
              <a:buFont typeface="+mj-lt"/>
              <a:buAutoNum type="arabicPeriod" startAt="2"/>
            </a:pPr>
            <a:r>
              <a:rPr lang="es-CL" dirty="0"/>
              <a:t>Guías de Estudio preparadas por los profesores y que se encuentran disponibles en Moodle.</a:t>
            </a:r>
          </a:p>
          <a:p>
            <a:pPr marL="457200" indent="-457200">
              <a:buFont typeface="+mj-lt"/>
              <a:buAutoNum type="arabicPeriod" startAt="2"/>
            </a:pPr>
            <a:endParaRPr lang="es-CL" dirty="0"/>
          </a:p>
          <a:p>
            <a:pPr marL="457200" indent="-457200">
              <a:buFont typeface="+mj-lt"/>
              <a:buAutoNum type="arabicPeriod" startAt="2"/>
            </a:pPr>
            <a:r>
              <a:rPr lang="es-CL" dirty="0"/>
              <a:t>Laboratorio de inglés: software offline “English </a:t>
            </a:r>
            <a:r>
              <a:rPr lang="es-CL" dirty="0" err="1"/>
              <a:t>Discoveries</a:t>
            </a:r>
            <a:r>
              <a:rPr lang="es-CL" dirty="0"/>
              <a:t>”. </a:t>
            </a:r>
          </a:p>
          <a:p>
            <a:r>
              <a:rPr lang="es-CL" dirty="0"/>
              <a:t> </a:t>
            </a:r>
          </a:p>
          <a:p>
            <a:pPr marL="457200" indent="-457200">
              <a:buFont typeface="+mj-lt"/>
              <a:buAutoNum type="arabicPeriod" startAt="4"/>
            </a:pPr>
            <a:r>
              <a:rPr lang="es-CL" dirty="0"/>
              <a:t>Textos y material de apoyo disponibles y actualizados en biblioteca de la Escuela Naval.</a:t>
            </a:r>
          </a:p>
          <a:p>
            <a:r>
              <a:rPr lang="es-CL" dirty="0"/>
              <a:t> </a:t>
            </a:r>
          </a:p>
          <a:p>
            <a:pPr marL="457200" indent="-457200">
              <a:buFontTx/>
              <a:buAutoNum type="arabicPeriod" startAt="5"/>
            </a:pPr>
            <a:endParaRPr lang="es-CL" dirty="0"/>
          </a:p>
          <a:p>
            <a:pPr marL="457200" indent="-457200">
              <a:buFontTx/>
              <a:buAutoNum type="arabicPeriod" startAt="5"/>
            </a:pPr>
            <a:endParaRPr lang="es-CL" dirty="0"/>
          </a:p>
          <a:p>
            <a:pPr marL="457200" lvl="0" indent="-457200">
              <a:buAutoNum type="arabicPeriod" startAt="5"/>
            </a:pPr>
            <a:endParaRPr lang="es-CL" sz="2000" dirty="0"/>
          </a:p>
        </p:txBody>
      </p:sp>
    </p:spTree>
    <p:extLst>
      <p:ext uri="{BB962C8B-B14F-4D97-AF65-F5344CB8AC3E}">
        <p14:creationId xmlns:p14="http://schemas.microsoft.com/office/powerpoint/2010/main" val="3305276045"/>
      </p:ext>
    </p:extLst>
  </p:cSld>
  <p:clrMapOvr>
    <a:masterClrMapping/>
  </p:clrMapOvr>
  <p:transition spd="med">
    <p:wipe dir="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w="3175">
          <a:solidFill>
            <a:schemeClr val="tx1"/>
          </a:solidFill>
        </a:ln>
      </a:spPr>
      <a:bodyPr rtlCol="0" anchor="ctr"/>
      <a:lstStyle>
        <a:defPPr algn="ctr">
          <a:defRPr sz="1000" b="1" dirty="0">
            <a:latin typeface="Calibri" pitchFamily="34" charset="0"/>
            <a:cs typeface="Calibri" pitchFamily="34"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9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43289</TotalTime>
  <Words>3017</Words>
  <Application>Microsoft Office PowerPoint</Application>
  <PresentationFormat>Presentación en pantalla (4:3)</PresentationFormat>
  <Paragraphs>291</Paragraphs>
  <Slides>19</Slides>
  <Notes>12</Notes>
  <HiddenSlides>4</HiddenSlides>
  <MMClips>0</MMClips>
  <ScaleCrop>false</ScaleCrop>
  <HeadingPairs>
    <vt:vector size="6" baseType="variant">
      <vt:variant>
        <vt:lpstr>Fuentes usadas</vt:lpstr>
      </vt:variant>
      <vt:variant>
        <vt:i4>8</vt:i4>
      </vt:variant>
      <vt:variant>
        <vt:lpstr>Tema</vt:lpstr>
      </vt:variant>
      <vt:variant>
        <vt:i4>4</vt:i4>
      </vt:variant>
      <vt:variant>
        <vt:lpstr>Títulos de diapositiva</vt:lpstr>
      </vt:variant>
      <vt:variant>
        <vt:i4>19</vt:i4>
      </vt:variant>
    </vt:vector>
  </HeadingPairs>
  <TitlesOfParts>
    <vt:vector size="31" baseType="lpstr">
      <vt:lpstr>ＭＳ Ｐゴシック</vt:lpstr>
      <vt:lpstr>Arial</vt:lpstr>
      <vt:lpstr>Calibri</vt:lpstr>
      <vt:lpstr>Calibri Light</vt:lpstr>
      <vt:lpstr>Century</vt:lpstr>
      <vt:lpstr>Constantia</vt:lpstr>
      <vt:lpstr>Tahoma</vt:lpstr>
      <vt:lpstr>Times New Roman</vt:lpstr>
      <vt:lpstr>Tema de Office</vt:lpstr>
      <vt:lpstr>9_Diseño predeterminado</vt:lpstr>
      <vt:lpstr>Diseño predeterminado</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Blanca Ramírez T.</dc:creator>
  <cp:lastModifiedBy>B01 Subdirector CF. Pablo Ugarte Benavides</cp:lastModifiedBy>
  <cp:revision>1704</cp:revision>
  <cp:lastPrinted>2025-07-08T15:37:34Z</cp:lastPrinted>
  <dcterms:created xsi:type="dcterms:W3CDTF">2016-01-12T14:02:36Z</dcterms:created>
  <dcterms:modified xsi:type="dcterms:W3CDTF">2025-11-27T14:56:32Z</dcterms:modified>
</cp:coreProperties>
</file>