
<file path=[Content_Types].xml><?xml version="1.0" encoding="utf-8"?>
<Types xmlns="http://schemas.openxmlformats.org/package/2006/content-types">
  <Default Extension="gif" ContentType="image/gif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7"/>
  </p:notesMasterIdLst>
  <p:handoutMasterIdLst>
    <p:handoutMasterId r:id="rId18"/>
  </p:handoutMasterIdLst>
  <p:sldIdLst>
    <p:sldId id="256" r:id="rId2"/>
    <p:sldId id="566" r:id="rId3"/>
    <p:sldId id="536" r:id="rId4"/>
    <p:sldId id="544" r:id="rId5"/>
    <p:sldId id="545" r:id="rId6"/>
    <p:sldId id="567" r:id="rId7"/>
    <p:sldId id="550" r:id="rId8"/>
    <p:sldId id="568" r:id="rId9"/>
    <p:sldId id="554" r:id="rId10"/>
    <p:sldId id="555" r:id="rId11"/>
    <p:sldId id="558" r:id="rId12"/>
    <p:sldId id="560" r:id="rId13"/>
    <p:sldId id="561" r:id="rId14"/>
    <p:sldId id="569" r:id="rId15"/>
    <p:sldId id="562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125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47B75-546D-4FE9-B7A8-553014DF4A88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A8E7EA-3A87-4F52-A19A-B86E1307D32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5" grpId="1" animBg="1" autoUpdateAnimBg="0"/>
      <p:bldP spid="106" grpId="0" animBg="1" autoUpdateAnimBg="0"/>
      <p:bldP spid="106" grpId="1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/>
              <a:t>Sistemas de Ingeniería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 dirty="0"/>
              <a:t>Profesor y horario 4 A 2024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dirty="0"/>
              <a:t>Prof. Alberto García Covacevich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Lunes		08:05 – 09:35 y 1130 - 1300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Miércoles		0950 - 1120 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Oficina:		ESNAVAL Jefe Catedra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</a:t>
            </a:r>
            <a:r>
              <a:rPr lang="es-ES" sz="2000" dirty="0"/>
              <a:t>gmail.com</a:t>
            </a:r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El Oficial de Marina enfrenta múltiples desafíos para comprender y operar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Tecnología ha permitido complejas unidades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Buque varían en tamaños, roles, velocidades, capacidades y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 su propia existencia de agua.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Generar la electricidad.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Preservar la alimentación mediante refrigeración.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Climatizar.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Soportar complejos sistemas de armas.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921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0BB83-93F1-407E-A133-A3B40A7BEBCA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Además las unidades deben tener la capacidad de:</a:t>
            </a:r>
          </a:p>
          <a:p>
            <a:pPr lvl="1" eaLnBrk="1" hangingPunct="1"/>
            <a:r>
              <a:rPr lang="es-ES" sz="2400" dirty="0"/>
              <a:t>Ser confiables, soportar daño de combate y mantener los servicios  necesarios.</a:t>
            </a:r>
          </a:p>
          <a:p>
            <a:pPr lvl="1" eaLnBrk="1" hangingPunct="1"/>
            <a:r>
              <a:rPr lang="es-ES" sz="2400" dirty="0"/>
              <a:t>Mantener la propulsión, gobierno y estabilidad.</a:t>
            </a:r>
          </a:p>
          <a:p>
            <a:pPr lvl="1" eaLnBrk="1" hangingPunct="1"/>
            <a:r>
              <a:rPr lang="es-ES" sz="2400" dirty="0"/>
              <a:t>Confinación de incendios, inundaciones y ambientes contaminados.</a:t>
            </a:r>
          </a:p>
          <a:p>
            <a:pPr lvl="1" eaLnBrk="1" hangingPunct="1"/>
            <a:r>
              <a:rPr lang="es-ES" sz="2400" dirty="0"/>
              <a:t>Sus sistemas deben ser confiables y extremadamente flexibles para adaptarse a las diferentes condiciones operativas.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2" name="Ugly seas">
            <a:hlinkClick r:id="" action="ppaction://media"/>
            <a:extLst>
              <a:ext uri="{FF2B5EF4-FFF2-40B4-BE49-F238E27FC236}">
                <a16:creationId xmlns:a16="http://schemas.microsoft.com/office/drawing/2014/main" id="{51E08CD8-8A06-7897-2737-EA88283EADC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2348880"/>
            <a:ext cx="6400800" cy="3597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/>
              <a:t>INTRODUCCIÓN: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Asignatura: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Desarrollo orientado a proporcionar una base para enfrentar contenidos en asignaturas de carácter técnicas o profesionales.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Desarrollar siguientes competencias en perfil profesional del Oficial de Marina: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Desempeñarse como Oficial de Cargo.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Exponer formalmente temas técnicos y operativos de su futura especialidad.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Interpretar manuales y publicaciones técnicas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Preocupación por conocer avances tecnológicos del ámbito naval.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5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331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2BDCE6-12F3-4A0B-A997-4A763A76ED15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13316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3317" name="Rectangle 307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Ubicación de asignatura en contexto de malla curricular:</a:t>
            </a:r>
          </a:p>
          <a:p>
            <a:pPr eaLnBrk="1" hangingPunct="1"/>
            <a:r>
              <a:rPr lang="es-ES" sz="2800" dirty="0"/>
              <a:t>Prerrequisitos</a:t>
            </a:r>
          </a:p>
          <a:p>
            <a:pPr lvl="1" eaLnBrk="1" hangingPunct="1"/>
            <a:r>
              <a:rPr lang="es-ES" sz="2400" dirty="0" err="1"/>
              <a:t>Electrotécnia</a:t>
            </a:r>
            <a:endParaRPr lang="es-ES" sz="2400" dirty="0"/>
          </a:p>
          <a:p>
            <a:pPr lvl="1" eaLnBrk="1" hangingPunct="1"/>
            <a:r>
              <a:rPr lang="es-ES" sz="2400" dirty="0"/>
              <a:t>Sistemas de Armas</a:t>
            </a:r>
          </a:p>
        </p:txBody>
      </p:sp>
      <p:sp>
        <p:nvSpPr>
          <p:cNvPr id="13319" name="Text Box 3077"/>
          <p:cNvSpPr txBox="1">
            <a:spLocks noChangeArrowheads="1"/>
          </p:cNvSpPr>
          <p:nvPr/>
        </p:nvSpPr>
        <p:spPr bwMode="auto">
          <a:xfrm>
            <a:off x="5500694" y="4143380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Armas</a:t>
            </a:r>
          </a:p>
          <a:p>
            <a:pPr algn="ctr" eaLnBrk="0" hangingPunct="0"/>
            <a:endParaRPr lang="es-ES" sz="8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4                  72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13320" name="Line 3078"/>
          <p:cNvSpPr>
            <a:spLocks noChangeShapeType="1"/>
          </p:cNvSpPr>
          <p:nvPr/>
        </p:nvSpPr>
        <p:spPr bwMode="auto">
          <a:xfrm flipV="1">
            <a:off x="6965950" y="3956050"/>
            <a:ext cx="3889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3321" name="Text Box 3079"/>
          <p:cNvSpPr txBox="1">
            <a:spLocks noChangeArrowheads="1"/>
          </p:cNvSpPr>
          <p:nvPr/>
        </p:nvSpPr>
        <p:spPr bwMode="auto">
          <a:xfrm>
            <a:off x="7375525" y="3665538"/>
            <a:ext cx="1112838" cy="582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71842" dir="18900000" algn="ctr" rotWithShape="0">
              <a:srgbClr val="333333">
                <a:alpha val="50000"/>
              </a:srgbClr>
            </a:outerShdw>
          </a:effectLst>
        </p:spPr>
        <p:txBody>
          <a:bodyPr/>
          <a:lstStyle/>
          <a:p>
            <a:pPr algn="ctr" eaLnBrk="0" hangingPunct="0"/>
            <a:endParaRPr lang="es-ES" sz="2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INGENIERÍA </a:t>
            </a:r>
          </a:p>
          <a:p>
            <a:pPr algn="ctr" eaLnBrk="0" hangingPunct="0"/>
            <a:endParaRPr lang="es-ES" sz="3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9" name="Text Box 3077"/>
          <p:cNvSpPr txBox="1">
            <a:spLocks noChangeArrowheads="1"/>
          </p:cNvSpPr>
          <p:nvPr/>
        </p:nvSpPr>
        <p:spPr bwMode="auto">
          <a:xfrm>
            <a:off x="5500694" y="3286128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Electrotecnia</a:t>
            </a: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cxnSp>
        <p:nvCxnSpPr>
          <p:cNvPr id="11" name="10 Conector recto"/>
          <p:cNvCxnSpPr/>
          <p:nvPr/>
        </p:nvCxnSpPr>
        <p:spPr bwMode="auto">
          <a:xfrm rot="5400000">
            <a:off x="6548561" y="4009791"/>
            <a:ext cx="847836" cy="3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9" name="18 Conector recto"/>
          <p:cNvCxnSpPr/>
          <p:nvPr/>
        </p:nvCxnSpPr>
        <p:spPr bwMode="auto">
          <a:xfrm rot="10800000">
            <a:off x="6619894" y="3576639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20" name="19 Conector recto"/>
          <p:cNvCxnSpPr/>
          <p:nvPr/>
        </p:nvCxnSpPr>
        <p:spPr bwMode="auto">
          <a:xfrm rot="10800000">
            <a:off x="6624643" y="4429132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6387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7D6062-A298-4D6A-A061-DEB899A5C8C1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U.T. Nº1. Sistemas de Propulsión:</a:t>
            </a:r>
          </a:p>
          <a:p>
            <a:pPr lvl="1" eaLnBrk="1" hangingPunct="1"/>
            <a:r>
              <a:rPr lang="es-ES" dirty="0"/>
              <a:t>Contenidos:</a:t>
            </a:r>
          </a:p>
          <a:p>
            <a:pPr lvl="2" eaLnBrk="1" hangingPunct="1"/>
            <a:r>
              <a:rPr lang="es-ES" dirty="0"/>
              <a:t>Resistencia al avance.</a:t>
            </a:r>
          </a:p>
          <a:p>
            <a:pPr lvl="2" eaLnBrk="1" hangingPunct="1"/>
            <a:r>
              <a:rPr lang="es-ES" dirty="0"/>
              <a:t>Relación velocidad potencia.</a:t>
            </a:r>
          </a:p>
          <a:p>
            <a:pPr lvl="2" eaLnBrk="1" hangingPunct="1"/>
            <a:r>
              <a:rPr lang="es-ES" dirty="0"/>
              <a:t>Sistemas de propulsión simples.</a:t>
            </a:r>
          </a:p>
          <a:p>
            <a:pPr lvl="2"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BF046D-55AE-4FC5-B80C-55C71F34E469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1843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843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Nº2. Motores de combustión interna y turbinas a gas: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a combustión interna.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Ciclos de dos y cuatro tiempos.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Sistemas de distribución e inyección, Turbo cargador y bomba de barrido, de partida, de enfriamiento.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turbinas a gas.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Compresor.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Turbina generadora y de poder.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 de lubricación y combustible.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048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C1D21-4F24-4139-B8AF-8E90D401C714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Nº3. Sistemas de reducción, líneas de ejes y hélices: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Caja de engranajes, rueda y piñón, clasificación.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Línea de ejes y su acoplamiento.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Descansos radiales, empuje, codaste y exterior.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Lubricantes, cuña de lubricación.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Hélices y su geometría.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Clasificación de las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Cavitación en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Materiales de construcción.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253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05999C-2B11-4053-977A-CACB5F9B86CE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UT. Nº4. Maquinaria y sistemas auxiliares: 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Bombas.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aire comprimido.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Refrigeración.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gobierno.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 err="1"/>
              <a:t>Winches</a:t>
            </a:r>
            <a:r>
              <a:rPr lang="es-ES" dirty="0"/>
              <a:t>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Cabrestante.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Plantas </a:t>
            </a:r>
            <a:r>
              <a:rPr lang="es-ES" dirty="0" err="1"/>
              <a:t>desalinizadoras</a:t>
            </a:r>
            <a:r>
              <a:rPr lang="es-ES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certámenes mínimas: 4</a:t>
            </a:r>
          </a:p>
          <a:p>
            <a:pPr lvl="1" eaLnBrk="1" hangingPunct="1"/>
            <a:r>
              <a:rPr lang="es-ES" sz="2400" dirty="0"/>
              <a:t>UT 1 – Tercera semana de febrero</a:t>
            </a:r>
          </a:p>
          <a:p>
            <a:pPr lvl="1" eaLnBrk="1" hangingPunct="1"/>
            <a:r>
              <a:rPr lang="es-ES" sz="2400" dirty="0"/>
              <a:t>UT 2 – Última semana de Marzo</a:t>
            </a:r>
          </a:p>
          <a:p>
            <a:pPr lvl="1" eaLnBrk="1" hangingPunct="1"/>
            <a:r>
              <a:rPr lang="es-ES" sz="2400" dirty="0"/>
              <a:t>UT 3 y </a:t>
            </a:r>
            <a:r>
              <a:rPr lang="es-MX" sz="2400" dirty="0"/>
              <a:t>UT 4 – Segunda semana de mayo</a:t>
            </a:r>
            <a:endParaRPr lang="es-ES" sz="2400" dirty="0"/>
          </a:p>
          <a:p>
            <a:pPr lvl="1" eaLnBrk="1" hangingPunct="1"/>
            <a:r>
              <a:rPr lang="es-ES" sz="2400" dirty="0"/>
              <a:t>Una nota por evaluación de última clase, trabajos y CEC.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 y participar en clases.</a:t>
            </a:r>
          </a:p>
          <a:p>
            <a:pPr lvl="1" eaLnBrk="1" hangingPunct="1"/>
            <a:r>
              <a:rPr lang="es-ES" sz="2400" dirty="0"/>
              <a:t>Estudiar</a:t>
            </a:r>
          </a:p>
        </p:txBody>
      </p:sp>
    </p:spTree>
    <p:extLst>
      <p:ext uri="{BB962C8B-B14F-4D97-AF65-F5344CB8AC3E}">
        <p14:creationId xmlns:p14="http://schemas.microsoft.com/office/powerpoint/2010/main" val="1287946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 err="1"/>
              <a:t>Stagno</a:t>
            </a:r>
            <a:r>
              <a:rPr lang="es-ES" sz="2800" dirty="0"/>
              <a:t>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</a:t>
            </a:r>
            <a:r>
              <a:rPr lang="es-ES" sz="2800" dirty="0" err="1"/>
              <a:t>Anápolis</a:t>
            </a:r>
            <a:r>
              <a:rPr lang="es-ES" sz="2800" dirty="0"/>
              <a:t> U.S.A.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  <a:p>
            <a:pPr eaLnBrk="1" hangingPunct="1"/>
            <a:r>
              <a:rPr lang="es-ES" sz="2800" dirty="0"/>
              <a:t>Investigación en Internet de Sistemas de Ingeniería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19645</TotalTime>
  <Words>700</Words>
  <Application>Microsoft Office PowerPoint</Application>
  <PresentationFormat>Presentación en pantalla (4:3)</PresentationFormat>
  <Paragraphs>143</Paragraphs>
  <Slides>15</Slides>
  <Notes>5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Tahoma</vt:lpstr>
      <vt:lpstr>Times New Roman</vt:lpstr>
      <vt:lpstr>Wingdings</vt:lpstr>
      <vt:lpstr>Bordes rectos</vt:lpstr>
      <vt:lpstr>Sistemas de Ingeniería</vt:lpstr>
      <vt:lpstr>Profesor y horario 4 A 2024</vt:lpstr>
      <vt:lpstr>Antecedentes previos ...</vt:lpstr>
      <vt:lpstr>Ingeniería naval</vt:lpstr>
      <vt:lpstr>Ingeniería naval</vt:lpstr>
      <vt:lpstr>Buque en su medio</vt:lpstr>
      <vt:lpstr>Programa de asignatura</vt:lpstr>
      <vt:lpstr>Programa de asignatura</vt:lpstr>
      <vt:lpstr>Programa de asignatura</vt:lpstr>
      <vt:lpstr>Programa de asignatura</vt:lpstr>
      <vt:lpstr>Programa de asignatura</vt:lpstr>
      <vt:lpstr>Programa de asignatura</vt:lpstr>
      <vt:lpstr>Evaluaciones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3068</cp:lastModifiedBy>
  <cp:revision>141</cp:revision>
  <cp:lastPrinted>1601-01-01T00:00:00Z</cp:lastPrinted>
  <dcterms:created xsi:type="dcterms:W3CDTF">1601-01-01T00:00:00Z</dcterms:created>
  <dcterms:modified xsi:type="dcterms:W3CDTF">2024-02-13T22:51:00Z</dcterms:modified>
</cp:coreProperties>
</file>