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3" r:id="rId1"/>
  </p:sldMasterIdLst>
  <p:sldIdLst>
    <p:sldId id="287" r:id="rId2"/>
    <p:sldId id="288" r:id="rId3"/>
    <p:sldId id="289" r:id="rId4"/>
    <p:sldId id="309" r:id="rId5"/>
    <p:sldId id="290" r:id="rId6"/>
    <p:sldId id="310" r:id="rId7"/>
    <p:sldId id="311" r:id="rId8"/>
    <p:sldId id="291" r:id="rId9"/>
    <p:sldId id="292" r:id="rId10"/>
    <p:sldId id="316" r:id="rId11"/>
    <p:sldId id="293" r:id="rId12"/>
    <p:sldId id="294" r:id="rId13"/>
    <p:sldId id="312" r:id="rId14"/>
    <p:sldId id="323" r:id="rId15"/>
    <p:sldId id="295" r:id="rId16"/>
    <p:sldId id="296" r:id="rId17"/>
    <p:sldId id="319" r:id="rId18"/>
    <p:sldId id="297" r:id="rId19"/>
    <p:sldId id="322" r:id="rId20"/>
    <p:sldId id="298" r:id="rId21"/>
    <p:sldId id="299" r:id="rId22"/>
    <p:sldId id="300" r:id="rId23"/>
    <p:sldId id="317" r:id="rId24"/>
    <p:sldId id="301" r:id="rId25"/>
    <p:sldId id="302" r:id="rId26"/>
    <p:sldId id="303" r:id="rId27"/>
    <p:sldId id="304" r:id="rId28"/>
    <p:sldId id="318" r:id="rId29"/>
    <p:sldId id="305" r:id="rId30"/>
    <p:sldId id="324" r:id="rId31"/>
    <p:sldId id="306" r:id="rId32"/>
    <p:sldId id="315" r:id="rId33"/>
    <p:sldId id="307" r:id="rId34"/>
    <p:sldId id="321" r:id="rId35"/>
    <p:sldId id="320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31-07-2023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7345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31-07-2023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4126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31-07-2023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73488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31-07-2023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2842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31-07-2023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7178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31-07-2023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6853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31-07-2023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7119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31-07-2023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2249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31-07-2023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654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31-07-2023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4037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31-07-2023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3058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4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31-07-2023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6156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4" r:id="rId1"/>
    <p:sldLayoutId id="2147483985" r:id="rId2"/>
    <p:sldLayoutId id="2147483986" r:id="rId3"/>
    <p:sldLayoutId id="2147483987" r:id="rId4"/>
    <p:sldLayoutId id="2147483988" r:id="rId5"/>
    <p:sldLayoutId id="2147483989" r:id="rId6"/>
    <p:sldLayoutId id="2147483990" r:id="rId7"/>
    <p:sldLayoutId id="2147483991" r:id="rId8"/>
    <p:sldLayoutId id="2147483992" r:id="rId9"/>
    <p:sldLayoutId id="2147483993" r:id="rId10"/>
    <p:sldLayoutId id="214748399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38199" y="0"/>
            <a:ext cx="6052955" cy="5792138"/>
          </a:xfrm>
          <a:blipFill dpi="0" rotWithShape="1">
            <a:blip r:embed="rId2">
              <a:alphaModFix amt="48000"/>
            </a:blip>
            <a:srcRect/>
            <a:stretch>
              <a:fillRect/>
            </a:stretch>
          </a:blipFill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altLang="es-CL" sz="8000" dirty="0" err="1" smtClean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Náutica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/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</a:br>
            <a:r>
              <a:rPr lang="en-US" altLang="es-CL" sz="8000" dirty="0" smtClean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Segundo</a:t>
            </a:r>
            <a:br>
              <a:rPr lang="en-US" altLang="es-CL" sz="8000" dirty="0" smtClean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</a:br>
            <a:r>
              <a:rPr lang="en-US" altLang="es-CL" sz="8000" dirty="0" err="1" smtClean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semestre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7212899" y="1065862"/>
            <a:ext cx="4801295" cy="4726276"/>
          </a:xfrm>
          <a:blipFill>
            <a:blip r:embed="rId2"/>
            <a:stretch>
              <a:fillRect/>
            </a:stretch>
          </a:blipFill>
        </p:spPr>
        <p:txBody>
          <a:bodyPr vert="horz" lIns="91440" tIns="45720" rIns="91440" bIns="45720" rtlCol="0" anchor="ctr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altLang="es-CL" sz="2800" b="1" dirty="0">
                <a:solidFill>
                  <a:srgbClr val="FFFF00"/>
                </a:solidFill>
              </a:rPr>
              <a:t>UT </a:t>
            </a:r>
            <a:r>
              <a:rPr lang="en-US" altLang="es-CL" sz="2800" b="1" dirty="0" smtClean="0">
                <a:solidFill>
                  <a:srgbClr val="FFFF00"/>
                </a:solidFill>
              </a:rPr>
              <a:t>N°1	</a:t>
            </a:r>
            <a:r>
              <a:rPr lang="en-US" altLang="es-CL" sz="2800" b="1" dirty="0" err="1" smtClean="0">
                <a:solidFill>
                  <a:srgbClr val="FFFF00"/>
                </a:solidFill>
              </a:rPr>
              <a:t>Embarcaciones</a:t>
            </a:r>
            <a:r>
              <a:rPr lang="en-US" altLang="es-CL" sz="2800" b="1" dirty="0" smtClean="0">
                <a:solidFill>
                  <a:srgbClr val="FFFF00"/>
                </a:solidFill>
              </a:rPr>
              <a:t>	 		</a:t>
            </a:r>
            <a:r>
              <a:rPr lang="en-US" altLang="es-CL" sz="2800" b="1" dirty="0" err="1" smtClean="0">
                <a:solidFill>
                  <a:srgbClr val="FFFF00"/>
                </a:solidFill>
              </a:rPr>
              <a:t>menores</a:t>
            </a:r>
            <a:endParaRPr lang="en-US" altLang="es-CL" sz="2800" b="1" dirty="0">
              <a:solidFill>
                <a:srgbClr val="FFFF00"/>
              </a:solidFill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altLang="es-CL" sz="2800" b="1" dirty="0">
                <a:solidFill>
                  <a:srgbClr val="FFFF00"/>
                </a:solidFill>
              </a:rPr>
              <a:t>UT N°2 </a:t>
            </a:r>
            <a:r>
              <a:rPr lang="en-US" altLang="es-CL" sz="2800" b="1" dirty="0" smtClean="0">
                <a:solidFill>
                  <a:srgbClr val="FFFF00"/>
                </a:solidFill>
              </a:rPr>
              <a:t>	</a:t>
            </a:r>
            <a:r>
              <a:rPr lang="en-US" altLang="es-CL" sz="2800" b="1" dirty="0" err="1" smtClean="0">
                <a:solidFill>
                  <a:srgbClr val="FFFF00"/>
                </a:solidFill>
              </a:rPr>
              <a:t>Anclas</a:t>
            </a:r>
            <a:r>
              <a:rPr lang="en-US" altLang="es-CL" sz="2800" b="1" dirty="0" smtClean="0">
                <a:solidFill>
                  <a:srgbClr val="FFFF00"/>
                </a:solidFill>
              </a:rPr>
              <a:t> </a:t>
            </a:r>
            <a:r>
              <a:rPr lang="en-US" altLang="es-CL" sz="2800" b="1" dirty="0">
                <a:solidFill>
                  <a:srgbClr val="FFFF00"/>
                </a:solidFill>
              </a:rPr>
              <a:t>y </a:t>
            </a:r>
            <a:r>
              <a:rPr lang="en-US" altLang="es-CL" sz="2800" b="1" dirty="0" err="1">
                <a:solidFill>
                  <a:srgbClr val="FFFF00"/>
                </a:solidFill>
              </a:rPr>
              <a:t>Cadenas</a:t>
            </a:r>
            <a:endParaRPr lang="en-US" altLang="es-CL" sz="2800" b="1" dirty="0">
              <a:solidFill>
                <a:srgbClr val="FFFF00"/>
              </a:solidFill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altLang="es-CL" sz="2800" b="1" dirty="0">
                <a:solidFill>
                  <a:srgbClr val="FFFF00"/>
                </a:solidFill>
              </a:rPr>
              <a:t>UT </a:t>
            </a:r>
            <a:r>
              <a:rPr lang="en-US" altLang="es-CL" sz="2800" b="1" dirty="0" smtClean="0">
                <a:solidFill>
                  <a:srgbClr val="FFFF00"/>
                </a:solidFill>
              </a:rPr>
              <a:t>N°3	Control </a:t>
            </a:r>
            <a:r>
              <a:rPr lang="en-US" altLang="es-CL" sz="2800" b="1" dirty="0">
                <a:solidFill>
                  <a:srgbClr val="FFFF00"/>
                </a:solidFill>
              </a:rPr>
              <a:t>de </a:t>
            </a:r>
            <a:r>
              <a:rPr lang="en-US" altLang="es-CL" sz="2800" b="1" dirty="0" err="1">
                <a:solidFill>
                  <a:srgbClr val="FFFF00"/>
                </a:solidFill>
              </a:rPr>
              <a:t>Averías</a:t>
            </a:r>
            <a:r>
              <a:rPr lang="en-US" altLang="es-CL" sz="2800" b="1" dirty="0">
                <a:solidFill>
                  <a:srgbClr val="FFFF00"/>
                </a:solidFill>
              </a:rPr>
              <a:t> </a:t>
            </a:r>
            <a:r>
              <a:rPr lang="en-US" altLang="es-CL" sz="2800" b="1" dirty="0" smtClean="0">
                <a:solidFill>
                  <a:srgbClr val="FFFF00"/>
                </a:solidFill>
              </a:rPr>
              <a:t>			y 				</a:t>
            </a:r>
            <a:r>
              <a:rPr lang="en-US" altLang="es-CL" sz="2800" b="1" dirty="0" err="1" smtClean="0">
                <a:solidFill>
                  <a:srgbClr val="FFFF00"/>
                </a:solidFill>
              </a:rPr>
              <a:t>Supervivencia</a:t>
            </a:r>
            <a:r>
              <a:rPr lang="en-US" altLang="es-CL" sz="2800" b="1" dirty="0" smtClean="0">
                <a:solidFill>
                  <a:srgbClr val="FFFF00"/>
                </a:solidFill>
              </a:rPr>
              <a:t> </a:t>
            </a:r>
            <a:r>
              <a:rPr lang="en-US" altLang="es-CL" sz="2800" b="1" dirty="0">
                <a:solidFill>
                  <a:srgbClr val="FFFF00"/>
                </a:solidFill>
              </a:rPr>
              <a:t>		</a:t>
            </a:r>
            <a:r>
              <a:rPr lang="en-US" altLang="es-CL" sz="2800" b="1" dirty="0" smtClean="0">
                <a:solidFill>
                  <a:srgbClr val="FFFF00"/>
                </a:solidFill>
              </a:rPr>
              <a:t>	</a:t>
            </a:r>
            <a:r>
              <a:rPr lang="en-US" altLang="es-CL" sz="2800" b="1" dirty="0" err="1" smtClean="0">
                <a:solidFill>
                  <a:srgbClr val="FFFF00"/>
                </a:solidFill>
              </a:rPr>
              <a:t>en</a:t>
            </a:r>
            <a:r>
              <a:rPr lang="en-US" altLang="es-CL" sz="2800" b="1" dirty="0" smtClean="0">
                <a:solidFill>
                  <a:srgbClr val="FFFF00"/>
                </a:solidFill>
              </a:rPr>
              <a:t> </a:t>
            </a:r>
            <a:r>
              <a:rPr lang="en-US" altLang="es-CL" sz="2800" b="1" dirty="0">
                <a:solidFill>
                  <a:srgbClr val="FFFF00"/>
                </a:solidFill>
              </a:rPr>
              <a:t>la Mar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altLang="es-CL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0826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38199" y="1065862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013764" y="2176272"/>
            <a:ext cx="10233355" cy="4279391"/>
          </a:xfrm>
          <a:blipFill>
            <a:blip r:embed="rId2"/>
            <a:stretch>
              <a:fillRect/>
            </a:stretch>
          </a:blipFill>
        </p:spPr>
        <p:txBody>
          <a:bodyPr vert="horz" lIns="91440" tIns="45720" rIns="91440" bIns="45720" rtlCol="0" anchor="ctr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altLang="es-CL" sz="2000" b="1" dirty="0">
                <a:solidFill>
                  <a:schemeClr val="accent5">
                    <a:lumMod val="50000"/>
                  </a:schemeClr>
                </a:solidFill>
              </a:rPr>
              <a:t>INTRODUCCIÓN (CLASE 1)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altLang="es-CL" sz="2000" b="1" dirty="0">
                <a:solidFill>
                  <a:schemeClr val="accent5">
                    <a:lumMod val="50000"/>
                  </a:schemeClr>
                </a:solidFill>
              </a:rPr>
              <a:t>CLASIFICACIÓN (CLASE 1)</a:t>
            </a:r>
          </a:p>
          <a:p>
            <a:pPr lvl="1" indent="-228600" algn="l">
              <a:buFont typeface="Arial" panose="020B0604020202020204" pitchFamily="34" charset="0"/>
              <a:buChar char="•"/>
            </a:pPr>
            <a:r>
              <a:rPr lang="en-US" altLang="es-CL" sz="1600" b="1" dirty="0">
                <a:solidFill>
                  <a:schemeClr val="accent5">
                    <a:lumMod val="50000"/>
                  </a:schemeClr>
                </a:solidFill>
              </a:rPr>
              <a:t>POR MATERIAL EMPLEADO EN SU CONSTRUCCIÓN</a:t>
            </a:r>
          </a:p>
          <a:p>
            <a:pPr lvl="1" indent="-228600" algn="l">
              <a:buFont typeface="Arial" panose="020B0604020202020204" pitchFamily="34" charset="0"/>
              <a:buChar char="•"/>
            </a:pPr>
            <a:r>
              <a:rPr lang="en-US" altLang="es-CL" sz="1600" b="1" dirty="0">
                <a:solidFill>
                  <a:schemeClr val="accent5">
                    <a:lumMod val="50000"/>
                  </a:schemeClr>
                </a:solidFill>
              </a:rPr>
              <a:t>TIPO DE CASCO</a:t>
            </a:r>
          </a:p>
          <a:p>
            <a:pPr lvl="1" indent="-228600" algn="l">
              <a:buFont typeface="Arial" panose="020B0604020202020204" pitchFamily="34" charset="0"/>
              <a:buChar char="•"/>
            </a:pPr>
            <a:r>
              <a:rPr lang="en-US" altLang="es-CL" sz="1600" b="1" dirty="0">
                <a:solidFill>
                  <a:schemeClr val="accent5">
                    <a:lumMod val="50000"/>
                  </a:schemeClr>
                </a:solidFill>
              </a:rPr>
              <a:t>POR SU SISTEMA DE PROPULSIÓN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altLang="es-CL" sz="2000" b="1" dirty="0">
                <a:solidFill>
                  <a:schemeClr val="accent5">
                    <a:lumMod val="50000"/>
                  </a:schemeClr>
                </a:solidFill>
              </a:rPr>
              <a:t>TIPOS DE EMBARCACIONES MENORES (CLASE 2)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altLang="es-CL" sz="2000" b="1" dirty="0">
                <a:solidFill>
                  <a:schemeClr val="accent5">
                    <a:lumMod val="50000"/>
                  </a:schemeClr>
                </a:solidFill>
              </a:rPr>
              <a:t>DESCRIPCIÓN DEL BOTE DE GOMA (CLASE 2)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altLang="es-CL" sz="2000" b="1" dirty="0">
                <a:solidFill>
                  <a:schemeClr val="accent5">
                    <a:lumMod val="50000"/>
                  </a:schemeClr>
                </a:solidFill>
              </a:rPr>
              <a:t>VISITA A ASMAR (V) (CLASE 3)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altLang="es-CL" sz="2000" b="1" dirty="0">
                <a:solidFill>
                  <a:schemeClr val="accent5">
                    <a:lumMod val="50000"/>
                  </a:schemeClr>
                </a:solidFill>
              </a:rPr>
              <a:t>DESCRIPCIÓN DE EMBARCACIONES A REMO (CLASE 4)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altLang="es-CL" sz="2000" b="1" dirty="0">
                <a:solidFill>
                  <a:schemeClr val="accent5">
                    <a:lumMod val="50000"/>
                  </a:schemeClr>
                </a:solidFill>
              </a:rPr>
              <a:t>IZADO Y ARRIADO DE EMBARCACIONES Y SU ESTIBA A BORDO (CLASE 4)</a:t>
            </a:r>
          </a:p>
        </p:txBody>
      </p:sp>
    </p:spTree>
    <p:extLst>
      <p:ext uri="{BB962C8B-B14F-4D97-AF65-F5344CB8AC3E}">
        <p14:creationId xmlns:p14="http://schemas.microsoft.com/office/powerpoint/2010/main" val="37807358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38199" y="1065862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120446" y="2706624"/>
            <a:ext cx="10233355" cy="374903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s-CL" sz="4000" dirty="0">
                <a:solidFill>
                  <a:srgbClr val="FFFF00"/>
                </a:solidFill>
              </a:rPr>
              <a:t>INTRODUCCIÓN </a:t>
            </a:r>
          </a:p>
        </p:txBody>
      </p:sp>
    </p:spTree>
    <p:extLst>
      <p:ext uri="{BB962C8B-B14F-4D97-AF65-F5344CB8AC3E}">
        <p14:creationId xmlns:p14="http://schemas.microsoft.com/office/powerpoint/2010/main" val="41874764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38199" y="1065862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120446" y="2706624"/>
            <a:ext cx="10233355" cy="3749039"/>
          </a:xfrm>
          <a:solidFill>
            <a:schemeClr val="tx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s-CL" sz="4000" dirty="0" smtClean="0">
                <a:solidFill>
                  <a:schemeClr val="accent5">
                    <a:lumMod val="50000"/>
                  </a:schemeClr>
                </a:solidFill>
              </a:rPr>
              <a:t>¿</a:t>
            </a:r>
            <a:r>
              <a:rPr lang="en-US" altLang="es-CL" sz="4000" dirty="0" err="1" smtClean="0">
                <a:solidFill>
                  <a:schemeClr val="accent5">
                    <a:lumMod val="50000"/>
                  </a:schemeClr>
                </a:solidFill>
              </a:rPr>
              <a:t>Qué</a:t>
            </a:r>
            <a:r>
              <a:rPr lang="en-US" altLang="es-CL" sz="4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es-CL" sz="4000" dirty="0" err="1" smtClean="0">
                <a:solidFill>
                  <a:schemeClr val="accent5">
                    <a:lumMod val="50000"/>
                  </a:schemeClr>
                </a:solidFill>
              </a:rPr>
              <a:t>es</a:t>
            </a:r>
            <a:r>
              <a:rPr lang="en-US" altLang="es-CL" sz="4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es-CL" sz="4000" dirty="0" err="1" smtClean="0">
                <a:solidFill>
                  <a:schemeClr val="accent5">
                    <a:lumMod val="50000"/>
                  </a:schemeClr>
                </a:solidFill>
              </a:rPr>
              <a:t>una</a:t>
            </a:r>
            <a:r>
              <a:rPr lang="en-US" altLang="es-CL" sz="4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es-CL" sz="4000" dirty="0" err="1" smtClean="0">
                <a:solidFill>
                  <a:schemeClr val="accent5">
                    <a:lumMod val="50000"/>
                  </a:schemeClr>
                </a:solidFill>
              </a:rPr>
              <a:t>embarcación</a:t>
            </a:r>
            <a:r>
              <a:rPr lang="en-US" altLang="es-CL" sz="4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es-CL" sz="4000" dirty="0" err="1" smtClean="0">
                <a:solidFill>
                  <a:schemeClr val="accent5">
                    <a:lumMod val="50000"/>
                  </a:schemeClr>
                </a:solidFill>
              </a:rPr>
              <a:t>menor</a:t>
            </a:r>
            <a:r>
              <a:rPr lang="en-US" altLang="es-CL" sz="4000" dirty="0" smtClean="0">
                <a:solidFill>
                  <a:schemeClr val="accent5">
                    <a:lumMod val="50000"/>
                  </a:schemeClr>
                </a:solidFill>
              </a:rPr>
              <a:t>?</a:t>
            </a:r>
          </a:p>
          <a:p>
            <a:r>
              <a:rPr lang="es-ES" altLang="es-CL" sz="40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¿Qué es una embarcación menor en la Marina?</a:t>
            </a:r>
          </a:p>
          <a:p>
            <a:r>
              <a:rPr lang="es-ES" altLang="es-CL" sz="4000" dirty="0" smtClean="0">
                <a:solidFill>
                  <a:srgbClr val="0070C0"/>
                </a:solidFill>
              </a:rPr>
              <a:t>¿Para qué sirven en la Marina?</a:t>
            </a:r>
            <a:endParaRPr lang="en-US" altLang="es-CL" sz="4000" dirty="0" smtClean="0">
              <a:solidFill>
                <a:srgbClr val="0070C0"/>
              </a:solidFill>
            </a:endParaRPr>
          </a:p>
          <a:p>
            <a:r>
              <a:rPr lang="en-US" altLang="es-CL" sz="4000" dirty="0" smtClean="0">
                <a:solidFill>
                  <a:srgbClr val="FFFF00"/>
                </a:solidFill>
              </a:rPr>
              <a:t> </a:t>
            </a:r>
            <a:endParaRPr lang="en-US" altLang="es-CL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45755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91550" y="308395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120446" y="1727200"/>
            <a:ext cx="10233355" cy="4949371"/>
          </a:xfrm>
          <a:solidFill>
            <a:schemeClr val="tx1">
              <a:lumMod val="7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algn="l"/>
            <a:r>
              <a:rPr lang="en-US" altLang="es-CL" dirty="0">
                <a:solidFill>
                  <a:schemeClr val="accent5">
                    <a:lumMod val="50000"/>
                  </a:schemeClr>
                </a:solidFill>
              </a:rPr>
              <a:t>PRINCIPALES </a:t>
            </a:r>
            <a:r>
              <a:rPr lang="en-US" altLang="es-CL" b="1" u="sng" dirty="0">
                <a:solidFill>
                  <a:schemeClr val="accent5">
                    <a:lumMod val="50000"/>
                  </a:schemeClr>
                </a:solidFill>
              </a:rPr>
              <a:t>USOS</a:t>
            </a:r>
            <a:r>
              <a:rPr lang="en-US" altLang="es-CL" dirty="0">
                <a:solidFill>
                  <a:schemeClr val="accent5">
                    <a:lumMod val="50000"/>
                  </a:schemeClr>
                </a:solidFill>
              </a:rPr>
              <a:t> DE LAS EMBARCACIONES MENORES:</a:t>
            </a:r>
          </a:p>
          <a:p>
            <a:pPr algn="l"/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EN PUERTO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EMBARCO, DESEMBARCO O TRANSFERENCIA DE CORRESPONDENCIA, PERTRECHOS, PERSONAL FRANCO O VISITAS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APOYO DE SALVATAJE, UBICACIÓN O INSTALACIÓN DE BOYARINES, MANIOBRAS DE AMARRE A BOYA O MUELLE.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APOYO A ACTIVIDADES DE BUCEO O REGATAS.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APOYO DE SEÑALIZACIÓN </a:t>
            </a:r>
            <a:r>
              <a:rPr lang="en-US" altLang="es-CL" sz="1600" dirty="0" smtClean="0">
                <a:solidFill>
                  <a:schemeClr val="accent5">
                    <a:lumMod val="50000"/>
                  </a:schemeClr>
                </a:solidFill>
              </a:rPr>
              <a:t>MARÍTIMA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ES" altLang="es-CL" sz="1600" dirty="0" smtClean="0">
                <a:solidFill>
                  <a:schemeClr val="accent5">
                    <a:lumMod val="50000"/>
                  </a:schemeClr>
                </a:solidFill>
              </a:rPr>
              <a:t>DESEMBARCO ANFIBIO</a:t>
            </a:r>
            <a:endParaRPr lang="en-US" altLang="es-CL" sz="1600" dirty="0">
              <a:solidFill>
                <a:schemeClr val="accent5">
                  <a:lumMod val="50000"/>
                </a:schemeClr>
              </a:solidFill>
            </a:endParaRPr>
          </a:p>
          <a:p>
            <a:pPr algn="l"/>
            <a:endParaRPr lang="en-US" altLang="es-CL" sz="1600" dirty="0">
              <a:solidFill>
                <a:schemeClr val="accent5">
                  <a:lumMod val="50000"/>
                </a:schemeClr>
              </a:solidFill>
            </a:endParaRPr>
          </a:p>
          <a:p>
            <a:pPr algn="l"/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EN </a:t>
            </a:r>
            <a:r>
              <a:rPr lang="en-US" altLang="es-CL" sz="1600" b="1" u="sng" dirty="0">
                <a:solidFill>
                  <a:schemeClr val="accent5">
                    <a:lumMod val="50000"/>
                  </a:schemeClr>
                </a:solidFill>
              </a:rPr>
              <a:t>LA</a:t>
            </a: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 MAR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SALVAMENTO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MANIOBRAS DE HOMBRE AL AGUA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PARTIDAS DE VISITA Y REGISTRO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OPERACIONES DE INTERDICCIÓN MARÍTIMA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s-CL" sz="1600" dirty="0" smtClean="0">
                <a:solidFill>
                  <a:schemeClr val="accent5">
                    <a:lumMod val="50000"/>
                  </a:schemeClr>
                </a:solidFill>
              </a:rPr>
              <a:t>EMBARCACIÓN </a:t>
            </a: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DE RESCATE DE HELICÓPTEROS SINIESTRADOS</a:t>
            </a:r>
          </a:p>
        </p:txBody>
      </p:sp>
    </p:spTree>
    <p:extLst>
      <p:ext uri="{BB962C8B-B14F-4D97-AF65-F5344CB8AC3E}">
        <p14:creationId xmlns:p14="http://schemas.microsoft.com/office/powerpoint/2010/main" val="14859765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732" y="461282"/>
            <a:ext cx="3676650" cy="158115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0" y="348666"/>
            <a:ext cx="4972050" cy="3656369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732" y="2412999"/>
            <a:ext cx="5660571" cy="318407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2114" y="3540547"/>
            <a:ext cx="5719309" cy="317231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53029" y="348298"/>
            <a:ext cx="8897257" cy="6033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6157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91550" y="308395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120446" y="1727200"/>
            <a:ext cx="10233355" cy="4876800"/>
          </a:xfrm>
          <a:solidFill>
            <a:schemeClr val="tx1">
              <a:lumMod val="7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algn="l"/>
            <a:r>
              <a:rPr lang="en-US" altLang="es-CL" dirty="0">
                <a:solidFill>
                  <a:schemeClr val="accent5">
                    <a:lumMod val="50000"/>
                  </a:schemeClr>
                </a:solidFill>
              </a:rPr>
              <a:t>PRINCIPALES </a:t>
            </a:r>
            <a:r>
              <a:rPr lang="en-US" altLang="es-CL" b="1" u="sng" dirty="0">
                <a:solidFill>
                  <a:schemeClr val="accent5">
                    <a:lumMod val="50000"/>
                  </a:schemeClr>
                </a:solidFill>
              </a:rPr>
              <a:t>USOS</a:t>
            </a:r>
            <a:r>
              <a:rPr lang="en-US" altLang="es-CL" dirty="0">
                <a:solidFill>
                  <a:schemeClr val="accent5">
                    <a:lumMod val="50000"/>
                  </a:schemeClr>
                </a:solidFill>
              </a:rPr>
              <a:t> DE LAS EMBARCACIONES MENORES:</a:t>
            </a:r>
          </a:p>
          <a:p>
            <a:pPr algn="l"/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EN PUERTO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EMBARCO, DESEMBARCO O TRANSFERENCIA DE CORRESPONDENCIA, PERTRECHOS, PERSONAL FRANCO O VISITAS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APOYO DE SALVATAJE, UBICACIÓN O INSTALACIÓN DE BOYARINES, MANIOBRAS DE AMARRE A BOYA O MUELLE.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APOYO A ACTIVIDADES DE BUCEO O REGATAS.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APOYO DE SEÑALIZACIÓN </a:t>
            </a:r>
            <a:r>
              <a:rPr lang="en-US" altLang="es-CL" sz="1600" dirty="0" smtClean="0">
                <a:solidFill>
                  <a:schemeClr val="accent5">
                    <a:lumMod val="50000"/>
                  </a:schemeClr>
                </a:solidFill>
              </a:rPr>
              <a:t>MARÍTIMA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ES" altLang="es-CL" sz="1600" dirty="0" smtClean="0">
                <a:solidFill>
                  <a:schemeClr val="accent5">
                    <a:lumMod val="50000"/>
                  </a:schemeClr>
                </a:solidFill>
              </a:rPr>
              <a:t>DESEMBARCO ANFIBIO</a:t>
            </a:r>
            <a:endParaRPr lang="en-US" altLang="es-CL" sz="1600" dirty="0">
              <a:solidFill>
                <a:schemeClr val="accent5">
                  <a:lumMod val="50000"/>
                </a:schemeClr>
              </a:solidFill>
            </a:endParaRPr>
          </a:p>
          <a:p>
            <a:pPr algn="l"/>
            <a:endParaRPr lang="en-US" altLang="es-CL" sz="1600" dirty="0">
              <a:solidFill>
                <a:schemeClr val="accent5">
                  <a:lumMod val="50000"/>
                </a:schemeClr>
              </a:solidFill>
            </a:endParaRPr>
          </a:p>
          <a:p>
            <a:pPr algn="l"/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EN </a:t>
            </a:r>
            <a:r>
              <a:rPr lang="en-US" altLang="es-CL" sz="1600" b="1" u="sng" dirty="0">
                <a:solidFill>
                  <a:schemeClr val="accent5">
                    <a:lumMod val="50000"/>
                  </a:schemeClr>
                </a:solidFill>
              </a:rPr>
              <a:t>LA</a:t>
            </a: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 MAR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SALVAMENTO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MANIOBRAS DE HOMBRE AL AGUA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PARTIDAS DE VISITA Y REGISTRO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OPERACIONES DE INTERDICCIÓN MARÍTIMA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s-CL" sz="1600" dirty="0" smtClean="0">
                <a:solidFill>
                  <a:schemeClr val="accent5">
                    <a:lumMod val="50000"/>
                  </a:schemeClr>
                </a:solidFill>
              </a:rPr>
              <a:t>EMBARCACIÓN </a:t>
            </a: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DE RESCATE DE HELICÓPTEROS SINIESTRADOS</a:t>
            </a:r>
          </a:p>
        </p:txBody>
      </p:sp>
    </p:spTree>
    <p:extLst>
      <p:ext uri="{BB962C8B-B14F-4D97-AF65-F5344CB8AC3E}">
        <p14:creationId xmlns:p14="http://schemas.microsoft.com/office/powerpoint/2010/main" val="12879619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38199" y="1065862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120446" y="2706624"/>
            <a:ext cx="10233355" cy="374903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altLang="es-CL" sz="4000" dirty="0" smtClean="0">
                <a:solidFill>
                  <a:schemeClr val="tx1">
                    <a:lumMod val="75000"/>
                  </a:schemeClr>
                </a:solidFill>
              </a:rPr>
              <a:t>USOS</a:t>
            </a:r>
            <a:endParaRPr lang="en-US" altLang="es-CL" sz="4000" dirty="0" smtClean="0">
              <a:solidFill>
                <a:schemeClr val="tx1">
                  <a:lumMod val="75000"/>
                </a:schemeClr>
              </a:solidFill>
            </a:endParaRPr>
          </a:p>
          <a:p>
            <a:r>
              <a:rPr lang="en-US" altLang="es-CL" sz="4000" dirty="0" smtClean="0">
                <a:solidFill>
                  <a:schemeClr val="bg1"/>
                </a:solidFill>
              </a:rPr>
              <a:t>CLASIFICACIÓN</a:t>
            </a:r>
            <a:endParaRPr lang="en-US" altLang="es-CL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63054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38199" y="1065862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120446" y="2706624"/>
            <a:ext cx="10233355" cy="374903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altLang="es-CL" sz="2800" dirty="0">
                <a:solidFill>
                  <a:schemeClr val="bg1"/>
                </a:solidFill>
              </a:rPr>
              <a:t>LAS EMBARCACIONES MENORES SE CLASIFICACIÓN DE ACUERDO A: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2800" dirty="0">
                <a:solidFill>
                  <a:schemeClr val="bg1"/>
                </a:solidFill>
              </a:rPr>
              <a:t>MATERIAL DE CONSTRUCCIÓN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2800" dirty="0" smtClean="0">
                <a:solidFill>
                  <a:schemeClr val="bg1"/>
                </a:solidFill>
              </a:rPr>
              <a:t>RIGIDEZ DEL </a:t>
            </a:r>
            <a:r>
              <a:rPr lang="en-US" altLang="es-CL" sz="2800" dirty="0">
                <a:solidFill>
                  <a:schemeClr val="bg1"/>
                </a:solidFill>
              </a:rPr>
              <a:t>CASCO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2800" dirty="0">
                <a:solidFill>
                  <a:schemeClr val="bg1"/>
                </a:solidFill>
              </a:rPr>
              <a:t>SISTEMA DE PROPULSIÓN</a:t>
            </a:r>
          </a:p>
        </p:txBody>
      </p:sp>
    </p:spTree>
    <p:extLst>
      <p:ext uri="{BB962C8B-B14F-4D97-AF65-F5344CB8AC3E}">
        <p14:creationId xmlns:p14="http://schemas.microsoft.com/office/powerpoint/2010/main" val="40494054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38199" y="1065862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120446" y="2706624"/>
            <a:ext cx="10233355" cy="374903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altLang="es-CL" sz="2800" dirty="0">
                <a:solidFill>
                  <a:schemeClr val="bg1"/>
                </a:solidFill>
              </a:rPr>
              <a:t>LAS EMBARCACIONES MENORES SE CLASIFICACIÓN DE ACUERDO A: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2800" dirty="0">
                <a:solidFill>
                  <a:schemeClr val="bg1"/>
                </a:solidFill>
              </a:rPr>
              <a:t>MATERIAL DE CONSTRUCCIÓN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2800" dirty="0" smtClean="0">
                <a:solidFill>
                  <a:schemeClr val="tx1">
                    <a:lumMod val="50000"/>
                  </a:schemeClr>
                </a:solidFill>
              </a:rPr>
              <a:t>RIGIDEZ DEL </a:t>
            </a:r>
            <a:r>
              <a:rPr lang="en-US" altLang="es-CL" sz="2800" dirty="0">
                <a:solidFill>
                  <a:schemeClr val="tx1">
                    <a:lumMod val="50000"/>
                  </a:schemeClr>
                </a:solidFill>
              </a:rPr>
              <a:t>CASCO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2800" dirty="0">
                <a:solidFill>
                  <a:schemeClr val="tx1">
                    <a:lumMod val="50000"/>
                  </a:schemeClr>
                </a:solidFill>
              </a:rPr>
              <a:t>SISTEMA DE PROPULSIÓN</a:t>
            </a:r>
          </a:p>
        </p:txBody>
      </p:sp>
    </p:spTree>
    <p:extLst>
      <p:ext uri="{BB962C8B-B14F-4D97-AF65-F5344CB8AC3E}">
        <p14:creationId xmlns:p14="http://schemas.microsoft.com/office/powerpoint/2010/main" val="20918956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38199" y="1065862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noFill/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noFill/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noFill/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noFill/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120446" y="2706624"/>
            <a:ext cx="10233355" cy="374903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/>
            <a:r>
              <a:rPr lang="en-US" altLang="es-CL" dirty="0">
                <a:solidFill>
                  <a:schemeClr val="bg1"/>
                </a:solidFill>
              </a:rPr>
              <a:t>MATERIAL DE CONSTRUCCIÓN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dirty="0">
                <a:solidFill>
                  <a:schemeClr val="bg1"/>
                </a:solidFill>
              </a:rPr>
              <a:t>MADERA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dirty="0">
                <a:solidFill>
                  <a:schemeClr val="bg1"/>
                </a:solidFill>
              </a:rPr>
              <a:t>FIBRA DE VIDRIO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dirty="0">
                <a:solidFill>
                  <a:schemeClr val="bg1"/>
                </a:solidFill>
              </a:rPr>
              <a:t>FERROCEMENTO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dirty="0">
                <a:solidFill>
                  <a:schemeClr val="bg1"/>
                </a:solidFill>
              </a:rPr>
              <a:t>ACERO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dirty="0">
                <a:solidFill>
                  <a:schemeClr val="bg1"/>
                </a:solidFill>
              </a:rPr>
              <a:t>ALUMINIO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dirty="0">
                <a:solidFill>
                  <a:schemeClr val="bg1"/>
                </a:solidFill>
              </a:rPr>
              <a:t>NEUMÁTICA  (HYPALON)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dirty="0">
                <a:solidFill>
                  <a:schemeClr val="bg1"/>
                </a:solidFill>
              </a:rPr>
              <a:t>PUEDE EMPLEARSE COMBINACIONES DE MATERIALES COMO MADERA CUBIERTA CON FIBRA DE VIDRIO O ALUMINIO CON GOMA INFLABLE</a:t>
            </a:r>
          </a:p>
        </p:txBody>
      </p:sp>
    </p:spTree>
    <p:extLst>
      <p:ext uri="{BB962C8B-B14F-4D97-AF65-F5344CB8AC3E}">
        <p14:creationId xmlns:p14="http://schemas.microsoft.com/office/powerpoint/2010/main" val="6111015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38199" y="1065862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AB1F5FE-568A-46C0-38FA-99B62A127A3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ubTitle" idx="1"/>
          </p:nvPr>
        </p:nvSpPr>
        <p:spPr>
          <a:xfrm>
            <a:off x="727587" y="2176272"/>
            <a:ext cx="9887072" cy="4460501"/>
          </a:xfrm>
        </p:spPr>
        <p:txBody>
          <a:bodyPr/>
          <a:lstStyle/>
          <a:p>
            <a:r>
              <a:rPr lang="es-CL" dirty="0">
                <a:solidFill>
                  <a:schemeClr val="bg1"/>
                </a:solidFill>
              </a:rPr>
              <a:t>MATERIAL: MADERA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5B2B862-CAF4-5865-575F-997937A202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6365" y="2566218"/>
            <a:ext cx="4855801" cy="4291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6269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853" y="0"/>
            <a:ext cx="11197645" cy="6864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5379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4762"/>
            <a:ext cx="12200479" cy="685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7575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38199" y="1065862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AB1F5FE-568A-46C0-38FA-99B62A127A3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ubTitle" idx="1"/>
          </p:nvPr>
        </p:nvSpPr>
        <p:spPr>
          <a:xfrm>
            <a:off x="727587" y="2176272"/>
            <a:ext cx="9887072" cy="4460501"/>
          </a:xfrm>
        </p:spPr>
        <p:txBody>
          <a:bodyPr/>
          <a:lstStyle/>
          <a:p>
            <a:r>
              <a:rPr lang="es-CL" dirty="0">
                <a:solidFill>
                  <a:schemeClr val="bg1"/>
                </a:solidFill>
              </a:rPr>
              <a:t>MATERIAL: FIBRA DE VIDRIO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AEE69FED-B74A-08C4-B5C9-360D61C456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0240" y="2805112"/>
            <a:ext cx="5346640" cy="2987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1270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38199" y="1065862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AB1F5FE-568A-46C0-38FA-99B62A127A3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ubTitle" idx="1"/>
          </p:nvPr>
        </p:nvSpPr>
        <p:spPr>
          <a:xfrm>
            <a:off x="727587" y="2176272"/>
            <a:ext cx="9887072" cy="4460501"/>
          </a:xfrm>
        </p:spPr>
        <p:txBody>
          <a:bodyPr/>
          <a:lstStyle/>
          <a:p>
            <a:r>
              <a:rPr lang="es-CL" dirty="0">
                <a:solidFill>
                  <a:schemeClr val="bg1"/>
                </a:solidFill>
              </a:rPr>
              <a:t>MATERIAL: FERROCEMENTO</a:t>
            </a:r>
          </a:p>
        </p:txBody>
      </p:sp>
      <p:pic>
        <p:nvPicPr>
          <p:cNvPr id="1026" name="Picture 2" descr="Veleros de Ferrocemento (de ocasión) - Cosas de Barcos">
            <a:extLst>
              <a:ext uri="{FF2B5EF4-FFF2-40B4-BE49-F238E27FC236}">
                <a16:creationId xmlns:a16="http://schemas.microsoft.com/office/drawing/2014/main" id="{A6724AD5-C9CE-66A2-A7AC-2DE35ECC65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8864" y="2688012"/>
            <a:ext cx="5567148" cy="4169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08852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strucción de Barcos - Ferrocemento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8673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38199" y="1065862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AB1F5FE-568A-46C0-38FA-99B62A127A3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ubTitle" idx="1"/>
          </p:nvPr>
        </p:nvSpPr>
        <p:spPr>
          <a:xfrm>
            <a:off x="727587" y="2176272"/>
            <a:ext cx="9887072" cy="4460501"/>
          </a:xfrm>
        </p:spPr>
        <p:txBody>
          <a:bodyPr/>
          <a:lstStyle/>
          <a:p>
            <a:r>
              <a:rPr lang="es-CL" dirty="0">
                <a:solidFill>
                  <a:schemeClr val="bg1"/>
                </a:solidFill>
              </a:rPr>
              <a:t>MATERIAL: ACERO</a:t>
            </a:r>
          </a:p>
        </p:txBody>
      </p:sp>
      <p:pic>
        <p:nvPicPr>
          <p:cNvPr id="5" name="Imagen 4" descr="Un barco de fondo&#10;&#10;Descripción generada automáticamente con confianza media">
            <a:extLst>
              <a:ext uri="{FF2B5EF4-FFF2-40B4-BE49-F238E27FC236}">
                <a16:creationId xmlns:a16="http://schemas.microsoft.com/office/drawing/2014/main" id="{260F5EF2-7048-8CB0-7C08-629140180D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86" y="2715835"/>
            <a:ext cx="6455390" cy="3672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3491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727587" y="0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 smtClean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 smtClean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 smtClean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AB1F5FE-568A-46C0-38FA-99B62A127A3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ubTitle" idx="1"/>
          </p:nvPr>
        </p:nvSpPr>
        <p:spPr>
          <a:xfrm>
            <a:off x="727587" y="2176272"/>
            <a:ext cx="9887072" cy="4460501"/>
          </a:xfrm>
        </p:spPr>
        <p:txBody>
          <a:bodyPr/>
          <a:lstStyle/>
          <a:p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9109" y="1617098"/>
            <a:ext cx="8905875" cy="5019675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4440081" y="1024791"/>
            <a:ext cx="24620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smtClean="0">
                <a:solidFill>
                  <a:schemeClr val="bg1"/>
                </a:solidFill>
              </a:rPr>
              <a:t>MATERIAL: ACERO</a:t>
            </a:r>
            <a:endParaRPr lang="en-US" sz="2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92446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38199" y="1065862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AB1F5FE-568A-46C0-38FA-99B62A127A3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ubTitle" idx="1"/>
          </p:nvPr>
        </p:nvSpPr>
        <p:spPr>
          <a:xfrm>
            <a:off x="727587" y="2176272"/>
            <a:ext cx="9887072" cy="4460501"/>
          </a:xfrm>
        </p:spPr>
        <p:txBody>
          <a:bodyPr/>
          <a:lstStyle/>
          <a:p>
            <a:r>
              <a:rPr lang="es-CL" dirty="0">
                <a:solidFill>
                  <a:schemeClr val="bg1"/>
                </a:solidFill>
              </a:rPr>
              <a:t>MATERIAL: ALUMINIO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0AC27DE0-D95F-8B53-C444-8B142386FB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0" y="2691829"/>
            <a:ext cx="6086902" cy="3769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8710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38199" y="1065862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AB1F5FE-568A-46C0-38FA-99B62A127A3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ubTitle" idx="1"/>
          </p:nvPr>
        </p:nvSpPr>
        <p:spPr>
          <a:xfrm>
            <a:off x="727587" y="2176272"/>
            <a:ext cx="9887072" cy="4460501"/>
          </a:xfrm>
        </p:spPr>
        <p:txBody>
          <a:bodyPr/>
          <a:lstStyle/>
          <a:p>
            <a:r>
              <a:rPr lang="es-CL" dirty="0">
                <a:solidFill>
                  <a:schemeClr val="bg1"/>
                </a:solidFill>
              </a:rPr>
              <a:t>MATERIAL:  </a:t>
            </a:r>
            <a:r>
              <a:rPr lang="es-CL" dirty="0" smtClean="0">
                <a:solidFill>
                  <a:schemeClr val="bg1"/>
                </a:solidFill>
              </a:rPr>
              <a:t>NEUMÁTICA </a:t>
            </a:r>
            <a:r>
              <a:rPr lang="es-CL" dirty="0">
                <a:solidFill>
                  <a:schemeClr val="bg1"/>
                </a:solidFill>
              </a:rPr>
              <a:t>(HYPALON)</a:t>
            </a:r>
          </a:p>
        </p:txBody>
      </p:sp>
      <p:pic>
        <p:nvPicPr>
          <p:cNvPr id="5" name="Imagen 4" descr="Un grupo de personas en un barco en el agua&#10;&#10;Descripción generada automáticamente">
            <a:extLst>
              <a:ext uri="{FF2B5EF4-FFF2-40B4-BE49-F238E27FC236}">
                <a16:creationId xmlns:a16="http://schemas.microsoft.com/office/drawing/2014/main" id="{519C05D4-7FB4-307C-AEC5-8CC56C0462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371" y="2632755"/>
            <a:ext cx="6371061" cy="354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0382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38199" y="1065862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 txBox="1">
            <a:spLocks noChangeArrowheads="1"/>
          </p:cNvSpPr>
          <p:nvPr/>
        </p:nvSpPr>
        <p:spPr>
          <a:xfrm>
            <a:off x="1120446" y="1494681"/>
            <a:ext cx="10233355" cy="37490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es-CL" sz="2800" dirty="0" smtClean="0">
                <a:solidFill>
                  <a:schemeClr val="bg1"/>
                </a:solidFill>
              </a:rPr>
              <a:t>LAS EMBARCACIONES MENORES SE CLASIFICACIÓN DE ACUERDO A: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2800" dirty="0">
                <a:solidFill>
                  <a:schemeClr val="tx1">
                    <a:lumMod val="50000"/>
                  </a:schemeClr>
                </a:solidFill>
              </a:rPr>
              <a:t>MATERIAL DE CONSTRUCCIÓN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2800" dirty="0">
                <a:solidFill>
                  <a:schemeClr val="bg1"/>
                </a:solidFill>
              </a:rPr>
              <a:t>RIGIDEZ DEL CASCO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2800" dirty="0" smtClean="0">
                <a:solidFill>
                  <a:schemeClr val="tx1">
                    <a:lumMod val="50000"/>
                  </a:schemeClr>
                </a:solidFill>
              </a:rPr>
              <a:t>SISTEMA DE PROPULSIÓN</a:t>
            </a:r>
            <a:endParaRPr lang="en-US" altLang="es-CL" sz="2800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7577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38199" y="1065862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613932" y="2176272"/>
            <a:ext cx="10233355" cy="374903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altLang="es-CL" sz="2800" b="1" dirty="0">
                <a:solidFill>
                  <a:schemeClr val="bg1"/>
                </a:solidFill>
              </a:rPr>
              <a:t>RIGIDEZ DEL CASCO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2800" dirty="0">
                <a:solidFill>
                  <a:schemeClr val="bg1"/>
                </a:solidFill>
              </a:rPr>
              <a:t>NO RÍGIDO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2800" dirty="0">
                <a:solidFill>
                  <a:schemeClr val="bg1"/>
                </a:solidFill>
              </a:rPr>
              <a:t>SEMIRÍGIDO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2800" dirty="0">
                <a:solidFill>
                  <a:schemeClr val="bg1"/>
                </a:solidFill>
              </a:rPr>
              <a:t>RÍGIDO</a:t>
            </a:r>
          </a:p>
        </p:txBody>
      </p:sp>
    </p:spTree>
    <p:extLst>
      <p:ext uri="{BB962C8B-B14F-4D97-AF65-F5344CB8AC3E}">
        <p14:creationId xmlns:p14="http://schemas.microsoft.com/office/powerpoint/2010/main" val="17934347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38199" y="494440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235632" y="1747556"/>
            <a:ext cx="4589054" cy="59631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/>
            <a:r>
              <a:rPr lang="en-US" altLang="es-CL" dirty="0">
                <a:solidFill>
                  <a:schemeClr val="bg1"/>
                </a:solidFill>
              </a:rPr>
              <a:t>RIGIDEZ DEL CASCO: NO RÍGIDO</a:t>
            </a:r>
          </a:p>
        </p:txBody>
      </p:sp>
      <p:pic>
        <p:nvPicPr>
          <p:cNvPr id="5" name="Imagen 4" descr="Un barco en el pasto&#10;&#10;Descripción generada automáticamente con confianza media">
            <a:extLst>
              <a:ext uri="{FF2B5EF4-FFF2-40B4-BE49-F238E27FC236}">
                <a16:creationId xmlns:a16="http://schemas.microsoft.com/office/drawing/2014/main" id="{3C4229EE-3C46-A6DC-8B99-81C3A8F35F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798" y="2486582"/>
            <a:ext cx="7403687" cy="414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3444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67228" y="357422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990719" y="1654629"/>
            <a:ext cx="4108251" cy="276842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/>
            <a:r>
              <a:rPr lang="en-US" altLang="es-CL" sz="2000" dirty="0">
                <a:solidFill>
                  <a:schemeClr val="bg1"/>
                </a:solidFill>
              </a:rPr>
              <a:t>RIGIDEZ DEL CASCO: </a:t>
            </a:r>
            <a:r>
              <a:rPr lang="en-US" altLang="es-CL" sz="2000" u="sng" dirty="0">
                <a:solidFill>
                  <a:schemeClr val="bg1"/>
                </a:solidFill>
              </a:rPr>
              <a:t>SEMI</a:t>
            </a:r>
            <a:r>
              <a:rPr lang="en-US" altLang="es-CL" sz="2000" dirty="0">
                <a:solidFill>
                  <a:schemeClr val="bg1"/>
                </a:solidFill>
              </a:rPr>
              <a:t> RÍGIDO</a:t>
            </a:r>
          </a:p>
        </p:txBody>
      </p:sp>
      <p:pic>
        <p:nvPicPr>
          <p:cNvPr id="3" name="Imagen 2" descr="Un barco en el aeropuerto&#10;&#10;Descripción generada automáticamente con confianza media">
            <a:extLst>
              <a:ext uri="{FF2B5EF4-FFF2-40B4-BE49-F238E27FC236}">
                <a16:creationId xmlns:a16="http://schemas.microsoft.com/office/drawing/2014/main" id="{ECAE3317-62F9-2940-A55E-CDAA4C0B5D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444" y="2395110"/>
            <a:ext cx="6767899" cy="4462890"/>
          </a:xfrm>
          <a:prstGeom prst="rect">
            <a:avLst/>
          </a:prstGeom>
        </p:spPr>
      </p:pic>
      <p:cxnSp>
        <p:nvCxnSpPr>
          <p:cNvPr id="6" name="Conector recto de flecha 5"/>
          <p:cNvCxnSpPr/>
          <p:nvPr/>
        </p:nvCxnSpPr>
        <p:spPr>
          <a:xfrm>
            <a:off x="2743200" y="2278743"/>
            <a:ext cx="1247519" cy="1944914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uadroTexto 6"/>
          <p:cNvSpPr txBox="1"/>
          <p:nvPr/>
        </p:nvSpPr>
        <p:spPr>
          <a:xfrm>
            <a:off x="1843785" y="1755523"/>
            <a:ext cx="15231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</a:rPr>
              <a:t>No rígido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1201473" y="4940943"/>
            <a:ext cx="10903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</a:rPr>
              <a:t>R</a:t>
            </a:r>
            <a:r>
              <a:rPr lang="es-ES" sz="2800" dirty="0" smtClean="0">
                <a:solidFill>
                  <a:schemeClr val="bg1"/>
                </a:solidFill>
              </a:rPr>
              <a:t>ígido</a:t>
            </a:r>
            <a:endParaRPr lang="en-US" sz="2800" dirty="0">
              <a:solidFill>
                <a:schemeClr val="bg1"/>
              </a:solidFill>
            </a:endParaRPr>
          </a:p>
        </p:txBody>
      </p:sp>
      <p:cxnSp>
        <p:nvCxnSpPr>
          <p:cNvPr id="9" name="Conector recto de flecha 8"/>
          <p:cNvCxnSpPr/>
          <p:nvPr/>
        </p:nvCxnSpPr>
        <p:spPr>
          <a:xfrm flipV="1">
            <a:off x="2605372" y="5150936"/>
            <a:ext cx="1868964" cy="103235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81531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35230" y="238548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903634" y="1505408"/>
            <a:ext cx="3919566" cy="392937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/>
            <a:r>
              <a:rPr lang="en-US" altLang="es-CL" dirty="0">
                <a:solidFill>
                  <a:schemeClr val="bg1"/>
                </a:solidFill>
              </a:rPr>
              <a:t>RIGIDEZ DEL CASCO: RÍGIDO</a:t>
            </a:r>
          </a:p>
        </p:txBody>
      </p:sp>
      <p:pic>
        <p:nvPicPr>
          <p:cNvPr id="4" name="Imagen 3" descr="Un barco en el mar&#10;&#10;Descripción generada automáticamente">
            <a:extLst>
              <a:ext uri="{FF2B5EF4-FFF2-40B4-BE49-F238E27FC236}">
                <a16:creationId xmlns:a16="http://schemas.microsoft.com/office/drawing/2014/main" id="{CA4ABBBE-EBF9-FCF3-D114-9C7781031A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170" y="2054795"/>
            <a:ext cx="6837630" cy="4550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6965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38199" y="1065862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 txBox="1">
            <a:spLocks noChangeArrowheads="1"/>
          </p:cNvSpPr>
          <p:nvPr/>
        </p:nvSpPr>
        <p:spPr>
          <a:xfrm>
            <a:off x="1120446" y="1494681"/>
            <a:ext cx="10233355" cy="37490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es-CL" sz="2800" dirty="0" smtClean="0">
                <a:solidFill>
                  <a:schemeClr val="bg1"/>
                </a:solidFill>
              </a:rPr>
              <a:t>LAS EMBARCACIONES MENORES SE CLASIFICACIÓN DE ACUERDO A: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2800" dirty="0">
                <a:solidFill>
                  <a:schemeClr val="tx1">
                    <a:lumMod val="50000"/>
                  </a:schemeClr>
                </a:solidFill>
              </a:rPr>
              <a:t>MATERIAL DE CONSTRUCCIÓN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2800" dirty="0">
                <a:solidFill>
                  <a:schemeClr val="tx1">
                    <a:lumMod val="50000"/>
                  </a:schemeClr>
                </a:solidFill>
              </a:rPr>
              <a:t>RIGIDEZ DEL CASCO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2800" dirty="0">
                <a:solidFill>
                  <a:schemeClr val="bg1"/>
                </a:solidFill>
              </a:rPr>
              <a:t>SISTEMA DE PROPULSIÓN</a:t>
            </a:r>
          </a:p>
        </p:txBody>
      </p:sp>
    </p:spTree>
    <p:extLst>
      <p:ext uri="{BB962C8B-B14F-4D97-AF65-F5344CB8AC3E}">
        <p14:creationId xmlns:p14="http://schemas.microsoft.com/office/powerpoint/2010/main" val="20081260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38199" y="1065862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120446" y="2706624"/>
            <a:ext cx="10233355" cy="374903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altLang="es-CL" sz="2800" dirty="0">
                <a:solidFill>
                  <a:schemeClr val="bg1"/>
                </a:solidFill>
              </a:rPr>
              <a:t>SISTEMA DE PROPULSIÓN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2800" dirty="0">
                <a:solidFill>
                  <a:schemeClr val="bg1"/>
                </a:solidFill>
              </a:rPr>
              <a:t>REMO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2800" dirty="0">
                <a:solidFill>
                  <a:schemeClr val="bg1"/>
                </a:solidFill>
              </a:rPr>
              <a:t>VELA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2800" dirty="0">
                <a:solidFill>
                  <a:schemeClr val="bg1"/>
                </a:solidFill>
              </a:rPr>
              <a:t>MOTOR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2800" dirty="0">
                <a:solidFill>
                  <a:schemeClr val="bg1"/>
                </a:solidFill>
              </a:rPr>
              <a:t>PUEDEN HABER PROPULSIONES MIXTAS COMO VELA-MOTOR.</a:t>
            </a:r>
          </a:p>
        </p:txBody>
      </p:sp>
    </p:spTree>
    <p:extLst>
      <p:ext uri="{BB962C8B-B14F-4D97-AF65-F5344CB8AC3E}">
        <p14:creationId xmlns:p14="http://schemas.microsoft.com/office/powerpoint/2010/main" val="17118867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729017" y="102656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475816" y="1160454"/>
            <a:ext cx="3332869" cy="430276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/>
            <a:r>
              <a:rPr lang="en-US" altLang="es-CL" sz="2800" dirty="0">
                <a:solidFill>
                  <a:schemeClr val="bg1"/>
                </a:solidFill>
              </a:rPr>
              <a:t>PROPULSIÓN: REMO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10" y="1843115"/>
            <a:ext cx="114300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3028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729017" y="-129360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475816" y="1160454"/>
            <a:ext cx="3332869" cy="430276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/>
            <a:r>
              <a:rPr lang="en-US" altLang="es-CL" sz="2800" dirty="0">
                <a:solidFill>
                  <a:schemeClr val="bg1"/>
                </a:solidFill>
              </a:rPr>
              <a:t>PROPULSIÓN: REMO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0555" y="905460"/>
            <a:ext cx="10047382" cy="5952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4947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93056" y="295519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583265" y="1405929"/>
            <a:ext cx="3254449" cy="430276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/>
            <a:r>
              <a:rPr lang="en-US" altLang="es-CL" sz="2800" dirty="0">
                <a:solidFill>
                  <a:schemeClr val="bg1"/>
                </a:solidFill>
              </a:rPr>
              <a:t>PROPULSIÓN: VELA</a:t>
            </a:r>
          </a:p>
        </p:txBody>
      </p:sp>
      <p:pic>
        <p:nvPicPr>
          <p:cNvPr id="4" name="Imagen 3" descr="Un barco con velas en el agua&#10;&#10;Descripción generada automáticamente">
            <a:extLst>
              <a:ext uri="{FF2B5EF4-FFF2-40B4-BE49-F238E27FC236}">
                <a16:creationId xmlns:a16="http://schemas.microsoft.com/office/drawing/2014/main" id="{EF69A31B-89F7-4095-2F69-23C614412A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475" y="2243691"/>
            <a:ext cx="5338028" cy="4000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992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2052" descr="Patrón de fondo&#10;&#10;Descripción generada automáticamente">
            <a:extLst>
              <a:ext uri="{FF2B5EF4-FFF2-40B4-BE49-F238E27FC236}">
                <a16:creationId xmlns:a16="http://schemas.microsoft.com/office/drawing/2014/main" id="{6B34B2DD-7DEF-4322-BB0F-24DEE459FE7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35000"/>
          </a:blip>
          <a:srcRect t="29660" b="1409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pic>
        <p:nvPicPr>
          <p:cNvPr id="5" name="Copa América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653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23685" y="165976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321092" y="1508660"/>
            <a:ext cx="3414106" cy="430276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/>
            <a:r>
              <a:rPr lang="en-US" altLang="es-CL" dirty="0">
                <a:solidFill>
                  <a:schemeClr val="bg1"/>
                </a:solidFill>
              </a:rPr>
              <a:t>PROPULSIÓN: MOTOR</a:t>
            </a:r>
          </a:p>
        </p:txBody>
      </p:sp>
      <p:pic>
        <p:nvPicPr>
          <p:cNvPr id="3" name="Imagen 2" descr="Un hombre surfeando en el mar&#10;&#10;Descripción generada automáticamente">
            <a:extLst>
              <a:ext uri="{FF2B5EF4-FFF2-40B4-BE49-F238E27FC236}">
                <a16:creationId xmlns:a16="http://schemas.microsoft.com/office/drawing/2014/main" id="{4A6B3293-5D7F-8CAB-9DB4-9CCF5105A4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4395" y="2601487"/>
            <a:ext cx="3347682" cy="2060917"/>
          </a:xfrm>
          <a:prstGeom prst="rect">
            <a:avLst/>
          </a:prstGeom>
        </p:spPr>
      </p:pic>
      <p:pic>
        <p:nvPicPr>
          <p:cNvPr id="10" name="Imagen 9" descr="Barco militar en el agua&#10;&#10;Descripción generada automáticamente con confianza media">
            <a:extLst>
              <a:ext uri="{FF2B5EF4-FFF2-40B4-BE49-F238E27FC236}">
                <a16:creationId xmlns:a16="http://schemas.microsoft.com/office/drawing/2014/main" id="{49374BCB-6D8B-BE65-A1C5-40863CBE55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5" y="2601487"/>
            <a:ext cx="5332600" cy="358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7358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7765212"/>
              </p:ext>
            </p:extLst>
          </p:nvPr>
        </p:nvGraphicFramePr>
        <p:xfrm>
          <a:off x="1173708" y="1119119"/>
          <a:ext cx="10208524" cy="54976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4493">
                  <a:extLst>
                    <a:ext uri="{9D8B030D-6E8A-4147-A177-3AD203B41FA5}">
                      <a16:colId xmlns:a16="http://schemas.microsoft.com/office/drawing/2014/main" val="4179512558"/>
                    </a:ext>
                  </a:extLst>
                </a:gridCol>
                <a:gridCol w="2359769">
                  <a:extLst>
                    <a:ext uri="{9D8B030D-6E8A-4147-A177-3AD203B41FA5}">
                      <a16:colId xmlns:a16="http://schemas.microsoft.com/office/drawing/2014/main" val="1157701977"/>
                    </a:ext>
                  </a:extLst>
                </a:gridCol>
                <a:gridCol w="2552131">
                  <a:extLst>
                    <a:ext uri="{9D8B030D-6E8A-4147-A177-3AD203B41FA5}">
                      <a16:colId xmlns:a16="http://schemas.microsoft.com/office/drawing/2014/main" val="2581403995"/>
                    </a:ext>
                  </a:extLst>
                </a:gridCol>
                <a:gridCol w="2552131">
                  <a:extLst>
                    <a:ext uri="{9D8B030D-6E8A-4147-A177-3AD203B41FA5}">
                      <a16:colId xmlns:a16="http://schemas.microsoft.com/office/drawing/2014/main" val="1189279860"/>
                    </a:ext>
                  </a:extLst>
                </a:gridCol>
              </a:tblGrid>
              <a:tr h="519598">
                <a:tc gridSpan="4">
                  <a:txBody>
                    <a:bodyPr/>
                    <a:lstStyle/>
                    <a:p>
                      <a:pPr algn="ctr"/>
                      <a:r>
                        <a:rPr lang="es-ES" sz="3600" dirty="0" smtClean="0"/>
                        <a:t>EMBARCACIONES</a:t>
                      </a:r>
                      <a:r>
                        <a:rPr lang="es-ES" sz="3600" baseline="0" dirty="0" smtClean="0"/>
                        <a:t> MENORES</a:t>
                      </a:r>
                      <a:endParaRPr lang="en-US" sz="3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8536341"/>
                  </a:ext>
                </a:extLst>
              </a:tr>
              <a:tr h="499445">
                <a:tc rowSpan="2">
                  <a:txBody>
                    <a:bodyPr/>
                    <a:lstStyle/>
                    <a:p>
                      <a:pPr algn="ctr"/>
                      <a:r>
                        <a:rPr lang="es-ES" b="1" dirty="0" smtClean="0"/>
                        <a:t>USOS</a:t>
                      </a:r>
                      <a:endParaRPr lang="en-US" b="1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s-ES" b="1" dirty="0" smtClean="0"/>
                        <a:t>CLASIFICACIÓN</a:t>
                      </a:r>
                      <a:endParaRPr lang="en-US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420165"/>
                  </a:ext>
                </a:extLst>
              </a:tr>
              <a:tr h="862057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MATERIAL DE CONSTRUCCIÓN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RIGIDEZ DEL CASCO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SISTEMA DE PROPULSIÓN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4702671"/>
                  </a:ext>
                </a:extLst>
              </a:tr>
              <a:tr h="499445">
                <a:tc>
                  <a:txBody>
                    <a:bodyPr/>
                    <a:lstStyle/>
                    <a:p>
                      <a:r>
                        <a:rPr lang="es-ES" dirty="0" smtClean="0"/>
                        <a:t>Transporte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Madera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mtClean="0"/>
                        <a:t>No rígido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mtClean="0"/>
                        <a:t>Remo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1285369"/>
                  </a:ext>
                </a:extLst>
              </a:tr>
              <a:tr h="499445">
                <a:tc>
                  <a:txBody>
                    <a:bodyPr/>
                    <a:lstStyle/>
                    <a:p>
                      <a:r>
                        <a:rPr lang="es-ES" smtClean="0"/>
                        <a:t>Apoyo salvataje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Fibra de vidrio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err="1" smtClean="0"/>
                        <a:t>Semi</a:t>
                      </a:r>
                      <a:r>
                        <a:rPr lang="es-ES" smtClean="0"/>
                        <a:t> rígido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Vela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6152741"/>
                  </a:ext>
                </a:extLst>
              </a:tr>
              <a:tr h="499445">
                <a:tc>
                  <a:txBody>
                    <a:bodyPr/>
                    <a:lstStyle/>
                    <a:p>
                      <a:r>
                        <a:rPr lang="es-ES" dirty="0" smtClean="0"/>
                        <a:t>Desembarco anfibio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err="1" smtClean="0"/>
                        <a:t>Ferrocemento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mtClean="0"/>
                        <a:t>Rígido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Motor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6180432"/>
                  </a:ext>
                </a:extLst>
              </a:tr>
              <a:tr h="499445">
                <a:tc>
                  <a:txBody>
                    <a:bodyPr/>
                    <a:lstStyle/>
                    <a:p>
                      <a:r>
                        <a:rPr lang="es-ES" smtClean="0"/>
                        <a:t>Salvamento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Acero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Mixto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8083701"/>
                  </a:ext>
                </a:extLst>
              </a:tr>
              <a:tr h="499445">
                <a:tc>
                  <a:txBody>
                    <a:bodyPr/>
                    <a:lstStyle/>
                    <a:p>
                      <a:r>
                        <a:rPr lang="es-ES" smtClean="0"/>
                        <a:t>Apoyo buceo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Aluminio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310875"/>
                  </a:ext>
                </a:extLst>
              </a:tr>
              <a:tr h="499445">
                <a:tc>
                  <a:txBody>
                    <a:bodyPr/>
                    <a:lstStyle/>
                    <a:p>
                      <a:r>
                        <a:rPr lang="es-ES" smtClean="0"/>
                        <a:t>Hombre al agua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Neumática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8940893"/>
                  </a:ext>
                </a:extLst>
              </a:tr>
              <a:tr h="499445">
                <a:tc>
                  <a:txBody>
                    <a:bodyPr/>
                    <a:lstStyle/>
                    <a:p>
                      <a:r>
                        <a:rPr lang="es-ES" smtClean="0"/>
                        <a:t>Visita y registro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mtClean="0"/>
                        <a:t>Combinación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8244241"/>
                  </a:ext>
                </a:extLst>
              </a:tr>
            </a:tbl>
          </a:graphicData>
        </a:graphic>
      </p:graphicFrame>
      <p:sp>
        <p:nvSpPr>
          <p:cNvPr id="5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23685" y="15848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 smtClean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Resumen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8251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38199" y="1065862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4" name="Subtítulo 3">
            <a:extLst>
              <a:ext uri="{FF2B5EF4-FFF2-40B4-BE49-F238E27FC236}">
                <a16:creationId xmlns:a16="http://schemas.microsoft.com/office/drawing/2014/main" id="{24E28208-6637-941C-CE39-373EEA6256F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s-CL" sz="11500" dirty="0">
                <a:solidFill>
                  <a:schemeClr val="bg1"/>
                </a:solidFill>
              </a:rPr>
              <a:t>FIN</a:t>
            </a:r>
          </a:p>
        </p:txBody>
      </p:sp>
    </p:spTree>
    <p:extLst>
      <p:ext uri="{BB962C8B-B14F-4D97-AF65-F5344CB8AC3E}">
        <p14:creationId xmlns:p14="http://schemas.microsoft.com/office/powerpoint/2010/main" val="24163216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647</TotalTime>
  <Words>548</Words>
  <Application>Microsoft Office PowerPoint</Application>
  <PresentationFormat>Panorámica</PresentationFormat>
  <Paragraphs>155</Paragraphs>
  <Slides>35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35</vt:i4>
      </vt:variant>
    </vt:vector>
  </HeadingPairs>
  <TitlesOfParts>
    <vt:vector size="39" baseType="lpstr">
      <vt:lpstr>Arial</vt:lpstr>
      <vt:lpstr>Calibri</vt:lpstr>
      <vt:lpstr>Calibri Light</vt:lpstr>
      <vt:lpstr>Office Theme</vt:lpstr>
      <vt:lpstr>Náutica Segundo semestre</vt:lpstr>
      <vt:lpstr>Embarcaciones menores</vt:lpstr>
      <vt:lpstr>Embarcaciones menores</vt:lpstr>
      <vt:lpstr>Embarcaciones menores</vt:lpstr>
      <vt:lpstr>Embarcaciones menores</vt:lpstr>
      <vt:lpstr>Presentación de PowerPoint</vt:lpstr>
      <vt:lpstr>Embarcaciones menores</vt:lpstr>
      <vt:lpstr>Embarcaciones menores</vt:lpstr>
      <vt:lpstr>Embarcaciones menores</vt:lpstr>
      <vt:lpstr>Embarcaciones menores</vt:lpstr>
      <vt:lpstr>Embarcaciones menores</vt:lpstr>
      <vt:lpstr>Embarcaciones menores</vt:lpstr>
      <vt:lpstr>Presentación de PowerPoint</vt:lpstr>
      <vt:lpstr>Presentación de PowerPoint</vt:lpstr>
      <vt:lpstr>Embarcaciones menores</vt:lpstr>
      <vt:lpstr>Embarcaciones menores</vt:lpstr>
      <vt:lpstr>Presentación de PowerPoint</vt:lpstr>
      <vt:lpstr>Embarcaciones menores</vt:lpstr>
      <vt:lpstr>Embarcaciones menores</vt:lpstr>
      <vt:lpstr>Embarcaciones menores</vt:lpstr>
      <vt:lpstr>Embarcaciones menores</vt:lpstr>
      <vt:lpstr>Embarcaciones menores</vt:lpstr>
      <vt:lpstr>Embarcaciones menores</vt:lpstr>
      <vt:lpstr>Embarcaciones menores</vt:lpstr>
      <vt:lpstr>Embarcaciones menores</vt:lpstr>
      <vt:lpstr>Embarcaciones menores</vt:lpstr>
      <vt:lpstr>Embarcaciones menores</vt:lpstr>
      <vt:lpstr>Embarcaciones menores</vt:lpstr>
      <vt:lpstr>Embarcaciones menores</vt:lpstr>
      <vt:lpstr>Embarcaciones menores</vt:lpstr>
      <vt:lpstr>Embarcaciones menores</vt:lpstr>
      <vt:lpstr>Presentación de PowerPoint</vt:lpstr>
      <vt:lpstr>Embarcaciones menores</vt:lpstr>
      <vt:lpstr>Resumen</vt:lpstr>
      <vt:lpstr>Embarcaciones menores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eduardosims@gmail.com</dc:creator>
  <cp:lastModifiedBy>eduardosims@gmail.com</cp:lastModifiedBy>
  <cp:revision>31</cp:revision>
  <dcterms:created xsi:type="dcterms:W3CDTF">2023-06-14T15:58:55Z</dcterms:created>
  <dcterms:modified xsi:type="dcterms:W3CDTF">2023-07-31T16:10:06Z</dcterms:modified>
</cp:coreProperties>
</file>