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BE81-BAB8-48EB-8C16-089A8D22BFCD}" type="datetimeFigureOut">
              <a:rPr lang="es-CL" smtClean="0"/>
              <a:t>27-05-2019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C96AF-9804-48AB-9BFD-2047261B40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73100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BE81-BAB8-48EB-8C16-089A8D22BFCD}" type="datetimeFigureOut">
              <a:rPr lang="es-CL" smtClean="0"/>
              <a:t>27-05-2019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C96AF-9804-48AB-9BFD-2047261B40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87699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BE81-BAB8-48EB-8C16-089A8D22BFCD}" type="datetimeFigureOut">
              <a:rPr lang="es-CL" smtClean="0"/>
              <a:t>27-05-2019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C96AF-9804-48AB-9BFD-2047261B40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6234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BE81-BAB8-48EB-8C16-089A8D22BFCD}" type="datetimeFigureOut">
              <a:rPr lang="es-CL" smtClean="0"/>
              <a:t>27-05-2019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C96AF-9804-48AB-9BFD-2047261B40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28930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BE81-BAB8-48EB-8C16-089A8D22BFCD}" type="datetimeFigureOut">
              <a:rPr lang="es-CL" smtClean="0"/>
              <a:t>27-05-2019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C96AF-9804-48AB-9BFD-2047261B40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1480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BE81-BAB8-48EB-8C16-089A8D22BFCD}" type="datetimeFigureOut">
              <a:rPr lang="es-CL" smtClean="0"/>
              <a:t>27-05-2019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C96AF-9804-48AB-9BFD-2047261B40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7378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BE81-BAB8-48EB-8C16-089A8D22BFCD}" type="datetimeFigureOut">
              <a:rPr lang="es-CL" smtClean="0"/>
              <a:t>27-05-2019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C96AF-9804-48AB-9BFD-2047261B40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6194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BE81-BAB8-48EB-8C16-089A8D22BFCD}" type="datetimeFigureOut">
              <a:rPr lang="es-CL" smtClean="0"/>
              <a:t>27-05-2019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C96AF-9804-48AB-9BFD-2047261B40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04205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BE81-BAB8-48EB-8C16-089A8D22BFCD}" type="datetimeFigureOut">
              <a:rPr lang="es-CL" smtClean="0"/>
              <a:t>27-05-2019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C96AF-9804-48AB-9BFD-2047261B40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51506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BE81-BAB8-48EB-8C16-089A8D22BFCD}" type="datetimeFigureOut">
              <a:rPr lang="es-CL" smtClean="0"/>
              <a:t>27-05-2019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C96AF-9804-48AB-9BFD-2047261B40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6358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BE81-BAB8-48EB-8C16-089A8D22BFCD}" type="datetimeFigureOut">
              <a:rPr lang="es-CL" smtClean="0"/>
              <a:t>27-05-2019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C96AF-9804-48AB-9BFD-2047261B40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2478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7CBE81-BAB8-48EB-8C16-089A8D22BFCD}" type="datetimeFigureOut">
              <a:rPr lang="es-CL" smtClean="0"/>
              <a:t>27-05-2019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C96AF-9804-48AB-9BFD-2047261B400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17887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Método de los cuadrados mínimos 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6950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>
                <a:latin typeface="Comic Sans MS" panose="030F0702030302020204" pitchFamily="66" charset="0"/>
              </a:rPr>
              <a:t>Notación sumatoria </a:t>
            </a:r>
            <a:endParaRPr lang="es-CL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164" y="2344784"/>
            <a:ext cx="2828108" cy="2828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/>
              <p:cNvSpPr txBox="1"/>
              <p:nvPr/>
            </p:nvSpPr>
            <p:spPr>
              <a:xfrm>
                <a:off x="6096000" y="522514"/>
                <a:ext cx="4336868" cy="57626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000" dirty="0" smtClean="0">
                    <a:solidFill>
                      <a:srgbClr val="002060"/>
                    </a:solidFill>
                    <a:latin typeface="Comic Sans MS" panose="030F0702030302020204" pitchFamily="66" charset="0"/>
                  </a:rPr>
                  <a:t>Propiedades</a:t>
                </a:r>
              </a:p>
              <a:p>
                <a:endParaRPr lang="es-CL" sz="2000" dirty="0" smtClean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r>
                  <a:rPr lang="es-CL" dirty="0" smtClean="0">
                    <a:solidFill>
                      <a:srgbClr val="002060"/>
                    </a:solidFill>
                    <a:latin typeface="Comic Sans MS" panose="030F0702030302020204" pitchFamily="66" charset="0"/>
                  </a:rPr>
                  <a:t>Asociativa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sSub>
                            <m:sSubPr>
                              <m:ctrlPr>
                                <a:rPr lang="es-CL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es-CL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sSub>
                            <m:sSubPr>
                              <m:ctrlPr>
                                <a:rPr lang="es-CL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  <m:sub>
                              <m: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es-CL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d>
                            <m:dPr>
                              <m:ctrlP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s-CL" dirty="0" smtClean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endParaRPr lang="es-CL" dirty="0" smtClean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r>
                  <a:rPr lang="es-CL" dirty="0" smtClean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Conmutativa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CL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d>
                            <m:dPr>
                              <m:ctrlPr>
                                <a:rPr lang="es-CL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s-CL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r>
                        <a:rPr lang="es-CL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CL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d>
                            <m:dPr>
                              <m:ctrlPr>
                                <a:rPr lang="es-CL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s-CL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s-CL" dirty="0" smtClean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endParaRPr lang="es-CL" dirty="0" smtClean="0">
                  <a:solidFill>
                    <a:srgbClr val="00B050"/>
                  </a:solidFill>
                  <a:latin typeface="Comic Sans MS" panose="030F0702030302020204" pitchFamily="66" charset="0"/>
                </a:endParaRPr>
              </a:p>
              <a:p>
                <a:r>
                  <a:rPr lang="es-CL" dirty="0" smtClean="0">
                    <a:solidFill>
                      <a:srgbClr val="00B050"/>
                    </a:solidFill>
                    <a:latin typeface="Comic Sans MS" panose="030F0702030302020204" pitchFamily="66" charset="0"/>
                  </a:rPr>
                  <a:t>Distributiva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sSub>
                            <m:sSubPr>
                              <m:ctrlP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es-CL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sSub>
                            <m:sSubPr>
                              <m:ctrlP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  <m: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CL" b="0" dirty="0" smtClean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endParaRPr lang="es-CL" dirty="0" smtClean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  <a:p>
                <a:r>
                  <a:rPr lang="es-CL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Sumatoria de una constante 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CL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a:rPr lang="es-CL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</m:nary>
                      <m:r>
                        <a:rPr lang="es-CL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s-CL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s-CL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s-CL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s-CL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s-CL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s-CL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s-CL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….=</m:t>
                      </m:r>
                      <m:r>
                        <a:rPr lang="es-CL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𝑁𝑏</m:t>
                      </m:r>
                    </m:oMath>
                  </m:oMathPara>
                </a14:m>
                <a:endParaRPr lang="es-CL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522514"/>
                <a:ext cx="4336868" cy="5762603"/>
              </a:xfrm>
              <a:prstGeom prst="rect">
                <a:avLst/>
              </a:prstGeom>
              <a:blipFill>
                <a:blip r:embed="rId3"/>
                <a:stretch>
                  <a:fillRect l="-1406" t="-63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6857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>
                <a:latin typeface="Comic Sans MS" panose="030F0702030302020204" pitchFamily="66" charset="0"/>
              </a:rPr>
              <a:t>Ejemplos</a:t>
            </a:r>
            <a:r>
              <a:rPr lang="es-CL" dirty="0" smtClean="0"/>
              <a:t> </a:t>
            </a:r>
            <a:endParaRPr lang="es-C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/>
              <p:cNvSpPr txBox="1"/>
              <p:nvPr/>
            </p:nvSpPr>
            <p:spPr>
              <a:xfrm>
                <a:off x="1188720" y="1867989"/>
                <a:ext cx="5902578" cy="35354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 smtClean="0">
                    <a:latin typeface="Comic Sans MS" panose="030F0702030302020204" pitchFamily="66" charset="0"/>
                  </a:rPr>
                  <a:t>Determine el resultado de las siguientes operaciones </a:t>
                </a:r>
              </a:p>
              <a:p>
                <a:endParaRPr lang="es-CL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</m:nary>
                    </m:oMath>
                  </m:oMathPara>
                </a14:m>
                <a:endParaRPr lang="es-CL" dirty="0" smtClean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endParaRPr lang="es-CL" dirty="0" smtClean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  <m:e>
                          <m:sSup>
                            <m:sSupPr>
                              <m:ctrlP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e>
                            <m:sup>
                              <m: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es-CL" dirty="0" smtClean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endParaRPr lang="es-CL" dirty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d>
                            <m:dPr>
                              <m:ctrlP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e>
                                <m:sup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es-CL" dirty="0" smtClean="0"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8720" y="1867989"/>
                <a:ext cx="5902578" cy="3535455"/>
              </a:xfrm>
              <a:prstGeom prst="rect">
                <a:avLst/>
              </a:prstGeom>
              <a:blipFill>
                <a:blip r:embed="rId2"/>
                <a:stretch>
                  <a:fillRect l="-826" t="-6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0353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/>
              <p:cNvSpPr txBox="1"/>
              <p:nvPr/>
            </p:nvSpPr>
            <p:spPr>
              <a:xfrm>
                <a:off x="927463" y="705396"/>
                <a:ext cx="5862502" cy="36169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 smtClean="0">
                    <a:latin typeface="Comic Sans MS" panose="030F0702030302020204" pitchFamily="66" charset="0"/>
                  </a:rPr>
                  <a:t>Determine si las siguientes igualdades son correctas </a:t>
                </a:r>
              </a:p>
              <a:p>
                <a:endParaRPr lang="es-CL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d>
                            <m:dPr>
                              <m:ctrlPr>
                                <a:rPr lang="es-CL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r>
                        <a:rPr lang="es-CL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nary>
                            <m:naryPr>
                              <m:chr m:val="∑"/>
                              <m:ctrlPr>
                                <a:rPr lang="es-CL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e>
                      </m:d>
                      <m:r>
                        <a:rPr lang="es-CL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d>
                        <m:dPr>
                          <m:ctrlPr>
                            <a:rPr lang="es-CL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nary>
                            <m:naryPr>
                              <m:chr m:val="∑"/>
                              <m:ctrlPr>
                                <a:rPr lang="es-CL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CL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e>
                      </m:d>
                    </m:oMath>
                  </m:oMathPara>
                </a14:m>
                <a:endParaRPr lang="es-CL" dirty="0" smtClean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endParaRPr lang="es-CL" dirty="0" smtClean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s-CL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sSubSup>
                            <m:sSubSupPr>
                              <m:ctrlP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nary>
                      <m:r>
                        <a:rPr lang="es-CL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s-CL" b="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nary>
                                <m:naryPr>
                                  <m:chr m:val="∑"/>
                                  <m:ctrlPr>
                                    <a:rPr lang="es-CL" i="1" smtClean="0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lang="es-CL" b="0" i="1" smtClean="0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es-CL" b="0" i="1" smtClean="0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es-CL" b="0" i="1" smtClean="0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sup>
                                <m:e>
                                  <m:sSub>
                                    <m:sSubPr>
                                      <m:ctrlPr>
                                        <a:rPr lang="es-CL" b="0" i="1" smtClean="0">
                                          <a:solidFill>
                                            <a:srgbClr val="00B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s-CL" b="0" i="1" smtClean="0">
                                          <a:solidFill>
                                            <a:srgbClr val="00B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s-CL" b="0" i="1" smtClean="0">
                                          <a:solidFill>
                                            <a:srgbClr val="00B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nary>
                            </m:e>
                          </m:d>
                        </m:e>
                        <m:sup>
                          <m:r>
                            <a:rPr lang="es-CL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CL" dirty="0" smtClean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endParaRPr lang="es-CL" dirty="0" smtClean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endParaRPr lang="es-CL" dirty="0">
                  <a:solidFill>
                    <a:srgbClr val="002060"/>
                  </a:solidFill>
                  <a:latin typeface="Comic Sans MS" panose="030F0702030302020204" pitchFamily="66" charset="0"/>
                </a:endParaRPr>
              </a:p>
              <a:p>
                <a:endParaRPr lang="es-CL" dirty="0" smtClean="0"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463" y="705396"/>
                <a:ext cx="5862502" cy="3616952"/>
              </a:xfrm>
              <a:prstGeom prst="rect">
                <a:avLst/>
              </a:prstGeom>
              <a:blipFill>
                <a:blip r:embed="rId2"/>
                <a:stretch>
                  <a:fillRect l="-832" t="-8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5147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CL" dirty="0" smtClean="0">
                <a:latin typeface="Comic Sans MS" panose="030F0702030302020204" pitchFamily="66" charset="0"/>
              </a:rPr>
              <a:t>Método de los cuadrados mínimos </a:t>
            </a:r>
            <a:r>
              <a:rPr lang="es-CL" dirty="0" smtClean="0"/>
              <a:t> </a:t>
            </a:r>
            <a:endParaRPr lang="es-CL" dirty="0"/>
          </a:p>
        </p:txBody>
      </p:sp>
      <p:pic>
        <p:nvPicPr>
          <p:cNvPr id="2050" name="Picture 2" descr="Resultado de imagen para metodo de los cuadrados mÃ­nim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060" y="2840405"/>
            <a:ext cx="4598912" cy="3207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CuadroTexto 4"/>
              <p:cNvSpPr txBox="1"/>
              <p:nvPr/>
            </p:nvSpPr>
            <p:spPr>
              <a:xfrm>
                <a:off x="7269481" y="2050103"/>
                <a:ext cx="2749855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800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𝐲</m:t>
                      </m:r>
                      <m:d>
                        <m:dPr>
                          <m:ctrlPr>
                            <a:rPr lang="es-CL" sz="2800" b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sz="2800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𝐱</m:t>
                          </m:r>
                        </m:e>
                      </m:d>
                      <m:r>
                        <a:rPr lang="es-CL" sz="2800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sz="2800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𝐚</m:t>
                      </m:r>
                      <m:r>
                        <a:rPr lang="es-CL" sz="2800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s-CL" sz="2800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𝐱</m:t>
                      </m:r>
                      <m:r>
                        <a:rPr lang="es-CL" sz="2800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CL" sz="2800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𝐛</m:t>
                      </m:r>
                    </m:oMath>
                  </m:oMathPara>
                </a14:m>
                <a:endParaRPr lang="es-CL" sz="2800" b="1" dirty="0">
                  <a:solidFill>
                    <a:srgbClr val="0070C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>
          <p:sp>
            <p:nvSpPr>
              <p:cNvPr id="5" name="CuadroTex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9481" y="2050103"/>
                <a:ext cx="2749855" cy="43088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6" name="Picture 8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79" y="3512298"/>
            <a:ext cx="4460936" cy="3345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n relacionad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486" y="1121981"/>
            <a:ext cx="3397522" cy="271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3503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sultado de imagen para metodo de los cuadrados mÃ­nim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817" y="912816"/>
            <a:ext cx="2821183" cy="196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quickmath.com/images/artimages/b3c7/im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918" y="1492159"/>
            <a:ext cx="3733800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s-CL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Ejemplo: Aplicación del método de los cuadrados mínimos </a:t>
            </a:r>
            <a:r>
              <a:rPr lang="es-CL" sz="3600" dirty="0" smtClean="0">
                <a:solidFill>
                  <a:srgbClr val="002060"/>
                </a:solidFill>
              </a:rPr>
              <a:t> </a:t>
            </a:r>
            <a:endParaRPr lang="es-CL" sz="3600" dirty="0">
              <a:solidFill>
                <a:srgbClr val="00206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30341" y="1712081"/>
            <a:ext cx="19143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 smtClean="0">
                <a:latin typeface="Comic Sans MS" panose="030F0702030302020204" pitchFamily="66" charset="0"/>
              </a:rPr>
              <a:t>Tabla de datos </a:t>
            </a:r>
            <a:r>
              <a:rPr lang="es-CL" dirty="0" smtClean="0">
                <a:latin typeface="Comic Sans MS" panose="030F0702030302020204" pitchFamily="66" charset="0"/>
              </a:rPr>
              <a:t> </a:t>
            </a:r>
            <a:endParaRPr lang="es-CL" dirty="0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7" name="Tabla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6674865"/>
                  </p:ext>
                </p:extLst>
              </p:nvPr>
            </p:nvGraphicFramePr>
            <p:xfrm>
              <a:off x="1242817" y="3142328"/>
              <a:ext cx="6773335" cy="3567367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54667">
                      <a:extLst>
                        <a:ext uri="{9D8B030D-6E8A-4147-A177-3AD203B41FA5}">
                          <a16:colId xmlns:a16="http://schemas.microsoft.com/office/drawing/2014/main" val="3350295554"/>
                        </a:ext>
                      </a:extLst>
                    </a:gridCol>
                    <a:gridCol w="1354667">
                      <a:extLst>
                        <a:ext uri="{9D8B030D-6E8A-4147-A177-3AD203B41FA5}">
                          <a16:colId xmlns:a16="http://schemas.microsoft.com/office/drawing/2014/main" val="2388296550"/>
                        </a:ext>
                      </a:extLst>
                    </a:gridCol>
                    <a:gridCol w="1354667">
                      <a:extLst>
                        <a:ext uri="{9D8B030D-6E8A-4147-A177-3AD203B41FA5}">
                          <a16:colId xmlns:a16="http://schemas.microsoft.com/office/drawing/2014/main" val="1477842355"/>
                        </a:ext>
                      </a:extLst>
                    </a:gridCol>
                    <a:gridCol w="1354667">
                      <a:extLst>
                        <a:ext uri="{9D8B030D-6E8A-4147-A177-3AD203B41FA5}">
                          <a16:colId xmlns:a16="http://schemas.microsoft.com/office/drawing/2014/main" val="3245811002"/>
                        </a:ext>
                      </a:extLst>
                    </a:gridCol>
                    <a:gridCol w="1354667">
                      <a:extLst>
                        <a:ext uri="{9D8B030D-6E8A-4147-A177-3AD203B41FA5}">
                          <a16:colId xmlns:a16="http://schemas.microsoft.com/office/drawing/2014/main" val="188926497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i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x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y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x*y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x</a:t>
                          </a:r>
                          <a:r>
                            <a:rPr lang="es-CL" baseline="30000" dirty="0" smtClean="0">
                              <a:latin typeface="Comic Sans MS" panose="030F0702030302020204" pitchFamily="66" charset="0"/>
                            </a:rPr>
                            <a:t>2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5547818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1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17159435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2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334421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3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0730216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4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3757376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5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9792333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6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7124835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ctrlPr>
                                      <a:rPr lang="es-CL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r>
                                      <m:rPr>
                                        <m:brk m:alnAt="23"/>
                                      </m:rPr>
                                      <a:rPr lang="es-CL" sz="1200" b="0" i="1" smtClean="0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  <m:sup>
                                    <m:r>
                                      <a:rPr lang="es-CL" sz="1200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sup>
                                  <m:e>
                                    <m:sSub>
                                      <m:sSubPr>
                                        <m:ctrlPr>
                                          <a:rPr lang="es-CL" sz="12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s-CL" sz="1200" b="0" i="1" smtClean="0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es-CL" sz="1200" b="0" i="1" smtClean="0"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</m:e>
                                </m:nary>
                              </m:oMath>
                            </m:oMathPara>
                          </a14:m>
                          <a:endParaRPr lang="es-CL" sz="1200" dirty="0" smtClean="0">
                            <a:latin typeface="Comic Sans MS" panose="030F0702030302020204" pitchFamily="66" charset="0"/>
                          </a:endParaRPr>
                        </a:p>
                        <a:p>
                          <a:pPr algn="ctr"/>
                          <a:endParaRPr lang="es-CL" sz="1200" dirty="0" smtClean="0">
                            <a:latin typeface="Comic Sans MS" panose="030F0702030302020204" pitchFamily="66" charset="0"/>
                          </a:endParaRPr>
                        </a:p>
                        <a:p>
                          <a:pPr algn="ctr"/>
                          <a:endParaRPr lang="es-CL" sz="12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ctrlPr>
                                      <a:rPr lang="es-CL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r>
                                      <m:rPr>
                                        <m:brk m:alnAt="23"/>
                                      </m:rPr>
                                      <a:rPr lang="es-CL" sz="1200" b="0" i="1" smtClean="0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  <m:sup>
                                    <m:r>
                                      <a:rPr lang="es-CL" sz="1200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sup>
                                  <m:e>
                                    <m:sSub>
                                      <m:sSubPr>
                                        <m:ctrlPr>
                                          <a:rPr lang="es-CL" sz="12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s-CL" sz="1200" b="0" i="1" smtClean="0"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e>
                                      <m:sub>
                                        <m:r>
                                          <a:rPr lang="es-CL" sz="1200" b="0" i="1" smtClean="0"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</m:e>
                                </m:nary>
                              </m:oMath>
                            </m:oMathPara>
                          </a14:m>
                          <a:endParaRPr lang="es-CL" sz="12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ctrlPr>
                                      <a:rPr lang="es-CL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r>
                                      <m:rPr>
                                        <m:brk m:alnAt="23"/>
                                      </m:rPr>
                                      <a:rPr lang="es-CL" sz="1200" b="0" i="1" smtClean="0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  <m:sup>
                                    <m:r>
                                      <a:rPr lang="es-CL" sz="1200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sup>
                                  <m:e>
                                    <m:sSub>
                                      <m:sSubPr>
                                        <m:ctrlPr>
                                          <a:rPr lang="es-CL" sz="12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sSub>
                                          <m:sSubPr>
                                            <m:ctrlPr>
                                              <a:rPr lang="es-CL" sz="12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s-CL" sz="12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𝑥</m:t>
                                            </m:r>
                                          </m:e>
                                          <m:sub>
                                            <m:r>
                                              <a:rPr lang="es-CL" sz="12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𝑖</m:t>
                                            </m:r>
                                          </m:sub>
                                        </m:sSub>
                                        <m:r>
                                          <a:rPr lang="es-CL" sz="1200" b="0" i="1" smtClean="0"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e>
                                      <m:sub>
                                        <m:r>
                                          <a:rPr lang="es-CL" sz="1200" b="0" i="1" smtClean="0"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</m:e>
                                </m:nary>
                              </m:oMath>
                            </m:oMathPara>
                          </a14:m>
                          <a:endParaRPr lang="es-CL" sz="12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nary>
                                  <m:naryPr>
                                    <m:chr m:val="∑"/>
                                    <m:ctrlPr>
                                      <a:rPr lang="es-CL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naryPr>
                                  <m:sub>
                                    <m:r>
                                      <m:rPr>
                                        <m:brk m:alnAt="23"/>
                                      </m:rPr>
                                      <a:rPr lang="es-CL" sz="1200" b="0" i="1" smtClean="0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  <m:sup>
                                    <m:r>
                                      <a:rPr lang="es-CL" sz="1200" b="0" i="1" smtClean="0">
                                        <a:latin typeface="Cambria Math" panose="02040503050406030204" pitchFamily="18" charset="0"/>
                                      </a:rPr>
                                      <m:t>𝑁</m:t>
                                    </m:r>
                                  </m:sup>
                                  <m:e>
                                    <m:sSubSup>
                                      <m:sSubSupPr>
                                        <m:ctrlPr>
                                          <a:rPr lang="es-CL" sz="12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s-CL" sz="1200" b="0" i="1" smtClean="0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es-CL" sz="1200" b="0" i="1" smtClean="0"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</m:sub>
                                      <m:sup>
                                        <m:r>
                                          <a:rPr lang="es-CL" sz="12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e>
                                </m:nary>
                              </m:oMath>
                            </m:oMathPara>
                          </a14:m>
                          <a:endParaRPr lang="es-CL" sz="12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535821208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7" name="Tabla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6674865"/>
                  </p:ext>
                </p:extLst>
              </p:nvPr>
            </p:nvGraphicFramePr>
            <p:xfrm>
              <a:off x="1242817" y="3142328"/>
              <a:ext cx="6773335" cy="3567367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54667">
                      <a:extLst>
                        <a:ext uri="{9D8B030D-6E8A-4147-A177-3AD203B41FA5}">
                          <a16:colId xmlns:a16="http://schemas.microsoft.com/office/drawing/2014/main" val="3350295554"/>
                        </a:ext>
                      </a:extLst>
                    </a:gridCol>
                    <a:gridCol w="1354667">
                      <a:extLst>
                        <a:ext uri="{9D8B030D-6E8A-4147-A177-3AD203B41FA5}">
                          <a16:colId xmlns:a16="http://schemas.microsoft.com/office/drawing/2014/main" val="2388296550"/>
                        </a:ext>
                      </a:extLst>
                    </a:gridCol>
                    <a:gridCol w="1354667">
                      <a:extLst>
                        <a:ext uri="{9D8B030D-6E8A-4147-A177-3AD203B41FA5}">
                          <a16:colId xmlns:a16="http://schemas.microsoft.com/office/drawing/2014/main" val="1477842355"/>
                        </a:ext>
                      </a:extLst>
                    </a:gridCol>
                    <a:gridCol w="1354667">
                      <a:extLst>
                        <a:ext uri="{9D8B030D-6E8A-4147-A177-3AD203B41FA5}">
                          <a16:colId xmlns:a16="http://schemas.microsoft.com/office/drawing/2014/main" val="3245811002"/>
                        </a:ext>
                      </a:extLst>
                    </a:gridCol>
                    <a:gridCol w="1354667">
                      <a:extLst>
                        <a:ext uri="{9D8B030D-6E8A-4147-A177-3AD203B41FA5}">
                          <a16:colId xmlns:a16="http://schemas.microsoft.com/office/drawing/2014/main" val="188926497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i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x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y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x*y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x</a:t>
                          </a:r>
                          <a:r>
                            <a:rPr lang="es-CL" baseline="30000" dirty="0" smtClean="0">
                              <a:latin typeface="Comic Sans MS" panose="030F0702030302020204" pitchFamily="66" charset="0"/>
                            </a:rPr>
                            <a:t>2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5547818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1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17159435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2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334421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3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07302169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4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3757376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5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9792333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s-CL" dirty="0" smtClean="0">
                              <a:latin typeface="Comic Sans MS" panose="030F0702030302020204" pitchFamily="66" charset="0"/>
                            </a:rPr>
                            <a:t>6</a:t>
                          </a:r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s-CL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71248350"/>
                      </a:ext>
                    </a:extLst>
                  </a:tr>
                  <a:tr h="971487">
                    <a:tc>
                      <a:txBody>
                        <a:bodyPr/>
                        <a:lstStyle/>
                        <a:p>
                          <a:pPr algn="ctr"/>
                          <a:endParaRPr lang="es-CL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>
                        <a:blipFill>
                          <a:blip r:embed="rId4"/>
                          <a:stretch>
                            <a:fillRect l="-100000" t="-268750" r="-301345" b="-12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>
                        <a:blipFill>
                          <a:blip r:embed="rId4"/>
                          <a:stretch>
                            <a:fillRect l="-200901" t="-268750" r="-202703" b="-12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>
                        <a:blipFill>
                          <a:blip r:embed="rId4"/>
                          <a:stretch>
                            <a:fillRect l="-299552" t="-268750" r="-101794" b="-12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s-CL"/>
                        </a:p>
                      </a:txBody>
                      <a:tcPr>
                        <a:blipFill>
                          <a:blip r:embed="rId4"/>
                          <a:stretch>
                            <a:fillRect l="-401351" t="-268750" r="-2252" b="-125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35821208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58368753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53</Words>
  <Application>Microsoft Office PowerPoint</Application>
  <PresentationFormat>Panorámica</PresentationFormat>
  <Paragraphs>48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Cambria Math</vt:lpstr>
      <vt:lpstr>Comic Sans MS</vt:lpstr>
      <vt:lpstr>Tema de Office</vt:lpstr>
      <vt:lpstr>Método de los cuadrados mínimos </vt:lpstr>
      <vt:lpstr>Notación sumatoria </vt:lpstr>
      <vt:lpstr>Ejemplos </vt:lpstr>
      <vt:lpstr>Presentación de PowerPoint</vt:lpstr>
      <vt:lpstr>Método de los cuadrados mínimos  </vt:lpstr>
      <vt:lpstr>Ejemplo: Aplicación del método de los cuadrados mínimos  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Método de los cuadrados mínimos</dc:title>
  <dc:creator>Profesores01</dc:creator>
  <cp:lastModifiedBy>Profesores01</cp:lastModifiedBy>
  <cp:revision>5</cp:revision>
  <dcterms:created xsi:type="dcterms:W3CDTF">2019-05-27T14:32:10Z</dcterms:created>
  <dcterms:modified xsi:type="dcterms:W3CDTF">2019-05-27T15:05:21Z</dcterms:modified>
</cp:coreProperties>
</file>