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1" r:id="rId4"/>
    <p:sldId id="260" r:id="rId5"/>
    <p:sldId id="257" r:id="rId6"/>
    <p:sldId id="258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17349-525B-B041-955A-56657D31A283}" type="datetimeFigureOut">
              <a:rPr lang="es-CL" smtClean="0"/>
              <a:t>29-05-21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89B77-BAA0-554B-A3ED-DA97A1876D2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001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0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F94A178-E1A7-594F-B904-39EE7FFB5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B535F-62BF-E54F-B525-71F61C07730C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4667E55-86AA-2F4A-A9B8-B49B694A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C4C0FF0-8CC2-B746-A120-674C0A29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FE82-EB7C-B345-9FA5-CD11303A08D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88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9227D04-0B38-4342-8682-EE21FC5C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FD1D5C-72BC-5847-88F6-99A72282BEFD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CC38FCC-6ED8-C248-B27A-0F978991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B110F78-3AC6-A842-9A85-EA8DE7AD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7C44E-CC14-CD4B-A32F-12C9045DF7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519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E967235-5748-6A47-81F0-D0BE9431D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09C7F7-A7FD-324F-AEB7-2F4EFAC456D1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D25BC62-D918-1C4F-8C13-45E595BC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FC30437-8C72-024C-B516-06037701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F63B-A3B4-4748-B89E-5505065D306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5659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515E016-90EE-E44D-AC47-4106FB8E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C838D2-4ABF-0947-860E-1404664DF8A8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BE4E3A63-4599-F04A-98C1-1CB1E571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56597C2-21A9-CF4D-B31A-80441A51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C6F85-32E8-1546-94EC-1B7E2DB2262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26079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BCF311C-1EEC-0845-B01B-FD8EE82A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FDF91-D36A-CE40-9792-7D3204E3A14F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D242F557-592E-D04C-83DE-2E81F6C4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25C0832-72B3-114C-8290-9C9058F6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E8097-677A-E04B-962B-954F351F02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9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5073E55C-3287-9140-B89F-D3AD7921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924696-003D-FB49-815E-5FA122DA8F4D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88A36758-13A1-5943-9AB0-16DD8C630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CF67F653-F124-B34F-A3D5-BDFDC1AC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32D1-A657-C940-99BA-51ACA577D47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6569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AD21631-3BB7-3747-836F-914A856C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C8A7B4-9F45-BB47-A390-73B0D93EDB41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0F50D349-80F4-6D40-96C1-C520F9E6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49C98902-3D7C-D34B-8096-4F244290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4DC29-D700-8741-9C4E-153F4E744A0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8067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28B90E4-D8A8-4349-A052-FBB6AB42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FE7C1-44D0-2548-8D39-1C7B2B0BC35D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5FE9F33-490C-9646-9C97-D6DD0B57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0D3B5C5-B17C-C44B-AFC8-31570CCC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6668-8070-B645-A1A6-C8A3071ECA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0501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B6C64F00-2AD9-2745-ACC9-0BDF856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6646C0-CEE2-D046-8808-8B31BDAA4075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D89FDCF3-0BB0-7840-9E3F-9A778161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2038269-94DB-9747-8572-0664769B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B4B6-4DBB-154B-B8F3-A4F0D3EA11E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4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17DC644-1508-044E-898B-200B0C21C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1DD98F-DEB0-DA4D-8777-C79B2C76B638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949A358-081D-974E-9200-DF01CA55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723E49-5751-4247-8A2C-FA615C5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8CF39-00AC-8244-8641-E22DC522CD8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505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894D64-B1A2-0A48-8042-838024B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CD249-FAA6-AB41-832D-ED5C948A02BE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80C687B-69A6-0B4E-80F5-167C49A5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3B62EB3-494B-5647-B1FB-882BA5AF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0E04-89AC-2942-B280-0D5BCAFE150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93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C9C95DB-0F18-B049-85B0-1EE4D287AB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7E7A0E-0FC1-F44F-AC86-5A365853F2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EAD008E-E5B7-DC4B-A956-AE8C143BB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7694BEB-1AFC-2E42-9D89-52B4806A9E1A}" type="datetimeFigureOut">
              <a:rPr lang="es-CL" altLang="es-CL"/>
              <a:pPr/>
              <a:t>29-05-21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80EB7AA-8997-AD43-9F3F-8216C96A5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D1F7F7D-2B79-734F-A610-FE38658AD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7395B4-BBA9-2F4D-B46E-D19CA4C1C5F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>
            <a:extLst>
              <a:ext uri="{FF2B5EF4-FFF2-40B4-BE49-F238E27FC236}">
                <a16:creationId xmlns:a16="http://schemas.microsoft.com/office/drawing/2014/main" id="{35649133-33DC-7643-8710-E2B75C00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solidFill>
                  <a:srgbClr val="002060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rPr>
              <a:t>Reglas de Kirchhoff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CE66A-D46D-A349-BEE8-C3D97F0AC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55086"/>
            <a:ext cx="1398470" cy="197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98B4AA06-F947-1A44-A650-1DAD3F15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Algunos circuitos no pueden ser simplificados a un circuito simple (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una fem + una resistencia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reglas de Kirchhoff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A1ABB17-1D00-A74A-A175-86C56E80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349500"/>
            <a:ext cx="7345363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E46C0A"/>
                </a:solidFill>
                <a:latin typeface="Comic Sans MS" panose="030F0902030302020204" pitchFamily="66" charset="0"/>
              </a:rPr>
              <a:t>Definiciones</a:t>
            </a:r>
          </a:p>
          <a:p>
            <a:pPr eaLnBrk="1" hangingPunct="1"/>
            <a:endParaRPr lang="es-CL" altLang="es-CL" sz="1800" b="1">
              <a:solidFill>
                <a:srgbClr val="0070C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Nodo: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Punto de un circuito en el que se unen tres o más conductores.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Rama: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Parte del circuito unida por dos nodos.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Malla: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Recorrido cerrado dentro de un circuito</a:t>
            </a:r>
            <a: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  <a:t>.</a:t>
            </a:r>
            <a:b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</a:br>
            <a:endParaRPr lang="es-CL" altLang="es-CL" sz="180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4C16B5-D93E-AF44-AB19-596319D26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22445C3E-FE57-5C47-BD42-258813DC4877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6196170F-A5F9-A542-82ED-8430B00EC0BD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CBEDB3C-5B75-A244-A564-1298B4964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Nodo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3CE73AF9-1243-844D-945F-AB821D974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70C0"/>
                </a:solidFill>
                <a:latin typeface="Comic Sans MS" panose="030F0902030302020204" pitchFamily="66" charset="0"/>
              </a:rPr>
              <a:t>Malla</a:t>
            </a:r>
            <a:endParaRPr lang="es-CL" altLang="es-CL" sz="1800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56DFE529-6F61-3D4D-9207-DEC8531FEA80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814E5A8D-3B4D-1A41-810C-E362D232C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FFC000"/>
                </a:solidFill>
                <a:latin typeface="Comic Sans MS" panose="030F0902030302020204" pitchFamily="66" charset="0"/>
              </a:rPr>
              <a:t>Rama</a:t>
            </a:r>
            <a:endParaRPr lang="es-CL" altLang="es-CL" sz="18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3" grpId="1" animBg="1"/>
      <p:bldP spid="12" grpId="0" animBg="1"/>
      <p:bldP spid="12" grpId="1" animBg="1"/>
      <p:bldP spid="15" grpId="0"/>
      <p:bldP spid="15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CuadroTexto">
            <a:extLst>
              <a:ext uri="{FF2B5EF4-FFF2-40B4-BE49-F238E27FC236}">
                <a16:creationId xmlns:a16="http://schemas.microsoft.com/office/drawing/2014/main" id="{46361ED7-0F41-DA4F-B9B0-A2970218A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Primera regla de Kirchhoff: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cualquier nodo, la suma de la corriente que entra es igual a la suma de la corriente que sale.</a:t>
            </a:r>
            <a:endParaRPr lang="es-CL" altLang="es-CL" sz="16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613852C-7C6F-3D4D-9766-1EEEE7EBE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97258EF0-754F-544B-AAE8-00B2977471CF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AAD42C7E-964F-E144-ACAA-8B4FF211F8E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8ABE116-74DE-7948-A601-CD67437C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5C9625EE-C2B1-D74E-A803-463BB6518A6D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A41AE2-EDB1-AC41-B156-CF58B98053E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C9499C55-D31D-034F-A06F-B9F60F6C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punto es equivalente al nodo 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CuadroTexto">
            <a:extLst>
              <a:ext uri="{FF2B5EF4-FFF2-40B4-BE49-F238E27FC236}">
                <a16:creationId xmlns:a16="http://schemas.microsoft.com/office/drawing/2014/main" id="{71EC0BDC-D8A2-6E4A-9343-3948321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9CD27C08-892F-CB4A-A991-C083A8457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1.- Si un resistor se recorre en la dirección de la corriente, el cambio en el potencial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–IR 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; si se hace en la dirección opuesta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F24A2484-0AC7-DD48-B4DB-444A312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; si se hace en la dirección opuesta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8669546C-07A9-7C47-BF3E-67D1188D6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746D11-7A62-ED44-B59D-EA4F6A89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94657A22-EEDF-EB4D-9449-FF6CE1FF1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0A238581-AE93-F64E-B5E2-C3F4E245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91F268BC-ABA4-434A-B7C5-02F70DC6D8DB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4212669A-8D7A-2249-A891-1AC43A1A5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465" y="1412160"/>
              <a:ext cx="2333864" cy="1638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6396" name="6 Rectángulo">
              <a:extLst>
                <a:ext uri="{FF2B5EF4-FFF2-40B4-BE49-F238E27FC236}">
                  <a16:creationId xmlns:a16="http://schemas.microsoft.com/office/drawing/2014/main" id="{F005819A-79AC-4D44-A1E8-6DC18FD49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7" name="14 Rectángulo">
              <a:extLst>
                <a:ext uri="{FF2B5EF4-FFF2-40B4-BE49-F238E27FC236}">
                  <a16:creationId xmlns:a16="http://schemas.microsoft.com/office/drawing/2014/main" id="{03B0E9B8-6836-5941-B2D8-8DBAD2DC34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8" name="15 Rectángulo">
              <a:extLst>
                <a:ext uri="{FF2B5EF4-FFF2-40B4-BE49-F238E27FC236}">
                  <a16:creationId xmlns:a16="http://schemas.microsoft.com/office/drawing/2014/main" id="{28CC5DED-3CF4-6C4E-91DC-B4A44B080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9" name="16 Rectángulo">
              <a:extLst>
                <a:ext uri="{FF2B5EF4-FFF2-40B4-BE49-F238E27FC236}">
                  <a16:creationId xmlns:a16="http://schemas.microsoft.com/office/drawing/2014/main" id="{BC7E2D20-9707-3243-8702-1D089B06A8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23578746-3E75-1843-B313-EA49EF5091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endParaRPr lang="es-CL" dirty="0">
              <a:noFill/>
              <a:ea typeface="+mn-ea"/>
              <a:cs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3B66B939-9A3F-B249-9AA3-1A77D083C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ABE5DA-C5D3-7F4E-817E-6B85D575C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24E13540-31F5-B549-B6AE-2C77A7990E5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3001E49B-40B2-044F-B164-77BD0B016A5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3A1FEA2F-EC49-B444-A295-8820A8A9A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F13695B0-5330-7746-AC2D-20C4D4078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B978A6E-DEF8-044C-BA22-F34AE0B84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200" b="1">
                <a:solidFill>
                  <a:srgbClr val="7030A0"/>
                </a:solidFill>
                <a:latin typeface="Comic Sans MS" panose="030F09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FA3A8296-3F4D-DD43-B731-1BA92A717F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485BB172-F3C0-E742-80E5-FEF01705B4C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8655A79A-047F-7D43-9059-5761536D3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0000"/>
                </a:solidFill>
                <a:latin typeface="Comic Sans MS" panose="030F09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183E7CD5-FD2A-3240-AB64-18DCB0ADFD89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17 Rectángulo">
            <a:extLst>
              <a:ext uri="{FF2B5EF4-FFF2-40B4-BE49-F238E27FC236}">
                <a16:creationId xmlns:a16="http://schemas.microsoft.com/office/drawing/2014/main" id="{B106DACE-983D-9D48-B2EA-55324770F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una malla simple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Rectángulo">
            <a:extLst>
              <a:ext uri="{FF2B5EF4-FFF2-40B4-BE49-F238E27FC236}">
                <a16:creationId xmlns:a16="http://schemas.microsoft.com/office/drawing/2014/main" id="{4C0FC188-7745-3842-8BB8-B72891CC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 circuito multi-mallas</a:t>
            </a:r>
            <a:endParaRPr lang="es-CL" altLang="es-CL" sz="18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C3C9EAB-6997-C14E-B27C-1626FCE26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D2BC51FD-BA14-124B-B70E-1F20B3696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20B773C6-A3A7-E24E-BFEB-2CC6BAC1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5AD40D6-526E-9C47-AEDF-8C05A24BE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C8CC5F8-4FCB-8E40-A383-DB8AACF66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F37618DF-9968-CB49-BFE8-54EC67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B1412DB7-830B-4E4D-926A-ACA4F22E0324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9330D1D4-D0F1-B244-AC99-D293AF8C3F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D89C63E-A192-ED44-808B-D705ADC75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75EA54C4-B63B-9042-8755-ACCE69F8D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D327BB44-5517-7842-90B7-AE234578F5F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B91AFAAE-4E5B-D742-87B6-277148DB677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1F5FF85F-0CF3-1F4C-A527-1C42E868CDC5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ea typeface="+mn-ea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68D59527-B4DE-3949-BFBC-B4F8EEB88466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70BED32A-EED0-2341-9771-4EB9D516104E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8" name="17 CuadroTexto">
              <a:extLst>
                <a:ext uri="{FF2B5EF4-FFF2-40B4-BE49-F238E27FC236}">
                  <a16:creationId xmlns:a16="http://schemas.microsoft.com/office/drawing/2014/main" id="{C5D558A8-763B-9C42-91A8-381B4FBCE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FFC000"/>
                  </a:solidFill>
                  <a:latin typeface="Comic Sans MS" panose="030F09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61F3EF52-7843-DF45-ADF7-5CCA20A0F62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94B7E260-F303-CD46-95DE-31556E2718DB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6" name="19 CuadroTexto">
              <a:extLst>
                <a:ext uri="{FF2B5EF4-FFF2-40B4-BE49-F238E27FC236}">
                  <a16:creationId xmlns:a16="http://schemas.microsoft.com/office/drawing/2014/main" id="{11B3902A-7319-F246-8F57-4F0F4104F7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00B050"/>
                  </a:solidFill>
                  <a:latin typeface="Comic Sans MS" panose="030F09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11E461FA-DFF5-1F43-994E-683163493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C000"/>
                </a:solidFill>
                <a:latin typeface="Comic Sans MS" panose="030F09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B169B24D-A13F-5948-9EB7-F391077B71F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 dirty="0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B7AB41C-B6B4-1C44-AE1E-A041A8E3EF18}"/>
              </a:ext>
            </a:extLst>
          </p:cNvPr>
          <p:cNvSpPr/>
          <p:nvPr/>
        </p:nvSpPr>
        <p:spPr>
          <a:xfrm>
            <a:off x="3786381" y="4329113"/>
            <a:ext cx="1404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+mn-ea"/>
              </a:rPr>
              <a:t>Malla 1:befcb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EBC95106-9FFF-E948-91BE-8A8628707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5ADAA907-8BEF-9644-951E-C5429B30B29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37EDB201-A27F-9241-A7B6-6726E5A56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/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blipFill>
                <a:blip r:embed="rId9"/>
                <a:stretch>
                  <a:fillRect r="-314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/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blipFill>
                <a:blip r:embed="rId10"/>
                <a:stretch>
                  <a:fillRect r="-806" b="-130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1" grpId="0" animBg="1"/>
      <p:bldP spid="22" grpId="0"/>
      <p:bldP spid="4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0"/>
            <a:ext cx="818271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A54EA0B-DC50-C741-A403-53197732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4026" y="2043663"/>
            <a:ext cx="4578895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22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5C8528-E4DA-A74D-9B92-4387A2095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1700808"/>
            <a:ext cx="5026000" cy="33242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Considere el siguiente circuito.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Identifique los nodos y las mallas 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Determine la intensidad de corriente electrica en cada rama del circuito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¿Cuál el el voltaje en la resistencia de </a:t>
                </a:r>
                <a14:m>
                  <m:oMath xmlns:m="http://schemas.openxmlformats.org/officeDocument/2006/math">
                    <m:r>
                      <a:rPr lang="es-ES" sz="1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d>
                      <m:dPr>
                        <m:begChr m:val="["/>
                        <m:endChr m:val="]"/>
                        <m:ctrlPr>
                          <a:rPr lang="es-ES" sz="1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1800" b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𝛀</m:t>
                        </m:r>
                      </m:e>
                    </m:d>
                  </m:oMath>
                </a14:m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?</a:t>
                </a:r>
                <a:endParaRPr lang="es-CL" altLang="es-CL" sz="1800" dirty="0"/>
              </a:p>
            </p:txBody>
          </p:sp>
        </mc:Choice>
        <mc:Fallback xmlns="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blipFill>
                <a:blip r:embed="rId4"/>
                <a:stretch>
                  <a:fillRect l="-876" t="-2105" b="-947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730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65A6943-B451-774B-A061-03E3AB4D5D3D}"/>
              </a:ext>
            </a:extLst>
          </p:cNvPr>
          <p:cNvGrpSpPr/>
          <p:nvPr/>
        </p:nvGrpSpPr>
        <p:grpSpPr>
          <a:xfrm>
            <a:off x="1619672" y="1412776"/>
            <a:ext cx="5421465" cy="3384376"/>
            <a:chOff x="1818858" y="908720"/>
            <a:chExt cx="5421465" cy="3384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67286AF-11B9-334F-8FE0-A31D8E824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1164"/>
            <a:stretch/>
          </p:blipFill>
          <p:spPr>
            <a:xfrm>
              <a:off x="1818858" y="908720"/>
              <a:ext cx="5421465" cy="3384376"/>
            </a:xfrm>
            <a:prstGeom prst="rect">
              <a:avLst/>
            </a:prstGeom>
          </p:spPr>
        </p:pic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DB4768D8-2682-1D4C-AFCB-37DF8F67F331}"/>
                </a:ext>
              </a:extLst>
            </p:cNvPr>
            <p:cNvSpPr/>
            <p:nvPr/>
          </p:nvSpPr>
          <p:spPr>
            <a:xfrm>
              <a:off x="212372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90FCD23C-8BA5-E444-9CB1-327BA1A67EE5}"/>
                </a:ext>
              </a:extLst>
            </p:cNvPr>
            <p:cNvSpPr/>
            <p:nvPr/>
          </p:nvSpPr>
          <p:spPr>
            <a:xfrm>
              <a:off x="5004048" y="1853341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60537BE7-972F-8240-A55A-2C2A01C637D6}"/>
                </a:ext>
              </a:extLst>
            </p:cNvPr>
            <p:cNvSpPr/>
            <p:nvPr/>
          </p:nvSpPr>
          <p:spPr>
            <a:xfrm>
              <a:off x="680424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4" name="17 Rectángulo">
            <a:extLst>
              <a:ext uri="{FF2B5EF4-FFF2-40B4-BE49-F238E27FC236}">
                <a16:creationId xmlns:a16="http://schemas.microsoft.com/office/drawing/2014/main" id="{B83C2DA9-52CD-FC40-BEF2-EF7950C6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85182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el siguiente circuito.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Identifique todos los modos y mallas del circuito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Establezca las ecuaciones que permiten determinar la intensidad </a:t>
            </a:r>
          </a:p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 cooriente electria en cada rama del circuito.</a:t>
            </a:r>
          </a:p>
          <a:p>
            <a:pPr marL="342900" indent="-342900" eaLnBrk="1" hangingPunct="1">
              <a:buAutoNum type="alphaLcParenR"/>
            </a:pPr>
            <a:endParaRPr lang="es-CL" altLang="es-CL" sz="18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36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586</Words>
  <Application>Microsoft Macintosh PowerPoint</Application>
  <PresentationFormat>Presentación en pantalla (4:3)</PresentationFormat>
  <Paragraphs>63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 BERKLEY</vt:lpstr>
      <vt:lpstr>Arial</vt:lpstr>
      <vt:lpstr>Calibri</vt:lpstr>
      <vt:lpstr>Cambria Math</vt:lpstr>
      <vt:lpstr>Comic Sans MS</vt:lpstr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Cristian Romanque</cp:lastModifiedBy>
  <cp:revision>36</cp:revision>
  <dcterms:created xsi:type="dcterms:W3CDTF">2012-04-21T16:12:12Z</dcterms:created>
  <dcterms:modified xsi:type="dcterms:W3CDTF">2021-05-29T21:35:21Z</dcterms:modified>
</cp:coreProperties>
</file>