
<file path=[Content_Types].xml><?xml version="1.0" encoding="utf-8"?>
<Types xmlns="http://schemas.openxmlformats.org/package/2006/content-types">
  <Default Extension="bin" ContentType="application/vnd.openxmlformats-officedocument.oleObject"/>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109" r:id="rId1"/>
  </p:sldMasterIdLst>
  <p:notesMasterIdLst>
    <p:notesMasterId r:id="rId69"/>
  </p:notesMasterIdLst>
  <p:sldIdLst>
    <p:sldId id="256" r:id="rId2"/>
    <p:sldId id="257" r:id="rId3"/>
    <p:sldId id="841" r:id="rId4"/>
    <p:sldId id="852" r:id="rId5"/>
    <p:sldId id="853" r:id="rId6"/>
    <p:sldId id="854" r:id="rId7"/>
    <p:sldId id="855" r:id="rId8"/>
    <p:sldId id="856" r:id="rId9"/>
    <p:sldId id="842" r:id="rId10"/>
    <p:sldId id="857" r:id="rId11"/>
    <p:sldId id="862" r:id="rId12"/>
    <p:sldId id="863" r:id="rId13"/>
    <p:sldId id="864" r:id="rId14"/>
    <p:sldId id="865" r:id="rId15"/>
    <p:sldId id="866" r:id="rId16"/>
    <p:sldId id="867" r:id="rId17"/>
    <p:sldId id="805" r:id="rId18"/>
    <p:sldId id="806" r:id="rId19"/>
    <p:sldId id="807" r:id="rId20"/>
    <p:sldId id="789" r:id="rId21"/>
    <p:sldId id="868" r:id="rId22"/>
    <p:sldId id="915" r:id="rId23"/>
    <p:sldId id="869" r:id="rId24"/>
    <p:sldId id="877" r:id="rId25"/>
    <p:sldId id="871" r:id="rId26"/>
    <p:sldId id="872" r:id="rId27"/>
    <p:sldId id="873" r:id="rId28"/>
    <p:sldId id="874" r:id="rId29"/>
    <p:sldId id="875" r:id="rId30"/>
    <p:sldId id="876" r:id="rId31"/>
    <p:sldId id="766" r:id="rId32"/>
    <p:sldId id="916" r:id="rId33"/>
    <p:sldId id="880" r:id="rId34"/>
    <p:sldId id="879" r:id="rId35"/>
    <p:sldId id="894" r:id="rId36"/>
    <p:sldId id="768" r:id="rId37"/>
    <p:sldId id="769" r:id="rId38"/>
    <p:sldId id="881" r:id="rId39"/>
    <p:sldId id="882" r:id="rId40"/>
    <p:sldId id="883" r:id="rId41"/>
    <p:sldId id="884" r:id="rId42"/>
    <p:sldId id="886" r:id="rId43"/>
    <p:sldId id="887" r:id="rId44"/>
    <p:sldId id="888" r:id="rId45"/>
    <p:sldId id="889" r:id="rId46"/>
    <p:sldId id="890" r:id="rId47"/>
    <p:sldId id="891" r:id="rId48"/>
    <p:sldId id="892" r:id="rId49"/>
    <p:sldId id="878" r:id="rId50"/>
    <p:sldId id="897" r:id="rId51"/>
    <p:sldId id="896" r:id="rId52"/>
    <p:sldId id="898" r:id="rId53"/>
    <p:sldId id="901" r:id="rId54"/>
    <p:sldId id="902" r:id="rId55"/>
    <p:sldId id="903" r:id="rId56"/>
    <p:sldId id="904" r:id="rId57"/>
    <p:sldId id="906" r:id="rId58"/>
    <p:sldId id="905" r:id="rId59"/>
    <p:sldId id="907" r:id="rId60"/>
    <p:sldId id="908" r:id="rId61"/>
    <p:sldId id="909" r:id="rId62"/>
    <p:sldId id="910" r:id="rId63"/>
    <p:sldId id="911" r:id="rId64"/>
    <p:sldId id="912" r:id="rId65"/>
    <p:sldId id="913" r:id="rId66"/>
    <p:sldId id="914" r:id="rId67"/>
    <p:sldId id="482" r:id="rId68"/>
  </p:sldIdLst>
  <p:sldSz cx="9144000" cy="6858000" type="screen4x3"/>
  <p:notesSz cx="6858000" cy="9077325"/>
  <p:defaultTextStyle>
    <a:defPPr>
      <a:defRPr lang="es-E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A3E"/>
    <a:srgbClr val="E22E37"/>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190" autoAdjust="0"/>
  </p:normalViewPr>
  <p:slideViewPr>
    <p:cSldViewPr>
      <p:cViewPr varScale="1">
        <p:scale>
          <a:sx n="75" d="100"/>
          <a:sy n="75" d="100"/>
        </p:scale>
        <p:origin x="1574" y="43"/>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100" d="100"/>
        <a:sy n="100" d="100"/>
      </p:scale>
      <p:origin x="0" y="-5491"/>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es-ES"/>
          </a:p>
        </p:txBody>
      </p:sp>
      <p:sp>
        <p:nvSpPr>
          <p:cNvPr id="36867" name="Rectangle 3"/>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es-ES"/>
          </a:p>
        </p:txBody>
      </p:sp>
      <p:sp>
        <p:nvSpPr>
          <p:cNvPr id="115716" name="Rectangle 4"/>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es-ES"/>
          </a:p>
        </p:txBody>
      </p:sp>
      <p:sp>
        <p:nvSpPr>
          <p:cNvPr id="36871" name="Rectangle 7"/>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C49C0EB4-0D88-45EA-AD03-6E339152A895}"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CC74A7-E8AB-4198-B0F6-E1ABDD405951}" type="slidenum">
              <a:rPr lang="es-ES"/>
              <a:pPr/>
              <a:t>4</a:t>
            </a:fld>
            <a:endParaRPr lang="es-ES"/>
          </a:p>
        </p:txBody>
      </p:sp>
      <p:sp>
        <p:nvSpPr>
          <p:cNvPr id="60418" name="Rectangle 2"/>
          <p:cNvSpPr>
            <a:spLocks noGrp="1" noRot="1" noChangeAspect="1" noChangeArrowheads="1" noTextEdit="1"/>
          </p:cNvSpPr>
          <p:nvPr>
            <p:ph type="sldImg"/>
          </p:nvPr>
        </p:nvSpPr>
        <p:spPr bwMode="auto">
          <a:xfrm>
            <a:off x="1168400" y="687388"/>
            <a:ext cx="4522788" cy="3390900"/>
          </a:xfrm>
          <a:prstGeom prst="rect">
            <a:avLst/>
          </a:prstGeom>
          <a:noFill/>
          <a:ln w="12700" cap="flat">
            <a:solidFill>
              <a:schemeClr val="tx1"/>
            </a:solidFill>
            <a:miter lim="800000"/>
            <a:headEnd/>
            <a:tailEnd/>
          </a:ln>
        </p:spPr>
      </p:sp>
      <p:sp>
        <p:nvSpPr>
          <p:cNvPr id="60419" name="Rectangle 3"/>
          <p:cNvSpPr>
            <a:spLocks noGrp="1" noChangeArrowheads="1"/>
          </p:cNvSpPr>
          <p:nvPr>
            <p:ph type="body" idx="1"/>
          </p:nvPr>
        </p:nvSpPr>
        <p:spPr bwMode="auto">
          <a:xfrm>
            <a:off x="914400" y="4311730"/>
            <a:ext cx="5029200" cy="4084796"/>
          </a:xfrm>
          <a:prstGeom prst="rect">
            <a:avLst/>
          </a:prstGeom>
          <a:noFill/>
          <a:ln>
            <a:miter lim="800000"/>
            <a:headEnd/>
            <a:tailEnd/>
          </a:ln>
        </p:spPr>
        <p:txBody>
          <a:bodyPr lIns="92075" tIns="46038" rIns="92075" bIns="46038"/>
          <a:lstStyle/>
          <a:p>
            <a:endParaRPr 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8CB429-E5B1-4EB7-A22A-E51A57142D0D}" type="slidenum">
              <a:rPr lang="es-ES"/>
              <a:pPr/>
              <a:t>5</a:t>
            </a:fld>
            <a:endParaRPr lang="es-ES"/>
          </a:p>
        </p:txBody>
      </p:sp>
      <p:sp>
        <p:nvSpPr>
          <p:cNvPr id="62466" name="Rectangle 2"/>
          <p:cNvSpPr>
            <a:spLocks noGrp="1" noRot="1" noChangeAspect="1" noChangeArrowheads="1" noTextEdit="1"/>
          </p:cNvSpPr>
          <p:nvPr>
            <p:ph type="sldImg"/>
          </p:nvPr>
        </p:nvSpPr>
        <p:spPr bwMode="auto">
          <a:xfrm>
            <a:off x="1168400" y="687388"/>
            <a:ext cx="4522788" cy="3390900"/>
          </a:xfrm>
          <a:prstGeom prst="rect">
            <a:avLst/>
          </a:prstGeom>
          <a:noFill/>
          <a:ln w="12700" cap="flat">
            <a:solidFill>
              <a:schemeClr val="tx1"/>
            </a:solidFill>
            <a:miter lim="800000"/>
            <a:headEnd/>
            <a:tailEnd/>
          </a:ln>
        </p:spPr>
      </p:sp>
      <p:sp>
        <p:nvSpPr>
          <p:cNvPr id="62467" name="Rectangle 3"/>
          <p:cNvSpPr>
            <a:spLocks noGrp="1" noChangeArrowheads="1"/>
          </p:cNvSpPr>
          <p:nvPr>
            <p:ph type="body" idx="1"/>
          </p:nvPr>
        </p:nvSpPr>
        <p:spPr bwMode="auto">
          <a:xfrm>
            <a:off x="914400" y="4311730"/>
            <a:ext cx="5029200" cy="4084796"/>
          </a:xfrm>
          <a:prstGeom prst="rect">
            <a:avLst/>
          </a:prstGeom>
          <a:noFill/>
          <a:ln>
            <a:miter lim="800000"/>
            <a:headEnd/>
            <a:tailEnd/>
          </a:ln>
        </p:spPr>
        <p:txBody>
          <a:bodyPr lIns="92075" tIns="46038" rIns="92075" bIns="46038"/>
          <a:lstStyle/>
          <a:p>
            <a:endParaRPr 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114C1D-0D98-49A6-9C48-B84777D106A5}" type="slidenum">
              <a:rPr lang="es-ES"/>
              <a:pPr/>
              <a:t>6</a:t>
            </a:fld>
            <a:endParaRPr lang="es-ES"/>
          </a:p>
        </p:txBody>
      </p:sp>
      <p:sp>
        <p:nvSpPr>
          <p:cNvPr id="64514" name="Rectangle 2"/>
          <p:cNvSpPr>
            <a:spLocks noGrp="1" noRot="1" noChangeAspect="1" noChangeArrowheads="1" noTextEdit="1"/>
          </p:cNvSpPr>
          <p:nvPr>
            <p:ph type="sldImg"/>
          </p:nvPr>
        </p:nvSpPr>
        <p:spPr bwMode="auto">
          <a:xfrm>
            <a:off x="1168400" y="687388"/>
            <a:ext cx="4522788" cy="3390900"/>
          </a:xfrm>
          <a:prstGeom prst="rect">
            <a:avLst/>
          </a:prstGeom>
          <a:noFill/>
          <a:ln w="12700" cap="flat">
            <a:solidFill>
              <a:schemeClr val="tx1"/>
            </a:solidFill>
            <a:miter lim="800000"/>
            <a:headEnd/>
            <a:tailEnd/>
          </a:ln>
        </p:spPr>
      </p:sp>
      <p:sp>
        <p:nvSpPr>
          <p:cNvPr id="64515" name="Rectangle 3"/>
          <p:cNvSpPr>
            <a:spLocks noGrp="1" noChangeArrowheads="1"/>
          </p:cNvSpPr>
          <p:nvPr>
            <p:ph type="body" idx="1"/>
          </p:nvPr>
        </p:nvSpPr>
        <p:spPr bwMode="auto">
          <a:xfrm>
            <a:off x="914400" y="4311730"/>
            <a:ext cx="5029200" cy="4084796"/>
          </a:xfrm>
          <a:prstGeom prst="rect">
            <a:avLst/>
          </a:prstGeom>
          <a:noFill/>
          <a:ln>
            <a:miter lim="800000"/>
            <a:headEnd/>
            <a:tailEnd/>
          </a:ln>
        </p:spPr>
        <p:txBody>
          <a:bodyPr lIns="92075" tIns="46038" rIns="92075" bIns="46038"/>
          <a:lstStyle/>
          <a:p>
            <a:endParaRPr lang="es-ES_tradn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AD1024-6160-47FB-B75E-349AFD3238DD}" type="slidenum">
              <a:rPr lang="es-ES"/>
              <a:pPr/>
              <a:t>7</a:t>
            </a:fld>
            <a:endParaRPr lang="es-ES"/>
          </a:p>
        </p:txBody>
      </p:sp>
      <p:sp>
        <p:nvSpPr>
          <p:cNvPr id="66562" name="Rectangle 2"/>
          <p:cNvSpPr>
            <a:spLocks noGrp="1" noRot="1" noChangeAspect="1" noChangeArrowheads="1" noTextEdit="1"/>
          </p:cNvSpPr>
          <p:nvPr>
            <p:ph type="sldImg"/>
          </p:nvPr>
        </p:nvSpPr>
        <p:spPr bwMode="auto">
          <a:xfrm>
            <a:off x="1168400" y="687388"/>
            <a:ext cx="4522788" cy="3390900"/>
          </a:xfrm>
          <a:prstGeom prst="rect">
            <a:avLst/>
          </a:prstGeom>
          <a:noFill/>
          <a:ln w="12700" cap="flat">
            <a:solidFill>
              <a:schemeClr val="tx1"/>
            </a:solidFill>
            <a:miter lim="800000"/>
            <a:headEnd/>
            <a:tailEnd/>
          </a:ln>
        </p:spPr>
      </p:sp>
      <p:sp>
        <p:nvSpPr>
          <p:cNvPr id="66563" name="Rectangle 3"/>
          <p:cNvSpPr>
            <a:spLocks noGrp="1" noChangeArrowheads="1"/>
          </p:cNvSpPr>
          <p:nvPr>
            <p:ph type="body" idx="1"/>
          </p:nvPr>
        </p:nvSpPr>
        <p:spPr bwMode="auto">
          <a:xfrm>
            <a:off x="914400" y="4311730"/>
            <a:ext cx="5029200" cy="4084796"/>
          </a:xfrm>
          <a:prstGeom prst="rect">
            <a:avLst/>
          </a:prstGeom>
          <a:noFill/>
          <a:ln>
            <a:miter lim="800000"/>
            <a:headEnd/>
            <a:tailEnd/>
          </a:ln>
        </p:spPr>
        <p:txBody>
          <a:bodyPr lIns="92075" tIns="46038" rIns="92075" bIns="46038"/>
          <a:lstStyle/>
          <a:p>
            <a:endParaRPr lang="es-ES_trad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AA07C40-5E0F-4031-9495-3FA5E17F5314}" type="slidenum">
              <a:rPr lang="es-ES"/>
              <a:pPr/>
              <a:t>8</a:t>
            </a:fld>
            <a:endParaRPr lang="es-ES"/>
          </a:p>
        </p:txBody>
      </p:sp>
      <p:sp>
        <p:nvSpPr>
          <p:cNvPr id="68610" name="Rectangle 2"/>
          <p:cNvSpPr>
            <a:spLocks noGrp="1" noRot="1" noChangeAspect="1" noChangeArrowheads="1" noTextEdit="1"/>
          </p:cNvSpPr>
          <p:nvPr>
            <p:ph type="sldImg"/>
          </p:nvPr>
        </p:nvSpPr>
        <p:spPr bwMode="auto">
          <a:xfrm>
            <a:off x="1168400" y="687388"/>
            <a:ext cx="4522788" cy="3390900"/>
          </a:xfrm>
          <a:prstGeom prst="rect">
            <a:avLst/>
          </a:prstGeom>
          <a:noFill/>
          <a:ln w="12700" cap="flat">
            <a:solidFill>
              <a:schemeClr val="tx1"/>
            </a:solidFill>
            <a:miter lim="800000"/>
            <a:headEnd/>
            <a:tailEnd/>
          </a:ln>
        </p:spPr>
      </p:sp>
      <p:sp>
        <p:nvSpPr>
          <p:cNvPr id="68611" name="Rectangle 3"/>
          <p:cNvSpPr>
            <a:spLocks noGrp="1" noChangeArrowheads="1"/>
          </p:cNvSpPr>
          <p:nvPr>
            <p:ph type="body" idx="1"/>
          </p:nvPr>
        </p:nvSpPr>
        <p:spPr bwMode="auto">
          <a:xfrm>
            <a:off x="914400" y="4311730"/>
            <a:ext cx="5029200" cy="4084796"/>
          </a:xfrm>
          <a:prstGeom prst="rect">
            <a:avLst/>
          </a:prstGeom>
          <a:noFill/>
          <a:ln>
            <a:miter lim="800000"/>
            <a:headEnd/>
            <a:tailEnd/>
          </a:ln>
        </p:spPr>
        <p:txBody>
          <a:bodyPr lIns="92075" tIns="46038" rIns="92075" bIns="46038"/>
          <a:lstStyle/>
          <a:p>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pPr>
              <a:defRPr/>
            </a:pPr>
            <a:fld id="{1E881B28-0A04-48E7-AAC4-5D2E3D20A14D}" type="datetime1">
              <a:rPr lang="es-CL" smtClean="0"/>
              <a:t>18-03-2024</a:t>
            </a:fld>
            <a:endParaRPr lang="es-ES"/>
          </a:p>
        </p:txBody>
      </p:sp>
      <p:sp>
        <p:nvSpPr>
          <p:cNvPr id="19" name="18 Marcador de pie de página"/>
          <p:cNvSpPr>
            <a:spLocks noGrp="1"/>
          </p:cNvSpPr>
          <p:nvPr>
            <p:ph type="ftr" sz="quarter" idx="11"/>
          </p:nvPr>
        </p:nvSpPr>
        <p:spPr>
          <a:xfrm>
            <a:off x="3491880" y="6407944"/>
            <a:ext cx="3238873" cy="365125"/>
          </a:xfrm>
        </p:spPr>
        <p:txBody>
          <a:bodyPr/>
          <a:lstStyle>
            <a:lvl1pPr>
              <a:defRPr>
                <a:solidFill>
                  <a:schemeClr val="accent1">
                    <a:tint val="20000"/>
                  </a:schemeClr>
                </a:solidFill>
              </a:defRPr>
            </a:lvl1pPr>
            <a:extLst/>
          </a:lstStyle>
          <a:p>
            <a:pPr>
              <a:defRPr/>
            </a:pPr>
            <a:r>
              <a:rPr lang="es-ES"/>
              <a:t>UT 1 Fundamentos de Estabilidad tercera parte</a:t>
            </a:r>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pPr>
              <a:defRPr/>
            </a:pPr>
            <a:fld id="{C0A89749-771D-4773-9046-528091631E70}" type="slidenum">
              <a:rPr lang="es-ES" smtClean="0"/>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fld id="{09082BFB-0A05-4B00-9A96-B90F801918FD}" type="datetime1">
              <a:rPr lang="es-CL" smtClean="0"/>
              <a:t>18-03-2024</a:t>
            </a:fld>
            <a:endParaRPr lang="es-ES"/>
          </a:p>
        </p:txBody>
      </p:sp>
      <p:sp>
        <p:nvSpPr>
          <p:cNvPr id="5" name="4 Marcador de pie de página"/>
          <p:cNvSpPr>
            <a:spLocks noGrp="1"/>
          </p:cNvSpPr>
          <p:nvPr>
            <p:ph type="ftr" sz="quarter" idx="11"/>
          </p:nvPr>
        </p:nvSpPr>
        <p:spPr>
          <a:xfrm>
            <a:off x="3419872" y="6407944"/>
            <a:ext cx="3310881" cy="365125"/>
          </a:xfrm>
        </p:spPr>
        <p:txBody>
          <a:bodyPr/>
          <a:lstStyle/>
          <a:p>
            <a:pPr>
              <a:defRPr/>
            </a:pPr>
            <a:r>
              <a:rPr lang="es-ES"/>
              <a:t>UT 1 Fundamentos de Estabilidad tercera parte</a:t>
            </a:r>
          </a:p>
        </p:txBody>
      </p:sp>
      <p:sp>
        <p:nvSpPr>
          <p:cNvPr id="6" name="5 Marcador de número de diapositiva"/>
          <p:cNvSpPr>
            <a:spLocks noGrp="1"/>
          </p:cNvSpPr>
          <p:nvPr>
            <p:ph type="sldNum" sz="quarter" idx="12"/>
          </p:nvPr>
        </p:nvSpPr>
        <p:spPr/>
        <p:txBody>
          <a:bodyPr/>
          <a:lstStyle/>
          <a:p>
            <a:pPr>
              <a:defRPr/>
            </a:pPr>
            <a:fld id="{512A34C5-A7E8-4629-B921-404C04172488}" type="slidenum">
              <a:rPr lang="es-ES" smtClean="0"/>
              <a:pPr>
                <a:defRPr/>
              </a:pPr>
              <a:t>‹Nº›</a:t>
            </a:fld>
            <a:endParaRPr lang="es-ES"/>
          </a:p>
        </p:txBody>
      </p:sp>
      <p:sp>
        <p:nvSpPr>
          <p:cNvPr id="7" name="6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a:t>Haga clic para modificar el estilo de texto del patrón</a:t>
            </a:r>
          </a:p>
        </p:txBody>
      </p:sp>
      <p:sp>
        <p:nvSpPr>
          <p:cNvPr id="4" name="3 Marcador de fecha"/>
          <p:cNvSpPr>
            <a:spLocks noGrp="1"/>
          </p:cNvSpPr>
          <p:nvPr>
            <p:ph type="dt" sz="half" idx="10"/>
          </p:nvPr>
        </p:nvSpPr>
        <p:spPr/>
        <p:txBody>
          <a:bodyPr/>
          <a:lstStyle/>
          <a:p>
            <a:pPr>
              <a:defRPr/>
            </a:pPr>
            <a:fld id="{9D1D1EEA-37D7-44F2-AC47-1947D41F37A7}" type="datetime1">
              <a:rPr lang="es-CL" smtClean="0"/>
              <a:t>18-03-2024</a:t>
            </a:fld>
            <a:endParaRPr lang="es-ES"/>
          </a:p>
        </p:txBody>
      </p:sp>
      <p:sp>
        <p:nvSpPr>
          <p:cNvPr id="5" name="4 Marcador de pie de página"/>
          <p:cNvSpPr>
            <a:spLocks noGrp="1"/>
          </p:cNvSpPr>
          <p:nvPr>
            <p:ph type="ftr" sz="quarter" idx="11"/>
          </p:nvPr>
        </p:nvSpPr>
        <p:spPr/>
        <p:txBody>
          <a:bodyPr/>
          <a:lstStyle/>
          <a:p>
            <a:pPr>
              <a:defRPr/>
            </a:pPr>
            <a:r>
              <a:rPr lang="es-ES"/>
              <a:t>UT 1 Fundamentos de Estabilidad tercera parte</a:t>
            </a:r>
          </a:p>
        </p:txBody>
      </p:sp>
      <p:sp>
        <p:nvSpPr>
          <p:cNvPr id="6" name="5 Marcador de número de diapositiva"/>
          <p:cNvSpPr>
            <a:spLocks noGrp="1"/>
          </p:cNvSpPr>
          <p:nvPr>
            <p:ph type="sldNum" sz="quarter" idx="12"/>
          </p:nvPr>
        </p:nvSpPr>
        <p:spPr/>
        <p:txBody>
          <a:bodyPr/>
          <a:lstStyle/>
          <a:p>
            <a:pPr>
              <a:defRPr/>
            </a:pPr>
            <a:fld id="{BDABC050-5ECE-4420-AA49-21AC7FA4F390}" type="slidenum">
              <a:rPr lang="es-ES" smtClean="0"/>
              <a:pPr>
                <a:defRPr/>
              </a:pPr>
              <a:t>‹Nº›</a:t>
            </a:fld>
            <a:endParaRPr lang="es-ES"/>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5" name="4 Marcador de fecha"/>
          <p:cNvSpPr>
            <a:spLocks noGrp="1"/>
          </p:cNvSpPr>
          <p:nvPr>
            <p:ph type="dt" sz="half" idx="10"/>
          </p:nvPr>
        </p:nvSpPr>
        <p:spPr/>
        <p:txBody>
          <a:bodyPr/>
          <a:lstStyle/>
          <a:p>
            <a:pPr>
              <a:defRPr/>
            </a:pPr>
            <a:fld id="{69B798FF-BE78-4C8A-AD34-9D9C32D9CCE3}" type="datetime1">
              <a:rPr lang="es-CL" smtClean="0"/>
              <a:t>18-03-2024</a:t>
            </a:fld>
            <a:endParaRPr lang="es-ES"/>
          </a:p>
        </p:txBody>
      </p:sp>
      <p:sp>
        <p:nvSpPr>
          <p:cNvPr id="6" name="5 Marcador de pie de página"/>
          <p:cNvSpPr>
            <a:spLocks noGrp="1"/>
          </p:cNvSpPr>
          <p:nvPr>
            <p:ph type="ftr" sz="quarter" idx="11"/>
          </p:nvPr>
        </p:nvSpPr>
        <p:spPr/>
        <p:txBody>
          <a:bodyPr/>
          <a:lstStyle/>
          <a:p>
            <a:pPr>
              <a:defRPr/>
            </a:pPr>
            <a:r>
              <a:rPr lang="es-ES"/>
              <a:t>UT 1 Fundamentos de Estabilidad tercera parte</a:t>
            </a:r>
          </a:p>
        </p:txBody>
      </p:sp>
      <p:sp>
        <p:nvSpPr>
          <p:cNvPr id="7" name="6 Marcador de número de diapositiva"/>
          <p:cNvSpPr>
            <a:spLocks noGrp="1"/>
          </p:cNvSpPr>
          <p:nvPr>
            <p:ph type="sldNum" sz="quarter" idx="12"/>
          </p:nvPr>
        </p:nvSpPr>
        <p:spPr/>
        <p:txBody>
          <a:bodyPr/>
          <a:lstStyle/>
          <a:p>
            <a:pPr>
              <a:defRPr/>
            </a:pPr>
            <a:fld id="{98C7F8E6-B13C-433A-AD0F-1BD0253ED50E}" type="slidenum">
              <a:rPr lang="es-ES" smtClean="0"/>
              <a:pPr>
                <a:defRPr/>
              </a:pPr>
              <a:t>‹Nº›</a:t>
            </a:fld>
            <a:endParaRPr lang="es-ES"/>
          </a:p>
        </p:txBody>
      </p:sp>
      <p:sp>
        <p:nvSpPr>
          <p:cNvPr id="8" name="7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7" name="6 Marcador de fecha"/>
          <p:cNvSpPr>
            <a:spLocks noGrp="1"/>
          </p:cNvSpPr>
          <p:nvPr>
            <p:ph type="dt" sz="half" idx="10"/>
          </p:nvPr>
        </p:nvSpPr>
        <p:spPr/>
        <p:txBody>
          <a:bodyPr/>
          <a:lstStyle/>
          <a:p>
            <a:pPr>
              <a:defRPr/>
            </a:pPr>
            <a:fld id="{B8316780-7A5A-4E93-821B-2C1BE3A78BBC}" type="datetime1">
              <a:rPr lang="es-CL" smtClean="0"/>
              <a:t>18-03-2024</a:t>
            </a:fld>
            <a:endParaRPr lang="es-ES"/>
          </a:p>
        </p:txBody>
      </p:sp>
      <p:sp>
        <p:nvSpPr>
          <p:cNvPr id="8" name="7 Marcador de pie de página"/>
          <p:cNvSpPr>
            <a:spLocks noGrp="1"/>
          </p:cNvSpPr>
          <p:nvPr>
            <p:ph type="ftr" sz="quarter" idx="11"/>
          </p:nvPr>
        </p:nvSpPr>
        <p:spPr/>
        <p:txBody>
          <a:bodyPr/>
          <a:lstStyle/>
          <a:p>
            <a:pPr>
              <a:defRPr/>
            </a:pPr>
            <a:r>
              <a:rPr lang="es-ES"/>
              <a:t>UT 1 Fundamentos de Estabilidad tercera parte</a:t>
            </a:r>
          </a:p>
        </p:txBody>
      </p:sp>
      <p:sp>
        <p:nvSpPr>
          <p:cNvPr id="9" name="8 Marcador de número de diapositiva"/>
          <p:cNvSpPr>
            <a:spLocks noGrp="1"/>
          </p:cNvSpPr>
          <p:nvPr>
            <p:ph type="sldNum" sz="quarter" idx="12"/>
          </p:nvPr>
        </p:nvSpPr>
        <p:spPr/>
        <p:txBody>
          <a:bodyPr/>
          <a:lstStyle/>
          <a:p>
            <a:pPr>
              <a:defRPr/>
            </a:pPr>
            <a:fld id="{1A642D2A-D80B-46DB-B70F-213340C71A31}" type="slidenum">
              <a:rPr lang="es-ES" smtClean="0"/>
              <a:pPr>
                <a:defRPr/>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pPr>
              <a:defRPr/>
            </a:pPr>
            <a:fld id="{267725DD-5FEB-459F-AD67-DC2DD0BBC979}" type="datetime1">
              <a:rPr lang="es-CL" smtClean="0"/>
              <a:t>18-03-2024</a:t>
            </a:fld>
            <a:endParaRPr lang="es-ES"/>
          </a:p>
        </p:txBody>
      </p:sp>
      <p:sp>
        <p:nvSpPr>
          <p:cNvPr id="4" name="3 Marcador de pie de página"/>
          <p:cNvSpPr>
            <a:spLocks noGrp="1"/>
          </p:cNvSpPr>
          <p:nvPr>
            <p:ph type="ftr" sz="quarter" idx="11"/>
          </p:nvPr>
        </p:nvSpPr>
        <p:spPr/>
        <p:txBody>
          <a:bodyPr/>
          <a:lstStyle/>
          <a:p>
            <a:pPr>
              <a:defRPr/>
            </a:pPr>
            <a:r>
              <a:rPr lang="es-ES"/>
              <a:t>UT 1 Fundamentos de Estabilidad tercera parte</a:t>
            </a:r>
          </a:p>
        </p:txBody>
      </p:sp>
      <p:sp>
        <p:nvSpPr>
          <p:cNvPr id="5" name="4 Marcador de número de diapositiva"/>
          <p:cNvSpPr>
            <a:spLocks noGrp="1"/>
          </p:cNvSpPr>
          <p:nvPr>
            <p:ph type="sldNum" sz="quarter" idx="12"/>
          </p:nvPr>
        </p:nvSpPr>
        <p:spPr/>
        <p:txBody>
          <a:bodyPr/>
          <a:lstStyle/>
          <a:p>
            <a:pPr>
              <a:defRPr/>
            </a:pPr>
            <a:fld id="{1EDDACC4-A0AB-4440-9320-B5E0E34F4CB4}" type="slidenum">
              <a:rPr lang="es-ES" smtClean="0"/>
              <a:pPr>
                <a:defRPr/>
              </a:pPr>
              <a:t>‹Nº›</a:t>
            </a:fld>
            <a:endParaRPr lang="es-ES"/>
          </a:p>
        </p:txBody>
      </p:sp>
      <p:sp>
        <p:nvSpPr>
          <p:cNvPr id="6" name="5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fld id="{076A2101-FD0F-430C-9D7D-AF429760084D}" type="datetime1">
              <a:rPr lang="es-CL" smtClean="0"/>
              <a:t>18-03-2024</a:t>
            </a:fld>
            <a:endParaRPr lang="es-ES"/>
          </a:p>
        </p:txBody>
      </p:sp>
      <p:sp>
        <p:nvSpPr>
          <p:cNvPr id="3" name="2 Marcador de pie de página"/>
          <p:cNvSpPr>
            <a:spLocks noGrp="1"/>
          </p:cNvSpPr>
          <p:nvPr>
            <p:ph type="ftr" sz="quarter" idx="11"/>
          </p:nvPr>
        </p:nvSpPr>
        <p:spPr/>
        <p:txBody>
          <a:bodyPr/>
          <a:lstStyle/>
          <a:p>
            <a:pPr>
              <a:defRPr/>
            </a:pPr>
            <a:r>
              <a:rPr lang="es-ES"/>
              <a:t>UT 1 Fundamentos de Estabilidad tercera parte</a:t>
            </a:r>
          </a:p>
        </p:txBody>
      </p:sp>
      <p:sp>
        <p:nvSpPr>
          <p:cNvPr id="4" name="3 Marcador de número de diapositiva"/>
          <p:cNvSpPr>
            <a:spLocks noGrp="1"/>
          </p:cNvSpPr>
          <p:nvPr>
            <p:ph type="sldNum" sz="quarter" idx="12"/>
          </p:nvPr>
        </p:nvSpPr>
        <p:spPr/>
        <p:txBody>
          <a:bodyPr/>
          <a:lstStyle/>
          <a:p>
            <a:pPr>
              <a:defRPr/>
            </a:pPr>
            <a:fld id="{90111581-DA39-4E98-B9BB-2C3642245267}" type="slidenum">
              <a:rPr lang="es-ES" smtClean="0"/>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p>
            <a:pPr>
              <a:defRPr/>
            </a:pPr>
            <a:fld id="{E0BA960D-DC43-49FB-B904-451EF349D340}" type="datetime1">
              <a:rPr lang="es-CL" smtClean="0"/>
              <a:t>18-03-2024</a:t>
            </a:fld>
            <a:endParaRPr lang="es-ES"/>
          </a:p>
        </p:txBody>
      </p:sp>
      <p:sp>
        <p:nvSpPr>
          <p:cNvPr id="6" name="5 Marcador de pie de página"/>
          <p:cNvSpPr>
            <a:spLocks noGrp="1"/>
          </p:cNvSpPr>
          <p:nvPr>
            <p:ph type="ftr" sz="quarter" idx="11"/>
          </p:nvPr>
        </p:nvSpPr>
        <p:spPr/>
        <p:txBody>
          <a:bodyPr/>
          <a:lstStyle/>
          <a:p>
            <a:pPr>
              <a:defRPr/>
            </a:pPr>
            <a:r>
              <a:rPr lang="es-ES"/>
              <a:t>UT 1 Fundamentos de Estabilidad tercera parte</a:t>
            </a:r>
          </a:p>
        </p:txBody>
      </p:sp>
      <p:sp>
        <p:nvSpPr>
          <p:cNvPr id="7" name="6 Marcador de número de diapositiva"/>
          <p:cNvSpPr>
            <a:spLocks noGrp="1"/>
          </p:cNvSpPr>
          <p:nvPr>
            <p:ph type="sldNum" sz="quarter" idx="12"/>
          </p:nvPr>
        </p:nvSpPr>
        <p:spPr/>
        <p:txBody>
          <a:bodyPr/>
          <a:lstStyle/>
          <a:p>
            <a:pPr>
              <a:defRPr/>
            </a:pPr>
            <a:fld id="{5C44E263-5F5A-4F9D-99AD-B35F163DF5F3}" type="slidenum">
              <a:rPr lang="es-ES" smtClean="0"/>
              <a:pPr>
                <a:defRPr/>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pPr>
              <a:defRPr/>
            </a:pPr>
            <a:fld id="{9533C79D-FB20-4B7E-BACE-41CC3E4801B2}" type="datetime1">
              <a:rPr lang="es-CL" smtClean="0"/>
              <a:t>18-03-2024</a:t>
            </a:fld>
            <a:endParaRPr lang="es-ES"/>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r>
              <a:rPr lang="es-ES"/>
              <a:t>UT 1 Fundamentos de Estabilidad tercera parte</a:t>
            </a:r>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pPr>
              <a:defRPr/>
            </a:pPr>
            <a:fld id="{91A2BDA9-FEC8-4EE0-9243-593511C8B572}" type="slidenum">
              <a:rPr lang="es-ES" smtClean="0"/>
              <a:pPr>
                <a:defRPr/>
              </a:pPr>
              <a:t>‹Nº›</a:t>
            </a:fld>
            <a:endParaRPr lang="es-ES"/>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a:t>Haga clic para modificar el estilo de título del patrón</a:t>
            </a:r>
            <a:endParaRPr kumimoji="0" lang="en-US"/>
          </a:p>
        </p:txBody>
      </p:sp>
      <p:sp>
        <p:nvSpPr>
          <p:cNvPr id="8" name="7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fld id="{0C5E034C-E176-4A6D-94D0-5AFA7EA9AC38}" type="datetime1">
              <a:rPr lang="es-CL" smtClean="0"/>
              <a:t>18-03-2024</a:t>
            </a:fld>
            <a:endParaRPr lang="es-ES"/>
          </a:p>
        </p:txBody>
      </p:sp>
      <p:sp>
        <p:nvSpPr>
          <p:cNvPr id="5" name="4 Marcador de pie de página"/>
          <p:cNvSpPr>
            <a:spLocks noGrp="1"/>
          </p:cNvSpPr>
          <p:nvPr>
            <p:ph type="ftr" sz="quarter" idx="11"/>
          </p:nvPr>
        </p:nvSpPr>
        <p:spPr/>
        <p:txBody>
          <a:bodyPr/>
          <a:lstStyle/>
          <a:p>
            <a:pPr>
              <a:defRPr/>
            </a:pPr>
            <a:r>
              <a:rPr lang="es-ES"/>
              <a:t>UT 1 Fundamentos de Estabilidad tercera parte</a:t>
            </a:r>
          </a:p>
        </p:txBody>
      </p:sp>
      <p:sp>
        <p:nvSpPr>
          <p:cNvPr id="6" name="5 Marcador de número de diapositiva"/>
          <p:cNvSpPr>
            <a:spLocks noGrp="1"/>
          </p:cNvSpPr>
          <p:nvPr>
            <p:ph type="sldNum" sz="quarter" idx="12"/>
          </p:nvPr>
        </p:nvSpPr>
        <p:spPr/>
        <p:txBody>
          <a:bodyPr/>
          <a:lstStyle/>
          <a:p>
            <a:pPr>
              <a:defRPr/>
            </a:pPr>
            <a:fld id="{CE216814-D6F1-45F4-85F0-FC804BF91361}" type="slidenum">
              <a:rPr lang="es-ES" smtClean="0"/>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fld id="{407C1F67-72E3-44EB-8EA1-7E2C2F07B8F9}" type="datetime1">
              <a:rPr lang="es-CL" smtClean="0"/>
              <a:t>18-03-2024</a:t>
            </a:fld>
            <a:endParaRPr lang="es-ES"/>
          </a:p>
        </p:txBody>
      </p:sp>
      <p:sp>
        <p:nvSpPr>
          <p:cNvPr id="5" name="4 Marcador de pie de página"/>
          <p:cNvSpPr>
            <a:spLocks noGrp="1"/>
          </p:cNvSpPr>
          <p:nvPr>
            <p:ph type="ftr" sz="quarter" idx="11"/>
          </p:nvPr>
        </p:nvSpPr>
        <p:spPr/>
        <p:txBody>
          <a:bodyPr/>
          <a:lstStyle/>
          <a:p>
            <a:pPr>
              <a:defRPr/>
            </a:pPr>
            <a:r>
              <a:rPr lang="es-ES"/>
              <a:t>UT 1 Fundamentos de Estabilidad tercera parte</a:t>
            </a:r>
          </a:p>
        </p:txBody>
      </p:sp>
      <p:sp>
        <p:nvSpPr>
          <p:cNvPr id="6" name="5 Marcador de número de diapositiva"/>
          <p:cNvSpPr>
            <a:spLocks noGrp="1"/>
          </p:cNvSpPr>
          <p:nvPr>
            <p:ph type="sldNum" sz="quarter" idx="12"/>
          </p:nvPr>
        </p:nvSpPr>
        <p:spPr/>
        <p:txBody>
          <a:bodyPr/>
          <a:lstStyle/>
          <a:p>
            <a:pPr>
              <a:defRPr/>
            </a:pPr>
            <a:fld id="{84AAC83C-07D6-461E-A838-00C8005EB699}" type="slidenum">
              <a:rPr lang="es-ES" smtClean="0"/>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066800" y="381000"/>
            <a:ext cx="76200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066800" y="1752600"/>
            <a:ext cx="37338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4953000" y="1752600"/>
            <a:ext cx="3733800" cy="4114800"/>
          </a:xfrm>
        </p:spPr>
        <p:txBody>
          <a:bodyPr/>
          <a:lstStyle/>
          <a:p>
            <a:endParaRPr lang="es-CL"/>
          </a:p>
        </p:txBody>
      </p:sp>
      <p:sp>
        <p:nvSpPr>
          <p:cNvPr id="5" name="4 Marcador de fecha"/>
          <p:cNvSpPr>
            <a:spLocks noGrp="1"/>
          </p:cNvSpPr>
          <p:nvPr>
            <p:ph type="dt" sz="half" idx="10"/>
          </p:nvPr>
        </p:nvSpPr>
        <p:spPr>
          <a:xfrm>
            <a:off x="1014413" y="6107113"/>
            <a:ext cx="1905000" cy="457200"/>
          </a:xfrm>
        </p:spPr>
        <p:txBody>
          <a:bodyPr/>
          <a:lstStyle>
            <a:lvl1pPr>
              <a:defRPr/>
            </a:lvl1pPr>
          </a:lstStyle>
          <a:p>
            <a:fld id="{174C1768-27E7-4E5F-A2DC-C5D9DE868476}" type="datetime1">
              <a:rPr lang="es-CL" smtClean="0"/>
              <a:t>18-03-2024</a:t>
            </a:fld>
            <a:endParaRPr lang="es-ES"/>
          </a:p>
        </p:txBody>
      </p:sp>
      <p:sp>
        <p:nvSpPr>
          <p:cNvPr id="6" name="5 Marcador de pie de página"/>
          <p:cNvSpPr>
            <a:spLocks noGrp="1"/>
          </p:cNvSpPr>
          <p:nvPr>
            <p:ph type="ftr" sz="quarter" idx="11"/>
          </p:nvPr>
        </p:nvSpPr>
        <p:spPr>
          <a:xfrm>
            <a:off x="3452813" y="6107113"/>
            <a:ext cx="2895600" cy="457200"/>
          </a:xfrm>
        </p:spPr>
        <p:txBody>
          <a:bodyPr/>
          <a:lstStyle>
            <a:lvl1pPr>
              <a:defRPr/>
            </a:lvl1pPr>
          </a:lstStyle>
          <a:p>
            <a:r>
              <a:rPr lang="es-ES"/>
              <a:t>UT 1 Fundamentos de Estabilidad tercera parte</a:t>
            </a:r>
          </a:p>
        </p:txBody>
      </p:sp>
      <p:sp>
        <p:nvSpPr>
          <p:cNvPr id="7" name="6 Marcador de número de diapositiva"/>
          <p:cNvSpPr>
            <a:spLocks noGrp="1"/>
          </p:cNvSpPr>
          <p:nvPr>
            <p:ph type="sldNum" sz="quarter" idx="12"/>
          </p:nvPr>
        </p:nvSpPr>
        <p:spPr>
          <a:xfrm>
            <a:off x="6881813" y="6107113"/>
            <a:ext cx="1905000" cy="457200"/>
          </a:xfrm>
        </p:spPr>
        <p:txBody>
          <a:bodyPr/>
          <a:lstStyle>
            <a:lvl1pPr>
              <a:defRPr/>
            </a:lvl1pPr>
          </a:lstStyle>
          <a:p>
            <a:fld id="{85CA58BB-6083-40E6-B52A-C93F0778D315}" type="slidenum">
              <a:rPr lang="es-ES"/>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fld id="{9B6C4BC5-406B-439E-B2F9-94A6C9D027B6}" type="datetime1">
              <a:rPr lang="es-CL" smtClean="0"/>
              <a:t>18-03-2024</a:t>
            </a:fld>
            <a:endParaRPr lang="es-ES" dirty="0"/>
          </a:p>
        </p:txBody>
      </p:sp>
      <p:sp>
        <p:nvSpPr>
          <p:cNvPr id="6" name="Rectangle 9"/>
          <p:cNvSpPr>
            <a:spLocks noGrp="1" noChangeArrowheads="1"/>
          </p:cNvSpPr>
          <p:nvPr>
            <p:ph type="ftr" sz="quarter" idx="11"/>
          </p:nvPr>
        </p:nvSpPr>
        <p:spPr>
          <a:ln/>
        </p:spPr>
        <p:txBody>
          <a:bodyPr/>
          <a:lstStyle>
            <a:lvl1pPr>
              <a:defRPr/>
            </a:lvl1pPr>
          </a:lstStyle>
          <a:p>
            <a:pPr>
              <a:defRPr/>
            </a:pPr>
            <a:r>
              <a:rPr lang="es-ES"/>
              <a:t>UT 1 Fundamentos de Estabilidad tercera parte</a:t>
            </a:r>
            <a:endParaRPr lang="es-ES" dirty="0"/>
          </a:p>
        </p:txBody>
      </p:sp>
      <p:sp>
        <p:nvSpPr>
          <p:cNvPr id="7" name="Rectangle 10"/>
          <p:cNvSpPr>
            <a:spLocks noGrp="1" noChangeArrowheads="1"/>
          </p:cNvSpPr>
          <p:nvPr>
            <p:ph type="sldNum" sz="quarter" idx="12"/>
          </p:nvPr>
        </p:nvSpPr>
        <p:spPr>
          <a:ln/>
        </p:spPr>
        <p:txBody>
          <a:bodyPr/>
          <a:lstStyle>
            <a:lvl1pPr>
              <a:defRPr/>
            </a:lvl1pPr>
          </a:lstStyle>
          <a:p>
            <a:pPr>
              <a:defRPr/>
            </a:pPr>
            <a:fld id="{1319301B-C8DD-4E2C-8C11-EA7AD44E6A18}" type="slidenum">
              <a:rPr lang="es-ES"/>
              <a:pPr>
                <a:defRPr/>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5">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s-ES"/>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fld id="{5C3551C3-CD3C-454B-83C4-8EB9DA3681EE}" type="datetime1">
              <a:rPr lang="es-CL" smtClean="0"/>
              <a:t>18-03-2024</a:t>
            </a:fld>
            <a:endParaRPr lang="es-ES"/>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r>
              <a:rPr lang="es-ES"/>
              <a:t>UT 1 Fundamentos de Estabilidad tercera parte</a:t>
            </a:r>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8CE0E627-7E44-4529-A67F-BA03B262E588}" type="slidenum">
              <a:rPr lang="es-ES" smtClean="0"/>
              <a:pPr>
                <a:defRPr/>
              </a:pPr>
              <a:t>‹Nº›</a:t>
            </a:fld>
            <a:endParaRPr lang="es-ES"/>
          </a:p>
        </p:txBody>
      </p:sp>
    </p:spTree>
  </p:cSld>
  <p:clrMap bg1="lt1" tx1="dk1" bg2="lt2" tx2="dk2" accent1="accent1" accent2="accent2" accent3="accent3" accent4="accent4" accent5="accent5" accent6="accent6" hlink="hlink" folHlink="folHlink"/>
  <p:sldLayoutIdLst>
    <p:sldLayoutId id="2147484110" r:id="rId1"/>
    <p:sldLayoutId id="2147484111" r:id="rId2"/>
    <p:sldLayoutId id="2147484112" r:id="rId3"/>
    <p:sldLayoutId id="2147484113" r:id="rId4"/>
    <p:sldLayoutId id="2147484114" r:id="rId5"/>
    <p:sldLayoutId id="2147484115" r:id="rId6"/>
    <p:sldLayoutId id="2147484116" r:id="rId7"/>
    <p:sldLayoutId id="2147484117" r:id="rId8"/>
    <p:sldLayoutId id="2147484118" r:id="rId9"/>
    <p:sldLayoutId id="2147484119" r:id="rId10"/>
    <p:sldLayoutId id="2147484120" r:id="rId11"/>
    <p:sldLayoutId id="2147484123" r:id="rId12"/>
    <p:sldLayoutId id="2147484126" r:id="rId13"/>
  </p:sldLayoutIdLst>
  <p:hf hdr="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oleObject" Target="../embeddings/oleObject1.bin"/><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slide" Target="slide45.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watch?v=GUfnDbI_iaQ" TargetMode="Externa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ctrTitle"/>
          </p:nvPr>
        </p:nvSpPr>
        <p:spPr/>
        <p:txBody>
          <a:bodyPr/>
          <a:lstStyle/>
          <a:p>
            <a:pPr eaLnBrk="1" hangingPunct="1"/>
            <a:r>
              <a:rPr lang="es-MX" dirty="0"/>
              <a:t>Estabilidad y Estiba</a:t>
            </a:r>
            <a:endParaRPr lang="es-ES" dirty="0"/>
          </a:p>
        </p:txBody>
      </p:sp>
      <p:sp>
        <p:nvSpPr>
          <p:cNvPr id="8196" name="Rectangle 3"/>
          <p:cNvSpPr>
            <a:spLocks noGrp="1" noChangeArrowheads="1"/>
          </p:cNvSpPr>
          <p:nvPr>
            <p:ph type="subTitle" idx="1"/>
          </p:nvPr>
        </p:nvSpPr>
        <p:spPr/>
        <p:txBody>
          <a:bodyPr>
            <a:normAutofit fontScale="70000" lnSpcReduction="20000"/>
          </a:bodyPr>
          <a:lstStyle/>
          <a:p>
            <a:pPr eaLnBrk="1" hangingPunct="1"/>
            <a:r>
              <a:rPr lang="es-MX" dirty="0"/>
              <a:t>Cátedra Especialidad Litoral.</a:t>
            </a:r>
          </a:p>
          <a:p>
            <a:pPr eaLnBrk="1" hangingPunct="1"/>
            <a:r>
              <a:rPr lang="es-MX" dirty="0"/>
              <a:t>CF (R) Alberto García Covacevich</a:t>
            </a:r>
          </a:p>
          <a:p>
            <a:pPr eaLnBrk="1" hangingPunct="1"/>
            <a:r>
              <a:rPr lang="es-MX" dirty="0"/>
              <a:t>garcov04@gmail.com</a:t>
            </a:r>
          </a:p>
          <a:p>
            <a:pPr eaLnBrk="1" hangingPunct="1"/>
            <a:r>
              <a:rPr lang="es-MX" dirty="0"/>
              <a:t>+56 9 9732 8537</a:t>
            </a:r>
          </a:p>
        </p:txBody>
      </p:sp>
      <p:sp>
        <p:nvSpPr>
          <p:cNvPr id="8203" name="AutoShape 11" descr="Resultado de imagen para escuela naval logo"/>
          <p:cNvSpPr>
            <a:spLocks noChangeAspect="1" noChangeArrowheads="1"/>
          </p:cNvSpPr>
          <p:nvPr/>
        </p:nvSpPr>
        <p:spPr bwMode="auto">
          <a:xfrm>
            <a:off x="1730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dirty="0"/>
          </a:p>
        </p:txBody>
      </p:sp>
      <p:pic>
        <p:nvPicPr>
          <p:cNvPr id="11" name="10 Imagen" descr="FOTO_0820060307102800.jpg"/>
          <p:cNvPicPr>
            <a:picLocks noChangeAspect="1"/>
          </p:cNvPicPr>
          <p:nvPr/>
        </p:nvPicPr>
        <p:blipFill>
          <a:blip r:embed="rId2" cstate="print"/>
          <a:stretch>
            <a:fillRect/>
          </a:stretch>
        </p:blipFill>
        <p:spPr>
          <a:xfrm>
            <a:off x="500034" y="428604"/>
            <a:ext cx="1669097" cy="1928802"/>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p:txBody>
          <a:bodyPr>
            <a:normAutofit lnSpcReduction="10000"/>
          </a:bodyPr>
          <a:lstStyle/>
          <a:p>
            <a:pPr eaLnBrk="1" hangingPunct="1">
              <a:buBlip>
                <a:blip r:embed="rId2"/>
              </a:buBlip>
            </a:pPr>
            <a:r>
              <a:rPr lang="es-ES" dirty="0"/>
              <a:t>Introducción</a:t>
            </a:r>
          </a:p>
          <a:p>
            <a:pPr eaLnBrk="1" hangingPunct="1"/>
            <a:r>
              <a:rPr lang="es-ES" dirty="0"/>
              <a:t>U.T.1 Fundamentos de Estabilidad</a:t>
            </a:r>
          </a:p>
          <a:p>
            <a:pPr eaLnBrk="1" hangingPunct="1"/>
            <a:r>
              <a:rPr lang="es-ES" dirty="0"/>
              <a:t>U.T.2 Estabilidad Estática Transversal</a:t>
            </a:r>
          </a:p>
          <a:p>
            <a:pPr eaLnBrk="1" hangingPunct="1"/>
            <a:r>
              <a:rPr lang="es-ES" dirty="0"/>
              <a:t>U.T.3 Superficie Libre y Estabilidad Dinámica</a:t>
            </a:r>
          </a:p>
          <a:p>
            <a:pPr eaLnBrk="1" hangingPunct="1"/>
            <a:r>
              <a:rPr lang="es-ES" dirty="0"/>
              <a:t>U.T.4 Estabilidad Longitudinal</a:t>
            </a:r>
          </a:p>
          <a:p>
            <a:pPr eaLnBrk="1" hangingPunct="1"/>
            <a:r>
              <a:rPr lang="es-ES" dirty="0"/>
              <a:t>U.T.5 Estabilidad con Averías y Varada</a:t>
            </a:r>
          </a:p>
          <a:p>
            <a:pPr eaLnBrk="1" hangingPunct="1"/>
            <a:r>
              <a:rPr lang="es-ES" dirty="0"/>
              <a:t>U.T.6 Taller Interrogador</a:t>
            </a:r>
          </a:p>
          <a:p>
            <a:pPr eaLnBrk="1" hangingPunct="1"/>
            <a:r>
              <a:rPr lang="es-ES" dirty="0"/>
              <a:t>U.T.7 Esfuerzo en un Buque</a:t>
            </a:r>
          </a:p>
          <a:p>
            <a:pPr eaLnBrk="1" hangingPunct="1"/>
            <a:r>
              <a:rPr lang="es-ES" dirty="0"/>
              <a:t>U.T.8 Fundamentos de Estiba</a:t>
            </a:r>
          </a:p>
          <a:p>
            <a:pPr eaLnBrk="1" hangingPunct="1"/>
            <a:r>
              <a:rPr lang="es-ES" dirty="0"/>
              <a:t>U.T.9 Planificación de Estiba</a:t>
            </a:r>
          </a:p>
        </p:txBody>
      </p:sp>
      <p:sp>
        <p:nvSpPr>
          <p:cNvPr id="9218" name="Rectangle 2"/>
          <p:cNvSpPr>
            <a:spLocks noGrp="1" noChangeArrowheads="1"/>
          </p:cNvSpPr>
          <p:nvPr>
            <p:ph type="title"/>
          </p:nvPr>
        </p:nvSpPr>
        <p:spPr/>
        <p:txBody>
          <a:bodyPr>
            <a:noAutofit/>
          </a:bodyPr>
          <a:lstStyle/>
          <a:p>
            <a:r>
              <a:rPr lang="es-ES" sz="3700" dirty="0"/>
              <a:t>Programa de Asignatura</a:t>
            </a:r>
          </a:p>
        </p:txBody>
      </p:sp>
      <p:sp>
        <p:nvSpPr>
          <p:cNvPr id="2" name="Marcador de fecha 1">
            <a:extLst>
              <a:ext uri="{FF2B5EF4-FFF2-40B4-BE49-F238E27FC236}">
                <a16:creationId xmlns:a16="http://schemas.microsoft.com/office/drawing/2014/main" id="{3CC59C02-DDDD-41F9-0364-77BE4E7885DA}"/>
              </a:ext>
            </a:extLst>
          </p:cNvPr>
          <p:cNvSpPr>
            <a:spLocks noGrp="1"/>
          </p:cNvSpPr>
          <p:nvPr>
            <p:ph type="dt" sz="half" idx="10"/>
          </p:nvPr>
        </p:nvSpPr>
        <p:spPr/>
        <p:txBody>
          <a:bodyPr/>
          <a:lstStyle/>
          <a:p>
            <a:pPr>
              <a:defRPr/>
            </a:pPr>
            <a:fld id="{771A3A98-311A-4909-8FE7-80E163FDC48E}" type="datetime1">
              <a:rPr lang="es-CL" smtClean="0"/>
              <a:t>18-03-2024</a:t>
            </a:fld>
            <a:endParaRPr lang="es-ES"/>
          </a:p>
        </p:txBody>
      </p:sp>
      <p:sp>
        <p:nvSpPr>
          <p:cNvPr id="3" name="Marcador de pie de página 2">
            <a:extLst>
              <a:ext uri="{FF2B5EF4-FFF2-40B4-BE49-F238E27FC236}">
                <a16:creationId xmlns:a16="http://schemas.microsoft.com/office/drawing/2014/main" id="{039690FB-B0E7-8579-CD9B-9FE823D4A15C}"/>
              </a:ext>
            </a:extLst>
          </p:cNvPr>
          <p:cNvSpPr>
            <a:spLocks noGrp="1"/>
          </p:cNvSpPr>
          <p:nvPr>
            <p:ph type="ftr" sz="quarter" idx="11"/>
          </p:nvPr>
        </p:nvSpPr>
        <p:spPr/>
        <p:txBody>
          <a:bodyPr/>
          <a:lstStyle/>
          <a:p>
            <a:pPr>
              <a:defRPr/>
            </a:pPr>
            <a:r>
              <a:rPr lang="es-ES"/>
              <a:t>UT 1 Fundamentos de Estabilidad tercera parte</a:t>
            </a:r>
          </a:p>
        </p:txBody>
      </p:sp>
      <p:sp>
        <p:nvSpPr>
          <p:cNvPr id="4" name="Marcador de número de diapositiva 3">
            <a:extLst>
              <a:ext uri="{FF2B5EF4-FFF2-40B4-BE49-F238E27FC236}">
                <a16:creationId xmlns:a16="http://schemas.microsoft.com/office/drawing/2014/main" id="{487E3121-7DB0-4C9B-BE34-4119F8E9D727}"/>
              </a:ext>
            </a:extLst>
          </p:cNvPr>
          <p:cNvSpPr>
            <a:spLocks noGrp="1"/>
          </p:cNvSpPr>
          <p:nvPr>
            <p:ph type="sldNum" sz="quarter" idx="12"/>
          </p:nvPr>
        </p:nvSpPr>
        <p:spPr/>
        <p:txBody>
          <a:bodyPr/>
          <a:lstStyle/>
          <a:p>
            <a:pPr>
              <a:defRPr/>
            </a:pPr>
            <a:fld id="{512A34C5-A7E8-4629-B921-404C04172488}" type="slidenum">
              <a:rPr lang="es-ES" smtClean="0"/>
              <a:pPr>
                <a:defRPr/>
              </a:pPr>
              <a:t>2</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9219">
                                            <p:txEl>
                                              <p:pRg st="0" end="0"/>
                                            </p:txEl>
                                          </p:spTgt>
                                        </p:tgtEl>
                                        <p:attrNameLst>
                                          <p:attrName>style.color</p:attrName>
                                        </p:attrNameLst>
                                      </p:cBhvr>
                                      <p:to>
                                        <a:schemeClr val="accent1"/>
                                      </p:to>
                                    </p:animClr>
                                  </p:childTnLst>
                                </p:cTn>
                              </p:par>
                              <p:par>
                                <p:cTn id="7" presetID="4" presetClass="emph" presetSubtype="2" fill="hold" nodeType="withEffect">
                                  <p:stCondLst>
                                    <p:cond delay="0"/>
                                  </p:stCondLst>
                                  <p:childTnLst>
                                    <p:anim to="1.3" calcmode="lin" valueType="num">
                                      <p:cBhvr override="childStyle">
                                        <p:cTn id="8" dur="2000" fill="hold"/>
                                        <p:tgtEl>
                                          <p:spTgt spid="9219">
                                            <p:txEl>
                                              <p:pRg st="1" end="1"/>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2"/>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buBlip>
                <a:blip r:embed="rId2"/>
              </a:buBlip>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sp>
        <p:nvSpPr>
          <p:cNvPr id="2" name="Marcador de fecha 1">
            <a:extLst>
              <a:ext uri="{FF2B5EF4-FFF2-40B4-BE49-F238E27FC236}">
                <a16:creationId xmlns:a16="http://schemas.microsoft.com/office/drawing/2014/main" id="{45E091DB-1C8D-54CF-108E-AD9E99342541}"/>
              </a:ext>
            </a:extLst>
          </p:cNvPr>
          <p:cNvSpPr>
            <a:spLocks noGrp="1"/>
          </p:cNvSpPr>
          <p:nvPr>
            <p:ph type="dt" sz="half" idx="10"/>
          </p:nvPr>
        </p:nvSpPr>
        <p:spPr/>
        <p:txBody>
          <a:bodyPr/>
          <a:lstStyle/>
          <a:p>
            <a:pPr>
              <a:defRPr/>
            </a:pPr>
            <a:fld id="{3D1C5FDD-AA48-434B-A7A7-44E82BA8F1C7}" type="datetime1">
              <a:rPr lang="es-CL" smtClean="0"/>
              <a:t>18-03-2024</a:t>
            </a:fld>
            <a:endParaRPr lang="es-ES" dirty="0"/>
          </a:p>
        </p:txBody>
      </p:sp>
      <p:sp>
        <p:nvSpPr>
          <p:cNvPr id="3" name="Marcador de pie de página 2">
            <a:extLst>
              <a:ext uri="{FF2B5EF4-FFF2-40B4-BE49-F238E27FC236}">
                <a16:creationId xmlns:a16="http://schemas.microsoft.com/office/drawing/2014/main" id="{33935A37-317B-D54A-C9CB-7B4F858108E3}"/>
              </a:ext>
            </a:extLst>
          </p:cNvPr>
          <p:cNvSpPr>
            <a:spLocks noGrp="1"/>
          </p:cNvSpPr>
          <p:nvPr>
            <p:ph type="ftr" sz="quarter" idx="11"/>
          </p:nvPr>
        </p:nvSpPr>
        <p:spPr/>
        <p:txBody>
          <a:bodyPr/>
          <a:lstStyle/>
          <a:p>
            <a:pPr>
              <a:defRPr/>
            </a:pPr>
            <a:r>
              <a:rPr lang="es-ES"/>
              <a:t>UT 1 Fundamentos de Estabilidad tercera parte</a:t>
            </a:r>
            <a:endParaRPr lang="es-ES" dirty="0"/>
          </a:p>
        </p:txBody>
      </p:sp>
      <p:sp>
        <p:nvSpPr>
          <p:cNvPr id="5" name="Marcador de número de diapositiva 4">
            <a:extLst>
              <a:ext uri="{FF2B5EF4-FFF2-40B4-BE49-F238E27FC236}">
                <a16:creationId xmlns:a16="http://schemas.microsoft.com/office/drawing/2014/main" id="{29A652C1-2F69-EC0B-FC83-B2711DF955BC}"/>
              </a:ext>
            </a:extLst>
          </p:cNvPr>
          <p:cNvSpPr>
            <a:spLocks noGrp="1"/>
          </p:cNvSpPr>
          <p:nvPr>
            <p:ph type="sldNum" sz="quarter" idx="12"/>
          </p:nvPr>
        </p:nvSpPr>
        <p:spPr/>
        <p:txBody>
          <a:bodyPr/>
          <a:lstStyle/>
          <a:p>
            <a:pPr>
              <a:defRPr/>
            </a:pPr>
            <a:fld id="{1319301B-C8DD-4E2C-8C11-EA7AD44E6A18}" type="slidenum">
              <a:rPr lang="es-ES" smtClean="0"/>
              <a:pPr>
                <a:defRPr/>
              </a:pPr>
              <a:t>3</a:t>
            </a:fld>
            <a:endParaRPr lang="es-E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nodeType="withEffect">
                                  <p:stCondLst>
                                    <p:cond delay="0"/>
                                  </p:stCondLst>
                                  <p:childTnLst>
                                    <p:animClr clrSpc="rgb" dir="cw">
                                      <p:cBhvr override="childStyle">
                                        <p:cTn id="14" dur="2000" fill="hold"/>
                                        <p:tgtEl>
                                          <p:spTgt spid="12291">
                                            <p:txEl>
                                              <p:pRg st="6" end="6"/>
                                            </p:txEl>
                                          </p:spTgt>
                                        </p:tgtEl>
                                        <p:attrNameLst>
                                          <p:attrName>style.color</p:attrName>
                                        </p:attrNameLst>
                                      </p:cBhvr>
                                      <p:to>
                                        <a:schemeClr val="bg2"/>
                                      </p:to>
                                    </p:animClr>
                                  </p:childTnLst>
                                </p:cTn>
                              </p:par>
                              <p:par>
                                <p:cTn id="15" presetID="3" presetClass="emph" presetSubtype="2" fill="hold" nodeType="withEffect">
                                  <p:stCondLst>
                                    <p:cond delay="0"/>
                                  </p:stCondLst>
                                  <p:childTnLst>
                                    <p:animClr clrSpc="rgb" dir="cw">
                                      <p:cBhvr override="childStyle">
                                        <p:cTn id="16" dur="2000" fill="hold"/>
                                        <p:tgtEl>
                                          <p:spTgt spid="12291">
                                            <p:txEl>
                                              <p:pRg st="7" end="7"/>
                                            </p:txEl>
                                          </p:spTgt>
                                        </p:tgtEl>
                                        <p:attrNameLst>
                                          <p:attrName>style.color</p:attrName>
                                        </p:attrNameLst>
                                      </p:cBhvr>
                                      <p:to>
                                        <a:schemeClr val="bg2"/>
                                      </p:to>
                                    </p:animClr>
                                  </p:childTnLst>
                                </p:cTn>
                              </p:par>
                              <p:par>
                                <p:cTn id="17" presetID="3" presetClass="emph" presetSubtype="2" fill="hold" nodeType="withEffect">
                                  <p:stCondLst>
                                    <p:cond delay="0"/>
                                  </p:stCondLst>
                                  <p:childTnLst>
                                    <p:animClr clrSpc="rgb" dir="cw">
                                      <p:cBhvr override="childStyle">
                                        <p:cTn id="18" dur="2000" fill="hold"/>
                                        <p:tgtEl>
                                          <p:spTgt spid="12291">
                                            <p:txEl>
                                              <p:pRg st="8" end="8"/>
                                            </p:txEl>
                                          </p:spTgt>
                                        </p:tgtEl>
                                        <p:attrNameLst>
                                          <p:attrName>style.color</p:attrName>
                                        </p:attrNameLst>
                                      </p:cBhvr>
                                      <p:to>
                                        <a:schemeClr val="bg2"/>
                                      </p:to>
                                    </p:animClr>
                                  </p:childTnLst>
                                </p:cTn>
                              </p:par>
                              <p:par>
                                <p:cTn id="19" presetID="3" presetClass="emph" presetSubtype="2" fill="hold" nodeType="withEffect">
                                  <p:stCondLst>
                                    <p:cond delay="0"/>
                                  </p:stCondLst>
                                  <p:childTnLst>
                                    <p:animClr clrSpc="rgb" dir="cw">
                                      <p:cBhvr override="childStyle">
                                        <p:cTn id="20" dur="2000" fill="hold"/>
                                        <p:tgtEl>
                                          <p:spTgt spid="12291">
                                            <p:txEl>
                                              <p:pRg st="9" end="9"/>
                                            </p:txEl>
                                          </p:spTgt>
                                        </p:tgtEl>
                                        <p:attrNameLst>
                                          <p:attrName>style.color</p:attrName>
                                        </p:attrNameLst>
                                      </p:cBhvr>
                                      <p:to>
                                        <a:schemeClr val="bg2"/>
                                      </p:to>
                                    </p:animClr>
                                  </p:childTnLst>
                                </p:cTn>
                              </p:par>
                              <p:par>
                                <p:cTn id="21" presetID="3" presetClass="emph" presetSubtype="2" fill="hold" nodeType="withEffect">
                                  <p:stCondLst>
                                    <p:cond delay="0"/>
                                  </p:stCondLst>
                                  <p:childTnLst>
                                    <p:animClr clrSpc="rgb" dir="cw">
                                      <p:cBhvr override="childStyle">
                                        <p:cTn id="22" dur="2000" fill="hold"/>
                                        <p:tgtEl>
                                          <p:spTgt spid="12291">
                                            <p:txEl>
                                              <p:pRg st="10" end="10"/>
                                            </p:txEl>
                                          </p:spTgt>
                                        </p:tgtEl>
                                        <p:attrNameLst>
                                          <p:attrName>style.color</p:attrName>
                                        </p:attrNameLst>
                                      </p:cBhvr>
                                      <p:to>
                                        <a:schemeClr val="bg2"/>
                                      </p:to>
                                    </p:animClr>
                                  </p:childTnLst>
                                </p:cTn>
                              </p:par>
                              <p:par>
                                <p:cTn id="23" presetID="3" presetClass="emph" presetSubtype="2" fill="hold" grpId="0" nodeType="withEffect">
                                  <p:stCondLst>
                                    <p:cond delay="0"/>
                                  </p:stCondLst>
                                  <p:childTnLst>
                                    <p:animClr clrSpc="rgb" dir="cw">
                                      <p:cBhvr override="childStyle">
                                        <p:cTn id="24" dur="2000" fill="hold"/>
                                        <p:tgtEl>
                                          <p:spTgt spid="12291">
                                            <p:txEl>
                                              <p:pRg st="1" end="1"/>
                                            </p:txEl>
                                          </p:spTgt>
                                        </p:tgtEl>
                                        <p:attrNameLst>
                                          <p:attrName>style.color</p:attrName>
                                        </p:attrNameLst>
                                      </p:cBhvr>
                                      <p:to>
                                        <a:schemeClr val="bg2"/>
                                      </p:to>
                                    </p:animClr>
                                  </p:childTnLst>
                                </p:cTn>
                              </p:par>
                              <p:par>
                                <p:cTn id="25" presetID="3" presetClass="emph" presetSubtype="2" fill="hold" grpId="0" nodeType="withEffect">
                                  <p:stCondLst>
                                    <p:cond delay="0"/>
                                  </p:stCondLst>
                                  <p:childTnLst>
                                    <p:animClr clrSpc="rgb" dir="cw">
                                      <p:cBhvr override="childStyle">
                                        <p:cTn id="26" dur="2000" fill="hold"/>
                                        <p:tgtEl>
                                          <p:spTgt spid="12291">
                                            <p:txEl>
                                              <p:pRg st="2" end="2"/>
                                            </p:txEl>
                                          </p:spTgt>
                                        </p:tgtEl>
                                        <p:attrNameLst>
                                          <p:attrName>style.color</p:attrName>
                                        </p:attrNameLst>
                                      </p:cBhvr>
                                      <p:to>
                                        <a:schemeClr val="bg2"/>
                                      </p:to>
                                    </p:animClr>
                                  </p:childTnLst>
                                </p:cTn>
                              </p:par>
                              <p:par>
                                <p:cTn id="27" presetID="3" presetClass="emph" presetSubtype="2" fill="hold" grpId="0" nodeType="withEffect">
                                  <p:stCondLst>
                                    <p:cond delay="0"/>
                                  </p:stCondLst>
                                  <p:childTnLst>
                                    <p:animClr clrSpc="rgb" dir="cw">
                                      <p:cBhvr override="childStyle">
                                        <p:cTn id="28" dur="2000" fill="hold"/>
                                        <p:tgtEl>
                                          <p:spTgt spid="12291">
                                            <p:txEl>
                                              <p:pRg st="3" end="3"/>
                                            </p:txEl>
                                          </p:spTgt>
                                        </p:tgtEl>
                                        <p:attrNameLst>
                                          <p:attrName>style.color</p:attrName>
                                        </p:attrNameLst>
                                      </p:cBhvr>
                                      <p:to>
                                        <a:schemeClr val="bg2"/>
                                      </p:to>
                                    </p:animClr>
                                  </p:childTnLst>
                                </p:cTn>
                              </p:par>
                              <p:par>
                                <p:cTn id="29" presetID="3" presetClass="emph" presetSubtype="2" fill="hold" grpId="0" nodeType="withEffect">
                                  <p:stCondLst>
                                    <p:cond delay="0"/>
                                  </p:stCondLst>
                                  <p:childTnLst>
                                    <p:animClr clrSpc="rgb" dir="cw">
                                      <p:cBhvr override="childStyle">
                                        <p:cTn id="30" dur="2000" fill="hold"/>
                                        <p:tgtEl>
                                          <p:spTgt spid="12291">
                                            <p:txEl>
                                              <p:pRg st="4" end="4"/>
                                            </p:txEl>
                                          </p:spTgt>
                                        </p:tgtEl>
                                        <p:attrNameLst>
                                          <p:attrName>style.color</p:attrName>
                                        </p:attrNameLst>
                                      </p:cBhvr>
                                      <p:to>
                                        <a:schemeClr val="bg2"/>
                                      </p:to>
                                    </p:animClr>
                                  </p:childTnLst>
                                </p:cTn>
                              </p:par>
                              <p:par>
                                <p:cTn id="31" presetID="3" presetClass="emph" presetSubtype="2" fill="hold" grpId="0" nodeType="withEffect">
                                  <p:stCondLst>
                                    <p:cond delay="0"/>
                                  </p:stCondLst>
                                  <p:childTnLst>
                                    <p:animClr clrSpc="rgb" dir="cw">
                                      <p:cBhvr override="childStyle">
                                        <p:cTn id="32" dur="2000" fill="hold"/>
                                        <p:tgtEl>
                                          <p:spTgt spid="12291">
                                            <p:txEl>
                                              <p:pRg st="5" end="5"/>
                                            </p:txEl>
                                          </p:spTgt>
                                        </p:tgtEl>
                                        <p:attrNameLst>
                                          <p:attrName>style.color</p:attrName>
                                        </p:attrNameLst>
                                      </p:cBhvr>
                                      <p:to>
                                        <a:schemeClr val="bg2"/>
                                      </p:to>
                                    </p:animClr>
                                  </p:childTnLst>
                                </p:cTn>
                              </p:par>
                              <p:par>
                                <p:cTn id="33" presetID="3" presetClass="emph" presetSubtype="2" fill="hold" grpId="0" nodeType="withEffect">
                                  <p:stCondLst>
                                    <p:cond delay="0"/>
                                  </p:stCondLst>
                                  <p:childTnLst>
                                    <p:animClr clrSpc="rgb" dir="cw">
                                      <p:cBhvr override="childStyle">
                                        <p:cTn id="34" dur="2000" fill="hold"/>
                                        <p:tgtEl>
                                          <p:spTgt spid="12291">
                                            <p:txEl>
                                              <p:pRg st="6" end="6"/>
                                            </p:txEl>
                                          </p:spTgt>
                                        </p:tgtEl>
                                        <p:attrNameLst>
                                          <p:attrName>style.color</p:attrName>
                                        </p:attrNameLst>
                                      </p:cBhvr>
                                      <p:to>
                                        <a:schemeClr val="bg2"/>
                                      </p:to>
                                    </p:animClr>
                                  </p:childTnLst>
                                </p:cTn>
                              </p:par>
                              <p:par>
                                <p:cTn id="35" presetID="3" presetClass="emph" presetSubtype="2" fill="hold" grpId="0" nodeType="withEffect">
                                  <p:stCondLst>
                                    <p:cond delay="0"/>
                                  </p:stCondLst>
                                  <p:childTnLst>
                                    <p:animClr clrSpc="rgb" dir="cw">
                                      <p:cBhvr override="childStyle">
                                        <p:cTn id="36" dur="2000" fill="hold"/>
                                        <p:tgtEl>
                                          <p:spTgt spid="12291">
                                            <p:txEl>
                                              <p:pRg st="7" end="7"/>
                                            </p:txEl>
                                          </p:spTgt>
                                        </p:tgtEl>
                                        <p:attrNameLst>
                                          <p:attrName>style.color</p:attrName>
                                        </p:attrNameLst>
                                      </p:cBhvr>
                                      <p:to>
                                        <a:schemeClr val="bg2"/>
                                      </p:to>
                                    </p:animClr>
                                  </p:childTnLst>
                                </p:cTn>
                              </p:par>
                              <p:par>
                                <p:cTn id="37" presetID="3" presetClass="emph" presetSubtype="2" fill="hold" grpId="0" nodeType="withEffect">
                                  <p:stCondLst>
                                    <p:cond delay="0"/>
                                  </p:stCondLst>
                                  <p:childTnLst>
                                    <p:animClr clrSpc="rgb" dir="cw">
                                      <p:cBhvr override="childStyle">
                                        <p:cTn id="38" dur="2000" fill="hold"/>
                                        <p:tgtEl>
                                          <p:spTgt spid="12291">
                                            <p:txEl>
                                              <p:pRg st="8" end="8"/>
                                            </p:txEl>
                                          </p:spTgt>
                                        </p:tgtEl>
                                        <p:attrNameLst>
                                          <p:attrName>style.color</p:attrName>
                                        </p:attrNameLst>
                                      </p:cBhvr>
                                      <p:to>
                                        <a:schemeClr val="bg2"/>
                                      </p:to>
                                    </p:animClr>
                                  </p:childTnLst>
                                </p:cTn>
                              </p:par>
                              <p:par>
                                <p:cTn id="39" presetID="3" presetClass="emph" presetSubtype="2" fill="hold" grpId="0" nodeType="withEffect">
                                  <p:stCondLst>
                                    <p:cond delay="0"/>
                                  </p:stCondLst>
                                  <p:childTnLst>
                                    <p:animClr clrSpc="rgb" dir="cw">
                                      <p:cBhvr override="childStyle">
                                        <p:cTn id="40" dur="2000" fill="hold"/>
                                        <p:tgtEl>
                                          <p:spTgt spid="12291">
                                            <p:txEl>
                                              <p:pRg st="9" end="9"/>
                                            </p:txEl>
                                          </p:spTgt>
                                        </p:tgtEl>
                                        <p:attrNameLst>
                                          <p:attrName>style.color</p:attrName>
                                        </p:attrNameLst>
                                      </p:cBhvr>
                                      <p:to>
                                        <a:schemeClr val="bg2"/>
                                      </p:to>
                                    </p:animClr>
                                  </p:childTnLst>
                                </p:cTn>
                              </p:par>
                              <p:par>
                                <p:cTn id="41" presetID="3" presetClass="emph" presetSubtype="2" fill="hold" grpId="0" nodeType="withEffect">
                                  <p:stCondLst>
                                    <p:cond delay="0"/>
                                  </p:stCondLst>
                                  <p:childTnLst>
                                    <p:animClr clrSpc="rgb" dir="cw">
                                      <p:cBhvr override="childStyle">
                                        <p:cTn id="42" dur="2000" fill="hold"/>
                                        <p:tgtEl>
                                          <p:spTgt spid="12291">
                                            <p:txEl>
                                              <p:pRg st="10" end="10"/>
                                            </p:txEl>
                                          </p:spTgt>
                                        </p:tgtEl>
                                        <p:attrNameLst>
                                          <p:attrName>style.color</p:attrName>
                                        </p:attrNameLst>
                                      </p:cBhvr>
                                      <p:to>
                                        <a:schemeClr val="bg2"/>
                                      </p:to>
                                    </p:animClr>
                                  </p:childTnLst>
                                </p:cTn>
                              </p:par>
                              <p:par>
                                <p:cTn id="43" presetID="3" presetClass="emph" presetSubtype="2" fill="hold" nodeType="withEffect">
                                  <p:stCondLst>
                                    <p:cond delay="0"/>
                                  </p:stCondLst>
                                  <p:childTnLst>
                                    <p:animClr clrSpc="rgb" dir="cw">
                                      <p:cBhvr override="childStyle">
                                        <p:cTn id="44" dur="2000" fill="hold"/>
                                        <p:tgtEl>
                                          <p:spTgt spid="4">
                                            <p:txEl>
                                              <p:pRg st="2" end="2"/>
                                            </p:txEl>
                                          </p:spTgt>
                                        </p:tgtEl>
                                        <p:attrNameLst>
                                          <p:attrName>style.color</p:attrName>
                                        </p:attrNameLst>
                                      </p:cBhvr>
                                      <p:to>
                                        <a:schemeClr val="bg2"/>
                                      </p:to>
                                    </p:animClr>
                                  </p:childTnLst>
                                </p:cTn>
                              </p:par>
                              <p:par>
                                <p:cTn id="45" presetID="3" presetClass="emph" presetSubtype="2" fill="hold" nodeType="withEffect">
                                  <p:stCondLst>
                                    <p:cond delay="0"/>
                                  </p:stCondLst>
                                  <p:childTnLst>
                                    <p:animClr clrSpc="rgb" dir="cw">
                                      <p:cBhvr override="childStyle">
                                        <p:cTn id="46" dur="2000" fill="hold"/>
                                        <p:tgtEl>
                                          <p:spTgt spid="4">
                                            <p:txEl>
                                              <p:pRg st="3" end="3"/>
                                            </p:txEl>
                                          </p:spTgt>
                                        </p:tgtEl>
                                        <p:attrNameLst>
                                          <p:attrName>style.color</p:attrName>
                                        </p:attrNameLst>
                                      </p:cBhvr>
                                      <p:to>
                                        <a:schemeClr val="bg2"/>
                                      </p:to>
                                    </p:animClr>
                                  </p:childTnLst>
                                </p:cTn>
                              </p:par>
                              <p:par>
                                <p:cTn id="47" presetID="3" presetClass="emph" presetSubtype="2" fill="hold" nodeType="withEffect">
                                  <p:stCondLst>
                                    <p:cond delay="0"/>
                                  </p:stCondLst>
                                  <p:childTnLst>
                                    <p:animClr clrSpc="rgb" dir="cw">
                                      <p:cBhvr override="childStyle">
                                        <p:cTn id="48" dur="2000" fill="hold"/>
                                        <p:tgtEl>
                                          <p:spTgt spid="4">
                                            <p:txEl>
                                              <p:pRg st="4" end="4"/>
                                            </p:txEl>
                                          </p:spTgt>
                                        </p:tgtEl>
                                        <p:attrNameLst>
                                          <p:attrName>style.color</p:attrName>
                                        </p:attrNameLst>
                                      </p:cBhvr>
                                      <p:to>
                                        <a:schemeClr val="bg2"/>
                                      </p:to>
                                    </p:animClr>
                                  </p:childTnLst>
                                </p:cTn>
                              </p:par>
                              <p:par>
                                <p:cTn id="49" presetID="3" presetClass="emph" presetSubtype="2" fill="hold" nodeType="withEffect">
                                  <p:stCondLst>
                                    <p:cond delay="0"/>
                                  </p:stCondLst>
                                  <p:childTnLst>
                                    <p:animClr clrSpc="rgb" dir="cw">
                                      <p:cBhvr override="childStyle">
                                        <p:cTn id="50" dur="2000" fill="hold"/>
                                        <p:tgtEl>
                                          <p:spTgt spid="4">
                                            <p:txEl>
                                              <p:pRg st="1" end="1"/>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33350" y="2147888"/>
            <a:ext cx="8863013" cy="4378325"/>
            <a:chOff x="84" y="1353"/>
            <a:chExt cx="5583" cy="2758"/>
          </a:xfrm>
        </p:grpSpPr>
        <p:grpSp>
          <p:nvGrpSpPr>
            <p:cNvPr id="3" name="Group 3"/>
            <p:cNvGrpSpPr>
              <a:grpSpLocks/>
            </p:cNvGrpSpPr>
            <p:nvPr/>
          </p:nvGrpSpPr>
          <p:grpSpPr bwMode="auto">
            <a:xfrm>
              <a:off x="84" y="1810"/>
              <a:ext cx="4943" cy="931"/>
              <a:chOff x="84" y="1810"/>
              <a:chExt cx="4943" cy="931"/>
            </a:xfrm>
          </p:grpSpPr>
          <p:sp>
            <p:nvSpPr>
              <p:cNvPr id="59396" name="Freeform 4"/>
              <p:cNvSpPr>
                <a:spLocks/>
              </p:cNvSpPr>
              <p:nvPr/>
            </p:nvSpPr>
            <p:spPr bwMode="auto">
              <a:xfrm>
                <a:off x="145" y="1811"/>
                <a:ext cx="4140" cy="60"/>
              </a:xfrm>
              <a:custGeom>
                <a:avLst/>
                <a:gdLst/>
                <a:ahLst/>
                <a:cxnLst>
                  <a:cxn ang="0">
                    <a:pos x="4139" y="0"/>
                  </a:cxn>
                  <a:cxn ang="0">
                    <a:pos x="0" y="0"/>
                  </a:cxn>
                  <a:cxn ang="0">
                    <a:pos x="144" y="59"/>
                  </a:cxn>
                  <a:cxn ang="0">
                    <a:pos x="3995" y="59"/>
                  </a:cxn>
                  <a:cxn ang="0">
                    <a:pos x="4139" y="0"/>
                  </a:cxn>
                </a:cxnLst>
                <a:rect l="0" t="0" r="r" b="b"/>
                <a:pathLst>
                  <a:path w="4140" h="60">
                    <a:moveTo>
                      <a:pt x="4139" y="0"/>
                    </a:moveTo>
                    <a:lnTo>
                      <a:pt x="0" y="0"/>
                    </a:lnTo>
                    <a:lnTo>
                      <a:pt x="144" y="59"/>
                    </a:lnTo>
                    <a:lnTo>
                      <a:pt x="3995" y="59"/>
                    </a:lnTo>
                    <a:lnTo>
                      <a:pt x="4139" y="0"/>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sp>
            <p:nvSpPr>
              <p:cNvPr id="59397" name="Freeform 5"/>
              <p:cNvSpPr>
                <a:spLocks/>
              </p:cNvSpPr>
              <p:nvPr/>
            </p:nvSpPr>
            <p:spPr bwMode="auto">
              <a:xfrm>
                <a:off x="268" y="1952"/>
                <a:ext cx="3894" cy="546"/>
              </a:xfrm>
              <a:custGeom>
                <a:avLst/>
                <a:gdLst/>
                <a:ahLst/>
                <a:cxnLst>
                  <a:cxn ang="0">
                    <a:pos x="0" y="0"/>
                  </a:cxn>
                  <a:cxn ang="0">
                    <a:pos x="0" y="89"/>
                  </a:cxn>
                  <a:cxn ang="0">
                    <a:pos x="16" y="146"/>
                  </a:cxn>
                  <a:cxn ang="0">
                    <a:pos x="48" y="236"/>
                  </a:cxn>
                  <a:cxn ang="0">
                    <a:pos x="97" y="325"/>
                  </a:cxn>
                  <a:cxn ang="0">
                    <a:pos x="170" y="415"/>
                  </a:cxn>
                  <a:cxn ang="0">
                    <a:pos x="227" y="464"/>
                  </a:cxn>
                  <a:cxn ang="0">
                    <a:pos x="316" y="520"/>
                  </a:cxn>
                  <a:cxn ang="0">
                    <a:pos x="382" y="537"/>
                  </a:cxn>
                  <a:cxn ang="0">
                    <a:pos x="422" y="545"/>
                  </a:cxn>
                  <a:cxn ang="0">
                    <a:pos x="3438" y="545"/>
                  </a:cxn>
                  <a:cxn ang="0">
                    <a:pos x="3503" y="545"/>
                  </a:cxn>
                  <a:cxn ang="0">
                    <a:pos x="3568" y="520"/>
                  </a:cxn>
                  <a:cxn ang="0">
                    <a:pos x="3641" y="472"/>
                  </a:cxn>
                  <a:cxn ang="0">
                    <a:pos x="3706" y="431"/>
                  </a:cxn>
                  <a:cxn ang="0">
                    <a:pos x="3780" y="333"/>
                  </a:cxn>
                  <a:cxn ang="0">
                    <a:pos x="3844" y="211"/>
                  </a:cxn>
                  <a:cxn ang="0">
                    <a:pos x="3869" y="146"/>
                  </a:cxn>
                  <a:cxn ang="0">
                    <a:pos x="3893" y="40"/>
                  </a:cxn>
                  <a:cxn ang="0">
                    <a:pos x="3893" y="0"/>
                  </a:cxn>
                  <a:cxn ang="0">
                    <a:pos x="0" y="0"/>
                  </a:cxn>
                </a:cxnLst>
                <a:rect l="0" t="0" r="r" b="b"/>
                <a:pathLst>
                  <a:path w="3894" h="546">
                    <a:moveTo>
                      <a:pt x="0" y="0"/>
                    </a:moveTo>
                    <a:lnTo>
                      <a:pt x="0" y="89"/>
                    </a:lnTo>
                    <a:lnTo>
                      <a:pt x="16" y="146"/>
                    </a:lnTo>
                    <a:lnTo>
                      <a:pt x="48" y="236"/>
                    </a:lnTo>
                    <a:lnTo>
                      <a:pt x="97" y="325"/>
                    </a:lnTo>
                    <a:lnTo>
                      <a:pt x="170" y="415"/>
                    </a:lnTo>
                    <a:lnTo>
                      <a:pt x="227" y="464"/>
                    </a:lnTo>
                    <a:lnTo>
                      <a:pt x="316" y="520"/>
                    </a:lnTo>
                    <a:lnTo>
                      <a:pt x="382" y="537"/>
                    </a:lnTo>
                    <a:lnTo>
                      <a:pt x="422" y="545"/>
                    </a:lnTo>
                    <a:lnTo>
                      <a:pt x="3438" y="545"/>
                    </a:lnTo>
                    <a:lnTo>
                      <a:pt x="3503" y="545"/>
                    </a:lnTo>
                    <a:lnTo>
                      <a:pt x="3568" y="520"/>
                    </a:lnTo>
                    <a:lnTo>
                      <a:pt x="3641" y="472"/>
                    </a:lnTo>
                    <a:lnTo>
                      <a:pt x="3706" y="431"/>
                    </a:lnTo>
                    <a:lnTo>
                      <a:pt x="3780" y="333"/>
                    </a:lnTo>
                    <a:lnTo>
                      <a:pt x="3844" y="211"/>
                    </a:lnTo>
                    <a:lnTo>
                      <a:pt x="3869" y="146"/>
                    </a:lnTo>
                    <a:lnTo>
                      <a:pt x="3893" y="40"/>
                    </a:lnTo>
                    <a:lnTo>
                      <a:pt x="3893" y="0"/>
                    </a:lnTo>
                    <a:lnTo>
                      <a:pt x="0" y="0"/>
                    </a:lnTo>
                  </a:path>
                </a:pathLst>
              </a:custGeom>
              <a:solidFill>
                <a:srgbClr val="0080FF"/>
              </a:solidFill>
              <a:ln w="12700" cap="rnd" cmpd="sng">
                <a:solidFill>
                  <a:srgbClr val="0000FF"/>
                </a:solidFill>
                <a:prstDash val="solid"/>
                <a:round/>
                <a:headEnd type="none" w="sm" len="sm"/>
                <a:tailEnd type="none" w="sm" len="sm"/>
              </a:ln>
              <a:effectLst/>
            </p:spPr>
            <p:txBody>
              <a:bodyPr/>
              <a:lstStyle/>
              <a:p>
                <a:endParaRPr lang="es-CL"/>
              </a:p>
            </p:txBody>
          </p:sp>
          <p:sp>
            <p:nvSpPr>
              <p:cNvPr id="59398" name="Line 6"/>
              <p:cNvSpPr>
                <a:spLocks noChangeShapeType="1"/>
              </p:cNvSpPr>
              <p:nvPr/>
            </p:nvSpPr>
            <p:spPr bwMode="auto">
              <a:xfrm flipH="1">
                <a:off x="84" y="2741"/>
                <a:ext cx="3999" cy="0"/>
              </a:xfrm>
              <a:prstGeom prst="line">
                <a:avLst/>
              </a:prstGeom>
              <a:noFill/>
              <a:ln w="12700">
                <a:solidFill>
                  <a:srgbClr val="000000"/>
                </a:solidFill>
                <a:round/>
                <a:headEnd type="none" w="sm" len="sm"/>
                <a:tailEnd type="none" w="sm" len="sm"/>
              </a:ln>
              <a:effectLst/>
            </p:spPr>
            <p:txBody>
              <a:bodyPr/>
              <a:lstStyle/>
              <a:p>
                <a:endParaRPr lang="es-CL"/>
              </a:p>
            </p:txBody>
          </p:sp>
          <p:sp>
            <p:nvSpPr>
              <p:cNvPr id="59399" name="Oval 7"/>
              <p:cNvSpPr>
                <a:spLocks noChangeArrowheads="1"/>
              </p:cNvSpPr>
              <p:nvPr/>
            </p:nvSpPr>
            <p:spPr bwMode="auto">
              <a:xfrm>
                <a:off x="734" y="2587"/>
                <a:ext cx="181" cy="150"/>
              </a:xfrm>
              <a:prstGeom prst="ellipse">
                <a:avLst/>
              </a:prstGeom>
              <a:solidFill>
                <a:srgbClr val="555555"/>
              </a:solidFill>
              <a:ln w="12700">
                <a:solidFill>
                  <a:srgbClr val="000000"/>
                </a:solidFill>
                <a:round/>
                <a:headEnd/>
                <a:tailEnd/>
              </a:ln>
              <a:effectLst/>
            </p:spPr>
            <p:txBody>
              <a:bodyPr wrap="none" anchor="ctr"/>
              <a:lstStyle/>
              <a:p>
                <a:endParaRPr lang="es-CL"/>
              </a:p>
            </p:txBody>
          </p:sp>
          <p:sp>
            <p:nvSpPr>
              <p:cNvPr id="59400" name="Oval 8"/>
              <p:cNvSpPr>
                <a:spLocks noChangeArrowheads="1"/>
              </p:cNvSpPr>
              <p:nvPr/>
            </p:nvSpPr>
            <p:spPr bwMode="auto">
              <a:xfrm>
                <a:off x="3508" y="2590"/>
                <a:ext cx="181" cy="150"/>
              </a:xfrm>
              <a:prstGeom prst="ellipse">
                <a:avLst/>
              </a:prstGeom>
              <a:solidFill>
                <a:srgbClr val="555555"/>
              </a:solidFill>
              <a:ln w="12700">
                <a:solidFill>
                  <a:srgbClr val="000000"/>
                </a:solidFill>
                <a:round/>
                <a:headEnd/>
                <a:tailEnd/>
              </a:ln>
              <a:effectLst/>
            </p:spPr>
            <p:txBody>
              <a:bodyPr wrap="none" anchor="ctr"/>
              <a:lstStyle/>
              <a:p>
                <a:endParaRPr lang="es-CL"/>
              </a:p>
            </p:txBody>
          </p:sp>
          <p:sp>
            <p:nvSpPr>
              <p:cNvPr id="59401" name="Freeform 9"/>
              <p:cNvSpPr>
                <a:spLocks/>
              </p:cNvSpPr>
              <p:nvPr/>
            </p:nvSpPr>
            <p:spPr bwMode="auto">
              <a:xfrm>
                <a:off x="102" y="1810"/>
                <a:ext cx="4220" cy="774"/>
              </a:xfrm>
              <a:custGeom>
                <a:avLst/>
                <a:gdLst/>
                <a:ahLst/>
                <a:cxnLst>
                  <a:cxn ang="0">
                    <a:pos x="2116" y="773"/>
                  </a:cxn>
                  <a:cxn ang="0">
                    <a:pos x="3619" y="773"/>
                  </a:cxn>
                  <a:cxn ang="0">
                    <a:pos x="3748" y="742"/>
                  </a:cxn>
                  <a:cxn ang="0">
                    <a:pos x="3871" y="674"/>
                  </a:cxn>
                  <a:cxn ang="0">
                    <a:pos x="3946" y="607"/>
                  </a:cxn>
                  <a:cxn ang="0">
                    <a:pos x="4013" y="498"/>
                  </a:cxn>
                  <a:cxn ang="0">
                    <a:pos x="4085" y="292"/>
                  </a:cxn>
                  <a:cxn ang="0">
                    <a:pos x="4104" y="106"/>
                  </a:cxn>
                  <a:cxn ang="0">
                    <a:pos x="4104" y="89"/>
                  </a:cxn>
                  <a:cxn ang="0">
                    <a:pos x="4118" y="80"/>
                  </a:cxn>
                  <a:cxn ang="0">
                    <a:pos x="4146" y="73"/>
                  </a:cxn>
                  <a:cxn ang="0">
                    <a:pos x="4172" y="62"/>
                  </a:cxn>
                  <a:cxn ang="0">
                    <a:pos x="4196" y="49"/>
                  </a:cxn>
                  <a:cxn ang="0">
                    <a:pos x="4214" y="32"/>
                  </a:cxn>
                  <a:cxn ang="0">
                    <a:pos x="4218" y="16"/>
                  </a:cxn>
                  <a:cxn ang="0">
                    <a:pos x="4205" y="4"/>
                  </a:cxn>
                  <a:cxn ang="0">
                    <a:pos x="4179" y="0"/>
                  </a:cxn>
                  <a:cxn ang="0">
                    <a:pos x="4146" y="2"/>
                  </a:cxn>
                  <a:cxn ang="0">
                    <a:pos x="4107" y="12"/>
                  </a:cxn>
                  <a:cxn ang="0">
                    <a:pos x="4074" y="25"/>
                  </a:cxn>
                  <a:cxn ang="0">
                    <a:pos x="4048" y="42"/>
                  </a:cxn>
                  <a:cxn ang="0">
                    <a:pos x="4034" y="59"/>
                  </a:cxn>
                  <a:cxn ang="0">
                    <a:pos x="4037" y="74"/>
                  </a:cxn>
                  <a:cxn ang="0">
                    <a:pos x="4051" y="82"/>
                  </a:cxn>
                  <a:cxn ang="0">
                    <a:pos x="4058" y="99"/>
                  </a:cxn>
                  <a:cxn ang="0">
                    <a:pos x="4058" y="150"/>
                  </a:cxn>
                  <a:cxn ang="0">
                    <a:pos x="4018" y="338"/>
                  </a:cxn>
                  <a:cxn ang="0">
                    <a:pos x="3918" y="514"/>
                  </a:cxn>
                  <a:cxn ang="0">
                    <a:pos x="3768" y="642"/>
                  </a:cxn>
                  <a:cxn ang="0">
                    <a:pos x="3392" y="688"/>
                  </a:cxn>
                  <a:cxn ang="0">
                    <a:pos x="2635" y="689"/>
                  </a:cxn>
                  <a:cxn ang="0">
                    <a:pos x="1824" y="688"/>
                  </a:cxn>
                  <a:cxn ang="0">
                    <a:pos x="1069" y="688"/>
                  </a:cxn>
                  <a:cxn ang="0">
                    <a:pos x="509" y="668"/>
                  </a:cxn>
                  <a:cxn ang="0">
                    <a:pos x="342" y="563"/>
                  </a:cxn>
                  <a:cxn ang="0">
                    <a:pos x="225" y="394"/>
                  </a:cxn>
                  <a:cxn ang="0">
                    <a:pos x="168" y="213"/>
                  </a:cxn>
                  <a:cxn ang="0">
                    <a:pos x="161" y="105"/>
                  </a:cxn>
                  <a:cxn ang="0">
                    <a:pos x="161" y="86"/>
                  </a:cxn>
                  <a:cxn ang="0">
                    <a:pos x="179" y="79"/>
                  </a:cxn>
                  <a:cxn ang="0">
                    <a:pos x="185" y="63"/>
                  </a:cxn>
                  <a:cxn ang="0">
                    <a:pos x="175" y="47"/>
                  </a:cxn>
                  <a:cxn ang="0">
                    <a:pos x="151" y="30"/>
                  </a:cxn>
                  <a:cxn ang="0">
                    <a:pos x="119" y="15"/>
                  </a:cxn>
                  <a:cxn ang="0">
                    <a:pos x="79" y="5"/>
                  </a:cxn>
                  <a:cxn ang="0">
                    <a:pos x="46" y="1"/>
                  </a:cxn>
                  <a:cxn ang="0">
                    <a:pos x="18" y="4"/>
                  </a:cxn>
                  <a:cxn ang="0">
                    <a:pos x="2" y="15"/>
                  </a:cxn>
                  <a:cxn ang="0">
                    <a:pos x="4" y="33"/>
                  </a:cxn>
                  <a:cxn ang="0">
                    <a:pos x="22" y="49"/>
                  </a:cxn>
                  <a:cxn ang="0">
                    <a:pos x="45" y="63"/>
                  </a:cxn>
                  <a:cxn ang="0">
                    <a:pos x="73" y="74"/>
                  </a:cxn>
                  <a:cxn ang="0">
                    <a:pos x="98" y="80"/>
                  </a:cxn>
                  <a:cxn ang="0">
                    <a:pos x="116" y="89"/>
                  </a:cxn>
                  <a:cxn ang="0">
                    <a:pos x="116" y="105"/>
                  </a:cxn>
                  <a:cxn ang="0">
                    <a:pos x="129" y="266"/>
                  </a:cxn>
                  <a:cxn ang="0">
                    <a:pos x="194" y="476"/>
                  </a:cxn>
                  <a:cxn ang="0">
                    <a:pos x="265" y="599"/>
                  </a:cxn>
                  <a:cxn ang="0">
                    <a:pos x="338" y="668"/>
                  </a:cxn>
                  <a:cxn ang="0">
                    <a:pos x="457" y="736"/>
                  </a:cxn>
                  <a:cxn ang="0">
                    <a:pos x="587" y="771"/>
                  </a:cxn>
                </a:cxnLst>
                <a:rect l="0" t="0" r="r" b="b"/>
                <a:pathLst>
                  <a:path w="4220" h="774">
                    <a:moveTo>
                      <a:pt x="612" y="773"/>
                    </a:moveTo>
                    <a:lnTo>
                      <a:pt x="800" y="773"/>
                    </a:lnTo>
                    <a:lnTo>
                      <a:pt x="894" y="773"/>
                    </a:lnTo>
                    <a:lnTo>
                      <a:pt x="988" y="773"/>
                    </a:lnTo>
                    <a:lnTo>
                      <a:pt x="1082" y="773"/>
                    </a:lnTo>
                    <a:lnTo>
                      <a:pt x="1176" y="773"/>
                    </a:lnTo>
                    <a:lnTo>
                      <a:pt x="1270" y="773"/>
                    </a:lnTo>
                    <a:lnTo>
                      <a:pt x="1364" y="773"/>
                    </a:lnTo>
                    <a:lnTo>
                      <a:pt x="1458" y="773"/>
                    </a:lnTo>
                    <a:lnTo>
                      <a:pt x="1552" y="773"/>
                    </a:lnTo>
                    <a:lnTo>
                      <a:pt x="1646" y="773"/>
                    </a:lnTo>
                    <a:lnTo>
                      <a:pt x="1740" y="773"/>
                    </a:lnTo>
                    <a:lnTo>
                      <a:pt x="1834" y="773"/>
                    </a:lnTo>
                    <a:lnTo>
                      <a:pt x="1928" y="773"/>
                    </a:lnTo>
                    <a:lnTo>
                      <a:pt x="2022" y="773"/>
                    </a:lnTo>
                    <a:lnTo>
                      <a:pt x="2116" y="773"/>
                    </a:lnTo>
                    <a:lnTo>
                      <a:pt x="2209" y="773"/>
                    </a:lnTo>
                    <a:lnTo>
                      <a:pt x="2303" y="773"/>
                    </a:lnTo>
                    <a:lnTo>
                      <a:pt x="2397" y="773"/>
                    </a:lnTo>
                    <a:lnTo>
                      <a:pt x="2491" y="773"/>
                    </a:lnTo>
                    <a:lnTo>
                      <a:pt x="2585" y="773"/>
                    </a:lnTo>
                    <a:lnTo>
                      <a:pt x="2679" y="773"/>
                    </a:lnTo>
                    <a:lnTo>
                      <a:pt x="2773" y="773"/>
                    </a:lnTo>
                    <a:lnTo>
                      <a:pt x="2867" y="773"/>
                    </a:lnTo>
                    <a:lnTo>
                      <a:pt x="2961" y="773"/>
                    </a:lnTo>
                    <a:lnTo>
                      <a:pt x="3055" y="773"/>
                    </a:lnTo>
                    <a:lnTo>
                      <a:pt x="3149" y="773"/>
                    </a:lnTo>
                    <a:lnTo>
                      <a:pt x="3243" y="773"/>
                    </a:lnTo>
                    <a:lnTo>
                      <a:pt x="3337" y="773"/>
                    </a:lnTo>
                    <a:lnTo>
                      <a:pt x="3431" y="773"/>
                    </a:lnTo>
                    <a:lnTo>
                      <a:pt x="3525" y="773"/>
                    </a:lnTo>
                    <a:lnTo>
                      <a:pt x="3619" y="773"/>
                    </a:lnTo>
                    <a:lnTo>
                      <a:pt x="3634" y="771"/>
                    </a:lnTo>
                    <a:lnTo>
                      <a:pt x="3641" y="770"/>
                    </a:lnTo>
                    <a:lnTo>
                      <a:pt x="3648" y="769"/>
                    </a:lnTo>
                    <a:lnTo>
                      <a:pt x="3656" y="768"/>
                    </a:lnTo>
                    <a:lnTo>
                      <a:pt x="3664" y="766"/>
                    </a:lnTo>
                    <a:lnTo>
                      <a:pt x="3671" y="765"/>
                    </a:lnTo>
                    <a:lnTo>
                      <a:pt x="3679" y="763"/>
                    </a:lnTo>
                    <a:lnTo>
                      <a:pt x="3686" y="761"/>
                    </a:lnTo>
                    <a:lnTo>
                      <a:pt x="3694" y="759"/>
                    </a:lnTo>
                    <a:lnTo>
                      <a:pt x="3702" y="757"/>
                    </a:lnTo>
                    <a:lnTo>
                      <a:pt x="3709" y="755"/>
                    </a:lnTo>
                    <a:lnTo>
                      <a:pt x="3717" y="752"/>
                    </a:lnTo>
                    <a:lnTo>
                      <a:pt x="3725" y="750"/>
                    </a:lnTo>
                    <a:lnTo>
                      <a:pt x="3732" y="747"/>
                    </a:lnTo>
                    <a:lnTo>
                      <a:pt x="3740" y="744"/>
                    </a:lnTo>
                    <a:lnTo>
                      <a:pt x="3748" y="742"/>
                    </a:lnTo>
                    <a:lnTo>
                      <a:pt x="3756" y="738"/>
                    </a:lnTo>
                    <a:lnTo>
                      <a:pt x="3763" y="735"/>
                    </a:lnTo>
                    <a:lnTo>
                      <a:pt x="3771" y="732"/>
                    </a:lnTo>
                    <a:lnTo>
                      <a:pt x="3779" y="728"/>
                    </a:lnTo>
                    <a:lnTo>
                      <a:pt x="3786" y="725"/>
                    </a:lnTo>
                    <a:lnTo>
                      <a:pt x="3794" y="721"/>
                    </a:lnTo>
                    <a:lnTo>
                      <a:pt x="3802" y="717"/>
                    </a:lnTo>
                    <a:lnTo>
                      <a:pt x="3809" y="713"/>
                    </a:lnTo>
                    <a:lnTo>
                      <a:pt x="3816" y="709"/>
                    </a:lnTo>
                    <a:lnTo>
                      <a:pt x="3824" y="704"/>
                    </a:lnTo>
                    <a:lnTo>
                      <a:pt x="3832" y="700"/>
                    </a:lnTo>
                    <a:lnTo>
                      <a:pt x="3839" y="696"/>
                    </a:lnTo>
                    <a:lnTo>
                      <a:pt x="3846" y="691"/>
                    </a:lnTo>
                    <a:lnTo>
                      <a:pt x="3853" y="686"/>
                    </a:lnTo>
                    <a:lnTo>
                      <a:pt x="3861" y="681"/>
                    </a:lnTo>
                    <a:lnTo>
                      <a:pt x="3871" y="674"/>
                    </a:lnTo>
                    <a:lnTo>
                      <a:pt x="3876" y="670"/>
                    </a:lnTo>
                    <a:lnTo>
                      <a:pt x="3882" y="667"/>
                    </a:lnTo>
                    <a:lnTo>
                      <a:pt x="3886" y="663"/>
                    </a:lnTo>
                    <a:lnTo>
                      <a:pt x="3892" y="659"/>
                    </a:lnTo>
                    <a:lnTo>
                      <a:pt x="3896" y="655"/>
                    </a:lnTo>
                    <a:lnTo>
                      <a:pt x="3901" y="651"/>
                    </a:lnTo>
                    <a:lnTo>
                      <a:pt x="3906" y="647"/>
                    </a:lnTo>
                    <a:lnTo>
                      <a:pt x="3911" y="643"/>
                    </a:lnTo>
                    <a:lnTo>
                      <a:pt x="3916" y="639"/>
                    </a:lnTo>
                    <a:lnTo>
                      <a:pt x="3920" y="634"/>
                    </a:lnTo>
                    <a:lnTo>
                      <a:pt x="3924" y="630"/>
                    </a:lnTo>
                    <a:lnTo>
                      <a:pt x="3929" y="626"/>
                    </a:lnTo>
                    <a:lnTo>
                      <a:pt x="3933" y="621"/>
                    </a:lnTo>
                    <a:lnTo>
                      <a:pt x="3938" y="617"/>
                    </a:lnTo>
                    <a:lnTo>
                      <a:pt x="3942" y="612"/>
                    </a:lnTo>
                    <a:lnTo>
                      <a:pt x="3946" y="607"/>
                    </a:lnTo>
                    <a:lnTo>
                      <a:pt x="3950" y="602"/>
                    </a:lnTo>
                    <a:lnTo>
                      <a:pt x="3954" y="598"/>
                    </a:lnTo>
                    <a:lnTo>
                      <a:pt x="3958" y="592"/>
                    </a:lnTo>
                    <a:lnTo>
                      <a:pt x="3962" y="588"/>
                    </a:lnTo>
                    <a:lnTo>
                      <a:pt x="3965" y="582"/>
                    </a:lnTo>
                    <a:lnTo>
                      <a:pt x="3969" y="577"/>
                    </a:lnTo>
                    <a:lnTo>
                      <a:pt x="3972" y="572"/>
                    </a:lnTo>
                    <a:lnTo>
                      <a:pt x="3976" y="567"/>
                    </a:lnTo>
                    <a:lnTo>
                      <a:pt x="3979" y="562"/>
                    </a:lnTo>
                    <a:lnTo>
                      <a:pt x="3982" y="556"/>
                    </a:lnTo>
                    <a:lnTo>
                      <a:pt x="3986" y="551"/>
                    </a:lnTo>
                    <a:lnTo>
                      <a:pt x="3989" y="545"/>
                    </a:lnTo>
                    <a:lnTo>
                      <a:pt x="3992" y="540"/>
                    </a:lnTo>
                    <a:lnTo>
                      <a:pt x="3995" y="534"/>
                    </a:lnTo>
                    <a:lnTo>
                      <a:pt x="4007" y="510"/>
                    </a:lnTo>
                    <a:lnTo>
                      <a:pt x="4013" y="498"/>
                    </a:lnTo>
                    <a:lnTo>
                      <a:pt x="4019" y="486"/>
                    </a:lnTo>
                    <a:lnTo>
                      <a:pt x="4025" y="474"/>
                    </a:lnTo>
                    <a:lnTo>
                      <a:pt x="4030" y="462"/>
                    </a:lnTo>
                    <a:lnTo>
                      <a:pt x="4036" y="449"/>
                    </a:lnTo>
                    <a:lnTo>
                      <a:pt x="4041" y="436"/>
                    </a:lnTo>
                    <a:lnTo>
                      <a:pt x="4046" y="424"/>
                    </a:lnTo>
                    <a:lnTo>
                      <a:pt x="4051" y="411"/>
                    </a:lnTo>
                    <a:lnTo>
                      <a:pt x="4055" y="398"/>
                    </a:lnTo>
                    <a:lnTo>
                      <a:pt x="4060" y="385"/>
                    </a:lnTo>
                    <a:lnTo>
                      <a:pt x="4064" y="372"/>
                    </a:lnTo>
                    <a:lnTo>
                      <a:pt x="4068" y="359"/>
                    </a:lnTo>
                    <a:lnTo>
                      <a:pt x="4072" y="346"/>
                    </a:lnTo>
                    <a:lnTo>
                      <a:pt x="4075" y="333"/>
                    </a:lnTo>
                    <a:lnTo>
                      <a:pt x="4079" y="319"/>
                    </a:lnTo>
                    <a:lnTo>
                      <a:pt x="4082" y="306"/>
                    </a:lnTo>
                    <a:lnTo>
                      <a:pt x="4085" y="292"/>
                    </a:lnTo>
                    <a:lnTo>
                      <a:pt x="4088" y="279"/>
                    </a:lnTo>
                    <a:lnTo>
                      <a:pt x="4090" y="265"/>
                    </a:lnTo>
                    <a:lnTo>
                      <a:pt x="4092" y="251"/>
                    </a:lnTo>
                    <a:lnTo>
                      <a:pt x="4095" y="238"/>
                    </a:lnTo>
                    <a:lnTo>
                      <a:pt x="4096" y="224"/>
                    </a:lnTo>
                    <a:lnTo>
                      <a:pt x="4098" y="210"/>
                    </a:lnTo>
                    <a:lnTo>
                      <a:pt x="4100" y="196"/>
                    </a:lnTo>
                    <a:lnTo>
                      <a:pt x="4101" y="182"/>
                    </a:lnTo>
                    <a:lnTo>
                      <a:pt x="4102" y="167"/>
                    </a:lnTo>
                    <a:lnTo>
                      <a:pt x="4103" y="153"/>
                    </a:lnTo>
                    <a:lnTo>
                      <a:pt x="4103" y="139"/>
                    </a:lnTo>
                    <a:lnTo>
                      <a:pt x="4104" y="124"/>
                    </a:lnTo>
                    <a:lnTo>
                      <a:pt x="4104" y="110"/>
                    </a:lnTo>
                    <a:lnTo>
                      <a:pt x="4104" y="108"/>
                    </a:lnTo>
                    <a:lnTo>
                      <a:pt x="4104" y="107"/>
                    </a:lnTo>
                    <a:lnTo>
                      <a:pt x="4104" y="106"/>
                    </a:lnTo>
                    <a:lnTo>
                      <a:pt x="4104" y="105"/>
                    </a:lnTo>
                    <a:lnTo>
                      <a:pt x="4104" y="104"/>
                    </a:lnTo>
                    <a:lnTo>
                      <a:pt x="4104" y="102"/>
                    </a:lnTo>
                    <a:lnTo>
                      <a:pt x="4104" y="101"/>
                    </a:lnTo>
                    <a:lnTo>
                      <a:pt x="4104" y="100"/>
                    </a:lnTo>
                    <a:lnTo>
                      <a:pt x="4104" y="99"/>
                    </a:lnTo>
                    <a:lnTo>
                      <a:pt x="4104" y="98"/>
                    </a:lnTo>
                    <a:lnTo>
                      <a:pt x="4104" y="97"/>
                    </a:lnTo>
                    <a:lnTo>
                      <a:pt x="4104" y="96"/>
                    </a:lnTo>
                    <a:lnTo>
                      <a:pt x="4104" y="95"/>
                    </a:lnTo>
                    <a:lnTo>
                      <a:pt x="4104" y="94"/>
                    </a:lnTo>
                    <a:lnTo>
                      <a:pt x="4104" y="93"/>
                    </a:lnTo>
                    <a:lnTo>
                      <a:pt x="4104" y="92"/>
                    </a:lnTo>
                    <a:lnTo>
                      <a:pt x="4104" y="91"/>
                    </a:lnTo>
                    <a:lnTo>
                      <a:pt x="4104" y="90"/>
                    </a:lnTo>
                    <a:lnTo>
                      <a:pt x="4104" y="89"/>
                    </a:lnTo>
                    <a:lnTo>
                      <a:pt x="4104" y="88"/>
                    </a:lnTo>
                    <a:lnTo>
                      <a:pt x="4104" y="87"/>
                    </a:lnTo>
                    <a:lnTo>
                      <a:pt x="4104" y="86"/>
                    </a:lnTo>
                    <a:lnTo>
                      <a:pt x="4104" y="85"/>
                    </a:lnTo>
                    <a:lnTo>
                      <a:pt x="4104" y="84"/>
                    </a:lnTo>
                    <a:lnTo>
                      <a:pt x="4104" y="83"/>
                    </a:lnTo>
                    <a:lnTo>
                      <a:pt x="4105" y="83"/>
                    </a:lnTo>
                    <a:lnTo>
                      <a:pt x="4106" y="83"/>
                    </a:lnTo>
                    <a:lnTo>
                      <a:pt x="4107" y="82"/>
                    </a:lnTo>
                    <a:lnTo>
                      <a:pt x="4108" y="82"/>
                    </a:lnTo>
                    <a:lnTo>
                      <a:pt x="4110" y="82"/>
                    </a:lnTo>
                    <a:lnTo>
                      <a:pt x="4112" y="82"/>
                    </a:lnTo>
                    <a:lnTo>
                      <a:pt x="4113" y="81"/>
                    </a:lnTo>
                    <a:lnTo>
                      <a:pt x="4114" y="81"/>
                    </a:lnTo>
                    <a:lnTo>
                      <a:pt x="4116" y="80"/>
                    </a:lnTo>
                    <a:lnTo>
                      <a:pt x="4118" y="80"/>
                    </a:lnTo>
                    <a:lnTo>
                      <a:pt x="4120" y="79"/>
                    </a:lnTo>
                    <a:lnTo>
                      <a:pt x="4122" y="79"/>
                    </a:lnTo>
                    <a:lnTo>
                      <a:pt x="4124" y="78"/>
                    </a:lnTo>
                    <a:lnTo>
                      <a:pt x="4126" y="78"/>
                    </a:lnTo>
                    <a:lnTo>
                      <a:pt x="4127" y="78"/>
                    </a:lnTo>
                    <a:lnTo>
                      <a:pt x="4129" y="77"/>
                    </a:lnTo>
                    <a:lnTo>
                      <a:pt x="4131" y="76"/>
                    </a:lnTo>
                    <a:lnTo>
                      <a:pt x="4133" y="76"/>
                    </a:lnTo>
                    <a:lnTo>
                      <a:pt x="4134" y="76"/>
                    </a:lnTo>
                    <a:lnTo>
                      <a:pt x="4136" y="75"/>
                    </a:lnTo>
                    <a:lnTo>
                      <a:pt x="4138" y="75"/>
                    </a:lnTo>
                    <a:lnTo>
                      <a:pt x="4140" y="74"/>
                    </a:lnTo>
                    <a:lnTo>
                      <a:pt x="4141" y="74"/>
                    </a:lnTo>
                    <a:lnTo>
                      <a:pt x="4142" y="74"/>
                    </a:lnTo>
                    <a:lnTo>
                      <a:pt x="4144" y="73"/>
                    </a:lnTo>
                    <a:lnTo>
                      <a:pt x="4146" y="73"/>
                    </a:lnTo>
                    <a:lnTo>
                      <a:pt x="4146" y="72"/>
                    </a:lnTo>
                    <a:lnTo>
                      <a:pt x="4147" y="72"/>
                    </a:lnTo>
                    <a:lnTo>
                      <a:pt x="4148" y="72"/>
                    </a:lnTo>
                    <a:lnTo>
                      <a:pt x="4151" y="71"/>
                    </a:lnTo>
                    <a:lnTo>
                      <a:pt x="4153" y="70"/>
                    </a:lnTo>
                    <a:lnTo>
                      <a:pt x="4155" y="70"/>
                    </a:lnTo>
                    <a:lnTo>
                      <a:pt x="4157" y="69"/>
                    </a:lnTo>
                    <a:lnTo>
                      <a:pt x="4158" y="68"/>
                    </a:lnTo>
                    <a:lnTo>
                      <a:pt x="4160" y="67"/>
                    </a:lnTo>
                    <a:lnTo>
                      <a:pt x="4162" y="66"/>
                    </a:lnTo>
                    <a:lnTo>
                      <a:pt x="4164" y="66"/>
                    </a:lnTo>
                    <a:lnTo>
                      <a:pt x="4166" y="65"/>
                    </a:lnTo>
                    <a:lnTo>
                      <a:pt x="4167" y="64"/>
                    </a:lnTo>
                    <a:lnTo>
                      <a:pt x="4169" y="64"/>
                    </a:lnTo>
                    <a:lnTo>
                      <a:pt x="4171" y="63"/>
                    </a:lnTo>
                    <a:lnTo>
                      <a:pt x="4172" y="62"/>
                    </a:lnTo>
                    <a:lnTo>
                      <a:pt x="4174" y="61"/>
                    </a:lnTo>
                    <a:lnTo>
                      <a:pt x="4176" y="60"/>
                    </a:lnTo>
                    <a:lnTo>
                      <a:pt x="4177" y="60"/>
                    </a:lnTo>
                    <a:lnTo>
                      <a:pt x="4179" y="59"/>
                    </a:lnTo>
                    <a:lnTo>
                      <a:pt x="4180" y="58"/>
                    </a:lnTo>
                    <a:lnTo>
                      <a:pt x="4182" y="57"/>
                    </a:lnTo>
                    <a:lnTo>
                      <a:pt x="4183" y="56"/>
                    </a:lnTo>
                    <a:lnTo>
                      <a:pt x="4185" y="56"/>
                    </a:lnTo>
                    <a:lnTo>
                      <a:pt x="4186" y="55"/>
                    </a:lnTo>
                    <a:lnTo>
                      <a:pt x="4188" y="54"/>
                    </a:lnTo>
                    <a:lnTo>
                      <a:pt x="4189" y="53"/>
                    </a:lnTo>
                    <a:lnTo>
                      <a:pt x="4190" y="52"/>
                    </a:lnTo>
                    <a:lnTo>
                      <a:pt x="4192" y="52"/>
                    </a:lnTo>
                    <a:lnTo>
                      <a:pt x="4193" y="51"/>
                    </a:lnTo>
                    <a:lnTo>
                      <a:pt x="4194" y="50"/>
                    </a:lnTo>
                    <a:lnTo>
                      <a:pt x="4196" y="49"/>
                    </a:lnTo>
                    <a:lnTo>
                      <a:pt x="4197" y="48"/>
                    </a:lnTo>
                    <a:lnTo>
                      <a:pt x="4198" y="48"/>
                    </a:lnTo>
                    <a:lnTo>
                      <a:pt x="4200" y="45"/>
                    </a:lnTo>
                    <a:lnTo>
                      <a:pt x="4202" y="44"/>
                    </a:lnTo>
                    <a:lnTo>
                      <a:pt x="4203" y="43"/>
                    </a:lnTo>
                    <a:lnTo>
                      <a:pt x="4204" y="42"/>
                    </a:lnTo>
                    <a:lnTo>
                      <a:pt x="4206" y="41"/>
                    </a:lnTo>
                    <a:lnTo>
                      <a:pt x="4207" y="40"/>
                    </a:lnTo>
                    <a:lnTo>
                      <a:pt x="4208" y="39"/>
                    </a:lnTo>
                    <a:lnTo>
                      <a:pt x="4209" y="38"/>
                    </a:lnTo>
                    <a:lnTo>
                      <a:pt x="4210" y="37"/>
                    </a:lnTo>
                    <a:lnTo>
                      <a:pt x="4211" y="36"/>
                    </a:lnTo>
                    <a:lnTo>
                      <a:pt x="4212" y="35"/>
                    </a:lnTo>
                    <a:lnTo>
                      <a:pt x="4212" y="34"/>
                    </a:lnTo>
                    <a:lnTo>
                      <a:pt x="4213" y="33"/>
                    </a:lnTo>
                    <a:lnTo>
                      <a:pt x="4214" y="32"/>
                    </a:lnTo>
                    <a:lnTo>
                      <a:pt x="4215" y="31"/>
                    </a:lnTo>
                    <a:lnTo>
                      <a:pt x="4215" y="30"/>
                    </a:lnTo>
                    <a:lnTo>
                      <a:pt x="4216" y="29"/>
                    </a:lnTo>
                    <a:lnTo>
                      <a:pt x="4216" y="28"/>
                    </a:lnTo>
                    <a:lnTo>
                      <a:pt x="4217" y="27"/>
                    </a:lnTo>
                    <a:lnTo>
                      <a:pt x="4217" y="26"/>
                    </a:lnTo>
                    <a:lnTo>
                      <a:pt x="4218" y="25"/>
                    </a:lnTo>
                    <a:lnTo>
                      <a:pt x="4218" y="24"/>
                    </a:lnTo>
                    <a:lnTo>
                      <a:pt x="4218" y="23"/>
                    </a:lnTo>
                    <a:lnTo>
                      <a:pt x="4218" y="22"/>
                    </a:lnTo>
                    <a:lnTo>
                      <a:pt x="4219" y="21"/>
                    </a:lnTo>
                    <a:lnTo>
                      <a:pt x="4219" y="20"/>
                    </a:lnTo>
                    <a:lnTo>
                      <a:pt x="4219" y="18"/>
                    </a:lnTo>
                    <a:lnTo>
                      <a:pt x="4218" y="18"/>
                    </a:lnTo>
                    <a:lnTo>
                      <a:pt x="4218" y="17"/>
                    </a:lnTo>
                    <a:lnTo>
                      <a:pt x="4218" y="16"/>
                    </a:lnTo>
                    <a:lnTo>
                      <a:pt x="4218" y="14"/>
                    </a:lnTo>
                    <a:lnTo>
                      <a:pt x="4217" y="13"/>
                    </a:lnTo>
                    <a:lnTo>
                      <a:pt x="4216" y="12"/>
                    </a:lnTo>
                    <a:lnTo>
                      <a:pt x="4216" y="11"/>
                    </a:lnTo>
                    <a:lnTo>
                      <a:pt x="4215" y="10"/>
                    </a:lnTo>
                    <a:lnTo>
                      <a:pt x="4214" y="10"/>
                    </a:lnTo>
                    <a:lnTo>
                      <a:pt x="4214" y="9"/>
                    </a:lnTo>
                    <a:lnTo>
                      <a:pt x="4213" y="8"/>
                    </a:lnTo>
                    <a:lnTo>
                      <a:pt x="4212" y="8"/>
                    </a:lnTo>
                    <a:lnTo>
                      <a:pt x="4211" y="7"/>
                    </a:lnTo>
                    <a:lnTo>
                      <a:pt x="4210" y="6"/>
                    </a:lnTo>
                    <a:lnTo>
                      <a:pt x="4209" y="6"/>
                    </a:lnTo>
                    <a:lnTo>
                      <a:pt x="4208" y="6"/>
                    </a:lnTo>
                    <a:lnTo>
                      <a:pt x="4207" y="5"/>
                    </a:lnTo>
                    <a:lnTo>
                      <a:pt x="4206" y="4"/>
                    </a:lnTo>
                    <a:lnTo>
                      <a:pt x="4205" y="4"/>
                    </a:lnTo>
                    <a:lnTo>
                      <a:pt x="4204" y="4"/>
                    </a:lnTo>
                    <a:lnTo>
                      <a:pt x="4202" y="3"/>
                    </a:lnTo>
                    <a:lnTo>
                      <a:pt x="4201" y="3"/>
                    </a:lnTo>
                    <a:lnTo>
                      <a:pt x="4200" y="2"/>
                    </a:lnTo>
                    <a:lnTo>
                      <a:pt x="4198" y="2"/>
                    </a:lnTo>
                    <a:lnTo>
                      <a:pt x="4197" y="2"/>
                    </a:lnTo>
                    <a:lnTo>
                      <a:pt x="4195" y="1"/>
                    </a:lnTo>
                    <a:lnTo>
                      <a:pt x="4194" y="1"/>
                    </a:lnTo>
                    <a:lnTo>
                      <a:pt x="4192" y="1"/>
                    </a:lnTo>
                    <a:lnTo>
                      <a:pt x="4191" y="0"/>
                    </a:lnTo>
                    <a:lnTo>
                      <a:pt x="4189" y="0"/>
                    </a:lnTo>
                    <a:lnTo>
                      <a:pt x="4188" y="0"/>
                    </a:lnTo>
                    <a:lnTo>
                      <a:pt x="4186" y="0"/>
                    </a:lnTo>
                    <a:lnTo>
                      <a:pt x="4184" y="0"/>
                    </a:lnTo>
                    <a:lnTo>
                      <a:pt x="4181" y="0"/>
                    </a:lnTo>
                    <a:lnTo>
                      <a:pt x="4179" y="0"/>
                    </a:lnTo>
                    <a:lnTo>
                      <a:pt x="4177" y="0"/>
                    </a:lnTo>
                    <a:lnTo>
                      <a:pt x="4175" y="0"/>
                    </a:lnTo>
                    <a:lnTo>
                      <a:pt x="4173" y="0"/>
                    </a:lnTo>
                    <a:lnTo>
                      <a:pt x="4171" y="0"/>
                    </a:lnTo>
                    <a:lnTo>
                      <a:pt x="4170" y="0"/>
                    </a:lnTo>
                    <a:lnTo>
                      <a:pt x="4167" y="0"/>
                    </a:lnTo>
                    <a:lnTo>
                      <a:pt x="4166" y="0"/>
                    </a:lnTo>
                    <a:lnTo>
                      <a:pt x="4163" y="0"/>
                    </a:lnTo>
                    <a:lnTo>
                      <a:pt x="4161" y="0"/>
                    </a:lnTo>
                    <a:lnTo>
                      <a:pt x="4159" y="0"/>
                    </a:lnTo>
                    <a:lnTo>
                      <a:pt x="4157" y="0"/>
                    </a:lnTo>
                    <a:lnTo>
                      <a:pt x="4155" y="1"/>
                    </a:lnTo>
                    <a:lnTo>
                      <a:pt x="4153" y="1"/>
                    </a:lnTo>
                    <a:lnTo>
                      <a:pt x="4151" y="1"/>
                    </a:lnTo>
                    <a:lnTo>
                      <a:pt x="4148" y="2"/>
                    </a:lnTo>
                    <a:lnTo>
                      <a:pt x="4146" y="2"/>
                    </a:lnTo>
                    <a:lnTo>
                      <a:pt x="4144" y="2"/>
                    </a:lnTo>
                    <a:lnTo>
                      <a:pt x="4142" y="3"/>
                    </a:lnTo>
                    <a:lnTo>
                      <a:pt x="4140" y="3"/>
                    </a:lnTo>
                    <a:lnTo>
                      <a:pt x="4137" y="4"/>
                    </a:lnTo>
                    <a:lnTo>
                      <a:pt x="4135" y="4"/>
                    </a:lnTo>
                    <a:lnTo>
                      <a:pt x="4133" y="4"/>
                    </a:lnTo>
                    <a:lnTo>
                      <a:pt x="4130" y="5"/>
                    </a:lnTo>
                    <a:lnTo>
                      <a:pt x="4128" y="6"/>
                    </a:lnTo>
                    <a:lnTo>
                      <a:pt x="4126" y="6"/>
                    </a:lnTo>
                    <a:lnTo>
                      <a:pt x="4123" y="7"/>
                    </a:lnTo>
                    <a:lnTo>
                      <a:pt x="4121" y="7"/>
                    </a:lnTo>
                    <a:lnTo>
                      <a:pt x="4118" y="8"/>
                    </a:lnTo>
                    <a:lnTo>
                      <a:pt x="4116" y="9"/>
                    </a:lnTo>
                    <a:lnTo>
                      <a:pt x="4112" y="10"/>
                    </a:lnTo>
                    <a:lnTo>
                      <a:pt x="4109" y="11"/>
                    </a:lnTo>
                    <a:lnTo>
                      <a:pt x="4107" y="12"/>
                    </a:lnTo>
                    <a:lnTo>
                      <a:pt x="4105" y="12"/>
                    </a:lnTo>
                    <a:lnTo>
                      <a:pt x="4102" y="13"/>
                    </a:lnTo>
                    <a:lnTo>
                      <a:pt x="4100" y="14"/>
                    </a:lnTo>
                    <a:lnTo>
                      <a:pt x="4098" y="14"/>
                    </a:lnTo>
                    <a:lnTo>
                      <a:pt x="4096" y="15"/>
                    </a:lnTo>
                    <a:lnTo>
                      <a:pt x="4094" y="16"/>
                    </a:lnTo>
                    <a:lnTo>
                      <a:pt x="4092" y="17"/>
                    </a:lnTo>
                    <a:lnTo>
                      <a:pt x="4090" y="18"/>
                    </a:lnTo>
                    <a:lnTo>
                      <a:pt x="4087" y="19"/>
                    </a:lnTo>
                    <a:lnTo>
                      <a:pt x="4085" y="20"/>
                    </a:lnTo>
                    <a:lnTo>
                      <a:pt x="4083" y="20"/>
                    </a:lnTo>
                    <a:lnTo>
                      <a:pt x="4081" y="22"/>
                    </a:lnTo>
                    <a:lnTo>
                      <a:pt x="4079" y="22"/>
                    </a:lnTo>
                    <a:lnTo>
                      <a:pt x="4078" y="23"/>
                    </a:lnTo>
                    <a:lnTo>
                      <a:pt x="4076" y="24"/>
                    </a:lnTo>
                    <a:lnTo>
                      <a:pt x="4074" y="25"/>
                    </a:lnTo>
                    <a:lnTo>
                      <a:pt x="4072" y="26"/>
                    </a:lnTo>
                    <a:lnTo>
                      <a:pt x="4070" y="27"/>
                    </a:lnTo>
                    <a:lnTo>
                      <a:pt x="4068" y="28"/>
                    </a:lnTo>
                    <a:lnTo>
                      <a:pt x="4066" y="29"/>
                    </a:lnTo>
                    <a:lnTo>
                      <a:pt x="4065" y="30"/>
                    </a:lnTo>
                    <a:lnTo>
                      <a:pt x="4063" y="31"/>
                    </a:lnTo>
                    <a:lnTo>
                      <a:pt x="4062" y="32"/>
                    </a:lnTo>
                    <a:lnTo>
                      <a:pt x="4060" y="33"/>
                    </a:lnTo>
                    <a:lnTo>
                      <a:pt x="4058" y="34"/>
                    </a:lnTo>
                    <a:lnTo>
                      <a:pt x="4057" y="35"/>
                    </a:lnTo>
                    <a:lnTo>
                      <a:pt x="4056" y="36"/>
                    </a:lnTo>
                    <a:lnTo>
                      <a:pt x="4054" y="37"/>
                    </a:lnTo>
                    <a:lnTo>
                      <a:pt x="4052" y="39"/>
                    </a:lnTo>
                    <a:lnTo>
                      <a:pt x="4050" y="40"/>
                    </a:lnTo>
                    <a:lnTo>
                      <a:pt x="4049" y="41"/>
                    </a:lnTo>
                    <a:lnTo>
                      <a:pt x="4048" y="42"/>
                    </a:lnTo>
                    <a:lnTo>
                      <a:pt x="4046" y="43"/>
                    </a:lnTo>
                    <a:lnTo>
                      <a:pt x="4045" y="44"/>
                    </a:lnTo>
                    <a:lnTo>
                      <a:pt x="4044" y="45"/>
                    </a:lnTo>
                    <a:lnTo>
                      <a:pt x="4043" y="46"/>
                    </a:lnTo>
                    <a:lnTo>
                      <a:pt x="4042" y="47"/>
                    </a:lnTo>
                    <a:lnTo>
                      <a:pt x="4041" y="48"/>
                    </a:lnTo>
                    <a:lnTo>
                      <a:pt x="4040" y="49"/>
                    </a:lnTo>
                    <a:lnTo>
                      <a:pt x="4040" y="50"/>
                    </a:lnTo>
                    <a:lnTo>
                      <a:pt x="4039" y="51"/>
                    </a:lnTo>
                    <a:lnTo>
                      <a:pt x="4038" y="52"/>
                    </a:lnTo>
                    <a:lnTo>
                      <a:pt x="4038" y="54"/>
                    </a:lnTo>
                    <a:lnTo>
                      <a:pt x="4037" y="54"/>
                    </a:lnTo>
                    <a:lnTo>
                      <a:pt x="4036" y="55"/>
                    </a:lnTo>
                    <a:lnTo>
                      <a:pt x="4036" y="56"/>
                    </a:lnTo>
                    <a:lnTo>
                      <a:pt x="4035" y="58"/>
                    </a:lnTo>
                    <a:lnTo>
                      <a:pt x="4034" y="59"/>
                    </a:lnTo>
                    <a:lnTo>
                      <a:pt x="4034" y="60"/>
                    </a:lnTo>
                    <a:lnTo>
                      <a:pt x="4034" y="61"/>
                    </a:lnTo>
                    <a:lnTo>
                      <a:pt x="4034" y="62"/>
                    </a:lnTo>
                    <a:lnTo>
                      <a:pt x="4034" y="63"/>
                    </a:lnTo>
                    <a:lnTo>
                      <a:pt x="4033" y="64"/>
                    </a:lnTo>
                    <a:lnTo>
                      <a:pt x="4033" y="65"/>
                    </a:lnTo>
                    <a:lnTo>
                      <a:pt x="4033" y="66"/>
                    </a:lnTo>
                    <a:lnTo>
                      <a:pt x="4034" y="67"/>
                    </a:lnTo>
                    <a:lnTo>
                      <a:pt x="4034" y="68"/>
                    </a:lnTo>
                    <a:lnTo>
                      <a:pt x="4034" y="69"/>
                    </a:lnTo>
                    <a:lnTo>
                      <a:pt x="4034" y="70"/>
                    </a:lnTo>
                    <a:lnTo>
                      <a:pt x="4034" y="71"/>
                    </a:lnTo>
                    <a:lnTo>
                      <a:pt x="4035" y="72"/>
                    </a:lnTo>
                    <a:lnTo>
                      <a:pt x="4036" y="73"/>
                    </a:lnTo>
                    <a:lnTo>
                      <a:pt x="4036" y="74"/>
                    </a:lnTo>
                    <a:lnTo>
                      <a:pt x="4037" y="74"/>
                    </a:lnTo>
                    <a:lnTo>
                      <a:pt x="4038" y="75"/>
                    </a:lnTo>
                    <a:lnTo>
                      <a:pt x="4038" y="76"/>
                    </a:lnTo>
                    <a:lnTo>
                      <a:pt x="4039" y="76"/>
                    </a:lnTo>
                    <a:lnTo>
                      <a:pt x="4040" y="77"/>
                    </a:lnTo>
                    <a:lnTo>
                      <a:pt x="4041" y="78"/>
                    </a:lnTo>
                    <a:lnTo>
                      <a:pt x="4042" y="78"/>
                    </a:lnTo>
                    <a:lnTo>
                      <a:pt x="4042" y="79"/>
                    </a:lnTo>
                    <a:lnTo>
                      <a:pt x="4043" y="79"/>
                    </a:lnTo>
                    <a:lnTo>
                      <a:pt x="4044" y="80"/>
                    </a:lnTo>
                    <a:lnTo>
                      <a:pt x="4045" y="80"/>
                    </a:lnTo>
                    <a:lnTo>
                      <a:pt x="4046" y="80"/>
                    </a:lnTo>
                    <a:lnTo>
                      <a:pt x="4047" y="81"/>
                    </a:lnTo>
                    <a:lnTo>
                      <a:pt x="4048" y="81"/>
                    </a:lnTo>
                    <a:lnTo>
                      <a:pt x="4049" y="81"/>
                    </a:lnTo>
                    <a:lnTo>
                      <a:pt x="4050" y="82"/>
                    </a:lnTo>
                    <a:lnTo>
                      <a:pt x="4051" y="82"/>
                    </a:lnTo>
                    <a:lnTo>
                      <a:pt x="4052" y="82"/>
                    </a:lnTo>
                    <a:lnTo>
                      <a:pt x="4053" y="82"/>
                    </a:lnTo>
                    <a:lnTo>
                      <a:pt x="4054" y="83"/>
                    </a:lnTo>
                    <a:lnTo>
                      <a:pt x="4056" y="83"/>
                    </a:lnTo>
                    <a:lnTo>
                      <a:pt x="4057" y="83"/>
                    </a:lnTo>
                    <a:lnTo>
                      <a:pt x="4058" y="84"/>
                    </a:lnTo>
                    <a:lnTo>
                      <a:pt x="4058" y="86"/>
                    </a:lnTo>
                    <a:lnTo>
                      <a:pt x="4058" y="88"/>
                    </a:lnTo>
                    <a:lnTo>
                      <a:pt x="4058" y="90"/>
                    </a:lnTo>
                    <a:lnTo>
                      <a:pt x="4058" y="92"/>
                    </a:lnTo>
                    <a:lnTo>
                      <a:pt x="4058" y="94"/>
                    </a:lnTo>
                    <a:lnTo>
                      <a:pt x="4058" y="95"/>
                    </a:lnTo>
                    <a:lnTo>
                      <a:pt x="4058" y="96"/>
                    </a:lnTo>
                    <a:lnTo>
                      <a:pt x="4058" y="97"/>
                    </a:lnTo>
                    <a:lnTo>
                      <a:pt x="4058" y="98"/>
                    </a:lnTo>
                    <a:lnTo>
                      <a:pt x="4058" y="99"/>
                    </a:lnTo>
                    <a:lnTo>
                      <a:pt x="4058" y="100"/>
                    </a:lnTo>
                    <a:lnTo>
                      <a:pt x="4058" y="101"/>
                    </a:lnTo>
                    <a:lnTo>
                      <a:pt x="4058" y="102"/>
                    </a:lnTo>
                    <a:lnTo>
                      <a:pt x="4058" y="103"/>
                    </a:lnTo>
                    <a:lnTo>
                      <a:pt x="4058" y="104"/>
                    </a:lnTo>
                    <a:lnTo>
                      <a:pt x="4058" y="105"/>
                    </a:lnTo>
                    <a:lnTo>
                      <a:pt x="4058" y="106"/>
                    </a:lnTo>
                    <a:lnTo>
                      <a:pt x="4058" y="107"/>
                    </a:lnTo>
                    <a:lnTo>
                      <a:pt x="4058" y="108"/>
                    </a:lnTo>
                    <a:lnTo>
                      <a:pt x="4058" y="109"/>
                    </a:lnTo>
                    <a:lnTo>
                      <a:pt x="4058" y="110"/>
                    </a:lnTo>
                    <a:lnTo>
                      <a:pt x="4058" y="111"/>
                    </a:lnTo>
                    <a:lnTo>
                      <a:pt x="4058" y="112"/>
                    </a:lnTo>
                    <a:lnTo>
                      <a:pt x="4059" y="113"/>
                    </a:lnTo>
                    <a:lnTo>
                      <a:pt x="4058" y="138"/>
                    </a:lnTo>
                    <a:lnTo>
                      <a:pt x="4058" y="150"/>
                    </a:lnTo>
                    <a:lnTo>
                      <a:pt x="4057" y="162"/>
                    </a:lnTo>
                    <a:lnTo>
                      <a:pt x="4056" y="174"/>
                    </a:lnTo>
                    <a:lnTo>
                      <a:pt x="4054" y="187"/>
                    </a:lnTo>
                    <a:lnTo>
                      <a:pt x="4053" y="199"/>
                    </a:lnTo>
                    <a:lnTo>
                      <a:pt x="4051" y="211"/>
                    </a:lnTo>
                    <a:lnTo>
                      <a:pt x="4049" y="223"/>
                    </a:lnTo>
                    <a:lnTo>
                      <a:pt x="4047" y="235"/>
                    </a:lnTo>
                    <a:lnTo>
                      <a:pt x="4044" y="247"/>
                    </a:lnTo>
                    <a:lnTo>
                      <a:pt x="4042" y="258"/>
                    </a:lnTo>
                    <a:lnTo>
                      <a:pt x="4039" y="270"/>
                    </a:lnTo>
                    <a:lnTo>
                      <a:pt x="4036" y="282"/>
                    </a:lnTo>
                    <a:lnTo>
                      <a:pt x="4033" y="293"/>
                    </a:lnTo>
                    <a:lnTo>
                      <a:pt x="4029" y="305"/>
                    </a:lnTo>
                    <a:lnTo>
                      <a:pt x="4026" y="316"/>
                    </a:lnTo>
                    <a:lnTo>
                      <a:pt x="4022" y="327"/>
                    </a:lnTo>
                    <a:lnTo>
                      <a:pt x="4018" y="338"/>
                    </a:lnTo>
                    <a:lnTo>
                      <a:pt x="4013" y="349"/>
                    </a:lnTo>
                    <a:lnTo>
                      <a:pt x="4008" y="360"/>
                    </a:lnTo>
                    <a:lnTo>
                      <a:pt x="4004" y="371"/>
                    </a:lnTo>
                    <a:lnTo>
                      <a:pt x="3999" y="382"/>
                    </a:lnTo>
                    <a:lnTo>
                      <a:pt x="3994" y="392"/>
                    </a:lnTo>
                    <a:lnTo>
                      <a:pt x="3989" y="402"/>
                    </a:lnTo>
                    <a:lnTo>
                      <a:pt x="3983" y="413"/>
                    </a:lnTo>
                    <a:lnTo>
                      <a:pt x="3978" y="423"/>
                    </a:lnTo>
                    <a:lnTo>
                      <a:pt x="3972" y="433"/>
                    </a:lnTo>
                    <a:lnTo>
                      <a:pt x="3966" y="443"/>
                    </a:lnTo>
                    <a:lnTo>
                      <a:pt x="3960" y="453"/>
                    </a:lnTo>
                    <a:lnTo>
                      <a:pt x="3953" y="463"/>
                    </a:lnTo>
                    <a:lnTo>
                      <a:pt x="3947" y="473"/>
                    </a:lnTo>
                    <a:lnTo>
                      <a:pt x="3933" y="494"/>
                    </a:lnTo>
                    <a:lnTo>
                      <a:pt x="3926" y="504"/>
                    </a:lnTo>
                    <a:lnTo>
                      <a:pt x="3918" y="514"/>
                    </a:lnTo>
                    <a:lnTo>
                      <a:pt x="3911" y="524"/>
                    </a:lnTo>
                    <a:lnTo>
                      <a:pt x="3903" y="534"/>
                    </a:lnTo>
                    <a:lnTo>
                      <a:pt x="3895" y="543"/>
                    </a:lnTo>
                    <a:lnTo>
                      <a:pt x="3886" y="552"/>
                    </a:lnTo>
                    <a:lnTo>
                      <a:pt x="3878" y="561"/>
                    </a:lnTo>
                    <a:lnTo>
                      <a:pt x="3869" y="570"/>
                    </a:lnTo>
                    <a:lnTo>
                      <a:pt x="3860" y="578"/>
                    </a:lnTo>
                    <a:lnTo>
                      <a:pt x="3850" y="586"/>
                    </a:lnTo>
                    <a:lnTo>
                      <a:pt x="3841" y="594"/>
                    </a:lnTo>
                    <a:lnTo>
                      <a:pt x="3831" y="602"/>
                    </a:lnTo>
                    <a:lnTo>
                      <a:pt x="3821" y="609"/>
                    </a:lnTo>
                    <a:lnTo>
                      <a:pt x="3811" y="616"/>
                    </a:lnTo>
                    <a:lnTo>
                      <a:pt x="3800" y="623"/>
                    </a:lnTo>
                    <a:lnTo>
                      <a:pt x="3790" y="630"/>
                    </a:lnTo>
                    <a:lnTo>
                      <a:pt x="3779" y="636"/>
                    </a:lnTo>
                    <a:lnTo>
                      <a:pt x="3768" y="642"/>
                    </a:lnTo>
                    <a:lnTo>
                      <a:pt x="3757" y="647"/>
                    </a:lnTo>
                    <a:lnTo>
                      <a:pt x="3745" y="652"/>
                    </a:lnTo>
                    <a:lnTo>
                      <a:pt x="3734" y="657"/>
                    </a:lnTo>
                    <a:lnTo>
                      <a:pt x="3722" y="662"/>
                    </a:lnTo>
                    <a:lnTo>
                      <a:pt x="3710" y="666"/>
                    </a:lnTo>
                    <a:lnTo>
                      <a:pt x="3698" y="670"/>
                    </a:lnTo>
                    <a:lnTo>
                      <a:pt x="3686" y="674"/>
                    </a:lnTo>
                    <a:lnTo>
                      <a:pt x="3674" y="677"/>
                    </a:lnTo>
                    <a:lnTo>
                      <a:pt x="3662" y="680"/>
                    </a:lnTo>
                    <a:lnTo>
                      <a:pt x="3649" y="682"/>
                    </a:lnTo>
                    <a:lnTo>
                      <a:pt x="3636" y="685"/>
                    </a:lnTo>
                    <a:lnTo>
                      <a:pt x="3624" y="687"/>
                    </a:lnTo>
                    <a:lnTo>
                      <a:pt x="3531" y="687"/>
                    </a:lnTo>
                    <a:lnTo>
                      <a:pt x="3485" y="687"/>
                    </a:lnTo>
                    <a:lnTo>
                      <a:pt x="3438" y="687"/>
                    </a:lnTo>
                    <a:lnTo>
                      <a:pt x="3392" y="688"/>
                    </a:lnTo>
                    <a:lnTo>
                      <a:pt x="3345" y="688"/>
                    </a:lnTo>
                    <a:lnTo>
                      <a:pt x="3299" y="688"/>
                    </a:lnTo>
                    <a:lnTo>
                      <a:pt x="3252" y="688"/>
                    </a:lnTo>
                    <a:lnTo>
                      <a:pt x="3205" y="688"/>
                    </a:lnTo>
                    <a:lnTo>
                      <a:pt x="3158" y="688"/>
                    </a:lnTo>
                    <a:lnTo>
                      <a:pt x="3111" y="688"/>
                    </a:lnTo>
                    <a:lnTo>
                      <a:pt x="3064" y="688"/>
                    </a:lnTo>
                    <a:lnTo>
                      <a:pt x="3016" y="688"/>
                    </a:lnTo>
                    <a:lnTo>
                      <a:pt x="2969" y="688"/>
                    </a:lnTo>
                    <a:lnTo>
                      <a:pt x="2922" y="688"/>
                    </a:lnTo>
                    <a:lnTo>
                      <a:pt x="2874" y="689"/>
                    </a:lnTo>
                    <a:lnTo>
                      <a:pt x="2826" y="689"/>
                    </a:lnTo>
                    <a:lnTo>
                      <a:pt x="2779" y="689"/>
                    </a:lnTo>
                    <a:lnTo>
                      <a:pt x="2731" y="689"/>
                    </a:lnTo>
                    <a:lnTo>
                      <a:pt x="2683" y="689"/>
                    </a:lnTo>
                    <a:lnTo>
                      <a:pt x="2635" y="689"/>
                    </a:lnTo>
                    <a:lnTo>
                      <a:pt x="2588" y="689"/>
                    </a:lnTo>
                    <a:lnTo>
                      <a:pt x="2540" y="689"/>
                    </a:lnTo>
                    <a:lnTo>
                      <a:pt x="2492" y="689"/>
                    </a:lnTo>
                    <a:lnTo>
                      <a:pt x="2444" y="688"/>
                    </a:lnTo>
                    <a:lnTo>
                      <a:pt x="2396" y="688"/>
                    </a:lnTo>
                    <a:lnTo>
                      <a:pt x="2348" y="688"/>
                    </a:lnTo>
                    <a:lnTo>
                      <a:pt x="2300" y="688"/>
                    </a:lnTo>
                    <a:lnTo>
                      <a:pt x="2251" y="688"/>
                    </a:lnTo>
                    <a:lnTo>
                      <a:pt x="2203" y="688"/>
                    </a:lnTo>
                    <a:lnTo>
                      <a:pt x="2155" y="688"/>
                    </a:lnTo>
                    <a:lnTo>
                      <a:pt x="2107" y="688"/>
                    </a:lnTo>
                    <a:lnTo>
                      <a:pt x="2013" y="688"/>
                    </a:lnTo>
                    <a:lnTo>
                      <a:pt x="1966" y="688"/>
                    </a:lnTo>
                    <a:lnTo>
                      <a:pt x="1918" y="688"/>
                    </a:lnTo>
                    <a:lnTo>
                      <a:pt x="1872" y="688"/>
                    </a:lnTo>
                    <a:lnTo>
                      <a:pt x="1824" y="688"/>
                    </a:lnTo>
                    <a:lnTo>
                      <a:pt x="1777" y="688"/>
                    </a:lnTo>
                    <a:lnTo>
                      <a:pt x="1730" y="688"/>
                    </a:lnTo>
                    <a:lnTo>
                      <a:pt x="1683" y="688"/>
                    </a:lnTo>
                    <a:lnTo>
                      <a:pt x="1636" y="688"/>
                    </a:lnTo>
                    <a:lnTo>
                      <a:pt x="1588" y="688"/>
                    </a:lnTo>
                    <a:lnTo>
                      <a:pt x="1542" y="688"/>
                    </a:lnTo>
                    <a:lnTo>
                      <a:pt x="1494" y="688"/>
                    </a:lnTo>
                    <a:lnTo>
                      <a:pt x="1447" y="688"/>
                    </a:lnTo>
                    <a:lnTo>
                      <a:pt x="1400" y="688"/>
                    </a:lnTo>
                    <a:lnTo>
                      <a:pt x="1353" y="688"/>
                    </a:lnTo>
                    <a:lnTo>
                      <a:pt x="1306" y="688"/>
                    </a:lnTo>
                    <a:lnTo>
                      <a:pt x="1258" y="688"/>
                    </a:lnTo>
                    <a:lnTo>
                      <a:pt x="1211" y="688"/>
                    </a:lnTo>
                    <a:lnTo>
                      <a:pt x="1164" y="688"/>
                    </a:lnTo>
                    <a:lnTo>
                      <a:pt x="1116" y="688"/>
                    </a:lnTo>
                    <a:lnTo>
                      <a:pt x="1069" y="688"/>
                    </a:lnTo>
                    <a:lnTo>
                      <a:pt x="1022" y="688"/>
                    </a:lnTo>
                    <a:lnTo>
                      <a:pt x="974" y="688"/>
                    </a:lnTo>
                    <a:lnTo>
                      <a:pt x="927" y="688"/>
                    </a:lnTo>
                    <a:lnTo>
                      <a:pt x="880" y="688"/>
                    </a:lnTo>
                    <a:lnTo>
                      <a:pt x="832" y="688"/>
                    </a:lnTo>
                    <a:lnTo>
                      <a:pt x="785" y="688"/>
                    </a:lnTo>
                    <a:lnTo>
                      <a:pt x="738" y="688"/>
                    </a:lnTo>
                    <a:lnTo>
                      <a:pt x="690" y="688"/>
                    </a:lnTo>
                    <a:lnTo>
                      <a:pt x="643" y="688"/>
                    </a:lnTo>
                    <a:lnTo>
                      <a:pt x="596" y="689"/>
                    </a:lnTo>
                    <a:lnTo>
                      <a:pt x="570" y="684"/>
                    </a:lnTo>
                    <a:lnTo>
                      <a:pt x="558" y="682"/>
                    </a:lnTo>
                    <a:lnTo>
                      <a:pt x="545" y="679"/>
                    </a:lnTo>
                    <a:lnTo>
                      <a:pt x="533" y="676"/>
                    </a:lnTo>
                    <a:lnTo>
                      <a:pt x="521" y="672"/>
                    </a:lnTo>
                    <a:lnTo>
                      <a:pt x="509" y="668"/>
                    </a:lnTo>
                    <a:lnTo>
                      <a:pt x="497" y="664"/>
                    </a:lnTo>
                    <a:lnTo>
                      <a:pt x="485" y="659"/>
                    </a:lnTo>
                    <a:lnTo>
                      <a:pt x="474" y="654"/>
                    </a:lnTo>
                    <a:lnTo>
                      <a:pt x="462" y="649"/>
                    </a:lnTo>
                    <a:lnTo>
                      <a:pt x="451" y="643"/>
                    </a:lnTo>
                    <a:lnTo>
                      <a:pt x="440" y="637"/>
                    </a:lnTo>
                    <a:lnTo>
                      <a:pt x="430" y="631"/>
                    </a:lnTo>
                    <a:lnTo>
                      <a:pt x="419" y="625"/>
                    </a:lnTo>
                    <a:lnTo>
                      <a:pt x="408" y="618"/>
                    </a:lnTo>
                    <a:lnTo>
                      <a:pt x="398" y="611"/>
                    </a:lnTo>
                    <a:lnTo>
                      <a:pt x="388" y="604"/>
                    </a:lnTo>
                    <a:lnTo>
                      <a:pt x="378" y="596"/>
                    </a:lnTo>
                    <a:lnTo>
                      <a:pt x="369" y="588"/>
                    </a:lnTo>
                    <a:lnTo>
                      <a:pt x="360" y="580"/>
                    </a:lnTo>
                    <a:lnTo>
                      <a:pt x="350" y="572"/>
                    </a:lnTo>
                    <a:lnTo>
                      <a:pt x="342" y="563"/>
                    </a:lnTo>
                    <a:lnTo>
                      <a:pt x="333" y="554"/>
                    </a:lnTo>
                    <a:lnTo>
                      <a:pt x="324" y="545"/>
                    </a:lnTo>
                    <a:lnTo>
                      <a:pt x="316" y="536"/>
                    </a:lnTo>
                    <a:lnTo>
                      <a:pt x="308" y="526"/>
                    </a:lnTo>
                    <a:lnTo>
                      <a:pt x="301" y="516"/>
                    </a:lnTo>
                    <a:lnTo>
                      <a:pt x="293" y="506"/>
                    </a:lnTo>
                    <a:lnTo>
                      <a:pt x="286" y="496"/>
                    </a:lnTo>
                    <a:lnTo>
                      <a:pt x="279" y="485"/>
                    </a:lnTo>
                    <a:lnTo>
                      <a:pt x="273" y="474"/>
                    </a:lnTo>
                    <a:lnTo>
                      <a:pt x="260" y="455"/>
                    </a:lnTo>
                    <a:lnTo>
                      <a:pt x="254" y="445"/>
                    </a:lnTo>
                    <a:lnTo>
                      <a:pt x="248" y="435"/>
                    </a:lnTo>
                    <a:lnTo>
                      <a:pt x="242" y="425"/>
                    </a:lnTo>
                    <a:lnTo>
                      <a:pt x="236" y="414"/>
                    </a:lnTo>
                    <a:lnTo>
                      <a:pt x="230" y="404"/>
                    </a:lnTo>
                    <a:lnTo>
                      <a:pt x="225" y="394"/>
                    </a:lnTo>
                    <a:lnTo>
                      <a:pt x="220" y="383"/>
                    </a:lnTo>
                    <a:lnTo>
                      <a:pt x="215" y="372"/>
                    </a:lnTo>
                    <a:lnTo>
                      <a:pt x="210" y="362"/>
                    </a:lnTo>
                    <a:lnTo>
                      <a:pt x="206" y="351"/>
                    </a:lnTo>
                    <a:lnTo>
                      <a:pt x="202" y="340"/>
                    </a:lnTo>
                    <a:lnTo>
                      <a:pt x="198" y="329"/>
                    </a:lnTo>
                    <a:lnTo>
                      <a:pt x="194" y="318"/>
                    </a:lnTo>
                    <a:lnTo>
                      <a:pt x="190" y="306"/>
                    </a:lnTo>
                    <a:lnTo>
                      <a:pt x="186" y="295"/>
                    </a:lnTo>
                    <a:lnTo>
                      <a:pt x="183" y="283"/>
                    </a:lnTo>
                    <a:lnTo>
                      <a:pt x="180" y="272"/>
                    </a:lnTo>
                    <a:lnTo>
                      <a:pt x="177" y="260"/>
                    </a:lnTo>
                    <a:lnTo>
                      <a:pt x="175" y="248"/>
                    </a:lnTo>
                    <a:lnTo>
                      <a:pt x="172" y="236"/>
                    </a:lnTo>
                    <a:lnTo>
                      <a:pt x="170" y="224"/>
                    </a:lnTo>
                    <a:lnTo>
                      <a:pt x="168" y="213"/>
                    </a:lnTo>
                    <a:lnTo>
                      <a:pt x="166" y="200"/>
                    </a:lnTo>
                    <a:lnTo>
                      <a:pt x="165" y="188"/>
                    </a:lnTo>
                    <a:lnTo>
                      <a:pt x="164" y="176"/>
                    </a:lnTo>
                    <a:lnTo>
                      <a:pt x="162" y="164"/>
                    </a:lnTo>
                    <a:lnTo>
                      <a:pt x="162" y="152"/>
                    </a:lnTo>
                    <a:lnTo>
                      <a:pt x="161" y="139"/>
                    </a:lnTo>
                    <a:lnTo>
                      <a:pt x="161" y="127"/>
                    </a:lnTo>
                    <a:lnTo>
                      <a:pt x="161" y="114"/>
                    </a:lnTo>
                    <a:lnTo>
                      <a:pt x="161" y="112"/>
                    </a:lnTo>
                    <a:lnTo>
                      <a:pt x="161" y="111"/>
                    </a:lnTo>
                    <a:lnTo>
                      <a:pt x="161" y="110"/>
                    </a:lnTo>
                    <a:lnTo>
                      <a:pt x="161" y="109"/>
                    </a:lnTo>
                    <a:lnTo>
                      <a:pt x="161" y="108"/>
                    </a:lnTo>
                    <a:lnTo>
                      <a:pt x="161" y="107"/>
                    </a:lnTo>
                    <a:lnTo>
                      <a:pt x="161" y="106"/>
                    </a:lnTo>
                    <a:lnTo>
                      <a:pt x="161" y="105"/>
                    </a:lnTo>
                    <a:lnTo>
                      <a:pt x="161" y="104"/>
                    </a:lnTo>
                    <a:lnTo>
                      <a:pt x="161" y="103"/>
                    </a:lnTo>
                    <a:lnTo>
                      <a:pt x="161" y="102"/>
                    </a:lnTo>
                    <a:lnTo>
                      <a:pt x="161" y="101"/>
                    </a:lnTo>
                    <a:lnTo>
                      <a:pt x="161" y="100"/>
                    </a:lnTo>
                    <a:lnTo>
                      <a:pt x="161" y="99"/>
                    </a:lnTo>
                    <a:lnTo>
                      <a:pt x="161" y="98"/>
                    </a:lnTo>
                    <a:lnTo>
                      <a:pt x="161" y="97"/>
                    </a:lnTo>
                    <a:lnTo>
                      <a:pt x="161" y="96"/>
                    </a:lnTo>
                    <a:lnTo>
                      <a:pt x="161" y="95"/>
                    </a:lnTo>
                    <a:lnTo>
                      <a:pt x="161" y="94"/>
                    </a:lnTo>
                    <a:lnTo>
                      <a:pt x="161" y="93"/>
                    </a:lnTo>
                    <a:lnTo>
                      <a:pt x="161" y="92"/>
                    </a:lnTo>
                    <a:lnTo>
                      <a:pt x="161" y="90"/>
                    </a:lnTo>
                    <a:lnTo>
                      <a:pt x="161" y="88"/>
                    </a:lnTo>
                    <a:lnTo>
                      <a:pt x="161" y="86"/>
                    </a:lnTo>
                    <a:lnTo>
                      <a:pt x="164" y="85"/>
                    </a:lnTo>
                    <a:lnTo>
                      <a:pt x="166" y="84"/>
                    </a:lnTo>
                    <a:lnTo>
                      <a:pt x="167" y="84"/>
                    </a:lnTo>
                    <a:lnTo>
                      <a:pt x="168" y="84"/>
                    </a:lnTo>
                    <a:lnTo>
                      <a:pt x="169" y="83"/>
                    </a:lnTo>
                    <a:lnTo>
                      <a:pt x="170" y="83"/>
                    </a:lnTo>
                    <a:lnTo>
                      <a:pt x="171" y="83"/>
                    </a:lnTo>
                    <a:lnTo>
                      <a:pt x="172" y="82"/>
                    </a:lnTo>
                    <a:lnTo>
                      <a:pt x="173" y="82"/>
                    </a:lnTo>
                    <a:lnTo>
                      <a:pt x="174" y="82"/>
                    </a:lnTo>
                    <a:lnTo>
                      <a:pt x="175" y="81"/>
                    </a:lnTo>
                    <a:lnTo>
                      <a:pt x="176" y="81"/>
                    </a:lnTo>
                    <a:lnTo>
                      <a:pt x="176" y="80"/>
                    </a:lnTo>
                    <a:lnTo>
                      <a:pt x="178" y="80"/>
                    </a:lnTo>
                    <a:lnTo>
                      <a:pt x="178" y="79"/>
                    </a:lnTo>
                    <a:lnTo>
                      <a:pt x="179" y="79"/>
                    </a:lnTo>
                    <a:lnTo>
                      <a:pt x="180" y="78"/>
                    </a:lnTo>
                    <a:lnTo>
                      <a:pt x="181" y="77"/>
                    </a:lnTo>
                    <a:lnTo>
                      <a:pt x="182" y="76"/>
                    </a:lnTo>
                    <a:lnTo>
                      <a:pt x="183" y="76"/>
                    </a:lnTo>
                    <a:lnTo>
                      <a:pt x="183" y="75"/>
                    </a:lnTo>
                    <a:lnTo>
                      <a:pt x="184" y="74"/>
                    </a:lnTo>
                    <a:lnTo>
                      <a:pt x="184" y="73"/>
                    </a:lnTo>
                    <a:lnTo>
                      <a:pt x="185" y="72"/>
                    </a:lnTo>
                    <a:lnTo>
                      <a:pt x="185" y="71"/>
                    </a:lnTo>
                    <a:lnTo>
                      <a:pt x="186" y="70"/>
                    </a:lnTo>
                    <a:lnTo>
                      <a:pt x="186" y="68"/>
                    </a:lnTo>
                    <a:lnTo>
                      <a:pt x="186" y="67"/>
                    </a:lnTo>
                    <a:lnTo>
                      <a:pt x="186" y="66"/>
                    </a:lnTo>
                    <a:lnTo>
                      <a:pt x="186" y="65"/>
                    </a:lnTo>
                    <a:lnTo>
                      <a:pt x="186" y="64"/>
                    </a:lnTo>
                    <a:lnTo>
                      <a:pt x="185" y="63"/>
                    </a:lnTo>
                    <a:lnTo>
                      <a:pt x="185" y="62"/>
                    </a:lnTo>
                    <a:lnTo>
                      <a:pt x="185" y="61"/>
                    </a:lnTo>
                    <a:lnTo>
                      <a:pt x="184" y="60"/>
                    </a:lnTo>
                    <a:lnTo>
                      <a:pt x="184" y="59"/>
                    </a:lnTo>
                    <a:lnTo>
                      <a:pt x="184" y="58"/>
                    </a:lnTo>
                    <a:lnTo>
                      <a:pt x="183" y="57"/>
                    </a:lnTo>
                    <a:lnTo>
                      <a:pt x="182" y="56"/>
                    </a:lnTo>
                    <a:lnTo>
                      <a:pt x="182" y="55"/>
                    </a:lnTo>
                    <a:lnTo>
                      <a:pt x="181" y="54"/>
                    </a:lnTo>
                    <a:lnTo>
                      <a:pt x="180" y="53"/>
                    </a:lnTo>
                    <a:lnTo>
                      <a:pt x="180" y="52"/>
                    </a:lnTo>
                    <a:lnTo>
                      <a:pt x="179" y="51"/>
                    </a:lnTo>
                    <a:lnTo>
                      <a:pt x="178" y="50"/>
                    </a:lnTo>
                    <a:lnTo>
                      <a:pt x="177" y="49"/>
                    </a:lnTo>
                    <a:lnTo>
                      <a:pt x="176" y="48"/>
                    </a:lnTo>
                    <a:lnTo>
                      <a:pt x="175" y="47"/>
                    </a:lnTo>
                    <a:lnTo>
                      <a:pt x="174" y="46"/>
                    </a:lnTo>
                    <a:lnTo>
                      <a:pt x="173" y="45"/>
                    </a:lnTo>
                    <a:lnTo>
                      <a:pt x="172" y="44"/>
                    </a:lnTo>
                    <a:lnTo>
                      <a:pt x="170" y="43"/>
                    </a:lnTo>
                    <a:lnTo>
                      <a:pt x="169" y="42"/>
                    </a:lnTo>
                    <a:lnTo>
                      <a:pt x="168" y="41"/>
                    </a:lnTo>
                    <a:lnTo>
                      <a:pt x="166" y="40"/>
                    </a:lnTo>
                    <a:lnTo>
                      <a:pt x="165" y="39"/>
                    </a:lnTo>
                    <a:lnTo>
                      <a:pt x="162" y="36"/>
                    </a:lnTo>
                    <a:lnTo>
                      <a:pt x="161" y="36"/>
                    </a:lnTo>
                    <a:lnTo>
                      <a:pt x="159" y="34"/>
                    </a:lnTo>
                    <a:lnTo>
                      <a:pt x="158" y="34"/>
                    </a:lnTo>
                    <a:lnTo>
                      <a:pt x="156" y="32"/>
                    </a:lnTo>
                    <a:lnTo>
                      <a:pt x="154" y="32"/>
                    </a:lnTo>
                    <a:lnTo>
                      <a:pt x="153" y="31"/>
                    </a:lnTo>
                    <a:lnTo>
                      <a:pt x="151" y="30"/>
                    </a:lnTo>
                    <a:lnTo>
                      <a:pt x="149" y="29"/>
                    </a:lnTo>
                    <a:lnTo>
                      <a:pt x="147" y="28"/>
                    </a:lnTo>
                    <a:lnTo>
                      <a:pt x="146" y="27"/>
                    </a:lnTo>
                    <a:lnTo>
                      <a:pt x="144" y="26"/>
                    </a:lnTo>
                    <a:lnTo>
                      <a:pt x="142" y="25"/>
                    </a:lnTo>
                    <a:lnTo>
                      <a:pt x="140" y="24"/>
                    </a:lnTo>
                    <a:lnTo>
                      <a:pt x="138" y="23"/>
                    </a:lnTo>
                    <a:lnTo>
                      <a:pt x="136" y="22"/>
                    </a:lnTo>
                    <a:lnTo>
                      <a:pt x="134" y="21"/>
                    </a:lnTo>
                    <a:lnTo>
                      <a:pt x="132" y="20"/>
                    </a:lnTo>
                    <a:lnTo>
                      <a:pt x="130" y="20"/>
                    </a:lnTo>
                    <a:lnTo>
                      <a:pt x="128" y="19"/>
                    </a:lnTo>
                    <a:lnTo>
                      <a:pt x="126" y="18"/>
                    </a:lnTo>
                    <a:lnTo>
                      <a:pt x="123" y="17"/>
                    </a:lnTo>
                    <a:lnTo>
                      <a:pt x="121" y="16"/>
                    </a:lnTo>
                    <a:lnTo>
                      <a:pt x="119" y="15"/>
                    </a:lnTo>
                    <a:lnTo>
                      <a:pt x="116" y="14"/>
                    </a:lnTo>
                    <a:lnTo>
                      <a:pt x="114" y="14"/>
                    </a:lnTo>
                    <a:lnTo>
                      <a:pt x="112" y="13"/>
                    </a:lnTo>
                    <a:lnTo>
                      <a:pt x="110" y="12"/>
                    </a:lnTo>
                    <a:lnTo>
                      <a:pt x="107" y="12"/>
                    </a:lnTo>
                    <a:lnTo>
                      <a:pt x="105" y="11"/>
                    </a:lnTo>
                    <a:lnTo>
                      <a:pt x="103" y="10"/>
                    </a:lnTo>
                    <a:lnTo>
                      <a:pt x="98" y="9"/>
                    </a:lnTo>
                    <a:lnTo>
                      <a:pt x="96" y="8"/>
                    </a:lnTo>
                    <a:lnTo>
                      <a:pt x="93" y="8"/>
                    </a:lnTo>
                    <a:lnTo>
                      <a:pt x="91" y="7"/>
                    </a:lnTo>
                    <a:lnTo>
                      <a:pt x="88" y="6"/>
                    </a:lnTo>
                    <a:lnTo>
                      <a:pt x="86" y="6"/>
                    </a:lnTo>
                    <a:lnTo>
                      <a:pt x="84" y="6"/>
                    </a:lnTo>
                    <a:lnTo>
                      <a:pt x="82" y="5"/>
                    </a:lnTo>
                    <a:lnTo>
                      <a:pt x="79" y="5"/>
                    </a:lnTo>
                    <a:lnTo>
                      <a:pt x="77" y="4"/>
                    </a:lnTo>
                    <a:lnTo>
                      <a:pt x="75" y="4"/>
                    </a:lnTo>
                    <a:lnTo>
                      <a:pt x="72" y="4"/>
                    </a:lnTo>
                    <a:lnTo>
                      <a:pt x="70" y="3"/>
                    </a:lnTo>
                    <a:lnTo>
                      <a:pt x="68" y="3"/>
                    </a:lnTo>
                    <a:lnTo>
                      <a:pt x="66" y="2"/>
                    </a:lnTo>
                    <a:lnTo>
                      <a:pt x="64" y="2"/>
                    </a:lnTo>
                    <a:lnTo>
                      <a:pt x="62" y="2"/>
                    </a:lnTo>
                    <a:lnTo>
                      <a:pt x="60" y="2"/>
                    </a:lnTo>
                    <a:lnTo>
                      <a:pt x="58" y="2"/>
                    </a:lnTo>
                    <a:lnTo>
                      <a:pt x="56" y="1"/>
                    </a:lnTo>
                    <a:lnTo>
                      <a:pt x="54" y="1"/>
                    </a:lnTo>
                    <a:lnTo>
                      <a:pt x="51" y="1"/>
                    </a:lnTo>
                    <a:lnTo>
                      <a:pt x="50" y="1"/>
                    </a:lnTo>
                    <a:lnTo>
                      <a:pt x="48" y="1"/>
                    </a:lnTo>
                    <a:lnTo>
                      <a:pt x="46" y="1"/>
                    </a:lnTo>
                    <a:lnTo>
                      <a:pt x="44" y="1"/>
                    </a:lnTo>
                    <a:lnTo>
                      <a:pt x="42" y="1"/>
                    </a:lnTo>
                    <a:lnTo>
                      <a:pt x="40" y="1"/>
                    </a:lnTo>
                    <a:lnTo>
                      <a:pt x="38" y="1"/>
                    </a:lnTo>
                    <a:lnTo>
                      <a:pt x="36" y="1"/>
                    </a:lnTo>
                    <a:lnTo>
                      <a:pt x="35" y="2"/>
                    </a:lnTo>
                    <a:lnTo>
                      <a:pt x="31" y="2"/>
                    </a:lnTo>
                    <a:lnTo>
                      <a:pt x="30" y="2"/>
                    </a:lnTo>
                    <a:lnTo>
                      <a:pt x="28" y="2"/>
                    </a:lnTo>
                    <a:lnTo>
                      <a:pt x="26" y="2"/>
                    </a:lnTo>
                    <a:lnTo>
                      <a:pt x="25" y="2"/>
                    </a:lnTo>
                    <a:lnTo>
                      <a:pt x="24" y="3"/>
                    </a:lnTo>
                    <a:lnTo>
                      <a:pt x="22" y="3"/>
                    </a:lnTo>
                    <a:lnTo>
                      <a:pt x="20" y="4"/>
                    </a:lnTo>
                    <a:lnTo>
                      <a:pt x="19" y="4"/>
                    </a:lnTo>
                    <a:lnTo>
                      <a:pt x="18" y="4"/>
                    </a:lnTo>
                    <a:lnTo>
                      <a:pt x="17" y="4"/>
                    </a:lnTo>
                    <a:lnTo>
                      <a:pt x="15" y="5"/>
                    </a:lnTo>
                    <a:lnTo>
                      <a:pt x="14" y="6"/>
                    </a:lnTo>
                    <a:lnTo>
                      <a:pt x="13" y="6"/>
                    </a:lnTo>
                    <a:lnTo>
                      <a:pt x="12" y="6"/>
                    </a:lnTo>
                    <a:lnTo>
                      <a:pt x="11" y="7"/>
                    </a:lnTo>
                    <a:lnTo>
                      <a:pt x="10" y="8"/>
                    </a:lnTo>
                    <a:lnTo>
                      <a:pt x="9" y="8"/>
                    </a:lnTo>
                    <a:lnTo>
                      <a:pt x="8" y="9"/>
                    </a:lnTo>
                    <a:lnTo>
                      <a:pt x="7" y="9"/>
                    </a:lnTo>
                    <a:lnTo>
                      <a:pt x="6" y="10"/>
                    </a:lnTo>
                    <a:lnTo>
                      <a:pt x="5" y="11"/>
                    </a:lnTo>
                    <a:lnTo>
                      <a:pt x="4" y="12"/>
                    </a:lnTo>
                    <a:lnTo>
                      <a:pt x="3" y="13"/>
                    </a:lnTo>
                    <a:lnTo>
                      <a:pt x="2" y="14"/>
                    </a:lnTo>
                    <a:lnTo>
                      <a:pt x="2" y="15"/>
                    </a:lnTo>
                    <a:lnTo>
                      <a:pt x="2" y="16"/>
                    </a:lnTo>
                    <a:lnTo>
                      <a:pt x="1" y="16"/>
                    </a:lnTo>
                    <a:lnTo>
                      <a:pt x="1" y="18"/>
                    </a:lnTo>
                    <a:lnTo>
                      <a:pt x="0" y="19"/>
                    </a:lnTo>
                    <a:lnTo>
                      <a:pt x="0" y="20"/>
                    </a:lnTo>
                    <a:lnTo>
                      <a:pt x="0" y="21"/>
                    </a:lnTo>
                    <a:lnTo>
                      <a:pt x="0" y="22"/>
                    </a:lnTo>
                    <a:lnTo>
                      <a:pt x="0" y="23"/>
                    </a:lnTo>
                    <a:lnTo>
                      <a:pt x="1" y="24"/>
                    </a:lnTo>
                    <a:lnTo>
                      <a:pt x="1" y="25"/>
                    </a:lnTo>
                    <a:lnTo>
                      <a:pt x="1" y="26"/>
                    </a:lnTo>
                    <a:lnTo>
                      <a:pt x="2" y="27"/>
                    </a:lnTo>
                    <a:lnTo>
                      <a:pt x="2" y="28"/>
                    </a:lnTo>
                    <a:lnTo>
                      <a:pt x="3" y="30"/>
                    </a:lnTo>
                    <a:lnTo>
                      <a:pt x="4" y="32"/>
                    </a:lnTo>
                    <a:lnTo>
                      <a:pt x="4" y="33"/>
                    </a:lnTo>
                    <a:lnTo>
                      <a:pt x="5" y="34"/>
                    </a:lnTo>
                    <a:lnTo>
                      <a:pt x="6" y="35"/>
                    </a:lnTo>
                    <a:lnTo>
                      <a:pt x="7" y="36"/>
                    </a:lnTo>
                    <a:lnTo>
                      <a:pt x="8" y="37"/>
                    </a:lnTo>
                    <a:lnTo>
                      <a:pt x="8" y="38"/>
                    </a:lnTo>
                    <a:lnTo>
                      <a:pt x="9" y="39"/>
                    </a:lnTo>
                    <a:lnTo>
                      <a:pt x="10" y="40"/>
                    </a:lnTo>
                    <a:lnTo>
                      <a:pt x="12" y="41"/>
                    </a:lnTo>
                    <a:lnTo>
                      <a:pt x="12" y="42"/>
                    </a:lnTo>
                    <a:lnTo>
                      <a:pt x="14" y="43"/>
                    </a:lnTo>
                    <a:lnTo>
                      <a:pt x="15" y="44"/>
                    </a:lnTo>
                    <a:lnTo>
                      <a:pt x="16" y="45"/>
                    </a:lnTo>
                    <a:lnTo>
                      <a:pt x="17" y="46"/>
                    </a:lnTo>
                    <a:lnTo>
                      <a:pt x="19" y="47"/>
                    </a:lnTo>
                    <a:lnTo>
                      <a:pt x="20" y="48"/>
                    </a:lnTo>
                    <a:lnTo>
                      <a:pt x="22" y="49"/>
                    </a:lnTo>
                    <a:lnTo>
                      <a:pt x="24" y="51"/>
                    </a:lnTo>
                    <a:lnTo>
                      <a:pt x="25" y="52"/>
                    </a:lnTo>
                    <a:lnTo>
                      <a:pt x="26" y="52"/>
                    </a:lnTo>
                    <a:lnTo>
                      <a:pt x="28" y="53"/>
                    </a:lnTo>
                    <a:lnTo>
                      <a:pt x="29" y="54"/>
                    </a:lnTo>
                    <a:lnTo>
                      <a:pt x="30" y="55"/>
                    </a:lnTo>
                    <a:lnTo>
                      <a:pt x="32" y="56"/>
                    </a:lnTo>
                    <a:lnTo>
                      <a:pt x="33" y="57"/>
                    </a:lnTo>
                    <a:lnTo>
                      <a:pt x="34" y="58"/>
                    </a:lnTo>
                    <a:lnTo>
                      <a:pt x="36" y="58"/>
                    </a:lnTo>
                    <a:lnTo>
                      <a:pt x="38" y="59"/>
                    </a:lnTo>
                    <a:lnTo>
                      <a:pt x="39" y="60"/>
                    </a:lnTo>
                    <a:lnTo>
                      <a:pt x="40" y="61"/>
                    </a:lnTo>
                    <a:lnTo>
                      <a:pt x="42" y="62"/>
                    </a:lnTo>
                    <a:lnTo>
                      <a:pt x="44" y="62"/>
                    </a:lnTo>
                    <a:lnTo>
                      <a:pt x="45" y="63"/>
                    </a:lnTo>
                    <a:lnTo>
                      <a:pt x="47" y="64"/>
                    </a:lnTo>
                    <a:lnTo>
                      <a:pt x="48" y="64"/>
                    </a:lnTo>
                    <a:lnTo>
                      <a:pt x="50" y="65"/>
                    </a:lnTo>
                    <a:lnTo>
                      <a:pt x="52" y="66"/>
                    </a:lnTo>
                    <a:lnTo>
                      <a:pt x="54" y="67"/>
                    </a:lnTo>
                    <a:lnTo>
                      <a:pt x="55" y="68"/>
                    </a:lnTo>
                    <a:lnTo>
                      <a:pt x="57" y="68"/>
                    </a:lnTo>
                    <a:lnTo>
                      <a:pt x="59" y="69"/>
                    </a:lnTo>
                    <a:lnTo>
                      <a:pt x="61" y="70"/>
                    </a:lnTo>
                    <a:lnTo>
                      <a:pt x="62" y="70"/>
                    </a:lnTo>
                    <a:lnTo>
                      <a:pt x="64" y="71"/>
                    </a:lnTo>
                    <a:lnTo>
                      <a:pt x="66" y="72"/>
                    </a:lnTo>
                    <a:lnTo>
                      <a:pt x="68" y="72"/>
                    </a:lnTo>
                    <a:lnTo>
                      <a:pt x="70" y="73"/>
                    </a:lnTo>
                    <a:lnTo>
                      <a:pt x="72" y="74"/>
                    </a:lnTo>
                    <a:lnTo>
                      <a:pt x="73" y="74"/>
                    </a:lnTo>
                    <a:lnTo>
                      <a:pt x="74" y="74"/>
                    </a:lnTo>
                    <a:lnTo>
                      <a:pt x="75" y="74"/>
                    </a:lnTo>
                    <a:lnTo>
                      <a:pt x="76" y="75"/>
                    </a:lnTo>
                    <a:lnTo>
                      <a:pt x="77" y="75"/>
                    </a:lnTo>
                    <a:lnTo>
                      <a:pt x="78" y="76"/>
                    </a:lnTo>
                    <a:lnTo>
                      <a:pt x="80" y="76"/>
                    </a:lnTo>
                    <a:lnTo>
                      <a:pt x="81" y="76"/>
                    </a:lnTo>
                    <a:lnTo>
                      <a:pt x="83" y="77"/>
                    </a:lnTo>
                    <a:lnTo>
                      <a:pt x="85" y="77"/>
                    </a:lnTo>
                    <a:lnTo>
                      <a:pt x="86" y="78"/>
                    </a:lnTo>
                    <a:lnTo>
                      <a:pt x="88" y="78"/>
                    </a:lnTo>
                    <a:lnTo>
                      <a:pt x="90" y="79"/>
                    </a:lnTo>
                    <a:lnTo>
                      <a:pt x="92" y="79"/>
                    </a:lnTo>
                    <a:lnTo>
                      <a:pt x="94" y="80"/>
                    </a:lnTo>
                    <a:lnTo>
                      <a:pt x="96" y="80"/>
                    </a:lnTo>
                    <a:lnTo>
                      <a:pt x="98" y="80"/>
                    </a:lnTo>
                    <a:lnTo>
                      <a:pt x="99" y="81"/>
                    </a:lnTo>
                    <a:lnTo>
                      <a:pt x="101" y="82"/>
                    </a:lnTo>
                    <a:lnTo>
                      <a:pt x="103" y="82"/>
                    </a:lnTo>
                    <a:lnTo>
                      <a:pt x="105" y="82"/>
                    </a:lnTo>
                    <a:lnTo>
                      <a:pt x="106" y="83"/>
                    </a:lnTo>
                    <a:lnTo>
                      <a:pt x="108" y="83"/>
                    </a:lnTo>
                    <a:lnTo>
                      <a:pt x="109" y="84"/>
                    </a:lnTo>
                    <a:lnTo>
                      <a:pt x="110" y="84"/>
                    </a:lnTo>
                    <a:lnTo>
                      <a:pt x="112" y="84"/>
                    </a:lnTo>
                    <a:lnTo>
                      <a:pt x="113" y="85"/>
                    </a:lnTo>
                    <a:lnTo>
                      <a:pt x="114" y="85"/>
                    </a:lnTo>
                    <a:lnTo>
                      <a:pt x="115" y="85"/>
                    </a:lnTo>
                    <a:lnTo>
                      <a:pt x="116" y="86"/>
                    </a:lnTo>
                    <a:lnTo>
                      <a:pt x="116" y="87"/>
                    </a:lnTo>
                    <a:lnTo>
                      <a:pt x="116" y="88"/>
                    </a:lnTo>
                    <a:lnTo>
                      <a:pt x="116" y="89"/>
                    </a:lnTo>
                    <a:lnTo>
                      <a:pt x="116" y="90"/>
                    </a:lnTo>
                    <a:lnTo>
                      <a:pt x="116" y="91"/>
                    </a:lnTo>
                    <a:lnTo>
                      <a:pt x="116" y="92"/>
                    </a:lnTo>
                    <a:lnTo>
                      <a:pt x="116" y="93"/>
                    </a:lnTo>
                    <a:lnTo>
                      <a:pt x="116" y="94"/>
                    </a:lnTo>
                    <a:lnTo>
                      <a:pt x="116" y="95"/>
                    </a:lnTo>
                    <a:lnTo>
                      <a:pt x="116" y="96"/>
                    </a:lnTo>
                    <a:lnTo>
                      <a:pt x="116" y="97"/>
                    </a:lnTo>
                    <a:lnTo>
                      <a:pt x="116" y="98"/>
                    </a:lnTo>
                    <a:lnTo>
                      <a:pt x="116" y="99"/>
                    </a:lnTo>
                    <a:lnTo>
                      <a:pt x="116" y="100"/>
                    </a:lnTo>
                    <a:lnTo>
                      <a:pt x="116" y="101"/>
                    </a:lnTo>
                    <a:lnTo>
                      <a:pt x="116" y="102"/>
                    </a:lnTo>
                    <a:lnTo>
                      <a:pt x="116" y="103"/>
                    </a:lnTo>
                    <a:lnTo>
                      <a:pt x="116" y="104"/>
                    </a:lnTo>
                    <a:lnTo>
                      <a:pt x="116" y="105"/>
                    </a:lnTo>
                    <a:lnTo>
                      <a:pt x="116" y="106"/>
                    </a:lnTo>
                    <a:lnTo>
                      <a:pt x="116" y="107"/>
                    </a:lnTo>
                    <a:lnTo>
                      <a:pt x="116" y="108"/>
                    </a:lnTo>
                    <a:lnTo>
                      <a:pt x="116" y="109"/>
                    </a:lnTo>
                    <a:lnTo>
                      <a:pt x="116" y="110"/>
                    </a:lnTo>
                    <a:lnTo>
                      <a:pt x="116" y="112"/>
                    </a:lnTo>
                    <a:lnTo>
                      <a:pt x="116" y="140"/>
                    </a:lnTo>
                    <a:lnTo>
                      <a:pt x="116" y="154"/>
                    </a:lnTo>
                    <a:lnTo>
                      <a:pt x="117" y="169"/>
                    </a:lnTo>
                    <a:lnTo>
                      <a:pt x="118" y="183"/>
                    </a:lnTo>
                    <a:lnTo>
                      <a:pt x="120" y="197"/>
                    </a:lnTo>
                    <a:lnTo>
                      <a:pt x="121" y="211"/>
                    </a:lnTo>
                    <a:lnTo>
                      <a:pt x="123" y="225"/>
                    </a:lnTo>
                    <a:lnTo>
                      <a:pt x="124" y="239"/>
                    </a:lnTo>
                    <a:lnTo>
                      <a:pt x="126" y="253"/>
                    </a:lnTo>
                    <a:lnTo>
                      <a:pt x="129" y="266"/>
                    </a:lnTo>
                    <a:lnTo>
                      <a:pt x="132" y="280"/>
                    </a:lnTo>
                    <a:lnTo>
                      <a:pt x="134" y="294"/>
                    </a:lnTo>
                    <a:lnTo>
                      <a:pt x="137" y="307"/>
                    </a:lnTo>
                    <a:lnTo>
                      <a:pt x="140" y="321"/>
                    </a:lnTo>
                    <a:lnTo>
                      <a:pt x="144" y="334"/>
                    </a:lnTo>
                    <a:lnTo>
                      <a:pt x="147" y="348"/>
                    </a:lnTo>
                    <a:lnTo>
                      <a:pt x="151" y="361"/>
                    </a:lnTo>
                    <a:lnTo>
                      <a:pt x="155" y="374"/>
                    </a:lnTo>
                    <a:lnTo>
                      <a:pt x="159" y="387"/>
                    </a:lnTo>
                    <a:lnTo>
                      <a:pt x="164" y="400"/>
                    </a:lnTo>
                    <a:lnTo>
                      <a:pt x="168" y="413"/>
                    </a:lnTo>
                    <a:lnTo>
                      <a:pt x="173" y="426"/>
                    </a:lnTo>
                    <a:lnTo>
                      <a:pt x="178" y="438"/>
                    </a:lnTo>
                    <a:lnTo>
                      <a:pt x="183" y="451"/>
                    </a:lnTo>
                    <a:lnTo>
                      <a:pt x="188" y="463"/>
                    </a:lnTo>
                    <a:lnTo>
                      <a:pt x="194" y="476"/>
                    </a:lnTo>
                    <a:lnTo>
                      <a:pt x="200" y="488"/>
                    </a:lnTo>
                    <a:lnTo>
                      <a:pt x="206" y="500"/>
                    </a:lnTo>
                    <a:lnTo>
                      <a:pt x="212" y="512"/>
                    </a:lnTo>
                    <a:lnTo>
                      <a:pt x="218" y="524"/>
                    </a:lnTo>
                    <a:lnTo>
                      <a:pt x="224" y="536"/>
                    </a:lnTo>
                    <a:lnTo>
                      <a:pt x="230" y="547"/>
                    </a:lnTo>
                    <a:lnTo>
                      <a:pt x="233" y="552"/>
                    </a:lnTo>
                    <a:lnTo>
                      <a:pt x="236" y="558"/>
                    </a:lnTo>
                    <a:lnTo>
                      <a:pt x="240" y="563"/>
                    </a:lnTo>
                    <a:lnTo>
                      <a:pt x="243" y="568"/>
                    </a:lnTo>
                    <a:lnTo>
                      <a:pt x="246" y="574"/>
                    </a:lnTo>
                    <a:lnTo>
                      <a:pt x="250" y="579"/>
                    </a:lnTo>
                    <a:lnTo>
                      <a:pt x="254" y="584"/>
                    </a:lnTo>
                    <a:lnTo>
                      <a:pt x="258" y="589"/>
                    </a:lnTo>
                    <a:lnTo>
                      <a:pt x="261" y="594"/>
                    </a:lnTo>
                    <a:lnTo>
                      <a:pt x="265" y="599"/>
                    </a:lnTo>
                    <a:lnTo>
                      <a:pt x="269" y="604"/>
                    </a:lnTo>
                    <a:lnTo>
                      <a:pt x="273" y="609"/>
                    </a:lnTo>
                    <a:lnTo>
                      <a:pt x="277" y="614"/>
                    </a:lnTo>
                    <a:lnTo>
                      <a:pt x="282" y="618"/>
                    </a:lnTo>
                    <a:lnTo>
                      <a:pt x="286" y="623"/>
                    </a:lnTo>
                    <a:lnTo>
                      <a:pt x="290" y="628"/>
                    </a:lnTo>
                    <a:lnTo>
                      <a:pt x="294" y="632"/>
                    </a:lnTo>
                    <a:lnTo>
                      <a:pt x="299" y="636"/>
                    </a:lnTo>
                    <a:lnTo>
                      <a:pt x="304" y="641"/>
                    </a:lnTo>
                    <a:lnTo>
                      <a:pt x="308" y="645"/>
                    </a:lnTo>
                    <a:lnTo>
                      <a:pt x="313" y="649"/>
                    </a:lnTo>
                    <a:lnTo>
                      <a:pt x="318" y="653"/>
                    </a:lnTo>
                    <a:lnTo>
                      <a:pt x="323" y="657"/>
                    </a:lnTo>
                    <a:lnTo>
                      <a:pt x="328" y="661"/>
                    </a:lnTo>
                    <a:lnTo>
                      <a:pt x="332" y="665"/>
                    </a:lnTo>
                    <a:lnTo>
                      <a:pt x="338" y="668"/>
                    </a:lnTo>
                    <a:lnTo>
                      <a:pt x="343" y="672"/>
                    </a:lnTo>
                    <a:lnTo>
                      <a:pt x="348" y="676"/>
                    </a:lnTo>
                    <a:lnTo>
                      <a:pt x="353" y="679"/>
                    </a:lnTo>
                    <a:lnTo>
                      <a:pt x="359" y="683"/>
                    </a:lnTo>
                    <a:lnTo>
                      <a:pt x="373" y="692"/>
                    </a:lnTo>
                    <a:lnTo>
                      <a:pt x="380" y="697"/>
                    </a:lnTo>
                    <a:lnTo>
                      <a:pt x="388" y="702"/>
                    </a:lnTo>
                    <a:lnTo>
                      <a:pt x="395" y="706"/>
                    </a:lnTo>
                    <a:lnTo>
                      <a:pt x="403" y="710"/>
                    </a:lnTo>
                    <a:lnTo>
                      <a:pt x="410" y="714"/>
                    </a:lnTo>
                    <a:lnTo>
                      <a:pt x="418" y="718"/>
                    </a:lnTo>
                    <a:lnTo>
                      <a:pt x="426" y="722"/>
                    </a:lnTo>
                    <a:lnTo>
                      <a:pt x="433" y="726"/>
                    </a:lnTo>
                    <a:lnTo>
                      <a:pt x="441" y="730"/>
                    </a:lnTo>
                    <a:lnTo>
                      <a:pt x="449" y="733"/>
                    </a:lnTo>
                    <a:lnTo>
                      <a:pt x="457" y="736"/>
                    </a:lnTo>
                    <a:lnTo>
                      <a:pt x="464" y="740"/>
                    </a:lnTo>
                    <a:lnTo>
                      <a:pt x="472" y="743"/>
                    </a:lnTo>
                    <a:lnTo>
                      <a:pt x="480" y="746"/>
                    </a:lnTo>
                    <a:lnTo>
                      <a:pt x="488" y="748"/>
                    </a:lnTo>
                    <a:lnTo>
                      <a:pt x="496" y="751"/>
                    </a:lnTo>
                    <a:lnTo>
                      <a:pt x="504" y="754"/>
                    </a:lnTo>
                    <a:lnTo>
                      <a:pt x="513" y="756"/>
                    </a:lnTo>
                    <a:lnTo>
                      <a:pt x="521" y="758"/>
                    </a:lnTo>
                    <a:lnTo>
                      <a:pt x="529" y="760"/>
                    </a:lnTo>
                    <a:lnTo>
                      <a:pt x="537" y="762"/>
                    </a:lnTo>
                    <a:lnTo>
                      <a:pt x="545" y="764"/>
                    </a:lnTo>
                    <a:lnTo>
                      <a:pt x="554" y="766"/>
                    </a:lnTo>
                    <a:lnTo>
                      <a:pt x="562" y="767"/>
                    </a:lnTo>
                    <a:lnTo>
                      <a:pt x="570" y="768"/>
                    </a:lnTo>
                    <a:lnTo>
                      <a:pt x="578" y="770"/>
                    </a:lnTo>
                    <a:lnTo>
                      <a:pt x="587" y="771"/>
                    </a:lnTo>
                    <a:lnTo>
                      <a:pt x="595" y="772"/>
                    </a:lnTo>
                    <a:lnTo>
                      <a:pt x="604" y="772"/>
                    </a:lnTo>
                    <a:lnTo>
                      <a:pt x="612" y="773"/>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sp>
            <p:nvSpPr>
              <p:cNvPr id="59402" name="Line 10"/>
              <p:cNvSpPr>
                <a:spLocks noChangeShapeType="1"/>
              </p:cNvSpPr>
              <p:nvPr/>
            </p:nvSpPr>
            <p:spPr bwMode="auto">
              <a:xfrm>
                <a:off x="271" y="1951"/>
                <a:ext cx="3887" cy="0"/>
              </a:xfrm>
              <a:prstGeom prst="line">
                <a:avLst/>
              </a:prstGeom>
              <a:noFill/>
              <a:ln w="12700">
                <a:solidFill>
                  <a:srgbClr val="000000"/>
                </a:solidFill>
                <a:round/>
                <a:headEnd type="none" w="sm" len="sm"/>
                <a:tailEnd type="none" w="sm" len="sm"/>
              </a:ln>
              <a:effectLst/>
            </p:spPr>
            <p:txBody>
              <a:bodyPr/>
              <a:lstStyle/>
              <a:p>
                <a:endParaRPr lang="es-CL"/>
              </a:p>
            </p:txBody>
          </p:sp>
          <p:sp>
            <p:nvSpPr>
              <p:cNvPr id="59403" name="Freeform 11"/>
              <p:cNvSpPr>
                <a:spLocks/>
              </p:cNvSpPr>
              <p:nvPr/>
            </p:nvSpPr>
            <p:spPr bwMode="auto">
              <a:xfrm>
                <a:off x="4197" y="1900"/>
                <a:ext cx="830" cy="303"/>
              </a:xfrm>
              <a:custGeom>
                <a:avLst/>
                <a:gdLst/>
                <a:ahLst/>
                <a:cxnLst>
                  <a:cxn ang="0">
                    <a:pos x="9" y="0"/>
                  </a:cxn>
                  <a:cxn ang="0">
                    <a:pos x="705" y="166"/>
                  </a:cxn>
                  <a:cxn ang="0">
                    <a:pos x="829" y="302"/>
                  </a:cxn>
                  <a:cxn ang="0">
                    <a:pos x="572" y="302"/>
                  </a:cxn>
                  <a:cxn ang="0">
                    <a:pos x="647" y="228"/>
                  </a:cxn>
                  <a:cxn ang="0">
                    <a:pos x="0" y="132"/>
                  </a:cxn>
                  <a:cxn ang="0">
                    <a:pos x="9" y="0"/>
                  </a:cxn>
                </a:cxnLst>
                <a:rect l="0" t="0" r="r" b="b"/>
                <a:pathLst>
                  <a:path w="830" h="303">
                    <a:moveTo>
                      <a:pt x="9" y="0"/>
                    </a:moveTo>
                    <a:lnTo>
                      <a:pt x="705" y="166"/>
                    </a:lnTo>
                    <a:lnTo>
                      <a:pt x="829" y="302"/>
                    </a:lnTo>
                    <a:lnTo>
                      <a:pt x="572" y="302"/>
                    </a:lnTo>
                    <a:lnTo>
                      <a:pt x="647" y="228"/>
                    </a:lnTo>
                    <a:lnTo>
                      <a:pt x="0" y="132"/>
                    </a:lnTo>
                    <a:lnTo>
                      <a:pt x="9" y="0"/>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grpSp>
        <p:grpSp>
          <p:nvGrpSpPr>
            <p:cNvPr id="4" name="Group 12"/>
            <p:cNvGrpSpPr>
              <a:grpSpLocks/>
            </p:cNvGrpSpPr>
            <p:nvPr/>
          </p:nvGrpSpPr>
          <p:grpSpPr bwMode="auto">
            <a:xfrm>
              <a:off x="4543" y="2270"/>
              <a:ext cx="843" cy="993"/>
              <a:chOff x="4543" y="2270"/>
              <a:chExt cx="843" cy="993"/>
            </a:xfrm>
          </p:grpSpPr>
          <p:grpSp>
            <p:nvGrpSpPr>
              <p:cNvPr id="5" name="Group 13"/>
              <p:cNvGrpSpPr>
                <a:grpSpLocks/>
              </p:cNvGrpSpPr>
              <p:nvPr/>
            </p:nvGrpSpPr>
            <p:grpSpPr bwMode="auto">
              <a:xfrm>
                <a:off x="4543" y="2270"/>
                <a:ext cx="843" cy="981"/>
                <a:chOff x="4543" y="2270"/>
                <a:chExt cx="843" cy="981"/>
              </a:xfrm>
            </p:grpSpPr>
            <p:sp>
              <p:nvSpPr>
                <p:cNvPr id="59406" name="Oval 14"/>
                <p:cNvSpPr>
                  <a:spLocks noChangeArrowheads="1"/>
                </p:cNvSpPr>
                <p:nvPr/>
              </p:nvSpPr>
              <p:spPr bwMode="auto">
                <a:xfrm>
                  <a:off x="4543" y="2763"/>
                  <a:ext cx="843" cy="180"/>
                </a:xfrm>
                <a:prstGeom prst="ellipse">
                  <a:avLst/>
                </a:prstGeom>
                <a:solidFill>
                  <a:srgbClr val="008080"/>
                </a:solidFill>
                <a:ln w="12700">
                  <a:solidFill>
                    <a:srgbClr val="000000"/>
                  </a:solidFill>
                  <a:round/>
                  <a:headEnd/>
                  <a:tailEnd/>
                </a:ln>
                <a:effectLst/>
              </p:spPr>
              <p:txBody>
                <a:bodyPr wrap="none" anchor="ctr"/>
                <a:lstStyle/>
                <a:p>
                  <a:endParaRPr lang="es-CL"/>
                </a:p>
              </p:txBody>
            </p:sp>
            <p:sp>
              <p:nvSpPr>
                <p:cNvPr id="59407" name="Freeform 15"/>
                <p:cNvSpPr>
                  <a:spLocks/>
                </p:cNvSpPr>
                <p:nvPr/>
              </p:nvSpPr>
              <p:spPr bwMode="auto">
                <a:xfrm>
                  <a:off x="4665" y="2333"/>
                  <a:ext cx="574" cy="540"/>
                </a:xfrm>
                <a:custGeom>
                  <a:avLst/>
                  <a:gdLst/>
                  <a:ahLst/>
                  <a:cxnLst>
                    <a:cxn ang="0">
                      <a:pos x="0" y="59"/>
                    </a:cxn>
                    <a:cxn ang="0">
                      <a:pos x="0" y="118"/>
                    </a:cxn>
                    <a:cxn ang="0">
                      <a:pos x="0" y="177"/>
                    </a:cxn>
                    <a:cxn ang="0">
                      <a:pos x="0" y="236"/>
                    </a:cxn>
                    <a:cxn ang="0">
                      <a:pos x="0" y="294"/>
                    </a:cxn>
                    <a:cxn ang="0">
                      <a:pos x="0" y="354"/>
                    </a:cxn>
                    <a:cxn ang="0">
                      <a:pos x="0" y="414"/>
                    </a:cxn>
                    <a:cxn ang="0">
                      <a:pos x="0" y="474"/>
                    </a:cxn>
                    <a:cxn ang="0">
                      <a:pos x="2" y="482"/>
                    </a:cxn>
                    <a:cxn ang="0">
                      <a:pos x="8" y="488"/>
                    </a:cxn>
                    <a:cxn ang="0">
                      <a:pos x="16" y="495"/>
                    </a:cxn>
                    <a:cxn ang="0">
                      <a:pos x="26" y="501"/>
                    </a:cxn>
                    <a:cxn ang="0">
                      <a:pos x="39" y="507"/>
                    </a:cxn>
                    <a:cxn ang="0">
                      <a:pos x="54" y="512"/>
                    </a:cxn>
                    <a:cxn ang="0">
                      <a:pos x="71" y="517"/>
                    </a:cxn>
                    <a:cxn ang="0">
                      <a:pos x="95" y="523"/>
                    </a:cxn>
                    <a:cxn ang="0">
                      <a:pos x="116" y="526"/>
                    </a:cxn>
                    <a:cxn ang="0">
                      <a:pos x="139" y="530"/>
                    </a:cxn>
                    <a:cxn ang="0">
                      <a:pos x="163" y="533"/>
                    </a:cxn>
                    <a:cxn ang="0">
                      <a:pos x="188" y="535"/>
                    </a:cxn>
                    <a:cxn ang="0">
                      <a:pos x="215" y="537"/>
                    </a:cxn>
                    <a:cxn ang="0">
                      <a:pos x="242" y="538"/>
                    </a:cxn>
                    <a:cxn ang="0">
                      <a:pos x="271" y="539"/>
                    </a:cxn>
                    <a:cxn ang="0">
                      <a:pos x="307" y="539"/>
                    </a:cxn>
                    <a:cxn ang="0">
                      <a:pos x="336" y="538"/>
                    </a:cxn>
                    <a:cxn ang="0">
                      <a:pos x="363" y="536"/>
                    </a:cxn>
                    <a:cxn ang="0">
                      <a:pos x="390" y="534"/>
                    </a:cxn>
                    <a:cxn ang="0">
                      <a:pos x="414" y="532"/>
                    </a:cxn>
                    <a:cxn ang="0">
                      <a:pos x="438" y="529"/>
                    </a:cxn>
                    <a:cxn ang="0">
                      <a:pos x="461" y="526"/>
                    </a:cxn>
                    <a:cxn ang="0">
                      <a:pos x="481" y="522"/>
                    </a:cxn>
                    <a:cxn ang="0">
                      <a:pos x="504" y="516"/>
                    </a:cxn>
                    <a:cxn ang="0">
                      <a:pos x="521" y="511"/>
                    </a:cxn>
                    <a:cxn ang="0">
                      <a:pos x="535" y="506"/>
                    </a:cxn>
                    <a:cxn ang="0">
                      <a:pos x="547" y="501"/>
                    </a:cxn>
                    <a:cxn ang="0">
                      <a:pos x="556" y="495"/>
                    </a:cxn>
                    <a:cxn ang="0">
                      <a:pos x="563" y="489"/>
                    </a:cxn>
                    <a:cxn ang="0">
                      <a:pos x="568" y="482"/>
                    </a:cxn>
                    <a:cxn ang="0">
                      <a:pos x="569" y="476"/>
                    </a:cxn>
                    <a:cxn ang="0">
                      <a:pos x="570" y="402"/>
                    </a:cxn>
                    <a:cxn ang="0">
                      <a:pos x="571" y="343"/>
                    </a:cxn>
                    <a:cxn ang="0">
                      <a:pos x="572" y="284"/>
                    </a:cxn>
                    <a:cxn ang="0">
                      <a:pos x="572" y="225"/>
                    </a:cxn>
                    <a:cxn ang="0">
                      <a:pos x="572" y="166"/>
                    </a:cxn>
                    <a:cxn ang="0">
                      <a:pos x="572" y="106"/>
                    </a:cxn>
                    <a:cxn ang="0">
                      <a:pos x="572" y="47"/>
                    </a:cxn>
                    <a:cxn ang="0">
                      <a:pos x="537" y="2"/>
                    </a:cxn>
                    <a:cxn ang="0">
                      <a:pos x="465" y="2"/>
                    </a:cxn>
                    <a:cxn ang="0">
                      <a:pos x="394" y="2"/>
                    </a:cxn>
                    <a:cxn ang="0">
                      <a:pos x="322" y="2"/>
                    </a:cxn>
                    <a:cxn ang="0">
                      <a:pos x="250" y="1"/>
                    </a:cxn>
                    <a:cxn ang="0">
                      <a:pos x="179" y="1"/>
                    </a:cxn>
                    <a:cxn ang="0">
                      <a:pos x="107" y="0"/>
                    </a:cxn>
                    <a:cxn ang="0">
                      <a:pos x="36" y="0"/>
                    </a:cxn>
                  </a:cxnLst>
                  <a:rect l="0" t="0" r="r" b="b"/>
                  <a:pathLst>
                    <a:path w="574" h="540">
                      <a:moveTo>
                        <a:pt x="0" y="0"/>
                      </a:moveTo>
                      <a:lnTo>
                        <a:pt x="0" y="30"/>
                      </a:lnTo>
                      <a:lnTo>
                        <a:pt x="0" y="44"/>
                      </a:lnTo>
                      <a:lnTo>
                        <a:pt x="0" y="59"/>
                      </a:lnTo>
                      <a:lnTo>
                        <a:pt x="0" y="74"/>
                      </a:lnTo>
                      <a:lnTo>
                        <a:pt x="0" y="88"/>
                      </a:lnTo>
                      <a:lnTo>
                        <a:pt x="0" y="103"/>
                      </a:lnTo>
                      <a:lnTo>
                        <a:pt x="0" y="118"/>
                      </a:lnTo>
                      <a:lnTo>
                        <a:pt x="0" y="132"/>
                      </a:lnTo>
                      <a:lnTo>
                        <a:pt x="0" y="147"/>
                      </a:lnTo>
                      <a:lnTo>
                        <a:pt x="0" y="162"/>
                      </a:lnTo>
                      <a:lnTo>
                        <a:pt x="0" y="177"/>
                      </a:lnTo>
                      <a:lnTo>
                        <a:pt x="0" y="191"/>
                      </a:lnTo>
                      <a:lnTo>
                        <a:pt x="0" y="206"/>
                      </a:lnTo>
                      <a:lnTo>
                        <a:pt x="0" y="221"/>
                      </a:lnTo>
                      <a:lnTo>
                        <a:pt x="0" y="236"/>
                      </a:lnTo>
                      <a:lnTo>
                        <a:pt x="0" y="250"/>
                      </a:lnTo>
                      <a:lnTo>
                        <a:pt x="0" y="265"/>
                      </a:lnTo>
                      <a:lnTo>
                        <a:pt x="0" y="280"/>
                      </a:lnTo>
                      <a:lnTo>
                        <a:pt x="0" y="294"/>
                      </a:lnTo>
                      <a:lnTo>
                        <a:pt x="0" y="309"/>
                      </a:lnTo>
                      <a:lnTo>
                        <a:pt x="0" y="324"/>
                      </a:lnTo>
                      <a:lnTo>
                        <a:pt x="0" y="339"/>
                      </a:lnTo>
                      <a:lnTo>
                        <a:pt x="0" y="354"/>
                      </a:lnTo>
                      <a:lnTo>
                        <a:pt x="0" y="368"/>
                      </a:lnTo>
                      <a:lnTo>
                        <a:pt x="0" y="384"/>
                      </a:lnTo>
                      <a:lnTo>
                        <a:pt x="0" y="398"/>
                      </a:lnTo>
                      <a:lnTo>
                        <a:pt x="0" y="414"/>
                      </a:lnTo>
                      <a:lnTo>
                        <a:pt x="0" y="428"/>
                      </a:lnTo>
                      <a:lnTo>
                        <a:pt x="0" y="444"/>
                      </a:lnTo>
                      <a:lnTo>
                        <a:pt x="0" y="459"/>
                      </a:lnTo>
                      <a:lnTo>
                        <a:pt x="0" y="474"/>
                      </a:lnTo>
                      <a:lnTo>
                        <a:pt x="0" y="477"/>
                      </a:lnTo>
                      <a:lnTo>
                        <a:pt x="1" y="479"/>
                      </a:lnTo>
                      <a:lnTo>
                        <a:pt x="2" y="480"/>
                      </a:lnTo>
                      <a:lnTo>
                        <a:pt x="2" y="482"/>
                      </a:lnTo>
                      <a:lnTo>
                        <a:pt x="4" y="484"/>
                      </a:lnTo>
                      <a:lnTo>
                        <a:pt x="5" y="485"/>
                      </a:lnTo>
                      <a:lnTo>
                        <a:pt x="6" y="487"/>
                      </a:lnTo>
                      <a:lnTo>
                        <a:pt x="8" y="488"/>
                      </a:lnTo>
                      <a:lnTo>
                        <a:pt x="10" y="490"/>
                      </a:lnTo>
                      <a:lnTo>
                        <a:pt x="12" y="492"/>
                      </a:lnTo>
                      <a:lnTo>
                        <a:pt x="14" y="493"/>
                      </a:lnTo>
                      <a:lnTo>
                        <a:pt x="16" y="495"/>
                      </a:lnTo>
                      <a:lnTo>
                        <a:pt x="18" y="496"/>
                      </a:lnTo>
                      <a:lnTo>
                        <a:pt x="21" y="498"/>
                      </a:lnTo>
                      <a:lnTo>
                        <a:pt x="24" y="500"/>
                      </a:lnTo>
                      <a:lnTo>
                        <a:pt x="26" y="501"/>
                      </a:lnTo>
                      <a:lnTo>
                        <a:pt x="29" y="502"/>
                      </a:lnTo>
                      <a:lnTo>
                        <a:pt x="32" y="504"/>
                      </a:lnTo>
                      <a:lnTo>
                        <a:pt x="36" y="505"/>
                      </a:lnTo>
                      <a:lnTo>
                        <a:pt x="39" y="507"/>
                      </a:lnTo>
                      <a:lnTo>
                        <a:pt x="43" y="508"/>
                      </a:lnTo>
                      <a:lnTo>
                        <a:pt x="46" y="510"/>
                      </a:lnTo>
                      <a:lnTo>
                        <a:pt x="50" y="511"/>
                      </a:lnTo>
                      <a:lnTo>
                        <a:pt x="54" y="512"/>
                      </a:lnTo>
                      <a:lnTo>
                        <a:pt x="58" y="514"/>
                      </a:lnTo>
                      <a:lnTo>
                        <a:pt x="62" y="515"/>
                      </a:lnTo>
                      <a:lnTo>
                        <a:pt x="67" y="516"/>
                      </a:lnTo>
                      <a:lnTo>
                        <a:pt x="71" y="517"/>
                      </a:lnTo>
                      <a:lnTo>
                        <a:pt x="76" y="518"/>
                      </a:lnTo>
                      <a:lnTo>
                        <a:pt x="80" y="520"/>
                      </a:lnTo>
                      <a:lnTo>
                        <a:pt x="85" y="521"/>
                      </a:lnTo>
                      <a:lnTo>
                        <a:pt x="95" y="523"/>
                      </a:lnTo>
                      <a:lnTo>
                        <a:pt x="100" y="524"/>
                      </a:lnTo>
                      <a:lnTo>
                        <a:pt x="105" y="525"/>
                      </a:lnTo>
                      <a:lnTo>
                        <a:pt x="110" y="526"/>
                      </a:lnTo>
                      <a:lnTo>
                        <a:pt x="116" y="526"/>
                      </a:lnTo>
                      <a:lnTo>
                        <a:pt x="122" y="527"/>
                      </a:lnTo>
                      <a:lnTo>
                        <a:pt x="127" y="528"/>
                      </a:lnTo>
                      <a:lnTo>
                        <a:pt x="133" y="529"/>
                      </a:lnTo>
                      <a:lnTo>
                        <a:pt x="139" y="530"/>
                      </a:lnTo>
                      <a:lnTo>
                        <a:pt x="144" y="530"/>
                      </a:lnTo>
                      <a:lnTo>
                        <a:pt x="150" y="531"/>
                      </a:lnTo>
                      <a:lnTo>
                        <a:pt x="156" y="532"/>
                      </a:lnTo>
                      <a:lnTo>
                        <a:pt x="163" y="533"/>
                      </a:lnTo>
                      <a:lnTo>
                        <a:pt x="169" y="533"/>
                      </a:lnTo>
                      <a:lnTo>
                        <a:pt x="175" y="534"/>
                      </a:lnTo>
                      <a:lnTo>
                        <a:pt x="182" y="534"/>
                      </a:lnTo>
                      <a:lnTo>
                        <a:pt x="188" y="535"/>
                      </a:lnTo>
                      <a:lnTo>
                        <a:pt x="195" y="536"/>
                      </a:lnTo>
                      <a:lnTo>
                        <a:pt x="201" y="536"/>
                      </a:lnTo>
                      <a:lnTo>
                        <a:pt x="208" y="536"/>
                      </a:lnTo>
                      <a:lnTo>
                        <a:pt x="215" y="537"/>
                      </a:lnTo>
                      <a:lnTo>
                        <a:pt x="222" y="537"/>
                      </a:lnTo>
                      <a:lnTo>
                        <a:pt x="228" y="538"/>
                      </a:lnTo>
                      <a:lnTo>
                        <a:pt x="235" y="538"/>
                      </a:lnTo>
                      <a:lnTo>
                        <a:pt x="242" y="538"/>
                      </a:lnTo>
                      <a:lnTo>
                        <a:pt x="249" y="538"/>
                      </a:lnTo>
                      <a:lnTo>
                        <a:pt x="256" y="539"/>
                      </a:lnTo>
                      <a:lnTo>
                        <a:pt x="264" y="539"/>
                      </a:lnTo>
                      <a:lnTo>
                        <a:pt x="271" y="539"/>
                      </a:lnTo>
                      <a:lnTo>
                        <a:pt x="278" y="539"/>
                      </a:lnTo>
                      <a:lnTo>
                        <a:pt x="286" y="539"/>
                      </a:lnTo>
                      <a:lnTo>
                        <a:pt x="300" y="539"/>
                      </a:lnTo>
                      <a:lnTo>
                        <a:pt x="307" y="539"/>
                      </a:lnTo>
                      <a:lnTo>
                        <a:pt x="314" y="539"/>
                      </a:lnTo>
                      <a:lnTo>
                        <a:pt x="322" y="538"/>
                      </a:lnTo>
                      <a:lnTo>
                        <a:pt x="329" y="538"/>
                      </a:lnTo>
                      <a:lnTo>
                        <a:pt x="336" y="538"/>
                      </a:lnTo>
                      <a:lnTo>
                        <a:pt x="342" y="538"/>
                      </a:lnTo>
                      <a:lnTo>
                        <a:pt x="350" y="537"/>
                      </a:lnTo>
                      <a:lnTo>
                        <a:pt x="356" y="537"/>
                      </a:lnTo>
                      <a:lnTo>
                        <a:pt x="363" y="536"/>
                      </a:lnTo>
                      <a:lnTo>
                        <a:pt x="370" y="536"/>
                      </a:lnTo>
                      <a:lnTo>
                        <a:pt x="376" y="536"/>
                      </a:lnTo>
                      <a:lnTo>
                        <a:pt x="383" y="535"/>
                      </a:lnTo>
                      <a:lnTo>
                        <a:pt x="390" y="534"/>
                      </a:lnTo>
                      <a:lnTo>
                        <a:pt x="396" y="534"/>
                      </a:lnTo>
                      <a:lnTo>
                        <a:pt x="402" y="533"/>
                      </a:lnTo>
                      <a:lnTo>
                        <a:pt x="408" y="533"/>
                      </a:lnTo>
                      <a:lnTo>
                        <a:pt x="414" y="532"/>
                      </a:lnTo>
                      <a:lnTo>
                        <a:pt x="421" y="531"/>
                      </a:lnTo>
                      <a:lnTo>
                        <a:pt x="427" y="530"/>
                      </a:lnTo>
                      <a:lnTo>
                        <a:pt x="432" y="530"/>
                      </a:lnTo>
                      <a:lnTo>
                        <a:pt x="438" y="529"/>
                      </a:lnTo>
                      <a:lnTo>
                        <a:pt x="444" y="528"/>
                      </a:lnTo>
                      <a:lnTo>
                        <a:pt x="450" y="527"/>
                      </a:lnTo>
                      <a:lnTo>
                        <a:pt x="455" y="526"/>
                      </a:lnTo>
                      <a:lnTo>
                        <a:pt x="461" y="526"/>
                      </a:lnTo>
                      <a:lnTo>
                        <a:pt x="466" y="525"/>
                      </a:lnTo>
                      <a:lnTo>
                        <a:pt x="471" y="524"/>
                      </a:lnTo>
                      <a:lnTo>
                        <a:pt x="476" y="523"/>
                      </a:lnTo>
                      <a:lnTo>
                        <a:pt x="481" y="522"/>
                      </a:lnTo>
                      <a:lnTo>
                        <a:pt x="486" y="521"/>
                      </a:lnTo>
                      <a:lnTo>
                        <a:pt x="496" y="518"/>
                      </a:lnTo>
                      <a:lnTo>
                        <a:pt x="500" y="517"/>
                      </a:lnTo>
                      <a:lnTo>
                        <a:pt x="504" y="516"/>
                      </a:lnTo>
                      <a:lnTo>
                        <a:pt x="509" y="515"/>
                      </a:lnTo>
                      <a:lnTo>
                        <a:pt x="513" y="514"/>
                      </a:lnTo>
                      <a:lnTo>
                        <a:pt x="517" y="512"/>
                      </a:lnTo>
                      <a:lnTo>
                        <a:pt x="521" y="511"/>
                      </a:lnTo>
                      <a:lnTo>
                        <a:pt x="524" y="510"/>
                      </a:lnTo>
                      <a:lnTo>
                        <a:pt x="528" y="509"/>
                      </a:lnTo>
                      <a:lnTo>
                        <a:pt x="532" y="508"/>
                      </a:lnTo>
                      <a:lnTo>
                        <a:pt x="535" y="506"/>
                      </a:lnTo>
                      <a:lnTo>
                        <a:pt x="538" y="505"/>
                      </a:lnTo>
                      <a:lnTo>
                        <a:pt x="541" y="504"/>
                      </a:lnTo>
                      <a:lnTo>
                        <a:pt x="544" y="502"/>
                      </a:lnTo>
                      <a:lnTo>
                        <a:pt x="547" y="501"/>
                      </a:lnTo>
                      <a:lnTo>
                        <a:pt x="549" y="499"/>
                      </a:lnTo>
                      <a:lnTo>
                        <a:pt x="552" y="498"/>
                      </a:lnTo>
                      <a:lnTo>
                        <a:pt x="554" y="496"/>
                      </a:lnTo>
                      <a:lnTo>
                        <a:pt x="556" y="495"/>
                      </a:lnTo>
                      <a:lnTo>
                        <a:pt x="558" y="493"/>
                      </a:lnTo>
                      <a:lnTo>
                        <a:pt x="560" y="492"/>
                      </a:lnTo>
                      <a:lnTo>
                        <a:pt x="562" y="490"/>
                      </a:lnTo>
                      <a:lnTo>
                        <a:pt x="563" y="489"/>
                      </a:lnTo>
                      <a:lnTo>
                        <a:pt x="564" y="487"/>
                      </a:lnTo>
                      <a:lnTo>
                        <a:pt x="566" y="486"/>
                      </a:lnTo>
                      <a:lnTo>
                        <a:pt x="567" y="484"/>
                      </a:lnTo>
                      <a:lnTo>
                        <a:pt x="568" y="482"/>
                      </a:lnTo>
                      <a:lnTo>
                        <a:pt x="568" y="481"/>
                      </a:lnTo>
                      <a:lnTo>
                        <a:pt x="569" y="479"/>
                      </a:lnTo>
                      <a:lnTo>
                        <a:pt x="569" y="478"/>
                      </a:lnTo>
                      <a:lnTo>
                        <a:pt x="569" y="476"/>
                      </a:lnTo>
                      <a:lnTo>
                        <a:pt x="570" y="446"/>
                      </a:lnTo>
                      <a:lnTo>
                        <a:pt x="570" y="432"/>
                      </a:lnTo>
                      <a:lnTo>
                        <a:pt x="570" y="417"/>
                      </a:lnTo>
                      <a:lnTo>
                        <a:pt x="570" y="402"/>
                      </a:lnTo>
                      <a:lnTo>
                        <a:pt x="571" y="388"/>
                      </a:lnTo>
                      <a:lnTo>
                        <a:pt x="571" y="373"/>
                      </a:lnTo>
                      <a:lnTo>
                        <a:pt x="571" y="358"/>
                      </a:lnTo>
                      <a:lnTo>
                        <a:pt x="571" y="343"/>
                      </a:lnTo>
                      <a:lnTo>
                        <a:pt x="572" y="328"/>
                      </a:lnTo>
                      <a:lnTo>
                        <a:pt x="572" y="314"/>
                      </a:lnTo>
                      <a:lnTo>
                        <a:pt x="572" y="299"/>
                      </a:lnTo>
                      <a:lnTo>
                        <a:pt x="572" y="284"/>
                      </a:lnTo>
                      <a:lnTo>
                        <a:pt x="572" y="269"/>
                      </a:lnTo>
                      <a:lnTo>
                        <a:pt x="572" y="254"/>
                      </a:lnTo>
                      <a:lnTo>
                        <a:pt x="572" y="240"/>
                      </a:lnTo>
                      <a:lnTo>
                        <a:pt x="572" y="225"/>
                      </a:lnTo>
                      <a:lnTo>
                        <a:pt x="572" y="210"/>
                      </a:lnTo>
                      <a:lnTo>
                        <a:pt x="572" y="195"/>
                      </a:lnTo>
                      <a:lnTo>
                        <a:pt x="572" y="180"/>
                      </a:lnTo>
                      <a:lnTo>
                        <a:pt x="572" y="166"/>
                      </a:lnTo>
                      <a:lnTo>
                        <a:pt x="572" y="151"/>
                      </a:lnTo>
                      <a:lnTo>
                        <a:pt x="572" y="136"/>
                      </a:lnTo>
                      <a:lnTo>
                        <a:pt x="572" y="121"/>
                      </a:lnTo>
                      <a:lnTo>
                        <a:pt x="572" y="106"/>
                      </a:lnTo>
                      <a:lnTo>
                        <a:pt x="572" y="92"/>
                      </a:lnTo>
                      <a:lnTo>
                        <a:pt x="572" y="77"/>
                      </a:lnTo>
                      <a:lnTo>
                        <a:pt x="572" y="62"/>
                      </a:lnTo>
                      <a:lnTo>
                        <a:pt x="572" y="47"/>
                      </a:lnTo>
                      <a:lnTo>
                        <a:pt x="572" y="32"/>
                      </a:lnTo>
                      <a:lnTo>
                        <a:pt x="572" y="18"/>
                      </a:lnTo>
                      <a:lnTo>
                        <a:pt x="573" y="3"/>
                      </a:lnTo>
                      <a:lnTo>
                        <a:pt x="537" y="2"/>
                      </a:lnTo>
                      <a:lnTo>
                        <a:pt x="519" y="2"/>
                      </a:lnTo>
                      <a:lnTo>
                        <a:pt x="501" y="2"/>
                      </a:lnTo>
                      <a:lnTo>
                        <a:pt x="483" y="2"/>
                      </a:lnTo>
                      <a:lnTo>
                        <a:pt x="465" y="2"/>
                      </a:lnTo>
                      <a:lnTo>
                        <a:pt x="447" y="2"/>
                      </a:lnTo>
                      <a:lnTo>
                        <a:pt x="429" y="2"/>
                      </a:lnTo>
                      <a:lnTo>
                        <a:pt x="411" y="2"/>
                      </a:lnTo>
                      <a:lnTo>
                        <a:pt x="394" y="2"/>
                      </a:lnTo>
                      <a:lnTo>
                        <a:pt x="376" y="2"/>
                      </a:lnTo>
                      <a:lnTo>
                        <a:pt x="358" y="2"/>
                      </a:lnTo>
                      <a:lnTo>
                        <a:pt x="340" y="2"/>
                      </a:lnTo>
                      <a:lnTo>
                        <a:pt x="322" y="2"/>
                      </a:lnTo>
                      <a:lnTo>
                        <a:pt x="304" y="2"/>
                      </a:lnTo>
                      <a:lnTo>
                        <a:pt x="286" y="1"/>
                      </a:lnTo>
                      <a:lnTo>
                        <a:pt x="268" y="1"/>
                      </a:lnTo>
                      <a:lnTo>
                        <a:pt x="250" y="1"/>
                      </a:lnTo>
                      <a:lnTo>
                        <a:pt x="232" y="1"/>
                      </a:lnTo>
                      <a:lnTo>
                        <a:pt x="214" y="1"/>
                      </a:lnTo>
                      <a:lnTo>
                        <a:pt x="197" y="1"/>
                      </a:lnTo>
                      <a:lnTo>
                        <a:pt x="179" y="1"/>
                      </a:lnTo>
                      <a:lnTo>
                        <a:pt x="161" y="1"/>
                      </a:lnTo>
                      <a:lnTo>
                        <a:pt x="143" y="1"/>
                      </a:lnTo>
                      <a:lnTo>
                        <a:pt x="125" y="0"/>
                      </a:lnTo>
                      <a:lnTo>
                        <a:pt x="107" y="0"/>
                      </a:lnTo>
                      <a:lnTo>
                        <a:pt x="90" y="0"/>
                      </a:lnTo>
                      <a:lnTo>
                        <a:pt x="72" y="0"/>
                      </a:lnTo>
                      <a:lnTo>
                        <a:pt x="54" y="0"/>
                      </a:lnTo>
                      <a:lnTo>
                        <a:pt x="36" y="0"/>
                      </a:lnTo>
                      <a:lnTo>
                        <a:pt x="18" y="0"/>
                      </a:lnTo>
                      <a:lnTo>
                        <a:pt x="0" y="0"/>
                      </a:lnTo>
                    </a:path>
                  </a:pathLst>
                </a:custGeom>
                <a:solidFill>
                  <a:srgbClr val="FFFFBF"/>
                </a:solidFill>
                <a:ln w="12700" cap="rnd" cmpd="sng">
                  <a:solidFill>
                    <a:srgbClr val="000000"/>
                  </a:solidFill>
                  <a:prstDash val="solid"/>
                  <a:round/>
                  <a:headEnd type="none" w="sm" len="sm"/>
                  <a:tailEnd type="none" w="sm" len="sm"/>
                </a:ln>
                <a:effectLst/>
              </p:spPr>
              <p:txBody>
                <a:bodyPr/>
                <a:lstStyle/>
                <a:p>
                  <a:endParaRPr lang="es-CL"/>
                </a:p>
              </p:txBody>
            </p:sp>
            <p:sp useBgFill="1">
              <p:nvSpPr>
                <p:cNvPr id="59408" name="Freeform 16"/>
                <p:cNvSpPr>
                  <a:spLocks/>
                </p:cNvSpPr>
                <p:nvPr/>
              </p:nvSpPr>
              <p:spPr bwMode="auto">
                <a:xfrm>
                  <a:off x="4662" y="2270"/>
                  <a:ext cx="573" cy="127"/>
                </a:xfrm>
                <a:custGeom>
                  <a:avLst/>
                  <a:gdLst/>
                  <a:ahLst/>
                  <a:cxnLst>
                    <a:cxn ang="0">
                      <a:pos x="315" y="125"/>
                    </a:cxn>
                    <a:cxn ang="0">
                      <a:pos x="344" y="124"/>
                    </a:cxn>
                    <a:cxn ang="0">
                      <a:pos x="371" y="123"/>
                    </a:cxn>
                    <a:cxn ang="0">
                      <a:pos x="397" y="121"/>
                    </a:cxn>
                    <a:cxn ang="0">
                      <a:pos x="422" y="118"/>
                    </a:cxn>
                    <a:cxn ang="0">
                      <a:pos x="446" y="115"/>
                    </a:cxn>
                    <a:cxn ang="0">
                      <a:pos x="468" y="111"/>
                    </a:cxn>
                    <a:cxn ang="0">
                      <a:pos x="488" y="107"/>
                    </a:cxn>
                    <a:cxn ang="0">
                      <a:pos x="511" y="101"/>
                    </a:cxn>
                    <a:cxn ang="0">
                      <a:pos x="527" y="97"/>
                    </a:cxn>
                    <a:cxn ang="0">
                      <a:pos x="541" y="91"/>
                    </a:cxn>
                    <a:cxn ang="0">
                      <a:pos x="552" y="86"/>
                    </a:cxn>
                    <a:cxn ang="0">
                      <a:pos x="561" y="80"/>
                    </a:cxn>
                    <a:cxn ang="0">
                      <a:pos x="567" y="74"/>
                    </a:cxn>
                    <a:cxn ang="0">
                      <a:pos x="571" y="67"/>
                    </a:cxn>
                    <a:cxn ang="0">
                      <a:pos x="572" y="59"/>
                    </a:cxn>
                    <a:cxn ang="0">
                      <a:pos x="569" y="53"/>
                    </a:cxn>
                    <a:cxn ang="0">
                      <a:pos x="563" y="47"/>
                    </a:cxn>
                    <a:cxn ang="0">
                      <a:pos x="555" y="41"/>
                    </a:cxn>
                    <a:cxn ang="0">
                      <a:pos x="544" y="35"/>
                    </a:cxn>
                    <a:cxn ang="0">
                      <a:pos x="531" y="30"/>
                    </a:cxn>
                    <a:cxn ang="0">
                      <a:pos x="515" y="25"/>
                    </a:cxn>
                    <a:cxn ang="0">
                      <a:pos x="497" y="20"/>
                    </a:cxn>
                    <a:cxn ang="0">
                      <a:pos x="473" y="15"/>
                    </a:cxn>
                    <a:cxn ang="0">
                      <a:pos x="451" y="11"/>
                    </a:cxn>
                    <a:cxn ang="0">
                      <a:pos x="428" y="8"/>
                    </a:cxn>
                    <a:cxn ang="0">
                      <a:pos x="404" y="5"/>
                    </a:cxn>
                    <a:cxn ang="0">
                      <a:pos x="378" y="3"/>
                    </a:cxn>
                    <a:cxn ang="0">
                      <a:pos x="351" y="1"/>
                    </a:cxn>
                    <a:cxn ang="0">
                      <a:pos x="323" y="0"/>
                    </a:cxn>
                    <a:cxn ang="0">
                      <a:pos x="293" y="0"/>
                    </a:cxn>
                    <a:cxn ang="0">
                      <a:pos x="257" y="0"/>
                    </a:cxn>
                    <a:cxn ang="0">
                      <a:pos x="229" y="1"/>
                    </a:cxn>
                    <a:cxn ang="0">
                      <a:pos x="201" y="3"/>
                    </a:cxn>
                    <a:cxn ang="0">
                      <a:pos x="175" y="5"/>
                    </a:cxn>
                    <a:cxn ang="0">
                      <a:pos x="150" y="7"/>
                    </a:cxn>
                    <a:cxn ang="0">
                      <a:pos x="126" y="11"/>
                    </a:cxn>
                    <a:cxn ang="0">
                      <a:pos x="104" y="14"/>
                    </a:cxn>
                    <a:cxn ang="0">
                      <a:pos x="84" y="18"/>
                    </a:cxn>
                    <a:cxn ang="0">
                      <a:pos x="61" y="24"/>
                    </a:cxn>
                    <a:cxn ang="0">
                      <a:pos x="45" y="29"/>
                    </a:cxn>
                    <a:cxn ang="0">
                      <a:pos x="31" y="34"/>
                    </a:cxn>
                    <a:cxn ang="0">
                      <a:pos x="20" y="40"/>
                    </a:cxn>
                    <a:cxn ang="0">
                      <a:pos x="11" y="46"/>
                    </a:cxn>
                    <a:cxn ang="0">
                      <a:pos x="5" y="52"/>
                    </a:cxn>
                    <a:cxn ang="0">
                      <a:pos x="1" y="58"/>
                    </a:cxn>
                    <a:cxn ang="0">
                      <a:pos x="0" y="66"/>
                    </a:cxn>
                    <a:cxn ang="0">
                      <a:pos x="3" y="72"/>
                    </a:cxn>
                    <a:cxn ang="0">
                      <a:pos x="9" y="79"/>
                    </a:cxn>
                    <a:cxn ang="0">
                      <a:pos x="17" y="84"/>
                    </a:cxn>
                    <a:cxn ang="0">
                      <a:pos x="28" y="90"/>
                    </a:cxn>
                    <a:cxn ang="0">
                      <a:pos x="41" y="95"/>
                    </a:cxn>
                    <a:cxn ang="0">
                      <a:pos x="57" y="101"/>
                    </a:cxn>
                    <a:cxn ang="0">
                      <a:pos x="74" y="105"/>
                    </a:cxn>
                    <a:cxn ang="0">
                      <a:pos x="99" y="110"/>
                    </a:cxn>
                    <a:cxn ang="0">
                      <a:pos x="120" y="114"/>
                    </a:cxn>
                    <a:cxn ang="0">
                      <a:pos x="144" y="117"/>
                    </a:cxn>
                    <a:cxn ang="0">
                      <a:pos x="168" y="120"/>
                    </a:cxn>
                    <a:cxn ang="0">
                      <a:pos x="194" y="122"/>
                    </a:cxn>
                    <a:cxn ang="0">
                      <a:pos x="221" y="124"/>
                    </a:cxn>
                    <a:cxn ang="0">
                      <a:pos x="250" y="125"/>
                    </a:cxn>
                    <a:cxn ang="0">
                      <a:pos x="279" y="125"/>
                    </a:cxn>
                  </a:cxnLst>
                  <a:rect l="0" t="0" r="r" b="b"/>
                  <a:pathLst>
                    <a:path w="573" h="127">
                      <a:moveTo>
                        <a:pt x="286" y="126"/>
                      </a:moveTo>
                      <a:lnTo>
                        <a:pt x="301" y="125"/>
                      </a:lnTo>
                      <a:lnTo>
                        <a:pt x="308" y="125"/>
                      </a:lnTo>
                      <a:lnTo>
                        <a:pt x="315" y="125"/>
                      </a:lnTo>
                      <a:lnTo>
                        <a:pt x="323" y="125"/>
                      </a:lnTo>
                      <a:lnTo>
                        <a:pt x="330" y="125"/>
                      </a:lnTo>
                      <a:lnTo>
                        <a:pt x="337" y="125"/>
                      </a:lnTo>
                      <a:lnTo>
                        <a:pt x="344" y="124"/>
                      </a:lnTo>
                      <a:lnTo>
                        <a:pt x="351" y="124"/>
                      </a:lnTo>
                      <a:lnTo>
                        <a:pt x="357" y="123"/>
                      </a:lnTo>
                      <a:lnTo>
                        <a:pt x="364" y="123"/>
                      </a:lnTo>
                      <a:lnTo>
                        <a:pt x="371" y="123"/>
                      </a:lnTo>
                      <a:lnTo>
                        <a:pt x="378" y="122"/>
                      </a:lnTo>
                      <a:lnTo>
                        <a:pt x="384" y="122"/>
                      </a:lnTo>
                      <a:lnTo>
                        <a:pt x="391" y="121"/>
                      </a:lnTo>
                      <a:lnTo>
                        <a:pt x="397" y="121"/>
                      </a:lnTo>
                      <a:lnTo>
                        <a:pt x="404" y="120"/>
                      </a:lnTo>
                      <a:lnTo>
                        <a:pt x="410" y="119"/>
                      </a:lnTo>
                      <a:lnTo>
                        <a:pt x="416" y="119"/>
                      </a:lnTo>
                      <a:lnTo>
                        <a:pt x="422" y="118"/>
                      </a:lnTo>
                      <a:lnTo>
                        <a:pt x="428" y="117"/>
                      </a:lnTo>
                      <a:lnTo>
                        <a:pt x="434" y="117"/>
                      </a:lnTo>
                      <a:lnTo>
                        <a:pt x="440" y="116"/>
                      </a:lnTo>
                      <a:lnTo>
                        <a:pt x="446" y="115"/>
                      </a:lnTo>
                      <a:lnTo>
                        <a:pt x="451" y="114"/>
                      </a:lnTo>
                      <a:lnTo>
                        <a:pt x="457" y="113"/>
                      </a:lnTo>
                      <a:lnTo>
                        <a:pt x="462" y="112"/>
                      </a:lnTo>
                      <a:lnTo>
                        <a:pt x="468" y="111"/>
                      </a:lnTo>
                      <a:lnTo>
                        <a:pt x="473" y="110"/>
                      </a:lnTo>
                      <a:lnTo>
                        <a:pt x="478" y="109"/>
                      </a:lnTo>
                      <a:lnTo>
                        <a:pt x="483" y="108"/>
                      </a:lnTo>
                      <a:lnTo>
                        <a:pt x="488" y="107"/>
                      </a:lnTo>
                      <a:lnTo>
                        <a:pt x="497" y="105"/>
                      </a:lnTo>
                      <a:lnTo>
                        <a:pt x="502" y="104"/>
                      </a:lnTo>
                      <a:lnTo>
                        <a:pt x="507" y="103"/>
                      </a:lnTo>
                      <a:lnTo>
                        <a:pt x="511" y="101"/>
                      </a:lnTo>
                      <a:lnTo>
                        <a:pt x="515" y="101"/>
                      </a:lnTo>
                      <a:lnTo>
                        <a:pt x="519" y="99"/>
                      </a:lnTo>
                      <a:lnTo>
                        <a:pt x="523" y="98"/>
                      </a:lnTo>
                      <a:lnTo>
                        <a:pt x="527" y="97"/>
                      </a:lnTo>
                      <a:lnTo>
                        <a:pt x="531" y="95"/>
                      </a:lnTo>
                      <a:lnTo>
                        <a:pt x="534" y="94"/>
                      </a:lnTo>
                      <a:lnTo>
                        <a:pt x="537" y="93"/>
                      </a:lnTo>
                      <a:lnTo>
                        <a:pt x="541" y="91"/>
                      </a:lnTo>
                      <a:lnTo>
                        <a:pt x="544" y="90"/>
                      </a:lnTo>
                      <a:lnTo>
                        <a:pt x="547" y="89"/>
                      </a:lnTo>
                      <a:lnTo>
                        <a:pt x="549" y="87"/>
                      </a:lnTo>
                      <a:lnTo>
                        <a:pt x="552" y="86"/>
                      </a:lnTo>
                      <a:lnTo>
                        <a:pt x="555" y="84"/>
                      </a:lnTo>
                      <a:lnTo>
                        <a:pt x="557" y="83"/>
                      </a:lnTo>
                      <a:lnTo>
                        <a:pt x="559" y="81"/>
                      </a:lnTo>
                      <a:lnTo>
                        <a:pt x="561" y="80"/>
                      </a:lnTo>
                      <a:lnTo>
                        <a:pt x="563" y="79"/>
                      </a:lnTo>
                      <a:lnTo>
                        <a:pt x="565" y="77"/>
                      </a:lnTo>
                      <a:lnTo>
                        <a:pt x="566" y="75"/>
                      </a:lnTo>
                      <a:lnTo>
                        <a:pt x="567" y="74"/>
                      </a:lnTo>
                      <a:lnTo>
                        <a:pt x="569" y="72"/>
                      </a:lnTo>
                      <a:lnTo>
                        <a:pt x="570" y="71"/>
                      </a:lnTo>
                      <a:lnTo>
                        <a:pt x="571" y="69"/>
                      </a:lnTo>
                      <a:lnTo>
                        <a:pt x="571" y="67"/>
                      </a:lnTo>
                      <a:lnTo>
                        <a:pt x="572" y="66"/>
                      </a:lnTo>
                      <a:lnTo>
                        <a:pt x="572" y="64"/>
                      </a:lnTo>
                      <a:lnTo>
                        <a:pt x="572" y="63"/>
                      </a:lnTo>
                      <a:lnTo>
                        <a:pt x="572" y="59"/>
                      </a:lnTo>
                      <a:lnTo>
                        <a:pt x="571" y="58"/>
                      </a:lnTo>
                      <a:lnTo>
                        <a:pt x="571" y="57"/>
                      </a:lnTo>
                      <a:lnTo>
                        <a:pt x="570" y="55"/>
                      </a:lnTo>
                      <a:lnTo>
                        <a:pt x="569" y="53"/>
                      </a:lnTo>
                      <a:lnTo>
                        <a:pt x="567" y="52"/>
                      </a:lnTo>
                      <a:lnTo>
                        <a:pt x="566" y="50"/>
                      </a:lnTo>
                      <a:lnTo>
                        <a:pt x="565" y="49"/>
                      </a:lnTo>
                      <a:lnTo>
                        <a:pt x="563" y="47"/>
                      </a:lnTo>
                      <a:lnTo>
                        <a:pt x="561" y="46"/>
                      </a:lnTo>
                      <a:lnTo>
                        <a:pt x="559" y="44"/>
                      </a:lnTo>
                      <a:lnTo>
                        <a:pt x="557" y="43"/>
                      </a:lnTo>
                      <a:lnTo>
                        <a:pt x="555" y="41"/>
                      </a:lnTo>
                      <a:lnTo>
                        <a:pt x="552" y="40"/>
                      </a:lnTo>
                      <a:lnTo>
                        <a:pt x="549" y="38"/>
                      </a:lnTo>
                      <a:lnTo>
                        <a:pt x="547" y="37"/>
                      </a:lnTo>
                      <a:lnTo>
                        <a:pt x="544" y="35"/>
                      </a:lnTo>
                      <a:lnTo>
                        <a:pt x="541" y="34"/>
                      </a:lnTo>
                      <a:lnTo>
                        <a:pt x="537" y="33"/>
                      </a:lnTo>
                      <a:lnTo>
                        <a:pt x="534" y="31"/>
                      </a:lnTo>
                      <a:lnTo>
                        <a:pt x="531" y="30"/>
                      </a:lnTo>
                      <a:lnTo>
                        <a:pt x="527" y="29"/>
                      </a:lnTo>
                      <a:lnTo>
                        <a:pt x="523" y="27"/>
                      </a:lnTo>
                      <a:lnTo>
                        <a:pt x="519" y="26"/>
                      </a:lnTo>
                      <a:lnTo>
                        <a:pt x="515" y="25"/>
                      </a:lnTo>
                      <a:lnTo>
                        <a:pt x="511" y="24"/>
                      </a:lnTo>
                      <a:lnTo>
                        <a:pt x="507" y="23"/>
                      </a:lnTo>
                      <a:lnTo>
                        <a:pt x="502" y="21"/>
                      </a:lnTo>
                      <a:lnTo>
                        <a:pt x="497" y="20"/>
                      </a:lnTo>
                      <a:lnTo>
                        <a:pt x="493" y="19"/>
                      </a:lnTo>
                      <a:lnTo>
                        <a:pt x="488" y="18"/>
                      </a:lnTo>
                      <a:lnTo>
                        <a:pt x="478" y="16"/>
                      </a:lnTo>
                      <a:lnTo>
                        <a:pt x="473" y="15"/>
                      </a:lnTo>
                      <a:lnTo>
                        <a:pt x="468" y="14"/>
                      </a:lnTo>
                      <a:lnTo>
                        <a:pt x="462" y="13"/>
                      </a:lnTo>
                      <a:lnTo>
                        <a:pt x="457" y="12"/>
                      </a:lnTo>
                      <a:lnTo>
                        <a:pt x="451" y="11"/>
                      </a:lnTo>
                      <a:lnTo>
                        <a:pt x="446" y="11"/>
                      </a:lnTo>
                      <a:lnTo>
                        <a:pt x="440" y="9"/>
                      </a:lnTo>
                      <a:lnTo>
                        <a:pt x="434" y="9"/>
                      </a:lnTo>
                      <a:lnTo>
                        <a:pt x="428" y="8"/>
                      </a:lnTo>
                      <a:lnTo>
                        <a:pt x="422" y="7"/>
                      </a:lnTo>
                      <a:lnTo>
                        <a:pt x="416" y="7"/>
                      </a:lnTo>
                      <a:lnTo>
                        <a:pt x="410" y="6"/>
                      </a:lnTo>
                      <a:lnTo>
                        <a:pt x="404" y="5"/>
                      </a:lnTo>
                      <a:lnTo>
                        <a:pt x="397" y="5"/>
                      </a:lnTo>
                      <a:lnTo>
                        <a:pt x="391" y="4"/>
                      </a:lnTo>
                      <a:lnTo>
                        <a:pt x="384" y="3"/>
                      </a:lnTo>
                      <a:lnTo>
                        <a:pt x="378" y="3"/>
                      </a:lnTo>
                      <a:lnTo>
                        <a:pt x="371" y="3"/>
                      </a:lnTo>
                      <a:lnTo>
                        <a:pt x="364" y="2"/>
                      </a:lnTo>
                      <a:lnTo>
                        <a:pt x="357" y="1"/>
                      </a:lnTo>
                      <a:lnTo>
                        <a:pt x="351" y="1"/>
                      </a:lnTo>
                      <a:lnTo>
                        <a:pt x="344" y="1"/>
                      </a:lnTo>
                      <a:lnTo>
                        <a:pt x="337" y="1"/>
                      </a:lnTo>
                      <a:lnTo>
                        <a:pt x="330" y="0"/>
                      </a:lnTo>
                      <a:lnTo>
                        <a:pt x="323" y="0"/>
                      </a:lnTo>
                      <a:lnTo>
                        <a:pt x="315" y="0"/>
                      </a:lnTo>
                      <a:lnTo>
                        <a:pt x="308" y="0"/>
                      </a:lnTo>
                      <a:lnTo>
                        <a:pt x="301" y="0"/>
                      </a:lnTo>
                      <a:lnTo>
                        <a:pt x="293" y="0"/>
                      </a:lnTo>
                      <a:lnTo>
                        <a:pt x="286" y="0"/>
                      </a:lnTo>
                      <a:lnTo>
                        <a:pt x="271" y="0"/>
                      </a:lnTo>
                      <a:lnTo>
                        <a:pt x="264" y="0"/>
                      </a:lnTo>
                      <a:lnTo>
                        <a:pt x="257" y="0"/>
                      </a:lnTo>
                      <a:lnTo>
                        <a:pt x="250" y="0"/>
                      </a:lnTo>
                      <a:lnTo>
                        <a:pt x="243" y="0"/>
                      </a:lnTo>
                      <a:lnTo>
                        <a:pt x="235" y="1"/>
                      </a:lnTo>
                      <a:lnTo>
                        <a:pt x="229" y="1"/>
                      </a:lnTo>
                      <a:lnTo>
                        <a:pt x="221" y="1"/>
                      </a:lnTo>
                      <a:lnTo>
                        <a:pt x="215" y="1"/>
                      </a:lnTo>
                      <a:lnTo>
                        <a:pt x="208" y="2"/>
                      </a:lnTo>
                      <a:lnTo>
                        <a:pt x="201" y="3"/>
                      </a:lnTo>
                      <a:lnTo>
                        <a:pt x="194" y="3"/>
                      </a:lnTo>
                      <a:lnTo>
                        <a:pt x="188" y="3"/>
                      </a:lnTo>
                      <a:lnTo>
                        <a:pt x="181" y="4"/>
                      </a:lnTo>
                      <a:lnTo>
                        <a:pt x="175" y="5"/>
                      </a:lnTo>
                      <a:lnTo>
                        <a:pt x="168" y="5"/>
                      </a:lnTo>
                      <a:lnTo>
                        <a:pt x="162" y="6"/>
                      </a:lnTo>
                      <a:lnTo>
                        <a:pt x="156" y="7"/>
                      </a:lnTo>
                      <a:lnTo>
                        <a:pt x="150" y="7"/>
                      </a:lnTo>
                      <a:lnTo>
                        <a:pt x="144" y="8"/>
                      </a:lnTo>
                      <a:lnTo>
                        <a:pt x="138" y="9"/>
                      </a:lnTo>
                      <a:lnTo>
                        <a:pt x="132" y="9"/>
                      </a:lnTo>
                      <a:lnTo>
                        <a:pt x="126" y="11"/>
                      </a:lnTo>
                      <a:lnTo>
                        <a:pt x="120" y="11"/>
                      </a:lnTo>
                      <a:lnTo>
                        <a:pt x="115" y="12"/>
                      </a:lnTo>
                      <a:lnTo>
                        <a:pt x="109" y="13"/>
                      </a:lnTo>
                      <a:lnTo>
                        <a:pt x="104" y="14"/>
                      </a:lnTo>
                      <a:lnTo>
                        <a:pt x="99" y="15"/>
                      </a:lnTo>
                      <a:lnTo>
                        <a:pt x="93" y="16"/>
                      </a:lnTo>
                      <a:lnTo>
                        <a:pt x="89" y="17"/>
                      </a:lnTo>
                      <a:lnTo>
                        <a:pt x="84" y="18"/>
                      </a:lnTo>
                      <a:lnTo>
                        <a:pt x="74" y="20"/>
                      </a:lnTo>
                      <a:lnTo>
                        <a:pt x="70" y="21"/>
                      </a:lnTo>
                      <a:lnTo>
                        <a:pt x="65" y="23"/>
                      </a:lnTo>
                      <a:lnTo>
                        <a:pt x="61" y="24"/>
                      </a:lnTo>
                      <a:lnTo>
                        <a:pt x="57" y="25"/>
                      </a:lnTo>
                      <a:lnTo>
                        <a:pt x="53" y="26"/>
                      </a:lnTo>
                      <a:lnTo>
                        <a:pt x="49" y="27"/>
                      </a:lnTo>
                      <a:lnTo>
                        <a:pt x="45" y="29"/>
                      </a:lnTo>
                      <a:lnTo>
                        <a:pt x="41" y="30"/>
                      </a:lnTo>
                      <a:lnTo>
                        <a:pt x="38" y="31"/>
                      </a:lnTo>
                      <a:lnTo>
                        <a:pt x="35" y="33"/>
                      </a:lnTo>
                      <a:lnTo>
                        <a:pt x="31" y="34"/>
                      </a:lnTo>
                      <a:lnTo>
                        <a:pt x="28" y="35"/>
                      </a:lnTo>
                      <a:lnTo>
                        <a:pt x="25" y="37"/>
                      </a:lnTo>
                      <a:lnTo>
                        <a:pt x="23" y="38"/>
                      </a:lnTo>
                      <a:lnTo>
                        <a:pt x="20" y="40"/>
                      </a:lnTo>
                      <a:lnTo>
                        <a:pt x="17" y="41"/>
                      </a:lnTo>
                      <a:lnTo>
                        <a:pt x="15" y="43"/>
                      </a:lnTo>
                      <a:lnTo>
                        <a:pt x="13" y="44"/>
                      </a:lnTo>
                      <a:lnTo>
                        <a:pt x="11" y="46"/>
                      </a:lnTo>
                      <a:lnTo>
                        <a:pt x="9" y="47"/>
                      </a:lnTo>
                      <a:lnTo>
                        <a:pt x="7" y="49"/>
                      </a:lnTo>
                      <a:lnTo>
                        <a:pt x="6" y="50"/>
                      </a:lnTo>
                      <a:lnTo>
                        <a:pt x="5" y="52"/>
                      </a:lnTo>
                      <a:lnTo>
                        <a:pt x="3" y="53"/>
                      </a:lnTo>
                      <a:lnTo>
                        <a:pt x="2" y="55"/>
                      </a:lnTo>
                      <a:lnTo>
                        <a:pt x="1" y="57"/>
                      </a:lnTo>
                      <a:lnTo>
                        <a:pt x="1" y="58"/>
                      </a:lnTo>
                      <a:lnTo>
                        <a:pt x="0" y="59"/>
                      </a:lnTo>
                      <a:lnTo>
                        <a:pt x="0" y="61"/>
                      </a:lnTo>
                      <a:lnTo>
                        <a:pt x="0" y="63"/>
                      </a:lnTo>
                      <a:lnTo>
                        <a:pt x="0" y="66"/>
                      </a:lnTo>
                      <a:lnTo>
                        <a:pt x="1" y="67"/>
                      </a:lnTo>
                      <a:lnTo>
                        <a:pt x="1" y="69"/>
                      </a:lnTo>
                      <a:lnTo>
                        <a:pt x="2" y="71"/>
                      </a:lnTo>
                      <a:lnTo>
                        <a:pt x="3" y="72"/>
                      </a:lnTo>
                      <a:lnTo>
                        <a:pt x="5" y="74"/>
                      </a:lnTo>
                      <a:lnTo>
                        <a:pt x="6" y="75"/>
                      </a:lnTo>
                      <a:lnTo>
                        <a:pt x="7" y="77"/>
                      </a:lnTo>
                      <a:lnTo>
                        <a:pt x="9" y="79"/>
                      </a:lnTo>
                      <a:lnTo>
                        <a:pt x="11" y="80"/>
                      </a:lnTo>
                      <a:lnTo>
                        <a:pt x="13" y="81"/>
                      </a:lnTo>
                      <a:lnTo>
                        <a:pt x="15" y="83"/>
                      </a:lnTo>
                      <a:lnTo>
                        <a:pt x="17" y="84"/>
                      </a:lnTo>
                      <a:lnTo>
                        <a:pt x="20" y="86"/>
                      </a:lnTo>
                      <a:lnTo>
                        <a:pt x="23" y="87"/>
                      </a:lnTo>
                      <a:lnTo>
                        <a:pt x="25" y="89"/>
                      </a:lnTo>
                      <a:lnTo>
                        <a:pt x="28" y="90"/>
                      </a:lnTo>
                      <a:lnTo>
                        <a:pt x="31" y="91"/>
                      </a:lnTo>
                      <a:lnTo>
                        <a:pt x="35" y="93"/>
                      </a:lnTo>
                      <a:lnTo>
                        <a:pt x="38" y="94"/>
                      </a:lnTo>
                      <a:lnTo>
                        <a:pt x="41" y="95"/>
                      </a:lnTo>
                      <a:lnTo>
                        <a:pt x="45" y="97"/>
                      </a:lnTo>
                      <a:lnTo>
                        <a:pt x="49" y="98"/>
                      </a:lnTo>
                      <a:lnTo>
                        <a:pt x="53" y="99"/>
                      </a:lnTo>
                      <a:lnTo>
                        <a:pt x="57" y="101"/>
                      </a:lnTo>
                      <a:lnTo>
                        <a:pt x="61" y="101"/>
                      </a:lnTo>
                      <a:lnTo>
                        <a:pt x="65" y="103"/>
                      </a:lnTo>
                      <a:lnTo>
                        <a:pt x="70" y="104"/>
                      </a:lnTo>
                      <a:lnTo>
                        <a:pt x="74" y="105"/>
                      </a:lnTo>
                      <a:lnTo>
                        <a:pt x="79" y="106"/>
                      </a:lnTo>
                      <a:lnTo>
                        <a:pt x="84" y="107"/>
                      </a:lnTo>
                      <a:lnTo>
                        <a:pt x="93" y="109"/>
                      </a:lnTo>
                      <a:lnTo>
                        <a:pt x="99" y="110"/>
                      </a:lnTo>
                      <a:lnTo>
                        <a:pt x="104" y="111"/>
                      </a:lnTo>
                      <a:lnTo>
                        <a:pt x="109" y="112"/>
                      </a:lnTo>
                      <a:lnTo>
                        <a:pt x="115" y="113"/>
                      </a:lnTo>
                      <a:lnTo>
                        <a:pt x="120" y="114"/>
                      </a:lnTo>
                      <a:lnTo>
                        <a:pt x="126" y="115"/>
                      </a:lnTo>
                      <a:lnTo>
                        <a:pt x="132" y="116"/>
                      </a:lnTo>
                      <a:lnTo>
                        <a:pt x="138" y="117"/>
                      </a:lnTo>
                      <a:lnTo>
                        <a:pt x="144" y="117"/>
                      </a:lnTo>
                      <a:lnTo>
                        <a:pt x="150" y="118"/>
                      </a:lnTo>
                      <a:lnTo>
                        <a:pt x="156" y="119"/>
                      </a:lnTo>
                      <a:lnTo>
                        <a:pt x="162" y="119"/>
                      </a:lnTo>
                      <a:lnTo>
                        <a:pt x="168" y="120"/>
                      </a:lnTo>
                      <a:lnTo>
                        <a:pt x="175" y="121"/>
                      </a:lnTo>
                      <a:lnTo>
                        <a:pt x="181" y="121"/>
                      </a:lnTo>
                      <a:lnTo>
                        <a:pt x="188" y="122"/>
                      </a:lnTo>
                      <a:lnTo>
                        <a:pt x="194" y="122"/>
                      </a:lnTo>
                      <a:lnTo>
                        <a:pt x="201" y="123"/>
                      </a:lnTo>
                      <a:lnTo>
                        <a:pt x="208" y="123"/>
                      </a:lnTo>
                      <a:lnTo>
                        <a:pt x="215" y="123"/>
                      </a:lnTo>
                      <a:lnTo>
                        <a:pt x="221" y="124"/>
                      </a:lnTo>
                      <a:lnTo>
                        <a:pt x="229" y="124"/>
                      </a:lnTo>
                      <a:lnTo>
                        <a:pt x="235" y="125"/>
                      </a:lnTo>
                      <a:lnTo>
                        <a:pt x="243" y="125"/>
                      </a:lnTo>
                      <a:lnTo>
                        <a:pt x="250" y="125"/>
                      </a:lnTo>
                      <a:lnTo>
                        <a:pt x="257" y="125"/>
                      </a:lnTo>
                      <a:lnTo>
                        <a:pt x="264" y="125"/>
                      </a:lnTo>
                      <a:lnTo>
                        <a:pt x="271" y="125"/>
                      </a:lnTo>
                      <a:lnTo>
                        <a:pt x="279" y="125"/>
                      </a:lnTo>
                      <a:lnTo>
                        <a:pt x="286" y="126"/>
                      </a:lnTo>
                    </a:path>
                  </a:pathLst>
                </a:custGeom>
                <a:ln w="12700" cap="rnd" cmpd="sng">
                  <a:solidFill>
                    <a:srgbClr val="000000"/>
                  </a:solidFill>
                  <a:prstDash val="solid"/>
                  <a:round/>
                  <a:headEnd type="none" w="sm" len="sm"/>
                  <a:tailEnd type="none" w="sm" len="sm"/>
                </a:ln>
                <a:effectLst/>
              </p:spPr>
              <p:txBody>
                <a:bodyPr/>
                <a:lstStyle/>
                <a:p>
                  <a:endParaRPr lang="es-CL"/>
                </a:p>
              </p:txBody>
            </p:sp>
            <p:sp>
              <p:nvSpPr>
                <p:cNvPr id="59409" name="Line 17"/>
                <p:cNvSpPr>
                  <a:spLocks noChangeShapeType="1"/>
                </p:cNvSpPr>
                <p:nvPr/>
              </p:nvSpPr>
              <p:spPr bwMode="auto">
                <a:xfrm flipV="1">
                  <a:off x="4987" y="2950"/>
                  <a:ext cx="0" cy="300"/>
                </a:xfrm>
                <a:prstGeom prst="line">
                  <a:avLst/>
                </a:prstGeom>
                <a:noFill/>
                <a:ln w="12700">
                  <a:solidFill>
                    <a:srgbClr val="000000"/>
                  </a:solidFill>
                  <a:round/>
                  <a:headEnd type="none" w="sm" len="sm"/>
                  <a:tailEnd type="none" w="sm" len="sm"/>
                </a:ln>
                <a:effectLst/>
              </p:spPr>
              <p:txBody>
                <a:bodyPr/>
                <a:lstStyle/>
                <a:p>
                  <a:endParaRPr lang="es-CL"/>
                </a:p>
              </p:txBody>
            </p:sp>
            <p:sp>
              <p:nvSpPr>
                <p:cNvPr id="59410" name="Line 18"/>
                <p:cNvSpPr>
                  <a:spLocks noChangeShapeType="1"/>
                </p:cNvSpPr>
                <p:nvPr/>
              </p:nvSpPr>
              <p:spPr bwMode="auto">
                <a:xfrm flipV="1">
                  <a:off x="4931" y="2952"/>
                  <a:ext cx="0" cy="299"/>
                </a:xfrm>
                <a:prstGeom prst="line">
                  <a:avLst/>
                </a:prstGeom>
                <a:noFill/>
                <a:ln w="12700">
                  <a:solidFill>
                    <a:srgbClr val="000000"/>
                  </a:solidFill>
                  <a:round/>
                  <a:headEnd type="none" w="sm" len="sm"/>
                  <a:tailEnd type="none" w="sm" len="sm"/>
                </a:ln>
                <a:effectLst/>
              </p:spPr>
              <p:txBody>
                <a:bodyPr/>
                <a:lstStyle/>
                <a:p>
                  <a:endParaRPr lang="es-CL"/>
                </a:p>
              </p:txBody>
            </p:sp>
          </p:grpSp>
          <p:sp>
            <p:nvSpPr>
              <p:cNvPr id="59411" name="Freeform 19"/>
              <p:cNvSpPr>
                <a:spLocks/>
              </p:cNvSpPr>
              <p:nvPr/>
            </p:nvSpPr>
            <p:spPr bwMode="auto">
              <a:xfrm>
                <a:off x="4993" y="3007"/>
                <a:ext cx="1" cy="256"/>
              </a:xfrm>
              <a:custGeom>
                <a:avLst/>
                <a:gdLst/>
                <a:ahLst/>
                <a:cxnLst>
                  <a:cxn ang="0">
                    <a:pos x="0" y="255"/>
                  </a:cxn>
                  <a:cxn ang="0">
                    <a:pos x="0" y="239"/>
                  </a:cxn>
                  <a:cxn ang="0">
                    <a:pos x="0" y="231"/>
                  </a:cxn>
                  <a:cxn ang="0">
                    <a:pos x="0" y="223"/>
                  </a:cxn>
                  <a:cxn ang="0">
                    <a:pos x="0" y="215"/>
                  </a:cxn>
                  <a:cxn ang="0">
                    <a:pos x="0" y="207"/>
                  </a:cxn>
                  <a:cxn ang="0">
                    <a:pos x="0" y="199"/>
                  </a:cxn>
                  <a:cxn ang="0">
                    <a:pos x="0" y="191"/>
                  </a:cxn>
                  <a:cxn ang="0">
                    <a:pos x="0" y="183"/>
                  </a:cxn>
                  <a:cxn ang="0">
                    <a:pos x="0" y="175"/>
                  </a:cxn>
                  <a:cxn ang="0">
                    <a:pos x="0" y="167"/>
                  </a:cxn>
                  <a:cxn ang="0">
                    <a:pos x="0" y="159"/>
                  </a:cxn>
                  <a:cxn ang="0">
                    <a:pos x="0" y="151"/>
                  </a:cxn>
                  <a:cxn ang="0">
                    <a:pos x="0" y="143"/>
                  </a:cxn>
                  <a:cxn ang="0">
                    <a:pos x="0" y="135"/>
                  </a:cxn>
                  <a:cxn ang="0">
                    <a:pos x="0" y="127"/>
                  </a:cxn>
                  <a:cxn ang="0">
                    <a:pos x="0" y="119"/>
                  </a:cxn>
                  <a:cxn ang="0">
                    <a:pos x="0" y="111"/>
                  </a:cxn>
                  <a:cxn ang="0">
                    <a:pos x="0" y="103"/>
                  </a:cxn>
                  <a:cxn ang="0">
                    <a:pos x="0" y="95"/>
                  </a:cxn>
                  <a:cxn ang="0">
                    <a:pos x="0" y="87"/>
                  </a:cxn>
                  <a:cxn ang="0">
                    <a:pos x="0" y="79"/>
                  </a:cxn>
                  <a:cxn ang="0">
                    <a:pos x="0" y="71"/>
                  </a:cxn>
                  <a:cxn ang="0">
                    <a:pos x="0" y="63"/>
                  </a:cxn>
                  <a:cxn ang="0">
                    <a:pos x="0" y="55"/>
                  </a:cxn>
                  <a:cxn ang="0">
                    <a:pos x="0" y="47"/>
                  </a:cxn>
                  <a:cxn ang="0">
                    <a:pos x="0" y="39"/>
                  </a:cxn>
                  <a:cxn ang="0">
                    <a:pos x="0" y="31"/>
                  </a:cxn>
                  <a:cxn ang="0">
                    <a:pos x="0" y="23"/>
                  </a:cxn>
                  <a:cxn ang="0">
                    <a:pos x="0" y="15"/>
                  </a:cxn>
                  <a:cxn ang="0">
                    <a:pos x="0" y="7"/>
                  </a:cxn>
                  <a:cxn ang="0">
                    <a:pos x="0" y="0"/>
                  </a:cxn>
                </a:cxnLst>
                <a:rect l="0" t="0" r="r" b="b"/>
                <a:pathLst>
                  <a:path w="1" h="256">
                    <a:moveTo>
                      <a:pt x="0" y="255"/>
                    </a:moveTo>
                    <a:lnTo>
                      <a:pt x="0" y="239"/>
                    </a:lnTo>
                    <a:lnTo>
                      <a:pt x="0" y="231"/>
                    </a:lnTo>
                    <a:lnTo>
                      <a:pt x="0" y="223"/>
                    </a:lnTo>
                    <a:lnTo>
                      <a:pt x="0" y="215"/>
                    </a:lnTo>
                    <a:lnTo>
                      <a:pt x="0" y="207"/>
                    </a:lnTo>
                    <a:lnTo>
                      <a:pt x="0" y="199"/>
                    </a:lnTo>
                    <a:lnTo>
                      <a:pt x="0" y="191"/>
                    </a:lnTo>
                    <a:lnTo>
                      <a:pt x="0" y="183"/>
                    </a:lnTo>
                    <a:lnTo>
                      <a:pt x="0" y="175"/>
                    </a:lnTo>
                    <a:lnTo>
                      <a:pt x="0" y="167"/>
                    </a:lnTo>
                    <a:lnTo>
                      <a:pt x="0" y="159"/>
                    </a:lnTo>
                    <a:lnTo>
                      <a:pt x="0" y="151"/>
                    </a:lnTo>
                    <a:lnTo>
                      <a:pt x="0" y="143"/>
                    </a:lnTo>
                    <a:lnTo>
                      <a:pt x="0" y="135"/>
                    </a:lnTo>
                    <a:lnTo>
                      <a:pt x="0" y="127"/>
                    </a:lnTo>
                    <a:lnTo>
                      <a:pt x="0" y="119"/>
                    </a:lnTo>
                    <a:lnTo>
                      <a:pt x="0" y="111"/>
                    </a:lnTo>
                    <a:lnTo>
                      <a:pt x="0" y="103"/>
                    </a:lnTo>
                    <a:lnTo>
                      <a:pt x="0" y="95"/>
                    </a:lnTo>
                    <a:lnTo>
                      <a:pt x="0" y="87"/>
                    </a:lnTo>
                    <a:lnTo>
                      <a:pt x="0" y="79"/>
                    </a:lnTo>
                    <a:lnTo>
                      <a:pt x="0" y="71"/>
                    </a:lnTo>
                    <a:lnTo>
                      <a:pt x="0" y="63"/>
                    </a:lnTo>
                    <a:lnTo>
                      <a:pt x="0" y="55"/>
                    </a:lnTo>
                    <a:lnTo>
                      <a:pt x="0" y="47"/>
                    </a:lnTo>
                    <a:lnTo>
                      <a:pt x="0" y="39"/>
                    </a:lnTo>
                    <a:lnTo>
                      <a:pt x="0" y="31"/>
                    </a:lnTo>
                    <a:lnTo>
                      <a:pt x="0" y="23"/>
                    </a:lnTo>
                    <a:lnTo>
                      <a:pt x="0" y="15"/>
                    </a:lnTo>
                    <a:lnTo>
                      <a:pt x="0" y="7"/>
                    </a:lnTo>
                    <a:lnTo>
                      <a:pt x="0" y="0"/>
                    </a:lnTo>
                  </a:path>
                </a:pathLst>
              </a:custGeom>
              <a:noFill/>
              <a:ln w="12700" cap="rnd" cmpd="sng">
                <a:solidFill>
                  <a:srgbClr val="000000"/>
                </a:solidFill>
                <a:prstDash val="solid"/>
                <a:round/>
                <a:headEnd type="none" w="sm" len="sm"/>
                <a:tailEnd type="none" w="sm" len="sm"/>
              </a:ln>
              <a:effectLst/>
            </p:spPr>
            <p:txBody>
              <a:bodyPr/>
              <a:lstStyle/>
              <a:p>
                <a:endParaRPr lang="es-CL"/>
              </a:p>
            </p:txBody>
          </p:sp>
          <p:sp>
            <p:nvSpPr>
              <p:cNvPr id="59412" name="Line 20"/>
              <p:cNvSpPr>
                <a:spLocks noChangeShapeType="1"/>
              </p:cNvSpPr>
              <p:nvPr/>
            </p:nvSpPr>
            <p:spPr bwMode="auto">
              <a:xfrm flipV="1">
                <a:off x="4931" y="3008"/>
                <a:ext cx="0" cy="255"/>
              </a:xfrm>
              <a:prstGeom prst="line">
                <a:avLst/>
              </a:prstGeom>
              <a:noFill/>
              <a:ln w="12700">
                <a:solidFill>
                  <a:srgbClr val="000000"/>
                </a:solidFill>
                <a:round/>
                <a:headEnd type="none" w="sm" len="sm"/>
                <a:tailEnd type="none" w="sm" len="sm"/>
              </a:ln>
              <a:effectLst/>
            </p:spPr>
            <p:txBody>
              <a:bodyPr/>
              <a:lstStyle/>
              <a:p>
                <a:endParaRPr lang="es-CL"/>
              </a:p>
            </p:txBody>
          </p:sp>
        </p:grpSp>
        <p:grpSp>
          <p:nvGrpSpPr>
            <p:cNvPr id="6" name="Group 21"/>
            <p:cNvGrpSpPr>
              <a:grpSpLocks/>
            </p:cNvGrpSpPr>
            <p:nvPr/>
          </p:nvGrpSpPr>
          <p:grpSpPr bwMode="auto">
            <a:xfrm>
              <a:off x="4275" y="3226"/>
              <a:ext cx="1392" cy="885"/>
              <a:chOff x="4275" y="3226"/>
              <a:chExt cx="1392" cy="885"/>
            </a:xfrm>
          </p:grpSpPr>
          <p:sp>
            <p:nvSpPr>
              <p:cNvPr id="59414" name="Rectangle 22"/>
              <p:cNvSpPr>
                <a:spLocks noChangeArrowheads="1"/>
              </p:cNvSpPr>
              <p:nvPr/>
            </p:nvSpPr>
            <p:spPr bwMode="auto">
              <a:xfrm>
                <a:off x="4275" y="3874"/>
                <a:ext cx="1392" cy="237"/>
              </a:xfrm>
              <a:prstGeom prst="rect">
                <a:avLst/>
              </a:prstGeom>
              <a:noFill/>
              <a:ln w="9525">
                <a:noFill/>
                <a:miter lim="800000"/>
                <a:headEnd/>
                <a:tailEnd/>
              </a:ln>
              <a:effectLst/>
            </p:spPr>
            <p:txBody>
              <a:bodyPr wrap="none" lIns="92075" tIns="46038" rIns="92075" bIns="46038" anchor="ctr">
                <a:spAutoFit/>
              </a:bodyPr>
              <a:lstStyle/>
              <a:p>
                <a:pPr algn="ctr" eaLnBrk="0" hangingPunct="0">
                  <a:lnSpc>
                    <a:spcPct val="85000"/>
                  </a:lnSpc>
                  <a:spcBef>
                    <a:spcPct val="30000"/>
                  </a:spcBef>
                </a:pPr>
                <a:r>
                  <a:rPr lang="es-ES" sz="2200">
                    <a:latin typeface="Comic Sans MS" pitchFamily="66" charset="0"/>
                  </a:rPr>
                  <a:t>Desplazamiento</a:t>
                </a:r>
              </a:p>
            </p:txBody>
          </p:sp>
          <p:grpSp>
            <p:nvGrpSpPr>
              <p:cNvPr id="7" name="Group 23"/>
              <p:cNvGrpSpPr>
                <a:grpSpLocks/>
              </p:cNvGrpSpPr>
              <p:nvPr/>
            </p:nvGrpSpPr>
            <p:grpSpPr bwMode="auto">
              <a:xfrm>
                <a:off x="4551" y="3226"/>
                <a:ext cx="842" cy="562"/>
                <a:chOff x="4551" y="3226"/>
                <a:chExt cx="842" cy="562"/>
              </a:xfrm>
            </p:grpSpPr>
            <p:sp>
              <p:nvSpPr>
                <p:cNvPr id="59416" name="Freeform 24"/>
                <p:cNvSpPr>
                  <a:spLocks/>
                </p:cNvSpPr>
                <p:nvPr/>
              </p:nvSpPr>
              <p:spPr bwMode="auto">
                <a:xfrm>
                  <a:off x="4551" y="3499"/>
                  <a:ext cx="842" cy="289"/>
                </a:xfrm>
                <a:custGeom>
                  <a:avLst/>
                  <a:gdLst/>
                  <a:ahLst/>
                  <a:cxnLst>
                    <a:cxn ang="0">
                      <a:pos x="0" y="288"/>
                    </a:cxn>
                    <a:cxn ang="0">
                      <a:pos x="841" y="288"/>
                    </a:cxn>
                    <a:cxn ang="0">
                      <a:pos x="700" y="0"/>
                    </a:cxn>
                    <a:cxn ang="0">
                      <a:pos x="140" y="0"/>
                    </a:cxn>
                    <a:cxn ang="0">
                      <a:pos x="0" y="288"/>
                    </a:cxn>
                  </a:cxnLst>
                  <a:rect l="0" t="0" r="r" b="b"/>
                  <a:pathLst>
                    <a:path w="842" h="289">
                      <a:moveTo>
                        <a:pt x="0" y="288"/>
                      </a:moveTo>
                      <a:lnTo>
                        <a:pt x="841" y="288"/>
                      </a:lnTo>
                      <a:lnTo>
                        <a:pt x="700" y="0"/>
                      </a:lnTo>
                      <a:lnTo>
                        <a:pt x="140" y="0"/>
                      </a:lnTo>
                      <a:lnTo>
                        <a:pt x="0" y="288"/>
                      </a:lnTo>
                    </a:path>
                  </a:pathLst>
                </a:custGeom>
                <a:solidFill>
                  <a:srgbClr val="66FF33"/>
                </a:solidFill>
                <a:ln w="12700" cap="rnd" cmpd="sng">
                  <a:solidFill>
                    <a:schemeClr val="tx1"/>
                  </a:solidFill>
                  <a:prstDash val="solid"/>
                  <a:round/>
                  <a:headEnd type="none" w="sm" len="sm"/>
                  <a:tailEnd type="none" w="sm" len="sm"/>
                </a:ln>
                <a:effectLst/>
              </p:spPr>
              <p:txBody>
                <a:bodyPr/>
                <a:lstStyle/>
                <a:p>
                  <a:endParaRPr lang="es-CL"/>
                </a:p>
              </p:txBody>
            </p:sp>
            <p:sp>
              <p:nvSpPr>
                <p:cNvPr id="59417" name="Oval 25"/>
                <p:cNvSpPr>
                  <a:spLocks noChangeArrowheads="1"/>
                </p:cNvSpPr>
                <p:nvPr/>
              </p:nvSpPr>
              <p:spPr bwMode="auto">
                <a:xfrm>
                  <a:off x="4746" y="3226"/>
                  <a:ext cx="424" cy="376"/>
                </a:xfrm>
                <a:prstGeom prst="ellipse">
                  <a:avLst/>
                </a:prstGeom>
                <a:solidFill>
                  <a:schemeClr val="bg1"/>
                </a:solidFill>
                <a:ln w="12700">
                  <a:solidFill>
                    <a:schemeClr val="tx1"/>
                  </a:solidFill>
                  <a:round/>
                  <a:headEnd/>
                  <a:tailEnd/>
                </a:ln>
                <a:effectLst/>
              </p:spPr>
              <p:txBody>
                <a:bodyPr wrap="none" anchor="ctr"/>
                <a:lstStyle/>
                <a:p>
                  <a:endParaRPr lang="es-CL"/>
                </a:p>
              </p:txBody>
            </p:sp>
          </p:grpSp>
        </p:grpSp>
        <p:sp>
          <p:nvSpPr>
            <p:cNvPr id="59418" name="Rectangle 26"/>
            <p:cNvSpPr>
              <a:spLocks noChangeArrowheads="1"/>
            </p:cNvSpPr>
            <p:nvPr/>
          </p:nvSpPr>
          <p:spPr bwMode="auto">
            <a:xfrm>
              <a:off x="4793" y="3286"/>
              <a:ext cx="330" cy="288"/>
            </a:xfrm>
            <a:prstGeom prst="rect">
              <a:avLst/>
            </a:prstGeom>
            <a:noFill/>
            <a:ln w="9525">
              <a:noFill/>
              <a:miter lim="800000"/>
              <a:headEnd/>
              <a:tailEnd/>
            </a:ln>
            <a:effectLst/>
          </p:spPr>
          <p:txBody>
            <a:bodyPr wrap="none" lIns="92075" tIns="46038" rIns="92075" bIns="46038">
              <a:spAutoFit/>
            </a:bodyPr>
            <a:lstStyle/>
            <a:p>
              <a:pPr eaLnBrk="0" hangingPunct="0"/>
              <a:r>
                <a:rPr lang="es-ES">
                  <a:latin typeface="Arial" charset="0"/>
                </a:rPr>
                <a:t>00</a:t>
              </a:r>
            </a:p>
          </p:txBody>
        </p:sp>
        <p:grpSp>
          <p:nvGrpSpPr>
            <p:cNvPr id="8" name="Group 27"/>
            <p:cNvGrpSpPr>
              <a:grpSpLocks/>
            </p:cNvGrpSpPr>
            <p:nvPr/>
          </p:nvGrpSpPr>
          <p:grpSpPr bwMode="auto">
            <a:xfrm>
              <a:off x="1901" y="1353"/>
              <a:ext cx="625" cy="560"/>
              <a:chOff x="1901" y="1353"/>
              <a:chExt cx="625" cy="560"/>
            </a:xfrm>
          </p:grpSpPr>
          <p:sp useBgFill="1">
            <p:nvSpPr>
              <p:cNvPr id="59420" name="Freeform 28"/>
              <p:cNvSpPr>
                <a:spLocks/>
              </p:cNvSpPr>
              <p:nvPr/>
            </p:nvSpPr>
            <p:spPr bwMode="auto">
              <a:xfrm>
                <a:off x="1901" y="1353"/>
                <a:ext cx="625" cy="560"/>
              </a:xfrm>
              <a:custGeom>
                <a:avLst/>
                <a:gdLst/>
                <a:ahLst/>
                <a:cxnLst>
                  <a:cxn ang="0">
                    <a:pos x="0" y="9"/>
                  </a:cxn>
                  <a:cxn ang="0">
                    <a:pos x="0" y="29"/>
                  </a:cxn>
                  <a:cxn ang="0">
                    <a:pos x="0" y="57"/>
                  </a:cxn>
                  <a:cxn ang="0">
                    <a:pos x="0" y="93"/>
                  </a:cxn>
                  <a:cxn ang="0">
                    <a:pos x="0" y="133"/>
                  </a:cxn>
                  <a:cxn ang="0">
                    <a:pos x="1" y="188"/>
                  </a:cxn>
                  <a:cxn ang="0">
                    <a:pos x="1" y="235"/>
                  </a:cxn>
                  <a:cxn ang="0">
                    <a:pos x="2" y="275"/>
                  </a:cxn>
                  <a:cxn ang="0">
                    <a:pos x="2" y="306"/>
                  </a:cxn>
                  <a:cxn ang="0">
                    <a:pos x="3" y="323"/>
                  </a:cxn>
                  <a:cxn ang="0">
                    <a:pos x="3" y="330"/>
                  </a:cxn>
                  <a:cxn ang="0">
                    <a:pos x="2" y="335"/>
                  </a:cxn>
                  <a:cxn ang="0">
                    <a:pos x="2" y="341"/>
                  </a:cxn>
                  <a:cxn ang="0">
                    <a:pos x="4" y="372"/>
                  </a:cxn>
                  <a:cxn ang="0">
                    <a:pos x="15" y="423"/>
                  </a:cxn>
                  <a:cxn ang="0">
                    <a:pos x="35" y="466"/>
                  </a:cxn>
                  <a:cxn ang="0">
                    <a:pos x="64" y="501"/>
                  </a:cxn>
                  <a:cxn ang="0">
                    <a:pos x="98" y="525"/>
                  </a:cxn>
                  <a:cxn ang="0">
                    <a:pos x="132" y="536"/>
                  </a:cxn>
                  <a:cxn ang="0">
                    <a:pos x="140" y="539"/>
                  </a:cxn>
                  <a:cxn ang="0">
                    <a:pos x="154" y="543"/>
                  </a:cxn>
                  <a:cxn ang="0">
                    <a:pos x="174" y="548"/>
                  </a:cxn>
                  <a:cxn ang="0">
                    <a:pos x="197" y="552"/>
                  </a:cxn>
                  <a:cxn ang="0">
                    <a:pos x="222" y="556"/>
                  </a:cxn>
                  <a:cxn ang="0">
                    <a:pos x="249" y="557"/>
                  </a:cxn>
                  <a:cxn ang="0">
                    <a:pos x="267" y="557"/>
                  </a:cxn>
                  <a:cxn ang="0">
                    <a:pos x="283" y="557"/>
                  </a:cxn>
                  <a:cxn ang="0">
                    <a:pos x="297" y="556"/>
                  </a:cxn>
                  <a:cxn ang="0">
                    <a:pos x="310" y="556"/>
                  </a:cxn>
                  <a:cxn ang="0">
                    <a:pos x="320" y="557"/>
                  </a:cxn>
                  <a:cxn ang="0">
                    <a:pos x="333" y="558"/>
                  </a:cxn>
                  <a:cxn ang="0">
                    <a:pos x="348" y="559"/>
                  </a:cxn>
                  <a:cxn ang="0">
                    <a:pos x="365" y="559"/>
                  </a:cxn>
                  <a:cxn ang="0">
                    <a:pos x="385" y="558"/>
                  </a:cxn>
                  <a:cxn ang="0">
                    <a:pos x="413" y="555"/>
                  </a:cxn>
                  <a:cxn ang="0">
                    <a:pos x="438" y="551"/>
                  </a:cxn>
                  <a:cxn ang="0">
                    <a:pos x="460" y="547"/>
                  </a:cxn>
                  <a:cxn ang="0">
                    <a:pos x="476" y="543"/>
                  </a:cxn>
                  <a:cxn ang="0">
                    <a:pos x="488" y="540"/>
                  </a:cxn>
                  <a:cxn ang="0">
                    <a:pos x="518" y="531"/>
                  </a:cxn>
                  <a:cxn ang="0">
                    <a:pos x="554" y="508"/>
                  </a:cxn>
                  <a:cxn ang="0">
                    <a:pos x="584" y="475"/>
                  </a:cxn>
                  <a:cxn ang="0">
                    <a:pos x="606" y="432"/>
                  </a:cxn>
                  <a:cxn ang="0">
                    <a:pos x="618" y="382"/>
                  </a:cxn>
                  <a:cxn ang="0">
                    <a:pos x="621" y="344"/>
                  </a:cxn>
                  <a:cxn ang="0">
                    <a:pos x="621" y="338"/>
                  </a:cxn>
                  <a:cxn ang="0">
                    <a:pos x="620" y="332"/>
                  </a:cxn>
                  <a:cxn ang="0">
                    <a:pos x="620" y="326"/>
                  </a:cxn>
                  <a:cxn ang="0">
                    <a:pos x="621" y="311"/>
                  </a:cxn>
                  <a:cxn ang="0">
                    <a:pos x="622" y="280"/>
                  </a:cxn>
                  <a:cxn ang="0">
                    <a:pos x="622" y="239"/>
                  </a:cxn>
                  <a:cxn ang="0">
                    <a:pos x="623" y="191"/>
                  </a:cxn>
                  <a:cxn ang="0">
                    <a:pos x="624" y="135"/>
                  </a:cxn>
                  <a:cxn ang="0">
                    <a:pos x="624" y="99"/>
                  </a:cxn>
                  <a:cxn ang="0">
                    <a:pos x="624" y="69"/>
                  </a:cxn>
                  <a:cxn ang="0">
                    <a:pos x="623" y="43"/>
                  </a:cxn>
                  <a:cxn ang="0">
                    <a:pos x="623" y="21"/>
                  </a:cxn>
                  <a:cxn ang="0">
                    <a:pos x="624" y="2"/>
                  </a:cxn>
                  <a:cxn ang="0">
                    <a:pos x="570" y="0"/>
                  </a:cxn>
                  <a:cxn ang="0">
                    <a:pos x="459" y="1"/>
                  </a:cxn>
                  <a:cxn ang="0">
                    <a:pos x="314" y="3"/>
                  </a:cxn>
                  <a:cxn ang="0">
                    <a:pos x="160" y="4"/>
                  </a:cxn>
                  <a:cxn ang="0">
                    <a:pos x="20" y="3"/>
                  </a:cxn>
                </a:cxnLst>
                <a:rect l="0" t="0" r="r" b="b"/>
                <a:pathLst>
                  <a:path w="625" h="560">
                    <a:moveTo>
                      <a:pt x="1" y="2"/>
                    </a:moveTo>
                    <a:lnTo>
                      <a:pt x="0" y="3"/>
                    </a:lnTo>
                    <a:lnTo>
                      <a:pt x="0" y="4"/>
                    </a:lnTo>
                    <a:lnTo>
                      <a:pt x="0" y="5"/>
                    </a:lnTo>
                    <a:lnTo>
                      <a:pt x="0" y="7"/>
                    </a:lnTo>
                    <a:lnTo>
                      <a:pt x="0" y="9"/>
                    </a:lnTo>
                    <a:lnTo>
                      <a:pt x="0" y="11"/>
                    </a:lnTo>
                    <a:lnTo>
                      <a:pt x="0" y="14"/>
                    </a:lnTo>
                    <a:lnTo>
                      <a:pt x="0" y="17"/>
                    </a:lnTo>
                    <a:lnTo>
                      <a:pt x="0" y="21"/>
                    </a:lnTo>
                    <a:lnTo>
                      <a:pt x="0" y="25"/>
                    </a:lnTo>
                    <a:lnTo>
                      <a:pt x="0" y="29"/>
                    </a:lnTo>
                    <a:lnTo>
                      <a:pt x="0" y="33"/>
                    </a:lnTo>
                    <a:lnTo>
                      <a:pt x="0" y="37"/>
                    </a:lnTo>
                    <a:lnTo>
                      <a:pt x="0" y="42"/>
                    </a:lnTo>
                    <a:lnTo>
                      <a:pt x="0" y="47"/>
                    </a:lnTo>
                    <a:lnTo>
                      <a:pt x="0" y="52"/>
                    </a:lnTo>
                    <a:lnTo>
                      <a:pt x="0" y="57"/>
                    </a:lnTo>
                    <a:lnTo>
                      <a:pt x="0" y="63"/>
                    </a:lnTo>
                    <a:lnTo>
                      <a:pt x="0" y="69"/>
                    </a:lnTo>
                    <a:lnTo>
                      <a:pt x="0" y="75"/>
                    </a:lnTo>
                    <a:lnTo>
                      <a:pt x="0" y="81"/>
                    </a:lnTo>
                    <a:lnTo>
                      <a:pt x="0" y="87"/>
                    </a:lnTo>
                    <a:lnTo>
                      <a:pt x="0" y="93"/>
                    </a:lnTo>
                    <a:lnTo>
                      <a:pt x="0" y="99"/>
                    </a:lnTo>
                    <a:lnTo>
                      <a:pt x="0" y="106"/>
                    </a:lnTo>
                    <a:lnTo>
                      <a:pt x="0" y="113"/>
                    </a:lnTo>
                    <a:lnTo>
                      <a:pt x="0" y="119"/>
                    </a:lnTo>
                    <a:lnTo>
                      <a:pt x="0" y="126"/>
                    </a:lnTo>
                    <a:lnTo>
                      <a:pt x="0" y="133"/>
                    </a:lnTo>
                    <a:lnTo>
                      <a:pt x="0" y="139"/>
                    </a:lnTo>
                    <a:lnTo>
                      <a:pt x="1" y="146"/>
                    </a:lnTo>
                    <a:lnTo>
                      <a:pt x="1" y="163"/>
                    </a:lnTo>
                    <a:lnTo>
                      <a:pt x="1" y="171"/>
                    </a:lnTo>
                    <a:lnTo>
                      <a:pt x="1" y="179"/>
                    </a:lnTo>
                    <a:lnTo>
                      <a:pt x="1" y="188"/>
                    </a:lnTo>
                    <a:lnTo>
                      <a:pt x="1" y="196"/>
                    </a:lnTo>
                    <a:lnTo>
                      <a:pt x="1" y="204"/>
                    </a:lnTo>
                    <a:lnTo>
                      <a:pt x="1" y="212"/>
                    </a:lnTo>
                    <a:lnTo>
                      <a:pt x="1" y="220"/>
                    </a:lnTo>
                    <a:lnTo>
                      <a:pt x="1" y="227"/>
                    </a:lnTo>
                    <a:lnTo>
                      <a:pt x="1" y="235"/>
                    </a:lnTo>
                    <a:lnTo>
                      <a:pt x="2" y="242"/>
                    </a:lnTo>
                    <a:lnTo>
                      <a:pt x="2" y="249"/>
                    </a:lnTo>
                    <a:lnTo>
                      <a:pt x="2" y="256"/>
                    </a:lnTo>
                    <a:lnTo>
                      <a:pt x="2" y="263"/>
                    </a:lnTo>
                    <a:lnTo>
                      <a:pt x="2" y="269"/>
                    </a:lnTo>
                    <a:lnTo>
                      <a:pt x="2" y="275"/>
                    </a:lnTo>
                    <a:lnTo>
                      <a:pt x="2" y="281"/>
                    </a:lnTo>
                    <a:lnTo>
                      <a:pt x="2" y="287"/>
                    </a:lnTo>
                    <a:lnTo>
                      <a:pt x="2" y="292"/>
                    </a:lnTo>
                    <a:lnTo>
                      <a:pt x="2" y="297"/>
                    </a:lnTo>
                    <a:lnTo>
                      <a:pt x="2" y="302"/>
                    </a:lnTo>
                    <a:lnTo>
                      <a:pt x="2" y="306"/>
                    </a:lnTo>
                    <a:lnTo>
                      <a:pt x="3" y="310"/>
                    </a:lnTo>
                    <a:lnTo>
                      <a:pt x="3" y="314"/>
                    </a:lnTo>
                    <a:lnTo>
                      <a:pt x="3" y="317"/>
                    </a:lnTo>
                    <a:lnTo>
                      <a:pt x="3" y="319"/>
                    </a:lnTo>
                    <a:lnTo>
                      <a:pt x="3" y="321"/>
                    </a:lnTo>
                    <a:lnTo>
                      <a:pt x="3" y="323"/>
                    </a:lnTo>
                    <a:lnTo>
                      <a:pt x="3" y="325"/>
                    </a:lnTo>
                    <a:lnTo>
                      <a:pt x="3" y="326"/>
                    </a:lnTo>
                    <a:lnTo>
                      <a:pt x="3" y="327"/>
                    </a:lnTo>
                    <a:lnTo>
                      <a:pt x="3" y="328"/>
                    </a:lnTo>
                    <a:lnTo>
                      <a:pt x="3" y="329"/>
                    </a:lnTo>
                    <a:lnTo>
                      <a:pt x="3" y="330"/>
                    </a:lnTo>
                    <a:lnTo>
                      <a:pt x="3" y="331"/>
                    </a:lnTo>
                    <a:lnTo>
                      <a:pt x="3" y="332"/>
                    </a:lnTo>
                    <a:lnTo>
                      <a:pt x="2" y="332"/>
                    </a:lnTo>
                    <a:lnTo>
                      <a:pt x="2" y="333"/>
                    </a:lnTo>
                    <a:lnTo>
                      <a:pt x="2" y="334"/>
                    </a:lnTo>
                    <a:lnTo>
                      <a:pt x="2" y="335"/>
                    </a:lnTo>
                    <a:lnTo>
                      <a:pt x="2" y="336"/>
                    </a:lnTo>
                    <a:lnTo>
                      <a:pt x="2" y="337"/>
                    </a:lnTo>
                    <a:lnTo>
                      <a:pt x="2" y="338"/>
                    </a:lnTo>
                    <a:lnTo>
                      <a:pt x="2" y="339"/>
                    </a:lnTo>
                    <a:lnTo>
                      <a:pt x="2" y="340"/>
                    </a:lnTo>
                    <a:lnTo>
                      <a:pt x="2" y="341"/>
                    </a:lnTo>
                    <a:lnTo>
                      <a:pt x="2" y="342"/>
                    </a:lnTo>
                    <a:lnTo>
                      <a:pt x="2" y="343"/>
                    </a:lnTo>
                    <a:lnTo>
                      <a:pt x="2" y="344"/>
                    </a:lnTo>
                    <a:lnTo>
                      <a:pt x="2" y="345"/>
                    </a:lnTo>
                    <a:lnTo>
                      <a:pt x="3" y="363"/>
                    </a:lnTo>
                    <a:lnTo>
                      <a:pt x="4" y="372"/>
                    </a:lnTo>
                    <a:lnTo>
                      <a:pt x="5" y="381"/>
                    </a:lnTo>
                    <a:lnTo>
                      <a:pt x="6" y="390"/>
                    </a:lnTo>
                    <a:lnTo>
                      <a:pt x="8" y="398"/>
                    </a:lnTo>
                    <a:lnTo>
                      <a:pt x="10" y="407"/>
                    </a:lnTo>
                    <a:lnTo>
                      <a:pt x="12" y="415"/>
                    </a:lnTo>
                    <a:lnTo>
                      <a:pt x="15" y="423"/>
                    </a:lnTo>
                    <a:lnTo>
                      <a:pt x="18" y="431"/>
                    </a:lnTo>
                    <a:lnTo>
                      <a:pt x="20" y="438"/>
                    </a:lnTo>
                    <a:lnTo>
                      <a:pt x="24" y="445"/>
                    </a:lnTo>
                    <a:lnTo>
                      <a:pt x="28" y="453"/>
                    </a:lnTo>
                    <a:lnTo>
                      <a:pt x="31" y="459"/>
                    </a:lnTo>
                    <a:lnTo>
                      <a:pt x="35" y="466"/>
                    </a:lnTo>
                    <a:lnTo>
                      <a:pt x="40" y="473"/>
                    </a:lnTo>
                    <a:lnTo>
                      <a:pt x="44" y="479"/>
                    </a:lnTo>
                    <a:lnTo>
                      <a:pt x="49" y="485"/>
                    </a:lnTo>
                    <a:lnTo>
                      <a:pt x="54" y="491"/>
                    </a:lnTo>
                    <a:lnTo>
                      <a:pt x="58" y="496"/>
                    </a:lnTo>
                    <a:lnTo>
                      <a:pt x="64" y="501"/>
                    </a:lnTo>
                    <a:lnTo>
                      <a:pt x="69" y="506"/>
                    </a:lnTo>
                    <a:lnTo>
                      <a:pt x="75" y="510"/>
                    </a:lnTo>
                    <a:lnTo>
                      <a:pt x="80" y="515"/>
                    </a:lnTo>
                    <a:lnTo>
                      <a:pt x="86" y="518"/>
                    </a:lnTo>
                    <a:lnTo>
                      <a:pt x="92" y="522"/>
                    </a:lnTo>
                    <a:lnTo>
                      <a:pt x="98" y="525"/>
                    </a:lnTo>
                    <a:lnTo>
                      <a:pt x="105" y="528"/>
                    </a:lnTo>
                    <a:lnTo>
                      <a:pt x="111" y="530"/>
                    </a:lnTo>
                    <a:lnTo>
                      <a:pt x="118" y="532"/>
                    </a:lnTo>
                    <a:lnTo>
                      <a:pt x="125" y="534"/>
                    </a:lnTo>
                    <a:lnTo>
                      <a:pt x="132" y="535"/>
                    </a:lnTo>
                    <a:lnTo>
                      <a:pt x="132" y="536"/>
                    </a:lnTo>
                    <a:lnTo>
                      <a:pt x="133" y="536"/>
                    </a:lnTo>
                    <a:lnTo>
                      <a:pt x="134" y="537"/>
                    </a:lnTo>
                    <a:lnTo>
                      <a:pt x="135" y="537"/>
                    </a:lnTo>
                    <a:lnTo>
                      <a:pt x="136" y="537"/>
                    </a:lnTo>
                    <a:lnTo>
                      <a:pt x="138" y="538"/>
                    </a:lnTo>
                    <a:lnTo>
                      <a:pt x="140" y="539"/>
                    </a:lnTo>
                    <a:lnTo>
                      <a:pt x="142" y="539"/>
                    </a:lnTo>
                    <a:lnTo>
                      <a:pt x="144" y="540"/>
                    </a:lnTo>
                    <a:lnTo>
                      <a:pt x="146" y="541"/>
                    </a:lnTo>
                    <a:lnTo>
                      <a:pt x="148" y="541"/>
                    </a:lnTo>
                    <a:lnTo>
                      <a:pt x="151" y="542"/>
                    </a:lnTo>
                    <a:lnTo>
                      <a:pt x="154" y="543"/>
                    </a:lnTo>
                    <a:lnTo>
                      <a:pt x="157" y="544"/>
                    </a:lnTo>
                    <a:lnTo>
                      <a:pt x="160" y="545"/>
                    </a:lnTo>
                    <a:lnTo>
                      <a:pt x="163" y="545"/>
                    </a:lnTo>
                    <a:lnTo>
                      <a:pt x="167" y="546"/>
                    </a:lnTo>
                    <a:lnTo>
                      <a:pt x="170" y="547"/>
                    </a:lnTo>
                    <a:lnTo>
                      <a:pt x="174" y="548"/>
                    </a:lnTo>
                    <a:lnTo>
                      <a:pt x="178" y="549"/>
                    </a:lnTo>
                    <a:lnTo>
                      <a:pt x="181" y="549"/>
                    </a:lnTo>
                    <a:lnTo>
                      <a:pt x="185" y="550"/>
                    </a:lnTo>
                    <a:lnTo>
                      <a:pt x="189" y="551"/>
                    </a:lnTo>
                    <a:lnTo>
                      <a:pt x="193" y="551"/>
                    </a:lnTo>
                    <a:lnTo>
                      <a:pt x="197" y="552"/>
                    </a:lnTo>
                    <a:lnTo>
                      <a:pt x="201" y="553"/>
                    </a:lnTo>
                    <a:lnTo>
                      <a:pt x="205" y="553"/>
                    </a:lnTo>
                    <a:lnTo>
                      <a:pt x="210" y="554"/>
                    </a:lnTo>
                    <a:lnTo>
                      <a:pt x="214" y="555"/>
                    </a:lnTo>
                    <a:lnTo>
                      <a:pt x="218" y="555"/>
                    </a:lnTo>
                    <a:lnTo>
                      <a:pt x="222" y="556"/>
                    </a:lnTo>
                    <a:lnTo>
                      <a:pt x="230" y="556"/>
                    </a:lnTo>
                    <a:lnTo>
                      <a:pt x="234" y="557"/>
                    </a:lnTo>
                    <a:lnTo>
                      <a:pt x="238" y="557"/>
                    </a:lnTo>
                    <a:lnTo>
                      <a:pt x="242" y="557"/>
                    </a:lnTo>
                    <a:lnTo>
                      <a:pt x="245" y="557"/>
                    </a:lnTo>
                    <a:lnTo>
                      <a:pt x="249" y="557"/>
                    </a:lnTo>
                    <a:lnTo>
                      <a:pt x="252" y="557"/>
                    </a:lnTo>
                    <a:lnTo>
                      <a:pt x="255" y="557"/>
                    </a:lnTo>
                    <a:lnTo>
                      <a:pt x="258" y="557"/>
                    </a:lnTo>
                    <a:lnTo>
                      <a:pt x="262" y="557"/>
                    </a:lnTo>
                    <a:lnTo>
                      <a:pt x="264" y="557"/>
                    </a:lnTo>
                    <a:lnTo>
                      <a:pt x="267" y="557"/>
                    </a:lnTo>
                    <a:lnTo>
                      <a:pt x="270" y="557"/>
                    </a:lnTo>
                    <a:lnTo>
                      <a:pt x="273" y="557"/>
                    </a:lnTo>
                    <a:lnTo>
                      <a:pt x="276" y="557"/>
                    </a:lnTo>
                    <a:lnTo>
                      <a:pt x="278" y="557"/>
                    </a:lnTo>
                    <a:lnTo>
                      <a:pt x="281" y="557"/>
                    </a:lnTo>
                    <a:lnTo>
                      <a:pt x="283" y="557"/>
                    </a:lnTo>
                    <a:lnTo>
                      <a:pt x="286" y="557"/>
                    </a:lnTo>
                    <a:lnTo>
                      <a:pt x="288" y="557"/>
                    </a:lnTo>
                    <a:lnTo>
                      <a:pt x="290" y="556"/>
                    </a:lnTo>
                    <a:lnTo>
                      <a:pt x="293" y="556"/>
                    </a:lnTo>
                    <a:lnTo>
                      <a:pt x="295" y="556"/>
                    </a:lnTo>
                    <a:lnTo>
                      <a:pt x="297" y="556"/>
                    </a:lnTo>
                    <a:lnTo>
                      <a:pt x="300" y="556"/>
                    </a:lnTo>
                    <a:lnTo>
                      <a:pt x="302" y="556"/>
                    </a:lnTo>
                    <a:lnTo>
                      <a:pt x="304" y="556"/>
                    </a:lnTo>
                    <a:lnTo>
                      <a:pt x="306" y="556"/>
                    </a:lnTo>
                    <a:lnTo>
                      <a:pt x="308" y="556"/>
                    </a:lnTo>
                    <a:lnTo>
                      <a:pt x="310" y="556"/>
                    </a:lnTo>
                    <a:lnTo>
                      <a:pt x="313" y="556"/>
                    </a:lnTo>
                    <a:lnTo>
                      <a:pt x="312" y="556"/>
                    </a:lnTo>
                    <a:lnTo>
                      <a:pt x="311" y="557"/>
                    </a:lnTo>
                    <a:lnTo>
                      <a:pt x="315" y="557"/>
                    </a:lnTo>
                    <a:lnTo>
                      <a:pt x="317" y="557"/>
                    </a:lnTo>
                    <a:lnTo>
                      <a:pt x="320" y="557"/>
                    </a:lnTo>
                    <a:lnTo>
                      <a:pt x="322" y="557"/>
                    </a:lnTo>
                    <a:lnTo>
                      <a:pt x="324" y="557"/>
                    </a:lnTo>
                    <a:lnTo>
                      <a:pt x="326" y="557"/>
                    </a:lnTo>
                    <a:lnTo>
                      <a:pt x="328" y="557"/>
                    </a:lnTo>
                    <a:lnTo>
                      <a:pt x="330" y="557"/>
                    </a:lnTo>
                    <a:lnTo>
                      <a:pt x="333" y="558"/>
                    </a:lnTo>
                    <a:lnTo>
                      <a:pt x="335" y="558"/>
                    </a:lnTo>
                    <a:lnTo>
                      <a:pt x="338" y="558"/>
                    </a:lnTo>
                    <a:lnTo>
                      <a:pt x="340" y="558"/>
                    </a:lnTo>
                    <a:lnTo>
                      <a:pt x="342" y="558"/>
                    </a:lnTo>
                    <a:lnTo>
                      <a:pt x="345" y="558"/>
                    </a:lnTo>
                    <a:lnTo>
                      <a:pt x="348" y="559"/>
                    </a:lnTo>
                    <a:lnTo>
                      <a:pt x="350" y="559"/>
                    </a:lnTo>
                    <a:lnTo>
                      <a:pt x="353" y="559"/>
                    </a:lnTo>
                    <a:lnTo>
                      <a:pt x="356" y="559"/>
                    </a:lnTo>
                    <a:lnTo>
                      <a:pt x="359" y="559"/>
                    </a:lnTo>
                    <a:lnTo>
                      <a:pt x="362" y="559"/>
                    </a:lnTo>
                    <a:lnTo>
                      <a:pt x="365" y="559"/>
                    </a:lnTo>
                    <a:lnTo>
                      <a:pt x="368" y="559"/>
                    </a:lnTo>
                    <a:lnTo>
                      <a:pt x="371" y="559"/>
                    </a:lnTo>
                    <a:lnTo>
                      <a:pt x="374" y="559"/>
                    </a:lnTo>
                    <a:lnTo>
                      <a:pt x="378" y="559"/>
                    </a:lnTo>
                    <a:lnTo>
                      <a:pt x="381" y="558"/>
                    </a:lnTo>
                    <a:lnTo>
                      <a:pt x="385" y="558"/>
                    </a:lnTo>
                    <a:lnTo>
                      <a:pt x="389" y="558"/>
                    </a:lnTo>
                    <a:lnTo>
                      <a:pt x="392" y="557"/>
                    </a:lnTo>
                    <a:lnTo>
                      <a:pt x="396" y="557"/>
                    </a:lnTo>
                    <a:lnTo>
                      <a:pt x="401" y="557"/>
                    </a:lnTo>
                    <a:lnTo>
                      <a:pt x="409" y="556"/>
                    </a:lnTo>
                    <a:lnTo>
                      <a:pt x="413" y="555"/>
                    </a:lnTo>
                    <a:lnTo>
                      <a:pt x="418" y="555"/>
                    </a:lnTo>
                    <a:lnTo>
                      <a:pt x="422" y="554"/>
                    </a:lnTo>
                    <a:lnTo>
                      <a:pt x="426" y="553"/>
                    </a:lnTo>
                    <a:lnTo>
                      <a:pt x="430" y="553"/>
                    </a:lnTo>
                    <a:lnTo>
                      <a:pt x="434" y="552"/>
                    </a:lnTo>
                    <a:lnTo>
                      <a:pt x="438" y="551"/>
                    </a:lnTo>
                    <a:lnTo>
                      <a:pt x="442" y="551"/>
                    </a:lnTo>
                    <a:lnTo>
                      <a:pt x="446" y="550"/>
                    </a:lnTo>
                    <a:lnTo>
                      <a:pt x="449" y="549"/>
                    </a:lnTo>
                    <a:lnTo>
                      <a:pt x="453" y="548"/>
                    </a:lnTo>
                    <a:lnTo>
                      <a:pt x="456" y="547"/>
                    </a:lnTo>
                    <a:lnTo>
                      <a:pt x="460" y="547"/>
                    </a:lnTo>
                    <a:lnTo>
                      <a:pt x="463" y="546"/>
                    </a:lnTo>
                    <a:lnTo>
                      <a:pt x="466" y="545"/>
                    </a:lnTo>
                    <a:lnTo>
                      <a:pt x="469" y="545"/>
                    </a:lnTo>
                    <a:lnTo>
                      <a:pt x="472" y="544"/>
                    </a:lnTo>
                    <a:lnTo>
                      <a:pt x="474" y="543"/>
                    </a:lnTo>
                    <a:lnTo>
                      <a:pt x="476" y="543"/>
                    </a:lnTo>
                    <a:lnTo>
                      <a:pt x="479" y="542"/>
                    </a:lnTo>
                    <a:lnTo>
                      <a:pt x="481" y="541"/>
                    </a:lnTo>
                    <a:lnTo>
                      <a:pt x="483" y="541"/>
                    </a:lnTo>
                    <a:lnTo>
                      <a:pt x="485" y="541"/>
                    </a:lnTo>
                    <a:lnTo>
                      <a:pt x="486" y="540"/>
                    </a:lnTo>
                    <a:lnTo>
                      <a:pt x="488" y="540"/>
                    </a:lnTo>
                    <a:lnTo>
                      <a:pt x="488" y="539"/>
                    </a:lnTo>
                    <a:lnTo>
                      <a:pt x="490" y="539"/>
                    </a:lnTo>
                    <a:lnTo>
                      <a:pt x="491" y="539"/>
                    </a:lnTo>
                    <a:lnTo>
                      <a:pt x="504" y="535"/>
                    </a:lnTo>
                    <a:lnTo>
                      <a:pt x="511" y="533"/>
                    </a:lnTo>
                    <a:lnTo>
                      <a:pt x="518" y="531"/>
                    </a:lnTo>
                    <a:lnTo>
                      <a:pt x="524" y="528"/>
                    </a:lnTo>
                    <a:lnTo>
                      <a:pt x="530" y="525"/>
                    </a:lnTo>
                    <a:lnTo>
                      <a:pt x="536" y="521"/>
                    </a:lnTo>
                    <a:lnTo>
                      <a:pt x="542" y="517"/>
                    </a:lnTo>
                    <a:lnTo>
                      <a:pt x="548" y="513"/>
                    </a:lnTo>
                    <a:lnTo>
                      <a:pt x="554" y="508"/>
                    </a:lnTo>
                    <a:lnTo>
                      <a:pt x="559" y="503"/>
                    </a:lnTo>
                    <a:lnTo>
                      <a:pt x="564" y="498"/>
                    </a:lnTo>
                    <a:lnTo>
                      <a:pt x="570" y="493"/>
                    </a:lnTo>
                    <a:lnTo>
                      <a:pt x="574" y="487"/>
                    </a:lnTo>
                    <a:lnTo>
                      <a:pt x="579" y="481"/>
                    </a:lnTo>
                    <a:lnTo>
                      <a:pt x="584" y="475"/>
                    </a:lnTo>
                    <a:lnTo>
                      <a:pt x="588" y="468"/>
                    </a:lnTo>
                    <a:lnTo>
                      <a:pt x="592" y="461"/>
                    </a:lnTo>
                    <a:lnTo>
                      <a:pt x="596" y="454"/>
                    </a:lnTo>
                    <a:lnTo>
                      <a:pt x="599" y="447"/>
                    </a:lnTo>
                    <a:lnTo>
                      <a:pt x="602" y="439"/>
                    </a:lnTo>
                    <a:lnTo>
                      <a:pt x="606" y="432"/>
                    </a:lnTo>
                    <a:lnTo>
                      <a:pt x="608" y="424"/>
                    </a:lnTo>
                    <a:lnTo>
                      <a:pt x="611" y="416"/>
                    </a:lnTo>
                    <a:lnTo>
                      <a:pt x="613" y="408"/>
                    </a:lnTo>
                    <a:lnTo>
                      <a:pt x="615" y="399"/>
                    </a:lnTo>
                    <a:lnTo>
                      <a:pt x="617" y="391"/>
                    </a:lnTo>
                    <a:lnTo>
                      <a:pt x="618" y="382"/>
                    </a:lnTo>
                    <a:lnTo>
                      <a:pt x="620" y="373"/>
                    </a:lnTo>
                    <a:lnTo>
                      <a:pt x="620" y="365"/>
                    </a:lnTo>
                    <a:lnTo>
                      <a:pt x="621" y="355"/>
                    </a:lnTo>
                    <a:lnTo>
                      <a:pt x="621" y="347"/>
                    </a:lnTo>
                    <a:lnTo>
                      <a:pt x="621" y="345"/>
                    </a:lnTo>
                    <a:lnTo>
                      <a:pt x="621" y="344"/>
                    </a:lnTo>
                    <a:lnTo>
                      <a:pt x="621" y="343"/>
                    </a:lnTo>
                    <a:lnTo>
                      <a:pt x="621" y="342"/>
                    </a:lnTo>
                    <a:lnTo>
                      <a:pt x="621" y="341"/>
                    </a:lnTo>
                    <a:lnTo>
                      <a:pt x="621" y="340"/>
                    </a:lnTo>
                    <a:lnTo>
                      <a:pt x="621" y="339"/>
                    </a:lnTo>
                    <a:lnTo>
                      <a:pt x="621" y="338"/>
                    </a:lnTo>
                    <a:lnTo>
                      <a:pt x="621" y="337"/>
                    </a:lnTo>
                    <a:lnTo>
                      <a:pt x="621" y="336"/>
                    </a:lnTo>
                    <a:lnTo>
                      <a:pt x="621" y="335"/>
                    </a:lnTo>
                    <a:lnTo>
                      <a:pt x="620" y="334"/>
                    </a:lnTo>
                    <a:lnTo>
                      <a:pt x="620" y="333"/>
                    </a:lnTo>
                    <a:lnTo>
                      <a:pt x="620" y="332"/>
                    </a:lnTo>
                    <a:lnTo>
                      <a:pt x="620" y="331"/>
                    </a:lnTo>
                    <a:lnTo>
                      <a:pt x="620" y="330"/>
                    </a:lnTo>
                    <a:lnTo>
                      <a:pt x="620" y="329"/>
                    </a:lnTo>
                    <a:lnTo>
                      <a:pt x="620" y="328"/>
                    </a:lnTo>
                    <a:lnTo>
                      <a:pt x="620" y="327"/>
                    </a:lnTo>
                    <a:lnTo>
                      <a:pt x="620" y="326"/>
                    </a:lnTo>
                    <a:lnTo>
                      <a:pt x="620" y="325"/>
                    </a:lnTo>
                    <a:lnTo>
                      <a:pt x="621" y="323"/>
                    </a:lnTo>
                    <a:lnTo>
                      <a:pt x="621" y="321"/>
                    </a:lnTo>
                    <a:lnTo>
                      <a:pt x="621" y="318"/>
                    </a:lnTo>
                    <a:lnTo>
                      <a:pt x="621" y="315"/>
                    </a:lnTo>
                    <a:lnTo>
                      <a:pt x="621" y="311"/>
                    </a:lnTo>
                    <a:lnTo>
                      <a:pt x="621" y="307"/>
                    </a:lnTo>
                    <a:lnTo>
                      <a:pt x="621" y="302"/>
                    </a:lnTo>
                    <a:lnTo>
                      <a:pt x="621" y="297"/>
                    </a:lnTo>
                    <a:lnTo>
                      <a:pt x="622" y="292"/>
                    </a:lnTo>
                    <a:lnTo>
                      <a:pt x="622" y="286"/>
                    </a:lnTo>
                    <a:lnTo>
                      <a:pt x="622" y="280"/>
                    </a:lnTo>
                    <a:lnTo>
                      <a:pt x="622" y="274"/>
                    </a:lnTo>
                    <a:lnTo>
                      <a:pt x="622" y="268"/>
                    </a:lnTo>
                    <a:lnTo>
                      <a:pt x="622" y="261"/>
                    </a:lnTo>
                    <a:lnTo>
                      <a:pt x="622" y="254"/>
                    </a:lnTo>
                    <a:lnTo>
                      <a:pt x="622" y="247"/>
                    </a:lnTo>
                    <a:lnTo>
                      <a:pt x="622" y="239"/>
                    </a:lnTo>
                    <a:lnTo>
                      <a:pt x="622" y="232"/>
                    </a:lnTo>
                    <a:lnTo>
                      <a:pt x="622" y="224"/>
                    </a:lnTo>
                    <a:lnTo>
                      <a:pt x="623" y="216"/>
                    </a:lnTo>
                    <a:lnTo>
                      <a:pt x="623" y="208"/>
                    </a:lnTo>
                    <a:lnTo>
                      <a:pt x="623" y="200"/>
                    </a:lnTo>
                    <a:lnTo>
                      <a:pt x="623" y="191"/>
                    </a:lnTo>
                    <a:lnTo>
                      <a:pt x="623" y="183"/>
                    </a:lnTo>
                    <a:lnTo>
                      <a:pt x="623" y="175"/>
                    </a:lnTo>
                    <a:lnTo>
                      <a:pt x="623" y="166"/>
                    </a:lnTo>
                    <a:lnTo>
                      <a:pt x="623" y="157"/>
                    </a:lnTo>
                    <a:lnTo>
                      <a:pt x="624" y="149"/>
                    </a:lnTo>
                    <a:lnTo>
                      <a:pt x="624" y="135"/>
                    </a:lnTo>
                    <a:lnTo>
                      <a:pt x="624" y="129"/>
                    </a:lnTo>
                    <a:lnTo>
                      <a:pt x="624" y="123"/>
                    </a:lnTo>
                    <a:lnTo>
                      <a:pt x="624" y="117"/>
                    </a:lnTo>
                    <a:lnTo>
                      <a:pt x="624" y="111"/>
                    </a:lnTo>
                    <a:lnTo>
                      <a:pt x="624" y="105"/>
                    </a:lnTo>
                    <a:lnTo>
                      <a:pt x="624" y="99"/>
                    </a:lnTo>
                    <a:lnTo>
                      <a:pt x="624" y="94"/>
                    </a:lnTo>
                    <a:lnTo>
                      <a:pt x="624" y="88"/>
                    </a:lnTo>
                    <a:lnTo>
                      <a:pt x="624" y="83"/>
                    </a:lnTo>
                    <a:lnTo>
                      <a:pt x="624" y="78"/>
                    </a:lnTo>
                    <a:lnTo>
                      <a:pt x="624" y="73"/>
                    </a:lnTo>
                    <a:lnTo>
                      <a:pt x="624" y="69"/>
                    </a:lnTo>
                    <a:lnTo>
                      <a:pt x="624" y="64"/>
                    </a:lnTo>
                    <a:lnTo>
                      <a:pt x="624" y="59"/>
                    </a:lnTo>
                    <a:lnTo>
                      <a:pt x="623" y="55"/>
                    </a:lnTo>
                    <a:lnTo>
                      <a:pt x="623" y="51"/>
                    </a:lnTo>
                    <a:lnTo>
                      <a:pt x="623" y="47"/>
                    </a:lnTo>
                    <a:lnTo>
                      <a:pt x="623" y="43"/>
                    </a:lnTo>
                    <a:lnTo>
                      <a:pt x="623" y="39"/>
                    </a:lnTo>
                    <a:lnTo>
                      <a:pt x="623" y="35"/>
                    </a:lnTo>
                    <a:lnTo>
                      <a:pt x="623" y="31"/>
                    </a:lnTo>
                    <a:lnTo>
                      <a:pt x="623" y="27"/>
                    </a:lnTo>
                    <a:lnTo>
                      <a:pt x="623" y="24"/>
                    </a:lnTo>
                    <a:lnTo>
                      <a:pt x="623" y="21"/>
                    </a:lnTo>
                    <a:lnTo>
                      <a:pt x="623" y="17"/>
                    </a:lnTo>
                    <a:lnTo>
                      <a:pt x="623" y="14"/>
                    </a:lnTo>
                    <a:lnTo>
                      <a:pt x="623" y="11"/>
                    </a:lnTo>
                    <a:lnTo>
                      <a:pt x="623" y="7"/>
                    </a:lnTo>
                    <a:lnTo>
                      <a:pt x="623" y="5"/>
                    </a:lnTo>
                    <a:lnTo>
                      <a:pt x="624" y="2"/>
                    </a:lnTo>
                    <a:lnTo>
                      <a:pt x="619" y="1"/>
                    </a:lnTo>
                    <a:lnTo>
                      <a:pt x="613" y="0"/>
                    </a:lnTo>
                    <a:lnTo>
                      <a:pt x="605" y="0"/>
                    </a:lnTo>
                    <a:lnTo>
                      <a:pt x="595" y="0"/>
                    </a:lnTo>
                    <a:lnTo>
                      <a:pt x="584" y="0"/>
                    </a:lnTo>
                    <a:lnTo>
                      <a:pt x="570" y="0"/>
                    </a:lnTo>
                    <a:lnTo>
                      <a:pt x="555" y="0"/>
                    </a:lnTo>
                    <a:lnTo>
                      <a:pt x="538" y="0"/>
                    </a:lnTo>
                    <a:lnTo>
                      <a:pt x="520" y="0"/>
                    </a:lnTo>
                    <a:lnTo>
                      <a:pt x="501" y="0"/>
                    </a:lnTo>
                    <a:lnTo>
                      <a:pt x="481" y="1"/>
                    </a:lnTo>
                    <a:lnTo>
                      <a:pt x="459" y="1"/>
                    </a:lnTo>
                    <a:lnTo>
                      <a:pt x="436" y="1"/>
                    </a:lnTo>
                    <a:lnTo>
                      <a:pt x="413" y="1"/>
                    </a:lnTo>
                    <a:lnTo>
                      <a:pt x="389" y="2"/>
                    </a:lnTo>
                    <a:lnTo>
                      <a:pt x="364" y="2"/>
                    </a:lnTo>
                    <a:lnTo>
                      <a:pt x="340" y="3"/>
                    </a:lnTo>
                    <a:lnTo>
                      <a:pt x="314" y="3"/>
                    </a:lnTo>
                    <a:lnTo>
                      <a:pt x="288" y="3"/>
                    </a:lnTo>
                    <a:lnTo>
                      <a:pt x="262" y="3"/>
                    </a:lnTo>
                    <a:lnTo>
                      <a:pt x="236" y="3"/>
                    </a:lnTo>
                    <a:lnTo>
                      <a:pt x="210" y="4"/>
                    </a:lnTo>
                    <a:lnTo>
                      <a:pt x="185" y="4"/>
                    </a:lnTo>
                    <a:lnTo>
                      <a:pt x="160" y="4"/>
                    </a:lnTo>
                    <a:lnTo>
                      <a:pt x="134" y="4"/>
                    </a:lnTo>
                    <a:lnTo>
                      <a:pt x="110" y="4"/>
                    </a:lnTo>
                    <a:lnTo>
                      <a:pt x="86" y="4"/>
                    </a:lnTo>
                    <a:lnTo>
                      <a:pt x="64" y="3"/>
                    </a:lnTo>
                    <a:lnTo>
                      <a:pt x="42" y="3"/>
                    </a:lnTo>
                    <a:lnTo>
                      <a:pt x="20" y="3"/>
                    </a:lnTo>
                    <a:lnTo>
                      <a:pt x="1" y="2"/>
                    </a:lnTo>
                  </a:path>
                </a:pathLst>
              </a:custGeom>
              <a:ln w="12700" cap="rnd" cmpd="sng">
                <a:solidFill>
                  <a:srgbClr val="000000"/>
                </a:solidFill>
                <a:prstDash val="solid"/>
                <a:round/>
                <a:headEnd type="none" w="sm" len="sm"/>
                <a:tailEnd type="none" w="sm" len="sm"/>
              </a:ln>
              <a:effectLst/>
            </p:spPr>
            <p:txBody>
              <a:bodyPr/>
              <a:lstStyle/>
              <a:p>
                <a:endParaRPr lang="es-CL"/>
              </a:p>
            </p:txBody>
          </p:sp>
          <p:sp>
            <p:nvSpPr>
              <p:cNvPr id="59421" name="Line 29"/>
              <p:cNvSpPr>
                <a:spLocks noChangeShapeType="1"/>
              </p:cNvSpPr>
              <p:nvPr/>
            </p:nvSpPr>
            <p:spPr bwMode="auto">
              <a:xfrm flipH="1">
                <a:off x="2215" y="1389"/>
                <a:ext cx="1" cy="332"/>
              </a:xfrm>
              <a:prstGeom prst="line">
                <a:avLst/>
              </a:prstGeom>
              <a:noFill/>
              <a:ln w="76200">
                <a:solidFill>
                  <a:srgbClr val="0000FF"/>
                </a:solidFill>
                <a:round/>
                <a:headEnd type="none" w="sm" len="sm"/>
                <a:tailEnd type="stealth" w="med" len="med"/>
              </a:ln>
              <a:effectLst/>
            </p:spPr>
            <p:txBody>
              <a:bodyPr/>
              <a:lstStyle/>
              <a:p>
                <a:endParaRPr lang="es-CL"/>
              </a:p>
            </p:txBody>
          </p:sp>
          <p:sp>
            <p:nvSpPr>
              <p:cNvPr id="59422" name="Rectangle 30"/>
              <p:cNvSpPr>
                <a:spLocks noChangeArrowheads="1"/>
              </p:cNvSpPr>
              <p:nvPr/>
            </p:nvSpPr>
            <p:spPr bwMode="auto">
              <a:xfrm>
                <a:off x="1923" y="1382"/>
                <a:ext cx="253" cy="237"/>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b="1">
                    <a:solidFill>
                      <a:srgbClr val="0000FF"/>
                    </a:solidFill>
                    <a:latin typeface="Arial" charset="0"/>
                  </a:rPr>
                  <a:t>G</a:t>
                </a:r>
              </a:p>
            </p:txBody>
          </p:sp>
        </p:grpSp>
      </p:grpSp>
      <p:sp>
        <p:nvSpPr>
          <p:cNvPr id="59423" name="Rectangle 31"/>
          <p:cNvSpPr>
            <a:spLocks noGrp="1" noChangeArrowheads="1"/>
          </p:cNvSpPr>
          <p:nvPr>
            <p:ph type="title" idx="4294967295"/>
          </p:nvPr>
        </p:nvSpPr>
        <p:spPr/>
        <p:txBody>
          <a:bodyPr>
            <a:normAutofit fontScale="90000"/>
          </a:bodyPr>
          <a:lstStyle/>
          <a:p>
            <a:pPr lvl="0"/>
            <a:r>
              <a:rPr lang="es-ES" dirty="0"/>
              <a:t>Flotación</a:t>
            </a:r>
            <a:br>
              <a:rPr lang="es-ES" dirty="0"/>
            </a:br>
            <a:r>
              <a:rPr lang="es-ES" sz="3100" dirty="0"/>
              <a:t>Volumen sumergido</a:t>
            </a:r>
          </a:p>
        </p:txBody>
      </p:sp>
      <p:sp>
        <p:nvSpPr>
          <p:cNvPr id="9" name="Marcador de fecha 8">
            <a:extLst>
              <a:ext uri="{FF2B5EF4-FFF2-40B4-BE49-F238E27FC236}">
                <a16:creationId xmlns:a16="http://schemas.microsoft.com/office/drawing/2014/main" id="{802F2101-C7DF-2C4C-E48A-58B5C23C14B0}"/>
              </a:ext>
            </a:extLst>
          </p:cNvPr>
          <p:cNvSpPr>
            <a:spLocks noGrp="1"/>
          </p:cNvSpPr>
          <p:nvPr>
            <p:ph type="dt" sz="half" idx="10"/>
          </p:nvPr>
        </p:nvSpPr>
        <p:spPr/>
        <p:txBody>
          <a:bodyPr/>
          <a:lstStyle/>
          <a:p>
            <a:pPr>
              <a:defRPr/>
            </a:pPr>
            <a:fld id="{BC1E35CD-502C-4874-BDC3-5F4BF65207DE}" type="datetime1">
              <a:rPr lang="es-CL" smtClean="0"/>
              <a:t>18-03-2024</a:t>
            </a:fld>
            <a:endParaRPr lang="es-ES"/>
          </a:p>
        </p:txBody>
      </p:sp>
      <p:sp>
        <p:nvSpPr>
          <p:cNvPr id="10" name="Marcador de pie de página 9">
            <a:extLst>
              <a:ext uri="{FF2B5EF4-FFF2-40B4-BE49-F238E27FC236}">
                <a16:creationId xmlns:a16="http://schemas.microsoft.com/office/drawing/2014/main" id="{4CEFCFEF-62DA-C27A-CEE6-363FA9E2E74D}"/>
              </a:ext>
            </a:extLst>
          </p:cNvPr>
          <p:cNvSpPr>
            <a:spLocks noGrp="1"/>
          </p:cNvSpPr>
          <p:nvPr>
            <p:ph type="ftr" sz="quarter" idx="11"/>
          </p:nvPr>
        </p:nvSpPr>
        <p:spPr/>
        <p:txBody>
          <a:bodyPr/>
          <a:lstStyle/>
          <a:p>
            <a:pPr>
              <a:defRPr/>
            </a:pPr>
            <a:r>
              <a:rPr lang="es-ES"/>
              <a:t>UT 1 Fundamentos de Estabilidad tercera parte</a:t>
            </a:r>
          </a:p>
        </p:txBody>
      </p:sp>
      <p:sp>
        <p:nvSpPr>
          <p:cNvPr id="11" name="Marcador de número de diapositiva 10">
            <a:extLst>
              <a:ext uri="{FF2B5EF4-FFF2-40B4-BE49-F238E27FC236}">
                <a16:creationId xmlns:a16="http://schemas.microsoft.com/office/drawing/2014/main" id="{C2AED658-62B5-6679-423E-82C18213ED06}"/>
              </a:ext>
            </a:extLst>
          </p:cNvPr>
          <p:cNvSpPr>
            <a:spLocks noGrp="1"/>
          </p:cNvSpPr>
          <p:nvPr>
            <p:ph type="sldNum" sz="quarter" idx="12"/>
          </p:nvPr>
        </p:nvSpPr>
        <p:spPr/>
        <p:txBody>
          <a:bodyPr/>
          <a:lstStyle/>
          <a:p>
            <a:pPr>
              <a:defRPr/>
            </a:pPr>
            <a:fld id="{90111581-DA39-4E98-B9BB-2C3642245267}" type="slidenum">
              <a:rPr lang="es-ES" smtClean="0"/>
              <a:pPr>
                <a:defRPr/>
              </a:pPr>
              <a:t>4</a:t>
            </a:fld>
            <a:endParaRPr lang="es-ES"/>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33350" y="2335213"/>
            <a:ext cx="8858250" cy="4333875"/>
            <a:chOff x="84" y="1471"/>
            <a:chExt cx="5580" cy="2730"/>
          </a:xfrm>
        </p:grpSpPr>
        <p:grpSp>
          <p:nvGrpSpPr>
            <p:cNvPr id="3" name="Group 3"/>
            <p:cNvGrpSpPr>
              <a:grpSpLocks/>
            </p:cNvGrpSpPr>
            <p:nvPr/>
          </p:nvGrpSpPr>
          <p:grpSpPr bwMode="auto">
            <a:xfrm>
              <a:off x="84" y="1810"/>
              <a:ext cx="4943" cy="931"/>
              <a:chOff x="84" y="1810"/>
              <a:chExt cx="4943" cy="931"/>
            </a:xfrm>
          </p:grpSpPr>
          <p:sp>
            <p:nvSpPr>
              <p:cNvPr id="61444" name="Freeform 4"/>
              <p:cNvSpPr>
                <a:spLocks/>
              </p:cNvSpPr>
              <p:nvPr/>
            </p:nvSpPr>
            <p:spPr bwMode="auto">
              <a:xfrm>
                <a:off x="145" y="1811"/>
                <a:ext cx="4140" cy="60"/>
              </a:xfrm>
              <a:custGeom>
                <a:avLst/>
                <a:gdLst/>
                <a:ahLst/>
                <a:cxnLst>
                  <a:cxn ang="0">
                    <a:pos x="4139" y="0"/>
                  </a:cxn>
                  <a:cxn ang="0">
                    <a:pos x="0" y="0"/>
                  </a:cxn>
                  <a:cxn ang="0">
                    <a:pos x="144" y="59"/>
                  </a:cxn>
                  <a:cxn ang="0">
                    <a:pos x="3995" y="59"/>
                  </a:cxn>
                  <a:cxn ang="0">
                    <a:pos x="4139" y="0"/>
                  </a:cxn>
                </a:cxnLst>
                <a:rect l="0" t="0" r="r" b="b"/>
                <a:pathLst>
                  <a:path w="4140" h="60">
                    <a:moveTo>
                      <a:pt x="4139" y="0"/>
                    </a:moveTo>
                    <a:lnTo>
                      <a:pt x="0" y="0"/>
                    </a:lnTo>
                    <a:lnTo>
                      <a:pt x="144" y="59"/>
                    </a:lnTo>
                    <a:lnTo>
                      <a:pt x="3995" y="59"/>
                    </a:lnTo>
                    <a:lnTo>
                      <a:pt x="4139" y="0"/>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sp>
            <p:nvSpPr>
              <p:cNvPr id="61445" name="Freeform 5"/>
              <p:cNvSpPr>
                <a:spLocks/>
              </p:cNvSpPr>
              <p:nvPr/>
            </p:nvSpPr>
            <p:spPr bwMode="auto">
              <a:xfrm>
                <a:off x="268" y="1952"/>
                <a:ext cx="3894" cy="546"/>
              </a:xfrm>
              <a:custGeom>
                <a:avLst/>
                <a:gdLst/>
                <a:ahLst/>
                <a:cxnLst>
                  <a:cxn ang="0">
                    <a:pos x="0" y="0"/>
                  </a:cxn>
                  <a:cxn ang="0">
                    <a:pos x="0" y="89"/>
                  </a:cxn>
                  <a:cxn ang="0">
                    <a:pos x="16" y="146"/>
                  </a:cxn>
                  <a:cxn ang="0">
                    <a:pos x="48" y="236"/>
                  </a:cxn>
                  <a:cxn ang="0">
                    <a:pos x="97" y="325"/>
                  </a:cxn>
                  <a:cxn ang="0">
                    <a:pos x="170" y="415"/>
                  </a:cxn>
                  <a:cxn ang="0">
                    <a:pos x="227" y="464"/>
                  </a:cxn>
                  <a:cxn ang="0">
                    <a:pos x="316" y="520"/>
                  </a:cxn>
                  <a:cxn ang="0">
                    <a:pos x="382" y="537"/>
                  </a:cxn>
                  <a:cxn ang="0">
                    <a:pos x="422" y="545"/>
                  </a:cxn>
                  <a:cxn ang="0">
                    <a:pos x="3438" y="545"/>
                  </a:cxn>
                  <a:cxn ang="0">
                    <a:pos x="3503" y="545"/>
                  </a:cxn>
                  <a:cxn ang="0">
                    <a:pos x="3568" y="520"/>
                  </a:cxn>
                  <a:cxn ang="0">
                    <a:pos x="3641" y="472"/>
                  </a:cxn>
                  <a:cxn ang="0">
                    <a:pos x="3706" y="431"/>
                  </a:cxn>
                  <a:cxn ang="0">
                    <a:pos x="3780" y="333"/>
                  </a:cxn>
                  <a:cxn ang="0">
                    <a:pos x="3844" y="211"/>
                  </a:cxn>
                  <a:cxn ang="0">
                    <a:pos x="3869" y="146"/>
                  </a:cxn>
                  <a:cxn ang="0">
                    <a:pos x="3893" y="40"/>
                  </a:cxn>
                  <a:cxn ang="0">
                    <a:pos x="3893" y="0"/>
                  </a:cxn>
                  <a:cxn ang="0">
                    <a:pos x="0" y="0"/>
                  </a:cxn>
                </a:cxnLst>
                <a:rect l="0" t="0" r="r" b="b"/>
                <a:pathLst>
                  <a:path w="3894" h="546">
                    <a:moveTo>
                      <a:pt x="0" y="0"/>
                    </a:moveTo>
                    <a:lnTo>
                      <a:pt x="0" y="89"/>
                    </a:lnTo>
                    <a:lnTo>
                      <a:pt x="16" y="146"/>
                    </a:lnTo>
                    <a:lnTo>
                      <a:pt x="48" y="236"/>
                    </a:lnTo>
                    <a:lnTo>
                      <a:pt x="97" y="325"/>
                    </a:lnTo>
                    <a:lnTo>
                      <a:pt x="170" y="415"/>
                    </a:lnTo>
                    <a:lnTo>
                      <a:pt x="227" y="464"/>
                    </a:lnTo>
                    <a:lnTo>
                      <a:pt x="316" y="520"/>
                    </a:lnTo>
                    <a:lnTo>
                      <a:pt x="382" y="537"/>
                    </a:lnTo>
                    <a:lnTo>
                      <a:pt x="422" y="545"/>
                    </a:lnTo>
                    <a:lnTo>
                      <a:pt x="3438" y="545"/>
                    </a:lnTo>
                    <a:lnTo>
                      <a:pt x="3503" y="545"/>
                    </a:lnTo>
                    <a:lnTo>
                      <a:pt x="3568" y="520"/>
                    </a:lnTo>
                    <a:lnTo>
                      <a:pt x="3641" y="472"/>
                    </a:lnTo>
                    <a:lnTo>
                      <a:pt x="3706" y="431"/>
                    </a:lnTo>
                    <a:lnTo>
                      <a:pt x="3780" y="333"/>
                    </a:lnTo>
                    <a:lnTo>
                      <a:pt x="3844" y="211"/>
                    </a:lnTo>
                    <a:lnTo>
                      <a:pt x="3869" y="146"/>
                    </a:lnTo>
                    <a:lnTo>
                      <a:pt x="3893" y="40"/>
                    </a:lnTo>
                    <a:lnTo>
                      <a:pt x="3893" y="0"/>
                    </a:lnTo>
                    <a:lnTo>
                      <a:pt x="0" y="0"/>
                    </a:lnTo>
                  </a:path>
                </a:pathLst>
              </a:custGeom>
              <a:solidFill>
                <a:srgbClr val="0080FF"/>
              </a:solidFill>
              <a:ln w="12700" cap="rnd" cmpd="sng">
                <a:solidFill>
                  <a:srgbClr val="0000FF"/>
                </a:solidFill>
                <a:prstDash val="solid"/>
                <a:round/>
                <a:headEnd type="none" w="sm" len="sm"/>
                <a:tailEnd type="none" w="sm" len="sm"/>
              </a:ln>
              <a:effectLst/>
            </p:spPr>
            <p:txBody>
              <a:bodyPr/>
              <a:lstStyle/>
              <a:p>
                <a:endParaRPr lang="es-CL"/>
              </a:p>
            </p:txBody>
          </p:sp>
          <p:sp>
            <p:nvSpPr>
              <p:cNvPr id="61446" name="Line 6"/>
              <p:cNvSpPr>
                <a:spLocks noChangeShapeType="1"/>
              </p:cNvSpPr>
              <p:nvPr/>
            </p:nvSpPr>
            <p:spPr bwMode="auto">
              <a:xfrm flipH="1">
                <a:off x="84" y="2741"/>
                <a:ext cx="3999" cy="0"/>
              </a:xfrm>
              <a:prstGeom prst="line">
                <a:avLst/>
              </a:prstGeom>
              <a:noFill/>
              <a:ln w="12700">
                <a:solidFill>
                  <a:srgbClr val="000000"/>
                </a:solidFill>
                <a:round/>
                <a:headEnd type="none" w="sm" len="sm"/>
                <a:tailEnd type="none" w="sm" len="sm"/>
              </a:ln>
              <a:effectLst/>
            </p:spPr>
            <p:txBody>
              <a:bodyPr/>
              <a:lstStyle/>
              <a:p>
                <a:endParaRPr lang="es-CL"/>
              </a:p>
            </p:txBody>
          </p:sp>
          <p:sp>
            <p:nvSpPr>
              <p:cNvPr id="61447" name="Oval 7"/>
              <p:cNvSpPr>
                <a:spLocks noChangeArrowheads="1"/>
              </p:cNvSpPr>
              <p:nvPr/>
            </p:nvSpPr>
            <p:spPr bwMode="auto">
              <a:xfrm>
                <a:off x="734" y="2587"/>
                <a:ext cx="181" cy="150"/>
              </a:xfrm>
              <a:prstGeom prst="ellipse">
                <a:avLst/>
              </a:prstGeom>
              <a:solidFill>
                <a:srgbClr val="555555"/>
              </a:solidFill>
              <a:ln w="12700">
                <a:solidFill>
                  <a:srgbClr val="000000"/>
                </a:solidFill>
                <a:round/>
                <a:headEnd/>
                <a:tailEnd/>
              </a:ln>
              <a:effectLst/>
            </p:spPr>
            <p:txBody>
              <a:bodyPr wrap="none" anchor="ctr"/>
              <a:lstStyle/>
              <a:p>
                <a:endParaRPr lang="es-CL"/>
              </a:p>
            </p:txBody>
          </p:sp>
          <p:sp>
            <p:nvSpPr>
              <p:cNvPr id="61448" name="Oval 8"/>
              <p:cNvSpPr>
                <a:spLocks noChangeArrowheads="1"/>
              </p:cNvSpPr>
              <p:nvPr/>
            </p:nvSpPr>
            <p:spPr bwMode="auto">
              <a:xfrm>
                <a:off x="3508" y="2590"/>
                <a:ext cx="181" cy="150"/>
              </a:xfrm>
              <a:prstGeom prst="ellipse">
                <a:avLst/>
              </a:prstGeom>
              <a:solidFill>
                <a:srgbClr val="555555"/>
              </a:solidFill>
              <a:ln w="12700">
                <a:solidFill>
                  <a:srgbClr val="000000"/>
                </a:solidFill>
                <a:round/>
                <a:headEnd/>
                <a:tailEnd/>
              </a:ln>
              <a:effectLst/>
            </p:spPr>
            <p:txBody>
              <a:bodyPr wrap="none" anchor="ctr"/>
              <a:lstStyle/>
              <a:p>
                <a:endParaRPr lang="es-CL"/>
              </a:p>
            </p:txBody>
          </p:sp>
          <p:sp>
            <p:nvSpPr>
              <p:cNvPr id="61449" name="Freeform 9"/>
              <p:cNvSpPr>
                <a:spLocks/>
              </p:cNvSpPr>
              <p:nvPr/>
            </p:nvSpPr>
            <p:spPr bwMode="auto">
              <a:xfrm>
                <a:off x="102" y="1810"/>
                <a:ext cx="4220" cy="774"/>
              </a:xfrm>
              <a:custGeom>
                <a:avLst/>
                <a:gdLst/>
                <a:ahLst/>
                <a:cxnLst>
                  <a:cxn ang="0">
                    <a:pos x="2116" y="773"/>
                  </a:cxn>
                  <a:cxn ang="0">
                    <a:pos x="3619" y="773"/>
                  </a:cxn>
                  <a:cxn ang="0">
                    <a:pos x="3748" y="742"/>
                  </a:cxn>
                  <a:cxn ang="0">
                    <a:pos x="3871" y="674"/>
                  </a:cxn>
                  <a:cxn ang="0">
                    <a:pos x="3946" y="607"/>
                  </a:cxn>
                  <a:cxn ang="0">
                    <a:pos x="4013" y="498"/>
                  </a:cxn>
                  <a:cxn ang="0">
                    <a:pos x="4085" y="292"/>
                  </a:cxn>
                  <a:cxn ang="0">
                    <a:pos x="4104" y="106"/>
                  </a:cxn>
                  <a:cxn ang="0">
                    <a:pos x="4104" y="89"/>
                  </a:cxn>
                  <a:cxn ang="0">
                    <a:pos x="4118" y="80"/>
                  </a:cxn>
                  <a:cxn ang="0">
                    <a:pos x="4146" y="73"/>
                  </a:cxn>
                  <a:cxn ang="0">
                    <a:pos x="4172" y="62"/>
                  </a:cxn>
                  <a:cxn ang="0">
                    <a:pos x="4196" y="49"/>
                  </a:cxn>
                  <a:cxn ang="0">
                    <a:pos x="4214" y="32"/>
                  </a:cxn>
                  <a:cxn ang="0">
                    <a:pos x="4218" y="16"/>
                  </a:cxn>
                  <a:cxn ang="0">
                    <a:pos x="4205" y="4"/>
                  </a:cxn>
                  <a:cxn ang="0">
                    <a:pos x="4179" y="0"/>
                  </a:cxn>
                  <a:cxn ang="0">
                    <a:pos x="4146" y="2"/>
                  </a:cxn>
                  <a:cxn ang="0">
                    <a:pos x="4107" y="12"/>
                  </a:cxn>
                  <a:cxn ang="0">
                    <a:pos x="4074" y="25"/>
                  </a:cxn>
                  <a:cxn ang="0">
                    <a:pos x="4048" y="42"/>
                  </a:cxn>
                  <a:cxn ang="0">
                    <a:pos x="4034" y="59"/>
                  </a:cxn>
                  <a:cxn ang="0">
                    <a:pos x="4037" y="74"/>
                  </a:cxn>
                  <a:cxn ang="0">
                    <a:pos x="4051" y="82"/>
                  </a:cxn>
                  <a:cxn ang="0">
                    <a:pos x="4058" y="99"/>
                  </a:cxn>
                  <a:cxn ang="0">
                    <a:pos x="4058" y="150"/>
                  </a:cxn>
                  <a:cxn ang="0">
                    <a:pos x="4018" y="338"/>
                  </a:cxn>
                  <a:cxn ang="0">
                    <a:pos x="3918" y="514"/>
                  </a:cxn>
                  <a:cxn ang="0">
                    <a:pos x="3768" y="642"/>
                  </a:cxn>
                  <a:cxn ang="0">
                    <a:pos x="3392" y="688"/>
                  </a:cxn>
                  <a:cxn ang="0">
                    <a:pos x="2635" y="689"/>
                  </a:cxn>
                  <a:cxn ang="0">
                    <a:pos x="1824" y="688"/>
                  </a:cxn>
                  <a:cxn ang="0">
                    <a:pos x="1069" y="688"/>
                  </a:cxn>
                  <a:cxn ang="0">
                    <a:pos x="509" y="668"/>
                  </a:cxn>
                  <a:cxn ang="0">
                    <a:pos x="342" y="563"/>
                  </a:cxn>
                  <a:cxn ang="0">
                    <a:pos x="225" y="394"/>
                  </a:cxn>
                  <a:cxn ang="0">
                    <a:pos x="168" y="213"/>
                  </a:cxn>
                  <a:cxn ang="0">
                    <a:pos x="161" y="105"/>
                  </a:cxn>
                  <a:cxn ang="0">
                    <a:pos x="161" y="86"/>
                  </a:cxn>
                  <a:cxn ang="0">
                    <a:pos x="179" y="79"/>
                  </a:cxn>
                  <a:cxn ang="0">
                    <a:pos x="185" y="63"/>
                  </a:cxn>
                  <a:cxn ang="0">
                    <a:pos x="175" y="47"/>
                  </a:cxn>
                  <a:cxn ang="0">
                    <a:pos x="151" y="30"/>
                  </a:cxn>
                  <a:cxn ang="0">
                    <a:pos x="119" y="15"/>
                  </a:cxn>
                  <a:cxn ang="0">
                    <a:pos x="79" y="5"/>
                  </a:cxn>
                  <a:cxn ang="0">
                    <a:pos x="46" y="1"/>
                  </a:cxn>
                  <a:cxn ang="0">
                    <a:pos x="18" y="4"/>
                  </a:cxn>
                  <a:cxn ang="0">
                    <a:pos x="2" y="15"/>
                  </a:cxn>
                  <a:cxn ang="0">
                    <a:pos x="4" y="33"/>
                  </a:cxn>
                  <a:cxn ang="0">
                    <a:pos x="22" y="49"/>
                  </a:cxn>
                  <a:cxn ang="0">
                    <a:pos x="45" y="63"/>
                  </a:cxn>
                  <a:cxn ang="0">
                    <a:pos x="73" y="74"/>
                  </a:cxn>
                  <a:cxn ang="0">
                    <a:pos x="98" y="80"/>
                  </a:cxn>
                  <a:cxn ang="0">
                    <a:pos x="116" y="89"/>
                  </a:cxn>
                  <a:cxn ang="0">
                    <a:pos x="116" y="105"/>
                  </a:cxn>
                  <a:cxn ang="0">
                    <a:pos x="129" y="266"/>
                  </a:cxn>
                  <a:cxn ang="0">
                    <a:pos x="194" y="476"/>
                  </a:cxn>
                  <a:cxn ang="0">
                    <a:pos x="265" y="599"/>
                  </a:cxn>
                  <a:cxn ang="0">
                    <a:pos x="338" y="668"/>
                  </a:cxn>
                  <a:cxn ang="0">
                    <a:pos x="457" y="736"/>
                  </a:cxn>
                  <a:cxn ang="0">
                    <a:pos x="587" y="771"/>
                  </a:cxn>
                </a:cxnLst>
                <a:rect l="0" t="0" r="r" b="b"/>
                <a:pathLst>
                  <a:path w="4220" h="774">
                    <a:moveTo>
                      <a:pt x="612" y="773"/>
                    </a:moveTo>
                    <a:lnTo>
                      <a:pt x="800" y="773"/>
                    </a:lnTo>
                    <a:lnTo>
                      <a:pt x="894" y="773"/>
                    </a:lnTo>
                    <a:lnTo>
                      <a:pt x="988" y="773"/>
                    </a:lnTo>
                    <a:lnTo>
                      <a:pt x="1082" y="773"/>
                    </a:lnTo>
                    <a:lnTo>
                      <a:pt x="1176" y="773"/>
                    </a:lnTo>
                    <a:lnTo>
                      <a:pt x="1270" y="773"/>
                    </a:lnTo>
                    <a:lnTo>
                      <a:pt x="1364" y="773"/>
                    </a:lnTo>
                    <a:lnTo>
                      <a:pt x="1458" y="773"/>
                    </a:lnTo>
                    <a:lnTo>
                      <a:pt x="1552" y="773"/>
                    </a:lnTo>
                    <a:lnTo>
                      <a:pt x="1646" y="773"/>
                    </a:lnTo>
                    <a:lnTo>
                      <a:pt x="1740" y="773"/>
                    </a:lnTo>
                    <a:lnTo>
                      <a:pt x="1834" y="773"/>
                    </a:lnTo>
                    <a:lnTo>
                      <a:pt x="1928" y="773"/>
                    </a:lnTo>
                    <a:lnTo>
                      <a:pt x="2022" y="773"/>
                    </a:lnTo>
                    <a:lnTo>
                      <a:pt x="2116" y="773"/>
                    </a:lnTo>
                    <a:lnTo>
                      <a:pt x="2209" y="773"/>
                    </a:lnTo>
                    <a:lnTo>
                      <a:pt x="2303" y="773"/>
                    </a:lnTo>
                    <a:lnTo>
                      <a:pt x="2397" y="773"/>
                    </a:lnTo>
                    <a:lnTo>
                      <a:pt x="2491" y="773"/>
                    </a:lnTo>
                    <a:lnTo>
                      <a:pt x="2585" y="773"/>
                    </a:lnTo>
                    <a:lnTo>
                      <a:pt x="2679" y="773"/>
                    </a:lnTo>
                    <a:lnTo>
                      <a:pt x="2773" y="773"/>
                    </a:lnTo>
                    <a:lnTo>
                      <a:pt x="2867" y="773"/>
                    </a:lnTo>
                    <a:lnTo>
                      <a:pt x="2961" y="773"/>
                    </a:lnTo>
                    <a:lnTo>
                      <a:pt x="3055" y="773"/>
                    </a:lnTo>
                    <a:lnTo>
                      <a:pt x="3149" y="773"/>
                    </a:lnTo>
                    <a:lnTo>
                      <a:pt x="3243" y="773"/>
                    </a:lnTo>
                    <a:lnTo>
                      <a:pt x="3337" y="773"/>
                    </a:lnTo>
                    <a:lnTo>
                      <a:pt x="3431" y="773"/>
                    </a:lnTo>
                    <a:lnTo>
                      <a:pt x="3525" y="773"/>
                    </a:lnTo>
                    <a:lnTo>
                      <a:pt x="3619" y="773"/>
                    </a:lnTo>
                    <a:lnTo>
                      <a:pt x="3634" y="771"/>
                    </a:lnTo>
                    <a:lnTo>
                      <a:pt x="3641" y="770"/>
                    </a:lnTo>
                    <a:lnTo>
                      <a:pt x="3648" y="769"/>
                    </a:lnTo>
                    <a:lnTo>
                      <a:pt x="3656" y="768"/>
                    </a:lnTo>
                    <a:lnTo>
                      <a:pt x="3664" y="766"/>
                    </a:lnTo>
                    <a:lnTo>
                      <a:pt x="3671" y="765"/>
                    </a:lnTo>
                    <a:lnTo>
                      <a:pt x="3679" y="763"/>
                    </a:lnTo>
                    <a:lnTo>
                      <a:pt x="3686" y="761"/>
                    </a:lnTo>
                    <a:lnTo>
                      <a:pt x="3694" y="759"/>
                    </a:lnTo>
                    <a:lnTo>
                      <a:pt x="3702" y="757"/>
                    </a:lnTo>
                    <a:lnTo>
                      <a:pt x="3709" y="755"/>
                    </a:lnTo>
                    <a:lnTo>
                      <a:pt x="3717" y="752"/>
                    </a:lnTo>
                    <a:lnTo>
                      <a:pt x="3725" y="750"/>
                    </a:lnTo>
                    <a:lnTo>
                      <a:pt x="3732" y="747"/>
                    </a:lnTo>
                    <a:lnTo>
                      <a:pt x="3740" y="744"/>
                    </a:lnTo>
                    <a:lnTo>
                      <a:pt x="3748" y="742"/>
                    </a:lnTo>
                    <a:lnTo>
                      <a:pt x="3756" y="738"/>
                    </a:lnTo>
                    <a:lnTo>
                      <a:pt x="3763" y="735"/>
                    </a:lnTo>
                    <a:lnTo>
                      <a:pt x="3771" y="732"/>
                    </a:lnTo>
                    <a:lnTo>
                      <a:pt x="3779" y="728"/>
                    </a:lnTo>
                    <a:lnTo>
                      <a:pt x="3786" y="725"/>
                    </a:lnTo>
                    <a:lnTo>
                      <a:pt x="3794" y="721"/>
                    </a:lnTo>
                    <a:lnTo>
                      <a:pt x="3802" y="717"/>
                    </a:lnTo>
                    <a:lnTo>
                      <a:pt x="3809" y="713"/>
                    </a:lnTo>
                    <a:lnTo>
                      <a:pt x="3816" y="709"/>
                    </a:lnTo>
                    <a:lnTo>
                      <a:pt x="3824" y="704"/>
                    </a:lnTo>
                    <a:lnTo>
                      <a:pt x="3832" y="700"/>
                    </a:lnTo>
                    <a:lnTo>
                      <a:pt x="3839" y="696"/>
                    </a:lnTo>
                    <a:lnTo>
                      <a:pt x="3846" y="691"/>
                    </a:lnTo>
                    <a:lnTo>
                      <a:pt x="3853" y="686"/>
                    </a:lnTo>
                    <a:lnTo>
                      <a:pt x="3861" y="681"/>
                    </a:lnTo>
                    <a:lnTo>
                      <a:pt x="3871" y="674"/>
                    </a:lnTo>
                    <a:lnTo>
                      <a:pt x="3876" y="670"/>
                    </a:lnTo>
                    <a:lnTo>
                      <a:pt x="3882" y="667"/>
                    </a:lnTo>
                    <a:lnTo>
                      <a:pt x="3886" y="663"/>
                    </a:lnTo>
                    <a:lnTo>
                      <a:pt x="3892" y="659"/>
                    </a:lnTo>
                    <a:lnTo>
                      <a:pt x="3896" y="655"/>
                    </a:lnTo>
                    <a:lnTo>
                      <a:pt x="3901" y="651"/>
                    </a:lnTo>
                    <a:lnTo>
                      <a:pt x="3906" y="647"/>
                    </a:lnTo>
                    <a:lnTo>
                      <a:pt x="3911" y="643"/>
                    </a:lnTo>
                    <a:lnTo>
                      <a:pt x="3916" y="639"/>
                    </a:lnTo>
                    <a:lnTo>
                      <a:pt x="3920" y="634"/>
                    </a:lnTo>
                    <a:lnTo>
                      <a:pt x="3924" y="630"/>
                    </a:lnTo>
                    <a:lnTo>
                      <a:pt x="3929" y="626"/>
                    </a:lnTo>
                    <a:lnTo>
                      <a:pt x="3933" y="621"/>
                    </a:lnTo>
                    <a:lnTo>
                      <a:pt x="3938" y="617"/>
                    </a:lnTo>
                    <a:lnTo>
                      <a:pt x="3942" y="612"/>
                    </a:lnTo>
                    <a:lnTo>
                      <a:pt x="3946" y="607"/>
                    </a:lnTo>
                    <a:lnTo>
                      <a:pt x="3950" y="602"/>
                    </a:lnTo>
                    <a:lnTo>
                      <a:pt x="3954" y="598"/>
                    </a:lnTo>
                    <a:lnTo>
                      <a:pt x="3958" y="592"/>
                    </a:lnTo>
                    <a:lnTo>
                      <a:pt x="3962" y="588"/>
                    </a:lnTo>
                    <a:lnTo>
                      <a:pt x="3965" y="582"/>
                    </a:lnTo>
                    <a:lnTo>
                      <a:pt x="3969" y="577"/>
                    </a:lnTo>
                    <a:lnTo>
                      <a:pt x="3972" y="572"/>
                    </a:lnTo>
                    <a:lnTo>
                      <a:pt x="3976" y="567"/>
                    </a:lnTo>
                    <a:lnTo>
                      <a:pt x="3979" y="562"/>
                    </a:lnTo>
                    <a:lnTo>
                      <a:pt x="3982" y="556"/>
                    </a:lnTo>
                    <a:lnTo>
                      <a:pt x="3986" y="551"/>
                    </a:lnTo>
                    <a:lnTo>
                      <a:pt x="3989" y="545"/>
                    </a:lnTo>
                    <a:lnTo>
                      <a:pt x="3992" y="540"/>
                    </a:lnTo>
                    <a:lnTo>
                      <a:pt x="3995" y="534"/>
                    </a:lnTo>
                    <a:lnTo>
                      <a:pt x="4007" y="510"/>
                    </a:lnTo>
                    <a:lnTo>
                      <a:pt x="4013" y="498"/>
                    </a:lnTo>
                    <a:lnTo>
                      <a:pt x="4019" y="486"/>
                    </a:lnTo>
                    <a:lnTo>
                      <a:pt x="4025" y="474"/>
                    </a:lnTo>
                    <a:lnTo>
                      <a:pt x="4030" y="462"/>
                    </a:lnTo>
                    <a:lnTo>
                      <a:pt x="4036" y="449"/>
                    </a:lnTo>
                    <a:lnTo>
                      <a:pt x="4041" y="436"/>
                    </a:lnTo>
                    <a:lnTo>
                      <a:pt x="4046" y="424"/>
                    </a:lnTo>
                    <a:lnTo>
                      <a:pt x="4051" y="411"/>
                    </a:lnTo>
                    <a:lnTo>
                      <a:pt x="4055" y="398"/>
                    </a:lnTo>
                    <a:lnTo>
                      <a:pt x="4060" y="385"/>
                    </a:lnTo>
                    <a:lnTo>
                      <a:pt x="4064" y="372"/>
                    </a:lnTo>
                    <a:lnTo>
                      <a:pt x="4068" y="359"/>
                    </a:lnTo>
                    <a:lnTo>
                      <a:pt x="4072" y="346"/>
                    </a:lnTo>
                    <a:lnTo>
                      <a:pt x="4075" y="333"/>
                    </a:lnTo>
                    <a:lnTo>
                      <a:pt x="4079" y="319"/>
                    </a:lnTo>
                    <a:lnTo>
                      <a:pt x="4082" y="306"/>
                    </a:lnTo>
                    <a:lnTo>
                      <a:pt x="4085" y="292"/>
                    </a:lnTo>
                    <a:lnTo>
                      <a:pt x="4088" y="279"/>
                    </a:lnTo>
                    <a:lnTo>
                      <a:pt x="4090" y="265"/>
                    </a:lnTo>
                    <a:lnTo>
                      <a:pt x="4092" y="251"/>
                    </a:lnTo>
                    <a:lnTo>
                      <a:pt x="4095" y="238"/>
                    </a:lnTo>
                    <a:lnTo>
                      <a:pt x="4096" y="224"/>
                    </a:lnTo>
                    <a:lnTo>
                      <a:pt x="4098" y="210"/>
                    </a:lnTo>
                    <a:lnTo>
                      <a:pt x="4100" y="196"/>
                    </a:lnTo>
                    <a:lnTo>
                      <a:pt x="4101" y="182"/>
                    </a:lnTo>
                    <a:lnTo>
                      <a:pt x="4102" y="167"/>
                    </a:lnTo>
                    <a:lnTo>
                      <a:pt x="4103" y="153"/>
                    </a:lnTo>
                    <a:lnTo>
                      <a:pt x="4103" y="139"/>
                    </a:lnTo>
                    <a:lnTo>
                      <a:pt x="4104" y="124"/>
                    </a:lnTo>
                    <a:lnTo>
                      <a:pt x="4104" y="110"/>
                    </a:lnTo>
                    <a:lnTo>
                      <a:pt x="4104" y="108"/>
                    </a:lnTo>
                    <a:lnTo>
                      <a:pt x="4104" y="107"/>
                    </a:lnTo>
                    <a:lnTo>
                      <a:pt x="4104" y="106"/>
                    </a:lnTo>
                    <a:lnTo>
                      <a:pt x="4104" y="105"/>
                    </a:lnTo>
                    <a:lnTo>
                      <a:pt x="4104" y="104"/>
                    </a:lnTo>
                    <a:lnTo>
                      <a:pt x="4104" y="102"/>
                    </a:lnTo>
                    <a:lnTo>
                      <a:pt x="4104" y="101"/>
                    </a:lnTo>
                    <a:lnTo>
                      <a:pt x="4104" y="100"/>
                    </a:lnTo>
                    <a:lnTo>
                      <a:pt x="4104" y="99"/>
                    </a:lnTo>
                    <a:lnTo>
                      <a:pt x="4104" y="98"/>
                    </a:lnTo>
                    <a:lnTo>
                      <a:pt x="4104" y="97"/>
                    </a:lnTo>
                    <a:lnTo>
                      <a:pt x="4104" y="96"/>
                    </a:lnTo>
                    <a:lnTo>
                      <a:pt x="4104" y="95"/>
                    </a:lnTo>
                    <a:lnTo>
                      <a:pt x="4104" y="94"/>
                    </a:lnTo>
                    <a:lnTo>
                      <a:pt x="4104" y="93"/>
                    </a:lnTo>
                    <a:lnTo>
                      <a:pt x="4104" y="92"/>
                    </a:lnTo>
                    <a:lnTo>
                      <a:pt x="4104" y="91"/>
                    </a:lnTo>
                    <a:lnTo>
                      <a:pt x="4104" y="90"/>
                    </a:lnTo>
                    <a:lnTo>
                      <a:pt x="4104" y="89"/>
                    </a:lnTo>
                    <a:lnTo>
                      <a:pt x="4104" y="88"/>
                    </a:lnTo>
                    <a:lnTo>
                      <a:pt x="4104" y="87"/>
                    </a:lnTo>
                    <a:lnTo>
                      <a:pt x="4104" y="86"/>
                    </a:lnTo>
                    <a:lnTo>
                      <a:pt x="4104" y="85"/>
                    </a:lnTo>
                    <a:lnTo>
                      <a:pt x="4104" y="84"/>
                    </a:lnTo>
                    <a:lnTo>
                      <a:pt x="4104" y="83"/>
                    </a:lnTo>
                    <a:lnTo>
                      <a:pt x="4105" y="83"/>
                    </a:lnTo>
                    <a:lnTo>
                      <a:pt x="4106" y="83"/>
                    </a:lnTo>
                    <a:lnTo>
                      <a:pt x="4107" y="82"/>
                    </a:lnTo>
                    <a:lnTo>
                      <a:pt x="4108" y="82"/>
                    </a:lnTo>
                    <a:lnTo>
                      <a:pt x="4110" y="82"/>
                    </a:lnTo>
                    <a:lnTo>
                      <a:pt x="4112" y="82"/>
                    </a:lnTo>
                    <a:lnTo>
                      <a:pt x="4113" y="81"/>
                    </a:lnTo>
                    <a:lnTo>
                      <a:pt x="4114" y="81"/>
                    </a:lnTo>
                    <a:lnTo>
                      <a:pt x="4116" y="80"/>
                    </a:lnTo>
                    <a:lnTo>
                      <a:pt x="4118" y="80"/>
                    </a:lnTo>
                    <a:lnTo>
                      <a:pt x="4120" y="79"/>
                    </a:lnTo>
                    <a:lnTo>
                      <a:pt x="4122" y="79"/>
                    </a:lnTo>
                    <a:lnTo>
                      <a:pt x="4124" y="78"/>
                    </a:lnTo>
                    <a:lnTo>
                      <a:pt x="4126" y="78"/>
                    </a:lnTo>
                    <a:lnTo>
                      <a:pt x="4127" y="78"/>
                    </a:lnTo>
                    <a:lnTo>
                      <a:pt x="4129" y="77"/>
                    </a:lnTo>
                    <a:lnTo>
                      <a:pt x="4131" y="76"/>
                    </a:lnTo>
                    <a:lnTo>
                      <a:pt x="4133" y="76"/>
                    </a:lnTo>
                    <a:lnTo>
                      <a:pt x="4134" y="76"/>
                    </a:lnTo>
                    <a:lnTo>
                      <a:pt x="4136" y="75"/>
                    </a:lnTo>
                    <a:lnTo>
                      <a:pt x="4138" y="75"/>
                    </a:lnTo>
                    <a:lnTo>
                      <a:pt x="4140" y="74"/>
                    </a:lnTo>
                    <a:lnTo>
                      <a:pt x="4141" y="74"/>
                    </a:lnTo>
                    <a:lnTo>
                      <a:pt x="4142" y="74"/>
                    </a:lnTo>
                    <a:lnTo>
                      <a:pt x="4144" y="73"/>
                    </a:lnTo>
                    <a:lnTo>
                      <a:pt x="4146" y="73"/>
                    </a:lnTo>
                    <a:lnTo>
                      <a:pt x="4146" y="72"/>
                    </a:lnTo>
                    <a:lnTo>
                      <a:pt x="4147" y="72"/>
                    </a:lnTo>
                    <a:lnTo>
                      <a:pt x="4148" y="72"/>
                    </a:lnTo>
                    <a:lnTo>
                      <a:pt x="4151" y="71"/>
                    </a:lnTo>
                    <a:lnTo>
                      <a:pt x="4153" y="70"/>
                    </a:lnTo>
                    <a:lnTo>
                      <a:pt x="4155" y="70"/>
                    </a:lnTo>
                    <a:lnTo>
                      <a:pt x="4157" y="69"/>
                    </a:lnTo>
                    <a:lnTo>
                      <a:pt x="4158" y="68"/>
                    </a:lnTo>
                    <a:lnTo>
                      <a:pt x="4160" y="67"/>
                    </a:lnTo>
                    <a:lnTo>
                      <a:pt x="4162" y="66"/>
                    </a:lnTo>
                    <a:lnTo>
                      <a:pt x="4164" y="66"/>
                    </a:lnTo>
                    <a:lnTo>
                      <a:pt x="4166" y="65"/>
                    </a:lnTo>
                    <a:lnTo>
                      <a:pt x="4167" y="64"/>
                    </a:lnTo>
                    <a:lnTo>
                      <a:pt x="4169" y="64"/>
                    </a:lnTo>
                    <a:lnTo>
                      <a:pt x="4171" y="63"/>
                    </a:lnTo>
                    <a:lnTo>
                      <a:pt x="4172" y="62"/>
                    </a:lnTo>
                    <a:lnTo>
                      <a:pt x="4174" y="61"/>
                    </a:lnTo>
                    <a:lnTo>
                      <a:pt x="4176" y="60"/>
                    </a:lnTo>
                    <a:lnTo>
                      <a:pt x="4177" y="60"/>
                    </a:lnTo>
                    <a:lnTo>
                      <a:pt x="4179" y="59"/>
                    </a:lnTo>
                    <a:lnTo>
                      <a:pt x="4180" y="58"/>
                    </a:lnTo>
                    <a:lnTo>
                      <a:pt x="4182" y="57"/>
                    </a:lnTo>
                    <a:lnTo>
                      <a:pt x="4183" y="56"/>
                    </a:lnTo>
                    <a:lnTo>
                      <a:pt x="4185" y="56"/>
                    </a:lnTo>
                    <a:lnTo>
                      <a:pt x="4186" y="55"/>
                    </a:lnTo>
                    <a:lnTo>
                      <a:pt x="4188" y="54"/>
                    </a:lnTo>
                    <a:lnTo>
                      <a:pt x="4189" y="53"/>
                    </a:lnTo>
                    <a:lnTo>
                      <a:pt x="4190" y="52"/>
                    </a:lnTo>
                    <a:lnTo>
                      <a:pt x="4192" y="52"/>
                    </a:lnTo>
                    <a:lnTo>
                      <a:pt x="4193" y="51"/>
                    </a:lnTo>
                    <a:lnTo>
                      <a:pt x="4194" y="50"/>
                    </a:lnTo>
                    <a:lnTo>
                      <a:pt x="4196" y="49"/>
                    </a:lnTo>
                    <a:lnTo>
                      <a:pt x="4197" y="48"/>
                    </a:lnTo>
                    <a:lnTo>
                      <a:pt x="4198" y="48"/>
                    </a:lnTo>
                    <a:lnTo>
                      <a:pt x="4200" y="45"/>
                    </a:lnTo>
                    <a:lnTo>
                      <a:pt x="4202" y="44"/>
                    </a:lnTo>
                    <a:lnTo>
                      <a:pt x="4203" y="43"/>
                    </a:lnTo>
                    <a:lnTo>
                      <a:pt x="4204" y="42"/>
                    </a:lnTo>
                    <a:lnTo>
                      <a:pt x="4206" y="41"/>
                    </a:lnTo>
                    <a:lnTo>
                      <a:pt x="4207" y="40"/>
                    </a:lnTo>
                    <a:lnTo>
                      <a:pt x="4208" y="39"/>
                    </a:lnTo>
                    <a:lnTo>
                      <a:pt x="4209" y="38"/>
                    </a:lnTo>
                    <a:lnTo>
                      <a:pt x="4210" y="37"/>
                    </a:lnTo>
                    <a:lnTo>
                      <a:pt x="4211" y="36"/>
                    </a:lnTo>
                    <a:lnTo>
                      <a:pt x="4212" y="35"/>
                    </a:lnTo>
                    <a:lnTo>
                      <a:pt x="4212" y="34"/>
                    </a:lnTo>
                    <a:lnTo>
                      <a:pt x="4213" y="33"/>
                    </a:lnTo>
                    <a:lnTo>
                      <a:pt x="4214" y="32"/>
                    </a:lnTo>
                    <a:lnTo>
                      <a:pt x="4215" y="31"/>
                    </a:lnTo>
                    <a:lnTo>
                      <a:pt x="4215" y="30"/>
                    </a:lnTo>
                    <a:lnTo>
                      <a:pt x="4216" y="29"/>
                    </a:lnTo>
                    <a:lnTo>
                      <a:pt x="4216" y="28"/>
                    </a:lnTo>
                    <a:lnTo>
                      <a:pt x="4217" y="27"/>
                    </a:lnTo>
                    <a:lnTo>
                      <a:pt x="4217" y="26"/>
                    </a:lnTo>
                    <a:lnTo>
                      <a:pt x="4218" y="25"/>
                    </a:lnTo>
                    <a:lnTo>
                      <a:pt x="4218" y="24"/>
                    </a:lnTo>
                    <a:lnTo>
                      <a:pt x="4218" y="23"/>
                    </a:lnTo>
                    <a:lnTo>
                      <a:pt x="4218" y="22"/>
                    </a:lnTo>
                    <a:lnTo>
                      <a:pt x="4219" y="21"/>
                    </a:lnTo>
                    <a:lnTo>
                      <a:pt x="4219" y="20"/>
                    </a:lnTo>
                    <a:lnTo>
                      <a:pt x="4219" y="18"/>
                    </a:lnTo>
                    <a:lnTo>
                      <a:pt x="4218" y="18"/>
                    </a:lnTo>
                    <a:lnTo>
                      <a:pt x="4218" y="17"/>
                    </a:lnTo>
                    <a:lnTo>
                      <a:pt x="4218" y="16"/>
                    </a:lnTo>
                    <a:lnTo>
                      <a:pt x="4218" y="14"/>
                    </a:lnTo>
                    <a:lnTo>
                      <a:pt x="4217" y="13"/>
                    </a:lnTo>
                    <a:lnTo>
                      <a:pt x="4216" y="12"/>
                    </a:lnTo>
                    <a:lnTo>
                      <a:pt x="4216" y="11"/>
                    </a:lnTo>
                    <a:lnTo>
                      <a:pt x="4215" y="10"/>
                    </a:lnTo>
                    <a:lnTo>
                      <a:pt x="4214" y="10"/>
                    </a:lnTo>
                    <a:lnTo>
                      <a:pt x="4214" y="9"/>
                    </a:lnTo>
                    <a:lnTo>
                      <a:pt x="4213" y="8"/>
                    </a:lnTo>
                    <a:lnTo>
                      <a:pt x="4212" y="8"/>
                    </a:lnTo>
                    <a:lnTo>
                      <a:pt x="4211" y="7"/>
                    </a:lnTo>
                    <a:lnTo>
                      <a:pt x="4210" y="6"/>
                    </a:lnTo>
                    <a:lnTo>
                      <a:pt x="4209" y="6"/>
                    </a:lnTo>
                    <a:lnTo>
                      <a:pt x="4208" y="6"/>
                    </a:lnTo>
                    <a:lnTo>
                      <a:pt x="4207" y="5"/>
                    </a:lnTo>
                    <a:lnTo>
                      <a:pt x="4206" y="4"/>
                    </a:lnTo>
                    <a:lnTo>
                      <a:pt x="4205" y="4"/>
                    </a:lnTo>
                    <a:lnTo>
                      <a:pt x="4204" y="4"/>
                    </a:lnTo>
                    <a:lnTo>
                      <a:pt x="4202" y="3"/>
                    </a:lnTo>
                    <a:lnTo>
                      <a:pt x="4201" y="3"/>
                    </a:lnTo>
                    <a:lnTo>
                      <a:pt x="4200" y="2"/>
                    </a:lnTo>
                    <a:lnTo>
                      <a:pt x="4198" y="2"/>
                    </a:lnTo>
                    <a:lnTo>
                      <a:pt x="4197" y="2"/>
                    </a:lnTo>
                    <a:lnTo>
                      <a:pt x="4195" y="1"/>
                    </a:lnTo>
                    <a:lnTo>
                      <a:pt x="4194" y="1"/>
                    </a:lnTo>
                    <a:lnTo>
                      <a:pt x="4192" y="1"/>
                    </a:lnTo>
                    <a:lnTo>
                      <a:pt x="4191" y="0"/>
                    </a:lnTo>
                    <a:lnTo>
                      <a:pt x="4189" y="0"/>
                    </a:lnTo>
                    <a:lnTo>
                      <a:pt x="4188" y="0"/>
                    </a:lnTo>
                    <a:lnTo>
                      <a:pt x="4186" y="0"/>
                    </a:lnTo>
                    <a:lnTo>
                      <a:pt x="4184" y="0"/>
                    </a:lnTo>
                    <a:lnTo>
                      <a:pt x="4181" y="0"/>
                    </a:lnTo>
                    <a:lnTo>
                      <a:pt x="4179" y="0"/>
                    </a:lnTo>
                    <a:lnTo>
                      <a:pt x="4177" y="0"/>
                    </a:lnTo>
                    <a:lnTo>
                      <a:pt x="4175" y="0"/>
                    </a:lnTo>
                    <a:lnTo>
                      <a:pt x="4173" y="0"/>
                    </a:lnTo>
                    <a:lnTo>
                      <a:pt x="4171" y="0"/>
                    </a:lnTo>
                    <a:lnTo>
                      <a:pt x="4170" y="0"/>
                    </a:lnTo>
                    <a:lnTo>
                      <a:pt x="4167" y="0"/>
                    </a:lnTo>
                    <a:lnTo>
                      <a:pt x="4166" y="0"/>
                    </a:lnTo>
                    <a:lnTo>
                      <a:pt x="4163" y="0"/>
                    </a:lnTo>
                    <a:lnTo>
                      <a:pt x="4161" y="0"/>
                    </a:lnTo>
                    <a:lnTo>
                      <a:pt x="4159" y="0"/>
                    </a:lnTo>
                    <a:lnTo>
                      <a:pt x="4157" y="0"/>
                    </a:lnTo>
                    <a:lnTo>
                      <a:pt x="4155" y="1"/>
                    </a:lnTo>
                    <a:lnTo>
                      <a:pt x="4153" y="1"/>
                    </a:lnTo>
                    <a:lnTo>
                      <a:pt x="4151" y="1"/>
                    </a:lnTo>
                    <a:lnTo>
                      <a:pt x="4148" y="2"/>
                    </a:lnTo>
                    <a:lnTo>
                      <a:pt x="4146" y="2"/>
                    </a:lnTo>
                    <a:lnTo>
                      <a:pt x="4144" y="2"/>
                    </a:lnTo>
                    <a:lnTo>
                      <a:pt x="4142" y="3"/>
                    </a:lnTo>
                    <a:lnTo>
                      <a:pt x="4140" y="3"/>
                    </a:lnTo>
                    <a:lnTo>
                      <a:pt x="4137" y="4"/>
                    </a:lnTo>
                    <a:lnTo>
                      <a:pt x="4135" y="4"/>
                    </a:lnTo>
                    <a:lnTo>
                      <a:pt x="4133" y="4"/>
                    </a:lnTo>
                    <a:lnTo>
                      <a:pt x="4130" y="5"/>
                    </a:lnTo>
                    <a:lnTo>
                      <a:pt x="4128" y="6"/>
                    </a:lnTo>
                    <a:lnTo>
                      <a:pt x="4126" y="6"/>
                    </a:lnTo>
                    <a:lnTo>
                      <a:pt x="4123" y="7"/>
                    </a:lnTo>
                    <a:lnTo>
                      <a:pt x="4121" y="7"/>
                    </a:lnTo>
                    <a:lnTo>
                      <a:pt x="4118" y="8"/>
                    </a:lnTo>
                    <a:lnTo>
                      <a:pt x="4116" y="9"/>
                    </a:lnTo>
                    <a:lnTo>
                      <a:pt x="4112" y="10"/>
                    </a:lnTo>
                    <a:lnTo>
                      <a:pt x="4109" y="11"/>
                    </a:lnTo>
                    <a:lnTo>
                      <a:pt x="4107" y="12"/>
                    </a:lnTo>
                    <a:lnTo>
                      <a:pt x="4105" y="12"/>
                    </a:lnTo>
                    <a:lnTo>
                      <a:pt x="4102" y="13"/>
                    </a:lnTo>
                    <a:lnTo>
                      <a:pt x="4100" y="14"/>
                    </a:lnTo>
                    <a:lnTo>
                      <a:pt x="4098" y="14"/>
                    </a:lnTo>
                    <a:lnTo>
                      <a:pt x="4096" y="15"/>
                    </a:lnTo>
                    <a:lnTo>
                      <a:pt x="4094" y="16"/>
                    </a:lnTo>
                    <a:lnTo>
                      <a:pt x="4092" y="17"/>
                    </a:lnTo>
                    <a:lnTo>
                      <a:pt x="4090" y="18"/>
                    </a:lnTo>
                    <a:lnTo>
                      <a:pt x="4087" y="19"/>
                    </a:lnTo>
                    <a:lnTo>
                      <a:pt x="4085" y="20"/>
                    </a:lnTo>
                    <a:lnTo>
                      <a:pt x="4083" y="20"/>
                    </a:lnTo>
                    <a:lnTo>
                      <a:pt x="4081" y="22"/>
                    </a:lnTo>
                    <a:lnTo>
                      <a:pt x="4079" y="22"/>
                    </a:lnTo>
                    <a:lnTo>
                      <a:pt x="4078" y="23"/>
                    </a:lnTo>
                    <a:lnTo>
                      <a:pt x="4076" y="24"/>
                    </a:lnTo>
                    <a:lnTo>
                      <a:pt x="4074" y="25"/>
                    </a:lnTo>
                    <a:lnTo>
                      <a:pt x="4072" y="26"/>
                    </a:lnTo>
                    <a:lnTo>
                      <a:pt x="4070" y="27"/>
                    </a:lnTo>
                    <a:lnTo>
                      <a:pt x="4068" y="28"/>
                    </a:lnTo>
                    <a:lnTo>
                      <a:pt x="4066" y="29"/>
                    </a:lnTo>
                    <a:lnTo>
                      <a:pt x="4065" y="30"/>
                    </a:lnTo>
                    <a:lnTo>
                      <a:pt x="4063" y="31"/>
                    </a:lnTo>
                    <a:lnTo>
                      <a:pt x="4062" y="32"/>
                    </a:lnTo>
                    <a:lnTo>
                      <a:pt x="4060" y="33"/>
                    </a:lnTo>
                    <a:lnTo>
                      <a:pt x="4058" y="34"/>
                    </a:lnTo>
                    <a:lnTo>
                      <a:pt x="4057" y="35"/>
                    </a:lnTo>
                    <a:lnTo>
                      <a:pt x="4056" y="36"/>
                    </a:lnTo>
                    <a:lnTo>
                      <a:pt x="4054" y="37"/>
                    </a:lnTo>
                    <a:lnTo>
                      <a:pt x="4052" y="39"/>
                    </a:lnTo>
                    <a:lnTo>
                      <a:pt x="4050" y="40"/>
                    </a:lnTo>
                    <a:lnTo>
                      <a:pt x="4049" y="41"/>
                    </a:lnTo>
                    <a:lnTo>
                      <a:pt x="4048" y="42"/>
                    </a:lnTo>
                    <a:lnTo>
                      <a:pt x="4046" y="43"/>
                    </a:lnTo>
                    <a:lnTo>
                      <a:pt x="4045" y="44"/>
                    </a:lnTo>
                    <a:lnTo>
                      <a:pt x="4044" y="45"/>
                    </a:lnTo>
                    <a:lnTo>
                      <a:pt x="4043" y="46"/>
                    </a:lnTo>
                    <a:lnTo>
                      <a:pt x="4042" y="47"/>
                    </a:lnTo>
                    <a:lnTo>
                      <a:pt x="4041" y="48"/>
                    </a:lnTo>
                    <a:lnTo>
                      <a:pt x="4040" y="49"/>
                    </a:lnTo>
                    <a:lnTo>
                      <a:pt x="4040" y="50"/>
                    </a:lnTo>
                    <a:lnTo>
                      <a:pt x="4039" y="51"/>
                    </a:lnTo>
                    <a:lnTo>
                      <a:pt x="4038" y="52"/>
                    </a:lnTo>
                    <a:lnTo>
                      <a:pt x="4038" y="54"/>
                    </a:lnTo>
                    <a:lnTo>
                      <a:pt x="4037" y="54"/>
                    </a:lnTo>
                    <a:lnTo>
                      <a:pt x="4036" y="55"/>
                    </a:lnTo>
                    <a:lnTo>
                      <a:pt x="4036" y="56"/>
                    </a:lnTo>
                    <a:lnTo>
                      <a:pt x="4035" y="58"/>
                    </a:lnTo>
                    <a:lnTo>
                      <a:pt x="4034" y="59"/>
                    </a:lnTo>
                    <a:lnTo>
                      <a:pt x="4034" y="60"/>
                    </a:lnTo>
                    <a:lnTo>
                      <a:pt x="4034" y="61"/>
                    </a:lnTo>
                    <a:lnTo>
                      <a:pt x="4034" y="62"/>
                    </a:lnTo>
                    <a:lnTo>
                      <a:pt x="4034" y="63"/>
                    </a:lnTo>
                    <a:lnTo>
                      <a:pt x="4033" y="64"/>
                    </a:lnTo>
                    <a:lnTo>
                      <a:pt x="4033" y="65"/>
                    </a:lnTo>
                    <a:lnTo>
                      <a:pt x="4033" y="66"/>
                    </a:lnTo>
                    <a:lnTo>
                      <a:pt x="4034" y="67"/>
                    </a:lnTo>
                    <a:lnTo>
                      <a:pt x="4034" y="68"/>
                    </a:lnTo>
                    <a:lnTo>
                      <a:pt x="4034" y="69"/>
                    </a:lnTo>
                    <a:lnTo>
                      <a:pt x="4034" y="70"/>
                    </a:lnTo>
                    <a:lnTo>
                      <a:pt x="4034" y="71"/>
                    </a:lnTo>
                    <a:lnTo>
                      <a:pt x="4035" y="72"/>
                    </a:lnTo>
                    <a:lnTo>
                      <a:pt x="4036" y="73"/>
                    </a:lnTo>
                    <a:lnTo>
                      <a:pt x="4036" y="74"/>
                    </a:lnTo>
                    <a:lnTo>
                      <a:pt x="4037" y="74"/>
                    </a:lnTo>
                    <a:lnTo>
                      <a:pt x="4038" y="75"/>
                    </a:lnTo>
                    <a:lnTo>
                      <a:pt x="4038" y="76"/>
                    </a:lnTo>
                    <a:lnTo>
                      <a:pt x="4039" y="76"/>
                    </a:lnTo>
                    <a:lnTo>
                      <a:pt x="4040" y="77"/>
                    </a:lnTo>
                    <a:lnTo>
                      <a:pt x="4041" y="78"/>
                    </a:lnTo>
                    <a:lnTo>
                      <a:pt x="4042" y="78"/>
                    </a:lnTo>
                    <a:lnTo>
                      <a:pt x="4042" y="79"/>
                    </a:lnTo>
                    <a:lnTo>
                      <a:pt x="4043" y="79"/>
                    </a:lnTo>
                    <a:lnTo>
                      <a:pt x="4044" y="80"/>
                    </a:lnTo>
                    <a:lnTo>
                      <a:pt x="4045" y="80"/>
                    </a:lnTo>
                    <a:lnTo>
                      <a:pt x="4046" y="80"/>
                    </a:lnTo>
                    <a:lnTo>
                      <a:pt x="4047" y="81"/>
                    </a:lnTo>
                    <a:lnTo>
                      <a:pt x="4048" y="81"/>
                    </a:lnTo>
                    <a:lnTo>
                      <a:pt x="4049" y="81"/>
                    </a:lnTo>
                    <a:lnTo>
                      <a:pt x="4050" y="82"/>
                    </a:lnTo>
                    <a:lnTo>
                      <a:pt x="4051" y="82"/>
                    </a:lnTo>
                    <a:lnTo>
                      <a:pt x="4052" y="82"/>
                    </a:lnTo>
                    <a:lnTo>
                      <a:pt x="4053" y="82"/>
                    </a:lnTo>
                    <a:lnTo>
                      <a:pt x="4054" y="83"/>
                    </a:lnTo>
                    <a:lnTo>
                      <a:pt x="4056" y="83"/>
                    </a:lnTo>
                    <a:lnTo>
                      <a:pt x="4057" y="83"/>
                    </a:lnTo>
                    <a:lnTo>
                      <a:pt x="4058" y="84"/>
                    </a:lnTo>
                    <a:lnTo>
                      <a:pt x="4058" y="86"/>
                    </a:lnTo>
                    <a:lnTo>
                      <a:pt x="4058" y="88"/>
                    </a:lnTo>
                    <a:lnTo>
                      <a:pt x="4058" y="90"/>
                    </a:lnTo>
                    <a:lnTo>
                      <a:pt x="4058" y="92"/>
                    </a:lnTo>
                    <a:lnTo>
                      <a:pt x="4058" y="94"/>
                    </a:lnTo>
                    <a:lnTo>
                      <a:pt x="4058" y="95"/>
                    </a:lnTo>
                    <a:lnTo>
                      <a:pt x="4058" y="96"/>
                    </a:lnTo>
                    <a:lnTo>
                      <a:pt x="4058" y="97"/>
                    </a:lnTo>
                    <a:lnTo>
                      <a:pt x="4058" y="98"/>
                    </a:lnTo>
                    <a:lnTo>
                      <a:pt x="4058" y="99"/>
                    </a:lnTo>
                    <a:lnTo>
                      <a:pt x="4058" y="100"/>
                    </a:lnTo>
                    <a:lnTo>
                      <a:pt x="4058" y="101"/>
                    </a:lnTo>
                    <a:lnTo>
                      <a:pt x="4058" y="102"/>
                    </a:lnTo>
                    <a:lnTo>
                      <a:pt x="4058" y="103"/>
                    </a:lnTo>
                    <a:lnTo>
                      <a:pt x="4058" y="104"/>
                    </a:lnTo>
                    <a:lnTo>
                      <a:pt x="4058" y="105"/>
                    </a:lnTo>
                    <a:lnTo>
                      <a:pt x="4058" y="106"/>
                    </a:lnTo>
                    <a:lnTo>
                      <a:pt x="4058" y="107"/>
                    </a:lnTo>
                    <a:lnTo>
                      <a:pt x="4058" y="108"/>
                    </a:lnTo>
                    <a:lnTo>
                      <a:pt x="4058" y="109"/>
                    </a:lnTo>
                    <a:lnTo>
                      <a:pt x="4058" y="110"/>
                    </a:lnTo>
                    <a:lnTo>
                      <a:pt x="4058" y="111"/>
                    </a:lnTo>
                    <a:lnTo>
                      <a:pt x="4058" y="112"/>
                    </a:lnTo>
                    <a:lnTo>
                      <a:pt x="4059" y="113"/>
                    </a:lnTo>
                    <a:lnTo>
                      <a:pt x="4058" y="138"/>
                    </a:lnTo>
                    <a:lnTo>
                      <a:pt x="4058" y="150"/>
                    </a:lnTo>
                    <a:lnTo>
                      <a:pt x="4057" y="162"/>
                    </a:lnTo>
                    <a:lnTo>
                      <a:pt x="4056" y="174"/>
                    </a:lnTo>
                    <a:lnTo>
                      <a:pt x="4054" y="187"/>
                    </a:lnTo>
                    <a:lnTo>
                      <a:pt x="4053" y="199"/>
                    </a:lnTo>
                    <a:lnTo>
                      <a:pt x="4051" y="211"/>
                    </a:lnTo>
                    <a:lnTo>
                      <a:pt x="4049" y="223"/>
                    </a:lnTo>
                    <a:lnTo>
                      <a:pt x="4047" y="235"/>
                    </a:lnTo>
                    <a:lnTo>
                      <a:pt x="4044" y="247"/>
                    </a:lnTo>
                    <a:lnTo>
                      <a:pt x="4042" y="258"/>
                    </a:lnTo>
                    <a:lnTo>
                      <a:pt x="4039" y="270"/>
                    </a:lnTo>
                    <a:lnTo>
                      <a:pt x="4036" y="282"/>
                    </a:lnTo>
                    <a:lnTo>
                      <a:pt x="4033" y="293"/>
                    </a:lnTo>
                    <a:lnTo>
                      <a:pt x="4029" y="305"/>
                    </a:lnTo>
                    <a:lnTo>
                      <a:pt x="4026" y="316"/>
                    </a:lnTo>
                    <a:lnTo>
                      <a:pt x="4022" y="327"/>
                    </a:lnTo>
                    <a:lnTo>
                      <a:pt x="4018" y="338"/>
                    </a:lnTo>
                    <a:lnTo>
                      <a:pt x="4013" y="349"/>
                    </a:lnTo>
                    <a:lnTo>
                      <a:pt x="4008" y="360"/>
                    </a:lnTo>
                    <a:lnTo>
                      <a:pt x="4004" y="371"/>
                    </a:lnTo>
                    <a:lnTo>
                      <a:pt x="3999" y="382"/>
                    </a:lnTo>
                    <a:lnTo>
                      <a:pt x="3994" y="392"/>
                    </a:lnTo>
                    <a:lnTo>
                      <a:pt x="3989" y="402"/>
                    </a:lnTo>
                    <a:lnTo>
                      <a:pt x="3983" y="413"/>
                    </a:lnTo>
                    <a:lnTo>
                      <a:pt x="3978" y="423"/>
                    </a:lnTo>
                    <a:lnTo>
                      <a:pt x="3972" y="433"/>
                    </a:lnTo>
                    <a:lnTo>
                      <a:pt x="3966" y="443"/>
                    </a:lnTo>
                    <a:lnTo>
                      <a:pt x="3960" y="453"/>
                    </a:lnTo>
                    <a:lnTo>
                      <a:pt x="3953" y="463"/>
                    </a:lnTo>
                    <a:lnTo>
                      <a:pt x="3947" y="473"/>
                    </a:lnTo>
                    <a:lnTo>
                      <a:pt x="3933" y="494"/>
                    </a:lnTo>
                    <a:lnTo>
                      <a:pt x="3926" y="504"/>
                    </a:lnTo>
                    <a:lnTo>
                      <a:pt x="3918" y="514"/>
                    </a:lnTo>
                    <a:lnTo>
                      <a:pt x="3911" y="524"/>
                    </a:lnTo>
                    <a:lnTo>
                      <a:pt x="3903" y="534"/>
                    </a:lnTo>
                    <a:lnTo>
                      <a:pt x="3895" y="543"/>
                    </a:lnTo>
                    <a:lnTo>
                      <a:pt x="3886" y="552"/>
                    </a:lnTo>
                    <a:lnTo>
                      <a:pt x="3878" y="561"/>
                    </a:lnTo>
                    <a:lnTo>
                      <a:pt x="3869" y="570"/>
                    </a:lnTo>
                    <a:lnTo>
                      <a:pt x="3860" y="578"/>
                    </a:lnTo>
                    <a:lnTo>
                      <a:pt x="3850" y="586"/>
                    </a:lnTo>
                    <a:lnTo>
                      <a:pt x="3841" y="594"/>
                    </a:lnTo>
                    <a:lnTo>
                      <a:pt x="3831" y="602"/>
                    </a:lnTo>
                    <a:lnTo>
                      <a:pt x="3821" y="609"/>
                    </a:lnTo>
                    <a:lnTo>
                      <a:pt x="3811" y="616"/>
                    </a:lnTo>
                    <a:lnTo>
                      <a:pt x="3800" y="623"/>
                    </a:lnTo>
                    <a:lnTo>
                      <a:pt x="3790" y="630"/>
                    </a:lnTo>
                    <a:lnTo>
                      <a:pt x="3779" y="636"/>
                    </a:lnTo>
                    <a:lnTo>
                      <a:pt x="3768" y="642"/>
                    </a:lnTo>
                    <a:lnTo>
                      <a:pt x="3757" y="647"/>
                    </a:lnTo>
                    <a:lnTo>
                      <a:pt x="3745" y="652"/>
                    </a:lnTo>
                    <a:lnTo>
                      <a:pt x="3734" y="657"/>
                    </a:lnTo>
                    <a:lnTo>
                      <a:pt x="3722" y="662"/>
                    </a:lnTo>
                    <a:lnTo>
                      <a:pt x="3710" y="666"/>
                    </a:lnTo>
                    <a:lnTo>
                      <a:pt x="3698" y="670"/>
                    </a:lnTo>
                    <a:lnTo>
                      <a:pt x="3686" y="674"/>
                    </a:lnTo>
                    <a:lnTo>
                      <a:pt x="3674" y="677"/>
                    </a:lnTo>
                    <a:lnTo>
                      <a:pt x="3662" y="680"/>
                    </a:lnTo>
                    <a:lnTo>
                      <a:pt x="3649" y="682"/>
                    </a:lnTo>
                    <a:lnTo>
                      <a:pt x="3636" y="685"/>
                    </a:lnTo>
                    <a:lnTo>
                      <a:pt x="3624" y="687"/>
                    </a:lnTo>
                    <a:lnTo>
                      <a:pt x="3531" y="687"/>
                    </a:lnTo>
                    <a:lnTo>
                      <a:pt x="3485" y="687"/>
                    </a:lnTo>
                    <a:lnTo>
                      <a:pt x="3438" y="687"/>
                    </a:lnTo>
                    <a:lnTo>
                      <a:pt x="3392" y="688"/>
                    </a:lnTo>
                    <a:lnTo>
                      <a:pt x="3345" y="688"/>
                    </a:lnTo>
                    <a:lnTo>
                      <a:pt x="3299" y="688"/>
                    </a:lnTo>
                    <a:lnTo>
                      <a:pt x="3252" y="688"/>
                    </a:lnTo>
                    <a:lnTo>
                      <a:pt x="3205" y="688"/>
                    </a:lnTo>
                    <a:lnTo>
                      <a:pt x="3158" y="688"/>
                    </a:lnTo>
                    <a:lnTo>
                      <a:pt x="3111" y="688"/>
                    </a:lnTo>
                    <a:lnTo>
                      <a:pt x="3064" y="688"/>
                    </a:lnTo>
                    <a:lnTo>
                      <a:pt x="3016" y="688"/>
                    </a:lnTo>
                    <a:lnTo>
                      <a:pt x="2969" y="688"/>
                    </a:lnTo>
                    <a:lnTo>
                      <a:pt x="2922" y="688"/>
                    </a:lnTo>
                    <a:lnTo>
                      <a:pt x="2874" y="689"/>
                    </a:lnTo>
                    <a:lnTo>
                      <a:pt x="2826" y="689"/>
                    </a:lnTo>
                    <a:lnTo>
                      <a:pt x="2779" y="689"/>
                    </a:lnTo>
                    <a:lnTo>
                      <a:pt x="2731" y="689"/>
                    </a:lnTo>
                    <a:lnTo>
                      <a:pt x="2683" y="689"/>
                    </a:lnTo>
                    <a:lnTo>
                      <a:pt x="2635" y="689"/>
                    </a:lnTo>
                    <a:lnTo>
                      <a:pt x="2588" y="689"/>
                    </a:lnTo>
                    <a:lnTo>
                      <a:pt x="2540" y="689"/>
                    </a:lnTo>
                    <a:lnTo>
                      <a:pt x="2492" y="689"/>
                    </a:lnTo>
                    <a:lnTo>
                      <a:pt x="2444" y="688"/>
                    </a:lnTo>
                    <a:lnTo>
                      <a:pt x="2396" y="688"/>
                    </a:lnTo>
                    <a:lnTo>
                      <a:pt x="2348" y="688"/>
                    </a:lnTo>
                    <a:lnTo>
                      <a:pt x="2300" y="688"/>
                    </a:lnTo>
                    <a:lnTo>
                      <a:pt x="2251" y="688"/>
                    </a:lnTo>
                    <a:lnTo>
                      <a:pt x="2203" y="688"/>
                    </a:lnTo>
                    <a:lnTo>
                      <a:pt x="2155" y="688"/>
                    </a:lnTo>
                    <a:lnTo>
                      <a:pt x="2107" y="688"/>
                    </a:lnTo>
                    <a:lnTo>
                      <a:pt x="2013" y="688"/>
                    </a:lnTo>
                    <a:lnTo>
                      <a:pt x="1966" y="688"/>
                    </a:lnTo>
                    <a:lnTo>
                      <a:pt x="1918" y="688"/>
                    </a:lnTo>
                    <a:lnTo>
                      <a:pt x="1872" y="688"/>
                    </a:lnTo>
                    <a:lnTo>
                      <a:pt x="1824" y="688"/>
                    </a:lnTo>
                    <a:lnTo>
                      <a:pt x="1777" y="688"/>
                    </a:lnTo>
                    <a:lnTo>
                      <a:pt x="1730" y="688"/>
                    </a:lnTo>
                    <a:lnTo>
                      <a:pt x="1683" y="688"/>
                    </a:lnTo>
                    <a:lnTo>
                      <a:pt x="1636" y="688"/>
                    </a:lnTo>
                    <a:lnTo>
                      <a:pt x="1588" y="688"/>
                    </a:lnTo>
                    <a:lnTo>
                      <a:pt x="1542" y="688"/>
                    </a:lnTo>
                    <a:lnTo>
                      <a:pt x="1494" y="688"/>
                    </a:lnTo>
                    <a:lnTo>
                      <a:pt x="1447" y="688"/>
                    </a:lnTo>
                    <a:lnTo>
                      <a:pt x="1400" y="688"/>
                    </a:lnTo>
                    <a:lnTo>
                      <a:pt x="1353" y="688"/>
                    </a:lnTo>
                    <a:lnTo>
                      <a:pt x="1306" y="688"/>
                    </a:lnTo>
                    <a:lnTo>
                      <a:pt x="1258" y="688"/>
                    </a:lnTo>
                    <a:lnTo>
                      <a:pt x="1211" y="688"/>
                    </a:lnTo>
                    <a:lnTo>
                      <a:pt x="1164" y="688"/>
                    </a:lnTo>
                    <a:lnTo>
                      <a:pt x="1116" y="688"/>
                    </a:lnTo>
                    <a:lnTo>
                      <a:pt x="1069" y="688"/>
                    </a:lnTo>
                    <a:lnTo>
                      <a:pt x="1022" y="688"/>
                    </a:lnTo>
                    <a:lnTo>
                      <a:pt x="974" y="688"/>
                    </a:lnTo>
                    <a:lnTo>
                      <a:pt x="927" y="688"/>
                    </a:lnTo>
                    <a:lnTo>
                      <a:pt x="880" y="688"/>
                    </a:lnTo>
                    <a:lnTo>
                      <a:pt x="832" y="688"/>
                    </a:lnTo>
                    <a:lnTo>
                      <a:pt x="785" y="688"/>
                    </a:lnTo>
                    <a:lnTo>
                      <a:pt x="738" y="688"/>
                    </a:lnTo>
                    <a:lnTo>
                      <a:pt x="690" y="688"/>
                    </a:lnTo>
                    <a:lnTo>
                      <a:pt x="643" y="688"/>
                    </a:lnTo>
                    <a:lnTo>
                      <a:pt x="596" y="689"/>
                    </a:lnTo>
                    <a:lnTo>
                      <a:pt x="570" y="684"/>
                    </a:lnTo>
                    <a:lnTo>
                      <a:pt x="558" y="682"/>
                    </a:lnTo>
                    <a:lnTo>
                      <a:pt x="545" y="679"/>
                    </a:lnTo>
                    <a:lnTo>
                      <a:pt x="533" y="676"/>
                    </a:lnTo>
                    <a:lnTo>
                      <a:pt x="521" y="672"/>
                    </a:lnTo>
                    <a:lnTo>
                      <a:pt x="509" y="668"/>
                    </a:lnTo>
                    <a:lnTo>
                      <a:pt x="497" y="664"/>
                    </a:lnTo>
                    <a:lnTo>
                      <a:pt x="485" y="659"/>
                    </a:lnTo>
                    <a:lnTo>
                      <a:pt x="474" y="654"/>
                    </a:lnTo>
                    <a:lnTo>
                      <a:pt x="462" y="649"/>
                    </a:lnTo>
                    <a:lnTo>
                      <a:pt x="451" y="643"/>
                    </a:lnTo>
                    <a:lnTo>
                      <a:pt x="440" y="637"/>
                    </a:lnTo>
                    <a:lnTo>
                      <a:pt x="430" y="631"/>
                    </a:lnTo>
                    <a:lnTo>
                      <a:pt x="419" y="625"/>
                    </a:lnTo>
                    <a:lnTo>
                      <a:pt x="408" y="618"/>
                    </a:lnTo>
                    <a:lnTo>
                      <a:pt x="398" y="611"/>
                    </a:lnTo>
                    <a:lnTo>
                      <a:pt x="388" y="604"/>
                    </a:lnTo>
                    <a:lnTo>
                      <a:pt x="378" y="596"/>
                    </a:lnTo>
                    <a:lnTo>
                      <a:pt x="369" y="588"/>
                    </a:lnTo>
                    <a:lnTo>
                      <a:pt x="360" y="580"/>
                    </a:lnTo>
                    <a:lnTo>
                      <a:pt x="350" y="572"/>
                    </a:lnTo>
                    <a:lnTo>
                      <a:pt x="342" y="563"/>
                    </a:lnTo>
                    <a:lnTo>
                      <a:pt x="333" y="554"/>
                    </a:lnTo>
                    <a:lnTo>
                      <a:pt x="324" y="545"/>
                    </a:lnTo>
                    <a:lnTo>
                      <a:pt x="316" y="536"/>
                    </a:lnTo>
                    <a:lnTo>
                      <a:pt x="308" y="526"/>
                    </a:lnTo>
                    <a:lnTo>
                      <a:pt x="301" y="516"/>
                    </a:lnTo>
                    <a:lnTo>
                      <a:pt x="293" y="506"/>
                    </a:lnTo>
                    <a:lnTo>
                      <a:pt x="286" y="496"/>
                    </a:lnTo>
                    <a:lnTo>
                      <a:pt x="279" y="485"/>
                    </a:lnTo>
                    <a:lnTo>
                      <a:pt x="273" y="474"/>
                    </a:lnTo>
                    <a:lnTo>
                      <a:pt x="260" y="455"/>
                    </a:lnTo>
                    <a:lnTo>
                      <a:pt x="254" y="445"/>
                    </a:lnTo>
                    <a:lnTo>
                      <a:pt x="248" y="435"/>
                    </a:lnTo>
                    <a:lnTo>
                      <a:pt x="242" y="425"/>
                    </a:lnTo>
                    <a:lnTo>
                      <a:pt x="236" y="414"/>
                    </a:lnTo>
                    <a:lnTo>
                      <a:pt x="230" y="404"/>
                    </a:lnTo>
                    <a:lnTo>
                      <a:pt x="225" y="394"/>
                    </a:lnTo>
                    <a:lnTo>
                      <a:pt x="220" y="383"/>
                    </a:lnTo>
                    <a:lnTo>
                      <a:pt x="215" y="372"/>
                    </a:lnTo>
                    <a:lnTo>
                      <a:pt x="210" y="362"/>
                    </a:lnTo>
                    <a:lnTo>
                      <a:pt x="206" y="351"/>
                    </a:lnTo>
                    <a:lnTo>
                      <a:pt x="202" y="340"/>
                    </a:lnTo>
                    <a:lnTo>
                      <a:pt x="198" y="329"/>
                    </a:lnTo>
                    <a:lnTo>
                      <a:pt x="194" y="318"/>
                    </a:lnTo>
                    <a:lnTo>
                      <a:pt x="190" y="306"/>
                    </a:lnTo>
                    <a:lnTo>
                      <a:pt x="186" y="295"/>
                    </a:lnTo>
                    <a:lnTo>
                      <a:pt x="183" y="283"/>
                    </a:lnTo>
                    <a:lnTo>
                      <a:pt x="180" y="272"/>
                    </a:lnTo>
                    <a:lnTo>
                      <a:pt x="177" y="260"/>
                    </a:lnTo>
                    <a:lnTo>
                      <a:pt x="175" y="248"/>
                    </a:lnTo>
                    <a:lnTo>
                      <a:pt x="172" y="236"/>
                    </a:lnTo>
                    <a:lnTo>
                      <a:pt x="170" y="224"/>
                    </a:lnTo>
                    <a:lnTo>
                      <a:pt x="168" y="213"/>
                    </a:lnTo>
                    <a:lnTo>
                      <a:pt x="166" y="200"/>
                    </a:lnTo>
                    <a:lnTo>
                      <a:pt x="165" y="188"/>
                    </a:lnTo>
                    <a:lnTo>
                      <a:pt x="164" y="176"/>
                    </a:lnTo>
                    <a:lnTo>
                      <a:pt x="162" y="164"/>
                    </a:lnTo>
                    <a:lnTo>
                      <a:pt x="162" y="152"/>
                    </a:lnTo>
                    <a:lnTo>
                      <a:pt x="161" y="139"/>
                    </a:lnTo>
                    <a:lnTo>
                      <a:pt x="161" y="127"/>
                    </a:lnTo>
                    <a:lnTo>
                      <a:pt x="161" y="114"/>
                    </a:lnTo>
                    <a:lnTo>
                      <a:pt x="161" y="112"/>
                    </a:lnTo>
                    <a:lnTo>
                      <a:pt x="161" y="111"/>
                    </a:lnTo>
                    <a:lnTo>
                      <a:pt x="161" y="110"/>
                    </a:lnTo>
                    <a:lnTo>
                      <a:pt x="161" y="109"/>
                    </a:lnTo>
                    <a:lnTo>
                      <a:pt x="161" y="108"/>
                    </a:lnTo>
                    <a:lnTo>
                      <a:pt x="161" y="107"/>
                    </a:lnTo>
                    <a:lnTo>
                      <a:pt x="161" y="106"/>
                    </a:lnTo>
                    <a:lnTo>
                      <a:pt x="161" y="105"/>
                    </a:lnTo>
                    <a:lnTo>
                      <a:pt x="161" y="104"/>
                    </a:lnTo>
                    <a:lnTo>
                      <a:pt x="161" y="103"/>
                    </a:lnTo>
                    <a:lnTo>
                      <a:pt x="161" y="102"/>
                    </a:lnTo>
                    <a:lnTo>
                      <a:pt x="161" y="101"/>
                    </a:lnTo>
                    <a:lnTo>
                      <a:pt x="161" y="100"/>
                    </a:lnTo>
                    <a:lnTo>
                      <a:pt x="161" y="99"/>
                    </a:lnTo>
                    <a:lnTo>
                      <a:pt x="161" y="98"/>
                    </a:lnTo>
                    <a:lnTo>
                      <a:pt x="161" y="97"/>
                    </a:lnTo>
                    <a:lnTo>
                      <a:pt x="161" y="96"/>
                    </a:lnTo>
                    <a:lnTo>
                      <a:pt x="161" y="95"/>
                    </a:lnTo>
                    <a:lnTo>
                      <a:pt x="161" y="94"/>
                    </a:lnTo>
                    <a:lnTo>
                      <a:pt x="161" y="93"/>
                    </a:lnTo>
                    <a:lnTo>
                      <a:pt x="161" y="92"/>
                    </a:lnTo>
                    <a:lnTo>
                      <a:pt x="161" y="90"/>
                    </a:lnTo>
                    <a:lnTo>
                      <a:pt x="161" y="88"/>
                    </a:lnTo>
                    <a:lnTo>
                      <a:pt x="161" y="86"/>
                    </a:lnTo>
                    <a:lnTo>
                      <a:pt x="164" y="85"/>
                    </a:lnTo>
                    <a:lnTo>
                      <a:pt x="166" y="84"/>
                    </a:lnTo>
                    <a:lnTo>
                      <a:pt x="167" y="84"/>
                    </a:lnTo>
                    <a:lnTo>
                      <a:pt x="168" y="84"/>
                    </a:lnTo>
                    <a:lnTo>
                      <a:pt x="169" y="83"/>
                    </a:lnTo>
                    <a:lnTo>
                      <a:pt x="170" y="83"/>
                    </a:lnTo>
                    <a:lnTo>
                      <a:pt x="171" y="83"/>
                    </a:lnTo>
                    <a:lnTo>
                      <a:pt x="172" y="82"/>
                    </a:lnTo>
                    <a:lnTo>
                      <a:pt x="173" y="82"/>
                    </a:lnTo>
                    <a:lnTo>
                      <a:pt x="174" y="82"/>
                    </a:lnTo>
                    <a:lnTo>
                      <a:pt x="175" y="81"/>
                    </a:lnTo>
                    <a:lnTo>
                      <a:pt x="176" y="81"/>
                    </a:lnTo>
                    <a:lnTo>
                      <a:pt x="176" y="80"/>
                    </a:lnTo>
                    <a:lnTo>
                      <a:pt x="178" y="80"/>
                    </a:lnTo>
                    <a:lnTo>
                      <a:pt x="178" y="79"/>
                    </a:lnTo>
                    <a:lnTo>
                      <a:pt x="179" y="79"/>
                    </a:lnTo>
                    <a:lnTo>
                      <a:pt x="180" y="78"/>
                    </a:lnTo>
                    <a:lnTo>
                      <a:pt x="181" y="77"/>
                    </a:lnTo>
                    <a:lnTo>
                      <a:pt x="182" y="76"/>
                    </a:lnTo>
                    <a:lnTo>
                      <a:pt x="183" y="76"/>
                    </a:lnTo>
                    <a:lnTo>
                      <a:pt x="183" y="75"/>
                    </a:lnTo>
                    <a:lnTo>
                      <a:pt x="184" y="74"/>
                    </a:lnTo>
                    <a:lnTo>
                      <a:pt x="184" y="73"/>
                    </a:lnTo>
                    <a:lnTo>
                      <a:pt x="185" y="72"/>
                    </a:lnTo>
                    <a:lnTo>
                      <a:pt x="185" y="71"/>
                    </a:lnTo>
                    <a:lnTo>
                      <a:pt x="186" y="70"/>
                    </a:lnTo>
                    <a:lnTo>
                      <a:pt x="186" y="68"/>
                    </a:lnTo>
                    <a:lnTo>
                      <a:pt x="186" y="67"/>
                    </a:lnTo>
                    <a:lnTo>
                      <a:pt x="186" y="66"/>
                    </a:lnTo>
                    <a:lnTo>
                      <a:pt x="186" y="65"/>
                    </a:lnTo>
                    <a:lnTo>
                      <a:pt x="186" y="64"/>
                    </a:lnTo>
                    <a:lnTo>
                      <a:pt x="185" y="63"/>
                    </a:lnTo>
                    <a:lnTo>
                      <a:pt x="185" y="62"/>
                    </a:lnTo>
                    <a:lnTo>
                      <a:pt x="185" y="61"/>
                    </a:lnTo>
                    <a:lnTo>
                      <a:pt x="184" y="60"/>
                    </a:lnTo>
                    <a:lnTo>
                      <a:pt x="184" y="59"/>
                    </a:lnTo>
                    <a:lnTo>
                      <a:pt x="184" y="58"/>
                    </a:lnTo>
                    <a:lnTo>
                      <a:pt x="183" y="57"/>
                    </a:lnTo>
                    <a:lnTo>
                      <a:pt x="182" y="56"/>
                    </a:lnTo>
                    <a:lnTo>
                      <a:pt x="182" y="55"/>
                    </a:lnTo>
                    <a:lnTo>
                      <a:pt x="181" y="54"/>
                    </a:lnTo>
                    <a:lnTo>
                      <a:pt x="180" y="53"/>
                    </a:lnTo>
                    <a:lnTo>
                      <a:pt x="180" y="52"/>
                    </a:lnTo>
                    <a:lnTo>
                      <a:pt x="179" y="51"/>
                    </a:lnTo>
                    <a:lnTo>
                      <a:pt x="178" y="50"/>
                    </a:lnTo>
                    <a:lnTo>
                      <a:pt x="177" y="49"/>
                    </a:lnTo>
                    <a:lnTo>
                      <a:pt x="176" y="48"/>
                    </a:lnTo>
                    <a:lnTo>
                      <a:pt x="175" y="47"/>
                    </a:lnTo>
                    <a:lnTo>
                      <a:pt x="174" y="46"/>
                    </a:lnTo>
                    <a:lnTo>
                      <a:pt x="173" y="45"/>
                    </a:lnTo>
                    <a:lnTo>
                      <a:pt x="172" y="44"/>
                    </a:lnTo>
                    <a:lnTo>
                      <a:pt x="170" y="43"/>
                    </a:lnTo>
                    <a:lnTo>
                      <a:pt x="169" y="42"/>
                    </a:lnTo>
                    <a:lnTo>
                      <a:pt x="168" y="41"/>
                    </a:lnTo>
                    <a:lnTo>
                      <a:pt x="166" y="40"/>
                    </a:lnTo>
                    <a:lnTo>
                      <a:pt x="165" y="39"/>
                    </a:lnTo>
                    <a:lnTo>
                      <a:pt x="162" y="36"/>
                    </a:lnTo>
                    <a:lnTo>
                      <a:pt x="161" y="36"/>
                    </a:lnTo>
                    <a:lnTo>
                      <a:pt x="159" y="34"/>
                    </a:lnTo>
                    <a:lnTo>
                      <a:pt x="158" y="34"/>
                    </a:lnTo>
                    <a:lnTo>
                      <a:pt x="156" y="32"/>
                    </a:lnTo>
                    <a:lnTo>
                      <a:pt x="154" y="32"/>
                    </a:lnTo>
                    <a:lnTo>
                      <a:pt x="153" y="31"/>
                    </a:lnTo>
                    <a:lnTo>
                      <a:pt x="151" y="30"/>
                    </a:lnTo>
                    <a:lnTo>
                      <a:pt x="149" y="29"/>
                    </a:lnTo>
                    <a:lnTo>
                      <a:pt x="147" y="28"/>
                    </a:lnTo>
                    <a:lnTo>
                      <a:pt x="146" y="27"/>
                    </a:lnTo>
                    <a:lnTo>
                      <a:pt x="144" y="26"/>
                    </a:lnTo>
                    <a:lnTo>
                      <a:pt x="142" y="25"/>
                    </a:lnTo>
                    <a:lnTo>
                      <a:pt x="140" y="24"/>
                    </a:lnTo>
                    <a:lnTo>
                      <a:pt x="138" y="23"/>
                    </a:lnTo>
                    <a:lnTo>
                      <a:pt x="136" y="22"/>
                    </a:lnTo>
                    <a:lnTo>
                      <a:pt x="134" y="21"/>
                    </a:lnTo>
                    <a:lnTo>
                      <a:pt x="132" y="20"/>
                    </a:lnTo>
                    <a:lnTo>
                      <a:pt x="130" y="20"/>
                    </a:lnTo>
                    <a:lnTo>
                      <a:pt x="128" y="19"/>
                    </a:lnTo>
                    <a:lnTo>
                      <a:pt x="126" y="18"/>
                    </a:lnTo>
                    <a:lnTo>
                      <a:pt x="123" y="17"/>
                    </a:lnTo>
                    <a:lnTo>
                      <a:pt x="121" y="16"/>
                    </a:lnTo>
                    <a:lnTo>
                      <a:pt x="119" y="15"/>
                    </a:lnTo>
                    <a:lnTo>
                      <a:pt x="116" y="14"/>
                    </a:lnTo>
                    <a:lnTo>
                      <a:pt x="114" y="14"/>
                    </a:lnTo>
                    <a:lnTo>
                      <a:pt x="112" y="13"/>
                    </a:lnTo>
                    <a:lnTo>
                      <a:pt x="110" y="12"/>
                    </a:lnTo>
                    <a:lnTo>
                      <a:pt x="107" y="12"/>
                    </a:lnTo>
                    <a:lnTo>
                      <a:pt x="105" y="11"/>
                    </a:lnTo>
                    <a:lnTo>
                      <a:pt x="103" y="10"/>
                    </a:lnTo>
                    <a:lnTo>
                      <a:pt x="98" y="9"/>
                    </a:lnTo>
                    <a:lnTo>
                      <a:pt x="96" y="8"/>
                    </a:lnTo>
                    <a:lnTo>
                      <a:pt x="93" y="8"/>
                    </a:lnTo>
                    <a:lnTo>
                      <a:pt x="91" y="7"/>
                    </a:lnTo>
                    <a:lnTo>
                      <a:pt x="88" y="6"/>
                    </a:lnTo>
                    <a:lnTo>
                      <a:pt x="86" y="6"/>
                    </a:lnTo>
                    <a:lnTo>
                      <a:pt x="84" y="6"/>
                    </a:lnTo>
                    <a:lnTo>
                      <a:pt x="82" y="5"/>
                    </a:lnTo>
                    <a:lnTo>
                      <a:pt x="79" y="5"/>
                    </a:lnTo>
                    <a:lnTo>
                      <a:pt x="77" y="4"/>
                    </a:lnTo>
                    <a:lnTo>
                      <a:pt x="75" y="4"/>
                    </a:lnTo>
                    <a:lnTo>
                      <a:pt x="72" y="4"/>
                    </a:lnTo>
                    <a:lnTo>
                      <a:pt x="70" y="3"/>
                    </a:lnTo>
                    <a:lnTo>
                      <a:pt x="68" y="3"/>
                    </a:lnTo>
                    <a:lnTo>
                      <a:pt x="66" y="2"/>
                    </a:lnTo>
                    <a:lnTo>
                      <a:pt x="64" y="2"/>
                    </a:lnTo>
                    <a:lnTo>
                      <a:pt x="62" y="2"/>
                    </a:lnTo>
                    <a:lnTo>
                      <a:pt x="60" y="2"/>
                    </a:lnTo>
                    <a:lnTo>
                      <a:pt x="58" y="2"/>
                    </a:lnTo>
                    <a:lnTo>
                      <a:pt x="56" y="1"/>
                    </a:lnTo>
                    <a:lnTo>
                      <a:pt x="54" y="1"/>
                    </a:lnTo>
                    <a:lnTo>
                      <a:pt x="51" y="1"/>
                    </a:lnTo>
                    <a:lnTo>
                      <a:pt x="50" y="1"/>
                    </a:lnTo>
                    <a:lnTo>
                      <a:pt x="48" y="1"/>
                    </a:lnTo>
                    <a:lnTo>
                      <a:pt x="46" y="1"/>
                    </a:lnTo>
                    <a:lnTo>
                      <a:pt x="44" y="1"/>
                    </a:lnTo>
                    <a:lnTo>
                      <a:pt x="42" y="1"/>
                    </a:lnTo>
                    <a:lnTo>
                      <a:pt x="40" y="1"/>
                    </a:lnTo>
                    <a:lnTo>
                      <a:pt x="38" y="1"/>
                    </a:lnTo>
                    <a:lnTo>
                      <a:pt x="36" y="1"/>
                    </a:lnTo>
                    <a:lnTo>
                      <a:pt x="35" y="2"/>
                    </a:lnTo>
                    <a:lnTo>
                      <a:pt x="31" y="2"/>
                    </a:lnTo>
                    <a:lnTo>
                      <a:pt x="30" y="2"/>
                    </a:lnTo>
                    <a:lnTo>
                      <a:pt x="28" y="2"/>
                    </a:lnTo>
                    <a:lnTo>
                      <a:pt x="26" y="2"/>
                    </a:lnTo>
                    <a:lnTo>
                      <a:pt x="25" y="2"/>
                    </a:lnTo>
                    <a:lnTo>
                      <a:pt x="24" y="3"/>
                    </a:lnTo>
                    <a:lnTo>
                      <a:pt x="22" y="3"/>
                    </a:lnTo>
                    <a:lnTo>
                      <a:pt x="20" y="4"/>
                    </a:lnTo>
                    <a:lnTo>
                      <a:pt x="19" y="4"/>
                    </a:lnTo>
                    <a:lnTo>
                      <a:pt x="18" y="4"/>
                    </a:lnTo>
                    <a:lnTo>
                      <a:pt x="17" y="4"/>
                    </a:lnTo>
                    <a:lnTo>
                      <a:pt x="15" y="5"/>
                    </a:lnTo>
                    <a:lnTo>
                      <a:pt x="14" y="6"/>
                    </a:lnTo>
                    <a:lnTo>
                      <a:pt x="13" y="6"/>
                    </a:lnTo>
                    <a:lnTo>
                      <a:pt x="12" y="6"/>
                    </a:lnTo>
                    <a:lnTo>
                      <a:pt x="11" y="7"/>
                    </a:lnTo>
                    <a:lnTo>
                      <a:pt x="10" y="8"/>
                    </a:lnTo>
                    <a:lnTo>
                      <a:pt x="9" y="8"/>
                    </a:lnTo>
                    <a:lnTo>
                      <a:pt x="8" y="9"/>
                    </a:lnTo>
                    <a:lnTo>
                      <a:pt x="7" y="9"/>
                    </a:lnTo>
                    <a:lnTo>
                      <a:pt x="6" y="10"/>
                    </a:lnTo>
                    <a:lnTo>
                      <a:pt x="5" y="11"/>
                    </a:lnTo>
                    <a:lnTo>
                      <a:pt x="4" y="12"/>
                    </a:lnTo>
                    <a:lnTo>
                      <a:pt x="3" y="13"/>
                    </a:lnTo>
                    <a:lnTo>
                      <a:pt x="2" y="14"/>
                    </a:lnTo>
                    <a:lnTo>
                      <a:pt x="2" y="15"/>
                    </a:lnTo>
                    <a:lnTo>
                      <a:pt x="2" y="16"/>
                    </a:lnTo>
                    <a:lnTo>
                      <a:pt x="1" y="16"/>
                    </a:lnTo>
                    <a:lnTo>
                      <a:pt x="1" y="18"/>
                    </a:lnTo>
                    <a:lnTo>
                      <a:pt x="0" y="19"/>
                    </a:lnTo>
                    <a:lnTo>
                      <a:pt x="0" y="20"/>
                    </a:lnTo>
                    <a:lnTo>
                      <a:pt x="0" y="21"/>
                    </a:lnTo>
                    <a:lnTo>
                      <a:pt x="0" y="22"/>
                    </a:lnTo>
                    <a:lnTo>
                      <a:pt x="0" y="23"/>
                    </a:lnTo>
                    <a:lnTo>
                      <a:pt x="1" y="24"/>
                    </a:lnTo>
                    <a:lnTo>
                      <a:pt x="1" y="25"/>
                    </a:lnTo>
                    <a:lnTo>
                      <a:pt x="1" y="26"/>
                    </a:lnTo>
                    <a:lnTo>
                      <a:pt x="2" y="27"/>
                    </a:lnTo>
                    <a:lnTo>
                      <a:pt x="2" y="28"/>
                    </a:lnTo>
                    <a:lnTo>
                      <a:pt x="3" y="30"/>
                    </a:lnTo>
                    <a:lnTo>
                      <a:pt x="4" y="32"/>
                    </a:lnTo>
                    <a:lnTo>
                      <a:pt x="4" y="33"/>
                    </a:lnTo>
                    <a:lnTo>
                      <a:pt x="5" y="34"/>
                    </a:lnTo>
                    <a:lnTo>
                      <a:pt x="6" y="35"/>
                    </a:lnTo>
                    <a:lnTo>
                      <a:pt x="7" y="36"/>
                    </a:lnTo>
                    <a:lnTo>
                      <a:pt x="8" y="37"/>
                    </a:lnTo>
                    <a:lnTo>
                      <a:pt x="8" y="38"/>
                    </a:lnTo>
                    <a:lnTo>
                      <a:pt x="9" y="39"/>
                    </a:lnTo>
                    <a:lnTo>
                      <a:pt x="10" y="40"/>
                    </a:lnTo>
                    <a:lnTo>
                      <a:pt x="12" y="41"/>
                    </a:lnTo>
                    <a:lnTo>
                      <a:pt x="12" y="42"/>
                    </a:lnTo>
                    <a:lnTo>
                      <a:pt x="14" y="43"/>
                    </a:lnTo>
                    <a:lnTo>
                      <a:pt x="15" y="44"/>
                    </a:lnTo>
                    <a:lnTo>
                      <a:pt x="16" y="45"/>
                    </a:lnTo>
                    <a:lnTo>
                      <a:pt x="17" y="46"/>
                    </a:lnTo>
                    <a:lnTo>
                      <a:pt x="19" y="47"/>
                    </a:lnTo>
                    <a:lnTo>
                      <a:pt x="20" y="48"/>
                    </a:lnTo>
                    <a:lnTo>
                      <a:pt x="22" y="49"/>
                    </a:lnTo>
                    <a:lnTo>
                      <a:pt x="24" y="51"/>
                    </a:lnTo>
                    <a:lnTo>
                      <a:pt x="25" y="52"/>
                    </a:lnTo>
                    <a:lnTo>
                      <a:pt x="26" y="52"/>
                    </a:lnTo>
                    <a:lnTo>
                      <a:pt x="28" y="53"/>
                    </a:lnTo>
                    <a:lnTo>
                      <a:pt x="29" y="54"/>
                    </a:lnTo>
                    <a:lnTo>
                      <a:pt x="30" y="55"/>
                    </a:lnTo>
                    <a:lnTo>
                      <a:pt x="32" y="56"/>
                    </a:lnTo>
                    <a:lnTo>
                      <a:pt x="33" y="57"/>
                    </a:lnTo>
                    <a:lnTo>
                      <a:pt x="34" y="58"/>
                    </a:lnTo>
                    <a:lnTo>
                      <a:pt x="36" y="58"/>
                    </a:lnTo>
                    <a:lnTo>
                      <a:pt x="38" y="59"/>
                    </a:lnTo>
                    <a:lnTo>
                      <a:pt x="39" y="60"/>
                    </a:lnTo>
                    <a:lnTo>
                      <a:pt x="40" y="61"/>
                    </a:lnTo>
                    <a:lnTo>
                      <a:pt x="42" y="62"/>
                    </a:lnTo>
                    <a:lnTo>
                      <a:pt x="44" y="62"/>
                    </a:lnTo>
                    <a:lnTo>
                      <a:pt x="45" y="63"/>
                    </a:lnTo>
                    <a:lnTo>
                      <a:pt x="47" y="64"/>
                    </a:lnTo>
                    <a:lnTo>
                      <a:pt x="48" y="64"/>
                    </a:lnTo>
                    <a:lnTo>
                      <a:pt x="50" y="65"/>
                    </a:lnTo>
                    <a:lnTo>
                      <a:pt x="52" y="66"/>
                    </a:lnTo>
                    <a:lnTo>
                      <a:pt x="54" y="67"/>
                    </a:lnTo>
                    <a:lnTo>
                      <a:pt x="55" y="68"/>
                    </a:lnTo>
                    <a:lnTo>
                      <a:pt x="57" y="68"/>
                    </a:lnTo>
                    <a:lnTo>
                      <a:pt x="59" y="69"/>
                    </a:lnTo>
                    <a:lnTo>
                      <a:pt x="61" y="70"/>
                    </a:lnTo>
                    <a:lnTo>
                      <a:pt x="62" y="70"/>
                    </a:lnTo>
                    <a:lnTo>
                      <a:pt x="64" y="71"/>
                    </a:lnTo>
                    <a:lnTo>
                      <a:pt x="66" y="72"/>
                    </a:lnTo>
                    <a:lnTo>
                      <a:pt x="68" y="72"/>
                    </a:lnTo>
                    <a:lnTo>
                      <a:pt x="70" y="73"/>
                    </a:lnTo>
                    <a:lnTo>
                      <a:pt x="72" y="74"/>
                    </a:lnTo>
                    <a:lnTo>
                      <a:pt x="73" y="74"/>
                    </a:lnTo>
                    <a:lnTo>
                      <a:pt x="74" y="74"/>
                    </a:lnTo>
                    <a:lnTo>
                      <a:pt x="75" y="74"/>
                    </a:lnTo>
                    <a:lnTo>
                      <a:pt x="76" y="75"/>
                    </a:lnTo>
                    <a:lnTo>
                      <a:pt x="77" y="75"/>
                    </a:lnTo>
                    <a:lnTo>
                      <a:pt x="78" y="76"/>
                    </a:lnTo>
                    <a:lnTo>
                      <a:pt x="80" y="76"/>
                    </a:lnTo>
                    <a:lnTo>
                      <a:pt x="81" y="76"/>
                    </a:lnTo>
                    <a:lnTo>
                      <a:pt x="83" y="77"/>
                    </a:lnTo>
                    <a:lnTo>
                      <a:pt x="85" y="77"/>
                    </a:lnTo>
                    <a:lnTo>
                      <a:pt x="86" y="78"/>
                    </a:lnTo>
                    <a:lnTo>
                      <a:pt x="88" y="78"/>
                    </a:lnTo>
                    <a:lnTo>
                      <a:pt x="90" y="79"/>
                    </a:lnTo>
                    <a:lnTo>
                      <a:pt x="92" y="79"/>
                    </a:lnTo>
                    <a:lnTo>
                      <a:pt x="94" y="80"/>
                    </a:lnTo>
                    <a:lnTo>
                      <a:pt x="96" y="80"/>
                    </a:lnTo>
                    <a:lnTo>
                      <a:pt x="98" y="80"/>
                    </a:lnTo>
                    <a:lnTo>
                      <a:pt x="99" y="81"/>
                    </a:lnTo>
                    <a:lnTo>
                      <a:pt x="101" y="82"/>
                    </a:lnTo>
                    <a:lnTo>
                      <a:pt x="103" y="82"/>
                    </a:lnTo>
                    <a:lnTo>
                      <a:pt x="105" y="82"/>
                    </a:lnTo>
                    <a:lnTo>
                      <a:pt x="106" y="83"/>
                    </a:lnTo>
                    <a:lnTo>
                      <a:pt x="108" y="83"/>
                    </a:lnTo>
                    <a:lnTo>
                      <a:pt x="109" y="84"/>
                    </a:lnTo>
                    <a:lnTo>
                      <a:pt x="110" y="84"/>
                    </a:lnTo>
                    <a:lnTo>
                      <a:pt x="112" y="84"/>
                    </a:lnTo>
                    <a:lnTo>
                      <a:pt x="113" y="85"/>
                    </a:lnTo>
                    <a:lnTo>
                      <a:pt x="114" y="85"/>
                    </a:lnTo>
                    <a:lnTo>
                      <a:pt x="115" y="85"/>
                    </a:lnTo>
                    <a:lnTo>
                      <a:pt x="116" y="86"/>
                    </a:lnTo>
                    <a:lnTo>
                      <a:pt x="116" y="87"/>
                    </a:lnTo>
                    <a:lnTo>
                      <a:pt x="116" y="88"/>
                    </a:lnTo>
                    <a:lnTo>
                      <a:pt x="116" y="89"/>
                    </a:lnTo>
                    <a:lnTo>
                      <a:pt x="116" y="90"/>
                    </a:lnTo>
                    <a:lnTo>
                      <a:pt x="116" y="91"/>
                    </a:lnTo>
                    <a:lnTo>
                      <a:pt x="116" y="92"/>
                    </a:lnTo>
                    <a:lnTo>
                      <a:pt x="116" y="93"/>
                    </a:lnTo>
                    <a:lnTo>
                      <a:pt x="116" y="94"/>
                    </a:lnTo>
                    <a:lnTo>
                      <a:pt x="116" y="95"/>
                    </a:lnTo>
                    <a:lnTo>
                      <a:pt x="116" y="96"/>
                    </a:lnTo>
                    <a:lnTo>
                      <a:pt x="116" y="97"/>
                    </a:lnTo>
                    <a:lnTo>
                      <a:pt x="116" y="98"/>
                    </a:lnTo>
                    <a:lnTo>
                      <a:pt x="116" y="99"/>
                    </a:lnTo>
                    <a:lnTo>
                      <a:pt x="116" y="100"/>
                    </a:lnTo>
                    <a:lnTo>
                      <a:pt x="116" y="101"/>
                    </a:lnTo>
                    <a:lnTo>
                      <a:pt x="116" y="102"/>
                    </a:lnTo>
                    <a:lnTo>
                      <a:pt x="116" y="103"/>
                    </a:lnTo>
                    <a:lnTo>
                      <a:pt x="116" y="104"/>
                    </a:lnTo>
                    <a:lnTo>
                      <a:pt x="116" y="105"/>
                    </a:lnTo>
                    <a:lnTo>
                      <a:pt x="116" y="106"/>
                    </a:lnTo>
                    <a:lnTo>
                      <a:pt x="116" y="107"/>
                    </a:lnTo>
                    <a:lnTo>
                      <a:pt x="116" y="108"/>
                    </a:lnTo>
                    <a:lnTo>
                      <a:pt x="116" y="109"/>
                    </a:lnTo>
                    <a:lnTo>
                      <a:pt x="116" y="110"/>
                    </a:lnTo>
                    <a:lnTo>
                      <a:pt x="116" y="112"/>
                    </a:lnTo>
                    <a:lnTo>
                      <a:pt x="116" y="140"/>
                    </a:lnTo>
                    <a:lnTo>
                      <a:pt x="116" y="154"/>
                    </a:lnTo>
                    <a:lnTo>
                      <a:pt x="117" y="169"/>
                    </a:lnTo>
                    <a:lnTo>
                      <a:pt x="118" y="183"/>
                    </a:lnTo>
                    <a:lnTo>
                      <a:pt x="120" y="197"/>
                    </a:lnTo>
                    <a:lnTo>
                      <a:pt x="121" y="211"/>
                    </a:lnTo>
                    <a:lnTo>
                      <a:pt x="123" y="225"/>
                    </a:lnTo>
                    <a:lnTo>
                      <a:pt x="124" y="239"/>
                    </a:lnTo>
                    <a:lnTo>
                      <a:pt x="126" y="253"/>
                    </a:lnTo>
                    <a:lnTo>
                      <a:pt x="129" y="266"/>
                    </a:lnTo>
                    <a:lnTo>
                      <a:pt x="132" y="280"/>
                    </a:lnTo>
                    <a:lnTo>
                      <a:pt x="134" y="294"/>
                    </a:lnTo>
                    <a:lnTo>
                      <a:pt x="137" y="307"/>
                    </a:lnTo>
                    <a:lnTo>
                      <a:pt x="140" y="321"/>
                    </a:lnTo>
                    <a:lnTo>
                      <a:pt x="144" y="334"/>
                    </a:lnTo>
                    <a:lnTo>
                      <a:pt x="147" y="348"/>
                    </a:lnTo>
                    <a:lnTo>
                      <a:pt x="151" y="361"/>
                    </a:lnTo>
                    <a:lnTo>
                      <a:pt x="155" y="374"/>
                    </a:lnTo>
                    <a:lnTo>
                      <a:pt x="159" y="387"/>
                    </a:lnTo>
                    <a:lnTo>
                      <a:pt x="164" y="400"/>
                    </a:lnTo>
                    <a:lnTo>
                      <a:pt x="168" y="413"/>
                    </a:lnTo>
                    <a:lnTo>
                      <a:pt x="173" y="426"/>
                    </a:lnTo>
                    <a:lnTo>
                      <a:pt x="178" y="438"/>
                    </a:lnTo>
                    <a:lnTo>
                      <a:pt x="183" y="451"/>
                    </a:lnTo>
                    <a:lnTo>
                      <a:pt x="188" y="463"/>
                    </a:lnTo>
                    <a:lnTo>
                      <a:pt x="194" y="476"/>
                    </a:lnTo>
                    <a:lnTo>
                      <a:pt x="200" y="488"/>
                    </a:lnTo>
                    <a:lnTo>
                      <a:pt x="206" y="500"/>
                    </a:lnTo>
                    <a:lnTo>
                      <a:pt x="212" y="512"/>
                    </a:lnTo>
                    <a:lnTo>
                      <a:pt x="218" y="524"/>
                    </a:lnTo>
                    <a:lnTo>
                      <a:pt x="224" y="536"/>
                    </a:lnTo>
                    <a:lnTo>
                      <a:pt x="230" y="547"/>
                    </a:lnTo>
                    <a:lnTo>
                      <a:pt x="233" y="552"/>
                    </a:lnTo>
                    <a:lnTo>
                      <a:pt x="236" y="558"/>
                    </a:lnTo>
                    <a:lnTo>
                      <a:pt x="240" y="563"/>
                    </a:lnTo>
                    <a:lnTo>
                      <a:pt x="243" y="568"/>
                    </a:lnTo>
                    <a:lnTo>
                      <a:pt x="246" y="574"/>
                    </a:lnTo>
                    <a:lnTo>
                      <a:pt x="250" y="579"/>
                    </a:lnTo>
                    <a:lnTo>
                      <a:pt x="254" y="584"/>
                    </a:lnTo>
                    <a:lnTo>
                      <a:pt x="258" y="589"/>
                    </a:lnTo>
                    <a:lnTo>
                      <a:pt x="261" y="594"/>
                    </a:lnTo>
                    <a:lnTo>
                      <a:pt x="265" y="599"/>
                    </a:lnTo>
                    <a:lnTo>
                      <a:pt x="269" y="604"/>
                    </a:lnTo>
                    <a:lnTo>
                      <a:pt x="273" y="609"/>
                    </a:lnTo>
                    <a:lnTo>
                      <a:pt x="277" y="614"/>
                    </a:lnTo>
                    <a:lnTo>
                      <a:pt x="282" y="618"/>
                    </a:lnTo>
                    <a:lnTo>
                      <a:pt x="286" y="623"/>
                    </a:lnTo>
                    <a:lnTo>
                      <a:pt x="290" y="628"/>
                    </a:lnTo>
                    <a:lnTo>
                      <a:pt x="294" y="632"/>
                    </a:lnTo>
                    <a:lnTo>
                      <a:pt x="299" y="636"/>
                    </a:lnTo>
                    <a:lnTo>
                      <a:pt x="304" y="641"/>
                    </a:lnTo>
                    <a:lnTo>
                      <a:pt x="308" y="645"/>
                    </a:lnTo>
                    <a:lnTo>
                      <a:pt x="313" y="649"/>
                    </a:lnTo>
                    <a:lnTo>
                      <a:pt x="318" y="653"/>
                    </a:lnTo>
                    <a:lnTo>
                      <a:pt x="323" y="657"/>
                    </a:lnTo>
                    <a:lnTo>
                      <a:pt x="328" y="661"/>
                    </a:lnTo>
                    <a:lnTo>
                      <a:pt x="332" y="665"/>
                    </a:lnTo>
                    <a:lnTo>
                      <a:pt x="338" y="668"/>
                    </a:lnTo>
                    <a:lnTo>
                      <a:pt x="343" y="672"/>
                    </a:lnTo>
                    <a:lnTo>
                      <a:pt x="348" y="676"/>
                    </a:lnTo>
                    <a:lnTo>
                      <a:pt x="353" y="679"/>
                    </a:lnTo>
                    <a:lnTo>
                      <a:pt x="359" y="683"/>
                    </a:lnTo>
                    <a:lnTo>
                      <a:pt x="373" y="692"/>
                    </a:lnTo>
                    <a:lnTo>
                      <a:pt x="380" y="697"/>
                    </a:lnTo>
                    <a:lnTo>
                      <a:pt x="388" y="702"/>
                    </a:lnTo>
                    <a:lnTo>
                      <a:pt x="395" y="706"/>
                    </a:lnTo>
                    <a:lnTo>
                      <a:pt x="403" y="710"/>
                    </a:lnTo>
                    <a:lnTo>
                      <a:pt x="410" y="714"/>
                    </a:lnTo>
                    <a:lnTo>
                      <a:pt x="418" y="718"/>
                    </a:lnTo>
                    <a:lnTo>
                      <a:pt x="426" y="722"/>
                    </a:lnTo>
                    <a:lnTo>
                      <a:pt x="433" y="726"/>
                    </a:lnTo>
                    <a:lnTo>
                      <a:pt x="441" y="730"/>
                    </a:lnTo>
                    <a:lnTo>
                      <a:pt x="449" y="733"/>
                    </a:lnTo>
                    <a:lnTo>
                      <a:pt x="457" y="736"/>
                    </a:lnTo>
                    <a:lnTo>
                      <a:pt x="464" y="740"/>
                    </a:lnTo>
                    <a:lnTo>
                      <a:pt x="472" y="743"/>
                    </a:lnTo>
                    <a:lnTo>
                      <a:pt x="480" y="746"/>
                    </a:lnTo>
                    <a:lnTo>
                      <a:pt x="488" y="748"/>
                    </a:lnTo>
                    <a:lnTo>
                      <a:pt x="496" y="751"/>
                    </a:lnTo>
                    <a:lnTo>
                      <a:pt x="504" y="754"/>
                    </a:lnTo>
                    <a:lnTo>
                      <a:pt x="513" y="756"/>
                    </a:lnTo>
                    <a:lnTo>
                      <a:pt x="521" y="758"/>
                    </a:lnTo>
                    <a:lnTo>
                      <a:pt x="529" y="760"/>
                    </a:lnTo>
                    <a:lnTo>
                      <a:pt x="537" y="762"/>
                    </a:lnTo>
                    <a:lnTo>
                      <a:pt x="545" y="764"/>
                    </a:lnTo>
                    <a:lnTo>
                      <a:pt x="554" y="766"/>
                    </a:lnTo>
                    <a:lnTo>
                      <a:pt x="562" y="767"/>
                    </a:lnTo>
                    <a:lnTo>
                      <a:pt x="570" y="768"/>
                    </a:lnTo>
                    <a:lnTo>
                      <a:pt x="578" y="770"/>
                    </a:lnTo>
                    <a:lnTo>
                      <a:pt x="587" y="771"/>
                    </a:lnTo>
                    <a:lnTo>
                      <a:pt x="595" y="772"/>
                    </a:lnTo>
                    <a:lnTo>
                      <a:pt x="604" y="772"/>
                    </a:lnTo>
                    <a:lnTo>
                      <a:pt x="612" y="773"/>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sp>
            <p:nvSpPr>
              <p:cNvPr id="61450" name="Line 10"/>
              <p:cNvSpPr>
                <a:spLocks noChangeShapeType="1"/>
              </p:cNvSpPr>
              <p:nvPr/>
            </p:nvSpPr>
            <p:spPr bwMode="auto">
              <a:xfrm>
                <a:off x="271" y="1951"/>
                <a:ext cx="3887" cy="0"/>
              </a:xfrm>
              <a:prstGeom prst="line">
                <a:avLst/>
              </a:prstGeom>
              <a:noFill/>
              <a:ln w="12700">
                <a:solidFill>
                  <a:srgbClr val="000000"/>
                </a:solidFill>
                <a:round/>
                <a:headEnd type="none" w="sm" len="sm"/>
                <a:tailEnd type="none" w="sm" len="sm"/>
              </a:ln>
              <a:effectLst/>
            </p:spPr>
            <p:txBody>
              <a:bodyPr/>
              <a:lstStyle/>
              <a:p>
                <a:endParaRPr lang="es-CL"/>
              </a:p>
            </p:txBody>
          </p:sp>
          <p:sp>
            <p:nvSpPr>
              <p:cNvPr id="61451" name="Freeform 11"/>
              <p:cNvSpPr>
                <a:spLocks/>
              </p:cNvSpPr>
              <p:nvPr/>
            </p:nvSpPr>
            <p:spPr bwMode="auto">
              <a:xfrm>
                <a:off x="4197" y="1900"/>
                <a:ext cx="830" cy="303"/>
              </a:xfrm>
              <a:custGeom>
                <a:avLst/>
                <a:gdLst/>
                <a:ahLst/>
                <a:cxnLst>
                  <a:cxn ang="0">
                    <a:pos x="9" y="0"/>
                  </a:cxn>
                  <a:cxn ang="0">
                    <a:pos x="705" y="166"/>
                  </a:cxn>
                  <a:cxn ang="0">
                    <a:pos x="829" y="302"/>
                  </a:cxn>
                  <a:cxn ang="0">
                    <a:pos x="572" y="302"/>
                  </a:cxn>
                  <a:cxn ang="0">
                    <a:pos x="647" y="228"/>
                  </a:cxn>
                  <a:cxn ang="0">
                    <a:pos x="0" y="132"/>
                  </a:cxn>
                  <a:cxn ang="0">
                    <a:pos x="9" y="0"/>
                  </a:cxn>
                </a:cxnLst>
                <a:rect l="0" t="0" r="r" b="b"/>
                <a:pathLst>
                  <a:path w="830" h="303">
                    <a:moveTo>
                      <a:pt x="9" y="0"/>
                    </a:moveTo>
                    <a:lnTo>
                      <a:pt x="705" y="166"/>
                    </a:lnTo>
                    <a:lnTo>
                      <a:pt x="829" y="302"/>
                    </a:lnTo>
                    <a:lnTo>
                      <a:pt x="572" y="302"/>
                    </a:lnTo>
                    <a:lnTo>
                      <a:pt x="647" y="228"/>
                    </a:lnTo>
                    <a:lnTo>
                      <a:pt x="0" y="132"/>
                    </a:lnTo>
                    <a:lnTo>
                      <a:pt x="9" y="0"/>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grpSp>
        <p:grpSp>
          <p:nvGrpSpPr>
            <p:cNvPr id="4" name="Group 12"/>
            <p:cNvGrpSpPr>
              <a:grpSpLocks/>
            </p:cNvGrpSpPr>
            <p:nvPr/>
          </p:nvGrpSpPr>
          <p:grpSpPr bwMode="auto">
            <a:xfrm>
              <a:off x="4545" y="2338"/>
              <a:ext cx="842" cy="892"/>
              <a:chOff x="4545" y="2338"/>
              <a:chExt cx="842" cy="892"/>
            </a:xfrm>
          </p:grpSpPr>
          <p:sp>
            <p:nvSpPr>
              <p:cNvPr id="61453" name="Oval 13"/>
              <p:cNvSpPr>
                <a:spLocks noChangeArrowheads="1"/>
              </p:cNvSpPr>
              <p:nvPr/>
            </p:nvSpPr>
            <p:spPr bwMode="auto">
              <a:xfrm>
                <a:off x="4545" y="2831"/>
                <a:ext cx="842" cy="181"/>
              </a:xfrm>
              <a:prstGeom prst="ellipse">
                <a:avLst/>
              </a:prstGeom>
              <a:solidFill>
                <a:srgbClr val="008080"/>
              </a:solidFill>
              <a:ln w="12700">
                <a:solidFill>
                  <a:srgbClr val="000000"/>
                </a:solidFill>
                <a:round/>
                <a:headEnd/>
                <a:tailEnd/>
              </a:ln>
              <a:effectLst/>
            </p:spPr>
            <p:txBody>
              <a:bodyPr wrap="none" anchor="ctr"/>
              <a:lstStyle/>
              <a:p>
                <a:endParaRPr lang="es-CL"/>
              </a:p>
            </p:txBody>
          </p:sp>
          <p:sp>
            <p:nvSpPr>
              <p:cNvPr id="61454" name="Freeform 14"/>
              <p:cNvSpPr>
                <a:spLocks/>
              </p:cNvSpPr>
              <p:nvPr/>
            </p:nvSpPr>
            <p:spPr bwMode="auto">
              <a:xfrm>
                <a:off x="4667" y="2401"/>
                <a:ext cx="573" cy="540"/>
              </a:xfrm>
              <a:custGeom>
                <a:avLst/>
                <a:gdLst/>
                <a:ahLst/>
                <a:cxnLst>
                  <a:cxn ang="0">
                    <a:pos x="0" y="60"/>
                  </a:cxn>
                  <a:cxn ang="0">
                    <a:pos x="0" y="118"/>
                  </a:cxn>
                  <a:cxn ang="0">
                    <a:pos x="0" y="177"/>
                  </a:cxn>
                  <a:cxn ang="0">
                    <a:pos x="0" y="236"/>
                  </a:cxn>
                  <a:cxn ang="0">
                    <a:pos x="0" y="295"/>
                  </a:cxn>
                  <a:cxn ang="0">
                    <a:pos x="0" y="354"/>
                  </a:cxn>
                  <a:cxn ang="0">
                    <a:pos x="0" y="414"/>
                  </a:cxn>
                  <a:cxn ang="0">
                    <a:pos x="0" y="474"/>
                  </a:cxn>
                  <a:cxn ang="0">
                    <a:pos x="2" y="482"/>
                  </a:cxn>
                  <a:cxn ang="0">
                    <a:pos x="7" y="488"/>
                  </a:cxn>
                  <a:cxn ang="0">
                    <a:pos x="15" y="495"/>
                  </a:cxn>
                  <a:cxn ang="0">
                    <a:pos x="26" y="501"/>
                  </a:cxn>
                  <a:cxn ang="0">
                    <a:pos x="38" y="507"/>
                  </a:cxn>
                  <a:cxn ang="0">
                    <a:pos x="54" y="512"/>
                  </a:cxn>
                  <a:cxn ang="0">
                    <a:pos x="71" y="517"/>
                  </a:cxn>
                  <a:cxn ang="0">
                    <a:pos x="94" y="523"/>
                  </a:cxn>
                  <a:cxn ang="0">
                    <a:pos x="115" y="526"/>
                  </a:cxn>
                  <a:cxn ang="0">
                    <a:pos x="138" y="530"/>
                  </a:cxn>
                  <a:cxn ang="0">
                    <a:pos x="162" y="533"/>
                  </a:cxn>
                  <a:cxn ang="0">
                    <a:pos x="188" y="535"/>
                  </a:cxn>
                  <a:cxn ang="0">
                    <a:pos x="214" y="537"/>
                  </a:cxn>
                  <a:cxn ang="0">
                    <a:pos x="242" y="538"/>
                  </a:cxn>
                  <a:cxn ang="0">
                    <a:pos x="270" y="539"/>
                  </a:cxn>
                  <a:cxn ang="0">
                    <a:pos x="307" y="539"/>
                  </a:cxn>
                  <a:cxn ang="0">
                    <a:pos x="335" y="538"/>
                  </a:cxn>
                  <a:cxn ang="0">
                    <a:pos x="363" y="537"/>
                  </a:cxn>
                  <a:cxn ang="0">
                    <a:pos x="389" y="535"/>
                  </a:cxn>
                  <a:cxn ang="0">
                    <a:pos x="414" y="532"/>
                  </a:cxn>
                  <a:cxn ang="0">
                    <a:pos x="438" y="529"/>
                  </a:cxn>
                  <a:cxn ang="0">
                    <a:pos x="460" y="526"/>
                  </a:cxn>
                  <a:cxn ang="0">
                    <a:pos x="480" y="522"/>
                  </a:cxn>
                  <a:cxn ang="0">
                    <a:pos x="504" y="516"/>
                  </a:cxn>
                  <a:cxn ang="0">
                    <a:pos x="520" y="512"/>
                  </a:cxn>
                  <a:cxn ang="0">
                    <a:pos x="534" y="506"/>
                  </a:cxn>
                  <a:cxn ang="0">
                    <a:pos x="546" y="501"/>
                  </a:cxn>
                  <a:cxn ang="0">
                    <a:pos x="556" y="495"/>
                  </a:cxn>
                  <a:cxn ang="0">
                    <a:pos x="563" y="489"/>
                  </a:cxn>
                  <a:cxn ang="0">
                    <a:pos x="567" y="483"/>
                  </a:cxn>
                  <a:cxn ang="0">
                    <a:pos x="569" y="476"/>
                  </a:cxn>
                  <a:cxn ang="0">
                    <a:pos x="570" y="402"/>
                  </a:cxn>
                  <a:cxn ang="0">
                    <a:pos x="571" y="344"/>
                  </a:cxn>
                  <a:cxn ang="0">
                    <a:pos x="571" y="284"/>
                  </a:cxn>
                  <a:cxn ang="0">
                    <a:pos x="572" y="225"/>
                  </a:cxn>
                  <a:cxn ang="0">
                    <a:pos x="572" y="166"/>
                  </a:cxn>
                  <a:cxn ang="0">
                    <a:pos x="572" y="107"/>
                  </a:cxn>
                  <a:cxn ang="0">
                    <a:pos x="572" y="48"/>
                  </a:cxn>
                  <a:cxn ang="0">
                    <a:pos x="536" y="3"/>
                  </a:cxn>
                  <a:cxn ang="0">
                    <a:pos x="465" y="2"/>
                  </a:cxn>
                  <a:cxn ang="0">
                    <a:pos x="393" y="2"/>
                  </a:cxn>
                  <a:cxn ang="0">
                    <a:pos x="322" y="2"/>
                  </a:cxn>
                  <a:cxn ang="0">
                    <a:pos x="250" y="1"/>
                  </a:cxn>
                  <a:cxn ang="0">
                    <a:pos x="178" y="1"/>
                  </a:cxn>
                  <a:cxn ang="0">
                    <a:pos x="107" y="1"/>
                  </a:cxn>
                  <a:cxn ang="0">
                    <a:pos x="35" y="0"/>
                  </a:cxn>
                </a:cxnLst>
                <a:rect l="0" t="0" r="r" b="b"/>
                <a:pathLst>
                  <a:path w="573" h="540">
                    <a:moveTo>
                      <a:pt x="0" y="0"/>
                    </a:moveTo>
                    <a:lnTo>
                      <a:pt x="0" y="30"/>
                    </a:lnTo>
                    <a:lnTo>
                      <a:pt x="0" y="45"/>
                    </a:lnTo>
                    <a:lnTo>
                      <a:pt x="0" y="60"/>
                    </a:lnTo>
                    <a:lnTo>
                      <a:pt x="0" y="74"/>
                    </a:lnTo>
                    <a:lnTo>
                      <a:pt x="0" y="89"/>
                    </a:lnTo>
                    <a:lnTo>
                      <a:pt x="0" y="104"/>
                    </a:lnTo>
                    <a:lnTo>
                      <a:pt x="0" y="118"/>
                    </a:lnTo>
                    <a:lnTo>
                      <a:pt x="0" y="133"/>
                    </a:lnTo>
                    <a:lnTo>
                      <a:pt x="0" y="148"/>
                    </a:lnTo>
                    <a:lnTo>
                      <a:pt x="0" y="162"/>
                    </a:lnTo>
                    <a:lnTo>
                      <a:pt x="0" y="177"/>
                    </a:lnTo>
                    <a:lnTo>
                      <a:pt x="0" y="192"/>
                    </a:lnTo>
                    <a:lnTo>
                      <a:pt x="0" y="206"/>
                    </a:lnTo>
                    <a:lnTo>
                      <a:pt x="0" y="221"/>
                    </a:lnTo>
                    <a:lnTo>
                      <a:pt x="0" y="236"/>
                    </a:lnTo>
                    <a:lnTo>
                      <a:pt x="0" y="250"/>
                    </a:lnTo>
                    <a:lnTo>
                      <a:pt x="0" y="265"/>
                    </a:lnTo>
                    <a:lnTo>
                      <a:pt x="0" y="280"/>
                    </a:lnTo>
                    <a:lnTo>
                      <a:pt x="0" y="295"/>
                    </a:lnTo>
                    <a:lnTo>
                      <a:pt x="0" y="310"/>
                    </a:lnTo>
                    <a:lnTo>
                      <a:pt x="0" y="324"/>
                    </a:lnTo>
                    <a:lnTo>
                      <a:pt x="0" y="339"/>
                    </a:lnTo>
                    <a:lnTo>
                      <a:pt x="0" y="354"/>
                    </a:lnTo>
                    <a:lnTo>
                      <a:pt x="0" y="369"/>
                    </a:lnTo>
                    <a:lnTo>
                      <a:pt x="0" y="384"/>
                    </a:lnTo>
                    <a:lnTo>
                      <a:pt x="0" y="398"/>
                    </a:lnTo>
                    <a:lnTo>
                      <a:pt x="0" y="414"/>
                    </a:lnTo>
                    <a:lnTo>
                      <a:pt x="0" y="428"/>
                    </a:lnTo>
                    <a:lnTo>
                      <a:pt x="0" y="444"/>
                    </a:lnTo>
                    <a:lnTo>
                      <a:pt x="0" y="459"/>
                    </a:lnTo>
                    <a:lnTo>
                      <a:pt x="0" y="474"/>
                    </a:lnTo>
                    <a:lnTo>
                      <a:pt x="0" y="477"/>
                    </a:lnTo>
                    <a:lnTo>
                      <a:pt x="0" y="479"/>
                    </a:lnTo>
                    <a:lnTo>
                      <a:pt x="1" y="480"/>
                    </a:lnTo>
                    <a:lnTo>
                      <a:pt x="2" y="482"/>
                    </a:lnTo>
                    <a:lnTo>
                      <a:pt x="3" y="484"/>
                    </a:lnTo>
                    <a:lnTo>
                      <a:pt x="4" y="485"/>
                    </a:lnTo>
                    <a:lnTo>
                      <a:pt x="6" y="487"/>
                    </a:lnTo>
                    <a:lnTo>
                      <a:pt x="7" y="488"/>
                    </a:lnTo>
                    <a:lnTo>
                      <a:pt x="9" y="490"/>
                    </a:lnTo>
                    <a:lnTo>
                      <a:pt x="11" y="492"/>
                    </a:lnTo>
                    <a:lnTo>
                      <a:pt x="13" y="493"/>
                    </a:lnTo>
                    <a:lnTo>
                      <a:pt x="15" y="495"/>
                    </a:lnTo>
                    <a:lnTo>
                      <a:pt x="18" y="496"/>
                    </a:lnTo>
                    <a:lnTo>
                      <a:pt x="20" y="498"/>
                    </a:lnTo>
                    <a:lnTo>
                      <a:pt x="23" y="500"/>
                    </a:lnTo>
                    <a:lnTo>
                      <a:pt x="26" y="501"/>
                    </a:lnTo>
                    <a:lnTo>
                      <a:pt x="29" y="502"/>
                    </a:lnTo>
                    <a:lnTo>
                      <a:pt x="32" y="504"/>
                    </a:lnTo>
                    <a:lnTo>
                      <a:pt x="35" y="506"/>
                    </a:lnTo>
                    <a:lnTo>
                      <a:pt x="38" y="507"/>
                    </a:lnTo>
                    <a:lnTo>
                      <a:pt x="42" y="508"/>
                    </a:lnTo>
                    <a:lnTo>
                      <a:pt x="46" y="510"/>
                    </a:lnTo>
                    <a:lnTo>
                      <a:pt x="50" y="511"/>
                    </a:lnTo>
                    <a:lnTo>
                      <a:pt x="54" y="512"/>
                    </a:lnTo>
                    <a:lnTo>
                      <a:pt x="58" y="514"/>
                    </a:lnTo>
                    <a:lnTo>
                      <a:pt x="62" y="515"/>
                    </a:lnTo>
                    <a:lnTo>
                      <a:pt x="66" y="516"/>
                    </a:lnTo>
                    <a:lnTo>
                      <a:pt x="71" y="517"/>
                    </a:lnTo>
                    <a:lnTo>
                      <a:pt x="75" y="518"/>
                    </a:lnTo>
                    <a:lnTo>
                      <a:pt x="80" y="520"/>
                    </a:lnTo>
                    <a:lnTo>
                      <a:pt x="85" y="521"/>
                    </a:lnTo>
                    <a:lnTo>
                      <a:pt x="94" y="523"/>
                    </a:lnTo>
                    <a:lnTo>
                      <a:pt x="100" y="524"/>
                    </a:lnTo>
                    <a:lnTo>
                      <a:pt x="105" y="525"/>
                    </a:lnTo>
                    <a:lnTo>
                      <a:pt x="110" y="526"/>
                    </a:lnTo>
                    <a:lnTo>
                      <a:pt x="115" y="526"/>
                    </a:lnTo>
                    <a:lnTo>
                      <a:pt x="121" y="528"/>
                    </a:lnTo>
                    <a:lnTo>
                      <a:pt x="126" y="528"/>
                    </a:lnTo>
                    <a:lnTo>
                      <a:pt x="132" y="529"/>
                    </a:lnTo>
                    <a:lnTo>
                      <a:pt x="138" y="530"/>
                    </a:lnTo>
                    <a:lnTo>
                      <a:pt x="144" y="531"/>
                    </a:lnTo>
                    <a:lnTo>
                      <a:pt x="150" y="532"/>
                    </a:lnTo>
                    <a:lnTo>
                      <a:pt x="156" y="532"/>
                    </a:lnTo>
                    <a:lnTo>
                      <a:pt x="162" y="533"/>
                    </a:lnTo>
                    <a:lnTo>
                      <a:pt x="168" y="534"/>
                    </a:lnTo>
                    <a:lnTo>
                      <a:pt x="175" y="534"/>
                    </a:lnTo>
                    <a:lnTo>
                      <a:pt x="181" y="535"/>
                    </a:lnTo>
                    <a:lnTo>
                      <a:pt x="188" y="535"/>
                    </a:lnTo>
                    <a:lnTo>
                      <a:pt x="194" y="536"/>
                    </a:lnTo>
                    <a:lnTo>
                      <a:pt x="201" y="536"/>
                    </a:lnTo>
                    <a:lnTo>
                      <a:pt x="208" y="537"/>
                    </a:lnTo>
                    <a:lnTo>
                      <a:pt x="214" y="537"/>
                    </a:lnTo>
                    <a:lnTo>
                      <a:pt x="221" y="537"/>
                    </a:lnTo>
                    <a:lnTo>
                      <a:pt x="228" y="538"/>
                    </a:lnTo>
                    <a:lnTo>
                      <a:pt x="235" y="538"/>
                    </a:lnTo>
                    <a:lnTo>
                      <a:pt x="242" y="538"/>
                    </a:lnTo>
                    <a:lnTo>
                      <a:pt x="249" y="538"/>
                    </a:lnTo>
                    <a:lnTo>
                      <a:pt x="256" y="539"/>
                    </a:lnTo>
                    <a:lnTo>
                      <a:pt x="263" y="539"/>
                    </a:lnTo>
                    <a:lnTo>
                      <a:pt x="270" y="539"/>
                    </a:lnTo>
                    <a:lnTo>
                      <a:pt x="278" y="539"/>
                    </a:lnTo>
                    <a:lnTo>
                      <a:pt x="285" y="539"/>
                    </a:lnTo>
                    <a:lnTo>
                      <a:pt x="300" y="539"/>
                    </a:lnTo>
                    <a:lnTo>
                      <a:pt x="307" y="539"/>
                    </a:lnTo>
                    <a:lnTo>
                      <a:pt x="314" y="539"/>
                    </a:lnTo>
                    <a:lnTo>
                      <a:pt x="321" y="538"/>
                    </a:lnTo>
                    <a:lnTo>
                      <a:pt x="328" y="538"/>
                    </a:lnTo>
                    <a:lnTo>
                      <a:pt x="335" y="538"/>
                    </a:lnTo>
                    <a:lnTo>
                      <a:pt x="342" y="538"/>
                    </a:lnTo>
                    <a:lnTo>
                      <a:pt x="349" y="537"/>
                    </a:lnTo>
                    <a:lnTo>
                      <a:pt x="356" y="537"/>
                    </a:lnTo>
                    <a:lnTo>
                      <a:pt x="363" y="537"/>
                    </a:lnTo>
                    <a:lnTo>
                      <a:pt x="369" y="536"/>
                    </a:lnTo>
                    <a:lnTo>
                      <a:pt x="376" y="536"/>
                    </a:lnTo>
                    <a:lnTo>
                      <a:pt x="382" y="535"/>
                    </a:lnTo>
                    <a:lnTo>
                      <a:pt x="389" y="535"/>
                    </a:lnTo>
                    <a:lnTo>
                      <a:pt x="396" y="534"/>
                    </a:lnTo>
                    <a:lnTo>
                      <a:pt x="402" y="534"/>
                    </a:lnTo>
                    <a:lnTo>
                      <a:pt x="408" y="533"/>
                    </a:lnTo>
                    <a:lnTo>
                      <a:pt x="414" y="532"/>
                    </a:lnTo>
                    <a:lnTo>
                      <a:pt x="420" y="532"/>
                    </a:lnTo>
                    <a:lnTo>
                      <a:pt x="426" y="531"/>
                    </a:lnTo>
                    <a:lnTo>
                      <a:pt x="432" y="530"/>
                    </a:lnTo>
                    <a:lnTo>
                      <a:pt x="438" y="529"/>
                    </a:lnTo>
                    <a:lnTo>
                      <a:pt x="444" y="528"/>
                    </a:lnTo>
                    <a:lnTo>
                      <a:pt x="449" y="528"/>
                    </a:lnTo>
                    <a:lnTo>
                      <a:pt x="454" y="526"/>
                    </a:lnTo>
                    <a:lnTo>
                      <a:pt x="460" y="526"/>
                    </a:lnTo>
                    <a:lnTo>
                      <a:pt x="465" y="525"/>
                    </a:lnTo>
                    <a:lnTo>
                      <a:pt x="470" y="524"/>
                    </a:lnTo>
                    <a:lnTo>
                      <a:pt x="476" y="523"/>
                    </a:lnTo>
                    <a:lnTo>
                      <a:pt x="480" y="522"/>
                    </a:lnTo>
                    <a:lnTo>
                      <a:pt x="486" y="521"/>
                    </a:lnTo>
                    <a:lnTo>
                      <a:pt x="495" y="518"/>
                    </a:lnTo>
                    <a:lnTo>
                      <a:pt x="499" y="517"/>
                    </a:lnTo>
                    <a:lnTo>
                      <a:pt x="504" y="516"/>
                    </a:lnTo>
                    <a:lnTo>
                      <a:pt x="508" y="515"/>
                    </a:lnTo>
                    <a:lnTo>
                      <a:pt x="512" y="514"/>
                    </a:lnTo>
                    <a:lnTo>
                      <a:pt x="516" y="513"/>
                    </a:lnTo>
                    <a:lnTo>
                      <a:pt x="520" y="512"/>
                    </a:lnTo>
                    <a:lnTo>
                      <a:pt x="524" y="510"/>
                    </a:lnTo>
                    <a:lnTo>
                      <a:pt x="528" y="509"/>
                    </a:lnTo>
                    <a:lnTo>
                      <a:pt x="531" y="508"/>
                    </a:lnTo>
                    <a:lnTo>
                      <a:pt x="534" y="506"/>
                    </a:lnTo>
                    <a:lnTo>
                      <a:pt x="538" y="505"/>
                    </a:lnTo>
                    <a:lnTo>
                      <a:pt x="541" y="504"/>
                    </a:lnTo>
                    <a:lnTo>
                      <a:pt x="544" y="502"/>
                    </a:lnTo>
                    <a:lnTo>
                      <a:pt x="546" y="501"/>
                    </a:lnTo>
                    <a:lnTo>
                      <a:pt x="549" y="499"/>
                    </a:lnTo>
                    <a:lnTo>
                      <a:pt x="551" y="498"/>
                    </a:lnTo>
                    <a:lnTo>
                      <a:pt x="554" y="496"/>
                    </a:lnTo>
                    <a:lnTo>
                      <a:pt x="556" y="495"/>
                    </a:lnTo>
                    <a:lnTo>
                      <a:pt x="558" y="494"/>
                    </a:lnTo>
                    <a:lnTo>
                      <a:pt x="560" y="492"/>
                    </a:lnTo>
                    <a:lnTo>
                      <a:pt x="561" y="490"/>
                    </a:lnTo>
                    <a:lnTo>
                      <a:pt x="563" y="489"/>
                    </a:lnTo>
                    <a:lnTo>
                      <a:pt x="564" y="488"/>
                    </a:lnTo>
                    <a:lnTo>
                      <a:pt x="565" y="486"/>
                    </a:lnTo>
                    <a:lnTo>
                      <a:pt x="566" y="484"/>
                    </a:lnTo>
                    <a:lnTo>
                      <a:pt x="567" y="483"/>
                    </a:lnTo>
                    <a:lnTo>
                      <a:pt x="568" y="481"/>
                    </a:lnTo>
                    <a:lnTo>
                      <a:pt x="568" y="480"/>
                    </a:lnTo>
                    <a:lnTo>
                      <a:pt x="568" y="478"/>
                    </a:lnTo>
                    <a:lnTo>
                      <a:pt x="569" y="476"/>
                    </a:lnTo>
                    <a:lnTo>
                      <a:pt x="569" y="447"/>
                    </a:lnTo>
                    <a:lnTo>
                      <a:pt x="570" y="432"/>
                    </a:lnTo>
                    <a:lnTo>
                      <a:pt x="570" y="417"/>
                    </a:lnTo>
                    <a:lnTo>
                      <a:pt x="570" y="402"/>
                    </a:lnTo>
                    <a:lnTo>
                      <a:pt x="570" y="388"/>
                    </a:lnTo>
                    <a:lnTo>
                      <a:pt x="570" y="373"/>
                    </a:lnTo>
                    <a:lnTo>
                      <a:pt x="571" y="358"/>
                    </a:lnTo>
                    <a:lnTo>
                      <a:pt x="571" y="344"/>
                    </a:lnTo>
                    <a:lnTo>
                      <a:pt x="571" y="329"/>
                    </a:lnTo>
                    <a:lnTo>
                      <a:pt x="571" y="314"/>
                    </a:lnTo>
                    <a:lnTo>
                      <a:pt x="571" y="299"/>
                    </a:lnTo>
                    <a:lnTo>
                      <a:pt x="571" y="284"/>
                    </a:lnTo>
                    <a:lnTo>
                      <a:pt x="572" y="270"/>
                    </a:lnTo>
                    <a:lnTo>
                      <a:pt x="572" y="255"/>
                    </a:lnTo>
                    <a:lnTo>
                      <a:pt x="572" y="240"/>
                    </a:lnTo>
                    <a:lnTo>
                      <a:pt x="572" y="225"/>
                    </a:lnTo>
                    <a:lnTo>
                      <a:pt x="572" y="210"/>
                    </a:lnTo>
                    <a:lnTo>
                      <a:pt x="572" y="196"/>
                    </a:lnTo>
                    <a:lnTo>
                      <a:pt x="572" y="181"/>
                    </a:lnTo>
                    <a:lnTo>
                      <a:pt x="572" y="166"/>
                    </a:lnTo>
                    <a:lnTo>
                      <a:pt x="572" y="151"/>
                    </a:lnTo>
                    <a:lnTo>
                      <a:pt x="572" y="136"/>
                    </a:lnTo>
                    <a:lnTo>
                      <a:pt x="572" y="122"/>
                    </a:lnTo>
                    <a:lnTo>
                      <a:pt x="572" y="107"/>
                    </a:lnTo>
                    <a:lnTo>
                      <a:pt x="572" y="92"/>
                    </a:lnTo>
                    <a:lnTo>
                      <a:pt x="572" y="77"/>
                    </a:lnTo>
                    <a:lnTo>
                      <a:pt x="572" y="62"/>
                    </a:lnTo>
                    <a:lnTo>
                      <a:pt x="572" y="48"/>
                    </a:lnTo>
                    <a:lnTo>
                      <a:pt x="572" y="33"/>
                    </a:lnTo>
                    <a:lnTo>
                      <a:pt x="572" y="18"/>
                    </a:lnTo>
                    <a:lnTo>
                      <a:pt x="572" y="3"/>
                    </a:lnTo>
                    <a:lnTo>
                      <a:pt x="536" y="3"/>
                    </a:lnTo>
                    <a:lnTo>
                      <a:pt x="518" y="3"/>
                    </a:lnTo>
                    <a:lnTo>
                      <a:pt x="500" y="3"/>
                    </a:lnTo>
                    <a:lnTo>
                      <a:pt x="482" y="2"/>
                    </a:lnTo>
                    <a:lnTo>
                      <a:pt x="465" y="2"/>
                    </a:lnTo>
                    <a:lnTo>
                      <a:pt x="447" y="2"/>
                    </a:lnTo>
                    <a:lnTo>
                      <a:pt x="429" y="2"/>
                    </a:lnTo>
                    <a:lnTo>
                      <a:pt x="411" y="2"/>
                    </a:lnTo>
                    <a:lnTo>
                      <a:pt x="393" y="2"/>
                    </a:lnTo>
                    <a:lnTo>
                      <a:pt x="375" y="2"/>
                    </a:lnTo>
                    <a:lnTo>
                      <a:pt x="357" y="2"/>
                    </a:lnTo>
                    <a:lnTo>
                      <a:pt x="339" y="2"/>
                    </a:lnTo>
                    <a:lnTo>
                      <a:pt x="322" y="2"/>
                    </a:lnTo>
                    <a:lnTo>
                      <a:pt x="304" y="2"/>
                    </a:lnTo>
                    <a:lnTo>
                      <a:pt x="286" y="2"/>
                    </a:lnTo>
                    <a:lnTo>
                      <a:pt x="268" y="2"/>
                    </a:lnTo>
                    <a:lnTo>
                      <a:pt x="250" y="1"/>
                    </a:lnTo>
                    <a:lnTo>
                      <a:pt x="232" y="1"/>
                    </a:lnTo>
                    <a:lnTo>
                      <a:pt x="214" y="1"/>
                    </a:lnTo>
                    <a:lnTo>
                      <a:pt x="196" y="1"/>
                    </a:lnTo>
                    <a:lnTo>
                      <a:pt x="178" y="1"/>
                    </a:lnTo>
                    <a:lnTo>
                      <a:pt x="160" y="1"/>
                    </a:lnTo>
                    <a:lnTo>
                      <a:pt x="142" y="1"/>
                    </a:lnTo>
                    <a:lnTo>
                      <a:pt x="124" y="1"/>
                    </a:lnTo>
                    <a:lnTo>
                      <a:pt x="107" y="1"/>
                    </a:lnTo>
                    <a:lnTo>
                      <a:pt x="89" y="0"/>
                    </a:lnTo>
                    <a:lnTo>
                      <a:pt x="71" y="0"/>
                    </a:lnTo>
                    <a:lnTo>
                      <a:pt x="53" y="0"/>
                    </a:lnTo>
                    <a:lnTo>
                      <a:pt x="35" y="0"/>
                    </a:lnTo>
                    <a:lnTo>
                      <a:pt x="17" y="0"/>
                    </a:lnTo>
                    <a:lnTo>
                      <a:pt x="0" y="0"/>
                    </a:lnTo>
                  </a:path>
                </a:pathLst>
              </a:custGeom>
              <a:solidFill>
                <a:srgbClr val="FFFFBF"/>
              </a:solidFill>
              <a:ln w="12700" cap="rnd" cmpd="sng">
                <a:solidFill>
                  <a:srgbClr val="000000"/>
                </a:solidFill>
                <a:prstDash val="solid"/>
                <a:round/>
                <a:headEnd type="none" w="sm" len="sm"/>
                <a:tailEnd type="none" w="sm" len="sm"/>
              </a:ln>
              <a:effectLst/>
            </p:spPr>
            <p:txBody>
              <a:bodyPr/>
              <a:lstStyle/>
              <a:p>
                <a:endParaRPr lang="es-CL"/>
              </a:p>
            </p:txBody>
          </p:sp>
          <p:sp useBgFill="1">
            <p:nvSpPr>
              <p:cNvPr id="61455" name="Freeform 15"/>
              <p:cNvSpPr>
                <a:spLocks/>
              </p:cNvSpPr>
              <p:nvPr/>
            </p:nvSpPr>
            <p:spPr bwMode="auto">
              <a:xfrm>
                <a:off x="4664" y="2338"/>
                <a:ext cx="573" cy="127"/>
              </a:xfrm>
              <a:custGeom>
                <a:avLst/>
                <a:gdLst/>
                <a:ahLst/>
                <a:cxnLst>
                  <a:cxn ang="0">
                    <a:pos x="315" y="126"/>
                  </a:cxn>
                  <a:cxn ang="0">
                    <a:pos x="343" y="125"/>
                  </a:cxn>
                  <a:cxn ang="0">
                    <a:pos x="371" y="123"/>
                  </a:cxn>
                  <a:cxn ang="0">
                    <a:pos x="397" y="121"/>
                  </a:cxn>
                  <a:cxn ang="0">
                    <a:pos x="422" y="118"/>
                  </a:cxn>
                  <a:cxn ang="0">
                    <a:pos x="445" y="115"/>
                  </a:cxn>
                  <a:cxn ang="0">
                    <a:pos x="468" y="112"/>
                  </a:cxn>
                  <a:cxn ang="0">
                    <a:pos x="488" y="108"/>
                  </a:cxn>
                  <a:cxn ang="0">
                    <a:pos x="511" y="102"/>
                  </a:cxn>
                  <a:cxn ang="0">
                    <a:pos x="527" y="97"/>
                  </a:cxn>
                  <a:cxn ang="0">
                    <a:pos x="540" y="91"/>
                  </a:cxn>
                  <a:cxn ang="0">
                    <a:pos x="552" y="86"/>
                  </a:cxn>
                  <a:cxn ang="0">
                    <a:pos x="561" y="80"/>
                  </a:cxn>
                  <a:cxn ang="0">
                    <a:pos x="567" y="74"/>
                  </a:cxn>
                  <a:cxn ang="0">
                    <a:pos x="571" y="68"/>
                  </a:cxn>
                  <a:cxn ang="0">
                    <a:pos x="571" y="59"/>
                  </a:cxn>
                  <a:cxn ang="0">
                    <a:pos x="568" y="53"/>
                  </a:cxn>
                  <a:cxn ang="0">
                    <a:pos x="563" y="47"/>
                  </a:cxn>
                  <a:cxn ang="0">
                    <a:pos x="554" y="41"/>
                  </a:cxn>
                  <a:cxn ang="0">
                    <a:pos x="543" y="35"/>
                  </a:cxn>
                  <a:cxn ang="0">
                    <a:pos x="530" y="30"/>
                  </a:cxn>
                  <a:cxn ang="0">
                    <a:pos x="515" y="25"/>
                  </a:cxn>
                  <a:cxn ang="0">
                    <a:pos x="497" y="21"/>
                  </a:cxn>
                  <a:cxn ang="0">
                    <a:pos x="473" y="15"/>
                  </a:cxn>
                  <a:cxn ang="0">
                    <a:pos x="451" y="12"/>
                  </a:cxn>
                  <a:cxn ang="0">
                    <a:pos x="428" y="8"/>
                  </a:cxn>
                  <a:cxn ang="0">
                    <a:pos x="403" y="6"/>
                  </a:cxn>
                  <a:cxn ang="0">
                    <a:pos x="377" y="3"/>
                  </a:cxn>
                  <a:cxn ang="0">
                    <a:pos x="350" y="2"/>
                  </a:cxn>
                  <a:cxn ang="0">
                    <a:pos x="322" y="1"/>
                  </a:cxn>
                  <a:cxn ang="0">
                    <a:pos x="293" y="0"/>
                  </a:cxn>
                  <a:cxn ang="0">
                    <a:pos x="257" y="0"/>
                  </a:cxn>
                  <a:cxn ang="0">
                    <a:pos x="228" y="1"/>
                  </a:cxn>
                  <a:cxn ang="0">
                    <a:pos x="201" y="3"/>
                  </a:cxn>
                  <a:cxn ang="0">
                    <a:pos x="174" y="5"/>
                  </a:cxn>
                  <a:cxn ang="0">
                    <a:pos x="149" y="8"/>
                  </a:cxn>
                  <a:cxn ang="0">
                    <a:pos x="126" y="11"/>
                  </a:cxn>
                  <a:cxn ang="0">
                    <a:pos x="103" y="14"/>
                  </a:cxn>
                  <a:cxn ang="0">
                    <a:pos x="83" y="19"/>
                  </a:cxn>
                  <a:cxn ang="0">
                    <a:pos x="61" y="24"/>
                  </a:cxn>
                  <a:cxn ang="0">
                    <a:pos x="45" y="29"/>
                  </a:cxn>
                  <a:cxn ang="0">
                    <a:pos x="31" y="34"/>
                  </a:cxn>
                  <a:cxn ang="0">
                    <a:pos x="19" y="40"/>
                  </a:cxn>
                  <a:cxn ang="0">
                    <a:pos x="11" y="46"/>
                  </a:cxn>
                  <a:cxn ang="0">
                    <a:pos x="4" y="52"/>
                  </a:cxn>
                  <a:cxn ang="0">
                    <a:pos x="1" y="58"/>
                  </a:cxn>
                  <a:cxn ang="0">
                    <a:pos x="0" y="66"/>
                  </a:cxn>
                  <a:cxn ang="0">
                    <a:pos x="3" y="73"/>
                  </a:cxn>
                  <a:cxn ang="0">
                    <a:pos x="9" y="79"/>
                  </a:cxn>
                  <a:cxn ang="0">
                    <a:pos x="17" y="85"/>
                  </a:cxn>
                  <a:cxn ang="0">
                    <a:pos x="28" y="90"/>
                  </a:cxn>
                  <a:cxn ang="0">
                    <a:pos x="41" y="95"/>
                  </a:cxn>
                  <a:cxn ang="0">
                    <a:pos x="56" y="101"/>
                  </a:cxn>
                  <a:cxn ang="0">
                    <a:pos x="74" y="105"/>
                  </a:cxn>
                  <a:cxn ang="0">
                    <a:pos x="98" y="111"/>
                  </a:cxn>
                  <a:cxn ang="0">
                    <a:pos x="120" y="114"/>
                  </a:cxn>
                  <a:cxn ang="0">
                    <a:pos x="143" y="117"/>
                  </a:cxn>
                  <a:cxn ang="0">
                    <a:pos x="168" y="120"/>
                  </a:cxn>
                  <a:cxn ang="0">
                    <a:pos x="194" y="123"/>
                  </a:cxn>
                  <a:cxn ang="0">
                    <a:pos x="221" y="124"/>
                  </a:cxn>
                  <a:cxn ang="0">
                    <a:pos x="249" y="125"/>
                  </a:cxn>
                  <a:cxn ang="0">
                    <a:pos x="278" y="126"/>
                  </a:cxn>
                </a:cxnLst>
                <a:rect l="0" t="0" r="r" b="b"/>
                <a:pathLst>
                  <a:path w="573" h="127">
                    <a:moveTo>
                      <a:pt x="286" y="126"/>
                    </a:moveTo>
                    <a:lnTo>
                      <a:pt x="300" y="126"/>
                    </a:lnTo>
                    <a:lnTo>
                      <a:pt x="308" y="126"/>
                    </a:lnTo>
                    <a:lnTo>
                      <a:pt x="315" y="126"/>
                    </a:lnTo>
                    <a:lnTo>
                      <a:pt x="322" y="125"/>
                    </a:lnTo>
                    <a:lnTo>
                      <a:pt x="329" y="125"/>
                    </a:lnTo>
                    <a:lnTo>
                      <a:pt x="336" y="125"/>
                    </a:lnTo>
                    <a:lnTo>
                      <a:pt x="343" y="125"/>
                    </a:lnTo>
                    <a:lnTo>
                      <a:pt x="350" y="124"/>
                    </a:lnTo>
                    <a:lnTo>
                      <a:pt x="357" y="124"/>
                    </a:lnTo>
                    <a:lnTo>
                      <a:pt x="364" y="123"/>
                    </a:lnTo>
                    <a:lnTo>
                      <a:pt x="371" y="123"/>
                    </a:lnTo>
                    <a:lnTo>
                      <a:pt x="377" y="123"/>
                    </a:lnTo>
                    <a:lnTo>
                      <a:pt x="384" y="122"/>
                    </a:lnTo>
                    <a:lnTo>
                      <a:pt x="391" y="121"/>
                    </a:lnTo>
                    <a:lnTo>
                      <a:pt x="397" y="121"/>
                    </a:lnTo>
                    <a:lnTo>
                      <a:pt x="403" y="120"/>
                    </a:lnTo>
                    <a:lnTo>
                      <a:pt x="410" y="120"/>
                    </a:lnTo>
                    <a:lnTo>
                      <a:pt x="416" y="119"/>
                    </a:lnTo>
                    <a:lnTo>
                      <a:pt x="422" y="118"/>
                    </a:lnTo>
                    <a:lnTo>
                      <a:pt x="428" y="117"/>
                    </a:lnTo>
                    <a:lnTo>
                      <a:pt x="434" y="117"/>
                    </a:lnTo>
                    <a:lnTo>
                      <a:pt x="440" y="116"/>
                    </a:lnTo>
                    <a:lnTo>
                      <a:pt x="445" y="115"/>
                    </a:lnTo>
                    <a:lnTo>
                      <a:pt x="451" y="114"/>
                    </a:lnTo>
                    <a:lnTo>
                      <a:pt x="457" y="113"/>
                    </a:lnTo>
                    <a:lnTo>
                      <a:pt x="462" y="113"/>
                    </a:lnTo>
                    <a:lnTo>
                      <a:pt x="468" y="112"/>
                    </a:lnTo>
                    <a:lnTo>
                      <a:pt x="473" y="111"/>
                    </a:lnTo>
                    <a:lnTo>
                      <a:pt x="478" y="110"/>
                    </a:lnTo>
                    <a:lnTo>
                      <a:pt x="483" y="109"/>
                    </a:lnTo>
                    <a:lnTo>
                      <a:pt x="488" y="108"/>
                    </a:lnTo>
                    <a:lnTo>
                      <a:pt x="497" y="105"/>
                    </a:lnTo>
                    <a:lnTo>
                      <a:pt x="502" y="104"/>
                    </a:lnTo>
                    <a:lnTo>
                      <a:pt x="506" y="103"/>
                    </a:lnTo>
                    <a:lnTo>
                      <a:pt x="511" y="102"/>
                    </a:lnTo>
                    <a:lnTo>
                      <a:pt x="515" y="101"/>
                    </a:lnTo>
                    <a:lnTo>
                      <a:pt x="519" y="99"/>
                    </a:lnTo>
                    <a:lnTo>
                      <a:pt x="523" y="98"/>
                    </a:lnTo>
                    <a:lnTo>
                      <a:pt x="527" y="97"/>
                    </a:lnTo>
                    <a:lnTo>
                      <a:pt x="530" y="95"/>
                    </a:lnTo>
                    <a:lnTo>
                      <a:pt x="534" y="94"/>
                    </a:lnTo>
                    <a:lnTo>
                      <a:pt x="537" y="93"/>
                    </a:lnTo>
                    <a:lnTo>
                      <a:pt x="540" y="91"/>
                    </a:lnTo>
                    <a:lnTo>
                      <a:pt x="543" y="90"/>
                    </a:lnTo>
                    <a:lnTo>
                      <a:pt x="546" y="89"/>
                    </a:lnTo>
                    <a:lnTo>
                      <a:pt x="549" y="87"/>
                    </a:lnTo>
                    <a:lnTo>
                      <a:pt x="552" y="86"/>
                    </a:lnTo>
                    <a:lnTo>
                      <a:pt x="554" y="85"/>
                    </a:lnTo>
                    <a:lnTo>
                      <a:pt x="557" y="83"/>
                    </a:lnTo>
                    <a:lnTo>
                      <a:pt x="559" y="82"/>
                    </a:lnTo>
                    <a:lnTo>
                      <a:pt x="561" y="80"/>
                    </a:lnTo>
                    <a:lnTo>
                      <a:pt x="563" y="79"/>
                    </a:lnTo>
                    <a:lnTo>
                      <a:pt x="564" y="77"/>
                    </a:lnTo>
                    <a:lnTo>
                      <a:pt x="566" y="75"/>
                    </a:lnTo>
                    <a:lnTo>
                      <a:pt x="567" y="74"/>
                    </a:lnTo>
                    <a:lnTo>
                      <a:pt x="568" y="73"/>
                    </a:lnTo>
                    <a:lnTo>
                      <a:pt x="569" y="71"/>
                    </a:lnTo>
                    <a:lnTo>
                      <a:pt x="570" y="69"/>
                    </a:lnTo>
                    <a:lnTo>
                      <a:pt x="571" y="68"/>
                    </a:lnTo>
                    <a:lnTo>
                      <a:pt x="571" y="66"/>
                    </a:lnTo>
                    <a:lnTo>
                      <a:pt x="571" y="65"/>
                    </a:lnTo>
                    <a:lnTo>
                      <a:pt x="572" y="63"/>
                    </a:lnTo>
                    <a:lnTo>
                      <a:pt x="571" y="59"/>
                    </a:lnTo>
                    <a:lnTo>
                      <a:pt x="571" y="58"/>
                    </a:lnTo>
                    <a:lnTo>
                      <a:pt x="570" y="57"/>
                    </a:lnTo>
                    <a:lnTo>
                      <a:pt x="569" y="55"/>
                    </a:lnTo>
                    <a:lnTo>
                      <a:pt x="568" y="53"/>
                    </a:lnTo>
                    <a:lnTo>
                      <a:pt x="567" y="52"/>
                    </a:lnTo>
                    <a:lnTo>
                      <a:pt x="566" y="50"/>
                    </a:lnTo>
                    <a:lnTo>
                      <a:pt x="564" y="49"/>
                    </a:lnTo>
                    <a:lnTo>
                      <a:pt x="563" y="47"/>
                    </a:lnTo>
                    <a:lnTo>
                      <a:pt x="561" y="46"/>
                    </a:lnTo>
                    <a:lnTo>
                      <a:pt x="559" y="44"/>
                    </a:lnTo>
                    <a:lnTo>
                      <a:pt x="557" y="43"/>
                    </a:lnTo>
                    <a:lnTo>
                      <a:pt x="554" y="41"/>
                    </a:lnTo>
                    <a:lnTo>
                      <a:pt x="552" y="40"/>
                    </a:lnTo>
                    <a:lnTo>
                      <a:pt x="549" y="38"/>
                    </a:lnTo>
                    <a:lnTo>
                      <a:pt x="546" y="37"/>
                    </a:lnTo>
                    <a:lnTo>
                      <a:pt x="543" y="35"/>
                    </a:lnTo>
                    <a:lnTo>
                      <a:pt x="540" y="34"/>
                    </a:lnTo>
                    <a:lnTo>
                      <a:pt x="537" y="33"/>
                    </a:lnTo>
                    <a:lnTo>
                      <a:pt x="534" y="31"/>
                    </a:lnTo>
                    <a:lnTo>
                      <a:pt x="530" y="30"/>
                    </a:lnTo>
                    <a:lnTo>
                      <a:pt x="527" y="29"/>
                    </a:lnTo>
                    <a:lnTo>
                      <a:pt x="523" y="28"/>
                    </a:lnTo>
                    <a:lnTo>
                      <a:pt x="519" y="26"/>
                    </a:lnTo>
                    <a:lnTo>
                      <a:pt x="515" y="25"/>
                    </a:lnTo>
                    <a:lnTo>
                      <a:pt x="511" y="24"/>
                    </a:lnTo>
                    <a:lnTo>
                      <a:pt x="506" y="23"/>
                    </a:lnTo>
                    <a:lnTo>
                      <a:pt x="502" y="22"/>
                    </a:lnTo>
                    <a:lnTo>
                      <a:pt x="497" y="21"/>
                    </a:lnTo>
                    <a:lnTo>
                      <a:pt x="493" y="19"/>
                    </a:lnTo>
                    <a:lnTo>
                      <a:pt x="488" y="19"/>
                    </a:lnTo>
                    <a:lnTo>
                      <a:pt x="478" y="16"/>
                    </a:lnTo>
                    <a:lnTo>
                      <a:pt x="473" y="15"/>
                    </a:lnTo>
                    <a:lnTo>
                      <a:pt x="468" y="14"/>
                    </a:lnTo>
                    <a:lnTo>
                      <a:pt x="462" y="13"/>
                    </a:lnTo>
                    <a:lnTo>
                      <a:pt x="457" y="13"/>
                    </a:lnTo>
                    <a:lnTo>
                      <a:pt x="451" y="12"/>
                    </a:lnTo>
                    <a:lnTo>
                      <a:pt x="445" y="11"/>
                    </a:lnTo>
                    <a:lnTo>
                      <a:pt x="440" y="10"/>
                    </a:lnTo>
                    <a:lnTo>
                      <a:pt x="434" y="9"/>
                    </a:lnTo>
                    <a:lnTo>
                      <a:pt x="428" y="8"/>
                    </a:lnTo>
                    <a:lnTo>
                      <a:pt x="422" y="8"/>
                    </a:lnTo>
                    <a:lnTo>
                      <a:pt x="416" y="7"/>
                    </a:lnTo>
                    <a:lnTo>
                      <a:pt x="410" y="6"/>
                    </a:lnTo>
                    <a:lnTo>
                      <a:pt x="403" y="6"/>
                    </a:lnTo>
                    <a:lnTo>
                      <a:pt x="397" y="5"/>
                    </a:lnTo>
                    <a:lnTo>
                      <a:pt x="391" y="5"/>
                    </a:lnTo>
                    <a:lnTo>
                      <a:pt x="384" y="4"/>
                    </a:lnTo>
                    <a:lnTo>
                      <a:pt x="377" y="3"/>
                    </a:lnTo>
                    <a:lnTo>
                      <a:pt x="371" y="3"/>
                    </a:lnTo>
                    <a:lnTo>
                      <a:pt x="364" y="3"/>
                    </a:lnTo>
                    <a:lnTo>
                      <a:pt x="357" y="2"/>
                    </a:lnTo>
                    <a:lnTo>
                      <a:pt x="350" y="2"/>
                    </a:lnTo>
                    <a:lnTo>
                      <a:pt x="343" y="1"/>
                    </a:lnTo>
                    <a:lnTo>
                      <a:pt x="336" y="1"/>
                    </a:lnTo>
                    <a:lnTo>
                      <a:pt x="329" y="1"/>
                    </a:lnTo>
                    <a:lnTo>
                      <a:pt x="322" y="1"/>
                    </a:lnTo>
                    <a:lnTo>
                      <a:pt x="315" y="0"/>
                    </a:lnTo>
                    <a:lnTo>
                      <a:pt x="308" y="0"/>
                    </a:lnTo>
                    <a:lnTo>
                      <a:pt x="300" y="0"/>
                    </a:lnTo>
                    <a:lnTo>
                      <a:pt x="293" y="0"/>
                    </a:lnTo>
                    <a:lnTo>
                      <a:pt x="286" y="0"/>
                    </a:lnTo>
                    <a:lnTo>
                      <a:pt x="271" y="0"/>
                    </a:lnTo>
                    <a:lnTo>
                      <a:pt x="264" y="0"/>
                    </a:lnTo>
                    <a:lnTo>
                      <a:pt x="257" y="0"/>
                    </a:lnTo>
                    <a:lnTo>
                      <a:pt x="249" y="1"/>
                    </a:lnTo>
                    <a:lnTo>
                      <a:pt x="242" y="1"/>
                    </a:lnTo>
                    <a:lnTo>
                      <a:pt x="235" y="1"/>
                    </a:lnTo>
                    <a:lnTo>
                      <a:pt x="228" y="1"/>
                    </a:lnTo>
                    <a:lnTo>
                      <a:pt x="221" y="2"/>
                    </a:lnTo>
                    <a:lnTo>
                      <a:pt x="214" y="2"/>
                    </a:lnTo>
                    <a:lnTo>
                      <a:pt x="207" y="3"/>
                    </a:lnTo>
                    <a:lnTo>
                      <a:pt x="201" y="3"/>
                    </a:lnTo>
                    <a:lnTo>
                      <a:pt x="194" y="3"/>
                    </a:lnTo>
                    <a:lnTo>
                      <a:pt x="187" y="4"/>
                    </a:lnTo>
                    <a:lnTo>
                      <a:pt x="181" y="5"/>
                    </a:lnTo>
                    <a:lnTo>
                      <a:pt x="174" y="5"/>
                    </a:lnTo>
                    <a:lnTo>
                      <a:pt x="168" y="6"/>
                    </a:lnTo>
                    <a:lnTo>
                      <a:pt x="162" y="6"/>
                    </a:lnTo>
                    <a:lnTo>
                      <a:pt x="155" y="7"/>
                    </a:lnTo>
                    <a:lnTo>
                      <a:pt x="149" y="8"/>
                    </a:lnTo>
                    <a:lnTo>
                      <a:pt x="143" y="8"/>
                    </a:lnTo>
                    <a:lnTo>
                      <a:pt x="137" y="9"/>
                    </a:lnTo>
                    <a:lnTo>
                      <a:pt x="131" y="10"/>
                    </a:lnTo>
                    <a:lnTo>
                      <a:pt x="126" y="11"/>
                    </a:lnTo>
                    <a:lnTo>
                      <a:pt x="120" y="12"/>
                    </a:lnTo>
                    <a:lnTo>
                      <a:pt x="115" y="13"/>
                    </a:lnTo>
                    <a:lnTo>
                      <a:pt x="109" y="13"/>
                    </a:lnTo>
                    <a:lnTo>
                      <a:pt x="103" y="14"/>
                    </a:lnTo>
                    <a:lnTo>
                      <a:pt x="98" y="15"/>
                    </a:lnTo>
                    <a:lnTo>
                      <a:pt x="93" y="16"/>
                    </a:lnTo>
                    <a:lnTo>
                      <a:pt x="88" y="17"/>
                    </a:lnTo>
                    <a:lnTo>
                      <a:pt x="83" y="19"/>
                    </a:lnTo>
                    <a:lnTo>
                      <a:pt x="74" y="21"/>
                    </a:lnTo>
                    <a:lnTo>
                      <a:pt x="69" y="22"/>
                    </a:lnTo>
                    <a:lnTo>
                      <a:pt x="65" y="23"/>
                    </a:lnTo>
                    <a:lnTo>
                      <a:pt x="61" y="24"/>
                    </a:lnTo>
                    <a:lnTo>
                      <a:pt x="56" y="25"/>
                    </a:lnTo>
                    <a:lnTo>
                      <a:pt x="52" y="26"/>
                    </a:lnTo>
                    <a:lnTo>
                      <a:pt x="48" y="28"/>
                    </a:lnTo>
                    <a:lnTo>
                      <a:pt x="45" y="29"/>
                    </a:lnTo>
                    <a:lnTo>
                      <a:pt x="41" y="30"/>
                    </a:lnTo>
                    <a:lnTo>
                      <a:pt x="37" y="31"/>
                    </a:lnTo>
                    <a:lnTo>
                      <a:pt x="34" y="33"/>
                    </a:lnTo>
                    <a:lnTo>
                      <a:pt x="31" y="34"/>
                    </a:lnTo>
                    <a:lnTo>
                      <a:pt x="28" y="35"/>
                    </a:lnTo>
                    <a:lnTo>
                      <a:pt x="25" y="37"/>
                    </a:lnTo>
                    <a:lnTo>
                      <a:pt x="22" y="38"/>
                    </a:lnTo>
                    <a:lnTo>
                      <a:pt x="19" y="40"/>
                    </a:lnTo>
                    <a:lnTo>
                      <a:pt x="17" y="41"/>
                    </a:lnTo>
                    <a:lnTo>
                      <a:pt x="15" y="43"/>
                    </a:lnTo>
                    <a:lnTo>
                      <a:pt x="13" y="44"/>
                    </a:lnTo>
                    <a:lnTo>
                      <a:pt x="11" y="46"/>
                    </a:lnTo>
                    <a:lnTo>
                      <a:pt x="9" y="47"/>
                    </a:lnTo>
                    <a:lnTo>
                      <a:pt x="7" y="49"/>
                    </a:lnTo>
                    <a:lnTo>
                      <a:pt x="5" y="50"/>
                    </a:lnTo>
                    <a:lnTo>
                      <a:pt x="4" y="52"/>
                    </a:lnTo>
                    <a:lnTo>
                      <a:pt x="3" y="53"/>
                    </a:lnTo>
                    <a:lnTo>
                      <a:pt x="2" y="55"/>
                    </a:lnTo>
                    <a:lnTo>
                      <a:pt x="1" y="57"/>
                    </a:lnTo>
                    <a:lnTo>
                      <a:pt x="1" y="58"/>
                    </a:lnTo>
                    <a:lnTo>
                      <a:pt x="0" y="59"/>
                    </a:lnTo>
                    <a:lnTo>
                      <a:pt x="0" y="61"/>
                    </a:lnTo>
                    <a:lnTo>
                      <a:pt x="0" y="63"/>
                    </a:lnTo>
                    <a:lnTo>
                      <a:pt x="0" y="66"/>
                    </a:lnTo>
                    <a:lnTo>
                      <a:pt x="1" y="68"/>
                    </a:lnTo>
                    <a:lnTo>
                      <a:pt x="1" y="69"/>
                    </a:lnTo>
                    <a:lnTo>
                      <a:pt x="2" y="71"/>
                    </a:lnTo>
                    <a:lnTo>
                      <a:pt x="3" y="73"/>
                    </a:lnTo>
                    <a:lnTo>
                      <a:pt x="4" y="74"/>
                    </a:lnTo>
                    <a:lnTo>
                      <a:pt x="5" y="75"/>
                    </a:lnTo>
                    <a:lnTo>
                      <a:pt x="7" y="77"/>
                    </a:lnTo>
                    <a:lnTo>
                      <a:pt x="9" y="79"/>
                    </a:lnTo>
                    <a:lnTo>
                      <a:pt x="11" y="80"/>
                    </a:lnTo>
                    <a:lnTo>
                      <a:pt x="13" y="82"/>
                    </a:lnTo>
                    <a:lnTo>
                      <a:pt x="15" y="83"/>
                    </a:lnTo>
                    <a:lnTo>
                      <a:pt x="17" y="85"/>
                    </a:lnTo>
                    <a:lnTo>
                      <a:pt x="19" y="86"/>
                    </a:lnTo>
                    <a:lnTo>
                      <a:pt x="22" y="87"/>
                    </a:lnTo>
                    <a:lnTo>
                      <a:pt x="25" y="89"/>
                    </a:lnTo>
                    <a:lnTo>
                      <a:pt x="28" y="90"/>
                    </a:lnTo>
                    <a:lnTo>
                      <a:pt x="31" y="91"/>
                    </a:lnTo>
                    <a:lnTo>
                      <a:pt x="34" y="93"/>
                    </a:lnTo>
                    <a:lnTo>
                      <a:pt x="37" y="94"/>
                    </a:lnTo>
                    <a:lnTo>
                      <a:pt x="41" y="95"/>
                    </a:lnTo>
                    <a:lnTo>
                      <a:pt x="45" y="97"/>
                    </a:lnTo>
                    <a:lnTo>
                      <a:pt x="48" y="98"/>
                    </a:lnTo>
                    <a:lnTo>
                      <a:pt x="52" y="99"/>
                    </a:lnTo>
                    <a:lnTo>
                      <a:pt x="56" y="101"/>
                    </a:lnTo>
                    <a:lnTo>
                      <a:pt x="61" y="102"/>
                    </a:lnTo>
                    <a:lnTo>
                      <a:pt x="65" y="103"/>
                    </a:lnTo>
                    <a:lnTo>
                      <a:pt x="69" y="104"/>
                    </a:lnTo>
                    <a:lnTo>
                      <a:pt x="74" y="105"/>
                    </a:lnTo>
                    <a:lnTo>
                      <a:pt x="79" y="107"/>
                    </a:lnTo>
                    <a:lnTo>
                      <a:pt x="83" y="108"/>
                    </a:lnTo>
                    <a:lnTo>
                      <a:pt x="93" y="110"/>
                    </a:lnTo>
                    <a:lnTo>
                      <a:pt x="98" y="111"/>
                    </a:lnTo>
                    <a:lnTo>
                      <a:pt x="103" y="112"/>
                    </a:lnTo>
                    <a:lnTo>
                      <a:pt x="109" y="113"/>
                    </a:lnTo>
                    <a:lnTo>
                      <a:pt x="115" y="113"/>
                    </a:lnTo>
                    <a:lnTo>
                      <a:pt x="120" y="114"/>
                    </a:lnTo>
                    <a:lnTo>
                      <a:pt x="126" y="115"/>
                    </a:lnTo>
                    <a:lnTo>
                      <a:pt x="131" y="116"/>
                    </a:lnTo>
                    <a:lnTo>
                      <a:pt x="137" y="117"/>
                    </a:lnTo>
                    <a:lnTo>
                      <a:pt x="143" y="117"/>
                    </a:lnTo>
                    <a:lnTo>
                      <a:pt x="149" y="118"/>
                    </a:lnTo>
                    <a:lnTo>
                      <a:pt x="155" y="119"/>
                    </a:lnTo>
                    <a:lnTo>
                      <a:pt x="162" y="120"/>
                    </a:lnTo>
                    <a:lnTo>
                      <a:pt x="168" y="120"/>
                    </a:lnTo>
                    <a:lnTo>
                      <a:pt x="174" y="121"/>
                    </a:lnTo>
                    <a:lnTo>
                      <a:pt x="181" y="121"/>
                    </a:lnTo>
                    <a:lnTo>
                      <a:pt x="187" y="122"/>
                    </a:lnTo>
                    <a:lnTo>
                      <a:pt x="194" y="123"/>
                    </a:lnTo>
                    <a:lnTo>
                      <a:pt x="201" y="123"/>
                    </a:lnTo>
                    <a:lnTo>
                      <a:pt x="207" y="123"/>
                    </a:lnTo>
                    <a:lnTo>
                      <a:pt x="214" y="124"/>
                    </a:lnTo>
                    <a:lnTo>
                      <a:pt x="221" y="124"/>
                    </a:lnTo>
                    <a:lnTo>
                      <a:pt x="228" y="125"/>
                    </a:lnTo>
                    <a:lnTo>
                      <a:pt x="235" y="125"/>
                    </a:lnTo>
                    <a:lnTo>
                      <a:pt x="242" y="125"/>
                    </a:lnTo>
                    <a:lnTo>
                      <a:pt x="249" y="125"/>
                    </a:lnTo>
                    <a:lnTo>
                      <a:pt x="257" y="126"/>
                    </a:lnTo>
                    <a:lnTo>
                      <a:pt x="264" y="126"/>
                    </a:lnTo>
                    <a:lnTo>
                      <a:pt x="271" y="126"/>
                    </a:lnTo>
                    <a:lnTo>
                      <a:pt x="278" y="126"/>
                    </a:lnTo>
                    <a:lnTo>
                      <a:pt x="286" y="126"/>
                    </a:lnTo>
                  </a:path>
                </a:pathLst>
              </a:custGeom>
              <a:ln w="12700" cap="rnd" cmpd="sng">
                <a:solidFill>
                  <a:srgbClr val="000000"/>
                </a:solidFill>
                <a:prstDash val="solid"/>
                <a:round/>
                <a:headEnd type="none" w="sm" len="sm"/>
                <a:tailEnd type="none" w="sm" len="sm"/>
              </a:ln>
              <a:effectLst/>
            </p:spPr>
            <p:txBody>
              <a:bodyPr/>
              <a:lstStyle/>
              <a:p>
                <a:endParaRPr lang="es-CL"/>
              </a:p>
            </p:txBody>
          </p:sp>
          <p:sp>
            <p:nvSpPr>
              <p:cNvPr id="61456" name="Freeform 16"/>
              <p:cNvSpPr>
                <a:spLocks/>
              </p:cNvSpPr>
              <p:nvPr/>
            </p:nvSpPr>
            <p:spPr bwMode="auto">
              <a:xfrm>
                <a:off x="4989" y="3018"/>
                <a:ext cx="1" cy="212"/>
              </a:xfrm>
              <a:custGeom>
                <a:avLst/>
                <a:gdLst/>
                <a:ahLst/>
                <a:cxnLst>
                  <a:cxn ang="0">
                    <a:pos x="0" y="211"/>
                  </a:cxn>
                  <a:cxn ang="0">
                    <a:pos x="0" y="197"/>
                  </a:cxn>
                  <a:cxn ang="0">
                    <a:pos x="0" y="191"/>
                  </a:cxn>
                  <a:cxn ang="0">
                    <a:pos x="0" y="184"/>
                  </a:cxn>
                  <a:cxn ang="0">
                    <a:pos x="0" y="177"/>
                  </a:cxn>
                  <a:cxn ang="0">
                    <a:pos x="0" y="171"/>
                  </a:cxn>
                  <a:cxn ang="0">
                    <a:pos x="0" y="164"/>
                  </a:cxn>
                  <a:cxn ang="0">
                    <a:pos x="0" y="158"/>
                  </a:cxn>
                  <a:cxn ang="0">
                    <a:pos x="0" y="151"/>
                  </a:cxn>
                  <a:cxn ang="0">
                    <a:pos x="0" y="145"/>
                  </a:cxn>
                  <a:cxn ang="0">
                    <a:pos x="0" y="138"/>
                  </a:cxn>
                  <a:cxn ang="0">
                    <a:pos x="0" y="131"/>
                  </a:cxn>
                  <a:cxn ang="0">
                    <a:pos x="0" y="125"/>
                  </a:cxn>
                  <a:cxn ang="0">
                    <a:pos x="0" y="118"/>
                  </a:cxn>
                  <a:cxn ang="0">
                    <a:pos x="0" y="112"/>
                  </a:cxn>
                  <a:cxn ang="0">
                    <a:pos x="0" y="105"/>
                  </a:cxn>
                  <a:cxn ang="0">
                    <a:pos x="0" y="99"/>
                  </a:cxn>
                  <a:cxn ang="0">
                    <a:pos x="0" y="92"/>
                  </a:cxn>
                  <a:cxn ang="0">
                    <a:pos x="0" y="85"/>
                  </a:cxn>
                  <a:cxn ang="0">
                    <a:pos x="0" y="79"/>
                  </a:cxn>
                  <a:cxn ang="0">
                    <a:pos x="0" y="72"/>
                  </a:cxn>
                  <a:cxn ang="0">
                    <a:pos x="0" y="65"/>
                  </a:cxn>
                  <a:cxn ang="0">
                    <a:pos x="0" y="59"/>
                  </a:cxn>
                  <a:cxn ang="0">
                    <a:pos x="0" y="52"/>
                  </a:cxn>
                  <a:cxn ang="0">
                    <a:pos x="0" y="46"/>
                  </a:cxn>
                  <a:cxn ang="0">
                    <a:pos x="0" y="39"/>
                  </a:cxn>
                  <a:cxn ang="0">
                    <a:pos x="0" y="33"/>
                  </a:cxn>
                  <a:cxn ang="0">
                    <a:pos x="0" y="26"/>
                  </a:cxn>
                  <a:cxn ang="0">
                    <a:pos x="0" y="19"/>
                  </a:cxn>
                  <a:cxn ang="0">
                    <a:pos x="0" y="13"/>
                  </a:cxn>
                  <a:cxn ang="0">
                    <a:pos x="0" y="6"/>
                  </a:cxn>
                  <a:cxn ang="0">
                    <a:pos x="0" y="0"/>
                  </a:cxn>
                </a:cxnLst>
                <a:rect l="0" t="0" r="r" b="b"/>
                <a:pathLst>
                  <a:path w="1" h="212">
                    <a:moveTo>
                      <a:pt x="0" y="211"/>
                    </a:moveTo>
                    <a:lnTo>
                      <a:pt x="0" y="197"/>
                    </a:lnTo>
                    <a:lnTo>
                      <a:pt x="0" y="191"/>
                    </a:lnTo>
                    <a:lnTo>
                      <a:pt x="0" y="184"/>
                    </a:lnTo>
                    <a:lnTo>
                      <a:pt x="0" y="177"/>
                    </a:lnTo>
                    <a:lnTo>
                      <a:pt x="0" y="171"/>
                    </a:lnTo>
                    <a:lnTo>
                      <a:pt x="0" y="164"/>
                    </a:lnTo>
                    <a:lnTo>
                      <a:pt x="0" y="158"/>
                    </a:lnTo>
                    <a:lnTo>
                      <a:pt x="0" y="151"/>
                    </a:lnTo>
                    <a:lnTo>
                      <a:pt x="0" y="145"/>
                    </a:lnTo>
                    <a:lnTo>
                      <a:pt x="0" y="138"/>
                    </a:lnTo>
                    <a:lnTo>
                      <a:pt x="0" y="131"/>
                    </a:lnTo>
                    <a:lnTo>
                      <a:pt x="0" y="125"/>
                    </a:lnTo>
                    <a:lnTo>
                      <a:pt x="0" y="118"/>
                    </a:lnTo>
                    <a:lnTo>
                      <a:pt x="0" y="112"/>
                    </a:lnTo>
                    <a:lnTo>
                      <a:pt x="0" y="105"/>
                    </a:lnTo>
                    <a:lnTo>
                      <a:pt x="0" y="99"/>
                    </a:lnTo>
                    <a:lnTo>
                      <a:pt x="0" y="92"/>
                    </a:lnTo>
                    <a:lnTo>
                      <a:pt x="0" y="85"/>
                    </a:lnTo>
                    <a:lnTo>
                      <a:pt x="0" y="79"/>
                    </a:lnTo>
                    <a:lnTo>
                      <a:pt x="0" y="72"/>
                    </a:lnTo>
                    <a:lnTo>
                      <a:pt x="0" y="65"/>
                    </a:lnTo>
                    <a:lnTo>
                      <a:pt x="0" y="59"/>
                    </a:lnTo>
                    <a:lnTo>
                      <a:pt x="0" y="52"/>
                    </a:lnTo>
                    <a:lnTo>
                      <a:pt x="0" y="46"/>
                    </a:lnTo>
                    <a:lnTo>
                      <a:pt x="0" y="39"/>
                    </a:lnTo>
                    <a:lnTo>
                      <a:pt x="0" y="33"/>
                    </a:lnTo>
                    <a:lnTo>
                      <a:pt x="0" y="26"/>
                    </a:lnTo>
                    <a:lnTo>
                      <a:pt x="0" y="19"/>
                    </a:lnTo>
                    <a:lnTo>
                      <a:pt x="0" y="13"/>
                    </a:lnTo>
                    <a:lnTo>
                      <a:pt x="0" y="6"/>
                    </a:lnTo>
                    <a:lnTo>
                      <a:pt x="0" y="0"/>
                    </a:lnTo>
                  </a:path>
                </a:pathLst>
              </a:custGeom>
              <a:noFill/>
              <a:ln w="12700" cap="rnd" cmpd="sng">
                <a:solidFill>
                  <a:srgbClr val="000000"/>
                </a:solidFill>
                <a:prstDash val="solid"/>
                <a:round/>
                <a:headEnd type="none" w="sm" len="sm"/>
                <a:tailEnd type="none" w="sm" len="sm"/>
              </a:ln>
              <a:effectLst/>
            </p:spPr>
            <p:txBody>
              <a:bodyPr/>
              <a:lstStyle/>
              <a:p>
                <a:endParaRPr lang="es-CL"/>
              </a:p>
            </p:txBody>
          </p:sp>
          <p:sp>
            <p:nvSpPr>
              <p:cNvPr id="61457" name="Line 17"/>
              <p:cNvSpPr>
                <a:spLocks noChangeShapeType="1"/>
              </p:cNvSpPr>
              <p:nvPr/>
            </p:nvSpPr>
            <p:spPr bwMode="auto">
              <a:xfrm flipV="1">
                <a:off x="4925" y="3018"/>
                <a:ext cx="0" cy="211"/>
              </a:xfrm>
              <a:prstGeom prst="line">
                <a:avLst/>
              </a:prstGeom>
              <a:noFill/>
              <a:ln w="12700">
                <a:solidFill>
                  <a:srgbClr val="000000"/>
                </a:solidFill>
                <a:round/>
                <a:headEnd type="none" w="sm" len="sm"/>
                <a:tailEnd type="none" w="sm" len="sm"/>
              </a:ln>
              <a:effectLst/>
            </p:spPr>
            <p:txBody>
              <a:bodyPr/>
              <a:lstStyle/>
              <a:p>
                <a:endParaRPr lang="es-CL"/>
              </a:p>
            </p:txBody>
          </p:sp>
          <p:sp>
            <p:nvSpPr>
              <p:cNvPr id="61458" name="Freeform 18"/>
              <p:cNvSpPr>
                <a:spLocks/>
              </p:cNvSpPr>
              <p:nvPr/>
            </p:nvSpPr>
            <p:spPr bwMode="auto">
              <a:xfrm>
                <a:off x="4666" y="2800"/>
                <a:ext cx="572" cy="141"/>
              </a:xfrm>
              <a:custGeom>
                <a:avLst/>
                <a:gdLst/>
                <a:ahLst/>
                <a:cxnLst>
                  <a:cxn ang="0">
                    <a:pos x="571" y="1"/>
                  </a:cxn>
                  <a:cxn ang="0">
                    <a:pos x="571" y="5"/>
                  </a:cxn>
                  <a:cxn ang="0">
                    <a:pos x="571" y="17"/>
                  </a:cxn>
                  <a:cxn ang="0">
                    <a:pos x="570" y="34"/>
                  </a:cxn>
                  <a:cxn ang="0">
                    <a:pos x="569" y="52"/>
                  </a:cxn>
                  <a:cxn ang="0">
                    <a:pos x="569" y="68"/>
                  </a:cxn>
                  <a:cxn ang="0">
                    <a:pos x="568" y="79"/>
                  </a:cxn>
                  <a:cxn ang="0">
                    <a:pos x="566" y="85"/>
                  </a:cxn>
                  <a:cxn ang="0">
                    <a:pos x="561" y="91"/>
                  </a:cxn>
                  <a:cxn ang="0">
                    <a:pos x="555" y="96"/>
                  </a:cxn>
                  <a:cxn ang="0">
                    <a:pos x="547" y="101"/>
                  </a:cxn>
                  <a:cxn ang="0">
                    <a:pos x="537" y="106"/>
                  </a:cxn>
                  <a:cxn ang="0">
                    <a:pos x="525" y="111"/>
                  </a:cxn>
                  <a:cxn ang="0">
                    <a:pos x="512" y="115"/>
                  </a:cxn>
                  <a:cxn ang="0">
                    <a:pos x="497" y="119"/>
                  </a:cxn>
                  <a:cxn ang="0">
                    <a:pos x="474" y="124"/>
                  </a:cxn>
                  <a:cxn ang="0">
                    <a:pos x="453" y="128"/>
                  </a:cxn>
                  <a:cxn ang="0">
                    <a:pos x="430" y="131"/>
                  </a:cxn>
                  <a:cxn ang="0">
                    <a:pos x="405" y="134"/>
                  </a:cxn>
                  <a:cxn ang="0">
                    <a:pos x="380" y="137"/>
                  </a:cxn>
                  <a:cxn ang="0">
                    <a:pos x="353" y="138"/>
                  </a:cxn>
                  <a:cxn ang="0">
                    <a:pos x="325" y="139"/>
                  </a:cxn>
                  <a:cxn ang="0">
                    <a:pos x="296" y="140"/>
                  </a:cxn>
                  <a:cxn ang="0">
                    <a:pos x="259" y="140"/>
                  </a:cxn>
                  <a:cxn ang="0">
                    <a:pos x="231" y="139"/>
                  </a:cxn>
                  <a:cxn ang="0">
                    <a:pos x="203" y="137"/>
                  </a:cxn>
                  <a:cxn ang="0">
                    <a:pos x="177" y="135"/>
                  </a:cxn>
                  <a:cxn ang="0">
                    <a:pos x="152" y="132"/>
                  </a:cxn>
                  <a:cxn ang="0">
                    <a:pos x="128" y="129"/>
                  </a:cxn>
                  <a:cxn ang="0">
                    <a:pos x="106" y="125"/>
                  </a:cxn>
                  <a:cxn ang="0">
                    <a:pos x="85" y="121"/>
                  </a:cxn>
                  <a:cxn ang="0">
                    <a:pos x="75" y="119"/>
                  </a:cxn>
                  <a:cxn ang="0">
                    <a:pos x="68" y="117"/>
                  </a:cxn>
                  <a:cxn ang="0">
                    <a:pos x="60" y="114"/>
                  </a:cxn>
                  <a:cxn ang="0">
                    <a:pos x="53" y="112"/>
                  </a:cxn>
                  <a:cxn ang="0">
                    <a:pos x="46" y="109"/>
                  </a:cxn>
                  <a:cxn ang="0">
                    <a:pos x="39" y="107"/>
                  </a:cxn>
                  <a:cxn ang="0">
                    <a:pos x="33" y="104"/>
                  </a:cxn>
                  <a:cxn ang="0">
                    <a:pos x="26" y="101"/>
                  </a:cxn>
                  <a:cxn ang="0">
                    <a:pos x="21" y="98"/>
                  </a:cxn>
                  <a:cxn ang="0">
                    <a:pos x="17" y="96"/>
                  </a:cxn>
                  <a:cxn ang="0">
                    <a:pos x="13" y="93"/>
                  </a:cxn>
                  <a:cxn ang="0">
                    <a:pos x="9" y="90"/>
                  </a:cxn>
                  <a:cxn ang="0">
                    <a:pos x="6" y="87"/>
                  </a:cxn>
                  <a:cxn ang="0">
                    <a:pos x="4" y="84"/>
                  </a:cxn>
                  <a:cxn ang="0">
                    <a:pos x="2" y="79"/>
                  </a:cxn>
                  <a:cxn ang="0">
                    <a:pos x="1" y="69"/>
                  </a:cxn>
                  <a:cxn ang="0">
                    <a:pos x="0" y="55"/>
                  </a:cxn>
                  <a:cxn ang="0">
                    <a:pos x="0" y="39"/>
                  </a:cxn>
                  <a:cxn ang="0">
                    <a:pos x="0" y="24"/>
                  </a:cxn>
                  <a:cxn ang="0">
                    <a:pos x="0" y="12"/>
                  </a:cxn>
                  <a:cxn ang="0">
                    <a:pos x="0" y="5"/>
                  </a:cxn>
                  <a:cxn ang="0">
                    <a:pos x="53" y="7"/>
                  </a:cxn>
                  <a:cxn ang="0">
                    <a:pos x="125" y="7"/>
                  </a:cxn>
                  <a:cxn ang="0">
                    <a:pos x="196" y="8"/>
                  </a:cxn>
                  <a:cxn ang="0">
                    <a:pos x="267" y="8"/>
                  </a:cxn>
                  <a:cxn ang="0">
                    <a:pos x="339" y="9"/>
                  </a:cxn>
                  <a:cxn ang="0">
                    <a:pos x="410" y="9"/>
                  </a:cxn>
                  <a:cxn ang="0">
                    <a:pos x="482" y="9"/>
                  </a:cxn>
                  <a:cxn ang="0">
                    <a:pos x="553" y="10"/>
                  </a:cxn>
                </a:cxnLst>
                <a:rect l="0" t="0" r="r" b="b"/>
                <a:pathLst>
                  <a:path w="572" h="141">
                    <a:moveTo>
                      <a:pt x="571" y="10"/>
                    </a:moveTo>
                    <a:lnTo>
                      <a:pt x="571" y="3"/>
                    </a:lnTo>
                    <a:lnTo>
                      <a:pt x="571" y="2"/>
                    </a:lnTo>
                    <a:lnTo>
                      <a:pt x="571" y="1"/>
                    </a:lnTo>
                    <a:lnTo>
                      <a:pt x="571" y="0"/>
                    </a:lnTo>
                    <a:lnTo>
                      <a:pt x="571" y="1"/>
                    </a:lnTo>
                    <a:lnTo>
                      <a:pt x="571" y="3"/>
                    </a:lnTo>
                    <a:lnTo>
                      <a:pt x="571" y="5"/>
                    </a:lnTo>
                    <a:lnTo>
                      <a:pt x="571" y="7"/>
                    </a:lnTo>
                    <a:lnTo>
                      <a:pt x="571" y="10"/>
                    </a:lnTo>
                    <a:lnTo>
                      <a:pt x="571" y="14"/>
                    </a:lnTo>
                    <a:lnTo>
                      <a:pt x="571" y="17"/>
                    </a:lnTo>
                    <a:lnTo>
                      <a:pt x="570" y="21"/>
                    </a:lnTo>
                    <a:lnTo>
                      <a:pt x="570" y="25"/>
                    </a:lnTo>
                    <a:lnTo>
                      <a:pt x="570" y="29"/>
                    </a:lnTo>
                    <a:lnTo>
                      <a:pt x="570" y="34"/>
                    </a:lnTo>
                    <a:lnTo>
                      <a:pt x="570" y="39"/>
                    </a:lnTo>
                    <a:lnTo>
                      <a:pt x="570" y="43"/>
                    </a:lnTo>
                    <a:lnTo>
                      <a:pt x="569" y="47"/>
                    </a:lnTo>
                    <a:lnTo>
                      <a:pt x="569" y="52"/>
                    </a:lnTo>
                    <a:lnTo>
                      <a:pt x="569" y="56"/>
                    </a:lnTo>
                    <a:lnTo>
                      <a:pt x="569" y="61"/>
                    </a:lnTo>
                    <a:lnTo>
                      <a:pt x="569" y="65"/>
                    </a:lnTo>
                    <a:lnTo>
                      <a:pt x="569" y="68"/>
                    </a:lnTo>
                    <a:lnTo>
                      <a:pt x="569" y="71"/>
                    </a:lnTo>
                    <a:lnTo>
                      <a:pt x="568" y="75"/>
                    </a:lnTo>
                    <a:lnTo>
                      <a:pt x="568" y="77"/>
                    </a:lnTo>
                    <a:lnTo>
                      <a:pt x="568" y="79"/>
                    </a:lnTo>
                    <a:lnTo>
                      <a:pt x="568" y="81"/>
                    </a:lnTo>
                    <a:lnTo>
                      <a:pt x="568" y="82"/>
                    </a:lnTo>
                    <a:lnTo>
                      <a:pt x="568" y="83"/>
                    </a:lnTo>
                    <a:lnTo>
                      <a:pt x="566" y="85"/>
                    </a:lnTo>
                    <a:lnTo>
                      <a:pt x="565" y="87"/>
                    </a:lnTo>
                    <a:lnTo>
                      <a:pt x="564" y="88"/>
                    </a:lnTo>
                    <a:lnTo>
                      <a:pt x="563" y="90"/>
                    </a:lnTo>
                    <a:lnTo>
                      <a:pt x="561" y="91"/>
                    </a:lnTo>
                    <a:lnTo>
                      <a:pt x="560" y="92"/>
                    </a:lnTo>
                    <a:lnTo>
                      <a:pt x="558" y="94"/>
                    </a:lnTo>
                    <a:lnTo>
                      <a:pt x="557" y="95"/>
                    </a:lnTo>
                    <a:lnTo>
                      <a:pt x="555" y="96"/>
                    </a:lnTo>
                    <a:lnTo>
                      <a:pt x="553" y="97"/>
                    </a:lnTo>
                    <a:lnTo>
                      <a:pt x="551" y="99"/>
                    </a:lnTo>
                    <a:lnTo>
                      <a:pt x="549" y="100"/>
                    </a:lnTo>
                    <a:lnTo>
                      <a:pt x="547" y="101"/>
                    </a:lnTo>
                    <a:lnTo>
                      <a:pt x="545" y="103"/>
                    </a:lnTo>
                    <a:lnTo>
                      <a:pt x="542" y="104"/>
                    </a:lnTo>
                    <a:lnTo>
                      <a:pt x="540" y="105"/>
                    </a:lnTo>
                    <a:lnTo>
                      <a:pt x="537" y="106"/>
                    </a:lnTo>
                    <a:lnTo>
                      <a:pt x="534" y="107"/>
                    </a:lnTo>
                    <a:lnTo>
                      <a:pt x="531" y="109"/>
                    </a:lnTo>
                    <a:lnTo>
                      <a:pt x="529" y="110"/>
                    </a:lnTo>
                    <a:lnTo>
                      <a:pt x="525" y="111"/>
                    </a:lnTo>
                    <a:lnTo>
                      <a:pt x="522" y="112"/>
                    </a:lnTo>
                    <a:lnTo>
                      <a:pt x="519" y="113"/>
                    </a:lnTo>
                    <a:lnTo>
                      <a:pt x="515" y="114"/>
                    </a:lnTo>
                    <a:lnTo>
                      <a:pt x="512" y="115"/>
                    </a:lnTo>
                    <a:lnTo>
                      <a:pt x="509" y="116"/>
                    </a:lnTo>
                    <a:lnTo>
                      <a:pt x="505" y="117"/>
                    </a:lnTo>
                    <a:lnTo>
                      <a:pt x="501" y="118"/>
                    </a:lnTo>
                    <a:lnTo>
                      <a:pt x="497" y="119"/>
                    </a:lnTo>
                    <a:lnTo>
                      <a:pt x="493" y="120"/>
                    </a:lnTo>
                    <a:lnTo>
                      <a:pt x="489" y="121"/>
                    </a:lnTo>
                    <a:lnTo>
                      <a:pt x="479" y="123"/>
                    </a:lnTo>
                    <a:lnTo>
                      <a:pt x="474" y="124"/>
                    </a:lnTo>
                    <a:lnTo>
                      <a:pt x="469" y="125"/>
                    </a:lnTo>
                    <a:lnTo>
                      <a:pt x="463" y="126"/>
                    </a:lnTo>
                    <a:lnTo>
                      <a:pt x="458" y="127"/>
                    </a:lnTo>
                    <a:lnTo>
                      <a:pt x="453" y="128"/>
                    </a:lnTo>
                    <a:lnTo>
                      <a:pt x="447" y="129"/>
                    </a:lnTo>
                    <a:lnTo>
                      <a:pt x="441" y="130"/>
                    </a:lnTo>
                    <a:lnTo>
                      <a:pt x="435" y="131"/>
                    </a:lnTo>
                    <a:lnTo>
                      <a:pt x="430" y="131"/>
                    </a:lnTo>
                    <a:lnTo>
                      <a:pt x="424" y="132"/>
                    </a:lnTo>
                    <a:lnTo>
                      <a:pt x="418" y="133"/>
                    </a:lnTo>
                    <a:lnTo>
                      <a:pt x="411" y="133"/>
                    </a:lnTo>
                    <a:lnTo>
                      <a:pt x="405" y="134"/>
                    </a:lnTo>
                    <a:lnTo>
                      <a:pt x="399" y="135"/>
                    </a:lnTo>
                    <a:lnTo>
                      <a:pt x="393" y="135"/>
                    </a:lnTo>
                    <a:lnTo>
                      <a:pt x="386" y="136"/>
                    </a:lnTo>
                    <a:lnTo>
                      <a:pt x="380" y="137"/>
                    </a:lnTo>
                    <a:lnTo>
                      <a:pt x="373" y="137"/>
                    </a:lnTo>
                    <a:lnTo>
                      <a:pt x="367" y="137"/>
                    </a:lnTo>
                    <a:lnTo>
                      <a:pt x="360" y="138"/>
                    </a:lnTo>
                    <a:lnTo>
                      <a:pt x="353" y="138"/>
                    </a:lnTo>
                    <a:lnTo>
                      <a:pt x="346" y="139"/>
                    </a:lnTo>
                    <a:lnTo>
                      <a:pt x="339" y="139"/>
                    </a:lnTo>
                    <a:lnTo>
                      <a:pt x="332" y="139"/>
                    </a:lnTo>
                    <a:lnTo>
                      <a:pt x="325" y="139"/>
                    </a:lnTo>
                    <a:lnTo>
                      <a:pt x="318" y="140"/>
                    </a:lnTo>
                    <a:lnTo>
                      <a:pt x="311" y="140"/>
                    </a:lnTo>
                    <a:lnTo>
                      <a:pt x="303" y="140"/>
                    </a:lnTo>
                    <a:lnTo>
                      <a:pt x="296" y="140"/>
                    </a:lnTo>
                    <a:lnTo>
                      <a:pt x="289" y="140"/>
                    </a:lnTo>
                    <a:lnTo>
                      <a:pt x="274" y="140"/>
                    </a:lnTo>
                    <a:lnTo>
                      <a:pt x="267" y="140"/>
                    </a:lnTo>
                    <a:lnTo>
                      <a:pt x="259" y="140"/>
                    </a:lnTo>
                    <a:lnTo>
                      <a:pt x="252" y="139"/>
                    </a:lnTo>
                    <a:lnTo>
                      <a:pt x="245" y="139"/>
                    </a:lnTo>
                    <a:lnTo>
                      <a:pt x="238" y="139"/>
                    </a:lnTo>
                    <a:lnTo>
                      <a:pt x="231" y="139"/>
                    </a:lnTo>
                    <a:lnTo>
                      <a:pt x="224" y="138"/>
                    </a:lnTo>
                    <a:lnTo>
                      <a:pt x="217" y="138"/>
                    </a:lnTo>
                    <a:lnTo>
                      <a:pt x="210" y="137"/>
                    </a:lnTo>
                    <a:lnTo>
                      <a:pt x="203" y="137"/>
                    </a:lnTo>
                    <a:lnTo>
                      <a:pt x="197" y="137"/>
                    </a:lnTo>
                    <a:lnTo>
                      <a:pt x="190" y="136"/>
                    </a:lnTo>
                    <a:lnTo>
                      <a:pt x="183" y="135"/>
                    </a:lnTo>
                    <a:lnTo>
                      <a:pt x="177" y="135"/>
                    </a:lnTo>
                    <a:lnTo>
                      <a:pt x="171" y="134"/>
                    </a:lnTo>
                    <a:lnTo>
                      <a:pt x="164" y="133"/>
                    </a:lnTo>
                    <a:lnTo>
                      <a:pt x="158" y="133"/>
                    </a:lnTo>
                    <a:lnTo>
                      <a:pt x="152" y="132"/>
                    </a:lnTo>
                    <a:lnTo>
                      <a:pt x="145" y="131"/>
                    </a:lnTo>
                    <a:lnTo>
                      <a:pt x="139" y="131"/>
                    </a:lnTo>
                    <a:lnTo>
                      <a:pt x="134" y="130"/>
                    </a:lnTo>
                    <a:lnTo>
                      <a:pt x="128" y="129"/>
                    </a:lnTo>
                    <a:lnTo>
                      <a:pt x="122" y="128"/>
                    </a:lnTo>
                    <a:lnTo>
                      <a:pt x="117" y="127"/>
                    </a:lnTo>
                    <a:lnTo>
                      <a:pt x="111" y="126"/>
                    </a:lnTo>
                    <a:lnTo>
                      <a:pt x="106" y="125"/>
                    </a:lnTo>
                    <a:lnTo>
                      <a:pt x="100" y="124"/>
                    </a:lnTo>
                    <a:lnTo>
                      <a:pt x="95" y="123"/>
                    </a:lnTo>
                    <a:lnTo>
                      <a:pt x="90" y="122"/>
                    </a:lnTo>
                    <a:lnTo>
                      <a:pt x="85" y="121"/>
                    </a:lnTo>
                    <a:lnTo>
                      <a:pt x="81" y="120"/>
                    </a:lnTo>
                    <a:lnTo>
                      <a:pt x="79" y="120"/>
                    </a:lnTo>
                    <a:lnTo>
                      <a:pt x="77" y="119"/>
                    </a:lnTo>
                    <a:lnTo>
                      <a:pt x="75" y="119"/>
                    </a:lnTo>
                    <a:lnTo>
                      <a:pt x="73" y="118"/>
                    </a:lnTo>
                    <a:lnTo>
                      <a:pt x="71" y="118"/>
                    </a:lnTo>
                    <a:lnTo>
                      <a:pt x="70" y="117"/>
                    </a:lnTo>
                    <a:lnTo>
                      <a:pt x="68" y="117"/>
                    </a:lnTo>
                    <a:lnTo>
                      <a:pt x="66" y="116"/>
                    </a:lnTo>
                    <a:lnTo>
                      <a:pt x="64" y="115"/>
                    </a:lnTo>
                    <a:lnTo>
                      <a:pt x="62" y="115"/>
                    </a:lnTo>
                    <a:lnTo>
                      <a:pt x="60" y="114"/>
                    </a:lnTo>
                    <a:lnTo>
                      <a:pt x="58" y="114"/>
                    </a:lnTo>
                    <a:lnTo>
                      <a:pt x="57" y="113"/>
                    </a:lnTo>
                    <a:lnTo>
                      <a:pt x="55" y="113"/>
                    </a:lnTo>
                    <a:lnTo>
                      <a:pt x="53" y="112"/>
                    </a:lnTo>
                    <a:lnTo>
                      <a:pt x="51" y="111"/>
                    </a:lnTo>
                    <a:lnTo>
                      <a:pt x="49" y="111"/>
                    </a:lnTo>
                    <a:lnTo>
                      <a:pt x="47" y="110"/>
                    </a:lnTo>
                    <a:lnTo>
                      <a:pt x="46" y="109"/>
                    </a:lnTo>
                    <a:lnTo>
                      <a:pt x="44" y="109"/>
                    </a:lnTo>
                    <a:lnTo>
                      <a:pt x="42" y="108"/>
                    </a:lnTo>
                    <a:lnTo>
                      <a:pt x="41" y="107"/>
                    </a:lnTo>
                    <a:lnTo>
                      <a:pt x="39" y="107"/>
                    </a:lnTo>
                    <a:lnTo>
                      <a:pt x="37" y="106"/>
                    </a:lnTo>
                    <a:lnTo>
                      <a:pt x="36" y="105"/>
                    </a:lnTo>
                    <a:lnTo>
                      <a:pt x="35" y="105"/>
                    </a:lnTo>
                    <a:lnTo>
                      <a:pt x="33" y="104"/>
                    </a:lnTo>
                    <a:lnTo>
                      <a:pt x="31" y="104"/>
                    </a:lnTo>
                    <a:lnTo>
                      <a:pt x="30" y="103"/>
                    </a:lnTo>
                    <a:lnTo>
                      <a:pt x="29" y="103"/>
                    </a:lnTo>
                    <a:lnTo>
                      <a:pt x="26" y="101"/>
                    </a:lnTo>
                    <a:lnTo>
                      <a:pt x="25" y="100"/>
                    </a:lnTo>
                    <a:lnTo>
                      <a:pt x="24" y="100"/>
                    </a:lnTo>
                    <a:lnTo>
                      <a:pt x="23" y="99"/>
                    </a:lnTo>
                    <a:lnTo>
                      <a:pt x="21" y="98"/>
                    </a:lnTo>
                    <a:lnTo>
                      <a:pt x="20" y="98"/>
                    </a:lnTo>
                    <a:lnTo>
                      <a:pt x="19" y="97"/>
                    </a:lnTo>
                    <a:lnTo>
                      <a:pt x="18" y="97"/>
                    </a:lnTo>
                    <a:lnTo>
                      <a:pt x="17" y="96"/>
                    </a:lnTo>
                    <a:lnTo>
                      <a:pt x="16" y="95"/>
                    </a:lnTo>
                    <a:lnTo>
                      <a:pt x="15" y="95"/>
                    </a:lnTo>
                    <a:lnTo>
                      <a:pt x="14" y="94"/>
                    </a:lnTo>
                    <a:lnTo>
                      <a:pt x="13" y="93"/>
                    </a:lnTo>
                    <a:lnTo>
                      <a:pt x="12" y="92"/>
                    </a:lnTo>
                    <a:lnTo>
                      <a:pt x="11" y="91"/>
                    </a:lnTo>
                    <a:lnTo>
                      <a:pt x="10" y="91"/>
                    </a:lnTo>
                    <a:lnTo>
                      <a:pt x="9" y="90"/>
                    </a:lnTo>
                    <a:lnTo>
                      <a:pt x="9" y="89"/>
                    </a:lnTo>
                    <a:lnTo>
                      <a:pt x="8" y="89"/>
                    </a:lnTo>
                    <a:lnTo>
                      <a:pt x="7" y="88"/>
                    </a:lnTo>
                    <a:lnTo>
                      <a:pt x="6" y="87"/>
                    </a:lnTo>
                    <a:lnTo>
                      <a:pt x="5" y="86"/>
                    </a:lnTo>
                    <a:lnTo>
                      <a:pt x="5" y="85"/>
                    </a:lnTo>
                    <a:lnTo>
                      <a:pt x="4" y="85"/>
                    </a:lnTo>
                    <a:lnTo>
                      <a:pt x="4" y="84"/>
                    </a:lnTo>
                    <a:lnTo>
                      <a:pt x="3" y="84"/>
                    </a:lnTo>
                    <a:lnTo>
                      <a:pt x="3" y="83"/>
                    </a:lnTo>
                    <a:lnTo>
                      <a:pt x="2" y="81"/>
                    </a:lnTo>
                    <a:lnTo>
                      <a:pt x="2" y="79"/>
                    </a:lnTo>
                    <a:lnTo>
                      <a:pt x="1" y="77"/>
                    </a:lnTo>
                    <a:lnTo>
                      <a:pt x="1" y="75"/>
                    </a:lnTo>
                    <a:lnTo>
                      <a:pt x="1" y="72"/>
                    </a:lnTo>
                    <a:lnTo>
                      <a:pt x="1" y="69"/>
                    </a:lnTo>
                    <a:lnTo>
                      <a:pt x="1" y="66"/>
                    </a:lnTo>
                    <a:lnTo>
                      <a:pt x="1" y="62"/>
                    </a:lnTo>
                    <a:lnTo>
                      <a:pt x="0" y="59"/>
                    </a:lnTo>
                    <a:lnTo>
                      <a:pt x="0" y="55"/>
                    </a:lnTo>
                    <a:lnTo>
                      <a:pt x="0" y="51"/>
                    </a:lnTo>
                    <a:lnTo>
                      <a:pt x="0" y="47"/>
                    </a:lnTo>
                    <a:lnTo>
                      <a:pt x="0" y="43"/>
                    </a:lnTo>
                    <a:lnTo>
                      <a:pt x="0" y="39"/>
                    </a:lnTo>
                    <a:lnTo>
                      <a:pt x="0" y="35"/>
                    </a:lnTo>
                    <a:lnTo>
                      <a:pt x="0" y="31"/>
                    </a:lnTo>
                    <a:lnTo>
                      <a:pt x="0" y="28"/>
                    </a:lnTo>
                    <a:lnTo>
                      <a:pt x="0" y="24"/>
                    </a:lnTo>
                    <a:lnTo>
                      <a:pt x="0" y="21"/>
                    </a:lnTo>
                    <a:lnTo>
                      <a:pt x="0" y="17"/>
                    </a:lnTo>
                    <a:lnTo>
                      <a:pt x="0" y="15"/>
                    </a:lnTo>
                    <a:lnTo>
                      <a:pt x="0" y="12"/>
                    </a:lnTo>
                    <a:lnTo>
                      <a:pt x="0" y="10"/>
                    </a:lnTo>
                    <a:lnTo>
                      <a:pt x="0" y="8"/>
                    </a:lnTo>
                    <a:lnTo>
                      <a:pt x="0" y="6"/>
                    </a:lnTo>
                    <a:lnTo>
                      <a:pt x="0" y="5"/>
                    </a:lnTo>
                    <a:lnTo>
                      <a:pt x="0" y="6"/>
                    </a:lnTo>
                    <a:lnTo>
                      <a:pt x="0" y="8"/>
                    </a:lnTo>
                    <a:lnTo>
                      <a:pt x="35" y="7"/>
                    </a:lnTo>
                    <a:lnTo>
                      <a:pt x="53" y="7"/>
                    </a:lnTo>
                    <a:lnTo>
                      <a:pt x="71" y="7"/>
                    </a:lnTo>
                    <a:lnTo>
                      <a:pt x="89" y="7"/>
                    </a:lnTo>
                    <a:lnTo>
                      <a:pt x="107" y="7"/>
                    </a:lnTo>
                    <a:lnTo>
                      <a:pt x="125" y="7"/>
                    </a:lnTo>
                    <a:lnTo>
                      <a:pt x="143" y="8"/>
                    </a:lnTo>
                    <a:lnTo>
                      <a:pt x="160" y="8"/>
                    </a:lnTo>
                    <a:lnTo>
                      <a:pt x="178" y="8"/>
                    </a:lnTo>
                    <a:lnTo>
                      <a:pt x="196" y="8"/>
                    </a:lnTo>
                    <a:lnTo>
                      <a:pt x="214" y="8"/>
                    </a:lnTo>
                    <a:lnTo>
                      <a:pt x="232" y="8"/>
                    </a:lnTo>
                    <a:lnTo>
                      <a:pt x="249" y="8"/>
                    </a:lnTo>
                    <a:lnTo>
                      <a:pt x="267" y="8"/>
                    </a:lnTo>
                    <a:lnTo>
                      <a:pt x="285" y="9"/>
                    </a:lnTo>
                    <a:lnTo>
                      <a:pt x="303" y="9"/>
                    </a:lnTo>
                    <a:lnTo>
                      <a:pt x="321" y="9"/>
                    </a:lnTo>
                    <a:lnTo>
                      <a:pt x="339" y="9"/>
                    </a:lnTo>
                    <a:lnTo>
                      <a:pt x="357" y="9"/>
                    </a:lnTo>
                    <a:lnTo>
                      <a:pt x="375" y="9"/>
                    </a:lnTo>
                    <a:lnTo>
                      <a:pt x="392" y="9"/>
                    </a:lnTo>
                    <a:lnTo>
                      <a:pt x="410" y="9"/>
                    </a:lnTo>
                    <a:lnTo>
                      <a:pt x="428" y="9"/>
                    </a:lnTo>
                    <a:lnTo>
                      <a:pt x="446" y="9"/>
                    </a:lnTo>
                    <a:lnTo>
                      <a:pt x="464" y="9"/>
                    </a:lnTo>
                    <a:lnTo>
                      <a:pt x="482" y="9"/>
                    </a:lnTo>
                    <a:lnTo>
                      <a:pt x="499" y="9"/>
                    </a:lnTo>
                    <a:lnTo>
                      <a:pt x="517" y="9"/>
                    </a:lnTo>
                    <a:lnTo>
                      <a:pt x="535" y="10"/>
                    </a:lnTo>
                    <a:lnTo>
                      <a:pt x="553" y="10"/>
                    </a:lnTo>
                    <a:lnTo>
                      <a:pt x="571" y="10"/>
                    </a:lnTo>
                  </a:path>
                </a:pathLst>
              </a:custGeom>
              <a:solidFill>
                <a:srgbClr val="0080FF"/>
              </a:solidFill>
              <a:ln w="12700" cap="rnd" cmpd="sng">
                <a:solidFill>
                  <a:srgbClr val="000000"/>
                </a:solidFill>
                <a:prstDash val="solid"/>
                <a:round/>
                <a:headEnd type="none" w="sm" len="sm"/>
                <a:tailEnd type="none" w="sm" len="sm"/>
              </a:ln>
              <a:effectLst/>
            </p:spPr>
            <p:txBody>
              <a:bodyPr/>
              <a:lstStyle/>
              <a:p>
                <a:endParaRPr lang="es-CL"/>
              </a:p>
            </p:txBody>
          </p:sp>
          <p:sp>
            <p:nvSpPr>
              <p:cNvPr id="61459" name="Freeform 19"/>
              <p:cNvSpPr>
                <a:spLocks/>
              </p:cNvSpPr>
              <p:nvPr/>
            </p:nvSpPr>
            <p:spPr bwMode="auto">
              <a:xfrm>
                <a:off x="4665" y="2744"/>
                <a:ext cx="573" cy="127"/>
              </a:xfrm>
              <a:custGeom>
                <a:avLst/>
                <a:gdLst/>
                <a:ahLst/>
                <a:cxnLst>
                  <a:cxn ang="0">
                    <a:pos x="315" y="126"/>
                  </a:cxn>
                  <a:cxn ang="0">
                    <a:pos x="344" y="125"/>
                  </a:cxn>
                  <a:cxn ang="0">
                    <a:pos x="371" y="123"/>
                  </a:cxn>
                  <a:cxn ang="0">
                    <a:pos x="397" y="121"/>
                  </a:cxn>
                  <a:cxn ang="0">
                    <a:pos x="422" y="118"/>
                  </a:cxn>
                  <a:cxn ang="0">
                    <a:pos x="446" y="115"/>
                  </a:cxn>
                  <a:cxn ang="0">
                    <a:pos x="468" y="112"/>
                  </a:cxn>
                  <a:cxn ang="0">
                    <a:pos x="488" y="108"/>
                  </a:cxn>
                  <a:cxn ang="0">
                    <a:pos x="511" y="102"/>
                  </a:cxn>
                  <a:cxn ang="0">
                    <a:pos x="527" y="97"/>
                  </a:cxn>
                  <a:cxn ang="0">
                    <a:pos x="540" y="92"/>
                  </a:cxn>
                  <a:cxn ang="0">
                    <a:pos x="552" y="86"/>
                  </a:cxn>
                  <a:cxn ang="0">
                    <a:pos x="561" y="80"/>
                  </a:cxn>
                  <a:cxn ang="0">
                    <a:pos x="567" y="74"/>
                  </a:cxn>
                  <a:cxn ang="0">
                    <a:pos x="571" y="68"/>
                  </a:cxn>
                  <a:cxn ang="0">
                    <a:pos x="572" y="60"/>
                  </a:cxn>
                  <a:cxn ang="0">
                    <a:pos x="568" y="54"/>
                  </a:cxn>
                  <a:cxn ang="0">
                    <a:pos x="563" y="47"/>
                  </a:cxn>
                  <a:cxn ang="0">
                    <a:pos x="554" y="41"/>
                  </a:cxn>
                  <a:cxn ang="0">
                    <a:pos x="544" y="36"/>
                  </a:cxn>
                  <a:cxn ang="0">
                    <a:pos x="530" y="30"/>
                  </a:cxn>
                  <a:cxn ang="0">
                    <a:pos x="515" y="25"/>
                  </a:cxn>
                  <a:cxn ang="0">
                    <a:pos x="498" y="21"/>
                  </a:cxn>
                  <a:cxn ang="0">
                    <a:pos x="473" y="15"/>
                  </a:cxn>
                  <a:cxn ang="0">
                    <a:pos x="452" y="12"/>
                  </a:cxn>
                  <a:cxn ang="0">
                    <a:pos x="428" y="8"/>
                  </a:cxn>
                  <a:cxn ang="0">
                    <a:pos x="404" y="6"/>
                  </a:cxn>
                  <a:cxn ang="0">
                    <a:pos x="378" y="3"/>
                  </a:cxn>
                  <a:cxn ang="0">
                    <a:pos x="350" y="2"/>
                  </a:cxn>
                  <a:cxn ang="0">
                    <a:pos x="322" y="1"/>
                  </a:cxn>
                  <a:cxn ang="0">
                    <a:pos x="293" y="0"/>
                  </a:cxn>
                  <a:cxn ang="0">
                    <a:pos x="257" y="0"/>
                  </a:cxn>
                  <a:cxn ang="0">
                    <a:pos x="228" y="1"/>
                  </a:cxn>
                  <a:cxn ang="0">
                    <a:pos x="201" y="3"/>
                  </a:cxn>
                  <a:cxn ang="0">
                    <a:pos x="175" y="5"/>
                  </a:cxn>
                  <a:cxn ang="0">
                    <a:pos x="150" y="8"/>
                  </a:cxn>
                  <a:cxn ang="0">
                    <a:pos x="126" y="11"/>
                  </a:cxn>
                  <a:cxn ang="0">
                    <a:pos x="104" y="14"/>
                  </a:cxn>
                  <a:cxn ang="0">
                    <a:pos x="84" y="19"/>
                  </a:cxn>
                  <a:cxn ang="0">
                    <a:pos x="61" y="24"/>
                  </a:cxn>
                  <a:cxn ang="0">
                    <a:pos x="45" y="29"/>
                  </a:cxn>
                  <a:cxn ang="0">
                    <a:pos x="31" y="34"/>
                  </a:cxn>
                  <a:cxn ang="0">
                    <a:pos x="20" y="40"/>
                  </a:cxn>
                  <a:cxn ang="0">
                    <a:pos x="11" y="46"/>
                  </a:cxn>
                  <a:cxn ang="0">
                    <a:pos x="4" y="52"/>
                  </a:cxn>
                  <a:cxn ang="0">
                    <a:pos x="1" y="58"/>
                  </a:cxn>
                  <a:cxn ang="0">
                    <a:pos x="0" y="66"/>
                  </a:cxn>
                  <a:cxn ang="0">
                    <a:pos x="3" y="73"/>
                  </a:cxn>
                  <a:cxn ang="0">
                    <a:pos x="9" y="79"/>
                  </a:cxn>
                  <a:cxn ang="0">
                    <a:pos x="17" y="85"/>
                  </a:cxn>
                  <a:cxn ang="0">
                    <a:pos x="28" y="90"/>
                  </a:cxn>
                  <a:cxn ang="0">
                    <a:pos x="42" y="96"/>
                  </a:cxn>
                  <a:cxn ang="0">
                    <a:pos x="57" y="101"/>
                  </a:cxn>
                  <a:cxn ang="0">
                    <a:pos x="74" y="105"/>
                  </a:cxn>
                  <a:cxn ang="0">
                    <a:pos x="99" y="111"/>
                  </a:cxn>
                  <a:cxn ang="0">
                    <a:pos x="120" y="114"/>
                  </a:cxn>
                  <a:cxn ang="0">
                    <a:pos x="144" y="117"/>
                  </a:cxn>
                  <a:cxn ang="0">
                    <a:pos x="168" y="120"/>
                  </a:cxn>
                  <a:cxn ang="0">
                    <a:pos x="194" y="123"/>
                  </a:cxn>
                  <a:cxn ang="0">
                    <a:pos x="221" y="124"/>
                  </a:cxn>
                  <a:cxn ang="0">
                    <a:pos x="250" y="125"/>
                  </a:cxn>
                  <a:cxn ang="0">
                    <a:pos x="278" y="126"/>
                  </a:cxn>
                </a:cxnLst>
                <a:rect l="0" t="0" r="r" b="b"/>
                <a:pathLst>
                  <a:path w="573" h="127">
                    <a:moveTo>
                      <a:pt x="286" y="126"/>
                    </a:moveTo>
                    <a:lnTo>
                      <a:pt x="300" y="126"/>
                    </a:lnTo>
                    <a:lnTo>
                      <a:pt x="308" y="126"/>
                    </a:lnTo>
                    <a:lnTo>
                      <a:pt x="315" y="126"/>
                    </a:lnTo>
                    <a:lnTo>
                      <a:pt x="322" y="125"/>
                    </a:lnTo>
                    <a:lnTo>
                      <a:pt x="330" y="125"/>
                    </a:lnTo>
                    <a:lnTo>
                      <a:pt x="336" y="125"/>
                    </a:lnTo>
                    <a:lnTo>
                      <a:pt x="344" y="125"/>
                    </a:lnTo>
                    <a:lnTo>
                      <a:pt x="350" y="124"/>
                    </a:lnTo>
                    <a:lnTo>
                      <a:pt x="357" y="124"/>
                    </a:lnTo>
                    <a:lnTo>
                      <a:pt x="364" y="123"/>
                    </a:lnTo>
                    <a:lnTo>
                      <a:pt x="371" y="123"/>
                    </a:lnTo>
                    <a:lnTo>
                      <a:pt x="378" y="123"/>
                    </a:lnTo>
                    <a:lnTo>
                      <a:pt x="384" y="122"/>
                    </a:lnTo>
                    <a:lnTo>
                      <a:pt x="391" y="121"/>
                    </a:lnTo>
                    <a:lnTo>
                      <a:pt x="397" y="121"/>
                    </a:lnTo>
                    <a:lnTo>
                      <a:pt x="404" y="120"/>
                    </a:lnTo>
                    <a:lnTo>
                      <a:pt x="410" y="120"/>
                    </a:lnTo>
                    <a:lnTo>
                      <a:pt x="416" y="119"/>
                    </a:lnTo>
                    <a:lnTo>
                      <a:pt x="422" y="118"/>
                    </a:lnTo>
                    <a:lnTo>
                      <a:pt x="428" y="117"/>
                    </a:lnTo>
                    <a:lnTo>
                      <a:pt x="434" y="117"/>
                    </a:lnTo>
                    <a:lnTo>
                      <a:pt x="440" y="116"/>
                    </a:lnTo>
                    <a:lnTo>
                      <a:pt x="446" y="115"/>
                    </a:lnTo>
                    <a:lnTo>
                      <a:pt x="452" y="114"/>
                    </a:lnTo>
                    <a:lnTo>
                      <a:pt x="457" y="113"/>
                    </a:lnTo>
                    <a:lnTo>
                      <a:pt x="462" y="113"/>
                    </a:lnTo>
                    <a:lnTo>
                      <a:pt x="468" y="112"/>
                    </a:lnTo>
                    <a:lnTo>
                      <a:pt x="473" y="111"/>
                    </a:lnTo>
                    <a:lnTo>
                      <a:pt x="478" y="110"/>
                    </a:lnTo>
                    <a:lnTo>
                      <a:pt x="483" y="109"/>
                    </a:lnTo>
                    <a:lnTo>
                      <a:pt x="488" y="108"/>
                    </a:lnTo>
                    <a:lnTo>
                      <a:pt x="498" y="105"/>
                    </a:lnTo>
                    <a:lnTo>
                      <a:pt x="502" y="104"/>
                    </a:lnTo>
                    <a:lnTo>
                      <a:pt x="506" y="103"/>
                    </a:lnTo>
                    <a:lnTo>
                      <a:pt x="511" y="102"/>
                    </a:lnTo>
                    <a:lnTo>
                      <a:pt x="515" y="101"/>
                    </a:lnTo>
                    <a:lnTo>
                      <a:pt x="519" y="99"/>
                    </a:lnTo>
                    <a:lnTo>
                      <a:pt x="523" y="98"/>
                    </a:lnTo>
                    <a:lnTo>
                      <a:pt x="527" y="97"/>
                    </a:lnTo>
                    <a:lnTo>
                      <a:pt x="530" y="96"/>
                    </a:lnTo>
                    <a:lnTo>
                      <a:pt x="534" y="94"/>
                    </a:lnTo>
                    <a:lnTo>
                      <a:pt x="537" y="93"/>
                    </a:lnTo>
                    <a:lnTo>
                      <a:pt x="540" y="92"/>
                    </a:lnTo>
                    <a:lnTo>
                      <a:pt x="544" y="90"/>
                    </a:lnTo>
                    <a:lnTo>
                      <a:pt x="546" y="89"/>
                    </a:lnTo>
                    <a:lnTo>
                      <a:pt x="549" y="87"/>
                    </a:lnTo>
                    <a:lnTo>
                      <a:pt x="552" y="86"/>
                    </a:lnTo>
                    <a:lnTo>
                      <a:pt x="554" y="85"/>
                    </a:lnTo>
                    <a:lnTo>
                      <a:pt x="557" y="83"/>
                    </a:lnTo>
                    <a:lnTo>
                      <a:pt x="559" y="82"/>
                    </a:lnTo>
                    <a:lnTo>
                      <a:pt x="561" y="80"/>
                    </a:lnTo>
                    <a:lnTo>
                      <a:pt x="563" y="79"/>
                    </a:lnTo>
                    <a:lnTo>
                      <a:pt x="564" y="77"/>
                    </a:lnTo>
                    <a:lnTo>
                      <a:pt x="566" y="76"/>
                    </a:lnTo>
                    <a:lnTo>
                      <a:pt x="567" y="74"/>
                    </a:lnTo>
                    <a:lnTo>
                      <a:pt x="568" y="73"/>
                    </a:lnTo>
                    <a:lnTo>
                      <a:pt x="570" y="71"/>
                    </a:lnTo>
                    <a:lnTo>
                      <a:pt x="570" y="69"/>
                    </a:lnTo>
                    <a:lnTo>
                      <a:pt x="571" y="68"/>
                    </a:lnTo>
                    <a:lnTo>
                      <a:pt x="572" y="66"/>
                    </a:lnTo>
                    <a:lnTo>
                      <a:pt x="572" y="65"/>
                    </a:lnTo>
                    <a:lnTo>
                      <a:pt x="572" y="63"/>
                    </a:lnTo>
                    <a:lnTo>
                      <a:pt x="572" y="60"/>
                    </a:lnTo>
                    <a:lnTo>
                      <a:pt x="571" y="58"/>
                    </a:lnTo>
                    <a:lnTo>
                      <a:pt x="570" y="57"/>
                    </a:lnTo>
                    <a:lnTo>
                      <a:pt x="570" y="55"/>
                    </a:lnTo>
                    <a:lnTo>
                      <a:pt x="568" y="54"/>
                    </a:lnTo>
                    <a:lnTo>
                      <a:pt x="567" y="52"/>
                    </a:lnTo>
                    <a:lnTo>
                      <a:pt x="566" y="51"/>
                    </a:lnTo>
                    <a:lnTo>
                      <a:pt x="564" y="49"/>
                    </a:lnTo>
                    <a:lnTo>
                      <a:pt x="563" y="47"/>
                    </a:lnTo>
                    <a:lnTo>
                      <a:pt x="561" y="46"/>
                    </a:lnTo>
                    <a:lnTo>
                      <a:pt x="559" y="45"/>
                    </a:lnTo>
                    <a:lnTo>
                      <a:pt x="557" y="43"/>
                    </a:lnTo>
                    <a:lnTo>
                      <a:pt x="554" y="41"/>
                    </a:lnTo>
                    <a:lnTo>
                      <a:pt x="552" y="40"/>
                    </a:lnTo>
                    <a:lnTo>
                      <a:pt x="549" y="39"/>
                    </a:lnTo>
                    <a:lnTo>
                      <a:pt x="546" y="37"/>
                    </a:lnTo>
                    <a:lnTo>
                      <a:pt x="544" y="36"/>
                    </a:lnTo>
                    <a:lnTo>
                      <a:pt x="540" y="34"/>
                    </a:lnTo>
                    <a:lnTo>
                      <a:pt x="537" y="33"/>
                    </a:lnTo>
                    <a:lnTo>
                      <a:pt x="534" y="31"/>
                    </a:lnTo>
                    <a:lnTo>
                      <a:pt x="530" y="30"/>
                    </a:lnTo>
                    <a:lnTo>
                      <a:pt x="527" y="29"/>
                    </a:lnTo>
                    <a:lnTo>
                      <a:pt x="523" y="28"/>
                    </a:lnTo>
                    <a:lnTo>
                      <a:pt x="519" y="27"/>
                    </a:lnTo>
                    <a:lnTo>
                      <a:pt x="515" y="25"/>
                    </a:lnTo>
                    <a:lnTo>
                      <a:pt x="511" y="24"/>
                    </a:lnTo>
                    <a:lnTo>
                      <a:pt x="506" y="23"/>
                    </a:lnTo>
                    <a:lnTo>
                      <a:pt x="502" y="22"/>
                    </a:lnTo>
                    <a:lnTo>
                      <a:pt x="498" y="21"/>
                    </a:lnTo>
                    <a:lnTo>
                      <a:pt x="493" y="19"/>
                    </a:lnTo>
                    <a:lnTo>
                      <a:pt x="488" y="19"/>
                    </a:lnTo>
                    <a:lnTo>
                      <a:pt x="478" y="16"/>
                    </a:lnTo>
                    <a:lnTo>
                      <a:pt x="473" y="15"/>
                    </a:lnTo>
                    <a:lnTo>
                      <a:pt x="468" y="14"/>
                    </a:lnTo>
                    <a:lnTo>
                      <a:pt x="462" y="13"/>
                    </a:lnTo>
                    <a:lnTo>
                      <a:pt x="457" y="13"/>
                    </a:lnTo>
                    <a:lnTo>
                      <a:pt x="452" y="12"/>
                    </a:lnTo>
                    <a:lnTo>
                      <a:pt x="446" y="11"/>
                    </a:lnTo>
                    <a:lnTo>
                      <a:pt x="440" y="10"/>
                    </a:lnTo>
                    <a:lnTo>
                      <a:pt x="434" y="9"/>
                    </a:lnTo>
                    <a:lnTo>
                      <a:pt x="428" y="8"/>
                    </a:lnTo>
                    <a:lnTo>
                      <a:pt x="422" y="8"/>
                    </a:lnTo>
                    <a:lnTo>
                      <a:pt x="416" y="7"/>
                    </a:lnTo>
                    <a:lnTo>
                      <a:pt x="410" y="6"/>
                    </a:lnTo>
                    <a:lnTo>
                      <a:pt x="404" y="6"/>
                    </a:lnTo>
                    <a:lnTo>
                      <a:pt x="397" y="5"/>
                    </a:lnTo>
                    <a:lnTo>
                      <a:pt x="391" y="5"/>
                    </a:lnTo>
                    <a:lnTo>
                      <a:pt x="384" y="4"/>
                    </a:lnTo>
                    <a:lnTo>
                      <a:pt x="378" y="3"/>
                    </a:lnTo>
                    <a:lnTo>
                      <a:pt x="371" y="3"/>
                    </a:lnTo>
                    <a:lnTo>
                      <a:pt x="364" y="3"/>
                    </a:lnTo>
                    <a:lnTo>
                      <a:pt x="357" y="2"/>
                    </a:lnTo>
                    <a:lnTo>
                      <a:pt x="350" y="2"/>
                    </a:lnTo>
                    <a:lnTo>
                      <a:pt x="344" y="1"/>
                    </a:lnTo>
                    <a:lnTo>
                      <a:pt x="336" y="1"/>
                    </a:lnTo>
                    <a:lnTo>
                      <a:pt x="330" y="1"/>
                    </a:lnTo>
                    <a:lnTo>
                      <a:pt x="322" y="1"/>
                    </a:lnTo>
                    <a:lnTo>
                      <a:pt x="315" y="0"/>
                    </a:lnTo>
                    <a:lnTo>
                      <a:pt x="308" y="0"/>
                    </a:lnTo>
                    <a:lnTo>
                      <a:pt x="300" y="0"/>
                    </a:lnTo>
                    <a:lnTo>
                      <a:pt x="293" y="0"/>
                    </a:lnTo>
                    <a:lnTo>
                      <a:pt x="286" y="0"/>
                    </a:lnTo>
                    <a:lnTo>
                      <a:pt x="271" y="0"/>
                    </a:lnTo>
                    <a:lnTo>
                      <a:pt x="264" y="0"/>
                    </a:lnTo>
                    <a:lnTo>
                      <a:pt x="257" y="0"/>
                    </a:lnTo>
                    <a:lnTo>
                      <a:pt x="250" y="1"/>
                    </a:lnTo>
                    <a:lnTo>
                      <a:pt x="242" y="1"/>
                    </a:lnTo>
                    <a:lnTo>
                      <a:pt x="235" y="1"/>
                    </a:lnTo>
                    <a:lnTo>
                      <a:pt x="228" y="1"/>
                    </a:lnTo>
                    <a:lnTo>
                      <a:pt x="221" y="2"/>
                    </a:lnTo>
                    <a:lnTo>
                      <a:pt x="214" y="2"/>
                    </a:lnTo>
                    <a:lnTo>
                      <a:pt x="208" y="3"/>
                    </a:lnTo>
                    <a:lnTo>
                      <a:pt x="201" y="3"/>
                    </a:lnTo>
                    <a:lnTo>
                      <a:pt x="194" y="3"/>
                    </a:lnTo>
                    <a:lnTo>
                      <a:pt x="188" y="4"/>
                    </a:lnTo>
                    <a:lnTo>
                      <a:pt x="181" y="5"/>
                    </a:lnTo>
                    <a:lnTo>
                      <a:pt x="175" y="5"/>
                    </a:lnTo>
                    <a:lnTo>
                      <a:pt x="168" y="6"/>
                    </a:lnTo>
                    <a:lnTo>
                      <a:pt x="162" y="6"/>
                    </a:lnTo>
                    <a:lnTo>
                      <a:pt x="156" y="7"/>
                    </a:lnTo>
                    <a:lnTo>
                      <a:pt x="150" y="8"/>
                    </a:lnTo>
                    <a:lnTo>
                      <a:pt x="144" y="8"/>
                    </a:lnTo>
                    <a:lnTo>
                      <a:pt x="138" y="9"/>
                    </a:lnTo>
                    <a:lnTo>
                      <a:pt x="132" y="10"/>
                    </a:lnTo>
                    <a:lnTo>
                      <a:pt x="126" y="11"/>
                    </a:lnTo>
                    <a:lnTo>
                      <a:pt x="120" y="12"/>
                    </a:lnTo>
                    <a:lnTo>
                      <a:pt x="115" y="13"/>
                    </a:lnTo>
                    <a:lnTo>
                      <a:pt x="109" y="13"/>
                    </a:lnTo>
                    <a:lnTo>
                      <a:pt x="104" y="14"/>
                    </a:lnTo>
                    <a:lnTo>
                      <a:pt x="99" y="15"/>
                    </a:lnTo>
                    <a:lnTo>
                      <a:pt x="94" y="16"/>
                    </a:lnTo>
                    <a:lnTo>
                      <a:pt x="89" y="17"/>
                    </a:lnTo>
                    <a:lnTo>
                      <a:pt x="84" y="19"/>
                    </a:lnTo>
                    <a:lnTo>
                      <a:pt x="74" y="21"/>
                    </a:lnTo>
                    <a:lnTo>
                      <a:pt x="70" y="22"/>
                    </a:lnTo>
                    <a:lnTo>
                      <a:pt x="65" y="23"/>
                    </a:lnTo>
                    <a:lnTo>
                      <a:pt x="61" y="24"/>
                    </a:lnTo>
                    <a:lnTo>
                      <a:pt x="57" y="25"/>
                    </a:lnTo>
                    <a:lnTo>
                      <a:pt x="53" y="27"/>
                    </a:lnTo>
                    <a:lnTo>
                      <a:pt x="49" y="28"/>
                    </a:lnTo>
                    <a:lnTo>
                      <a:pt x="45" y="29"/>
                    </a:lnTo>
                    <a:lnTo>
                      <a:pt x="42" y="30"/>
                    </a:lnTo>
                    <a:lnTo>
                      <a:pt x="38" y="31"/>
                    </a:lnTo>
                    <a:lnTo>
                      <a:pt x="34" y="33"/>
                    </a:lnTo>
                    <a:lnTo>
                      <a:pt x="31" y="34"/>
                    </a:lnTo>
                    <a:lnTo>
                      <a:pt x="28" y="36"/>
                    </a:lnTo>
                    <a:lnTo>
                      <a:pt x="25" y="37"/>
                    </a:lnTo>
                    <a:lnTo>
                      <a:pt x="22" y="39"/>
                    </a:lnTo>
                    <a:lnTo>
                      <a:pt x="20" y="40"/>
                    </a:lnTo>
                    <a:lnTo>
                      <a:pt x="17" y="41"/>
                    </a:lnTo>
                    <a:lnTo>
                      <a:pt x="15" y="43"/>
                    </a:lnTo>
                    <a:lnTo>
                      <a:pt x="13" y="45"/>
                    </a:lnTo>
                    <a:lnTo>
                      <a:pt x="11" y="46"/>
                    </a:lnTo>
                    <a:lnTo>
                      <a:pt x="9" y="47"/>
                    </a:lnTo>
                    <a:lnTo>
                      <a:pt x="7" y="49"/>
                    </a:lnTo>
                    <a:lnTo>
                      <a:pt x="6" y="51"/>
                    </a:lnTo>
                    <a:lnTo>
                      <a:pt x="4" y="52"/>
                    </a:lnTo>
                    <a:lnTo>
                      <a:pt x="3" y="54"/>
                    </a:lnTo>
                    <a:lnTo>
                      <a:pt x="2" y="55"/>
                    </a:lnTo>
                    <a:lnTo>
                      <a:pt x="1" y="57"/>
                    </a:lnTo>
                    <a:lnTo>
                      <a:pt x="1" y="58"/>
                    </a:lnTo>
                    <a:lnTo>
                      <a:pt x="0" y="60"/>
                    </a:lnTo>
                    <a:lnTo>
                      <a:pt x="0" y="61"/>
                    </a:lnTo>
                    <a:lnTo>
                      <a:pt x="0" y="63"/>
                    </a:lnTo>
                    <a:lnTo>
                      <a:pt x="0" y="66"/>
                    </a:lnTo>
                    <a:lnTo>
                      <a:pt x="1" y="68"/>
                    </a:lnTo>
                    <a:lnTo>
                      <a:pt x="1" y="69"/>
                    </a:lnTo>
                    <a:lnTo>
                      <a:pt x="2" y="71"/>
                    </a:lnTo>
                    <a:lnTo>
                      <a:pt x="3" y="73"/>
                    </a:lnTo>
                    <a:lnTo>
                      <a:pt x="4" y="74"/>
                    </a:lnTo>
                    <a:lnTo>
                      <a:pt x="6" y="76"/>
                    </a:lnTo>
                    <a:lnTo>
                      <a:pt x="7" y="77"/>
                    </a:lnTo>
                    <a:lnTo>
                      <a:pt x="9" y="79"/>
                    </a:lnTo>
                    <a:lnTo>
                      <a:pt x="11" y="80"/>
                    </a:lnTo>
                    <a:lnTo>
                      <a:pt x="13" y="82"/>
                    </a:lnTo>
                    <a:lnTo>
                      <a:pt x="15" y="83"/>
                    </a:lnTo>
                    <a:lnTo>
                      <a:pt x="17" y="85"/>
                    </a:lnTo>
                    <a:lnTo>
                      <a:pt x="20" y="86"/>
                    </a:lnTo>
                    <a:lnTo>
                      <a:pt x="22" y="87"/>
                    </a:lnTo>
                    <a:lnTo>
                      <a:pt x="25" y="89"/>
                    </a:lnTo>
                    <a:lnTo>
                      <a:pt x="28" y="90"/>
                    </a:lnTo>
                    <a:lnTo>
                      <a:pt x="31" y="92"/>
                    </a:lnTo>
                    <a:lnTo>
                      <a:pt x="34" y="93"/>
                    </a:lnTo>
                    <a:lnTo>
                      <a:pt x="38" y="94"/>
                    </a:lnTo>
                    <a:lnTo>
                      <a:pt x="42" y="96"/>
                    </a:lnTo>
                    <a:lnTo>
                      <a:pt x="45" y="97"/>
                    </a:lnTo>
                    <a:lnTo>
                      <a:pt x="49" y="98"/>
                    </a:lnTo>
                    <a:lnTo>
                      <a:pt x="53" y="99"/>
                    </a:lnTo>
                    <a:lnTo>
                      <a:pt x="57" y="101"/>
                    </a:lnTo>
                    <a:lnTo>
                      <a:pt x="61" y="102"/>
                    </a:lnTo>
                    <a:lnTo>
                      <a:pt x="65" y="103"/>
                    </a:lnTo>
                    <a:lnTo>
                      <a:pt x="70" y="104"/>
                    </a:lnTo>
                    <a:lnTo>
                      <a:pt x="74" y="105"/>
                    </a:lnTo>
                    <a:lnTo>
                      <a:pt x="79" y="107"/>
                    </a:lnTo>
                    <a:lnTo>
                      <a:pt x="84" y="108"/>
                    </a:lnTo>
                    <a:lnTo>
                      <a:pt x="94" y="110"/>
                    </a:lnTo>
                    <a:lnTo>
                      <a:pt x="99" y="111"/>
                    </a:lnTo>
                    <a:lnTo>
                      <a:pt x="104" y="112"/>
                    </a:lnTo>
                    <a:lnTo>
                      <a:pt x="109" y="113"/>
                    </a:lnTo>
                    <a:lnTo>
                      <a:pt x="115" y="113"/>
                    </a:lnTo>
                    <a:lnTo>
                      <a:pt x="120" y="114"/>
                    </a:lnTo>
                    <a:lnTo>
                      <a:pt x="126" y="115"/>
                    </a:lnTo>
                    <a:lnTo>
                      <a:pt x="132" y="116"/>
                    </a:lnTo>
                    <a:lnTo>
                      <a:pt x="138" y="117"/>
                    </a:lnTo>
                    <a:lnTo>
                      <a:pt x="144" y="117"/>
                    </a:lnTo>
                    <a:lnTo>
                      <a:pt x="150" y="118"/>
                    </a:lnTo>
                    <a:lnTo>
                      <a:pt x="156" y="119"/>
                    </a:lnTo>
                    <a:lnTo>
                      <a:pt x="162" y="120"/>
                    </a:lnTo>
                    <a:lnTo>
                      <a:pt x="168" y="120"/>
                    </a:lnTo>
                    <a:lnTo>
                      <a:pt x="175" y="121"/>
                    </a:lnTo>
                    <a:lnTo>
                      <a:pt x="181" y="121"/>
                    </a:lnTo>
                    <a:lnTo>
                      <a:pt x="188" y="122"/>
                    </a:lnTo>
                    <a:lnTo>
                      <a:pt x="194" y="123"/>
                    </a:lnTo>
                    <a:lnTo>
                      <a:pt x="201" y="123"/>
                    </a:lnTo>
                    <a:lnTo>
                      <a:pt x="208" y="123"/>
                    </a:lnTo>
                    <a:lnTo>
                      <a:pt x="214" y="124"/>
                    </a:lnTo>
                    <a:lnTo>
                      <a:pt x="221" y="124"/>
                    </a:lnTo>
                    <a:lnTo>
                      <a:pt x="228" y="125"/>
                    </a:lnTo>
                    <a:lnTo>
                      <a:pt x="235" y="125"/>
                    </a:lnTo>
                    <a:lnTo>
                      <a:pt x="242" y="125"/>
                    </a:lnTo>
                    <a:lnTo>
                      <a:pt x="250" y="125"/>
                    </a:lnTo>
                    <a:lnTo>
                      <a:pt x="257" y="126"/>
                    </a:lnTo>
                    <a:lnTo>
                      <a:pt x="264" y="126"/>
                    </a:lnTo>
                    <a:lnTo>
                      <a:pt x="271" y="126"/>
                    </a:lnTo>
                    <a:lnTo>
                      <a:pt x="278" y="126"/>
                    </a:lnTo>
                    <a:lnTo>
                      <a:pt x="286" y="126"/>
                    </a:lnTo>
                  </a:path>
                </a:pathLst>
              </a:custGeom>
              <a:solidFill>
                <a:srgbClr val="0080FF"/>
              </a:solidFill>
              <a:ln w="12700" cap="rnd" cmpd="sng">
                <a:solidFill>
                  <a:srgbClr val="000000"/>
                </a:solidFill>
                <a:prstDash val="solid"/>
                <a:round/>
                <a:headEnd type="none" w="sm" len="sm"/>
                <a:tailEnd type="none" w="sm" len="sm"/>
              </a:ln>
              <a:effectLst/>
            </p:spPr>
            <p:txBody>
              <a:bodyPr/>
              <a:lstStyle/>
              <a:p>
                <a:endParaRPr lang="es-CL"/>
              </a:p>
            </p:txBody>
          </p:sp>
        </p:grpSp>
        <p:grpSp>
          <p:nvGrpSpPr>
            <p:cNvPr id="5" name="Group 20"/>
            <p:cNvGrpSpPr>
              <a:grpSpLocks/>
            </p:cNvGrpSpPr>
            <p:nvPr/>
          </p:nvGrpSpPr>
          <p:grpSpPr bwMode="auto">
            <a:xfrm>
              <a:off x="4272" y="3226"/>
              <a:ext cx="1392" cy="975"/>
              <a:chOff x="4272" y="3226"/>
              <a:chExt cx="1392" cy="975"/>
            </a:xfrm>
          </p:grpSpPr>
          <p:sp>
            <p:nvSpPr>
              <p:cNvPr id="61461" name="Rectangle 21"/>
              <p:cNvSpPr>
                <a:spLocks noChangeArrowheads="1"/>
              </p:cNvSpPr>
              <p:nvPr/>
            </p:nvSpPr>
            <p:spPr bwMode="auto">
              <a:xfrm>
                <a:off x="4272" y="3785"/>
                <a:ext cx="1392" cy="416"/>
              </a:xfrm>
              <a:prstGeom prst="rect">
                <a:avLst/>
              </a:prstGeom>
              <a:noFill/>
              <a:ln w="9525">
                <a:noFill/>
                <a:miter lim="800000"/>
                <a:headEnd/>
                <a:tailEnd/>
              </a:ln>
              <a:effectLst/>
            </p:spPr>
            <p:txBody>
              <a:bodyPr wrap="none" lIns="92075" tIns="46038" rIns="92075" bIns="46038" anchor="ctr">
                <a:spAutoFit/>
              </a:bodyPr>
              <a:lstStyle/>
              <a:p>
                <a:pPr algn="ctr" eaLnBrk="0" hangingPunct="0">
                  <a:lnSpc>
                    <a:spcPct val="85000"/>
                  </a:lnSpc>
                  <a:spcBef>
                    <a:spcPct val="30000"/>
                  </a:spcBef>
                </a:pPr>
                <a:r>
                  <a:rPr lang="es-ES" sz="2200">
                    <a:latin typeface="Comic Sans MS" pitchFamily="66" charset="0"/>
                  </a:rPr>
                  <a:t>Desplazamiento</a:t>
                </a:r>
              </a:p>
              <a:p>
                <a:pPr algn="ctr" eaLnBrk="0" hangingPunct="0">
                  <a:lnSpc>
                    <a:spcPct val="85000"/>
                  </a:lnSpc>
                  <a:spcBef>
                    <a:spcPct val="30000"/>
                  </a:spcBef>
                </a:pPr>
                <a:endParaRPr lang="es-ES" sz="2200">
                  <a:latin typeface="Arial" charset="0"/>
                </a:endParaRPr>
              </a:p>
            </p:txBody>
          </p:sp>
          <p:grpSp>
            <p:nvGrpSpPr>
              <p:cNvPr id="6" name="Group 22"/>
              <p:cNvGrpSpPr>
                <a:grpSpLocks/>
              </p:cNvGrpSpPr>
              <p:nvPr/>
            </p:nvGrpSpPr>
            <p:grpSpPr bwMode="auto">
              <a:xfrm>
                <a:off x="4551" y="3226"/>
                <a:ext cx="842" cy="562"/>
                <a:chOff x="4551" y="3226"/>
                <a:chExt cx="842" cy="562"/>
              </a:xfrm>
            </p:grpSpPr>
            <p:sp>
              <p:nvSpPr>
                <p:cNvPr id="61463" name="Freeform 23"/>
                <p:cNvSpPr>
                  <a:spLocks/>
                </p:cNvSpPr>
                <p:nvPr/>
              </p:nvSpPr>
              <p:spPr bwMode="auto">
                <a:xfrm>
                  <a:off x="4551" y="3499"/>
                  <a:ext cx="842" cy="289"/>
                </a:xfrm>
                <a:custGeom>
                  <a:avLst/>
                  <a:gdLst/>
                  <a:ahLst/>
                  <a:cxnLst>
                    <a:cxn ang="0">
                      <a:pos x="0" y="288"/>
                    </a:cxn>
                    <a:cxn ang="0">
                      <a:pos x="841" y="288"/>
                    </a:cxn>
                    <a:cxn ang="0">
                      <a:pos x="700" y="0"/>
                    </a:cxn>
                    <a:cxn ang="0">
                      <a:pos x="140" y="0"/>
                    </a:cxn>
                    <a:cxn ang="0">
                      <a:pos x="0" y="288"/>
                    </a:cxn>
                  </a:cxnLst>
                  <a:rect l="0" t="0" r="r" b="b"/>
                  <a:pathLst>
                    <a:path w="842" h="289">
                      <a:moveTo>
                        <a:pt x="0" y="288"/>
                      </a:moveTo>
                      <a:lnTo>
                        <a:pt x="841" y="288"/>
                      </a:lnTo>
                      <a:lnTo>
                        <a:pt x="700" y="0"/>
                      </a:lnTo>
                      <a:lnTo>
                        <a:pt x="140" y="0"/>
                      </a:lnTo>
                      <a:lnTo>
                        <a:pt x="0" y="288"/>
                      </a:lnTo>
                    </a:path>
                  </a:pathLst>
                </a:custGeom>
                <a:solidFill>
                  <a:srgbClr val="66FF33"/>
                </a:solidFill>
                <a:ln w="12700" cap="rnd" cmpd="sng">
                  <a:solidFill>
                    <a:schemeClr val="tx1"/>
                  </a:solidFill>
                  <a:prstDash val="solid"/>
                  <a:round/>
                  <a:headEnd type="none" w="sm" len="sm"/>
                  <a:tailEnd type="none" w="sm" len="sm"/>
                </a:ln>
                <a:effectLst/>
              </p:spPr>
              <p:txBody>
                <a:bodyPr/>
                <a:lstStyle/>
                <a:p>
                  <a:endParaRPr lang="es-CL"/>
                </a:p>
              </p:txBody>
            </p:sp>
            <p:sp>
              <p:nvSpPr>
                <p:cNvPr id="61464" name="Oval 24"/>
                <p:cNvSpPr>
                  <a:spLocks noChangeArrowheads="1"/>
                </p:cNvSpPr>
                <p:nvPr/>
              </p:nvSpPr>
              <p:spPr bwMode="auto">
                <a:xfrm>
                  <a:off x="4746" y="3226"/>
                  <a:ext cx="424" cy="376"/>
                </a:xfrm>
                <a:prstGeom prst="ellipse">
                  <a:avLst/>
                </a:prstGeom>
                <a:solidFill>
                  <a:schemeClr val="bg1"/>
                </a:solidFill>
                <a:ln w="12700">
                  <a:solidFill>
                    <a:schemeClr val="tx1"/>
                  </a:solidFill>
                  <a:round/>
                  <a:headEnd/>
                  <a:tailEnd/>
                </a:ln>
                <a:effectLst/>
              </p:spPr>
              <p:txBody>
                <a:bodyPr wrap="none" anchor="ctr"/>
                <a:lstStyle/>
                <a:p>
                  <a:endParaRPr lang="es-CL"/>
                </a:p>
              </p:txBody>
            </p:sp>
          </p:grpSp>
        </p:grpSp>
        <p:grpSp>
          <p:nvGrpSpPr>
            <p:cNvPr id="7" name="Group 25"/>
            <p:cNvGrpSpPr>
              <a:grpSpLocks/>
            </p:cNvGrpSpPr>
            <p:nvPr/>
          </p:nvGrpSpPr>
          <p:grpSpPr bwMode="auto">
            <a:xfrm>
              <a:off x="4813" y="2202"/>
              <a:ext cx="232" cy="699"/>
              <a:chOff x="4813" y="2202"/>
              <a:chExt cx="232" cy="699"/>
            </a:xfrm>
          </p:grpSpPr>
          <p:sp>
            <p:nvSpPr>
              <p:cNvPr id="61466" name="Line 26"/>
              <p:cNvSpPr>
                <a:spLocks noChangeShapeType="1"/>
              </p:cNvSpPr>
              <p:nvPr/>
            </p:nvSpPr>
            <p:spPr bwMode="auto">
              <a:xfrm>
                <a:off x="4902" y="2544"/>
                <a:ext cx="4" cy="322"/>
              </a:xfrm>
              <a:prstGeom prst="line">
                <a:avLst/>
              </a:prstGeom>
              <a:noFill/>
              <a:ln w="12700">
                <a:solidFill>
                  <a:srgbClr val="0080FF"/>
                </a:solidFill>
                <a:round/>
                <a:headEnd type="none" w="sm" len="sm"/>
                <a:tailEnd type="none" w="sm" len="sm"/>
              </a:ln>
              <a:effectLst/>
            </p:spPr>
            <p:txBody>
              <a:bodyPr/>
              <a:lstStyle/>
              <a:p>
                <a:endParaRPr lang="es-CL"/>
              </a:p>
            </p:txBody>
          </p:sp>
          <p:sp>
            <p:nvSpPr>
              <p:cNvPr id="61467" name="Line 27"/>
              <p:cNvSpPr>
                <a:spLocks noChangeShapeType="1"/>
              </p:cNvSpPr>
              <p:nvPr/>
            </p:nvSpPr>
            <p:spPr bwMode="auto">
              <a:xfrm flipH="1">
                <a:off x="4916" y="2569"/>
                <a:ext cx="7" cy="319"/>
              </a:xfrm>
              <a:prstGeom prst="line">
                <a:avLst/>
              </a:prstGeom>
              <a:noFill/>
              <a:ln w="12700">
                <a:solidFill>
                  <a:srgbClr val="0080FF"/>
                </a:solidFill>
                <a:round/>
                <a:headEnd type="none" w="sm" len="sm"/>
                <a:tailEnd type="none" w="sm" len="sm"/>
              </a:ln>
              <a:effectLst/>
            </p:spPr>
            <p:txBody>
              <a:bodyPr/>
              <a:lstStyle/>
              <a:p>
                <a:endParaRPr lang="es-CL"/>
              </a:p>
            </p:txBody>
          </p:sp>
          <p:sp>
            <p:nvSpPr>
              <p:cNvPr id="61468" name="Line 28"/>
              <p:cNvSpPr>
                <a:spLocks noChangeShapeType="1"/>
              </p:cNvSpPr>
              <p:nvPr/>
            </p:nvSpPr>
            <p:spPr bwMode="auto">
              <a:xfrm>
                <a:off x="4997" y="2566"/>
                <a:ext cx="0" cy="182"/>
              </a:xfrm>
              <a:prstGeom prst="line">
                <a:avLst/>
              </a:prstGeom>
              <a:noFill/>
              <a:ln w="12700">
                <a:solidFill>
                  <a:srgbClr val="0080FF"/>
                </a:solidFill>
                <a:round/>
                <a:headEnd type="none" w="sm" len="sm"/>
                <a:tailEnd type="none" w="sm" len="sm"/>
              </a:ln>
              <a:effectLst/>
            </p:spPr>
            <p:txBody>
              <a:bodyPr/>
              <a:lstStyle/>
              <a:p>
                <a:endParaRPr lang="es-CL"/>
              </a:p>
            </p:txBody>
          </p:sp>
          <p:sp>
            <p:nvSpPr>
              <p:cNvPr id="61469" name="Line 29"/>
              <p:cNvSpPr>
                <a:spLocks noChangeShapeType="1"/>
              </p:cNvSpPr>
              <p:nvPr/>
            </p:nvSpPr>
            <p:spPr bwMode="auto">
              <a:xfrm>
                <a:off x="5022" y="2587"/>
                <a:ext cx="23" cy="301"/>
              </a:xfrm>
              <a:prstGeom prst="line">
                <a:avLst/>
              </a:prstGeom>
              <a:noFill/>
              <a:ln w="12700">
                <a:solidFill>
                  <a:srgbClr val="0080FF"/>
                </a:solidFill>
                <a:round/>
                <a:headEnd type="none" w="sm" len="sm"/>
                <a:tailEnd type="none" w="sm" len="sm"/>
              </a:ln>
              <a:effectLst/>
            </p:spPr>
            <p:txBody>
              <a:bodyPr/>
              <a:lstStyle/>
              <a:p>
                <a:endParaRPr lang="es-CL"/>
              </a:p>
            </p:txBody>
          </p:sp>
          <p:sp>
            <p:nvSpPr>
              <p:cNvPr id="61470" name="Line 30"/>
              <p:cNvSpPr>
                <a:spLocks noChangeShapeType="1"/>
              </p:cNvSpPr>
              <p:nvPr/>
            </p:nvSpPr>
            <p:spPr bwMode="auto">
              <a:xfrm>
                <a:off x="4813" y="2202"/>
                <a:ext cx="5" cy="311"/>
              </a:xfrm>
              <a:prstGeom prst="line">
                <a:avLst/>
              </a:prstGeom>
              <a:noFill/>
              <a:ln w="12700">
                <a:solidFill>
                  <a:srgbClr val="FFFFFF"/>
                </a:solidFill>
                <a:round/>
                <a:headEnd type="none" w="sm" len="sm"/>
                <a:tailEnd type="none" w="sm" len="sm"/>
              </a:ln>
              <a:effectLst/>
            </p:spPr>
            <p:txBody>
              <a:bodyPr/>
              <a:lstStyle/>
              <a:p>
                <a:endParaRPr lang="es-CL"/>
              </a:p>
            </p:txBody>
          </p:sp>
          <p:sp>
            <p:nvSpPr>
              <p:cNvPr id="61471" name="Line 31"/>
              <p:cNvSpPr>
                <a:spLocks noChangeShapeType="1"/>
              </p:cNvSpPr>
              <p:nvPr/>
            </p:nvSpPr>
            <p:spPr bwMode="auto">
              <a:xfrm flipH="1">
                <a:off x="4830" y="2226"/>
                <a:ext cx="4" cy="471"/>
              </a:xfrm>
              <a:prstGeom prst="line">
                <a:avLst/>
              </a:prstGeom>
              <a:noFill/>
              <a:ln w="12700">
                <a:solidFill>
                  <a:srgbClr val="FFFFFF"/>
                </a:solidFill>
                <a:round/>
                <a:headEnd type="none" w="sm" len="sm"/>
                <a:tailEnd type="none" w="sm" len="sm"/>
              </a:ln>
              <a:effectLst/>
            </p:spPr>
            <p:txBody>
              <a:bodyPr/>
              <a:lstStyle/>
              <a:p>
                <a:endParaRPr lang="es-CL"/>
              </a:p>
            </p:txBody>
          </p:sp>
          <p:sp>
            <p:nvSpPr>
              <p:cNvPr id="61472" name="Line 32"/>
              <p:cNvSpPr>
                <a:spLocks noChangeShapeType="1"/>
              </p:cNvSpPr>
              <p:nvPr/>
            </p:nvSpPr>
            <p:spPr bwMode="auto">
              <a:xfrm flipH="1">
                <a:off x="4859" y="2316"/>
                <a:ext cx="4" cy="533"/>
              </a:xfrm>
              <a:prstGeom prst="line">
                <a:avLst/>
              </a:prstGeom>
              <a:noFill/>
              <a:ln w="12700">
                <a:solidFill>
                  <a:srgbClr val="FFFFFF"/>
                </a:solidFill>
                <a:round/>
                <a:headEnd type="none" w="sm" len="sm"/>
                <a:tailEnd type="none" w="sm" len="sm"/>
              </a:ln>
              <a:effectLst/>
            </p:spPr>
            <p:txBody>
              <a:bodyPr/>
              <a:lstStyle/>
              <a:p>
                <a:endParaRPr lang="es-CL"/>
              </a:p>
            </p:txBody>
          </p:sp>
          <p:sp>
            <p:nvSpPr>
              <p:cNvPr id="61473" name="Line 33"/>
              <p:cNvSpPr>
                <a:spLocks noChangeShapeType="1"/>
              </p:cNvSpPr>
              <p:nvPr/>
            </p:nvSpPr>
            <p:spPr bwMode="auto">
              <a:xfrm>
                <a:off x="4867" y="2230"/>
                <a:ext cx="13" cy="477"/>
              </a:xfrm>
              <a:prstGeom prst="line">
                <a:avLst/>
              </a:prstGeom>
              <a:noFill/>
              <a:ln w="12700">
                <a:solidFill>
                  <a:srgbClr val="FFFFFF"/>
                </a:solidFill>
                <a:round/>
                <a:headEnd type="none" w="sm" len="sm"/>
                <a:tailEnd type="none" w="sm" len="sm"/>
              </a:ln>
              <a:effectLst/>
            </p:spPr>
            <p:txBody>
              <a:bodyPr/>
              <a:lstStyle/>
              <a:p>
                <a:endParaRPr lang="es-CL"/>
              </a:p>
            </p:txBody>
          </p:sp>
          <p:sp>
            <p:nvSpPr>
              <p:cNvPr id="61474" name="Line 34"/>
              <p:cNvSpPr>
                <a:spLocks noChangeShapeType="1"/>
              </p:cNvSpPr>
              <p:nvPr/>
            </p:nvSpPr>
            <p:spPr bwMode="auto">
              <a:xfrm>
                <a:off x="4987" y="2209"/>
                <a:ext cx="54" cy="574"/>
              </a:xfrm>
              <a:prstGeom prst="line">
                <a:avLst/>
              </a:prstGeom>
              <a:noFill/>
              <a:ln w="12700">
                <a:solidFill>
                  <a:srgbClr val="FFFFFF"/>
                </a:solidFill>
                <a:round/>
                <a:headEnd type="none" w="sm" len="sm"/>
                <a:tailEnd type="none" w="sm" len="sm"/>
              </a:ln>
              <a:effectLst/>
            </p:spPr>
            <p:txBody>
              <a:bodyPr/>
              <a:lstStyle/>
              <a:p>
                <a:endParaRPr lang="es-CL"/>
              </a:p>
            </p:txBody>
          </p:sp>
          <p:sp>
            <p:nvSpPr>
              <p:cNvPr id="61475" name="Line 35"/>
              <p:cNvSpPr>
                <a:spLocks noChangeShapeType="1"/>
              </p:cNvSpPr>
              <p:nvPr/>
            </p:nvSpPr>
            <p:spPr bwMode="auto">
              <a:xfrm flipH="1">
                <a:off x="4963" y="2219"/>
                <a:ext cx="8" cy="658"/>
              </a:xfrm>
              <a:prstGeom prst="line">
                <a:avLst/>
              </a:prstGeom>
              <a:noFill/>
              <a:ln w="12700">
                <a:solidFill>
                  <a:srgbClr val="FFFFFF"/>
                </a:solidFill>
                <a:round/>
                <a:headEnd type="none" w="sm" len="sm"/>
                <a:tailEnd type="none" w="sm" len="sm"/>
              </a:ln>
              <a:effectLst/>
            </p:spPr>
            <p:txBody>
              <a:bodyPr/>
              <a:lstStyle/>
              <a:p>
                <a:endParaRPr lang="es-CL"/>
              </a:p>
            </p:txBody>
          </p:sp>
          <p:sp>
            <p:nvSpPr>
              <p:cNvPr id="61476" name="Line 36"/>
              <p:cNvSpPr>
                <a:spLocks noChangeShapeType="1"/>
              </p:cNvSpPr>
              <p:nvPr/>
            </p:nvSpPr>
            <p:spPr bwMode="auto">
              <a:xfrm flipH="1">
                <a:off x="4909" y="2389"/>
                <a:ext cx="20" cy="508"/>
              </a:xfrm>
              <a:prstGeom prst="line">
                <a:avLst/>
              </a:prstGeom>
              <a:noFill/>
              <a:ln w="12700">
                <a:solidFill>
                  <a:srgbClr val="FFFFFF"/>
                </a:solidFill>
                <a:round/>
                <a:headEnd type="none" w="sm" len="sm"/>
                <a:tailEnd type="none" w="sm" len="sm"/>
              </a:ln>
              <a:effectLst/>
            </p:spPr>
            <p:txBody>
              <a:bodyPr/>
              <a:lstStyle/>
              <a:p>
                <a:endParaRPr lang="es-CL"/>
              </a:p>
            </p:txBody>
          </p:sp>
          <p:sp>
            <p:nvSpPr>
              <p:cNvPr id="61477" name="Line 37"/>
              <p:cNvSpPr>
                <a:spLocks noChangeShapeType="1"/>
              </p:cNvSpPr>
              <p:nvPr/>
            </p:nvSpPr>
            <p:spPr bwMode="auto">
              <a:xfrm>
                <a:off x="4888" y="2745"/>
                <a:ext cx="0" cy="135"/>
              </a:xfrm>
              <a:prstGeom prst="line">
                <a:avLst/>
              </a:prstGeom>
              <a:noFill/>
              <a:ln w="12700">
                <a:solidFill>
                  <a:srgbClr val="FFFFFF"/>
                </a:solidFill>
                <a:round/>
                <a:headEnd type="none" w="sm" len="sm"/>
                <a:tailEnd type="none" w="sm" len="sm"/>
              </a:ln>
              <a:effectLst/>
            </p:spPr>
            <p:txBody>
              <a:bodyPr/>
              <a:lstStyle/>
              <a:p>
                <a:endParaRPr lang="es-CL"/>
              </a:p>
            </p:txBody>
          </p:sp>
          <p:sp>
            <p:nvSpPr>
              <p:cNvPr id="61478" name="Line 38"/>
              <p:cNvSpPr>
                <a:spLocks noChangeShapeType="1"/>
              </p:cNvSpPr>
              <p:nvPr/>
            </p:nvSpPr>
            <p:spPr bwMode="auto">
              <a:xfrm>
                <a:off x="5000" y="2703"/>
                <a:ext cx="25" cy="194"/>
              </a:xfrm>
              <a:prstGeom prst="line">
                <a:avLst/>
              </a:prstGeom>
              <a:noFill/>
              <a:ln w="12700">
                <a:solidFill>
                  <a:srgbClr val="FFFFFF"/>
                </a:solidFill>
                <a:round/>
                <a:headEnd type="none" w="sm" len="sm"/>
                <a:tailEnd type="none" w="sm" len="sm"/>
              </a:ln>
              <a:effectLst/>
            </p:spPr>
            <p:txBody>
              <a:bodyPr/>
              <a:lstStyle/>
              <a:p>
                <a:endParaRPr lang="es-CL"/>
              </a:p>
            </p:txBody>
          </p:sp>
          <p:sp>
            <p:nvSpPr>
              <p:cNvPr id="61479" name="Line 39"/>
              <p:cNvSpPr>
                <a:spLocks noChangeShapeType="1"/>
              </p:cNvSpPr>
              <p:nvPr/>
            </p:nvSpPr>
            <p:spPr bwMode="auto">
              <a:xfrm flipH="1">
                <a:off x="4983" y="2838"/>
                <a:ext cx="4" cy="63"/>
              </a:xfrm>
              <a:prstGeom prst="line">
                <a:avLst/>
              </a:prstGeom>
              <a:noFill/>
              <a:ln w="12700">
                <a:solidFill>
                  <a:srgbClr val="FFFFFF"/>
                </a:solidFill>
                <a:round/>
                <a:headEnd type="none" w="sm" len="sm"/>
                <a:tailEnd type="none" w="sm" len="sm"/>
              </a:ln>
              <a:effectLst/>
            </p:spPr>
            <p:txBody>
              <a:bodyPr/>
              <a:lstStyle/>
              <a:p>
                <a:endParaRPr lang="es-CL"/>
              </a:p>
            </p:txBody>
          </p:sp>
          <p:sp>
            <p:nvSpPr>
              <p:cNvPr id="61480" name="Line 40"/>
              <p:cNvSpPr>
                <a:spLocks noChangeShapeType="1"/>
              </p:cNvSpPr>
              <p:nvPr/>
            </p:nvSpPr>
            <p:spPr bwMode="auto">
              <a:xfrm>
                <a:off x="4938" y="2749"/>
                <a:ext cx="4" cy="152"/>
              </a:xfrm>
              <a:prstGeom prst="line">
                <a:avLst/>
              </a:prstGeom>
              <a:noFill/>
              <a:ln w="12700">
                <a:solidFill>
                  <a:srgbClr val="FFFFFF"/>
                </a:solidFill>
                <a:round/>
                <a:headEnd type="none" w="sm" len="sm"/>
                <a:tailEnd type="none" w="sm" len="sm"/>
              </a:ln>
              <a:effectLst/>
            </p:spPr>
            <p:txBody>
              <a:bodyPr/>
              <a:lstStyle/>
              <a:p>
                <a:endParaRPr lang="es-CL"/>
              </a:p>
            </p:txBody>
          </p:sp>
          <p:sp>
            <p:nvSpPr>
              <p:cNvPr id="61481" name="Line 41"/>
              <p:cNvSpPr>
                <a:spLocks noChangeShapeType="1"/>
              </p:cNvSpPr>
              <p:nvPr/>
            </p:nvSpPr>
            <p:spPr bwMode="auto">
              <a:xfrm>
                <a:off x="4909" y="2223"/>
                <a:ext cx="0" cy="176"/>
              </a:xfrm>
              <a:prstGeom prst="line">
                <a:avLst/>
              </a:prstGeom>
              <a:noFill/>
              <a:ln w="12700">
                <a:solidFill>
                  <a:srgbClr val="FFFFFF"/>
                </a:solidFill>
                <a:round/>
                <a:headEnd type="none" w="sm" len="sm"/>
                <a:tailEnd type="none" w="sm" len="sm"/>
              </a:ln>
              <a:effectLst/>
            </p:spPr>
            <p:txBody>
              <a:bodyPr/>
              <a:lstStyle/>
              <a:p>
                <a:endParaRPr lang="es-CL"/>
              </a:p>
            </p:txBody>
          </p:sp>
          <p:sp>
            <p:nvSpPr>
              <p:cNvPr id="61482" name="Line 42"/>
              <p:cNvSpPr>
                <a:spLocks noChangeShapeType="1"/>
              </p:cNvSpPr>
              <p:nvPr/>
            </p:nvSpPr>
            <p:spPr bwMode="auto">
              <a:xfrm>
                <a:off x="4934" y="2243"/>
                <a:ext cx="8" cy="409"/>
              </a:xfrm>
              <a:prstGeom prst="line">
                <a:avLst/>
              </a:prstGeom>
              <a:noFill/>
              <a:ln w="12700">
                <a:solidFill>
                  <a:srgbClr val="FFFFFF"/>
                </a:solidFill>
                <a:round/>
                <a:headEnd type="none" w="sm" len="sm"/>
                <a:tailEnd type="none" w="sm" len="sm"/>
              </a:ln>
              <a:effectLst/>
            </p:spPr>
            <p:txBody>
              <a:bodyPr/>
              <a:lstStyle/>
              <a:p>
                <a:endParaRPr lang="es-CL"/>
              </a:p>
            </p:txBody>
          </p:sp>
          <p:sp>
            <p:nvSpPr>
              <p:cNvPr id="61483" name="Line 43"/>
              <p:cNvSpPr>
                <a:spLocks noChangeShapeType="1"/>
              </p:cNvSpPr>
              <p:nvPr/>
            </p:nvSpPr>
            <p:spPr bwMode="auto">
              <a:xfrm>
                <a:off x="4859" y="2697"/>
                <a:ext cx="17" cy="193"/>
              </a:xfrm>
              <a:prstGeom prst="line">
                <a:avLst/>
              </a:prstGeom>
              <a:noFill/>
              <a:ln w="12700">
                <a:solidFill>
                  <a:srgbClr val="FFFFFF"/>
                </a:solidFill>
                <a:round/>
                <a:headEnd type="none" w="sm" len="sm"/>
                <a:tailEnd type="none" w="sm" len="sm"/>
              </a:ln>
              <a:effectLst/>
            </p:spPr>
            <p:txBody>
              <a:bodyPr/>
              <a:lstStyle/>
              <a:p>
                <a:endParaRPr lang="es-CL"/>
              </a:p>
            </p:txBody>
          </p:sp>
          <p:sp>
            <p:nvSpPr>
              <p:cNvPr id="61484" name="Line 44"/>
              <p:cNvSpPr>
                <a:spLocks noChangeShapeType="1"/>
              </p:cNvSpPr>
              <p:nvPr/>
            </p:nvSpPr>
            <p:spPr bwMode="auto">
              <a:xfrm>
                <a:off x="4843" y="2534"/>
                <a:ext cx="0" cy="360"/>
              </a:xfrm>
              <a:prstGeom prst="line">
                <a:avLst/>
              </a:prstGeom>
              <a:noFill/>
              <a:ln w="12700">
                <a:solidFill>
                  <a:srgbClr val="FFFFFF"/>
                </a:solidFill>
                <a:round/>
                <a:headEnd type="none" w="sm" len="sm"/>
                <a:tailEnd type="none" w="sm" len="sm"/>
              </a:ln>
              <a:effectLst/>
            </p:spPr>
            <p:txBody>
              <a:bodyPr/>
              <a:lstStyle/>
              <a:p>
                <a:endParaRPr lang="es-CL"/>
              </a:p>
            </p:txBody>
          </p:sp>
          <p:sp>
            <p:nvSpPr>
              <p:cNvPr id="61485" name="Line 45"/>
              <p:cNvSpPr>
                <a:spLocks noChangeShapeType="1"/>
              </p:cNvSpPr>
              <p:nvPr/>
            </p:nvSpPr>
            <p:spPr bwMode="auto">
              <a:xfrm flipH="1">
                <a:off x="5000" y="2596"/>
                <a:ext cx="4" cy="284"/>
              </a:xfrm>
              <a:prstGeom prst="line">
                <a:avLst/>
              </a:prstGeom>
              <a:noFill/>
              <a:ln w="12700">
                <a:solidFill>
                  <a:srgbClr val="FFFFFF"/>
                </a:solidFill>
                <a:round/>
                <a:headEnd type="none" w="sm" len="sm"/>
                <a:tailEnd type="none" w="sm" len="sm"/>
              </a:ln>
              <a:effectLst/>
            </p:spPr>
            <p:txBody>
              <a:bodyPr/>
              <a:lstStyle/>
              <a:p>
                <a:endParaRPr lang="es-CL"/>
              </a:p>
            </p:txBody>
          </p:sp>
          <p:sp>
            <p:nvSpPr>
              <p:cNvPr id="61486" name="Line 46"/>
              <p:cNvSpPr>
                <a:spLocks noChangeShapeType="1"/>
              </p:cNvSpPr>
              <p:nvPr/>
            </p:nvSpPr>
            <p:spPr bwMode="auto">
              <a:xfrm flipH="1">
                <a:off x="4979" y="2392"/>
                <a:ext cx="13" cy="412"/>
              </a:xfrm>
              <a:prstGeom prst="line">
                <a:avLst/>
              </a:prstGeom>
              <a:noFill/>
              <a:ln w="12700">
                <a:solidFill>
                  <a:srgbClr val="FFFFFF"/>
                </a:solidFill>
                <a:round/>
                <a:headEnd type="none" w="sm" len="sm"/>
                <a:tailEnd type="none" w="sm" len="sm"/>
              </a:ln>
              <a:effectLst/>
            </p:spPr>
            <p:txBody>
              <a:bodyPr/>
              <a:lstStyle/>
              <a:p>
                <a:endParaRPr lang="es-CL"/>
              </a:p>
            </p:txBody>
          </p:sp>
          <p:sp>
            <p:nvSpPr>
              <p:cNvPr id="61487" name="Line 47"/>
              <p:cNvSpPr>
                <a:spLocks noChangeShapeType="1"/>
              </p:cNvSpPr>
              <p:nvPr/>
            </p:nvSpPr>
            <p:spPr bwMode="auto">
              <a:xfrm>
                <a:off x="5033" y="2779"/>
                <a:ext cx="8" cy="108"/>
              </a:xfrm>
              <a:prstGeom prst="line">
                <a:avLst/>
              </a:prstGeom>
              <a:noFill/>
              <a:ln w="12700">
                <a:solidFill>
                  <a:srgbClr val="FFFFFF"/>
                </a:solidFill>
                <a:round/>
                <a:headEnd type="none" w="sm" len="sm"/>
                <a:tailEnd type="none" w="sm" len="sm"/>
              </a:ln>
              <a:effectLst/>
            </p:spPr>
            <p:txBody>
              <a:bodyPr/>
              <a:lstStyle/>
              <a:p>
                <a:endParaRPr lang="es-CL"/>
              </a:p>
            </p:txBody>
          </p:sp>
          <p:sp>
            <p:nvSpPr>
              <p:cNvPr id="61488" name="Line 48"/>
              <p:cNvSpPr>
                <a:spLocks noChangeShapeType="1"/>
              </p:cNvSpPr>
              <p:nvPr/>
            </p:nvSpPr>
            <p:spPr bwMode="auto">
              <a:xfrm>
                <a:off x="4818" y="2534"/>
                <a:ext cx="0" cy="339"/>
              </a:xfrm>
              <a:prstGeom prst="line">
                <a:avLst/>
              </a:prstGeom>
              <a:noFill/>
              <a:ln w="12700">
                <a:solidFill>
                  <a:srgbClr val="FFFFFF"/>
                </a:solidFill>
                <a:round/>
                <a:headEnd type="none" w="sm" len="sm"/>
                <a:tailEnd type="none" w="sm" len="sm"/>
              </a:ln>
              <a:effectLst/>
            </p:spPr>
            <p:txBody>
              <a:bodyPr/>
              <a:lstStyle/>
              <a:p>
                <a:endParaRPr lang="es-CL"/>
              </a:p>
            </p:txBody>
          </p:sp>
          <p:sp>
            <p:nvSpPr>
              <p:cNvPr id="61489" name="Line 49"/>
              <p:cNvSpPr>
                <a:spLocks noChangeShapeType="1"/>
              </p:cNvSpPr>
              <p:nvPr/>
            </p:nvSpPr>
            <p:spPr bwMode="auto">
              <a:xfrm>
                <a:off x="4813" y="2214"/>
                <a:ext cx="5" cy="301"/>
              </a:xfrm>
              <a:prstGeom prst="line">
                <a:avLst/>
              </a:prstGeom>
              <a:noFill/>
              <a:ln w="12700">
                <a:solidFill>
                  <a:srgbClr val="0080FF"/>
                </a:solidFill>
                <a:round/>
                <a:headEnd type="none" w="sm" len="sm"/>
                <a:tailEnd type="none" w="sm" len="sm"/>
              </a:ln>
              <a:effectLst/>
            </p:spPr>
            <p:txBody>
              <a:bodyPr/>
              <a:lstStyle/>
              <a:p>
                <a:endParaRPr lang="es-CL"/>
              </a:p>
            </p:txBody>
          </p:sp>
          <p:sp>
            <p:nvSpPr>
              <p:cNvPr id="61490" name="Line 50"/>
              <p:cNvSpPr>
                <a:spLocks noChangeShapeType="1"/>
              </p:cNvSpPr>
              <p:nvPr/>
            </p:nvSpPr>
            <p:spPr bwMode="auto">
              <a:xfrm flipH="1">
                <a:off x="4830" y="2237"/>
                <a:ext cx="4" cy="454"/>
              </a:xfrm>
              <a:prstGeom prst="line">
                <a:avLst/>
              </a:prstGeom>
              <a:noFill/>
              <a:ln w="12700">
                <a:solidFill>
                  <a:srgbClr val="0080FF"/>
                </a:solidFill>
                <a:round/>
                <a:headEnd type="none" w="sm" len="sm"/>
                <a:tailEnd type="none" w="sm" len="sm"/>
              </a:ln>
              <a:effectLst/>
            </p:spPr>
            <p:txBody>
              <a:bodyPr/>
              <a:lstStyle/>
              <a:p>
                <a:endParaRPr lang="es-CL"/>
              </a:p>
            </p:txBody>
          </p:sp>
          <p:sp>
            <p:nvSpPr>
              <p:cNvPr id="61491" name="Line 51"/>
              <p:cNvSpPr>
                <a:spLocks noChangeShapeType="1"/>
              </p:cNvSpPr>
              <p:nvPr/>
            </p:nvSpPr>
            <p:spPr bwMode="auto">
              <a:xfrm flipH="1">
                <a:off x="4859" y="2324"/>
                <a:ext cx="4" cy="515"/>
              </a:xfrm>
              <a:prstGeom prst="line">
                <a:avLst/>
              </a:prstGeom>
              <a:noFill/>
              <a:ln w="12700">
                <a:solidFill>
                  <a:srgbClr val="0080FF"/>
                </a:solidFill>
                <a:round/>
                <a:headEnd type="none" w="sm" len="sm"/>
                <a:tailEnd type="none" w="sm" len="sm"/>
              </a:ln>
              <a:effectLst/>
            </p:spPr>
            <p:txBody>
              <a:bodyPr/>
              <a:lstStyle/>
              <a:p>
                <a:endParaRPr lang="es-CL"/>
              </a:p>
            </p:txBody>
          </p:sp>
          <p:sp>
            <p:nvSpPr>
              <p:cNvPr id="61492" name="Line 52"/>
              <p:cNvSpPr>
                <a:spLocks noChangeShapeType="1"/>
              </p:cNvSpPr>
              <p:nvPr/>
            </p:nvSpPr>
            <p:spPr bwMode="auto">
              <a:xfrm>
                <a:off x="4867" y="2241"/>
                <a:ext cx="13" cy="460"/>
              </a:xfrm>
              <a:prstGeom prst="line">
                <a:avLst/>
              </a:prstGeom>
              <a:noFill/>
              <a:ln w="12700">
                <a:solidFill>
                  <a:srgbClr val="0080FF"/>
                </a:solidFill>
                <a:round/>
                <a:headEnd type="none" w="sm" len="sm"/>
                <a:tailEnd type="none" w="sm" len="sm"/>
              </a:ln>
              <a:effectLst/>
            </p:spPr>
            <p:txBody>
              <a:bodyPr/>
              <a:lstStyle/>
              <a:p>
                <a:endParaRPr lang="es-CL"/>
              </a:p>
            </p:txBody>
          </p:sp>
          <p:sp>
            <p:nvSpPr>
              <p:cNvPr id="61493" name="Line 53"/>
              <p:cNvSpPr>
                <a:spLocks noChangeShapeType="1"/>
              </p:cNvSpPr>
              <p:nvPr/>
            </p:nvSpPr>
            <p:spPr bwMode="auto">
              <a:xfrm>
                <a:off x="4987" y="2221"/>
                <a:ext cx="54" cy="554"/>
              </a:xfrm>
              <a:prstGeom prst="line">
                <a:avLst/>
              </a:prstGeom>
              <a:noFill/>
              <a:ln w="12700">
                <a:solidFill>
                  <a:srgbClr val="0080FF"/>
                </a:solidFill>
                <a:round/>
                <a:headEnd type="none" w="sm" len="sm"/>
                <a:tailEnd type="none" w="sm" len="sm"/>
              </a:ln>
              <a:effectLst/>
            </p:spPr>
            <p:txBody>
              <a:bodyPr/>
              <a:lstStyle/>
              <a:p>
                <a:endParaRPr lang="es-CL"/>
              </a:p>
            </p:txBody>
          </p:sp>
          <p:sp>
            <p:nvSpPr>
              <p:cNvPr id="61494" name="Line 54"/>
              <p:cNvSpPr>
                <a:spLocks noChangeShapeType="1"/>
              </p:cNvSpPr>
              <p:nvPr/>
            </p:nvSpPr>
            <p:spPr bwMode="auto">
              <a:xfrm flipH="1">
                <a:off x="4963" y="2231"/>
                <a:ext cx="8" cy="634"/>
              </a:xfrm>
              <a:prstGeom prst="line">
                <a:avLst/>
              </a:prstGeom>
              <a:noFill/>
              <a:ln w="12700">
                <a:solidFill>
                  <a:srgbClr val="0080FF"/>
                </a:solidFill>
                <a:round/>
                <a:headEnd type="none" w="sm" len="sm"/>
                <a:tailEnd type="none" w="sm" len="sm"/>
              </a:ln>
              <a:effectLst/>
            </p:spPr>
            <p:txBody>
              <a:bodyPr/>
              <a:lstStyle/>
              <a:p>
                <a:endParaRPr lang="es-CL"/>
              </a:p>
            </p:txBody>
          </p:sp>
          <p:sp>
            <p:nvSpPr>
              <p:cNvPr id="61495" name="Line 55"/>
              <p:cNvSpPr>
                <a:spLocks noChangeShapeType="1"/>
              </p:cNvSpPr>
              <p:nvPr/>
            </p:nvSpPr>
            <p:spPr bwMode="auto">
              <a:xfrm flipH="1">
                <a:off x="4909" y="2394"/>
                <a:ext cx="20" cy="491"/>
              </a:xfrm>
              <a:prstGeom prst="line">
                <a:avLst/>
              </a:prstGeom>
              <a:noFill/>
              <a:ln w="12700">
                <a:solidFill>
                  <a:srgbClr val="0080FF"/>
                </a:solidFill>
                <a:round/>
                <a:headEnd type="none" w="sm" len="sm"/>
                <a:tailEnd type="none" w="sm" len="sm"/>
              </a:ln>
              <a:effectLst/>
            </p:spPr>
            <p:txBody>
              <a:bodyPr/>
              <a:lstStyle/>
              <a:p>
                <a:endParaRPr lang="es-CL"/>
              </a:p>
            </p:txBody>
          </p:sp>
          <p:sp>
            <p:nvSpPr>
              <p:cNvPr id="61496" name="Line 56"/>
              <p:cNvSpPr>
                <a:spLocks noChangeShapeType="1"/>
              </p:cNvSpPr>
              <p:nvPr/>
            </p:nvSpPr>
            <p:spPr bwMode="auto">
              <a:xfrm>
                <a:off x="4888" y="2738"/>
                <a:ext cx="0" cy="131"/>
              </a:xfrm>
              <a:prstGeom prst="line">
                <a:avLst/>
              </a:prstGeom>
              <a:noFill/>
              <a:ln w="12700">
                <a:solidFill>
                  <a:srgbClr val="0080FF"/>
                </a:solidFill>
                <a:round/>
                <a:headEnd type="none" w="sm" len="sm"/>
                <a:tailEnd type="none" w="sm" len="sm"/>
              </a:ln>
              <a:effectLst/>
            </p:spPr>
            <p:txBody>
              <a:bodyPr/>
              <a:lstStyle/>
              <a:p>
                <a:endParaRPr lang="es-CL"/>
              </a:p>
            </p:txBody>
          </p:sp>
          <p:sp>
            <p:nvSpPr>
              <p:cNvPr id="61497" name="Line 57"/>
              <p:cNvSpPr>
                <a:spLocks noChangeShapeType="1"/>
              </p:cNvSpPr>
              <p:nvPr/>
            </p:nvSpPr>
            <p:spPr bwMode="auto">
              <a:xfrm>
                <a:off x="5000" y="2698"/>
                <a:ext cx="25" cy="187"/>
              </a:xfrm>
              <a:prstGeom prst="line">
                <a:avLst/>
              </a:prstGeom>
              <a:noFill/>
              <a:ln w="12700">
                <a:solidFill>
                  <a:srgbClr val="0080FF"/>
                </a:solidFill>
                <a:round/>
                <a:headEnd type="none" w="sm" len="sm"/>
                <a:tailEnd type="none" w="sm" len="sm"/>
              </a:ln>
              <a:effectLst/>
            </p:spPr>
            <p:txBody>
              <a:bodyPr/>
              <a:lstStyle/>
              <a:p>
                <a:endParaRPr lang="es-CL"/>
              </a:p>
            </p:txBody>
          </p:sp>
          <p:sp>
            <p:nvSpPr>
              <p:cNvPr id="61498" name="Line 58"/>
              <p:cNvSpPr>
                <a:spLocks noChangeShapeType="1"/>
              </p:cNvSpPr>
              <p:nvPr/>
            </p:nvSpPr>
            <p:spPr bwMode="auto">
              <a:xfrm flipH="1">
                <a:off x="4983" y="2829"/>
                <a:ext cx="4" cy="60"/>
              </a:xfrm>
              <a:prstGeom prst="line">
                <a:avLst/>
              </a:prstGeom>
              <a:noFill/>
              <a:ln w="12700">
                <a:solidFill>
                  <a:srgbClr val="0080FF"/>
                </a:solidFill>
                <a:round/>
                <a:headEnd type="none" w="sm" len="sm"/>
                <a:tailEnd type="none" w="sm" len="sm"/>
              </a:ln>
              <a:effectLst/>
            </p:spPr>
            <p:txBody>
              <a:bodyPr/>
              <a:lstStyle/>
              <a:p>
                <a:endParaRPr lang="es-CL"/>
              </a:p>
            </p:txBody>
          </p:sp>
          <p:sp>
            <p:nvSpPr>
              <p:cNvPr id="61499" name="Line 59"/>
              <p:cNvSpPr>
                <a:spLocks noChangeShapeType="1"/>
              </p:cNvSpPr>
              <p:nvPr/>
            </p:nvSpPr>
            <p:spPr bwMode="auto">
              <a:xfrm>
                <a:off x="4938" y="2742"/>
                <a:ext cx="4" cy="147"/>
              </a:xfrm>
              <a:prstGeom prst="line">
                <a:avLst/>
              </a:prstGeom>
              <a:noFill/>
              <a:ln w="12700">
                <a:solidFill>
                  <a:srgbClr val="0080FF"/>
                </a:solidFill>
                <a:round/>
                <a:headEnd type="none" w="sm" len="sm"/>
                <a:tailEnd type="none" w="sm" len="sm"/>
              </a:ln>
              <a:effectLst/>
            </p:spPr>
            <p:txBody>
              <a:bodyPr/>
              <a:lstStyle/>
              <a:p>
                <a:endParaRPr lang="es-CL"/>
              </a:p>
            </p:txBody>
          </p:sp>
          <p:sp>
            <p:nvSpPr>
              <p:cNvPr id="61500" name="Line 60"/>
              <p:cNvSpPr>
                <a:spLocks noChangeShapeType="1"/>
              </p:cNvSpPr>
              <p:nvPr/>
            </p:nvSpPr>
            <p:spPr bwMode="auto">
              <a:xfrm>
                <a:off x="4909" y="2234"/>
                <a:ext cx="0" cy="170"/>
              </a:xfrm>
              <a:prstGeom prst="line">
                <a:avLst/>
              </a:prstGeom>
              <a:noFill/>
              <a:ln w="12700">
                <a:solidFill>
                  <a:srgbClr val="0080FF"/>
                </a:solidFill>
                <a:round/>
                <a:headEnd type="none" w="sm" len="sm"/>
                <a:tailEnd type="none" w="sm" len="sm"/>
              </a:ln>
              <a:effectLst/>
            </p:spPr>
            <p:txBody>
              <a:bodyPr/>
              <a:lstStyle/>
              <a:p>
                <a:endParaRPr lang="es-CL"/>
              </a:p>
            </p:txBody>
          </p:sp>
          <p:sp>
            <p:nvSpPr>
              <p:cNvPr id="61501" name="Line 61"/>
              <p:cNvSpPr>
                <a:spLocks noChangeShapeType="1"/>
              </p:cNvSpPr>
              <p:nvPr/>
            </p:nvSpPr>
            <p:spPr bwMode="auto">
              <a:xfrm>
                <a:off x="4934" y="2254"/>
                <a:ext cx="8" cy="394"/>
              </a:xfrm>
              <a:prstGeom prst="line">
                <a:avLst/>
              </a:prstGeom>
              <a:noFill/>
              <a:ln w="12700">
                <a:solidFill>
                  <a:srgbClr val="0080FF"/>
                </a:solidFill>
                <a:round/>
                <a:headEnd type="none" w="sm" len="sm"/>
                <a:tailEnd type="none" w="sm" len="sm"/>
              </a:ln>
              <a:effectLst/>
            </p:spPr>
            <p:txBody>
              <a:bodyPr/>
              <a:lstStyle/>
              <a:p>
                <a:endParaRPr lang="es-CL"/>
              </a:p>
            </p:txBody>
          </p:sp>
          <p:sp>
            <p:nvSpPr>
              <p:cNvPr id="61502" name="Line 62"/>
              <p:cNvSpPr>
                <a:spLocks noChangeShapeType="1"/>
              </p:cNvSpPr>
              <p:nvPr/>
            </p:nvSpPr>
            <p:spPr bwMode="auto">
              <a:xfrm>
                <a:off x="4859" y="2691"/>
                <a:ext cx="17" cy="188"/>
              </a:xfrm>
              <a:prstGeom prst="line">
                <a:avLst/>
              </a:prstGeom>
              <a:noFill/>
              <a:ln w="12700">
                <a:solidFill>
                  <a:srgbClr val="0080FF"/>
                </a:solidFill>
                <a:round/>
                <a:headEnd type="none" w="sm" len="sm"/>
                <a:tailEnd type="none" w="sm" len="sm"/>
              </a:ln>
              <a:effectLst/>
            </p:spPr>
            <p:txBody>
              <a:bodyPr/>
              <a:lstStyle/>
              <a:p>
                <a:endParaRPr lang="es-CL"/>
              </a:p>
            </p:txBody>
          </p:sp>
          <p:sp>
            <p:nvSpPr>
              <p:cNvPr id="61503" name="Line 63"/>
              <p:cNvSpPr>
                <a:spLocks noChangeShapeType="1"/>
              </p:cNvSpPr>
              <p:nvPr/>
            </p:nvSpPr>
            <p:spPr bwMode="auto">
              <a:xfrm>
                <a:off x="4843" y="2535"/>
                <a:ext cx="0" cy="347"/>
              </a:xfrm>
              <a:prstGeom prst="line">
                <a:avLst/>
              </a:prstGeom>
              <a:noFill/>
              <a:ln w="12700">
                <a:solidFill>
                  <a:srgbClr val="0080FF"/>
                </a:solidFill>
                <a:round/>
                <a:headEnd type="none" w="sm" len="sm"/>
                <a:tailEnd type="none" w="sm" len="sm"/>
              </a:ln>
              <a:effectLst/>
            </p:spPr>
            <p:txBody>
              <a:bodyPr/>
              <a:lstStyle/>
              <a:p>
                <a:endParaRPr lang="es-CL"/>
              </a:p>
            </p:txBody>
          </p:sp>
          <p:sp>
            <p:nvSpPr>
              <p:cNvPr id="61504" name="Line 64"/>
              <p:cNvSpPr>
                <a:spLocks noChangeShapeType="1"/>
              </p:cNvSpPr>
              <p:nvPr/>
            </p:nvSpPr>
            <p:spPr bwMode="auto">
              <a:xfrm flipH="1">
                <a:off x="5000" y="2595"/>
                <a:ext cx="4" cy="274"/>
              </a:xfrm>
              <a:prstGeom prst="line">
                <a:avLst/>
              </a:prstGeom>
              <a:noFill/>
              <a:ln w="12700">
                <a:solidFill>
                  <a:srgbClr val="0080FF"/>
                </a:solidFill>
                <a:round/>
                <a:headEnd type="none" w="sm" len="sm"/>
                <a:tailEnd type="none" w="sm" len="sm"/>
              </a:ln>
              <a:effectLst/>
            </p:spPr>
            <p:txBody>
              <a:bodyPr/>
              <a:lstStyle/>
              <a:p>
                <a:endParaRPr lang="es-CL"/>
              </a:p>
            </p:txBody>
          </p:sp>
          <p:sp>
            <p:nvSpPr>
              <p:cNvPr id="61505" name="Line 65"/>
              <p:cNvSpPr>
                <a:spLocks noChangeShapeType="1"/>
              </p:cNvSpPr>
              <p:nvPr/>
            </p:nvSpPr>
            <p:spPr bwMode="auto">
              <a:xfrm flipH="1">
                <a:off x="4979" y="2398"/>
                <a:ext cx="13" cy="397"/>
              </a:xfrm>
              <a:prstGeom prst="line">
                <a:avLst/>
              </a:prstGeom>
              <a:noFill/>
              <a:ln w="12700">
                <a:solidFill>
                  <a:srgbClr val="0080FF"/>
                </a:solidFill>
                <a:round/>
                <a:headEnd type="none" w="sm" len="sm"/>
                <a:tailEnd type="none" w="sm" len="sm"/>
              </a:ln>
              <a:effectLst/>
            </p:spPr>
            <p:txBody>
              <a:bodyPr/>
              <a:lstStyle/>
              <a:p>
                <a:endParaRPr lang="es-CL"/>
              </a:p>
            </p:txBody>
          </p:sp>
          <p:sp>
            <p:nvSpPr>
              <p:cNvPr id="61506" name="Line 66"/>
              <p:cNvSpPr>
                <a:spLocks noChangeShapeType="1"/>
              </p:cNvSpPr>
              <p:nvPr/>
            </p:nvSpPr>
            <p:spPr bwMode="auto">
              <a:xfrm>
                <a:off x="5033" y="2772"/>
                <a:ext cx="8" cy="103"/>
              </a:xfrm>
              <a:prstGeom prst="line">
                <a:avLst/>
              </a:prstGeom>
              <a:noFill/>
              <a:ln w="12700">
                <a:solidFill>
                  <a:srgbClr val="0080FF"/>
                </a:solidFill>
                <a:round/>
                <a:headEnd type="none" w="sm" len="sm"/>
                <a:tailEnd type="none" w="sm" len="sm"/>
              </a:ln>
              <a:effectLst/>
            </p:spPr>
            <p:txBody>
              <a:bodyPr/>
              <a:lstStyle/>
              <a:p>
                <a:endParaRPr lang="es-CL"/>
              </a:p>
            </p:txBody>
          </p:sp>
          <p:sp>
            <p:nvSpPr>
              <p:cNvPr id="61507" name="Line 67"/>
              <p:cNvSpPr>
                <a:spLocks noChangeShapeType="1"/>
              </p:cNvSpPr>
              <p:nvPr/>
            </p:nvSpPr>
            <p:spPr bwMode="auto">
              <a:xfrm>
                <a:off x="4818" y="2535"/>
                <a:ext cx="0" cy="327"/>
              </a:xfrm>
              <a:prstGeom prst="line">
                <a:avLst/>
              </a:prstGeom>
              <a:noFill/>
              <a:ln w="12700">
                <a:solidFill>
                  <a:srgbClr val="0080FF"/>
                </a:solidFill>
                <a:round/>
                <a:headEnd type="none" w="sm" len="sm"/>
                <a:tailEnd type="none" w="sm" len="sm"/>
              </a:ln>
              <a:effectLst/>
            </p:spPr>
            <p:txBody>
              <a:bodyPr/>
              <a:lstStyle/>
              <a:p>
                <a:endParaRPr lang="es-CL"/>
              </a:p>
            </p:txBody>
          </p:sp>
        </p:grpSp>
        <p:sp>
          <p:nvSpPr>
            <p:cNvPr id="61508" name="Rectangle 68"/>
            <p:cNvSpPr>
              <a:spLocks noChangeArrowheads="1"/>
            </p:cNvSpPr>
            <p:nvPr/>
          </p:nvSpPr>
          <p:spPr bwMode="auto">
            <a:xfrm>
              <a:off x="4793" y="3286"/>
              <a:ext cx="330" cy="288"/>
            </a:xfrm>
            <a:prstGeom prst="rect">
              <a:avLst/>
            </a:prstGeom>
            <a:noFill/>
            <a:ln w="9525">
              <a:noFill/>
              <a:miter lim="800000"/>
              <a:headEnd/>
              <a:tailEnd/>
            </a:ln>
            <a:effectLst/>
          </p:spPr>
          <p:txBody>
            <a:bodyPr wrap="none" lIns="92075" tIns="46038" rIns="92075" bIns="46038">
              <a:spAutoFit/>
            </a:bodyPr>
            <a:lstStyle/>
            <a:p>
              <a:pPr eaLnBrk="0" hangingPunct="0"/>
              <a:r>
                <a:rPr lang="es-ES">
                  <a:latin typeface="Arial" charset="0"/>
                </a:rPr>
                <a:t>04</a:t>
              </a:r>
            </a:p>
          </p:txBody>
        </p:sp>
        <p:grpSp>
          <p:nvGrpSpPr>
            <p:cNvPr id="8" name="Group 69"/>
            <p:cNvGrpSpPr>
              <a:grpSpLocks/>
            </p:cNvGrpSpPr>
            <p:nvPr/>
          </p:nvGrpSpPr>
          <p:grpSpPr bwMode="auto">
            <a:xfrm>
              <a:off x="1901" y="1471"/>
              <a:ext cx="625" cy="560"/>
              <a:chOff x="1901" y="1471"/>
              <a:chExt cx="625" cy="560"/>
            </a:xfrm>
          </p:grpSpPr>
          <p:sp useBgFill="1">
            <p:nvSpPr>
              <p:cNvPr id="61510" name="Freeform 70"/>
              <p:cNvSpPr>
                <a:spLocks/>
              </p:cNvSpPr>
              <p:nvPr/>
            </p:nvSpPr>
            <p:spPr bwMode="auto">
              <a:xfrm>
                <a:off x="1901" y="1471"/>
                <a:ext cx="625" cy="560"/>
              </a:xfrm>
              <a:custGeom>
                <a:avLst/>
                <a:gdLst/>
                <a:ahLst/>
                <a:cxnLst>
                  <a:cxn ang="0">
                    <a:pos x="0" y="9"/>
                  </a:cxn>
                  <a:cxn ang="0">
                    <a:pos x="0" y="29"/>
                  </a:cxn>
                  <a:cxn ang="0">
                    <a:pos x="0" y="57"/>
                  </a:cxn>
                  <a:cxn ang="0">
                    <a:pos x="0" y="93"/>
                  </a:cxn>
                  <a:cxn ang="0">
                    <a:pos x="0" y="133"/>
                  </a:cxn>
                  <a:cxn ang="0">
                    <a:pos x="1" y="188"/>
                  </a:cxn>
                  <a:cxn ang="0">
                    <a:pos x="1" y="235"/>
                  </a:cxn>
                  <a:cxn ang="0">
                    <a:pos x="2" y="275"/>
                  </a:cxn>
                  <a:cxn ang="0">
                    <a:pos x="2" y="306"/>
                  </a:cxn>
                  <a:cxn ang="0">
                    <a:pos x="3" y="323"/>
                  </a:cxn>
                  <a:cxn ang="0">
                    <a:pos x="3" y="330"/>
                  </a:cxn>
                  <a:cxn ang="0">
                    <a:pos x="2" y="335"/>
                  </a:cxn>
                  <a:cxn ang="0">
                    <a:pos x="2" y="341"/>
                  </a:cxn>
                  <a:cxn ang="0">
                    <a:pos x="4" y="372"/>
                  </a:cxn>
                  <a:cxn ang="0">
                    <a:pos x="15" y="423"/>
                  </a:cxn>
                  <a:cxn ang="0">
                    <a:pos x="35" y="466"/>
                  </a:cxn>
                  <a:cxn ang="0">
                    <a:pos x="64" y="501"/>
                  </a:cxn>
                  <a:cxn ang="0">
                    <a:pos x="98" y="525"/>
                  </a:cxn>
                  <a:cxn ang="0">
                    <a:pos x="132" y="536"/>
                  </a:cxn>
                  <a:cxn ang="0">
                    <a:pos x="140" y="539"/>
                  </a:cxn>
                  <a:cxn ang="0">
                    <a:pos x="154" y="543"/>
                  </a:cxn>
                  <a:cxn ang="0">
                    <a:pos x="174" y="548"/>
                  </a:cxn>
                  <a:cxn ang="0">
                    <a:pos x="197" y="552"/>
                  </a:cxn>
                  <a:cxn ang="0">
                    <a:pos x="222" y="556"/>
                  </a:cxn>
                  <a:cxn ang="0">
                    <a:pos x="249" y="557"/>
                  </a:cxn>
                  <a:cxn ang="0">
                    <a:pos x="267" y="557"/>
                  </a:cxn>
                  <a:cxn ang="0">
                    <a:pos x="283" y="557"/>
                  </a:cxn>
                  <a:cxn ang="0">
                    <a:pos x="297" y="556"/>
                  </a:cxn>
                  <a:cxn ang="0">
                    <a:pos x="310" y="556"/>
                  </a:cxn>
                  <a:cxn ang="0">
                    <a:pos x="320" y="557"/>
                  </a:cxn>
                  <a:cxn ang="0">
                    <a:pos x="333" y="558"/>
                  </a:cxn>
                  <a:cxn ang="0">
                    <a:pos x="348" y="559"/>
                  </a:cxn>
                  <a:cxn ang="0">
                    <a:pos x="365" y="559"/>
                  </a:cxn>
                  <a:cxn ang="0">
                    <a:pos x="385" y="558"/>
                  </a:cxn>
                  <a:cxn ang="0">
                    <a:pos x="413" y="555"/>
                  </a:cxn>
                  <a:cxn ang="0">
                    <a:pos x="438" y="551"/>
                  </a:cxn>
                  <a:cxn ang="0">
                    <a:pos x="460" y="547"/>
                  </a:cxn>
                  <a:cxn ang="0">
                    <a:pos x="476" y="543"/>
                  </a:cxn>
                  <a:cxn ang="0">
                    <a:pos x="488" y="540"/>
                  </a:cxn>
                  <a:cxn ang="0">
                    <a:pos x="518" y="531"/>
                  </a:cxn>
                  <a:cxn ang="0">
                    <a:pos x="554" y="508"/>
                  </a:cxn>
                  <a:cxn ang="0">
                    <a:pos x="584" y="475"/>
                  </a:cxn>
                  <a:cxn ang="0">
                    <a:pos x="606" y="432"/>
                  </a:cxn>
                  <a:cxn ang="0">
                    <a:pos x="618" y="382"/>
                  </a:cxn>
                  <a:cxn ang="0">
                    <a:pos x="621" y="344"/>
                  </a:cxn>
                  <a:cxn ang="0">
                    <a:pos x="621" y="338"/>
                  </a:cxn>
                  <a:cxn ang="0">
                    <a:pos x="620" y="332"/>
                  </a:cxn>
                  <a:cxn ang="0">
                    <a:pos x="620" y="326"/>
                  </a:cxn>
                  <a:cxn ang="0">
                    <a:pos x="621" y="311"/>
                  </a:cxn>
                  <a:cxn ang="0">
                    <a:pos x="622" y="280"/>
                  </a:cxn>
                  <a:cxn ang="0">
                    <a:pos x="622" y="239"/>
                  </a:cxn>
                  <a:cxn ang="0">
                    <a:pos x="623" y="191"/>
                  </a:cxn>
                  <a:cxn ang="0">
                    <a:pos x="624" y="135"/>
                  </a:cxn>
                  <a:cxn ang="0">
                    <a:pos x="624" y="99"/>
                  </a:cxn>
                  <a:cxn ang="0">
                    <a:pos x="624" y="69"/>
                  </a:cxn>
                  <a:cxn ang="0">
                    <a:pos x="623" y="43"/>
                  </a:cxn>
                  <a:cxn ang="0">
                    <a:pos x="623" y="21"/>
                  </a:cxn>
                  <a:cxn ang="0">
                    <a:pos x="624" y="2"/>
                  </a:cxn>
                  <a:cxn ang="0">
                    <a:pos x="570" y="0"/>
                  </a:cxn>
                  <a:cxn ang="0">
                    <a:pos x="459" y="1"/>
                  </a:cxn>
                  <a:cxn ang="0">
                    <a:pos x="314" y="3"/>
                  </a:cxn>
                  <a:cxn ang="0">
                    <a:pos x="160" y="4"/>
                  </a:cxn>
                  <a:cxn ang="0">
                    <a:pos x="20" y="3"/>
                  </a:cxn>
                </a:cxnLst>
                <a:rect l="0" t="0" r="r" b="b"/>
                <a:pathLst>
                  <a:path w="625" h="560">
                    <a:moveTo>
                      <a:pt x="1" y="2"/>
                    </a:moveTo>
                    <a:lnTo>
                      <a:pt x="0" y="3"/>
                    </a:lnTo>
                    <a:lnTo>
                      <a:pt x="0" y="4"/>
                    </a:lnTo>
                    <a:lnTo>
                      <a:pt x="0" y="5"/>
                    </a:lnTo>
                    <a:lnTo>
                      <a:pt x="0" y="7"/>
                    </a:lnTo>
                    <a:lnTo>
                      <a:pt x="0" y="9"/>
                    </a:lnTo>
                    <a:lnTo>
                      <a:pt x="0" y="11"/>
                    </a:lnTo>
                    <a:lnTo>
                      <a:pt x="0" y="14"/>
                    </a:lnTo>
                    <a:lnTo>
                      <a:pt x="0" y="17"/>
                    </a:lnTo>
                    <a:lnTo>
                      <a:pt x="0" y="21"/>
                    </a:lnTo>
                    <a:lnTo>
                      <a:pt x="0" y="25"/>
                    </a:lnTo>
                    <a:lnTo>
                      <a:pt x="0" y="29"/>
                    </a:lnTo>
                    <a:lnTo>
                      <a:pt x="0" y="33"/>
                    </a:lnTo>
                    <a:lnTo>
                      <a:pt x="0" y="37"/>
                    </a:lnTo>
                    <a:lnTo>
                      <a:pt x="0" y="42"/>
                    </a:lnTo>
                    <a:lnTo>
                      <a:pt x="0" y="47"/>
                    </a:lnTo>
                    <a:lnTo>
                      <a:pt x="0" y="52"/>
                    </a:lnTo>
                    <a:lnTo>
                      <a:pt x="0" y="57"/>
                    </a:lnTo>
                    <a:lnTo>
                      <a:pt x="0" y="63"/>
                    </a:lnTo>
                    <a:lnTo>
                      <a:pt x="0" y="69"/>
                    </a:lnTo>
                    <a:lnTo>
                      <a:pt x="0" y="75"/>
                    </a:lnTo>
                    <a:lnTo>
                      <a:pt x="0" y="81"/>
                    </a:lnTo>
                    <a:lnTo>
                      <a:pt x="0" y="87"/>
                    </a:lnTo>
                    <a:lnTo>
                      <a:pt x="0" y="93"/>
                    </a:lnTo>
                    <a:lnTo>
                      <a:pt x="0" y="99"/>
                    </a:lnTo>
                    <a:lnTo>
                      <a:pt x="0" y="106"/>
                    </a:lnTo>
                    <a:lnTo>
                      <a:pt x="0" y="113"/>
                    </a:lnTo>
                    <a:lnTo>
                      <a:pt x="0" y="119"/>
                    </a:lnTo>
                    <a:lnTo>
                      <a:pt x="0" y="126"/>
                    </a:lnTo>
                    <a:lnTo>
                      <a:pt x="0" y="133"/>
                    </a:lnTo>
                    <a:lnTo>
                      <a:pt x="0" y="139"/>
                    </a:lnTo>
                    <a:lnTo>
                      <a:pt x="1" y="146"/>
                    </a:lnTo>
                    <a:lnTo>
                      <a:pt x="1" y="163"/>
                    </a:lnTo>
                    <a:lnTo>
                      <a:pt x="1" y="171"/>
                    </a:lnTo>
                    <a:lnTo>
                      <a:pt x="1" y="179"/>
                    </a:lnTo>
                    <a:lnTo>
                      <a:pt x="1" y="188"/>
                    </a:lnTo>
                    <a:lnTo>
                      <a:pt x="1" y="196"/>
                    </a:lnTo>
                    <a:lnTo>
                      <a:pt x="1" y="204"/>
                    </a:lnTo>
                    <a:lnTo>
                      <a:pt x="1" y="212"/>
                    </a:lnTo>
                    <a:lnTo>
                      <a:pt x="1" y="220"/>
                    </a:lnTo>
                    <a:lnTo>
                      <a:pt x="1" y="227"/>
                    </a:lnTo>
                    <a:lnTo>
                      <a:pt x="1" y="235"/>
                    </a:lnTo>
                    <a:lnTo>
                      <a:pt x="2" y="242"/>
                    </a:lnTo>
                    <a:lnTo>
                      <a:pt x="2" y="249"/>
                    </a:lnTo>
                    <a:lnTo>
                      <a:pt x="2" y="256"/>
                    </a:lnTo>
                    <a:lnTo>
                      <a:pt x="2" y="263"/>
                    </a:lnTo>
                    <a:lnTo>
                      <a:pt x="2" y="269"/>
                    </a:lnTo>
                    <a:lnTo>
                      <a:pt x="2" y="275"/>
                    </a:lnTo>
                    <a:lnTo>
                      <a:pt x="2" y="281"/>
                    </a:lnTo>
                    <a:lnTo>
                      <a:pt x="2" y="287"/>
                    </a:lnTo>
                    <a:lnTo>
                      <a:pt x="2" y="292"/>
                    </a:lnTo>
                    <a:lnTo>
                      <a:pt x="2" y="297"/>
                    </a:lnTo>
                    <a:lnTo>
                      <a:pt x="2" y="302"/>
                    </a:lnTo>
                    <a:lnTo>
                      <a:pt x="2" y="306"/>
                    </a:lnTo>
                    <a:lnTo>
                      <a:pt x="3" y="310"/>
                    </a:lnTo>
                    <a:lnTo>
                      <a:pt x="3" y="314"/>
                    </a:lnTo>
                    <a:lnTo>
                      <a:pt x="3" y="317"/>
                    </a:lnTo>
                    <a:lnTo>
                      <a:pt x="3" y="319"/>
                    </a:lnTo>
                    <a:lnTo>
                      <a:pt x="3" y="321"/>
                    </a:lnTo>
                    <a:lnTo>
                      <a:pt x="3" y="323"/>
                    </a:lnTo>
                    <a:lnTo>
                      <a:pt x="3" y="325"/>
                    </a:lnTo>
                    <a:lnTo>
                      <a:pt x="3" y="326"/>
                    </a:lnTo>
                    <a:lnTo>
                      <a:pt x="3" y="327"/>
                    </a:lnTo>
                    <a:lnTo>
                      <a:pt x="3" y="328"/>
                    </a:lnTo>
                    <a:lnTo>
                      <a:pt x="3" y="329"/>
                    </a:lnTo>
                    <a:lnTo>
                      <a:pt x="3" y="330"/>
                    </a:lnTo>
                    <a:lnTo>
                      <a:pt x="3" y="331"/>
                    </a:lnTo>
                    <a:lnTo>
                      <a:pt x="3" y="332"/>
                    </a:lnTo>
                    <a:lnTo>
                      <a:pt x="2" y="332"/>
                    </a:lnTo>
                    <a:lnTo>
                      <a:pt x="2" y="333"/>
                    </a:lnTo>
                    <a:lnTo>
                      <a:pt x="2" y="334"/>
                    </a:lnTo>
                    <a:lnTo>
                      <a:pt x="2" y="335"/>
                    </a:lnTo>
                    <a:lnTo>
                      <a:pt x="2" y="336"/>
                    </a:lnTo>
                    <a:lnTo>
                      <a:pt x="2" y="337"/>
                    </a:lnTo>
                    <a:lnTo>
                      <a:pt x="2" y="338"/>
                    </a:lnTo>
                    <a:lnTo>
                      <a:pt x="2" y="339"/>
                    </a:lnTo>
                    <a:lnTo>
                      <a:pt x="2" y="340"/>
                    </a:lnTo>
                    <a:lnTo>
                      <a:pt x="2" y="341"/>
                    </a:lnTo>
                    <a:lnTo>
                      <a:pt x="2" y="342"/>
                    </a:lnTo>
                    <a:lnTo>
                      <a:pt x="2" y="343"/>
                    </a:lnTo>
                    <a:lnTo>
                      <a:pt x="2" y="344"/>
                    </a:lnTo>
                    <a:lnTo>
                      <a:pt x="2" y="345"/>
                    </a:lnTo>
                    <a:lnTo>
                      <a:pt x="3" y="363"/>
                    </a:lnTo>
                    <a:lnTo>
                      <a:pt x="4" y="372"/>
                    </a:lnTo>
                    <a:lnTo>
                      <a:pt x="5" y="381"/>
                    </a:lnTo>
                    <a:lnTo>
                      <a:pt x="6" y="390"/>
                    </a:lnTo>
                    <a:lnTo>
                      <a:pt x="8" y="398"/>
                    </a:lnTo>
                    <a:lnTo>
                      <a:pt x="10" y="407"/>
                    </a:lnTo>
                    <a:lnTo>
                      <a:pt x="12" y="415"/>
                    </a:lnTo>
                    <a:lnTo>
                      <a:pt x="15" y="423"/>
                    </a:lnTo>
                    <a:lnTo>
                      <a:pt x="18" y="431"/>
                    </a:lnTo>
                    <a:lnTo>
                      <a:pt x="20" y="438"/>
                    </a:lnTo>
                    <a:lnTo>
                      <a:pt x="24" y="445"/>
                    </a:lnTo>
                    <a:lnTo>
                      <a:pt x="28" y="453"/>
                    </a:lnTo>
                    <a:lnTo>
                      <a:pt x="31" y="459"/>
                    </a:lnTo>
                    <a:lnTo>
                      <a:pt x="35" y="466"/>
                    </a:lnTo>
                    <a:lnTo>
                      <a:pt x="40" y="473"/>
                    </a:lnTo>
                    <a:lnTo>
                      <a:pt x="44" y="479"/>
                    </a:lnTo>
                    <a:lnTo>
                      <a:pt x="49" y="485"/>
                    </a:lnTo>
                    <a:lnTo>
                      <a:pt x="54" y="491"/>
                    </a:lnTo>
                    <a:lnTo>
                      <a:pt x="58" y="496"/>
                    </a:lnTo>
                    <a:lnTo>
                      <a:pt x="64" y="501"/>
                    </a:lnTo>
                    <a:lnTo>
                      <a:pt x="69" y="506"/>
                    </a:lnTo>
                    <a:lnTo>
                      <a:pt x="75" y="510"/>
                    </a:lnTo>
                    <a:lnTo>
                      <a:pt x="80" y="515"/>
                    </a:lnTo>
                    <a:lnTo>
                      <a:pt x="86" y="518"/>
                    </a:lnTo>
                    <a:lnTo>
                      <a:pt x="92" y="522"/>
                    </a:lnTo>
                    <a:lnTo>
                      <a:pt x="98" y="525"/>
                    </a:lnTo>
                    <a:lnTo>
                      <a:pt x="105" y="528"/>
                    </a:lnTo>
                    <a:lnTo>
                      <a:pt x="111" y="530"/>
                    </a:lnTo>
                    <a:lnTo>
                      <a:pt x="118" y="532"/>
                    </a:lnTo>
                    <a:lnTo>
                      <a:pt x="125" y="534"/>
                    </a:lnTo>
                    <a:lnTo>
                      <a:pt x="132" y="535"/>
                    </a:lnTo>
                    <a:lnTo>
                      <a:pt x="132" y="536"/>
                    </a:lnTo>
                    <a:lnTo>
                      <a:pt x="133" y="536"/>
                    </a:lnTo>
                    <a:lnTo>
                      <a:pt x="134" y="537"/>
                    </a:lnTo>
                    <a:lnTo>
                      <a:pt x="135" y="537"/>
                    </a:lnTo>
                    <a:lnTo>
                      <a:pt x="136" y="537"/>
                    </a:lnTo>
                    <a:lnTo>
                      <a:pt x="138" y="538"/>
                    </a:lnTo>
                    <a:lnTo>
                      <a:pt x="140" y="539"/>
                    </a:lnTo>
                    <a:lnTo>
                      <a:pt x="142" y="539"/>
                    </a:lnTo>
                    <a:lnTo>
                      <a:pt x="144" y="540"/>
                    </a:lnTo>
                    <a:lnTo>
                      <a:pt x="146" y="541"/>
                    </a:lnTo>
                    <a:lnTo>
                      <a:pt x="148" y="541"/>
                    </a:lnTo>
                    <a:lnTo>
                      <a:pt x="151" y="542"/>
                    </a:lnTo>
                    <a:lnTo>
                      <a:pt x="154" y="543"/>
                    </a:lnTo>
                    <a:lnTo>
                      <a:pt x="157" y="544"/>
                    </a:lnTo>
                    <a:lnTo>
                      <a:pt x="160" y="545"/>
                    </a:lnTo>
                    <a:lnTo>
                      <a:pt x="163" y="545"/>
                    </a:lnTo>
                    <a:lnTo>
                      <a:pt x="167" y="546"/>
                    </a:lnTo>
                    <a:lnTo>
                      <a:pt x="170" y="547"/>
                    </a:lnTo>
                    <a:lnTo>
                      <a:pt x="174" y="548"/>
                    </a:lnTo>
                    <a:lnTo>
                      <a:pt x="178" y="549"/>
                    </a:lnTo>
                    <a:lnTo>
                      <a:pt x="181" y="549"/>
                    </a:lnTo>
                    <a:lnTo>
                      <a:pt x="185" y="550"/>
                    </a:lnTo>
                    <a:lnTo>
                      <a:pt x="189" y="551"/>
                    </a:lnTo>
                    <a:lnTo>
                      <a:pt x="193" y="551"/>
                    </a:lnTo>
                    <a:lnTo>
                      <a:pt x="197" y="552"/>
                    </a:lnTo>
                    <a:lnTo>
                      <a:pt x="201" y="553"/>
                    </a:lnTo>
                    <a:lnTo>
                      <a:pt x="205" y="553"/>
                    </a:lnTo>
                    <a:lnTo>
                      <a:pt x="210" y="554"/>
                    </a:lnTo>
                    <a:lnTo>
                      <a:pt x="214" y="555"/>
                    </a:lnTo>
                    <a:lnTo>
                      <a:pt x="218" y="555"/>
                    </a:lnTo>
                    <a:lnTo>
                      <a:pt x="222" y="556"/>
                    </a:lnTo>
                    <a:lnTo>
                      <a:pt x="230" y="556"/>
                    </a:lnTo>
                    <a:lnTo>
                      <a:pt x="234" y="557"/>
                    </a:lnTo>
                    <a:lnTo>
                      <a:pt x="238" y="557"/>
                    </a:lnTo>
                    <a:lnTo>
                      <a:pt x="242" y="557"/>
                    </a:lnTo>
                    <a:lnTo>
                      <a:pt x="245" y="557"/>
                    </a:lnTo>
                    <a:lnTo>
                      <a:pt x="249" y="557"/>
                    </a:lnTo>
                    <a:lnTo>
                      <a:pt x="252" y="557"/>
                    </a:lnTo>
                    <a:lnTo>
                      <a:pt x="255" y="557"/>
                    </a:lnTo>
                    <a:lnTo>
                      <a:pt x="258" y="557"/>
                    </a:lnTo>
                    <a:lnTo>
                      <a:pt x="262" y="557"/>
                    </a:lnTo>
                    <a:lnTo>
                      <a:pt x="264" y="557"/>
                    </a:lnTo>
                    <a:lnTo>
                      <a:pt x="267" y="557"/>
                    </a:lnTo>
                    <a:lnTo>
                      <a:pt x="270" y="557"/>
                    </a:lnTo>
                    <a:lnTo>
                      <a:pt x="273" y="557"/>
                    </a:lnTo>
                    <a:lnTo>
                      <a:pt x="276" y="557"/>
                    </a:lnTo>
                    <a:lnTo>
                      <a:pt x="278" y="557"/>
                    </a:lnTo>
                    <a:lnTo>
                      <a:pt x="281" y="557"/>
                    </a:lnTo>
                    <a:lnTo>
                      <a:pt x="283" y="557"/>
                    </a:lnTo>
                    <a:lnTo>
                      <a:pt x="286" y="557"/>
                    </a:lnTo>
                    <a:lnTo>
                      <a:pt x="288" y="557"/>
                    </a:lnTo>
                    <a:lnTo>
                      <a:pt x="290" y="556"/>
                    </a:lnTo>
                    <a:lnTo>
                      <a:pt x="293" y="556"/>
                    </a:lnTo>
                    <a:lnTo>
                      <a:pt x="295" y="556"/>
                    </a:lnTo>
                    <a:lnTo>
                      <a:pt x="297" y="556"/>
                    </a:lnTo>
                    <a:lnTo>
                      <a:pt x="300" y="556"/>
                    </a:lnTo>
                    <a:lnTo>
                      <a:pt x="302" y="556"/>
                    </a:lnTo>
                    <a:lnTo>
                      <a:pt x="304" y="556"/>
                    </a:lnTo>
                    <a:lnTo>
                      <a:pt x="306" y="556"/>
                    </a:lnTo>
                    <a:lnTo>
                      <a:pt x="308" y="556"/>
                    </a:lnTo>
                    <a:lnTo>
                      <a:pt x="310" y="556"/>
                    </a:lnTo>
                    <a:lnTo>
                      <a:pt x="313" y="556"/>
                    </a:lnTo>
                    <a:lnTo>
                      <a:pt x="312" y="556"/>
                    </a:lnTo>
                    <a:lnTo>
                      <a:pt x="311" y="557"/>
                    </a:lnTo>
                    <a:lnTo>
                      <a:pt x="315" y="557"/>
                    </a:lnTo>
                    <a:lnTo>
                      <a:pt x="317" y="557"/>
                    </a:lnTo>
                    <a:lnTo>
                      <a:pt x="320" y="557"/>
                    </a:lnTo>
                    <a:lnTo>
                      <a:pt x="322" y="557"/>
                    </a:lnTo>
                    <a:lnTo>
                      <a:pt x="324" y="557"/>
                    </a:lnTo>
                    <a:lnTo>
                      <a:pt x="326" y="557"/>
                    </a:lnTo>
                    <a:lnTo>
                      <a:pt x="328" y="557"/>
                    </a:lnTo>
                    <a:lnTo>
                      <a:pt x="330" y="557"/>
                    </a:lnTo>
                    <a:lnTo>
                      <a:pt x="333" y="558"/>
                    </a:lnTo>
                    <a:lnTo>
                      <a:pt x="335" y="558"/>
                    </a:lnTo>
                    <a:lnTo>
                      <a:pt x="338" y="558"/>
                    </a:lnTo>
                    <a:lnTo>
                      <a:pt x="340" y="558"/>
                    </a:lnTo>
                    <a:lnTo>
                      <a:pt x="342" y="558"/>
                    </a:lnTo>
                    <a:lnTo>
                      <a:pt x="345" y="558"/>
                    </a:lnTo>
                    <a:lnTo>
                      <a:pt x="348" y="559"/>
                    </a:lnTo>
                    <a:lnTo>
                      <a:pt x="350" y="559"/>
                    </a:lnTo>
                    <a:lnTo>
                      <a:pt x="353" y="559"/>
                    </a:lnTo>
                    <a:lnTo>
                      <a:pt x="356" y="559"/>
                    </a:lnTo>
                    <a:lnTo>
                      <a:pt x="359" y="559"/>
                    </a:lnTo>
                    <a:lnTo>
                      <a:pt x="362" y="559"/>
                    </a:lnTo>
                    <a:lnTo>
                      <a:pt x="365" y="559"/>
                    </a:lnTo>
                    <a:lnTo>
                      <a:pt x="368" y="559"/>
                    </a:lnTo>
                    <a:lnTo>
                      <a:pt x="371" y="559"/>
                    </a:lnTo>
                    <a:lnTo>
                      <a:pt x="374" y="559"/>
                    </a:lnTo>
                    <a:lnTo>
                      <a:pt x="378" y="559"/>
                    </a:lnTo>
                    <a:lnTo>
                      <a:pt x="381" y="558"/>
                    </a:lnTo>
                    <a:lnTo>
                      <a:pt x="385" y="558"/>
                    </a:lnTo>
                    <a:lnTo>
                      <a:pt x="389" y="558"/>
                    </a:lnTo>
                    <a:lnTo>
                      <a:pt x="392" y="557"/>
                    </a:lnTo>
                    <a:lnTo>
                      <a:pt x="396" y="557"/>
                    </a:lnTo>
                    <a:lnTo>
                      <a:pt x="401" y="557"/>
                    </a:lnTo>
                    <a:lnTo>
                      <a:pt x="409" y="556"/>
                    </a:lnTo>
                    <a:lnTo>
                      <a:pt x="413" y="555"/>
                    </a:lnTo>
                    <a:lnTo>
                      <a:pt x="418" y="555"/>
                    </a:lnTo>
                    <a:lnTo>
                      <a:pt x="422" y="554"/>
                    </a:lnTo>
                    <a:lnTo>
                      <a:pt x="426" y="553"/>
                    </a:lnTo>
                    <a:lnTo>
                      <a:pt x="430" y="553"/>
                    </a:lnTo>
                    <a:lnTo>
                      <a:pt x="434" y="552"/>
                    </a:lnTo>
                    <a:lnTo>
                      <a:pt x="438" y="551"/>
                    </a:lnTo>
                    <a:lnTo>
                      <a:pt x="442" y="551"/>
                    </a:lnTo>
                    <a:lnTo>
                      <a:pt x="446" y="550"/>
                    </a:lnTo>
                    <a:lnTo>
                      <a:pt x="449" y="549"/>
                    </a:lnTo>
                    <a:lnTo>
                      <a:pt x="453" y="548"/>
                    </a:lnTo>
                    <a:lnTo>
                      <a:pt x="456" y="547"/>
                    </a:lnTo>
                    <a:lnTo>
                      <a:pt x="460" y="547"/>
                    </a:lnTo>
                    <a:lnTo>
                      <a:pt x="463" y="546"/>
                    </a:lnTo>
                    <a:lnTo>
                      <a:pt x="466" y="545"/>
                    </a:lnTo>
                    <a:lnTo>
                      <a:pt x="469" y="545"/>
                    </a:lnTo>
                    <a:lnTo>
                      <a:pt x="472" y="544"/>
                    </a:lnTo>
                    <a:lnTo>
                      <a:pt x="474" y="543"/>
                    </a:lnTo>
                    <a:lnTo>
                      <a:pt x="476" y="543"/>
                    </a:lnTo>
                    <a:lnTo>
                      <a:pt x="479" y="542"/>
                    </a:lnTo>
                    <a:lnTo>
                      <a:pt x="481" y="541"/>
                    </a:lnTo>
                    <a:lnTo>
                      <a:pt x="483" y="541"/>
                    </a:lnTo>
                    <a:lnTo>
                      <a:pt x="485" y="541"/>
                    </a:lnTo>
                    <a:lnTo>
                      <a:pt x="486" y="540"/>
                    </a:lnTo>
                    <a:lnTo>
                      <a:pt x="488" y="540"/>
                    </a:lnTo>
                    <a:lnTo>
                      <a:pt x="488" y="539"/>
                    </a:lnTo>
                    <a:lnTo>
                      <a:pt x="490" y="539"/>
                    </a:lnTo>
                    <a:lnTo>
                      <a:pt x="491" y="539"/>
                    </a:lnTo>
                    <a:lnTo>
                      <a:pt x="504" y="535"/>
                    </a:lnTo>
                    <a:lnTo>
                      <a:pt x="511" y="533"/>
                    </a:lnTo>
                    <a:lnTo>
                      <a:pt x="518" y="531"/>
                    </a:lnTo>
                    <a:lnTo>
                      <a:pt x="524" y="528"/>
                    </a:lnTo>
                    <a:lnTo>
                      <a:pt x="530" y="525"/>
                    </a:lnTo>
                    <a:lnTo>
                      <a:pt x="536" y="521"/>
                    </a:lnTo>
                    <a:lnTo>
                      <a:pt x="542" y="517"/>
                    </a:lnTo>
                    <a:lnTo>
                      <a:pt x="548" y="513"/>
                    </a:lnTo>
                    <a:lnTo>
                      <a:pt x="554" y="508"/>
                    </a:lnTo>
                    <a:lnTo>
                      <a:pt x="559" y="503"/>
                    </a:lnTo>
                    <a:lnTo>
                      <a:pt x="564" y="498"/>
                    </a:lnTo>
                    <a:lnTo>
                      <a:pt x="570" y="493"/>
                    </a:lnTo>
                    <a:lnTo>
                      <a:pt x="574" y="487"/>
                    </a:lnTo>
                    <a:lnTo>
                      <a:pt x="579" y="481"/>
                    </a:lnTo>
                    <a:lnTo>
                      <a:pt x="584" y="475"/>
                    </a:lnTo>
                    <a:lnTo>
                      <a:pt x="588" y="468"/>
                    </a:lnTo>
                    <a:lnTo>
                      <a:pt x="592" y="461"/>
                    </a:lnTo>
                    <a:lnTo>
                      <a:pt x="596" y="454"/>
                    </a:lnTo>
                    <a:lnTo>
                      <a:pt x="599" y="447"/>
                    </a:lnTo>
                    <a:lnTo>
                      <a:pt x="602" y="439"/>
                    </a:lnTo>
                    <a:lnTo>
                      <a:pt x="606" y="432"/>
                    </a:lnTo>
                    <a:lnTo>
                      <a:pt x="608" y="424"/>
                    </a:lnTo>
                    <a:lnTo>
                      <a:pt x="611" y="416"/>
                    </a:lnTo>
                    <a:lnTo>
                      <a:pt x="613" y="408"/>
                    </a:lnTo>
                    <a:lnTo>
                      <a:pt x="615" y="399"/>
                    </a:lnTo>
                    <a:lnTo>
                      <a:pt x="617" y="391"/>
                    </a:lnTo>
                    <a:lnTo>
                      <a:pt x="618" y="382"/>
                    </a:lnTo>
                    <a:lnTo>
                      <a:pt x="620" y="373"/>
                    </a:lnTo>
                    <a:lnTo>
                      <a:pt x="620" y="365"/>
                    </a:lnTo>
                    <a:lnTo>
                      <a:pt x="621" y="355"/>
                    </a:lnTo>
                    <a:lnTo>
                      <a:pt x="621" y="347"/>
                    </a:lnTo>
                    <a:lnTo>
                      <a:pt x="621" y="345"/>
                    </a:lnTo>
                    <a:lnTo>
                      <a:pt x="621" y="344"/>
                    </a:lnTo>
                    <a:lnTo>
                      <a:pt x="621" y="343"/>
                    </a:lnTo>
                    <a:lnTo>
                      <a:pt x="621" y="342"/>
                    </a:lnTo>
                    <a:lnTo>
                      <a:pt x="621" y="341"/>
                    </a:lnTo>
                    <a:lnTo>
                      <a:pt x="621" y="340"/>
                    </a:lnTo>
                    <a:lnTo>
                      <a:pt x="621" y="339"/>
                    </a:lnTo>
                    <a:lnTo>
                      <a:pt x="621" y="338"/>
                    </a:lnTo>
                    <a:lnTo>
                      <a:pt x="621" y="337"/>
                    </a:lnTo>
                    <a:lnTo>
                      <a:pt x="621" y="336"/>
                    </a:lnTo>
                    <a:lnTo>
                      <a:pt x="621" y="335"/>
                    </a:lnTo>
                    <a:lnTo>
                      <a:pt x="620" y="334"/>
                    </a:lnTo>
                    <a:lnTo>
                      <a:pt x="620" y="333"/>
                    </a:lnTo>
                    <a:lnTo>
                      <a:pt x="620" y="332"/>
                    </a:lnTo>
                    <a:lnTo>
                      <a:pt x="620" y="331"/>
                    </a:lnTo>
                    <a:lnTo>
                      <a:pt x="620" y="330"/>
                    </a:lnTo>
                    <a:lnTo>
                      <a:pt x="620" y="329"/>
                    </a:lnTo>
                    <a:lnTo>
                      <a:pt x="620" y="328"/>
                    </a:lnTo>
                    <a:lnTo>
                      <a:pt x="620" y="327"/>
                    </a:lnTo>
                    <a:lnTo>
                      <a:pt x="620" y="326"/>
                    </a:lnTo>
                    <a:lnTo>
                      <a:pt x="620" y="325"/>
                    </a:lnTo>
                    <a:lnTo>
                      <a:pt x="621" y="323"/>
                    </a:lnTo>
                    <a:lnTo>
                      <a:pt x="621" y="321"/>
                    </a:lnTo>
                    <a:lnTo>
                      <a:pt x="621" y="318"/>
                    </a:lnTo>
                    <a:lnTo>
                      <a:pt x="621" y="315"/>
                    </a:lnTo>
                    <a:lnTo>
                      <a:pt x="621" y="311"/>
                    </a:lnTo>
                    <a:lnTo>
                      <a:pt x="621" y="307"/>
                    </a:lnTo>
                    <a:lnTo>
                      <a:pt x="621" y="302"/>
                    </a:lnTo>
                    <a:lnTo>
                      <a:pt x="621" y="297"/>
                    </a:lnTo>
                    <a:lnTo>
                      <a:pt x="622" y="292"/>
                    </a:lnTo>
                    <a:lnTo>
                      <a:pt x="622" y="286"/>
                    </a:lnTo>
                    <a:lnTo>
                      <a:pt x="622" y="280"/>
                    </a:lnTo>
                    <a:lnTo>
                      <a:pt x="622" y="274"/>
                    </a:lnTo>
                    <a:lnTo>
                      <a:pt x="622" y="268"/>
                    </a:lnTo>
                    <a:lnTo>
                      <a:pt x="622" y="261"/>
                    </a:lnTo>
                    <a:lnTo>
                      <a:pt x="622" y="254"/>
                    </a:lnTo>
                    <a:lnTo>
                      <a:pt x="622" y="247"/>
                    </a:lnTo>
                    <a:lnTo>
                      <a:pt x="622" y="239"/>
                    </a:lnTo>
                    <a:lnTo>
                      <a:pt x="622" y="232"/>
                    </a:lnTo>
                    <a:lnTo>
                      <a:pt x="622" y="224"/>
                    </a:lnTo>
                    <a:lnTo>
                      <a:pt x="623" y="216"/>
                    </a:lnTo>
                    <a:lnTo>
                      <a:pt x="623" y="208"/>
                    </a:lnTo>
                    <a:lnTo>
                      <a:pt x="623" y="200"/>
                    </a:lnTo>
                    <a:lnTo>
                      <a:pt x="623" y="191"/>
                    </a:lnTo>
                    <a:lnTo>
                      <a:pt x="623" y="183"/>
                    </a:lnTo>
                    <a:lnTo>
                      <a:pt x="623" y="175"/>
                    </a:lnTo>
                    <a:lnTo>
                      <a:pt x="623" y="166"/>
                    </a:lnTo>
                    <a:lnTo>
                      <a:pt x="623" y="157"/>
                    </a:lnTo>
                    <a:lnTo>
                      <a:pt x="624" y="149"/>
                    </a:lnTo>
                    <a:lnTo>
                      <a:pt x="624" y="135"/>
                    </a:lnTo>
                    <a:lnTo>
                      <a:pt x="624" y="129"/>
                    </a:lnTo>
                    <a:lnTo>
                      <a:pt x="624" y="123"/>
                    </a:lnTo>
                    <a:lnTo>
                      <a:pt x="624" y="117"/>
                    </a:lnTo>
                    <a:lnTo>
                      <a:pt x="624" y="111"/>
                    </a:lnTo>
                    <a:lnTo>
                      <a:pt x="624" y="105"/>
                    </a:lnTo>
                    <a:lnTo>
                      <a:pt x="624" y="99"/>
                    </a:lnTo>
                    <a:lnTo>
                      <a:pt x="624" y="94"/>
                    </a:lnTo>
                    <a:lnTo>
                      <a:pt x="624" y="88"/>
                    </a:lnTo>
                    <a:lnTo>
                      <a:pt x="624" y="83"/>
                    </a:lnTo>
                    <a:lnTo>
                      <a:pt x="624" y="78"/>
                    </a:lnTo>
                    <a:lnTo>
                      <a:pt x="624" y="73"/>
                    </a:lnTo>
                    <a:lnTo>
                      <a:pt x="624" y="69"/>
                    </a:lnTo>
                    <a:lnTo>
                      <a:pt x="624" y="64"/>
                    </a:lnTo>
                    <a:lnTo>
                      <a:pt x="624" y="59"/>
                    </a:lnTo>
                    <a:lnTo>
                      <a:pt x="623" y="55"/>
                    </a:lnTo>
                    <a:lnTo>
                      <a:pt x="623" y="51"/>
                    </a:lnTo>
                    <a:lnTo>
                      <a:pt x="623" y="47"/>
                    </a:lnTo>
                    <a:lnTo>
                      <a:pt x="623" y="43"/>
                    </a:lnTo>
                    <a:lnTo>
                      <a:pt x="623" y="39"/>
                    </a:lnTo>
                    <a:lnTo>
                      <a:pt x="623" y="35"/>
                    </a:lnTo>
                    <a:lnTo>
                      <a:pt x="623" y="31"/>
                    </a:lnTo>
                    <a:lnTo>
                      <a:pt x="623" y="27"/>
                    </a:lnTo>
                    <a:lnTo>
                      <a:pt x="623" y="24"/>
                    </a:lnTo>
                    <a:lnTo>
                      <a:pt x="623" y="21"/>
                    </a:lnTo>
                    <a:lnTo>
                      <a:pt x="623" y="17"/>
                    </a:lnTo>
                    <a:lnTo>
                      <a:pt x="623" y="14"/>
                    </a:lnTo>
                    <a:lnTo>
                      <a:pt x="623" y="11"/>
                    </a:lnTo>
                    <a:lnTo>
                      <a:pt x="623" y="7"/>
                    </a:lnTo>
                    <a:lnTo>
                      <a:pt x="623" y="5"/>
                    </a:lnTo>
                    <a:lnTo>
                      <a:pt x="624" y="2"/>
                    </a:lnTo>
                    <a:lnTo>
                      <a:pt x="619" y="1"/>
                    </a:lnTo>
                    <a:lnTo>
                      <a:pt x="613" y="0"/>
                    </a:lnTo>
                    <a:lnTo>
                      <a:pt x="605" y="0"/>
                    </a:lnTo>
                    <a:lnTo>
                      <a:pt x="595" y="0"/>
                    </a:lnTo>
                    <a:lnTo>
                      <a:pt x="584" y="0"/>
                    </a:lnTo>
                    <a:lnTo>
                      <a:pt x="570" y="0"/>
                    </a:lnTo>
                    <a:lnTo>
                      <a:pt x="555" y="0"/>
                    </a:lnTo>
                    <a:lnTo>
                      <a:pt x="538" y="0"/>
                    </a:lnTo>
                    <a:lnTo>
                      <a:pt x="520" y="0"/>
                    </a:lnTo>
                    <a:lnTo>
                      <a:pt x="501" y="0"/>
                    </a:lnTo>
                    <a:lnTo>
                      <a:pt x="481" y="1"/>
                    </a:lnTo>
                    <a:lnTo>
                      <a:pt x="459" y="1"/>
                    </a:lnTo>
                    <a:lnTo>
                      <a:pt x="436" y="1"/>
                    </a:lnTo>
                    <a:lnTo>
                      <a:pt x="413" y="1"/>
                    </a:lnTo>
                    <a:lnTo>
                      <a:pt x="389" y="2"/>
                    </a:lnTo>
                    <a:lnTo>
                      <a:pt x="364" y="2"/>
                    </a:lnTo>
                    <a:lnTo>
                      <a:pt x="340" y="3"/>
                    </a:lnTo>
                    <a:lnTo>
                      <a:pt x="314" y="3"/>
                    </a:lnTo>
                    <a:lnTo>
                      <a:pt x="288" y="3"/>
                    </a:lnTo>
                    <a:lnTo>
                      <a:pt x="262" y="3"/>
                    </a:lnTo>
                    <a:lnTo>
                      <a:pt x="236" y="3"/>
                    </a:lnTo>
                    <a:lnTo>
                      <a:pt x="210" y="4"/>
                    </a:lnTo>
                    <a:lnTo>
                      <a:pt x="185" y="4"/>
                    </a:lnTo>
                    <a:lnTo>
                      <a:pt x="160" y="4"/>
                    </a:lnTo>
                    <a:lnTo>
                      <a:pt x="134" y="4"/>
                    </a:lnTo>
                    <a:lnTo>
                      <a:pt x="110" y="4"/>
                    </a:lnTo>
                    <a:lnTo>
                      <a:pt x="86" y="4"/>
                    </a:lnTo>
                    <a:lnTo>
                      <a:pt x="64" y="3"/>
                    </a:lnTo>
                    <a:lnTo>
                      <a:pt x="42" y="3"/>
                    </a:lnTo>
                    <a:lnTo>
                      <a:pt x="20" y="3"/>
                    </a:lnTo>
                    <a:lnTo>
                      <a:pt x="1" y="2"/>
                    </a:lnTo>
                  </a:path>
                </a:pathLst>
              </a:custGeom>
              <a:ln w="12700" cap="rnd" cmpd="sng">
                <a:solidFill>
                  <a:srgbClr val="000000"/>
                </a:solidFill>
                <a:prstDash val="solid"/>
                <a:round/>
                <a:headEnd type="none" w="sm" len="sm"/>
                <a:tailEnd type="none" w="sm" len="sm"/>
              </a:ln>
              <a:effectLst/>
            </p:spPr>
            <p:txBody>
              <a:bodyPr/>
              <a:lstStyle/>
              <a:p>
                <a:endParaRPr lang="es-CL"/>
              </a:p>
            </p:txBody>
          </p:sp>
          <p:sp>
            <p:nvSpPr>
              <p:cNvPr id="61511" name="Line 71"/>
              <p:cNvSpPr>
                <a:spLocks noChangeShapeType="1"/>
              </p:cNvSpPr>
              <p:nvPr/>
            </p:nvSpPr>
            <p:spPr bwMode="auto">
              <a:xfrm flipH="1">
                <a:off x="2215" y="1507"/>
                <a:ext cx="1" cy="332"/>
              </a:xfrm>
              <a:prstGeom prst="line">
                <a:avLst/>
              </a:prstGeom>
              <a:noFill/>
              <a:ln w="76200">
                <a:solidFill>
                  <a:srgbClr val="0000FF"/>
                </a:solidFill>
                <a:round/>
                <a:headEnd type="none" w="sm" len="sm"/>
                <a:tailEnd type="stealth" w="med" len="med"/>
              </a:ln>
              <a:effectLst/>
            </p:spPr>
            <p:txBody>
              <a:bodyPr/>
              <a:lstStyle/>
              <a:p>
                <a:endParaRPr lang="es-CL"/>
              </a:p>
            </p:txBody>
          </p:sp>
          <p:sp>
            <p:nvSpPr>
              <p:cNvPr id="61512" name="Rectangle 72"/>
              <p:cNvSpPr>
                <a:spLocks noChangeArrowheads="1"/>
              </p:cNvSpPr>
              <p:nvPr/>
            </p:nvSpPr>
            <p:spPr bwMode="auto">
              <a:xfrm>
                <a:off x="1923" y="1500"/>
                <a:ext cx="253" cy="237"/>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b="1">
                    <a:solidFill>
                      <a:srgbClr val="0000FF"/>
                    </a:solidFill>
                    <a:latin typeface="Arial" charset="0"/>
                  </a:rPr>
                  <a:t>G</a:t>
                </a:r>
              </a:p>
            </p:txBody>
          </p:sp>
        </p:grpSp>
        <p:sp>
          <p:nvSpPr>
            <p:cNvPr id="61513" name="Rectangle 73"/>
            <p:cNvSpPr>
              <a:spLocks noChangeArrowheads="1"/>
            </p:cNvSpPr>
            <p:nvPr/>
          </p:nvSpPr>
          <p:spPr bwMode="auto">
            <a:xfrm>
              <a:off x="1929" y="1976"/>
              <a:ext cx="243" cy="237"/>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b="1">
                  <a:solidFill>
                    <a:srgbClr val="FF0000"/>
                  </a:solidFill>
                  <a:latin typeface="Arial" charset="0"/>
                </a:rPr>
                <a:t>B</a:t>
              </a:r>
            </a:p>
          </p:txBody>
        </p:sp>
        <p:sp>
          <p:nvSpPr>
            <p:cNvPr id="61514" name="Line 74"/>
            <p:cNvSpPr>
              <a:spLocks noChangeShapeType="1"/>
            </p:cNvSpPr>
            <p:nvPr/>
          </p:nvSpPr>
          <p:spPr bwMode="auto">
            <a:xfrm>
              <a:off x="1979" y="1942"/>
              <a:ext cx="494" cy="4"/>
            </a:xfrm>
            <a:prstGeom prst="line">
              <a:avLst/>
            </a:prstGeom>
            <a:noFill/>
            <a:ln w="12700">
              <a:solidFill>
                <a:srgbClr val="000000"/>
              </a:solidFill>
              <a:prstDash val="dash"/>
              <a:round/>
              <a:headEnd type="none" w="sm" len="sm"/>
              <a:tailEnd type="none" w="sm" len="sm"/>
            </a:ln>
            <a:effectLst/>
          </p:spPr>
          <p:txBody>
            <a:bodyPr/>
            <a:lstStyle/>
            <a:p>
              <a:endParaRPr lang="es-CL"/>
            </a:p>
          </p:txBody>
        </p:sp>
        <p:sp>
          <p:nvSpPr>
            <p:cNvPr id="61515" name="Freeform 75"/>
            <p:cNvSpPr>
              <a:spLocks/>
            </p:cNvSpPr>
            <p:nvPr/>
          </p:nvSpPr>
          <p:spPr bwMode="auto">
            <a:xfrm>
              <a:off x="2220" y="1824"/>
              <a:ext cx="1" cy="208"/>
            </a:xfrm>
            <a:custGeom>
              <a:avLst/>
              <a:gdLst/>
              <a:ahLst/>
              <a:cxnLst>
                <a:cxn ang="0">
                  <a:pos x="0" y="207"/>
                </a:cxn>
                <a:cxn ang="0">
                  <a:pos x="0" y="193"/>
                </a:cxn>
                <a:cxn ang="0">
                  <a:pos x="0" y="187"/>
                </a:cxn>
                <a:cxn ang="0">
                  <a:pos x="0" y="181"/>
                </a:cxn>
                <a:cxn ang="0">
                  <a:pos x="0" y="174"/>
                </a:cxn>
                <a:cxn ang="0">
                  <a:pos x="0" y="168"/>
                </a:cxn>
                <a:cxn ang="0">
                  <a:pos x="0" y="161"/>
                </a:cxn>
                <a:cxn ang="0">
                  <a:pos x="0" y="155"/>
                </a:cxn>
                <a:cxn ang="0">
                  <a:pos x="0" y="148"/>
                </a:cxn>
                <a:cxn ang="0">
                  <a:pos x="0" y="141"/>
                </a:cxn>
                <a:cxn ang="0">
                  <a:pos x="0" y="136"/>
                </a:cxn>
                <a:cxn ang="0">
                  <a:pos x="0" y="129"/>
                </a:cxn>
                <a:cxn ang="0">
                  <a:pos x="0" y="122"/>
                </a:cxn>
                <a:cxn ang="0">
                  <a:pos x="0" y="116"/>
                </a:cxn>
                <a:cxn ang="0">
                  <a:pos x="0" y="110"/>
                </a:cxn>
                <a:cxn ang="0">
                  <a:pos x="0" y="103"/>
                </a:cxn>
                <a:cxn ang="0">
                  <a:pos x="0" y="97"/>
                </a:cxn>
                <a:cxn ang="0">
                  <a:pos x="0" y="90"/>
                </a:cxn>
                <a:cxn ang="0">
                  <a:pos x="0" y="84"/>
                </a:cxn>
                <a:cxn ang="0">
                  <a:pos x="0" y="77"/>
                </a:cxn>
                <a:cxn ang="0">
                  <a:pos x="0" y="70"/>
                </a:cxn>
                <a:cxn ang="0">
                  <a:pos x="0" y="65"/>
                </a:cxn>
                <a:cxn ang="0">
                  <a:pos x="0" y="58"/>
                </a:cxn>
                <a:cxn ang="0">
                  <a:pos x="0" y="51"/>
                </a:cxn>
                <a:cxn ang="0">
                  <a:pos x="0" y="45"/>
                </a:cxn>
                <a:cxn ang="0">
                  <a:pos x="0" y="38"/>
                </a:cxn>
                <a:cxn ang="0">
                  <a:pos x="0" y="32"/>
                </a:cxn>
                <a:cxn ang="0">
                  <a:pos x="0" y="26"/>
                </a:cxn>
                <a:cxn ang="0">
                  <a:pos x="0" y="19"/>
                </a:cxn>
                <a:cxn ang="0">
                  <a:pos x="0" y="13"/>
                </a:cxn>
                <a:cxn ang="0">
                  <a:pos x="0" y="6"/>
                </a:cxn>
                <a:cxn ang="0">
                  <a:pos x="0" y="0"/>
                </a:cxn>
              </a:cxnLst>
              <a:rect l="0" t="0" r="r" b="b"/>
              <a:pathLst>
                <a:path w="1" h="208">
                  <a:moveTo>
                    <a:pt x="0" y="207"/>
                  </a:moveTo>
                  <a:lnTo>
                    <a:pt x="0" y="193"/>
                  </a:lnTo>
                  <a:lnTo>
                    <a:pt x="0" y="187"/>
                  </a:lnTo>
                  <a:lnTo>
                    <a:pt x="0" y="181"/>
                  </a:lnTo>
                  <a:lnTo>
                    <a:pt x="0" y="174"/>
                  </a:lnTo>
                  <a:lnTo>
                    <a:pt x="0" y="168"/>
                  </a:lnTo>
                  <a:lnTo>
                    <a:pt x="0" y="161"/>
                  </a:lnTo>
                  <a:lnTo>
                    <a:pt x="0" y="155"/>
                  </a:lnTo>
                  <a:lnTo>
                    <a:pt x="0" y="148"/>
                  </a:lnTo>
                  <a:lnTo>
                    <a:pt x="0" y="141"/>
                  </a:lnTo>
                  <a:lnTo>
                    <a:pt x="0" y="136"/>
                  </a:lnTo>
                  <a:lnTo>
                    <a:pt x="0" y="129"/>
                  </a:lnTo>
                  <a:lnTo>
                    <a:pt x="0" y="122"/>
                  </a:lnTo>
                  <a:lnTo>
                    <a:pt x="0" y="116"/>
                  </a:lnTo>
                  <a:lnTo>
                    <a:pt x="0" y="110"/>
                  </a:lnTo>
                  <a:lnTo>
                    <a:pt x="0" y="103"/>
                  </a:lnTo>
                  <a:lnTo>
                    <a:pt x="0" y="97"/>
                  </a:lnTo>
                  <a:lnTo>
                    <a:pt x="0" y="90"/>
                  </a:lnTo>
                  <a:lnTo>
                    <a:pt x="0" y="84"/>
                  </a:lnTo>
                  <a:lnTo>
                    <a:pt x="0" y="77"/>
                  </a:lnTo>
                  <a:lnTo>
                    <a:pt x="0" y="70"/>
                  </a:lnTo>
                  <a:lnTo>
                    <a:pt x="0" y="65"/>
                  </a:lnTo>
                  <a:lnTo>
                    <a:pt x="0" y="58"/>
                  </a:lnTo>
                  <a:lnTo>
                    <a:pt x="0" y="51"/>
                  </a:lnTo>
                  <a:lnTo>
                    <a:pt x="0" y="45"/>
                  </a:lnTo>
                  <a:lnTo>
                    <a:pt x="0" y="38"/>
                  </a:lnTo>
                  <a:lnTo>
                    <a:pt x="0" y="32"/>
                  </a:lnTo>
                  <a:lnTo>
                    <a:pt x="0" y="26"/>
                  </a:lnTo>
                  <a:lnTo>
                    <a:pt x="0" y="19"/>
                  </a:lnTo>
                  <a:lnTo>
                    <a:pt x="0" y="13"/>
                  </a:lnTo>
                  <a:lnTo>
                    <a:pt x="0" y="6"/>
                  </a:lnTo>
                  <a:lnTo>
                    <a:pt x="0" y="0"/>
                  </a:lnTo>
                </a:path>
              </a:pathLst>
            </a:custGeom>
            <a:noFill/>
            <a:ln w="76200" cap="rnd" cmpd="sng">
              <a:solidFill>
                <a:srgbClr val="FF0000"/>
              </a:solidFill>
              <a:prstDash val="solid"/>
              <a:round/>
              <a:headEnd type="none" w="sm" len="sm"/>
              <a:tailEnd type="stealth" w="med" len="med"/>
            </a:ln>
            <a:effectLst/>
          </p:spPr>
          <p:txBody>
            <a:bodyPr/>
            <a:lstStyle/>
            <a:p>
              <a:endParaRPr lang="es-CL"/>
            </a:p>
          </p:txBody>
        </p:sp>
      </p:grpSp>
      <p:sp>
        <p:nvSpPr>
          <p:cNvPr id="61516" name="Rectangle 76"/>
          <p:cNvSpPr>
            <a:spLocks noGrp="1" noChangeArrowheads="1"/>
          </p:cNvSpPr>
          <p:nvPr>
            <p:ph type="title" idx="4294967295"/>
          </p:nvPr>
        </p:nvSpPr>
        <p:spPr/>
        <p:txBody>
          <a:bodyPr>
            <a:normAutofit/>
          </a:bodyPr>
          <a:lstStyle/>
          <a:p>
            <a:r>
              <a:rPr lang="es-ES" sz="3600" dirty="0"/>
              <a:t>Buque y sus dimensiones</a:t>
            </a:r>
            <a:br>
              <a:rPr lang="es-ES" sz="3600" dirty="0"/>
            </a:br>
            <a:r>
              <a:rPr lang="es-ES" sz="2800" dirty="0"/>
              <a:t>Volumen sumergido</a:t>
            </a:r>
            <a:endParaRPr lang="es-ES" sz="3100" dirty="0"/>
          </a:p>
        </p:txBody>
      </p:sp>
      <p:sp>
        <p:nvSpPr>
          <p:cNvPr id="9" name="Marcador de fecha 8">
            <a:extLst>
              <a:ext uri="{FF2B5EF4-FFF2-40B4-BE49-F238E27FC236}">
                <a16:creationId xmlns:a16="http://schemas.microsoft.com/office/drawing/2014/main" id="{DD0BC29E-9111-E1D5-1640-B336386F9332}"/>
              </a:ext>
            </a:extLst>
          </p:cNvPr>
          <p:cNvSpPr>
            <a:spLocks noGrp="1"/>
          </p:cNvSpPr>
          <p:nvPr>
            <p:ph type="dt" sz="half" idx="10"/>
          </p:nvPr>
        </p:nvSpPr>
        <p:spPr/>
        <p:txBody>
          <a:bodyPr/>
          <a:lstStyle/>
          <a:p>
            <a:pPr>
              <a:defRPr/>
            </a:pPr>
            <a:fld id="{65AE2E90-7660-4985-BAEB-29791DC50290}" type="datetime1">
              <a:rPr lang="es-CL" smtClean="0"/>
              <a:t>18-03-2024</a:t>
            </a:fld>
            <a:endParaRPr lang="es-ES"/>
          </a:p>
        </p:txBody>
      </p:sp>
      <p:sp>
        <p:nvSpPr>
          <p:cNvPr id="10" name="Marcador de pie de página 9">
            <a:extLst>
              <a:ext uri="{FF2B5EF4-FFF2-40B4-BE49-F238E27FC236}">
                <a16:creationId xmlns:a16="http://schemas.microsoft.com/office/drawing/2014/main" id="{C5FE9434-DBB7-43C3-6501-C2A61596C77A}"/>
              </a:ext>
            </a:extLst>
          </p:cNvPr>
          <p:cNvSpPr>
            <a:spLocks noGrp="1"/>
          </p:cNvSpPr>
          <p:nvPr>
            <p:ph type="ftr" sz="quarter" idx="11"/>
          </p:nvPr>
        </p:nvSpPr>
        <p:spPr/>
        <p:txBody>
          <a:bodyPr/>
          <a:lstStyle/>
          <a:p>
            <a:pPr>
              <a:defRPr/>
            </a:pPr>
            <a:r>
              <a:rPr lang="es-ES"/>
              <a:t>UT 1 Fundamentos de Estabilidad tercera parte</a:t>
            </a:r>
          </a:p>
        </p:txBody>
      </p:sp>
      <p:sp>
        <p:nvSpPr>
          <p:cNvPr id="11" name="Marcador de número de diapositiva 10">
            <a:extLst>
              <a:ext uri="{FF2B5EF4-FFF2-40B4-BE49-F238E27FC236}">
                <a16:creationId xmlns:a16="http://schemas.microsoft.com/office/drawing/2014/main" id="{BBD28E87-9ED3-1FBA-E334-8DED1D94393A}"/>
              </a:ext>
            </a:extLst>
          </p:cNvPr>
          <p:cNvSpPr>
            <a:spLocks noGrp="1"/>
          </p:cNvSpPr>
          <p:nvPr>
            <p:ph type="sldNum" sz="quarter" idx="12"/>
          </p:nvPr>
        </p:nvSpPr>
        <p:spPr/>
        <p:txBody>
          <a:bodyPr/>
          <a:lstStyle/>
          <a:p>
            <a:pPr>
              <a:defRPr/>
            </a:pPr>
            <a:fld id="{90111581-DA39-4E98-B9BB-2C3642245267}" type="slidenum">
              <a:rPr lang="es-ES" smtClean="0"/>
              <a:pPr>
                <a:defRPr/>
              </a:pPr>
              <a:t>5</a:t>
            </a:fld>
            <a:endParaRPr lang="es-ES"/>
          </a:p>
        </p:txBody>
      </p:sp>
    </p:spTree>
  </p:cSld>
  <p:clrMapOvr>
    <a:masterClrMapping/>
  </p:clrMapOvr>
  <p:transition advClick="0" advTm="1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33350" y="2454275"/>
            <a:ext cx="8858250" cy="4214813"/>
            <a:chOff x="84" y="1546"/>
            <a:chExt cx="5580" cy="2655"/>
          </a:xfrm>
        </p:grpSpPr>
        <p:grpSp>
          <p:nvGrpSpPr>
            <p:cNvPr id="3" name="Group 3"/>
            <p:cNvGrpSpPr>
              <a:grpSpLocks/>
            </p:cNvGrpSpPr>
            <p:nvPr/>
          </p:nvGrpSpPr>
          <p:grpSpPr bwMode="auto">
            <a:xfrm>
              <a:off x="84" y="1810"/>
              <a:ext cx="4943" cy="931"/>
              <a:chOff x="84" y="1810"/>
              <a:chExt cx="4943" cy="931"/>
            </a:xfrm>
          </p:grpSpPr>
          <p:sp>
            <p:nvSpPr>
              <p:cNvPr id="63492" name="Freeform 4"/>
              <p:cNvSpPr>
                <a:spLocks/>
              </p:cNvSpPr>
              <p:nvPr/>
            </p:nvSpPr>
            <p:spPr bwMode="auto">
              <a:xfrm>
                <a:off x="145" y="1811"/>
                <a:ext cx="4140" cy="60"/>
              </a:xfrm>
              <a:custGeom>
                <a:avLst/>
                <a:gdLst/>
                <a:ahLst/>
                <a:cxnLst>
                  <a:cxn ang="0">
                    <a:pos x="4139" y="0"/>
                  </a:cxn>
                  <a:cxn ang="0">
                    <a:pos x="0" y="0"/>
                  </a:cxn>
                  <a:cxn ang="0">
                    <a:pos x="144" y="59"/>
                  </a:cxn>
                  <a:cxn ang="0">
                    <a:pos x="3995" y="59"/>
                  </a:cxn>
                  <a:cxn ang="0">
                    <a:pos x="4139" y="0"/>
                  </a:cxn>
                </a:cxnLst>
                <a:rect l="0" t="0" r="r" b="b"/>
                <a:pathLst>
                  <a:path w="4140" h="60">
                    <a:moveTo>
                      <a:pt x="4139" y="0"/>
                    </a:moveTo>
                    <a:lnTo>
                      <a:pt x="0" y="0"/>
                    </a:lnTo>
                    <a:lnTo>
                      <a:pt x="144" y="59"/>
                    </a:lnTo>
                    <a:lnTo>
                      <a:pt x="3995" y="59"/>
                    </a:lnTo>
                    <a:lnTo>
                      <a:pt x="4139" y="0"/>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sp>
            <p:nvSpPr>
              <p:cNvPr id="63493" name="Freeform 5"/>
              <p:cNvSpPr>
                <a:spLocks/>
              </p:cNvSpPr>
              <p:nvPr/>
            </p:nvSpPr>
            <p:spPr bwMode="auto">
              <a:xfrm>
                <a:off x="268" y="1952"/>
                <a:ext cx="3894" cy="546"/>
              </a:xfrm>
              <a:custGeom>
                <a:avLst/>
                <a:gdLst/>
                <a:ahLst/>
                <a:cxnLst>
                  <a:cxn ang="0">
                    <a:pos x="0" y="0"/>
                  </a:cxn>
                  <a:cxn ang="0">
                    <a:pos x="0" y="89"/>
                  </a:cxn>
                  <a:cxn ang="0">
                    <a:pos x="16" y="146"/>
                  </a:cxn>
                  <a:cxn ang="0">
                    <a:pos x="48" y="236"/>
                  </a:cxn>
                  <a:cxn ang="0">
                    <a:pos x="97" y="325"/>
                  </a:cxn>
                  <a:cxn ang="0">
                    <a:pos x="170" y="415"/>
                  </a:cxn>
                  <a:cxn ang="0">
                    <a:pos x="227" y="464"/>
                  </a:cxn>
                  <a:cxn ang="0">
                    <a:pos x="316" y="520"/>
                  </a:cxn>
                  <a:cxn ang="0">
                    <a:pos x="382" y="537"/>
                  </a:cxn>
                  <a:cxn ang="0">
                    <a:pos x="422" y="545"/>
                  </a:cxn>
                  <a:cxn ang="0">
                    <a:pos x="3438" y="545"/>
                  </a:cxn>
                  <a:cxn ang="0">
                    <a:pos x="3503" y="545"/>
                  </a:cxn>
                  <a:cxn ang="0">
                    <a:pos x="3568" y="520"/>
                  </a:cxn>
                  <a:cxn ang="0">
                    <a:pos x="3641" y="472"/>
                  </a:cxn>
                  <a:cxn ang="0">
                    <a:pos x="3706" y="431"/>
                  </a:cxn>
                  <a:cxn ang="0">
                    <a:pos x="3780" y="333"/>
                  </a:cxn>
                  <a:cxn ang="0">
                    <a:pos x="3844" y="211"/>
                  </a:cxn>
                  <a:cxn ang="0">
                    <a:pos x="3869" y="146"/>
                  </a:cxn>
                  <a:cxn ang="0">
                    <a:pos x="3893" y="40"/>
                  </a:cxn>
                  <a:cxn ang="0">
                    <a:pos x="3893" y="0"/>
                  </a:cxn>
                  <a:cxn ang="0">
                    <a:pos x="0" y="0"/>
                  </a:cxn>
                </a:cxnLst>
                <a:rect l="0" t="0" r="r" b="b"/>
                <a:pathLst>
                  <a:path w="3894" h="546">
                    <a:moveTo>
                      <a:pt x="0" y="0"/>
                    </a:moveTo>
                    <a:lnTo>
                      <a:pt x="0" y="89"/>
                    </a:lnTo>
                    <a:lnTo>
                      <a:pt x="16" y="146"/>
                    </a:lnTo>
                    <a:lnTo>
                      <a:pt x="48" y="236"/>
                    </a:lnTo>
                    <a:lnTo>
                      <a:pt x="97" y="325"/>
                    </a:lnTo>
                    <a:lnTo>
                      <a:pt x="170" y="415"/>
                    </a:lnTo>
                    <a:lnTo>
                      <a:pt x="227" y="464"/>
                    </a:lnTo>
                    <a:lnTo>
                      <a:pt x="316" y="520"/>
                    </a:lnTo>
                    <a:lnTo>
                      <a:pt x="382" y="537"/>
                    </a:lnTo>
                    <a:lnTo>
                      <a:pt x="422" y="545"/>
                    </a:lnTo>
                    <a:lnTo>
                      <a:pt x="3438" y="545"/>
                    </a:lnTo>
                    <a:lnTo>
                      <a:pt x="3503" y="545"/>
                    </a:lnTo>
                    <a:lnTo>
                      <a:pt x="3568" y="520"/>
                    </a:lnTo>
                    <a:lnTo>
                      <a:pt x="3641" y="472"/>
                    </a:lnTo>
                    <a:lnTo>
                      <a:pt x="3706" y="431"/>
                    </a:lnTo>
                    <a:lnTo>
                      <a:pt x="3780" y="333"/>
                    </a:lnTo>
                    <a:lnTo>
                      <a:pt x="3844" y="211"/>
                    </a:lnTo>
                    <a:lnTo>
                      <a:pt x="3869" y="146"/>
                    </a:lnTo>
                    <a:lnTo>
                      <a:pt x="3893" y="40"/>
                    </a:lnTo>
                    <a:lnTo>
                      <a:pt x="3893" y="0"/>
                    </a:lnTo>
                    <a:lnTo>
                      <a:pt x="0" y="0"/>
                    </a:lnTo>
                  </a:path>
                </a:pathLst>
              </a:custGeom>
              <a:solidFill>
                <a:srgbClr val="0080FF"/>
              </a:solidFill>
              <a:ln w="12700" cap="rnd" cmpd="sng">
                <a:solidFill>
                  <a:srgbClr val="0000FF"/>
                </a:solidFill>
                <a:prstDash val="solid"/>
                <a:round/>
                <a:headEnd type="none" w="sm" len="sm"/>
                <a:tailEnd type="none" w="sm" len="sm"/>
              </a:ln>
              <a:effectLst/>
            </p:spPr>
            <p:txBody>
              <a:bodyPr/>
              <a:lstStyle/>
              <a:p>
                <a:endParaRPr lang="es-CL"/>
              </a:p>
            </p:txBody>
          </p:sp>
          <p:sp>
            <p:nvSpPr>
              <p:cNvPr id="63494" name="Line 6"/>
              <p:cNvSpPr>
                <a:spLocks noChangeShapeType="1"/>
              </p:cNvSpPr>
              <p:nvPr/>
            </p:nvSpPr>
            <p:spPr bwMode="auto">
              <a:xfrm flipH="1">
                <a:off x="84" y="2741"/>
                <a:ext cx="3999" cy="0"/>
              </a:xfrm>
              <a:prstGeom prst="line">
                <a:avLst/>
              </a:prstGeom>
              <a:noFill/>
              <a:ln w="12700">
                <a:solidFill>
                  <a:srgbClr val="000000"/>
                </a:solidFill>
                <a:round/>
                <a:headEnd type="none" w="sm" len="sm"/>
                <a:tailEnd type="none" w="sm" len="sm"/>
              </a:ln>
              <a:effectLst/>
            </p:spPr>
            <p:txBody>
              <a:bodyPr/>
              <a:lstStyle/>
              <a:p>
                <a:endParaRPr lang="es-CL"/>
              </a:p>
            </p:txBody>
          </p:sp>
          <p:sp>
            <p:nvSpPr>
              <p:cNvPr id="63495" name="Oval 7"/>
              <p:cNvSpPr>
                <a:spLocks noChangeArrowheads="1"/>
              </p:cNvSpPr>
              <p:nvPr/>
            </p:nvSpPr>
            <p:spPr bwMode="auto">
              <a:xfrm>
                <a:off x="734" y="2587"/>
                <a:ext cx="181" cy="150"/>
              </a:xfrm>
              <a:prstGeom prst="ellipse">
                <a:avLst/>
              </a:prstGeom>
              <a:solidFill>
                <a:srgbClr val="555555"/>
              </a:solidFill>
              <a:ln w="12700">
                <a:solidFill>
                  <a:srgbClr val="000000"/>
                </a:solidFill>
                <a:round/>
                <a:headEnd/>
                <a:tailEnd/>
              </a:ln>
              <a:effectLst/>
            </p:spPr>
            <p:txBody>
              <a:bodyPr wrap="none" anchor="ctr"/>
              <a:lstStyle/>
              <a:p>
                <a:endParaRPr lang="es-CL"/>
              </a:p>
            </p:txBody>
          </p:sp>
          <p:sp>
            <p:nvSpPr>
              <p:cNvPr id="63496" name="Oval 8"/>
              <p:cNvSpPr>
                <a:spLocks noChangeArrowheads="1"/>
              </p:cNvSpPr>
              <p:nvPr/>
            </p:nvSpPr>
            <p:spPr bwMode="auto">
              <a:xfrm>
                <a:off x="3508" y="2590"/>
                <a:ext cx="181" cy="150"/>
              </a:xfrm>
              <a:prstGeom prst="ellipse">
                <a:avLst/>
              </a:prstGeom>
              <a:solidFill>
                <a:srgbClr val="555555"/>
              </a:solidFill>
              <a:ln w="12700">
                <a:solidFill>
                  <a:srgbClr val="000000"/>
                </a:solidFill>
                <a:round/>
                <a:headEnd/>
                <a:tailEnd/>
              </a:ln>
              <a:effectLst/>
            </p:spPr>
            <p:txBody>
              <a:bodyPr wrap="none" anchor="ctr"/>
              <a:lstStyle/>
              <a:p>
                <a:endParaRPr lang="es-CL"/>
              </a:p>
            </p:txBody>
          </p:sp>
          <p:sp>
            <p:nvSpPr>
              <p:cNvPr id="63497" name="Freeform 9"/>
              <p:cNvSpPr>
                <a:spLocks/>
              </p:cNvSpPr>
              <p:nvPr/>
            </p:nvSpPr>
            <p:spPr bwMode="auto">
              <a:xfrm>
                <a:off x="102" y="1810"/>
                <a:ext cx="4220" cy="774"/>
              </a:xfrm>
              <a:custGeom>
                <a:avLst/>
                <a:gdLst/>
                <a:ahLst/>
                <a:cxnLst>
                  <a:cxn ang="0">
                    <a:pos x="2116" y="773"/>
                  </a:cxn>
                  <a:cxn ang="0">
                    <a:pos x="3619" y="773"/>
                  </a:cxn>
                  <a:cxn ang="0">
                    <a:pos x="3748" y="742"/>
                  </a:cxn>
                  <a:cxn ang="0">
                    <a:pos x="3871" y="674"/>
                  </a:cxn>
                  <a:cxn ang="0">
                    <a:pos x="3946" y="607"/>
                  </a:cxn>
                  <a:cxn ang="0">
                    <a:pos x="4013" y="498"/>
                  </a:cxn>
                  <a:cxn ang="0">
                    <a:pos x="4085" y="292"/>
                  </a:cxn>
                  <a:cxn ang="0">
                    <a:pos x="4104" y="106"/>
                  </a:cxn>
                  <a:cxn ang="0">
                    <a:pos x="4104" y="89"/>
                  </a:cxn>
                  <a:cxn ang="0">
                    <a:pos x="4118" y="80"/>
                  </a:cxn>
                  <a:cxn ang="0">
                    <a:pos x="4146" y="73"/>
                  </a:cxn>
                  <a:cxn ang="0">
                    <a:pos x="4172" y="62"/>
                  </a:cxn>
                  <a:cxn ang="0">
                    <a:pos x="4196" y="49"/>
                  </a:cxn>
                  <a:cxn ang="0">
                    <a:pos x="4214" y="32"/>
                  </a:cxn>
                  <a:cxn ang="0">
                    <a:pos x="4218" y="16"/>
                  </a:cxn>
                  <a:cxn ang="0">
                    <a:pos x="4205" y="4"/>
                  </a:cxn>
                  <a:cxn ang="0">
                    <a:pos x="4179" y="0"/>
                  </a:cxn>
                  <a:cxn ang="0">
                    <a:pos x="4146" y="2"/>
                  </a:cxn>
                  <a:cxn ang="0">
                    <a:pos x="4107" y="12"/>
                  </a:cxn>
                  <a:cxn ang="0">
                    <a:pos x="4074" y="25"/>
                  </a:cxn>
                  <a:cxn ang="0">
                    <a:pos x="4048" y="42"/>
                  </a:cxn>
                  <a:cxn ang="0">
                    <a:pos x="4034" y="59"/>
                  </a:cxn>
                  <a:cxn ang="0">
                    <a:pos x="4037" y="74"/>
                  </a:cxn>
                  <a:cxn ang="0">
                    <a:pos x="4051" y="82"/>
                  </a:cxn>
                  <a:cxn ang="0">
                    <a:pos x="4058" y="99"/>
                  </a:cxn>
                  <a:cxn ang="0">
                    <a:pos x="4058" y="150"/>
                  </a:cxn>
                  <a:cxn ang="0">
                    <a:pos x="4018" y="338"/>
                  </a:cxn>
                  <a:cxn ang="0">
                    <a:pos x="3918" y="514"/>
                  </a:cxn>
                  <a:cxn ang="0">
                    <a:pos x="3768" y="642"/>
                  </a:cxn>
                  <a:cxn ang="0">
                    <a:pos x="3392" y="688"/>
                  </a:cxn>
                  <a:cxn ang="0">
                    <a:pos x="2635" y="689"/>
                  </a:cxn>
                  <a:cxn ang="0">
                    <a:pos x="1824" y="688"/>
                  </a:cxn>
                  <a:cxn ang="0">
                    <a:pos x="1069" y="688"/>
                  </a:cxn>
                  <a:cxn ang="0">
                    <a:pos x="509" y="668"/>
                  </a:cxn>
                  <a:cxn ang="0">
                    <a:pos x="342" y="563"/>
                  </a:cxn>
                  <a:cxn ang="0">
                    <a:pos x="225" y="394"/>
                  </a:cxn>
                  <a:cxn ang="0">
                    <a:pos x="168" y="213"/>
                  </a:cxn>
                  <a:cxn ang="0">
                    <a:pos x="161" y="105"/>
                  </a:cxn>
                  <a:cxn ang="0">
                    <a:pos x="161" y="86"/>
                  </a:cxn>
                  <a:cxn ang="0">
                    <a:pos x="179" y="79"/>
                  </a:cxn>
                  <a:cxn ang="0">
                    <a:pos x="185" y="63"/>
                  </a:cxn>
                  <a:cxn ang="0">
                    <a:pos x="175" y="47"/>
                  </a:cxn>
                  <a:cxn ang="0">
                    <a:pos x="151" y="30"/>
                  </a:cxn>
                  <a:cxn ang="0">
                    <a:pos x="119" y="15"/>
                  </a:cxn>
                  <a:cxn ang="0">
                    <a:pos x="79" y="5"/>
                  </a:cxn>
                  <a:cxn ang="0">
                    <a:pos x="46" y="1"/>
                  </a:cxn>
                  <a:cxn ang="0">
                    <a:pos x="18" y="4"/>
                  </a:cxn>
                  <a:cxn ang="0">
                    <a:pos x="2" y="15"/>
                  </a:cxn>
                  <a:cxn ang="0">
                    <a:pos x="4" y="33"/>
                  </a:cxn>
                  <a:cxn ang="0">
                    <a:pos x="22" y="49"/>
                  </a:cxn>
                  <a:cxn ang="0">
                    <a:pos x="45" y="63"/>
                  </a:cxn>
                  <a:cxn ang="0">
                    <a:pos x="73" y="74"/>
                  </a:cxn>
                  <a:cxn ang="0">
                    <a:pos x="98" y="80"/>
                  </a:cxn>
                  <a:cxn ang="0">
                    <a:pos x="116" y="89"/>
                  </a:cxn>
                  <a:cxn ang="0">
                    <a:pos x="116" y="105"/>
                  </a:cxn>
                  <a:cxn ang="0">
                    <a:pos x="129" y="266"/>
                  </a:cxn>
                  <a:cxn ang="0">
                    <a:pos x="194" y="476"/>
                  </a:cxn>
                  <a:cxn ang="0">
                    <a:pos x="265" y="599"/>
                  </a:cxn>
                  <a:cxn ang="0">
                    <a:pos x="338" y="668"/>
                  </a:cxn>
                  <a:cxn ang="0">
                    <a:pos x="457" y="736"/>
                  </a:cxn>
                  <a:cxn ang="0">
                    <a:pos x="587" y="771"/>
                  </a:cxn>
                </a:cxnLst>
                <a:rect l="0" t="0" r="r" b="b"/>
                <a:pathLst>
                  <a:path w="4220" h="774">
                    <a:moveTo>
                      <a:pt x="612" y="773"/>
                    </a:moveTo>
                    <a:lnTo>
                      <a:pt x="800" y="773"/>
                    </a:lnTo>
                    <a:lnTo>
                      <a:pt x="894" y="773"/>
                    </a:lnTo>
                    <a:lnTo>
                      <a:pt x="988" y="773"/>
                    </a:lnTo>
                    <a:lnTo>
                      <a:pt x="1082" y="773"/>
                    </a:lnTo>
                    <a:lnTo>
                      <a:pt x="1176" y="773"/>
                    </a:lnTo>
                    <a:lnTo>
                      <a:pt x="1270" y="773"/>
                    </a:lnTo>
                    <a:lnTo>
                      <a:pt x="1364" y="773"/>
                    </a:lnTo>
                    <a:lnTo>
                      <a:pt x="1458" y="773"/>
                    </a:lnTo>
                    <a:lnTo>
                      <a:pt x="1552" y="773"/>
                    </a:lnTo>
                    <a:lnTo>
                      <a:pt x="1646" y="773"/>
                    </a:lnTo>
                    <a:lnTo>
                      <a:pt x="1740" y="773"/>
                    </a:lnTo>
                    <a:lnTo>
                      <a:pt x="1834" y="773"/>
                    </a:lnTo>
                    <a:lnTo>
                      <a:pt x="1928" y="773"/>
                    </a:lnTo>
                    <a:lnTo>
                      <a:pt x="2022" y="773"/>
                    </a:lnTo>
                    <a:lnTo>
                      <a:pt x="2116" y="773"/>
                    </a:lnTo>
                    <a:lnTo>
                      <a:pt x="2209" y="773"/>
                    </a:lnTo>
                    <a:lnTo>
                      <a:pt x="2303" y="773"/>
                    </a:lnTo>
                    <a:lnTo>
                      <a:pt x="2397" y="773"/>
                    </a:lnTo>
                    <a:lnTo>
                      <a:pt x="2491" y="773"/>
                    </a:lnTo>
                    <a:lnTo>
                      <a:pt x="2585" y="773"/>
                    </a:lnTo>
                    <a:lnTo>
                      <a:pt x="2679" y="773"/>
                    </a:lnTo>
                    <a:lnTo>
                      <a:pt x="2773" y="773"/>
                    </a:lnTo>
                    <a:lnTo>
                      <a:pt x="2867" y="773"/>
                    </a:lnTo>
                    <a:lnTo>
                      <a:pt x="2961" y="773"/>
                    </a:lnTo>
                    <a:lnTo>
                      <a:pt x="3055" y="773"/>
                    </a:lnTo>
                    <a:lnTo>
                      <a:pt x="3149" y="773"/>
                    </a:lnTo>
                    <a:lnTo>
                      <a:pt x="3243" y="773"/>
                    </a:lnTo>
                    <a:lnTo>
                      <a:pt x="3337" y="773"/>
                    </a:lnTo>
                    <a:lnTo>
                      <a:pt x="3431" y="773"/>
                    </a:lnTo>
                    <a:lnTo>
                      <a:pt x="3525" y="773"/>
                    </a:lnTo>
                    <a:lnTo>
                      <a:pt x="3619" y="773"/>
                    </a:lnTo>
                    <a:lnTo>
                      <a:pt x="3634" y="771"/>
                    </a:lnTo>
                    <a:lnTo>
                      <a:pt x="3641" y="770"/>
                    </a:lnTo>
                    <a:lnTo>
                      <a:pt x="3648" y="769"/>
                    </a:lnTo>
                    <a:lnTo>
                      <a:pt x="3656" y="768"/>
                    </a:lnTo>
                    <a:lnTo>
                      <a:pt x="3664" y="766"/>
                    </a:lnTo>
                    <a:lnTo>
                      <a:pt x="3671" y="765"/>
                    </a:lnTo>
                    <a:lnTo>
                      <a:pt x="3679" y="763"/>
                    </a:lnTo>
                    <a:lnTo>
                      <a:pt x="3686" y="761"/>
                    </a:lnTo>
                    <a:lnTo>
                      <a:pt x="3694" y="759"/>
                    </a:lnTo>
                    <a:lnTo>
                      <a:pt x="3702" y="757"/>
                    </a:lnTo>
                    <a:lnTo>
                      <a:pt x="3709" y="755"/>
                    </a:lnTo>
                    <a:lnTo>
                      <a:pt x="3717" y="752"/>
                    </a:lnTo>
                    <a:lnTo>
                      <a:pt x="3725" y="750"/>
                    </a:lnTo>
                    <a:lnTo>
                      <a:pt x="3732" y="747"/>
                    </a:lnTo>
                    <a:lnTo>
                      <a:pt x="3740" y="744"/>
                    </a:lnTo>
                    <a:lnTo>
                      <a:pt x="3748" y="742"/>
                    </a:lnTo>
                    <a:lnTo>
                      <a:pt x="3756" y="738"/>
                    </a:lnTo>
                    <a:lnTo>
                      <a:pt x="3763" y="735"/>
                    </a:lnTo>
                    <a:lnTo>
                      <a:pt x="3771" y="732"/>
                    </a:lnTo>
                    <a:lnTo>
                      <a:pt x="3779" y="728"/>
                    </a:lnTo>
                    <a:lnTo>
                      <a:pt x="3786" y="725"/>
                    </a:lnTo>
                    <a:lnTo>
                      <a:pt x="3794" y="721"/>
                    </a:lnTo>
                    <a:lnTo>
                      <a:pt x="3802" y="717"/>
                    </a:lnTo>
                    <a:lnTo>
                      <a:pt x="3809" y="713"/>
                    </a:lnTo>
                    <a:lnTo>
                      <a:pt x="3816" y="709"/>
                    </a:lnTo>
                    <a:lnTo>
                      <a:pt x="3824" y="704"/>
                    </a:lnTo>
                    <a:lnTo>
                      <a:pt x="3832" y="700"/>
                    </a:lnTo>
                    <a:lnTo>
                      <a:pt x="3839" y="696"/>
                    </a:lnTo>
                    <a:lnTo>
                      <a:pt x="3846" y="691"/>
                    </a:lnTo>
                    <a:lnTo>
                      <a:pt x="3853" y="686"/>
                    </a:lnTo>
                    <a:lnTo>
                      <a:pt x="3861" y="681"/>
                    </a:lnTo>
                    <a:lnTo>
                      <a:pt x="3871" y="674"/>
                    </a:lnTo>
                    <a:lnTo>
                      <a:pt x="3876" y="670"/>
                    </a:lnTo>
                    <a:lnTo>
                      <a:pt x="3882" y="667"/>
                    </a:lnTo>
                    <a:lnTo>
                      <a:pt x="3886" y="663"/>
                    </a:lnTo>
                    <a:lnTo>
                      <a:pt x="3892" y="659"/>
                    </a:lnTo>
                    <a:lnTo>
                      <a:pt x="3896" y="655"/>
                    </a:lnTo>
                    <a:lnTo>
                      <a:pt x="3901" y="651"/>
                    </a:lnTo>
                    <a:lnTo>
                      <a:pt x="3906" y="647"/>
                    </a:lnTo>
                    <a:lnTo>
                      <a:pt x="3911" y="643"/>
                    </a:lnTo>
                    <a:lnTo>
                      <a:pt x="3916" y="639"/>
                    </a:lnTo>
                    <a:lnTo>
                      <a:pt x="3920" y="634"/>
                    </a:lnTo>
                    <a:lnTo>
                      <a:pt x="3924" y="630"/>
                    </a:lnTo>
                    <a:lnTo>
                      <a:pt x="3929" y="626"/>
                    </a:lnTo>
                    <a:lnTo>
                      <a:pt x="3933" y="621"/>
                    </a:lnTo>
                    <a:lnTo>
                      <a:pt x="3938" y="617"/>
                    </a:lnTo>
                    <a:lnTo>
                      <a:pt x="3942" y="612"/>
                    </a:lnTo>
                    <a:lnTo>
                      <a:pt x="3946" y="607"/>
                    </a:lnTo>
                    <a:lnTo>
                      <a:pt x="3950" y="602"/>
                    </a:lnTo>
                    <a:lnTo>
                      <a:pt x="3954" y="598"/>
                    </a:lnTo>
                    <a:lnTo>
                      <a:pt x="3958" y="592"/>
                    </a:lnTo>
                    <a:lnTo>
                      <a:pt x="3962" y="588"/>
                    </a:lnTo>
                    <a:lnTo>
                      <a:pt x="3965" y="582"/>
                    </a:lnTo>
                    <a:lnTo>
                      <a:pt x="3969" y="577"/>
                    </a:lnTo>
                    <a:lnTo>
                      <a:pt x="3972" y="572"/>
                    </a:lnTo>
                    <a:lnTo>
                      <a:pt x="3976" y="567"/>
                    </a:lnTo>
                    <a:lnTo>
                      <a:pt x="3979" y="562"/>
                    </a:lnTo>
                    <a:lnTo>
                      <a:pt x="3982" y="556"/>
                    </a:lnTo>
                    <a:lnTo>
                      <a:pt x="3986" y="551"/>
                    </a:lnTo>
                    <a:lnTo>
                      <a:pt x="3989" y="545"/>
                    </a:lnTo>
                    <a:lnTo>
                      <a:pt x="3992" y="540"/>
                    </a:lnTo>
                    <a:lnTo>
                      <a:pt x="3995" y="534"/>
                    </a:lnTo>
                    <a:lnTo>
                      <a:pt x="4007" y="510"/>
                    </a:lnTo>
                    <a:lnTo>
                      <a:pt x="4013" y="498"/>
                    </a:lnTo>
                    <a:lnTo>
                      <a:pt x="4019" y="486"/>
                    </a:lnTo>
                    <a:lnTo>
                      <a:pt x="4025" y="474"/>
                    </a:lnTo>
                    <a:lnTo>
                      <a:pt x="4030" y="462"/>
                    </a:lnTo>
                    <a:lnTo>
                      <a:pt x="4036" y="449"/>
                    </a:lnTo>
                    <a:lnTo>
                      <a:pt x="4041" y="436"/>
                    </a:lnTo>
                    <a:lnTo>
                      <a:pt x="4046" y="424"/>
                    </a:lnTo>
                    <a:lnTo>
                      <a:pt x="4051" y="411"/>
                    </a:lnTo>
                    <a:lnTo>
                      <a:pt x="4055" y="398"/>
                    </a:lnTo>
                    <a:lnTo>
                      <a:pt x="4060" y="385"/>
                    </a:lnTo>
                    <a:lnTo>
                      <a:pt x="4064" y="372"/>
                    </a:lnTo>
                    <a:lnTo>
                      <a:pt x="4068" y="359"/>
                    </a:lnTo>
                    <a:lnTo>
                      <a:pt x="4072" y="346"/>
                    </a:lnTo>
                    <a:lnTo>
                      <a:pt x="4075" y="333"/>
                    </a:lnTo>
                    <a:lnTo>
                      <a:pt x="4079" y="319"/>
                    </a:lnTo>
                    <a:lnTo>
                      <a:pt x="4082" y="306"/>
                    </a:lnTo>
                    <a:lnTo>
                      <a:pt x="4085" y="292"/>
                    </a:lnTo>
                    <a:lnTo>
                      <a:pt x="4088" y="279"/>
                    </a:lnTo>
                    <a:lnTo>
                      <a:pt x="4090" y="265"/>
                    </a:lnTo>
                    <a:lnTo>
                      <a:pt x="4092" y="251"/>
                    </a:lnTo>
                    <a:lnTo>
                      <a:pt x="4095" y="238"/>
                    </a:lnTo>
                    <a:lnTo>
                      <a:pt x="4096" y="224"/>
                    </a:lnTo>
                    <a:lnTo>
                      <a:pt x="4098" y="210"/>
                    </a:lnTo>
                    <a:lnTo>
                      <a:pt x="4100" y="196"/>
                    </a:lnTo>
                    <a:lnTo>
                      <a:pt x="4101" y="182"/>
                    </a:lnTo>
                    <a:lnTo>
                      <a:pt x="4102" y="167"/>
                    </a:lnTo>
                    <a:lnTo>
                      <a:pt x="4103" y="153"/>
                    </a:lnTo>
                    <a:lnTo>
                      <a:pt x="4103" y="139"/>
                    </a:lnTo>
                    <a:lnTo>
                      <a:pt x="4104" y="124"/>
                    </a:lnTo>
                    <a:lnTo>
                      <a:pt x="4104" y="110"/>
                    </a:lnTo>
                    <a:lnTo>
                      <a:pt x="4104" y="108"/>
                    </a:lnTo>
                    <a:lnTo>
                      <a:pt x="4104" y="107"/>
                    </a:lnTo>
                    <a:lnTo>
                      <a:pt x="4104" y="106"/>
                    </a:lnTo>
                    <a:lnTo>
                      <a:pt x="4104" y="105"/>
                    </a:lnTo>
                    <a:lnTo>
                      <a:pt x="4104" y="104"/>
                    </a:lnTo>
                    <a:lnTo>
                      <a:pt x="4104" y="102"/>
                    </a:lnTo>
                    <a:lnTo>
                      <a:pt x="4104" y="101"/>
                    </a:lnTo>
                    <a:lnTo>
                      <a:pt x="4104" y="100"/>
                    </a:lnTo>
                    <a:lnTo>
                      <a:pt x="4104" y="99"/>
                    </a:lnTo>
                    <a:lnTo>
                      <a:pt x="4104" y="98"/>
                    </a:lnTo>
                    <a:lnTo>
                      <a:pt x="4104" y="97"/>
                    </a:lnTo>
                    <a:lnTo>
                      <a:pt x="4104" y="96"/>
                    </a:lnTo>
                    <a:lnTo>
                      <a:pt x="4104" y="95"/>
                    </a:lnTo>
                    <a:lnTo>
                      <a:pt x="4104" y="94"/>
                    </a:lnTo>
                    <a:lnTo>
                      <a:pt x="4104" y="93"/>
                    </a:lnTo>
                    <a:lnTo>
                      <a:pt x="4104" y="92"/>
                    </a:lnTo>
                    <a:lnTo>
                      <a:pt x="4104" y="91"/>
                    </a:lnTo>
                    <a:lnTo>
                      <a:pt x="4104" y="90"/>
                    </a:lnTo>
                    <a:lnTo>
                      <a:pt x="4104" y="89"/>
                    </a:lnTo>
                    <a:lnTo>
                      <a:pt x="4104" y="88"/>
                    </a:lnTo>
                    <a:lnTo>
                      <a:pt x="4104" y="87"/>
                    </a:lnTo>
                    <a:lnTo>
                      <a:pt x="4104" y="86"/>
                    </a:lnTo>
                    <a:lnTo>
                      <a:pt x="4104" y="85"/>
                    </a:lnTo>
                    <a:lnTo>
                      <a:pt x="4104" y="84"/>
                    </a:lnTo>
                    <a:lnTo>
                      <a:pt x="4104" y="83"/>
                    </a:lnTo>
                    <a:lnTo>
                      <a:pt x="4105" y="83"/>
                    </a:lnTo>
                    <a:lnTo>
                      <a:pt x="4106" y="83"/>
                    </a:lnTo>
                    <a:lnTo>
                      <a:pt x="4107" y="82"/>
                    </a:lnTo>
                    <a:lnTo>
                      <a:pt x="4108" y="82"/>
                    </a:lnTo>
                    <a:lnTo>
                      <a:pt x="4110" y="82"/>
                    </a:lnTo>
                    <a:lnTo>
                      <a:pt x="4112" y="82"/>
                    </a:lnTo>
                    <a:lnTo>
                      <a:pt x="4113" y="81"/>
                    </a:lnTo>
                    <a:lnTo>
                      <a:pt x="4114" y="81"/>
                    </a:lnTo>
                    <a:lnTo>
                      <a:pt x="4116" y="80"/>
                    </a:lnTo>
                    <a:lnTo>
                      <a:pt x="4118" y="80"/>
                    </a:lnTo>
                    <a:lnTo>
                      <a:pt x="4120" y="79"/>
                    </a:lnTo>
                    <a:lnTo>
                      <a:pt x="4122" y="79"/>
                    </a:lnTo>
                    <a:lnTo>
                      <a:pt x="4124" y="78"/>
                    </a:lnTo>
                    <a:lnTo>
                      <a:pt x="4126" y="78"/>
                    </a:lnTo>
                    <a:lnTo>
                      <a:pt x="4127" y="78"/>
                    </a:lnTo>
                    <a:lnTo>
                      <a:pt x="4129" y="77"/>
                    </a:lnTo>
                    <a:lnTo>
                      <a:pt x="4131" y="76"/>
                    </a:lnTo>
                    <a:lnTo>
                      <a:pt x="4133" y="76"/>
                    </a:lnTo>
                    <a:lnTo>
                      <a:pt x="4134" y="76"/>
                    </a:lnTo>
                    <a:lnTo>
                      <a:pt x="4136" y="75"/>
                    </a:lnTo>
                    <a:lnTo>
                      <a:pt x="4138" y="75"/>
                    </a:lnTo>
                    <a:lnTo>
                      <a:pt x="4140" y="74"/>
                    </a:lnTo>
                    <a:lnTo>
                      <a:pt x="4141" y="74"/>
                    </a:lnTo>
                    <a:lnTo>
                      <a:pt x="4142" y="74"/>
                    </a:lnTo>
                    <a:lnTo>
                      <a:pt x="4144" y="73"/>
                    </a:lnTo>
                    <a:lnTo>
                      <a:pt x="4146" y="73"/>
                    </a:lnTo>
                    <a:lnTo>
                      <a:pt x="4146" y="72"/>
                    </a:lnTo>
                    <a:lnTo>
                      <a:pt x="4147" y="72"/>
                    </a:lnTo>
                    <a:lnTo>
                      <a:pt x="4148" y="72"/>
                    </a:lnTo>
                    <a:lnTo>
                      <a:pt x="4151" y="71"/>
                    </a:lnTo>
                    <a:lnTo>
                      <a:pt x="4153" y="70"/>
                    </a:lnTo>
                    <a:lnTo>
                      <a:pt x="4155" y="70"/>
                    </a:lnTo>
                    <a:lnTo>
                      <a:pt x="4157" y="69"/>
                    </a:lnTo>
                    <a:lnTo>
                      <a:pt x="4158" y="68"/>
                    </a:lnTo>
                    <a:lnTo>
                      <a:pt x="4160" y="67"/>
                    </a:lnTo>
                    <a:lnTo>
                      <a:pt x="4162" y="66"/>
                    </a:lnTo>
                    <a:lnTo>
                      <a:pt x="4164" y="66"/>
                    </a:lnTo>
                    <a:lnTo>
                      <a:pt x="4166" y="65"/>
                    </a:lnTo>
                    <a:lnTo>
                      <a:pt x="4167" y="64"/>
                    </a:lnTo>
                    <a:lnTo>
                      <a:pt x="4169" y="64"/>
                    </a:lnTo>
                    <a:lnTo>
                      <a:pt x="4171" y="63"/>
                    </a:lnTo>
                    <a:lnTo>
                      <a:pt x="4172" y="62"/>
                    </a:lnTo>
                    <a:lnTo>
                      <a:pt x="4174" y="61"/>
                    </a:lnTo>
                    <a:lnTo>
                      <a:pt x="4176" y="60"/>
                    </a:lnTo>
                    <a:lnTo>
                      <a:pt x="4177" y="60"/>
                    </a:lnTo>
                    <a:lnTo>
                      <a:pt x="4179" y="59"/>
                    </a:lnTo>
                    <a:lnTo>
                      <a:pt x="4180" y="58"/>
                    </a:lnTo>
                    <a:lnTo>
                      <a:pt x="4182" y="57"/>
                    </a:lnTo>
                    <a:lnTo>
                      <a:pt x="4183" y="56"/>
                    </a:lnTo>
                    <a:lnTo>
                      <a:pt x="4185" y="56"/>
                    </a:lnTo>
                    <a:lnTo>
                      <a:pt x="4186" y="55"/>
                    </a:lnTo>
                    <a:lnTo>
                      <a:pt x="4188" y="54"/>
                    </a:lnTo>
                    <a:lnTo>
                      <a:pt x="4189" y="53"/>
                    </a:lnTo>
                    <a:lnTo>
                      <a:pt x="4190" y="52"/>
                    </a:lnTo>
                    <a:lnTo>
                      <a:pt x="4192" y="52"/>
                    </a:lnTo>
                    <a:lnTo>
                      <a:pt x="4193" y="51"/>
                    </a:lnTo>
                    <a:lnTo>
                      <a:pt x="4194" y="50"/>
                    </a:lnTo>
                    <a:lnTo>
                      <a:pt x="4196" y="49"/>
                    </a:lnTo>
                    <a:lnTo>
                      <a:pt x="4197" y="48"/>
                    </a:lnTo>
                    <a:lnTo>
                      <a:pt x="4198" y="48"/>
                    </a:lnTo>
                    <a:lnTo>
                      <a:pt x="4200" y="45"/>
                    </a:lnTo>
                    <a:lnTo>
                      <a:pt x="4202" y="44"/>
                    </a:lnTo>
                    <a:lnTo>
                      <a:pt x="4203" y="43"/>
                    </a:lnTo>
                    <a:lnTo>
                      <a:pt x="4204" y="42"/>
                    </a:lnTo>
                    <a:lnTo>
                      <a:pt x="4206" y="41"/>
                    </a:lnTo>
                    <a:lnTo>
                      <a:pt x="4207" y="40"/>
                    </a:lnTo>
                    <a:lnTo>
                      <a:pt x="4208" y="39"/>
                    </a:lnTo>
                    <a:lnTo>
                      <a:pt x="4209" y="38"/>
                    </a:lnTo>
                    <a:lnTo>
                      <a:pt x="4210" y="37"/>
                    </a:lnTo>
                    <a:lnTo>
                      <a:pt x="4211" y="36"/>
                    </a:lnTo>
                    <a:lnTo>
                      <a:pt x="4212" y="35"/>
                    </a:lnTo>
                    <a:lnTo>
                      <a:pt x="4212" y="34"/>
                    </a:lnTo>
                    <a:lnTo>
                      <a:pt x="4213" y="33"/>
                    </a:lnTo>
                    <a:lnTo>
                      <a:pt x="4214" y="32"/>
                    </a:lnTo>
                    <a:lnTo>
                      <a:pt x="4215" y="31"/>
                    </a:lnTo>
                    <a:lnTo>
                      <a:pt x="4215" y="30"/>
                    </a:lnTo>
                    <a:lnTo>
                      <a:pt x="4216" y="29"/>
                    </a:lnTo>
                    <a:lnTo>
                      <a:pt x="4216" y="28"/>
                    </a:lnTo>
                    <a:lnTo>
                      <a:pt x="4217" y="27"/>
                    </a:lnTo>
                    <a:lnTo>
                      <a:pt x="4217" y="26"/>
                    </a:lnTo>
                    <a:lnTo>
                      <a:pt x="4218" y="25"/>
                    </a:lnTo>
                    <a:lnTo>
                      <a:pt x="4218" y="24"/>
                    </a:lnTo>
                    <a:lnTo>
                      <a:pt x="4218" y="23"/>
                    </a:lnTo>
                    <a:lnTo>
                      <a:pt x="4218" y="22"/>
                    </a:lnTo>
                    <a:lnTo>
                      <a:pt x="4219" y="21"/>
                    </a:lnTo>
                    <a:lnTo>
                      <a:pt x="4219" y="20"/>
                    </a:lnTo>
                    <a:lnTo>
                      <a:pt x="4219" y="18"/>
                    </a:lnTo>
                    <a:lnTo>
                      <a:pt x="4218" y="18"/>
                    </a:lnTo>
                    <a:lnTo>
                      <a:pt x="4218" y="17"/>
                    </a:lnTo>
                    <a:lnTo>
                      <a:pt x="4218" y="16"/>
                    </a:lnTo>
                    <a:lnTo>
                      <a:pt x="4218" y="14"/>
                    </a:lnTo>
                    <a:lnTo>
                      <a:pt x="4217" y="13"/>
                    </a:lnTo>
                    <a:lnTo>
                      <a:pt x="4216" y="12"/>
                    </a:lnTo>
                    <a:lnTo>
                      <a:pt x="4216" y="11"/>
                    </a:lnTo>
                    <a:lnTo>
                      <a:pt x="4215" y="10"/>
                    </a:lnTo>
                    <a:lnTo>
                      <a:pt x="4214" y="10"/>
                    </a:lnTo>
                    <a:lnTo>
                      <a:pt x="4214" y="9"/>
                    </a:lnTo>
                    <a:lnTo>
                      <a:pt x="4213" y="8"/>
                    </a:lnTo>
                    <a:lnTo>
                      <a:pt x="4212" y="8"/>
                    </a:lnTo>
                    <a:lnTo>
                      <a:pt x="4211" y="7"/>
                    </a:lnTo>
                    <a:lnTo>
                      <a:pt x="4210" y="6"/>
                    </a:lnTo>
                    <a:lnTo>
                      <a:pt x="4209" y="6"/>
                    </a:lnTo>
                    <a:lnTo>
                      <a:pt x="4208" y="6"/>
                    </a:lnTo>
                    <a:lnTo>
                      <a:pt x="4207" y="5"/>
                    </a:lnTo>
                    <a:lnTo>
                      <a:pt x="4206" y="4"/>
                    </a:lnTo>
                    <a:lnTo>
                      <a:pt x="4205" y="4"/>
                    </a:lnTo>
                    <a:lnTo>
                      <a:pt x="4204" y="4"/>
                    </a:lnTo>
                    <a:lnTo>
                      <a:pt x="4202" y="3"/>
                    </a:lnTo>
                    <a:lnTo>
                      <a:pt x="4201" y="3"/>
                    </a:lnTo>
                    <a:lnTo>
                      <a:pt x="4200" y="2"/>
                    </a:lnTo>
                    <a:lnTo>
                      <a:pt x="4198" y="2"/>
                    </a:lnTo>
                    <a:lnTo>
                      <a:pt x="4197" y="2"/>
                    </a:lnTo>
                    <a:lnTo>
                      <a:pt x="4195" y="1"/>
                    </a:lnTo>
                    <a:lnTo>
                      <a:pt x="4194" y="1"/>
                    </a:lnTo>
                    <a:lnTo>
                      <a:pt x="4192" y="1"/>
                    </a:lnTo>
                    <a:lnTo>
                      <a:pt x="4191" y="0"/>
                    </a:lnTo>
                    <a:lnTo>
                      <a:pt x="4189" y="0"/>
                    </a:lnTo>
                    <a:lnTo>
                      <a:pt x="4188" y="0"/>
                    </a:lnTo>
                    <a:lnTo>
                      <a:pt x="4186" y="0"/>
                    </a:lnTo>
                    <a:lnTo>
                      <a:pt x="4184" y="0"/>
                    </a:lnTo>
                    <a:lnTo>
                      <a:pt x="4181" y="0"/>
                    </a:lnTo>
                    <a:lnTo>
                      <a:pt x="4179" y="0"/>
                    </a:lnTo>
                    <a:lnTo>
                      <a:pt x="4177" y="0"/>
                    </a:lnTo>
                    <a:lnTo>
                      <a:pt x="4175" y="0"/>
                    </a:lnTo>
                    <a:lnTo>
                      <a:pt x="4173" y="0"/>
                    </a:lnTo>
                    <a:lnTo>
                      <a:pt x="4171" y="0"/>
                    </a:lnTo>
                    <a:lnTo>
                      <a:pt x="4170" y="0"/>
                    </a:lnTo>
                    <a:lnTo>
                      <a:pt x="4167" y="0"/>
                    </a:lnTo>
                    <a:lnTo>
                      <a:pt x="4166" y="0"/>
                    </a:lnTo>
                    <a:lnTo>
                      <a:pt x="4163" y="0"/>
                    </a:lnTo>
                    <a:lnTo>
                      <a:pt x="4161" y="0"/>
                    </a:lnTo>
                    <a:lnTo>
                      <a:pt x="4159" y="0"/>
                    </a:lnTo>
                    <a:lnTo>
                      <a:pt x="4157" y="0"/>
                    </a:lnTo>
                    <a:lnTo>
                      <a:pt x="4155" y="1"/>
                    </a:lnTo>
                    <a:lnTo>
                      <a:pt x="4153" y="1"/>
                    </a:lnTo>
                    <a:lnTo>
                      <a:pt x="4151" y="1"/>
                    </a:lnTo>
                    <a:lnTo>
                      <a:pt x="4148" y="2"/>
                    </a:lnTo>
                    <a:lnTo>
                      <a:pt x="4146" y="2"/>
                    </a:lnTo>
                    <a:lnTo>
                      <a:pt x="4144" y="2"/>
                    </a:lnTo>
                    <a:lnTo>
                      <a:pt x="4142" y="3"/>
                    </a:lnTo>
                    <a:lnTo>
                      <a:pt x="4140" y="3"/>
                    </a:lnTo>
                    <a:lnTo>
                      <a:pt x="4137" y="4"/>
                    </a:lnTo>
                    <a:lnTo>
                      <a:pt x="4135" y="4"/>
                    </a:lnTo>
                    <a:lnTo>
                      <a:pt x="4133" y="4"/>
                    </a:lnTo>
                    <a:lnTo>
                      <a:pt x="4130" y="5"/>
                    </a:lnTo>
                    <a:lnTo>
                      <a:pt x="4128" y="6"/>
                    </a:lnTo>
                    <a:lnTo>
                      <a:pt x="4126" y="6"/>
                    </a:lnTo>
                    <a:lnTo>
                      <a:pt x="4123" y="7"/>
                    </a:lnTo>
                    <a:lnTo>
                      <a:pt x="4121" y="7"/>
                    </a:lnTo>
                    <a:lnTo>
                      <a:pt x="4118" y="8"/>
                    </a:lnTo>
                    <a:lnTo>
                      <a:pt x="4116" y="9"/>
                    </a:lnTo>
                    <a:lnTo>
                      <a:pt x="4112" y="10"/>
                    </a:lnTo>
                    <a:lnTo>
                      <a:pt x="4109" y="11"/>
                    </a:lnTo>
                    <a:lnTo>
                      <a:pt x="4107" y="12"/>
                    </a:lnTo>
                    <a:lnTo>
                      <a:pt x="4105" y="12"/>
                    </a:lnTo>
                    <a:lnTo>
                      <a:pt x="4102" y="13"/>
                    </a:lnTo>
                    <a:lnTo>
                      <a:pt x="4100" y="14"/>
                    </a:lnTo>
                    <a:lnTo>
                      <a:pt x="4098" y="14"/>
                    </a:lnTo>
                    <a:lnTo>
                      <a:pt x="4096" y="15"/>
                    </a:lnTo>
                    <a:lnTo>
                      <a:pt x="4094" y="16"/>
                    </a:lnTo>
                    <a:lnTo>
                      <a:pt x="4092" y="17"/>
                    </a:lnTo>
                    <a:lnTo>
                      <a:pt x="4090" y="18"/>
                    </a:lnTo>
                    <a:lnTo>
                      <a:pt x="4087" y="19"/>
                    </a:lnTo>
                    <a:lnTo>
                      <a:pt x="4085" y="20"/>
                    </a:lnTo>
                    <a:lnTo>
                      <a:pt x="4083" y="20"/>
                    </a:lnTo>
                    <a:lnTo>
                      <a:pt x="4081" y="22"/>
                    </a:lnTo>
                    <a:lnTo>
                      <a:pt x="4079" y="22"/>
                    </a:lnTo>
                    <a:lnTo>
                      <a:pt x="4078" y="23"/>
                    </a:lnTo>
                    <a:lnTo>
                      <a:pt x="4076" y="24"/>
                    </a:lnTo>
                    <a:lnTo>
                      <a:pt x="4074" y="25"/>
                    </a:lnTo>
                    <a:lnTo>
                      <a:pt x="4072" y="26"/>
                    </a:lnTo>
                    <a:lnTo>
                      <a:pt x="4070" y="27"/>
                    </a:lnTo>
                    <a:lnTo>
                      <a:pt x="4068" y="28"/>
                    </a:lnTo>
                    <a:lnTo>
                      <a:pt x="4066" y="29"/>
                    </a:lnTo>
                    <a:lnTo>
                      <a:pt x="4065" y="30"/>
                    </a:lnTo>
                    <a:lnTo>
                      <a:pt x="4063" y="31"/>
                    </a:lnTo>
                    <a:lnTo>
                      <a:pt x="4062" y="32"/>
                    </a:lnTo>
                    <a:lnTo>
                      <a:pt x="4060" y="33"/>
                    </a:lnTo>
                    <a:lnTo>
                      <a:pt x="4058" y="34"/>
                    </a:lnTo>
                    <a:lnTo>
                      <a:pt x="4057" y="35"/>
                    </a:lnTo>
                    <a:lnTo>
                      <a:pt x="4056" y="36"/>
                    </a:lnTo>
                    <a:lnTo>
                      <a:pt x="4054" y="37"/>
                    </a:lnTo>
                    <a:lnTo>
                      <a:pt x="4052" y="39"/>
                    </a:lnTo>
                    <a:lnTo>
                      <a:pt x="4050" y="40"/>
                    </a:lnTo>
                    <a:lnTo>
                      <a:pt x="4049" y="41"/>
                    </a:lnTo>
                    <a:lnTo>
                      <a:pt x="4048" y="42"/>
                    </a:lnTo>
                    <a:lnTo>
                      <a:pt x="4046" y="43"/>
                    </a:lnTo>
                    <a:lnTo>
                      <a:pt x="4045" y="44"/>
                    </a:lnTo>
                    <a:lnTo>
                      <a:pt x="4044" y="45"/>
                    </a:lnTo>
                    <a:lnTo>
                      <a:pt x="4043" y="46"/>
                    </a:lnTo>
                    <a:lnTo>
                      <a:pt x="4042" y="47"/>
                    </a:lnTo>
                    <a:lnTo>
                      <a:pt x="4041" y="48"/>
                    </a:lnTo>
                    <a:lnTo>
                      <a:pt x="4040" y="49"/>
                    </a:lnTo>
                    <a:lnTo>
                      <a:pt x="4040" y="50"/>
                    </a:lnTo>
                    <a:lnTo>
                      <a:pt x="4039" y="51"/>
                    </a:lnTo>
                    <a:lnTo>
                      <a:pt x="4038" y="52"/>
                    </a:lnTo>
                    <a:lnTo>
                      <a:pt x="4038" y="54"/>
                    </a:lnTo>
                    <a:lnTo>
                      <a:pt x="4037" y="54"/>
                    </a:lnTo>
                    <a:lnTo>
                      <a:pt x="4036" y="55"/>
                    </a:lnTo>
                    <a:lnTo>
                      <a:pt x="4036" y="56"/>
                    </a:lnTo>
                    <a:lnTo>
                      <a:pt x="4035" y="58"/>
                    </a:lnTo>
                    <a:lnTo>
                      <a:pt x="4034" y="59"/>
                    </a:lnTo>
                    <a:lnTo>
                      <a:pt x="4034" y="60"/>
                    </a:lnTo>
                    <a:lnTo>
                      <a:pt x="4034" y="61"/>
                    </a:lnTo>
                    <a:lnTo>
                      <a:pt x="4034" y="62"/>
                    </a:lnTo>
                    <a:lnTo>
                      <a:pt x="4034" y="63"/>
                    </a:lnTo>
                    <a:lnTo>
                      <a:pt x="4033" y="64"/>
                    </a:lnTo>
                    <a:lnTo>
                      <a:pt x="4033" y="65"/>
                    </a:lnTo>
                    <a:lnTo>
                      <a:pt x="4033" y="66"/>
                    </a:lnTo>
                    <a:lnTo>
                      <a:pt x="4034" y="67"/>
                    </a:lnTo>
                    <a:lnTo>
                      <a:pt x="4034" y="68"/>
                    </a:lnTo>
                    <a:lnTo>
                      <a:pt x="4034" y="69"/>
                    </a:lnTo>
                    <a:lnTo>
                      <a:pt x="4034" y="70"/>
                    </a:lnTo>
                    <a:lnTo>
                      <a:pt x="4034" y="71"/>
                    </a:lnTo>
                    <a:lnTo>
                      <a:pt x="4035" y="72"/>
                    </a:lnTo>
                    <a:lnTo>
                      <a:pt x="4036" y="73"/>
                    </a:lnTo>
                    <a:lnTo>
                      <a:pt x="4036" y="74"/>
                    </a:lnTo>
                    <a:lnTo>
                      <a:pt x="4037" y="74"/>
                    </a:lnTo>
                    <a:lnTo>
                      <a:pt x="4038" y="75"/>
                    </a:lnTo>
                    <a:lnTo>
                      <a:pt x="4038" y="76"/>
                    </a:lnTo>
                    <a:lnTo>
                      <a:pt x="4039" y="76"/>
                    </a:lnTo>
                    <a:lnTo>
                      <a:pt x="4040" y="77"/>
                    </a:lnTo>
                    <a:lnTo>
                      <a:pt x="4041" y="78"/>
                    </a:lnTo>
                    <a:lnTo>
                      <a:pt x="4042" y="78"/>
                    </a:lnTo>
                    <a:lnTo>
                      <a:pt x="4042" y="79"/>
                    </a:lnTo>
                    <a:lnTo>
                      <a:pt x="4043" y="79"/>
                    </a:lnTo>
                    <a:lnTo>
                      <a:pt x="4044" y="80"/>
                    </a:lnTo>
                    <a:lnTo>
                      <a:pt x="4045" y="80"/>
                    </a:lnTo>
                    <a:lnTo>
                      <a:pt x="4046" y="80"/>
                    </a:lnTo>
                    <a:lnTo>
                      <a:pt x="4047" y="81"/>
                    </a:lnTo>
                    <a:lnTo>
                      <a:pt x="4048" y="81"/>
                    </a:lnTo>
                    <a:lnTo>
                      <a:pt x="4049" y="81"/>
                    </a:lnTo>
                    <a:lnTo>
                      <a:pt x="4050" y="82"/>
                    </a:lnTo>
                    <a:lnTo>
                      <a:pt x="4051" y="82"/>
                    </a:lnTo>
                    <a:lnTo>
                      <a:pt x="4052" y="82"/>
                    </a:lnTo>
                    <a:lnTo>
                      <a:pt x="4053" y="82"/>
                    </a:lnTo>
                    <a:lnTo>
                      <a:pt x="4054" y="83"/>
                    </a:lnTo>
                    <a:lnTo>
                      <a:pt x="4056" y="83"/>
                    </a:lnTo>
                    <a:lnTo>
                      <a:pt x="4057" y="83"/>
                    </a:lnTo>
                    <a:lnTo>
                      <a:pt x="4058" y="84"/>
                    </a:lnTo>
                    <a:lnTo>
                      <a:pt x="4058" y="86"/>
                    </a:lnTo>
                    <a:lnTo>
                      <a:pt x="4058" y="88"/>
                    </a:lnTo>
                    <a:lnTo>
                      <a:pt x="4058" y="90"/>
                    </a:lnTo>
                    <a:lnTo>
                      <a:pt x="4058" y="92"/>
                    </a:lnTo>
                    <a:lnTo>
                      <a:pt x="4058" y="94"/>
                    </a:lnTo>
                    <a:lnTo>
                      <a:pt x="4058" y="95"/>
                    </a:lnTo>
                    <a:lnTo>
                      <a:pt x="4058" y="96"/>
                    </a:lnTo>
                    <a:lnTo>
                      <a:pt x="4058" y="97"/>
                    </a:lnTo>
                    <a:lnTo>
                      <a:pt x="4058" y="98"/>
                    </a:lnTo>
                    <a:lnTo>
                      <a:pt x="4058" y="99"/>
                    </a:lnTo>
                    <a:lnTo>
                      <a:pt x="4058" y="100"/>
                    </a:lnTo>
                    <a:lnTo>
                      <a:pt x="4058" y="101"/>
                    </a:lnTo>
                    <a:lnTo>
                      <a:pt x="4058" y="102"/>
                    </a:lnTo>
                    <a:lnTo>
                      <a:pt x="4058" y="103"/>
                    </a:lnTo>
                    <a:lnTo>
                      <a:pt x="4058" y="104"/>
                    </a:lnTo>
                    <a:lnTo>
                      <a:pt x="4058" y="105"/>
                    </a:lnTo>
                    <a:lnTo>
                      <a:pt x="4058" y="106"/>
                    </a:lnTo>
                    <a:lnTo>
                      <a:pt x="4058" y="107"/>
                    </a:lnTo>
                    <a:lnTo>
                      <a:pt x="4058" y="108"/>
                    </a:lnTo>
                    <a:lnTo>
                      <a:pt x="4058" y="109"/>
                    </a:lnTo>
                    <a:lnTo>
                      <a:pt x="4058" y="110"/>
                    </a:lnTo>
                    <a:lnTo>
                      <a:pt x="4058" y="111"/>
                    </a:lnTo>
                    <a:lnTo>
                      <a:pt x="4058" y="112"/>
                    </a:lnTo>
                    <a:lnTo>
                      <a:pt x="4059" y="113"/>
                    </a:lnTo>
                    <a:lnTo>
                      <a:pt x="4058" y="138"/>
                    </a:lnTo>
                    <a:lnTo>
                      <a:pt x="4058" y="150"/>
                    </a:lnTo>
                    <a:lnTo>
                      <a:pt x="4057" y="162"/>
                    </a:lnTo>
                    <a:lnTo>
                      <a:pt x="4056" y="174"/>
                    </a:lnTo>
                    <a:lnTo>
                      <a:pt x="4054" y="187"/>
                    </a:lnTo>
                    <a:lnTo>
                      <a:pt x="4053" y="199"/>
                    </a:lnTo>
                    <a:lnTo>
                      <a:pt x="4051" y="211"/>
                    </a:lnTo>
                    <a:lnTo>
                      <a:pt x="4049" y="223"/>
                    </a:lnTo>
                    <a:lnTo>
                      <a:pt x="4047" y="235"/>
                    </a:lnTo>
                    <a:lnTo>
                      <a:pt x="4044" y="247"/>
                    </a:lnTo>
                    <a:lnTo>
                      <a:pt x="4042" y="258"/>
                    </a:lnTo>
                    <a:lnTo>
                      <a:pt x="4039" y="270"/>
                    </a:lnTo>
                    <a:lnTo>
                      <a:pt x="4036" y="282"/>
                    </a:lnTo>
                    <a:lnTo>
                      <a:pt x="4033" y="293"/>
                    </a:lnTo>
                    <a:lnTo>
                      <a:pt x="4029" y="305"/>
                    </a:lnTo>
                    <a:lnTo>
                      <a:pt x="4026" y="316"/>
                    </a:lnTo>
                    <a:lnTo>
                      <a:pt x="4022" y="327"/>
                    </a:lnTo>
                    <a:lnTo>
                      <a:pt x="4018" y="338"/>
                    </a:lnTo>
                    <a:lnTo>
                      <a:pt x="4013" y="349"/>
                    </a:lnTo>
                    <a:lnTo>
                      <a:pt x="4008" y="360"/>
                    </a:lnTo>
                    <a:lnTo>
                      <a:pt x="4004" y="371"/>
                    </a:lnTo>
                    <a:lnTo>
                      <a:pt x="3999" y="382"/>
                    </a:lnTo>
                    <a:lnTo>
                      <a:pt x="3994" y="392"/>
                    </a:lnTo>
                    <a:lnTo>
                      <a:pt x="3989" y="402"/>
                    </a:lnTo>
                    <a:lnTo>
                      <a:pt x="3983" y="413"/>
                    </a:lnTo>
                    <a:lnTo>
                      <a:pt x="3978" y="423"/>
                    </a:lnTo>
                    <a:lnTo>
                      <a:pt x="3972" y="433"/>
                    </a:lnTo>
                    <a:lnTo>
                      <a:pt x="3966" y="443"/>
                    </a:lnTo>
                    <a:lnTo>
                      <a:pt x="3960" y="453"/>
                    </a:lnTo>
                    <a:lnTo>
                      <a:pt x="3953" y="463"/>
                    </a:lnTo>
                    <a:lnTo>
                      <a:pt x="3947" y="473"/>
                    </a:lnTo>
                    <a:lnTo>
                      <a:pt x="3933" y="494"/>
                    </a:lnTo>
                    <a:lnTo>
                      <a:pt x="3926" y="504"/>
                    </a:lnTo>
                    <a:lnTo>
                      <a:pt x="3918" y="514"/>
                    </a:lnTo>
                    <a:lnTo>
                      <a:pt x="3911" y="524"/>
                    </a:lnTo>
                    <a:lnTo>
                      <a:pt x="3903" y="534"/>
                    </a:lnTo>
                    <a:lnTo>
                      <a:pt x="3895" y="543"/>
                    </a:lnTo>
                    <a:lnTo>
                      <a:pt x="3886" y="552"/>
                    </a:lnTo>
                    <a:lnTo>
                      <a:pt x="3878" y="561"/>
                    </a:lnTo>
                    <a:lnTo>
                      <a:pt x="3869" y="570"/>
                    </a:lnTo>
                    <a:lnTo>
                      <a:pt x="3860" y="578"/>
                    </a:lnTo>
                    <a:lnTo>
                      <a:pt x="3850" y="586"/>
                    </a:lnTo>
                    <a:lnTo>
                      <a:pt x="3841" y="594"/>
                    </a:lnTo>
                    <a:lnTo>
                      <a:pt x="3831" y="602"/>
                    </a:lnTo>
                    <a:lnTo>
                      <a:pt x="3821" y="609"/>
                    </a:lnTo>
                    <a:lnTo>
                      <a:pt x="3811" y="616"/>
                    </a:lnTo>
                    <a:lnTo>
                      <a:pt x="3800" y="623"/>
                    </a:lnTo>
                    <a:lnTo>
                      <a:pt x="3790" y="630"/>
                    </a:lnTo>
                    <a:lnTo>
                      <a:pt x="3779" y="636"/>
                    </a:lnTo>
                    <a:lnTo>
                      <a:pt x="3768" y="642"/>
                    </a:lnTo>
                    <a:lnTo>
                      <a:pt x="3757" y="647"/>
                    </a:lnTo>
                    <a:lnTo>
                      <a:pt x="3745" y="652"/>
                    </a:lnTo>
                    <a:lnTo>
                      <a:pt x="3734" y="657"/>
                    </a:lnTo>
                    <a:lnTo>
                      <a:pt x="3722" y="662"/>
                    </a:lnTo>
                    <a:lnTo>
                      <a:pt x="3710" y="666"/>
                    </a:lnTo>
                    <a:lnTo>
                      <a:pt x="3698" y="670"/>
                    </a:lnTo>
                    <a:lnTo>
                      <a:pt x="3686" y="674"/>
                    </a:lnTo>
                    <a:lnTo>
                      <a:pt x="3674" y="677"/>
                    </a:lnTo>
                    <a:lnTo>
                      <a:pt x="3662" y="680"/>
                    </a:lnTo>
                    <a:lnTo>
                      <a:pt x="3649" y="682"/>
                    </a:lnTo>
                    <a:lnTo>
                      <a:pt x="3636" y="685"/>
                    </a:lnTo>
                    <a:lnTo>
                      <a:pt x="3624" y="687"/>
                    </a:lnTo>
                    <a:lnTo>
                      <a:pt x="3531" y="687"/>
                    </a:lnTo>
                    <a:lnTo>
                      <a:pt x="3485" y="687"/>
                    </a:lnTo>
                    <a:lnTo>
                      <a:pt x="3438" y="687"/>
                    </a:lnTo>
                    <a:lnTo>
                      <a:pt x="3392" y="688"/>
                    </a:lnTo>
                    <a:lnTo>
                      <a:pt x="3345" y="688"/>
                    </a:lnTo>
                    <a:lnTo>
                      <a:pt x="3299" y="688"/>
                    </a:lnTo>
                    <a:lnTo>
                      <a:pt x="3252" y="688"/>
                    </a:lnTo>
                    <a:lnTo>
                      <a:pt x="3205" y="688"/>
                    </a:lnTo>
                    <a:lnTo>
                      <a:pt x="3158" y="688"/>
                    </a:lnTo>
                    <a:lnTo>
                      <a:pt x="3111" y="688"/>
                    </a:lnTo>
                    <a:lnTo>
                      <a:pt x="3064" y="688"/>
                    </a:lnTo>
                    <a:lnTo>
                      <a:pt x="3016" y="688"/>
                    </a:lnTo>
                    <a:lnTo>
                      <a:pt x="2969" y="688"/>
                    </a:lnTo>
                    <a:lnTo>
                      <a:pt x="2922" y="688"/>
                    </a:lnTo>
                    <a:lnTo>
                      <a:pt x="2874" y="689"/>
                    </a:lnTo>
                    <a:lnTo>
                      <a:pt x="2826" y="689"/>
                    </a:lnTo>
                    <a:lnTo>
                      <a:pt x="2779" y="689"/>
                    </a:lnTo>
                    <a:lnTo>
                      <a:pt x="2731" y="689"/>
                    </a:lnTo>
                    <a:lnTo>
                      <a:pt x="2683" y="689"/>
                    </a:lnTo>
                    <a:lnTo>
                      <a:pt x="2635" y="689"/>
                    </a:lnTo>
                    <a:lnTo>
                      <a:pt x="2588" y="689"/>
                    </a:lnTo>
                    <a:lnTo>
                      <a:pt x="2540" y="689"/>
                    </a:lnTo>
                    <a:lnTo>
                      <a:pt x="2492" y="689"/>
                    </a:lnTo>
                    <a:lnTo>
                      <a:pt x="2444" y="688"/>
                    </a:lnTo>
                    <a:lnTo>
                      <a:pt x="2396" y="688"/>
                    </a:lnTo>
                    <a:lnTo>
                      <a:pt x="2348" y="688"/>
                    </a:lnTo>
                    <a:lnTo>
                      <a:pt x="2300" y="688"/>
                    </a:lnTo>
                    <a:lnTo>
                      <a:pt x="2251" y="688"/>
                    </a:lnTo>
                    <a:lnTo>
                      <a:pt x="2203" y="688"/>
                    </a:lnTo>
                    <a:lnTo>
                      <a:pt x="2155" y="688"/>
                    </a:lnTo>
                    <a:lnTo>
                      <a:pt x="2107" y="688"/>
                    </a:lnTo>
                    <a:lnTo>
                      <a:pt x="2013" y="688"/>
                    </a:lnTo>
                    <a:lnTo>
                      <a:pt x="1966" y="688"/>
                    </a:lnTo>
                    <a:lnTo>
                      <a:pt x="1918" y="688"/>
                    </a:lnTo>
                    <a:lnTo>
                      <a:pt x="1872" y="688"/>
                    </a:lnTo>
                    <a:lnTo>
                      <a:pt x="1824" y="688"/>
                    </a:lnTo>
                    <a:lnTo>
                      <a:pt x="1777" y="688"/>
                    </a:lnTo>
                    <a:lnTo>
                      <a:pt x="1730" y="688"/>
                    </a:lnTo>
                    <a:lnTo>
                      <a:pt x="1683" y="688"/>
                    </a:lnTo>
                    <a:lnTo>
                      <a:pt x="1636" y="688"/>
                    </a:lnTo>
                    <a:lnTo>
                      <a:pt x="1588" y="688"/>
                    </a:lnTo>
                    <a:lnTo>
                      <a:pt x="1542" y="688"/>
                    </a:lnTo>
                    <a:lnTo>
                      <a:pt x="1494" y="688"/>
                    </a:lnTo>
                    <a:lnTo>
                      <a:pt x="1447" y="688"/>
                    </a:lnTo>
                    <a:lnTo>
                      <a:pt x="1400" y="688"/>
                    </a:lnTo>
                    <a:lnTo>
                      <a:pt x="1353" y="688"/>
                    </a:lnTo>
                    <a:lnTo>
                      <a:pt x="1306" y="688"/>
                    </a:lnTo>
                    <a:lnTo>
                      <a:pt x="1258" y="688"/>
                    </a:lnTo>
                    <a:lnTo>
                      <a:pt x="1211" y="688"/>
                    </a:lnTo>
                    <a:lnTo>
                      <a:pt x="1164" y="688"/>
                    </a:lnTo>
                    <a:lnTo>
                      <a:pt x="1116" y="688"/>
                    </a:lnTo>
                    <a:lnTo>
                      <a:pt x="1069" y="688"/>
                    </a:lnTo>
                    <a:lnTo>
                      <a:pt x="1022" y="688"/>
                    </a:lnTo>
                    <a:lnTo>
                      <a:pt x="974" y="688"/>
                    </a:lnTo>
                    <a:lnTo>
                      <a:pt x="927" y="688"/>
                    </a:lnTo>
                    <a:lnTo>
                      <a:pt x="880" y="688"/>
                    </a:lnTo>
                    <a:lnTo>
                      <a:pt x="832" y="688"/>
                    </a:lnTo>
                    <a:lnTo>
                      <a:pt x="785" y="688"/>
                    </a:lnTo>
                    <a:lnTo>
                      <a:pt x="738" y="688"/>
                    </a:lnTo>
                    <a:lnTo>
                      <a:pt x="690" y="688"/>
                    </a:lnTo>
                    <a:lnTo>
                      <a:pt x="643" y="688"/>
                    </a:lnTo>
                    <a:lnTo>
                      <a:pt x="596" y="689"/>
                    </a:lnTo>
                    <a:lnTo>
                      <a:pt x="570" y="684"/>
                    </a:lnTo>
                    <a:lnTo>
                      <a:pt x="558" y="682"/>
                    </a:lnTo>
                    <a:lnTo>
                      <a:pt x="545" y="679"/>
                    </a:lnTo>
                    <a:lnTo>
                      <a:pt x="533" y="676"/>
                    </a:lnTo>
                    <a:lnTo>
                      <a:pt x="521" y="672"/>
                    </a:lnTo>
                    <a:lnTo>
                      <a:pt x="509" y="668"/>
                    </a:lnTo>
                    <a:lnTo>
                      <a:pt x="497" y="664"/>
                    </a:lnTo>
                    <a:lnTo>
                      <a:pt x="485" y="659"/>
                    </a:lnTo>
                    <a:lnTo>
                      <a:pt x="474" y="654"/>
                    </a:lnTo>
                    <a:lnTo>
                      <a:pt x="462" y="649"/>
                    </a:lnTo>
                    <a:lnTo>
                      <a:pt x="451" y="643"/>
                    </a:lnTo>
                    <a:lnTo>
                      <a:pt x="440" y="637"/>
                    </a:lnTo>
                    <a:lnTo>
                      <a:pt x="430" y="631"/>
                    </a:lnTo>
                    <a:lnTo>
                      <a:pt x="419" y="625"/>
                    </a:lnTo>
                    <a:lnTo>
                      <a:pt x="408" y="618"/>
                    </a:lnTo>
                    <a:lnTo>
                      <a:pt x="398" y="611"/>
                    </a:lnTo>
                    <a:lnTo>
                      <a:pt x="388" y="604"/>
                    </a:lnTo>
                    <a:lnTo>
                      <a:pt x="378" y="596"/>
                    </a:lnTo>
                    <a:lnTo>
                      <a:pt x="369" y="588"/>
                    </a:lnTo>
                    <a:lnTo>
                      <a:pt x="360" y="580"/>
                    </a:lnTo>
                    <a:lnTo>
                      <a:pt x="350" y="572"/>
                    </a:lnTo>
                    <a:lnTo>
                      <a:pt x="342" y="563"/>
                    </a:lnTo>
                    <a:lnTo>
                      <a:pt x="333" y="554"/>
                    </a:lnTo>
                    <a:lnTo>
                      <a:pt x="324" y="545"/>
                    </a:lnTo>
                    <a:lnTo>
                      <a:pt x="316" y="536"/>
                    </a:lnTo>
                    <a:lnTo>
                      <a:pt x="308" y="526"/>
                    </a:lnTo>
                    <a:lnTo>
                      <a:pt x="301" y="516"/>
                    </a:lnTo>
                    <a:lnTo>
                      <a:pt x="293" y="506"/>
                    </a:lnTo>
                    <a:lnTo>
                      <a:pt x="286" y="496"/>
                    </a:lnTo>
                    <a:lnTo>
                      <a:pt x="279" y="485"/>
                    </a:lnTo>
                    <a:lnTo>
                      <a:pt x="273" y="474"/>
                    </a:lnTo>
                    <a:lnTo>
                      <a:pt x="260" y="455"/>
                    </a:lnTo>
                    <a:lnTo>
                      <a:pt x="254" y="445"/>
                    </a:lnTo>
                    <a:lnTo>
                      <a:pt x="248" y="435"/>
                    </a:lnTo>
                    <a:lnTo>
                      <a:pt x="242" y="425"/>
                    </a:lnTo>
                    <a:lnTo>
                      <a:pt x="236" y="414"/>
                    </a:lnTo>
                    <a:lnTo>
                      <a:pt x="230" y="404"/>
                    </a:lnTo>
                    <a:lnTo>
                      <a:pt x="225" y="394"/>
                    </a:lnTo>
                    <a:lnTo>
                      <a:pt x="220" y="383"/>
                    </a:lnTo>
                    <a:lnTo>
                      <a:pt x="215" y="372"/>
                    </a:lnTo>
                    <a:lnTo>
                      <a:pt x="210" y="362"/>
                    </a:lnTo>
                    <a:lnTo>
                      <a:pt x="206" y="351"/>
                    </a:lnTo>
                    <a:lnTo>
                      <a:pt x="202" y="340"/>
                    </a:lnTo>
                    <a:lnTo>
                      <a:pt x="198" y="329"/>
                    </a:lnTo>
                    <a:lnTo>
                      <a:pt x="194" y="318"/>
                    </a:lnTo>
                    <a:lnTo>
                      <a:pt x="190" y="306"/>
                    </a:lnTo>
                    <a:lnTo>
                      <a:pt x="186" y="295"/>
                    </a:lnTo>
                    <a:lnTo>
                      <a:pt x="183" y="283"/>
                    </a:lnTo>
                    <a:lnTo>
                      <a:pt x="180" y="272"/>
                    </a:lnTo>
                    <a:lnTo>
                      <a:pt x="177" y="260"/>
                    </a:lnTo>
                    <a:lnTo>
                      <a:pt x="175" y="248"/>
                    </a:lnTo>
                    <a:lnTo>
                      <a:pt x="172" y="236"/>
                    </a:lnTo>
                    <a:lnTo>
                      <a:pt x="170" y="224"/>
                    </a:lnTo>
                    <a:lnTo>
                      <a:pt x="168" y="213"/>
                    </a:lnTo>
                    <a:lnTo>
                      <a:pt x="166" y="200"/>
                    </a:lnTo>
                    <a:lnTo>
                      <a:pt x="165" y="188"/>
                    </a:lnTo>
                    <a:lnTo>
                      <a:pt x="164" y="176"/>
                    </a:lnTo>
                    <a:lnTo>
                      <a:pt x="162" y="164"/>
                    </a:lnTo>
                    <a:lnTo>
                      <a:pt x="162" y="152"/>
                    </a:lnTo>
                    <a:lnTo>
                      <a:pt x="161" y="139"/>
                    </a:lnTo>
                    <a:lnTo>
                      <a:pt x="161" y="127"/>
                    </a:lnTo>
                    <a:lnTo>
                      <a:pt x="161" y="114"/>
                    </a:lnTo>
                    <a:lnTo>
                      <a:pt x="161" y="112"/>
                    </a:lnTo>
                    <a:lnTo>
                      <a:pt x="161" y="111"/>
                    </a:lnTo>
                    <a:lnTo>
                      <a:pt x="161" y="110"/>
                    </a:lnTo>
                    <a:lnTo>
                      <a:pt x="161" y="109"/>
                    </a:lnTo>
                    <a:lnTo>
                      <a:pt x="161" y="108"/>
                    </a:lnTo>
                    <a:lnTo>
                      <a:pt x="161" y="107"/>
                    </a:lnTo>
                    <a:lnTo>
                      <a:pt x="161" y="106"/>
                    </a:lnTo>
                    <a:lnTo>
                      <a:pt x="161" y="105"/>
                    </a:lnTo>
                    <a:lnTo>
                      <a:pt x="161" y="104"/>
                    </a:lnTo>
                    <a:lnTo>
                      <a:pt x="161" y="103"/>
                    </a:lnTo>
                    <a:lnTo>
                      <a:pt x="161" y="102"/>
                    </a:lnTo>
                    <a:lnTo>
                      <a:pt x="161" y="101"/>
                    </a:lnTo>
                    <a:lnTo>
                      <a:pt x="161" y="100"/>
                    </a:lnTo>
                    <a:lnTo>
                      <a:pt x="161" y="99"/>
                    </a:lnTo>
                    <a:lnTo>
                      <a:pt x="161" y="98"/>
                    </a:lnTo>
                    <a:lnTo>
                      <a:pt x="161" y="97"/>
                    </a:lnTo>
                    <a:lnTo>
                      <a:pt x="161" y="96"/>
                    </a:lnTo>
                    <a:lnTo>
                      <a:pt x="161" y="95"/>
                    </a:lnTo>
                    <a:lnTo>
                      <a:pt x="161" y="94"/>
                    </a:lnTo>
                    <a:lnTo>
                      <a:pt x="161" y="93"/>
                    </a:lnTo>
                    <a:lnTo>
                      <a:pt x="161" y="92"/>
                    </a:lnTo>
                    <a:lnTo>
                      <a:pt x="161" y="90"/>
                    </a:lnTo>
                    <a:lnTo>
                      <a:pt x="161" y="88"/>
                    </a:lnTo>
                    <a:lnTo>
                      <a:pt x="161" y="86"/>
                    </a:lnTo>
                    <a:lnTo>
                      <a:pt x="164" y="85"/>
                    </a:lnTo>
                    <a:lnTo>
                      <a:pt x="166" y="84"/>
                    </a:lnTo>
                    <a:lnTo>
                      <a:pt x="167" y="84"/>
                    </a:lnTo>
                    <a:lnTo>
                      <a:pt x="168" y="84"/>
                    </a:lnTo>
                    <a:lnTo>
                      <a:pt x="169" y="83"/>
                    </a:lnTo>
                    <a:lnTo>
                      <a:pt x="170" y="83"/>
                    </a:lnTo>
                    <a:lnTo>
                      <a:pt x="171" y="83"/>
                    </a:lnTo>
                    <a:lnTo>
                      <a:pt x="172" y="82"/>
                    </a:lnTo>
                    <a:lnTo>
                      <a:pt x="173" y="82"/>
                    </a:lnTo>
                    <a:lnTo>
                      <a:pt x="174" y="82"/>
                    </a:lnTo>
                    <a:lnTo>
                      <a:pt x="175" y="81"/>
                    </a:lnTo>
                    <a:lnTo>
                      <a:pt x="176" y="81"/>
                    </a:lnTo>
                    <a:lnTo>
                      <a:pt x="176" y="80"/>
                    </a:lnTo>
                    <a:lnTo>
                      <a:pt x="178" y="80"/>
                    </a:lnTo>
                    <a:lnTo>
                      <a:pt x="178" y="79"/>
                    </a:lnTo>
                    <a:lnTo>
                      <a:pt x="179" y="79"/>
                    </a:lnTo>
                    <a:lnTo>
                      <a:pt x="180" y="78"/>
                    </a:lnTo>
                    <a:lnTo>
                      <a:pt x="181" y="77"/>
                    </a:lnTo>
                    <a:lnTo>
                      <a:pt x="182" y="76"/>
                    </a:lnTo>
                    <a:lnTo>
                      <a:pt x="183" y="76"/>
                    </a:lnTo>
                    <a:lnTo>
                      <a:pt x="183" y="75"/>
                    </a:lnTo>
                    <a:lnTo>
                      <a:pt x="184" y="74"/>
                    </a:lnTo>
                    <a:lnTo>
                      <a:pt x="184" y="73"/>
                    </a:lnTo>
                    <a:lnTo>
                      <a:pt x="185" y="72"/>
                    </a:lnTo>
                    <a:lnTo>
                      <a:pt x="185" y="71"/>
                    </a:lnTo>
                    <a:lnTo>
                      <a:pt x="186" y="70"/>
                    </a:lnTo>
                    <a:lnTo>
                      <a:pt x="186" y="68"/>
                    </a:lnTo>
                    <a:lnTo>
                      <a:pt x="186" y="67"/>
                    </a:lnTo>
                    <a:lnTo>
                      <a:pt x="186" y="66"/>
                    </a:lnTo>
                    <a:lnTo>
                      <a:pt x="186" y="65"/>
                    </a:lnTo>
                    <a:lnTo>
                      <a:pt x="186" y="64"/>
                    </a:lnTo>
                    <a:lnTo>
                      <a:pt x="185" y="63"/>
                    </a:lnTo>
                    <a:lnTo>
                      <a:pt x="185" y="62"/>
                    </a:lnTo>
                    <a:lnTo>
                      <a:pt x="185" y="61"/>
                    </a:lnTo>
                    <a:lnTo>
                      <a:pt x="184" y="60"/>
                    </a:lnTo>
                    <a:lnTo>
                      <a:pt x="184" y="59"/>
                    </a:lnTo>
                    <a:lnTo>
                      <a:pt x="184" y="58"/>
                    </a:lnTo>
                    <a:lnTo>
                      <a:pt x="183" y="57"/>
                    </a:lnTo>
                    <a:lnTo>
                      <a:pt x="182" y="56"/>
                    </a:lnTo>
                    <a:lnTo>
                      <a:pt x="182" y="55"/>
                    </a:lnTo>
                    <a:lnTo>
                      <a:pt x="181" y="54"/>
                    </a:lnTo>
                    <a:lnTo>
                      <a:pt x="180" y="53"/>
                    </a:lnTo>
                    <a:lnTo>
                      <a:pt x="180" y="52"/>
                    </a:lnTo>
                    <a:lnTo>
                      <a:pt x="179" y="51"/>
                    </a:lnTo>
                    <a:lnTo>
                      <a:pt x="178" y="50"/>
                    </a:lnTo>
                    <a:lnTo>
                      <a:pt x="177" y="49"/>
                    </a:lnTo>
                    <a:lnTo>
                      <a:pt x="176" y="48"/>
                    </a:lnTo>
                    <a:lnTo>
                      <a:pt x="175" y="47"/>
                    </a:lnTo>
                    <a:lnTo>
                      <a:pt x="174" y="46"/>
                    </a:lnTo>
                    <a:lnTo>
                      <a:pt x="173" y="45"/>
                    </a:lnTo>
                    <a:lnTo>
                      <a:pt x="172" y="44"/>
                    </a:lnTo>
                    <a:lnTo>
                      <a:pt x="170" y="43"/>
                    </a:lnTo>
                    <a:lnTo>
                      <a:pt x="169" y="42"/>
                    </a:lnTo>
                    <a:lnTo>
                      <a:pt x="168" y="41"/>
                    </a:lnTo>
                    <a:lnTo>
                      <a:pt x="166" y="40"/>
                    </a:lnTo>
                    <a:lnTo>
                      <a:pt x="165" y="39"/>
                    </a:lnTo>
                    <a:lnTo>
                      <a:pt x="162" y="36"/>
                    </a:lnTo>
                    <a:lnTo>
                      <a:pt x="161" y="36"/>
                    </a:lnTo>
                    <a:lnTo>
                      <a:pt x="159" y="34"/>
                    </a:lnTo>
                    <a:lnTo>
                      <a:pt x="158" y="34"/>
                    </a:lnTo>
                    <a:lnTo>
                      <a:pt x="156" y="32"/>
                    </a:lnTo>
                    <a:lnTo>
                      <a:pt x="154" y="32"/>
                    </a:lnTo>
                    <a:lnTo>
                      <a:pt x="153" y="31"/>
                    </a:lnTo>
                    <a:lnTo>
                      <a:pt x="151" y="30"/>
                    </a:lnTo>
                    <a:lnTo>
                      <a:pt x="149" y="29"/>
                    </a:lnTo>
                    <a:lnTo>
                      <a:pt x="147" y="28"/>
                    </a:lnTo>
                    <a:lnTo>
                      <a:pt x="146" y="27"/>
                    </a:lnTo>
                    <a:lnTo>
                      <a:pt x="144" y="26"/>
                    </a:lnTo>
                    <a:lnTo>
                      <a:pt x="142" y="25"/>
                    </a:lnTo>
                    <a:lnTo>
                      <a:pt x="140" y="24"/>
                    </a:lnTo>
                    <a:lnTo>
                      <a:pt x="138" y="23"/>
                    </a:lnTo>
                    <a:lnTo>
                      <a:pt x="136" y="22"/>
                    </a:lnTo>
                    <a:lnTo>
                      <a:pt x="134" y="21"/>
                    </a:lnTo>
                    <a:lnTo>
                      <a:pt x="132" y="20"/>
                    </a:lnTo>
                    <a:lnTo>
                      <a:pt x="130" y="20"/>
                    </a:lnTo>
                    <a:lnTo>
                      <a:pt x="128" y="19"/>
                    </a:lnTo>
                    <a:lnTo>
                      <a:pt x="126" y="18"/>
                    </a:lnTo>
                    <a:lnTo>
                      <a:pt x="123" y="17"/>
                    </a:lnTo>
                    <a:lnTo>
                      <a:pt x="121" y="16"/>
                    </a:lnTo>
                    <a:lnTo>
                      <a:pt x="119" y="15"/>
                    </a:lnTo>
                    <a:lnTo>
                      <a:pt x="116" y="14"/>
                    </a:lnTo>
                    <a:lnTo>
                      <a:pt x="114" y="14"/>
                    </a:lnTo>
                    <a:lnTo>
                      <a:pt x="112" y="13"/>
                    </a:lnTo>
                    <a:lnTo>
                      <a:pt x="110" y="12"/>
                    </a:lnTo>
                    <a:lnTo>
                      <a:pt x="107" y="12"/>
                    </a:lnTo>
                    <a:lnTo>
                      <a:pt x="105" y="11"/>
                    </a:lnTo>
                    <a:lnTo>
                      <a:pt x="103" y="10"/>
                    </a:lnTo>
                    <a:lnTo>
                      <a:pt x="98" y="9"/>
                    </a:lnTo>
                    <a:lnTo>
                      <a:pt x="96" y="8"/>
                    </a:lnTo>
                    <a:lnTo>
                      <a:pt x="93" y="8"/>
                    </a:lnTo>
                    <a:lnTo>
                      <a:pt x="91" y="7"/>
                    </a:lnTo>
                    <a:lnTo>
                      <a:pt x="88" y="6"/>
                    </a:lnTo>
                    <a:lnTo>
                      <a:pt x="86" y="6"/>
                    </a:lnTo>
                    <a:lnTo>
                      <a:pt x="84" y="6"/>
                    </a:lnTo>
                    <a:lnTo>
                      <a:pt x="82" y="5"/>
                    </a:lnTo>
                    <a:lnTo>
                      <a:pt x="79" y="5"/>
                    </a:lnTo>
                    <a:lnTo>
                      <a:pt x="77" y="4"/>
                    </a:lnTo>
                    <a:lnTo>
                      <a:pt x="75" y="4"/>
                    </a:lnTo>
                    <a:lnTo>
                      <a:pt x="72" y="4"/>
                    </a:lnTo>
                    <a:lnTo>
                      <a:pt x="70" y="3"/>
                    </a:lnTo>
                    <a:lnTo>
                      <a:pt x="68" y="3"/>
                    </a:lnTo>
                    <a:lnTo>
                      <a:pt x="66" y="2"/>
                    </a:lnTo>
                    <a:lnTo>
                      <a:pt x="64" y="2"/>
                    </a:lnTo>
                    <a:lnTo>
                      <a:pt x="62" y="2"/>
                    </a:lnTo>
                    <a:lnTo>
                      <a:pt x="60" y="2"/>
                    </a:lnTo>
                    <a:lnTo>
                      <a:pt x="58" y="2"/>
                    </a:lnTo>
                    <a:lnTo>
                      <a:pt x="56" y="1"/>
                    </a:lnTo>
                    <a:lnTo>
                      <a:pt x="54" y="1"/>
                    </a:lnTo>
                    <a:lnTo>
                      <a:pt x="51" y="1"/>
                    </a:lnTo>
                    <a:lnTo>
                      <a:pt x="50" y="1"/>
                    </a:lnTo>
                    <a:lnTo>
                      <a:pt x="48" y="1"/>
                    </a:lnTo>
                    <a:lnTo>
                      <a:pt x="46" y="1"/>
                    </a:lnTo>
                    <a:lnTo>
                      <a:pt x="44" y="1"/>
                    </a:lnTo>
                    <a:lnTo>
                      <a:pt x="42" y="1"/>
                    </a:lnTo>
                    <a:lnTo>
                      <a:pt x="40" y="1"/>
                    </a:lnTo>
                    <a:lnTo>
                      <a:pt x="38" y="1"/>
                    </a:lnTo>
                    <a:lnTo>
                      <a:pt x="36" y="1"/>
                    </a:lnTo>
                    <a:lnTo>
                      <a:pt x="35" y="2"/>
                    </a:lnTo>
                    <a:lnTo>
                      <a:pt x="31" y="2"/>
                    </a:lnTo>
                    <a:lnTo>
                      <a:pt x="30" y="2"/>
                    </a:lnTo>
                    <a:lnTo>
                      <a:pt x="28" y="2"/>
                    </a:lnTo>
                    <a:lnTo>
                      <a:pt x="26" y="2"/>
                    </a:lnTo>
                    <a:lnTo>
                      <a:pt x="25" y="2"/>
                    </a:lnTo>
                    <a:lnTo>
                      <a:pt x="24" y="3"/>
                    </a:lnTo>
                    <a:lnTo>
                      <a:pt x="22" y="3"/>
                    </a:lnTo>
                    <a:lnTo>
                      <a:pt x="20" y="4"/>
                    </a:lnTo>
                    <a:lnTo>
                      <a:pt x="19" y="4"/>
                    </a:lnTo>
                    <a:lnTo>
                      <a:pt x="18" y="4"/>
                    </a:lnTo>
                    <a:lnTo>
                      <a:pt x="17" y="4"/>
                    </a:lnTo>
                    <a:lnTo>
                      <a:pt x="15" y="5"/>
                    </a:lnTo>
                    <a:lnTo>
                      <a:pt x="14" y="6"/>
                    </a:lnTo>
                    <a:lnTo>
                      <a:pt x="13" y="6"/>
                    </a:lnTo>
                    <a:lnTo>
                      <a:pt x="12" y="6"/>
                    </a:lnTo>
                    <a:lnTo>
                      <a:pt x="11" y="7"/>
                    </a:lnTo>
                    <a:lnTo>
                      <a:pt x="10" y="8"/>
                    </a:lnTo>
                    <a:lnTo>
                      <a:pt x="9" y="8"/>
                    </a:lnTo>
                    <a:lnTo>
                      <a:pt x="8" y="9"/>
                    </a:lnTo>
                    <a:lnTo>
                      <a:pt x="7" y="9"/>
                    </a:lnTo>
                    <a:lnTo>
                      <a:pt x="6" y="10"/>
                    </a:lnTo>
                    <a:lnTo>
                      <a:pt x="5" y="11"/>
                    </a:lnTo>
                    <a:lnTo>
                      <a:pt x="4" y="12"/>
                    </a:lnTo>
                    <a:lnTo>
                      <a:pt x="3" y="13"/>
                    </a:lnTo>
                    <a:lnTo>
                      <a:pt x="2" y="14"/>
                    </a:lnTo>
                    <a:lnTo>
                      <a:pt x="2" y="15"/>
                    </a:lnTo>
                    <a:lnTo>
                      <a:pt x="2" y="16"/>
                    </a:lnTo>
                    <a:lnTo>
                      <a:pt x="1" y="16"/>
                    </a:lnTo>
                    <a:lnTo>
                      <a:pt x="1" y="18"/>
                    </a:lnTo>
                    <a:lnTo>
                      <a:pt x="0" y="19"/>
                    </a:lnTo>
                    <a:lnTo>
                      <a:pt x="0" y="20"/>
                    </a:lnTo>
                    <a:lnTo>
                      <a:pt x="0" y="21"/>
                    </a:lnTo>
                    <a:lnTo>
                      <a:pt x="0" y="22"/>
                    </a:lnTo>
                    <a:lnTo>
                      <a:pt x="0" y="23"/>
                    </a:lnTo>
                    <a:lnTo>
                      <a:pt x="1" y="24"/>
                    </a:lnTo>
                    <a:lnTo>
                      <a:pt x="1" y="25"/>
                    </a:lnTo>
                    <a:lnTo>
                      <a:pt x="1" y="26"/>
                    </a:lnTo>
                    <a:lnTo>
                      <a:pt x="2" y="27"/>
                    </a:lnTo>
                    <a:lnTo>
                      <a:pt x="2" y="28"/>
                    </a:lnTo>
                    <a:lnTo>
                      <a:pt x="3" y="30"/>
                    </a:lnTo>
                    <a:lnTo>
                      <a:pt x="4" y="32"/>
                    </a:lnTo>
                    <a:lnTo>
                      <a:pt x="4" y="33"/>
                    </a:lnTo>
                    <a:lnTo>
                      <a:pt x="5" y="34"/>
                    </a:lnTo>
                    <a:lnTo>
                      <a:pt x="6" y="35"/>
                    </a:lnTo>
                    <a:lnTo>
                      <a:pt x="7" y="36"/>
                    </a:lnTo>
                    <a:lnTo>
                      <a:pt x="8" y="37"/>
                    </a:lnTo>
                    <a:lnTo>
                      <a:pt x="8" y="38"/>
                    </a:lnTo>
                    <a:lnTo>
                      <a:pt x="9" y="39"/>
                    </a:lnTo>
                    <a:lnTo>
                      <a:pt x="10" y="40"/>
                    </a:lnTo>
                    <a:lnTo>
                      <a:pt x="12" y="41"/>
                    </a:lnTo>
                    <a:lnTo>
                      <a:pt x="12" y="42"/>
                    </a:lnTo>
                    <a:lnTo>
                      <a:pt x="14" y="43"/>
                    </a:lnTo>
                    <a:lnTo>
                      <a:pt x="15" y="44"/>
                    </a:lnTo>
                    <a:lnTo>
                      <a:pt x="16" y="45"/>
                    </a:lnTo>
                    <a:lnTo>
                      <a:pt x="17" y="46"/>
                    </a:lnTo>
                    <a:lnTo>
                      <a:pt x="19" y="47"/>
                    </a:lnTo>
                    <a:lnTo>
                      <a:pt x="20" y="48"/>
                    </a:lnTo>
                    <a:lnTo>
                      <a:pt x="22" y="49"/>
                    </a:lnTo>
                    <a:lnTo>
                      <a:pt x="24" y="51"/>
                    </a:lnTo>
                    <a:lnTo>
                      <a:pt x="25" y="52"/>
                    </a:lnTo>
                    <a:lnTo>
                      <a:pt x="26" y="52"/>
                    </a:lnTo>
                    <a:lnTo>
                      <a:pt x="28" y="53"/>
                    </a:lnTo>
                    <a:lnTo>
                      <a:pt x="29" y="54"/>
                    </a:lnTo>
                    <a:lnTo>
                      <a:pt x="30" y="55"/>
                    </a:lnTo>
                    <a:lnTo>
                      <a:pt x="32" y="56"/>
                    </a:lnTo>
                    <a:lnTo>
                      <a:pt x="33" y="57"/>
                    </a:lnTo>
                    <a:lnTo>
                      <a:pt x="34" y="58"/>
                    </a:lnTo>
                    <a:lnTo>
                      <a:pt x="36" y="58"/>
                    </a:lnTo>
                    <a:lnTo>
                      <a:pt x="38" y="59"/>
                    </a:lnTo>
                    <a:lnTo>
                      <a:pt x="39" y="60"/>
                    </a:lnTo>
                    <a:lnTo>
                      <a:pt x="40" y="61"/>
                    </a:lnTo>
                    <a:lnTo>
                      <a:pt x="42" y="62"/>
                    </a:lnTo>
                    <a:lnTo>
                      <a:pt x="44" y="62"/>
                    </a:lnTo>
                    <a:lnTo>
                      <a:pt x="45" y="63"/>
                    </a:lnTo>
                    <a:lnTo>
                      <a:pt x="47" y="64"/>
                    </a:lnTo>
                    <a:lnTo>
                      <a:pt x="48" y="64"/>
                    </a:lnTo>
                    <a:lnTo>
                      <a:pt x="50" y="65"/>
                    </a:lnTo>
                    <a:lnTo>
                      <a:pt x="52" y="66"/>
                    </a:lnTo>
                    <a:lnTo>
                      <a:pt x="54" y="67"/>
                    </a:lnTo>
                    <a:lnTo>
                      <a:pt x="55" y="68"/>
                    </a:lnTo>
                    <a:lnTo>
                      <a:pt x="57" y="68"/>
                    </a:lnTo>
                    <a:lnTo>
                      <a:pt x="59" y="69"/>
                    </a:lnTo>
                    <a:lnTo>
                      <a:pt x="61" y="70"/>
                    </a:lnTo>
                    <a:lnTo>
                      <a:pt x="62" y="70"/>
                    </a:lnTo>
                    <a:lnTo>
                      <a:pt x="64" y="71"/>
                    </a:lnTo>
                    <a:lnTo>
                      <a:pt x="66" y="72"/>
                    </a:lnTo>
                    <a:lnTo>
                      <a:pt x="68" y="72"/>
                    </a:lnTo>
                    <a:lnTo>
                      <a:pt x="70" y="73"/>
                    </a:lnTo>
                    <a:lnTo>
                      <a:pt x="72" y="74"/>
                    </a:lnTo>
                    <a:lnTo>
                      <a:pt x="73" y="74"/>
                    </a:lnTo>
                    <a:lnTo>
                      <a:pt x="74" y="74"/>
                    </a:lnTo>
                    <a:lnTo>
                      <a:pt x="75" y="74"/>
                    </a:lnTo>
                    <a:lnTo>
                      <a:pt x="76" y="75"/>
                    </a:lnTo>
                    <a:lnTo>
                      <a:pt x="77" y="75"/>
                    </a:lnTo>
                    <a:lnTo>
                      <a:pt x="78" y="76"/>
                    </a:lnTo>
                    <a:lnTo>
                      <a:pt x="80" y="76"/>
                    </a:lnTo>
                    <a:lnTo>
                      <a:pt x="81" y="76"/>
                    </a:lnTo>
                    <a:lnTo>
                      <a:pt x="83" y="77"/>
                    </a:lnTo>
                    <a:lnTo>
                      <a:pt x="85" y="77"/>
                    </a:lnTo>
                    <a:lnTo>
                      <a:pt x="86" y="78"/>
                    </a:lnTo>
                    <a:lnTo>
                      <a:pt x="88" y="78"/>
                    </a:lnTo>
                    <a:lnTo>
                      <a:pt x="90" y="79"/>
                    </a:lnTo>
                    <a:lnTo>
                      <a:pt x="92" y="79"/>
                    </a:lnTo>
                    <a:lnTo>
                      <a:pt x="94" y="80"/>
                    </a:lnTo>
                    <a:lnTo>
                      <a:pt x="96" y="80"/>
                    </a:lnTo>
                    <a:lnTo>
                      <a:pt x="98" y="80"/>
                    </a:lnTo>
                    <a:lnTo>
                      <a:pt x="99" y="81"/>
                    </a:lnTo>
                    <a:lnTo>
                      <a:pt x="101" y="82"/>
                    </a:lnTo>
                    <a:lnTo>
                      <a:pt x="103" y="82"/>
                    </a:lnTo>
                    <a:lnTo>
                      <a:pt x="105" y="82"/>
                    </a:lnTo>
                    <a:lnTo>
                      <a:pt x="106" y="83"/>
                    </a:lnTo>
                    <a:lnTo>
                      <a:pt x="108" y="83"/>
                    </a:lnTo>
                    <a:lnTo>
                      <a:pt x="109" y="84"/>
                    </a:lnTo>
                    <a:lnTo>
                      <a:pt x="110" y="84"/>
                    </a:lnTo>
                    <a:lnTo>
                      <a:pt x="112" y="84"/>
                    </a:lnTo>
                    <a:lnTo>
                      <a:pt x="113" y="85"/>
                    </a:lnTo>
                    <a:lnTo>
                      <a:pt x="114" y="85"/>
                    </a:lnTo>
                    <a:lnTo>
                      <a:pt x="115" y="85"/>
                    </a:lnTo>
                    <a:lnTo>
                      <a:pt x="116" y="86"/>
                    </a:lnTo>
                    <a:lnTo>
                      <a:pt x="116" y="87"/>
                    </a:lnTo>
                    <a:lnTo>
                      <a:pt x="116" y="88"/>
                    </a:lnTo>
                    <a:lnTo>
                      <a:pt x="116" y="89"/>
                    </a:lnTo>
                    <a:lnTo>
                      <a:pt x="116" y="90"/>
                    </a:lnTo>
                    <a:lnTo>
                      <a:pt x="116" y="91"/>
                    </a:lnTo>
                    <a:lnTo>
                      <a:pt x="116" y="92"/>
                    </a:lnTo>
                    <a:lnTo>
                      <a:pt x="116" y="93"/>
                    </a:lnTo>
                    <a:lnTo>
                      <a:pt x="116" y="94"/>
                    </a:lnTo>
                    <a:lnTo>
                      <a:pt x="116" y="95"/>
                    </a:lnTo>
                    <a:lnTo>
                      <a:pt x="116" y="96"/>
                    </a:lnTo>
                    <a:lnTo>
                      <a:pt x="116" y="97"/>
                    </a:lnTo>
                    <a:lnTo>
                      <a:pt x="116" y="98"/>
                    </a:lnTo>
                    <a:lnTo>
                      <a:pt x="116" y="99"/>
                    </a:lnTo>
                    <a:lnTo>
                      <a:pt x="116" y="100"/>
                    </a:lnTo>
                    <a:lnTo>
                      <a:pt x="116" y="101"/>
                    </a:lnTo>
                    <a:lnTo>
                      <a:pt x="116" y="102"/>
                    </a:lnTo>
                    <a:lnTo>
                      <a:pt x="116" y="103"/>
                    </a:lnTo>
                    <a:lnTo>
                      <a:pt x="116" y="104"/>
                    </a:lnTo>
                    <a:lnTo>
                      <a:pt x="116" y="105"/>
                    </a:lnTo>
                    <a:lnTo>
                      <a:pt x="116" y="106"/>
                    </a:lnTo>
                    <a:lnTo>
                      <a:pt x="116" y="107"/>
                    </a:lnTo>
                    <a:lnTo>
                      <a:pt x="116" y="108"/>
                    </a:lnTo>
                    <a:lnTo>
                      <a:pt x="116" y="109"/>
                    </a:lnTo>
                    <a:lnTo>
                      <a:pt x="116" y="110"/>
                    </a:lnTo>
                    <a:lnTo>
                      <a:pt x="116" y="112"/>
                    </a:lnTo>
                    <a:lnTo>
                      <a:pt x="116" y="140"/>
                    </a:lnTo>
                    <a:lnTo>
                      <a:pt x="116" y="154"/>
                    </a:lnTo>
                    <a:lnTo>
                      <a:pt x="117" y="169"/>
                    </a:lnTo>
                    <a:lnTo>
                      <a:pt x="118" y="183"/>
                    </a:lnTo>
                    <a:lnTo>
                      <a:pt x="120" y="197"/>
                    </a:lnTo>
                    <a:lnTo>
                      <a:pt x="121" y="211"/>
                    </a:lnTo>
                    <a:lnTo>
                      <a:pt x="123" y="225"/>
                    </a:lnTo>
                    <a:lnTo>
                      <a:pt x="124" y="239"/>
                    </a:lnTo>
                    <a:lnTo>
                      <a:pt x="126" y="253"/>
                    </a:lnTo>
                    <a:lnTo>
                      <a:pt x="129" y="266"/>
                    </a:lnTo>
                    <a:lnTo>
                      <a:pt x="132" y="280"/>
                    </a:lnTo>
                    <a:lnTo>
                      <a:pt x="134" y="294"/>
                    </a:lnTo>
                    <a:lnTo>
                      <a:pt x="137" y="307"/>
                    </a:lnTo>
                    <a:lnTo>
                      <a:pt x="140" y="321"/>
                    </a:lnTo>
                    <a:lnTo>
                      <a:pt x="144" y="334"/>
                    </a:lnTo>
                    <a:lnTo>
                      <a:pt x="147" y="348"/>
                    </a:lnTo>
                    <a:lnTo>
                      <a:pt x="151" y="361"/>
                    </a:lnTo>
                    <a:lnTo>
                      <a:pt x="155" y="374"/>
                    </a:lnTo>
                    <a:lnTo>
                      <a:pt x="159" y="387"/>
                    </a:lnTo>
                    <a:lnTo>
                      <a:pt x="164" y="400"/>
                    </a:lnTo>
                    <a:lnTo>
                      <a:pt x="168" y="413"/>
                    </a:lnTo>
                    <a:lnTo>
                      <a:pt x="173" y="426"/>
                    </a:lnTo>
                    <a:lnTo>
                      <a:pt x="178" y="438"/>
                    </a:lnTo>
                    <a:lnTo>
                      <a:pt x="183" y="451"/>
                    </a:lnTo>
                    <a:lnTo>
                      <a:pt x="188" y="463"/>
                    </a:lnTo>
                    <a:lnTo>
                      <a:pt x="194" y="476"/>
                    </a:lnTo>
                    <a:lnTo>
                      <a:pt x="200" y="488"/>
                    </a:lnTo>
                    <a:lnTo>
                      <a:pt x="206" y="500"/>
                    </a:lnTo>
                    <a:lnTo>
                      <a:pt x="212" y="512"/>
                    </a:lnTo>
                    <a:lnTo>
                      <a:pt x="218" y="524"/>
                    </a:lnTo>
                    <a:lnTo>
                      <a:pt x="224" y="536"/>
                    </a:lnTo>
                    <a:lnTo>
                      <a:pt x="230" y="547"/>
                    </a:lnTo>
                    <a:lnTo>
                      <a:pt x="233" y="552"/>
                    </a:lnTo>
                    <a:lnTo>
                      <a:pt x="236" y="558"/>
                    </a:lnTo>
                    <a:lnTo>
                      <a:pt x="240" y="563"/>
                    </a:lnTo>
                    <a:lnTo>
                      <a:pt x="243" y="568"/>
                    </a:lnTo>
                    <a:lnTo>
                      <a:pt x="246" y="574"/>
                    </a:lnTo>
                    <a:lnTo>
                      <a:pt x="250" y="579"/>
                    </a:lnTo>
                    <a:lnTo>
                      <a:pt x="254" y="584"/>
                    </a:lnTo>
                    <a:lnTo>
                      <a:pt x="258" y="589"/>
                    </a:lnTo>
                    <a:lnTo>
                      <a:pt x="261" y="594"/>
                    </a:lnTo>
                    <a:lnTo>
                      <a:pt x="265" y="599"/>
                    </a:lnTo>
                    <a:lnTo>
                      <a:pt x="269" y="604"/>
                    </a:lnTo>
                    <a:lnTo>
                      <a:pt x="273" y="609"/>
                    </a:lnTo>
                    <a:lnTo>
                      <a:pt x="277" y="614"/>
                    </a:lnTo>
                    <a:lnTo>
                      <a:pt x="282" y="618"/>
                    </a:lnTo>
                    <a:lnTo>
                      <a:pt x="286" y="623"/>
                    </a:lnTo>
                    <a:lnTo>
                      <a:pt x="290" y="628"/>
                    </a:lnTo>
                    <a:lnTo>
                      <a:pt x="294" y="632"/>
                    </a:lnTo>
                    <a:lnTo>
                      <a:pt x="299" y="636"/>
                    </a:lnTo>
                    <a:lnTo>
                      <a:pt x="304" y="641"/>
                    </a:lnTo>
                    <a:lnTo>
                      <a:pt x="308" y="645"/>
                    </a:lnTo>
                    <a:lnTo>
                      <a:pt x="313" y="649"/>
                    </a:lnTo>
                    <a:lnTo>
                      <a:pt x="318" y="653"/>
                    </a:lnTo>
                    <a:lnTo>
                      <a:pt x="323" y="657"/>
                    </a:lnTo>
                    <a:lnTo>
                      <a:pt x="328" y="661"/>
                    </a:lnTo>
                    <a:lnTo>
                      <a:pt x="332" y="665"/>
                    </a:lnTo>
                    <a:lnTo>
                      <a:pt x="338" y="668"/>
                    </a:lnTo>
                    <a:lnTo>
                      <a:pt x="343" y="672"/>
                    </a:lnTo>
                    <a:lnTo>
                      <a:pt x="348" y="676"/>
                    </a:lnTo>
                    <a:lnTo>
                      <a:pt x="353" y="679"/>
                    </a:lnTo>
                    <a:lnTo>
                      <a:pt x="359" y="683"/>
                    </a:lnTo>
                    <a:lnTo>
                      <a:pt x="373" y="692"/>
                    </a:lnTo>
                    <a:lnTo>
                      <a:pt x="380" y="697"/>
                    </a:lnTo>
                    <a:lnTo>
                      <a:pt x="388" y="702"/>
                    </a:lnTo>
                    <a:lnTo>
                      <a:pt x="395" y="706"/>
                    </a:lnTo>
                    <a:lnTo>
                      <a:pt x="403" y="710"/>
                    </a:lnTo>
                    <a:lnTo>
                      <a:pt x="410" y="714"/>
                    </a:lnTo>
                    <a:lnTo>
                      <a:pt x="418" y="718"/>
                    </a:lnTo>
                    <a:lnTo>
                      <a:pt x="426" y="722"/>
                    </a:lnTo>
                    <a:lnTo>
                      <a:pt x="433" y="726"/>
                    </a:lnTo>
                    <a:lnTo>
                      <a:pt x="441" y="730"/>
                    </a:lnTo>
                    <a:lnTo>
                      <a:pt x="449" y="733"/>
                    </a:lnTo>
                    <a:lnTo>
                      <a:pt x="457" y="736"/>
                    </a:lnTo>
                    <a:lnTo>
                      <a:pt x="464" y="740"/>
                    </a:lnTo>
                    <a:lnTo>
                      <a:pt x="472" y="743"/>
                    </a:lnTo>
                    <a:lnTo>
                      <a:pt x="480" y="746"/>
                    </a:lnTo>
                    <a:lnTo>
                      <a:pt x="488" y="748"/>
                    </a:lnTo>
                    <a:lnTo>
                      <a:pt x="496" y="751"/>
                    </a:lnTo>
                    <a:lnTo>
                      <a:pt x="504" y="754"/>
                    </a:lnTo>
                    <a:lnTo>
                      <a:pt x="513" y="756"/>
                    </a:lnTo>
                    <a:lnTo>
                      <a:pt x="521" y="758"/>
                    </a:lnTo>
                    <a:lnTo>
                      <a:pt x="529" y="760"/>
                    </a:lnTo>
                    <a:lnTo>
                      <a:pt x="537" y="762"/>
                    </a:lnTo>
                    <a:lnTo>
                      <a:pt x="545" y="764"/>
                    </a:lnTo>
                    <a:lnTo>
                      <a:pt x="554" y="766"/>
                    </a:lnTo>
                    <a:lnTo>
                      <a:pt x="562" y="767"/>
                    </a:lnTo>
                    <a:lnTo>
                      <a:pt x="570" y="768"/>
                    </a:lnTo>
                    <a:lnTo>
                      <a:pt x="578" y="770"/>
                    </a:lnTo>
                    <a:lnTo>
                      <a:pt x="587" y="771"/>
                    </a:lnTo>
                    <a:lnTo>
                      <a:pt x="595" y="772"/>
                    </a:lnTo>
                    <a:lnTo>
                      <a:pt x="604" y="772"/>
                    </a:lnTo>
                    <a:lnTo>
                      <a:pt x="612" y="773"/>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sp>
            <p:nvSpPr>
              <p:cNvPr id="63498" name="Line 10"/>
              <p:cNvSpPr>
                <a:spLocks noChangeShapeType="1"/>
              </p:cNvSpPr>
              <p:nvPr/>
            </p:nvSpPr>
            <p:spPr bwMode="auto">
              <a:xfrm>
                <a:off x="271" y="1951"/>
                <a:ext cx="3887" cy="0"/>
              </a:xfrm>
              <a:prstGeom prst="line">
                <a:avLst/>
              </a:prstGeom>
              <a:noFill/>
              <a:ln w="12700">
                <a:solidFill>
                  <a:srgbClr val="000000"/>
                </a:solidFill>
                <a:round/>
                <a:headEnd type="none" w="sm" len="sm"/>
                <a:tailEnd type="none" w="sm" len="sm"/>
              </a:ln>
              <a:effectLst/>
            </p:spPr>
            <p:txBody>
              <a:bodyPr/>
              <a:lstStyle/>
              <a:p>
                <a:endParaRPr lang="es-CL"/>
              </a:p>
            </p:txBody>
          </p:sp>
          <p:sp>
            <p:nvSpPr>
              <p:cNvPr id="63499" name="Freeform 11"/>
              <p:cNvSpPr>
                <a:spLocks/>
              </p:cNvSpPr>
              <p:nvPr/>
            </p:nvSpPr>
            <p:spPr bwMode="auto">
              <a:xfrm>
                <a:off x="4197" y="1900"/>
                <a:ext cx="830" cy="303"/>
              </a:xfrm>
              <a:custGeom>
                <a:avLst/>
                <a:gdLst/>
                <a:ahLst/>
                <a:cxnLst>
                  <a:cxn ang="0">
                    <a:pos x="9" y="0"/>
                  </a:cxn>
                  <a:cxn ang="0">
                    <a:pos x="705" y="166"/>
                  </a:cxn>
                  <a:cxn ang="0">
                    <a:pos x="829" y="302"/>
                  </a:cxn>
                  <a:cxn ang="0">
                    <a:pos x="572" y="302"/>
                  </a:cxn>
                  <a:cxn ang="0">
                    <a:pos x="647" y="228"/>
                  </a:cxn>
                  <a:cxn ang="0">
                    <a:pos x="0" y="132"/>
                  </a:cxn>
                  <a:cxn ang="0">
                    <a:pos x="9" y="0"/>
                  </a:cxn>
                </a:cxnLst>
                <a:rect l="0" t="0" r="r" b="b"/>
                <a:pathLst>
                  <a:path w="830" h="303">
                    <a:moveTo>
                      <a:pt x="9" y="0"/>
                    </a:moveTo>
                    <a:lnTo>
                      <a:pt x="705" y="166"/>
                    </a:lnTo>
                    <a:lnTo>
                      <a:pt x="829" y="302"/>
                    </a:lnTo>
                    <a:lnTo>
                      <a:pt x="572" y="302"/>
                    </a:lnTo>
                    <a:lnTo>
                      <a:pt x="647" y="228"/>
                    </a:lnTo>
                    <a:lnTo>
                      <a:pt x="0" y="132"/>
                    </a:lnTo>
                    <a:lnTo>
                      <a:pt x="9" y="0"/>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grpSp>
        <p:grpSp>
          <p:nvGrpSpPr>
            <p:cNvPr id="4" name="Group 12"/>
            <p:cNvGrpSpPr>
              <a:grpSpLocks/>
            </p:cNvGrpSpPr>
            <p:nvPr/>
          </p:nvGrpSpPr>
          <p:grpSpPr bwMode="auto">
            <a:xfrm>
              <a:off x="4272" y="3226"/>
              <a:ext cx="1392" cy="975"/>
              <a:chOff x="4272" y="3226"/>
              <a:chExt cx="1392" cy="975"/>
            </a:xfrm>
          </p:grpSpPr>
          <p:sp>
            <p:nvSpPr>
              <p:cNvPr id="63501" name="Rectangle 13"/>
              <p:cNvSpPr>
                <a:spLocks noChangeArrowheads="1"/>
              </p:cNvSpPr>
              <p:nvPr/>
            </p:nvSpPr>
            <p:spPr bwMode="auto">
              <a:xfrm>
                <a:off x="4272" y="3785"/>
                <a:ext cx="1392" cy="416"/>
              </a:xfrm>
              <a:prstGeom prst="rect">
                <a:avLst/>
              </a:prstGeom>
              <a:noFill/>
              <a:ln w="9525">
                <a:noFill/>
                <a:miter lim="800000"/>
                <a:headEnd/>
                <a:tailEnd/>
              </a:ln>
              <a:effectLst/>
            </p:spPr>
            <p:txBody>
              <a:bodyPr wrap="none" lIns="92075" tIns="46038" rIns="92075" bIns="46038" anchor="ctr">
                <a:spAutoFit/>
              </a:bodyPr>
              <a:lstStyle/>
              <a:p>
                <a:pPr algn="ctr" eaLnBrk="0" hangingPunct="0">
                  <a:lnSpc>
                    <a:spcPct val="85000"/>
                  </a:lnSpc>
                  <a:spcBef>
                    <a:spcPct val="30000"/>
                  </a:spcBef>
                </a:pPr>
                <a:r>
                  <a:rPr lang="es-ES" sz="2200">
                    <a:latin typeface="Comic Sans MS" pitchFamily="66" charset="0"/>
                  </a:rPr>
                  <a:t>Desplazamiento</a:t>
                </a:r>
              </a:p>
              <a:p>
                <a:pPr algn="ctr" eaLnBrk="0" hangingPunct="0">
                  <a:lnSpc>
                    <a:spcPct val="85000"/>
                  </a:lnSpc>
                  <a:spcBef>
                    <a:spcPct val="30000"/>
                  </a:spcBef>
                </a:pPr>
                <a:endParaRPr lang="es-ES" sz="2200">
                  <a:latin typeface="Arial" charset="0"/>
                </a:endParaRPr>
              </a:p>
            </p:txBody>
          </p:sp>
          <p:grpSp>
            <p:nvGrpSpPr>
              <p:cNvPr id="5" name="Group 14"/>
              <p:cNvGrpSpPr>
                <a:grpSpLocks/>
              </p:cNvGrpSpPr>
              <p:nvPr/>
            </p:nvGrpSpPr>
            <p:grpSpPr bwMode="auto">
              <a:xfrm>
                <a:off x="4551" y="3226"/>
                <a:ext cx="842" cy="562"/>
                <a:chOff x="4551" y="3226"/>
                <a:chExt cx="842" cy="562"/>
              </a:xfrm>
            </p:grpSpPr>
            <p:sp>
              <p:nvSpPr>
                <p:cNvPr id="63503" name="Freeform 15"/>
                <p:cNvSpPr>
                  <a:spLocks/>
                </p:cNvSpPr>
                <p:nvPr/>
              </p:nvSpPr>
              <p:spPr bwMode="auto">
                <a:xfrm>
                  <a:off x="4551" y="3499"/>
                  <a:ext cx="842" cy="289"/>
                </a:xfrm>
                <a:custGeom>
                  <a:avLst/>
                  <a:gdLst/>
                  <a:ahLst/>
                  <a:cxnLst>
                    <a:cxn ang="0">
                      <a:pos x="0" y="288"/>
                    </a:cxn>
                    <a:cxn ang="0">
                      <a:pos x="841" y="288"/>
                    </a:cxn>
                    <a:cxn ang="0">
                      <a:pos x="700" y="0"/>
                    </a:cxn>
                    <a:cxn ang="0">
                      <a:pos x="140" y="0"/>
                    </a:cxn>
                    <a:cxn ang="0">
                      <a:pos x="0" y="288"/>
                    </a:cxn>
                  </a:cxnLst>
                  <a:rect l="0" t="0" r="r" b="b"/>
                  <a:pathLst>
                    <a:path w="842" h="289">
                      <a:moveTo>
                        <a:pt x="0" y="288"/>
                      </a:moveTo>
                      <a:lnTo>
                        <a:pt x="841" y="288"/>
                      </a:lnTo>
                      <a:lnTo>
                        <a:pt x="700" y="0"/>
                      </a:lnTo>
                      <a:lnTo>
                        <a:pt x="140" y="0"/>
                      </a:lnTo>
                      <a:lnTo>
                        <a:pt x="0" y="288"/>
                      </a:lnTo>
                    </a:path>
                  </a:pathLst>
                </a:custGeom>
                <a:solidFill>
                  <a:srgbClr val="66FF33"/>
                </a:solidFill>
                <a:ln w="12700" cap="rnd" cmpd="sng">
                  <a:solidFill>
                    <a:schemeClr val="tx1"/>
                  </a:solidFill>
                  <a:prstDash val="solid"/>
                  <a:round/>
                  <a:headEnd type="none" w="sm" len="sm"/>
                  <a:tailEnd type="none" w="sm" len="sm"/>
                </a:ln>
                <a:effectLst/>
              </p:spPr>
              <p:txBody>
                <a:bodyPr/>
                <a:lstStyle/>
                <a:p>
                  <a:endParaRPr lang="es-CL"/>
                </a:p>
              </p:txBody>
            </p:sp>
            <p:sp>
              <p:nvSpPr>
                <p:cNvPr id="63504" name="Oval 16"/>
                <p:cNvSpPr>
                  <a:spLocks noChangeArrowheads="1"/>
                </p:cNvSpPr>
                <p:nvPr/>
              </p:nvSpPr>
              <p:spPr bwMode="auto">
                <a:xfrm>
                  <a:off x="4746" y="3226"/>
                  <a:ext cx="424" cy="376"/>
                </a:xfrm>
                <a:prstGeom prst="ellipse">
                  <a:avLst/>
                </a:prstGeom>
                <a:solidFill>
                  <a:schemeClr val="bg1"/>
                </a:solidFill>
                <a:ln w="12700">
                  <a:solidFill>
                    <a:schemeClr val="tx1"/>
                  </a:solidFill>
                  <a:round/>
                  <a:headEnd/>
                  <a:tailEnd/>
                </a:ln>
                <a:effectLst/>
              </p:spPr>
              <p:txBody>
                <a:bodyPr wrap="none" anchor="ctr"/>
                <a:lstStyle/>
                <a:p>
                  <a:endParaRPr lang="es-CL"/>
                </a:p>
              </p:txBody>
            </p:sp>
          </p:grpSp>
        </p:grpSp>
        <p:grpSp>
          <p:nvGrpSpPr>
            <p:cNvPr id="6" name="Group 17"/>
            <p:cNvGrpSpPr>
              <a:grpSpLocks/>
            </p:cNvGrpSpPr>
            <p:nvPr/>
          </p:nvGrpSpPr>
          <p:grpSpPr bwMode="auto">
            <a:xfrm>
              <a:off x="4548" y="2373"/>
              <a:ext cx="842" cy="848"/>
              <a:chOff x="4548" y="2373"/>
              <a:chExt cx="842" cy="848"/>
            </a:xfrm>
          </p:grpSpPr>
          <p:sp>
            <p:nvSpPr>
              <p:cNvPr id="63506" name="Oval 18"/>
              <p:cNvSpPr>
                <a:spLocks noChangeArrowheads="1"/>
              </p:cNvSpPr>
              <p:nvPr/>
            </p:nvSpPr>
            <p:spPr bwMode="auto">
              <a:xfrm>
                <a:off x="4548" y="2866"/>
                <a:ext cx="842" cy="181"/>
              </a:xfrm>
              <a:prstGeom prst="ellipse">
                <a:avLst/>
              </a:prstGeom>
              <a:solidFill>
                <a:srgbClr val="008080"/>
              </a:solidFill>
              <a:ln w="12700">
                <a:solidFill>
                  <a:srgbClr val="000000"/>
                </a:solidFill>
                <a:round/>
                <a:headEnd/>
                <a:tailEnd/>
              </a:ln>
              <a:effectLst/>
            </p:spPr>
            <p:txBody>
              <a:bodyPr wrap="none" anchor="ctr"/>
              <a:lstStyle/>
              <a:p>
                <a:endParaRPr lang="es-CL"/>
              </a:p>
            </p:txBody>
          </p:sp>
          <p:sp>
            <p:nvSpPr>
              <p:cNvPr id="63507" name="Freeform 19"/>
              <p:cNvSpPr>
                <a:spLocks/>
              </p:cNvSpPr>
              <p:nvPr/>
            </p:nvSpPr>
            <p:spPr bwMode="auto">
              <a:xfrm>
                <a:off x="4670" y="2437"/>
                <a:ext cx="573" cy="540"/>
              </a:xfrm>
              <a:custGeom>
                <a:avLst/>
                <a:gdLst/>
                <a:ahLst/>
                <a:cxnLst>
                  <a:cxn ang="0">
                    <a:pos x="0" y="59"/>
                  </a:cxn>
                  <a:cxn ang="0">
                    <a:pos x="0" y="118"/>
                  </a:cxn>
                  <a:cxn ang="0">
                    <a:pos x="0" y="176"/>
                  </a:cxn>
                  <a:cxn ang="0">
                    <a:pos x="0" y="235"/>
                  </a:cxn>
                  <a:cxn ang="0">
                    <a:pos x="0" y="294"/>
                  </a:cxn>
                  <a:cxn ang="0">
                    <a:pos x="0" y="354"/>
                  </a:cxn>
                  <a:cxn ang="0">
                    <a:pos x="0" y="413"/>
                  </a:cxn>
                  <a:cxn ang="0">
                    <a:pos x="0" y="474"/>
                  </a:cxn>
                  <a:cxn ang="0">
                    <a:pos x="2" y="482"/>
                  </a:cxn>
                  <a:cxn ang="0">
                    <a:pos x="7" y="488"/>
                  </a:cxn>
                  <a:cxn ang="0">
                    <a:pos x="15" y="494"/>
                  </a:cxn>
                  <a:cxn ang="0">
                    <a:pos x="26" y="500"/>
                  </a:cxn>
                  <a:cxn ang="0">
                    <a:pos x="38" y="506"/>
                  </a:cxn>
                  <a:cxn ang="0">
                    <a:pos x="54" y="512"/>
                  </a:cxn>
                  <a:cxn ang="0">
                    <a:pos x="71" y="517"/>
                  </a:cxn>
                  <a:cxn ang="0">
                    <a:pos x="94" y="522"/>
                  </a:cxn>
                  <a:cxn ang="0">
                    <a:pos x="115" y="526"/>
                  </a:cxn>
                  <a:cxn ang="0">
                    <a:pos x="138" y="530"/>
                  </a:cxn>
                  <a:cxn ang="0">
                    <a:pos x="162" y="532"/>
                  </a:cxn>
                  <a:cxn ang="0">
                    <a:pos x="188" y="535"/>
                  </a:cxn>
                  <a:cxn ang="0">
                    <a:pos x="214" y="536"/>
                  </a:cxn>
                  <a:cxn ang="0">
                    <a:pos x="242" y="538"/>
                  </a:cxn>
                  <a:cxn ang="0">
                    <a:pos x="270" y="538"/>
                  </a:cxn>
                  <a:cxn ang="0">
                    <a:pos x="307" y="538"/>
                  </a:cxn>
                  <a:cxn ang="0">
                    <a:pos x="335" y="538"/>
                  </a:cxn>
                  <a:cxn ang="0">
                    <a:pos x="362" y="536"/>
                  </a:cxn>
                  <a:cxn ang="0">
                    <a:pos x="389" y="534"/>
                  </a:cxn>
                  <a:cxn ang="0">
                    <a:pos x="414" y="532"/>
                  </a:cxn>
                  <a:cxn ang="0">
                    <a:pos x="438" y="529"/>
                  </a:cxn>
                  <a:cxn ang="0">
                    <a:pos x="460" y="525"/>
                  </a:cxn>
                  <a:cxn ang="0">
                    <a:pos x="480" y="521"/>
                  </a:cxn>
                  <a:cxn ang="0">
                    <a:pos x="504" y="516"/>
                  </a:cxn>
                  <a:cxn ang="0">
                    <a:pos x="520" y="511"/>
                  </a:cxn>
                  <a:cxn ang="0">
                    <a:pos x="534" y="506"/>
                  </a:cxn>
                  <a:cxn ang="0">
                    <a:pos x="546" y="500"/>
                  </a:cxn>
                  <a:cxn ang="0">
                    <a:pos x="556" y="494"/>
                  </a:cxn>
                  <a:cxn ang="0">
                    <a:pos x="562" y="488"/>
                  </a:cxn>
                  <a:cxn ang="0">
                    <a:pos x="567" y="482"/>
                  </a:cxn>
                  <a:cxn ang="0">
                    <a:pos x="568" y="476"/>
                  </a:cxn>
                  <a:cxn ang="0">
                    <a:pos x="570" y="402"/>
                  </a:cxn>
                  <a:cxn ang="0">
                    <a:pos x="570" y="343"/>
                  </a:cxn>
                  <a:cxn ang="0">
                    <a:pos x="571" y="284"/>
                  </a:cxn>
                  <a:cxn ang="0">
                    <a:pos x="571" y="224"/>
                  </a:cxn>
                  <a:cxn ang="0">
                    <a:pos x="572" y="165"/>
                  </a:cxn>
                  <a:cxn ang="0">
                    <a:pos x="572" y="106"/>
                  </a:cxn>
                  <a:cxn ang="0">
                    <a:pos x="572" y="47"/>
                  </a:cxn>
                  <a:cxn ang="0">
                    <a:pos x="536" y="2"/>
                  </a:cxn>
                  <a:cxn ang="0">
                    <a:pos x="464" y="2"/>
                  </a:cxn>
                  <a:cxn ang="0">
                    <a:pos x="393" y="2"/>
                  </a:cxn>
                  <a:cxn ang="0">
                    <a:pos x="321" y="1"/>
                  </a:cxn>
                  <a:cxn ang="0">
                    <a:pos x="250" y="1"/>
                  </a:cxn>
                  <a:cxn ang="0">
                    <a:pos x="178" y="0"/>
                  </a:cxn>
                  <a:cxn ang="0">
                    <a:pos x="107" y="0"/>
                  </a:cxn>
                  <a:cxn ang="0">
                    <a:pos x="35" y="0"/>
                  </a:cxn>
                </a:cxnLst>
                <a:rect l="0" t="0" r="r" b="b"/>
                <a:pathLst>
                  <a:path w="573" h="540">
                    <a:moveTo>
                      <a:pt x="0" y="0"/>
                    </a:moveTo>
                    <a:lnTo>
                      <a:pt x="0" y="29"/>
                    </a:lnTo>
                    <a:lnTo>
                      <a:pt x="0" y="44"/>
                    </a:lnTo>
                    <a:lnTo>
                      <a:pt x="0" y="59"/>
                    </a:lnTo>
                    <a:lnTo>
                      <a:pt x="0" y="73"/>
                    </a:lnTo>
                    <a:lnTo>
                      <a:pt x="0" y="88"/>
                    </a:lnTo>
                    <a:lnTo>
                      <a:pt x="0" y="103"/>
                    </a:lnTo>
                    <a:lnTo>
                      <a:pt x="0" y="118"/>
                    </a:lnTo>
                    <a:lnTo>
                      <a:pt x="0" y="132"/>
                    </a:lnTo>
                    <a:lnTo>
                      <a:pt x="0" y="147"/>
                    </a:lnTo>
                    <a:lnTo>
                      <a:pt x="0" y="162"/>
                    </a:lnTo>
                    <a:lnTo>
                      <a:pt x="0" y="176"/>
                    </a:lnTo>
                    <a:lnTo>
                      <a:pt x="0" y="191"/>
                    </a:lnTo>
                    <a:lnTo>
                      <a:pt x="0" y="206"/>
                    </a:lnTo>
                    <a:lnTo>
                      <a:pt x="0" y="220"/>
                    </a:lnTo>
                    <a:lnTo>
                      <a:pt x="0" y="235"/>
                    </a:lnTo>
                    <a:lnTo>
                      <a:pt x="0" y="250"/>
                    </a:lnTo>
                    <a:lnTo>
                      <a:pt x="0" y="265"/>
                    </a:lnTo>
                    <a:lnTo>
                      <a:pt x="0" y="279"/>
                    </a:lnTo>
                    <a:lnTo>
                      <a:pt x="0" y="294"/>
                    </a:lnTo>
                    <a:lnTo>
                      <a:pt x="0" y="309"/>
                    </a:lnTo>
                    <a:lnTo>
                      <a:pt x="0" y="324"/>
                    </a:lnTo>
                    <a:lnTo>
                      <a:pt x="0" y="338"/>
                    </a:lnTo>
                    <a:lnTo>
                      <a:pt x="0" y="354"/>
                    </a:lnTo>
                    <a:lnTo>
                      <a:pt x="0" y="368"/>
                    </a:lnTo>
                    <a:lnTo>
                      <a:pt x="0" y="383"/>
                    </a:lnTo>
                    <a:lnTo>
                      <a:pt x="0" y="398"/>
                    </a:lnTo>
                    <a:lnTo>
                      <a:pt x="0" y="413"/>
                    </a:lnTo>
                    <a:lnTo>
                      <a:pt x="0" y="428"/>
                    </a:lnTo>
                    <a:lnTo>
                      <a:pt x="0" y="443"/>
                    </a:lnTo>
                    <a:lnTo>
                      <a:pt x="0" y="458"/>
                    </a:lnTo>
                    <a:lnTo>
                      <a:pt x="0" y="474"/>
                    </a:lnTo>
                    <a:lnTo>
                      <a:pt x="0" y="477"/>
                    </a:lnTo>
                    <a:lnTo>
                      <a:pt x="0" y="478"/>
                    </a:lnTo>
                    <a:lnTo>
                      <a:pt x="1" y="480"/>
                    </a:lnTo>
                    <a:lnTo>
                      <a:pt x="2" y="482"/>
                    </a:lnTo>
                    <a:lnTo>
                      <a:pt x="3" y="483"/>
                    </a:lnTo>
                    <a:lnTo>
                      <a:pt x="4" y="485"/>
                    </a:lnTo>
                    <a:lnTo>
                      <a:pt x="6" y="486"/>
                    </a:lnTo>
                    <a:lnTo>
                      <a:pt x="7" y="488"/>
                    </a:lnTo>
                    <a:lnTo>
                      <a:pt x="9" y="490"/>
                    </a:lnTo>
                    <a:lnTo>
                      <a:pt x="11" y="491"/>
                    </a:lnTo>
                    <a:lnTo>
                      <a:pt x="13" y="493"/>
                    </a:lnTo>
                    <a:lnTo>
                      <a:pt x="15" y="494"/>
                    </a:lnTo>
                    <a:lnTo>
                      <a:pt x="18" y="496"/>
                    </a:lnTo>
                    <a:lnTo>
                      <a:pt x="20" y="498"/>
                    </a:lnTo>
                    <a:lnTo>
                      <a:pt x="23" y="499"/>
                    </a:lnTo>
                    <a:lnTo>
                      <a:pt x="26" y="500"/>
                    </a:lnTo>
                    <a:lnTo>
                      <a:pt x="29" y="502"/>
                    </a:lnTo>
                    <a:lnTo>
                      <a:pt x="32" y="504"/>
                    </a:lnTo>
                    <a:lnTo>
                      <a:pt x="35" y="505"/>
                    </a:lnTo>
                    <a:lnTo>
                      <a:pt x="38" y="506"/>
                    </a:lnTo>
                    <a:lnTo>
                      <a:pt x="42" y="508"/>
                    </a:lnTo>
                    <a:lnTo>
                      <a:pt x="46" y="509"/>
                    </a:lnTo>
                    <a:lnTo>
                      <a:pt x="50" y="510"/>
                    </a:lnTo>
                    <a:lnTo>
                      <a:pt x="54" y="512"/>
                    </a:lnTo>
                    <a:lnTo>
                      <a:pt x="58" y="513"/>
                    </a:lnTo>
                    <a:lnTo>
                      <a:pt x="62" y="514"/>
                    </a:lnTo>
                    <a:lnTo>
                      <a:pt x="66" y="516"/>
                    </a:lnTo>
                    <a:lnTo>
                      <a:pt x="71" y="517"/>
                    </a:lnTo>
                    <a:lnTo>
                      <a:pt x="75" y="518"/>
                    </a:lnTo>
                    <a:lnTo>
                      <a:pt x="80" y="519"/>
                    </a:lnTo>
                    <a:lnTo>
                      <a:pt x="85" y="520"/>
                    </a:lnTo>
                    <a:lnTo>
                      <a:pt x="94" y="522"/>
                    </a:lnTo>
                    <a:lnTo>
                      <a:pt x="100" y="523"/>
                    </a:lnTo>
                    <a:lnTo>
                      <a:pt x="105" y="524"/>
                    </a:lnTo>
                    <a:lnTo>
                      <a:pt x="110" y="525"/>
                    </a:lnTo>
                    <a:lnTo>
                      <a:pt x="115" y="526"/>
                    </a:lnTo>
                    <a:lnTo>
                      <a:pt x="121" y="527"/>
                    </a:lnTo>
                    <a:lnTo>
                      <a:pt x="126" y="528"/>
                    </a:lnTo>
                    <a:lnTo>
                      <a:pt x="132" y="529"/>
                    </a:lnTo>
                    <a:lnTo>
                      <a:pt x="138" y="530"/>
                    </a:lnTo>
                    <a:lnTo>
                      <a:pt x="144" y="530"/>
                    </a:lnTo>
                    <a:lnTo>
                      <a:pt x="150" y="531"/>
                    </a:lnTo>
                    <a:lnTo>
                      <a:pt x="156" y="532"/>
                    </a:lnTo>
                    <a:lnTo>
                      <a:pt x="162" y="532"/>
                    </a:lnTo>
                    <a:lnTo>
                      <a:pt x="168" y="533"/>
                    </a:lnTo>
                    <a:lnTo>
                      <a:pt x="175" y="534"/>
                    </a:lnTo>
                    <a:lnTo>
                      <a:pt x="181" y="534"/>
                    </a:lnTo>
                    <a:lnTo>
                      <a:pt x="188" y="535"/>
                    </a:lnTo>
                    <a:lnTo>
                      <a:pt x="194" y="535"/>
                    </a:lnTo>
                    <a:lnTo>
                      <a:pt x="201" y="536"/>
                    </a:lnTo>
                    <a:lnTo>
                      <a:pt x="207" y="536"/>
                    </a:lnTo>
                    <a:lnTo>
                      <a:pt x="214" y="536"/>
                    </a:lnTo>
                    <a:lnTo>
                      <a:pt x="221" y="537"/>
                    </a:lnTo>
                    <a:lnTo>
                      <a:pt x="228" y="537"/>
                    </a:lnTo>
                    <a:lnTo>
                      <a:pt x="235" y="538"/>
                    </a:lnTo>
                    <a:lnTo>
                      <a:pt x="242" y="538"/>
                    </a:lnTo>
                    <a:lnTo>
                      <a:pt x="249" y="538"/>
                    </a:lnTo>
                    <a:lnTo>
                      <a:pt x="256" y="538"/>
                    </a:lnTo>
                    <a:lnTo>
                      <a:pt x="263" y="538"/>
                    </a:lnTo>
                    <a:lnTo>
                      <a:pt x="270" y="538"/>
                    </a:lnTo>
                    <a:lnTo>
                      <a:pt x="278" y="538"/>
                    </a:lnTo>
                    <a:lnTo>
                      <a:pt x="285" y="539"/>
                    </a:lnTo>
                    <a:lnTo>
                      <a:pt x="300" y="538"/>
                    </a:lnTo>
                    <a:lnTo>
                      <a:pt x="307" y="538"/>
                    </a:lnTo>
                    <a:lnTo>
                      <a:pt x="314" y="538"/>
                    </a:lnTo>
                    <a:lnTo>
                      <a:pt x="321" y="538"/>
                    </a:lnTo>
                    <a:lnTo>
                      <a:pt x="328" y="538"/>
                    </a:lnTo>
                    <a:lnTo>
                      <a:pt x="335" y="538"/>
                    </a:lnTo>
                    <a:lnTo>
                      <a:pt x="342" y="537"/>
                    </a:lnTo>
                    <a:lnTo>
                      <a:pt x="349" y="537"/>
                    </a:lnTo>
                    <a:lnTo>
                      <a:pt x="356" y="536"/>
                    </a:lnTo>
                    <a:lnTo>
                      <a:pt x="362" y="536"/>
                    </a:lnTo>
                    <a:lnTo>
                      <a:pt x="369" y="536"/>
                    </a:lnTo>
                    <a:lnTo>
                      <a:pt x="376" y="535"/>
                    </a:lnTo>
                    <a:lnTo>
                      <a:pt x="382" y="535"/>
                    </a:lnTo>
                    <a:lnTo>
                      <a:pt x="389" y="534"/>
                    </a:lnTo>
                    <a:lnTo>
                      <a:pt x="395" y="534"/>
                    </a:lnTo>
                    <a:lnTo>
                      <a:pt x="402" y="533"/>
                    </a:lnTo>
                    <a:lnTo>
                      <a:pt x="408" y="532"/>
                    </a:lnTo>
                    <a:lnTo>
                      <a:pt x="414" y="532"/>
                    </a:lnTo>
                    <a:lnTo>
                      <a:pt x="420" y="531"/>
                    </a:lnTo>
                    <a:lnTo>
                      <a:pt x="426" y="530"/>
                    </a:lnTo>
                    <a:lnTo>
                      <a:pt x="432" y="530"/>
                    </a:lnTo>
                    <a:lnTo>
                      <a:pt x="438" y="529"/>
                    </a:lnTo>
                    <a:lnTo>
                      <a:pt x="443" y="528"/>
                    </a:lnTo>
                    <a:lnTo>
                      <a:pt x="449" y="527"/>
                    </a:lnTo>
                    <a:lnTo>
                      <a:pt x="454" y="526"/>
                    </a:lnTo>
                    <a:lnTo>
                      <a:pt x="460" y="525"/>
                    </a:lnTo>
                    <a:lnTo>
                      <a:pt x="465" y="524"/>
                    </a:lnTo>
                    <a:lnTo>
                      <a:pt x="470" y="523"/>
                    </a:lnTo>
                    <a:lnTo>
                      <a:pt x="476" y="522"/>
                    </a:lnTo>
                    <a:lnTo>
                      <a:pt x="480" y="521"/>
                    </a:lnTo>
                    <a:lnTo>
                      <a:pt x="486" y="520"/>
                    </a:lnTo>
                    <a:lnTo>
                      <a:pt x="495" y="518"/>
                    </a:lnTo>
                    <a:lnTo>
                      <a:pt x="499" y="517"/>
                    </a:lnTo>
                    <a:lnTo>
                      <a:pt x="504" y="516"/>
                    </a:lnTo>
                    <a:lnTo>
                      <a:pt x="508" y="514"/>
                    </a:lnTo>
                    <a:lnTo>
                      <a:pt x="512" y="514"/>
                    </a:lnTo>
                    <a:lnTo>
                      <a:pt x="516" y="512"/>
                    </a:lnTo>
                    <a:lnTo>
                      <a:pt x="520" y="511"/>
                    </a:lnTo>
                    <a:lnTo>
                      <a:pt x="524" y="510"/>
                    </a:lnTo>
                    <a:lnTo>
                      <a:pt x="527" y="508"/>
                    </a:lnTo>
                    <a:lnTo>
                      <a:pt x="531" y="507"/>
                    </a:lnTo>
                    <a:lnTo>
                      <a:pt x="534" y="506"/>
                    </a:lnTo>
                    <a:lnTo>
                      <a:pt x="537" y="504"/>
                    </a:lnTo>
                    <a:lnTo>
                      <a:pt x="540" y="503"/>
                    </a:lnTo>
                    <a:lnTo>
                      <a:pt x="543" y="502"/>
                    </a:lnTo>
                    <a:lnTo>
                      <a:pt x="546" y="500"/>
                    </a:lnTo>
                    <a:lnTo>
                      <a:pt x="548" y="499"/>
                    </a:lnTo>
                    <a:lnTo>
                      <a:pt x="551" y="497"/>
                    </a:lnTo>
                    <a:lnTo>
                      <a:pt x="553" y="496"/>
                    </a:lnTo>
                    <a:lnTo>
                      <a:pt x="556" y="494"/>
                    </a:lnTo>
                    <a:lnTo>
                      <a:pt x="558" y="493"/>
                    </a:lnTo>
                    <a:lnTo>
                      <a:pt x="559" y="491"/>
                    </a:lnTo>
                    <a:lnTo>
                      <a:pt x="561" y="490"/>
                    </a:lnTo>
                    <a:lnTo>
                      <a:pt x="562" y="488"/>
                    </a:lnTo>
                    <a:lnTo>
                      <a:pt x="564" y="487"/>
                    </a:lnTo>
                    <a:lnTo>
                      <a:pt x="565" y="485"/>
                    </a:lnTo>
                    <a:lnTo>
                      <a:pt x="566" y="484"/>
                    </a:lnTo>
                    <a:lnTo>
                      <a:pt x="567" y="482"/>
                    </a:lnTo>
                    <a:lnTo>
                      <a:pt x="567" y="480"/>
                    </a:lnTo>
                    <a:lnTo>
                      <a:pt x="568" y="479"/>
                    </a:lnTo>
                    <a:lnTo>
                      <a:pt x="568" y="477"/>
                    </a:lnTo>
                    <a:lnTo>
                      <a:pt x="568" y="476"/>
                    </a:lnTo>
                    <a:lnTo>
                      <a:pt x="569" y="446"/>
                    </a:lnTo>
                    <a:lnTo>
                      <a:pt x="569" y="431"/>
                    </a:lnTo>
                    <a:lnTo>
                      <a:pt x="569" y="416"/>
                    </a:lnTo>
                    <a:lnTo>
                      <a:pt x="570" y="402"/>
                    </a:lnTo>
                    <a:lnTo>
                      <a:pt x="570" y="387"/>
                    </a:lnTo>
                    <a:lnTo>
                      <a:pt x="570" y="372"/>
                    </a:lnTo>
                    <a:lnTo>
                      <a:pt x="570" y="358"/>
                    </a:lnTo>
                    <a:lnTo>
                      <a:pt x="570" y="343"/>
                    </a:lnTo>
                    <a:lnTo>
                      <a:pt x="571" y="328"/>
                    </a:lnTo>
                    <a:lnTo>
                      <a:pt x="571" y="313"/>
                    </a:lnTo>
                    <a:lnTo>
                      <a:pt x="571" y="298"/>
                    </a:lnTo>
                    <a:lnTo>
                      <a:pt x="571" y="284"/>
                    </a:lnTo>
                    <a:lnTo>
                      <a:pt x="571" y="269"/>
                    </a:lnTo>
                    <a:lnTo>
                      <a:pt x="571" y="254"/>
                    </a:lnTo>
                    <a:lnTo>
                      <a:pt x="571" y="240"/>
                    </a:lnTo>
                    <a:lnTo>
                      <a:pt x="571" y="224"/>
                    </a:lnTo>
                    <a:lnTo>
                      <a:pt x="572" y="210"/>
                    </a:lnTo>
                    <a:lnTo>
                      <a:pt x="572" y="195"/>
                    </a:lnTo>
                    <a:lnTo>
                      <a:pt x="572" y="180"/>
                    </a:lnTo>
                    <a:lnTo>
                      <a:pt x="572" y="165"/>
                    </a:lnTo>
                    <a:lnTo>
                      <a:pt x="572" y="150"/>
                    </a:lnTo>
                    <a:lnTo>
                      <a:pt x="572" y="136"/>
                    </a:lnTo>
                    <a:lnTo>
                      <a:pt x="572" y="121"/>
                    </a:lnTo>
                    <a:lnTo>
                      <a:pt x="572" y="106"/>
                    </a:lnTo>
                    <a:lnTo>
                      <a:pt x="572" y="91"/>
                    </a:lnTo>
                    <a:lnTo>
                      <a:pt x="572" y="76"/>
                    </a:lnTo>
                    <a:lnTo>
                      <a:pt x="572" y="62"/>
                    </a:lnTo>
                    <a:lnTo>
                      <a:pt x="572" y="47"/>
                    </a:lnTo>
                    <a:lnTo>
                      <a:pt x="572" y="32"/>
                    </a:lnTo>
                    <a:lnTo>
                      <a:pt x="572" y="17"/>
                    </a:lnTo>
                    <a:lnTo>
                      <a:pt x="572" y="2"/>
                    </a:lnTo>
                    <a:lnTo>
                      <a:pt x="536" y="2"/>
                    </a:lnTo>
                    <a:lnTo>
                      <a:pt x="518" y="2"/>
                    </a:lnTo>
                    <a:lnTo>
                      <a:pt x="500" y="2"/>
                    </a:lnTo>
                    <a:lnTo>
                      <a:pt x="482" y="2"/>
                    </a:lnTo>
                    <a:lnTo>
                      <a:pt x="464" y="2"/>
                    </a:lnTo>
                    <a:lnTo>
                      <a:pt x="446" y="2"/>
                    </a:lnTo>
                    <a:lnTo>
                      <a:pt x="428" y="2"/>
                    </a:lnTo>
                    <a:lnTo>
                      <a:pt x="411" y="2"/>
                    </a:lnTo>
                    <a:lnTo>
                      <a:pt x="393" y="2"/>
                    </a:lnTo>
                    <a:lnTo>
                      <a:pt x="375" y="1"/>
                    </a:lnTo>
                    <a:lnTo>
                      <a:pt x="357" y="1"/>
                    </a:lnTo>
                    <a:lnTo>
                      <a:pt x="339" y="1"/>
                    </a:lnTo>
                    <a:lnTo>
                      <a:pt x="321" y="1"/>
                    </a:lnTo>
                    <a:lnTo>
                      <a:pt x="303" y="1"/>
                    </a:lnTo>
                    <a:lnTo>
                      <a:pt x="286" y="1"/>
                    </a:lnTo>
                    <a:lnTo>
                      <a:pt x="268" y="1"/>
                    </a:lnTo>
                    <a:lnTo>
                      <a:pt x="250" y="1"/>
                    </a:lnTo>
                    <a:lnTo>
                      <a:pt x="232" y="1"/>
                    </a:lnTo>
                    <a:lnTo>
                      <a:pt x="214" y="0"/>
                    </a:lnTo>
                    <a:lnTo>
                      <a:pt x="196" y="0"/>
                    </a:lnTo>
                    <a:lnTo>
                      <a:pt x="178" y="0"/>
                    </a:lnTo>
                    <a:lnTo>
                      <a:pt x="160" y="0"/>
                    </a:lnTo>
                    <a:lnTo>
                      <a:pt x="142" y="0"/>
                    </a:lnTo>
                    <a:lnTo>
                      <a:pt x="124" y="0"/>
                    </a:lnTo>
                    <a:lnTo>
                      <a:pt x="107" y="0"/>
                    </a:lnTo>
                    <a:lnTo>
                      <a:pt x="89" y="0"/>
                    </a:lnTo>
                    <a:lnTo>
                      <a:pt x="71" y="0"/>
                    </a:lnTo>
                    <a:lnTo>
                      <a:pt x="53" y="0"/>
                    </a:lnTo>
                    <a:lnTo>
                      <a:pt x="35" y="0"/>
                    </a:lnTo>
                    <a:lnTo>
                      <a:pt x="17" y="0"/>
                    </a:lnTo>
                    <a:lnTo>
                      <a:pt x="0" y="0"/>
                    </a:lnTo>
                  </a:path>
                </a:pathLst>
              </a:custGeom>
              <a:solidFill>
                <a:srgbClr val="FFFFBF"/>
              </a:solidFill>
              <a:ln w="12700" cap="rnd" cmpd="sng">
                <a:solidFill>
                  <a:srgbClr val="000000"/>
                </a:solidFill>
                <a:prstDash val="solid"/>
                <a:round/>
                <a:headEnd type="none" w="sm" len="sm"/>
                <a:tailEnd type="none" w="sm" len="sm"/>
              </a:ln>
              <a:effectLst/>
            </p:spPr>
            <p:txBody>
              <a:bodyPr/>
              <a:lstStyle/>
              <a:p>
                <a:endParaRPr lang="es-CL"/>
              </a:p>
            </p:txBody>
          </p:sp>
          <p:sp useBgFill="1">
            <p:nvSpPr>
              <p:cNvPr id="63508" name="Freeform 20"/>
              <p:cNvSpPr>
                <a:spLocks/>
              </p:cNvSpPr>
              <p:nvPr/>
            </p:nvSpPr>
            <p:spPr bwMode="auto">
              <a:xfrm>
                <a:off x="4667" y="2373"/>
                <a:ext cx="572" cy="127"/>
              </a:xfrm>
              <a:custGeom>
                <a:avLst/>
                <a:gdLst/>
                <a:ahLst/>
                <a:cxnLst>
                  <a:cxn ang="0">
                    <a:pos x="315" y="126"/>
                  </a:cxn>
                  <a:cxn ang="0">
                    <a:pos x="343" y="125"/>
                  </a:cxn>
                  <a:cxn ang="0">
                    <a:pos x="371" y="123"/>
                  </a:cxn>
                  <a:cxn ang="0">
                    <a:pos x="397" y="121"/>
                  </a:cxn>
                  <a:cxn ang="0">
                    <a:pos x="421" y="118"/>
                  </a:cxn>
                  <a:cxn ang="0">
                    <a:pos x="445" y="116"/>
                  </a:cxn>
                  <a:cxn ang="0">
                    <a:pos x="467" y="112"/>
                  </a:cxn>
                  <a:cxn ang="0">
                    <a:pos x="488" y="108"/>
                  </a:cxn>
                  <a:cxn ang="0">
                    <a:pos x="511" y="102"/>
                  </a:cxn>
                  <a:cxn ang="0">
                    <a:pos x="526" y="97"/>
                  </a:cxn>
                  <a:cxn ang="0">
                    <a:pos x="540" y="92"/>
                  </a:cxn>
                  <a:cxn ang="0">
                    <a:pos x="551" y="86"/>
                  </a:cxn>
                  <a:cxn ang="0">
                    <a:pos x="560" y="80"/>
                  </a:cxn>
                  <a:cxn ang="0">
                    <a:pos x="567" y="74"/>
                  </a:cxn>
                  <a:cxn ang="0">
                    <a:pos x="570" y="68"/>
                  </a:cxn>
                  <a:cxn ang="0">
                    <a:pos x="571" y="60"/>
                  </a:cxn>
                  <a:cxn ang="0">
                    <a:pos x="568" y="54"/>
                  </a:cxn>
                  <a:cxn ang="0">
                    <a:pos x="562" y="48"/>
                  </a:cxn>
                  <a:cxn ang="0">
                    <a:pos x="554" y="42"/>
                  </a:cxn>
                  <a:cxn ang="0">
                    <a:pos x="543" y="36"/>
                  </a:cxn>
                  <a:cxn ang="0">
                    <a:pos x="530" y="31"/>
                  </a:cxn>
                  <a:cxn ang="0">
                    <a:pos x="515" y="26"/>
                  </a:cxn>
                  <a:cxn ang="0">
                    <a:pos x="497" y="21"/>
                  </a:cxn>
                  <a:cxn ang="0">
                    <a:pos x="473" y="16"/>
                  </a:cxn>
                  <a:cxn ang="0">
                    <a:pos x="451" y="12"/>
                  </a:cxn>
                  <a:cxn ang="0">
                    <a:pos x="427" y="9"/>
                  </a:cxn>
                  <a:cxn ang="0">
                    <a:pos x="403" y="6"/>
                  </a:cxn>
                  <a:cxn ang="0">
                    <a:pos x="377" y="4"/>
                  </a:cxn>
                  <a:cxn ang="0">
                    <a:pos x="350" y="2"/>
                  </a:cxn>
                  <a:cxn ang="0">
                    <a:pos x="322" y="1"/>
                  </a:cxn>
                  <a:cxn ang="0">
                    <a:pos x="293" y="0"/>
                  </a:cxn>
                  <a:cxn ang="0">
                    <a:pos x="256" y="0"/>
                  </a:cxn>
                  <a:cxn ang="0">
                    <a:pos x="228" y="2"/>
                  </a:cxn>
                  <a:cxn ang="0">
                    <a:pos x="200" y="3"/>
                  </a:cxn>
                  <a:cxn ang="0">
                    <a:pos x="174" y="5"/>
                  </a:cxn>
                  <a:cxn ang="0">
                    <a:pos x="149" y="8"/>
                  </a:cxn>
                  <a:cxn ang="0">
                    <a:pos x="125" y="11"/>
                  </a:cxn>
                  <a:cxn ang="0">
                    <a:pos x="103" y="15"/>
                  </a:cxn>
                  <a:cxn ang="0">
                    <a:pos x="83" y="19"/>
                  </a:cxn>
                  <a:cxn ang="0">
                    <a:pos x="61" y="24"/>
                  </a:cxn>
                  <a:cxn ang="0">
                    <a:pos x="45" y="30"/>
                  </a:cxn>
                  <a:cxn ang="0">
                    <a:pos x="31" y="35"/>
                  </a:cxn>
                  <a:cxn ang="0">
                    <a:pos x="19" y="40"/>
                  </a:cxn>
                  <a:cxn ang="0">
                    <a:pos x="11" y="46"/>
                  </a:cxn>
                  <a:cxn ang="0">
                    <a:pos x="4" y="52"/>
                  </a:cxn>
                  <a:cxn ang="0">
                    <a:pos x="1" y="58"/>
                  </a:cxn>
                  <a:cxn ang="0">
                    <a:pos x="0" y="66"/>
                  </a:cxn>
                  <a:cxn ang="0">
                    <a:pos x="3" y="73"/>
                  </a:cxn>
                  <a:cxn ang="0">
                    <a:pos x="9" y="79"/>
                  </a:cxn>
                  <a:cxn ang="0">
                    <a:pos x="17" y="85"/>
                  </a:cxn>
                  <a:cxn ang="0">
                    <a:pos x="28" y="91"/>
                  </a:cxn>
                  <a:cxn ang="0">
                    <a:pos x="41" y="96"/>
                  </a:cxn>
                  <a:cxn ang="0">
                    <a:pos x="56" y="101"/>
                  </a:cxn>
                  <a:cxn ang="0">
                    <a:pos x="74" y="106"/>
                  </a:cxn>
                  <a:cxn ang="0">
                    <a:pos x="98" y="111"/>
                  </a:cxn>
                  <a:cxn ang="0">
                    <a:pos x="120" y="114"/>
                  </a:cxn>
                  <a:cxn ang="0">
                    <a:pos x="143" y="118"/>
                  </a:cxn>
                  <a:cxn ang="0">
                    <a:pos x="168" y="120"/>
                  </a:cxn>
                  <a:cxn ang="0">
                    <a:pos x="194" y="123"/>
                  </a:cxn>
                  <a:cxn ang="0">
                    <a:pos x="221" y="124"/>
                  </a:cxn>
                  <a:cxn ang="0">
                    <a:pos x="249" y="126"/>
                  </a:cxn>
                  <a:cxn ang="0">
                    <a:pos x="278" y="126"/>
                  </a:cxn>
                </a:cxnLst>
                <a:rect l="0" t="0" r="r" b="b"/>
                <a:pathLst>
                  <a:path w="572" h="127">
                    <a:moveTo>
                      <a:pt x="286" y="126"/>
                    </a:moveTo>
                    <a:lnTo>
                      <a:pt x="300" y="126"/>
                    </a:lnTo>
                    <a:lnTo>
                      <a:pt x="307" y="126"/>
                    </a:lnTo>
                    <a:lnTo>
                      <a:pt x="315" y="126"/>
                    </a:lnTo>
                    <a:lnTo>
                      <a:pt x="322" y="126"/>
                    </a:lnTo>
                    <a:lnTo>
                      <a:pt x="329" y="126"/>
                    </a:lnTo>
                    <a:lnTo>
                      <a:pt x="336" y="125"/>
                    </a:lnTo>
                    <a:lnTo>
                      <a:pt x="343" y="125"/>
                    </a:lnTo>
                    <a:lnTo>
                      <a:pt x="350" y="124"/>
                    </a:lnTo>
                    <a:lnTo>
                      <a:pt x="357" y="124"/>
                    </a:lnTo>
                    <a:lnTo>
                      <a:pt x="364" y="124"/>
                    </a:lnTo>
                    <a:lnTo>
                      <a:pt x="371" y="123"/>
                    </a:lnTo>
                    <a:lnTo>
                      <a:pt x="377" y="123"/>
                    </a:lnTo>
                    <a:lnTo>
                      <a:pt x="384" y="122"/>
                    </a:lnTo>
                    <a:lnTo>
                      <a:pt x="390" y="122"/>
                    </a:lnTo>
                    <a:lnTo>
                      <a:pt x="397" y="121"/>
                    </a:lnTo>
                    <a:lnTo>
                      <a:pt x="403" y="120"/>
                    </a:lnTo>
                    <a:lnTo>
                      <a:pt x="409" y="120"/>
                    </a:lnTo>
                    <a:lnTo>
                      <a:pt x="415" y="119"/>
                    </a:lnTo>
                    <a:lnTo>
                      <a:pt x="421" y="118"/>
                    </a:lnTo>
                    <a:lnTo>
                      <a:pt x="427" y="118"/>
                    </a:lnTo>
                    <a:lnTo>
                      <a:pt x="433" y="117"/>
                    </a:lnTo>
                    <a:lnTo>
                      <a:pt x="439" y="116"/>
                    </a:lnTo>
                    <a:lnTo>
                      <a:pt x="445" y="116"/>
                    </a:lnTo>
                    <a:lnTo>
                      <a:pt x="451" y="114"/>
                    </a:lnTo>
                    <a:lnTo>
                      <a:pt x="456" y="114"/>
                    </a:lnTo>
                    <a:lnTo>
                      <a:pt x="462" y="113"/>
                    </a:lnTo>
                    <a:lnTo>
                      <a:pt x="467" y="112"/>
                    </a:lnTo>
                    <a:lnTo>
                      <a:pt x="473" y="111"/>
                    </a:lnTo>
                    <a:lnTo>
                      <a:pt x="478" y="110"/>
                    </a:lnTo>
                    <a:lnTo>
                      <a:pt x="483" y="109"/>
                    </a:lnTo>
                    <a:lnTo>
                      <a:pt x="488" y="108"/>
                    </a:lnTo>
                    <a:lnTo>
                      <a:pt x="497" y="106"/>
                    </a:lnTo>
                    <a:lnTo>
                      <a:pt x="502" y="104"/>
                    </a:lnTo>
                    <a:lnTo>
                      <a:pt x="506" y="103"/>
                    </a:lnTo>
                    <a:lnTo>
                      <a:pt x="511" y="102"/>
                    </a:lnTo>
                    <a:lnTo>
                      <a:pt x="515" y="101"/>
                    </a:lnTo>
                    <a:lnTo>
                      <a:pt x="519" y="100"/>
                    </a:lnTo>
                    <a:lnTo>
                      <a:pt x="523" y="98"/>
                    </a:lnTo>
                    <a:lnTo>
                      <a:pt x="526" y="97"/>
                    </a:lnTo>
                    <a:lnTo>
                      <a:pt x="530" y="96"/>
                    </a:lnTo>
                    <a:lnTo>
                      <a:pt x="533" y="95"/>
                    </a:lnTo>
                    <a:lnTo>
                      <a:pt x="537" y="93"/>
                    </a:lnTo>
                    <a:lnTo>
                      <a:pt x="540" y="92"/>
                    </a:lnTo>
                    <a:lnTo>
                      <a:pt x="543" y="91"/>
                    </a:lnTo>
                    <a:lnTo>
                      <a:pt x="546" y="89"/>
                    </a:lnTo>
                    <a:lnTo>
                      <a:pt x="549" y="88"/>
                    </a:lnTo>
                    <a:lnTo>
                      <a:pt x="551" y="86"/>
                    </a:lnTo>
                    <a:lnTo>
                      <a:pt x="554" y="85"/>
                    </a:lnTo>
                    <a:lnTo>
                      <a:pt x="556" y="84"/>
                    </a:lnTo>
                    <a:lnTo>
                      <a:pt x="559" y="82"/>
                    </a:lnTo>
                    <a:lnTo>
                      <a:pt x="560" y="80"/>
                    </a:lnTo>
                    <a:lnTo>
                      <a:pt x="562" y="79"/>
                    </a:lnTo>
                    <a:lnTo>
                      <a:pt x="564" y="78"/>
                    </a:lnTo>
                    <a:lnTo>
                      <a:pt x="565" y="76"/>
                    </a:lnTo>
                    <a:lnTo>
                      <a:pt x="567" y="74"/>
                    </a:lnTo>
                    <a:lnTo>
                      <a:pt x="568" y="73"/>
                    </a:lnTo>
                    <a:lnTo>
                      <a:pt x="569" y="71"/>
                    </a:lnTo>
                    <a:lnTo>
                      <a:pt x="570" y="70"/>
                    </a:lnTo>
                    <a:lnTo>
                      <a:pt x="570" y="68"/>
                    </a:lnTo>
                    <a:lnTo>
                      <a:pt x="571" y="66"/>
                    </a:lnTo>
                    <a:lnTo>
                      <a:pt x="571" y="65"/>
                    </a:lnTo>
                    <a:lnTo>
                      <a:pt x="571" y="64"/>
                    </a:lnTo>
                    <a:lnTo>
                      <a:pt x="571" y="60"/>
                    </a:lnTo>
                    <a:lnTo>
                      <a:pt x="570" y="58"/>
                    </a:lnTo>
                    <a:lnTo>
                      <a:pt x="570" y="57"/>
                    </a:lnTo>
                    <a:lnTo>
                      <a:pt x="569" y="56"/>
                    </a:lnTo>
                    <a:lnTo>
                      <a:pt x="568" y="54"/>
                    </a:lnTo>
                    <a:lnTo>
                      <a:pt x="567" y="52"/>
                    </a:lnTo>
                    <a:lnTo>
                      <a:pt x="565" y="51"/>
                    </a:lnTo>
                    <a:lnTo>
                      <a:pt x="564" y="49"/>
                    </a:lnTo>
                    <a:lnTo>
                      <a:pt x="562" y="48"/>
                    </a:lnTo>
                    <a:lnTo>
                      <a:pt x="560" y="46"/>
                    </a:lnTo>
                    <a:lnTo>
                      <a:pt x="559" y="45"/>
                    </a:lnTo>
                    <a:lnTo>
                      <a:pt x="556" y="43"/>
                    </a:lnTo>
                    <a:lnTo>
                      <a:pt x="554" y="42"/>
                    </a:lnTo>
                    <a:lnTo>
                      <a:pt x="551" y="40"/>
                    </a:lnTo>
                    <a:lnTo>
                      <a:pt x="549" y="39"/>
                    </a:lnTo>
                    <a:lnTo>
                      <a:pt x="546" y="38"/>
                    </a:lnTo>
                    <a:lnTo>
                      <a:pt x="543" y="36"/>
                    </a:lnTo>
                    <a:lnTo>
                      <a:pt x="540" y="35"/>
                    </a:lnTo>
                    <a:lnTo>
                      <a:pt x="537" y="34"/>
                    </a:lnTo>
                    <a:lnTo>
                      <a:pt x="533" y="32"/>
                    </a:lnTo>
                    <a:lnTo>
                      <a:pt x="530" y="31"/>
                    </a:lnTo>
                    <a:lnTo>
                      <a:pt x="526" y="30"/>
                    </a:lnTo>
                    <a:lnTo>
                      <a:pt x="523" y="28"/>
                    </a:lnTo>
                    <a:lnTo>
                      <a:pt x="519" y="27"/>
                    </a:lnTo>
                    <a:lnTo>
                      <a:pt x="515" y="26"/>
                    </a:lnTo>
                    <a:lnTo>
                      <a:pt x="511" y="24"/>
                    </a:lnTo>
                    <a:lnTo>
                      <a:pt x="506" y="24"/>
                    </a:lnTo>
                    <a:lnTo>
                      <a:pt x="502" y="22"/>
                    </a:lnTo>
                    <a:lnTo>
                      <a:pt x="497" y="21"/>
                    </a:lnTo>
                    <a:lnTo>
                      <a:pt x="493" y="20"/>
                    </a:lnTo>
                    <a:lnTo>
                      <a:pt x="488" y="19"/>
                    </a:lnTo>
                    <a:lnTo>
                      <a:pt x="478" y="17"/>
                    </a:lnTo>
                    <a:lnTo>
                      <a:pt x="473" y="16"/>
                    </a:lnTo>
                    <a:lnTo>
                      <a:pt x="467" y="15"/>
                    </a:lnTo>
                    <a:lnTo>
                      <a:pt x="462" y="14"/>
                    </a:lnTo>
                    <a:lnTo>
                      <a:pt x="456" y="13"/>
                    </a:lnTo>
                    <a:lnTo>
                      <a:pt x="451" y="12"/>
                    </a:lnTo>
                    <a:lnTo>
                      <a:pt x="445" y="11"/>
                    </a:lnTo>
                    <a:lnTo>
                      <a:pt x="439" y="10"/>
                    </a:lnTo>
                    <a:lnTo>
                      <a:pt x="433" y="10"/>
                    </a:lnTo>
                    <a:lnTo>
                      <a:pt x="427" y="9"/>
                    </a:lnTo>
                    <a:lnTo>
                      <a:pt x="421" y="8"/>
                    </a:lnTo>
                    <a:lnTo>
                      <a:pt x="415" y="7"/>
                    </a:lnTo>
                    <a:lnTo>
                      <a:pt x="409" y="6"/>
                    </a:lnTo>
                    <a:lnTo>
                      <a:pt x="403" y="6"/>
                    </a:lnTo>
                    <a:lnTo>
                      <a:pt x="397" y="5"/>
                    </a:lnTo>
                    <a:lnTo>
                      <a:pt x="390" y="5"/>
                    </a:lnTo>
                    <a:lnTo>
                      <a:pt x="384" y="4"/>
                    </a:lnTo>
                    <a:lnTo>
                      <a:pt x="377" y="4"/>
                    </a:lnTo>
                    <a:lnTo>
                      <a:pt x="371" y="3"/>
                    </a:lnTo>
                    <a:lnTo>
                      <a:pt x="364" y="3"/>
                    </a:lnTo>
                    <a:lnTo>
                      <a:pt x="357" y="2"/>
                    </a:lnTo>
                    <a:lnTo>
                      <a:pt x="350" y="2"/>
                    </a:lnTo>
                    <a:lnTo>
                      <a:pt x="343" y="2"/>
                    </a:lnTo>
                    <a:lnTo>
                      <a:pt x="336" y="1"/>
                    </a:lnTo>
                    <a:lnTo>
                      <a:pt x="329" y="1"/>
                    </a:lnTo>
                    <a:lnTo>
                      <a:pt x="322" y="1"/>
                    </a:lnTo>
                    <a:lnTo>
                      <a:pt x="315" y="0"/>
                    </a:lnTo>
                    <a:lnTo>
                      <a:pt x="307" y="0"/>
                    </a:lnTo>
                    <a:lnTo>
                      <a:pt x="300" y="0"/>
                    </a:lnTo>
                    <a:lnTo>
                      <a:pt x="293" y="0"/>
                    </a:lnTo>
                    <a:lnTo>
                      <a:pt x="286" y="0"/>
                    </a:lnTo>
                    <a:lnTo>
                      <a:pt x="271" y="0"/>
                    </a:lnTo>
                    <a:lnTo>
                      <a:pt x="263" y="0"/>
                    </a:lnTo>
                    <a:lnTo>
                      <a:pt x="256" y="0"/>
                    </a:lnTo>
                    <a:lnTo>
                      <a:pt x="249" y="1"/>
                    </a:lnTo>
                    <a:lnTo>
                      <a:pt x="242" y="1"/>
                    </a:lnTo>
                    <a:lnTo>
                      <a:pt x="235" y="1"/>
                    </a:lnTo>
                    <a:lnTo>
                      <a:pt x="228" y="2"/>
                    </a:lnTo>
                    <a:lnTo>
                      <a:pt x="221" y="2"/>
                    </a:lnTo>
                    <a:lnTo>
                      <a:pt x="214" y="2"/>
                    </a:lnTo>
                    <a:lnTo>
                      <a:pt x="207" y="3"/>
                    </a:lnTo>
                    <a:lnTo>
                      <a:pt x="200" y="3"/>
                    </a:lnTo>
                    <a:lnTo>
                      <a:pt x="194" y="4"/>
                    </a:lnTo>
                    <a:lnTo>
                      <a:pt x="187" y="4"/>
                    </a:lnTo>
                    <a:lnTo>
                      <a:pt x="181" y="5"/>
                    </a:lnTo>
                    <a:lnTo>
                      <a:pt x="174" y="5"/>
                    </a:lnTo>
                    <a:lnTo>
                      <a:pt x="168" y="6"/>
                    </a:lnTo>
                    <a:lnTo>
                      <a:pt x="161" y="6"/>
                    </a:lnTo>
                    <a:lnTo>
                      <a:pt x="155" y="7"/>
                    </a:lnTo>
                    <a:lnTo>
                      <a:pt x="149" y="8"/>
                    </a:lnTo>
                    <a:lnTo>
                      <a:pt x="143" y="9"/>
                    </a:lnTo>
                    <a:lnTo>
                      <a:pt x="137" y="10"/>
                    </a:lnTo>
                    <a:lnTo>
                      <a:pt x="131" y="10"/>
                    </a:lnTo>
                    <a:lnTo>
                      <a:pt x="125" y="11"/>
                    </a:lnTo>
                    <a:lnTo>
                      <a:pt x="120" y="12"/>
                    </a:lnTo>
                    <a:lnTo>
                      <a:pt x="114" y="13"/>
                    </a:lnTo>
                    <a:lnTo>
                      <a:pt x="109" y="14"/>
                    </a:lnTo>
                    <a:lnTo>
                      <a:pt x="103" y="15"/>
                    </a:lnTo>
                    <a:lnTo>
                      <a:pt x="98" y="16"/>
                    </a:lnTo>
                    <a:lnTo>
                      <a:pt x="93" y="17"/>
                    </a:lnTo>
                    <a:lnTo>
                      <a:pt x="88" y="18"/>
                    </a:lnTo>
                    <a:lnTo>
                      <a:pt x="83" y="19"/>
                    </a:lnTo>
                    <a:lnTo>
                      <a:pt x="74" y="21"/>
                    </a:lnTo>
                    <a:lnTo>
                      <a:pt x="69" y="22"/>
                    </a:lnTo>
                    <a:lnTo>
                      <a:pt x="65" y="24"/>
                    </a:lnTo>
                    <a:lnTo>
                      <a:pt x="61" y="24"/>
                    </a:lnTo>
                    <a:lnTo>
                      <a:pt x="56" y="26"/>
                    </a:lnTo>
                    <a:lnTo>
                      <a:pt x="52" y="27"/>
                    </a:lnTo>
                    <a:lnTo>
                      <a:pt x="48" y="28"/>
                    </a:lnTo>
                    <a:lnTo>
                      <a:pt x="45" y="30"/>
                    </a:lnTo>
                    <a:lnTo>
                      <a:pt x="41" y="31"/>
                    </a:lnTo>
                    <a:lnTo>
                      <a:pt x="37" y="32"/>
                    </a:lnTo>
                    <a:lnTo>
                      <a:pt x="34" y="34"/>
                    </a:lnTo>
                    <a:lnTo>
                      <a:pt x="31" y="35"/>
                    </a:lnTo>
                    <a:lnTo>
                      <a:pt x="28" y="36"/>
                    </a:lnTo>
                    <a:lnTo>
                      <a:pt x="25" y="38"/>
                    </a:lnTo>
                    <a:lnTo>
                      <a:pt x="22" y="39"/>
                    </a:lnTo>
                    <a:lnTo>
                      <a:pt x="19" y="40"/>
                    </a:lnTo>
                    <a:lnTo>
                      <a:pt x="17" y="42"/>
                    </a:lnTo>
                    <a:lnTo>
                      <a:pt x="15" y="43"/>
                    </a:lnTo>
                    <a:lnTo>
                      <a:pt x="13" y="45"/>
                    </a:lnTo>
                    <a:lnTo>
                      <a:pt x="11" y="46"/>
                    </a:lnTo>
                    <a:lnTo>
                      <a:pt x="9" y="48"/>
                    </a:lnTo>
                    <a:lnTo>
                      <a:pt x="7" y="49"/>
                    </a:lnTo>
                    <a:lnTo>
                      <a:pt x="5" y="51"/>
                    </a:lnTo>
                    <a:lnTo>
                      <a:pt x="4" y="52"/>
                    </a:lnTo>
                    <a:lnTo>
                      <a:pt x="3" y="54"/>
                    </a:lnTo>
                    <a:lnTo>
                      <a:pt x="2" y="56"/>
                    </a:lnTo>
                    <a:lnTo>
                      <a:pt x="1" y="57"/>
                    </a:lnTo>
                    <a:lnTo>
                      <a:pt x="1" y="58"/>
                    </a:lnTo>
                    <a:lnTo>
                      <a:pt x="0" y="60"/>
                    </a:lnTo>
                    <a:lnTo>
                      <a:pt x="0" y="62"/>
                    </a:lnTo>
                    <a:lnTo>
                      <a:pt x="0" y="64"/>
                    </a:lnTo>
                    <a:lnTo>
                      <a:pt x="0" y="66"/>
                    </a:lnTo>
                    <a:lnTo>
                      <a:pt x="1" y="68"/>
                    </a:lnTo>
                    <a:lnTo>
                      <a:pt x="1" y="70"/>
                    </a:lnTo>
                    <a:lnTo>
                      <a:pt x="2" y="71"/>
                    </a:lnTo>
                    <a:lnTo>
                      <a:pt x="3" y="73"/>
                    </a:lnTo>
                    <a:lnTo>
                      <a:pt x="4" y="74"/>
                    </a:lnTo>
                    <a:lnTo>
                      <a:pt x="5" y="76"/>
                    </a:lnTo>
                    <a:lnTo>
                      <a:pt x="7" y="78"/>
                    </a:lnTo>
                    <a:lnTo>
                      <a:pt x="9" y="79"/>
                    </a:lnTo>
                    <a:lnTo>
                      <a:pt x="11" y="80"/>
                    </a:lnTo>
                    <a:lnTo>
                      <a:pt x="13" y="82"/>
                    </a:lnTo>
                    <a:lnTo>
                      <a:pt x="15" y="84"/>
                    </a:lnTo>
                    <a:lnTo>
                      <a:pt x="17" y="85"/>
                    </a:lnTo>
                    <a:lnTo>
                      <a:pt x="19" y="86"/>
                    </a:lnTo>
                    <a:lnTo>
                      <a:pt x="22" y="88"/>
                    </a:lnTo>
                    <a:lnTo>
                      <a:pt x="25" y="89"/>
                    </a:lnTo>
                    <a:lnTo>
                      <a:pt x="28" y="91"/>
                    </a:lnTo>
                    <a:lnTo>
                      <a:pt x="31" y="92"/>
                    </a:lnTo>
                    <a:lnTo>
                      <a:pt x="34" y="93"/>
                    </a:lnTo>
                    <a:lnTo>
                      <a:pt x="37" y="95"/>
                    </a:lnTo>
                    <a:lnTo>
                      <a:pt x="41" y="96"/>
                    </a:lnTo>
                    <a:lnTo>
                      <a:pt x="45" y="97"/>
                    </a:lnTo>
                    <a:lnTo>
                      <a:pt x="48" y="98"/>
                    </a:lnTo>
                    <a:lnTo>
                      <a:pt x="52" y="100"/>
                    </a:lnTo>
                    <a:lnTo>
                      <a:pt x="56" y="101"/>
                    </a:lnTo>
                    <a:lnTo>
                      <a:pt x="61" y="102"/>
                    </a:lnTo>
                    <a:lnTo>
                      <a:pt x="65" y="103"/>
                    </a:lnTo>
                    <a:lnTo>
                      <a:pt x="69" y="104"/>
                    </a:lnTo>
                    <a:lnTo>
                      <a:pt x="74" y="106"/>
                    </a:lnTo>
                    <a:lnTo>
                      <a:pt x="79" y="107"/>
                    </a:lnTo>
                    <a:lnTo>
                      <a:pt x="83" y="108"/>
                    </a:lnTo>
                    <a:lnTo>
                      <a:pt x="93" y="110"/>
                    </a:lnTo>
                    <a:lnTo>
                      <a:pt x="98" y="111"/>
                    </a:lnTo>
                    <a:lnTo>
                      <a:pt x="103" y="112"/>
                    </a:lnTo>
                    <a:lnTo>
                      <a:pt x="109" y="113"/>
                    </a:lnTo>
                    <a:lnTo>
                      <a:pt x="114" y="114"/>
                    </a:lnTo>
                    <a:lnTo>
                      <a:pt x="120" y="114"/>
                    </a:lnTo>
                    <a:lnTo>
                      <a:pt x="125" y="116"/>
                    </a:lnTo>
                    <a:lnTo>
                      <a:pt x="131" y="116"/>
                    </a:lnTo>
                    <a:lnTo>
                      <a:pt x="137" y="117"/>
                    </a:lnTo>
                    <a:lnTo>
                      <a:pt x="143" y="118"/>
                    </a:lnTo>
                    <a:lnTo>
                      <a:pt x="149" y="118"/>
                    </a:lnTo>
                    <a:lnTo>
                      <a:pt x="155" y="119"/>
                    </a:lnTo>
                    <a:lnTo>
                      <a:pt x="161" y="120"/>
                    </a:lnTo>
                    <a:lnTo>
                      <a:pt x="168" y="120"/>
                    </a:lnTo>
                    <a:lnTo>
                      <a:pt x="174" y="121"/>
                    </a:lnTo>
                    <a:lnTo>
                      <a:pt x="181" y="122"/>
                    </a:lnTo>
                    <a:lnTo>
                      <a:pt x="187" y="122"/>
                    </a:lnTo>
                    <a:lnTo>
                      <a:pt x="194" y="123"/>
                    </a:lnTo>
                    <a:lnTo>
                      <a:pt x="200" y="123"/>
                    </a:lnTo>
                    <a:lnTo>
                      <a:pt x="207" y="124"/>
                    </a:lnTo>
                    <a:lnTo>
                      <a:pt x="214" y="124"/>
                    </a:lnTo>
                    <a:lnTo>
                      <a:pt x="221" y="124"/>
                    </a:lnTo>
                    <a:lnTo>
                      <a:pt x="228" y="125"/>
                    </a:lnTo>
                    <a:lnTo>
                      <a:pt x="235" y="125"/>
                    </a:lnTo>
                    <a:lnTo>
                      <a:pt x="242" y="126"/>
                    </a:lnTo>
                    <a:lnTo>
                      <a:pt x="249" y="126"/>
                    </a:lnTo>
                    <a:lnTo>
                      <a:pt x="256" y="126"/>
                    </a:lnTo>
                    <a:lnTo>
                      <a:pt x="263" y="126"/>
                    </a:lnTo>
                    <a:lnTo>
                      <a:pt x="271" y="126"/>
                    </a:lnTo>
                    <a:lnTo>
                      <a:pt x="278" y="126"/>
                    </a:lnTo>
                    <a:lnTo>
                      <a:pt x="286" y="126"/>
                    </a:lnTo>
                  </a:path>
                </a:pathLst>
              </a:custGeom>
              <a:ln w="12700" cap="rnd" cmpd="sng">
                <a:solidFill>
                  <a:srgbClr val="000000"/>
                </a:solidFill>
                <a:prstDash val="solid"/>
                <a:round/>
                <a:headEnd type="none" w="sm" len="sm"/>
                <a:tailEnd type="none" w="sm" len="sm"/>
              </a:ln>
              <a:effectLst/>
            </p:spPr>
            <p:txBody>
              <a:bodyPr/>
              <a:lstStyle/>
              <a:p>
                <a:endParaRPr lang="es-CL"/>
              </a:p>
            </p:txBody>
          </p:sp>
          <p:sp>
            <p:nvSpPr>
              <p:cNvPr id="63509" name="Freeform 21"/>
              <p:cNvSpPr>
                <a:spLocks/>
              </p:cNvSpPr>
              <p:nvPr/>
            </p:nvSpPr>
            <p:spPr bwMode="auto">
              <a:xfrm>
                <a:off x="4981" y="3053"/>
                <a:ext cx="1" cy="167"/>
              </a:xfrm>
              <a:custGeom>
                <a:avLst/>
                <a:gdLst/>
                <a:ahLst/>
                <a:cxnLst>
                  <a:cxn ang="0">
                    <a:pos x="0" y="166"/>
                  </a:cxn>
                  <a:cxn ang="0">
                    <a:pos x="0" y="156"/>
                  </a:cxn>
                  <a:cxn ang="0">
                    <a:pos x="0" y="150"/>
                  </a:cxn>
                  <a:cxn ang="0">
                    <a:pos x="0" y="145"/>
                  </a:cxn>
                  <a:cxn ang="0">
                    <a:pos x="0" y="140"/>
                  </a:cxn>
                  <a:cxn ang="0">
                    <a:pos x="0" y="135"/>
                  </a:cxn>
                  <a:cxn ang="0">
                    <a:pos x="0" y="130"/>
                  </a:cxn>
                  <a:cxn ang="0">
                    <a:pos x="0" y="124"/>
                  </a:cxn>
                  <a:cxn ang="0">
                    <a:pos x="0" y="119"/>
                  </a:cxn>
                  <a:cxn ang="0">
                    <a:pos x="0" y="114"/>
                  </a:cxn>
                  <a:cxn ang="0">
                    <a:pos x="0" y="109"/>
                  </a:cxn>
                  <a:cxn ang="0">
                    <a:pos x="0" y="104"/>
                  </a:cxn>
                  <a:cxn ang="0">
                    <a:pos x="0" y="98"/>
                  </a:cxn>
                  <a:cxn ang="0">
                    <a:pos x="0" y="94"/>
                  </a:cxn>
                  <a:cxn ang="0">
                    <a:pos x="0" y="88"/>
                  </a:cxn>
                  <a:cxn ang="0">
                    <a:pos x="0" y="83"/>
                  </a:cxn>
                  <a:cxn ang="0">
                    <a:pos x="0" y="78"/>
                  </a:cxn>
                  <a:cxn ang="0">
                    <a:pos x="0" y="73"/>
                  </a:cxn>
                  <a:cxn ang="0">
                    <a:pos x="0" y="68"/>
                  </a:cxn>
                  <a:cxn ang="0">
                    <a:pos x="0" y="62"/>
                  </a:cxn>
                  <a:cxn ang="0">
                    <a:pos x="0" y="57"/>
                  </a:cxn>
                  <a:cxn ang="0">
                    <a:pos x="0" y="52"/>
                  </a:cxn>
                  <a:cxn ang="0">
                    <a:pos x="0" y="47"/>
                  </a:cxn>
                  <a:cxn ang="0">
                    <a:pos x="0" y="42"/>
                  </a:cxn>
                  <a:cxn ang="0">
                    <a:pos x="0" y="36"/>
                  </a:cxn>
                  <a:cxn ang="0">
                    <a:pos x="0" y="31"/>
                  </a:cxn>
                  <a:cxn ang="0">
                    <a:pos x="0" y="26"/>
                  </a:cxn>
                  <a:cxn ang="0">
                    <a:pos x="0" y="21"/>
                  </a:cxn>
                  <a:cxn ang="0">
                    <a:pos x="0" y="16"/>
                  </a:cxn>
                  <a:cxn ang="0">
                    <a:pos x="0" y="10"/>
                  </a:cxn>
                  <a:cxn ang="0">
                    <a:pos x="0" y="5"/>
                  </a:cxn>
                  <a:cxn ang="0">
                    <a:pos x="0" y="0"/>
                  </a:cxn>
                </a:cxnLst>
                <a:rect l="0" t="0" r="r" b="b"/>
                <a:pathLst>
                  <a:path w="1" h="167">
                    <a:moveTo>
                      <a:pt x="0" y="166"/>
                    </a:moveTo>
                    <a:lnTo>
                      <a:pt x="0" y="156"/>
                    </a:lnTo>
                    <a:lnTo>
                      <a:pt x="0" y="150"/>
                    </a:lnTo>
                    <a:lnTo>
                      <a:pt x="0" y="145"/>
                    </a:lnTo>
                    <a:lnTo>
                      <a:pt x="0" y="140"/>
                    </a:lnTo>
                    <a:lnTo>
                      <a:pt x="0" y="135"/>
                    </a:lnTo>
                    <a:lnTo>
                      <a:pt x="0" y="130"/>
                    </a:lnTo>
                    <a:lnTo>
                      <a:pt x="0" y="124"/>
                    </a:lnTo>
                    <a:lnTo>
                      <a:pt x="0" y="119"/>
                    </a:lnTo>
                    <a:lnTo>
                      <a:pt x="0" y="114"/>
                    </a:lnTo>
                    <a:lnTo>
                      <a:pt x="0" y="109"/>
                    </a:lnTo>
                    <a:lnTo>
                      <a:pt x="0" y="104"/>
                    </a:lnTo>
                    <a:lnTo>
                      <a:pt x="0" y="98"/>
                    </a:lnTo>
                    <a:lnTo>
                      <a:pt x="0" y="94"/>
                    </a:lnTo>
                    <a:lnTo>
                      <a:pt x="0" y="88"/>
                    </a:lnTo>
                    <a:lnTo>
                      <a:pt x="0" y="83"/>
                    </a:lnTo>
                    <a:lnTo>
                      <a:pt x="0" y="78"/>
                    </a:lnTo>
                    <a:lnTo>
                      <a:pt x="0" y="73"/>
                    </a:lnTo>
                    <a:lnTo>
                      <a:pt x="0" y="68"/>
                    </a:lnTo>
                    <a:lnTo>
                      <a:pt x="0" y="62"/>
                    </a:lnTo>
                    <a:lnTo>
                      <a:pt x="0" y="57"/>
                    </a:lnTo>
                    <a:lnTo>
                      <a:pt x="0" y="52"/>
                    </a:lnTo>
                    <a:lnTo>
                      <a:pt x="0" y="47"/>
                    </a:lnTo>
                    <a:lnTo>
                      <a:pt x="0" y="42"/>
                    </a:lnTo>
                    <a:lnTo>
                      <a:pt x="0" y="36"/>
                    </a:lnTo>
                    <a:lnTo>
                      <a:pt x="0" y="31"/>
                    </a:lnTo>
                    <a:lnTo>
                      <a:pt x="0" y="26"/>
                    </a:lnTo>
                    <a:lnTo>
                      <a:pt x="0" y="21"/>
                    </a:lnTo>
                    <a:lnTo>
                      <a:pt x="0" y="16"/>
                    </a:lnTo>
                    <a:lnTo>
                      <a:pt x="0" y="10"/>
                    </a:lnTo>
                    <a:lnTo>
                      <a:pt x="0" y="5"/>
                    </a:lnTo>
                    <a:lnTo>
                      <a:pt x="0" y="0"/>
                    </a:lnTo>
                  </a:path>
                </a:pathLst>
              </a:custGeom>
              <a:noFill/>
              <a:ln w="12700" cap="rnd" cmpd="sng">
                <a:solidFill>
                  <a:srgbClr val="000000"/>
                </a:solidFill>
                <a:prstDash val="solid"/>
                <a:round/>
                <a:headEnd type="none" w="sm" len="sm"/>
                <a:tailEnd type="none" w="sm" len="sm"/>
              </a:ln>
              <a:effectLst/>
            </p:spPr>
            <p:txBody>
              <a:bodyPr/>
              <a:lstStyle/>
              <a:p>
                <a:endParaRPr lang="es-CL"/>
              </a:p>
            </p:txBody>
          </p:sp>
          <p:sp>
            <p:nvSpPr>
              <p:cNvPr id="63510" name="Line 22"/>
              <p:cNvSpPr>
                <a:spLocks noChangeShapeType="1"/>
              </p:cNvSpPr>
              <p:nvPr/>
            </p:nvSpPr>
            <p:spPr bwMode="auto">
              <a:xfrm flipV="1">
                <a:off x="4928" y="3055"/>
                <a:ext cx="0" cy="166"/>
              </a:xfrm>
              <a:prstGeom prst="line">
                <a:avLst/>
              </a:prstGeom>
              <a:noFill/>
              <a:ln w="12700">
                <a:solidFill>
                  <a:srgbClr val="000000"/>
                </a:solidFill>
                <a:round/>
                <a:headEnd type="none" w="sm" len="sm"/>
                <a:tailEnd type="none" w="sm" len="sm"/>
              </a:ln>
              <a:effectLst/>
            </p:spPr>
            <p:txBody>
              <a:bodyPr/>
              <a:lstStyle/>
              <a:p>
                <a:endParaRPr lang="es-CL"/>
              </a:p>
            </p:txBody>
          </p:sp>
          <p:sp>
            <p:nvSpPr>
              <p:cNvPr id="63511" name="Freeform 23"/>
              <p:cNvSpPr>
                <a:spLocks/>
              </p:cNvSpPr>
              <p:nvPr/>
            </p:nvSpPr>
            <p:spPr bwMode="auto">
              <a:xfrm>
                <a:off x="4669" y="2779"/>
                <a:ext cx="572" cy="197"/>
              </a:xfrm>
              <a:custGeom>
                <a:avLst/>
                <a:gdLst/>
                <a:ahLst/>
                <a:cxnLst>
                  <a:cxn ang="0">
                    <a:pos x="571" y="4"/>
                  </a:cxn>
                  <a:cxn ang="0">
                    <a:pos x="571" y="20"/>
                  </a:cxn>
                  <a:cxn ang="0">
                    <a:pos x="571" y="44"/>
                  </a:cxn>
                  <a:cxn ang="0">
                    <a:pos x="570" y="72"/>
                  </a:cxn>
                  <a:cxn ang="0">
                    <a:pos x="570" y="100"/>
                  </a:cxn>
                  <a:cxn ang="0">
                    <a:pos x="569" y="123"/>
                  </a:cxn>
                  <a:cxn ang="0">
                    <a:pos x="569" y="137"/>
                  </a:cxn>
                  <a:cxn ang="0">
                    <a:pos x="566" y="143"/>
                  </a:cxn>
                  <a:cxn ang="0">
                    <a:pos x="561" y="148"/>
                  </a:cxn>
                  <a:cxn ang="0">
                    <a:pos x="554" y="154"/>
                  </a:cxn>
                  <a:cxn ang="0">
                    <a:pos x="545" y="159"/>
                  </a:cxn>
                  <a:cxn ang="0">
                    <a:pos x="535" y="164"/>
                  </a:cxn>
                  <a:cxn ang="0">
                    <a:pos x="523" y="168"/>
                  </a:cxn>
                  <a:cxn ang="0">
                    <a:pos x="509" y="172"/>
                  </a:cxn>
                  <a:cxn ang="0">
                    <a:pos x="494" y="176"/>
                  </a:cxn>
                  <a:cxn ang="0">
                    <a:pos x="470" y="181"/>
                  </a:cxn>
                  <a:cxn ang="0">
                    <a:pos x="448" y="185"/>
                  </a:cxn>
                  <a:cxn ang="0">
                    <a:pos x="425" y="188"/>
                  </a:cxn>
                  <a:cxn ang="0">
                    <a:pos x="400" y="191"/>
                  </a:cxn>
                  <a:cxn ang="0">
                    <a:pos x="374" y="193"/>
                  </a:cxn>
                  <a:cxn ang="0">
                    <a:pos x="347" y="194"/>
                  </a:cxn>
                  <a:cxn ang="0">
                    <a:pos x="319" y="196"/>
                  </a:cxn>
                  <a:cxn ang="0">
                    <a:pos x="290" y="196"/>
                  </a:cxn>
                  <a:cxn ang="0">
                    <a:pos x="253" y="195"/>
                  </a:cxn>
                  <a:cxn ang="0">
                    <a:pos x="225" y="194"/>
                  </a:cxn>
                  <a:cxn ang="0">
                    <a:pos x="198" y="192"/>
                  </a:cxn>
                  <a:cxn ang="0">
                    <a:pos x="171" y="190"/>
                  </a:cxn>
                  <a:cxn ang="0">
                    <a:pos x="147" y="187"/>
                  </a:cxn>
                  <a:cxn ang="0">
                    <a:pos x="123" y="184"/>
                  </a:cxn>
                  <a:cxn ang="0">
                    <a:pos x="101" y="180"/>
                  </a:cxn>
                  <a:cxn ang="0">
                    <a:pos x="82" y="176"/>
                  </a:cxn>
                  <a:cxn ang="0">
                    <a:pos x="74" y="174"/>
                  </a:cxn>
                  <a:cxn ang="0">
                    <a:pos x="67" y="172"/>
                  </a:cxn>
                  <a:cxn ang="0">
                    <a:pos x="59" y="170"/>
                  </a:cxn>
                  <a:cxn ang="0">
                    <a:pos x="52" y="167"/>
                  </a:cxn>
                  <a:cxn ang="0">
                    <a:pos x="45" y="165"/>
                  </a:cxn>
                  <a:cxn ang="0">
                    <a:pos x="39" y="162"/>
                  </a:cxn>
                  <a:cxn ang="0">
                    <a:pos x="33" y="160"/>
                  </a:cxn>
                  <a:cxn ang="0">
                    <a:pos x="26" y="156"/>
                  </a:cxn>
                  <a:cxn ang="0">
                    <a:pos x="21" y="154"/>
                  </a:cxn>
                  <a:cxn ang="0">
                    <a:pos x="17" y="151"/>
                  </a:cxn>
                  <a:cxn ang="0">
                    <a:pos x="13" y="148"/>
                  </a:cxn>
                  <a:cxn ang="0">
                    <a:pos x="10" y="146"/>
                  </a:cxn>
                  <a:cxn ang="0">
                    <a:pos x="7" y="143"/>
                  </a:cxn>
                  <a:cxn ang="0">
                    <a:pos x="5" y="140"/>
                  </a:cxn>
                  <a:cxn ang="0">
                    <a:pos x="3" y="134"/>
                  </a:cxn>
                  <a:cxn ang="0">
                    <a:pos x="1" y="118"/>
                  </a:cxn>
                  <a:cxn ang="0">
                    <a:pos x="1" y="96"/>
                  </a:cxn>
                  <a:cxn ang="0">
                    <a:pos x="1" y="70"/>
                  </a:cxn>
                  <a:cxn ang="0">
                    <a:pos x="0" y="45"/>
                  </a:cxn>
                  <a:cxn ang="0">
                    <a:pos x="0" y="23"/>
                  </a:cxn>
                  <a:cxn ang="0">
                    <a:pos x="0" y="8"/>
                  </a:cxn>
                  <a:cxn ang="0">
                    <a:pos x="1" y="4"/>
                  </a:cxn>
                  <a:cxn ang="0">
                    <a:pos x="89" y="4"/>
                  </a:cxn>
                  <a:cxn ang="0">
                    <a:pos x="161" y="4"/>
                  </a:cxn>
                  <a:cxn ang="0">
                    <a:pos x="232" y="4"/>
                  </a:cxn>
                  <a:cxn ang="0">
                    <a:pos x="304" y="4"/>
                  </a:cxn>
                  <a:cxn ang="0">
                    <a:pos x="375" y="4"/>
                  </a:cxn>
                  <a:cxn ang="0">
                    <a:pos x="446" y="4"/>
                  </a:cxn>
                  <a:cxn ang="0">
                    <a:pos x="518" y="4"/>
                  </a:cxn>
                </a:cxnLst>
                <a:rect l="0" t="0" r="r" b="b"/>
                <a:pathLst>
                  <a:path w="572" h="197">
                    <a:moveTo>
                      <a:pt x="571" y="4"/>
                    </a:moveTo>
                    <a:lnTo>
                      <a:pt x="571" y="0"/>
                    </a:lnTo>
                    <a:lnTo>
                      <a:pt x="571" y="2"/>
                    </a:lnTo>
                    <a:lnTo>
                      <a:pt x="571" y="4"/>
                    </a:lnTo>
                    <a:lnTo>
                      <a:pt x="571" y="7"/>
                    </a:lnTo>
                    <a:lnTo>
                      <a:pt x="571" y="11"/>
                    </a:lnTo>
                    <a:lnTo>
                      <a:pt x="571" y="15"/>
                    </a:lnTo>
                    <a:lnTo>
                      <a:pt x="571" y="20"/>
                    </a:lnTo>
                    <a:lnTo>
                      <a:pt x="571" y="26"/>
                    </a:lnTo>
                    <a:lnTo>
                      <a:pt x="571" y="32"/>
                    </a:lnTo>
                    <a:lnTo>
                      <a:pt x="571" y="38"/>
                    </a:lnTo>
                    <a:lnTo>
                      <a:pt x="571" y="44"/>
                    </a:lnTo>
                    <a:lnTo>
                      <a:pt x="571" y="51"/>
                    </a:lnTo>
                    <a:lnTo>
                      <a:pt x="571" y="58"/>
                    </a:lnTo>
                    <a:lnTo>
                      <a:pt x="571" y="65"/>
                    </a:lnTo>
                    <a:lnTo>
                      <a:pt x="570" y="72"/>
                    </a:lnTo>
                    <a:lnTo>
                      <a:pt x="570" y="79"/>
                    </a:lnTo>
                    <a:lnTo>
                      <a:pt x="570" y="86"/>
                    </a:lnTo>
                    <a:lnTo>
                      <a:pt x="570" y="93"/>
                    </a:lnTo>
                    <a:lnTo>
                      <a:pt x="570" y="100"/>
                    </a:lnTo>
                    <a:lnTo>
                      <a:pt x="570" y="106"/>
                    </a:lnTo>
                    <a:lnTo>
                      <a:pt x="569" y="112"/>
                    </a:lnTo>
                    <a:lnTo>
                      <a:pt x="569" y="118"/>
                    </a:lnTo>
                    <a:lnTo>
                      <a:pt x="569" y="123"/>
                    </a:lnTo>
                    <a:lnTo>
                      <a:pt x="569" y="127"/>
                    </a:lnTo>
                    <a:lnTo>
                      <a:pt x="569" y="131"/>
                    </a:lnTo>
                    <a:lnTo>
                      <a:pt x="569" y="134"/>
                    </a:lnTo>
                    <a:lnTo>
                      <a:pt x="569" y="137"/>
                    </a:lnTo>
                    <a:lnTo>
                      <a:pt x="569" y="138"/>
                    </a:lnTo>
                    <a:lnTo>
                      <a:pt x="569" y="139"/>
                    </a:lnTo>
                    <a:lnTo>
                      <a:pt x="567" y="142"/>
                    </a:lnTo>
                    <a:lnTo>
                      <a:pt x="566" y="143"/>
                    </a:lnTo>
                    <a:lnTo>
                      <a:pt x="565" y="144"/>
                    </a:lnTo>
                    <a:lnTo>
                      <a:pt x="563" y="146"/>
                    </a:lnTo>
                    <a:lnTo>
                      <a:pt x="562" y="147"/>
                    </a:lnTo>
                    <a:lnTo>
                      <a:pt x="561" y="148"/>
                    </a:lnTo>
                    <a:lnTo>
                      <a:pt x="559" y="150"/>
                    </a:lnTo>
                    <a:lnTo>
                      <a:pt x="557" y="151"/>
                    </a:lnTo>
                    <a:lnTo>
                      <a:pt x="556" y="152"/>
                    </a:lnTo>
                    <a:lnTo>
                      <a:pt x="554" y="154"/>
                    </a:lnTo>
                    <a:lnTo>
                      <a:pt x="552" y="155"/>
                    </a:lnTo>
                    <a:lnTo>
                      <a:pt x="550" y="156"/>
                    </a:lnTo>
                    <a:lnTo>
                      <a:pt x="548" y="158"/>
                    </a:lnTo>
                    <a:lnTo>
                      <a:pt x="545" y="159"/>
                    </a:lnTo>
                    <a:lnTo>
                      <a:pt x="543" y="160"/>
                    </a:lnTo>
                    <a:lnTo>
                      <a:pt x="541" y="161"/>
                    </a:lnTo>
                    <a:lnTo>
                      <a:pt x="538" y="162"/>
                    </a:lnTo>
                    <a:lnTo>
                      <a:pt x="535" y="164"/>
                    </a:lnTo>
                    <a:lnTo>
                      <a:pt x="533" y="165"/>
                    </a:lnTo>
                    <a:lnTo>
                      <a:pt x="529" y="166"/>
                    </a:lnTo>
                    <a:lnTo>
                      <a:pt x="527" y="167"/>
                    </a:lnTo>
                    <a:lnTo>
                      <a:pt x="523" y="168"/>
                    </a:lnTo>
                    <a:lnTo>
                      <a:pt x="520" y="169"/>
                    </a:lnTo>
                    <a:lnTo>
                      <a:pt x="517" y="170"/>
                    </a:lnTo>
                    <a:lnTo>
                      <a:pt x="513" y="171"/>
                    </a:lnTo>
                    <a:lnTo>
                      <a:pt x="509" y="172"/>
                    </a:lnTo>
                    <a:lnTo>
                      <a:pt x="506" y="173"/>
                    </a:lnTo>
                    <a:lnTo>
                      <a:pt x="502" y="174"/>
                    </a:lnTo>
                    <a:lnTo>
                      <a:pt x="498" y="175"/>
                    </a:lnTo>
                    <a:lnTo>
                      <a:pt x="494" y="176"/>
                    </a:lnTo>
                    <a:lnTo>
                      <a:pt x="490" y="177"/>
                    </a:lnTo>
                    <a:lnTo>
                      <a:pt x="480" y="179"/>
                    </a:lnTo>
                    <a:lnTo>
                      <a:pt x="475" y="180"/>
                    </a:lnTo>
                    <a:lnTo>
                      <a:pt x="470" y="181"/>
                    </a:lnTo>
                    <a:lnTo>
                      <a:pt x="464" y="182"/>
                    </a:lnTo>
                    <a:lnTo>
                      <a:pt x="459" y="183"/>
                    </a:lnTo>
                    <a:lnTo>
                      <a:pt x="453" y="184"/>
                    </a:lnTo>
                    <a:lnTo>
                      <a:pt x="448" y="185"/>
                    </a:lnTo>
                    <a:lnTo>
                      <a:pt x="442" y="186"/>
                    </a:lnTo>
                    <a:lnTo>
                      <a:pt x="437" y="186"/>
                    </a:lnTo>
                    <a:lnTo>
                      <a:pt x="431" y="187"/>
                    </a:lnTo>
                    <a:lnTo>
                      <a:pt x="425" y="188"/>
                    </a:lnTo>
                    <a:lnTo>
                      <a:pt x="419" y="189"/>
                    </a:lnTo>
                    <a:lnTo>
                      <a:pt x="413" y="190"/>
                    </a:lnTo>
                    <a:lnTo>
                      <a:pt x="407" y="190"/>
                    </a:lnTo>
                    <a:lnTo>
                      <a:pt x="400" y="191"/>
                    </a:lnTo>
                    <a:lnTo>
                      <a:pt x="394" y="191"/>
                    </a:lnTo>
                    <a:lnTo>
                      <a:pt x="387" y="192"/>
                    </a:lnTo>
                    <a:lnTo>
                      <a:pt x="381" y="192"/>
                    </a:lnTo>
                    <a:lnTo>
                      <a:pt x="374" y="193"/>
                    </a:lnTo>
                    <a:lnTo>
                      <a:pt x="368" y="193"/>
                    </a:lnTo>
                    <a:lnTo>
                      <a:pt x="361" y="194"/>
                    </a:lnTo>
                    <a:lnTo>
                      <a:pt x="354" y="194"/>
                    </a:lnTo>
                    <a:lnTo>
                      <a:pt x="347" y="194"/>
                    </a:lnTo>
                    <a:lnTo>
                      <a:pt x="341" y="195"/>
                    </a:lnTo>
                    <a:lnTo>
                      <a:pt x="333" y="195"/>
                    </a:lnTo>
                    <a:lnTo>
                      <a:pt x="326" y="195"/>
                    </a:lnTo>
                    <a:lnTo>
                      <a:pt x="319" y="196"/>
                    </a:lnTo>
                    <a:lnTo>
                      <a:pt x="312" y="196"/>
                    </a:lnTo>
                    <a:lnTo>
                      <a:pt x="305" y="196"/>
                    </a:lnTo>
                    <a:lnTo>
                      <a:pt x="297" y="196"/>
                    </a:lnTo>
                    <a:lnTo>
                      <a:pt x="290" y="196"/>
                    </a:lnTo>
                    <a:lnTo>
                      <a:pt x="275" y="196"/>
                    </a:lnTo>
                    <a:lnTo>
                      <a:pt x="268" y="196"/>
                    </a:lnTo>
                    <a:lnTo>
                      <a:pt x="261" y="196"/>
                    </a:lnTo>
                    <a:lnTo>
                      <a:pt x="253" y="195"/>
                    </a:lnTo>
                    <a:lnTo>
                      <a:pt x="246" y="195"/>
                    </a:lnTo>
                    <a:lnTo>
                      <a:pt x="239" y="195"/>
                    </a:lnTo>
                    <a:lnTo>
                      <a:pt x="232" y="194"/>
                    </a:lnTo>
                    <a:lnTo>
                      <a:pt x="225" y="194"/>
                    </a:lnTo>
                    <a:lnTo>
                      <a:pt x="218" y="194"/>
                    </a:lnTo>
                    <a:lnTo>
                      <a:pt x="211" y="193"/>
                    </a:lnTo>
                    <a:lnTo>
                      <a:pt x="205" y="193"/>
                    </a:lnTo>
                    <a:lnTo>
                      <a:pt x="198" y="192"/>
                    </a:lnTo>
                    <a:lnTo>
                      <a:pt x="191" y="192"/>
                    </a:lnTo>
                    <a:lnTo>
                      <a:pt x="185" y="191"/>
                    </a:lnTo>
                    <a:lnTo>
                      <a:pt x="178" y="191"/>
                    </a:lnTo>
                    <a:lnTo>
                      <a:pt x="171" y="190"/>
                    </a:lnTo>
                    <a:lnTo>
                      <a:pt x="165" y="190"/>
                    </a:lnTo>
                    <a:lnTo>
                      <a:pt x="159" y="189"/>
                    </a:lnTo>
                    <a:lnTo>
                      <a:pt x="153" y="188"/>
                    </a:lnTo>
                    <a:lnTo>
                      <a:pt x="147" y="187"/>
                    </a:lnTo>
                    <a:lnTo>
                      <a:pt x="141" y="186"/>
                    </a:lnTo>
                    <a:lnTo>
                      <a:pt x="135" y="186"/>
                    </a:lnTo>
                    <a:lnTo>
                      <a:pt x="129" y="185"/>
                    </a:lnTo>
                    <a:lnTo>
                      <a:pt x="123" y="184"/>
                    </a:lnTo>
                    <a:lnTo>
                      <a:pt x="117" y="183"/>
                    </a:lnTo>
                    <a:lnTo>
                      <a:pt x="112" y="182"/>
                    </a:lnTo>
                    <a:lnTo>
                      <a:pt x="107" y="181"/>
                    </a:lnTo>
                    <a:lnTo>
                      <a:pt x="101" y="180"/>
                    </a:lnTo>
                    <a:lnTo>
                      <a:pt x="96" y="179"/>
                    </a:lnTo>
                    <a:lnTo>
                      <a:pt x="91" y="178"/>
                    </a:lnTo>
                    <a:lnTo>
                      <a:pt x="86" y="177"/>
                    </a:lnTo>
                    <a:lnTo>
                      <a:pt x="82" y="176"/>
                    </a:lnTo>
                    <a:lnTo>
                      <a:pt x="80" y="176"/>
                    </a:lnTo>
                    <a:lnTo>
                      <a:pt x="78" y="175"/>
                    </a:lnTo>
                    <a:lnTo>
                      <a:pt x="76" y="174"/>
                    </a:lnTo>
                    <a:lnTo>
                      <a:pt x="74" y="174"/>
                    </a:lnTo>
                    <a:lnTo>
                      <a:pt x="72" y="174"/>
                    </a:lnTo>
                    <a:lnTo>
                      <a:pt x="71" y="173"/>
                    </a:lnTo>
                    <a:lnTo>
                      <a:pt x="69" y="172"/>
                    </a:lnTo>
                    <a:lnTo>
                      <a:pt x="67" y="172"/>
                    </a:lnTo>
                    <a:lnTo>
                      <a:pt x="65" y="171"/>
                    </a:lnTo>
                    <a:lnTo>
                      <a:pt x="63" y="171"/>
                    </a:lnTo>
                    <a:lnTo>
                      <a:pt x="61" y="170"/>
                    </a:lnTo>
                    <a:lnTo>
                      <a:pt x="59" y="170"/>
                    </a:lnTo>
                    <a:lnTo>
                      <a:pt x="57" y="169"/>
                    </a:lnTo>
                    <a:lnTo>
                      <a:pt x="56" y="168"/>
                    </a:lnTo>
                    <a:lnTo>
                      <a:pt x="54" y="168"/>
                    </a:lnTo>
                    <a:lnTo>
                      <a:pt x="52" y="167"/>
                    </a:lnTo>
                    <a:lnTo>
                      <a:pt x="50" y="167"/>
                    </a:lnTo>
                    <a:lnTo>
                      <a:pt x="49" y="166"/>
                    </a:lnTo>
                    <a:lnTo>
                      <a:pt x="47" y="165"/>
                    </a:lnTo>
                    <a:lnTo>
                      <a:pt x="45" y="165"/>
                    </a:lnTo>
                    <a:lnTo>
                      <a:pt x="43" y="164"/>
                    </a:lnTo>
                    <a:lnTo>
                      <a:pt x="42" y="164"/>
                    </a:lnTo>
                    <a:lnTo>
                      <a:pt x="40" y="163"/>
                    </a:lnTo>
                    <a:lnTo>
                      <a:pt x="39" y="162"/>
                    </a:lnTo>
                    <a:lnTo>
                      <a:pt x="37" y="162"/>
                    </a:lnTo>
                    <a:lnTo>
                      <a:pt x="36" y="161"/>
                    </a:lnTo>
                    <a:lnTo>
                      <a:pt x="34" y="160"/>
                    </a:lnTo>
                    <a:lnTo>
                      <a:pt x="33" y="160"/>
                    </a:lnTo>
                    <a:lnTo>
                      <a:pt x="31" y="159"/>
                    </a:lnTo>
                    <a:lnTo>
                      <a:pt x="30" y="158"/>
                    </a:lnTo>
                    <a:lnTo>
                      <a:pt x="27" y="157"/>
                    </a:lnTo>
                    <a:lnTo>
                      <a:pt x="26" y="156"/>
                    </a:lnTo>
                    <a:lnTo>
                      <a:pt x="25" y="156"/>
                    </a:lnTo>
                    <a:lnTo>
                      <a:pt x="23" y="155"/>
                    </a:lnTo>
                    <a:lnTo>
                      <a:pt x="22" y="154"/>
                    </a:lnTo>
                    <a:lnTo>
                      <a:pt x="21" y="154"/>
                    </a:lnTo>
                    <a:lnTo>
                      <a:pt x="20" y="153"/>
                    </a:lnTo>
                    <a:lnTo>
                      <a:pt x="19" y="152"/>
                    </a:lnTo>
                    <a:lnTo>
                      <a:pt x="18" y="152"/>
                    </a:lnTo>
                    <a:lnTo>
                      <a:pt x="17" y="151"/>
                    </a:lnTo>
                    <a:lnTo>
                      <a:pt x="16" y="150"/>
                    </a:lnTo>
                    <a:lnTo>
                      <a:pt x="15" y="150"/>
                    </a:lnTo>
                    <a:lnTo>
                      <a:pt x="14" y="149"/>
                    </a:lnTo>
                    <a:lnTo>
                      <a:pt x="13" y="148"/>
                    </a:lnTo>
                    <a:lnTo>
                      <a:pt x="12" y="147"/>
                    </a:lnTo>
                    <a:lnTo>
                      <a:pt x="11" y="147"/>
                    </a:lnTo>
                    <a:lnTo>
                      <a:pt x="11" y="146"/>
                    </a:lnTo>
                    <a:lnTo>
                      <a:pt x="10" y="146"/>
                    </a:lnTo>
                    <a:lnTo>
                      <a:pt x="9" y="145"/>
                    </a:lnTo>
                    <a:lnTo>
                      <a:pt x="9" y="144"/>
                    </a:lnTo>
                    <a:lnTo>
                      <a:pt x="8" y="144"/>
                    </a:lnTo>
                    <a:lnTo>
                      <a:pt x="7" y="143"/>
                    </a:lnTo>
                    <a:lnTo>
                      <a:pt x="7" y="142"/>
                    </a:lnTo>
                    <a:lnTo>
                      <a:pt x="6" y="142"/>
                    </a:lnTo>
                    <a:lnTo>
                      <a:pt x="5" y="141"/>
                    </a:lnTo>
                    <a:lnTo>
                      <a:pt x="5" y="140"/>
                    </a:lnTo>
                    <a:lnTo>
                      <a:pt x="4" y="140"/>
                    </a:lnTo>
                    <a:lnTo>
                      <a:pt x="4" y="139"/>
                    </a:lnTo>
                    <a:lnTo>
                      <a:pt x="3" y="136"/>
                    </a:lnTo>
                    <a:lnTo>
                      <a:pt x="3" y="134"/>
                    </a:lnTo>
                    <a:lnTo>
                      <a:pt x="2" y="131"/>
                    </a:lnTo>
                    <a:lnTo>
                      <a:pt x="2" y="127"/>
                    </a:lnTo>
                    <a:lnTo>
                      <a:pt x="2" y="123"/>
                    </a:lnTo>
                    <a:lnTo>
                      <a:pt x="1" y="118"/>
                    </a:lnTo>
                    <a:lnTo>
                      <a:pt x="1" y="114"/>
                    </a:lnTo>
                    <a:lnTo>
                      <a:pt x="1" y="108"/>
                    </a:lnTo>
                    <a:lnTo>
                      <a:pt x="1" y="102"/>
                    </a:lnTo>
                    <a:lnTo>
                      <a:pt x="1" y="96"/>
                    </a:lnTo>
                    <a:lnTo>
                      <a:pt x="1" y="90"/>
                    </a:lnTo>
                    <a:lnTo>
                      <a:pt x="1" y="84"/>
                    </a:lnTo>
                    <a:lnTo>
                      <a:pt x="1" y="77"/>
                    </a:lnTo>
                    <a:lnTo>
                      <a:pt x="1" y="70"/>
                    </a:lnTo>
                    <a:lnTo>
                      <a:pt x="0" y="64"/>
                    </a:lnTo>
                    <a:lnTo>
                      <a:pt x="0" y="58"/>
                    </a:lnTo>
                    <a:lnTo>
                      <a:pt x="0" y="51"/>
                    </a:lnTo>
                    <a:lnTo>
                      <a:pt x="0" y="45"/>
                    </a:lnTo>
                    <a:lnTo>
                      <a:pt x="0" y="39"/>
                    </a:lnTo>
                    <a:lnTo>
                      <a:pt x="0" y="33"/>
                    </a:lnTo>
                    <a:lnTo>
                      <a:pt x="0" y="28"/>
                    </a:lnTo>
                    <a:lnTo>
                      <a:pt x="0" y="23"/>
                    </a:lnTo>
                    <a:lnTo>
                      <a:pt x="0" y="18"/>
                    </a:lnTo>
                    <a:lnTo>
                      <a:pt x="0" y="14"/>
                    </a:lnTo>
                    <a:lnTo>
                      <a:pt x="0" y="11"/>
                    </a:lnTo>
                    <a:lnTo>
                      <a:pt x="0" y="8"/>
                    </a:lnTo>
                    <a:lnTo>
                      <a:pt x="0" y="6"/>
                    </a:lnTo>
                    <a:lnTo>
                      <a:pt x="0" y="4"/>
                    </a:lnTo>
                    <a:lnTo>
                      <a:pt x="0" y="3"/>
                    </a:lnTo>
                    <a:lnTo>
                      <a:pt x="1" y="4"/>
                    </a:lnTo>
                    <a:lnTo>
                      <a:pt x="36" y="4"/>
                    </a:lnTo>
                    <a:lnTo>
                      <a:pt x="54" y="4"/>
                    </a:lnTo>
                    <a:lnTo>
                      <a:pt x="72" y="4"/>
                    </a:lnTo>
                    <a:lnTo>
                      <a:pt x="89" y="4"/>
                    </a:lnTo>
                    <a:lnTo>
                      <a:pt x="107" y="4"/>
                    </a:lnTo>
                    <a:lnTo>
                      <a:pt x="125" y="4"/>
                    </a:lnTo>
                    <a:lnTo>
                      <a:pt x="143" y="4"/>
                    </a:lnTo>
                    <a:lnTo>
                      <a:pt x="161" y="4"/>
                    </a:lnTo>
                    <a:lnTo>
                      <a:pt x="179" y="4"/>
                    </a:lnTo>
                    <a:lnTo>
                      <a:pt x="197" y="4"/>
                    </a:lnTo>
                    <a:lnTo>
                      <a:pt x="215" y="4"/>
                    </a:lnTo>
                    <a:lnTo>
                      <a:pt x="232" y="4"/>
                    </a:lnTo>
                    <a:lnTo>
                      <a:pt x="250" y="4"/>
                    </a:lnTo>
                    <a:lnTo>
                      <a:pt x="268" y="4"/>
                    </a:lnTo>
                    <a:lnTo>
                      <a:pt x="286" y="4"/>
                    </a:lnTo>
                    <a:lnTo>
                      <a:pt x="304" y="4"/>
                    </a:lnTo>
                    <a:lnTo>
                      <a:pt x="321" y="4"/>
                    </a:lnTo>
                    <a:lnTo>
                      <a:pt x="339" y="4"/>
                    </a:lnTo>
                    <a:lnTo>
                      <a:pt x="357" y="4"/>
                    </a:lnTo>
                    <a:lnTo>
                      <a:pt x="375" y="4"/>
                    </a:lnTo>
                    <a:lnTo>
                      <a:pt x="393" y="4"/>
                    </a:lnTo>
                    <a:lnTo>
                      <a:pt x="411" y="4"/>
                    </a:lnTo>
                    <a:lnTo>
                      <a:pt x="429" y="4"/>
                    </a:lnTo>
                    <a:lnTo>
                      <a:pt x="446" y="4"/>
                    </a:lnTo>
                    <a:lnTo>
                      <a:pt x="464" y="4"/>
                    </a:lnTo>
                    <a:lnTo>
                      <a:pt x="482" y="4"/>
                    </a:lnTo>
                    <a:lnTo>
                      <a:pt x="500" y="4"/>
                    </a:lnTo>
                    <a:lnTo>
                      <a:pt x="518" y="4"/>
                    </a:lnTo>
                    <a:lnTo>
                      <a:pt x="535" y="4"/>
                    </a:lnTo>
                    <a:lnTo>
                      <a:pt x="553" y="4"/>
                    </a:lnTo>
                    <a:lnTo>
                      <a:pt x="571" y="4"/>
                    </a:lnTo>
                  </a:path>
                </a:pathLst>
              </a:custGeom>
              <a:solidFill>
                <a:srgbClr val="0080FF"/>
              </a:solidFill>
              <a:ln w="12700" cap="rnd" cmpd="sng">
                <a:solidFill>
                  <a:srgbClr val="000000"/>
                </a:solidFill>
                <a:prstDash val="solid"/>
                <a:round/>
                <a:headEnd type="none" w="sm" len="sm"/>
                <a:tailEnd type="none" w="sm" len="sm"/>
              </a:ln>
              <a:effectLst/>
            </p:spPr>
            <p:txBody>
              <a:bodyPr/>
              <a:lstStyle/>
              <a:p>
                <a:endParaRPr lang="es-CL"/>
              </a:p>
            </p:txBody>
          </p:sp>
          <p:sp>
            <p:nvSpPr>
              <p:cNvPr id="63512" name="Freeform 24"/>
              <p:cNvSpPr>
                <a:spLocks/>
              </p:cNvSpPr>
              <p:nvPr/>
            </p:nvSpPr>
            <p:spPr bwMode="auto">
              <a:xfrm>
                <a:off x="4669" y="2715"/>
                <a:ext cx="573" cy="127"/>
              </a:xfrm>
              <a:custGeom>
                <a:avLst/>
                <a:gdLst/>
                <a:ahLst/>
                <a:cxnLst>
                  <a:cxn ang="0">
                    <a:pos x="315" y="126"/>
                  </a:cxn>
                  <a:cxn ang="0">
                    <a:pos x="343" y="124"/>
                  </a:cxn>
                  <a:cxn ang="0">
                    <a:pos x="371" y="123"/>
                  </a:cxn>
                  <a:cxn ang="0">
                    <a:pos x="397" y="121"/>
                  </a:cxn>
                  <a:cxn ang="0">
                    <a:pos x="422" y="118"/>
                  </a:cxn>
                  <a:cxn ang="0">
                    <a:pos x="446" y="115"/>
                  </a:cxn>
                  <a:cxn ang="0">
                    <a:pos x="468" y="112"/>
                  </a:cxn>
                  <a:cxn ang="0">
                    <a:pos x="488" y="108"/>
                  </a:cxn>
                  <a:cxn ang="0">
                    <a:pos x="511" y="102"/>
                  </a:cxn>
                  <a:cxn ang="0">
                    <a:pos x="527" y="97"/>
                  </a:cxn>
                  <a:cxn ang="0">
                    <a:pos x="541" y="92"/>
                  </a:cxn>
                  <a:cxn ang="0">
                    <a:pos x="552" y="86"/>
                  </a:cxn>
                  <a:cxn ang="0">
                    <a:pos x="561" y="80"/>
                  </a:cxn>
                  <a:cxn ang="0">
                    <a:pos x="567" y="74"/>
                  </a:cxn>
                  <a:cxn ang="0">
                    <a:pos x="571" y="68"/>
                  </a:cxn>
                  <a:cxn ang="0">
                    <a:pos x="571" y="60"/>
                  </a:cxn>
                  <a:cxn ang="0">
                    <a:pos x="568" y="54"/>
                  </a:cxn>
                  <a:cxn ang="0">
                    <a:pos x="563" y="47"/>
                  </a:cxn>
                  <a:cxn ang="0">
                    <a:pos x="554" y="41"/>
                  </a:cxn>
                  <a:cxn ang="0">
                    <a:pos x="543" y="36"/>
                  </a:cxn>
                  <a:cxn ang="0">
                    <a:pos x="531" y="30"/>
                  </a:cxn>
                  <a:cxn ang="0">
                    <a:pos x="515" y="25"/>
                  </a:cxn>
                  <a:cxn ang="0">
                    <a:pos x="497" y="21"/>
                  </a:cxn>
                  <a:cxn ang="0">
                    <a:pos x="473" y="16"/>
                  </a:cxn>
                  <a:cxn ang="0">
                    <a:pos x="451" y="12"/>
                  </a:cxn>
                  <a:cxn ang="0">
                    <a:pos x="428" y="8"/>
                  </a:cxn>
                  <a:cxn ang="0">
                    <a:pos x="403" y="6"/>
                  </a:cxn>
                  <a:cxn ang="0">
                    <a:pos x="377" y="3"/>
                  </a:cxn>
                  <a:cxn ang="0">
                    <a:pos x="351" y="2"/>
                  </a:cxn>
                  <a:cxn ang="0">
                    <a:pos x="322" y="0"/>
                  </a:cxn>
                  <a:cxn ang="0">
                    <a:pos x="293" y="0"/>
                  </a:cxn>
                  <a:cxn ang="0">
                    <a:pos x="257" y="0"/>
                  </a:cxn>
                  <a:cxn ang="0">
                    <a:pos x="228" y="1"/>
                  </a:cxn>
                  <a:cxn ang="0">
                    <a:pos x="201" y="3"/>
                  </a:cxn>
                  <a:cxn ang="0">
                    <a:pos x="175" y="5"/>
                  </a:cxn>
                  <a:cxn ang="0">
                    <a:pos x="150" y="8"/>
                  </a:cxn>
                  <a:cxn ang="0">
                    <a:pos x="126" y="11"/>
                  </a:cxn>
                  <a:cxn ang="0">
                    <a:pos x="104" y="14"/>
                  </a:cxn>
                  <a:cxn ang="0">
                    <a:pos x="84" y="19"/>
                  </a:cxn>
                  <a:cxn ang="0">
                    <a:pos x="61" y="24"/>
                  </a:cxn>
                  <a:cxn ang="0">
                    <a:pos x="45" y="29"/>
                  </a:cxn>
                  <a:cxn ang="0">
                    <a:pos x="31" y="34"/>
                  </a:cxn>
                  <a:cxn ang="0">
                    <a:pos x="20" y="40"/>
                  </a:cxn>
                  <a:cxn ang="0">
                    <a:pos x="11" y="46"/>
                  </a:cxn>
                  <a:cxn ang="0">
                    <a:pos x="5" y="52"/>
                  </a:cxn>
                  <a:cxn ang="0">
                    <a:pos x="1" y="58"/>
                  </a:cxn>
                  <a:cxn ang="0">
                    <a:pos x="0" y="66"/>
                  </a:cxn>
                  <a:cxn ang="0">
                    <a:pos x="3" y="72"/>
                  </a:cxn>
                  <a:cxn ang="0">
                    <a:pos x="9" y="79"/>
                  </a:cxn>
                  <a:cxn ang="0">
                    <a:pos x="17" y="84"/>
                  </a:cxn>
                  <a:cxn ang="0">
                    <a:pos x="28" y="90"/>
                  </a:cxn>
                  <a:cxn ang="0">
                    <a:pos x="41" y="96"/>
                  </a:cxn>
                  <a:cxn ang="0">
                    <a:pos x="57" y="101"/>
                  </a:cxn>
                  <a:cxn ang="0">
                    <a:pos x="74" y="105"/>
                  </a:cxn>
                  <a:cxn ang="0">
                    <a:pos x="99" y="110"/>
                  </a:cxn>
                  <a:cxn ang="0">
                    <a:pos x="120" y="114"/>
                  </a:cxn>
                  <a:cxn ang="0">
                    <a:pos x="143" y="117"/>
                  </a:cxn>
                  <a:cxn ang="0">
                    <a:pos x="168" y="120"/>
                  </a:cxn>
                  <a:cxn ang="0">
                    <a:pos x="194" y="122"/>
                  </a:cxn>
                  <a:cxn ang="0">
                    <a:pos x="221" y="124"/>
                  </a:cxn>
                  <a:cxn ang="0">
                    <a:pos x="249" y="125"/>
                  </a:cxn>
                  <a:cxn ang="0">
                    <a:pos x="279" y="126"/>
                  </a:cxn>
                </a:cxnLst>
                <a:rect l="0" t="0" r="r" b="b"/>
                <a:pathLst>
                  <a:path w="573" h="127">
                    <a:moveTo>
                      <a:pt x="286" y="126"/>
                    </a:moveTo>
                    <a:lnTo>
                      <a:pt x="301" y="126"/>
                    </a:lnTo>
                    <a:lnTo>
                      <a:pt x="308" y="126"/>
                    </a:lnTo>
                    <a:lnTo>
                      <a:pt x="315" y="126"/>
                    </a:lnTo>
                    <a:lnTo>
                      <a:pt x="322" y="125"/>
                    </a:lnTo>
                    <a:lnTo>
                      <a:pt x="329" y="125"/>
                    </a:lnTo>
                    <a:lnTo>
                      <a:pt x="337" y="125"/>
                    </a:lnTo>
                    <a:lnTo>
                      <a:pt x="343" y="124"/>
                    </a:lnTo>
                    <a:lnTo>
                      <a:pt x="351" y="124"/>
                    </a:lnTo>
                    <a:lnTo>
                      <a:pt x="357" y="124"/>
                    </a:lnTo>
                    <a:lnTo>
                      <a:pt x="364" y="123"/>
                    </a:lnTo>
                    <a:lnTo>
                      <a:pt x="371" y="123"/>
                    </a:lnTo>
                    <a:lnTo>
                      <a:pt x="377" y="122"/>
                    </a:lnTo>
                    <a:lnTo>
                      <a:pt x="384" y="122"/>
                    </a:lnTo>
                    <a:lnTo>
                      <a:pt x="391" y="121"/>
                    </a:lnTo>
                    <a:lnTo>
                      <a:pt x="397" y="121"/>
                    </a:lnTo>
                    <a:lnTo>
                      <a:pt x="403" y="120"/>
                    </a:lnTo>
                    <a:lnTo>
                      <a:pt x="410" y="120"/>
                    </a:lnTo>
                    <a:lnTo>
                      <a:pt x="416" y="119"/>
                    </a:lnTo>
                    <a:lnTo>
                      <a:pt x="422" y="118"/>
                    </a:lnTo>
                    <a:lnTo>
                      <a:pt x="428" y="117"/>
                    </a:lnTo>
                    <a:lnTo>
                      <a:pt x="434" y="117"/>
                    </a:lnTo>
                    <a:lnTo>
                      <a:pt x="440" y="116"/>
                    </a:lnTo>
                    <a:lnTo>
                      <a:pt x="446" y="115"/>
                    </a:lnTo>
                    <a:lnTo>
                      <a:pt x="451" y="114"/>
                    </a:lnTo>
                    <a:lnTo>
                      <a:pt x="457" y="113"/>
                    </a:lnTo>
                    <a:lnTo>
                      <a:pt x="462" y="112"/>
                    </a:lnTo>
                    <a:lnTo>
                      <a:pt x="468" y="112"/>
                    </a:lnTo>
                    <a:lnTo>
                      <a:pt x="473" y="110"/>
                    </a:lnTo>
                    <a:lnTo>
                      <a:pt x="478" y="110"/>
                    </a:lnTo>
                    <a:lnTo>
                      <a:pt x="483" y="108"/>
                    </a:lnTo>
                    <a:lnTo>
                      <a:pt x="488" y="108"/>
                    </a:lnTo>
                    <a:lnTo>
                      <a:pt x="497" y="105"/>
                    </a:lnTo>
                    <a:lnTo>
                      <a:pt x="502" y="104"/>
                    </a:lnTo>
                    <a:lnTo>
                      <a:pt x="507" y="103"/>
                    </a:lnTo>
                    <a:lnTo>
                      <a:pt x="511" y="102"/>
                    </a:lnTo>
                    <a:lnTo>
                      <a:pt x="515" y="101"/>
                    </a:lnTo>
                    <a:lnTo>
                      <a:pt x="519" y="99"/>
                    </a:lnTo>
                    <a:lnTo>
                      <a:pt x="523" y="98"/>
                    </a:lnTo>
                    <a:lnTo>
                      <a:pt x="527" y="97"/>
                    </a:lnTo>
                    <a:lnTo>
                      <a:pt x="531" y="96"/>
                    </a:lnTo>
                    <a:lnTo>
                      <a:pt x="534" y="94"/>
                    </a:lnTo>
                    <a:lnTo>
                      <a:pt x="537" y="93"/>
                    </a:lnTo>
                    <a:lnTo>
                      <a:pt x="541" y="92"/>
                    </a:lnTo>
                    <a:lnTo>
                      <a:pt x="543" y="90"/>
                    </a:lnTo>
                    <a:lnTo>
                      <a:pt x="547" y="89"/>
                    </a:lnTo>
                    <a:lnTo>
                      <a:pt x="549" y="88"/>
                    </a:lnTo>
                    <a:lnTo>
                      <a:pt x="552" y="86"/>
                    </a:lnTo>
                    <a:lnTo>
                      <a:pt x="554" y="84"/>
                    </a:lnTo>
                    <a:lnTo>
                      <a:pt x="557" y="83"/>
                    </a:lnTo>
                    <a:lnTo>
                      <a:pt x="559" y="82"/>
                    </a:lnTo>
                    <a:lnTo>
                      <a:pt x="561" y="80"/>
                    </a:lnTo>
                    <a:lnTo>
                      <a:pt x="563" y="79"/>
                    </a:lnTo>
                    <a:lnTo>
                      <a:pt x="564" y="77"/>
                    </a:lnTo>
                    <a:lnTo>
                      <a:pt x="566" y="76"/>
                    </a:lnTo>
                    <a:lnTo>
                      <a:pt x="567" y="74"/>
                    </a:lnTo>
                    <a:lnTo>
                      <a:pt x="568" y="72"/>
                    </a:lnTo>
                    <a:lnTo>
                      <a:pt x="569" y="71"/>
                    </a:lnTo>
                    <a:lnTo>
                      <a:pt x="570" y="69"/>
                    </a:lnTo>
                    <a:lnTo>
                      <a:pt x="571" y="68"/>
                    </a:lnTo>
                    <a:lnTo>
                      <a:pt x="571" y="66"/>
                    </a:lnTo>
                    <a:lnTo>
                      <a:pt x="571" y="64"/>
                    </a:lnTo>
                    <a:lnTo>
                      <a:pt x="572" y="63"/>
                    </a:lnTo>
                    <a:lnTo>
                      <a:pt x="571" y="60"/>
                    </a:lnTo>
                    <a:lnTo>
                      <a:pt x="571" y="58"/>
                    </a:lnTo>
                    <a:lnTo>
                      <a:pt x="570" y="57"/>
                    </a:lnTo>
                    <a:lnTo>
                      <a:pt x="569" y="55"/>
                    </a:lnTo>
                    <a:lnTo>
                      <a:pt x="568" y="54"/>
                    </a:lnTo>
                    <a:lnTo>
                      <a:pt x="567" y="52"/>
                    </a:lnTo>
                    <a:lnTo>
                      <a:pt x="566" y="50"/>
                    </a:lnTo>
                    <a:lnTo>
                      <a:pt x="564" y="49"/>
                    </a:lnTo>
                    <a:lnTo>
                      <a:pt x="563" y="47"/>
                    </a:lnTo>
                    <a:lnTo>
                      <a:pt x="561" y="46"/>
                    </a:lnTo>
                    <a:lnTo>
                      <a:pt x="559" y="44"/>
                    </a:lnTo>
                    <a:lnTo>
                      <a:pt x="557" y="43"/>
                    </a:lnTo>
                    <a:lnTo>
                      <a:pt x="554" y="41"/>
                    </a:lnTo>
                    <a:lnTo>
                      <a:pt x="552" y="40"/>
                    </a:lnTo>
                    <a:lnTo>
                      <a:pt x="549" y="38"/>
                    </a:lnTo>
                    <a:lnTo>
                      <a:pt x="547" y="37"/>
                    </a:lnTo>
                    <a:lnTo>
                      <a:pt x="543" y="36"/>
                    </a:lnTo>
                    <a:lnTo>
                      <a:pt x="541" y="34"/>
                    </a:lnTo>
                    <a:lnTo>
                      <a:pt x="537" y="33"/>
                    </a:lnTo>
                    <a:lnTo>
                      <a:pt x="534" y="32"/>
                    </a:lnTo>
                    <a:lnTo>
                      <a:pt x="531" y="30"/>
                    </a:lnTo>
                    <a:lnTo>
                      <a:pt x="527" y="29"/>
                    </a:lnTo>
                    <a:lnTo>
                      <a:pt x="523" y="28"/>
                    </a:lnTo>
                    <a:lnTo>
                      <a:pt x="519" y="26"/>
                    </a:lnTo>
                    <a:lnTo>
                      <a:pt x="515" y="25"/>
                    </a:lnTo>
                    <a:lnTo>
                      <a:pt x="511" y="24"/>
                    </a:lnTo>
                    <a:lnTo>
                      <a:pt x="507" y="23"/>
                    </a:lnTo>
                    <a:lnTo>
                      <a:pt x="502" y="22"/>
                    </a:lnTo>
                    <a:lnTo>
                      <a:pt x="497" y="21"/>
                    </a:lnTo>
                    <a:lnTo>
                      <a:pt x="493" y="20"/>
                    </a:lnTo>
                    <a:lnTo>
                      <a:pt x="488" y="19"/>
                    </a:lnTo>
                    <a:lnTo>
                      <a:pt x="478" y="16"/>
                    </a:lnTo>
                    <a:lnTo>
                      <a:pt x="473" y="16"/>
                    </a:lnTo>
                    <a:lnTo>
                      <a:pt x="468" y="14"/>
                    </a:lnTo>
                    <a:lnTo>
                      <a:pt x="462" y="14"/>
                    </a:lnTo>
                    <a:lnTo>
                      <a:pt x="457" y="12"/>
                    </a:lnTo>
                    <a:lnTo>
                      <a:pt x="451" y="12"/>
                    </a:lnTo>
                    <a:lnTo>
                      <a:pt x="446" y="11"/>
                    </a:lnTo>
                    <a:lnTo>
                      <a:pt x="440" y="10"/>
                    </a:lnTo>
                    <a:lnTo>
                      <a:pt x="434" y="9"/>
                    </a:lnTo>
                    <a:lnTo>
                      <a:pt x="428" y="8"/>
                    </a:lnTo>
                    <a:lnTo>
                      <a:pt x="422" y="8"/>
                    </a:lnTo>
                    <a:lnTo>
                      <a:pt x="416" y="7"/>
                    </a:lnTo>
                    <a:lnTo>
                      <a:pt x="410" y="6"/>
                    </a:lnTo>
                    <a:lnTo>
                      <a:pt x="403" y="6"/>
                    </a:lnTo>
                    <a:lnTo>
                      <a:pt x="397" y="5"/>
                    </a:lnTo>
                    <a:lnTo>
                      <a:pt x="391" y="4"/>
                    </a:lnTo>
                    <a:lnTo>
                      <a:pt x="384" y="4"/>
                    </a:lnTo>
                    <a:lnTo>
                      <a:pt x="377" y="3"/>
                    </a:lnTo>
                    <a:lnTo>
                      <a:pt x="371" y="3"/>
                    </a:lnTo>
                    <a:lnTo>
                      <a:pt x="364" y="2"/>
                    </a:lnTo>
                    <a:lnTo>
                      <a:pt x="357" y="2"/>
                    </a:lnTo>
                    <a:lnTo>
                      <a:pt x="351" y="2"/>
                    </a:lnTo>
                    <a:lnTo>
                      <a:pt x="343" y="1"/>
                    </a:lnTo>
                    <a:lnTo>
                      <a:pt x="337" y="1"/>
                    </a:lnTo>
                    <a:lnTo>
                      <a:pt x="329" y="0"/>
                    </a:lnTo>
                    <a:lnTo>
                      <a:pt x="322" y="0"/>
                    </a:lnTo>
                    <a:lnTo>
                      <a:pt x="315" y="0"/>
                    </a:lnTo>
                    <a:lnTo>
                      <a:pt x="308" y="0"/>
                    </a:lnTo>
                    <a:lnTo>
                      <a:pt x="301" y="0"/>
                    </a:lnTo>
                    <a:lnTo>
                      <a:pt x="293" y="0"/>
                    </a:lnTo>
                    <a:lnTo>
                      <a:pt x="286" y="0"/>
                    </a:lnTo>
                    <a:lnTo>
                      <a:pt x="271" y="0"/>
                    </a:lnTo>
                    <a:lnTo>
                      <a:pt x="264" y="0"/>
                    </a:lnTo>
                    <a:lnTo>
                      <a:pt x="257" y="0"/>
                    </a:lnTo>
                    <a:lnTo>
                      <a:pt x="249" y="0"/>
                    </a:lnTo>
                    <a:lnTo>
                      <a:pt x="242" y="0"/>
                    </a:lnTo>
                    <a:lnTo>
                      <a:pt x="235" y="1"/>
                    </a:lnTo>
                    <a:lnTo>
                      <a:pt x="228" y="1"/>
                    </a:lnTo>
                    <a:lnTo>
                      <a:pt x="221" y="2"/>
                    </a:lnTo>
                    <a:lnTo>
                      <a:pt x="215" y="2"/>
                    </a:lnTo>
                    <a:lnTo>
                      <a:pt x="207" y="2"/>
                    </a:lnTo>
                    <a:lnTo>
                      <a:pt x="201" y="3"/>
                    </a:lnTo>
                    <a:lnTo>
                      <a:pt x="194" y="3"/>
                    </a:lnTo>
                    <a:lnTo>
                      <a:pt x="187" y="4"/>
                    </a:lnTo>
                    <a:lnTo>
                      <a:pt x="181" y="4"/>
                    </a:lnTo>
                    <a:lnTo>
                      <a:pt x="175" y="5"/>
                    </a:lnTo>
                    <a:lnTo>
                      <a:pt x="168" y="6"/>
                    </a:lnTo>
                    <a:lnTo>
                      <a:pt x="162" y="6"/>
                    </a:lnTo>
                    <a:lnTo>
                      <a:pt x="156" y="7"/>
                    </a:lnTo>
                    <a:lnTo>
                      <a:pt x="150" y="8"/>
                    </a:lnTo>
                    <a:lnTo>
                      <a:pt x="143" y="8"/>
                    </a:lnTo>
                    <a:lnTo>
                      <a:pt x="138" y="9"/>
                    </a:lnTo>
                    <a:lnTo>
                      <a:pt x="132" y="10"/>
                    </a:lnTo>
                    <a:lnTo>
                      <a:pt x="126" y="11"/>
                    </a:lnTo>
                    <a:lnTo>
                      <a:pt x="120" y="12"/>
                    </a:lnTo>
                    <a:lnTo>
                      <a:pt x="115" y="12"/>
                    </a:lnTo>
                    <a:lnTo>
                      <a:pt x="109" y="14"/>
                    </a:lnTo>
                    <a:lnTo>
                      <a:pt x="104" y="14"/>
                    </a:lnTo>
                    <a:lnTo>
                      <a:pt x="99" y="16"/>
                    </a:lnTo>
                    <a:lnTo>
                      <a:pt x="93" y="16"/>
                    </a:lnTo>
                    <a:lnTo>
                      <a:pt x="89" y="18"/>
                    </a:lnTo>
                    <a:lnTo>
                      <a:pt x="84" y="19"/>
                    </a:lnTo>
                    <a:lnTo>
                      <a:pt x="74" y="21"/>
                    </a:lnTo>
                    <a:lnTo>
                      <a:pt x="69" y="22"/>
                    </a:lnTo>
                    <a:lnTo>
                      <a:pt x="65" y="23"/>
                    </a:lnTo>
                    <a:lnTo>
                      <a:pt x="61" y="24"/>
                    </a:lnTo>
                    <a:lnTo>
                      <a:pt x="57" y="25"/>
                    </a:lnTo>
                    <a:lnTo>
                      <a:pt x="53" y="26"/>
                    </a:lnTo>
                    <a:lnTo>
                      <a:pt x="49" y="28"/>
                    </a:lnTo>
                    <a:lnTo>
                      <a:pt x="45" y="29"/>
                    </a:lnTo>
                    <a:lnTo>
                      <a:pt x="41" y="30"/>
                    </a:lnTo>
                    <a:lnTo>
                      <a:pt x="38" y="32"/>
                    </a:lnTo>
                    <a:lnTo>
                      <a:pt x="35" y="33"/>
                    </a:lnTo>
                    <a:lnTo>
                      <a:pt x="31" y="34"/>
                    </a:lnTo>
                    <a:lnTo>
                      <a:pt x="28" y="36"/>
                    </a:lnTo>
                    <a:lnTo>
                      <a:pt x="25" y="37"/>
                    </a:lnTo>
                    <a:lnTo>
                      <a:pt x="23" y="38"/>
                    </a:lnTo>
                    <a:lnTo>
                      <a:pt x="20" y="40"/>
                    </a:lnTo>
                    <a:lnTo>
                      <a:pt x="17" y="41"/>
                    </a:lnTo>
                    <a:lnTo>
                      <a:pt x="15" y="43"/>
                    </a:lnTo>
                    <a:lnTo>
                      <a:pt x="13" y="44"/>
                    </a:lnTo>
                    <a:lnTo>
                      <a:pt x="11" y="46"/>
                    </a:lnTo>
                    <a:lnTo>
                      <a:pt x="9" y="47"/>
                    </a:lnTo>
                    <a:lnTo>
                      <a:pt x="7" y="49"/>
                    </a:lnTo>
                    <a:lnTo>
                      <a:pt x="6" y="50"/>
                    </a:lnTo>
                    <a:lnTo>
                      <a:pt x="5" y="52"/>
                    </a:lnTo>
                    <a:lnTo>
                      <a:pt x="3" y="54"/>
                    </a:lnTo>
                    <a:lnTo>
                      <a:pt x="2" y="55"/>
                    </a:lnTo>
                    <a:lnTo>
                      <a:pt x="1" y="57"/>
                    </a:lnTo>
                    <a:lnTo>
                      <a:pt x="1" y="58"/>
                    </a:lnTo>
                    <a:lnTo>
                      <a:pt x="0" y="60"/>
                    </a:lnTo>
                    <a:lnTo>
                      <a:pt x="0" y="61"/>
                    </a:lnTo>
                    <a:lnTo>
                      <a:pt x="0" y="63"/>
                    </a:lnTo>
                    <a:lnTo>
                      <a:pt x="0" y="66"/>
                    </a:lnTo>
                    <a:lnTo>
                      <a:pt x="1" y="68"/>
                    </a:lnTo>
                    <a:lnTo>
                      <a:pt x="1" y="69"/>
                    </a:lnTo>
                    <a:lnTo>
                      <a:pt x="2" y="71"/>
                    </a:lnTo>
                    <a:lnTo>
                      <a:pt x="3" y="72"/>
                    </a:lnTo>
                    <a:lnTo>
                      <a:pt x="5" y="74"/>
                    </a:lnTo>
                    <a:lnTo>
                      <a:pt x="6" y="76"/>
                    </a:lnTo>
                    <a:lnTo>
                      <a:pt x="7" y="77"/>
                    </a:lnTo>
                    <a:lnTo>
                      <a:pt x="9" y="79"/>
                    </a:lnTo>
                    <a:lnTo>
                      <a:pt x="11" y="80"/>
                    </a:lnTo>
                    <a:lnTo>
                      <a:pt x="13" y="82"/>
                    </a:lnTo>
                    <a:lnTo>
                      <a:pt x="15" y="83"/>
                    </a:lnTo>
                    <a:lnTo>
                      <a:pt x="17" y="84"/>
                    </a:lnTo>
                    <a:lnTo>
                      <a:pt x="20" y="86"/>
                    </a:lnTo>
                    <a:lnTo>
                      <a:pt x="23" y="88"/>
                    </a:lnTo>
                    <a:lnTo>
                      <a:pt x="25" y="89"/>
                    </a:lnTo>
                    <a:lnTo>
                      <a:pt x="28" y="90"/>
                    </a:lnTo>
                    <a:lnTo>
                      <a:pt x="31" y="92"/>
                    </a:lnTo>
                    <a:lnTo>
                      <a:pt x="35" y="93"/>
                    </a:lnTo>
                    <a:lnTo>
                      <a:pt x="38" y="94"/>
                    </a:lnTo>
                    <a:lnTo>
                      <a:pt x="41" y="96"/>
                    </a:lnTo>
                    <a:lnTo>
                      <a:pt x="45" y="97"/>
                    </a:lnTo>
                    <a:lnTo>
                      <a:pt x="49" y="98"/>
                    </a:lnTo>
                    <a:lnTo>
                      <a:pt x="53" y="99"/>
                    </a:lnTo>
                    <a:lnTo>
                      <a:pt x="57" y="101"/>
                    </a:lnTo>
                    <a:lnTo>
                      <a:pt x="61" y="102"/>
                    </a:lnTo>
                    <a:lnTo>
                      <a:pt x="65" y="103"/>
                    </a:lnTo>
                    <a:lnTo>
                      <a:pt x="69" y="104"/>
                    </a:lnTo>
                    <a:lnTo>
                      <a:pt x="74" y="105"/>
                    </a:lnTo>
                    <a:lnTo>
                      <a:pt x="79" y="106"/>
                    </a:lnTo>
                    <a:lnTo>
                      <a:pt x="84" y="108"/>
                    </a:lnTo>
                    <a:lnTo>
                      <a:pt x="93" y="110"/>
                    </a:lnTo>
                    <a:lnTo>
                      <a:pt x="99" y="110"/>
                    </a:lnTo>
                    <a:lnTo>
                      <a:pt x="104" y="112"/>
                    </a:lnTo>
                    <a:lnTo>
                      <a:pt x="109" y="112"/>
                    </a:lnTo>
                    <a:lnTo>
                      <a:pt x="115" y="113"/>
                    </a:lnTo>
                    <a:lnTo>
                      <a:pt x="120" y="114"/>
                    </a:lnTo>
                    <a:lnTo>
                      <a:pt x="126" y="115"/>
                    </a:lnTo>
                    <a:lnTo>
                      <a:pt x="132" y="116"/>
                    </a:lnTo>
                    <a:lnTo>
                      <a:pt x="138" y="117"/>
                    </a:lnTo>
                    <a:lnTo>
                      <a:pt x="143" y="117"/>
                    </a:lnTo>
                    <a:lnTo>
                      <a:pt x="150" y="118"/>
                    </a:lnTo>
                    <a:lnTo>
                      <a:pt x="156" y="119"/>
                    </a:lnTo>
                    <a:lnTo>
                      <a:pt x="162" y="120"/>
                    </a:lnTo>
                    <a:lnTo>
                      <a:pt x="168" y="120"/>
                    </a:lnTo>
                    <a:lnTo>
                      <a:pt x="175" y="121"/>
                    </a:lnTo>
                    <a:lnTo>
                      <a:pt x="181" y="121"/>
                    </a:lnTo>
                    <a:lnTo>
                      <a:pt x="187" y="122"/>
                    </a:lnTo>
                    <a:lnTo>
                      <a:pt x="194" y="122"/>
                    </a:lnTo>
                    <a:lnTo>
                      <a:pt x="201" y="123"/>
                    </a:lnTo>
                    <a:lnTo>
                      <a:pt x="207" y="123"/>
                    </a:lnTo>
                    <a:lnTo>
                      <a:pt x="215" y="124"/>
                    </a:lnTo>
                    <a:lnTo>
                      <a:pt x="221" y="124"/>
                    </a:lnTo>
                    <a:lnTo>
                      <a:pt x="228" y="124"/>
                    </a:lnTo>
                    <a:lnTo>
                      <a:pt x="235" y="125"/>
                    </a:lnTo>
                    <a:lnTo>
                      <a:pt x="242" y="125"/>
                    </a:lnTo>
                    <a:lnTo>
                      <a:pt x="249" y="125"/>
                    </a:lnTo>
                    <a:lnTo>
                      <a:pt x="257" y="126"/>
                    </a:lnTo>
                    <a:lnTo>
                      <a:pt x="264" y="126"/>
                    </a:lnTo>
                    <a:lnTo>
                      <a:pt x="271" y="126"/>
                    </a:lnTo>
                    <a:lnTo>
                      <a:pt x="279" y="126"/>
                    </a:lnTo>
                    <a:lnTo>
                      <a:pt x="286" y="126"/>
                    </a:lnTo>
                  </a:path>
                </a:pathLst>
              </a:custGeom>
              <a:solidFill>
                <a:srgbClr val="0080FF"/>
              </a:solidFill>
              <a:ln w="12700" cap="rnd" cmpd="sng">
                <a:solidFill>
                  <a:srgbClr val="000000"/>
                </a:solidFill>
                <a:prstDash val="solid"/>
                <a:round/>
                <a:headEnd type="none" w="sm" len="sm"/>
                <a:tailEnd type="none" w="sm" len="sm"/>
              </a:ln>
              <a:effectLst/>
            </p:spPr>
            <p:txBody>
              <a:bodyPr/>
              <a:lstStyle/>
              <a:p>
                <a:endParaRPr lang="es-CL"/>
              </a:p>
            </p:txBody>
          </p:sp>
        </p:grpSp>
        <p:grpSp>
          <p:nvGrpSpPr>
            <p:cNvPr id="7" name="Group 25"/>
            <p:cNvGrpSpPr>
              <a:grpSpLocks/>
            </p:cNvGrpSpPr>
            <p:nvPr/>
          </p:nvGrpSpPr>
          <p:grpSpPr bwMode="auto">
            <a:xfrm>
              <a:off x="4802" y="2203"/>
              <a:ext cx="228" cy="853"/>
              <a:chOff x="4802" y="2203"/>
              <a:chExt cx="228" cy="853"/>
            </a:xfrm>
          </p:grpSpPr>
          <p:sp>
            <p:nvSpPr>
              <p:cNvPr id="63514" name="Line 26"/>
              <p:cNvSpPr>
                <a:spLocks noChangeShapeType="1"/>
              </p:cNvSpPr>
              <p:nvPr/>
            </p:nvSpPr>
            <p:spPr bwMode="auto">
              <a:xfrm>
                <a:off x="4891" y="2545"/>
                <a:ext cx="4" cy="322"/>
              </a:xfrm>
              <a:prstGeom prst="line">
                <a:avLst/>
              </a:prstGeom>
              <a:noFill/>
              <a:ln w="12700">
                <a:solidFill>
                  <a:srgbClr val="0080FF"/>
                </a:solidFill>
                <a:round/>
                <a:headEnd type="none" w="sm" len="sm"/>
                <a:tailEnd type="none" w="sm" len="sm"/>
              </a:ln>
              <a:effectLst/>
            </p:spPr>
            <p:txBody>
              <a:bodyPr/>
              <a:lstStyle/>
              <a:p>
                <a:endParaRPr lang="es-CL"/>
              </a:p>
            </p:txBody>
          </p:sp>
          <p:sp>
            <p:nvSpPr>
              <p:cNvPr id="63515" name="Line 27"/>
              <p:cNvSpPr>
                <a:spLocks noChangeShapeType="1"/>
              </p:cNvSpPr>
              <p:nvPr/>
            </p:nvSpPr>
            <p:spPr bwMode="auto">
              <a:xfrm flipH="1">
                <a:off x="4908" y="2570"/>
                <a:ext cx="4" cy="486"/>
              </a:xfrm>
              <a:prstGeom prst="line">
                <a:avLst/>
              </a:prstGeom>
              <a:noFill/>
              <a:ln w="12700">
                <a:solidFill>
                  <a:srgbClr val="0080FF"/>
                </a:solidFill>
                <a:round/>
                <a:headEnd type="none" w="sm" len="sm"/>
                <a:tailEnd type="none" w="sm" len="sm"/>
              </a:ln>
              <a:effectLst/>
            </p:spPr>
            <p:txBody>
              <a:bodyPr/>
              <a:lstStyle/>
              <a:p>
                <a:endParaRPr lang="es-CL"/>
              </a:p>
            </p:txBody>
          </p:sp>
          <p:sp>
            <p:nvSpPr>
              <p:cNvPr id="63516" name="Line 28"/>
              <p:cNvSpPr>
                <a:spLocks noChangeShapeType="1"/>
              </p:cNvSpPr>
              <p:nvPr/>
            </p:nvSpPr>
            <p:spPr bwMode="auto">
              <a:xfrm>
                <a:off x="4986" y="2567"/>
                <a:ext cx="0" cy="182"/>
              </a:xfrm>
              <a:prstGeom prst="line">
                <a:avLst/>
              </a:prstGeom>
              <a:noFill/>
              <a:ln w="12700">
                <a:solidFill>
                  <a:srgbClr val="0080FF"/>
                </a:solidFill>
                <a:round/>
                <a:headEnd type="none" w="sm" len="sm"/>
                <a:tailEnd type="none" w="sm" len="sm"/>
              </a:ln>
              <a:effectLst/>
            </p:spPr>
            <p:txBody>
              <a:bodyPr/>
              <a:lstStyle/>
              <a:p>
                <a:endParaRPr lang="es-CL"/>
              </a:p>
            </p:txBody>
          </p:sp>
          <p:sp>
            <p:nvSpPr>
              <p:cNvPr id="63517" name="Line 29"/>
              <p:cNvSpPr>
                <a:spLocks noChangeShapeType="1"/>
              </p:cNvSpPr>
              <p:nvPr/>
            </p:nvSpPr>
            <p:spPr bwMode="auto">
              <a:xfrm>
                <a:off x="5011" y="2588"/>
                <a:ext cx="9" cy="422"/>
              </a:xfrm>
              <a:prstGeom prst="line">
                <a:avLst/>
              </a:prstGeom>
              <a:noFill/>
              <a:ln w="12700">
                <a:solidFill>
                  <a:srgbClr val="0080FF"/>
                </a:solidFill>
                <a:round/>
                <a:headEnd type="none" w="sm" len="sm"/>
                <a:tailEnd type="none" w="sm" len="sm"/>
              </a:ln>
              <a:effectLst/>
            </p:spPr>
            <p:txBody>
              <a:bodyPr/>
              <a:lstStyle/>
              <a:p>
                <a:endParaRPr lang="es-CL"/>
              </a:p>
            </p:txBody>
          </p:sp>
          <p:sp>
            <p:nvSpPr>
              <p:cNvPr id="63518" name="Line 30"/>
              <p:cNvSpPr>
                <a:spLocks noChangeShapeType="1"/>
              </p:cNvSpPr>
              <p:nvPr/>
            </p:nvSpPr>
            <p:spPr bwMode="auto">
              <a:xfrm>
                <a:off x="4802" y="2203"/>
                <a:ext cx="5" cy="311"/>
              </a:xfrm>
              <a:prstGeom prst="line">
                <a:avLst/>
              </a:prstGeom>
              <a:noFill/>
              <a:ln w="12700">
                <a:solidFill>
                  <a:srgbClr val="FFFFFF"/>
                </a:solidFill>
                <a:round/>
                <a:headEnd type="none" w="sm" len="sm"/>
                <a:tailEnd type="none" w="sm" len="sm"/>
              </a:ln>
              <a:effectLst/>
            </p:spPr>
            <p:txBody>
              <a:bodyPr/>
              <a:lstStyle/>
              <a:p>
                <a:endParaRPr lang="es-CL"/>
              </a:p>
            </p:txBody>
          </p:sp>
          <p:sp>
            <p:nvSpPr>
              <p:cNvPr id="63519" name="Line 31"/>
              <p:cNvSpPr>
                <a:spLocks noChangeShapeType="1"/>
              </p:cNvSpPr>
              <p:nvPr/>
            </p:nvSpPr>
            <p:spPr bwMode="auto">
              <a:xfrm flipH="1">
                <a:off x="4819" y="2227"/>
                <a:ext cx="4" cy="471"/>
              </a:xfrm>
              <a:prstGeom prst="line">
                <a:avLst/>
              </a:prstGeom>
              <a:noFill/>
              <a:ln w="12700">
                <a:solidFill>
                  <a:srgbClr val="FFFFFF"/>
                </a:solidFill>
                <a:round/>
                <a:headEnd type="none" w="sm" len="sm"/>
                <a:tailEnd type="none" w="sm" len="sm"/>
              </a:ln>
              <a:effectLst/>
            </p:spPr>
            <p:txBody>
              <a:bodyPr/>
              <a:lstStyle/>
              <a:p>
                <a:endParaRPr lang="es-CL"/>
              </a:p>
            </p:txBody>
          </p:sp>
          <p:sp>
            <p:nvSpPr>
              <p:cNvPr id="63520" name="Line 32"/>
              <p:cNvSpPr>
                <a:spLocks noChangeShapeType="1"/>
              </p:cNvSpPr>
              <p:nvPr/>
            </p:nvSpPr>
            <p:spPr bwMode="auto">
              <a:xfrm flipH="1">
                <a:off x="4848" y="2317"/>
                <a:ext cx="4" cy="533"/>
              </a:xfrm>
              <a:prstGeom prst="line">
                <a:avLst/>
              </a:prstGeom>
              <a:noFill/>
              <a:ln w="12700">
                <a:solidFill>
                  <a:srgbClr val="FFFFFF"/>
                </a:solidFill>
                <a:round/>
                <a:headEnd type="none" w="sm" len="sm"/>
                <a:tailEnd type="none" w="sm" len="sm"/>
              </a:ln>
              <a:effectLst/>
            </p:spPr>
            <p:txBody>
              <a:bodyPr/>
              <a:lstStyle/>
              <a:p>
                <a:endParaRPr lang="es-CL"/>
              </a:p>
            </p:txBody>
          </p:sp>
          <p:sp>
            <p:nvSpPr>
              <p:cNvPr id="63521" name="Line 33"/>
              <p:cNvSpPr>
                <a:spLocks noChangeShapeType="1"/>
              </p:cNvSpPr>
              <p:nvPr/>
            </p:nvSpPr>
            <p:spPr bwMode="auto">
              <a:xfrm>
                <a:off x="4856" y="2231"/>
                <a:ext cx="13" cy="477"/>
              </a:xfrm>
              <a:prstGeom prst="line">
                <a:avLst/>
              </a:prstGeom>
              <a:noFill/>
              <a:ln w="12700">
                <a:solidFill>
                  <a:srgbClr val="FFFFFF"/>
                </a:solidFill>
                <a:round/>
                <a:headEnd type="none" w="sm" len="sm"/>
                <a:tailEnd type="none" w="sm" len="sm"/>
              </a:ln>
              <a:effectLst/>
            </p:spPr>
            <p:txBody>
              <a:bodyPr/>
              <a:lstStyle/>
              <a:p>
                <a:endParaRPr lang="es-CL"/>
              </a:p>
            </p:txBody>
          </p:sp>
          <p:sp>
            <p:nvSpPr>
              <p:cNvPr id="63522" name="Line 34"/>
              <p:cNvSpPr>
                <a:spLocks noChangeShapeType="1"/>
              </p:cNvSpPr>
              <p:nvPr/>
            </p:nvSpPr>
            <p:spPr bwMode="auto">
              <a:xfrm>
                <a:off x="4976" y="2210"/>
                <a:ext cx="54" cy="574"/>
              </a:xfrm>
              <a:prstGeom prst="line">
                <a:avLst/>
              </a:prstGeom>
              <a:noFill/>
              <a:ln w="12700">
                <a:solidFill>
                  <a:srgbClr val="FFFFFF"/>
                </a:solidFill>
                <a:round/>
                <a:headEnd type="none" w="sm" len="sm"/>
                <a:tailEnd type="none" w="sm" len="sm"/>
              </a:ln>
              <a:effectLst/>
            </p:spPr>
            <p:txBody>
              <a:bodyPr/>
              <a:lstStyle/>
              <a:p>
                <a:endParaRPr lang="es-CL"/>
              </a:p>
            </p:txBody>
          </p:sp>
          <p:sp>
            <p:nvSpPr>
              <p:cNvPr id="63523" name="Line 35"/>
              <p:cNvSpPr>
                <a:spLocks noChangeShapeType="1"/>
              </p:cNvSpPr>
              <p:nvPr/>
            </p:nvSpPr>
            <p:spPr bwMode="auto">
              <a:xfrm flipH="1">
                <a:off x="4952" y="2220"/>
                <a:ext cx="8" cy="658"/>
              </a:xfrm>
              <a:prstGeom prst="line">
                <a:avLst/>
              </a:prstGeom>
              <a:noFill/>
              <a:ln w="12700">
                <a:solidFill>
                  <a:srgbClr val="FFFFFF"/>
                </a:solidFill>
                <a:round/>
                <a:headEnd type="none" w="sm" len="sm"/>
                <a:tailEnd type="none" w="sm" len="sm"/>
              </a:ln>
              <a:effectLst/>
            </p:spPr>
            <p:txBody>
              <a:bodyPr/>
              <a:lstStyle/>
              <a:p>
                <a:endParaRPr lang="es-CL"/>
              </a:p>
            </p:txBody>
          </p:sp>
          <p:sp>
            <p:nvSpPr>
              <p:cNvPr id="63524" name="Line 36"/>
              <p:cNvSpPr>
                <a:spLocks noChangeShapeType="1"/>
              </p:cNvSpPr>
              <p:nvPr/>
            </p:nvSpPr>
            <p:spPr bwMode="auto">
              <a:xfrm flipH="1">
                <a:off x="4898" y="2390"/>
                <a:ext cx="20" cy="508"/>
              </a:xfrm>
              <a:prstGeom prst="line">
                <a:avLst/>
              </a:prstGeom>
              <a:noFill/>
              <a:ln w="12700">
                <a:solidFill>
                  <a:srgbClr val="FFFFFF"/>
                </a:solidFill>
                <a:round/>
                <a:headEnd type="none" w="sm" len="sm"/>
                <a:tailEnd type="none" w="sm" len="sm"/>
              </a:ln>
              <a:effectLst/>
            </p:spPr>
            <p:txBody>
              <a:bodyPr/>
              <a:lstStyle/>
              <a:p>
                <a:endParaRPr lang="es-CL"/>
              </a:p>
            </p:txBody>
          </p:sp>
          <p:sp>
            <p:nvSpPr>
              <p:cNvPr id="63525" name="Line 37"/>
              <p:cNvSpPr>
                <a:spLocks noChangeShapeType="1"/>
              </p:cNvSpPr>
              <p:nvPr/>
            </p:nvSpPr>
            <p:spPr bwMode="auto">
              <a:xfrm>
                <a:off x="4877" y="2746"/>
                <a:ext cx="0" cy="135"/>
              </a:xfrm>
              <a:prstGeom prst="line">
                <a:avLst/>
              </a:prstGeom>
              <a:noFill/>
              <a:ln w="12700">
                <a:solidFill>
                  <a:srgbClr val="FFFFFF"/>
                </a:solidFill>
                <a:round/>
                <a:headEnd type="none" w="sm" len="sm"/>
                <a:tailEnd type="none" w="sm" len="sm"/>
              </a:ln>
              <a:effectLst/>
            </p:spPr>
            <p:txBody>
              <a:bodyPr/>
              <a:lstStyle/>
              <a:p>
                <a:endParaRPr lang="es-CL"/>
              </a:p>
            </p:txBody>
          </p:sp>
          <p:sp>
            <p:nvSpPr>
              <p:cNvPr id="63526" name="Line 38"/>
              <p:cNvSpPr>
                <a:spLocks noChangeShapeType="1"/>
              </p:cNvSpPr>
              <p:nvPr/>
            </p:nvSpPr>
            <p:spPr bwMode="auto">
              <a:xfrm>
                <a:off x="4989" y="2704"/>
                <a:ext cx="25" cy="194"/>
              </a:xfrm>
              <a:prstGeom prst="line">
                <a:avLst/>
              </a:prstGeom>
              <a:noFill/>
              <a:ln w="12700">
                <a:solidFill>
                  <a:srgbClr val="FFFFFF"/>
                </a:solidFill>
                <a:round/>
                <a:headEnd type="none" w="sm" len="sm"/>
                <a:tailEnd type="none" w="sm" len="sm"/>
              </a:ln>
              <a:effectLst/>
            </p:spPr>
            <p:txBody>
              <a:bodyPr/>
              <a:lstStyle/>
              <a:p>
                <a:endParaRPr lang="es-CL"/>
              </a:p>
            </p:txBody>
          </p:sp>
          <p:sp>
            <p:nvSpPr>
              <p:cNvPr id="63527" name="Line 39"/>
              <p:cNvSpPr>
                <a:spLocks noChangeShapeType="1"/>
              </p:cNvSpPr>
              <p:nvPr/>
            </p:nvSpPr>
            <p:spPr bwMode="auto">
              <a:xfrm flipH="1">
                <a:off x="4972" y="2839"/>
                <a:ext cx="4" cy="63"/>
              </a:xfrm>
              <a:prstGeom prst="line">
                <a:avLst/>
              </a:prstGeom>
              <a:noFill/>
              <a:ln w="12700">
                <a:solidFill>
                  <a:srgbClr val="FFFFFF"/>
                </a:solidFill>
                <a:round/>
                <a:headEnd type="none" w="sm" len="sm"/>
                <a:tailEnd type="none" w="sm" len="sm"/>
              </a:ln>
              <a:effectLst/>
            </p:spPr>
            <p:txBody>
              <a:bodyPr/>
              <a:lstStyle/>
              <a:p>
                <a:endParaRPr lang="es-CL"/>
              </a:p>
            </p:txBody>
          </p:sp>
          <p:sp>
            <p:nvSpPr>
              <p:cNvPr id="63528" name="Line 40"/>
              <p:cNvSpPr>
                <a:spLocks noChangeShapeType="1"/>
              </p:cNvSpPr>
              <p:nvPr/>
            </p:nvSpPr>
            <p:spPr bwMode="auto">
              <a:xfrm>
                <a:off x="4927" y="2750"/>
                <a:ext cx="4" cy="152"/>
              </a:xfrm>
              <a:prstGeom prst="line">
                <a:avLst/>
              </a:prstGeom>
              <a:noFill/>
              <a:ln w="12700">
                <a:solidFill>
                  <a:srgbClr val="FFFFFF"/>
                </a:solidFill>
                <a:round/>
                <a:headEnd type="none" w="sm" len="sm"/>
                <a:tailEnd type="none" w="sm" len="sm"/>
              </a:ln>
              <a:effectLst/>
            </p:spPr>
            <p:txBody>
              <a:bodyPr/>
              <a:lstStyle/>
              <a:p>
                <a:endParaRPr lang="es-CL"/>
              </a:p>
            </p:txBody>
          </p:sp>
          <p:sp>
            <p:nvSpPr>
              <p:cNvPr id="63529" name="Line 41"/>
              <p:cNvSpPr>
                <a:spLocks noChangeShapeType="1"/>
              </p:cNvSpPr>
              <p:nvPr/>
            </p:nvSpPr>
            <p:spPr bwMode="auto">
              <a:xfrm>
                <a:off x="4898" y="2224"/>
                <a:ext cx="0" cy="176"/>
              </a:xfrm>
              <a:prstGeom prst="line">
                <a:avLst/>
              </a:prstGeom>
              <a:noFill/>
              <a:ln w="12700">
                <a:solidFill>
                  <a:srgbClr val="FFFFFF"/>
                </a:solidFill>
                <a:round/>
                <a:headEnd type="none" w="sm" len="sm"/>
                <a:tailEnd type="none" w="sm" len="sm"/>
              </a:ln>
              <a:effectLst/>
            </p:spPr>
            <p:txBody>
              <a:bodyPr/>
              <a:lstStyle/>
              <a:p>
                <a:endParaRPr lang="es-CL"/>
              </a:p>
            </p:txBody>
          </p:sp>
          <p:sp>
            <p:nvSpPr>
              <p:cNvPr id="63530" name="Line 42"/>
              <p:cNvSpPr>
                <a:spLocks noChangeShapeType="1"/>
              </p:cNvSpPr>
              <p:nvPr/>
            </p:nvSpPr>
            <p:spPr bwMode="auto">
              <a:xfrm>
                <a:off x="4923" y="2244"/>
                <a:ext cx="8" cy="409"/>
              </a:xfrm>
              <a:prstGeom prst="line">
                <a:avLst/>
              </a:prstGeom>
              <a:noFill/>
              <a:ln w="12700">
                <a:solidFill>
                  <a:srgbClr val="FFFFFF"/>
                </a:solidFill>
                <a:round/>
                <a:headEnd type="none" w="sm" len="sm"/>
                <a:tailEnd type="none" w="sm" len="sm"/>
              </a:ln>
              <a:effectLst/>
            </p:spPr>
            <p:txBody>
              <a:bodyPr/>
              <a:lstStyle/>
              <a:p>
                <a:endParaRPr lang="es-CL"/>
              </a:p>
            </p:txBody>
          </p:sp>
          <p:sp>
            <p:nvSpPr>
              <p:cNvPr id="63531" name="Line 43"/>
              <p:cNvSpPr>
                <a:spLocks noChangeShapeType="1"/>
              </p:cNvSpPr>
              <p:nvPr/>
            </p:nvSpPr>
            <p:spPr bwMode="auto">
              <a:xfrm>
                <a:off x="4848" y="2698"/>
                <a:ext cx="17" cy="193"/>
              </a:xfrm>
              <a:prstGeom prst="line">
                <a:avLst/>
              </a:prstGeom>
              <a:noFill/>
              <a:ln w="12700">
                <a:solidFill>
                  <a:srgbClr val="FFFFFF"/>
                </a:solidFill>
                <a:round/>
                <a:headEnd type="none" w="sm" len="sm"/>
                <a:tailEnd type="none" w="sm" len="sm"/>
              </a:ln>
              <a:effectLst/>
            </p:spPr>
            <p:txBody>
              <a:bodyPr/>
              <a:lstStyle/>
              <a:p>
                <a:endParaRPr lang="es-CL"/>
              </a:p>
            </p:txBody>
          </p:sp>
          <p:sp>
            <p:nvSpPr>
              <p:cNvPr id="63532" name="Line 44"/>
              <p:cNvSpPr>
                <a:spLocks noChangeShapeType="1"/>
              </p:cNvSpPr>
              <p:nvPr/>
            </p:nvSpPr>
            <p:spPr bwMode="auto">
              <a:xfrm>
                <a:off x="4832" y="2535"/>
                <a:ext cx="0" cy="360"/>
              </a:xfrm>
              <a:prstGeom prst="line">
                <a:avLst/>
              </a:prstGeom>
              <a:noFill/>
              <a:ln w="12700">
                <a:solidFill>
                  <a:srgbClr val="FFFFFF"/>
                </a:solidFill>
                <a:round/>
                <a:headEnd type="none" w="sm" len="sm"/>
                <a:tailEnd type="none" w="sm" len="sm"/>
              </a:ln>
              <a:effectLst/>
            </p:spPr>
            <p:txBody>
              <a:bodyPr/>
              <a:lstStyle/>
              <a:p>
                <a:endParaRPr lang="es-CL"/>
              </a:p>
            </p:txBody>
          </p:sp>
          <p:sp>
            <p:nvSpPr>
              <p:cNvPr id="63533" name="Line 45"/>
              <p:cNvSpPr>
                <a:spLocks noChangeShapeType="1"/>
              </p:cNvSpPr>
              <p:nvPr/>
            </p:nvSpPr>
            <p:spPr bwMode="auto">
              <a:xfrm flipH="1">
                <a:off x="4989" y="2597"/>
                <a:ext cx="4" cy="284"/>
              </a:xfrm>
              <a:prstGeom prst="line">
                <a:avLst/>
              </a:prstGeom>
              <a:noFill/>
              <a:ln w="12700">
                <a:solidFill>
                  <a:srgbClr val="FFFFFF"/>
                </a:solidFill>
                <a:round/>
                <a:headEnd type="none" w="sm" len="sm"/>
                <a:tailEnd type="none" w="sm" len="sm"/>
              </a:ln>
              <a:effectLst/>
            </p:spPr>
            <p:txBody>
              <a:bodyPr/>
              <a:lstStyle/>
              <a:p>
                <a:endParaRPr lang="es-CL"/>
              </a:p>
            </p:txBody>
          </p:sp>
          <p:sp>
            <p:nvSpPr>
              <p:cNvPr id="63534" name="Line 46"/>
              <p:cNvSpPr>
                <a:spLocks noChangeShapeType="1"/>
              </p:cNvSpPr>
              <p:nvPr/>
            </p:nvSpPr>
            <p:spPr bwMode="auto">
              <a:xfrm flipH="1">
                <a:off x="4968" y="2393"/>
                <a:ext cx="13" cy="412"/>
              </a:xfrm>
              <a:prstGeom prst="line">
                <a:avLst/>
              </a:prstGeom>
              <a:noFill/>
              <a:ln w="12700">
                <a:solidFill>
                  <a:srgbClr val="FFFFFF"/>
                </a:solidFill>
                <a:round/>
                <a:headEnd type="none" w="sm" len="sm"/>
                <a:tailEnd type="none" w="sm" len="sm"/>
              </a:ln>
              <a:effectLst/>
            </p:spPr>
            <p:txBody>
              <a:bodyPr/>
              <a:lstStyle/>
              <a:p>
                <a:endParaRPr lang="es-CL"/>
              </a:p>
            </p:txBody>
          </p:sp>
          <p:sp>
            <p:nvSpPr>
              <p:cNvPr id="63535" name="Line 47"/>
              <p:cNvSpPr>
                <a:spLocks noChangeShapeType="1"/>
              </p:cNvSpPr>
              <p:nvPr/>
            </p:nvSpPr>
            <p:spPr bwMode="auto">
              <a:xfrm>
                <a:off x="5022" y="2780"/>
                <a:ext cx="8" cy="108"/>
              </a:xfrm>
              <a:prstGeom prst="line">
                <a:avLst/>
              </a:prstGeom>
              <a:noFill/>
              <a:ln w="12700">
                <a:solidFill>
                  <a:srgbClr val="FFFFFF"/>
                </a:solidFill>
                <a:round/>
                <a:headEnd type="none" w="sm" len="sm"/>
                <a:tailEnd type="none" w="sm" len="sm"/>
              </a:ln>
              <a:effectLst/>
            </p:spPr>
            <p:txBody>
              <a:bodyPr/>
              <a:lstStyle/>
              <a:p>
                <a:endParaRPr lang="es-CL"/>
              </a:p>
            </p:txBody>
          </p:sp>
          <p:sp>
            <p:nvSpPr>
              <p:cNvPr id="63536" name="Line 48"/>
              <p:cNvSpPr>
                <a:spLocks noChangeShapeType="1"/>
              </p:cNvSpPr>
              <p:nvPr/>
            </p:nvSpPr>
            <p:spPr bwMode="auto">
              <a:xfrm>
                <a:off x="4807" y="2535"/>
                <a:ext cx="0" cy="339"/>
              </a:xfrm>
              <a:prstGeom prst="line">
                <a:avLst/>
              </a:prstGeom>
              <a:noFill/>
              <a:ln w="12700">
                <a:solidFill>
                  <a:srgbClr val="FFFFFF"/>
                </a:solidFill>
                <a:round/>
                <a:headEnd type="none" w="sm" len="sm"/>
                <a:tailEnd type="none" w="sm" len="sm"/>
              </a:ln>
              <a:effectLst/>
            </p:spPr>
            <p:txBody>
              <a:bodyPr/>
              <a:lstStyle/>
              <a:p>
                <a:endParaRPr lang="es-CL"/>
              </a:p>
            </p:txBody>
          </p:sp>
          <p:sp>
            <p:nvSpPr>
              <p:cNvPr id="63537" name="Line 49"/>
              <p:cNvSpPr>
                <a:spLocks noChangeShapeType="1"/>
              </p:cNvSpPr>
              <p:nvPr/>
            </p:nvSpPr>
            <p:spPr bwMode="auto">
              <a:xfrm>
                <a:off x="4802" y="2215"/>
                <a:ext cx="5" cy="301"/>
              </a:xfrm>
              <a:prstGeom prst="line">
                <a:avLst/>
              </a:prstGeom>
              <a:noFill/>
              <a:ln w="12700">
                <a:solidFill>
                  <a:srgbClr val="0080FF"/>
                </a:solidFill>
                <a:round/>
                <a:headEnd type="none" w="sm" len="sm"/>
                <a:tailEnd type="none" w="sm" len="sm"/>
              </a:ln>
              <a:effectLst/>
            </p:spPr>
            <p:txBody>
              <a:bodyPr/>
              <a:lstStyle/>
              <a:p>
                <a:endParaRPr lang="es-CL"/>
              </a:p>
            </p:txBody>
          </p:sp>
          <p:sp>
            <p:nvSpPr>
              <p:cNvPr id="63538" name="Line 50"/>
              <p:cNvSpPr>
                <a:spLocks noChangeShapeType="1"/>
              </p:cNvSpPr>
              <p:nvPr/>
            </p:nvSpPr>
            <p:spPr bwMode="auto">
              <a:xfrm flipH="1">
                <a:off x="4819" y="2238"/>
                <a:ext cx="4" cy="454"/>
              </a:xfrm>
              <a:prstGeom prst="line">
                <a:avLst/>
              </a:prstGeom>
              <a:noFill/>
              <a:ln w="12700">
                <a:solidFill>
                  <a:srgbClr val="0080FF"/>
                </a:solidFill>
                <a:round/>
                <a:headEnd type="none" w="sm" len="sm"/>
                <a:tailEnd type="none" w="sm" len="sm"/>
              </a:ln>
              <a:effectLst/>
            </p:spPr>
            <p:txBody>
              <a:bodyPr/>
              <a:lstStyle/>
              <a:p>
                <a:endParaRPr lang="es-CL"/>
              </a:p>
            </p:txBody>
          </p:sp>
          <p:sp>
            <p:nvSpPr>
              <p:cNvPr id="63539" name="Line 51"/>
              <p:cNvSpPr>
                <a:spLocks noChangeShapeType="1"/>
              </p:cNvSpPr>
              <p:nvPr/>
            </p:nvSpPr>
            <p:spPr bwMode="auto">
              <a:xfrm flipH="1">
                <a:off x="4848" y="2325"/>
                <a:ext cx="4" cy="515"/>
              </a:xfrm>
              <a:prstGeom prst="line">
                <a:avLst/>
              </a:prstGeom>
              <a:noFill/>
              <a:ln w="12700">
                <a:solidFill>
                  <a:srgbClr val="0080FF"/>
                </a:solidFill>
                <a:round/>
                <a:headEnd type="none" w="sm" len="sm"/>
                <a:tailEnd type="none" w="sm" len="sm"/>
              </a:ln>
              <a:effectLst/>
            </p:spPr>
            <p:txBody>
              <a:bodyPr/>
              <a:lstStyle/>
              <a:p>
                <a:endParaRPr lang="es-CL"/>
              </a:p>
            </p:txBody>
          </p:sp>
          <p:sp>
            <p:nvSpPr>
              <p:cNvPr id="63540" name="Line 52"/>
              <p:cNvSpPr>
                <a:spLocks noChangeShapeType="1"/>
              </p:cNvSpPr>
              <p:nvPr/>
            </p:nvSpPr>
            <p:spPr bwMode="auto">
              <a:xfrm>
                <a:off x="4856" y="2242"/>
                <a:ext cx="13" cy="460"/>
              </a:xfrm>
              <a:prstGeom prst="line">
                <a:avLst/>
              </a:prstGeom>
              <a:noFill/>
              <a:ln w="12700">
                <a:solidFill>
                  <a:srgbClr val="0080FF"/>
                </a:solidFill>
                <a:round/>
                <a:headEnd type="none" w="sm" len="sm"/>
                <a:tailEnd type="none" w="sm" len="sm"/>
              </a:ln>
              <a:effectLst/>
            </p:spPr>
            <p:txBody>
              <a:bodyPr/>
              <a:lstStyle/>
              <a:p>
                <a:endParaRPr lang="es-CL"/>
              </a:p>
            </p:txBody>
          </p:sp>
          <p:sp>
            <p:nvSpPr>
              <p:cNvPr id="63541" name="Line 53"/>
              <p:cNvSpPr>
                <a:spLocks noChangeShapeType="1"/>
              </p:cNvSpPr>
              <p:nvPr/>
            </p:nvSpPr>
            <p:spPr bwMode="auto">
              <a:xfrm>
                <a:off x="4976" y="2222"/>
                <a:ext cx="54" cy="554"/>
              </a:xfrm>
              <a:prstGeom prst="line">
                <a:avLst/>
              </a:prstGeom>
              <a:noFill/>
              <a:ln w="12700">
                <a:solidFill>
                  <a:srgbClr val="0080FF"/>
                </a:solidFill>
                <a:round/>
                <a:headEnd type="none" w="sm" len="sm"/>
                <a:tailEnd type="none" w="sm" len="sm"/>
              </a:ln>
              <a:effectLst/>
            </p:spPr>
            <p:txBody>
              <a:bodyPr/>
              <a:lstStyle/>
              <a:p>
                <a:endParaRPr lang="es-CL"/>
              </a:p>
            </p:txBody>
          </p:sp>
          <p:sp>
            <p:nvSpPr>
              <p:cNvPr id="63542" name="Line 54"/>
              <p:cNvSpPr>
                <a:spLocks noChangeShapeType="1"/>
              </p:cNvSpPr>
              <p:nvPr/>
            </p:nvSpPr>
            <p:spPr bwMode="auto">
              <a:xfrm flipH="1">
                <a:off x="4952" y="2232"/>
                <a:ext cx="8" cy="634"/>
              </a:xfrm>
              <a:prstGeom prst="line">
                <a:avLst/>
              </a:prstGeom>
              <a:noFill/>
              <a:ln w="12700">
                <a:solidFill>
                  <a:srgbClr val="0080FF"/>
                </a:solidFill>
                <a:round/>
                <a:headEnd type="none" w="sm" len="sm"/>
                <a:tailEnd type="none" w="sm" len="sm"/>
              </a:ln>
              <a:effectLst/>
            </p:spPr>
            <p:txBody>
              <a:bodyPr/>
              <a:lstStyle/>
              <a:p>
                <a:endParaRPr lang="es-CL"/>
              </a:p>
            </p:txBody>
          </p:sp>
          <p:sp>
            <p:nvSpPr>
              <p:cNvPr id="63543" name="Line 55"/>
              <p:cNvSpPr>
                <a:spLocks noChangeShapeType="1"/>
              </p:cNvSpPr>
              <p:nvPr/>
            </p:nvSpPr>
            <p:spPr bwMode="auto">
              <a:xfrm flipH="1">
                <a:off x="4898" y="2395"/>
                <a:ext cx="20" cy="491"/>
              </a:xfrm>
              <a:prstGeom prst="line">
                <a:avLst/>
              </a:prstGeom>
              <a:noFill/>
              <a:ln w="12700">
                <a:solidFill>
                  <a:srgbClr val="0080FF"/>
                </a:solidFill>
                <a:round/>
                <a:headEnd type="none" w="sm" len="sm"/>
                <a:tailEnd type="none" w="sm" len="sm"/>
              </a:ln>
              <a:effectLst/>
            </p:spPr>
            <p:txBody>
              <a:bodyPr/>
              <a:lstStyle/>
              <a:p>
                <a:endParaRPr lang="es-CL"/>
              </a:p>
            </p:txBody>
          </p:sp>
          <p:sp>
            <p:nvSpPr>
              <p:cNvPr id="63544" name="Line 56"/>
              <p:cNvSpPr>
                <a:spLocks noChangeShapeType="1"/>
              </p:cNvSpPr>
              <p:nvPr/>
            </p:nvSpPr>
            <p:spPr bwMode="auto">
              <a:xfrm>
                <a:off x="4877" y="2739"/>
                <a:ext cx="0" cy="131"/>
              </a:xfrm>
              <a:prstGeom prst="line">
                <a:avLst/>
              </a:prstGeom>
              <a:noFill/>
              <a:ln w="12700">
                <a:solidFill>
                  <a:srgbClr val="0080FF"/>
                </a:solidFill>
                <a:round/>
                <a:headEnd type="none" w="sm" len="sm"/>
                <a:tailEnd type="none" w="sm" len="sm"/>
              </a:ln>
              <a:effectLst/>
            </p:spPr>
            <p:txBody>
              <a:bodyPr/>
              <a:lstStyle/>
              <a:p>
                <a:endParaRPr lang="es-CL"/>
              </a:p>
            </p:txBody>
          </p:sp>
          <p:sp>
            <p:nvSpPr>
              <p:cNvPr id="63545" name="Line 57"/>
              <p:cNvSpPr>
                <a:spLocks noChangeShapeType="1"/>
              </p:cNvSpPr>
              <p:nvPr/>
            </p:nvSpPr>
            <p:spPr bwMode="auto">
              <a:xfrm>
                <a:off x="4989" y="2699"/>
                <a:ext cx="25" cy="187"/>
              </a:xfrm>
              <a:prstGeom prst="line">
                <a:avLst/>
              </a:prstGeom>
              <a:noFill/>
              <a:ln w="12700">
                <a:solidFill>
                  <a:srgbClr val="0080FF"/>
                </a:solidFill>
                <a:round/>
                <a:headEnd type="none" w="sm" len="sm"/>
                <a:tailEnd type="none" w="sm" len="sm"/>
              </a:ln>
              <a:effectLst/>
            </p:spPr>
            <p:txBody>
              <a:bodyPr/>
              <a:lstStyle/>
              <a:p>
                <a:endParaRPr lang="es-CL"/>
              </a:p>
            </p:txBody>
          </p:sp>
          <p:sp>
            <p:nvSpPr>
              <p:cNvPr id="63546" name="Line 58"/>
              <p:cNvSpPr>
                <a:spLocks noChangeShapeType="1"/>
              </p:cNvSpPr>
              <p:nvPr/>
            </p:nvSpPr>
            <p:spPr bwMode="auto">
              <a:xfrm flipH="1">
                <a:off x="4972" y="2830"/>
                <a:ext cx="4" cy="60"/>
              </a:xfrm>
              <a:prstGeom prst="line">
                <a:avLst/>
              </a:prstGeom>
              <a:noFill/>
              <a:ln w="12700">
                <a:solidFill>
                  <a:srgbClr val="0080FF"/>
                </a:solidFill>
                <a:round/>
                <a:headEnd type="none" w="sm" len="sm"/>
                <a:tailEnd type="none" w="sm" len="sm"/>
              </a:ln>
              <a:effectLst/>
            </p:spPr>
            <p:txBody>
              <a:bodyPr/>
              <a:lstStyle/>
              <a:p>
                <a:endParaRPr lang="es-CL"/>
              </a:p>
            </p:txBody>
          </p:sp>
          <p:sp>
            <p:nvSpPr>
              <p:cNvPr id="63547" name="Line 59"/>
              <p:cNvSpPr>
                <a:spLocks noChangeShapeType="1"/>
              </p:cNvSpPr>
              <p:nvPr/>
            </p:nvSpPr>
            <p:spPr bwMode="auto">
              <a:xfrm>
                <a:off x="4927" y="2743"/>
                <a:ext cx="4" cy="147"/>
              </a:xfrm>
              <a:prstGeom prst="line">
                <a:avLst/>
              </a:prstGeom>
              <a:noFill/>
              <a:ln w="12700">
                <a:solidFill>
                  <a:srgbClr val="0080FF"/>
                </a:solidFill>
                <a:round/>
                <a:headEnd type="none" w="sm" len="sm"/>
                <a:tailEnd type="none" w="sm" len="sm"/>
              </a:ln>
              <a:effectLst/>
            </p:spPr>
            <p:txBody>
              <a:bodyPr/>
              <a:lstStyle/>
              <a:p>
                <a:endParaRPr lang="es-CL"/>
              </a:p>
            </p:txBody>
          </p:sp>
          <p:sp>
            <p:nvSpPr>
              <p:cNvPr id="63548" name="Line 60"/>
              <p:cNvSpPr>
                <a:spLocks noChangeShapeType="1"/>
              </p:cNvSpPr>
              <p:nvPr/>
            </p:nvSpPr>
            <p:spPr bwMode="auto">
              <a:xfrm>
                <a:off x="4898" y="2235"/>
                <a:ext cx="0" cy="170"/>
              </a:xfrm>
              <a:prstGeom prst="line">
                <a:avLst/>
              </a:prstGeom>
              <a:noFill/>
              <a:ln w="12700">
                <a:solidFill>
                  <a:srgbClr val="0080FF"/>
                </a:solidFill>
                <a:round/>
                <a:headEnd type="none" w="sm" len="sm"/>
                <a:tailEnd type="none" w="sm" len="sm"/>
              </a:ln>
              <a:effectLst/>
            </p:spPr>
            <p:txBody>
              <a:bodyPr/>
              <a:lstStyle/>
              <a:p>
                <a:endParaRPr lang="es-CL"/>
              </a:p>
            </p:txBody>
          </p:sp>
          <p:sp>
            <p:nvSpPr>
              <p:cNvPr id="63549" name="Line 61"/>
              <p:cNvSpPr>
                <a:spLocks noChangeShapeType="1"/>
              </p:cNvSpPr>
              <p:nvPr/>
            </p:nvSpPr>
            <p:spPr bwMode="auto">
              <a:xfrm>
                <a:off x="4923" y="2255"/>
                <a:ext cx="8" cy="394"/>
              </a:xfrm>
              <a:prstGeom prst="line">
                <a:avLst/>
              </a:prstGeom>
              <a:noFill/>
              <a:ln w="12700">
                <a:solidFill>
                  <a:srgbClr val="0080FF"/>
                </a:solidFill>
                <a:round/>
                <a:headEnd type="none" w="sm" len="sm"/>
                <a:tailEnd type="none" w="sm" len="sm"/>
              </a:ln>
              <a:effectLst/>
            </p:spPr>
            <p:txBody>
              <a:bodyPr/>
              <a:lstStyle/>
              <a:p>
                <a:endParaRPr lang="es-CL"/>
              </a:p>
            </p:txBody>
          </p:sp>
          <p:sp>
            <p:nvSpPr>
              <p:cNvPr id="63550" name="Line 62"/>
              <p:cNvSpPr>
                <a:spLocks noChangeShapeType="1"/>
              </p:cNvSpPr>
              <p:nvPr/>
            </p:nvSpPr>
            <p:spPr bwMode="auto">
              <a:xfrm>
                <a:off x="4848" y="2692"/>
                <a:ext cx="17" cy="188"/>
              </a:xfrm>
              <a:prstGeom prst="line">
                <a:avLst/>
              </a:prstGeom>
              <a:noFill/>
              <a:ln w="12700">
                <a:solidFill>
                  <a:srgbClr val="0080FF"/>
                </a:solidFill>
                <a:round/>
                <a:headEnd type="none" w="sm" len="sm"/>
                <a:tailEnd type="none" w="sm" len="sm"/>
              </a:ln>
              <a:effectLst/>
            </p:spPr>
            <p:txBody>
              <a:bodyPr/>
              <a:lstStyle/>
              <a:p>
                <a:endParaRPr lang="es-CL"/>
              </a:p>
            </p:txBody>
          </p:sp>
          <p:sp>
            <p:nvSpPr>
              <p:cNvPr id="63551" name="Line 63"/>
              <p:cNvSpPr>
                <a:spLocks noChangeShapeType="1"/>
              </p:cNvSpPr>
              <p:nvPr/>
            </p:nvSpPr>
            <p:spPr bwMode="auto">
              <a:xfrm>
                <a:off x="4832" y="2536"/>
                <a:ext cx="0" cy="347"/>
              </a:xfrm>
              <a:prstGeom prst="line">
                <a:avLst/>
              </a:prstGeom>
              <a:noFill/>
              <a:ln w="12700">
                <a:solidFill>
                  <a:srgbClr val="0080FF"/>
                </a:solidFill>
                <a:round/>
                <a:headEnd type="none" w="sm" len="sm"/>
                <a:tailEnd type="none" w="sm" len="sm"/>
              </a:ln>
              <a:effectLst/>
            </p:spPr>
            <p:txBody>
              <a:bodyPr/>
              <a:lstStyle/>
              <a:p>
                <a:endParaRPr lang="es-CL"/>
              </a:p>
            </p:txBody>
          </p:sp>
          <p:sp>
            <p:nvSpPr>
              <p:cNvPr id="63552" name="Line 64"/>
              <p:cNvSpPr>
                <a:spLocks noChangeShapeType="1"/>
              </p:cNvSpPr>
              <p:nvPr/>
            </p:nvSpPr>
            <p:spPr bwMode="auto">
              <a:xfrm flipH="1">
                <a:off x="4989" y="2596"/>
                <a:ext cx="4" cy="274"/>
              </a:xfrm>
              <a:prstGeom prst="line">
                <a:avLst/>
              </a:prstGeom>
              <a:noFill/>
              <a:ln w="12700">
                <a:solidFill>
                  <a:srgbClr val="0080FF"/>
                </a:solidFill>
                <a:round/>
                <a:headEnd type="none" w="sm" len="sm"/>
                <a:tailEnd type="none" w="sm" len="sm"/>
              </a:ln>
              <a:effectLst/>
            </p:spPr>
            <p:txBody>
              <a:bodyPr/>
              <a:lstStyle/>
              <a:p>
                <a:endParaRPr lang="es-CL"/>
              </a:p>
            </p:txBody>
          </p:sp>
          <p:sp>
            <p:nvSpPr>
              <p:cNvPr id="63553" name="Line 65"/>
              <p:cNvSpPr>
                <a:spLocks noChangeShapeType="1"/>
              </p:cNvSpPr>
              <p:nvPr/>
            </p:nvSpPr>
            <p:spPr bwMode="auto">
              <a:xfrm flipH="1">
                <a:off x="4968" y="2399"/>
                <a:ext cx="13" cy="397"/>
              </a:xfrm>
              <a:prstGeom prst="line">
                <a:avLst/>
              </a:prstGeom>
              <a:noFill/>
              <a:ln w="12700">
                <a:solidFill>
                  <a:srgbClr val="0080FF"/>
                </a:solidFill>
                <a:round/>
                <a:headEnd type="none" w="sm" len="sm"/>
                <a:tailEnd type="none" w="sm" len="sm"/>
              </a:ln>
              <a:effectLst/>
            </p:spPr>
            <p:txBody>
              <a:bodyPr/>
              <a:lstStyle/>
              <a:p>
                <a:endParaRPr lang="es-CL"/>
              </a:p>
            </p:txBody>
          </p:sp>
          <p:sp>
            <p:nvSpPr>
              <p:cNvPr id="63554" name="Line 66"/>
              <p:cNvSpPr>
                <a:spLocks noChangeShapeType="1"/>
              </p:cNvSpPr>
              <p:nvPr/>
            </p:nvSpPr>
            <p:spPr bwMode="auto">
              <a:xfrm>
                <a:off x="5022" y="2773"/>
                <a:ext cx="8" cy="103"/>
              </a:xfrm>
              <a:prstGeom prst="line">
                <a:avLst/>
              </a:prstGeom>
              <a:noFill/>
              <a:ln w="12700">
                <a:solidFill>
                  <a:srgbClr val="0080FF"/>
                </a:solidFill>
                <a:round/>
                <a:headEnd type="none" w="sm" len="sm"/>
                <a:tailEnd type="none" w="sm" len="sm"/>
              </a:ln>
              <a:effectLst/>
            </p:spPr>
            <p:txBody>
              <a:bodyPr/>
              <a:lstStyle/>
              <a:p>
                <a:endParaRPr lang="es-CL"/>
              </a:p>
            </p:txBody>
          </p:sp>
          <p:sp>
            <p:nvSpPr>
              <p:cNvPr id="63555" name="Line 67"/>
              <p:cNvSpPr>
                <a:spLocks noChangeShapeType="1"/>
              </p:cNvSpPr>
              <p:nvPr/>
            </p:nvSpPr>
            <p:spPr bwMode="auto">
              <a:xfrm>
                <a:off x="4807" y="2536"/>
                <a:ext cx="0" cy="327"/>
              </a:xfrm>
              <a:prstGeom prst="line">
                <a:avLst/>
              </a:prstGeom>
              <a:noFill/>
              <a:ln w="12700">
                <a:solidFill>
                  <a:srgbClr val="0080FF"/>
                </a:solidFill>
                <a:round/>
                <a:headEnd type="none" w="sm" len="sm"/>
                <a:tailEnd type="none" w="sm" len="sm"/>
              </a:ln>
              <a:effectLst/>
            </p:spPr>
            <p:txBody>
              <a:bodyPr/>
              <a:lstStyle/>
              <a:p>
                <a:endParaRPr lang="es-CL"/>
              </a:p>
            </p:txBody>
          </p:sp>
        </p:grpSp>
        <p:sp>
          <p:nvSpPr>
            <p:cNvPr id="63556" name="Rectangle 68"/>
            <p:cNvSpPr>
              <a:spLocks noChangeArrowheads="1"/>
            </p:cNvSpPr>
            <p:nvPr/>
          </p:nvSpPr>
          <p:spPr bwMode="auto">
            <a:xfrm>
              <a:off x="4793" y="3286"/>
              <a:ext cx="330" cy="288"/>
            </a:xfrm>
            <a:prstGeom prst="rect">
              <a:avLst/>
            </a:prstGeom>
            <a:noFill/>
            <a:ln w="9525">
              <a:noFill/>
              <a:miter lim="800000"/>
              <a:headEnd/>
              <a:tailEnd/>
            </a:ln>
            <a:effectLst/>
          </p:spPr>
          <p:txBody>
            <a:bodyPr wrap="none" lIns="92075" tIns="46038" rIns="92075" bIns="46038">
              <a:spAutoFit/>
            </a:bodyPr>
            <a:lstStyle/>
            <a:p>
              <a:pPr eaLnBrk="0" hangingPunct="0"/>
              <a:r>
                <a:rPr lang="es-ES">
                  <a:latin typeface="Arial" charset="0"/>
                </a:rPr>
                <a:t>09</a:t>
              </a:r>
            </a:p>
          </p:txBody>
        </p:sp>
        <p:grpSp>
          <p:nvGrpSpPr>
            <p:cNvPr id="8" name="Group 69"/>
            <p:cNvGrpSpPr>
              <a:grpSpLocks/>
            </p:cNvGrpSpPr>
            <p:nvPr/>
          </p:nvGrpSpPr>
          <p:grpSpPr bwMode="auto">
            <a:xfrm>
              <a:off x="1901" y="1546"/>
              <a:ext cx="625" cy="560"/>
              <a:chOff x="1901" y="1546"/>
              <a:chExt cx="625" cy="560"/>
            </a:xfrm>
          </p:grpSpPr>
          <p:sp useBgFill="1">
            <p:nvSpPr>
              <p:cNvPr id="63558" name="Freeform 70"/>
              <p:cNvSpPr>
                <a:spLocks/>
              </p:cNvSpPr>
              <p:nvPr/>
            </p:nvSpPr>
            <p:spPr bwMode="auto">
              <a:xfrm>
                <a:off x="1901" y="1546"/>
                <a:ext cx="625" cy="560"/>
              </a:xfrm>
              <a:custGeom>
                <a:avLst/>
                <a:gdLst/>
                <a:ahLst/>
                <a:cxnLst>
                  <a:cxn ang="0">
                    <a:pos x="0" y="9"/>
                  </a:cxn>
                  <a:cxn ang="0">
                    <a:pos x="0" y="29"/>
                  </a:cxn>
                  <a:cxn ang="0">
                    <a:pos x="0" y="57"/>
                  </a:cxn>
                  <a:cxn ang="0">
                    <a:pos x="0" y="93"/>
                  </a:cxn>
                  <a:cxn ang="0">
                    <a:pos x="0" y="133"/>
                  </a:cxn>
                  <a:cxn ang="0">
                    <a:pos x="1" y="188"/>
                  </a:cxn>
                  <a:cxn ang="0">
                    <a:pos x="1" y="235"/>
                  </a:cxn>
                  <a:cxn ang="0">
                    <a:pos x="2" y="275"/>
                  </a:cxn>
                  <a:cxn ang="0">
                    <a:pos x="2" y="306"/>
                  </a:cxn>
                  <a:cxn ang="0">
                    <a:pos x="3" y="323"/>
                  </a:cxn>
                  <a:cxn ang="0">
                    <a:pos x="3" y="330"/>
                  </a:cxn>
                  <a:cxn ang="0">
                    <a:pos x="2" y="335"/>
                  </a:cxn>
                  <a:cxn ang="0">
                    <a:pos x="2" y="341"/>
                  </a:cxn>
                  <a:cxn ang="0">
                    <a:pos x="4" y="372"/>
                  </a:cxn>
                  <a:cxn ang="0">
                    <a:pos x="15" y="423"/>
                  </a:cxn>
                  <a:cxn ang="0">
                    <a:pos x="35" y="466"/>
                  </a:cxn>
                  <a:cxn ang="0">
                    <a:pos x="64" y="501"/>
                  </a:cxn>
                  <a:cxn ang="0">
                    <a:pos x="98" y="525"/>
                  </a:cxn>
                  <a:cxn ang="0">
                    <a:pos x="132" y="536"/>
                  </a:cxn>
                  <a:cxn ang="0">
                    <a:pos x="140" y="539"/>
                  </a:cxn>
                  <a:cxn ang="0">
                    <a:pos x="154" y="543"/>
                  </a:cxn>
                  <a:cxn ang="0">
                    <a:pos x="174" y="548"/>
                  </a:cxn>
                  <a:cxn ang="0">
                    <a:pos x="197" y="552"/>
                  </a:cxn>
                  <a:cxn ang="0">
                    <a:pos x="222" y="556"/>
                  </a:cxn>
                  <a:cxn ang="0">
                    <a:pos x="249" y="557"/>
                  </a:cxn>
                  <a:cxn ang="0">
                    <a:pos x="267" y="557"/>
                  </a:cxn>
                  <a:cxn ang="0">
                    <a:pos x="283" y="557"/>
                  </a:cxn>
                  <a:cxn ang="0">
                    <a:pos x="297" y="556"/>
                  </a:cxn>
                  <a:cxn ang="0">
                    <a:pos x="310" y="556"/>
                  </a:cxn>
                  <a:cxn ang="0">
                    <a:pos x="320" y="557"/>
                  </a:cxn>
                  <a:cxn ang="0">
                    <a:pos x="333" y="558"/>
                  </a:cxn>
                  <a:cxn ang="0">
                    <a:pos x="348" y="559"/>
                  </a:cxn>
                  <a:cxn ang="0">
                    <a:pos x="365" y="559"/>
                  </a:cxn>
                  <a:cxn ang="0">
                    <a:pos x="385" y="558"/>
                  </a:cxn>
                  <a:cxn ang="0">
                    <a:pos x="413" y="555"/>
                  </a:cxn>
                  <a:cxn ang="0">
                    <a:pos x="438" y="551"/>
                  </a:cxn>
                  <a:cxn ang="0">
                    <a:pos x="460" y="547"/>
                  </a:cxn>
                  <a:cxn ang="0">
                    <a:pos x="476" y="543"/>
                  </a:cxn>
                  <a:cxn ang="0">
                    <a:pos x="488" y="540"/>
                  </a:cxn>
                  <a:cxn ang="0">
                    <a:pos x="518" y="531"/>
                  </a:cxn>
                  <a:cxn ang="0">
                    <a:pos x="554" y="508"/>
                  </a:cxn>
                  <a:cxn ang="0">
                    <a:pos x="584" y="475"/>
                  </a:cxn>
                  <a:cxn ang="0">
                    <a:pos x="606" y="432"/>
                  </a:cxn>
                  <a:cxn ang="0">
                    <a:pos x="618" y="382"/>
                  </a:cxn>
                  <a:cxn ang="0">
                    <a:pos x="621" y="344"/>
                  </a:cxn>
                  <a:cxn ang="0">
                    <a:pos x="621" y="338"/>
                  </a:cxn>
                  <a:cxn ang="0">
                    <a:pos x="620" y="332"/>
                  </a:cxn>
                  <a:cxn ang="0">
                    <a:pos x="620" y="326"/>
                  </a:cxn>
                  <a:cxn ang="0">
                    <a:pos x="621" y="311"/>
                  </a:cxn>
                  <a:cxn ang="0">
                    <a:pos x="622" y="280"/>
                  </a:cxn>
                  <a:cxn ang="0">
                    <a:pos x="622" y="239"/>
                  </a:cxn>
                  <a:cxn ang="0">
                    <a:pos x="623" y="191"/>
                  </a:cxn>
                  <a:cxn ang="0">
                    <a:pos x="624" y="135"/>
                  </a:cxn>
                  <a:cxn ang="0">
                    <a:pos x="624" y="99"/>
                  </a:cxn>
                  <a:cxn ang="0">
                    <a:pos x="624" y="69"/>
                  </a:cxn>
                  <a:cxn ang="0">
                    <a:pos x="623" y="43"/>
                  </a:cxn>
                  <a:cxn ang="0">
                    <a:pos x="623" y="21"/>
                  </a:cxn>
                  <a:cxn ang="0">
                    <a:pos x="624" y="2"/>
                  </a:cxn>
                  <a:cxn ang="0">
                    <a:pos x="570" y="0"/>
                  </a:cxn>
                  <a:cxn ang="0">
                    <a:pos x="459" y="1"/>
                  </a:cxn>
                  <a:cxn ang="0">
                    <a:pos x="314" y="3"/>
                  </a:cxn>
                  <a:cxn ang="0">
                    <a:pos x="160" y="4"/>
                  </a:cxn>
                  <a:cxn ang="0">
                    <a:pos x="20" y="3"/>
                  </a:cxn>
                </a:cxnLst>
                <a:rect l="0" t="0" r="r" b="b"/>
                <a:pathLst>
                  <a:path w="625" h="560">
                    <a:moveTo>
                      <a:pt x="1" y="2"/>
                    </a:moveTo>
                    <a:lnTo>
                      <a:pt x="0" y="3"/>
                    </a:lnTo>
                    <a:lnTo>
                      <a:pt x="0" y="4"/>
                    </a:lnTo>
                    <a:lnTo>
                      <a:pt x="0" y="5"/>
                    </a:lnTo>
                    <a:lnTo>
                      <a:pt x="0" y="7"/>
                    </a:lnTo>
                    <a:lnTo>
                      <a:pt x="0" y="9"/>
                    </a:lnTo>
                    <a:lnTo>
                      <a:pt x="0" y="11"/>
                    </a:lnTo>
                    <a:lnTo>
                      <a:pt x="0" y="14"/>
                    </a:lnTo>
                    <a:lnTo>
                      <a:pt x="0" y="17"/>
                    </a:lnTo>
                    <a:lnTo>
                      <a:pt x="0" y="21"/>
                    </a:lnTo>
                    <a:lnTo>
                      <a:pt x="0" y="25"/>
                    </a:lnTo>
                    <a:lnTo>
                      <a:pt x="0" y="29"/>
                    </a:lnTo>
                    <a:lnTo>
                      <a:pt x="0" y="33"/>
                    </a:lnTo>
                    <a:lnTo>
                      <a:pt x="0" y="37"/>
                    </a:lnTo>
                    <a:lnTo>
                      <a:pt x="0" y="42"/>
                    </a:lnTo>
                    <a:lnTo>
                      <a:pt x="0" y="47"/>
                    </a:lnTo>
                    <a:lnTo>
                      <a:pt x="0" y="52"/>
                    </a:lnTo>
                    <a:lnTo>
                      <a:pt x="0" y="57"/>
                    </a:lnTo>
                    <a:lnTo>
                      <a:pt x="0" y="63"/>
                    </a:lnTo>
                    <a:lnTo>
                      <a:pt x="0" y="69"/>
                    </a:lnTo>
                    <a:lnTo>
                      <a:pt x="0" y="75"/>
                    </a:lnTo>
                    <a:lnTo>
                      <a:pt x="0" y="81"/>
                    </a:lnTo>
                    <a:lnTo>
                      <a:pt x="0" y="87"/>
                    </a:lnTo>
                    <a:lnTo>
                      <a:pt x="0" y="93"/>
                    </a:lnTo>
                    <a:lnTo>
                      <a:pt x="0" y="99"/>
                    </a:lnTo>
                    <a:lnTo>
                      <a:pt x="0" y="106"/>
                    </a:lnTo>
                    <a:lnTo>
                      <a:pt x="0" y="113"/>
                    </a:lnTo>
                    <a:lnTo>
                      <a:pt x="0" y="119"/>
                    </a:lnTo>
                    <a:lnTo>
                      <a:pt x="0" y="126"/>
                    </a:lnTo>
                    <a:lnTo>
                      <a:pt x="0" y="133"/>
                    </a:lnTo>
                    <a:lnTo>
                      <a:pt x="0" y="139"/>
                    </a:lnTo>
                    <a:lnTo>
                      <a:pt x="1" y="146"/>
                    </a:lnTo>
                    <a:lnTo>
                      <a:pt x="1" y="163"/>
                    </a:lnTo>
                    <a:lnTo>
                      <a:pt x="1" y="171"/>
                    </a:lnTo>
                    <a:lnTo>
                      <a:pt x="1" y="179"/>
                    </a:lnTo>
                    <a:lnTo>
                      <a:pt x="1" y="188"/>
                    </a:lnTo>
                    <a:lnTo>
                      <a:pt x="1" y="196"/>
                    </a:lnTo>
                    <a:lnTo>
                      <a:pt x="1" y="204"/>
                    </a:lnTo>
                    <a:lnTo>
                      <a:pt x="1" y="212"/>
                    </a:lnTo>
                    <a:lnTo>
                      <a:pt x="1" y="220"/>
                    </a:lnTo>
                    <a:lnTo>
                      <a:pt x="1" y="227"/>
                    </a:lnTo>
                    <a:lnTo>
                      <a:pt x="1" y="235"/>
                    </a:lnTo>
                    <a:lnTo>
                      <a:pt x="2" y="242"/>
                    </a:lnTo>
                    <a:lnTo>
                      <a:pt x="2" y="249"/>
                    </a:lnTo>
                    <a:lnTo>
                      <a:pt x="2" y="256"/>
                    </a:lnTo>
                    <a:lnTo>
                      <a:pt x="2" y="263"/>
                    </a:lnTo>
                    <a:lnTo>
                      <a:pt x="2" y="269"/>
                    </a:lnTo>
                    <a:lnTo>
                      <a:pt x="2" y="275"/>
                    </a:lnTo>
                    <a:lnTo>
                      <a:pt x="2" y="281"/>
                    </a:lnTo>
                    <a:lnTo>
                      <a:pt x="2" y="287"/>
                    </a:lnTo>
                    <a:lnTo>
                      <a:pt x="2" y="292"/>
                    </a:lnTo>
                    <a:lnTo>
                      <a:pt x="2" y="297"/>
                    </a:lnTo>
                    <a:lnTo>
                      <a:pt x="2" y="302"/>
                    </a:lnTo>
                    <a:lnTo>
                      <a:pt x="2" y="306"/>
                    </a:lnTo>
                    <a:lnTo>
                      <a:pt x="3" y="310"/>
                    </a:lnTo>
                    <a:lnTo>
                      <a:pt x="3" y="314"/>
                    </a:lnTo>
                    <a:lnTo>
                      <a:pt x="3" y="317"/>
                    </a:lnTo>
                    <a:lnTo>
                      <a:pt x="3" y="319"/>
                    </a:lnTo>
                    <a:lnTo>
                      <a:pt x="3" y="321"/>
                    </a:lnTo>
                    <a:lnTo>
                      <a:pt x="3" y="323"/>
                    </a:lnTo>
                    <a:lnTo>
                      <a:pt x="3" y="325"/>
                    </a:lnTo>
                    <a:lnTo>
                      <a:pt x="3" y="326"/>
                    </a:lnTo>
                    <a:lnTo>
                      <a:pt x="3" y="327"/>
                    </a:lnTo>
                    <a:lnTo>
                      <a:pt x="3" y="328"/>
                    </a:lnTo>
                    <a:lnTo>
                      <a:pt x="3" y="329"/>
                    </a:lnTo>
                    <a:lnTo>
                      <a:pt x="3" y="330"/>
                    </a:lnTo>
                    <a:lnTo>
                      <a:pt x="3" y="331"/>
                    </a:lnTo>
                    <a:lnTo>
                      <a:pt x="3" y="332"/>
                    </a:lnTo>
                    <a:lnTo>
                      <a:pt x="2" y="332"/>
                    </a:lnTo>
                    <a:lnTo>
                      <a:pt x="2" y="333"/>
                    </a:lnTo>
                    <a:lnTo>
                      <a:pt x="2" y="334"/>
                    </a:lnTo>
                    <a:lnTo>
                      <a:pt x="2" y="335"/>
                    </a:lnTo>
                    <a:lnTo>
                      <a:pt x="2" y="336"/>
                    </a:lnTo>
                    <a:lnTo>
                      <a:pt x="2" y="337"/>
                    </a:lnTo>
                    <a:lnTo>
                      <a:pt x="2" y="338"/>
                    </a:lnTo>
                    <a:lnTo>
                      <a:pt x="2" y="339"/>
                    </a:lnTo>
                    <a:lnTo>
                      <a:pt x="2" y="340"/>
                    </a:lnTo>
                    <a:lnTo>
                      <a:pt x="2" y="341"/>
                    </a:lnTo>
                    <a:lnTo>
                      <a:pt x="2" y="342"/>
                    </a:lnTo>
                    <a:lnTo>
                      <a:pt x="2" y="343"/>
                    </a:lnTo>
                    <a:lnTo>
                      <a:pt x="2" y="344"/>
                    </a:lnTo>
                    <a:lnTo>
                      <a:pt x="2" y="345"/>
                    </a:lnTo>
                    <a:lnTo>
                      <a:pt x="3" y="363"/>
                    </a:lnTo>
                    <a:lnTo>
                      <a:pt x="4" y="372"/>
                    </a:lnTo>
                    <a:lnTo>
                      <a:pt x="5" y="381"/>
                    </a:lnTo>
                    <a:lnTo>
                      <a:pt x="6" y="390"/>
                    </a:lnTo>
                    <a:lnTo>
                      <a:pt x="8" y="398"/>
                    </a:lnTo>
                    <a:lnTo>
                      <a:pt x="10" y="407"/>
                    </a:lnTo>
                    <a:lnTo>
                      <a:pt x="12" y="415"/>
                    </a:lnTo>
                    <a:lnTo>
                      <a:pt x="15" y="423"/>
                    </a:lnTo>
                    <a:lnTo>
                      <a:pt x="18" y="431"/>
                    </a:lnTo>
                    <a:lnTo>
                      <a:pt x="20" y="438"/>
                    </a:lnTo>
                    <a:lnTo>
                      <a:pt x="24" y="445"/>
                    </a:lnTo>
                    <a:lnTo>
                      <a:pt x="28" y="453"/>
                    </a:lnTo>
                    <a:lnTo>
                      <a:pt x="31" y="459"/>
                    </a:lnTo>
                    <a:lnTo>
                      <a:pt x="35" y="466"/>
                    </a:lnTo>
                    <a:lnTo>
                      <a:pt x="40" y="473"/>
                    </a:lnTo>
                    <a:lnTo>
                      <a:pt x="44" y="479"/>
                    </a:lnTo>
                    <a:lnTo>
                      <a:pt x="49" y="485"/>
                    </a:lnTo>
                    <a:lnTo>
                      <a:pt x="54" y="491"/>
                    </a:lnTo>
                    <a:lnTo>
                      <a:pt x="58" y="496"/>
                    </a:lnTo>
                    <a:lnTo>
                      <a:pt x="64" y="501"/>
                    </a:lnTo>
                    <a:lnTo>
                      <a:pt x="69" y="506"/>
                    </a:lnTo>
                    <a:lnTo>
                      <a:pt x="75" y="510"/>
                    </a:lnTo>
                    <a:lnTo>
                      <a:pt x="80" y="515"/>
                    </a:lnTo>
                    <a:lnTo>
                      <a:pt x="86" y="518"/>
                    </a:lnTo>
                    <a:lnTo>
                      <a:pt x="92" y="522"/>
                    </a:lnTo>
                    <a:lnTo>
                      <a:pt x="98" y="525"/>
                    </a:lnTo>
                    <a:lnTo>
                      <a:pt x="105" y="528"/>
                    </a:lnTo>
                    <a:lnTo>
                      <a:pt x="111" y="530"/>
                    </a:lnTo>
                    <a:lnTo>
                      <a:pt x="118" y="532"/>
                    </a:lnTo>
                    <a:lnTo>
                      <a:pt x="125" y="534"/>
                    </a:lnTo>
                    <a:lnTo>
                      <a:pt x="132" y="535"/>
                    </a:lnTo>
                    <a:lnTo>
                      <a:pt x="132" y="536"/>
                    </a:lnTo>
                    <a:lnTo>
                      <a:pt x="133" y="536"/>
                    </a:lnTo>
                    <a:lnTo>
                      <a:pt x="134" y="537"/>
                    </a:lnTo>
                    <a:lnTo>
                      <a:pt x="135" y="537"/>
                    </a:lnTo>
                    <a:lnTo>
                      <a:pt x="136" y="537"/>
                    </a:lnTo>
                    <a:lnTo>
                      <a:pt x="138" y="538"/>
                    </a:lnTo>
                    <a:lnTo>
                      <a:pt x="140" y="539"/>
                    </a:lnTo>
                    <a:lnTo>
                      <a:pt x="142" y="539"/>
                    </a:lnTo>
                    <a:lnTo>
                      <a:pt x="144" y="540"/>
                    </a:lnTo>
                    <a:lnTo>
                      <a:pt x="146" y="541"/>
                    </a:lnTo>
                    <a:lnTo>
                      <a:pt x="148" y="541"/>
                    </a:lnTo>
                    <a:lnTo>
                      <a:pt x="151" y="542"/>
                    </a:lnTo>
                    <a:lnTo>
                      <a:pt x="154" y="543"/>
                    </a:lnTo>
                    <a:lnTo>
                      <a:pt x="157" y="544"/>
                    </a:lnTo>
                    <a:lnTo>
                      <a:pt x="160" y="545"/>
                    </a:lnTo>
                    <a:lnTo>
                      <a:pt x="163" y="545"/>
                    </a:lnTo>
                    <a:lnTo>
                      <a:pt x="167" y="546"/>
                    </a:lnTo>
                    <a:lnTo>
                      <a:pt x="170" y="547"/>
                    </a:lnTo>
                    <a:lnTo>
                      <a:pt x="174" y="548"/>
                    </a:lnTo>
                    <a:lnTo>
                      <a:pt x="178" y="549"/>
                    </a:lnTo>
                    <a:lnTo>
                      <a:pt x="181" y="549"/>
                    </a:lnTo>
                    <a:lnTo>
                      <a:pt x="185" y="550"/>
                    </a:lnTo>
                    <a:lnTo>
                      <a:pt x="189" y="551"/>
                    </a:lnTo>
                    <a:lnTo>
                      <a:pt x="193" y="551"/>
                    </a:lnTo>
                    <a:lnTo>
                      <a:pt x="197" y="552"/>
                    </a:lnTo>
                    <a:lnTo>
                      <a:pt x="201" y="553"/>
                    </a:lnTo>
                    <a:lnTo>
                      <a:pt x="205" y="553"/>
                    </a:lnTo>
                    <a:lnTo>
                      <a:pt x="210" y="554"/>
                    </a:lnTo>
                    <a:lnTo>
                      <a:pt x="214" y="555"/>
                    </a:lnTo>
                    <a:lnTo>
                      <a:pt x="218" y="555"/>
                    </a:lnTo>
                    <a:lnTo>
                      <a:pt x="222" y="556"/>
                    </a:lnTo>
                    <a:lnTo>
                      <a:pt x="230" y="556"/>
                    </a:lnTo>
                    <a:lnTo>
                      <a:pt x="234" y="557"/>
                    </a:lnTo>
                    <a:lnTo>
                      <a:pt x="238" y="557"/>
                    </a:lnTo>
                    <a:lnTo>
                      <a:pt x="242" y="557"/>
                    </a:lnTo>
                    <a:lnTo>
                      <a:pt x="245" y="557"/>
                    </a:lnTo>
                    <a:lnTo>
                      <a:pt x="249" y="557"/>
                    </a:lnTo>
                    <a:lnTo>
                      <a:pt x="252" y="557"/>
                    </a:lnTo>
                    <a:lnTo>
                      <a:pt x="255" y="557"/>
                    </a:lnTo>
                    <a:lnTo>
                      <a:pt x="258" y="557"/>
                    </a:lnTo>
                    <a:lnTo>
                      <a:pt x="262" y="557"/>
                    </a:lnTo>
                    <a:lnTo>
                      <a:pt x="264" y="557"/>
                    </a:lnTo>
                    <a:lnTo>
                      <a:pt x="267" y="557"/>
                    </a:lnTo>
                    <a:lnTo>
                      <a:pt x="270" y="557"/>
                    </a:lnTo>
                    <a:lnTo>
                      <a:pt x="273" y="557"/>
                    </a:lnTo>
                    <a:lnTo>
                      <a:pt x="276" y="557"/>
                    </a:lnTo>
                    <a:lnTo>
                      <a:pt x="278" y="557"/>
                    </a:lnTo>
                    <a:lnTo>
                      <a:pt x="281" y="557"/>
                    </a:lnTo>
                    <a:lnTo>
                      <a:pt x="283" y="557"/>
                    </a:lnTo>
                    <a:lnTo>
                      <a:pt x="286" y="557"/>
                    </a:lnTo>
                    <a:lnTo>
                      <a:pt x="288" y="557"/>
                    </a:lnTo>
                    <a:lnTo>
                      <a:pt x="290" y="556"/>
                    </a:lnTo>
                    <a:lnTo>
                      <a:pt x="293" y="556"/>
                    </a:lnTo>
                    <a:lnTo>
                      <a:pt x="295" y="556"/>
                    </a:lnTo>
                    <a:lnTo>
                      <a:pt x="297" y="556"/>
                    </a:lnTo>
                    <a:lnTo>
                      <a:pt x="300" y="556"/>
                    </a:lnTo>
                    <a:lnTo>
                      <a:pt x="302" y="556"/>
                    </a:lnTo>
                    <a:lnTo>
                      <a:pt x="304" y="556"/>
                    </a:lnTo>
                    <a:lnTo>
                      <a:pt x="306" y="556"/>
                    </a:lnTo>
                    <a:lnTo>
                      <a:pt x="308" y="556"/>
                    </a:lnTo>
                    <a:lnTo>
                      <a:pt x="310" y="556"/>
                    </a:lnTo>
                    <a:lnTo>
                      <a:pt x="313" y="556"/>
                    </a:lnTo>
                    <a:lnTo>
                      <a:pt x="312" y="556"/>
                    </a:lnTo>
                    <a:lnTo>
                      <a:pt x="311" y="557"/>
                    </a:lnTo>
                    <a:lnTo>
                      <a:pt x="315" y="557"/>
                    </a:lnTo>
                    <a:lnTo>
                      <a:pt x="317" y="557"/>
                    </a:lnTo>
                    <a:lnTo>
                      <a:pt x="320" y="557"/>
                    </a:lnTo>
                    <a:lnTo>
                      <a:pt x="322" y="557"/>
                    </a:lnTo>
                    <a:lnTo>
                      <a:pt x="324" y="557"/>
                    </a:lnTo>
                    <a:lnTo>
                      <a:pt x="326" y="557"/>
                    </a:lnTo>
                    <a:lnTo>
                      <a:pt x="328" y="557"/>
                    </a:lnTo>
                    <a:lnTo>
                      <a:pt x="330" y="557"/>
                    </a:lnTo>
                    <a:lnTo>
                      <a:pt x="333" y="558"/>
                    </a:lnTo>
                    <a:lnTo>
                      <a:pt x="335" y="558"/>
                    </a:lnTo>
                    <a:lnTo>
                      <a:pt x="338" y="558"/>
                    </a:lnTo>
                    <a:lnTo>
                      <a:pt x="340" y="558"/>
                    </a:lnTo>
                    <a:lnTo>
                      <a:pt x="342" y="558"/>
                    </a:lnTo>
                    <a:lnTo>
                      <a:pt x="345" y="558"/>
                    </a:lnTo>
                    <a:lnTo>
                      <a:pt x="348" y="559"/>
                    </a:lnTo>
                    <a:lnTo>
                      <a:pt x="350" y="559"/>
                    </a:lnTo>
                    <a:lnTo>
                      <a:pt x="353" y="559"/>
                    </a:lnTo>
                    <a:lnTo>
                      <a:pt x="356" y="559"/>
                    </a:lnTo>
                    <a:lnTo>
                      <a:pt x="359" y="559"/>
                    </a:lnTo>
                    <a:lnTo>
                      <a:pt x="362" y="559"/>
                    </a:lnTo>
                    <a:lnTo>
                      <a:pt x="365" y="559"/>
                    </a:lnTo>
                    <a:lnTo>
                      <a:pt x="368" y="559"/>
                    </a:lnTo>
                    <a:lnTo>
                      <a:pt x="371" y="559"/>
                    </a:lnTo>
                    <a:lnTo>
                      <a:pt x="374" y="559"/>
                    </a:lnTo>
                    <a:lnTo>
                      <a:pt x="378" y="559"/>
                    </a:lnTo>
                    <a:lnTo>
                      <a:pt x="381" y="558"/>
                    </a:lnTo>
                    <a:lnTo>
                      <a:pt x="385" y="558"/>
                    </a:lnTo>
                    <a:lnTo>
                      <a:pt x="389" y="558"/>
                    </a:lnTo>
                    <a:lnTo>
                      <a:pt x="392" y="557"/>
                    </a:lnTo>
                    <a:lnTo>
                      <a:pt x="396" y="557"/>
                    </a:lnTo>
                    <a:lnTo>
                      <a:pt x="401" y="557"/>
                    </a:lnTo>
                    <a:lnTo>
                      <a:pt x="409" y="556"/>
                    </a:lnTo>
                    <a:lnTo>
                      <a:pt x="413" y="555"/>
                    </a:lnTo>
                    <a:lnTo>
                      <a:pt x="418" y="555"/>
                    </a:lnTo>
                    <a:lnTo>
                      <a:pt x="422" y="554"/>
                    </a:lnTo>
                    <a:lnTo>
                      <a:pt x="426" y="553"/>
                    </a:lnTo>
                    <a:lnTo>
                      <a:pt x="430" y="553"/>
                    </a:lnTo>
                    <a:lnTo>
                      <a:pt x="434" y="552"/>
                    </a:lnTo>
                    <a:lnTo>
                      <a:pt x="438" y="551"/>
                    </a:lnTo>
                    <a:lnTo>
                      <a:pt x="442" y="551"/>
                    </a:lnTo>
                    <a:lnTo>
                      <a:pt x="446" y="550"/>
                    </a:lnTo>
                    <a:lnTo>
                      <a:pt x="449" y="549"/>
                    </a:lnTo>
                    <a:lnTo>
                      <a:pt x="453" y="548"/>
                    </a:lnTo>
                    <a:lnTo>
                      <a:pt x="456" y="547"/>
                    </a:lnTo>
                    <a:lnTo>
                      <a:pt x="460" y="547"/>
                    </a:lnTo>
                    <a:lnTo>
                      <a:pt x="463" y="546"/>
                    </a:lnTo>
                    <a:lnTo>
                      <a:pt x="466" y="545"/>
                    </a:lnTo>
                    <a:lnTo>
                      <a:pt x="469" y="545"/>
                    </a:lnTo>
                    <a:lnTo>
                      <a:pt x="472" y="544"/>
                    </a:lnTo>
                    <a:lnTo>
                      <a:pt x="474" y="543"/>
                    </a:lnTo>
                    <a:lnTo>
                      <a:pt x="476" y="543"/>
                    </a:lnTo>
                    <a:lnTo>
                      <a:pt x="479" y="542"/>
                    </a:lnTo>
                    <a:lnTo>
                      <a:pt x="481" y="541"/>
                    </a:lnTo>
                    <a:lnTo>
                      <a:pt x="483" y="541"/>
                    </a:lnTo>
                    <a:lnTo>
                      <a:pt x="485" y="541"/>
                    </a:lnTo>
                    <a:lnTo>
                      <a:pt x="486" y="540"/>
                    </a:lnTo>
                    <a:lnTo>
                      <a:pt x="488" y="540"/>
                    </a:lnTo>
                    <a:lnTo>
                      <a:pt x="488" y="539"/>
                    </a:lnTo>
                    <a:lnTo>
                      <a:pt x="490" y="539"/>
                    </a:lnTo>
                    <a:lnTo>
                      <a:pt x="491" y="539"/>
                    </a:lnTo>
                    <a:lnTo>
                      <a:pt x="504" y="535"/>
                    </a:lnTo>
                    <a:lnTo>
                      <a:pt x="511" y="533"/>
                    </a:lnTo>
                    <a:lnTo>
                      <a:pt x="518" y="531"/>
                    </a:lnTo>
                    <a:lnTo>
                      <a:pt x="524" y="528"/>
                    </a:lnTo>
                    <a:lnTo>
                      <a:pt x="530" y="525"/>
                    </a:lnTo>
                    <a:lnTo>
                      <a:pt x="536" y="521"/>
                    </a:lnTo>
                    <a:lnTo>
                      <a:pt x="542" y="517"/>
                    </a:lnTo>
                    <a:lnTo>
                      <a:pt x="548" y="513"/>
                    </a:lnTo>
                    <a:lnTo>
                      <a:pt x="554" y="508"/>
                    </a:lnTo>
                    <a:lnTo>
                      <a:pt x="559" y="503"/>
                    </a:lnTo>
                    <a:lnTo>
                      <a:pt x="564" y="498"/>
                    </a:lnTo>
                    <a:lnTo>
                      <a:pt x="570" y="493"/>
                    </a:lnTo>
                    <a:lnTo>
                      <a:pt x="574" y="487"/>
                    </a:lnTo>
                    <a:lnTo>
                      <a:pt x="579" y="481"/>
                    </a:lnTo>
                    <a:lnTo>
                      <a:pt x="584" y="475"/>
                    </a:lnTo>
                    <a:lnTo>
                      <a:pt x="588" y="468"/>
                    </a:lnTo>
                    <a:lnTo>
                      <a:pt x="592" y="461"/>
                    </a:lnTo>
                    <a:lnTo>
                      <a:pt x="596" y="454"/>
                    </a:lnTo>
                    <a:lnTo>
                      <a:pt x="599" y="447"/>
                    </a:lnTo>
                    <a:lnTo>
                      <a:pt x="602" y="439"/>
                    </a:lnTo>
                    <a:lnTo>
                      <a:pt x="606" y="432"/>
                    </a:lnTo>
                    <a:lnTo>
                      <a:pt x="608" y="424"/>
                    </a:lnTo>
                    <a:lnTo>
                      <a:pt x="611" y="416"/>
                    </a:lnTo>
                    <a:lnTo>
                      <a:pt x="613" y="408"/>
                    </a:lnTo>
                    <a:lnTo>
                      <a:pt x="615" y="399"/>
                    </a:lnTo>
                    <a:lnTo>
                      <a:pt x="617" y="391"/>
                    </a:lnTo>
                    <a:lnTo>
                      <a:pt x="618" y="382"/>
                    </a:lnTo>
                    <a:lnTo>
                      <a:pt x="620" y="373"/>
                    </a:lnTo>
                    <a:lnTo>
                      <a:pt x="620" y="365"/>
                    </a:lnTo>
                    <a:lnTo>
                      <a:pt x="621" y="355"/>
                    </a:lnTo>
                    <a:lnTo>
                      <a:pt x="621" y="347"/>
                    </a:lnTo>
                    <a:lnTo>
                      <a:pt x="621" y="345"/>
                    </a:lnTo>
                    <a:lnTo>
                      <a:pt x="621" y="344"/>
                    </a:lnTo>
                    <a:lnTo>
                      <a:pt x="621" y="343"/>
                    </a:lnTo>
                    <a:lnTo>
                      <a:pt x="621" y="342"/>
                    </a:lnTo>
                    <a:lnTo>
                      <a:pt x="621" y="341"/>
                    </a:lnTo>
                    <a:lnTo>
                      <a:pt x="621" y="340"/>
                    </a:lnTo>
                    <a:lnTo>
                      <a:pt x="621" y="339"/>
                    </a:lnTo>
                    <a:lnTo>
                      <a:pt x="621" y="338"/>
                    </a:lnTo>
                    <a:lnTo>
                      <a:pt x="621" y="337"/>
                    </a:lnTo>
                    <a:lnTo>
                      <a:pt x="621" y="336"/>
                    </a:lnTo>
                    <a:lnTo>
                      <a:pt x="621" y="335"/>
                    </a:lnTo>
                    <a:lnTo>
                      <a:pt x="620" y="334"/>
                    </a:lnTo>
                    <a:lnTo>
                      <a:pt x="620" y="333"/>
                    </a:lnTo>
                    <a:lnTo>
                      <a:pt x="620" y="332"/>
                    </a:lnTo>
                    <a:lnTo>
                      <a:pt x="620" y="331"/>
                    </a:lnTo>
                    <a:lnTo>
                      <a:pt x="620" y="330"/>
                    </a:lnTo>
                    <a:lnTo>
                      <a:pt x="620" y="329"/>
                    </a:lnTo>
                    <a:lnTo>
                      <a:pt x="620" y="328"/>
                    </a:lnTo>
                    <a:lnTo>
                      <a:pt x="620" y="327"/>
                    </a:lnTo>
                    <a:lnTo>
                      <a:pt x="620" y="326"/>
                    </a:lnTo>
                    <a:lnTo>
                      <a:pt x="620" y="325"/>
                    </a:lnTo>
                    <a:lnTo>
                      <a:pt x="621" y="323"/>
                    </a:lnTo>
                    <a:lnTo>
                      <a:pt x="621" y="321"/>
                    </a:lnTo>
                    <a:lnTo>
                      <a:pt x="621" y="318"/>
                    </a:lnTo>
                    <a:lnTo>
                      <a:pt x="621" y="315"/>
                    </a:lnTo>
                    <a:lnTo>
                      <a:pt x="621" y="311"/>
                    </a:lnTo>
                    <a:lnTo>
                      <a:pt x="621" y="307"/>
                    </a:lnTo>
                    <a:lnTo>
                      <a:pt x="621" y="302"/>
                    </a:lnTo>
                    <a:lnTo>
                      <a:pt x="621" y="297"/>
                    </a:lnTo>
                    <a:lnTo>
                      <a:pt x="622" y="292"/>
                    </a:lnTo>
                    <a:lnTo>
                      <a:pt x="622" y="286"/>
                    </a:lnTo>
                    <a:lnTo>
                      <a:pt x="622" y="280"/>
                    </a:lnTo>
                    <a:lnTo>
                      <a:pt x="622" y="274"/>
                    </a:lnTo>
                    <a:lnTo>
                      <a:pt x="622" y="268"/>
                    </a:lnTo>
                    <a:lnTo>
                      <a:pt x="622" y="261"/>
                    </a:lnTo>
                    <a:lnTo>
                      <a:pt x="622" y="254"/>
                    </a:lnTo>
                    <a:lnTo>
                      <a:pt x="622" y="247"/>
                    </a:lnTo>
                    <a:lnTo>
                      <a:pt x="622" y="239"/>
                    </a:lnTo>
                    <a:lnTo>
                      <a:pt x="622" y="232"/>
                    </a:lnTo>
                    <a:lnTo>
                      <a:pt x="622" y="224"/>
                    </a:lnTo>
                    <a:lnTo>
                      <a:pt x="623" y="216"/>
                    </a:lnTo>
                    <a:lnTo>
                      <a:pt x="623" y="208"/>
                    </a:lnTo>
                    <a:lnTo>
                      <a:pt x="623" y="200"/>
                    </a:lnTo>
                    <a:lnTo>
                      <a:pt x="623" y="191"/>
                    </a:lnTo>
                    <a:lnTo>
                      <a:pt x="623" y="183"/>
                    </a:lnTo>
                    <a:lnTo>
                      <a:pt x="623" y="175"/>
                    </a:lnTo>
                    <a:lnTo>
                      <a:pt x="623" y="166"/>
                    </a:lnTo>
                    <a:lnTo>
                      <a:pt x="623" y="157"/>
                    </a:lnTo>
                    <a:lnTo>
                      <a:pt x="624" y="149"/>
                    </a:lnTo>
                    <a:lnTo>
                      <a:pt x="624" y="135"/>
                    </a:lnTo>
                    <a:lnTo>
                      <a:pt x="624" y="129"/>
                    </a:lnTo>
                    <a:lnTo>
                      <a:pt x="624" y="123"/>
                    </a:lnTo>
                    <a:lnTo>
                      <a:pt x="624" y="117"/>
                    </a:lnTo>
                    <a:lnTo>
                      <a:pt x="624" y="111"/>
                    </a:lnTo>
                    <a:lnTo>
                      <a:pt x="624" y="105"/>
                    </a:lnTo>
                    <a:lnTo>
                      <a:pt x="624" y="99"/>
                    </a:lnTo>
                    <a:lnTo>
                      <a:pt x="624" y="94"/>
                    </a:lnTo>
                    <a:lnTo>
                      <a:pt x="624" y="88"/>
                    </a:lnTo>
                    <a:lnTo>
                      <a:pt x="624" y="83"/>
                    </a:lnTo>
                    <a:lnTo>
                      <a:pt x="624" y="78"/>
                    </a:lnTo>
                    <a:lnTo>
                      <a:pt x="624" y="73"/>
                    </a:lnTo>
                    <a:lnTo>
                      <a:pt x="624" y="69"/>
                    </a:lnTo>
                    <a:lnTo>
                      <a:pt x="624" y="64"/>
                    </a:lnTo>
                    <a:lnTo>
                      <a:pt x="624" y="59"/>
                    </a:lnTo>
                    <a:lnTo>
                      <a:pt x="623" y="55"/>
                    </a:lnTo>
                    <a:lnTo>
                      <a:pt x="623" y="51"/>
                    </a:lnTo>
                    <a:lnTo>
                      <a:pt x="623" y="47"/>
                    </a:lnTo>
                    <a:lnTo>
                      <a:pt x="623" y="43"/>
                    </a:lnTo>
                    <a:lnTo>
                      <a:pt x="623" y="39"/>
                    </a:lnTo>
                    <a:lnTo>
                      <a:pt x="623" y="35"/>
                    </a:lnTo>
                    <a:lnTo>
                      <a:pt x="623" y="31"/>
                    </a:lnTo>
                    <a:lnTo>
                      <a:pt x="623" y="27"/>
                    </a:lnTo>
                    <a:lnTo>
                      <a:pt x="623" y="24"/>
                    </a:lnTo>
                    <a:lnTo>
                      <a:pt x="623" y="21"/>
                    </a:lnTo>
                    <a:lnTo>
                      <a:pt x="623" y="17"/>
                    </a:lnTo>
                    <a:lnTo>
                      <a:pt x="623" y="14"/>
                    </a:lnTo>
                    <a:lnTo>
                      <a:pt x="623" y="11"/>
                    </a:lnTo>
                    <a:lnTo>
                      <a:pt x="623" y="7"/>
                    </a:lnTo>
                    <a:lnTo>
                      <a:pt x="623" y="5"/>
                    </a:lnTo>
                    <a:lnTo>
                      <a:pt x="624" y="2"/>
                    </a:lnTo>
                    <a:lnTo>
                      <a:pt x="619" y="1"/>
                    </a:lnTo>
                    <a:lnTo>
                      <a:pt x="613" y="0"/>
                    </a:lnTo>
                    <a:lnTo>
                      <a:pt x="605" y="0"/>
                    </a:lnTo>
                    <a:lnTo>
                      <a:pt x="595" y="0"/>
                    </a:lnTo>
                    <a:lnTo>
                      <a:pt x="584" y="0"/>
                    </a:lnTo>
                    <a:lnTo>
                      <a:pt x="570" y="0"/>
                    </a:lnTo>
                    <a:lnTo>
                      <a:pt x="555" y="0"/>
                    </a:lnTo>
                    <a:lnTo>
                      <a:pt x="538" y="0"/>
                    </a:lnTo>
                    <a:lnTo>
                      <a:pt x="520" y="0"/>
                    </a:lnTo>
                    <a:lnTo>
                      <a:pt x="501" y="0"/>
                    </a:lnTo>
                    <a:lnTo>
                      <a:pt x="481" y="1"/>
                    </a:lnTo>
                    <a:lnTo>
                      <a:pt x="459" y="1"/>
                    </a:lnTo>
                    <a:lnTo>
                      <a:pt x="436" y="1"/>
                    </a:lnTo>
                    <a:lnTo>
                      <a:pt x="413" y="1"/>
                    </a:lnTo>
                    <a:lnTo>
                      <a:pt x="389" y="2"/>
                    </a:lnTo>
                    <a:lnTo>
                      <a:pt x="364" y="2"/>
                    </a:lnTo>
                    <a:lnTo>
                      <a:pt x="340" y="3"/>
                    </a:lnTo>
                    <a:lnTo>
                      <a:pt x="314" y="3"/>
                    </a:lnTo>
                    <a:lnTo>
                      <a:pt x="288" y="3"/>
                    </a:lnTo>
                    <a:lnTo>
                      <a:pt x="262" y="3"/>
                    </a:lnTo>
                    <a:lnTo>
                      <a:pt x="236" y="3"/>
                    </a:lnTo>
                    <a:lnTo>
                      <a:pt x="210" y="4"/>
                    </a:lnTo>
                    <a:lnTo>
                      <a:pt x="185" y="4"/>
                    </a:lnTo>
                    <a:lnTo>
                      <a:pt x="160" y="4"/>
                    </a:lnTo>
                    <a:lnTo>
                      <a:pt x="134" y="4"/>
                    </a:lnTo>
                    <a:lnTo>
                      <a:pt x="110" y="4"/>
                    </a:lnTo>
                    <a:lnTo>
                      <a:pt x="86" y="4"/>
                    </a:lnTo>
                    <a:lnTo>
                      <a:pt x="64" y="3"/>
                    </a:lnTo>
                    <a:lnTo>
                      <a:pt x="42" y="3"/>
                    </a:lnTo>
                    <a:lnTo>
                      <a:pt x="20" y="3"/>
                    </a:lnTo>
                    <a:lnTo>
                      <a:pt x="1" y="2"/>
                    </a:lnTo>
                  </a:path>
                </a:pathLst>
              </a:custGeom>
              <a:ln w="12700" cap="rnd" cmpd="sng">
                <a:solidFill>
                  <a:srgbClr val="000000"/>
                </a:solidFill>
                <a:prstDash val="solid"/>
                <a:round/>
                <a:headEnd type="none" w="sm" len="sm"/>
                <a:tailEnd type="none" w="sm" len="sm"/>
              </a:ln>
              <a:effectLst/>
            </p:spPr>
            <p:txBody>
              <a:bodyPr/>
              <a:lstStyle/>
              <a:p>
                <a:endParaRPr lang="es-CL"/>
              </a:p>
            </p:txBody>
          </p:sp>
          <p:sp>
            <p:nvSpPr>
              <p:cNvPr id="63559" name="Line 71"/>
              <p:cNvSpPr>
                <a:spLocks noChangeShapeType="1"/>
              </p:cNvSpPr>
              <p:nvPr/>
            </p:nvSpPr>
            <p:spPr bwMode="auto">
              <a:xfrm flipH="1">
                <a:off x="2215" y="1582"/>
                <a:ext cx="1" cy="332"/>
              </a:xfrm>
              <a:prstGeom prst="line">
                <a:avLst/>
              </a:prstGeom>
              <a:noFill/>
              <a:ln w="76200">
                <a:solidFill>
                  <a:srgbClr val="0000FF"/>
                </a:solidFill>
                <a:round/>
                <a:headEnd type="none" w="sm" len="sm"/>
                <a:tailEnd type="stealth" w="med" len="med"/>
              </a:ln>
              <a:effectLst/>
            </p:spPr>
            <p:txBody>
              <a:bodyPr/>
              <a:lstStyle/>
              <a:p>
                <a:endParaRPr lang="es-CL"/>
              </a:p>
            </p:txBody>
          </p:sp>
          <p:sp>
            <p:nvSpPr>
              <p:cNvPr id="63560" name="Rectangle 72"/>
              <p:cNvSpPr>
                <a:spLocks noChangeArrowheads="1"/>
              </p:cNvSpPr>
              <p:nvPr/>
            </p:nvSpPr>
            <p:spPr bwMode="auto">
              <a:xfrm>
                <a:off x="1923" y="1575"/>
                <a:ext cx="253" cy="237"/>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b="1">
                    <a:solidFill>
                      <a:srgbClr val="0000FF"/>
                    </a:solidFill>
                    <a:latin typeface="Arial" charset="0"/>
                  </a:rPr>
                  <a:t>G</a:t>
                </a:r>
              </a:p>
            </p:txBody>
          </p:sp>
        </p:grpSp>
        <p:sp>
          <p:nvSpPr>
            <p:cNvPr id="63561" name="Rectangle 73"/>
            <p:cNvSpPr>
              <a:spLocks noChangeArrowheads="1"/>
            </p:cNvSpPr>
            <p:nvPr/>
          </p:nvSpPr>
          <p:spPr bwMode="auto">
            <a:xfrm>
              <a:off x="1928" y="1977"/>
              <a:ext cx="243" cy="237"/>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b="1">
                  <a:solidFill>
                    <a:srgbClr val="FF0000"/>
                  </a:solidFill>
                  <a:latin typeface="Arial" charset="0"/>
                </a:rPr>
                <a:t>B</a:t>
              </a:r>
            </a:p>
          </p:txBody>
        </p:sp>
        <p:sp>
          <p:nvSpPr>
            <p:cNvPr id="63562" name="Line 74"/>
            <p:cNvSpPr>
              <a:spLocks noChangeShapeType="1"/>
            </p:cNvSpPr>
            <p:nvPr/>
          </p:nvSpPr>
          <p:spPr bwMode="auto">
            <a:xfrm>
              <a:off x="1925" y="1942"/>
              <a:ext cx="591" cy="4"/>
            </a:xfrm>
            <a:prstGeom prst="line">
              <a:avLst/>
            </a:prstGeom>
            <a:noFill/>
            <a:ln w="12700">
              <a:solidFill>
                <a:srgbClr val="000000"/>
              </a:solidFill>
              <a:prstDash val="dash"/>
              <a:round/>
              <a:headEnd type="none" w="sm" len="sm"/>
              <a:tailEnd type="none" w="sm" len="sm"/>
            </a:ln>
            <a:effectLst/>
          </p:spPr>
          <p:txBody>
            <a:bodyPr/>
            <a:lstStyle/>
            <a:p>
              <a:endParaRPr lang="es-CL"/>
            </a:p>
          </p:txBody>
        </p:sp>
        <p:sp>
          <p:nvSpPr>
            <p:cNvPr id="63563" name="Freeform 75"/>
            <p:cNvSpPr>
              <a:spLocks/>
            </p:cNvSpPr>
            <p:nvPr/>
          </p:nvSpPr>
          <p:spPr bwMode="auto">
            <a:xfrm>
              <a:off x="2220" y="1899"/>
              <a:ext cx="1" cy="241"/>
            </a:xfrm>
            <a:custGeom>
              <a:avLst/>
              <a:gdLst/>
              <a:ahLst/>
              <a:cxnLst>
                <a:cxn ang="0">
                  <a:pos x="0" y="240"/>
                </a:cxn>
                <a:cxn ang="0">
                  <a:pos x="0" y="224"/>
                </a:cxn>
                <a:cxn ang="0">
                  <a:pos x="0" y="217"/>
                </a:cxn>
                <a:cxn ang="0">
                  <a:pos x="0" y="210"/>
                </a:cxn>
                <a:cxn ang="0">
                  <a:pos x="0" y="202"/>
                </a:cxn>
                <a:cxn ang="0">
                  <a:pos x="0" y="195"/>
                </a:cxn>
                <a:cxn ang="0">
                  <a:pos x="0" y="187"/>
                </a:cxn>
                <a:cxn ang="0">
                  <a:pos x="0" y="179"/>
                </a:cxn>
                <a:cxn ang="0">
                  <a:pos x="0" y="172"/>
                </a:cxn>
                <a:cxn ang="0">
                  <a:pos x="0" y="164"/>
                </a:cxn>
                <a:cxn ang="0">
                  <a:pos x="0" y="157"/>
                </a:cxn>
                <a:cxn ang="0">
                  <a:pos x="0" y="150"/>
                </a:cxn>
                <a:cxn ang="0">
                  <a:pos x="0" y="142"/>
                </a:cxn>
                <a:cxn ang="0">
                  <a:pos x="0" y="134"/>
                </a:cxn>
                <a:cxn ang="0">
                  <a:pos x="0" y="128"/>
                </a:cxn>
                <a:cxn ang="0">
                  <a:pos x="0" y="120"/>
                </a:cxn>
                <a:cxn ang="0">
                  <a:pos x="0" y="112"/>
                </a:cxn>
                <a:cxn ang="0">
                  <a:pos x="0" y="105"/>
                </a:cxn>
                <a:cxn ang="0">
                  <a:pos x="0" y="97"/>
                </a:cxn>
                <a:cxn ang="0">
                  <a:pos x="0" y="89"/>
                </a:cxn>
                <a:cxn ang="0">
                  <a:pos x="0" y="82"/>
                </a:cxn>
                <a:cxn ang="0">
                  <a:pos x="0" y="75"/>
                </a:cxn>
                <a:cxn ang="0">
                  <a:pos x="0" y="67"/>
                </a:cxn>
                <a:cxn ang="0">
                  <a:pos x="0" y="60"/>
                </a:cxn>
                <a:cxn ang="0">
                  <a:pos x="0" y="52"/>
                </a:cxn>
                <a:cxn ang="0">
                  <a:pos x="0" y="44"/>
                </a:cxn>
                <a:cxn ang="0">
                  <a:pos x="0" y="38"/>
                </a:cxn>
                <a:cxn ang="0">
                  <a:pos x="0" y="30"/>
                </a:cxn>
                <a:cxn ang="0">
                  <a:pos x="0" y="22"/>
                </a:cxn>
                <a:cxn ang="0">
                  <a:pos x="0" y="15"/>
                </a:cxn>
                <a:cxn ang="0">
                  <a:pos x="0" y="7"/>
                </a:cxn>
                <a:cxn ang="0">
                  <a:pos x="0" y="0"/>
                </a:cxn>
              </a:cxnLst>
              <a:rect l="0" t="0" r="r" b="b"/>
              <a:pathLst>
                <a:path w="1" h="241">
                  <a:moveTo>
                    <a:pt x="0" y="240"/>
                  </a:moveTo>
                  <a:lnTo>
                    <a:pt x="0" y="224"/>
                  </a:lnTo>
                  <a:lnTo>
                    <a:pt x="0" y="217"/>
                  </a:lnTo>
                  <a:lnTo>
                    <a:pt x="0" y="210"/>
                  </a:lnTo>
                  <a:lnTo>
                    <a:pt x="0" y="202"/>
                  </a:lnTo>
                  <a:lnTo>
                    <a:pt x="0" y="195"/>
                  </a:lnTo>
                  <a:lnTo>
                    <a:pt x="0" y="187"/>
                  </a:lnTo>
                  <a:lnTo>
                    <a:pt x="0" y="179"/>
                  </a:lnTo>
                  <a:lnTo>
                    <a:pt x="0" y="172"/>
                  </a:lnTo>
                  <a:lnTo>
                    <a:pt x="0" y="164"/>
                  </a:lnTo>
                  <a:lnTo>
                    <a:pt x="0" y="157"/>
                  </a:lnTo>
                  <a:lnTo>
                    <a:pt x="0" y="150"/>
                  </a:lnTo>
                  <a:lnTo>
                    <a:pt x="0" y="142"/>
                  </a:lnTo>
                  <a:lnTo>
                    <a:pt x="0" y="134"/>
                  </a:lnTo>
                  <a:lnTo>
                    <a:pt x="0" y="128"/>
                  </a:lnTo>
                  <a:lnTo>
                    <a:pt x="0" y="120"/>
                  </a:lnTo>
                  <a:lnTo>
                    <a:pt x="0" y="112"/>
                  </a:lnTo>
                  <a:lnTo>
                    <a:pt x="0" y="105"/>
                  </a:lnTo>
                  <a:lnTo>
                    <a:pt x="0" y="97"/>
                  </a:lnTo>
                  <a:lnTo>
                    <a:pt x="0" y="89"/>
                  </a:lnTo>
                  <a:lnTo>
                    <a:pt x="0" y="82"/>
                  </a:lnTo>
                  <a:lnTo>
                    <a:pt x="0" y="75"/>
                  </a:lnTo>
                  <a:lnTo>
                    <a:pt x="0" y="67"/>
                  </a:lnTo>
                  <a:lnTo>
                    <a:pt x="0" y="60"/>
                  </a:lnTo>
                  <a:lnTo>
                    <a:pt x="0" y="52"/>
                  </a:lnTo>
                  <a:lnTo>
                    <a:pt x="0" y="44"/>
                  </a:lnTo>
                  <a:lnTo>
                    <a:pt x="0" y="38"/>
                  </a:lnTo>
                  <a:lnTo>
                    <a:pt x="0" y="30"/>
                  </a:lnTo>
                  <a:lnTo>
                    <a:pt x="0" y="22"/>
                  </a:lnTo>
                  <a:lnTo>
                    <a:pt x="0" y="15"/>
                  </a:lnTo>
                  <a:lnTo>
                    <a:pt x="0" y="7"/>
                  </a:lnTo>
                  <a:lnTo>
                    <a:pt x="0" y="0"/>
                  </a:lnTo>
                </a:path>
              </a:pathLst>
            </a:custGeom>
            <a:noFill/>
            <a:ln w="76200" cap="rnd" cmpd="sng">
              <a:solidFill>
                <a:srgbClr val="FF0000"/>
              </a:solidFill>
              <a:prstDash val="solid"/>
              <a:round/>
              <a:headEnd type="none" w="sm" len="sm"/>
              <a:tailEnd type="stealth" w="med" len="med"/>
            </a:ln>
            <a:effectLst/>
          </p:spPr>
          <p:txBody>
            <a:bodyPr/>
            <a:lstStyle/>
            <a:p>
              <a:endParaRPr lang="es-CL"/>
            </a:p>
          </p:txBody>
        </p:sp>
      </p:grpSp>
      <p:sp>
        <p:nvSpPr>
          <p:cNvPr id="63564" name="Rectangle 76"/>
          <p:cNvSpPr>
            <a:spLocks noGrp="1" noChangeArrowheads="1"/>
          </p:cNvSpPr>
          <p:nvPr>
            <p:ph type="title" idx="4294967295"/>
          </p:nvPr>
        </p:nvSpPr>
        <p:spPr/>
        <p:txBody>
          <a:bodyPr>
            <a:normAutofit fontScale="90000"/>
          </a:bodyPr>
          <a:lstStyle/>
          <a:p>
            <a:r>
              <a:rPr lang="es-ES" dirty="0"/>
              <a:t>Flotación</a:t>
            </a:r>
            <a:br>
              <a:rPr lang="es-ES" dirty="0"/>
            </a:br>
            <a:r>
              <a:rPr lang="es-ES" sz="3100" dirty="0"/>
              <a:t>Volumen sumergido</a:t>
            </a:r>
          </a:p>
        </p:txBody>
      </p:sp>
      <p:sp>
        <p:nvSpPr>
          <p:cNvPr id="9" name="Marcador de fecha 8">
            <a:extLst>
              <a:ext uri="{FF2B5EF4-FFF2-40B4-BE49-F238E27FC236}">
                <a16:creationId xmlns:a16="http://schemas.microsoft.com/office/drawing/2014/main" id="{2BB66E11-CEB8-1492-D3BF-665585871E41}"/>
              </a:ext>
            </a:extLst>
          </p:cNvPr>
          <p:cNvSpPr>
            <a:spLocks noGrp="1"/>
          </p:cNvSpPr>
          <p:nvPr>
            <p:ph type="dt" sz="half" idx="10"/>
          </p:nvPr>
        </p:nvSpPr>
        <p:spPr/>
        <p:txBody>
          <a:bodyPr/>
          <a:lstStyle/>
          <a:p>
            <a:pPr>
              <a:defRPr/>
            </a:pPr>
            <a:fld id="{EEB5C79E-5607-4731-AC56-F9526E523380}" type="datetime1">
              <a:rPr lang="es-CL" smtClean="0"/>
              <a:t>18-03-2024</a:t>
            </a:fld>
            <a:endParaRPr lang="es-ES"/>
          </a:p>
        </p:txBody>
      </p:sp>
      <p:sp>
        <p:nvSpPr>
          <p:cNvPr id="10" name="Marcador de pie de página 9">
            <a:extLst>
              <a:ext uri="{FF2B5EF4-FFF2-40B4-BE49-F238E27FC236}">
                <a16:creationId xmlns:a16="http://schemas.microsoft.com/office/drawing/2014/main" id="{274EA7AE-0709-086E-7384-182760C65ACE}"/>
              </a:ext>
            </a:extLst>
          </p:cNvPr>
          <p:cNvSpPr>
            <a:spLocks noGrp="1"/>
          </p:cNvSpPr>
          <p:nvPr>
            <p:ph type="ftr" sz="quarter" idx="11"/>
          </p:nvPr>
        </p:nvSpPr>
        <p:spPr/>
        <p:txBody>
          <a:bodyPr/>
          <a:lstStyle/>
          <a:p>
            <a:pPr>
              <a:defRPr/>
            </a:pPr>
            <a:r>
              <a:rPr lang="es-ES"/>
              <a:t>UT 1 Fundamentos de Estabilidad tercera parte</a:t>
            </a:r>
          </a:p>
        </p:txBody>
      </p:sp>
      <p:sp>
        <p:nvSpPr>
          <p:cNvPr id="11" name="Marcador de número de diapositiva 10">
            <a:extLst>
              <a:ext uri="{FF2B5EF4-FFF2-40B4-BE49-F238E27FC236}">
                <a16:creationId xmlns:a16="http://schemas.microsoft.com/office/drawing/2014/main" id="{087C620C-988A-D8A6-D4B4-2A6E300C7C6D}"/>
              </a:ext>
            </a:extLst>
          </p:cNvPr>
          <p:cNvSpPr>
            <a:spLocks noGrp="1"/>
          </p:cNvSpPr>
          <p:nvPr>
            <p:ph type="sldNum" sz="quarter" idx="12"/>
          </p:nvPr>
        </p:nvSpPr>
        <p:spPr/>
        <p:txBody>
          <a:bodyPr/>
          <a:lstStyle/>
          <a:p>
            <a:pPr>
              <a:defRPr/>
            </a:pPr>
            <a:fld id="{90111581-DA39-4E98-B9BB-2C3642245267}" type="slidenum">
              <a:rPr lang="es-ES" smtClean="0"/>
              <a:pPr>
                <a:defRPr/>
              </a:pPr>
              <a:t>6</a:t>
            </a:fld>
            <a:endParaRPr lang="es-ES"/>
          </a:p>
        </p:txBody>
      </p:sp>
    </p:spTree>
  </p:cSld>
  <p:clrMapOvr>
    <a:masterClrMapping/>
  </p:clrMapOvr>
  <p:transition advClick="0" advTm="1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33350" y="2873375"/>
            <a:ext cx="7847013" cy="1477963"/>
            <a:chOff x="84" y="1810"/>
            <a:chExt cx="4943" cy="931"/>
          </a:xfrm>
        </p:grpSpPr>
        <p:sp>
          <p:nvSpPr>
            <p:cNvPr id="65539" name="Freeform 3"/>
            <p:cNvSpPr>
              <a:spLocks/>
            </p:cNvSpPr>
            <p:nvPr/>
          </p:nvSpPr>
          <p:spPr bwMode="auto">
            <a:xfrm>
              <a:off x="145" y="1811"/>
              <a:ext cx="4140" cy="60"/>
            </a:xfrm>
            <a:custGeom>
              <a:avLst/>
              <a:gdLst/>
              <a:ahLst/>
              <a:cxnLst>
                <a:cxn ang="0">
                  <a:pos x="4139" y="0"/>
                </a:cxn>
                <a:cxn ang="0">
                  <a:pos x="0" y="0"/>
                </a:cxn>
                <a:cxn ang="0">
                  <a:pos x="144" y="59"/>
                </a:cxn>
                <a:cxn ang="0">
                  <a:pos x="3995" y="59"/>
                </a:cxn>
                <a:cxn ang="0">
                  <a:pos x="4139" y="0"/>
                </a:cxn>
              </a:cxnLst>
              <a:rect l="0" t="0" r="r" b="b"/>
              <a:pathLst>
                <a:path w="4140" h="60">
                  <a:moveTo>
                    <a:pt x="4139" y="0"/>
                  </a:moveTo>
                  <a:lnTo>
                    <a:pt x="0" y="0"/>
                  </a:lnTo>
                  <a:lnTo>
                    <a:pt x="144" y="59"/>
                  </a:lnTo>
                  <a:lnTo>
                    <a:pt x="3995" y="59"/>
                  </a:lnTo>
                  <a:lnTo>
                    <a:pt x="4139" y="0"/>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sp>
          <p:nvSpPr>
            <p:cNvPr id="65540" name="Freeform 4"/>
            <p:cNvSpPr>
              <a:spLocks/>
            </p:cNvSpPr>
            <p:nvPr/>
          </p:nvSpPr>
          <p:spPr bwMode="auto">
            <a:xfrm>
              <a:off x="268" y="1952"/>
              <a:ext cx="3894" cy="546"/>
            </a:xfrm>
            <a:custGeom>
              <a:avLst/>
              <a:gdLst/>
              <a:ahLst/>
              <a:cxnLst>
                <a:cxn ang="0">
                  <a:pos x="0" y="0"/>
                </a:cxn>
                <a:cxn ang="0">
                  <a:pos x="0" y="89"/>
                </a:cxn>
                <a:cxn ang="0">
                  <a:pos x="16" y="146"/>
                </a:cxn>
                <a:cxn ang="0">
                  <a:pos x="48" y="236"/>
                </a:cxn>
                <a:cxn ang="0">
                  <a:pos x="97" y="325"/>
                </a:cxn>
                <a:cxn ang="0">
                  <a:pos x="170" y="415"/>
                </a:cxn>
                <a:cxn ang="0">
                  <a:pos x="227" y="464"/>
                </a:cxn>
                <a:cxn ang="0">
                  <a:pos x="316" y="520"/>
                </a:cxn>
                <a:cxn ang="0">
                  <a:pos x="382" y="537"/>
                </a:cxn>
                <a:cxn ang="0">
                  <a:pos x="422" y="545"/>
                </a:cxn>
                <a:cxn ang="0">
                  <a:pos x="3438" y="545"/>
                </a:cxn>
                <a:cxn ang="0">
                  <a:pos x="3503" y="545"/>
                </a:cxn>
                <a:cxn ang="0">
                  <a:pos x="3568" y="520"/>
                </a:cxn>
                <a:cxn ang="0">
                  <a:pos x="3641" y="472"/>
                </a:cxn>
                <a:cxn ang="0">
                  <a:pos x="3706" y="431"/>
                </a:cxn>
                <a:cxn ang="0">
                  <a:pos x="3780" y="333"/>
                </a:cxn>
                <a:cxn ang="0">
                  <a:pos x="3844" y="211"/>
                </a:cxn>
                <a:cxn ang="0">
                  <a:pos x="3869" y="146"/>
                </a:cxn>
                <a:cxn ang="0">
                  <a:pos x="3893" y="40"/>
                </a:cxn>
                <a:cxn ang="0">
                  <a:pos x="3893" y="0"/>
                </a:cxn>
                <a:cxn ang="0">
                  <a:pos x="0" y="0"/>
                </a:cxn>
              </a:cxnLst>
              <a:rect l="0" t="0" r="r" b="b"/>
              <a:pathLst>
                <a:path w="3894" h="546">
                  <a:moveTo>
                    <a:pt x="0" y="0"/>
                  </a:moveTo>
                  <a:lnTo>
                    <a:pt x="0" y="89"/>
                  </a:lnTo>
                  <a:lnTo>
                    <a:pt x="16" y="146"/>
                  </a:lnTo>
                  <a:lnTo>
                    <a:pt x="48" y="236"/>
                  </a:lnTo>
                  <a:lnTo>
                    <a:pt x="97" y="325"/>
                  </a:lnTo>
                  <a:lnTo>
                    <a:pt x="170" y="415"/>
                  </a:lnTo>
                  <a:lnTo>
                    <a:pt x="227" y="464"/>
                  </a:lnTo>
                  <a:lnTo>
                    <a:pt x="316" y="520"/>
                  </a:lnTo>
                  <a:lnTo>
                    <a:pt x="382" y="537"/>
                  </a:lnTo>
                  <a:lnTo>
                    <a:pt x="422" y="545"/>
                  </a:lnTo>
                  <a:lnTo>
                    <a:pt x="3438" y="545"/>
                  </a:lnTo>
                  <a:lnTo>
                    <a:pt x="3503" y="545"/>
                  </a:lnTo>
                  <a:lnTo>
                    <a:pt x="3568" y="520"/>
                  </a:lnTo>
                  <a:lnTo>
                    <a:pt x="3641" y="472"/>
                  </a:lnTo>
                  <a:lnTo>
                    <a:pt x="3706" y="431"/>
                  </a:lnTo>
                  <a:lnTo>
                    <a:pt x="3780" y="333"/>
                  </a:lnTo>
                  <a:lnTo>
                    <a:pt x="3844" y="211"/>
                  </a:lnTo>
                  <a:lnTo>
                    <a:pt x="3869" y="146"/>
                  </a:lnTo>
                  <a:lnTo>
                    <a:pt x="3893" y="40"/>
                  </a:lnTo>
                  <a:lnTo>
                    <a:pt x="3893" y="0"/>
                  </a:lnTo>
                  <a:lnTo>
                    <a:pt x="0" y="0"/>
                  </a:lnTo>
                </a:path>
              </a:pathLst>
            </a:custGeom>
            <a:solidFill>
              <a:srgbClr val="0080FF"/>
            </a:solidFill>
            <a:ln w="12700" cap="rnd" cmpd="sng">
              <a:solidFill>
                <a:srgbClr val="0000FF"/>
              </a:solidFill>
              <a:prstDash val="solid"/>
              <a:round/>
              <a:headEnd type="none" w="sm" len="sm"/>
              <a:tailEnd type="none" w="sm" len="sm"/>
            </a:ln>
            <a:effectLst/>
          </p:spPr>
          <p:txBody>
            <a:bodyPr/>
            <a:lstStyle/>
            <a:p>
              <a:endParaRPr lang="es-CL"/>
            </a:p>
          </p:txBody>
        </p:sp>
        <p:sp>
          <p:nvSpPr>
            <p:cNvPr id="65541" name="Line 5"/>
            <p:cNvSpPr>
              <a:spLocks noChangeShapeType="1"/>
            </p:cNvSpPr>
            <p:nvPr/>
          </p:nvSpPr>
          <p:spPr bwMode="auto">
            <a:xfrm flipH="1">
              <a:off x="84" y="2741"/>
              <a:ext cx="3999" cy="0"/>
            </a:xfrm>
            <a:prstGeom prst="line">
              <a:avLst/>
            </a:prstGeom>
            <a:noFill/>
            <a:ln w="12700">
              <a:solidFill>
                <a:srgbClr val="000000"/>
              </a:solidFill>
              <a:round/>
              <a:headEnd type="none" w="sm" len="sm"/>
              <a:tailEnd type="none" w="sm" len="sm"/>
            </a:ln>
            <a:effectLst/>
          </p:spPr>
          <p:txBody>
            <a:bodyPr/>
            <a:lstStyle/>
            <a:p>
              <a:endParaRPr lang="es-CL"/>
            </a:p>
          </p:txBody>
        </p:sp>
        <p:sp>
          <p:nvSpPr>
            <p:cNvPr id="65542" name="Oval 6"/>
            <p:cNvSpPr>
              <a:spLocks noChangeArrowheads="1"/>
            </p:cNvSpPr>
            <p:nvPr/>
          </p:nvSpPr>
          <p:spPr bwMode="auto">
            <a:xfrm>
              <a:off x="734" y="2587"/>
              <a:ext cx="181" cy="150"/>
            </a:xfrm>
            <a:prstGeom prst="ellipse">
              <a:avLst/>
            </a:prstGeom>
            <a:solidFill>
              <a:srgbClr val="555555"/>
            </a:solidFill>
            <a:ln w="12700">
              <a:solidFill>
                <a:srgbClr val="000000"/>
              </a:solidFill>
              <a:round/>
              <a:headEnd/>
              <a:tailEnd/>
            </a:ln>
            <a:effectLst/>
          </p:spPr>
          <p:txBody>
            <a:bodyPr wrap="none" anchor="ctr"/>
            <a:lstStyle/>
            <a:p>
              <a:endParaRPr lang="es-CL"/>
            </a:p>
          </p:txBody>
        </p:sp>
        <p:sp>
          <p:nvSpPr>
            <p:cNvPr id="65543" name="Oval 7"/>
            <p:cNvSpPr>
              <a:spLocks noChangeArrowheads="1"/>
            </p:cNvSpPr>
            <p:nvPr/>
          </p:nvSpPr>
          <p:spPr bwMode="auto">
            <a:xfrm>
              <a:off x="3508" y="2590"/>
              <a:ext cx="181" cy="150"/>
            </a:xfrm>
            <a:prstGeom prst="ellipse">
              <a:avLst/>
            </a:prstGeom>
            <a:solidFill>
              <a:srgbClr val="555555"/>
            </a:solidFill>
            <a:ln w="12700">
              <a:solidFill>
                <a:srgbClr val="000000"/>
              </a:solidFill>
              <a:round/>
              <a:headEnd/>
              <a:tailEnd/>
            </a:ln>
            <a:effectLst/>
          </p:spPr>
          <p:txBody>
            <a:bodyPr wrap="none" anchor="ctr"/>
            <a:lstStyle/>
            <a:p>
              <a:endParaRPr lang="es-CL"/>
            </a:p>
          </p:txBody>
        </p:sp>
        <p:sp>
          <p:nvSpPr>
            <p:cNvPr id="65544" name="Freeform 8"/>
            <p:cNvSpPr>
              <a:spLocks/>
            </p:cNvSpPr>
            <p:nvPr/>
          </p:nvSpPr>
          <p:spPr bwMode="auto">
            <a:xfrm>
              <a:off x="102" y="1810"/>
              <a:ext cx="4220" cy="774"/>
            </a:xfrm>
            <a:custGeom>
              <a:avLst/>
              <a:gdLst/>
              <a:ahLst/>
              <a:cxnLst>
                <a:cxn ang="0">
                  <a:pos x="2116" y="773"/>
                </a:cxn>
                <a:cxn ang="0">
                  <a:pos x="3619" y="773"/>
                </a:cxn>
                <a:cxn ang="0">
                  <a:pos x="3748" y="742"/>
                </a:cxn>
                <a:cxn ang="0">
                  <a:pos x="3871" y="674"/>
                </a:cxn>
                <a:cxn ang="0">
                  <a:pos x="3946" y="607"/>
                </a:cxn>
                <a:cxn ang="0">
                  <a:pos x="4013" y="498"/>
                </a:cxn>
                <a:cxn ang="0">
                  <a:pos x="4085" y="292"/>
                </a:cxn>
                <a:cxn ang="0">
                  <a:pos x="4104" y="106"/>
                </a:cxn>
                <a:cxn ang="0">
                  <a:pos x="4104" y="89"/>
                </a:cxn>
                <a:cxn ang="0">
                  <a:pos x="4118" y="80"/>
                </a:cxn>
                <a:cxn ang="0">
                  <a:pos x="4146" y="73"/>
                </a:cxn>
                <a:cxn ang="0">
                  <a:pos x="4172" y="62"/>
                </a:cxn>
                <a:cxn ang="0">
                  <a:pos x="4196" y="49"/>
                </a:cxn>
                <a:cxn ang="0">
                  <a:pos x="4214" y="32"/>
                </a:cxn>
                <a:cxn ang="0">
                  <a:pos x="4218" y="16"/>
                </a:cxn>
                <a:cxn ang="0">
                  <a:pos x="4205" y="4"/>
                </a:cxn>
                <a:cxn ang="0">
                  <a:pos x="4179" y="0"/>
                </a:cxn>
                <a:cxn ang="0">
                  <a:pos x="4146" y="2"/>
                </a:cxn>
                <a:cxn ang="0">
                  <a:pos x="4107" y="12"/>
                </a:cxn>
                <a:cxn ang="0">
                  <a:pos x="4074" y="25"/>
                </a:cxn>
                <a:cxn ang="0">
                  <a:pos x="4048" y="42"/>
                </a:cxn>
                <a:cxn ang="0">
                  <a:pos x="4034" y="59"/>
                </a:cxn>
                <a:cxn ang="0">
                  <a:pos x="4037" y="74"/>
                </a:cxn>
                <a:cxn ang="0">
                  <a:pos x="4051" y="82"/>
                </a:cxn>
                <a:cxn ang="0">
                  <a:pos x="4058" y="99"/>
                </a:cxn>
                <a:cxn ang="0">
                  <a:pos x="4058" y="150"/>
                </a:cxn>
                <a:cxn ang="0">
                  <a:pos x="4018" y="338"/>
                </a:cxn>
                <a:cxn ang="0">
                  <a:pos x="3918" y="514"/>
                </a:cxn>
                <a:cxn ang="0">
                  <a:pos x="3768" y="642"/>
                </a:cxn>
                <a:cxn ang="0">
                  <a:pos x="3392" y="688"/>
                </a:cxn>
                <a:cxn ang="0">
                  <a:pos x="2635" y="689"/>
                </a:cxn>
                <a:cxn ang="0">
                  <a:pos x="1824" y="688"/>
                </a:cxn>
                <a:cxn ang="0">
                  <a:pos x="1069" y="688"/>
                </a:cxn>
                <a:cxn ang="0">
                  <a:pos x="509" y="668"/>
                </a:cxn>
                <a:cxn ang="0">
                  <a:pos x="342" y="563"/>
                </a:cxn>
                <a:cxn ang="0">
                  <a:pos x="225" y="394"/>
                </a:cxn>
                <a:cxn ang="0">
                  <a:pos x="168" y="213"/>
                </a:cxn>
                <a:cxn ang="0">
                  <a:pos x="161" y="105"/>
                </a:cxn>
                <a:cxn ang="0">
                  <a:pos x="161" y="86"/>
                </a:cxn>
                <a:cxn ang="0">
                  <a:pos x="179" y="79"/>
                </a:cxn>
                <a:cxn ang="0">
                  <a:pos x="185" y="63"/>
                </a:cxn>
                <a:cxn ang="0">
                  <a:pos x="175" y="47"/>
                </a:cxn>
                <a:cxn ang="0">
                  <a:pos x="151" y="30"/>
                </a:cxn>
                <a:cxn ang="0">
                  <a:pos x="119" y="15"/>
                </a:cxn>
                <a:cxn ang="0">
                  <a:pos x="79" y="5"/>
                </a:cxn>
                <a:cxn ang="0">
                  <a:pos x="46" y="1"/>
                </a:cxn>
                <a:cxn ang="0">
                  <a:pos x="18" y="4"/>
                </a:cxn>
                <a:cxn ang="0">
                  <a:pos x="2" y="15"/>
                </a:cxn>
                <a:cxn ang="0">
                  <a:pos x="4" y="33"/>
                </a:cxn>
                <a:cxn ang="0">
                  <a:pos x="22" y="49"/>
                </a:cxn>
                <a:cxn ang="0">
                  <a:pos x="45" y="63"/>
                </a:cxn>
                <a:cxn ang="0">
                  <a:pos x="73" y="74"/>
                </a:cxn>
                <a:cxn ang="0">
                  <a:pos x="98" y="80"/>
                </a:cxn>
                <a:cxn ang="0">
                  <a:pos x="116" y="89"/>
                </a:cxn>
                <a:cxn ang="0">
                  <a:pos x="116" y="105"/>
                </a:cxn>
                <a:cxn ang="0">
                  <a:pos x="129" y="266"/>
                </a:cxn>
                <a:cxn ang="0">
                  <a:pos x="194" y="476"/>
                </a:cxn>
                <a:cxn ang="0">
                  <a:pos x="265" y="599"/>
                </a:cxn>
                <a:cxn ang="0">
                  <a:pos x="338" y="668"/>
                </a:cxn>
                <a:cxn ang="0">
                  <a:pos x="457" y="736"/>
                </a:cxn>
                <a:cxn ang="0">
                  <a:pos x="587" y="771"/>
                </a:cxn>
              </a:cxnLst>
              <a:rect l="0" t="0" r="r" b="b"/>
              <a:pathLst>
                <a:path w="4220" h="774">
                  <a:moveTo>
                    <a:pt x="612" y="773"/>
                  </a:moveTo>
                  <a:lnTo>
                    <a:pt x="800" y="773"/>
                  </a:lnTo>
                  <a:lnTo>
                    <a:pt x="894" y="773"/>
                  </a:lnTo>
                  <a:lnTo>
                    <a:pt x="988" y="773"/>
                  </a:lnTo>
                  <a:lnTo>
                    <a:pt x="1082" y="773"/>
                  </a:lnTo>
                  <a:lnTo>
                    <a:pt x="1176" y="773"/>
                  </a:lnTo>
                  <a:lnTo>
                    <a:pt x="1270" y="773"/>
                  </a:lnTo>
                  <a:lnTo>
                    <a:pt x="1364" y="773"/>
                  </a:lnTo>
                  <a:lnTo>
                    <a:pt x="1458" y="773"/>
                  </a:lnTo>
                  <a:lnTo>
                    <a:pt x="1552" y="773"/>
                  </a:lnTo>
                  <a:lnTo>
                    <a:pt x="1646" y="773"/>
                  </a:lnTo>
                  <a:lnTo>
                    <a:pt x="1740" y="773"/>
                  </a:lnTo>
                  <a:lnTo>
                    <a:pt x="1834" y="773"/>
                  </a:lnTo>
                  <a:lnTo>
                    <a:pt x="1928" y="773"/>
                  </a:lnTo>
                  <a:lnTo>
                    <a:pt x="2022" y="773"/>
                  </a:lnTo>
                  <a:lnTo>
                    <a:pt x="2116" y="773"/>
                  </a:lnTo>
                  <a:lnTo>
                    <a:pt x="2209" y="773"/>
                  </a:lnTo>
                  <a:lnTo>
                    <a:pt x="2303" y="773"/>
                  </a:lnTo>
                  <a:lnTo>
                    <a:pt x="2397" y="773"/>
                  </a:lnTo>
                  <a:lnTo>
                    <a:pt x="2491" y="773"/>
                  </a:lnTo>
                  <a:lnTo>
                    <a:pt x="2585" y="773"/>
                  </a:lnTo>
                  <a:lnTo>
                    <a:pt x="2679" y="773"/>
                  </a:lnTo>
                  <a:lnTo>
                    <a:pt x="2773" y="773"/>
                  </a:lnTo>
                  <a:lnTo>
                    <a:pt x="2867" y="773"/>
                  </a:lnTo>
                  <a:lnTo>
                    <a:pt x="2961" y="773"/>
                  </a:lnTo>
                  <a:lnTo>
                    <a:pt x="3055" y="773"/>
                  </a:lnTo>
                  <a:lnTo>
                    <a:pt x="3149" y="773"/>
                  </a:lnTo>
                  <a:lnTo>
                    <a:pt x="3243" y="773"/>
                  </a:lnTo>
                  <a:lnTo>
                    <a:pt x="3337" y="773"/>
                  </a:lnTo>
                  <a:lnTo>
                    <a:pt x="3431" y="773"/>
                  </a:lnTo>
                  <a:lnTo>
                    <a:pt x="3525" y="773"/>
                  </a:lnTo>
                  <a:lnTo>
                    <a:pt x="3619" y="773"/>
                  </a:lnTo>
                  <a:lnTo>
                    <a:pt x="3634" y="771"/>
                  </a:lnTo>
                  <a:lnTo>
                    <a:pt x="3641" y="770"/>
                  </a:lnTo>
                  <a:lnTo>
                    <a:pt x="3648" y="769"/>
                  </a:lnTo>
                  <a:lnTo>
                    <a:pt x="3656" y="768"/>
                  </a:lnTo>
                  <a:lnTo>
                    <a:pt x="3664" y="766"/>
                  </a:lnTo>
                  <a:lnTo>
                    <a:pt x="3671" y="765"/>
                  </a:lnTo>
                  <a:lnTo>
                    <a:pt x="3679" y="763"/>
                  </a:lnTo>
                  <a:lnTo>
                    <a:pt x="3686" y="761"/>
                  </a:lnTo>
                  <a:lnTo>
                    <a:pt x="3694" y="759"/>
                  </a:lnTo>
                  <a:lnTo>
                    <a:pt x="3702" y="757"/>
                  </a:lnTo>
                  <a:lnTo>
                    <a:pt x="3709" y="755"/>
                  </a:lnTo>
                  <a:lnTo>
                    <a:pt x="3717" y="752"/>
                  </a:lnTo>
                  <a:lnTo>
                    <a:pt x="3725" y="750"/>
                  </a:lnTo>
                  <a:lnTo>
                    <a:pt x="3732" y="747"/>
                  </a:lnTo>
                  <a:lnTo>
                    <a:pt x="3740" y="744"/>
                  </a:lnTo>
                  <a:lnTo>
                    <a:pt x="3748" y="742"/>
                  </a:lnTo>
                  <a:lnTo>
                    <a:pt x="3756" y="738"/>
                  </a:lnTo>
                  <a:lnTo>
                    <a:pt x="3763" y="735"/>
                  </a:lnTo>
                  <a:lnTo>
                    <a:pt x="3771" y="732"/>
                  </a:lnTo>
                  <a:lnTo>
                    <a:pt x="3779" y="728"/>
                  </a:lnTo>
                  <a:lnTo>
                    <a:pt x="3786" y="725"/>
                  </a:lnTo>
                  <a:lnTo>
                    <a:pt x="3794" y="721"/>
                  </a:lnTo>
                  <a:lnTo>
                    <a:pt x="3802" y="717"/>
                  </a:lnTo>
                  <a:lnTo>
                    <a:pt x="3809" y="713"/>
                  </a:lnTo>
                  <a:lnTo>
                    <a:pt x="3816" y="709"/>
                  </a:lnTo>
                  <a:lnTo>
                    <a:pt x="3824" y="704"/>
                  </a:lnTo>
                  <a:lnTo>
                    <a:pt x="3832" y="700"/>
                  </a:lnTo>
                  <a:lnTo>
                    <a:pt x="3839" y="696"/>
                  </a:lnTo>
                  <a:lnTo>
                    <a:pt x="3846" y="691"/>
                  </a:lnTo>
                  <a:lnTo>
                    <a:pt x="3853" y="686"/>
                  </a:lnTo>
                  <a:lnTo>
                    <a:pt x="3861" y="681"/>
                  </a:lnTo>
                  <a:lnTo>
                    <a:pt x="3871" y="674"/>
                  </a:lnTo>
                  <a:lnTo>
                    <a:pt x="3876" y="670"/>
                  </a:lnTo>
                  <a:lnTo>
                    <a:pt x="3882" y="667"/>
                  </a:lnTo>
                  <a:lnTo>
                    <a:pt x="3886" y="663"/>
                  </a:lnTo>
                  <a:lnTo>
                    <a:pt x="3892" y="659"/>
                  </a:lnTo>
                  <a:lnTo>
                    <a:pt x="3896" y="655"/>
                  </a:lnTo>
                  <a:lnTo>
                    <a:pt x="3901" y="651"/>
                  </a:lnTo>
                  <a:lnTo>
                    <a:pt x="3906" y="647"/>
                  </a:lnTo>
                  <a:lnTo>
                    <a:pt x="3911" y="643"/>
                  </a:lnTo>
                  <a:lnTo>
                    <a:pt x="3916" y="639"/>
                  </a:lnTo>
                  <a:lnTo>
                    <a:pt x="3920" y="634"/>
                  </a:lnTo>
                  <a:lnTo>
                    <a:pt x="3924" y="630"/>
                  </a:lnTo>
                  <a:lnTo>
                    <a:pt x="3929" y="626"/>
                  </a:lnTo>
                  <a:lnTo>
                    <a:pt x="3933" y="621"/>
                  </a:lnTo>
                  <a:lnTo>
                    <a:pt x="3938" y="617"/>
                  </a:lnTo>
                  <a:lnTo>
                    <a:pt x="3942" y="612"/>
                  </a:lnTo>
                  <a:lnTo>
                    <a:pt x="3946" y="607"/>
                  </a:lnTo>
                  <a:lnTo>
                    <a:pt x="3950" y="602"/>
                  </a:lnTo>
                  <a:lnTo>
                    <a:pt x="3954" y="598"/>
                  </a:lnTo>
                  <a:lnTo>
                    <a:pt x="3958" y="592"/>
                  </a:lnTo>
                  <a:lnTo>
                    <a:pt x="3962" y="588"/>
                  </a:lnTo>
                  <a:lnTo>
                    <a:pt x="3965" y="582"/>
                  </a:lnTo>
                  <a:lnTo>
                    <a:pt x="3969" y="577"/>
                  </a:lnTo>
                  <a:lnTo>
                    <a:pt x="3972" y="572"/>
                  </a:lnTo>
                  <a:lnTo>
                    <a:pt x="3976" y="567"/>
                  </a:lnTo>
                  <a:lnTo>
                    <a:pt x="3979" y="562"/>
                  </a:lnTo>
                  <a:lnTo>
                    <a:pt x="3982" y="556"/>
                  </a:lnTo>
                  <a:lnTo>
                    <a:pt x="3986" y="551"/>
                  </a:lnTo>
                  <a:lnTo>
                    <a:pt x="3989" y="545"/>
                  </a:lnTo>
                  <a:lnTo>
                    <a:pt x="3992" y="540"/>
                  </a:lnTo>
                  <a:lnTo>
                    <a:pt x="3995" y="534"/>
                  </a:lnTo>
                  <a:lnTo>
                    <a:pt x="4007" y="510"/>
                  </a:lnTo>
                  <a:lnTo>
                    <a:pt x="4013" y="498"/>
                  </a:lnTo>
                  <a:lnTo>
                    <a:pt x="4019" y="486"/>
                  </a:lnTo>
                  <a:lnTo>
                    <a:pt x="4025" y="474"/>
                  </a:lnTo>
                  <a:lnTo>
                    <a:pt x="4030" y="462"/>
                  </a:lnTo>
                  <a:lnTo>
                    <a:pt x="4036" y="449"/>
                  </a:lnTo>
                  <a:lnTo>
                    <a:pt x="4041" y="436"/>
                  </a:lnTo>
                  <a:lnTo>
                    <a:pt x="4046" y="424"/>
                  </a:lnTo>
                  <a:lnTo>
                    <a:pt x="4051" y="411"/>
                  </a:lnTo>
                  <a:lnTo>
                    <a:pt x="4055" y="398"/>
                  </a:lnTo>
                  <a:lnTo>
                    <a:pt x="4060" y="385"/>
                  </a:lnTo>
                  <a:lnTo>
                    <a:pt x="4064" y="372"/>
                  </a:lnTo>
                  <a:lnTo>
                    <a:pt x="4068" y="359"/>
                  </a:lnTo>
                  <a:lnTo>
                    <a:pt x="4072" y="346"/>
                  </a:lnTo>
                  <a:lnTo>
                    <a:pt x="4075" y="333"/>
                  </a:lnTo>
                  <a:lnTo>
                    <a:pt x="4079" y="319"/>
                  </a:lnTo>
                  <a:lnTo>
                    <a:pt x="4082" y="306"/>
                  </a:lnTo>
                  <a:lnTo>
                    <a:pt x="4085" y="292"/>
                  </a:lnTo>
                  <a:lnTo>
                    <a:pt x="4088" y="279"/>
                  </a:lnTo>
                  <a:lnTo>
                    <a:pt x="4090" y="265"/>
                  </a:lnTo>
                  <a:lnTo>
                    <a:pt x="4092" y="251"/>
                  </a:lnTo>
                  <a:lnTo>
                    <a:pt x="4095" y="238"/>
                  </a:lnTo>
                  <a:lnTo>
                    <a:pt x="4096" y="224"/>
                  </a:lnTo>
                  <a:lnTo>
                    <a:pt x="4098" y="210"/>
                  </a:lnTo>
                  <a:lnTo>
                    <a:pt x="4100" y="196"/>
                  </a:lnTo>
                  <a:lnTo>
                    <a:pt x="4101" y="182"/>
                  </a:lnTo>
                  <a:lnTo>
                    <a:pt x="4102" y="167"/>
                  </a:lnTo>
                  <a:lnTo>
                    <a:pt x="4103" y="153"/>
                  </a:lnTo>
                  <a:lnTo>
                    <a:pt x="4103" y="139"/>
                  </a:lnTo>
                  <a:lnTo>
                    <a:pt x="4104" y="124"/>
                  </a:lnTo>
                  <a:lnTo>
                    <a:pt x="4104" y="110"/>
                  </a:lnTo>
                  <a:lnTo>
                    <a:pt x="4104" y="108"/>
                  </a:lnTo>
                  <a:lnTo>
                    <a:pt x="4104" y="107"/>
                  </a:lnTo>
                  <a:lnTo>
                    <a:pt x="4104" y="106"/>
                  </a:lnTo>
                  <a:lnTo>
                    <a:pt x="4104" y="105"/>
                  </a:lnTo>
                  <a:lnTo>
                    <a:pt x="4104" y="104"/>
                  </a:lnTo>
                  <a:lnTo>
                    <a:pt x="4104" y="102"/>
                  </a:lnTo>
                  <a:lnTo>
                    <a:pt x="4104" y="101"/>
                  </a:lnTo>
                  <a:lnTo>
                    <a:pt x="4104" y="100"/>
                  </a:lnTo>
                  <a:lnTo>
                    <a:pt x="4104" y="99"/>
                  </a:lnTo>
                  <a:lnTo>
                    <a:pt x="4104" y="98"/>
                  </a:lnTo>
                  <a:lnTo>
                    <a:pt x="4104" y="97"/>
                  </a:lnTo>
                  <a:lnTo>
                    <a:pt x="4104" y="96"/>
                  </a:lnTo>
                  <a:lnTo>
                    <a:pt x="4104" y="95"/>
                  </a:lnTo>
                  <a:lnTo>
                    <a:pt x="4104" y="94"/>
                  </a:lnTo>
                  <a:lnTo>
                    <a:pt x="4104" y="93"/>
                  </a:lnTo>
                  <a:lnTo>
                    <a:pt x="4104" y="92"/>
                  </a:lnTo>
                  <a:lnTo>
                    <a:pt x="4104" y="91"/>
                  </a:lnTo>
                  <a:lnTo>
                    <a:pt x="4104" y="90"/>
                  </a:lnTo>
                  <a:lnTo>
                    <a:pt x="4104" y="89"/>
                  </a:lnTo>
                  <a:lnTo>
                    <a:pt x="4104" y="88"/>
                  </a:lnTo>
                  <a:lnTo>
                    <a:pt x="4104" y="87"/>
                  </a:lnTo>
                  <a:lnTo>
                    <a:pt x="4104" y="86"/>
                  </a:lnTo>
                  <a:lnTo>
                    <a:pt x="4104" y="85"/>
                  </a:lnTo>
                  <a:lnTo>
                    <a:pt x="4104" y="84"/>
                  </a:lnTo>
                  <a:lnTo>
                    <a:pt x="4104" y="83"/>
                  </a:lnTo>
                  <a:lnTo>
                    <a:pt x="4105" y="83"/>
                  </a:lnTo>
                  <a:lnTo>
                    <a:pt x="4106" y="83"/>
                  </a:lnTo>
                  <a:lnTo>
                    <a:pt x="4107" y="82"/>
                  </a:lnTo>
                  <a:lnTo>
                    <a:pt x="4108" y="82"/>
                  </a:lnTo>
                  <a:lnTo>
                    <a:pt x="4110" y="82"/>
                  </a:lnTo>
                  <a:lnTo>
                    <a:pt x="4112" y="82"/>
                  </a:lnTo>
                  <a:lnTo>
                    <a:pt x="4113" y="81"/>
                  </a:lnTo>
                  <a:lnTo>
                    <a:pt x="4114" y="81"/>
                  </a:lnTo>
                  <a:lnTo>
                    <a:pt x="4116" y="80"/>
                  </a:lnTo>
                  <a:lnTo>
                    <a:pt x="4118" y="80"/>
                  </a:lnTo>
                  <a:lnTo>
                    <a:pt x="4120" y="79"/>
                  </a:lnTo>
                  <a:lnTo>
                    <a:pt x="4122" y="79"/>
                  </a:lnTo>
                  <a:lnTo>
                    <a:pt x="4124" y="78"/>
                  </a:lnTo>
                  <a:lnTo>
                    <a:pt x="4126" y="78"/>
                  </a:lnTo>
                  <a:lnTo>
                    <a:pt x="4127" y="78"/>
                  </a:lnTo>
                  <a:lnTo>
                    <a:pt x="4129" y="77"/>
                  </a:lnTo>
                  <a:lnTo>
                    <a:pt x="4131" y="76"/>
                  </a:lnTo>
                  <a:lnTo>
                    <a:pt x="4133" y="76"/>
                  </a:lnTo>
                  <a:lnTo>
                    <a:pt x="4134" y="76"/>
                  </a:lnTo>
                  <a:lnTo>
                    <a:pt x="4136" y="75"/>
                  </a:lnTo>
                  <a:lnTo>
                    <a:pt x="4138" y="75"/>
                  </a:lnTo>
                  <a:lnTo>
                    <a:pt x="4140" y="74"/>
                  </a:lnTo>
                  <a:lnTo>
                    <a:pt x="4141" y="74"/>
                  </a:lnTo>
                  <a:lnTo>
                    <a:pt x="4142" y="74"/>
                  </a:lnTo>
                  <a:lnTo>
                    <a:pt x="4144" y="73"/>
                  </a:lnTo>
                  <a:lnTo>
                    <a:pt x="4146" y="73"/>
                  </a:lnTo>
                  <a:lnTo>
                    <a:pt x="4146" y="72"/>
                  </a:lnTo>
                  <a:lnTo>
                    <a:pt x="4147" y="72"/>
                  </a:lnTo>
                  <a:lnTo>
                    <a:pt x="4148" y="72"/>
                  </a:lnTo>
                  <a:lnTo>
                    <a:pt x="4151" y="71"/>
                  </a:lnTo>
                  <a:lnTo>
                    <a:pt x="4153" y="70"/>
                  </a:lnTo>
                  <a:lnTo>
                    <a:pt x="4155" y="70"/>
                  </a:lnTo>
                  <a:lnTo>
                    <a:pt x="4157" y="69"/>
                  </a:lnTo>
                  <a:lnTo>
                    <a:pt x="4158" y="68"/>
                  </a:lnTo>
                  <a:lnTo>
                    <a:pt x="4160" y="67"/>
                  </a:lnTo>
                  <a:lnTo>
                    <a:pt x="4162" y="66"/>
                  </a:lnTo>
                  <a:lnTo>
                    <a:pt x="4164" y="66"/>
                  </a:lnTo>
                  <a:lnTo>
                    <a:pt x="4166" y="65"/>
                  </a:lnTo>
                  <a:lnTo>
                    <a:pt x="4167" y="64"/>
                  </a:lnTo>
                  <a:lnTo>
                    <a:pt x="4169" y="64"/>
                  </a:lnTo>
                  <a:lnTo>
                    <a:pt x="4171" y="63"/>
                  </a:lnTo>
                  <a:lnTo>
                    <a:pt x="4172" y="62"/>
                  </a:lnTo>
                  <a:lnTo>
                    <a:pt x="4174" y="61"/>
                  </a:lnTo>
                  <a:lnTo>
                    <a:pt x="4176" y="60"/>
                  </a:lnTo>
                  <a:lnTo>
                    <a:pt x="4177" y="60"/>
                  </a:lnTo>
                  <a:lnTo>
                    <a:pt x="4179" y="59"/>
                  </a:lnTo>
                  <a:lnTo>
                    <a:pt x="4180" y="58"/>
                  </a:lnTo>
                  <a:lnTo>
                    <a:pt x="4182" y="57"/>
                  </a:lnTo>
                  <a:lnTo>
                    <a:pt x="4183" y="56"/>
                  </a:lnTo>
                  <a:lnTo>
                    <a:pt x="4185" y="56"/>
                  </a:lnTo>
                  <a:lnTo>
                    <a:pt x="4186" y="55"/>
                  </a:lnTo>
                  <a:lnTo>
                    <a:pt x="4188" y="54"/>
                  </a:lnTo>
                  <a:lnTo>
                    <a:pt x="4189" y="53"/>
                  </a:lnTo>
                  <a:lnTo>
                    <a:pt x="4190" y="52"/>
                  </a:lnTo>
                  <a:lnTo>
                    <a:pt x="4192" y="52"/>
                  </a:lnTo>
                  <a:lnTo>
                    <a:pt x="4193" y="51"/>
                  </a:lnTo>
                  <a:lnTo>
                    <a:pt x="4194" y="50"/>
                  </a:lnTo>
                  <a:lnTo>
                    <a:pt x="4196" y="49"/>
                  </a:lnTo>
                  <a:lnTo>
                    <a:pt x="4197" y="48"/>
                  </a:lnTo>
                  <a:lnTo>
                    <a:pt x="4198" y="48"/>
                  </a:lnTo>
                  <a:lnTo>
                    <a:pt x="4200" y="45"/>
                  </a:lnTo>
                  <a:lnTo>
                    <a:pt x="4202" y="44"/>
                  </a:lnTo>
                  <a:lnTo>
                    <a:pt x="4203" y="43"/>
                  </a:lnTo>
                  <a:lnTo>
                    <a:pt x="4204" y="42"/>
                  </a:lnTo>
                  <a:lnTo>
                    <a:pt x="4206" y="41"/>
                  </a:lnTo>
                  <a:lnTo>
                    <a:pt x="4207" y="40"/>
                  </a:lnTo>
                  <a:lnTo>
                    <a:pt x="4208" y="39"/>
                  </a:lnTo>
                  <a:lnTo>
                    <a:pt x="4209" y="38"/>
                  </a:lnTo>
                  <a:lnTo>
                    <a:pt x="4210" y="37"/>
                  </a:lnTo>
                  <a:lnTo>
                    <a:pt x="4211" y="36"/>
                  </a:lnTo>
                  <a:lnTo>
                    <a:pt x="4212" y="35"/>
                  </a:lnTo>
                  <a:lnTo>
                    <a:pt x="4212" y="34"/>
                  </a:lnTo>
                  <a:lnTo>
                    <a:pt x="4213" y="33"/>
                  </a:lnTo>
                  <a:lnTo>
                    <a:pt x="4214" y="32"/>
                  </a:lnTo>
                  <a:lnTo>
                    <a:pt x="4215" y="31"/>
                  </a:lnTo>
                  <a:lnTo>
                    <a:pt x="4215" y="30"/>
                  </a:lnTo>
                  <a:lnTo>
                    <a:pt x="4216" y="29"/>
                  </a:lnTo>
                  <a:lnTo>
                    <a:pt x="4216" y="28"/>
                  </a:lnTo>
                  <a:lnTo>
                    <a:pt x="4217" y="27"/>
                  </a:lnTo>
                  <a:lnTo>
                    <a:pt x="4217" y="26"/>
                  </a:lnTo>
                  <a:lnTo>
                    <a:pt x="4218" y="25"/>
                  </a:lnTo>
                  <a:lnTo>
                    <a:pt x="4218" y="24"/>
                  </a:lnTo>
                  <a:lnTo>
                    <a:pt x="4218" y="23"/>
                  </a:lnTo>
                  <a:lnTo>
                    <a:pt x="4218" y="22"/>
                  </a:lnTo>
                  <a:lnTo>
                    <a:pt x="4219" y="21"/>
                  </a:lnTo>
                  <a:lnTo>
                    <a:pt x="4219" y="20"/>
                  </a:lnTo>
                  <a:lnTo>
                    <a:pt x="4219" y="18"/>
                  </a:lnTo>
                  <a:lnTo>
                    <a:pt x="4218" y="18"/>
                  </a:lnTo>
                  <a:lnTo>
                    <a:pt x="4218" y="17"/>
                  </a:lnTo>
                  <a:lnTo>
                    <a:pt x="4218" y="16"/>
                  </a:lnTo>
                  <a:lnTo>
                    <a:pt x="4218" y="14"/>
                  </a:lnTo>
                  <a:lnTo>
                    <a:pt x="4217" y="13"/>
                  </a:lnTo>
                  <a:lnTo>
                    <a:pt x="4216" y="12"/>
                  </a:lnTo>
                  <a:lnTo>
                    <a:pt x="4216" y="11"/>
                  </a:lnTo>
                  <a:lnTo>
                    <a:pt x="4215" y="10"/>
                  </a:lnTo>
                  <a:lnTo>
                    <a:pt x="4214" y="10"/>
                  </a:lnTo>
                  <a:lnTo>
                    <a:pt x="4214" y="9"/>
                  </a:lnTo>
                  <a:lnTo>
                    <a:pt x="4213" y="8"/>
                  </a:lnTo>
                  <a:lnTo>
                    <a:pt x="4212" y="8"/>
                  </a:lnTo>
                  <a:lnTo>
                    <a:pt x="4211" y="7"/>
                  </a:lnTo>
                  <a:lnTo>
                    <a:pt x="4210" y="6"/>
                  </a:lnTo>
                  <a:lnTo>
                    <a:pt x="4209" y="6"/>
                  </a:lnTo>
                  <a:lnTo>
                    <a:pt x="4208" y="6"/>
                  </a:lnTo>
                  <a:lnTo>
                    <a:pt x="4207" y="5"/>
                  </a:lnTo>
                  <a:lnTo>
                    <a:pt x="4206" y="4"/>
                  </a:lnTo>
                  <a:lnTo>
                    <a:pt x="4205" y="4"/>
                  </a:lnTo>
                  <a:lnTo>
                    <a:pt x="4204" y="4"/>
                  </a:lnTo>
                  <a:lnTo>
                    <a:pt x="4202" y="3"/>
                  </a:lnTo>
                  <a:lnTo>
                    <a:pt x="4201" y="3"/>
                  </a:lnTo>
                  <a:lnTo>
                    <a:pt x="4200" y="2"/>
                  </a:lnTo>
                  <a:lnTo>
                    <a:pt x="4198" y="2"/>
                  </a:lnTo>
                  <a:lnTo>
                    <a:pt x="4197" y="2"/>
                  </a:lnTo>
                  <a:lnTo>
                    <a:pt x="4195" y="1"/>
                  </a:lnTo>
                  <a:lnTo>
                    <a:pt x="4194" y="1"/>
                  </a:lnTo>
                  <a:lnTo>
                    <a:pt x="4192" y="1"/>
                  </a:lnTo>
                  <a:lnTo>
                    <a:pt x="4191" y="0"/>
                  </a:lnTo>
                  <a:lnTo>
                    <a:pt x="4189" y="0"/>
                  </a:lnTo>
                  <a:lnTo>
                    <a:pt x="4188" y="0"/>
                  </a:lnTo>
                  <a:lnTo>
                    <a:pt x="4186" y="0"/>
                  </a:lnTo>
                  <a:lnTo>
                    <a:pt x="4184" y="0"/>
                  </a:lnTo>
                  <a:lnTo>
                    <a:pt x="4181" y="0"/>
                  </a:lnTo>
                  <a:lnTo>
                    <a:pt x="4179" y="0"/>
                  </a:lnTo>
                  <a:lnTo>
                    <a:pt x="4177" y="0"/>
                  </a:lnTo>
                  <a:lnTo>
                    <a:pt x="4175" y="0"/>
                  </a:lnTo>
                  <a:lnTo>
                    <a:pt x="4173" y="0"/>
                  </a:lnTo>
                  <a:lnTo>
                    <a:pt x="4171" y="0"/>
                  </a:lnTo>
                  <a:lnTo>
                    <a:pt x="4170" y="0"/>
                  </a:lnTo>
                  <a:lnTo>
                    <a:pt x="4167" y="0"/>
                  </a:lnTo>
                  <a:lnTo>
                    <a:pt x="4166" y="0"/>
                  </a:lnTo>
                  <a:lnTo>
                    <a:pt x="4163" y="0"/>
                  </a:lnTo>
                  <a:lnTo>
                    <a:pt x="4161" y="0"/>
                  </a:lnTo>
                  <a:lnTo>
                    <a:pt x="4159" y="0"/>
                  </a:lnTo>
                  <a:lnTo>
                    <a:pt x="4157" y="0"/>
                  </a:lnTo>
                  <a:lnTo>
                    <a:pt x="4155" y="1"/>
                  </a:lnTo>
                  <a:lnTo>
                    <a:pt x="4153" y="1"/>
                  </a:lnTo>
                  <a:lnTo>
                    <a:pt x="4151" y="1"/>
                  </a:lnTo>
                  <a:lnTo>
                    <a:pt x="4148" y="2"/>
                  </a:lnTo>
                  <a:lnTo>
                    <a:pt x="4146" y="2"/>
                  </a:lnTo>
                  <a:lnTo>
                    <a:pt x="4144" y="2"/>
                  </a:lnTo>
                  <a:lnTo>
                    <a:pt x="4142" y="3"/>
                  </a:lnTo>
                  <a:lnTo>
                    <a:pt x="4140" y="3"/>
                  </a:lnTo>
                  <a:lnTo>
                    <a:pt x="4137" y="4"/>
                  </a:lnTo>
                  <a:lnTo>
                    <a:pt x="4135" y="4"/>
                  </a:lnTo>
                  <a:lnTo>
                    <a:pt x="4133" y="4"/>
                  </a:lnTo>
                  <a:lnTo>
                    <a:pt x="4130" y="5"/>
                  </a:lnTo>
                  <a:lnTo>
                    <a:pt x="4128" y="6"/>
                  </a:lnTo>
                  <a:lnTo>
                    <a:pt x="4126" y="6"/>
                  </a:lnTo>
                  <a:lnTo>
                    <a:pt x="4123" y="7"/>
                  </a:lnTo>
                  <a:lnTo>
                    <a:pt x="4121" y="7"/>
                  </a:lnTo>
                  <a:lnTo>
                    <a:pt x="4118" y="8"/>
                  </a:lnTo>
                  <a:lnTo>
                    <a:pt x="4116" y="9"/>
                  </a:lnTo>
                  <a:lnTo>
                    <a:pt x="4112" y="10"/>
                  </a:lnTo>
                  <a:lnTo>
                    <a:pt x="4109" y="11"/>
                  </a:lnTo>
                  <a:lnTo>
                    <a:pt x="4107" y="12"/>
                  </a:lnTo>
                  <a:lnTo>
                    <a:pt x="4105" y="12"/>
                  </a:lnTo>
                  <a:lnTo>
                    <a:pt x="4102" y="13"/>
                  </a:lnTo>
                  <a:lnTo>
                    <a:pt x="4100" y="14"/>
                  </a:lnTo>
                  <a:lnTo>
                    <a:pt x="4098" y="14"/>
                  </a:lnTo>
                  <a:lnTo>
                    <a:pt x="4096" y="15"/>
                  </a:lnTo>
                  <a:lnTo>
                    <a:pt x="4094" y="16"/>
                  </a:lnTo>
                  <a:lnTo>
                    <a:pt x="4092" y="17"/>
                  </a:lnTo>
                  <a:lnTo>
                    <a:pt x="4090" y="18"/>
                  </a:lnTo>
                  <a:lnTo>
                    <a:pt x="4087" y="19"/>
                  </a:lnTo>
                  <a:lnTo>
                    <a:pt x="4085" y="20"/>
                  </a:lnTo>
                  <a:lnTo>
                    <a:pt x="4083" y="20"/>
                  </a:lnTo>
                  <a:lnTo>
                    <a:pt x="4081" y="22"/>
                  </a:lnTo>
                  <a:lnTo>
                    <a:pt x="4079" y="22"/>
                  </a:lnTo>
                  <a:lnTo>
                    <a:pt x="4078" y="23"/>
                  </a:lnTo>
                  <a:lnTo>
                    <a:pt x="4076" y="24"/>
                  </a:lnTo>
                  <a:lnTo>
                    <a:pt x="4074" y="25"/>
                  </a:lnTo>
                  <a:lnTo>
                    <a:pt x="4072" y="26"/>
                  </a:lnTo>
                  <a:lnTo>
                    <a:pt x="4070" y="27"/>
                  </a:lnTo>
                  <a:lnTo>
                    <a:pt x="4068" y="28"/>
                  </a:lnTo>
                  <a:lnTo>
                    <a:pt x="4066" y="29"/>
                  </a:lnTo>
                  <a:lnTo>
                    <a:pt x="4065" y="30"/>
                  </a:lnTo>
                  <a:lnTo>
                    <a:pt x="4063" y="31"/>
                  </a:lnTo>
                  <a:lnTo>
                    <a:pt x="4062" y="32"/>
                  </a:lnTo>
                  <a:lnTo>
                    <a:pt x="4060" y="33"/>
                  </a:lnTo>
                  <a:lnTo>
                    <a:pt x="4058" y="34"/>
                  </a:lnTo>
                  <a:lnTo>
                    <a:pt x="4057" y="35"/>
                  </a:lnTo>
                  <a:lnTo>
                    <a:pt x="4056" y="36"/>
                  </a:lnTo>
                  <a:lnTo>
                    <a:pt x="4054" y="37"/>
                  </a:lnTo>
                  <a:lnTo>
                    <a:pt x="4052" y="39"/>
                  </a:lnTo>
                  <a:lnTo>
                    <a:pt x="4050" y="40"/>
                  </a:lnTo>
                  <a:lnTo>
                    <a:pt x="4049" y="41"/>
                  </a:lnTo>
                  <a:lnTo>
                    <a:pt x="4048" y="42"/>
                  </a:lnTo>
                  <a:lnTo>
                    <a:pt x="4046" y="43"/>
                  </a:lnTo>
                  <a:lnTo>
                    <a:pt x="4045" y="44"/>
                  </a:lnTo>
                  <a:lnTo>
                    <a:pt x="4044" y="45"/>
                  </a:lnTo>
                  <a:lnTo>
                    <a:pt x="4043" y="46"/>
                  </a:lnTo>
                  <a:lnTo>
                    <a:pt x="4042" y="47"/>
                  </a:lnTo>
                  <a:lnTo>
                    <a:pt x="4041" y="48"/>
                  </a:lnTo>
                  <a:lnTo>
                    <a:pt x="4040" y="49"/>
                  </a:lnTo>
                  <a:lnTo>
                    <a:pt x="4040" y="50"/>
                  </a:lnTo>
                  <a:lnTo>
                    <a:pt x="4039" y="51"/>
                  </a:lnTo>
                  <a:lnTo>
                    <a:pt x="4038" y="52"/>
                  </a:lnTo>
                  <a:lnTo>
                    <a:pt x="4038" y="54"/>
                  </a:lnTo>
                  <a:lnTo>
                    <a:pt x="4037" y="54"/>
                  </a:lnTo>
                  <a:lnTo>
                    <a:pt x="4036" y="55"/>
                  </a:lnTo>
                  <a:lnTo>
                    <a:pt x="4036" y="56"/>
                  </a:lnTo>
                  <a:lnTo>
                    <a:pt x="4035" y="58"/>
                  </a:lnTo>
                  <a:lnTo>
                    <a:pt x="4034" y="59"/>
                  </a:lnTo>
                  <a:lnTo>
                    <a:pt x="4034" y="60"/>
                  </a:lnTo>
                  <a:lnTo>
                    <a:pt x="4034" y="61"/>
                  </a:lnTo>
                  <a:lnTo>
                    <a:pt x="4034" y="62"/>
                  </a:lnTo>
                  <a:lnTo>
                    <a:pt x="4034" y="63"/>
                  </a:lnTo>
                  <a:lnTo>
                    <a:pt x="4033" y="64"/>
                  </a:lnTo>
                  <a:lnTo>
                    <a:pt x="4033" y="65"/>
                  </a:lnTo>
                  <a:lnTo>
                    <a:pt x="4033" y="66"/>
                  </a:lnTo>
                  <a:lnTo>
                    <a:pt x="4034" y="67"/>
                  </a:lnTo>
                  <a:lnTo>
                    <a:pt x="4034" y="68"/>
                  </a:lnTo>
                  <a:lnTo>
                    <a:pt x="4034" y="69"/>
                  </a:lnTo>
                  <a:lnTo>
                    <a:pt x="4034" y="70"/>
                  </a:lnTo>
                  <a:lnTo>
                    <a:pt x="4034" y="71"/>
                  </a:lnTo>
                  <a:lnTo>
                    <a:pt x="4035" y="72"/>
                  </a:lnTo>
                  <a:lnTo>
                    <a:pt x="4036" y="73"/>
                  </a:lnTo>
                  <a:lnTo>
                    <a:pt x="4036" y="74"/>
                  </a:lnTo>
                  <a:lnTo>
                    <a:pt x="4037" y="74"/>
                  </a:lnTo>
                  <a:lnTo>
                    <a:pt x="4038" y="75"/>
                  </a:lnTo>
                  <a:lnTo>
                    <a:pt x="4038" y="76"/>
                  </a:lnTo>
                  <a:lnTo>
                    <a:pt x="4039" y="76"/>
                  </a:lnTo>
                  <a:lnTo>
                    <a:pt x="4040" y="77"/>
                  </a:lnTo>
                  <a:lnTo>
                    <a:pt x="4041" y="78"/>
                  </a:lnTo>
                  <a:lnTo>
                    <a:pt x="4042" y="78"/>
                  </a:lnTo>
                  <a:lnTo>
                    <a:pt x="4042" y="79"/>
                  </a:lnTo>
                  <a:lnTo>
                    <a:pt x="4043" y="79"/>
                  </a:lnTo>
                  <a:lnTo>
                    <a:pt x="4044" y="80"/>
                  </a:lnTo>
                  <a:lnTo>
                    <a:pt x="4045" y="80"/>
                  </a:lnTo>
                  <a:lnTo>
                    <a:pt x="4046" y="80"/>
                  </a:lnTo>
                  <a:lnTo>
                    <a:pt x="4047" y="81"/>
                  </a:lnTo>
                  <a:lnTo>
                    <a:pt x="4048" y="81"/>
                  </a:lnTo>
                  <a:lnTo>
                    <a:pt x="4049" y="81"/>
                  </a:lnTo>
                  <a:lnTo>
                    <a:pt x="4050" y="82"/>
                  </a:lnTo>
                  <a:lnTo>
                    <a:pt x="4051" y="82"/>
                  </a:lnTo>
                  <a:lnTo>
                    <a:pt x="4052" y="82"/>
                  </a:lnTo>
                  <a:lnTo>
                    <a:pt x="4053" y="82"/>
                  </a:lnTo>
                  <a:lnTo>
                    <a:pt x="4054" y="83"/>
                  </a:lnTo>
                  <a:lnTo>
                    <a:pt x="4056" y="83"/>
                  </a:lnTo>
                  <a:lnTo>
                    <a:pt x="4057" y="83"/>
                  </a:lnTo>
                  <a:lnTo>
                    <a:pt x="4058" y="84"/>
                  </a:lnTo>
                  <a:lnTo>
                    <a:pt x="4058" y="86"/>
                  </a:lnTo>
                  <a:lnTo>
                    <a:pt x="4058" y="88"/>
                  </a:lnTo>
                  <a:lnTo>
                    <a:pt x="4058" y="90"/>
                  </a:lnTo>
                  <a:lnTo>
                    <a:pt x="4058" y="92"/>
                  </a:lnTo>
                  <a:lnTo>
                    <a:pt x="4058" y="94"/>
                  </a:lnTo>
                  <a:lnTo>
                    <a:pt x="4058" y="95"/>
                  </a:lnTo>
                  <a:lnTo>
                    <a:pt x="4058" y="96"/>
                  </a:lnTo>
                  <a:lnTo>
                    <a:pt x="4058" y="97"/>
                  </a:lnTo>
                  <a:lnTo>
                    <a:pt x="4058" y="98"/>
                  </a:lnTo>
                  <a:lnTo>
                    <a:pt x="4058" y="99"/>
                  </a:lnTo>
                  <a:lnTo>
                    <a:pt x="4058" y="100"/>
                  </a:lnTo>
                  <a:lnTo>
                    <a:pt x="4058" y="101"/>
                  </a:lnTo>
                  <a:lnTo>
                    <a:pt x="4058" y="102"/>
                  </a:lnTo>
                  <a:lnTo>
                    <a:pt x="4058" y="103"/>
                  </a:lnTo>
                  <a:lnTo>
                    <a:pt x="4058" y="104"/>
                  </a:lnTo>
                  <a:lnTo>
                    <a:pt x="4058" y="105"/>
                  </a:lnTo>
                  <a:lnTo>
                    <a:pt x="4058" y="106"/>
                  </a:lnTo>
                  <a:lnTo>
                    <a:pt x="4058" y="107"/>
                  </a:lnTo>
                  <a:lnTo>
                    <a:pt x="4058" y="108"/>
                  </a:lnTo>
                  <a:lnTo>
                    <a:pt x="4058" y="109"/>
                  </a:lnTo>
                  <a:lnTo>
                    <a:pt x="4058" y="110"/>
                  </a:lnTo>
                  <a:lnTo>
                    <a:pt x="4058" y="111"/>
                  </a:lnTo>
                  <a:lnTo>
                    <a:pt x="4058" y="112"/>
                  </a:lnTo>
                  <a:lnTo>
                    <a:pt x="4059" y="113"/>
                  </a:lnTo>
                  <a:lnTo>
                    <a:pt x="4058" y="138"/>
                  </a:lnTo>
                  <a:lnTo>
                    <a:pt x="4058" y="150"/>
                  </a:lnTo>
                  <a:lnTo>
                    <a:pt x="4057" y="162"/>
                  </a:lnTo>
                  <a:lnTo>
                    <a:pt x="4056" y="174"/>
                  </a:lnTo>
                  <a:lnTo>
                    <a:pt x="4054" y="187"/>
                  </a:lnTo>
                  <a:lnTo>
                    <a:pt x="4053" y="199"/>
                  </a:lnTo>
                  <a:lnTo>
                    <a:pt x="4051" y="211"/>
                  </a:lnTo>
                  <a:lnTo>
                    <a:pt x="4049" y="223"/>
                  </a:lnTo>
                  <a:lnTo>
                    <a:pt x="4047" y="235"/>
                  </a:lnTo>
                  <a:lnTo>
                    <a:pt x="4044" y="247"/>
                  </a:lnTo>
                  <a:lnTo>
                    <a:pt x="4042" y="258"/>
                  </a:lnTo>
                  <a:lnTo>
                    <a:pt x="4039" y="270"/>
                  </a:lnTo>
                  <a:lnTo>
                    <a:pt x="4036" y="282"/>
                  </a:lnTo>
                  <a:lnTo>
                    <a:pt x="4033" y="293"/>
                  </a:lnTo>
                  <a:lnTo>
                    <a:pt x="4029" y="305"/>
                  </a:lnTo>
                  <a:lnTo>
                    <a:pt x="4026" y="316"/>
                  </a:lnTo>
                  <a:lnTo>
                    <a:pt x="4022" y="327"/>
                  </a:lnTo>
                  <a:lnTo>
                    <a:pt x="4018" y="338"/>
                  </a:lnTo>
                  <a:lnTo>
                    <a:pt x="4013" y="349"/>
                  </a:lnTo>
                  <a:lnTo>
                    <a:pt x="4008" y="360"/>
                  </a:lnTo>
                  <a:lnTo>
                    <a:pt x="4004" y="371"/>
                  </a:lnTo>
                  <a:lnTo>
                    <a:pt x="3999" y="382"/>
                  </a:lnTo>
                  <a:lnTo>
                    <a:pt x="3994" y="392"/>
                  </a:lnTo>
                  <a:lnTo>
                    <a:pt x="3989" y="402"/>
                  </a:lnTo>
                  <a:lnTo>
                    <a:pt x="3983" y="413"/>
                  </a:lnTo>
                  <a:lnTo>
                    <a:pt x="3978" y="423"/>
                  </a:lnTo>
                  <a:lnTo>
                    <a:pt x="3972" y="433"/>
                  </a:lnTo>
                  <a:lnTo>
                    <a:pt x="3966" y="443"/>
                  </a:lnTo>
                  <a:lnTo>
                    <a:pt x="3960" y="453"/>
                  </a:lnTo>
                  <a:lnTo>
                    <a:pt x="3953" y="463"/>
                  </a:lnTo>
                  <a:lnTo>
                    <a:pt x="3947" y="473"/>
                  </a:lnTo>
                  <a:lnTo>
                    <a:pt x="3933" y="494"/>
                  </a:lnTo>
                  <a:lnTo>
                    <a:pt x="3926" y="504"/>
                  </a:lnTo>
                  <a:lnTo>
                    <a:pt x="3918" y="514"/>
                  </a:lnTo>
                  <a:lnTo>
                    <a:pt x="3911" y="524"/>
                  </a:lnTo>
                  <a:lnTo>
                    <a:pt x="3903" y="534"/>
                  </a:lnTo>
                  <a:lnTo>
                    <a:pt x="3895" y="543"/>
                  </a:lnTo>
                  <a:lnTo>
                    <a:pt x="3886" y="552"/>
                  </a:lnTo>
                  <a:lnTo>
                    <a:pt x="3878" y="561"/>
                  </a:lnTo>
                  <a:lnTo>
                    <a:pt x="3869" y="570"/>
                  </a:lnTo>
                  <a:lnTo>
                    <a:pt x="3860" y="578"/>
                  </a:lnTo>
                  <a:lnTo>
                    <a:pt x="3850" y="586"/>
                  </a:lnTo>
                  <a:lnTo>
                    <a:pt x="3841" y="594"/>
                  </a:lnTo>
                  <a:lnTo>
                    <a:pt x="3831" y="602"/>
                  </a:lnTo>
                  <a:lnTo>
                    <a:pt x="3821" y="609"/>
                  </a:lnTo>
                  <a:lnTo>
                    <a:pt x="3811" y="616"/>
                  </a:lnTo>
                  <a:lnTo>
                    <a:pt x="3800" y="623"/>
                  </a:lnTo>
                  <a:lnTo>
                    <a:pt x="3790" y="630"/>
                  </a:lnTo>
                  <a:lnTo>
                    <a:pt x="3779" y="636"/>
                  </a:lnTo>
                  <a:lnTo>
                    <a:pt x="3768" y="642"/>
                  </a:lnTo>
                  <a:lnTo>
                    <a:pt x="3757" y="647"/>
                  </a:lnTo>
                  <a:lnTo>
                    <a:pt x="3745" y="652"/>
                  </a:lnTo>
                  <a:lnTo>
                    <a:pt x="3734" y="657"/>
                  </a:lnTo>
                  <a:lnTo>
                    <a:pt x="3722" y="662"/>
                  </a:lnTo>
                  <a:lnTo>
                    <a:pt x="3710" y="666"/>
                  </a:lnTo>
                  <a:lnTo>
                    <a:pt x="3698" y="670"/>
                  </a:lnTo>
                  <a:lnTo>
                    <a:pt x="3686" y="674"/>
                  </a:lnTo>
                  <a:lnTo>
                    <a:pt x="3674" y="677"/>
                  </a:lnTo>
                  <a:lnTo>
                    <a:pt x="3662" y="680"/>
                  </a:lnTo>
                  <a:lnTo>
                    <a:pt x="3649" y="682"/>
                  </a:lnTo>
                  <a:lnTo>
                    <a:pt x="3636" y="685"/>
                  </a:lnTo>
                  <a:lnTo>
                    <a:pt x="3624" y="687"/>
                  </a:lnTo>
                  <a:lnTo>
                    <a:pt x="3531" y="687"/>
                  </a:lnTo>
                  <a:lnTo>
                    <a:pt x="3485" y="687"/>
                  </a:lnTo>
                  <a:lnTo>
                    <a:pt x="3438" y="687"/>
                  </a:lnTo>
                  <a:lnTo>
                    <a:pt x="3392" y="688"/>
                  </a:lnTo>
                  <a:lnTo>
                    <a:pt x="3345" y="688"/>
                  </a:lnTo>
                  <a:lnTo>
                    <a:pt x="3299" y="688"/>
                  </a:lnTo>
                  <a:lnTo>
                    <a:pt x="3252" y="688"/>
                  </a:lnTo>
                  <a:lnTo>
                    <a:pt x="3205" y="688"/>
                  </a:lnTo>
                  <a:lnTo>
                    <a:pt x="3158" y="688"/>
                  </a:lnTo>
                  <a:lnTo>
                    <a:pt x="3111" y="688"/>
                  </a:lnTo>
                  <a:lnTo>
                    <a:pt x="3064" y="688"/>
                  </a:lnTo>
                  <a:lnTo>
                    <a:pt x="3016" y="688"/>
                  </a:lnTo>
                  <a:lnTo>
                    <a:pt x="2969" y="688"/>
                  </a:lnTo>
                  <a:lnTo>
                    <a:pt x="2922" y="688"/>
                  </a:lnTo>
                  <a:lnTo>
                    <a:pt x="2874" y="689"/>
                  </a:lnTo>
                  <a:lnTo>
                    <a:pt x="2826" y="689"/>
                  </a:lnTo>
                  <a:lnTo>
                    <a:pt x="2779" y="689"/>
                  </a:lnTo>
                  <a:lnTo>
                    <a:pt x="2731" y="689"/>
                  </a:lnTo>
                  <a:lnTo>
                    <a:pt x="2683" y="689"/>
                  </a:lnTo>
                  <a:lnTo>
                    <a:pt x="2635" y="689"/>
                  </a:lnTo>
                  <a:lnTo>
                    <a:pt x="2588" y="689"/>
                  </a:lnTo>
                  <a:lnTo>
                    <a:pt x="2540" y="689"/>
                  </a:lnTo>
                  <a:lnTo>
                    <a:pt x="2492" y="689"/>
                  </a:lnTo>
                  <a:lnTo>
                    <a:pt x="2444" y="688"/>
                  </a:lnTo>
                  <a:lnTo>
                    <a:pt x="2396" y="688"/>
                  </a:lnTo>
                  <a:lnTo>
                    <a:pt x="2348" y="688"/>
                  </a:lnTo>
                  <a:lnTo>
                    <a:pt x="2300" y="688"/>
                  </a:lnTo>
                  <a:lnTo>
                    <a:pt x="2251" y="688"/>
                  </a:lnTo>
                  <a:lnTo>
                    <a:pt x="2203" y="688"/>
                  </a:lnTo>
                  <a:lnTo>
                    <a:pt x="2155" y="688"/>
                  </a:lnTo>
                  <a:lnTo>
                    <a:pt x="2107" y="688"/>
                  </a:lnTo>
                  <a:lnTo>
                    <a:pt x="2013" y="688"/>
                  </a:lnTo>
                  <a:lnTo>
                    <a:pt x="1966" y="688"/>
                  </a:lnTo>
                  <a:lnTo>
                    <a:pt x="1918" y="688"/>
                  </a:lnTo>
                  <a:lnTo>
                    <a:pt x="1872" y="688"/>
                  </a:lnTo>
                  <a:lnTo>
                    <a:pt x="1824" y="688"/>
                  </a:lnTo>
                  <a:lnTo>
                    <a:pt x="1777" y="688"/>
                  </a:lnTo>
                  <a:lnTo>
                    <a:pt x="1730" y="688"/>
                  </a:lnTo>
                  <a:lnTo>
                    <a:pt x="1683" y="688"/>
                  </a:lnTo>
                  <a:lnTo>
                    <a:pt x="1636" y="688"/>
                  </a:lnTo>
                  <a:lnTo>
                    <a:pt x="1588" y="688"/>
                  </a:lnTo>
                  <a:lnTo>
                    <a:pt x="1542" y="688"/>
                  </a:lnTo>
                  <a:lnTo>
                    <a:pt x="1494" y="688"/>
                  </a:lnTo>
                  <a:lnTo>
                    <a:pt x="1447" y="688"/>
                  </a:lnTo>
                  <a:lnTo>
                    <a:pt x="1400" y="688"/>
                  </a:lnTo>
                  <a:lnTo>
                    <a:pt x="1353" y="688"/>
                  </a:lnTo>
                  <a:lnTo>
                    <a:pt x="1306" y="688"/>
                  </a:lnTo>
                  <a:lnTo>
                    <a:pt x="1258" y="688"/>
                  </a:lnTo>
                  <a:lnTo>
                    <a:pt x="1211" y="688"/>
                  </a:lnTo>
                  <a:lnTo>
                    <a:pt x="1164" y="688"/>
                  </a:lnTo>
                  <a:lnTo>
                    <a:pt x="1116" y="688"/>
                  </a:lnTo>
                  <a:lnTo>
                    <a:pt x="1069" y="688"/>
                  </a:lnTo>
                  <a:lnTo>
                    <a:pt x="1022" y="688"/>
                  </a:lnTo>
                  <a:lnTo>
                    <a:pt x="974" y="688"/>
                  </a:lnTo>
                  <a:lnTo>
                    <a:pt x="927" y="688"/>
                  </a:lnTo>
                  <a:lnTo>
                    <a:pt x="880" y="688"/>
                  </a:lnTo>
                  <a:lnTo>
                    <a:pt x="832" y="688"/>
                  </a:lnTo>
                  <a:lnTo>
                    <a:pt x="785" y="688"/>
                  </a:lnTo>
                  <a:lnTo>
                    <a:pt x="738" y="688"/>
                  </a:lnTo>
                  <a:lnTo>
                    <a:pt x="690" y="688"/>
                  </a:lnTo>
                  <a:lnTo>
                    <a:pt x="643" y="688"/>
                  </a:lnTo>
                  <a:lnTo>
                    <a:pt x="596" y="689"/>
                  </a:lnTo>
                  <a:lnTo>
                    <a:pt x="570" y="684"/>
                  </a:lnTo>
                  <a:lnTo>
                    <a:pt x="558" y="682"/>
                  </a:lnTo>
                  <a:lnTo>
                    <a:pt x="545" y="679"/>
                  </a:lnTo>
                  <a:lnTo>
                    <a:pt x="533" y="676"/>
                  </a:lnTo>
                  <a:lnTo>
                    <a:pt x="521" y="672"/>
                  </a:lnTo>
                  <a:lnTo>
                    <a:pt x="509" y="668"/>
                  </a:lnTo>
                  <a:lnTo>
                    <a:pt x="497" y="664"/>
                  </a:lnTo>
                  <a:lnTo>
                    <a:pt x="485" y="659"/>
                  </a:lnTo>
                  <a:lnTo>
                    <a:pt x="474" y="654"/>
                  </a:lnTo>
                  <a:lnTo>
                    <a:pt x="462" y="649"/>
                  </a:lnTo>
                  <a:lnTo>
                    <a:pt x="451" y="643"/>
                  </a:lnTo>
                  <a:lnTo>
                    <a:pt x="440" y="637"/>
                  </a:lnTo>
                  <a:lnTo>
                    <a:pt x="430" y="631"/>
                  </a:lnTo>
                  <a:lnTo>
                    <a:pt x="419" y="625"/>
                  </a:lnTo>
                  <a:lnTo>
                    <a:pt x="408" y="618"/>
                  </a:lnTo>
                  <a:lnTo>
                    <a:pt x="398" y="611"/>
                  </a:lnTo>
                  <a:lnTo>
                    <a:pt x="388" y="604"/>
                  </a:lnTo>
                  <a:lnTo>
                    <a:pt x="378" y="596"/>
                  </a:lnTo>
                  <a:lnTo>
                    <a:pt x="369" y="588"/>
                  </a:lnTo>
                  <a:lnTo>
                    <a:pt x="360" y="580"/>
                  </a:lnTo>
                  <a:lnTo>
                    <a:pt x="350" y="572"/>
                  </a:lnTo>
                  <a:lnTo>
                    <a:pt x="342" y="563"/>
                  </a:lnTo>
                  <a:lnTo>
                    <a:pt x="333" y="554"/>
                  </a:lnTo>
                  <a:lnTo>
                    <a:pt x="324" y="545"/>
                  </a:lnTo>
                  <a:lnTo>
                    <a:pt x="316" y="536"/>
                  </a:lnTo>
                  <a:lnTo>
                    <a:pt x="308" y="526"/>
                  </a:lnTo>
                  <a:lnTo>
                    <a:pt x="301" y="516"/>
                  </a:lnTo>
                  <a:lnTo>
                    <a:pt x="293" y="506"/>
                  </a:lnTo>
                  <a:lnTo>
                    <a:pt x="286" y="496"/>
                  </a:lnTo>
                  <a:lnTo>
                    <a:pt x="279" y="485"/>
                  </a:lnTo>
                  <a:lnTo>
                    <a:pt x="273" y="474"/>
                  </a:lnTo>
                  <a:lnTo>
                    <a:pt x="260" y="455"/>
                  </a:lnTo>
                  <a:lnTo>
                    <a:pt x="254" y="445"/>
                  </a:lnTo>
                  <a:lnTo>
                    <a:pt x="248" y="435"/>
                  </a:lnTo>
                  <a:lnTo>
                    <a:pt x="242" y="425"/>
                  </a:lnTo>
                  <a:lnTo>
                    <a:pt x="236" y="414"/>
                  </a:lnTo>
                  <a:lnTo>
                    <a:pt x="230" y="404"/>
                  </a:lnTo>
                  <a:lnTo>
                    <a:pt x="225" y="394"/>
                  </a:lnTo>
                  <a:lnTo>
                    <a:pt x="220" y="383"/>
                  </a:lnTo>
                  <a:lnTo>
                    <a:pt x="215" y="372"/>
                  </a:lnTo>
                  <a:lnTo>
                    <a:pt x="210" y="362"/>
                  </a:lnTo>
                  <a:lnTo>
                    <a:pt x="206" y="351"/>
                  </a:lnTo>
                  <a:lnTo>
                    <a:pt x="202" y="340"/>
                  </a:lnTo>
                  <a:lnTo>
                    <a:pt x="198" y="329"/>
                  </a:lnTo>
                  <a:lnTo>
                    <a:pt x="194" y="318"/>
                  </a:lnTo>
                  <a:lnTo>
                    <a:pt x="190" y="306"/>
                  </a:lnTo>
                  <a:lnTo>
                    <a:pt x="186" y="295"/>
                  </a:lnTo>
                  <a:lnTo>
                    <a:pt x="183" y="283"/>
                  </a:lnTo>
                  <a:lnTo>
                    <a:pt x="180" y="272"/>
                  </a:lnTo>
                  <a:lnTo>
                    <a:pt x="177" y="260"/>
                  </a:lnTo>
                  <a:lnTo>
                    <a:pt x="175" y="248"/>
                  </a:lnTo>
                  <a:lnTo>
                    <a:pt x="172" y="236"/>
                  </a:lnTo>
                  <a:lnTo>
                    <a:pt x="170" y="224"/>
                  </a:lnTo>
                  <a:lnTo>
                    <a:pt x="168" y="213"/>
                  </a:lnTo>
                  <a:lnTo>
                    <a:pt x="166" y="200"/>
                  </a:lnTo>
                  <a:lnTo>
                    <a:pt x="165" y="188"/>
                  </a:lnTo>
                  <a:lnTo>
                    <a:pt x="164" y="176"/>
                  </a:lnTo>
                  <a:lnTo>
                    <a:pt x="162" y="164"/>
                  </a:lnTo>
                  <a:lnTo>
                    <a:pt x="162" y="152"/>
                  </a:lnTo>
                  <a:lnTo>
                    <a:pt x="161" y="139"/>
                  </a:lnTo>
                  <a:lnTo>
                    <a:pt x="161" y="127"/>
                  </a:lnTo>
                  <a:lnTo>
                    <a:pt x="161" y="114"/>
                  </a:lnTo>
                  <a:lnTo>
                    <a:pt x="161" y="112"/>
                  </a:lnTo>
                  <a:lnTo>
                    <a:pt x="161" y="111"/>
                  </a:lnTo>
                  <a:lnTo>
                    <a:pt x="161" y="110"/>
                  </a:lnTo>
                  <a:lnTo>
                    <a:pt x="161" y="109"/>
                  </a:lnTo>
                  <a:lnTo>
                    <a:pt x="161" y="108"/>
                  </a:lnTo>
                  <a:lnTo>
                    <a:pt x="161" y="107"/>
                  </a:lnTo>
                  <a:lnTo>
                    <a:pt x="161" y="106"/>
                  </a:lnTo>
                  <a:lnTo>
                    <a:pt x="161" y="105"/>
                  </a:lnTo>
                  <a:lnTo>
                    <a:pt x="161" y="104"/>
                  </a:lnTo>
                  <a:lnTo>
                    <a:pt x="161" y="103"/>
                  </a:lnTo>
                  <a:lnTo>
                    <a:pt x="161" y="102"/>
                  </a:lnTo>
                  <a:lnTo>
                    <a:pt x="161" y="101"/>
                  </a:lnTo>
                  <a:lnTo>
                    <a:pt x="161" y="100"/>
                  </a:lnTo>
                  <a:lnTo>
                    <a:pt x="161" y="99"/>
                  </a:lnTo>
                  <a:lnTo>
                    <a:pt x="161" y="98"/>
                  </a:lnTo>
                  <a:lnTo>
                    <a:pt x="161" y="97"/>
                  </a:lnTo>
                  <a:lnTo>
                    <a:pt x="161" y="96"/>
                  </a:lnTo>
                  <a:lnTo>
                    <a:pt x="161" y="95"/>
                  </a:lnTo>
                  <a:lnTo>
                    <a:pt x="161" y="94"/>
                  </a:lnTo>
                  <a:lnTo>
                    <a:pt x="161" y="93"/>
                  </a:lnTo>
                  <a:lnTo>
                    <a:pt x="161" y="92"/>
                  </a:lnTo>
                  <a:lnTo>
                    <a:pt x="161" y="90"/>
                  </a:lnTo>
                  <a:lnTo>
                    <a:pt x="161" y="88"/>
                  </a:lnTo>
                  <a:lnTo>
                    <a:pt x="161" y="86"/>
                  </a:lnTo>
                  <a:lnTo>
                    <a:pt x="164" y="85"/>
                  </a:lnTo>
                  <a:lnTo>
                    <a:pt x="166" y="84"/>
                  </a:lnTo>
                  <a:lnTo>
                    <a:pt x="167" y="84"/>
                  </a:lnTo>
                  <a:lnTo>
                    <a:pt x="168" y="84"/>
                  </a:lnTo>
                  <a:lnTo>
                    <a:pt x="169" y="83"/>
                  </a:lnTo>
                  <a:lnTo>
                    <a:pt x="170" y="83"/>
                  </a:lnTo>
                  <a:lnTo>
                    <a:pt x="171" y="83"/>
                  </a:lnTo>
                  <a:lnTo>
                    <a:pt x="172" y="82"/>
                  </a:lnTo>
                  <a:lnTo>
                    <a:pt x="173" y="82"/>
                  </a:lnTo>
                  <a:lnTo>
                    <a:pt x="174" y="82"/>
                  </a:lnTo>
                  <a:lnTo>
                    <a:pt x="175" y="81"/>
                  </a:lnTo>
                  <a:lnTo>
                    <a:pt x="176" y="81"/>
                  </a:lnTo>
                  <a:lnTo>
                    <a:pt x="176" y="80"/>
                  </a:lnTo>
                  <a:lnTo>
                    <a:pt x="178" y="80"/>
                  </a:lnTo>
                  <a:lnTo>
                    <a:pt x="178" y="79"/>
                  </a:lnTo>
                  <a:lnTo>
                    <a:pt x="179" y="79"/>
                  </a:lnTo>
                  <a:lnTo>
                    <a:pt x="180" y="78"/>
                  </a:lnTo>
                  <a:lnTo>
                    <a:pt x="181" y="77"/>
                  </a:lnTo>
                  <a:lnTo>
                    <a:pt x="182" y="76"/>
                  </a:lnTo>
                  <a:lnTo>
                    <a:pt x="183" y="76"/>
                  </a:lnTo>
                  <a:lnTo>
                    <a:pt x="183" y="75"/>
                  </a:lnTo>
                  <a:lnTo>
                    <a:pt x="184" y="74"/>
                  </a:lnTo>
                  <a:lnTo>
                    <a:pt x="184" y="73"/>
                  </a:lnTo>
                  <a:lnTo>
                    <a:pt x="185" y="72"/>
                  </a:lnTo>
                  <a:lnTo>
                    <a:pt x="185" y="71"/>
                  </a:lnTo>
                  <a:lnTo>
                    <a:pt x="186" y="70"/>
                  </a:lnTo>
                  <a:lnTo>
                    <a:pt x="186" y="68"/>
                  </a:lnTo>
                  <a:lnTo>
                    <a:pt x="186" y="67"/>
                  </a:lnTo>
                  <a:lnTo>
                    <a:pt x="186" y="66"/>
                  </a:lnTo>
                  <a:lnTo>
                    <a:pt x="186" y="65"/>
                  </a:lnTo>
                  <a:lnTo>
                    <a:pt x="186" y="64"/>
                  </a:lnTo>
                  <a:lnTo>
                    <a:pt x="185" y="63"/>
                  </a:lnTo>
                  <a:lnTo>
                    <a:pt x="185" y="62"/>
                  </a:lnTo>
                  <a:lnTo>
                    <a:pt x="185" y="61"/>
                  </a:lnTo>
                  <a:lnTo>
                    <a:pt x="184" y="60"/>
                  </a:lnTo>
                  <a:lnTo>
                    <a:pt x="184" y="59"/>
                  </a:lnTo>
                  <a:lnTo>
                    <a:pt x="184" y="58"/>
                  </a:lnTo>
                  <a:lnTo>
                    <a:pt x="183" y="57"/>
                  </a:lnTo>
                  <a:lnTo>
                    <a:pt x="182" y="56"/>
                  </a:lnTo>
                  <a:lnTo>
                    <a:pt x="182" y="55"/>
                  </a:lnTo>
                  <a:lnTo>
                    <a:pt x="181" y="54"/>
                  </a:lnTo>
                  <a:lnTo>
                    <a:pt x="180" y="53"/>
                  </a:lnTo>
                  <a:lnTo>
                    <a:pt x="180" y="52"/>
                  </a:lnTo>
                  <a:lnTo>
                    <a:pt x="179" y="51"/>
                  </a:lnTo>
                  <a:lnTo>
                    <a:pt x="178" y="50"/>
                  </a:lnTo>
                  <a:lnTo>
                    <a:pt x="177" y="49"/>
                  </a:lnTo>
                  <a:lnTo>
                    <a:pt x="176" y="48"/>
                  </a:lnTo>
                  <a:lnTo>
                    <a:pt x="175" y="47"/>
                  </a:lnTo>
                  <a:lnTo>
                    <a:pt x="174" y="46"/>
                  </a:lnTo>
                  <a:lnTo>
                    <a:pt x="173" y="45"/>
                  </a:lnTo>
                  <a:lnTo>
                    <a:pt x="172" y="44"/>
                  </a:lnTo>
                  <a:lnTo>
                    <a:pt x="170" y="43"/>
                  </a:lnTo>
                  <a:lnTo>
                    <a:pt x="169" y="42"/>
                  </a:lnTo>
                  <a:lnTo>
                    <a:pt x="168" y="41"/>
                  </a:lnTo>
                  <a:lnTo>
                    <a:pt x="166" y="40"/>
                  </a:lnTo>
                  <a:lnTo>
                    <a:pt x="165" y="39"/>
                  </a:lnTo>
                  <a:lnTo>
                    <a:pt x="162" y="36"/>
                  </a:lnTo>
                  <a:lnTo>
                    <a:pt x="161" y="36"/>
                  </a:lnTo>
                  <a:lnTo>
                    <a:pt x="159" y="34"/>
                  </a:lnTo>
                  <a:lnTo>
                    <a:pt x="158" y="34"/>
                  </a:lnTo>
                  <a:lnTo>
                    <a:pt x="156" y="32"/>
                  </a:lnTo>
                  <a:lnTo>
                    <a:pt x="154" y="32"/>
                  </a:lnTo>
                  <a:lnTo>
                    <a:pt x="153" y="31"/>
                  </a:lnTo>
                  <a:lnTo>
                    <a:pt x="151" y="30"/>
                  </a:lnTo>
                  <a:lnTo>
                    <a:pt x="149" y="29"/>
                  </a:lnTo>
                  <a:lnTo>
                    <a:pt x="147" y="28"/>
                  </a:lnTo>
                  <a:lnTo>
                    <a:pt x="146" y="27"/>
                  </a:lnTo>
                  <a:lnTo>
                    <a:pt x="144" y="26"/>
                  </a:lnTo>
                  <a:lnTo>
                    <a:pt x="142" y="25"/>
                  </a:lnTo>
                  <a:lnTo>
                    <a:pt x="140" y="24"/>
                  </a:lnTo>
                  <a:lnTo>
                    <a:pt x="138" y="23"/>
                  </a:lnTo>
                  <a:lnTo>
                    <a:pt x="136" y="22"/>
                  </a:lnTo>
                  <a:lnTo>
                    <a:pt x="134" y="21"/>
                  </a:lnTo>
                  <a:lnTo>
                    <a:pt x="132" y="20"/>
                  </a:lnTo>
                  <a:lnTo>
                    <a:pt x="130" y="20"/>
                  </a:lnTo>
                  <a:lnTo>
                    <a:pt x="128" y="19"/>
                  </a:lnTo>
                  <a:lnTo>
                    <a:pt x="126" y="18"/>
                  </a:lnTo>
                  <a:lnTo>
                    <a:pt x="123" y="17"/>
                  </a:lnTo>
                  <a:lnTo>
                    <a:pt x="121" y="16"/>
                  </a:lnTo>
                  <a:lnTo>
                    <a:pt x="119" y="15"/>
                  </a:lnTo>
                  <a:lnTo>
                    <a:pt x="116" y="14"/>
                  </a:lnTo>
                  <a:lnTo>
                    <a:pt x="114" y="14"/>
                  </a:lnTo>
                  <a:lnTo>
                    <a:pt x="112" y="13"/>
                  </a:lnTo>
                  <a:lnTo>
                    <a:pt x="110" y="12"/>
                  </a:lnTo>
                  <a:lnTo>
                    <a:pt x="107" y="12"/>
                  </a:lnTo>
                  <a:lnTo>
                    <a:pt x="105" y="11"/>
                  </a:lnTo>
                  <a:lnTo>
                    <a:pt x="103" y="10"/>
                  </a:lnTo>
                  <a:lnTo>
                    <a:pt x="98" y="9"/>
                  </a:lnTo>
                  <a:lnTo>
                    <a:pt x="96" y="8"/>
                  </a:lnTo>
                  <a:lnTo>
                    <a:pt x="93" y="8"/>
                  </a:lnTo>
                  <a:lnTo>
                    <a:pt x="91" y="7"/>
                  </a:lnTo>
                  <a:lnTo>
                    <a:pt x="88" y="6"/>
                  </a:lnTo>
                  <a:lnTo>
                    <a:pt x="86" y="6"/>
                  </a:lnTo>
                  <a:lnTo>
                    <a:pt x="84" y="6"/>
                  </a:lnTo>
                  <a:lnTo>
                    <a:pt x="82" y="5"/>
                  </a:lnTo>
                  <a:lnTo>
                    <a:pt x="79" y="5"/>
                  </a:lnTo>
                  <a:lnTo>
                    <a:pt x="77" y="4"/>
                  </a:lnTo>
                  <a:lnTo>
                    <a:pt x="75" y="4"/>
                  </a:lnTo>
                  <a:lnTo>
                    <a:pt x="72" y="4"/>
                  </a:lnTo>
                  <a:lnTo>
                    <a:pt x="70" y="3"/>
                  </a:lnTo>
                  <a:lnTo>
                    <a:pt x="68" y="3"/>
                  </a:lnTo>
                  <a:lnTo>
                    <a:pt x="66" y="2"/>
                  </a:lnTo>
                  <a:lnTo>
                    <a:pt x="64" y="2"/>
                  </a:lnTo>
                  <a:lnTo>
                    <a:pt x="62" y="2"/>
                  </a:lnTo>
                  <a:lnTo>
                    <a:pt x="60" y="2"/>
                  </a:lnTo>
                  <a:lnTo>
                    <a:pt x="58" y="2"/>
                  </a:lnTo>
                  <a:lnTo>
                    <a:pt x="56" y="1"/>
                  </a:lnTo>
                  <a:lnTo>
                    <a:pt x="54" y="1"/>
                  </a:lnTo>
                  <a:lnTo>
                    <a:pt x="51" y="1"/>
                  </a:lnTo>
                  <a:lnTo>
                    <a:pt x="50" y="1"/>
                  </a:lnTo>
                  <a:lnTo>
                    <a:pt x="48" y="1"/>
                  </a:lnTo>
                  <a:lnTo>
                    <a:pt x="46" y="1"/>
                  </a:lnTo>
                  <a:lnTo>
                    <a:pt x="44" y="1"/>
                  </a:lnTo>
                  <a:lnTo>
                    <a:pt x="42" y="1"/>
                  </a:lnTo>
                  <a:lnTo>
                    <a:pt x="40" y="1"/>
                  </a:lnTo>
                  <a:lnTo>
                    <a:pt x="38" y="1"/>
                  </a:lnTo>
                  <a:lnTo>
                    <a:pt x="36" y="1"/>
                  </a:lnTo>
                  <a:lnTo>
                    <a:pt x="35" y="2"/>
                  </a:lnTo>
                  <a:lnTo>
                    <a:pt x="31" y="2"/>
                  </a:lnTo>
                  <a:lnTo>
                    <a:pt x="30" y="2"/>
                  </a:lnTo>
                  <a:lnTo>
                    <a:pt x="28" y="2"/>
                  </a:lnTo>
                  <a:lnTo>
                    <a:pt x="26" y="2"/>
                  </a:lnTo>
                  <a:lnTo>
                    <a:pt x="25" y="2"/>
                  </a:lnTo>
                  <a:lnTo>
                    <a:pt x="24" y="3"/>
                  </a:lnTo>
                  <a:lnTo>
                    <a:pt x="22" y="3"/>
                  </a:lnTo>
                  <a:lnTo>
                    <a:pt x="20" y="4"/>
                  </a:lnTo>
                  <a:lnTo>
                    <a:pt x="19" y="4"/>
                  </a:lnTo>
                  <a:lnTo>
                    <a:pt x="18" y="4"/>
                  </a:lnTo>
                  <a:lnTo>
                    <a:pt x="17" y="4"/>
                  </a:lnTo>
                  <a:lnTo>
                    <a:pt x="15" y="5"/>
                  </a:lnTo>
                  <a:lnTo>
                    <a:pt x="14" y="6"/>
                  </a:lnTo>
                  <a:lnTo>
                    <a:pt x="13" y="6"/>
                  </a:lnTo>
                  <a:lnTo>
                    <a:pt x="12" y="6"/>
                  </a:lnTo>
                  <a:lnTo>
                    <a:pt x="11" y="7"/>
                  </a:lnTo>
                  <a:lnTo>
                    <a:pt x="10" y="8"/>
                  </a:lnTo>
                  <a:lnTo>
                    <a:pt x="9" y="8"/>
                  </a:lnTo>
                  <a:lnTo>
                    <a:pt x="8" y="9"/>
                  </a:lnTo>
                  <a:lnTo>
                    <a:pt x="7" y="9"/>
                  </a:lnTo>
                  <a:lnTo>
                    <a:pt x="6" y="10"/>
                  </a:lnTo>
                  <a:lnTo>
                    <a:pt x="5" y="11"/>
                  </a:lnTo>
                  <a:lnTo>
                    <a:pt x="4" y="12"/>
                  </a:lnTo>
                  <a:lnTo>
                    <a:pt x="3" y="13"/>
                  </a:lnTo>
                  <a:lnTo>
                    <a:pt x="2" y="14"/>
                  </a:lnTo>
                  <a:lnTo>
                    <a:pt x="2" y="15"/>
                  </a:lnTo>
                  <a:lnTo>
                    <a:pt x="2" y="16"/>
                  </a:lnTo>
                  <a:lnTo>
                    <a:pt x="1" y="16"/>
                  </a:lnTo>
                  <a:lnTo>
                    <a:pt x="1" y="18"/>
                  </a:lnTo>
                  <a:lnTo>
                    <a:pt x="0" y="19"/>
                  </a:lnTo>
                  <a:lnTo>
                    <a:pt x="0" y="20"/>
                  </a:lnTo>
                  <a:lnTo>
                    <a:pt x="0" y="21"/>
                  </a:lnTo>
                  <a:lnTo>
                    <a:pt x="0" y="22"/>
                  </a:lnTo>
                  <a:lnTo>
                    <a:pt x="0" y="23"/>
                  </a:lnTo>
                  <a:lnTo>
                    <a:pt x="1" y="24"/>
                  </a:lnTo>
                  <a:lnTo>
                    <a:pt x="1" y="25"/>
                  </a:lnTo>
                  <a:lnTo>
                    <a:pt x="1" y="26"/>
                  </a:lnTo>
                  <a:lnTo>
                    <a:pt x="2" y="27"/>
                  </a:lnTo>
                  <a:lnTo>
                    <a:pt x="2" y="28"/>
                  </a:lnTo>
                  <a:lnTo>
                    <a:pt x="3" y="30"/>
                  </a:lnTo>
                  <a:lnTo>
                    <a:pt x="4" y="32"/>
                  </a:lnTo>
                  <a:lnTo>
                    <a:pt x="4" y="33"/>
                  </a:lnTo>
                  <a:lnTo>
                    <a:pt x="5" y="34"/>
                  </a:lnTo>
                  <a:lnTo>
                    <a:pt x="6" y="35"/>
                  </a:lnTo>
                  <a:lnTo>
                    <a:pt x="7" y="36"/>
                  </a:lnTo>
                  <a:lnTo>
                    <a:pt x="8" y="37"/>
                  </a:lnTo>
                  <a:lnTo>
                    <a:pt x="8" y="38"/>
                  </a:lnTo>
                  <a:lnTo>
                    <a:pt x="9" y="39"/>
                  </a:lnTo>
                  <a:lnTo>
                    <a:pt x="10" y="40"/>
                  </a:lnTo>
                  <a:lnTo>
                    <a:pt x="12" y="41"/>
                  </a:lnTo>
                  <a:lnTo>
                    <a:pt x="12" y="42"/>
                  </a:lnTo>
                  <a:lnTo>
                    <a:pt x="14" y="43"/>
                  </a:lnTo>
                  <a:lnTo>
                    <a:pt x="15" y="44"/>
                  </a:lnTo>
                  <a:lnTo>
                    <a:pt x="16" y="45"/>
                  </a:lnTo>
                  <a:lnTo>
                    <a:pt x="17" y="46"/>
                  </a:lnTo>
                  <a:lnTo>
                    <a:pt x="19" y="47"/>
                  </a:lnTo>
                  <a:lnTo>
                    <a:pt x="20" y="48"/>
                  </a:lnTo>
                  <a:lnTo>
                    <a:pt x="22" y="49"/>
                  </a:lnTo>
                  <a:lnTo>
                    <a:pt x="24" y="51"/>
                  </a:lnTo>
                  <a:lnTo>
                    <a:pt x="25" y="52"/>
                  </a:lnTo>
                  <a:lnTo>
                    <a:pt x="26" y="52"/>
                  </a:lnTo>
                  <a:lnTo>
                    <a:pt x="28" y="53"/>
                  </a:lnTo>
                  <a:lnTo>
                    <a:pt x="29" y="54"/>
                  </a:lnTo>
                  <a:lnTo>
                    <a:pt x="30" y="55"/>
                  </a:lnTo>
                  <a:lnTo>
                    <a:pt x="32" y="56"/>
                  </a:lnTo>
                  <a:lnTo>
                    <a:pt x="33" y="57"/>
                  </a:lnTo>
                  <a:lnTo>
                    <a:pt x="34" y="58"/>
                  </a:lnTo>
                  <a:lnTo>
                    <a:pt x="36" y="58"/>
                  </a:lnTo>
                  <a:lnTo>
                    <a:pt x="38" y="59"/>
                  </a:lnTo>
                  <a:lnTo>
                    <a:pt x="39" y="60"/>
                  </a:lnTo>
                  <a:lnTo>
                    <a:pt x="40" y="61"/>
                  </a:lnTo>
                  <a:lnTo>
                    <a:pt x="42" y="62"/>
                  </a:lnTo>
                  <a:lnTo>
                    <a:pt x="44" y="62"/>
                  </a:lnTo>
                  <a:lnTo>
                    <a:pt x="45" y="63"/>
                  </a:lnTo>
                  <a:lnTo>
                    <a:pt x="47" y="64"/>
                  </a:lnTo>
                  <a:lnTo>
                    <a:pt x="48" y="64"/>
                  </a:lnTo>
                  <a:lnTo>
                    <a:pt x="50" y="65"/>
                  </a:lnTo>
                  <a:lnTo>
                    <a:pt x="52" y="66"/>
                  </a:lnTo>
                  <a:lnTo>
                    <a:pt x="54" y="67"/>
                  </a:lnTo>
                  <a:lnTo>
                    <a:pt x="55" y="68"/>
                  </a:lnTo>
                  <a:lnTo>
                    <a:pt x="57" y="68"/>
                  </a:lnTo>
                  <a:lnTo>
                    <a:pt x="59" y="69"/>
                  </a:lnTo>
                  <a:lnTo>
                    <a:pt x="61" y="70"/>
                  </a:lnTo>
                  <a:lnTo>
                    <a:pt x="62" y="70"/>
                  </a:lnTo>
                  <a:lnTo>
                    <a:pt x="64" y="71"/>
                  </a:lnTo>
                  <a:lnTo>
                    <a:pt x="66" y="72"/>
                  </a:lnTo>
                  <a:lnTo>
                    <a:pt x="68" y="72"/>
                  </a:lnTo>
                  <a:lnTo>
                    <a:pt x="70" y="73"/>
                  </a:lnTo>
                  <a:lnTo>
                    <a:pt x="72" y="74"/>
                  </a:lnTo>
                  <a:lnTo>
                    <a:pt x="73" y="74"/>
                  </a:lnTo>
                  <a:lnTo>
                    <a:pt x="74" y="74"/>
                  </a:lnTo>
                  <a:lnTo>
                    <a:pt x="75" y="74"/>
                  </a:lnTo>
                  <a:lnTo>
                    <a:pt x="76" y="75"/>
                  </a:lnTo>
                  <a:lnTo>
                    <a:pt x="77" y="75"/>
                  </a:lnTo>
                  <a:lnTo>
                    <a:pt x="78" y="76"/>
                  </a:lnTo>
                  <a:lnTo>
                    <a:pt x="80" y="76"/>
                  </a:lnTo>
                  <a:lnTo>
                    <a:pt x="81" y="76"/>
                  </a:lnTo>
                  <a:lnTo>
                    <a:pt x="83" y="77"/>
                  </a:lnTo>
                  <a:lnTo>
                    <a:pt x="85" y="77"/>
                  </a:lnTo>
                  <a:lnTo>
                    <a:pt x="86" y="78"/>
                  </a:lnTo>
                  <a:lnTo>
                    <a:pt x="88" y="78"/>
                  </a:lnTo>
                  <a:lnTo>
                    <a:pt x="90" y="79"/>
                  </a:lnTo>
                  <a:lnTo>
                    <a:pt x="92" y="79"/>
                  </a:lnTo>
                  <a:lnTo>
                    <a:pt x="94" y="80"/>
                  </a:lnTo>
                  <a:lnTo>
                    <a:pt x="96" y="80"/>
                  </a:lnTo>
                  <a:lnTo>
                    <a:pt x="98" y="80"/>
                  </a:lnTo>
                  <a:lnTo>
                    <a:pt x="99" y="81"/>
                  </a:lnTo>
                  <a:lnTo>
                    <a:pt x="101" y="82"/>
                  </a:lnTo>
                  <a:lnTo>
                    <a:pt x="103" y="82"/>
                  </a:lnTo>
                  <a:lnTo>
                    <a:pt x="105" y="82"/>
                  </a:lnTo>
                  <a:lnTo>
                    <a:pt x="106" y="83"/>
                  </a:lnTo>
                  <a:lnTo>
                    <a:pt x="108" y="83"/>
                  </a:lnTo>
                  <a:lnTo>
                    <a:pt x="109" y="84"/>
                  </a:lnTo>
                  <a:lnTo>
                    <a:pt x="110" y="84"/>
                  </a:lnTo>
                  <a:lnTo>
                    <a:pt x="112" y="84"/>
                  </a:lnTo>
                  <a:lnTo>
                    <a:pt x="113" y="85"/>
                  </a:lnTo>
                  <a:lnTo>
                    <a:pt x="114" y="85"/>
                  </a:lnTo>
                  <a:lnTo>
                    <a:pt x="115" y="85"/>
                  </a:lnTo>
                  <a:lnTo>
                    <a:pt x="116" y="86"/>
                  </a:lnTo>
                  <a:lnTo>
                    <a:pt x="116" y="87"/>
                  </a:lnTo>
                  <a:lnTo>
                    <a:pt x="116" y="88"/>
                  </a:lnTo>
                  <a:lnTo>
                    <a:pt x="116" y="89"/>
                  </a:lnTo>
                  <a:lnTo>
                    <a:pt x="116" y="90"/>
                  </a:lnTo>
                  <a:lnTo>
                    <a:pt x="116" y="91"/>
                  </a:lnTo>
                  <a:lnTo>
                    <a:pt x="116" y="92"/>
                  </a:lnTo>
                  <a:lnTo>
                    <a:pt x="116" y="93"/>
                  </a:lnTo>
                  <a:lnTo>
                    <a:pt x="116" y="94"/>
                  </a:lnTo>
                  <a:lnTo>
                    <a:pt x="116" y="95"/>
                  </a:lnTo>
                  <a:lnTo>
                    <a:pt x="116" y="96"/>
                  </a:lnTo>
                  <a:lnTo>
                    <a:pt x="116" y="97"/>
                  </a:lnTo>
                  <a:lnTo>
                    <a:pt x="116" y="98"/>
                  </a:lnTo>
                  <a:lnTo>
                    <a:pt x="116" y="99"/>
                  </a:lnTo>
                  <a:lnTo>
                    <a:pt x="116" y="100"/>
                  </a:lnTo>
                  <a:lnTo>
                    <a:pt x="116" y="101"/>
                  </a:lnTo>
                  <a:lnTo>
                    <a:pt x="116" y="102"/>
                  </a:lnTo>
                  <a:lnTo>
                    <a:pt x="116" y="103"/>
                  </a:lnTo>
                  <a:lnTo>
                    <a:pt x="116" y="104"/>
                  </a:lnTo>
                  <a:lnTo>
                    <a:pt x="116" y="105"/>
                  </a:lnTo>
                  <a:lnTo>
                    <a:pt x="116" y="106"/>
                  </a:lnTo>
                  <a:lnTo>
                    <a:pt x="116" y="107"/>
                  </a:lnTo>
                  <a:lnTo>
                    <a:pt x="116" y="108"/>
                  </a:lnTo>
                  <a:lnTo>
                    <a:pt x="116" y="109"/>
                  </a:lnTo>
                  <a:lnTo>
                    <a:pt x="116" y="110"/>
                  </a:lnTo>
                  <a:lnTo>
                    <a:pt x="116" y="112"/>
                  </a:lnTo>
                  <a:lnTo>
                    <a:pt x="116" y="140"/>
                  </a:lnTo>
                  <a:lnTo>
                    <a:pt x="116" y="154"/>
                  </a:lnTo>
                  <a:lnTo>
                    <a:pt x="117" y="169"/>
                  </a:lnTo>
                  <a:lnTo>
                    <a:pt x="118" y="183"/>
                  </a:lnTo>
                  <a:lnTo>
                    <a:pt x="120" y="197"/>
                  </a:lnTo>
                  <a:lnTo>
                    <a:pt x="121" y="211"/>
                  </a:lnTo>
                  <a:lnTo>
                    <a:pt x="123" y="225"/>
                  </a:lnTo>
                  <a:lnTo>
                    <a:pt x="124" y="239"/>
                  </a:lnTo>
                  <a:lnTo>
                    <a:pt x="126" y="253"/>
                  </a:lnTo>
                  <a:lnTo>
                    <a:pt x="129" y="266"/>
                  </a:lnTo>
                  <a:lnTo>
                    <a:pt x="132" y="280"/>
                  </a:lnTo>
                  <a:lnTo>
                    <a:pt x="134" y="294"/>
                  </a:lnTo>
                  <a:lnTo>
                    <a:pt x="137" y="307"/>
                  </a:lnTo>
                  <a:lnTo>
                    <a:pt x="140" y="321"/>
                  </a:lnTo>
                  <a:lnTo>
                    <a:pt x="144" y="334"/>
                  </a:lnTo>
                  <a:lnTo>
                    <a:pt x="147" y="348"/>
                  </a:lnTo>
                  <a:lnTo>
                    <a:pt x="151" y="361"/>
                  </a:lnTo>
                  <a:lnTo>
                    <a:pt x="155" y="374"/>
                  </a:lnTo>
                  <a:lnTo>
                    <a:pt x="159" y="387"/>
                  </a:lnTo>
                  <a:lnTo>
                    <a:pt x="164" y="400"/>
                  </a:lnTo>
                  <a:lnTo>
                    <a:pt x="168" y="413"/>
                  </a:lnTo>
                  <a:lnTo>
                    <a:pt x="173" y="426"/>
                  </a:lnTo>
                  <a:lnTo>
                    <a:pt x="178" y="438"/>
                  </a:lnTo>
                  <a:lnTo>
                    <a:pt x="183" y="451"/>
                  </a:lnTo>
                  <a:lnTo>
                    <a:pt x="188" y="463"/>
                  </a:lnTo>
                  <a:lnTo>
                    <a:pt x="194" y="476"/>
                  </a:lnTo>
                  <a:lnTo>
                    <a:pt x="200" y="488"/>
                  </a:lnTo>
                  <a:lnTo>
                    <a:pt x="206" y="500"/>
                  </a:lnTo>
                  <a:lnTo>
                    <a:pt x="212" y="512"/>
                  </a:lnTo>
                  <a:lnTo>
                    <a:pt x="218" y="524"/>
                  </a:lnTo>
                  <a:lnTo>
                    <a:pt x="224" y="536"/>
                  </a:lnTo>
                  <a:lnTo>
                    <a:pt x="230" y="547"/>
                  </a:lnTo>
                  <a:lnTo>
                    <a:pt x="233" y="552"/>
                  </a:lnTo>
                  <a:lnTo>
                    <a:pt x="236" y="558"/>
                  </a:lnTo>
                  <a:lnTo>
                    <a:pt x="240" y="563"/>
                  </a:lnTo>
                  <a:lnTo>
                    <a:pt x="243" y="568"/>
                  </a:lnTo>
                  <a:lnTo>
                    <a:pt x="246" y="574"/>
                  </a:lnTo>
                  <a:lnTo>
                    <a:pt x="250" y="579"/>
                  </a:lnTo>
                  <a:lnTo>
                    <a:pt x="254" y="584"/>
                  </a:lnTo>
                  <a:lnTo>
                    <a:pt x="258" y="589"/>
                  </a:lnTo>
                  <a:lnTo>
                    <a:pt x="261" y="594"/>
                  </a:lnTo>
                  <a:lnTo>
                    <a:pt x="265" y="599"/>
                  </a:lnTo>
                  <a:lnTo>
                    <a:pt x="269" y="604"/>
                  </a:lnTo>
                  <a:lnTo>
                    <a:pt x="273" y="609"/>
                  </a:lnTo>
                  <a:lnTo>
                    <a:pt x="277" y="614"/>
                  </a:lnTo>
                  <a:lnTo>
                    <a:pt x="282" y="618"/>
                  </a:lnTo>
                  <a:lnTo>
                    <a:pt x="286" y="623"/>
                  </a:lnTo>
                  <a:lnTo>
                    <a:pt x="290" y="628"/>
                  </a:lnTo>
                  <a:lnTo>
                    <a:pt x="294" y="632"/>
                  </a:lnTo>
                  <a:lnTo>
                    <a:pt x="299" y="636"/>
                  </a:lnTo>
                  <a:lnTo>
                    <a:pt x="304" y="641"/>
                  </a:lnTo>
                  <a:lnTo>
                    <a:pt x="308" y="645"/>
                  </a:lnTo>
                  <a:lnTo>
                    <a:pt x="313" y="649"/>
                  </a:lnTo>
                  <a:lnTo>
                    <a:pt x="318" y="653"/>
                  </a:lnTo>
                  <a:lnTo>
                    <a:pt x="323" y="657"/>
                  </a:lnTo>
                  <a:lnTo>
                    <a:pt x="328" y="661"/>
                  </a:lnTo>
                  <a:lnTo>
                    <a:pt x="332" y="665"/>
                  </a:lnTo>
                  <a:lnTo>
                    <a:pt x="338" y="668"/>
                  </a:lnTo>
                  <a:lnTo>
                    <a:pt x="343" y="672"/>
                  </a:lnTo>
                  <a:lnTo>
                    <a:pt x="348" y="676"/>
                  </a:lnTo>
                  <a:lnTo>
                    <a:pt x="353" y="679"/>
                  </a:lnTo>
                  <a:lnTo>
                    <a:pt x="359" y="683"/>
                  </a:lnTo>
                  <a:lnTo>
                    <a:pt x="373" y="692"/>
                  </a:lnTo>
                  <a:lnTo>
                    <a:pt x="380" y="697"/>
                  </a:lnTo>
                  <a:lnTo>
                    <a:pt x="388" y="702"/>
                  </a:lnTo>
                  <a:lnTo>
                    <a:pt x="395" y="706"/>
                  </a:lnTo>
                  <a:lnTo>
                    <a:pt x="403" y="710"/>
                  </a:lnTo>
                  <a:lnTo>
                    <a:pt x="410" y="714"/>
                  </a:lnTo>
                  <a:lnTo>
                    <a:pt x="418" y="718"/>
                  </a:lnTo>
                  <a:lnTo>
                    <a:pt x="426" y="722"/>
                  </a:lnTo>
                  <a:lnTo>
                    <a:pt x="433" y="726"/>
                  </a:lnTo>
                  <a:lnTo>
                    <a:pt x="441" y="730"/>
                  </a:lnTo>
                  <a:lnTo>
                    <a:pt x="449" y="733"/>
                  </a:lnTo>
                  <a:lnTo>
                    <a:pt x="457" y="736"/>
                  </a:lnTo>
                  <a:lnTo>
                    <a:pt x="464" y="740"/>
                  </a:lnTo>
                  <a:lnTo>
                    <a:pt x="472" y="743"/>
                  </a:lnTo>
                  <a:lnTo>
                    <a:pt x="480" y="746"/>
                  </a:lnTo>
                  <a:lnTo>
                    <a:pt x="488" y="748"/>
                  </a:lnTo>
                  <a:lnTo>
                    <a:pt x="496" y="751"/>
                  </a:lnTo>
                  <a:lnTo>
                    <a:pt x="504" y="754"/>
                  </a:lnTo>
                  <a:lnTo>
                    <a:pt x="513" y="756"/>
                  </a:lnTo>
                  <a:lnTo>
                    <a:pt x="521" y="758"/>
                  </a:lnTo>
                  <a:lnTo>
                    <a:pt x="529" y="760"/>
                  </a:lnTo>
                  <a:lnTo>
                    <a:pt x="537" y="762"/>
                  </a:lnTo>
                  <a:lnTo>
                    <a:pt x="545" y="764"/>
                  </a:lnTo>
                  <a:lnTo>
                    <a:pt x="554" y="766"/>
                  </a:lnTo>
                  <a:lnTo>
                    <a:pt x="562" y="767"/>
                  </a:lnTo>
                  <a:lnTo>
                    <a:pt x="570" y="768"/>
                  </a:lnTo>
                  <a:lnTo>
                    <a:pt x="578" y="770"/>
                  </a:lnTo>
                  <a:lnTo>
                    <a:pt x="587" y="771"/>
                  </a:lnTo>
                  <a:lnTo>
                    <a:pt x="595" y="772"/>
                  </a:lnTo>
                  <a:lnTo>
                    <a:pt x="604" y="772"/>
                  </a:lnTo>
                  <a:lnTo>
                    <a:pt x="612" y="773"/>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sp>
          <p:nvSpPr>
            <p:cNvPr id="65545" name="Line 9"/>
            <p:cNvSpPr>
              <a:spLocks noChangeShapeType="1"/>
            </p:cNvSpPr>
            <p:nvPr/>
          </p:nvSpPr>
          <p:spPr bwMode="auto">
            <a:xfrm>
              <a:off x="271" y="1951"/>
              <a:ext cx="3887" cy="0"/>
            </a:xfrm>
            <a:prstGeom prst="line">
              <a:avLst/>
            </a:prstGeom>
            <a:noFill/>
            <a:ln w="12700">
              <a:solidFill>
                <a:srgbClr val="000000"/>
              </a:solidFill>
              <a:round/>
              <a:headEnd type="none" w="sm" len="sm"/>
              <a:tailEnd type="none" w="sm" len="sm"/>
            </a:ln>
            <a:effectLst/>
          </p:spPr>
          <p:txBody>
            <a:bodyPr/>
            <a:lstStyle/>
            <a:p>
              <a:endParaRPr lang="es-CL"/>
            </a:p>
          </p:txBody>
        </p:sp>
        <p:sp>
          <p:nvSpPr>
            <p:cNvPr id="65546" name="Freeform 10"/>
            <p:cNvSpPr>
              <a:spLocks/>
            </p:cNvSpPr>
            <p:nvPr/>
          </p:nvSpPr>
          <p:spPr bwMode="auto">
            <a:xfrm>
              <a:off x="4197" y="1900"/>
              <a:ext cx="830" cy="303"/>
            </a:xfrm>
            <a:custGeom>
              <a:avLst/>
              <a:gdLst/>
              <a:ahLst/>
              <a:cxnLst>
                <a:cxn ang="0">
                  <a:pos x="9" y="0"/>
                </a:cxn>
                <a:cxn ang="0">
                  <a:pos x="705" y="166"/>
                </a:cxn>
                <a:cxn ang="0">
                  <a:pos x="829" y="302"/>
                </a:cxn>
                <a:cxn ang="0">
                  <a:pos x="572" y="302"/>
                </a:cxn>
                <a:cxn ang="0">
                  <a:pos x="647" y="228"/>
                </a:cxn>
                <a:cxn ang="0">
                  <a:pos x="0" y="132"/>
                </a:cxn>
                <a:cxn ang="0">
                  <a:pos x="9" y="0"/>
                </a:cxn>
              </a:cxnLst>
              <a:rect l="0" t="0" r="r" b="b"/>
              <a:pathLst>
                <a:path w="830" h="303">
                  <a:moveTo>
                    <a:pt x="9" y="0"/>
                  </a:moveTo>
                  <a:lnTo>
                    <a:pt x="705" y="166"/>
                  </a:lnTo>
                  <a:lnTo>
                    <a:pt x="829" y="302"/>
                  </a:lnTo>
                  <a:lnTo>
                    <a:pt x="572" y="302"/>
                  </a:lnTo>
                  <a:lnTo>
                    <a:pt x="647" y="228"/>
                  </a:lnTo>
                  <a:lnTo>
                    <a:pt x="0" y="132"/>
                  </a:lnTo>
                  <a:lnTo>
                    <a:pt x="9" y="0"/>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grpSp>
      <p:grpSp>
        <p:nvGrpSpPr>
          <p:cNvPr id="3" name="Group 11"/>
          <p:cNvGrpSpPr>
            <a:grpSpLocks/>
          </p:cNvGrpSpPr>
          <p:nvPr/>
        </p:nvGrpSpPr>
        <p:grpSpPr bwMode="auto">
          <a:xfrm>
            <a:off x="6781800" y="5121275"/>
            <a:ext cx="2209800" cy="1547813"/>
            <a:chOff x="4272" y="3226"/>
            <a:chExt cx="1392" cy="975"/>
          </a:xfrm>
        </p:grpSpPr>
        <p:sp>
          <p:nvSpPr>
            <p:cNvPr id="65548" name="Rectangle 12"/>
            <p:cNvSpPr>
              <a:spLocks noChangeArrowheads="1"/>
            </p:cNvSpPr>
            <p:nvPr/>
          </p:nvSpPr>
          <p:spPr bwMode="auto">
            <a:xfrm>
              <a:off x="4272" y="3785"/>
              <a:ext cx="1392" cy="416"/>
            </a:xfrm>
            <a:prstGeom prst="rect">
              <a:avLst/>
            </a:prstGeom>
            <a:noFill/>
            <a:ln w="9525">
              <a:noFill/>
              <a:miter lim="800000"/>
              <a:headEnd/>
              <a:tailEnd/>
            </a:ln>
            <a:effectLst/>
          </p:spPr>
          <p:txBody>
            <a:bodyPr wrap="none" lIns="92075" tIns="46038" rIns="92075" bIns="46038" anchor="ctr">
              <a:spAutoFit/>
            </a:bodyPr>
            <a:lstStyle/>
            <a:p>
              <a:pPr algn="ctr" eaLnBrk="0" hangingPunct="0">
                <a:lnSpc>
                  <a:spcPct val="85000"/>
                </a:lnSpc>
                <a:spcBef>
                  <a:spcPct val="30000"/>
                </a:spcBef>
              </a:pPr>
              <a:r>
                <a:rPr lang="es-ES" sz="2200">
                  <a:latin typeface="Comic Sans MS" pitchFamily="66" charset="0"/>
                </a:rPr>
                <a:t>Desplazamiento</a:t>
              </a:r>
            </a:p>
            <a:p>
              <a:pPr algn="ctr" eaLnBrk="0" hangingPunct="0">
                <a:lnSpc>
                  <a:spcPct val="85000"/>
                </a:lnSpc>
                <a:spcBef>
                  <a:spcPct val="30000"/>
                </a:spcBef>
              </a:pPr>
              <a:endParaRPr lang="es-ES" sz="2200">
                <a:latin typeface="Arial" charset="0"/>
              </a:endParaRPr>
            </a:p>
          </p:txBody>
        </p:sp>
        <p:grpSp>
          <p:nvGrpSpPr>
            <p:cNvPr id="4" name="Group 13"/>
            <p:cNvGrpSpPr>
              <a:grpSpLocks/>
            </p:cNvGrpSpPr>
            <p:nvPr/>
          </p:nvGrpSpPr>
          <p:grpSpPr bwMode="auto">
            <a:xfrm>
              <a:off x="4551" y="3226"/>
              <a:ext cx="842" cy="562"/>
              <a:chOff x="4551" y="3226"/>
              <a:chExt cx="842" cy="562"/>
            </a:xfrm>
          </p:grpSpPr>
          <p:sp>
            <p:nvSpPr>
              <p:cNvPr id="65550" name="Freeform 14"/>
              <p:cNvSpPr>
                <a:spLocks/>
              </p:cNvSpPr>
              <p:nvPr/>
            </p:nvSpPr>
            <p:spPr bwMode="auto">
              <a:xfrm>
                <a:off x="4551" y="3499"/>
                <a:ext cx="842" cy="289"/>
              </a:xfrm>
              <a:custGeom>
                <a:avLst/>
                <a:gdLst/>
                <a:ahLst/>
                <a:cxnLst>
                  <a:cxn ang="0">
                    <a:pos x="0" y="288"/>
                  </a:cxn>
                  <a:cxn ang="0">
                    <a:pos x="841" y="288"/>
                  </a:cxn>
                  <a:cxn ang="0">
                    <a:pos x="700" y="0"/>
                  </a:cxn>
                  <a:cxn ang="0">
                    <a:pos x="140" y="0"/>
                  </a:cxn>
                  <a:cxn ang="0">
                    <a:pos x="0" y="288"/>
                  </a:cxn>
                </a:cxnLst>
                <a:rect l="0" t="0" r="r" b="b"/>
                <a:pathLst>
                  <a:path w="842" h="289">
                    <a:moveTo>
                      <a:pt x="0" y="288"/>
                    </a:moveTo>
                    <a:lnTo>
                      <a:pt x="841" y="288"/>
                    </a:lnTo>
                    <a:lnTo>
                      <a:pt x="700" y="0"/>
                    </a:lnTo>
                    <a:lnTo>
                      <a:pt x="140" y="0"/>
                    </a:lnTo>
                    <a:lnTo>
                      <a:pt x="0" y="288"/>
                    </a:lnTo>
                  </a:path>
                </a:pathLst>
              </a:custGeom>
              <a:solidFill>
                <a:srgbClr val="66FF33"/>
              </a:solidFill>
              <a:ln w="12700" cap="rnd" cmpd="sng">
                <a:solidFill>
                  <a:schemeClr val="tx1"/>
                </a:solidFill>
                <a:prstDash val="solid"/>
                <a:round/>
                <a:headEnd type="none" w="sm" len="sm"/>
                <a:tailEnd type="none" w="sm" len="sm"/>
              </a:ln>
              <a:effectLst/>
            </p:spPr>
            <p:txBody>
              <a:bodyPr/>
              <a:lstStyle/>
              <a:p>
                <a:endParaRPr lang="es-CL"/>
              </a:p>
            </p:txBody>
          </p:sp>
          <p:sp>
            <p:nvSpPr>
              <p:cNvPr id="65551" name="Oval 15"/>
              <p:cNvSpPr>
                <a:spLocks noChangeArrowheads="1"/>
              </p:cNvSpPr>
              <p:nvPr/>
            </p:nvSpPr>
            <p:spPr bwMode="auto">
              <a:xfrm>
                <a:off x="4746" y="3226"/>
                <a:ext cx="424" cy="376"/>
              </a:xfrm>
              <a:prstGeom prst="ellipse">
                <a:avLst/>
              </a:prstGeom>
              <a:solidFill>
                <a:schemeClr val="bg1"/>
              </a:solidFill>
              <a:ln w="12700">
                <a:solidFill>
                  <a:schemeClr val="tx1"/>
                </a:solidFill>
                <a:round/>
                <a:headEnd/>
                <a:tailEnd/>
              </a:ln>
              <a:effectLst/>
            </p:spPr>
            <p:txBody>
              <a:bodyPr wrap="none" anchor="ctr"/>
              <a:lstStyle/>
              <a:p>
                <a:endParaRPr lang="es-CL"/>
              </a:p>
            </p:txBody>
          </p:sp>
        </p:grpSp>
      </p:grpSp>
      <p:sp>
        <p:nvSpPr>
          <p:cNvPr id="65552" name="Line 16"/>
          <p:cNvSpPr>
            <a:spLocks noChangeShapeType="1"/>
          </p:cNvSpPr>
          <p:nvPr/>
        </p:nvSpPr>
        <p:spPr bwMode="auto">
          <a:xfrm flipH="1">
            <a:off x="7870825" y="4022725"/>
            <a:ext cx="6350" cy="874713"/>
          </a:xfrm>
          <a:prstGeom prst="line">
            <a:avLst/>
          </a:prstGeom>
          <a:noFill/>
          <a:ln w="12700">
            <a:solidFill>
              <a:srgbClr val="0080FF"/>
            </a:solidFill>
            <a:round/>
            <a:headEnd type="none" w="sm" len="sm"/>
            <a:tailEnd type="none" w="sm" len="sm"/>
          </a:ln>
          <a:effectLst/>
        </p:spPr>
        <p:txBody>
          <a:bodyPr/>
          <a:lstStyle/>
          <a:p>
            <a:endParaRPr lang="es-CL"/>
          </a:p>
        </p:txBody>
      </p:sp>
      <p:sp>
        <p:nvSpPr>
          <p:cNvPr id="65553" name="Line 17"/>
          <p:cNvSpPr>
            <a:spLocks noChangeShapeType="1"/>
          </p:cNvSpPr>
          <p:nvPr/>
        </p:nvSpPr>
        <p:spPr bwMode="auto">
          <a:xfrm>
            <a:off x="7883525" y="3881438"/>
            <a:ext cx="20638" cy="782637"/>
          </a:xfrm>
          <a:prstGeom prst="line">
            <a:avLst/>
          </a:prstGeom>
          <a:noFill/>
          <a:ln w="12700">
            <a:solidFill>
              <a:srgbClr val="0080FF"/>
            </a:solidFill>
            <a:round/>
            <a:headEnd type="none" w="sm" len="sm"/>
            <a:tailEnd type="none" w="sm" len="sm"/>
          </a:ln>
          <a:effectLst/>
        </p:spPr>
        <p:txBody>
          <a:bodyPr/>
          <a:lstStyle/>
          <a:p>
            <a:endParaRPr lang="es-CL"/>
          </a:p>
        </p:txBody>
      </p:sp>
      <p:sp>
        <p:nvSpPr>
          <p:cNvPr id="65554" name="Line 18"/>
          <p:cNvSpPr>
            <a:spLocks noChangeShapeType="1"/>
          </p:cNvSpPr>
          <p:nvPr/>
        </p:nvSpPr>
        <p:spPr bwMode="auto">
          <a:xfrm>
            <a:off x="8074025" y="3846513"/>
            <a:ext cx="85725" cy="942975"/>
          </a:xfrm>
          <a:prstGeom prst="line">
            <a:avLst/>
          </a:prstGeom>
          <a:noFill/>
          <a:ln w="12700">
            <a:solidFill>
              <a:srgbClr val="0080FF"/>
            </a:solidFill>
            <a:round/>
            <a:headEnd type="none" w="sm" len="sm"/>
            <a:tailEnd type="none" w="sm" len="sm"/>
          </a:ln>
          <a:effectLst/>
        </p:spPr>
        <p:txBody>
          <a:bodyPr/>
          <a:lstStyle/>
          <a:p>
            <a:endParaRPr lang="es-CL"/>
          </a:p>
        </p:txBody>
      </p:sp>
      <p:sp>
        <p:nvSpPr>
          <p:cNvPr id="65555" name="Line 19"/>
          <p:cNvSpPr>
            <a:spLocks noChangeShapeType="1"/>
          </p:cNvSpPr>
          <p:nvPr/>
        </p:nvSpPr>
        <p:spPr bwMode="auto">
          <a:xfrm flipH="1">
            <a:off x="8034338" y="3863975"/>
            <a:ext cx="14287" cy="1077913"/>
          </a:xfrm>
          <a:prstGeom prst="line">
            <a:avLst/>
          </a:prstGeom>
          <a:noFill/>
          <a:ln w="12700">
            <a:solidFill>
              <a:srgbClr val="0080FF"/>
            </a:solidFill>
            <a:round/>
            <a:headEnd type="none" w="sm" len="sm"/>
            <a:tailEnd type="none" w="sm" len="sm"/>
          </a:ln>
          <a:effectLst/>
        </p:spPr>
        <p:txBody>
          <a:bodyPr/>
          <a:lstStyle/>
          <a:p>
            <a:endParaRPr lang="es-CL"/>
          </a:p>
        </p:txBody>
      </p:sp>
      <p:sp>
        <p:nvSpPr>
          <p:cNvPr id="65556" name="Line 20"/>
          <p:cNvSpPr>
            <a:spLocks noChangeShapeType="1"/>
          </p:cNvSpPr>
          <p:nvPr/>
        </p:nvSpPr>
        <p:spPr bwMode="auto">
          <a:xfrm flipH="1">
            <a:off x="7948613" y="4141788"/>
            <a:ext cx="33337" cy="835025"/>
          </a:xfrm>
          <a:prstGeom prst="line">
            <a:avLst/>
          </a:prstGeom>
          <a:noFill/>
          <a:ln w="12700">
            <a:solidFill>
              <a:srgbClr val="0080FF"/>
            </a:solidFill>
            <a:round/>
            <a:headEnd type="none" w="sm" len="sm"/>
            <a:tailEnd type="none" w="sm" len="sm"/>
          </a:ln>
          <a:effectLst/>
        </p:spPr>
        <p:txBody>
          <a:bodyPr/>
          <a:lstStyle/>
          <a:p>
            <a:endParaRPr lang="es-CL"/>
          </a:p>
        </p:txBody>
      </p:sp>
      <p:sp>
        <p:nvSpPr>
          <p:cNvPr id="65557" name="Line 21"/>
          <p:cNvSpPr>
            <a:spLocks noChangeShapeType="1"/>
          </p:cNvSpPr>
          <p:nvPr/>
        </p:nvSpPr>
        <p:spPr bwMode="auto">
          <a:xfrm>
            <a:off x="7916863" y="4727575"/>
            <a:ext cx="0" cy="220663"/>
          </a:xfrm>
          <a:prstGeom prst="line">
            <a:avLst/>
          </a:prstGeom>
          <a:noFill/>
          <a:ln w="12700">
            <a:solidFill>
              <a:srgbClr val="0080FF"/>
            </a:solidFill>
            <a:round/>
            <a:headEnd type="none" w="sm" len="sm"/>
            <a:tailEnd type="none" w="sm" len="sm"/>
          </a:ln>
          <a:effectLst/>
        </p:spPr>
        <p:txBody>
          <a:bodyPr/>
          <a:lstStyle/>
          <a:p>
            <a:endParaRPr lang="es-CL"/>
          </a:p>
        </p:txBody>
      </p:sp>
      <p:sp>
        <p:nvSpPr>
          <p:cNvPr id="65558" name="Line 22"/>
          <p:cNvSpPr>
            <a:spLocks noChangeShapeType="1"/>
          </p:cNvSpPr>
          <p:nvPr/>
        </p:nvSpPr>
        <p:spPr bwMode="auto">
          <a:xfrm>
            <a:off x="8094663" y="4659313"/>
            <a:ext cx="38100" cy="317500"/>
          </a:xfrm>
          <a:prstGeom prst="line">
            <a:avLst/>
          </a:prstGeom>
          <a:noFill/>
          <a:ln w="12700">
            <a:solidFill>
              <a:srgbClr val="0080FF"/>
            </a:solidFill>
            <a:round/>
            <a:headEnd type="none" w="sm" len="sm"/>
            <a:tailEnd type="none" w="sm" len="sm"/>
          </a:ln>
          <a:effectLst/>
        </p:spPr>
        <p:txBody>
          <a:bodyPr/>
          <a:lstStyle/>
          <a:p>
            <a:endParaRPr lang="es-CL"/>
          </a:p>
        </p:txBody>
      </p:sp>
      <p:sp>
        <p:nvSpPr>
          <p:cNvPr id="65559" name="Line 23"/>
          <p:cNvSpPr>
            <a:spLocks noChangeShapeType="1"/>
          </p:cNvSpPr>
          <p:nvPr/>
        </p:nvSpPr>
        <p:spPr bwMode="auto">
          <a:xfrm flipH="1">
            <a:off x="8067675" y="4879975"/>
            <a:ext cx="6350" cy="103188"/>
          </a:xfrm>
          <a:prstGeom prst="line">
            <a:avLst/>
          </a:prstGeom>
          <a:noFill/>
          <a:ln w="12700">
            <a:solidFill>
              <a:srgbClr val="0080FF"/>
            </a:solidFill>
            <a:round/>
            <a:headEnd type="none" w="sm" len="sm"/>
            <a:tailEnd type="none" w="sm" len="sm"/>
          </a:ln>
          <a:effectLst/>
        </p:spPr>
        <p:txBody>
          <a:bodyPr/>
          <a:lstStyle/>
          <a:p>
            <a:endParaRPr lang="es-CL"/>
          </a:p>
        </p:txBody>
      </p:sp>
      <p:sp>
        <p:nvSpPr>
          <p:cNvPr id="65560" name="Line 24"/>
          <p:cNvSpPr>
            <a:spLocks noChangeShapeType="1"/>
          </p:cNvSpPr>
          <p:nvPr/>
        </p:nvSpPr>
        <p:spPr bwMode="auto">
          <a:xfrm>
            <a:off x="7996238" y="4732338"/>
            <a:ext cx="6350" cy="250825"/>
          </a:xfrm>
          <a:prstGeom prst="line">
            <a:avLst/>
          </a:prstGeom>
          <a:noFill/>
          <a:ln w="12700">
            <a:solidFill>
              <a:srgbClr val="0080FF"/>
            </a:solidFill>
            <a:round/>
            <a:headEnd type="none" w="sm" len="sm"/>
            <a:tailEnd type="none" w="sm" len="sm"/>
          </a:ln>
          <a:effectLst/>
        </p:spPr>
        <p:txBody>
          <a:bodyPr/>
          <a:lstStyle/>
          <a:p>
            <a:endParaRPr lang="es-CL"/>
          </a:p>
        </p:txBody>
      </p:sp>
      <p:sp>
        <p:nvSpPr>
          <p:cNvPr id="65561" name="Line 25"/>
          <p:cNvSpPr>
            <a:spLocks noChangeShapeType="1"/>
          </p:cNvSpPr>
          <p:nvPr/>
        </p:nvSpPr>
        <p:spPr bwMode="auto">
          <a:xfrm>
            <a:off x="7870825" y="4646613"/>
            <a:ext cx="26988" cy="319087"/>
          </a:xfrm>
          <a:prstGeom prst="line">
            <a:avLst/>
          </a:prstGeom>
          <a:noFill/>
          <a:ln w="12700">
            <a:solidFill>
              <a:srgbClr val="0080FF"/>
            </a:solidFill>
            <a:round/>
            <a:headEnd type="none" w="sm" len="sm"/>
            <a:tailEnd type="none" w="sm" len="sm"/>
          </a:ln>
          <a:effectLst/>
        </p:spPr>
        <p:txBody>
          <a:bodyPr/>
          <a:lstStyle/>
          <a:p>
            <a:endParaRPr lang="es-CL"/>
          </a:p>
        </p:txBody>
      </p:sp>
      <p:sp>
        <p:nvSpPr>
          <p:cNvPr id="65562" name="Line 26"/>
          <p:cNvSpPr>
            <a:spLocks noChangeShapeType="1"/>
          </p:cNvSpPr>
          <p:nvPr/>
        </p:nvSpPr>
        <p:spPr bwMode="auto">
          <a:xfrm>
            <a:off x="7843838" y="4379913"/>
            <a:ext cx="0" cy="590550"/>
          </a:xfrm>
          <a:prstGeom prst="line">
            <a:avLst/>
          </a:prstGeom>
          <a:noFill/>
          <a:ln w="12700">
            <a:solidFill>
              <a:srgbClr val="0080FF"/>
            </a:solidFill>
            <a:round/>
            <a:headEnd type="none" w="sm" len="sm"/>
            <a:tailEnd type="none" w="sm" len="sm"/>
          </a:ln>
          <a:effectLst/>
        </p:spPr>
        <p:txBody>
          <a:bodyPr/>
          <a:lstStyle/>
          <a:p>
            <a:endParaRPr lang="es-CL"/>
          </a:p>
        </p:txBody>
      </p:sp>
      <p:sp>
        <p:nvSpPr>
          <p:cNvPr id="65563" name="Line 27"/>
          <p:cNvSpPr>
            <a:spLocks noChangeShapeType="1"/>
          </p:cNvSpPr>
          <p:nvPr/>
        </p:nvSpPr>
        <p:spPr bwMode="auto">
          <a:xfrm flipH="1">
            <a:off x="8094663" y="4483100"/>
            <a:ext cx="6350" cy="465138"/>
          </a:xfrm>
          <a:prstGeom prst="line">
            <a:avLst/>
          </a:prstGeom>
          <a:noFill/>
          <a:ln w="12700">
            <a:solidFill>
              <a:srgbClr val="0080FF"/>
            </a:solidFill>
            <a:round/>
            <a:headEnd type="none" w="sm" len="sm"/>
            <a:tailEnd type="none" w="sm" len="sm"/>
          </a:ln>
          <a:effectLst/>
        </p:spPr>
        <p:txBody>
          <a:bodyPr/>
          <a:lstStyle/>
          <a:p>
            <a:endParaRPr lang="es-CL"/>
          </a:p>
        </p:txBody>
      </p:sp>
      <p:sp>
        <p:nvSpPr>
          <p:cNvPr id="65564" name="Line 28"/>
          <p:cNvSpPr>
            <a:spLocks noChangeShapeType="1"/>
          </p:cNvSpPr>
          <p:nvPr/>
        </p:nvSpPr>
        <p:spPr bwMode="auto">
          <a:xfrm flipH="1">
            <a:off x="8061325" y="4148138"/>
            <a:ext cx="19050" cy="674687"/>
          </a:xfrm>
          <a:prstGeom prst="line">
            <a:avLst/>
          </a:prstGeom>
          <a:noFill/>
          <a:ln w="12700">
            <a:solidFill>
              <a:srgbClr val="0080FF"/>
            </a:solidFill>
            <a:round/>
            <a:headEnd type="none" w="sm" len="sm"/>
            <a:tailEnd type="none" w="sm" len="sm"/>
          </a:ln>
          <a:effectLst/>
        </p:spPr>
        <p:txBody>
          <a:bodyPr/>
          <a:lstStyle/>
          <a:p>
            <a:endParaRPr lang="es-CL"/>
          </a:p>
        </p:txBody>
      </p:sp>
      <p:sp>
        <p:nvSpPr>
          <p:cNvPr id="65565" name="Line 29"/>
          <p:cNvSpPr>
            <a:spLocks noChangeShapeType="1"/>
          </p:cNvSpPr>
          <p:nvPr/>
        </p:nvSpPr>
        <p:spPr bwMode="auto">
          <a:xfrm>
            <a:off x="8147050" y="4783138"/>
            <a:ext cx="12700" cy="176212"/>
          </a:xfrm>
          <a:prstGeom prst="line">
            <a:avLst/>
          </a:prstGeom>
          <a:noFill/>
          <a:ln w="12700">
            <a:solidFill>
              <a:srgbClr val="0080FF"/>
            </a:solidFill>
            <a:round/>
            <a:headEnd type="none" w="sm" len="sm"/>
            <a:tailEnd type="none" w="sm" len="sm"/>
          </a:ln>
          <a:effectLst/>
        </p:spPr>
        <p:txBody>
          <a:bodyPr/>
          <a:lstStyle/>
          <a:p>
            <a:endParaRPr lang="es-CL"/>
          </a:p>
        </p:txBody>
      </p:sp>
      <p:sp>
        <p:nvSpPr>
          <p:cNvPr id="65566" name="Line 30"/>
          <p:cNvSpPr>
            <a:spLocks noChangeShapeType="1"/>
          </p:cNvSpPr>
          <p:nvPr/>
        </p:nvSpPr>
        <p:spPr bwMode="auto">
          <a:xfrm>
            <a:off x="7804150" y="4379913"/>
            <a:ext cx="0" cy="557212"/>
          </a:xfrm>
          <a:prstGeom prst="line">
            <a:avLst/>
          </a:prstGeom>
          <a:noFill/>
          <a:ln w="12700">
            <a:solidFill>
              <a:srgbClr val="0080FF"/>
            </a:solidFill>
            <a:round/>
            <a:headEnd type="none" w="sm" len="sm"/>
            <a:tailEnd type="none" w="sm" len="sm"/>
          </a:ln>
          <a:effectLst/>
        </p:spPr>
        <p:txBody>
          <a:bodyPr/>
          <a:lstStyle/>
          <a:p>
            <a:endParaRPr lang="es-CL"/>
          </a:p>
        </p:txBody>
      </p:sp>
      <p:grpSp>
        <p:nvGrpSpPr>
          <p:cNvPr id="5" name="Group 31"/>
          <p:cNvGrpSpPr>
            <a:grpSpLocks/>
          </p:cNvGrpSpPr>
          <p:nvPr/>
        </p:nvGrpSpPr>
        <p:grpSpPr bwMode="auto">
          <a:xfrm>
            <a:off x="7797800" y="3835400"/>
            <a:ext cx="361950" cy="1147763"/>
            <a:chOff x="4912" y="2416"/>
            <a:chExt cx="228" cy="723"/>
          </a:xfrm>
        </p:grpSpPr>
        <p:sp>
          <p:nvSpPr>
            <p:cNvPr id="65568" name="Line 32"/>
            <p:cNvSpPr>
              <a:spLocks noChangeShapeType="1"/>
            </p:cNvSpPr>
            <p:nvPr/>
          </p:nvSpPr>
          <p:spPr bwMode="auto">
            <a:xfrm>
              <a:off x="4912" y="2416"/>
              <a:ext cx="4" cy="322"/>
            </a:xfrm>
            <a:prstGeom prst="line">
              <a:avLst/>
            </a:prstGeom>
            <a:noFill/>
            <a:ln w="12700">
              <a:solidFill>
                <a:srgbClr val="FFFFFF"/>
              </a:solidFill>
              <a:round/>
              <a:headEnd type="none" w="sm" len="sm"/>
              <a:tailEnd type="none" w="sm" len="sm"/>
            </a:ln>
            <a:effectLst/>
          </p:spPr>
          <p:txBody>
            <a:bodyPr/>
            <a:lstStyle/>
            <a:p>
              <a:endParaRPr lang="es-CL"/>
            </a:p>
          </p:txBody>
        </p:sp>
        <p:sp>
          <p:nvSpPr>
            <p:cNvPr id="65569" name="Line 33"/>
            <p:cNvSpPr>
              <a:spLocks noChangeShapeType="1"/>
            </p:cNvSpPr>
            <p:nvPr/>
          </p:nvSpPr>
          <p:spPr bwMode="auto">
            <a:xfrm flipH="1">
              <a:off x="4929" y="2441"/>
              <a:ext cx="4" cy="486"/>
            </a:xfrm>
            <a:prstGeom prst="line">
              <a:avLst/>
            </a:prstGeom>
            <a:noFill/>
            <a:ln w="12700">
              <a:solidFill>
                <a:srgbClr val="FFFFFF"/>
              </a:solidFill>
              <a:round/>
              <a:headEnd type="none" w="sm" len="sm"/>
              <a:tailEnd type="none" w="sm" len="sm"/>
            </a:ln>
            <a:effectLst/>
          </p:spPr>
          <p:txBody>
            <a:bodyPr/>
            <a:lstStyle/>
            <a:p>
              <a:endParaRPr lang="es-CL"/>
            </a:p>
          </p:txBody>
        </p:sp>
        <p:sp>
          <p:nvSpPr>
            <p:cNvPr id="65570" name="Line 34"/>
            <p:cNvSpPr>
              <a:spLocks noChangeShapeType="1"/>
            </p:cNvSpPr>
            <p:nvPr/>
          </p:nvSpPr>
          <p:spPr bwMode="auto">
            <a:xfrm flipH="1">
              <a:off x="4958" y="2534"/>
              <a:ext cx="4" cy="551"/>
            </a:xfrm>
            <a:prstGeom prst="line">
              <a:avLst/>
            </a:prstGeom>
            <a:noFill/>
            <a:ln w="12700">
              <a:solidFill>
                <a:srgbClr val="FFFFFF"/>
              </a:solidFill>
              <a:round/>
              <a:headEnd type="none" w="sm" len="sm"/>
              <a:tailEnd type="none" w="sm" len="sm"/>
            </a:ln>
            <a:effectLst/>
          </p:spPr>
          <p:txBody>
            <a:bodyPr/>
            <a:lstStyle/>
            <a:p>
              <a:endParaRPr lang="es-CL"/>
            </a:p>
          </p:txBody>
        </p:sp>
        <p:sp>
          <p:nvSpPr>
            <p:cNvPr id="65571" name="Line 35"/>
            <p:cNvSpPr>
              <a:spLocks noChangeShapeType="1"/>
            </p:cNvSpPr>
            <p:nvPr/>
          </p:nvSpPr>
          <p:spPr bwMode="auto">
            <a:xfrm>
              <a:off x="4966" y="2445"/>
              <a:ext cx="13" cy="493"/>
            </a:xfrm>
            <a:prstGeom prst="line">
              <a:avLst/>
            </a:prstGeom>
            <a:noFill/>
            <a:ln w="12700">
              <a:solidFill>
                <a:srgbClr val="FFFFFF"/>
              </a:solidFill>
              <a:round/>
              <a:headEnd type="none" w="sm" len="sm"/>
              <a:tailEnd type="none" w="sm" len="sm"/>
            </a:ln>
            <a:effectLst/>
          </p:spPr>
          <p:txBody>
            <a:bodyPr/>
            <a:lstStyle/>
            <a:p>
              <a:endParaRPr lang="es-CL"/>
            </a:p>
          </p:txBody>
        </p:sp>
        <p:sp>
          <p:nvSpPr>
            <p:cNvPr id="65572" name="Line 36"/>
            <p:cNvSpPr>
              <a:spLocks noChangeShapeType="1"/>
            </p:cNvSpPr>
            <p:nvPr/>
          </p:nvSpPr>
          <p:spPr bwMode="auto">
            <a:xfrm>
              <a:off x="5086" y="2423"/>
              <a:ext cx="54" cy="594"/>
            </a:xfrm>
            <a:prstGeom prst="line">
              <a:avLst/>
            </a:prstGeom>
            <a:noFill/>
            <a:ln w="12700">
              <a:solidFill>
                <a:srgbClr val="FFFFFF"/>
              </a:solidFill>
              <a:round/>
              <a:headEnd type="none" w="sm" len="sm"/>
              <a:tailEnd type="none" w="sm" len="sm"/>
            </a:ln>
            <a:effectLst/>
          </p:spPr>
          <p:txBody>
            <a:bodyPr/>
            <a:lstStyle/>
            <a:p>
              <a:endParaRPr lang="es-CL"/>
            </a:p>
          </p:txBody>
        </p:sp>
        <p:sp>
          <p:nvSpPr>
            <p:cNvPr id="65573" name="Line 37"/>
            <p:cNvSpPr>
              <a:spLocks noChangeShapeType="1"/>
            </p:cNvSpPr>
            <p:nvPr/>
          </p:nvSpPr>
          <p:spPr bwMode="auto">
            <a:xfrm flipH="1">
              <a:off x="5061" y="2434"/>
              <a:ext cx="9" cy="679"/>
            </a:xfrm>
            <a:prstGeom prst="line">
              <a:avLst/>
            </a:prstGeom>
            <a:noFill/>
            <a:ln w="12700">
              <a:solidFill>
                <a:srgbClr val="FFFFFF"/>
              </a:solidFill>
              <a:round/>
              <a:headEnd type="none" w="sm" len="sm"/>
              <a:tailEnd type="none" w="sm" len="sm"/>
            </a:ln>
            <a:effectLst/>
          </p:spPr>
          <p:txBody>
            <a:bodyPr/>
            <a:lstStyle/>
            <a:p>
              <a:endParaRPr lang="es-CL"/>
            </a:p>
          </p:txBody>
        </p:sp>
        <p:sp>
          <p:nvSpPr>
            <p:cNvPr id="65574" name="Line 38"/>
            <p:cNvSpPr>
              <a:spLocks noChangeShapeType="1"/>
            </p:cNvSpPr>
            <p:nvPr/>
          </p:nvSpPr>
          <p:spPr bwMode="auto">
            <a:xfrm flipH="1">
              <a:off x="5007" y="2609"/>
              <a:ext cx="21" cy="526"/>
            </a:xfrm>
            <a:prstGeom prst="line">
              <a:avLst/>
            </a:prstGeom>
            <a:noFill/>
            <a:ln w="12700">
              <a:solidFill>
                <a:srgbClr val="FFFFFF"/>
              </a:solidFill>
              <a:round/>
              <a:headEnd type="none" w="sm" len="sm"/>
              <a:tailEnd type="none" w="sm" len="sm"/>
            </a:ln>
            <a:effectLst/>
          </p:spPr>
          <p:txBody>
            <a:bodyPr/>
            <a:lstStyle/>
            <a:p>
              <a:endParaRPr lang="es-CL"/>
            </a:p>
          </p:txBody>
        </p:sp>
        <p:sp>
          <p:nvSpPr>
            <p:cNvPr id="65575" name="Line 39"/>
            <p:cNvSpPr>
              <a:spLocks noChangeShapeType="1"/>
            </p:cNvSpPr>
            <p:nvPr/>
          </p:nvSpPr>
          <p:spPr bwMode="auto">
            <a:xfrm>
              <a:off x="4987" y="2978"/>
              <a:ext cx="0" cy="139"/>
            </a:xfrm>
            <a:prstGeom prst="line">
              <a:avLst/>
            </a:prstGeom>
            <a:noFill/>
            <a:ln w="12700">
              <a:solidFill>
                <a:srgbClr val="FFFFFF"/>
              </a:solidFill>
              <a:round/>
              <a:headEnd type="none" w="sm" len="sm"/>
              <a:tailEnd type="none" w="sm" len="sm"/>
            </a:ln>
            <a:effectLst/>
          </p:spPr>
          <p:txBody>
            <a:bodyPr/>
            <a:lstStyle/>
            <a:p>
              <a:endParaRPr lang="es-CL"/>
            </a:p>
          </p:txBody>
        </p:sp>
        <p:sp>
          <p:nvSpPr>
            <p:cNvPr id="65576" name="Line 40"/>
            <p:cNvSpPr>
              <a:spLocks noChangeShapeType="1"/>
            </p:cNvSpPr>
            <p:nvPr/>
          </p:nvSpPr>
          <p:spPr bwMode="auto">
            <a:xfrm>
              <a:off x="5099" y="2935"/>
              <a:ext cx="24" cy="200"/>
            </a:xfrm>
            <a:prstGeom prst="line">
              <a:avLst/>
            </a:prstGeom>
            <a:noFill/>
            <a:ln w="12700">
              <a:solidFill>
                <a:srgbClr val="FFFFFF"/>
              </a:solidFill>
              <a:round/>
              <a:headEnd type="none" w="sm" len="sm"/>
              <a:tailEnd type="none" w="sm" len="sm"/>
            </a:ln>
            <a:effectLst/>
          </p:spPr>
          <p:txBody>
            <a:bodyPr/>
            <a:lstStyle/>
            <a:p>
              <a:endParaRPr lang="es-CL"/>
            </a:p>
          </p:txBody>
        </p:sp>
        <p:sp>
          <p:nvSpPr>
            <p:cNvPr id="65577" name="Line 41"/>
            <p:cNvSpPr>
              <a:spLocks noChangeShapeType="1"/>
            </p:cNvSpPr>
            <p:nvPr/>
          </p:nvSpPr>
          <p:spPr bwMode="auto">
            <a:xfrm flipH="1">
              <a:off x="5082" y="3074"/>
              <a:ext cx="4" cy="65"/>
            </a:xfrm>
            <a:prstGeom prst="line">
              <a:avLst/>
            </a:prstGeom>
            <a:noFill/>
            <a:ln w="12700">
              <a:solidFill>
                <a:srgbClr val="FFFFFF"/>
              </a:solidFill>
              <a:round/>
              <a:headEnd type="none" w="sm" len="sm"/>
              <a:tailEnd type="none" w="sm" len="sm"/>
            </a:ln>
            <a:effectLst/>
          </p:spPr>
          <p:txBody>
            <a:bodyPr/>
            <a:lstStyle/>
            <a:p>
              <a:endParaRPr lang="es-CL"/>
            </a:p>
          </p:txBody>
        </p:sp>
        <p:sp>
          <p:nvSpPr>
            <p:cNvPr id="65578" name="Line 42"/>
            <p:cNvSpPr>
              <a:spLocks noChangeShapeType="1"/>
            </p:cNvSpPr>
            <p:nvPr/>
          </p:nvSpPr>
          <p:spPr bwMode="auto">
            <a:xfrm>
              <a:off x="5037" y="2981"/>
              <a:ext cx="4" cy="158"/>
            </a:xfrm>
            <a:prstGeom prst="line">
              <a:avLst/>
            </a:prstGeom>
            <a:noFill/>
            <a:ln w="12700">
              <a:solidFill>
                <a:srgbClr val="FFFFFF"/>
              </a:solidFill>
              <a:round/>
              <a:headEnd type="none" w="sm" len="sm"/>
              <a:tailEnd type="none" w="sm" len="sm"/>
            </a:ln>
            <a:effectLst/>
          </p:spPr>
          <p:txBody>
            <a:bodyPr/>
            <a:lstStyle/>
            <a:p>
              <a:endParaRPr lang="es-CL"/>
            </a:p>
          </p:txBody>
        </p:sp>
        <p:sp>
          <p:nvSpPr>
            <p:cNvPr id="65579" name="Line 43"/>
            <p:cNvSpPr>
              <a:spLocks noChangeShapeType="1"/>
            </p:cNvSpPr>
            <p:nvPr/>
          </p:nvSpPr>
          <p:spPr bwMode="auto">
            <a:xfrm>
              <a:off x="5007" y="2438"/>
              <a:ext cx="0" cy="182"/>
            </a:xfrm>
            <a:prstGeom prst="line">
              <a:avLst/>
            </a:prstGeom>
            <a:noFill/>
            <a:ln w="12700">
              <a:solidFill>
                <a:srgbClr val="FFFFFF"/>
              </a:solidFill>
              <a:round/>
              <a:headEnd type="none" w="sm" len="sm"/>
              <a:tailEnd type="none" w="sm" len="sm"/>
            </a:ln>
            <a:effectLst/>
          </p:spPr>
          <p:txBody>
            <a:bodyPr/>
            <a:lstStyle/>
            <a:p>
              <a:endParaRPr lang="es-CL"/>
            </a:p>
          </p:txBody>
        </p:sp>
        <p:sp>
          <p:nvSpPr>
            <p:cNvPr id="65580" name="Line 44"/>
            <p:cNvSpPr>
              <a:spLocks noChangeShapeType="1"/>
            </p:cNvSpPr>
            <p:nvPr/>
          </p:nvSpPr>
          <p:spPr bwMode="auto">
            <a:xfrm>
              <a:off x="5032" y="2459"/>
              <a:ext cx="9" cy="422"/>
            </a:xfrm>
            <a:prstGeom prst="line">
              <a:avLst/>
            </a:prstGeom>
            <a:noFill/>
            <a:ln w="12700">
              <a:solidFill>
                <a:srgbClr val="FFFFFF"/>
              </a:solidFill>
              <a:round/>
              <a:headEnd type="none" w="sm" len="sm"/>
              <a:tailEnd type="none" w="sm" len="sm"/>
            </a:ln>
            <a:effectLst/>
          </p:spPr>
          <p:txBody>
            <a:bodyPr/>
            <a:lstStyle/>
            <a:p>
              <a:endParaRPr lang="es-CL"/>
            </a:p>
          </p:txBody>
        </p:sp>
        <p:sp>
          <p:nvSpPr>
            <p:cNvPr id="65581" name="Line 45"/>
            <p:cNvSpPr>
              <a:spLocks noChangeShapeType="1"/>
            </p:cNvSpPr>
            <p:nvPr/>
          </p:nvSpPr>
          <p:spPr bwMode="auto">
            <a:xfrm>
              <a:off x="4958" y="2927"/>
              <a:ext cx="17" cy="201"/>
            </a:xfrm>
            <a:prstGeom prst="line">
              <a:avLst/>
            </a:prstGeom>
            <a:noFill/>
            <a:ln w="12700">
              <a:solidFill>
                <a:srgbClr val="FFFFFF"/>
              </a:solidFill>
              <a:round/>
              <a:headEnd type="none" w="sm" len="sm"/>
              <a:tailEnd type="none" w="sm" len="sm"/>
            </a:ln>
            <a:effectLst/>
          </p:spPr>
          <p:txBody>
            <a:bodyPr/>
            <a:lstStyle/>
            <a:p>
              <a:endParaRPr lang="es-CL"/>
            </a:p>
          </p:txBody>
        </p:sp>
        <p:sp>
          <p:nvSpPr>
            <p:cNvPr id="65582" name="Line 46"/>
            <p:cNvSpPr>
              <a:spLocks noChangeShapeType="1"/>
            </p:cNvSpPr>
            <p:nvPr/>
          </p:nvSpPr>
          <p:spPr bwMode="auto">
            <a:xfrm>
              <a:off x="4941" y="2759"/>
              <a:ext cx="0" cy="372"/>
            </a:xfrm>
            <a:prstGeom prst="line">
              <a:avLst/>
            </a:prstGeom>
            <a:noFill/>
            <a:ln w="12700">
              <a:solidFill>
                <a:srgbClr val="FFFFFF"/>
              </a:solidFill>
              <a:round/>
              <a:headEnd type="none" w="sm" len="sm"/>
              <a:tailEnd type="none" w="sm" len="sm"/>
            </a:ln>
            <a:effectLst/>
          </p:spPr>
          <p:txBody>
            <a:bodyPr/>
            <a:lstStyle/>
            <a:p>
              <a:endParaRPr lang="es-CL"/>
            </a:p>
          </p:txBody>
        </p:sp>
        <p:sp>
          <p:nvSpPr>
            <p:cNvPr id="65583" name="Line 47"/>
            <p:cNvSpPr>
              <a:spLocks noChangeShapeType="1"/>
            </p:cNvSpPr>
            <p:nvPr/>
          </p:nvSpPr>
          <p:spPr bwMode="auto">
            <a:xfrm flipH="1">
              <a:off x="5099" y="2824"/>
              <a:ext cx="4" cy="293"/>
            </a:xfrm>
            <a:prstGeom prst="line">
              <a:avLst/>
            </a:prstGeom>
            <a:noFill/>
            <a:ln w="12700">
              <a:solidFill>
                <a:srgbClr val="FFFFFF"/>
              </a:solidFill>
              <a:round/>
              <a:headEnd type="none" w="sm" len="sm"/>
              <a:tailEnd type="none" w="sm" len="sm"/>
            </a:ln>
            <a:effectLst/>
          </p:spPr>
          <p:txBody>
            <a:bodyPr/>
            <a:lstStyle/>
            <a:p>
              <a:endParaRPr lang="es-CL"/>
            </a:p>
          </p:txBody>
        </p:sp>
        <p:sp>
          <p:nvSpPr>
            <p:cNvPr id="65584" name="Line 48"/>
            <p:cNvSpPr>
              <a:spLocks noChangeShapeType="1"/>
            </p:cNvSpPr>
            <p:nvPr/>
          </p:nvSpPr>
          <p:spPr bwMode="auto">
            <a:xfrm flipH="1">
              <a:off x="5078" y="2613"/>
              <a:ext cx="12" cy="425"/>
            </a:xfrm>
            <a:prstGeom prst="line">
              <a:avLst/>
            </a:prstGeom>
            <a:noFill/>
            <a:ln w="12700">
              <a:solidFill>
                <a:srgbClr val="FFFFFF"/>
              </a:solidFill>
              <a:round/>
              <a:headEnd type="none" w="sm" len="sm"/>
              <a:tailEnd type="none" w="sm" len="sm"/>
            </a:ln>
            <a:effectLst/>
          </p:spPr>
          <p:txBody>
            <a:bodyPr/>
            <a:lstStyle/>
            <a:p>
              <a:endParaRPr lang="es-CL"/>
            </a:p>
          </p:txBody>
        </p:sp>
        <p:sp>
          <p:nvSpPr>
            <p:cNvPr id="65585" name="Line 49"/>
            <p:cNvSpPr>
              <a:spLocks noChangeShapeType="1"/>
            </p:cNvSpPr>
            <p:nvPr/>
          </p:nvSpPr>
          <p:spPr bwMode="auto">
            <a:xfrm>
              <a:off x="5132" y="3013"/>
              <a:ext cx="8" cy="111"/>
            </a:xfrm>
            <a:prstGeom prst="line">
              <a:avLst/>
            </a:prstGeom>
            <a:noFill/>
            <a:ln w="12700">
              <a:solidFill>
                <a:srgbClr val="FFFFFF"/>
              </a:solidFill>
              <a:round/>
              <a:headEnd type="none" w="sm" len="sm"/>
              <a:tailEnd type="none" w="sm" len="sm"/>
            </a:ln>
            <a:effectLst/>
          </p:spPr>
          <p:txBody>
            <a:bodyPr/>
            <a:lstStyle/>
            <a:p>
              <a:endParaRPr lang="es-CL"/>
            </a:p>
          </p:txBody>
        </p:sp>
        <p:sp>
          <p:nvSpPr>
            <p:cNvPr id="65586" name="Line 50"/>
            <p:cNvSpPr>
              <a:spLocks noChangeShapeType="1"/>
            </p:cNvSpPr>
            <p:nvPr/>
          </p:nvSpPr>
          <p:spPr bwMode="auto">
            <a:xfrm>
              <a:off x="4916" y="2759"/>
              <a:ext cx="0" cy="351"/>
            </a:xfrm>
            <a:prstGeom prst="line">
              <a:avLst/>
            </a:prstGeom>
            <a:noFill/>
            <a:ln w="12700">
              <a:solidFill>
                <a:srgbClr val="FFFFFF"/>
              </a:solidFill>
              <a:round/>
              <a:headEnd type="none" w="sm" len="sm"/>
              <a:tailEnd type="none" w="sm" len="sm"/>
            </a:ln>
            <a:effectLst/>
          </p:spPr>
          <p:txBody>
            <a:bodyPr/>
            <a:lstStyle/>
            <a:p>
              <a:endParaRPr lang="es-CL"/>
            </a:p>
          </p:txBody>
        </p:sp>
      </p:grpSp>
      <p:grpSp>
        <p:nvGrpSpPr>
          <p:cNvPr id="6" name="Group 51"/>
          <p:cNvGrpSpPr>
            <a:grpSpLocks/>
          </p:cNvGrpSpPr>
          <p:nvPr/>
        </p:nvGrpSpPr>
        <p:grpSpPr bwMode="auto">
          <a:xfrm>
            <a:off x="7808913" y="3835400"/>
            <a:ext cx="361950" cy="1109663"/>
            <a:chOff x="4919" y="2416"/>
            <a:chExt cx="228" cy="699"/>
          </a:xfrm>
        </p:grpSpPr>
        <p:sp>
          <p:nvSpPr>
            <p:cNvPr id="65588" name="Line 52"/>
            <p:cNvSpPr>
              <a:spLocks noChangeShapeType="1"/>
            </p:cNvSpPr>
            <p:nvPr/>
          </p:nvSpPr>
          <p:spPr bwMode="auto">
            <a:xfrm>
              <a:off x="4919" y="2416"/>
              <a:ext cx="5" cy="311"/>
            </a:xfrm>
            <a:prstGeom prst="line">
              <a:avLst/>
            </a:prstGeom>
            <a:noFill/>
            <a:ln w="12700">
              <a:solidFill>
                <a:srgbClr val="0080FF"/>
              </a:solidFill>
              <a:round/>
              <a:headEnd type="none" w="sm" len="sm"/>
              <a:tailEnd type="none" w="sm" len="sm"/>
            </a:ln>
            <a:effectLst/>
          </p:spPr>
          <p:txBody>
            <a:bodyPr/>
            <a:lstStyle/>
            <a:p>
              <a:endParaRPr lang="es-CL"/>
            </a:p>
          </p:txBody>
        </p:sp>
        <p:sp>
          <p:nvSpPr>
            <p:cNvPr id="65589" name="Line 53"/>
            <p:cNvSpPr>
              <a:spLocks noChangeShapeType="1"/>
            </p:cNvSpPr>
            <p:nvPr/>
          </p:nvSpPr>
          <p:spPr bwMode="auto">
            <a:xfrm flipH="1">
              <a:off x="4936" y="2440"/>
              <a:ext cx="4" cy="471"/>
            </a:xfrm>
            <a:prstGeom prst="line">
              <a:avLst/>
            </a:prstGeom>
            <a:noFill/>
            <a:ln w="12700">
              <a:solidFill>
                <a:srgbClr val="0080FF"/>
              </a:solidFill>
              <a:round/>
              <a:headEnd type="none" w="sm" len="sm"/>
              <a:tailEnd type="none" w="sm" len="sm"/>
            </a:ln>
            <a:effectLst/>
          </p:spPr>
          <p:txBody>
            <a:bodyPr/>
            <a:lstStyle/>
            <a:p>
              <a:endParaRPr lang="es-CL"/>
            </a:p>
          </p:txBody>
        </p:sp>
        <p:sp>
          <p:nvSpPr>
            <p:cNvPr id="65590" name="Line 54"/>
            <p:cNvSpPr>
              <a:spLocks noChangeShapeType="1"/>
            </p:cNvSpPr>
            <p:nvPr/>
          </p:nvSpPr>
          <p:spPr bwMode="auto">
            <a:xfrm flipH="1">
              <a:off x="4965" y="2530"/>
              <a:ext cx="4" cy="533"/>
            </a:xfrm>
            <a:prstGeom prst="line">
              <a:avLst/>
            </a:prstGeom>
            <a:noFill/>
            <a:ln w="12700">
              <a:solidFill>
                <a:srgbClr val="0080FF"/>
              </a:solidFill>
              <a:round/>
              <a:headEnd type="none" w="sm" len="sm"/>
              <a:tailEnd type="none" w="sm" len="sm"/>
            </a:ln>
            <a:effectLst/>
          </p:spPr>
          <p:txBody>
            <a:bodyPr/>
            <a:lstStyle/>
            <a:p>
              <a:endParaRPr lang="es-CL"/>
            </a:p>
          </p:txBody>
        </p:sp>
        <p:sp>
          <p:nvSpPr>
            <p:cNvPr id="65591" name="Line 55"/>
            <p:cNvSpPr>
              <a:spLocks noChangeShapeType="1"/>
            </p:cNvSpPr>
            <p:nvPr/>
          </p:nvSpPr>
          <p:spPr bwMode="auto">
            <a:xfrm>
              <a:off x="4973" y="2444"/>
              <a:ext cx="13" cy="477"/>
            </a:xfrm>
            <a:prstGeom prst="line">
              <a:avLst/>
            </a:prstGeom>
            <a:noFill/>
            <a:ln w="12700">
              <a:solidFill>
                <a:srgbClr val="0080FF"/>
              </a:solidFill>
              <a:round/>
              <a:headEnd type="none" w="sm" len="sm"/>
              <a:tailEnd type="none" w="sm" len="sm"/>
            </a:ln>
            <a:effectLst/>
          </p:spPr>
          <p:txBody>
            <a:bodyPr/>
            <a:lstStyle/>
            <a:p>
              <a:endParaRPr lang="es-CL"/>
            </a:p>
          </p:txBody>
        </p:sp>
        <p:sp>
          <p:nvSpPr>
            <p:cNvPr id="65592" name="Line 56"/>
            <p:cNvSpPr>
              <a:spLocks noChangeShapeType="1"/>
            </p:cNvSpPr>
            <p:nvPr/>
          </p:nvSpPr>
          <p:spPr bwMode="auto">
            <a:xfrm>
              <a:off x="5093" y="2423"/>
              <a:ext cx="54" cy="574"/>
            </a:xfrm>
            <a:prstGeom prst="line">
              <a:avLst/>
            </a:prstGeom>
            <a:noFill/>
            <a:ln w="12700">
              <a:solidFill>
                <a:srgbClr val="0080FF"/>
              </a:solidFill>
              <a:round/>
              <a:headEnd type="none" w="sm" len="sm"/>
              <a:tailEnd type="none" w="sm" len="sm"/>
            </a:ln>
            <a:effectLst/>
          </p:spPr>
          <p:txBody>
            <a:bodyPr/>
            <a:lstStyle/>
            <a:p>
              <a:endParaRPr lang="es-CL"/>
            </a:p>
          </p:txBody>
        </p:sp>
        <p:sp>
          <p:nvSpPr>
            <p:cNvPr id="65593" name="Line 57"/>
            <p:cNvSpPr>
              <a:spLocks noChangeShapeType="1"/>
            </p:cNvSpPr>
            <p:nvPr/>
          </p:nvSpPr>
          <p:spPr bwMode="auto">
            <a:xfrm flipH="1">
              <a:off x="5069" y="2433"/>
              <a:ext cx="8" cy="658"/>
            </a:xfrm>
            <a:prstGeom prst="line">
              <a:avLst/>
            </a:prstGeom>
            <a:noFill/>
            <a:ln w="12700">
              <a:solidFill>
                <a:srgbClr val="0080FF"/>
              </a:solidFill>
              <a:round/>
              <a:headEnd type="none" w="sm" len="sm"/>
              <a:tailEnd type="none" w="sm" len="sm"/>
            </a:ln>
            <a:effectLst/>
          </p:spPr>
          <p:txBody>
            <a:bodyPr/>
            <a:lstStyle/>
            <a:p>
              <a:endParaRPr lang="es-CL"/>
            </a:p>
          </p:txBody>
        </p:sp>
        <p:sp>
          <p:nvSpPr>
            <p:cNvPr id="65594" name="Line 58"/>
            <p:cNvSpPr>
              <a:spLocks noChangeShapeType="1"/>
            </p:cNvSpPr>
            <p:nvPr/>
          </p:nvSpPr>
          <p:spPr bwMode="auto">
            <a:xfrm flipH="1">
              <a:off x="5015" y="2603"/>
              <a:ext cx="20" cy="508"/>
            </a:xfrm>
            <a:prstGeom prst="line">
              <a:avLst/>
            </a:prstGeom>
            <a:noFill/>
            <a:ln w="12700">
              <a:solidFill>
                <a:srgbClr val="0080FF"/>
              </a:solidFill>
              <a:round/>
              <a:headEnd type="none" w="sm" len="sm"/>
              <a:tailEnd type="none" w="sm" len="sm"/>
            </a:ln>
            <a:effectLst/>
          </p:spPr>
          <p:txBody>
            <a:bodyPr/>
            <a:lstStyle/>
            <a:p>
              <a:endParaRPr lang="es-CL"/>
            </a:p>
          </p:txBody>
        </p:sp>
        <p:sp>
          <p:nvSpPr>
            <p:cNvPr id="65595" name="Line 59"/>
            <p:cNvSpPr>
              <a:spLocks noChangeShapeType="1"/>
            </p:cNvSpPr>
            <p:nvPr/>
          </p:nvSpPr>
          <p:spPr bwMode="auto">
            <a:xfrm>
              <a:off x="4994" y="2959"/>
              <a:ext cx="0" cy="135"/>
            </a:xfrm>
            <a:prstGeom prst="line">
              <a:avLst/>
            </a:prstGeom>
            <a:noFill/>
            <a:ln w="12700">
              <a:solidFill>
                <a:srgbClr val="0080FF"/>
              </a:solidFill>
              <a:round/>
              <a:headEnd type="none" w="sm" len="sm"/>
              <a:tailEnd type="none" w="sm" len="sm"/>
            </a:ln>
            <a:effectLst/>
          </p:spPr>
          <p:txBody>
            <a:bodyPr/>
            <a:lstStyle/>
            <a:p>
              <a:endParaRPr lang="es-CL"/>
            </a:p>
          </p:txBody>
        </p:sp>
        <p:sp>
          <p:nvSpPr>
            <p:cNvPr id="65596" name="Line 60"/>
            <p:cNvSpPr>
              <a:spLocks noChangeShapeType="1"/>
            </p:cNvSpPr>
            <p:nvPr/>
          </p:nvSpPr>
          <p:spPr bwMode="auto">
            <a:xfrm>
              <a:off x="5106" y="2918"/>
              <a:ext cx="25" cy="193"/>
            </a:xfrm>
            <a:prstGeom prst="line">
              <a:avLst/>
            </a:prstGeom>
            <a:noFill/>
            <a:ln w="12700">
              <a:solidFill>
                <a:srgbClr val="0080FF"/>
              </a:solidFill>
              <a:round/>
              <a:headEnd type="none" w="sm" len="sm"/>
              <a:tailEnd type="none" w="sm" len="sm"/>
            </a:ln>
            <a:effectLst/>
          </p:spPr>
          <p:txBody>
            <a:bodyPr/>
            <a:lstStyle/>
            <a:p>
              <a:endParaRPr lang="es-CL"/>
            </a:p>
          </p:txBody>
        </p:sp>
        <p:sp>
          <p:nvSpPr>
            <p:cNvPr id="65597" name="Line 61"/>
            <p:cNvSpPr>
              <a:spLocks noChangeShapeType="1"/>
            </p:cNvSpPr>
            <p:nvPr/>
          </p:nvSpPr>
          <p:spPr bwMode="auto">
            <a:xfrm flipH="1">
              <a:off x="5089" y="3053"/>
              <a:ext cx="4" cy="62"/>
            </a:xfrm>
            <a:prstGeom prst="line">
              <a:avLst/>
            </a:prstGeom>
            <a:noFill/>
            <a:ln w="12700">
              <a:solidFill>
                <a:srgbClr val="0080FF"/>
              </a:solidFill>
              <a:round/>
              <a:headEnd type="none" w="sm" len="sm"/>
              <a:tailEnd type="none" w="sm" len="sm"/>
            </a:ln>
            <a:effectLst/>
          </p:spPr>
          <p:txBody>
            <a:bodyPr/>
            <a:lstStyle/>
            <a:p>
              <a:endParaRPr lang="es-CL"/>
            </a:p>
          </p:txBody>
        </p:sp>
        <p:sp>
          <p:nvSpPr>
            <p:cNvPr id="65598" name="Line 62"/>
            <p:cNvSpPr>
              <a:spLocks noChangeShapeType="1"/>
            </p:cNvSpPr>
            <p:nvPr/>
          </p:nvSpPr>
          <p:spPr bwMode="auto">
            <a:xfrm>
              <a:off x="5044" y="2963"/>
              <a:ext cx="4" cy="152"/>
            </a:xfrm>
            <a:prstGeom prst="line">
              <a:avLst/>
            </a:prstGeom>
            <a:noFill/>
            <a:ln w="12700">
              <a:solidFill>
                <a:srgbClr val="0080FF"/>
              </a:solidFill>
              <a:round/>
              <a:headEnd type="none" w="sm" len="sm"/>
              <a:tailEnd type="none" w="sm" len="sm"/>
            </a:ln>
            <a:effectLst/>
          </p:spPr>
          <p:txBody>
            <a:bodyPr/>
            <a:lstStyle/>
            <a:p>
              <a:endParaRPr lang="es-CL"/>
            </a:p>
          </p:txBody>
        </p:sp>
        <p:sp>
          <p:nvSpPr>
            <p:cNvPr id="65599" name="Line 63"/>
            <p:cNvSpPr>
              <a:spLocks noChangeShapeType="1"/>
            </p:cNvSpPr>
            <p:nvPr/>
          </p:nvSpPr>
          <p:spPr bwMode="auto">
            <a:xfrm>
              <a:off x="5015" y="2437"/>
              <a:ext cx="0" cy="176"/>
            </a:xfrm>
            <a:prstGeom prst="line">
              <a:avLst/>
            </a:prstGeom>
            <a:noFill/>
            <a:ln w="12700">
              <a:solidFill>
                <a:srgbClr val="0080FF"/>
              </a:solidFill>
              <a:round/>
              <a:headEnd type="none" w="sm" len="sm"/>
              <a:tailEnd type="none" w="sm" len="sm"/>
            </a:ln>
            <a:effectLst/>
          </p:spPr>
          <p:txBody>
            <a:bodyPr/>
            <a:lstStyle/>
            <a:p>
              <a:endParaRPr lang="es-CL"/>
            </a:p>
          </p:txBody>
        </p:sp>
        <p:sp>
          <p:nvSpPr>
            <p:cNvPr id="65600" name="Line 64"/>
            <p:cNvSpPr>
              <a:spLocks noChangeShapeType="1"/>
            </p:cNvSpPr>
            <p:nvPr/>
          </p:nvSpPr>
          <p:spPr bwMode="auto">
            <a:xfrm>
              <a:off x="5040" y="2457"/>
              <a:ext cx="8" cy="409"/>
            </a:xfrm>
            <a:prstGeom prst="line">
              <a:avLst/>
            </a:prstGeom>
            <a:noFill/>
            <a:ln w="12700">
              <a:solidFill>
                <a:srgbClr val="0080FF"/>
              </a:solidFill>
              <a:round/>
              <a:headEnd type="none" w="sm" len="sm"/>
              <a:tailEnd type="none" w="sm" len="sm"/>
            </a:ln>
            <a:effectLst/>
          </p:spPr>
          <p:txBody>
            <a:bodyPr/>
            <a:lstStyle/>
            <a:p>
              <a:endParaRPr lang="es-CL"/>
            </a:p>
          </p:txBody>
        </p:sp>
        <p:sp>
          <p:nvSpPr>
            <p:cNvPr id="65601" name="Line 65"/>
            <p:cNvSpPr>
              <a:spLocks noChangeShapeType="1"/>
            </p:cNvSpPr>
            <p:nvPr/>
          </p:nvSpPr>
          <p:spPr bwMode="auto">
            <a:xfrm>
              <a:off x="4965" y="2911"/>
              <a:ext cx="17" cy="194"/>
            </a:xfrm>
            <a:prstGeom prst="line">
              <a:avLst/>
            </a:prstGeom>
            <a:noFill/>
            <a:ln w="12700">
              <a:solidFill>
                <a:srgbClr val="0080FF"/>
              </a:solidFill>
              <a:round/>
              <a:headEnd type="none" w="sm" len="sm"/>
              <a:tailEnd type="none" w="sm" len="sm"/>
            </a:ln>
            <a:effectLst/>
          </p:spPr>
          <p:txBody>
            <a:bodyPr/>
            <a:lstStyle/>
            <a:p>
              <a:endParaRPr lang="es-CL"/>
            </a:p>
          </p:txBody>
        </p:sp>
        <p:sp>
          <p:nvSpPr>
            <p:cNvPr id="65602" name="Line 66"/>
            <p:cNvSpPr>
              <a:spLocks noChangeShapeType="1"/>
            </p:cNvSpPr>
            <p:nvPr/>
          </p:nvSpPr>
          <p:spPr bwMode="auto">
            <a:xfrm>
              <a:off x="4949" y="2748"/>
              <a:ext cx="0" cy="360"/>
            </a:xfrm>
            <a:prstGeom prst="line">
              <a:avLst/>
            </a:prstGeom>
            <a:noFill/>
            <a:ln w="12700">
              <a:solidFill>
                <a:srgbClr val="0080FF"/>
              </a:solidFill>
              <a:round/>
              <a:headEnd type="none" w="sm" len="sm"/>
              <a:tailEnd type="none" w="sm" len="sm"/>
            </a:ln>
            <a:effectLst/>
          </p:spPr>
          <p:txBody>
            <a:bodyPr/>
            <a:lstStyle/>
            <a:p>
              <a:endParaRPr lang="es-CL"/>
            </a:p>
          </p:txBody>
        </p:sp>
        <p:sp>
          <p:nvSpPr>
            <p:cNvPr id="65603" name="Line 67"/>
            <p:cNvSpPr>
              <a:spLocks noChangeShapeType="1"/>
            </p:cNvSpPr>
            <p:nvPr/>
          </p:nvSpPr>
          <p:spPr bwMode="auto">
            <a:xfrm flipH="1">
              <a:off x="5106" y="2811"/>
              <a:ext cx="4" cy="283"/>
            </a:xfrm>
            <a:prstGeom prst="line">
              <a:avLst/>
            </a:prstGeom>
            <a:noFill/>
            <a:ln w="12700">
              <a:solidFill>
                <a:srgbClr val="0080FF"/>
              </a:solidFill>
              <a:round/>
              <a:headEnd type="none" w="sm" len="sm"/>
              <a:tailEnd type="none" w="sm" len="sm"/>
            </a:ln>
            <a:effectLst/>
          </p:spPr>
          <p:txBody>
            <a:bodyPr/>
            <a:lstStyle/>
            <a:p>
              <a:endParaRPr lang="es-CL"/>
            </a:p>
          </p:txBody>
        </p:sp>
        <p:sp>
          <p:nvSpPr>
            <p:cNvPr id="65604" name="Line 68"/>
            <p:cNvSpPr>
              <a:spLocks noChangeShapeType="1"/>
            </p:cNvSpPr>
            <p:nvPr/>
          </p:nvSpPr>
          <p:spPr bwMode="auto">
            <a:xfrm flipH="1">
              <a:off x="5085" y="2606"/>
              <a:ext cx="13" cy="412"/>
            </a:xfrm>
            <a:prstGeom prst="line">
              <a:avLst/>
            </a:prstGeom>
            <a:noFill/>
            <a:ln w="12700">
              <a:solidFill>
                <a:srgbClr val="0080FF"/>
              </a:solidFill>
              <a:round/>
              <a:headEnd type="none" w="sm" len="sm"/>
              <a:tailEnd type="none" w="sm" len="sm"/>
            </a:ln>
            <a:effectLst/>
          </p:spPr>
          <p:txBody>
            <a:bodyPr/>
            <a:lstStyle/>
            <a:p>
              <a:endParaRPr lang="es-CL"/>
            </a:p>
          </p:txBody>
        </p:sp>
        <p:sp>
          <p:nvSpPr>
            <p:cNvPr id="65605" name="Line 69"/>
            <p:cNvSpPr>
              <a:spLocks noChangeShapeType="1"/>
            </p:cNvSpPr>
            <p:nvPr/>
          </p:nvSpPr>
          <p:spPr bwMode="auto">
            <a:xfrm>
              <a:off x="5139" y="2994"/>
              <a:ext cx="8" cy="107"/>
            </a:xfrm>
            <a:prstGeom prst="line">
              <a:avLst/>
            </a:prstGeom>
            <a:noFill/>
            <a:ln w="12700">
              <a:solidFill>
                <a:srgbClr val="0080FF"/>
              </a:solidFill>
              <a:round/>
              <a:headEnd type="none" w="sm" len="sm"/>
              <a:tailEnd type="none" w="sm" len="sm"/>
            </a:ln>
            <a:effectLst/>
          </p:spPr>
          <p:txBody>
            <a:bodyPr/>
            <a:lstStyle/>
            <a:p>
              <a:endParaRPr lang="es-CL"/>
            </a:p>
          </p:txBody>
        </p:sp>
        <p:sp>
          <p:nvSpPr>
            <p:cNvPr id="65606" name="Line 70"/>
            <p:cNvSpPr>
              <a:spLocks noChangeShapeType="1"/>
            </p:cNvSpPr>
            <p:nvPr/>
          </p:nvSpPr>
          <p:spPr bwMode="auto">
            <a:xfrm>
              <a:off x="4924" y="2748"/>
              <a:ext cx="0" cy="339"/>
            </a:xfrm>
            <a:prstGeom prst="line">
              <a:avLst/>
            </a:prstGeom>
            <a:noFill/>
            <a:ln w="12700">
              <a:solidFill>
                <a:srgbClr val="0080FF"/>
              </a:solidFill>
              <a:round/>
              <a:headEnd type="none" w="sm" len="sm"/>
              <a:tailEnd type="none" w="sm" len="sm"/>
            </a:ln>
            <a:effectLst/>
          </p:spPr>
          <p:txBody>
            <a:bodyPr/>
            <a:lstStyle/>
            <a:p>
              <a:endParaRPr lang="es-CL"/>
            </a:p>
          </p:txBody>
        </p:sp>
      </p:grpSp>
      <p:grpSp>
        <p:nvGrpSpPr>
          <p:cNvPr id="7" name="Group 71"/>
          <p:cNvGrpSpPr>
            <a:grpSpLocks/>
          </p:cNvGrpSpPr>
          <p:nvPr/>
        </p:nvGrpSpPr>
        <p:grpSpPr bwMode="auto">
          <a:xfrm>
            <a:off x="7808913" y="3835400"/>
            <a:ext cx="361950" cy="1109663"/>
            <a:chOff x="4919" y="2416"/>
            <a:chExt cx="228" cy="699"/>
          </a:xfrm>
        </p:grpSpPr>
        <p:sp>
          <p:nvSpPr>
            <p:cNvPr id="65608" name="Line 72"/>
            <p:cNvSpPr>
              <a:spLocks noChangeShapeType="1"/>
            </p:cNvSpPr>
            <p:nvPr/>
          </p:nvSpPr>
          <p:spPr bwMode="auto">
            <a:xfrm>
              <a:off x="4919" y="2416"/>
              <a:ext cx="5" cy="311"/>
            </a:xfrm>
            <a:prstGeom prst="line">
              <a:avLst/>
            </a:prstGeom>
            <a:noFill/>
            <a:ln w="12700">
              <a:solidFill>
                <a:srgbClr val="FFFFFF"/>
              </a:solidFill>
              <a:round/>
              <a:headEnd type="none" w="sm" len="sm"/>
              <a:tailEnd type="none" w="sm" len="sm"/>
            </a:ln>
            <a:effectLst/>
          </p:spPr>
          <p:txBody>
            <a:bodyPr/>
            <a:lstStyle/>
            <a:p>
              <a:endParaRPr lang="es-CL"/>
            </a:p>
          </p:txBody>
        </p:sp>
        <p:sp>
          <p:nvSpPr>
            <p:cNvPr id="65609" name="Line 73"/>
            <p:cNvSpPr>
              <a:spLocks noChangeShapeType="1"/>
            </p:cNvSpPr>
            <p:nvPr/>
          </p:nvSpPr>
          <p:spPr bwMode="auto">
            <a:xfrm flipH="1">
              <a:off x="4936" y="2440"/>
              <a:ext cx="4" cy="471"/>
            </a:xfrm>
            <a:prstGeom prst="line">
              <a:avLst/>
            </a:prstGeom>
            <a:noFill/>
            <a:ln w="12700">
              <a:solidFill>
                <a:srgbClr val="FFFFFF"/>
              </a:solidFill>
              <a:round/>
              <a:headEnd type="none" w="sm" len="sm"/>
              <a:tailEnd type="none" w="sm" len="sm"/>
            </a:ln>
            <a:effectLst/>
          </p:spPr>
          <p:txBody>
            <a:bodyPr/>
            <a:lstStyle/>
            <a:p>
              <a:endParaRPr lang="es-CL"/>
            </a:p>
          </p:txBody>
        </p:sp>
        <p:sp>
          <p:nvSpPr>
            <p:cNvPr id="65610" name="Line 74"/>
            <p:cNvSpPr>
              <a:spLocks noChangeShapeType="1"/>
            </p:cNvSpPr>
            <p:nvPr/>
          </p:nvSpPr>
          <p:spPr bwMode="auto">
            <a:xfrm flipH="1">
              <a:off x="4965" y="2530"/>
              <a:ext cx="4" cy="533"/>
            </a:xfrm>
            <a:prstGeom prst="line">
              <a:avLst/>
            </a:prstGeom>
            <a:noFill/>
            <a:ln w="12700">
              <a:solidFill>
                <a:srgbClr val="FFFFFF"/>
              </a:solidFill>
              <a:round/>
              <a:headEnd type="none" w="sm" len="sm"/>
              <a:tailEnd type="none" w="sm" len="sm"/>
            </a:ln>
            <a:effectLst/>
          </p:spPr>
          <p:txBody>
            <a:bodyPr/>
            <a:lstStyle/>
            <a:p>
              <a:endParaRPr lang="es-CL"/>
            </a:p>
          </p:txBody>
        </p:sp>
        <p:sp>
          <p:nvSpPr>
            <p:cNvPr id="65611" name="Line 75"/>
            <p:cNvSpPr>
              <a:spLocks noChangeShapeType="1"/>
            </p:cNvSpPr>
            <p:nvPr/>
          </p:nvSpPr>
          <p:spPr bwMode="auto">
            <a:xfrm>
              <a:off x="4973" y="2444"/>
              <a:ext cx="13" cy="477"/>
            </a:xfrm>
            <a:prstGeom prst="line">
              <a:avLst/>
            </a:prstGeom>
            <a:noFill/>
            <a:ln w="12700">
              <a:solidFill>
                <a:srgbClr val="FFFFFF"/>
              </a:solidFill>
              <a:round/>
              <a:headEnd type="none" w="sm" len="sm"/>
              <a:tailEnd type="none" w="sm" len="sm"/>
            </a:ln>
            <a:effectLst/>
          </p:spPr>
          <p:txBody>
            <a:bodyPr/>
            <a:lstStyle/>
            <a:p>
              <a:endParaRPr lang="es-CL"/>
            </a:p>
          </p:txBody>
        </p:sp>
        <p:sp>
          <p:nvSpPr>
            <p:cNvPr id="65612" name="Line 76"/>
            <p:cNvSpPr>
              <a:spLocks noChangeShapeType="1"/>
            </p:cNvSpPr>
            <p:nvPr/>
          </p:nvSpPr>
          <p:spPr bwMode="auto">
            <a:xfrm>
              <a:off x="5093" y="2423"/>
              <a:ext cx="54" cy="574"/>
            </a:xfrm>
            <a:prstGeom prst="line">
              <a:avLst/>
            </a:prstGeom>
            <a:noFill/>
            <a:ln w="12700">
              <a:solidFill>
                <a:srgbClr val="FFFFFF"/>
              </a:solidFill>
              <a:round/>
              <a:headEnd type="none" w="sm" len="sm"/>
              <a:tailEnd type="none" w="sm" len="sm"/>
            </a:ln>
            <a:effectLst/>
          </p:spPr>
          <p:txBody>
            <a:bodyPr/>
            <a:lstStyle/>
            <a:p>
              <a:endParaRPr lang="es-CL"/>
            </a:p>
          </p:txBody>
        </p:sp>
        <p:sp>
          <p:nvSpPr>
            <p:cNvPr id="65613" name="Line 77"/>
            <p:cNvSpPr>
              <a:spLocks noChangeShapeType="1"/>
            </p:cNvSpPr>
            <p:nvPr/>
          </p:nvSpPr>
          <p:spPr bwMode="auto">
            <a:xfrm flipH="1">
              <a:off x="5069" y="2433"/>
              <a:ext cx="8" cy="658"/>
            </a:xfrm>
            <a:prstGeom prst="line">
              <a:avLst/>
            </a:prstGeom>
            <a:noFill/>
            <a:ln w="12700">
              <a:solidFill>
                <a:srgbClr val="FFFFFF"/>
              </a:solidFill>
              <a:round/>
              <a:headEnd type="none" w="sm" len="sm"/>
              <a:tailEnd type="none" w="sm" len="sm"/>
            </a:ln>
            <a:effectLst/>
          </p:spPr>
          <p:txBody>
            <a:bodyPr/>
            <a:lstStyle/>
            <a:p>
              <a:endParaRPr lang="es-CL"/>
            </a:p>
          </p:txBody>
        </p:sp>
        <p:sp>
          <p:nvSpPr>
            <p:cNvPr id="65614" name="Line 78"/>
            <p:cNvSpPr>
              <a:spLocks noChangeShapeType="1"/>
            </p:cNvSpPr>
            <p:nvPr/>
          </p:nvSpPr>
          <p:spPr bwMode="auto">
            <a:xfrm flipH="1">
              <a:off x="5015" y="2603"/>
              <a:ext cx="20" cy="508"/>
            </a:xfrm>
            <a:prstGeom prst="line">
              <a:avLst/>
            </a:prstGeom>
            <a:noFill/>
            <a:ln w="12700">
              <a:solidFill>
                <a:srgbClr val="FFFFFF"/>
              </a:solidFill>
              <a:round/>
              <a:headEnd type="none" w="sm" len="sm"/>
              <a:tailEnd type="none" w="sm" len="sm"/>
            </a:ln>
            <a:effectLst/>
          </p:spPr>
          <p:txBody>
            <a:bodyPr/>
            <a:lstStyle/>
            <a:p>
              <a:endParaRPr lang="es-CL"/>
            </a:p>
          </p:txBody>
        </p:sp>
        <p:sp>
          <p:nvSpPr>
            <p:cNvPr id="65615" name="Line 79"/>
            <p:cNvSpPr>
              <a:spLocks noChangeShapeType="1"/>
            </p:cNvSpPr>
            <p:nvPr/>
          </p:nvSpPr>
          <p:spPr bwMode="auto">
            <a:xfrm>
              <a:off x="4994" y="2959"/>
              <a:ext cx="0" cy="135"/>
            </a:xfrm>
            <a:prstGeom prst="line">
              <a:avLst/>
            </a:prstGeom>
            <a:noFill/>
            <a:ln w="12700">
              <a:solidFill>
                <a:srgbClr val="FFFFFF"/>
              </a:solidFill>
              <a:round/>
              <a:headEnd type="none" w="sm" len="sm"/>
              <a:tailEnd type="none" w="sm" len="sm"/>
            </a:ln>
            <a:effectLst/>
          </p:spPr>
          <p:txBody>
            <a:bodyPr/>
            <a:lstStyle/>
            <a:p>
              <a:endParaRPr lang="es-CL"/>
            </a:p>
          </p:txBody>
        </p:sp>
        <p:sp>
          <p:nvSpPr>
            <p:cNvPr id="65616" name="Line 80"/>
            <p:cNvSpPr>
              <a:spLocks noChangeShapeType="1"/>
            </p:cNvSpPr>
            <p:nvPr/>
          </p:nvSpPr>
          <p:spPr bwMode="auto">
            <a:xfrm>
              <a:off x="5106" y="2918"/>
              <a:ext cx="25" cy="193"/>
            </a:xfrm>
            <a:prstGeom prst="line">
              <a:avLst/>
            </a:prstGeom>
            <a:noFill/>
            <a:ln w="12700">
              <a:solidFill>
                <a:srgbClr val="FFFFFF"/>
              </a:solidFill>
              <a:round/>
              <a:headEnd type="none" w="sm" len="sm"/>
              <a:tailEnd type="none" w="sm" len="sm"/>
            </a:ln>
            <a:effectLst/>
          </p:spPr>
          <p:txBody>
            <a:bodyPr/>
            <a:lstStyle/>
            <a:p>
              <a:endParaRPr lang="es-CL"/>
            </a:p>
          </p:txBody>
        </p:sp>
        <p:sp>
          <p:nvSpPr>
            <p:cNvPr id="65617" name="Line 81"/>
            <p:cNvSpPr>
              <a:spLocks noChangeShapeType="1"/>
            </p:cNvSpPr>
            <p:nvPr/>
          </p:nvSpPr>
          <p:spPr bwMode="auto">
            <a:xfrm flipH="1">
              <a:off x="5089" y="3053"/>
              <a:ext cx="4" cy="62"/>
            </a:xfrm>
            <a:prstGeom prst="line">
              <a:avLst/>
            </a:prstGeom>
            <a:noFill/>
            <a:ln w="12700">
              <a:solidFill>
                <a:srgbClr val="FFFFFF"/>
              </a:solidFill>
              <a:round/>
              <a:headEnd type="none" w="sm" len="sm"/>
              <a:tailEnd type="none" w="sm" len="sm"/>
            </a:ln>
            <a:effectLst/>
          </p:spPr>
          <p:txBody>
            <a:bodyPr/>
            <a:lstStyle/>
            <a:p>
              <a:endParaRPr lang="es-CL"/>
            </a:p>
          </p:txBody>
        </p:sp>
        <p:sp>
          <p:nvSpPr>
            <p:cNvPr id="65618" name="Line 82"/>
            <p:cNvSpPr>
              <a:spLocks noChangeShapeType="1"/>
            </p:cNvSpPr>
            <p:nvPr/>
          </p:nvSpPr>
          <p:spPr bwMode="auto">
            <a:xfrm>
              <a:off x="5044" y="2963"/>
              <a:ext cx="4" cy="152"/>
            </a:xfrm>
            <a:prstGeom prst="line">
              <a:avLst/>
            </a:prstGeom>
            <a:noFill/>
            <a:ln w="12700">
              <a:solidFill>
                <a:srgbClr val="FFFFFF"/>
              </a:solidFill>
              <a:round/>
              <a:headEnd type="none" w="sm" len="sm"/>
              <a:tailEnd type="none" w="sm" len="sm"/>
            </a:ln>
            <a:effectLst/>
          </p:spPr>
          <p:txBody>
            <a:bodyPr/>
            <a:lstStyle/>
            <a:p>
              <a:endParaRPr lang="es-CL"/>
            </a:p>
          </p:txBody>
        </p:sp>
        <p:sp>
          <p:nvSpPr>
            <p:cNvPr id="65619" name="Line 83"/>
            <p:cNvSpPr>
              <a:spLocks noChangeShapeType="1"/>
            </p:cNvSpPr>
            <p:nvPr/>
          </p:nvSpPr>
          <p:spPr bwMode="auto">
            <a:xfrm>
              <a:off x="5015" y="2437"/>
              <a:ext cx="0" cy="176"/>
            </a:xfrm>
            <a:prstGeom prst="line">
              <a:avLst/>
            </a:prstGeom>
            <a:noFill/>
            <a:ln w="12700">
              <a:solidFill>
                <a:srgbClr val="FFFFFF"/>
              </a:solidFill>
              <a:round/>
              <a:headEnd type="none" w="sm" len="sm"/>
              <a:tailEnd type="none" w="sm" len="sm"/>
            </a:ln>
            <a:effectLst/>
          </p:spPr>
          <p:txBody>
            <a:bodyPr/>
            <a:lstStyle/>
            <a:p>
              <a:endParaRPr lang="es-CL"/>
            </a:p>
          </p:txBody>
        </p:sp>
        <p:sp>
          <p:nvSpPr>
            <p:cNvPr id="65620" name="Line 84"/>
            <p:cNvSpPr>
              <a:spLocks noChangeShapeType="1"/>
            </p:cNvSpPr>
            <p:nvPr/>
          </p:nvSpPr>
          <p:spPr bwMode="auto">
            <a:xfrm>
              <a:off x="5040" y="2457"/>
              <a:ext cx="8" cy="409"/>
            </a:xfrm>
            <a:prstGeom prst="line">
              <a:avLst/>
            </a:prstGeom>
            <a:noFill/>
            <a:ln w="12700">
              <a:solidFill>
                <a:srgbClr val="FFFFFF"/>
              </a:solidFill>
              <a:round/>
              <a:headEnd type="none" w="sm" len="sm"/>
              <a:tailEnd type="none" w="sm" len="sm"/>
            </a:ln>
            <a:effectLst/>
          </p:spPr>
          <p:txBody>
            <a:bodyPr/>
            <a:lstStyle/>
            <a:p>
              <a:endParaRPr lang="es-CL"/>
            </a:p>
          </p:txBody>
        </p:sp>
        <p:sp>
          <p:nvSpPr>
            <p:cNvPr id="65621" name="Line 85"/>
            <p:cNvSpPr>
              <a:spLocks noChangeShapeType="1"/>
            </p:cNvSpPr>
            <p:nvPr/>
          </p:nvSpPr>
          <p:spPr bwMode="auto">
            <a:xfrm>
              <a:off x="4965" y="2911"/>
              <a:ext cx="17" cy="194"/>
            </a:xfrm>
            <a:prstGeom prst="line">
              <a:avLst/>
            </a:prstGeom>
            <a:noFill/>
            <a:ln w="12700">
              <a:solidFill>
                <a:srgbClr val="FFFFFF"/>
              </a:solidFill>
              <a:round/>
              <a:headEnd type="none" w="sm" len="sm"/>
              <a:tailEnd type="none" w="sm" len="sm"/>
            </a:ln>
            <a:effectLst/>
          </p:spPr>
          <p:txBody>
            <a:bodyPr/>
            <a:lstStyle/>
            <a:p>
              <a:endParaRPr lang="es-CL"/>
            </a:p>
          </p:txBody>
        </p:sp>
        <p:sp>
          <p:nvSpPr>
            <p:cNvPr id="65622" name="Line 86"/>
            <p:cNvSpPr>
              <a:spLocks noChangeShapeType="1"/>
            </p:cNvSpPr>
            <p:nvPr/>
          </p:nvSpPr>
          <p:spPr bwMode="auto">
            <a:xfrm>
              <a:off x="4949" y="2748"/>
              <a:ext cx="0" cy="360"/>
            </a:xfrm>
            <a:prstGeom prst="line">
              <a:avLst/>
            </a:prstGeom>
            <a:noFill/>
            <a:ln w="12700">
              <a:solidFill>
                <a:srgbClr val="FFFFFF"/>
              </a:solidFill>
              <a:round/>
              <a:headEnd type="none" w="sm" len="sm"/>
              <a:tailEnd type="none" w="sm" len="sm"/>
            </a:ln>
            <a:effectLst/>
          </p:spPr>
          <p:txBody>
            <a:bodyPr/>
            <a:lstStyle/>
            <a:p>
              <a:endParaRPr lang="es-CL"/>
            </a:p>
          </p:txBody>
        </p:sp>
        <p:sp>
          <p:nvSpPr>
            <p:cNvPr id="65623" name="Line 87"/>
            <p:cNvSpPr>
              <a:spLocks noChangeShapeType="1"/>
            </p:cNvSpPr>
            <p:nvPr/>
          </p:nvSpPr>
          <p:spPr bwMode="auto">
            <a:xfrm flipH="1">
              <a:off x="5106" y="2811"/>
              <a:ext cx="4" cy="283"/>
            </a:xfrm>
            <a:prstGeom prst="line">
              <a:avLst/>
            </a:prstGeom>
            <a:noFill/>
            <a:ln w="12700">
              <a:solidFill>
                <a:srgbClr val="FFFFFF"/>
              </a:solidFill>
              <a:round/>
              <a:headEnd type="none" w="sm" len="sm"/>
              <a:tailEnd type="none" w="sm" len="sm"/>
            </a:ln>
            <a:effectLst/>
          </p:spPr>
          <p:txBody>
            <a:bodyPr/>
            <a:lstStyle/>
            <a:p>
              <a:endParaRPr lang="es-CL"/>
            </a:p>
          </p:txBody>
        </p:sp>
        <p:sp>
          <p:nvSpPr>
            <p:cNvPr id="65624" name="Line 88"/>
            <p:cNvSpPr>
              <a:spLocks noChangeShapeType="1"/>
            </p:cNvSpPr>
            <p:nvPr/>
          </p:nvSpPr>
          <p:spPr bwMode="auto">
            <a:xfrm flipH="1">
              <a:off x="5085" y="2606"/>
              <a:ext cx="13" cy="412"/>
            </a:xfrm>
            <a:prstGeom prst="line">
              <a:avLst/>
            </a:prstGeom>
            <a:noFill/>
            <a:ln w="12700">
              <a:solidFill>
                <a:srgbClr val="FFFFFF"/>
              </a:solidFill>
              <a:round/>
              <a:headEnd type="none" w="sm" len="sm"/>
              <a:tailEnd type="none" w="sm" len="sm"/>
            </a:ln>
            <a:effectLst/>
          </p:spPr>
          <p:txBody>
            <a:bodyPr/>
            <a:lstStyle/>
            <a:p>
              <a:endParaRPr lang="es-CL"/>
            </a:p>
          </p:txBody>
        </p:sp>
        <p:sp>
          <p:nvSpPr>
            <p:cNvPr id="65625" name="Line 89"/>
            <p:cNvSpPr>
              <a:spLocks noChangeShapeType="1"/>
            </p:cNvSpPr>
            <p:nvPr/>
          </p:nvSpPr>
          <p:spPr bwMode="auto">
            <a:xfrm>
              <a:off x="5139" y="2994"/>
              <a:ext cx="8" cy="107"/>
            </a:xfrm>
            <a:prstGeom prst="line">
              <a:avLst/>
            </a:prstGeom>
            <a:noFill/>
            <a:ln w="12700">
              <a:solidFill>
                <a:srgbClr val="FFFFFF"/>
              </a:solidFill>
              <a:round/>
              <a:headEnd type="none" w="sm" len="sm"/>
              <a:tailEnd type="none" w="sm" len="sm"/>
            </a:ln>
            <a:effectLst/>
          </p:spPr>
          <p:txBody>
            <a:bodyPr/>
            <a:lstStyle/>
            <a:p>
              <a:endParaRPr lang="es-CL"/>
            </a:p>
          </p:txBody>
        </p:sp>
        <p:sp>
          <p:nvSpPr>
            <p:cNvPr id="65626" name="Line 90"/>
            <p:cNvSpPr>
              <a:spLocks noChangeShapeType="1"/>
            </p:cNvSpPr>
            <p:nvPr/>
          </p:nvSpPr>
          <p:spPr bwMode="auto">
            <a:xfrm>
              <a:off x="4924" y="2748"/>
              <a:ext cx="0" cy="339"/>
            </a:xfrm>
            <a:prstGeom prst="line">
              <a:avLst/>
            </a:prstGeom>
            <a:noFill/>
            <a:ln w="12700">
              <a:solidFill>
                <a:srgbClr val="FFFFFF"/>
              </a:solidFill>
              <a:round/>
              <a:headEnd type="none" w="sm" len="sm"/>
              <a:tailEnd type="none" w="sm" len="sm"/>
            </a:ln>
            <a:effectLst/>
          </p:spPr>
          <p:txBody>
            <a:bodyPr/>
            <a:lstStyle/>
            <a:p>
              <a:endParaRPr lang="es-CL"/>
            </a:p>
          </p:txBody>
        </p:sp>
      </p:grpSp>
      <p:grpSp>
        <p:nvGrpSpPr>
          <p:cNvPr id="8" name="Group 91"/>
          <p:cNvGrpSpPr>
            <a:grpSpLocks/>
          </p:cNvGrpSpPr>
          <p:nvPr/>
        </p:nvGrpSpPr>
        <p:grpSpPr bwMode="auto">
          <a:xfrm>
            <a:off x="7808913" y="3835400"/>
            <a:ext cx="361950" cy="1109663"/>
            <a:chOff x="4919" y="2416"/>
            <a:chExt cx="228" cy="699"/>
          </a:xfrm>
        </p:grpSpPr>
        <p:sp>
          <p:nvSpPr>
            <p:cNvPr id="65628" name="Line 92"/>
            <p:cNvSpPr>
              <a:spLocks noChangeShapeType="1"/>
            </p:cNvSpPr>
            <p:nvPr/>
          </p:nvSpPr>
          <p:spPr bwMode="auto">
            <a:xfrm>
              <a:off x="4919" y="2416"/>
              <a:ext cx="5" cy="311"/>
            </a:xfrm>
            <a:prstGeom prst="line">
              <a:avLst/>
            </a:prstGeom>
            <a:noFill/>
            <a:ln w="12700">
              <a:solidFill>
                <a:srgbClr val="0080FF"/>
              </a:solidFill>
              <a:round/>
              <a:headEnd type="none" w="sm" len="sm"/>
              <a:tailEnd type="none" w="sm" len="sm"/>
            </a:ln>
            <a:effectLst/>
          </p:spPr>
          <p:txBody>
            <a:bodyPr/>
            <a:lstStyle/>
            <a:p>
              <a:endParaRPr lang="es-CL"/>
            </a:p>
          </p:txBody>
        </p:sp>
        <p:sp>
          <p:nvSpPr>
            <p:cNvPr id="65629" name="Line 93"/>
            <p:cNvSpPr>
              <a:spLocks noChangeShapeType="1"/>
            </p:cNvSpPr>
            <p:nvPr/>
          </p:nvSpPr>
          <p:spPr bwMode="auto">
            <a:xfrm flipH="1">
              <a:off x="4936" y="2440"/>
              <a:ext cx="4" cy="471"/>
            </a:xfrm>
            <a:prstGeom prst="line">
              <a:avLst/>
            </a:prstGeom>
            <a:noFill/>
            <a:ln w="12700">
              <a:solidFill>
                <a:srgbClr val="0080FF"/>
              </a:solidFill>
              <a:round/>
              <a:headEnd type="none" w="sm" len="sm"/>
              <a:tailEnd type="none" w="sm" len="sm"/>
            </a:ln>
            <a:effectLst/>
          </p:spPr>
          <p:txBody>
            <a:bodyPr/>
            <a:lstStyle/>
            <a:p>
              <a:endParaRPr lang="es-CL"/>
            </a:p>
          </p:txBody>
        </p:sp>
        <p:sp>
          <p:nvSpPr>
            <p:cNvPr id="65630" name="Line 94"/>
            <p:cNvSpPr>
              <a:spLocks noChangeShapeType="1"/>
            </p:cNvSpPr>
            <p:nvPr/>
          </p:nvSpPr>
          <p:spPr bwMode="auto">
            <a:xfrm flipH="1">
              <a:off x="4965" y="2530"/>
              <a:ext cx="4" cy="533"/>
            </a:xfrm>
            <a:prstGeom prst="line">
              <a:avLst/>
            </a:prstGeom>
            <a:noFill/>
            <a:ln w="12700">
              <a:solidFill>
                <a:srgbClr val="0080FF"/>
              </a:solidFill>
              <a:round/>
              <a:headEnd type="none" w="sm" len="sm"/>
              <a:tailEnd type="none" w="sm" len="sm"/>
            </a:ln>
            <a:effectLst/>
          </p:spPr>
          <p:txBody>
            <a:bodyPr/>
            <a:lstStyle/>
            <a:p>
              <a:endParaRPr lang="es-CL"/>
            </a:p>
          </p:txBody>
        </p:sp>
        <p:sp>
          <p:nvSpPr>
            <p:cNvPr id="65631" name="Line 95"/>
            <p:cNvSpPr>
              <a:spLocks noChangeShapeType="1"/>
            </p:cNvSpPr>
            <p:nvPr/>
          </p:nvSpPr>
          <p:spPr bwMode="auto">
            <a:xfrm>
              <a:off x="4973" y="2444"/>
              <a:ext cx="13" cy="477"/>
            </a:xfrm>
            <a:prstGeom prst="line">
              <a:avLst/>
            </a:prstGeom>
            <a:noFill/>
            <a:ln w="12700">
              <a:solidFill>
                <a:srgbClr val="0080FF"/>
              </a:solidFill>
              <a:round/>
              <a:headEnd type="none" w="sm" len="sm"/>
              <a:tailEnd type="none" w="sm" len="sm"/>
            </a:ln>
            <a:effectLst/>
          </p:spPr>
          <p:txBody>
            <a:bodyPr/>
            <a:lstStyle/>
            <a:p>
              <a:endParaRPr lang="es-CL"/>
            </a:p>
          </p:txBody>
        </p:sp>
        <p:sp>
          <p:nvSpPr>
            <p:cNvPr id="65632" name="Line 96"/>
            <p:cNvSpPr>
              <a:spLocks noChangeShapeType="1"/>
            </p:cNvSpPr>
            <p:nvPr/>
          </p:nvSpPr>
          <p:spPr bwMode="auto">
            <a:xfrm>
              <a:off x="5093" y="2423"/>
              <a:ext cx="54" cy="574"/>
            </a:xfrm>
            <a:prstGeom prst="line">
              <a:avLst/>
            </a:prstGeom>
            <a:noFill/>
            <a:ln w="12700">
              <a:solidFill>
                <a:srgbClr val="0080FF"/>
              </a:solidFill>
              <a:round/>
              <a:headEnd type="none" w="sm" len="sm"/>
              <a:tailEnd type="none" w="sm" len="sm"/>
            </a:ln>
            <a:effectLst/>
          </p:spPr>
          <p:txBody>
            <a:bodyPr/>
            <a:lstStyle/>
            <a:p>
              <a:endParaRPr lang="es-CL"/>
            </a:p>
          </p:txBody>
        </p:sp>
        <p:sp>
          <p:nvSpPr>
            <p:cNvPr id="65633" name="Line 97"/>
            <p:cNvSpPr>
              <a:spLocks noChangeShapeType="1"/>
            </p:cNvSpPr>
            <p:nvPr/>
          </p:nvSpPr>
          <p:spPr bwMode="auto">
            <a:xfrm flipH="1">
              <a:off x="5069" y="2433"/>
              <a:ext cx="8" cy="658"/>
            </a:xfrm>
            <a:prstGeom prst="line">
              <a:avLst/>
            </a:prstGeom>
            <a:noFill/>
            <a:ln w="12700">
              <a:solidFill>
                <a:srgbClr val="0080FF"/>
              </a:solidFill>
              <a:round/>
              <a:headEnd type="none" w="sm" len="sm"/>
              <a:tailEnd type="none" w="sm" len="sm"/>
            </a:ln>
            <a:effectLst/>
          </p:spPr>
          <p:txBody>
            <a:bodyPr/>
            <a:lstStyle/>
            <a:p>
              <a:endParaRPr lang="es-CL"/>
            </a:p>
          </p:txBody>
        </p:sp>
        <p:sp>
          <p:nvSpPr>
            <p:cNvPr id="65634" name="Line 98"/>
            <p:cNvSpPr>
              <a:spLocks noChangeShapeType="1"/>
            </p:cNvSpPr>
            <p:nvPr/>
          </p:nvSpPr>
          <p:spPr bwMode="auto">
            <a:xfrm flipH="1">
              <a:off x="5015" y="2603"/>
              <a:ext cx="20" cy="508"/>
            </a:xfrm>
            <a:prstGeom prst="line">
              <a:avLst/>
            </a:prstGeom>
            <a:noFill/>
            <a:ln w="12700">
              <a:solidFill>
                <a:srgbClr val="0080FF"/>
              </a:solidFill>
              <a:round/>
              <a:headEnd type="none" w="sm" len="sm"/>
              <a:tailEnd type="none" w="sm" len="sm"/>
            </a:ln>
            <a:effectLst/>
          </p:spPr>
          <p:txBody>
            <a:bodyPr/>
            <a:lstStyle/>
            <a:p>
              <a:endParaRPr lang="es-CL"/>
            </a:p>
          </p:txBody>
        </p:sp>
        <p:sp>
          <p:nvSpPr>
            <p:cNvPr id="65635" name="Line 99"/>
            <p:cNvSpPr>
              <a:spLocks noChangeShapeType="1"/>
            </p:cNvSpPr>
            <p:nvPr/>
          </p:nvSpPr>
          <p:spPr bwMode="auto">
            <a:xfrm>
              <a:off x="4994" y="2959"/>
              <a:ext cx="0" cy="135"/>
            </a:xfrm>
            <a:prstGeom prst="line">
              <a:avLst/>
            </a:prstGeom>
            <a:noFill/>
            <a:ln w="12700">
              <a:solidFill>
                <a:srgbClr val="0080FF"/>
              </a:solidFill>
              <a:round/>
              <a:headEnd type="none" w="sm" len="sm"/>
              <a:tailEnd type="none" w="sm" len="sm"/>
            </a:ln>
            <a:effectLst/>
          </p:spPr>
          <p:txBody>
            <a:bodyPr/>
            <a:lstStyle/>
            <a:p>
              <a:endParaRPr lang="es-CL"/>
            </a:p>
          </p:txBody>
        </p:sp>
        <p:sp>
          <p:nvSpPr>
            <p:cNvPr id="65636" name="Line 100"/>
            <p:cNvSpPr>
              <a:spLocks noChangeShapeType="1"/>
            </p:cNvSpPr>
            <p:nvPr/>
          </p:nvSpPr>
          <p:spPr bwMode="auto">
            <a:xfrm>
              <a:off x="5106" y="2917"/>
              <a:ext cx="25" cy="194"/>
            </a:xfrm>
            <a:prstGeom prst="line">
              <a:avLst/>
            </a:prstGeom>
            <a:noFill/>
            <a:ln w="12700">
              <a:solidFill>
                <a:srgbClr val="0080FF"/>
              </a:solidFill>
              <a:round/>
              <a:headEnd type="none" w="sm" len="sm"/>
              <a:tailEnd type="none" w="sm" len="sm"/>
            </a:ln>
            <a:effectLst/>
          </p:spPr>
          <p:txBody>
            <a:bodyPr/>
            <a:lstStyle/>
            <a:p>
              <a:endParaRPr lang="es-CL"/>
            </a:p>
          </p:txBody>
        </p:sp>
        <p:sp>
          <p:nvSpPr>
            <p:cNvPr id="65637" name="Line 101"/>
            <p:cNvSpPr>
              <a:spLocks noChangeShapeType="1"/>
            </p:cNvSpPr>
            <p:nvPr/>
          </p:nvSpPr>
          <p:spPr bwMode="auto">
            <a:xfrm flipH="1">
              <a:off x="5089" y="3052"/>
              <a:ext cx="4" cy="63"/>
            </a:xfrm>
            <a:prstGeom prst="line">
              <a:avLst/>
            </a:prstGeom>
            <a:noFill/>
            <a:ln w="12700">
              <a:solidFill>
                <a:srgbClr val="0080FF"/>
              </a:solidFill>
              <a:round/>
              <a:headEnd type="none" w="sm" len="sm"/>
              <a:tailEnd type="none" w="sm" len="sm"/>
            </a:ln>
            <a:effectLst/>
          </p:spPr>
          <p:txBody>
            <a:bodyPr/>
            <a:lstStyle/>
            <a:p>
              <a:endParaRPr lang="es-CL"/>
            </a:p>
          </p:txBody>
        </p:sp>
        <p:sp>
          <p:nvSpPr>
            <p:cNvPr id="65638" name="Line 102"/>
            <p:cNvSpPr>
              <a:spLocks noChangeShapeType="1"/>
            </p:cNvSpPr>
            <p:nvPr/>
          </p:nvSpPr>
          <p:spPr bwMode="auto">
            <a:xfrm>
              <a:off x="5044" y="2963"/>
              <a:ext cx="4" cy="152"/>
            </a:xfrm>
            <a:prstGeom prst="line">
              <a:avLst/>
            </a:prstGeom>
            <a:noFill/>
            <a:ln w="12700">
              <a:solidFill>
                <a:srgbClr val="0080FF"/>
              </a:solidFill>
              <a:round/>
              <a:headEnd type="none" w="sm" len="sm"/>
              <a:tailEnd type="none" w="sm" len="sm"/>
            </a:ln>
            <a:effectLst/>
          </p:spPr>
          <p:txBody>
            <a:bodyPr/>
            <a:lstStyle/>
            <a:p>
              <a:endParaRPr lang="es-CL"/>
            </a:p>
          </p:txBody>
        </p:sp>
        <p:sp>
          <p:nvSpPr>
            <p:cNvPr id="65639" name="Line 103"/>
            <p:cNvSpPr>
              <a:spLocks noChangeShapeType="1"/>
            </p:cNvSpPr>
            <p:nvPr/>
          </p:nvSpPr>
          <p:spPr bwMode="auto">
            <a:xfrm>
              <a:off x="5015" y="2437"/>
              <a:ext cx="0" cy="176"/>
            </a:xfrm>
            <a:prstGeom prst="line">
              <a:avLst/>
            </a:prstGeom>
            <a:noFill/>
            <a:ln w="12700">
              <a:solidFill>
                <a:srgbClr val="0080FF"/>
              </a:solidFill>
              <a:round/>
              <a:headEnd type="none" w="sm" len="sm"/>
              <a:tailEnd type="none" w="sm" len="sm"/>
            </a:ln>
            <a:effectLst/>
          </p:spPr>
          <p:txBody>
            <a:bodyPr/>
            <a:lstStyle/>
            <a:p>
              <a:endParaRPr lang="es-CL"/>
            </a:p>
          </p:txBody>
        </p:sp>
        <p:sp>
          <p:nvSpPr>
            <p:cNvPr id="65640" name="Line 104"/>
            <p:cNvSpPr>
              <a:spLocks noChangeShapeType="1"/>
            </p:cNvSpPr>
            <p:nvPr/>
          </p:nvSpPr>
          <p:spPr bwMode="auto">
            <a:xfrm>
              <a:off x="5040" y="2457"/>
              <a:ext cx="8" cy="409"/>
            </a:xfrm>
            <a:prstGeom prst="line">
              <a:avLst/>
            </a:prstGeom>
            <a:noFill/>
            <a:ln w="12700">
              <a:solidFill>
                <a:srgbClr val="0080FF"/>
              </a:solidFill>
              <a:round/>
              <a:headEnd type="none" w="sm" len="sm"/>
              <a:tailEnd type="none" w="sm" len="sm"/>
            </a:ln>
            <a:effectLst/>
          </p:spPr>
          <p:txBody>
            <a:bodyPr/>
            <a:lstStyle/>
            <a:p>
              <a:endParaRPr lang="es-CL"/>
            </a:p>
          </p:txBody>
        </p:sp>
        <p:sp>
          <p:nvSpPr>
            <p:cNvPr id="65641" name="Line 105"/>
            <p:cNvSpPr>
              <a:spLocks noChangeShapeType="1"/>
            </p:cNvSpPr>
            <p:nvPr/>
          </p:nvSpPr>
          <p:spPr bwMode="auto">
            <a:xfrm>
              <a:off x="4965" y="2911"/>
              <a:ext cx="17" cy="193"/>
            </a:xfrm>
            <a:prstGeom prst="line">
              <a:avLst/>
            </a:prstGeom>
            <a:noFill/>
            <a:ln w="12700">
              <a:solidFill>
                <a:srgbClr val="0080FF"/>
              </a:solidFill>
              <a:round/>
              <a:headEnd type="none" w="sm" len="sm"/>
              <a:tailEnd type="none" w="sm" len="sm"/>
            </a:ln>
            <a:effectLst/>
          </p:spPr>
          <p:txBody>
            <a:bodyPr/>
            <a:lstStyle/>
            <a:p>
              <a:endParaRPr lang="es-CL"/>
            </a:p>
          </p:txBody>
        </p:sp>
        <p:sp>
          <p:nvSpPr>
            <p:cNvPr id="65642" name="Line 106"/>
            <p:cNvSpPr>
              <a:spLocks noChangeShapeType="1"/>
            </p:cNvSpPr>
            <p:nvPr/>
          </p:nvSpPr>
          <p:spPr bwMode="auto">
            <a:xfrm>
              <a:off x="4949" y="2748"/>
              <a:ext cx="0" cy="360"/>
            </a:xfrm>
            <a:prstGeom prst="line">
              <a:avLst/>
            </a:prstGeom>
            <a:noFill/>
            <a:ln w="12700">
              <a:solidFill>
                <a:srgbClr val="0080FF"/>
              </a:solidFill>
              <a:round/>
              <a:headEnd type="none" w="sm" len="sm"/>
              <a:tailEnd type="none" w="sm" len="sm"/>
            </a:ln>
            <a:effectLst/>
          </p:spPr>
          <p:txBody>
            <a:bodyPr/>
            <a:lstStyle/>
            <a:p>
              <a:endParaRPr lang="es-CL"/>
            </a:p>
          </p:txBody>
        </p:sp>
        <p:sp>
          <p:nvSpPr>
            <p:cNvPr id="65643" name="Line 107"/>
            <p:cNvSpPr>
              <a:spLocks noChangeShapeType="1"/>
            </p:cNvSpPr>
            <p:nvPr/>
          </p:nvSpPr>
          <p:spPr bwMode="auto">
            <a:xfrm flipH="1">
              <a:off x="5106" y="2810"/>
              <a:ext cx="4" cy="284"/>
            </a:xfrm>
            <a:prstGeom prst="line">
              <a:avLst/>
            </a:prstGeom>
            <a:noFill/>
            <a:ln w="12700">
              <a:solidFill>
                <a:srgbClr val="0080FF"/>
              </a:solidFill>
              <a:round/>
              <a:headEnd type="none" w="sm" len="sm"/>
              <a:tailEnd type="none" w="sm" len="sm"/>
            </a:ln>
            <a:effectLst/>
          </p:spPr>
          <p:txBody>
            <a:bodyPr/>
            <a:lstStyle/>
            <a:p>
              <a:endParaRPr lang="es-CL"/>
            </a:p>
          </p:txBody>
        </p:sp>
        <p:sp>
          <p:nvSpPr>
            <p:cNvPr id="65644" name="Line 108"/>
            <p:cNvSpPr>
              <a:spLocks noChangeShapeType="1"/>
            </p:cNvSpPr>
            <p:nvPr/>
          </p:nvSpPr>
          <p:spPr bwMode="auto">
            <a:xfrm flipH="1">
              <a:off x="5085" y="2606"/>
              <a:ext cx="13" cy="412"/>
            </a:xfrm>
            <a:prstGeom prst="line">
              <a:avLst/>
            </a:prstGeom>
            <a:noFill/>
            <a:ln w="12700">
              <a:solidFill>
                <a:srgbClr val="0080FF"/>
              </a:solidFill>
              <a:round/>
              <a:headEnd type="none" w="sm" len="sm"/>
              <a:tailEnd type="none" w="sm" len="sm"/>
            </a:ln>
            <a:effectLst/>
          </p:spPr>
          <p:txBody>
            <a:bodyPr/>
            <a:lstStyle/>
            <a:p>
              <a:endParaRPr lang="es-CL"/>
            </a:p>
          </p:txBody>
        </p:sp>
        <p:sp>
          <p:nvSpPr>
            <p:cNvPr id="65645" name="Line 109"/>
            <p:cNvSpPr>
              <a:spLocks noChangeShapeType="1"/>
            </p:cNvSpPr>
            <p:nvPr/>
          </p:nvSpPr>
          <p:spPr bwMode="auto">
            <a:xfrm>
              <a:off x="5139" y="2993"/>
              <a:ext cx="8" cy="108"/>
            </a:xfrm>
            <a:prstGeom prst="line">
              <a:avLst/>
            </a:prstGeom>
            <a:noFill/>
            <a:ln w="12700">
              <a:solidFill>
                <a:srgbClr val="0080FF"/>
              </a:solidFill>
              <a:round/>
              <a:headEnd type="none" w="sm" len="sm"/>
              <a:tailEnd type="none" w="sm" len="sm"/>
            </a:ln>
            <a:effectLst/>
          </p:spPr>
          <p:txBody>
            <a:bodyPr/>
            <a:lstStyle/>
            <a:p>
              <a:endParaRPr lang="es-CL"/>
            </a:p>
          </p:txBody>
        </p:sp>
        <p:sp>
          <p:nvSpPr>
            <p:cNvPr id="65646" name="Line 110"/>
            <p:cNvSpPr>
              <a:spLocks noChangeShapeType="1"/>
            </p:cNvSpPr>
            <p:nvPr/>
          </p:nvSpPr>
          <p:spPr bwMode="auto">
            <a:xfrm>
              <a:off x="4924" y="2748"/>
              <a:ext cx="0" cy="339"/>
            </a:xfrm>
            <a:prstGeom prst="line">
              <a:avLst/>
            </a:prstGeom>
            <a:noFill/>
            <a:ln w="12700">
              <a:solidFill>
                <a:srgbClr val="0080FF"/>
              </a:solidFill>
              <a:round/>
              <a:headEnd type="none" w="sm" len="sm"/>
              <a:tailEnd type="none" w="sm" len="sm"/>
            </a:ln>
            <a:effectLst/>
          </p:spPr>
          <p:txBody>
            <a:bodyPr/>
            <a:lstStyle/>
            <a:p>
              <a:endParaRPr lang="es-CL"/>
            </a:p>
          </p:txBody>
        </p:sp>
      </p:grpSp>
      <p:sp>
        <p:nvSpPr>
          <p:cNvPr id="65647" name="Oval 111"/>
          <p:cNvSpPr>
            <a:spLocks noChangeArrowheads="1"/>
          </p:cNvSpPr>
          <p:nvPr/>
        </p:nvSpPr>
        <p:spPr bwMode="auto">
          <a:xfrm>
            <a:off x="7202488" y="4552950"/>
            <a:ext cx="1336675" cy="287338"/>
          </a:xfrm>
          <a:prstGeom prst="ellipse">
            <a:avLst/>
          </a:prstGeom>
          <a:solidFill>
            <a:srgbClr val="FFFFFF"/>
          </a:solidFill>
          <a:ln w="12700">
            <a:solidFill>
              <a:srgbClr val="FFFFFF"/>
            </a:solidFill>
            <a:round/>
            <a:headEnd/>
            <a:tailEnd/>
          </a:ln>
          <a:effectLst/>
        </p:spPr>
        <p:txBody>
          <a:bodyPr wrap="none" anchor="ctr"/>
          <a:lstStyle/>
          <a:p>
            <a:endParaRPr lang="es-CL"/>
          </a:p>
        </p:txBody>
      </p:sp>
      <p:sp>
        <p:nvSpPr>
          <p:cNvPr id="65648" name="Freeform 112"/>
          <p:cNvSpPr>
            <a:spLocks/>
          </p:cNvSpPr>
          <p:nvPr/>
        </p:nvSpPr>
        <p:spPr bwMode="auto">
          <a:xfrm>
            <a:off x="7396163" y="3871913"/>
            <a:ext cx="909637" cy="857250"/>
          </a:xfrm>
          <a:custGeom>
            <a:avLst/>
            <a:gdLst/>
            <a:ahLst/>
            <a:cxnLst>
              <a:cxn ang="0">
                <a:pos x="0" y="59"/>
              </a:cxn>
              <a:cxn ang="0">
                <a:pos x="0" y="118"/>
              </a:cxn>
              <a:cxn ang="0">
                <a:pos x="0" y="176"/>
              </a:cxn>
              <a:cxn ang="0">
                <a:pos x="0" y="235"/>
              </a:cxn>
              <a:cxn ang="0">
                <a:pos x="0" y="294"/>
              </a:cxn>
              <a:cxn ang="0">
                <a:pos x="0" y="354"/>
              </a:cxn>
              <a:cxn ang="0">
                <a:pos x="0" y="413"/>
              </a:cxn>
              <a:cxn ang="0">
                <a:pos x="0" y="474"/>
              </a:cxn>
              <a:cxn ang="0">
                <a:pos x="2" y="482"/>
              </a:cxn>
              <a:cxn ang="0">
                <a:pos x="7" y="488"/>
              </a:cxn>
              <a:cxn ang="0">
                <a:pos x="15" y="494"/>
              </a:cxn>
              <a:cxn ang="0">
                <a:pos x="26" y="500"/>
              </a:cxn>
              <a:cxn ang="0">
                <a:pos x="38" y="506"/>
              </a:cxn>
              <a:cxn ang="0">
                <a:pos x="54" y="512"/>
              </a:cxn>
              <a:cxn ang="0">
                <a:pos x="71" y="517"/>
              </a:cxn>
              <a:cxn ang="0">
                <a:pos x="94" y="522"/>
              </a:cxn>
              <a:cxn ang="0">
                <a:pos x="115" y="526"/>
              </a:cxn>
              <a:cxn ang="0">
                <a:pos x="138" y="530"/>
              </a:cxn>
              <a:cxn ang="0">
                <a:pos x="162" y="532"/>
              </a:cxn>
              <a:cxn ang="0">
                <a:pos x="188" y="535"/>
              </a:cxn>
              <a:cxn ang="0">
                <a:pos x="214" y="536"/>
              </a:cxn>
              <a:cxn ang="0">
                <a:pos x="242" y="538"/>
              </a:cxn>
              <a:cxn ang="0">
                <a:pos x="270" y="538"/>
              </a:cxn>
              <a:cxn ang="0">
                <a:pos x="307" y="538"/>
              </a:cxn>
              <a:cxn ang="0">
                <a:pos x="335" y="538"/>
              </a:cxn>
              <a:cxn ang="0">
                <a:pos x="362" y="536"/>
              </a:cxn>
              <a:cxn ang="0">
                <a:pos x="389" y="534"/>
              </a:cxn>
              <a:cxn ang="0">
                <a:pos x="414" y="532"/>
              </a:cxn>
              <a:cxn ang="0">
                <a:pos x="438" y="529"/>
              </a:cxn>
              <a:cxn ang="0">
                <a:pos x="460" y="525"/>
              </a:cxn>
              <a:cxn ang="0">
                <a:pos x="480" y="521"/>
              </a:cxn>
              <a:cxn ang="0">
                <a:pos x="504" y="516"/>
              </a:cxn>
              <a:cxn ang="0">
                <a:pos x="520" y="511"/>
              </a:cxn>
              <a:cxn ang="0">
                <a:pos x="534" y="506"/>
              </a:cxn>
              <a:cxn ang="0">
                <a:pos x="546" y="500"/>
              </a:cxn>
              <a:cxn ang="0">
                <a:pos x="556" y="494"/>
              </a:cxn>
              <a:cxn ang="0">
                <a:pos x="562" y="488"/>
              </a:cxn>
              <a:cxn ang="0">
                <a:pos x="567" y="482"/>
              </a:cxn>
              <a:cxn ang="0">
                <a:pos x="568" y="476"/>
              </a:cxn>
              <a:cxn ang="0">
                <a:pos x="570" y="402"/>
              </a:cxn>
              <a:cxn ang="0">
                <a:pos x="570" y="343"/>
              </a:cxn>
              <a:cxn ang="0">
                <a:pos x="571" y="284"/>
              </a:cxn>
              <a:cxn ang="0">
                <a:pos x="571" y="224"/>
              </a:cxn>
              <a:cxn ang="0">
                <a:pos x="572" y="165"/>
              </a:cxn>
              <a:cxn ang="0">
                <a:pos x="572" y="106"/>
              </a:cxn>
              <a:cxn ang="0">
                <a:pos x="572" y="47"/>
              </a:cxn>
              <a:cxn ang="0">
                <a:pos x="536" y="2"/>
              </a:cxn>
              <a:cxn ang="0">
                <a:pos x="464" y="2"/>
              </a:cxn>
              <a:cxn ang="0">
                <a:pos x="393" y="2"/>
              </a:cxn>
              <a:cxn ang="0">
                <a:pos x="321" y="1"/>
              </a:cxn>
              <a:cxn ang="0">
                <a:pos x="250" y="1"/>
              </a:cxn>
              <a:cxn ang="0">
                <a:pos x="178" y="0"/>
              </a:cxn>
              <a:cxn ang="0">
                <a:pos x="107" y="0"/>
              </a:cxn>
              <a:cxn ang="0">
                <a:pos x="35" y="0"/>
              </a:cxn>
            </a:cxnLst>
            <a:rect l="0" t="0" r="r" b="b"/>
            <a:pathLst>
              <a:path w="573" h="540">
                <a:moveTo>
                  <a:pt x="0" y="0"/>
                </a:moveTo>
                <a:lnTo>
                  <a:pt x="0" y="29"/>
                </a:lnTo>
                <a:lnTo>
                  <a:pt x="0" y="44"/>
                </a:lnTo>
                <a:lnTo>
                  <a:pt x="0" y="59"/>
                </a:lnTo>
                <a:lnTo>
                  <a:pt x="0" y="73"/>
                </a:lnTo>
                <a:lnTo>
                  <a:pt x="0" y="88"/>
                </a:lnTo>
                <a:lnTo>
                  <a:pt x="0" y="103"/>
                </a:lnTo>
                <a:lnTo>
                  <a:pt x="0" y="118"/>
                </a:lnTo>
                <a:lnTo>
                  <a:pt x="0" y="132"/>
                </a:lnTo>
                <a:lnTo>
                  <a:pt x="0" y="147"/>
                </a:lnTo>
                <a:lnTo>
                  <a:pt x="0" y="162"/>
                </a:lnTo>
                <a:lnTo>
                  <a:pt x="0" y="176"/>
                </a:lnTo>
                <a:lnTo>
                  <a:pt x="0" y="191"/>
                </a:lnTo>
                <a:lnTo>
                  <a:pt x="0" y="206"/>
                </a:lnTo>
                <a:lnTo>
                  <a:pt x="0" y="220"/>
                </a:lnTo>
                <a:lnTo>
                  <a:pt x="0" y="235"/>
                </a:lnTo>
                <a:lnTo>
                  <a:pt x="0" y="250"/>
                </a:lnTo>
                <a:lnTo>
                  <a:pt x="0" y="265"/>
                </a:lnTo>
                <a:lnTo>
                  <a:pt x="0" y="279"/>
                </a:lnTo>
                <a:lnTo>
                  <a:pt x="0" y="294"/>
                </a:lnTo>
                <a:lnTo>
                  <a:pt x="0" y="309"/>
                </a:lnTo>
                <a:lnTo>
                  <a:pt x="0" y="324"/>
                </a:lnTo>
                <a:lnTo>
                  <a:pt x="0" y="338"/>
                </a:lnTo>
                <a:lnTo>
                  <a:pt x="0" y="354"/>
                </a:lnTo>
                <a:lnTo>
                  <a:pt x="0" y="368"/>
                </a:lnTo>
                <a:lnTo>
                  <a:pt x="0" y="383"/>
                </a:lnTo>
                <a:lnTo>
                  <a:pt x="0" y="398"/>
                </a:lnTo>
                <a:lnTo>
                  <a:pt x="0" y="413"/>
                </a:lnTo>
                <a:lnTo>
                  <a:pt x="0" y="428"/>
                </a:lnTo>
                <a:lnTo>
                  <a:pt x="0" y="443"/>
                </a:lnTo>
                <a:lnTo>
                  <a:pt x="0" y="458"/>
                </a:lnTo>
                <a:lnTo>
                  <a:pt x="0" y="474"/>
                </a:lnTo>
                <a:lnTo>
                  <a:pt x="0" y="477"/>
                </a:lnTo>
                <a:lnTo>
                  <a:pt x="0" y="478"/>
                </a:lnTo>
                <a:lnTo>
                  <a:pt x="1" y="480"/>
                </a:lnTo>
                <a:lnTo>
                  <a:pt x="2" y="482"/>
                </a:lnTo>
                <a:lnTo>
                  <a:pt x="3" y="483"/>
                </a:lnTo>
                <a:lnTo>
                  <a:pt x="4" y="485"/>
                </a:lnTo>
                <a:lnTo>
                  <a:pt x="6" y="486"/>
                </a:lnTo>
                <a:lnTo>
                  <a:pt x="7" y="488"/>
                </a:lnTo>
                <a:lnTo>
                  <a:pt x="9" y="490"/>
                </a:lnTo>
                <a:lnTo>
                  <a:pt x="11" y="491"/>
                </a:lnTo>
                <a:lnTo>
                  <a:pt x="13" y="493"/>
                </a:lnTo>
                <a:lnTo>
                  <a:pt x="15" y="494"/>
                </a:lnTo>
                <a:lnTo>
                  <a:pt x="18" y="496"/>
                </a:lnTo>
                <a:lnTo>
                  <a:pt x="20" y="498"/>
                </a:lnTo>
                <a:lnTo>
                  <a:pt x="23" y="499"/>
                </a:lnTo>
                <a:lnTo>
                  <a:pt x="26" y="500"/>
                </a:lnTo>
                <a:lnTo>
                  <a:pt x="29" y="502"/>
                </a:lnTo>
                <a:lnTo>
                  <a:pt x="32" y="504"/>
                </a:lnTo>
                <a:lnTo>
                  <a:pt x="35" y="505"/>
                </a:lnTo>
                <a:lnTo>
                  <a:pt x="38" y="506"/>
                </a:lnTo>
                <a:lnTo>
                  <a:pt x="42" y="508"/>
                </a:lnTo>
                <a:lnTo>
                  <a:pt x="46" y="509"/>
                </a:lnTo>
                <a:lnTo>
                  <a:pt x="50" y="510"/>
                </a:lnTo>
                <a:lnTo>
                  <a:pt x="54" y="512"/>
                </a:lnTo>
                <a:lnTo>
                  <a:pt x="58" y="513"/>
                </a:lnTo>
                <a:lnTo>
                  <a:pt x="62" y="514"/>
                </a:lnTo>
                <a:lnTo>
                  <a:pt x="66" y="516"/>
                </a:lnTo>
                <a:lnTo>
                  <a:pt x="71" y="517"/>
                </a:lnTo>
                <a:lnTo>
                  <a:pt x="75" y="518"/>
                </a:lnTo>
                <a:lnTo>
                  <a:pt x="80" y="519"/>
                </a:lnTo>
                <a:lnTo>
                  <a:pt x="85" y="520"/>
                </a:lnTo>
                <a:lnTo>
                  <a:pt x="94" y="522"/>
                </a:lnTo>
                <a:lnTo>
                  <a:pt x="100" y="523"/>
                </a:lnTo>
                <a:lnTo>
                  <a:pt x="105" y="524"/>
                </a:lnTo>
                <a:lnTo>
                  <a:pt x="110" y="525"/>
                </a:lnTo>
                <a:lnTo>
                  <a:pt x="115" y="526"/>
                </a:lnTo>
                <a:lnTo>
                  <a:pt x="121" y="527"/>
                </a:lnTo>
                <a:lnTo>
                  <a:pt x="126" y="528"/>
                </a:lnTo>
                <a:lnTo>
                  <a:pt x="132" y="529"/>
                </a:lnTo>
                <a:lnTo>
                  <a:pt x="138" y="530"/>
                </a:lnTo>
                <a:lnTo>
                  <a:pt x="144" y="530"/>
                </a:lnTo>
                <a:lnTo>
                  <a:pt x="150" y="531"/>
                </a:lnTo>
                <a:lnTo>
                  <a:pt x="156" y="532"/>
                </a:lnTo>
                <a:lnTo>
                  <a:pt x="162" y="532"/>
                </a:lnTo>
                <a:lnTo>
                  <a:pt x="168" y="533"/>
                </a:lnTo>
                <a:lnTo>
                  <a:pt x="175" y="534"/>
                </a:lnTo>
                <a:lnTo>
                  <a:pt x="181" y="534"/>
                </a:lnTo>
                <a:lnTo>
                  <a:pt x="188" y="535"/>
                </a:lnTo>
                <a:lnTo>
                  <a:pt x="194" y="535"/>
                </a:lnTo>
                <a:lnTo>
                  <a:pt x="201" y="536"/>
                </a:lnTo>
                <a:lnTo>
                  <a:pt x="207" y="536"/>
                </a:lnTo>
                <a:lnTo>
                  <a:pt x="214" y="536"/>
                </a:lnTo>
                <a:lnTo>
                  <a:pt x="221" y="537"/>
                </a:lnTo>
                <a:lnTo>
                  <a:pt x="228" y="537"/>
                </a:lnTo>
                <a:lnTo>
                  <a:pt x="235" y="538"/>
                </a:lnTo>
                <a:lnTo>
                  <a:pt x="242" y="538"/>
                </a:lnTo>
                <a:lnTo>
                  <a:pt x="249" y="538"/>
                </a:lnTo>
                <a:lnTo>
                  <a:pt x="256" y="538"/>
                </a:lnTo>
                <a:lnTo>
                  <a:pt x="263" y="538"/>
                </a:lnTo>
                <a:lnTo>
                  <a:pt x="270" y="538"/>
                </a:lnTo>
                <a:lnTo>
                  <a:pt x="278" y="538"/>
                </a:lnTo>
                <a:lnTo>
                  <a:pt x="285" y="539"/>
                </a:lnTo>
                <a:lnTo>
                  <a:pt x="300" y="538"/>
                </a:lnTo>
                <a:lnTo>
                  <a:pt x="307" y="538"/>
                </a:lnTo>
                <a:lnTo>
                  <a:pt x="314" y="538"/>
                </a:lnTo>
                <a:lnTo>
                  <a:pt x="321" y="538"/>
                </a:lnTo>
                <a:lnTo>
                  <a:pt x="328" y="538"/>
                </a:lnTo>
                <a:lnTo>
                  <a:pt x="335" y="538"/>
                </a:lnTo>
                <a:lnTo>
                  <a:pt x="342" y="537"/>
                </a:lnTo>
                <a:lnTo>
                  <a:pt x="349" y="537"/>
                </a:lnTo>
                <a:lnTo>
                  <a:pt x="356" y="536"/>
                </a:lnTo>
                <a:lnTo>
                  <a:pt x="362" y="536"/>
                </a:lnTo>
                <a:lnTo>
                  <a:pt x="369" y="536"/>
                </a:lnTo>
                <a:lnTo>
                  <a:pt x="376" y="535"/>
                </a:lnTo>
                <a:lnTo>
                  <a:pt x="382" y="535"/>
                </a:lnTo>
                <a:lnTo>
                  <a:pt x="389" y="534"/>
                </a:lnTo>
                <a:lnTo>
                  <a:pt x="395" y="534"/>
                </a:lnTo>
                <a:lnTo>
                  <a:pt x="402" y="533"/>
                </a:lnTo>
                <a:lnTo>
                  <a:pt x="408" y="532"/>
                </a:lnTo>
                <a:lnTo>
                  <a:pt x="414" y="532"/>
                </a:lnTo>
                <a:lnTo>
                  <a:pt x="420" y="531"/>
                </a:lnTo>
                <a:lnTo>
                  <a:pt x="426" y="530"/>
                </a:lnTo>
                <a:lnTo>
                  <a:pt x="432" y="530"/>
                </a:lnTo>
                <a:lnTo>
                  <a:pt x="438" y="529"/>
                </a:lnTo>
                <a:lnTo>
                  <a:pt x="443" y="528"/>
                </a:lnTo>
                <a:lnTo>
                  <a:pt x="449" y="527"/>
                </a:lnTo>
                <a:lnTo>
                  <a:pt x="454" y="526"/>
                </a:lnTo>
                <a:lnTo>
                  <a:pt x="460" y="525"/>
                </a:lnTo>
                <a:lnTo>
                  <a:pt x="465" y="524"/>
                </a:lnTo>
                <a:lnTo>
                  <a:pt x="470" y="523"/>
                </a:lnTo>
                <a:lnTo>
                  <a:pt x="476" y="522"/>
                </a:lnTo>
                <a:lnTo>
                  <a:pt x="480" y="521"/>
                </a:lnTo>
                <a:lnTo>
                  <a:pt x="486" y="520"/>
                </a:lnTo>
                <a:lnTo>
                  <a:pt x="495" y="518"/>
                </a:lnTo>
                <a:lnTo>
                  <a:pt x="499" y="517"/>
                </a:lnTo>
                <a:lnTo>
                  <a:pt x="504" y="516"/>
                </a:lnTo>
                <a:lnTo>
                  <a:pt x="508" y="514"/>
                </a:lnTo>
                <a:lnTo>
                  <a:pt x="512" y="514"/>
                </a:lnTo>
                <a:lnTo>
                  <a:pt x="516" y="512"/>
                </a:lnTo>
                <a:lnTo>
                  <a:pt x="520" y="511"/>
                </a:lnTo>
                <a:lnTo>
                  <a:pt x="524" y="510"/>
                </a:lnTo>
                <a:lnTo>
                  <a:pt x="527" y="508"/>
                </a:lnTo>
                <a:lnTo>
                  <a:pt x="531" y="507"/>
                </a:lnTo>
                <a:lnTo>
                  <a:pt x="534" y="506"/>
                </a:lnTo>
                <a:lnTo>
                  <a:pt x="537" y="504"/>
                </a:lnTo>
                <a:lnTo>
                  <a:pt x="540" y="503"/>
                </a:lnTo>
                <a:lnTo>
                  <a:pt x="543" y="502"/>
                </a:lnTo>
                <a:lnTo>
                  <a:pt x="546" y="500"/>
                </a:lnTo>
                <a:lnTo>
                  <a:pt x="548" y="499"/>
                </a:lnTo>
                <a:lnTo>
                  <a:pt x="551" y="497"/>
                </a:lnTo>
                <a:lnTo>
                  <a:pt x="553" y="496"/>
                </a:lnTo>
                <a:lnTo>
                  <a:pt x="556" y="494"/>
                </a:lnTo>
                <a:lnTo>
                  <a:pt x="558" y="493"/>
                </a:lnTo>
                <a:lnTo>
                  <a:pt x="559" y="491"/>
                </a:lnTo>
                <a:lnTo>
                  <a:pt x="561" y="490"/>
                </a:lnTo>
                <a:lnTo>
                  <a:pt x="562" y="488"/>
                </a:lnTo>
                <a:lnTo>
                  <a:pt x="564" y="487"/>
                </a:lnTo>
                <a:lnTo>
                  <a:pt x="565" y="485"/>
                </a:lnTo>
                <a:lnTo>
                  <a:pt x="566" y="484"/>
                </a:lnTo>
                <a:lnTo>
                  <a:pt x="567" y="482"/>
                </a:lnTo>
                <a:lnTo>
                  <a:pt x="567" y="480"/>
                </a:lnTo>
                <a:lnTo>
                  <a:pt x="568" y="479"/>
                </a:lnTo>
                <a:lnTo>
                  <a:pt x="568" y="477"/>
                </a:lnTo>
                <a:lnTo>
                  <a:pt x="568" y="476"/>
                </a:lnTo>
                <a:lnTo>
                  <a:pt x="569" y="446"/>
                </a:lnTo>
                <a:lnTo>
                  <a:pt x="569" y="431"/>
                </a:lnTo>
                <a:lnTo>
                  <a:pt x="569" y="416"/>
                </a:lnTo>
                <a:lnTo>
                  <a:pt x="570" y="402"/>
                </a:lnTo>
                <a:lnTo>
                  <a:pt x="570" y="387"/>
                </a:lnTo>
                <a:lnTo>
                  <a:pt x="570" y="372"/>
                </a:lnTo>
                <a:lnTo>
                  <a:pt x="570" y="358"/>
                </a:lnTo>
                <a:lnTo>
                  <a:pt x="570" y="343"/>
                </a:lnTo>
                <a:lnTo>
                  <a:pt x="571" y="328"/>
                </a:lnTo>
                <a:lnTo>
                  <a:pt x="571" y="313"/>
                </a:lnTo>
                <a:lnTo>
                  <a:pt x="571" y="298"/>
                </a:lnTo>
                <a:lnTo>
                  <a:pt x="571" y="284"/>
                </a:lnTo>
                <a:lnTo>
                  <a:pt x="571" y="269"/>
                </a:lnTo>
                <a:lnTo>
                  <a:pt x="571" y="254"/>
                </a:lnTo>
                <a:lnTo>
                  <a:pt x="571" y="240"/>
                </a:lnTo>
                <a:lnTo>
                  <a:pt x="571" y="224"/>
                </a:lnTo>
                <a:lnTo>
                  <a:pt x="572" y="210"/>
                </a:lnTo>
                <a:lnTo>
                  <a:pt x="572" y="195"/>
                </a:lnTo>
                <a:lnTo>
                  <a:pt x="572" y="180"/>
                </a:lnTo>
                <a:lnTo>
                  <a:pt x="572" y="165"/>
                </a:lnTo>
                <a:lnTo>
                  <a:pt x="572" y="150"/>
                </a:lnTo>
                <a:lnTo>
                  <a:pt x="572" y="136"/>
                </a:lnTo>
                <a:lnTo>
                  <a:pt x="572" y="121"/>
                </a:lnTo>
                <a:lnTo>
                  <a:pt x="572" y="106"/>
                </a:lnTo>
                <a:lnTo>
                  <a:pt x="572" y="91"/>
                </a:lnTo>
                <a:lnTo>
                  <a:pt x="572" y="76"/>
                </a:lnTo>
                <a:lnTo>
                  <a:pt x="572" y="62"/>
                </a:lnTo>
                <a:lnTo>
                  <a:pt x="572" y="47"/>
                </a:lnTo>
                <a:lnTo>
                  <a:pt x="572" y="32"/>
                </a:lnTo>
                <a:lnTo>
                  <a:pt x="572" y="17"/>
                </a:lnTo>
                <a:lnTo>
                  <a:pt x="572" y="2"/>
                </a:lnTo>
                <a:lnTo>
                  <a:pt x="536" y="2"/>
                </a:lnTo>
                <a:lnTo>
                  <a:pt x="518" y="2"/>
                </a:lnTo>
                <a:lnTo>
                  <a:pt x="500" y="2"/>
                </a:lnTo>
                <a:lnTo>
                  <a:pt x="482" y="2"/>
                </a:lnTo>
                <a:lnTo>
                  <a:pt x="464" y="2"/>
                </a:lnTo>
                <a:lnTo>
                  <a:pt x="446" y="2"/>
                </a:lnTo>
                <a:lnTo>
                  <a:pt x="428" y="2"/>
                </a:lnTo>
                <a:lnTo>
                  <a:pt x="411" y="2"/>
                </a:lnTo>
                <a:lnTo>
                  <a:pt x="393" y="2"/>
                </a:lnTo>
                <a:lnTo>
                  <a:pt x="375" y="1"/>
                </a:lnTo>
                <a:lnTo>
                  <a:pt x="357" y="1"/>
                </a:lnTo>
                <a:lnTo>
                  <a:pt x="339" y="1"/>
                </a:lnTo>
                <a:lnTo>
                  <a:pt x="321" y="1"/>
                </a:lnTo>
                <a:lnTo>
                  <a:pt x="303" y="1"/>
                </a:lnTo>
                <a:lnTo>
                  <a:pt x="286" y="1"/>
                </a:lnTo>
                <a:lnTo>
                  <a:pt x="268" y="1"/>
                </a:lnTo>
                <a:lnTo>
                  <a:pt x="250" y="1"/>
                </a:lnTo>
                <a:lnTo>
                  <a:pt x="232" y="1"/>
                </a:lnTo>
                <a:lnTo>
                  <a:pt x="214" y="0"/>
                </a:lnTo>
                <a:lnTo>
                  <a:pt x="196" y="0"/>
                </a:lnTo>
                <a:lnTo>
                  <a:pt x="178" y="0"/>
                </a:lnTo>
                <a:lnTo>
                  <a:pt x="160" y="0"/>
                </a:lnTo>
                <a:lnTo>
                  <a:pt x="142" y="0"/>
                </a:lnTo>
                <a:lnTo>
                  <a:pt x="124" y="0"/>
                </a:lnTo>
                <a:lnTo>
                  <a:pt x="107" y="0"/>
                </a:lnTo>
                <a:lnTo>
                  <a:pt x="89" y="0"/>
                </a:lnTo>
                <a:lnTo>
                  <a:pt x="71" y="0"/>
                </a:lnTo>
                <a:lnTo>
                  <a:pt x="53" y="0"/>
                </a:lnTo>
                <a:lnTo>
                  <a:pt x="35" y="0"/>
                </a:lnTo>
                <a:lnTo>
                  <a:pt x="17" y="0"/>
                </a:lnTo>
                <a:lnTo>
                  <a:pt x="0" y="0"/>
                </a:lnTo>
              </a:path>
            </a:pathLst>
          </a:custGeom>
          <a:solidFill>
            <a:srgbClr val="FFFFFF"/>
          </a:solidFill>
          <a:ln w="12700" cap="rnd" cmpd="sng">
            <a:solidFill>
              <a:srgbClr val="FFFFFF"/>
            </a:solidFill>
            <a:prstDash val="solid"/>
            <a:round/>
            <a:headEnd type="none" w="sm" len="sm"/>
            <a:tailEnd type="none" w="sm" len="sm"/>
          </a:ln>
          <a:effectLst/>
        </p:spPr>
        <p:txBody>
          <a:bodyPr/>
          <a:lstStyle/>
          <a:p>
            <a:endParaRPr lang="es-CL"/>
          </a:p>
        </p:txBody>
      </p:sp>
      <p:sp>
        <p:nvSpPr>
          <p:cNvPr id="65649" name="Freeform 113"/>
          <p:cNvSpPr>
            <a:spLocks/>
          </p:cNvSpPr>
          <p:nvPr/>
        </p:nvSpPr>
        <p:spPr bwMode="auto">
          <a:xfrm>
            <a:off x="7391400" y="3770313"/>
            <a:ext cx="908050" cy="201612"/>
          </a:xfrm>
          <a:custGeom>
            <a:avLst/>
            <a:gdLst/>
            <a:ahLst/>
            <a:cxnLst>
              <a:cxn ang="0">
                <a:pos x="315" y="126"/>
              </a:cxn>
              <a:cxn ang="0">
                <a:pos x="343" y="125"/>
              </a:cxn>
              <a:cxn ang="0">
                <a:pos x="371" y="123"/>
              </a:cxn>
              <a:cxn ang="0">
                <a:pos x="397" y="121"/>
              </a:cxn>
              <a:cxn ang="0">
                <a:pos x="421" y="118"/>
              </a:cxn>
              <a:cxn ang="0">
                <a:pos x="445" y="116"/>
              </a:cxn>
              <a:cxn ang="0">
                <a:pos x="467" y="112"/>
              </a:cxn>
              <a:cxn ang="0">
                <a:pos x="488" y="108"/>
              </a:cxn>
              <a:cxn ang="0">
                <a:pos x="511" y="102"/>
              </a:cxn>
              <a:cxn ang="0">
                <a:pos x="526" y="97"/>
              </a:cxn>
              <a:cxn ang="0">
                <a:pos x="540" y="92"/>
              </a:cxn>
              <a:cxn ang="0">
                <a:pos x="551" y="86"/>
              </a:cxn>
              <a:cxn ang="0">
                <a:pos x="560" y="80"/>
              </a:cxn>
              <a:cxn ang="0">
                <a:pos x="567" y="74"/>
              </a:cxn>
              <a:cxn ang="0">
                <a:pos x="570" y="68"/>
              </a:cxn>
              <a:cxn ang="0">
                <a:pos x="571" y="60"/>
              </a:cxn>
              <a:cxn ang="0">
                <a:pos x="568" y="54"/>
              </a:cxn>
              <a:cxn ang="0">
                <a:pos x="562" y="48"/>
              </a:cxn>
              <a:cxn ang="0">
                <a:pos x="554" y="42"/>
              </a:cxn>
              <a:cxn ang="0">
                <a:pos x="543" y="36"/>
              </a:cxn>
              <a:cxn ang="0">
                <a:pos x="530" y="31"/>
              </a:cxn>
              <a:cxn ang="0">
                <a:pos x="515" y="26"/>
              </a:cxn>
              <a:cxn ang="0">
                <a:pos x="497" y="21"/>
              </a:cxn>
              <a:cxn ang="0">
                <a:pos x="473" y="16"/>
              </a:cxn>
              <a:cxn ang="0">
                <a:pos x="451" y="12"/>
              </a:cxn>
              <a:cxn ang="0">
                <a:pos x="427" y="9"/>
              </a:cxn>
              <a:cxn ang="0">
                <a:pos x="403" y="6"/>
              </a:cxn>
              <a:cxn ang="0">
                <a:pos x="377" y="4"/>
              </a:cxn>
              <a:cxn ang="0">
                <a:pos x="350" y="2"/>
              </a:cxn>
              <a:cxn ang="0">
                <a:pos x="322" y="1"/>
              </a:cxn>
              <a:cxn ang="0">
                <a:pos x="293" y="0"/>
              </a:cxn>
              <a:cxn ang="0">
                <a:pos x="256" y="0"/>
              </a:cxn>
              <a:cxn ang="0">
                <a:pos x="228" y="2"/>
              </a:cxn>
              <a:cxn ang="0">
                <a:pos x="200" y="3"/>
              </a:cxn>
              <a:cxn ang="0">
                <a:pos x="174" y="5"/>
              </a:cxn>
              <a:cxn ang="0">
                <a:pos x="149" y="8"/>
              </a:cxn>
              <a:cxn ang="0">
                <a:pos x="125" y="11"/>
              </a:cxn>
              <a:cxn ang="0">
                <a:pos x="103" y="15"/>
              </a:cxn>
              <a:cxn ang="0">
                <a:pos x="83" y="19"/>
              </a:cxn>
              <a:cxn ang="0">
                <a:pos x="61" y="24"/>
              </a:cxn>
              <a:cxn ang="0">
                <a:pos x="45" y="30"/>
              </a:cxn>
              <a:cxn ang="0">
                <a:pos x="31" y="35"/>
              </a:cxn>
              <a:cxn ang="0">
                <a:pos x="19" y="40"/>
              </a:cxn>
              <a:cxn ang="0">
                <a:pos x="11" y="46"/>
              </a:cxn>
              <a:cxn ang="0">
                <a:pos x="4" y="52"/>
              </a:cxn>
              <a:cxn ang="0">
                <a:pos x="1" y="58"/>
              </a:cxn>
              <a:cxn ang="0">
                <a:pos x="0" y="66"/>
              </a:cxn>
              <a:cxn ang="0">
                <a:pos x="3" y="73"/>
              </a:cxn>
              <a:cxn ang="0">
                <a:pos x="9" y="79"/>
              </a:cxn>
              <a:cxn ang="0">
                <a:pos x="17" y="85"/>
              </a:cxn>
              <a:cxn ang="0">
                <a:pos x="28" y="91"/>
              </a:cxn>
              <a:cxn ang="0">
                <a:pos x="41" y="96"/>
              </a:cxn>
              <a:cxn ang="0">
                <a:pos x="56" y="101"/>
              </a:cxn>
              <a:cxn ang="0">
                <a:pos x="74" y="106"/>
              </a:cxn>
              <a:cxn ang="0">
                <a:pos x="98" y="111"/>
              </a:cxn>
              <a:cxn ang="0">
                <a:pos x="120" y="114"/>
              </a:cxn>
              <a:cxn ang="0">
                <a:pos x="143" y="118"/>
              </a:cxn>
              <a:cxn ang="0">
                <a:pos x="168" y="120"/>
              </a:cxn>
              <a:cxn ang="0">
                <a:pos x="194" y="123"/>
              </a:cxn>
              <a:cxn ang="0">
                <a:pos x="221" y="124"/>
              </a:cxn>
              <a:cxn ang="0">
                <a:pos x="249" y="126"/>
              </a:cxn>
              <a:cxn ang="0">
                <a:pos x="278" y="126"/>
              </a:cxn>
            </a:cxnLst>
            <a:rect l="0" t="0" r="r" b="b"/>
            <a:pathLst>
              <a:path w="572" h="127">
                <a:moveTo>
                  <a:pt x="286" y="126"/>
                </a:moveTo>
                <a:lnTo>
                  <a:pt x="300" y="126"/>
                </a:lnTo>
                <a:lnTo>
                  <a:pt x="307" y="126"/>
                </a:lnTo>
                <a:lnTo>
                  <a:pt x="315" y="126"/>
                </a:lnTo>
                <a:lnTo>
                  <a:pt x="322" y="126"/>
                </a:lnTo>
                <a:lnTo>
                  <a:pt x="329" y="126"/>
                </a:lnTo>
                <a:lnTo>
                  <a:pt x="336" y="125"/>
                </a:lnTo>
                <a:lnTo>
                  <a:pt x="343" y="125"/>
                </a:lnTo>
                <a:lnTo>
                  <a:pt x="350" y="124"/>
                </a:lnTo>
                <a:lnTo>
                  <a:pt x="357" y="124"/>
                </a:lnTo>
                <a:lnTo>
                  <a:pt x="364" y="124"/>
                </a:lnTo>
                <a:lnTo>
                  <a:pt x="371" y="123"/>
                </a:lnTo>
                <a:lnTo>
                  <a:pt x="377" y="123"/>
                </a:lnTo>
                <a:lnTo>
                  <a:pt x="384" y="122"/>
                </a:lnTo>
                <a:lnTo>
                  <a:pt x="390" y="122"/>
                </a:lnTo>
                <a:lnTo>
                  <a:pt x="397" y="121"/>
                </a:lnTo>
                <a:lnTo>
                  <a:pt x="403" y="120"/>
                </a:lnTo>
                <a:lnTo>
                  <a:pt x="409" y="120"/>
                </a:lnTo>
                <a:lnTo>
                  <a:pt x="415" y="119"/>
                </a:lnTo>
                <a:lnTo>
                  <a:pt x="421" y="118"/>
                </a:lnTo>
                <a:lnTo>
                  <a:pt x="427" y="118"/>
                </a:lnTo>
                <a:lnTo>
                  <a:pt x="433" y="117"/>
                </a:lnTo>
                <a:lnTo>
                  <a:pt x="439" y="116"/>
                </a:lnTo>
                <a:lnTo>
                  <a:pt x="445" y="116"/>
                </a:lnTo>
                <a:lnTo>
                  <a:pt x="451" y="114"/>
                </a:lnTo>
                <a:lnTo>
                  <a:pt x="456" y="114"/>
                </a:lnTo>
                <a:lnTo>
                  <a:pt x="462" y="113"/>
                </a:lnTo>
                <a:lnTo>
                  <a:pt x="467" y="112"/>
                </a:lnTo>
                <a:lnTo>
                  <a:pt x="473" y="111"/>
                </a:lnTo>
                <a:lnTo>
                  <a:pt x="478" y="110"/>
                </a:lnTo>
                <a:lnTo>
                  <a:pt x="483" y="109"/>
                </a:lnTo>
                <a:lnTo>
                  <a:pt x="488" y="108"/>
                </a:lnTo>
                <a:lnTo>
                  <a:pt x="497" y="106"/>
                </a:lnTo>
                <a:lnTo>
                  <a:pt x="502" y="104"/>
                </a:lnTo>
                <a:lnTo>
                  <a:pt x="506" y="103"/>
                </a:lnTo>
                <a:lnTo>
                  <a:pt x="511" y="102"/>
                </a:lnTo>
                <a:lnTo>
                  <a:pt x="515" y="101"/>
                </a:lnTo>
                <a:lnTo>
                  <a:pt x="519" y="100"/>
                </a:lnTo>
                <a:lnTo>
                  <a:pt x="523" y="98"/>
                </a:lnTo>
                <a:lnTo>
                  <a:pt x="526" y="97"/>
                </a:lnTo>
                <a:lnTo>
                  <a:pt x="530" y="96"/>
                </a:lnTo>
                <a:lnTo>
                  <a:pt x="533" y="95"/>
                </a:lnTo>
                <a:lnTo>
                  <a:pt x="537" y="93"/>
                </a:lnTo>
                <a:lnTo>
                  <a:pt x="540" y="92"/>
                </a:lnTo>
                <a:lnTo>
                  <a:pt x="543" y="91"/>
                </a:lnTo>
                <a:lnTo>
                  <a:pt x="546" y="89"/>
                </a:lnTo>
                <a:lnTo>
                  <a:pt x="549" y="88"/>
                </a:lnTo>
                <a:lnTo>
                  <a:pt x="551" y="86"/>
                </a:lnTo>
                <a:lnTo>
                  <a:pt x="554" y="85"/>
                </a:lnTo>
                <a:lnTo>
                  <a:pt x="556" y="84"/>
                </a:lnTo>
                <a:lnTo>
                  <a:pt x="559" y="82"/>
                </a:lnTo>
                <a:lnTo>
                  <a:pt x="560" y="80"/>
                </a:lnTo>
                <a:lnTo>
                  <a:pt x="562" y="79"/>
                </a:lnTo>
                <a:lnTo>
                  <a:pt x="564" y="78"/>
                </a:lnTo>
                <a:lnTo>
                  <a:pt x="565" y="76"/>
                </a:lnTo>
                <a:lnTo>
                  <a:pt x="567" y="74"/>
                </a:lnTo>
                <a:lnTo>
                  <a:pt x="568" y="73"/>
                </a:lnTo>
                <a:lnTo>
                  <a:pt x="569" y="71"/>
                </a:lnTo>
                <a:lnTo>
                  <a:pt x="570" y="70"/>
                </a:lnTo>
                <a:lnTo>
                  <a:pt x="570" y="68"/>
                </a:lnTo>
                <a:lnTo>
                  <a:pt x="571" y="66"/>
                </a:lnTo>
                <a:lnTo>
                  <a:pt x="571" y="65"/>
                </a:lnTo>
                <a:lnTo>
                  <a:pt x="571" y="64"/>
                </a:lnTo>
                <a:lnTo>
                  <a:pt x="571" y="60"/>
                </a:lnTo>
                <a:lnTo>
                  <a:pt x="570" y="58"/>
                </a:lnTo>
                <a:lnTo>
                  <a:pt x="570" y="57"/>
                </a:lnTo>
                <a:lnTo>
                  <a:pt x="569" y="56"/>
                </a:lnTo>
                <a:lnTo>
                  <a:pt x="568" y="54"/>
                </a:lnTo>
                <a:lnTo>
                  <a:pt x="567" y="52"/>
                </a:lnTo>
                <a:lnTo>
                  <a:pt x="565" y="51"/>
                </a:lnTo>
                <a:lnTo>
                  <a:pt x="564" y="49"/>
                </a:lnTo>
                <a:lnTo>
                  <a:pt x="562" y="48"/>
                </a:lnTo>
                <a:lnTo>
                  <a:pt x="560" y="46"/>
                </a:lnTo>
                <a:lnTo>
                  <a:pt x="559" y="45"/>
                </a:lnTo>
                <a:lnTo>
                  <a:pt x="556" y="43"/>
                </a:lnTo>
                <a:lnTo>
                  <a:pt x="554" y="42"/>
                </a:lnTo>
                <a:lnTo>
                  <a:pt x="551" y="40"/>
                </a:lnTo>
                <a:lnTo>
                  <a:pt x="549" y="39"/>
                </a:lnTo>
                <a:lnTo>
                  <a:pt x="546" y="38"/>
                </a:lnTo>
                <a:lnTo>
                  <a:pt x="543" y="36"/>
                </a:lnTo>
                <a:lnTo>
                  <a:pt x="540" y="35"/>
                </a:lnTo>
                <a:lnTo>
                  <a:pt x="537" y="34"/>
                </a:lnTo>
                <a:lnTo>
                  <a:pt x="533" y="32"/>
                </a:lnTo>
                <a:lnTo>
                  <a:pt x="530" y="31"/>
                </a:lnTo>
                <a:lnTo>
                  <a:pt x="526" y="30"/>
                </a:lnTo>
                <a:lnTo>
                  <a:pt x="523" y="28"/>
                </a:lnTo>
                <a:lnTo>
                  <a:pt x="519" y="27"/>
                </a:lnTo>
                <a:lnTo>
                  <a:pt x="515" y="26"/>
                </a:lnTo>
                <a:lnTo>
                  <a:pt x="511" y="24"/>
                </a:lnTo>
                <a:lnTo>
                  <a:pt x="506" y="24"/>
                </a:lnTo>
                <a:lnTo>
                  <a:pt x="502" y="22"/>
                </a:lnTo>
                <a:lnTo>
                  <a:pt x="497" y="21"/>
                </a:lnTo>
                <a:lnTo>
                  <a:pt x="493" y="20"/>
                </a:lnTo>
                <a:lnTo>
                  <a:pt x="488" y="19"/>
                </a:lnTo>
                <a:lnTo>
                  <a:pt x="478" y="17"/>
                </a:lnTo>
                <a:lnTo>
                  <a:pt x="473" y="16"/>
                </a:lnTo>
                <a:lnTo>
                  <a:pt x="467" y="15"/>
                </a:lnTo>
                <a:lnTo>
                  <a:pt x="462" y="14"/>
                </a:lnTo>
                <a:lnTo>
                  <a:pt x="456" y="13"/>
                </a:lnTo>
                <a:lnTo>
                  <a:pt x="451" y="12"/>
                </a:lnTo>
                <a:lnTo>
                  <a:pt x="445" y="11"/>
                </a:lnTo>
                <a:lnTo>
                  <a:pt x="439" y="10"/>
                </a:lnTo>
                <a:lnTo>
                  <a:pt x="433" y="10"/>
                </a:lnTo>
                <a:lnTo>
                  <a:pt x="427" y="9"/>
                </a:lnTo>
                <a:lnTo>
                  <a:pt x="421" y="8"/>
                </a:lnTo>
                <a:lnTo>
                  <a:pt x="415" y="7"/>
                </a:lnTo>
                <a:lnTo>
                  <a:pt x="409" y="6"/>
                </a:lnTo>
                <a:lnTo>
                  <a:pt x="403" y="6"/>
                </a:lnTo>
                <a:lnTo>
                  <a:pt x="397" y="5"/>
                </a:lnTo>
                <a:lnTo>
                  <a:pt x="390" y="5"/>
                </a:lnTo>
                <a:lnTo>
                  <a:pt x="384" y="4"/>
                </a:lnTo>
                <a:lnTo>
                  <a:pt x="377" y="4"/>
                </a:lnTo>
                <a:lnTo>
                  <a:pt x="371" y="3"/>
                </a:lnTo>
                <a:lnTo>
                  <a:pt x="364" y="3"/>
                </a:lnTo>
                <a:lnTo>
                  <a:pt x="357" y="2"/>
                </a:lnTo>
                <a:lnTo>
                  <a:pt x="350" y="2"/>
                </a:lnTo>
                <a:lnTo>
                  <a:pt x="343" y="2"/>
                </a:lnTo>
                <a:lnTo>
                  <a:pt x="336" y="1"/>
                </a:lnTo>
                <a:lnTo>
                  <a:pt x="329" y="1"/>
                </a:lnTo>
                <a:lnTo>
                  <a:pt x="322" y="1"/>
                </a:lnTo>
                <a:lnTo>
                  <a:pt x="315" y="0"/>
                </a:lnTo>
                <a:lnTo>
                  <a:pt x="307" y="0"/>
                </a:lnTo>
                <a:lnTo>
                  <a:pt x="300" y="0"/>
                </a:lnTo>
                <a:lnTo>
                  <a:pt x="293" y="0"/>
                </a:lnTo>
                <a:lnTo>
                  <a:pt x="286" y="0"/>
                </a:lnTo>
                <a:lnTo>
                  <a:pt x="271" y="0"/>
                </a:lnTo>
                <a:lnTo>
                  <a:pt x="263" y="0"/>
                </a:lnTo>
                <a:lnTo>
                  <a:pt x="256" y="0"/>
                </a:lnTo>
                <a:lnTo>
                  <a:pt x="249" y="1"/>
                </a:lnTo>
                <a:lnTo>
                  <a:pt x="242" y="1"/>
                </a:lnTo>
                <a:lnTo>
                  <a:pt x="235" y="1"/>
                </a:lnTo>
                <a:lnTo>
                  <a:pt x="228" y="2"/>
                </a:lnTo>
                <a:lnTo>
                  <a:pt x="221" y="2"/>
                </a:lnTo>
                <a:lnTo>
                  <a:pt x="214" y="2"/>
                </a:lnTo>
                <a:lnTo>
                  <a:pt x="207" y="3"/>
                </a:lnTo>
                <a:lnTo>
                  <a:pt x="200" y="3"/>
                </a:lnTo>
                <a:lnTo>
                  <a:pt x="194" y="4"/>
                </a:lnTo>
                <a:lnTo>
                  <a:pt x="187" y="4"/>
                </a:lnTo>
                <a:lnTo>
                  <a:pt x="181" y="5"/>
                </a:lnTo>
                <a:lnTo>
                  <a:pt x="174" y="5"/>
                </a:lnTo>
                <a:lnTo>
                  <a:pt x="168" y="6"/>
                </a:lnTo>
                <a:lnTo>
                  <a:pt x="161" y="6"/>
                </a:lnTo>
                <a:lnTo>
                  <a:pt x="155" y="7"/>
                </a:lnTo>
                <a:lnTo>
                  <a:pt x="149" y="8"/>
                </a:lnTo>
                <a:lnTo>
                  <a:pt x="143" y="9"/>
                </a:lnTo>
                <a:lnTo>
                  <a:pt x="137" y="10"/>
                </a:lnTo>
                <a:lnTo>
                  <a:pt x="131" y="10"/>
                </a:lnTo>
                <a:lnTo>
                  <a:pt x="125" y="11"/>
                </a:lnTo>
                <a:lnTo>
                  <a:pt x="120" y="12"/>
                </a:lnTo>
                <a:lnTo>
                  <a:pt x="114" y="13"/>
                </a:lnTo>
                <a:lnTo>
                  <a:pt x="109" y="14"/>
                </a:lnTo>
                <a:lnTo>
                  <a:pt x="103" y="15"/>
                </a:lnTo>
                <a:lnTo>
                  <a:pt x="98" y="16"/>
                </a:lnTo>
                <a:lnTo>
                  <a:pt x="93" y="17"/>
                </a:lnTo>
                <a:lnTo>
                  <a:pt x="88" y="18"/>
                </a:lnTo>
                <a:lnTo>
                  <a:pt x="83" y="19"/>
                </a:lnTo>
                <a:lnTo>
                  <a:pt x="74" y="21"/>
                </a:lnTo>
                <a:lnTo>
                  <a:pt x="69" y="22"/>
                </a:lnTo>
                <a:lnTo>
                  <a:pt x="65" y="24"/>
                </a:lnTo>
                <a:lnTo>
                  <a:pt x="61" y="24"/>
                </a:lnTo>
                <a:lnTo>
                  <a:pt x="56" y="26"/>
                </a:lnTo>
                <a:lnTo>
                  <a:pt x="52" y="27"/>
                </a:lnTo>
                <a:lnTo>
                  <a:pt x="48" y="28"/>
                </a:lnTo>
                <a:lnTo>
                  <a:pt x="45" y="30"/>
                </a:lnTo>
                <a:lnTo>
                  <a:pt x="41" y="31"/>
                </a:lnTo>
                <a:lnTo>
                  <a:pt x="37" y="32"/>
                </a:lnTo>
                <a:lnTo>
                  <a:pt x="34" y="34"/>
                </a:lnTo>
                <a:lnTo>
                  <a:pt x="31" y="35"/>
                </a:lnTo>
                <a:lnTo>
                  <a:pt x="28" y="36"/>
                </a:lnTo>
                <a:lnTo>
                  <a:pt x="25" y="38"/>
                </a:lnTo>
                <a:lnTo>
                  <a:pt x="22" y="39"/>
                </a:lnTo>
                <a:lnTo>
                  <a:pt x="19" y="40"/>
                </a:lnTo>
                <a:lnTo>
                  <a:pt x="17" y="42"/>
                </a:lnTo>
                <a:lnTo>
                  <a:pt x="15" y="43"/>
                </a:lnTo>
                <a:lnTo>
                  <a:pt x="13" y="45"/>
                </a:lnTo>
                <a:lnTo>
                  <a:pt x="11" y="46"/>
                </a:lnTo>
                <a:lnTo>
                  <a:pt x="9" y="48"/>
                </a:lnTo>
                <a:lnTo>
                  <a:pt x="7" y="49"/>
                </a:lnTo>
                <a:lnTo>
                  <a:pt x="5" y="51"/>
                </a:lnTo>
                <a:lnTo>
                  <a:pt x="4" y="52"/>
                </a:lnTo>
                <a:lnTo>
                  <a:pt x="3" y="54"/>
                </a:lnTo>
                <a:lnTo>
                  <a:pt x="2" y="56"/>
                </a:lnTo>
                <a:lnTo>
                  <a:pt x="1" y="57"/>
                </a:lnTo>
                <a:lnTo>
                  <a:pt x="1" y="58"/>
                </a:lnTo>
                <a:lnTo>
                  <a:pt x="0" y="60"/>
                </a:lnTo>
                <a:lnTo>
                  <a:pt x="0" y="62"/>
                </a:lnTo>
                <a:lnTo>
                  <a:pt x="0" y="64"/>
                </a:lnTo>
                <a:lnTo>
                  <a:pt x="0" y="66"/>
                </a:lnTo>
                <a:lnTo>
                  <a:pt x="1" y="68"/>
                </a:lnTo>
                <a:lnTo>
                  <a:pt x="1" y="70"/>
                </a:lnTo>
                <a:lnTo>
                  <a:pt x="2" y="71"/>
                </a:lnTo>
                <a:lnTo>
                  <a:pt x="3" y="73"/>
                </a:lnTo>
                <a:lnTo>
                  <a:pt x="4" y="74"/>
                </a:lnTo>
                <a:lnTo>
                  <a:pt x="5" y="76"/>
                </a:lnTo>
                <a:lnTo>
                  <a:pt x="7" y="78"/>
                </a:lnTo>
                <a:lnTo>
                  <a:pt x="9" y="79"/>
                </a:lnTo>
                <a:lnTo>
                  <a:pt x="11" y="80"/>
                </a:lnTo>
                <a:lnTo>
                  <a:pt x="13" y="82"/>
                </a:lnTo>
                <a:lnTo>
                  <a:pt x="15" y="84"/>
                </a:lnTo>
                <a:lnTo>
                  <a:pt x="17" y="85"/>
                </a:lnTo>
                <a:lnTo>
                  <a:pt x="19" y="86"/>
                </a:lnTo>
                <a:lnTo>
                  <a:pt x="22" y="88"/>
                </a:lnTo>
                <a:lnTo>
                  <a:pt x="25" y="89"/>
                </a:lnTo>
                <a:lnTo>
                  <a:pt x="28" y="91"/>
                </a:lnTo>
                <a:lnTo>
                  <a:pt x="31" y="92"/>
                </a:lnTo>
                <a:lnTo>
                  <a:pt x="34" y="93"/>
                </a:lnTo>
                <a:lnTo>
                  <a:pt x="37" y="95"/>
                </a:lnTo>
                <a:lnTo>
                  <a:pt x="41" y="96"/>
                </a:lnTo>
                <a:lnTo>
                  <a:pt x="45" y="97"/>
                </a:lnTo>
                <a:lnTo>
                  <a:pt x="48" y="98"/>
                </a:lnTo>
                <a:lnTo>
                  <a:pt x="52" y="100"/>
                </a:lnTo>
                <a:lnTo>
                  <a:pt x="56" y="101"/>
                </a:lnTo>
                <a:lnTo>
                  <a:pt x="61" y="102"/>
                </a:lnTo>
                <a:lnTo>
                  <a:pt x="65" y="103"/>
                </a:lnTo>
                <a:lnTo>
                  <a:pt x="69" y="104"/>
                </a:lnTo>
                <a:lnTo>
                  <a:pt x="74" y="106"/>
                </a:lnTo>
                <a:lnTo>
                  <a:pt x="79" y="107"/>
                </a:lnTo>
                <a:lnTo>
                  <a:pt x="83" y="108"/>
                </a:lnTo>
                <a:lnTo>
                  <a:pt x="93" y="110"/>
                </a:lnTo>
                <a:lnTo>
                  <a:pt x="98" y="111"/>
                </a:lnTo>
                <a:lnTo>
                  <a:pt x="103" y="112"/>
                </a:lnTo>
                <a:lnTo>
                  <a:pt x="109" y="113"/>
                </a:lnTo>
                <a:lnTo>
                  <a:pt x="114" y="114"/>
                </a:lnTo>
                <a:lnTo>
                  <a:pt x="120" y="114"/>
                </a:lnTo>
                <a:lnTo>
                  <a:pt x="125" y="116"/>
                </a:lnTo>
                <a:lnTo>
                  <a:pt x="131" y="116"/>
                </a:lnTo>
                <a:lnTo>
                  <a:pt x="137" y="117"/>
                </a:lnTo>
                <a:lnTo>
                  <a:pt x="143" y="118"/>
                </a:lnTo>
                <a:lnTo>
                  <a:pt x="149" y="118"/>
                </a:lnTo>
                <a:lnTo>
                  <a:pt x="155" y="119"/>
                </a:lnTo>
                <a:lnTo>
                  <a:pt x="161" y="120"/>
                </a:lnTo>
                <a:lnTo>
                  <a:pt x="168" y="120"/>
                </a:lnTo>
                <a:lnTo>
                  <a:pt x="174" y="121"/>
                </a:lnTo>
                <a:lnTo>
                  <a:pt x="181" y="122"/>
                </a:lnTo>
                <a:lnTo>
                  <a:pt x="187" y="122"/>
                </a:lnTo>
                <a:lnTo>
                  <a:pt x="194" y="123"/>
                </a:lnTo>
                <a:lnTo>
                  <a:pt x="200" y="123"/>
                </a:lnTo>
                <a:lnTo>
                  <a:pt x="207" y="124"/>
                </a:lnTo>
                <a:lnTo>
                  <a:pt x="214" y="124"/>
                </a:lnTo>
                <a:lnTo>
                  <a:pt x="221" y="124"/>
                </a:lnTo>
                <a:lnTo>
                  <a:pt x="228" y="125"/>
                </a:lnTo>
                <a:lnTo>
                  <a:pt x="235" y="125"/>
                </a:lnTo>
                <a:lnTo>
                  <a:pt x="242" y="126"/>
                </a:lnTo>
                <a:lnTo>
                  <a:pt x="249" y="126"/>
                </a:lnTo>
                <a:lnTo>
                  <a:pt x="256" y="126"/>
                </a:lnTo>
                <a:lnTo>
                  <a:pt x="263" y="126"/>
                </a:lnTo>
                <a:lnTo>
                  <a:pt x="271" y="126"/>
                </a:lnTo>
                <a:lnTo>
                  <a:pt x="278" y="126"/>
                </a:lnTo>
                <a:lnTo>
                  <a:pt x="286" y="126"/>
                </a:lnTo>
              </a:path>
            </a:pathLst>
          </a:custGeom>
          <a:solidFill>
            <a:srgbClr val="FFFFFF"/>
          </a:solidFill>
          <a:ln w="12700" cap="rnd" cmpd="sng">
            <a:solidFill>
              <a:srgbClr val="FFFFFF"/>
            </a:solidFill>
            <a:prstDash val="solid"/>
            <a:round/>
            <a:headEnd type="none" w="sm" len="sm"/>
            <a:tailEnd type="none" w="sm" len="sm"/>
          </a:ln>
          <a:effectLst/>
        </p:spPr>
        <p:txBody>
          <a:bodyPr/>
          <a:lstStyle/>
          <a:p>
            <a:endParaRPr lang="es-CL"/>
          </a:p>
        </p:txBody>
      </p:sp>
      <p:sp>
        <p:nvSpPr>
          <p:cNvPr id="65650" name="Freeform 114"/>
          <p:cNvSpPr>
            <a:spLocks/>
          </p:cNvSpPr>
          <p:nvPr/>
        </p:nvSpPr>
        <p:spPr bwMode="auto">
          <a:xfrm>
            <a:off x="7889875" y="4849813"/>
            <a:ext cx="1588" cy="265112"/>
          </a:xfrm>
          <a:custGeom>
            <a:avLst/>
            <a:gdLst/>
            <a:ahLst/>
            <a:cxnLst>
              <a:cxn ang="0">
                <a:pos x="0" y="166"/>
              </a:cxn>
              <a:cxn ang="0">
                <a:pos x="0" y="156"/>
              </a:cxn>
              <a:cxn ang="0">
                <a:pos x="0" y="150"/>
              </a:cxn>
              <a:cxn ang="0">
                <a:pos x="0" y="145"/>
              </a:cxn>
              <a:cxn ang="0">
                <a:pos x="0" y="140"/>
              </a:cxn>
              <a:cxn ang="0">
                <a:pos x="0" y="135"/>
              </a:cxn>
              <a:cxn ang="0">
                <a:pos x="0" y="130"/>
              </a:cxn>
              <a:cxn ang="0">
                <a:pos x="0" y="124"/>
              </a:cxn>
              <a:cxn ang="0">
                <a:pos x="0" y="119"/>
              </a:cxn>
              <a:cxn ang="0">
                <a:pos x="0" y="114"/>
              </a:cxn>
              <a:cxn ang="0">
                <a:pos x="0" y="109"/>
              </a:cxn>
              <a:cxn ang="0">
                <a:pos x="0" y="104"/>
              </a:cxn>
              <a:cxn ang="0">
                <a:pos x="0" y="98"/>
              </a:cxn>
              <a:cxn ang="0">
                <a:pos x="0" y="94"/>
              </a:cxn>
              <a:cxn ang="0">
                <a:pos x="0" y="88"/>
              </a:cxn>
              <a:cxn ang="0">
                <a:pos x="0" y="83"/>
              </a:cxn>
              <a:cxn ang="0">
                <a:pos x="0" y="78"/>
              </a:cxn>
              <a:cxn ang="0">
                <a:pos x="0" y="73"/>
              </a:cxn>
              <a:cxn ang="0">
                <a:pos x="0" y="68"/>
              </a:cxn>
              <a:cxn ang="0">
                <a:pos x="0" y="62"/>
              </a:cxn>
              <a:cxn ang="0">
                <a:pos x="0" y="57"/>
              </a:cxn>
              <a:cxn ang="0">
                <a:pos x="0" y="52"/>
              </a:cxn>
              <a:cxn ang="0">
                <a:pos x="0" y="47"/>
              </a:cxn>
              <a:cxn ang="0">
                <a:pos x="0" y="42"/>
              </a:cxn>
              <a:cxn ang="0">
                <a:pos x="0" y="36"/>
              </a:cxn>
              <a:cxn ang="0">
                <a:pos x="0" y="31"/>
              </a:cxn>
              <a:cxn ang="0">
                <a:pos x="0" y="26"/>
              </a:cxn>
              <a:cxn ang="0">
                <a:pos x="0" y="21"/>
              </a:cxn>
              <a:cxn ang="0">
                <a:pos x="0" y="16"/>
              </a:cxn>
              <a:cxn ang="0">
                <a:pos x="0" y="10"/>
              </a:cxn>
              <a:cxn ang="0">
                <a:pos x="0" y="5"/>
              </a:cxn>
              <a:cxn ang="0">
                <a:pos x="0" y="0"/>
              </a:cxn>
            </a:cxnLst>
            <a:rect l="0" t="0" r="r" b="b"/>
            <a:pathLst>
              <a:path w="1" h="167">
                <a:moveTo>
                  <a:pt x="0" y="166"/>
                </a:moveTo>
                <a:lnTo>
                  <a:pt x="0" y="156"/>
                </a:lnTo>
                <a:lnTo>
                  <a:pt x="0" y="150"/>
                </a:lnTo>
                <a:lnTo>
                  <a:pt x="0" y="145"/>
                </a:lnTo>
                <a:lnTo>
                  <a:pt x="0" y="140"/>
                </a:lnTo>
                <a:lnTo>
                  <a:pt x="0" y="135"/>
                </a:lnTo>
                <a:lnTo>
                  <a:pt x="0" y="130"/>
                </a:lnTo>
                <a:lnTo>
                  <a:pt x="0" y="124"/>
                </a:lnTo>
                <a:lnTo>
                  <a:pt x="0" y="119"/>
                </a:lnTo>
                <a:lnTo>
                  <a:pt x="0" y="114"/>
                </a:lnTo>
                <a:lnTo>
                  <a:pt x="0" y="109"/>
                </a:lnTo>
                <a:lnTo>
                  <a:pt x="0" y="104"/>
                </a:lnTo>
                <a:lnTo>
                  <a:pt x="0" y="98"/>
                </a:lnTo>
                <a:lnTo>
                  <a:pt x="0" y="94"/>
                </a:lnTo>
                <a:lnTo>
                  <a:pt x="0" y="88"/>
                </a:lnTo>
                <a:lnTo>
                  <a:pt x="0" y="83"/>
                </a:lnTo>
                <a:lnTo>
                  <a:pt x="0" y="78"/>
                </a:lnTo>
                <a:lnTo>
                  <a:pt x="0" y="73"/>
                </a:lnTo>
                <a:lnTo>
                  <a:pt x="0" y="68"/>
                </a:lnTo>
                <a:lnTo>
                  <a:pt x="0" y="62"/>
                </a:lnTo>
                <a:lnTo>
                  <a:pt x="0" y="57"/>
                </a:lnTo>
                <a:lnTo>
                  <a:pt x="0" y="52"/>
                </a:lnTo>
                <a:lnTo>
                  <a:pt x="0" y="47"/>
                </a:lnTo>
                <a:lnTo>
                  <a:pt x="0" y="42"/>
                </a:lnTo>
                <a:lnTo>
                  <a:pt x="0" y="36"/>
                </a:lnTo>
                <a:lnTo>
                  <a:pt x="0" y="31"/>
                </a:lnTo>
                <a:lnTo>
                  <a:pt x="0" y="26"/>
                </a:lnTo>
                <a:lnTo>
                  <a:pt x="0" y="21"/>
                </a:lnTo>
                <a:lnTo>
                  <a:pt x="0" y="16"/>
                </a:lnTo>
                <a:lnTo>
                  <a:pt x="0" y="10"/>
                </a:lnTo>
                <a:lnTo>
                  <a:pt x="0" y="5"/>
                </a:lnTo>
                <a:lnTo>
                  <a:pt x="0" y="0"/>
                </a:lnTo>
              </a:path>
            </a:pathLst>
          </a:custGeom>
          <a:noFill/>
          <a:ln w="12700" cap="rnd" cmpd="sng">
            <a:solidFill>
              <a:srgbClr val="FFFFFF"/>
            </a:solidFill>
            <a:prstDash val="solid"/>
            <a:round/>
            <a:headEnd type="none" w="sm" len="sm"/>
            <a:tailEnd type="none" w="sm" len="sm"/>
          </a:ln>
          <a:effectLst/>
        </p:spPr>
        <p:txBody>
          <a:bodyPr/>
          <a:lstStyle/>
          <a:p>
            <a:endParaRPr lang="es-CL"/>
          </a:p>
        </p:txBody>
      </p:sp>
      <p:sp>
        <p:nvSpPr>
          <p:cNvPr id="65651" name="Line 115"/>
          <p:cNvSpPr>
            <a:spLocks noChangeShapeType="1"/>
          </p:cNvSpPr>
          <p:nvPr/>
        </p:nvSpPr>
        <p:spPr bwMode="auto">
          <a:xfrm flipV="1">
            <a:off x="7805738" y="4852988"/>
            <a:ext cx="0" cy="263525"/>
          </a:xfrm>
          <a:prstGeom prst="line">
            <a:avLst/>
          </a:prstGeom>
          <a:noFill/>
          <a:ln w="12700">
            <a:solidFill>
              <a:srgbClr val="FFFFFF"/>
            </a:solidFill>
            <a:round/>
            <a:headEnd type="none" w="sm" len="sm"/>
            <a:tailEnd type="none" w="sm" len="sm"/>
          </a:ln>
          <a:effectLst/>
        </p:spPr>
        <p:txBody>
          <a:bodyPr/>
          <a:lstStyle/>
          <a:p>
            <a:endParaRPr lang="es-CL"/>
          </a:p>
        </p:txBody>
      </p:sp>
      <p:sp>
        <p:nvSpPr>
          <p:cNvPr id="65652" name="Freeform 116"/>
          <p:cNvSpPr>
            <a:spLocks/>
          </p:cNvSpPr>
          <p:nvPr/>
        </p:nvSpPr>
        <p:spPr bwMode="auto">
          <a:xfrm>
            <a:off x="7394575" y="4414838"/>
            <a:ext cx="908050" cy="312737"/>
          </a:xfrm>
          <a:custGeom>
            <a:avLst/>
            <a:gdLst/>
            <a:ahLst/>
            <a:cxnLst>
              <a:cxn ang="0">
                <a:pos x="571" y="4"/>
              </a:cxn>
              <a:cxn ang="0">
                <a:pos x="571" y="20"/>
              </a:cxn>
              <a:cxn ang="0">
                <a:pos x="571" y="44"/>
              </a:cxn>
              <a:cxn ang="0">
                <a:pos x="570" y="72"/>
              </a:cxn>
              <a:cxn ang="0">
                <a:pos x="570" y="100"/>
              </a:cxn>
              <a:cxn ang="0">
                <a:pos x="569" y="123"/>
              </a:cxn>
              <a:cxn ang="0">
                <a:pos x="569" y="137"/>
              </a:cxn>
              <a:cxn ang="0">
                <a:pos x="566" y="143"/>
              </a:cxn>
              <a:cxn ang="0">
                <a:pos x="561" y="148"/>
              </a:cxn>
              <a:cxn ang="0">
                <a:pos x="554" y="154"/>
              </a:cxn>
              <a:cxn ang="0">
                <a:pos x="545" y="159"/>
              </a:cxn>
              <a:cxn ang="0">
                <a:pos x="535" y="164"/>
              </a:cxn>
              <a:cxn ang="0">
                <a:pos x="523" y="168"/>
              </a:cxn>
              <a:cxn ang="0">
                <a:pos x="509" y="172"/>
              </a:cxn>
              <a:cxn ang="0">
                <a:pos x="494" y="176"/>
              </a:cxn>
              <a:cxn ang="0">
                <a:pos x="470" y="181"/>
              </a:cxn>
              <a:cxn ang="0">
                <a:pos x="448" y="185"/>
              </a:cxn>
              <a:cxn ang="0">
                <a:pos x="425" y="188"/>
              </a:cxn>
              <a:cxn ang="0">
                <a:pos x="400" y="191"/>
              </a:cxn>
              <a:cxn ang="0">
                <a:pos x="374" y="193"/>
              </a:cxn>
              <a:cxn ang="0">
                <a:pos x="347" y="194"/>
              </a:cxn>
              <a:cxn ang="0">
                <a:pos x="319" y="196"/>
              </a:cxn>
              <a:cxn ang="0">
                <a:pos x="290" y="196"/>
              </a:cxn>
              <a:cxn ang="0">
                <a:pos x="253" y="195"/>
              </a:cxn>
              <a:cxn ang="0">
                <a:pos x="225" y="194"/>
              </a:cxn>
              <a:cxn ang="0">
                <a:pos x="198" y="192"/>
              </a:cxn>
              <a:cxn ang="0">
                <a:pos x="171" y="190"/>
              </a:cxn>
              <a:cxn ang="0">
                <a:pos x="147" y="187"/>
              </a:cxn>
              <a:cxn ang="0">
                <a:pos x="123" y="184"/>
              </a:cxn>
              <a:cxn ang="0">
                <a:pos x="101" y="180"/>
              </a:cxn>
              <a:cxn ang="0">
                <a:pos x="82" y="176"/>
              </a:cxn>
              <a:cxn ang="0">
                <a:pos x="74" y="174"/>
              </a:cxn>
              <a:cxn ang="0">
                <a:pos x="67" y="172"/>
              </a:cxn>
              <a:cxn ang="0">
                <a:pos x="59" y="170"/>
              </a:cxn>
              <a:cxn ang="0">
                <a:pos x="52" y="167"/>
              </a:cxn>
              <a:cxn ang="0">
                <a:pos x="45" y="165"/>
              </a:cxn>
              <a:cxn ang="0">
                <a:pos x="39" y="162"/>
              </a:cxn>
              <a:cxn ang="0">
                <a:pos x="33" y="160"/>
              </a:cxn>
              <a:cxn ang="0">
                <a:pos x="26" y="156"/>
              </a:cxn>
              <a:cxn ang="0">
                <a:pos x="21" y="154"/>
              </a:cxn>
              <a:cxn ang="0">
                <a:pos x="17" y="151"/>
              </a:cxn>
              <a:cxn ang="0">
                <a:pos x="13" y="148"/>
              </a:cxn>
              <a:cxn ang="0">
                <a:pos x="10" y="146"/>
              </a:cxn>
              <a:cxn ang="0">
                <a:pos x="7" y="143"/>
              </a:cxn>
              <a:cxn ang="0">
                <a:pos x="5" y="140"/>
              </a:cxn>
              <a:cxn ang="0">
                <a:pos x="3" y="134"/>
              </a:cxn>
              <a:cxn ang="0">
                <a:pos x="1" y="118"/>
              </a:cxn>
              <a:cxn ang="0">
                <a:pos x="1" y="96"/>
              </a:cxn>
              <a:cxn ang="0">
                <a:pos x="1" y="70"/>
              </a:cxn>
              <a:cxn ang="0">
                <a:pos x="0" y="45"/>
              </a:cxn>
              <a:cxn ang="0">
                <a:pos x="0" y="23"/>
              </a:cxn>
              <a:cxn ang="0">
                <a:pos x="0" y="8"/>
              </a:cxn>
              <a:cxn ang="0">
                <a:pos x="1" y="4"/>
              </a:cxn>
              <a:cxn ang="0">
                <a:pos x="89" y="4"/>
              </a:cxn>
              <a:cxn ang="0">
                <a:pos x="161" y="4"/>
              </a:cxn>
              <a:cxn ang="0">
                <a:pos x="232" y="4"/>
              </a:cxn>
              <a:cxn ang="0">
                <a:pos x="304" y="4"/>
              </a:cxn>
              <a:cxn ang="0">
                <a:pos x="375" y="4"/>
              </a:cxn>
              <a:cxn ang="0">
                <a:pos x="446" y="4"/>
              </a:cxn>
              <a:cxn ang="0">
                <a:pos x="518" y="4"/>
              </a:cxn>
            </a:cxnLst>
            <a:rect l="0" t="0" r="r" b="b"/>
            <a:pathLst>
              <a:path w="572" h="197">
                <a:moveTo>
                  <a:pt x="571" y="4"/>
                </a:moveTo>
                <a:lnTo>
                  <a:pt x="571" y="0"/>
                </a:lnTo>
                <a:lnTo>
                  <a:pt x="571" y="2"/>
                </a:lnTo>
                <a:lnTo>
                  <a:pt x="571" y="4"/>
                </a:lnTo>
                <a:lnTo>
                  <a:pt x="571" y="7"/>
                </a:lnTo>
                <a:lnTo>
                  <a:pt x="571" y="11"/>
                </a:lnTo>
                <a:lnTo>
                  <a:pt x="571" y="15"/>
                </a:lnTo>
                <a:lnTo>
                  <a:pt x="571" y="20"/>
                </a:lnTo>
                <a:lnTo>
                  <a:pt x="571" y="26"/>
                </a:lnTo>
                <a:lnTo>
                  <a:pt x="571" y="32"/>
                </a:lnTo>
                <a:lnTo>
                  <a:pt x="571" y="38"/>
                </a:lnTo>
                <a:lnTo>
                  <a:pt x="571" y="44"/>
                </a:lnTo>
                <a:lnTo>
                  <a:pt x="571" y="51"/>
                </a:lnTo>
                <a:lnTo>
                  <a:pt x="571" y="58"/>
                </a:lnTo>
                <a:lnTo>
                  <a:pt x="571" y="65"/>
                </a:lnTo>
                <a:lnTo>
                  <a:pt x="570" y="72"/>
                </a:lnTo>
                <a:lnTo>
                  <a:pt x="570" y="79"/>
                </a:lnTo>
                <a:lnTo>
                  <a:pt x="570" y="86"/>
                </a:lnTo>
                <a:lnTo>
                  <a:pt x="570" y="93"/>
                </a:lnTo>
                <a:lnTo>
                  <a:pt x="570" y="100"/>
                </a:lnTo>
                <a:lnTo>
                  <a:pt x="570" y="106"/>
                </a:lnTo>
                <a:lnTo>
                  <a:pt x="569" y="112"/>
                </a:lnTo>
                <a:lnTo>
                  <a:pt x="569" y="118"/>
                </a:lnTo>
                <a:lnTo>
                  <a:pt x="569" y="123"/>
                </a:lnTo>
                <a:lnTo>
                  <a:pt x="569" y="127"/>
                </a:lnTo>
                <a:lnTo>
                  <a:pt x="569" y="131"/>
                </a:lnTo>
                <a:lnTo>
                  <a:pt x="569" y="134"/>
                </a:lnTo>
                <a:lnTo>
                  <a:pt x="569" y="137"/>
                </a:lnTo>
                <a:lnTo>
                  <a:pt x="569" y="138"/>
                </a:lnTo>
                <a:lnTo>
                  <a:pt x="569" y="139"/>
                </a:lnTo>
                <a:lnTo>
                  <a:pt x="567" y="142"/>
                </a:lnTo>
                <a:lnTo>
                  <a:pt x="566" y="143"/>
                </a:lnTo>
                <a:lnTo>
                  <a:pt x="565" y="144"/>
                </a:lnTo>
                <a:lnTo>
                  <a:pt x="563" y="146"/>
                </a:lnTo>
                <a:lnTo>
                  <a:pt x="562" y="147"/>
                </a:lnTo>
                <a:lnTo>
                  <a:pt x="561" y="148"/>
                </a:lnTo>
                <a:lnTo>
                  <a:pt x="559" y="150"/>
                </a:lnTo>
                <a:lnTo>
                  <a:pt x="557" y="151"/>
                </a:lnTo>
                <a:lnTo>
                  <a:pt x="556" y="152"/>
                </a:lnTo>
                <a:lnTo>
                  <a:pt x="554" y="154"/>
                </a:lnTo>
                <a:lnTo>
                  <a:pt x="552" y="155"/>
                </a:lnTo>
                <a:lnTo>
                  <a:pt x="550" y="156"/>
                </a:lnTo>
                <a:lnTo>
                  <a:pt x="548" y="158"/>
                </a:lnTo>
                <a:lnTo>
                  <a:pt x="545" y="159"/>
                </a:lnTo>
                <a:lnTo>
                  <a:pt x="543" y="160"/>
                </a:lnTo>
                <a:lnTo>
                  <a:pt x="541" y="161"/>
                </a:lnTo>
                <a:lnTo>
                  <a:pt x="538" y="162"/>
                </a:lnTo>
                <a:lnTo>
                  <a:pt x="535" y="164"/>
                </a:lnTo>
                <a:lnTo>
                  <a:pt x="533" y="165"/>
                </a:lnTo>
                <a:lnTo>
                  <a:pt x="529" y="166"/>
                </a:lnTo>
                <a:lnTo>
                  <a:pt x="527" y="167"/>
                </a:lnTo>
                <a:lnTo>
                  <a:pt x="523" y="168"/>
                </a:lnTo>
                <a:lnTo>
                  <a:pt x="520" y="169"/>
                </a:lnTo>
                <a:lnTo>
                  <a:pt x="517" y="170"/>
                </a:lnTo>
                <a:lnTo>
                  <a:pt x="513" y="171"/>
                </a:lnTo>
                <a:lnTo>
                  <a:pt x="509" y="172"/>
                </a:lnTo>
                <a:lnTo>
                  <a:pt x="506" y="173"/>
                </a:lnTo>
                <a:lnTo>
                  <a:pt x="502" y="174"/>
                </a:lnTo>
                <a:lnTo>
                  <a:pt x="498" y="175"/>
                </a:lnTo>
                <a:lnTo>
                  <a:pt x="494" y="176"/>
                </a:lnTo>
                <a:lnTo>
                  <a:pt x="490" y="177"/>
                </a:lnTo>
                <a:lnTo>
                  <a:pt x="480" y="179"/>
                </a:lnTo>
                <a:lnTo>
                  <a:pt x="475" y="180"/>
                </a:lnTo>
                <a:lnTo>
                  <a:pt x="470" y="181"/>
                </a:lnTo>
                <a:lnTo>
                  <a:pt x="464" y="182"/>
                </a:lnTo>
                <a:lnTo>
                  <a:pt x="459" y="183"/>
                </a:lnTo>
                <a:lnTo>
                  <a:pt x="453" y="184"/>
                </a:lnTo>
                <a:lnTo>
                  <a:pt x="448" y="185"/>
                </a:lnTo>
                <a:lnTo>
                  <a:pt x="442" y="186"/>
                </a:lnTo>
                <a:lnTo>
                  <a:pt x="437" y="186"/>
                </a:lnTo>
                <a:lnTo>
                  <a:pt x="431" y="187"/>
                </a:lnTo>
                <a:lnTo>
                  <a:pt x="425" y="188"/>
                </a:lnTo>
                <a:lnTo>
                  <a:pt x="419" y="189"/>
                </a:lnTo>
                <a:lnTo>
                  <a:pt x="413" y="190"/>
                </a:lnTo>
                <a:lnTo>
                  <a:pt x="407" y="190"/>
                </a:lnTo>
                <a:lnTo>
                  <a:pt x="400" y="191"/>
                </a:lnTo>
                <a:lnTo>
                  <a:pt x="394" y="191"/>
                </a:lnTo>
                <a:lnTo>
                  <a:pt x="387" y="192"/>
                </a:lnTo>
                <a:lnTo>
                  <a:pt x="381" y="192"/>
                </a:lnTo>
                <a:lnTo>
                  <a:pt x="374" y="193"/>
                </a:lnTo>
                <a:lnTo>
                  <a:pt x="368" y="193"/>
                </a:lnTo>
                <a:lnTo>
                  <a:pt x="361" y="194"/>
                </a:lnTo>
                <a:lnTo>
                  <a:pt x="354" y="194"/>
                </a:lnTo>
                <a:lnTo>
                  <a:pt x="347" y="194"/>
                </a:lnTo>
                <a:lnTo>
                  <a:pt x="341" y="195"/>
                </a:lnTo>
                <a:lnTo>
                  <a:pt x="333" y="195"/>
                </a:lnTo>
                <a:lnTo>
                  <a:pt x="326" y="195"/>
                </a:lnTo>
                <a:lnTo>
                  <a:pt x="319" y="196"/>
                </a:lnTo>
                <a:lnTo>
                  <a:pt x="312" y="196"/>
                </a:lnTo>
                <a:lnTo>
                  <a:pt x="305" y="196"/>
                </a:lnTo>
                <a:lnTo>
                  <a:pt x="297" y="196"/>
                </a:lnTo>
                <a:lnTo>
                  <a:pt x="290" y="196"/>
                </a:lnTo>
                <a:lnTo>
                  <a:pt x="275" y="196"/>
                </a:lnTo>
                <a:lnTo>
                  <a:pt x="268" y="196"/>
                </a:lnTo>
                <a:lnTo>
                  <a:pt x="261" y="196"/>
                </a:lnTo>
                <a:lnTo>
                  <a:pt x="253" y="195"/>
                </a:lnTo>
                <a:lnTo>
                  <a:pt x="246" y="195"/>
                </a:lnTo>
                <a:lnTo>
                  <a:pt x="239" y="195"/>
                </a:lnTo>
                <a:lnTo>
                  <a:pt x="232" y="194"/>
                </a:lnTo>
                <a:lnTo>
                  <a:pt x="225" y="194"/>
                </a:lnTo>
                <a:lnTo>
                  <a:pt x="218" y="194"/>
                </a:lnTo>
                <a:lnTo>
                  <a:pt x="211" y="193"/>
                </a:lnTo>
                <a:lnTo>
                  <a:pt x="205" y="193"/>
                </a:lnTo>
                <a:lnTo>
                  <a:pt x="198" y="192"/>
                </a:lnTo>
                <a:lnTo>
                  <a:pt x="191" y="192"/>
                </a:lnTo>
                <a:lnTo>
                  <a:pt x="185" y="191"/>
                </a:lnTo>
                <a:lnTo>
                  <a:pt x="178" y="191"/>
                </a:lnTo>
                <a:lnTo>
                  <a:pt x="171" y="190"/>
                </a:lnTo>
                <a:lnTo>
                  <a:pt x="165" y="190"/>
                </a:lnTo>
                <a:lnTo>
                  <a:pt x="159" y="189"/>
                </a:lnTo>
                <a:lnTo>
                  <a:pt x="153" y="188"/>
                </a:lnTo>
                <a:lnTo>
                  <a:pt x="147" y="187"/>
                </a:lnTo>
                <a:lnTo>
                  <a:pt x="141" y="186"/>
                </a:lnTo>
                <a:lnTo>
                  <a:pt x="135" y="186"/>
                </a:lnTo>
                <a:lnTo>
                  <a:pt x="129" y="185"/>
                </a:lnTo>
                <a:lnTo>
                  <a:pt x="123" y="184"/>
                </a:lnTo>
                <a:lnTo>
                  <a:pt x="117" y="183"/>
                </a:lnTo>
                <a:lnTo>
                  <a:pt x="112" y="182"/>
                </a:lnTo>
                <a:lnTo>
                  <a:pt x="107" y="181"/>
                </a:lnTo>
                <a:lnTo>
                  <a:pt x="101" y="180"/>
                </a:lnTo>
                <a:lnTo>
                  <a:pt x="96" y="179"/>
                </a:lnTo>
                <a:lnTo>
                  <a:pt x="91" y="178"/>
                </a:lnTo>
                <a:lnTo>
                  <a:pt x="86" y="177"/>
                </a:lnTo>
                <a:lnTo>
                  <a:pt x="82" y="176"/>
                </a:lnTo>
                <a:lnTo>
                  <a:pt x="80" y="176"/>
                </a:lnTo>
                <a:lnTo>
                  <a:pt x="78" y="175"/>
                </a:lnTo>
                <a:lnTo>
                  <a:pt x="76" y="174"/>
                </a:lnTo>
                <a:lnTo>
                  <a:pt x="74" y="174"/>
                </a:lnTo>
                <a:lnTo>
                  <a:pt x="72" y="174"/>
                </a:lnTo>
                <a:lnTo>
                  <a:pt x="71" y="173"/>
                </a:lnTo>
                <a:lnTo>
                  <a:pt x="69" y="172"/>
                </a:lnTo>
                <a:lnTo>
                  <a:pt x="67" y="172"/>
                </a:lnTo>
                <a:lnTo>
                  <a:pt x="65" y="171"/>
                </a:lnTo>
                <a:lnTo>
                  <a:pt x="63" y="171"/>
                </a:lnTo>
                <a:lnTo>
                  <a:pt x="61" y="170"/>
                </a:lnTo>
                <a:lnTo>
                  <a:pt x="59" y="170"/>
                </a:lnTo>
                <a:lnTo>
                  <a:pt x="57" y="169"/>
                </a:lnTo>
                <a:lnTo>
                  <a:pt x="56" y="168"/>
                </a:lnTo>
                <a:lnTo>
                  <a:pt x="54" y="168"/>
                </a:lnTo>
                <a:lnTo>
                  <a:pt x="52" y="167"/>
                </a:lnTo>
                <a:lnTo>
                  <a:pt x="50" y="167"/>
                </a:lnTo>
                <a:lnTo>
                  <a:pt x="49" y="166"/>
                </a:lnTo>
                <a:lnTo>
                  <a:pt x="47" y="165"/>
                </a:lnTo>
                <a:lnTo>
                  <a:pt x="45" y="165"/>
                </a:lnTo>
                <a:lnTo>
                  <a:pt x="43" y="164"/>
                </a:lnTo>
                <a:lnTo>
                  <a:pt x="42" y="164"/>
                </a:lnTo>
                <a:lnTo>
                  <a:pt x="40" y="163"/>
                </a:lnTo>
                <a:lnTo>
                  <a:pt x="39" y="162"/>
                </a:lnTo>
                <a:lnTo>
                  <a:pt x="37" y="162"/>
                </a:lnTo>
                <a:lnTo>
                  <a:pt x="36" y="161"/>
                </a:lnTo>
                <a:lnTo>
                  <a:pt x="34" y="160"/>
                </a:lnTo>
                <a:lnTo>
                  <a:pt x="33" y="160"/>
                </a:lnTo>
                <a:lnTo>
                  <a:pt x="31" y="159"/>
                </a:lnTo>
                <a:lnTo>
                  <a:pt x="30" y="158"/>
                </a:lnTo>
                <a:lnTo>
                  <a:pt x="27" y="157"/>
                </a:lnTo>
                <a:lnTo>
                  <a:pt x="26" y="156"/>
                </a:lnTo>
                <a:lnTo>
                  <a:pt x="25" y="156"/>
                </a:lnTo>
                <a:lnTo>
                  <a:pt x="23" y="155"/>
                </a:lnTo>
                <a:lnTo>
                  <a:pt x="22" y="154"/>
                </a:lnTo>
                <a:lnTo>
                  <a:pt x="21" y="154"/>
                </a:lnTo>
                <a:lnTo>
                  <a:pt x="20" y="153"/>
                </a:lnTo>
                <a:lnTo>
                  <a:pt x="19" y="152"/>
                </a:lnTo>
                <a:lnTo>
                  <a:pt x="18" y="152"/>
                </a:lnTo>
                <a:lnTo>
                  <a:pt x="17" y="151"/>
                </a:lnTo>
                <a:lnTo>
                  <a:pt x="16" y="150"/>
                </a:lnTo>
                <a:lnTo>
                  <a:pt x="15" y="150"/>
                </a:lnTo>
                <a:lnTo>
                  <a:pt x="14" y="149"/>
                </a:lnTo>
                <a:lnTo>
                  <a:pt x="13" y="148"/>
                </a:lnTo>
                <a:lnTo>
                  <a:pt x="12" y="147"/>
                </a:lnTo>
                <a:lnTo>
                  <a:pt x="11" y="147"/>
                </a:lnTo>
                <a:lnTo>
                  <a:pt x="11" y="146"/>
                </a:lnTo>
                <a:lnTo>
                  <a:pt x="10" y="146"/>
                </a:lnTo>
                <a:lnTo>
                  <a:pt x="9" y="145"/>
                </a:lnTo>
                <a:lnTo>
                  <a:pt x="9" y="144"/>
                </a:lnTo>
                <a:lnTo>
                  <a:pt x="8" y="144"/>
                </a:lnTo>
                <a:lnTo>
                  <a:pt x="7" y="143"/>
                </a:lnTo>
                <a:lnTo>
                  <a:pt x="7" y="142"/>
                </a:lnTo>
                <a:lnTo>
                  <a:pt x="6" y="142"/>
                </a:lnTo>
                <a:lnTo>
                  <a:pt x="5" y="141"/>
                </a:lnTo>
                <a:lnTo>
                  <a:pt x="5" y="140"/>
                </a:lnTo>
                <a:lnTo>
                  <a:pt x="4" y="140"/>
                </a:lnTo>
                <a:lnTo>
                  <a:pt x="4" y="139"/>
                </a:lnTo>
                <a:lnTo>
                  <a:pt x="3" y="136"/>
                </a:lnTo>
                <a:lnTo>
                  <a:pt x="3" y="134"/>
                </a:lnTo>
                <a:lnTo>
                  <a:pt x="2" y="131"/>
                </a:lnTo>
                <a:lnTo>
                  <a:pt x="2" y="127"/>
                </a:lnTo>
                <a:lnTo>
                  <a:pt x="2" y="123"/>
                </a:lnTo>
                <a:lnTo>
                  <a:pt x="1" y="118"/>
                </a:lnTo>
                <a:lnTo>
                  <a:pt x="1" y="114"/>
                </a:lnTo>
                <a:lnTo>
                  <a:pt x="1" y="108"/>
                </a:lnTo>
                <a:lnTo>
                  <a:pt x="1" y="102"/>
                </a:lnTo>
                <a:lnTo>
                  <a:pt x="1" y="96"/>
                </a:lnTo>
                <a:lnTo>
                  <a:pt x="1" y="90"/>
                </a:lnTo>
                <a:lnTo>
                  <a:pt x="1" y="84"/>
                </a:lnTo>
                <a:lnTo>
                  <a:pt x="1" y="77"/>
                </a:lnTo>
                <a:lnTo>
                  <a:pt x="1" y="70"/>
                </a:lnTo>
                <a:lnTo>
                  <a:pt x="0" y="64"/>
                </a:lnTo>
                <a:lnTo>
                  <a:pt x="0" y="58"/>
                </a:lnTo>
                <a:lnTo>
                  <a:pt x="0" y="51"/>
                </a:lnTo>
                <a:lnTo>
                  <a:pt x="0" y="45"/>
                </a:lnTo>
                <a:lnTo>
                  <a:pt x="0" y="39"/>
                </a:lnTo>
                <a:lnTo>
                  <a:pt x="0" y="33"/>
                </a:lnTo>
                <a:lnTo>
                  <a:pt x="0" y="28"/>
                </a:lnTo>
                <a:lnTo>
                  <a:pt x="0" y="23"/>
                </a:lnTo>
                <a:lnTo>
                  <a:pt x="0" y="18"/>
                </a:lnTo>
                <a:lnTo>
                  <a:pt x="0" y="14"/>
                </a:lnTo>
                <a:lnTo>
                  <a:pt x="0" y="11"/>
                </a:lnTo>
                <a:lnTo>
                  <a:pt x="0" y="8"/>
                </a:lnTo>
                <a:lnTo>
                  <a:pt x="0" y="6"/>
                </a:lnTo>
                <a:lnTo>
                  <a:pt x="0" y="4"/>
                </a:lnTo>
                <a:lnTo>
                  <a:pt x="0" y="3"/>
                </a:lnTo>
                <a:lnTo>
                  <a:pt x="1" y="4"/>
                </a:lnTo>
                <a:lnTo>
                  <a:pt x="36" y="4"/>
                </a:lnTo>
                <a:lnTo>
                  <a:pt x="54" y="4"/>
                </a:lnTo>
                <a:lnTo>
                  <a:pt x="72" y="4"/>
                </a:lnTo>
                <a:lnTo>
                  <a:pt x="89" y="4"/>
                </a:lnTo>
                <a:lnTo>
                  <a:pt x="107" y="4"/>
                </a:lnTo>
                <a:lnTo>
                  <a:pt x="125" y="4"/>
                </a:lnTo>
                <a:lnTo>
                  <a:pt x="143" y="4"/>
                </a:lnTo>
                <a:lnTo>
                  <a:pt x="161" y="4"/>
                </a:lnTo>
                <a:lnTo>
                  <a:pt x="179" y="4"/>
                </a:lnTo>
                <a:lnTo>
                  <a:pt x="197" y="4"/>
                </a:lnTo>
                <a:lnTo>
                  <a:pt x="215" y="4"/>
                </a:lnTo>
                <a:lnTo>
                  <a:pt x="232" y="4"/>
                </a:lnTo>
                <a:lnTo>
                  <a:pt x="250" y="4"/>
                </a:lnTo>
                <a:lnTo>
                  <a:pt x="268" y="4"/>
                </a:lnTo>
                <a:lnTo>
                  <a:pt x="286" y="4"/>
                </a:lnTo>
                <a:lnTo>
                  <a:pt x="304" y="4"/>
                </a:lnTo>
                <a:lnTo>
                  <a:pt x="321" y="4"/>
                </a:lnTo>
                <a:lnTo>
                  <a:pt x="339" y="4"/>
                </a:lnTo>
                <a:lnTo>
                  <a:pt x="357" y="4"/>
                </a:lnTo>
                <a:lnTo>
                  <a:pt x="375" y="4"/>
                </a:lnTo>
                <a:lnTo>
                  <a:pt x="393" y="4"/>
                </a:lnTo>
                <a:lnTo>
                  <a:pt x="411" y="4"/>
                </a:lnTo>
                <a:lnTo>
                  <a:pt x="429" y="4"/>
                </a:lnTo>
                <a:lnTo>
                  <a:pt x="446" y="4"/>
                </a:lnTo>
                <a:lnTo>
                  <a:pt x="464" y="4"/>
                </a:lnTo>
                <a:lnTo>
                  <a:pt x="482" y="4"/>
                </a:lnTo>
                <a:lnTo>
                  <a:pt x="500" y="4"/>
                </a:lnTo>
                <a:lnTo>
                  <a:pt x="518" y="4"/>
                </a:lnTo>
                <a:lnTo>
                  <a:pt x="535" y="4"/>
                </a:lnTo>
                <a:lnTo>
                  <a:pt x="553" y="4"/>
                </a:lnTo>
                <a:lnTo>
                  <a:pt x="571" y="4"/>
                </a:lnTo>
              </a:path>
            </a:pathLst>
          </a:custGeom>
          <a:solidFill>
            <a:srgbClr val="FFFFFF"/>
          </a:solidFill>
          <a:ln w="12700" cap="rnd" cmpd="sng">
            <a:solidFill>
              <a:srgbClr val="FFFFFF"/>
            </a:solidFill>
            <a:prstDash val="solid"/>
            <a:round/>
            <a:headEnd type="none" w="sm" len="sm"/>
            <a:tailEnd type="none" w="sm" len="sm"/>
          </a:ln>
          <a:effectLst/>
        </p:spPr>
        <p:txBody>
          <a:bodyPr/>
          <a:lstStyle/>
          <a:p>
            <a:endParaRPr lang="es-CL"/>
          </a:p>
        </p:txBody>
      </p:sp>
      <p:sp>
        <p:nvSpPr>
          <p:cNvPr id="65653" name="Freeform 117"/>
          <p:cNvSpPr>
            <a:spLocks/>
          </p:cNvSpPr>
          <p:nvPr/>
        </p:nvSpPr>
        <p:spPr bwMode="auto">
          <a:xfrm>
            <a:off x="7394575" y="4313238"/>
            <a:ext cx="909638" cy="201612"/>
          </a:xfrm>
          <a:custGeom>
            <a:avLst/>
            <a:gdLst/>
            <a:ahLst/>
            <a:cxnLst>
              <a:cxn ang="0">
                <a:pos x="315" y="126"/>
              </a:cxn>
              <a:cxn ang="0">
                <a:pos x="343" y="124"/>
              </a:cxn>
              <a:cxn ang="0">
                <a:pos x="371" y="123"/>
              </a:cxn>
              <a:cxn ang="0">
                <a:pos x="397" y="121"/>
              </a:cxn>
              <a:cxn ang="0">
                <a:pos x="422" y="118"/>
              </a:cxn>
              <a:cxn ang="0">
                <a:pos x="446" y="115"/>
              </a:cxn>
              <a:cxn ang="0">
                <a:pos x="468" y="112"/>
              </a:cxn>
              <a:cxn ang="0">
                <a:pos x="488" y="108"/>
              </a:cxn>
              <a:cxn ang="0">
                <a:pos x="511" y="102"/>
              </a:cxn>
              <a:cxn ang="0">
                <a:pos x="527" y="97"/>
              </a:cxn>
              <a:cxn ang="0">
                <a:pos x="541" y="92"/>
              </a:cxn>
              <a:cxn ang="0">
                <a:pos x="552" y="86"/>
              </a:cxn>
              <a:cxn ang="0">
                <a:pos x="561" y="80"/>
              </a:cxn>
              <a:cxn ang="0">
                <a:pos x="567" y="74"/>
              </a:cxn>
              <a:cxn ang="0">
                <a:pos x="571" y="68"/>
              </a:cxn>
              <a:cxn ang="0">
                <a:pos x="571" y="60"/>
              </a:cxn>
              <a:cxn ang="0">
                <a:pos x="568" y="54"/>
              </a:cxn>
              <a:cxn ang="0">
                <a:pos x="563" y="47"/>
              </a:cxn>
              <a:cxn ang="0">
                <a:pos x="554" y="41"/>
              </a:cxn>
              <a:cxn ang="0">
                <a:pos x="543" y="36"/>
              </a:cxn>
              <a:cxn ang="0">
                <a:pos x="531" y="30"/>
              </a:cxn>
              <a:cxn ang="0">
                <a:pos x="515" y="25"/>
              </a:cxn>
              <a:cxn ang="0">
                <a:pos x="497" y="21"/>
              </a:cxn>
              <a:cxn ang="0">
                <a:pos x="473" y="16"/>
              </a:cxn>
              <a:cxn ang="0">
                <a:pos x="451" y="12"/>
              </a:cxn>
              <a:cxn ang="0">
                <a:pos x="428" y="8"/>
              </a:cxn>
              <a:cxn ang="0">
                <a:pos x="403" y="6"/>
              </a:cxn>
              <a:cxn ang="0">
                <a:pos x="377" y="3"/>
              </a:cxn>
              <a:cxn ang="0">
                <a:pos x="351" y="2"/>
              </a:cxn>
              <a:cxn ang="0">
                <a:pos x="322" y="0"/>
              </a:cxn>
              <a:cxn ang="0">
                <a:pos x="293" y="0"/>
              </a:cxn>
              <a:cxn ang="0">
                <a:pos x="257" y="0"/>
              </a:cxn>
              <a:cxn ang="0">
                <a:pos x="228" y="1"/>
              </a:cxn>
              <a:cxn ang="0">
                <a:pos x="201" y="3"/>
              </a:cxn>
              <a:cxn ang="0">
                <a:pos x="175" y="5"/>
              </a:cxn>
              <a:cxn ang="0">
                <a:pos x="150" y="8"/>
              </a:cxn>
              <a:cxn ang="0">
                <a:pos x="126" y="11"/>
              </a:cxn>
              <a:cxn ang="0">
                <a:pos x="104" y="14"/>
              </a:cxn>
              <a:cxn ang="0">
                <a:pos x="84" y="19"/>
              </a:cxn>
              <a:cxn ang="0">
                <a:pos x="61" y="24"/>
              </a:cxn>
              <a:cxn ang="0">
                <a:pos x="45" y="29"/>
              </a:cxn>
              <a:cxn ang="0">
                <a:pos x="31" y="34"/>
              </a:cxn>
              <a:cxn ang="0">
                <a:pos x="20" y="40"/>
              </a:cxn>
              <a:cxn ang="0">
                <a:pos x="11" y="46"/>
              </a:cxn>
              <a:cxn ang="0">
                <a:pos x="5" y="52"/>
              </a:cxn>
              <a:cxn ang="0">
                <a:pos x="1" y="58"/>
              </a:cxn>
              <a:cxn ang="0">
                <a:pos x="0" y="66"/>
              </a:cxn>
              <a:cxn ang="0">
                <a:pos x="3" y="72"/>
              </a:cxn>
              <a:cxn ang="0">
                <a:pos x="9" y="79"/>
              </a:cxn>
              <a:cxn ang="0">
                <a:pos x="17" y="84"/>
              </a:cxn>
              <a:cxn ang="0">
                <a:pos x="28" y="90"/>
              </a:cxn>
              <a:cxn ang="0">
                <a:pos x="41" y="96"/>
              </a:cxn>
              <a:cxn ang="0">
                <a:pos x="57" y="101"/>
              </a:cxn>
              <a:cxn ang="0">
                <a:pos x="74" y="105"/>
              </a:cxn>
              <a:cxn ang="0">
                <a:pos x="99" y="110"/>
              </a:cxn>
              <a:cxn ang="0">
                <a:pos x="120" y="114"/>
              </a:cxn>
              <a:cxn ang="0">
                <a:pos x="143" y="117"/>
              </a:cxn>
              <a:cxn ang="0">
                <a:pos x="168" y="120"/>
              </a:cxn>
              <a:cxn ang="0">
                <a:pos x="194" y="122"/>
              </a:cxn>
              <a:cxn ang="0">
                <a:pos x="221" y="124"/>
              </a:cxn>
              <a:cxn ang="0">
                <a:pos x="249" y="125"/>
              </a:cxn>
              <a:cxn ang="0">
                <a:pos x="279" y="126"/>
              </a:cxn>
            </a:cxnLst>
            <a:rect l="0" t="0" r="r" b="b"/>
            <a:pathLst>
              <a:path w="573" h="127">
                <a:moveTo>
                  <a:pt x="286" y="126"/>
                </a:moveTo>
                <a:lnTo>
                  <a:pt x="301" y="126"/>
                </a:lnTo>
                <a:lnTo>
                  <a:pt x="308" y="126"/>
                </a:lnTo>
                <a:lnTo>
                  <a:pt x="315" y="126"/>
                </a:lnTo>
                <a:lnTo>
                  <a:pt x="322" y="125"/>
                </a:lnTo>
                <a:lnTo>
                  <a:pt x="329" y="125"/>
                </a:lnTo>
                <a:lnTo>
                  <a:pt x="337" y="125"/>
                </a:lnTo>
                <a:lnTo>
                  <a:pt x="343" y="124"/>
                </a:lnTo>
                <a:lnTo>
                  <a:pt x="351" y="124"/>
                </a:lnTo>
                <a:lnTo>
                  <a:pt x="357" y="124"/>
                </a:lnTo>
                <a:lnTo>
                  <a:pt x="364" y="123"/>
                </a:lnTo>
                <a:lnTo>
                  <a:pt x="371" y="123"/>
                </a:lnTo>
                <a:lnTo>
                  <a:pt x="377" y="122"/>
                </a:lnTo>
                <a:lnTo>
                  <a:pt x="384" y="122"/>
                </a:lnTo>
                <a:lnTo>
                  <a:pt x="391" y="121"/>
                </a:lnTo>
                <a:lnTo>
                  <a:pt x="397" y="121"/>
                </a:lnTo>
                <a:lnTo>
                  <a:pt x="403" y="120"/>
                </a:lnTo>
                <a:lnTo>
                  <a:pt x="410" y="120"/>
                </a:lnTo>
                <a:lnTo>
                  <a:pt x="416" y="119"/>
                </a:lnTo>
                <a:lnTo>
                  <a:pt x="422" y="118"/>
                </a:lnTo>
                <a:lnTo>
                  <a:pt x="428" y="117"/>
                </a:lnTo>
                <a:lnTo>
                  <a:pt x="434" y="117"/>
                </a:lnTo>
                <a:lnTo>
                  <a:pt x="440" y="116"/>
                </a:lnTo>
                <a:lnTo>
                  <a:pt x="446" y="115"/>
                </a:lnTo>
                <a:lnTo>
                  <a:pt x="451" y="114"/>
                </a:lnTo>
                <a:lnTo>
                  <a:pt x="457" y="113"/>
                </a:lnTo>
                <a:lnTo>
                  <a:pt x="462" y="112"/>
                </a:lnTo>
                <a:lnTo>
                  <a:pt x="468" y="112"/>
                </a:lnTo>
                <a:lnTo>
                  <a:pt x="473" y="110"/>
                </a:lnTo>
                <a:lnTo>
                  <a:pt x="478" y="110"/>
                </a:lnTo>
                <a:lnTo>
                  <a:pt x="483" y="108"/>
                </a:lnTo>
                <a:lnTo>
                  <a:pt x="488" y="108"/>
                </a:lnTo>
                <a:lnTo>
                  <a:pt x="497" y="105"/>
                </a:lnTo>
                <a:lnTo>
                  <a:pt x="502" y="104"/>
                </a:lnTo>
                <a:lnTo>
                  <a:pt x="507" y="103"/>
                </a:lnTo>
                <a:lnTo>
                  <a:pt x="511" y="102"/>
                </a:lnTo>
                <a:lnTo>
                  <a:pt x="515" y="101"/>
                </a:lnTo>
                <a:lnTo>
                  <a:pt x="519" y="99"/>
                </a:lnTo>
                <a:lnTo>
                  <a:pt x="523" y="98"/>
                </a:lnTo>
                <a:lnTo>
                  <a:pt x="527" y="97"/>
                </a:lnTo>
                <a:lnTo>
                  <a:pt x="531" y="96"/>
                </a:lnTo>
                <a:lnTo>
                  <a:pt x="534" y="94"/>
                </a:lnTo>
                <a:lnTo>
                  <a:pt x="537" y="93"/>
                </a:lnTo>
                <a:lnTo>
                  <a:pt x="541" y="92"/>
                </a:lnTo>
                <a:lnTo>
                  <a:pt x="543" y="90"/>
                </a:lnTo>
                <a:lnTo>
                  <a:pt x="547" y="89"/>
                </a:lnTo>
                <a:lnTo>
                  <a:pt x="549" y="88"/>
                </a:lnTo>
                <a:lnTo>
                  <a:pt x="552" y="86"/>
                </a:lnTo>
                <a:lnTo>
                  <a:pt x="554" y="84"/>
                </a:lnTo>
                <a:lnTo>
                  <a:pt x="557" y="83"/>
                </a:lnTo>
                <a:lnTo>
                  <a:pt x="559" y="82"/>
                </a:lnTo>
                <a:lnTo>
                  <a:pt x="561" y="80"/>
                </a:lnTo>
                <a:lnTo>
                  <a:pt x="563" y="79"/>
                </a:lnTo>
                <a:lnTo>
                  <a:pt x="564" y="77"/>
                </a:lnTo>
                <a:lnTo>
                  <a:pt x="566" y="76"/>
                </a:lnTo>
                <a:lnTo>
                  <a:pt x="567" y="74"/>
                </a:lnTo>
                <a:lnTo>
                  <a:pt x="568" y="72"/>
                </a:lnTo>
                <a:lnTo>
                  <a:pt x="569" y="71"/>
                </a:lnTo>
                <a:lnTo>
                  <a:pt x="570" y="69"/>
                </a:lnTo>
                <a:lnTo>
                  <a:pt x="571" y="68"/>
                </a:lnTo>
                <a:lnTo>
                  <a:pt x="571" y="66"/>
                </a:lnTo>
                <a:lnTo>
                  <a:pt x="571" y="64"/>
                </a:lnTo>
                <a:lnTo>
                  <a:pt x="572" y="63"/>
                </a:lnTo>
                <a:lnTo>
                  <a:pt x="571" y="60"/>
                </a:lnTo>
                <a:lnTo>
                  <a:pt x="571" y="58"/>
                </a:lnTo>
                <a:lnTo>
                  <a:pt x="570" y="57"/>
                </a:lnTo>
                <a:lnTo>
                  <a:pt x="569" y="55"/>
                </a:lnTo>
                <a:lnTo>
                  <a:pt x="568" y="54"/>
                </a:lnTo>
                <a:lnTo>
                  <a:pt x="567" y="52"/>
                </a:lnTo>
                <a:lnTo>
                  <a:pt x="566" y="50"/>
                </a:lnTo>
                <a:lnTo>
                  <a:pt x="564" y="49"/>
                </a:lnTo>
                <a:lnTo>
                  <a:pt x="563" y="47"/>
                </a:lnTo>
                <a:lnTo>
                  <a:pt x="561" y="46"/>
                </a:lnTo>
                <a:lnTo>
                  <a:pt x="559" y="44"/>
                </a:lnTo>
                <a:lnTo>
                  <a:pt x="557" y="43"/>
                </a:lnTo>
                <a:lnTo>
                  <a:pt x="554" y="41"/>
                </a:lnTo>
                <a:lnTo>
                  <a:pt x="552" y="40"/>
                </a:lnTo>
                <a:lnTo>
                  <a:pt x="549" y="38"/>
                </a:lnTo>
                <a:lnTo>
                  <a:pt x="547" y="37"/>
                </a:lnTo>
                <a:lnTo>
                  <a:pt x="543" y="36"/>
                </a:lnTo>
                <a:lnTo>
                  <a:pt x="541" y="34"/>
                </a:lnTo>
                <a:lnTo>
                  <a:pt x="537" y="33"/>
                </a:lnTo>
                <a:lnTo>
                  <a:pt x="534" y="32"/>
                </a:lnTo>
                <a:lnTo>
                  <a:pt x="531" y="30"/>
                </a:lnTo>
                <a:lnTo>
                  <a:pt x="527" y="29"/>
                </a:lnTo>
                <a:lnTo>
                  <a:pt x="523" y="28"/>
                </a:lnTo>
                <a:lnTo>
                  <a:pt x="519" y="26"/>
                </a:lnTo>
                <a:lnTo>
                  <a:pt x="515" y="25"/>
                </a:lnTo>
                <a:lnTo>
                  <a:pt x="511" y="24"/>
                </a:lnTo>
                <a:lnTo>
                  <a:pt x="507" y="23"/>
                </a:lnTo>
                <a:lnTo>
                  <a:pt x="502" y="22"/>
                </a:lnTo>
                <a:lnTo>
                  <a:pt x="497" y="21"/>
                </a:lnTo>
                <a:lnTo>
                  <a:pt x="493" y="20"/>
                </a:lnTo>
                <a:lnTo>
                  <a:pt x="488" y="19"/>
                </a:lnTo>
                <a:lnTo>
                  <a:pt x="478" y="16"/>
                </a:lnTo>
                <a:lnTo>
                  <a:pt x="473" y="16"/>
                </a:lnTo>
                <a:lnTo>
                  <a:pt x="468" y="14"/>
                </a:lnTo>
                <a:lnTo>
                  <a:pt x="462" y="14"/>
                </a:lnTo>
                <a:lnTo>
                  <a:pt x="457" y="12"/>
                </a:lnTo>
                <a:lnTo>
                  <a:pt x="451" y="12"/>
                </a:lnTo>
                <a:lnTo>
                  <a:pt x="446" y="11"/>
                </a:lnTo>
                <a:lnTo>
                  <a:pt x="440" y="10"/>
                </a:lnTo>
                <a:lnTo>
                  <a:pt x="434" y="9"/>
                </a:lnTo>
                <a:lnTo>
                  <a:pt x="428" y="8"/>
                </a:lnTo>
                <a:lnTo>
                  <a:pt x="422" y="8"/>
                </a:lnTo>
                <a:lnTo>
                  <a:pt x="416" y="7"/>
                </a:lnTo>
                <a:lnTo>
                  <a:pt x="410" y="6"/>
                </a:lnTo>
                <a:lnTo>
                  <a:pt x="403" y="6"/>
                </a:lnTo>
                <a:lnTo>
                  <a:pt x="397" y="5"/>
                </a:lnTo>
                <a:lnTo>
                  <a:pt x="391" y="4"/>
                </a:lnTo>
                <a:lnTo>
                  <a:pt x="384" y="4"/>
                </a:lnTo>
                <a:lnTo>
                  <a:pt x="377" y="3"/>
                </a:lnTo>
                <a:lnTo>
                  <a:pt x="371" y="3"/>
                </a:lnTo>
                <a:lnTo>
                  <a:pt x="364" y="2"/>
                </a:lnTo>
                <a:lnTo>
                  <a:pt x="357" y="2"/>
                </a:lnTo>
                <a:lnTo>
                  <a:pt x="351" y="2"/>
                </a:lnTo>
                <a:lnTo>
                  <a:pt x="343" y="1"/>
                </a:lnTo>
                <a:lnTo>
                  <a:pt x="337" y="1"/>
                </a:lnTo>
                <a:lnTo>
                  <a:pt x="329" y="0"/>
                </a:lnTo>
                <a:lnTo>
                  <a:pt x="322" y="0"/>
                </a:lnTo>
                <a:lnTo>
                  <a:pt x="315" y="0"/>
                </a:lnTo>
                <a:lnTo>
                  <a:pt x="308" y="0"/>
                </a:lnTo>
                <a:lnTo>
                  <a:pt x="301" y="0"/>
                </a:lnTo>
                <a:lnTo>
                  <a:pt x="293" y="0"/>
                </a:lnTo>
                <a:lnTo>
                  <a:pt x="286" y="0"/>
                </a:lnTo>
                <a:lnTo>
                  <a:pt x="271" y="0"/>
                </a:lnTo>
                <a:lnTo>
                  <a:pt x="264" y="0"/>
                </a:lnTo>
                <a:lnTo>
                  <a:pt x="257" y="0"/>
                </a:lnTo>
                <a:lnTo>
                  <a:pt x="249" y="0"/>
                </a:lnTo>
                <a:lnTo>
                  <a:pt x="242" y="0"/>
                </a:lnTo>
                <a:lnTo>
                  <a:pt x="235" y="1"/>
                </a:lnTo>
                <a:lnTo>
                  <a:pt x="228" y="1"/>
                </a:lnTo>
                <a:lnTo>
                  <a:pt x="221" y="2"/>
                </a:lnTo>
                <a:lnTo>
                  <a:pt x="215" y="2"/>
                </a:lnTo>
                <a:lnTo>
                  <a:pt x="207" y="2"/>
                </a:lnTo>
                <a:lnTo>
                  <a:pt x="201" y="3"/>
                </a:lnTo>
                <a:lnTo>
                  <a:pt x="194" y="3"/>
                </a:lnTo>
                <a:lnTo>
                  <a:pt x="187" y="4"/>
                </a:lnTo>
                <a:lnTo>
                  <a:pt x="181" y="4"/>
                </a:lnTo>
                <a:lnTo>
                  <a:pt x="175" y="5"/>
                </a:lnTo>
                <a:lnTo>
                  <a:pt x="168" y="6"/>
                </a:lnTo>
                <a:lnTo>
                  <a:pt x="162" y="6"/>
                </a:lnTo>
                <a:lnTo>
                  <a:pt x="156" y="7"/>
                </a:lnTo>
                <a:lnTo>
                  <a:pt x="150" y="8"/>
                </a:lnTo>
                <a:lnTo>
                  <a:pt x="143" y="8"/>
                </a:lnTo>
                <a:lnTo>
                  <a:pt x="138" y="9"/>
                </a:lnTo>
                <a:lnTo>
                  <a:pt x="132" y="10"/>
                </a:lnTo>
                <a:lnTo>
                  <a:pt x="126" y="11"/>
                </a:lnTo>
                <a:lnTo>
                  <a:pt x="120" y="12"/>
                </a:lnTo>
                <a:lnTo>
                  <a:pt x="115" y="12"/>
                </a:lnTo>
                <a:lnTo>
                  <a:pt x="109" y="14"/>
                </a:lnTo>
                <a:lnTo>
                  <a:pt x="104" y="14"/>
                </a:lnTo>
                <a:lnTo>
                  <a:pt x="99" y="16"/>
                </a:lnTo>
                <a:lnTo>
                  <a:pt x="93" y="16"/>
                </a:lnTo>
                <a:lnTo>
                  <a:pt x="89" y="18"/>
                </a:lnTo>
                <a:lnTo>
                  <a:pt x="84" y="19"/>
                </a:lnTo>
                <a:lnTo>
                  <a:pt x="74" y="21"/>
                </a:lnTo>
                <a:lnTo>
                  <a:pt x="69" y="22"/>
                </a:lnTo>
                <a:lnTo>
                  <a:pt x="65" y="23"/>
                </a:lnTo>
                <a:lnTo>
                  <a:pt x="61" y="24"/>
                </a:lnTo>
                <a:lnTo>
                  <a:pt x="57" y="25"/>
                </a:lnTo>
                <a:lnTo>
                  <a:pt x="53" y="26"/>
                </a:lnTo>
                <a:lnTo>
                  <a:pt x="49" y="28"/>
                </a:lnTo>
                <a:lnTo>
                  <a:pt x="45" y="29"/>
                </a:lnTo>
                <a:lnTo>
                  <a:pt x="41" y="30"/>
                </a:lnTo>
                <a:lnTo>
                  <a:pt x="38" y="32"/>
                </a:lnTo>
                <a:lnTo>
                  <a:pt x="35" y="33"/>
                </a:lnTo>
                <a:lnTo>
                  <a:pt x="31" y="34"/>
                </a:lnTo>
                <a:lnTo>
                  <a:pt x="28" y="36"/>
                </a:lnTo>
                <a:lnTo>
                  <a:pt x="25" y="37"/>
                </a:lnTo>
                <a:lnTo>
                  <a:pt x="23" y="38"/>
                </a:lnTo>
                <a:lnTo>
                  <a:pt x="20" y="40"/>
                </a:lnTo>
                <a:lnTo>
                  <a:pt x="17" y="41"/>
                </a:lnTo>
                <a:lnTo>
                  <a:pt x="15" y="43"/>
                </a:lnTo>
                <a:lnTo>
                  <a:pt x="13" y="44"/>
                </a:lnTo>
                <a:lnTo>
                  <a:pt x="11" y="46"/>
                </a:lnTo>
                <a:lnTo>
                  <a:pt x="9" y="47"/>
                </a:lnTo>
                <a:lnTo>
                  <a:pt x="7" y="49"/>
                </a:lnTo>
                <a:lnTo>
                  <a:pt x="6" y="50"/>
                </a:lnTo>
                <a:lnTo>
                  <a:pt x="5" y="52"/>
                </a:lnTo>
                <a:lnTo>
                  <a:pt x="3" y="54"/>
                </a:lnTo>
                <a:lnTo>
                  <a:pt x="2" y="55"/>
                </a:lnTo>
                <a:lnTo>
                  <a:pt x="1" y="57"/>
                </a:lnTo>
                <a:lnTo>
                  <a:pt x="1" y="58"/>
                </a:lnTo>
                <a:lnTo>
                  <a:pt x="0" y="60"/>
                </a:lnTo>
                <a:lnTo>
                  <a:pt x="0" y="61"/>
                </a:lnTo>
                <a:lnTo>
                  <a:pt x="0" y="63"/>
                </a:lnTo>
                <a:lnTo>
                  <a:pt x="0" y="66"/>
                </a:lnTo>
                <a:lnTo>
                  <a:pt x="1" y="68"/>
                </a:lnTo>
                <a:lnTo>
                  <a:pt x="1" y="69"/>
                </a:lnTo>
                <a:lnTo>
                  <a:pt x="2" y="71"/>
                </a:lnTo>
                <a:lnTo>
                  <a:pt x="3" y="72"/>
                </a:lnTo>
                <a:lnTo>
                  <a:pt x="5" y="74"/>
                </a:lnTo>
                <a:lnTo>
                  <a:pt x="6" y="76"/>
                </a:lnTo>
                <a:lnTo>
                  <a:pt x="7" y="77"/>
                </a:lnTo>
                <a:lnTo>
                  <a:pt x="9" y="79"/>
                </a:lnTo>
                <a:lnTo>
                  <a:pt x="11" y="80"/>
                </a:lnTo>
                <a:lnTo>
                  <a:pt x="13" y="82"/>
                </a:lnTo>
                <a:lnTo>
                  <a:pt x="15" y="83"/>
                </a:lnTo>
                <a:lnTo>
                  <a:pt x="17" y="84"/>
                </a:lnTo>
                <a:lnTo>
                  <a:pt x="20" y="86"/>
                </a:lnTo>
                <a:lnTo>
                  <a:pt x="23" y="88"/>
                </a:lnTo>
                <a:lnTo>
                  <a:pt x="25" y="89"/>
                </a:lnTo>
                <a:lnTo>
                  <a:pt x="28" y="90"/>
                </a:lnTo>
                <a:lnTo>
                  <a:pt x="31" y="92"/>
                </a:lnTo>
                <a:lnTo>
                  <a:pt x="35" y="93"/>
                </a:lnTo>
                <a:lnTo>
                  <a:pt x="38" y="94"/>
                </a:lnTo>
                <a:lnTo>
                  <a:pt x="41" y="96"/>
                </a:lnTo>
                <a:lnTo>
                  <a:pt x="45" y="97"/>
                </a:lnTo>
                <a:lnTo>
                  <a:pt x="49" y="98"/>
                </a:lnTo>
                <a:lnTo>
                  <a:pt x="53" y="99"/>
                </a:lnTo>
                <a:lnTo>
                  <a:pt x="57" y="101"/>
                </a:lnTo>
                <a:lnTo>
                  <a:pt x="61" y="102"/>
                </a:lnTo>
                <a:lnTo>
                  <a:pt x="65" y="103"/>
                </a:lnTo>
                <a:lnTo>
                  <a:pt x="69" y="104"/>
                </a:lnTo>
                <a:lnTo>
                  <a:pt x="74" y="105"/>
                </a:lnTo>
                <a:lnTo>
                  <a:pt x="79" y="106"/>
                </a:lnTo>
                <a:lnTo>
                  <a:pt x="84" y="108"/>
                </a:lnTo>
                <a:lnTo>
                  <a:pt x="93" y="110"/>
                </a:lnTo>
                <a:lnTo>
                  <a:pt x="99" y="110"/>
                </a:lnTo>
                <a:lnTo>
                  <a:pt x="104" y="112"/>
                </a:lnTo>
                <a:lnTo>
                  <a:pt x="109" y="112"/>
                </a:lnTo>
                <a:lnTo>
                  <a:pt x="115" y="113"/>
                </a:lnTo>
                <a:lnTo>
                  <a:pt x="120" y="114"/>
                </a:lnTo>
                <a:lnTo>
                  <a:pt x="126" y="115"/>
                </a:lnTo>
                <a:lnTo>
                  <a:pt x="132" y="116"/>
                </a:lnTo>
                <a:lnTo>
                  <a:pt x="138" y="117"/>
                </a:lnTo>
                <a:lnTo>
                  <a:pt x="143" y="117"/>
                </a:lnTo>
                <a:lnTo>
                  <a:pt x="150" y="118"/>
                </a:lnTo>
                <a:lnTo>
                  <a:pt x="156" y="119"/>
                </a:lnTo>
                <a:lnTo>
                  <a:pt x="162" y="120"/>
                </a:lnTo>
                <a:lnTo>
                  <a:pt x="168" y="120"/>
                </a:lnTo>
                <a:lnTo>
                  <a:pt x="175" y="121"/>
                </a:lnTo>
                <a:lnTo>
                  <a:pt x="181" y="121"/>
                </a:lnTo>
                <a:lnTo>
                  <a:pt x="187" y="122"/>
                </a:lnTo>
                <a:lnTo>
                  <a:pt x="194" y="122"/>
                </a:lnTo>
                <a:lnTo>
                  <a:pt x="201" y="123"/>
                </a:lnTo>
                <a:lnTo>
                  <a:pt x="207" y="123"/>
                </a:lnTo>
                <a:lnTo>
                  <a:pt x="215" y="124"/>
                </a:lnTo>
                <a:lnTo>
                  <a:pt x="221" y="124"/>
                </a:lnTo>
                <a:lnTo>
                  <a:pt x="228" y="124"/>
                </a:lnTo>
                <a:lnTo>
                  <a:pt x="235" y="125"/>
                </a:lnTo>
                <a:lnTo>
                  <a:pt x="242" y="125"/>
                </a:lnTo>
                <a:lnTo>
                  <a:pt x="249" y="125"/>
                </a:lnTo>
                <a:lnTo>
                  <a:pt x="257" y="126"/>
                </a:lnTo>
                <a:lnTo>
                  <a:pt x="264" y="126"/>
                </a:lnTo>
                <a:lnTo>
                  <a:pt x="271" y="126"/>
                </a:lnTo>
                <a:lnTo>
                  <a:pt x="279" y="126"/>
                </a:lnTo>
                <a:lnTo>
                  <a:pt x="286" y="126"/>
                </a:lnTo>
              </a:path>
            </a:pathLst>
          </a:custGeom>
          <a:solidFill>
            <a:srgbClr val="FFFFFF"/>
          </a:solidFill>
          <a:ln w="12700" cap="rnd" cmpd="sng">
            <a:solidFill>
              <a:srgbClr val="FFFFFF"/>
            </a:solidFill>
            <a:prstDash val="solid"/>
            <a:round/>
            <a:headEnd type="none" w="sm" len="sm"/>
            <a:tailEnd type="none" w="sm" len="sm"/>
          </a:ln>
          <a:effectLst/>
        </p:spPr>
        <p:txBody>
          <a:bodyPr/>
          <a:lstStyle/>
          <a:p>
            <a:endParaRPr lang="es-CL"/>
          </a:p>
        </p:txBody>
      </p:sp>
      <p:sp>
        <p:nvSpPr>
          <p:cNvPr id="65654" name="Oval 118"/>
          <p:cNvSpPr>
            <a:spLocks noChangeArrowheads="1"/>
          </p:cNvSpPr>
          <p:nvPr/>
        </p:nvSpPr>
        <p:spPr bwMode="auto">
          <a:xfrm>
            <a:off x="7192963" y="4624388"/>
            <a:ext cx="1336675" cy="287337"/>
          </a:xfrm>
          <a:prstGeom prst="ellipse">
            <a:avLst/>
          </a:prstGeom>
          <a:solidFill>
            <a:srgbClr val="008080"/>
          </a:solidFill>
          <a:ln w="12700">
            <a:solidFill>
              <a:srgbClr val="000000"/>
            </a:solidFill>
            <a:round/>
            <a:headEnd/>
            <a:tailEnd/>
          </a:ln>
          <a:effectLst/>
        </p:spPr>
        <p:txBody>
          <a:bodyPr wrap="none" anchor="ctr"/>
          <a:lstStyle/>
          <a:p>
            <a:endParaRPr lang="es-CL"/>
          </a:p>
        </p:txBody>
      </p:sp>
      <p:sp>
        <p:nvSpPr>
          <p:cNvPr id="65655" name="Freeform 119"/>
          <p:cNvSpPr>
            <a:spLocks/>
          </p:cNvSpPr>
          <p:nvPr/>
        </p:nvSpPr>
        <p:spPr bwMode="auto">
          <a:xfrm>
            <a:off x="7386638" y="3943350"/>
            <a:ext cx="909637" cy="857250"/>
          </a:xfrm>
          <a:custGeom>
            <a:avLst/>
            <a:gdLst/>
            <a:ahLst/>
            <a:cxnLst>
              <a:cxn ang="0">
                <a:pos x="0" y="59"/>
              </a:cxn>
              <a:cxn ang="0">
                <a:pos x="0" y="117"/>
              </a:cxn>
              <a:cxn ang="0">
                <a:pos x="0" y="176"/>
              </a:cxn>
              <a:cxn ang="0">
                <a:pos x="0" y="235"/>
              </a:cxn>
              <a:cxn ang="0">
                <a:pos x="0" y="294"/>
              </a:cxn>
              <a:cxn ang="0">
                <a:pos x="0" y="353"/>
              </a:cxn>
              <a:cxn ang="0">
                <a:pos x="0" y="413"/>
              </a:cxn>
              <a:cxn ang="0">
                <a:pos x="0" y="473"/>
              </a:cxn>
              <a:cxn ang="0">
                <a:pos x="2" y="481"/>
              </a:cxn>
              <a:cxn ang="0">
                <a:pos x="7" y="488"/>
              </a:cxn>
              <a:cxn ang="0">
                <a:pos x="15" y="494"/>
              </a:cxn>
              <a:cxn ang="0">
                <a:pos x="26" y="500"/>
              </a:cxn>
              <a:cxn ang="0">
                <a:pos x="38" y="506"/>
              </a:cxn>
              <a:cxn ang="0">
                <a:pos x="54" y="512"/>
              </a:cxn>
              <a:cxn ang="0">
                <a:pos x="71" y="517"/>
              </a:cxn>
              <a:cxn ang="0">
                <a:pos x="94" y="522"/>
              </a:cxn>
              <a:cxn ang="0">
                <a:pos x="115" y="526"/>
              </a:cxn>
              <a:cxn ang="0">
                <a:pos x="138" y="529"/>
              </a:cxn>
              <a:cxn ang="0">
                <a:pos x="162" y="532"/>
              </a:cxn>
              <a:cxn ang="0">
                <a:pos x="188" y="535"/>
              </a:cxn>
              <a:cxn ang="0">
                <a:pos x="214" y="537"/>
              </a:cxn>
              <a:cxn ang="0">
                <a:pos x="242" y="538"/>
              </a:cxn>
              <a:cxn ang="0">
                <a:pos x="270" y="538"/>
              </a:cxn>
              <a:cxn ang="0">
                <a:pos x="307" y="538"/>
              </a:cxn>
              <a:cxn ang="0">
                <a:pos x="335" y="537"/>
              </a:cxn>
              <a:cxn ang="0">
                <a:pos x="362" y="536"/>
              </a:cxn>
              <a:cxn ang="0">
                <a:pos x="389" y="534"/>
              </a:cxn>
              <a:cxn ang="0">
                <a:pos x="414" y="531"/>
              </a:cxn>
              <a:cxn ang="0">
                <a:pos x="438" y="529"/>
              </a:cxn>
              <a:cxn ang="0">
                <a:pos x="460" y="525"/>
              </a:cxn>
              <a:cxn ang="0">
                <a:pos x="480" y="521"/>
              </a:cxn>
              <a:cxn ang="0">
                <a:pos x="504" y="515"/>
              </a:cxn>
              <a:cxn ang="0">
                <a:pos x="520" y="511"/>
              </a:cxn>
              <a:cxn ang="0">
                <a:pos x="534" y="505"/>
              </a:cxn>
              <a:cxn ang="0">
                <a:pos x="546" y="500"/>
              </a:cxn>
              <a:cxn ang="0">
                <a:pos x="556" y="494"/>
              </a:cxn>
              <a:cxn ang="0">
                <a:pos x="563" y="488"/>
              </a:cxn>
              <a:cxn ang="0">
                <a:pos x="567" y="482"/>
              </a:cxn>
              <a:cxn ang="0">
                <a:pos x="569" y="476"/>
              </a:cxn>
              <a:cxn ang="0">
                <a:pos x="570" y="402"/>
              </a:cxn>
              <a:cxn ang="0">
                <a:pos x="571" y="343"/>
              </a:cxn>
              <a:cxn ang="0">
                <a:pos x="571" y="284"/>
              </a:cxn>
              <a:cxn ang="0">
                <a:pos x="572" y="225"/>
              </a:cxn>
              <a:cxn ang="0">
                <a:pos x="572" y="165"/>
              </a:cxn>
              <a:cxn ang="0">
                <a:pos x="572" y="106"/>
              </a:cxn>
              <a:cxn ang="0">
                <a:pos x="572" y="47"/>
              </a:cxn>
              <a:cxn ang="0">
                <a:pos x="536" y="2"/>
              </a:cxn>
              <a:cxn ang="0">
                <a:pos x="465" y="1"/>
              </a:cxn>
              <a:cxn ang="0">
                <a:pos x="393" y="1"/>
              </a:cxn>
              <a:cxn ang="0">
                <a:pos x="322" y="1"/>
              </a:cxn>
              <a:cxn ang="0">
                <a:pos x="250" y="1"/>
              </a:cxn>
              <a:cxn ang="0">
                <a:pos x="178" y="0"/>
              </a:cxn>
              <a:cxn ang="0">
                <a:pos x="107" y="0"/>
              </a:cxn>
              <a:cxn ang="0">
                <a:pos x="35" y="0"/>
              </a:cxn>
            </a:cxnLst>
            <a:rect l="0" t="0" r="r" b="b"/>
            <a:pathLst>
              <a:path w="573" h="540">
                <a:moveTo>
                  <a:pt x="0" y="0"/>
                </a:moveTo>
                <a:lnTo>
                  <a:pt x="0" y="29"/>
                </a:lnTo>
                <a:lnTo>
                  <a:pt x="0" y="44"/>
                </a:lnTo>
                <a:lnTo>
                  <a:pt x="0" y="59"/>
                </a:lnTo>
                <a:lnTo>
                  <a:pt x="0" y="73"/>
                </a:lnTo>
                <a:lnTo>
                  <a:pt x="0" y="88"/>
                </a:lnTo>
                <a:lnTo>
                  <a:pt x="0" y="103"/>
                </a:lnTo>
                <a:lnTo>
                  <a:pt x="0" y="117"/>
                </a:lnTo>
                <a:lnTo>
                  <a:pt x="0" y="132"/>
                </a:lnTo>
                <a:lnTo>
                  <a:pt x="0" y="147"/>
                </a:lnTo>
                <a:lnTo>
                  <a:pt x="0" y="161"/>
                </a:lnTo>
                <a:lnTo>
                  <a:pt x="0" y="176"/>
                </a:lnTo>
                <a:lnTo>
                  <a:pt x="0" y="191"/>
                </a:lnTo>
                <a:lnTo>
                  <a:pt x="0" y="206"/>
                </a:lnTo>
                <a:lnTo>
                  <a:pt x="0" y="220"/>
                </a:lnTo>
                <a:lnTo>
                  <a:pt x="0" y="235"/>
                </a:lnTo>
                <a:lnTo>
                  <a:pt x="0" y="250"/>
                </a:lnTo>
                <a:lnTo>
                  <a:pt x="0" y="265"/>
                </a:lnTo>
                <a:lnTo>
                  <a:pt x="0" y="279"/>
                </a:lnTo>
                <a:lnTo>
                  <a:pt x="0" y="294"/>
                </a:lnTo>
                <a:lnTo>
                  <a:pt x="0" y="309"/>
                </a:lnTo>
                <a:lnTo>
                  <a:pt x="0" y="323"/>
                </a:lnTo>
                <a:lnTo>
                  <a:pt x="0" y="338"/>
                </a:lnTo>
                <a:lnTo>
                  <a:pt x="0" y="353"/>
                </a:lnTo>
                <a:lnTo>
                  <a:pt x="0" y="368"/>
                </a:lnTo>
                <a:lnTo>
                  <a:pt x="0" y="383"/>
                </a:lnTo>
                <a:lnTo>
                  <a:pt x="0" y="398"/>
                </a:lnTo>
                <a:lnTo>
                  <a:pt x="0" y="413"/>
                </a:lnTo>
                <a:lnTo>
                  <a:pt x="0" y="428"/>
                </a:lnTo>
                <a:lnTo>
                  <a:pt x="0" y="443"/>
                </a:lnTo>
                <a:lnTo>
                  <a:pt x="0" y="458"/>
                </a:lnTo>
                <a:lnTo>
                  <a:pt x="0" y="473"/>
                </a:lnTo>
                <a:lnTo>
                  <a:pt x="0" y="477"/>
                </a:lnTo>
                <a:lnTo>
                  <a:pt x="0" y="478"/>
                </a:lnTo>
                <a:lnTo>
                  <a:pt x="1" y="480"/>
                </a:lnTo>
                <a:lnTo>
                  <a:pt x="2" y="481"/>
                </a:lnTo>
                <a:lnTo>
                  <a:pt x="3" y="483"/>
                </a:lnTo>
                <a:lnTo>
                  <a:pt x="4" y="485"/>
                </a:lnTo>
                <a:lnTo>
                  <a:pt x="6" y="486"/>
                </a:lnTo>
                <a:lnTo>
                  <a:pt x="7" y="488"/>
                </a:lnTo>
                <a:lnTo>
                  <a:pt x="9" y="489"/>
                </a:lnTo>
                <a:lnTo>
                  <a:pt x="11" y="491"/>
                </a:lnTo>
                <a:lnTo>
                  <a:pt x="13" y="493"/>
                </a:lnTo>
                <a:lnTo>
                  <a:pt x="15" y="494"/>
                </a:lnTo>
                <a:lnTo>
                  <a:pt x="18" y="496"/>
                </a:lnTo>
                <a:lnTo>
                  <a:pt x="20" y="497"/>
                </a:lnTo>
                <a:lnTo>
                  <a:pt x="23" y="499"/>
                </a:lnTo>
                <a:lnTo>
                  <a:pt x="26" y="500"/>
                </a:lnTo>
                <a:lnTo>
                  <a:pt x="29" y="502"/>
                </a:lnTo>
                <a:lnTo>
                  <a:pt x="32" y="503"/>
                </a:lnTo>
                <a:lnTo>
                  <a:pt x="35" y="505"/>
                </a:lnTo>
                <a:lnTo>
                  <a:pt x="38" y="506"/>
                </a:lnTo>
                <a:lnTo>
                  <a:pt x="42" y="508"/>
                </a:lnTo>
                <a:lnTo>
                  <a:pt x="46" y="509"/>
                </a:lnTo>
                <a:lnTo>
                  <a:pt x="50" y="510"/>
                </a:lnTo>
                <a:lnTo>
                  <a:pt x="54" y="512"/>
                </a:lnTo>
                <a:lnTo>
                  <a:pt x="58" y="513"/>
                </a:lnTo>
                <a:lnTo>
                  <a:pt x="62" y="514"/>
                </a:lnTo>
                <a:lnTo>
                  <a:pt x="66" y="515"/>
                </a:lnTo>
                <a:lnTo>
                  <a:pt x="71" y="517"/>
                </a:lnTo>
                <a:lnTo>
                  <a:pt x="75" y="518"/>
                </a:lnTo>
                <a:lnTo>
                  <a:pt x="80" y="519"/>
                </a:lnTo>
                <a:lnTo>
                  <a:pt x="85" y="520"/>
                </a:lnTo>
                <a:lnTo>
                  <a:pt x="94" y="522"/>
                </a:lnTo>
                <a:lnTo>
                  <a:pt x="100" y="523"/>
                </a:lnTo>
                <a:lnTo>
                  <a:pt x="105" y="524"/>
                </a:lnTo>
                <a:lnTo>
                  <a:pt x="110" y="525"/>
                </a:lnTo>
                <a:lnTo>
                  <a:pt x="115" y="526"/>
                </a:lnTo>
                <a:lnTo>
                  <a:pt x="121" y="527"/>
                </a:lnTo>
                <a:lnTo>
                  <a:pt x="126" y="528"/>
                </a:lnTo>
                <a:lnTo>
                  <a:pt x="132" y="529"/>
                </a:lnTo>
                <a:lnTo>
                  <a:pt x="138" y="529"/>
                </a:lnTo>
                <a:lnTo>
                  <a:pt x="144" y="530"/>
                </a:lnTo>
                <a:lnTo>
                  <a:pt x="150" y="531"/>
                </a:lnTo>
                <a:lnTo>
                  <a:pt x="156" y="531"/>
                </a:lnTo>
                <a:lnTo>
                  <a:pt x="162" y="532"/>
                </a:lnTo>
                <a:lnTo>
                  <a:pt x="168" y="533"/>
                </a:lnTo>
                <a:lnTo>
                  <a:pt x="175" y="533"/>
                </a:lnTo>
                <a:lnTo>
                  <a:pt x="181" y="534"/>
                </a:lnTo>
                <a:lnTo>
                  <a:pt x="188" y="535"/>
                </a:lnTo>
                <a:lnTo>
                  <a:pt x="194" y="535"/>
                </a:lnTo>
                <a:lnTo>
                  <a:pt x="201" y="536"/>
                </a:lnTo>
                <a:lnTo>
                  <a:pt x="207" y="536"/>
                </a:lnTo>
                <a:lnTo>
                  <a:pt x="214" y="537"/>
                </a:lnTo>
                <a:lnTo>
                  <a:pt x="221" y="537"/>
                </a:lnTo>
                <a:lnTo>
                  <a:pt x="228" y="537"/>
                </a:lnTo>
                <a:lnTo>
                  <a:pt x="235" y="537"/>
                </a:lnTo>
                <a:lnTo>
                  <a:pt x="242" y="538"/>
                </a:lnTo>
                <a:lnTo>
                  <a:pt x="249" y="538"/>
                </a:lnTo>
                <a:lnTo>
                  <a:pt x="256" y="538"/>
                </a:lnTo>
                <a:lnTo>
                  <a:pt x="263" y="538"/>
                </a:lnTo>
                <a:lnTo>
                  <a:pt x="270" y="538"/>
                </a:lnTo>
                <a:lnTo>
                  <a:pt x="278" y="538"/>
                </a:lnTo>
                <a:lnTo>
                  <a:pt x="285" y="539"/>
                </a:lnTo>
                <a:lnTo>
                  <a:pt x="300" y="538"/>
                </a:lnTo>
                <a:lnTo>
                  <a:pt x="307" y="538"/>
                </a:lnTo>
                <a:lnTo>
                  <a:pt x="314" y="538"/>
                </a:lnTo>
                <a:lnTo>
                  <a:pt x="321" y="538"/>
                </a:lnTo>
                <a:lnTo>
                  <a:pt x="328" y="538"/>
                </a:lnTo>
                <a:lnTo>
                  <a:pt x="335" y="537"/>
                </a:lnTo>
                <a:lnTo>
                  <a:pt x="342" y="537"/>
                </a:lnTo>
                <a:lnTo>
                  <a:pt x="349" y="537"/>
                </a:lnTo>
                <a:lnTo>
                  <a:pt x="356" y="537"/>
                </a:lnTo>
                <a:lnTo>
                  <a:pt x="362" y="536"/>
                </a:lnTo>
                <a:lnTo>
                  <a:pt x="369" y="536"/>
                </a:lnTo>
                <a:lnTo>
                  <a:pt x="376" y="535"/>
                </a:lnTo>
                <a:lnTo>
                  <a:pt x="382" y="535"/>
                </a:lnTo>
                <a:lnTo>
                  <a:pt x="389" y="534"/>
                </a:lnTo>
                <a:lnTo>
                  <a:pt x="395" y="533"/>
                </a:lnTo>
                <a:lnTo>
                  <a:pt x="402" y="533"/>
                </a:lnTo>
                <a:lnTo>
                  <a:pt x="408" y="532"/>
                </a:lnTo>
                <a:lnTo>
                  <a:pt x="414" y="531"/>
                </a:lnTo>
                <a:lnTo>
                  <a:pt x="420" y="531"/>
                </a:lnTo>
                <a:lnTo>
                  <a:pt x="426" y="530"/>
                </a:lnTo>
                <a:lnTo>
                  <a:pt x="432" y="529"/>
                </a:lnTo>
                <a:lnTo>
                  <a:pt x="438" y="529"/>
                </a:lnTo>
                <a:lnTo>
                  <a:pt x="443" y="528"/>
                </a:lnTo>
                <a:lnTo>
                  <a:pt x="449" y="527"/>
                </a:lnTo>
                <a:lnTo>
                  <a:pt x="454" y="526"/>
                </a:lnTo>
                <a:lnTo>
                  <a:pt x="460" y="525"/>
                </a:lnTo>
                <a:lnTo>
                  <a:pt x="465" y="524"/>
                </a:lnTo>
                <a:lnTo>
                  <a:pt x="470" y="523"/>
                </a:lnTo>
                <a:lnTo>
                  <a:pt x="476" y="522"/>
                </a:lnTo>
                <a:lnTo>
                  <a:pt x="480" y="521"/>
                </a:lnTo>
                <a:lnTo>
                  <a:pt x="486" y="520"/>
                </a:lnTo>
                <a:lnTo>
                  <a:pt x="495" y="518"/>
                </a:lnTo>
                <a:lnTo>
                  <a:pt x="499" y="517"/>
                </a:lnTo>
                <a:lnTo>
                  <a:pt x="504" y="515"/>
                </a:lnTo>
                <a:lnTo>
                  <a:pt x="508" y="514"/>
                </a:lnTo>
                <a:lnTo>
                  <a:pt x="512" y="513"/>
                </a:lnTo>
                <a:lnTo>
                  <a:pt x="516" y="512"/>
                </a:lnTo>
                <a:lnTo>
                  <a:pt x="520" y="511"/>
                </a:lnTo>
                <a:lnTo>
                  <a:pt x="524" y="509"/>
                </a:lnTo>
                <a:lnTo>
                  <a:pt x="527" y="508"/>
                </a:lnTo>
                <a:lnTo>
                  <a:pt x="531" y="507"/>
                </a:lnTo>
                <a:lnTo>
                  <a:pt x="534" y="505"/>
                </a:lnTo>
                <a:lnTo>
                  <a:pt x="538" y="504"/>
                </a:lnTo>
                <a:lnTo>
                  <a:pt x="540" y="503"/>
                </a:lnTo>
                <a:lnTo>
                  <a:pt x="544" y="501"/>
                </a:lnTo>
                <a:lnTo>
                  <a:pt x="546" y="500"/>
                </a:lnTo>
                <a:lnTo>
                  <a:pt x="549" y="499"/>
                </a:lnTo>
                <a:lnTo>
                  <a:pt x="551" y="497"/>
                </a:lnTo>
                <a:lnTo>
                  <a:pt x="554" y="496"/>
                </a:lnTo>
                <a:lnTo>
                  <a:pt x="556" y="494"/>
                </a:lnTo>
                <a:lnTo>
                  <a:pt x="558" y="493"/>
                </a:lnTo>
                <a:lnTo>
                  <a:pt x="560" y="491"/>
                </a:lnTo>
                <a:lnTo>
                  <a:pt x="561" y="490"/>
                </a:lnTo>
                <a:lnTo>
                  <a:pt x="563" y="488"/>
                </a:lnTo>
                <a:lnTo>
                  <a:pt x="564" y="487"/>
                </a:lnTo>
                <a:lnTo>
                  <a:pt x="565" y="485"/>
                </a:lnTo>
                <a:lnTo>
                  <a:pt x="566" y="483"/>
                </a:lnTo>
                <a:lnTo>
                  <a:pt x="567" y="482"/>
                </a:lnTo>
                <a:lnTo>
                  <a:pt x="568" y="480"/>
                </a:lnTo>
                <a:lnTo>
                  <a:pt x="568" y="479"/>
                </a:lnTo>
                <a:lnTo>
                  <a:pt x="568" y="477"/>
                </a:lnTo>
                <a:lnTo>
                  <a:pt x="569" y="476"/>
                </a:lnTo>
                <a:lnTo>
                  <a:pt x="569" y="446"/>
                </a:lnTo>
                <a:lnTo>
                  <a:pt x="570" y="431"/>
                </a:lnTo>
                <a:lnTo>
                  <a:pt x="570" y="417"/>
                </a:lnTo>
                <a:lnTo>
                  <a:pt x="570" y="402"/>
                </a:lnTo>
                <a:lnTo>
                  <a:pt x="570" y="387"/>
                </a:lnTo>
                <a:lnTo>
                  <a:pt x="570" y="373"/>
                </a:lnTo>
                <a:lnTo>
                  <a:pt x="571" y="358"/>
                </a:lnTo>
                <a:lnTo>
                  <a:pt x="571" y="343"/>
                </a:lnTo>
                <a:lnTo>
                  <a:pt x="571" y="328"/>
                </a:lnTo>
                <a:lnTo>
                  <a:pt x="571" y="313"/>
                </a:lnTo>
                <a:lnTo>
                  <a:pt x="571" y="299"/>
                </a:lnTo>
                <a:lnTo>
                  <a:pt x="571" y="284"/>
                </a:lnTo>
                <a:lnTo>
                  <a:pt x="572" y="269"/>
                </a:lnTo>
                <a:lnTo>
                  <a:pt x="572" y="254"/>
                </a:lnTo>
                <a:lnTo>
                  <a:pt x="572" y="239"/>
                </a:lnTo>
                <a:lnTo>
                  <a:pt x="572" y="225"/>
                </a:lnTo>
                <a:lnTo>
                  <a:pt x="572" y="210"/>
                </a:lnTo>
                <a:lnTo>
                  <a:pt x="572" y="195"/>
                </a:lnTo>
                <a:lnTo>
                  <a:pt x="572" y="180"/>
                </a:lnTo>
                <a:lnTo>
                  <a:pt x="572" y="165"/>
                </a:lnTo>
                <a:lnTo>
                  <a:pt x="572" y="151"/>
                </a:lnTo>
                <a:lnTo>
                  <a:pt x="572" y="135"/>
                </a:lnTo>
                <a:lnTo>
                  <a:pt x="572" y="121"/>
                </a:lnTo>
                <a:lnTo>
                  <a:pt x="572" y="106"/>
                </a:lnTo>
                <a:lnTo>
                  <a:pt x="572" y="91"/>
                </a:lnTo>
                <a:lnTo>
                  <a:pt x="572" y="76"/>
                </a:lnTo>
                <a:lnTo>
                  <a:pt x="572" y="61"/>
                </a:lnTo>
                <a:lnTo>
                  <a:pt x="572" y="47"/>
                </a:lnTo>
                <a:lnTo>
                  <a:pt x="572" y="32"/>
                </a:lnTo>
                <a:lnTo>
                  <a:pt x="572" y="17"/>
                </a:lnTo>
                <a:lnTo>
                  <a:pt x="572" y="2"/>
                </a:lnTo>
                <a:lnTo>
                  <a:pt x="536" y="2"/>
                </a:lnTo>
                <a:lnTo>
                  <a:pt x="518" y="2"/>
                </a:lnTo>
                <a:lnTo>
                  <a:pt x="500" y="2"/>
                </a:lnTo>
                <a:lnTo>
                  <a:pt x="482" y="2"/>
                </a:lnTo>
                <a:lnTo>
                  <a:pt x="465" y="1"/>
                </a:lnTo>
                <a:lnTo>
                  <a:pt x="447" y="1"/>
                </a:lnTo>
                <a:lnTo>
                  <a:pt x="429" y="1"/>
                </a:lnTo>
                <a:lnTo>
                  <a:pt x="411" y="1"/>
                </a:lnTo>
                <a:lnTo>
                  <a:pt x="393" y="1"/>
                </a:lnTo>
                <a:lnTo>
                  <a:pt x="375" y="1"/>
                </a:lnTo>
                <a:lnTo>
                  <a:pt x="357" y="1"/>
                </a:lnTo>
                <a:lnTo>
                  <a:pt x="339" y="1"/>
                </a:lnTo>
                <a:lnTo>
                  <a:pt x="322" y="1"/>
                </a:lnTo>
                <a:lnTo>
                  <a:pt x="304" y="1"/>
                </a:lnTo>
                <a:lnTo>
                  <a:pt x="286" y="1"/>
                </a:lnTo>
                <a:lnTo>
                  <a:pt x="268" y="1"/>
                </a:lnTo>
                <a:lnTo>
                  <a:pt x="250" y="1"/>
                </a:lnTo>
                <a:lnTo>
                  <a:pt x="232" y="1"/>
                </a:lnTo>
                <a:lnTo>
                  <a:pt x="214" y="1"/>
                </a:lnTo>
                <a:lnTo>
                  <a:pt x="196" y="1"/>
                </a:lnTo>
                <a:lnTo>
                  <a:pt x="178" y="0"/>
                </a:lnTo>
                <a:lnTo>
                  <a:pt x="160" y="0"/>
                </a:lnTo>
                <a:lnTo>
                  <a:pt x="142" y="0"/>
                </a:lnTo>
                <a:lnTo>
                  <a:pt x="124" y="0"/>
                </a:lnTo>
                <a:lnTo>
                  <a:pt x="107" y="0"/>
                </a:lnTo>
                <a:lnTo>
                  <a:pt x="89" y="0"/>
                </a:lnTo>
                <a:lnTo>
                  <a:pt x="71" y="0"/>
                </a:lnTo>
                <a:lnTo>
                  <a:pt x="53" y="0"/>
                </a:lnTo>
                <a:lnTo>
                  <a:pt x="35" y="0"/>
                </a:lnTo>
                <a:lnTo>
                  <a:pt x="17" y="0"/>
                </a:lnTo>
                <a:lnTo>
                  <a:pt x="0" y="0"/>
                </a:lnTo>
              </a:path>
            </a:pathLst>
          </a:custGeom>
          <a:solidFill>
            <a:srgbClr val="FFFFBF"/>
          </a:solidFill>
          <a:ln w="12700" cap="rnd" cmpd="sng">
            <a:solidFill>
              <a:srgbClr val="000000"/>
            </a:solidFill>
            <a:prstDash val="solid"/>
            <a:round/>
            <a:headEnd type="none" w="sm" len="sm"/>
            <a:tailEnd type="none" w="sm" len="sm"/>
          </a:ln>
          <a:effectLst/>
        </p:spPr>
        <p:txBody>
          <a:bodyPr/>
          <a:lstStyle/>
          <a:p>
            <a:endParaRPr lang="es-CL"/>
          </a:p>
        </p:txBody>
      </p:sp>
      <p:sp useBgFill="1">
        <p:nvSpPr>
          <p:cNvPr id="65656" name="Freeform 120"/>
          <p:cNvSpPr>
            <a:spLocks/>
          </p:cNvSpPr>
          <p:nvPr/>
        </p:nvSpPr>
        <p:spPr bwMode="auto">
          <a:xfrm>
            <a:off x="7381875" y="3843338"/>
            <a:ext cx="909638" cy="200025"/>
          </a:xfrm>
          <a:custGeom>
            <a:avLst/>
            <a:gdLst/>
            <a:ahLst/>
            <a:cxnLst>
              <a:cxn ang="0">
                <a:pos x="315" y="125"/>
              </a:cxn>
              <a:cxn ang="0">
                <a:pos x="343" y="124"/>
              </a:cxn>
              <a:cxn ang="0">
                <a:pos x="371" y="122"/>
              </a:cxn>
              <a:cxn ang="0">
                <a:pos x="397" y="120"/>
              </a:cxn>
              <a:cxn ang="0">
                <a:pos x="421" y="118"/>
              </a:cxn>
              <a:cxn ang="0">
                <a:pos x="445" y="114"/>
              </a:cxn>
              <a:cxn ang="0">
                <a:pos x="467" y="111"/>
              </a:cxn>
              <a:cxn ang="0">
                <a:pos x="488" y="107"/>
              </a:cxn>
              <a:cxn ang="0">
                <a:pos x="511" y="101"/>
              </a:cxn>
              <a:cxn ang="0">
                <a:pos x="527" y="96"/>
              </a:cxn>
              <a:cxn ang="0">
                <a:pos x="540" y="91"/>
              </a:cxn>
              <a:cxn ang="0">
                <a:pos x="552" y="85"/>
              </a:cxn>
              <a:cxn ang="0">
                <a:pos x="561" y="80"/>
              </a:cxn>
              <a:cxn ang="0">
                <a:pos x="567" y="74"/>
              </a:cxn>
              <a:cxn ang="0">
                <a:pos x="571" y="67"/>
              </a:cxn>
              <a:cxn ang="0">
                <a:pos x="571" y="59"/>
              </a:cxn>
              <a:cxn ang="0">
                <a:pos x="568" y="53"/>
              </a:cxn>
              <a:cxn ang="0">
                <a:pos x="563" y="46"/>
              </a:cxn>
              <a:cxn ang="0">
                <a:pos x="554" y="40"/>
              </a:cxn>
              <a:cxn ang="0">
                <a:pos x="543" y="35"/>
              </a:cxn>
              <a:cxn ang="0">
                <a:pos x="530" y="30"/>
              </a:cxn>
              <a:cxn ang="0">
                <a:pos x="515" y="24"/>
              </a:cxn>
              <a:cxn ang="0">
                <a:pos x="497" y="20"/>
              </a:cxn>
              <a:cxn ang="0">
                <a:pos x="473" y="15"/>
              </a:cxn>
              <a:cxn ang="0">
                <a:pos x="451" y="11"/>
              </a:cxn>
              <a:cxn ang="0">
                <a:pos x="427" y="8"/>
              </a:cxn>
              <a:cxn ang="0">
                <a:pos x="403" y="5"/>
              </a:cxn>
              <a:cxn ang="0">
                <a:pos x="377" y="2"/>
              </a:cxn>
              <a:cxn ang="0">
                <a:pos x="350" y="1"/>
              </a:cxn>
              <a:cxn ang="0">
                <a:pos x="322" y="0"/>
              </a:cxn>
              <a:cxn ang="0">
                <a:pos x="293" y="0"/>
              </a:cxn>
              <a:cxn ang="0">
                <a:pos x="256" y="0"/>
              </a:cxn>
              <a:cxn ang="0">
                <a:pos x="228" y="1"/>
              </a:cxn>
              <a:cxn ang="0">
                <a:pos x="201" y="2"/>
              </a:cxn>
              <a:cxn ang="0">
                <a:pos x="174" y="4"/>
              </a:cxn>
              <a:cxn ang="0">
                <a:pos x="149" y="7"/>
              </a:cxn>
              <a:cxn ang="0">
                <a:pos x="125" y="10"/>
              </a:cxn>
              <a:cxn ang="0">
                <a:pos x="103" y="14"/>
              </a:cxn>
              <a:cxn ang="0">
                <a:pos x="83" y="18"/>
              </a:cxn>
              <a:cxn ang="0">
                <a:pos x="61" y="23"/>
              </a:cxn>
              <a:cxn ang="0">
                <a:pos x="45" y="28"/>
              </a:cxn>
              <a:cxn ang="0">
                <a:pos x="31" y="34"/>
              </a:cxn>
              <a:cxn ang="0">
                <a:pos x="19" y="39"/>
              </a:cxn>
              <a:cxn ang="0">
                <a:pos x="11" y="45"/>
              </a:cxn>
              <a:cxn ang="0">
                <a:pos x="4" y="51"/>
              </a:cxn>
              <a:cxn ang="0">
                <a:pos x="1" y="57"/>
              </a:cxn>
              <a:cxn ang="0">
                <a:pos x="0" y="66"/>
              </a:cxn>
              <a:cxn ang="0">
                <a:pos x="3" y="72"/>
              </a:cxn>
              <a:cxn ang="0">
                <a:pos x="9" y="78"/>
              </a:cxn>
              <a:cxn ang="0">
                <a:pos x="17" y="84"/>
              </a:cxn>
              <a:cxn ang="0">
                <a:pos x="28" y="90"/>
              </a:cxn>
              <a:cxn ang="0">
                <a:pos x="41" y="95"/>
              </a:cxn>
              <a:cxn ang="0">
                <a:pos x="56" y="100"/>
              </a:cxn>
              <a:cxn ang="0">
                <a:pos x="74" y="104"/>
              </a:cxn>
              <a:cxn ang="0">
                <a:pos x="98" y="110"/>
              </a:cxn>
              <a:cxn ang="0">
                <a:pos x="120" y="114"/>
              </a:cxn>
              <a:cxn ang="0">
                <a:pos x="143" y="117"/>
              </a:cxn>
              <a:cxn ang="0">
                <a:pos x="168" y="120"/>
              </a:cxn>
              <a:cxn ang="0">
                <a:pos x="194" y="122"/>
              </a:cxn>
              <a:cxn ang="0">
                <a:pos x="221" y="123"/>
              </a:cxn>
              <a:cxn ang="0">
                <a:pos x="249" y="124"/>
              </a:cxn>
              <a:cxn ang="0">
                <a:pos x="278" y="125"/>
              </a:cxn>
            </a:cxnLst>
            <a:rect l="0" t="0" r="r" b="b"/>
            <a:pathLst>
              <a:path w="573" h="126">
                <a:moveTo>
                  <a:pt x="286" y="125"/>
                </a:moveTo>
                <a:lnTo>
                  <a:pt x="300" y="125"/>
                </a:lnTo>
                <a:lnTo>
                  <a:pt x="307" y="125"/>
                </a:lnTo>
                <a:lnTo>
                  <a:pt x="315" y="125"/>
                </a:lnTo>
                <a:lnTo>
                  <a:pt x="322" y="124"/>
                </a:lnTo>
                <a:lnTo>
                  <a:pt x="329" y="124"/>
                </a:lnTo>
                <a:lnTo>
                  <a:pt x="336" y="124"/>
                </a:lnTo>
                <a:lnTo>
                  <a:pt x="343" y="124"/>
                </a:lnTo>
                <a:lnTo>
                  <a:pt x="350" y="123"/>
                </a:lnTo>
                <a:lnTo>
                  <a:pt x="357" y="123"/>
                </a:lnTo>
                <a:lnTo>
                  <a:pt x="364" y="123"/>
                </a:lnTo>
                <a:lnTo>
                  <a:pt x="371" y="122"/>
                </a:lnTo>
                <a:lnTo>
                  <a:pt x="377" y="122"/>
                </a:lnTo>
                <a:lnTo>
                  <a:pt x="384" y="121"/>
                </a:lnTo>
                <a:lnTo>
                  <a:pt x="390" y="121"/>
                </a:lnTo>
                <a:lnTo>
                  <a:pt x="397" y="120"/>
                </a:lnTo>
                <a:lnTo>
                  <a:pt x="403" y="120"/>
                </a:lnTo>
                <a:lnTo>
                  <a:pt x="409" y="119"/>
                </a:lnTo>
                <a:lnTo>
                  <a:pt x="415" y="118"/>
                </a:lnTo>
                <a:lnTo>
                  <a:pt x="421" y="118"/>
                </a:lnTo>
                <a:lnTo>
                  <a:pt x="427" y="117"/>
                </a:lnTo>
                <a:lnTo>
                  <a:pt x="433" y="116"/>
                </a:lnTo>
                <a:lnTo>
                  <a:pt x="439" y="115"/>
                </a:lnTo>
                <a:lnTo>
                  <a:pt x="445" y="114"/>
                </a:lnTo>
                <a:lnTo>
                  <a:pt x="451" y="114"/>
                </a:lnTo>
                <a:lnTo>
                  <a:pt x="456" y="112"/>
                </a:lnTo>
                <a:lnTo>
                  <a:pt x="462" y="112"/>
                </a:lnTo>
                <a:lnTo>
                  <a:pt x="467" y="111"/>
                </a:lnTo>
                <a:lnTo>
                  <a:pt x="473" y="110"/>
                </a:lnTo>
                <a:lnTo>
                  <a:pt x="478" y="109"/>
                </a:lnTo>
                <a:lnTo>
                  <a:pt x="483" y="108"/>
                </a:lnTo>
                <a:lnTo>
                  <a:pt x="488" y="107"/>
                </a:lnTo>
                <a:lnTo>
                  <a:pt x="497" y="104"/>
                </a:lnTo>
                <a:lnTo>
                  <a:pt x="502" y="103"/>
                </a:lnTo>
                <a:lnTo>
                  <a:pt x="506" y="102"/>
                </a:lnTo>
                <a:lnTo>
                  <a:pt x="511" y="101"/>
                </a:lnTo>
                <a:lnTo>
                  <a:pt x="515" y="100"/>
                </a:lnTo>
                <a:lnTo>
                  <a:pt x="519" y="99"/>
                </a:lnTo>
                <a:lnTo>
                  <a:pt x="523" y="98"/>
                </a:lnTo>
                <a:lnTo>
                  <a:pt x="527" y="96"/>
                </a:lnTo>
                <a:lnTo>
                  <a:pt x="530" y="95"/>
                </a:lnTo>
                <a:lnTo>
                  <a:pt x="534" y="94"/>
                </a:lnTo>
                <a:lnTo>
                  <a:pt x="537" y="92"/>
                </a:lnTo>
                <a:lnTo>
                  <a:pt x="540" y="91"/>
                </a:lnTo>
                <a:lnTo>
                  <a:pt x="543" y="90"/>
                </a:lnTo>
                <a:lnTo>
                  <a:pt x="546" y="88"/>
                </a:lnTo>
                <a:lnTo>
                  <a:pt x="549" y="87"/>
                </a:lnTo>
                <a:lnTo>
                  <a:pt x="552" y="85"/>
                </a:lnTo>
                <a:lnTo>
                  <a:pt x="554" y="84"/>
                </a:lnTo>
                <a:lnTo>
                  <a:pt x="557" y="82"/>
                </a:lnTo>
                <a:lnTo>
                  <a:pt x="559" y="81"/>
                </a:lnTo>
                <a:lnTo>
                  <a:pt x="561" y="80"/>
                </a:lnTo>
                <a:lnTo>
                  <a:pt x="563" y="78"/>
                </a:lnTo>
                <a:lnTo>
                  <a:pt x="564" y="76"/>
                </a:lnTo>
                <a:lnTo>
                  <a:pt x="566" y="75"/>
                </a:lnTo>
                <a:lnTo>
                  <a:pt x="567" y="74"/>
                </a:lnTo>
                <a:lnTo>
                  <a:pt x="568" y="72"/>
                </a:lnTo>
                <a:lnTo>
                  <a:pt x="569" y="70"/>
                </a:lnTo>
                <a:lnTo>
                  <a:pt x="570" y="69"/>
                </a:lnTo>
                <a:lnTo>
                  <a:pt x="571" y="67"/>
                </a:lnTo>
                <a:lnTo>
                  <a:pt x="571" y="66"/>
                </a:lnTo>
                <a:lnTo>
                  <a:pt x="571" y="64"/>
                </a:lnTo>
                <a:lnTo>
                  <a:pt x="572" y="62"/>
                </a:lnTo>
                <a:lnTo>
                  <a:pt x="571" y="59"/>
                </a:lnTo>
                <a:lnTo>
                  <a:pt x="571" y="57"/>
                </a:lnTo>
                <a:lnTo>
                  <a:pt x="570" y="56"/>
                </a:lnTo>
                <a:lnTo>
                  <a:pt x="569" y="54"/>
                </a:lnTo>
                <a:lnTo>
                  <a:pt x="568" y="53"/>
                </a:lnTo>
                <a:lnTo>
                  <a:pt x="567" y="51"/>
                </a:lnTo>
                <a:lnTo>
                  <a:pt x="566" y="50"/>
                </a:lnTo>
                <a:lnTo>
                  <a:pt x="564" y="48"/>
                </a:lnTo>
                <a:lnTo>
                  <a:pt x="563" y="46"/>
                </a:lnTo>
                <a:lnTo>
                  <a:pt x="561" y="45"/>
                </a:lnTo>
                <a:lnTo>
                  <a:pt x="559" y="44"/>
                </a:lnTo>
                <a:lnTo>
                  <a:pt x="557" y="42"/>
                </a:lnTo>
                <a:lnTo>
                  <a:pt x="554" y="40"/>
                </a:lnTo>
                <a:lnTo>
                  <a:pt x="552" y="39"/>
                </a:lnTo>
                <a:lnTo>
                  <a:pt x="549" y="38"/>
                </a:lnTo>
                <a:lnTo>
                  <a:pt x="546" y="36"/>
                </a:lnTo>
                <a:lnTo>
                  <a:pt x="543" y="35"/>
                </a:lnTo>
                <a:lnTo>
                  <a:pt x="540" y="34"/>
                </a:lnTo>
                <a:lnTo>
                  <a:pt x="537" y="32"/>
                </a:lnTo>
                <a:lnTo>
                  <a:pt x="534" y="31"/>
                </a:lnTo>
                <a:lnTo>
                  <a:pt x="530" y="30"/>
                </a:lnTo>
                <a:lnTo>
                  <a:pt x="527" y="28"/>
                </a:lnTo>
                <a:lnTo>
                  <a:pt x="523" y="27"/>
                </a:lnTo>
                <a:lnTo>
                  <a:pt x="519" y="26"/>
                </a:lnTo>
                <a:lnTo>
                  <a:pt x="515" y="24"/>
                </a:lnTo>
                <a:lnTo>
                  <a:pt x="511" y="23"/>
                </a:lnTo>
                <a:lnTo>
                  <a:pt x="506" y="22"/>
                </a:lnTo>
                <a:lnTo>
                  <a:pt x="502" y="21"/>
                </a:lnTo>
                <a:lnTo>
                  <a:pt x="497" y="20"/>
                </a:lnTo>
                <a:lnTo>
                  <a:pt x="493" y="19"/>
                </a:lnTo>
                <a:lnTo>
                  <a:pt x="488" y="18"/>
                </a:lnTo>
                <a:lnTo>
                  <a:pt x="478" y="16"/>
                </a:lnTo>
                <a:lnTo>
                  <a:pt x="473" y="15"/>
                </a:lnTo>
                <a:lnTo>
                  <a:pt x="467" y="14"/>
                </a:lnTo>
                <a:lnTo>
                  <a:pt x="462" y="13"/>
                </a:lnTo>
                <a:lnTo>
                  <a:pt x="456" y="12"/>
                </a:lnTo>
                <a:lnTo>
                  <a:pt x="451" y="11"/>
                </a:lnTo>
                <a:lnTo>
                  <a:pt x="445" y="10"/>
                </a:lnTo>
                <a:lnTo>
                  <a:pt x="439" y="9"/>
                </a:lnTo>
                <a:lnTo>
                  <a:pt x="433" y="8"/>
                </a:lnTo>
                <a:lnTo>
                  <a:pt x="427" y="8"/>
                </a:lnTo>
                <a:lnTo>
                  <a:pt x="421" y="7"/>
                </a:lnTo>
                <a:lnTo>
                  <a:pt x="415" y="6"/>
                </a:lnTo>
                <a:lnTo>
                  <a:pt x="409" y="6"/>
                </a:lnTo>
                <a:lnTo>
                  <a:pt x="403" y="5"/>
                </a:lnTo>
                <a:lnTo>
                  <a:pt x="397" y="4"/>
                </a:lnTo>
                <a:lnTo>
                  <a:pt x="390" y="4"/>
                </a:lnTo>
                <a:lnTo>
                  <a:pt x="384" y="3"/>
                </a:lnTo>
                <a:lnTo>
                  <a:pt x="377" y="2"/>
                </a:lnTo>
                <a:lnTo>
                  <a:pt x="371" y="2"/>
                </a:lnTo>
                <a:lnTo>
                  <a:pt x="364" y="2"/>
                </a:lnTo>
                <a:lnTo>
                  <a:pt x="357" y="1"/>
                </a:lnTo>
                <a:lnTo>
                  <a:pt x="350" y="1"/>
                </a:lnTo>
                <a:lnTo>
                  <a:pt x="343" y="1"/>
                </a:lnTo>
                <a:lnTo>
                  <a:pt x="336" y="0"/>
                </a:lnTo>
                <a:lnTo>
                  <a:pt x="329" y="0"/>
                </a:lnTo>
                <a:lnTo>
                  <a:pt x="322" y="0"/>
                </a:lnTo>
                <a:lnTo>
                  <a:pt x="315" y="0"/>
                </a:lnTo>
                <a:lnTo>
                  <a:pt x="307" y="0"/>
                </a:lnTo>
                <a:lnTo>
                  <a:pt x="300" y="0"/>
                </a:lnTo>
                <a:lnTo>
                  <a:pt x="293" y="0"/>
                </a:lnTo>
                <a:lnTo>
                  <a:pt x="286" y="0"/>
                </a:lnTo>
                <a:lnTo>
                  <a:pt x="271" y="0"/>
                </a:lnTo>
                <a:lnTo>
                  <a:pt x="264" y="0"/>
                </a:lnTo>
                <a:lnTo>
                  <a:pt x="256" y="0"/>
                </a:lnTo>
                <a:lnTo>
                  <a:pt x="249" y="0"/>
                </a:lnTo>
                <a:lnTo>
                  <a:pt x="242" y="0"/>
                </a:lnTo>
                <a:lnTo>
                  <a:pt x="235" y="0"/>
                </a:lnTo>
                <a:lnTo>
                  <a:pt x="228" y="1"/>
                </a:lnTo>
                <a:lnTo>
                  <a:pt x="221" y="1"/>
                </a:lnTo>
                <a:lnTo>
                  <a:pt x="214" y="1"/>
                </a:lnTo>
                <a:lnTo>
                  <a:pt x="207" y="2"/>
                </a:lnTo>
                <a:lnTo>
                  <a:pt x="201" y="2"/>
                </a:lnTo>
                <a:lnTo>
                  <a:pt x="194" y="2"/>
                </a:lnTo>
                <a:lnTo>
                  <a:pt x="187" y="3"/>
                </a:lnTo>
                <a:lnTo>
                  <a:pt x="181" y="4"/>
                </a:lnTo>
                <a:lnTo>
                  <a:pt x="174" y="4"/>
                </a:lnTo>
                <a:lnTo>
                  <a:pt x="168" y="5"/>
                </a:lnTo>
                <a:lnTo>
                  <a:pt x="161" y="6"/>
                </a:lnTo>
                <a:lnTo>
                  <a:pt x="155" y="6"/>
                </a:lnTo>
                <a:lnTo>
                  <a:pt x="149" y="7"/>
                </a:lnTo>
                <a:lnTo>
                  <a:pt x="143" y="8"/>
                </a:lnTo>
                <a:lnTo>
                  <a:pt x="137" y="8"/>
                </a:lnTo>
                <a:lnTo>
                  <a:pt x="131" y="9"/>
                </a:lnTo>
                <a:lnTo>
                  <a:pt x="125" y="10"/>
                </a:lnTo>
                <a:lnTo>
                  <a:pt x="120" y="11"/>
                </a:lnTo>
                <a:lnTo>
                  <a:pt x="114" y="12"/>
                </a:lnTo>
                <a:lnTo>
                  <a:pt x="109" y="13"/>
                </a:lnTo>
                <a:lnTo>
                  <a:pt x="103" y="14"/>
                </a:lnTo>
                <a:lnTo>
                  <a:pt x="98" y="15"/>
                </a:lnTo>
                <a:lnTo>
                  <a:pt x="93" y="16"/>
                </a:lnTo>
                <a:lnTo>
                  <a:pt x="88" y="17"/>
                </a:lnTo>
                <a:lnTo>
                  <a:pt x="83" y="18"/>
                </a:lnTo>
                <a:lnTo>
                  <a:pt x="74" y="20"/>
                </a:lnTo>
                <a:lnTo>
                  <a:pt x="69" y="21"/>
                </a:lnTo>
                <a:lnTo>
                  <a:pt x="65" y="22"/>
                </a:lnTo>
                <a:lnTo>
                  <a:pt x="61" y="23"/>
                </a:lnTo>
                <a:lnTo>
                  <a:pt x="56" y="24"/>
                </a:lnTo>
                <a:lnTo>
                  <a:pt x="52" y="26"/>
                </a:lnTo>
                <a:lnTo>
                  <a:pt x="48" y="27"/>
                </a:lnTo>
                <a:lnTo>
                  <a:pt x="45" y="28"/>
                </a:lnTo>
                <a:lnTo>
                  <a:pt x="41" y="30"/>
                </a:lnTo>
                <a:lnTo>
                  <a:pt x="37" y="31"/>
                </a:lnTo>
                <a:lnTo>
                  <a:pt x="34" y="32"/>
                </a:lnTo>
                <a:lnTo>
                  <a:pt x="31" y="34"/>
                </a:lnTo>
                <a:lnTo>
                  <a:pt x="28" y="35"/>
                </a:lnTo>
                <a:lnTo>
                  <a:pt x="25" y="36"/>
                </a:lnTo>
                <a:lnTo>
                  <a:pt x="22" y="38"/>
                </a:lnTo>
                <a:lnTo>
                  <a:pt x="19" y="39"/>
                </a:lnTo>
                <a:lnTo>
                  <a:pt x="17" y="40"/>
                </a:lnTo>
                <a:lnTo>
                  <a:pt x="15" y="42"/>
                </a:lnTo>
                <a:lnTo>
                  <a:pt x="13" y="44"/>
                </a:lnTo>
                <a:lnTo>
                  <a:pt x="11" y="45"/>
                </a:lnTo>
                <a:lnTo>
                  <a:pt x="9" y="46"/>
                </a:lnTo>
                <a:lnTo>
                  <a:pt x="7" y="48"/>
                </a:lnTo>
                <a:lnTo>
                  <a:pt x="5" y="50"/>
                </a:lnTo>
                <a:lnTo>
                  <a:pt x="4" y="51"/>
                </a:lnTo>
                <a:lnTo>
                  <a:pt x="3" y="53"/>
                </a:lnTo>
                <a:lnTo>
                  <a:pt x="2" y="54"/>
                </a:lnTo>
                <a:lnTo>
                  <a:pt x="1" y="56"/>
                </a:lnTo>
                <a:lnTo>
                  <a:pt x="1" y="57"/>
                </a:lnTo>
                <a:lnTo>
                  <a:pt x="0" y="59"/>
                </a:lnTo>
                <a:lnTo>
                  <a:pt x="0" y="60"/>
                </a:lnTo>
                <a:lnTo>
                  <a:pt x="0" y="62"/>
                </a:lnTo>
                <a:lnTo>
                  <a:pt x="0" y="66"/>
                </a:lnTo>
                <a:lnTo>
                  <a:pt x="1" y="67"/>
                </a:lnTo>
                <a:lnTo>
                  <a:pt x="1" y="69"/>
                </a:lnTo>
                <a:lnTo>
                  <a:pt x="2" y="70"/>
                </a:lnTo>
                <a:lnTo>
                  <a:pt x="3" y="72"/>
                </a:lnTo>
                <a:lnTo>
                  <a:pt x="4" y="74"/>
                </a:lnTo>
                <a:lnTo>
                  <a:pt x="5" y="75"/>
                </a:lnTo>
                <a:lnTo>
                  <a:pt x="7" y="76"/>
                </a:lnTo>
                <a:lnTo>
                  <a:pt x="9" y="78"/>
                </a:lnTo>
                <a:lnTo>
                  <a:pt x="11" y="80"/>
                </a:lnTo>
                <a:lnTo>
                  <a:pt x="13" y="81"/>
                </a:lnTo>
                <a:lnTo>
                  <a:pt x="15" y="82"/>
                </a:lnTo>
                <a:lnTo>
                  <a:pt x="17" y="84"/>
                </a:lnTo>
                <a:lnTo>
                  <a:pt x="19" y="85"/>
                </a:lnTo>
                <a:lnTo>
                  <a:pt x="22" y="87"/>
                </a:lnTo>
                <a:lnTo>
                  <a:pt x="25" y="88"/>
                </a:lnTo>
                <a:lnTo>
                  <a:pt x="28" y="90"/>
                </a:lnTo>
                <a:lnTo>
                  <a:pt x="31" y="91"/>
                </a:lnTo>
                <a:lnTo>
                  <a:pt x="34" y="92"/>
                </a:lnTo>
                <a:lnTo>
                  <a:pt x="37" y="94"/>
                </a:lnTo>
                <a:lnTo>
                  <a:pt x="41" y="95"/>
                </a:lnTo>
                <a:lnTo>
                  <a:pt x="45" y="96"/>
                </a:lnTo>
                <a:lnTo>
                  <a:pt x="48" y="98"/>
                </a:lnTo>
                <a:lnTo>
                  <a:pt x="52" y="99"/>
                </a:lnTo>
                <a:lnTo>
                  <a:pt x="56" y="100"/>
                </a:lnTo>
                <a:lnTo>
                  <a:pt x="61" y="101"/>
                </a:lnTo>
                <a:lnTo>
                  <a:pt x="65" y="102"/>
                </a:lnTo>
                <a:lnTo>
                  <a:pt x="69" y="103"/>
                </a:lnTo>
                <a:lnTo>
                  <a:pt x="74" y="104"/>
                </a:lnTo>
                <a:lnTo>
                  <a:pt x="79" y="106"/>
                </a:lnTo>
                <a:lnTo>
                  <a:pt x="83" y="107"/>
                </a:lnTo>
                <a:lnTo>
                  <a:pt x="93" y="109"/>
                </a:lnTo>
                <a:lnTo>
                  <a:pt x="98" y="110"/>
                </a:lnTo>
                <a:lnTo>
                  <a:pt x="103" y="111"/>
                </a:lnTo>
                <a:lnTo>
                  <a:pt x="109" y="112"/>
                </a:lnTo>
                <a:lnTo>
                  <a:pt x="114" y="112"/>
                </a:lnTo>
                <a:lnTo>
                  <a:pt x="120" y="114"/>
                </a:lnTo>
                <a:lnTo>
                  <a:pt x="125" y="114"/>
                </a:lnTo>
                <a:lnTo>
                  <a:pt x="131" y="115"/>
                </a:lnTo>
                <a:lnTo>
                  <a:pt x="137" y="116"/>
                </a:lnTo>
                <a:lnTo>
                  <a:pt x="143" y="117"/>
                </a:lnTo>
                <a:lnTo>
                  <a:pt x="149" y="118"/>
                </a:lnTo>
                <a:lnTo>
                  <a:pt x="155" y="118"/>
                </a:lnTo>
                <a:lnTo>
                  <a:pt x="161" y="119"/>
                </a:lnTo>
                <a:lnTo>
                  <a:pt x="168" y="120"/>
                </a:lnTo>
                <a:lnTo>
                  <a:pt x="174" y="120"/>
                </a:lnTo>
                <a:lnTo>
                  <a:pt x="181" y="121"/>
                </a:lnTo>
                <a:lnTo>
                  <a:pt x="187" y="121"/>
                </a:lnTo>
                <a:lnTo>
                  <a:pt x="194" y="122"/>
                </a:lnTo>
                <a:lnTo>
                  <a:pt x="201" y="122"/>
                </a:lnTo>
                <a:lnTo>
                  <a:pt x="207" y="123"/>
                </a:lnTo>
                <a:lnTo>
                  <a:pt x="214" y="123"/>
                </a:lnTo>
                <a:lnTo>
                  <a:pt x="221" y="123"/>
                </a:lnTo>
                <a:lnTo>
                  <a:pt x="228" y="124"/>
                </a:lnTo>
                <a:lnTo>
                  <a:pt x="235" y="124"/>
                </a:lnTo>
                <a:lnTo>
                  <a:pt x="242" y="124"/>
                </a:lnTo>
                <a:lnTo>
                  <a:pt x="249" y="124"/>
                </a:lnTo>
                <a:lnTo>
                  <a:pt x="256" y="125"/>
                </a:lnTo>
                <a:lnTo>
                  <a:pt x="264" y="125"/>
                </a:lnTo>
                <a:lnTo>
                  <a:pt x="271" y="125"/>
                </a:lnTo>
                <a:lnTo>
                  <a:pt x="278" y="125"/>
                </a:lnTo>
                <a:lnTo>
                  <a:pt x="286" y="125"/>
                </a:lnTo>
              </a:path>
            </a:pathLst>
          </a:custGeom>
          <a:ln w="12700" cap="rnd" cmpd="sng">
            <a:solidFill>
              <a:srgbClr val="000000"/>
            </a:solidFill>
            <a:prstDash val="solid"/>
            <a:round/>
            <a:headEnd type="none" w="sm" len="sm"/>
            <a:tailEnd type="none" w="sm" len="sm"/>
          </a:ln>
          <a:effectLst/>
        </p:spPr>
        <p:txBody>
          <a:bodyPr/>
          <a:lstStyle/>
          <a:p>
            <a:endParaRPr lang="es-CL"/>
          </a:p>
        </p:txBody>
      </p:sp>
      <p:sp>
        <p:nvSpPr>
          <p:cNvPr id="65657" name="Freeform 121"/>
          <p:cNvSpPr>
            <a:spLocks/>
          </p:cNvSpPr>
          <p:nvPr/>
        </p:nvSpPr>
        <p:spPr bwMode="auto">
          <a:xfrm>
            <a:off x="7823200" y="4921250"/>
            <a:ext cx="1588" cy="193675"/>
          </a:xfrm>
          <a:custGeom>
            <a:avLst/>
            <a:gdLst/>
            <a:ahLst/>
            <a:cxnLst>
              <a:cxn ang="0">
                <a:pos x="0" y="121"/>
              </a:cxn>
              <a:cxn ang="0">
                <a:pos x="0" y="114"/>
              </a:cxn>
              <a:cxn ang="0">
                <a:pos x="0" y="110"/>
              </a:cxn>
              <a:cxn ang="0">
                <a:pos x="0" y="106"/>
              </a:cxn>
              <a:cxn ang="0">
                <a:pos x="0" y="102"/>
              </a:cxn>
              <a:cxn ang="0">
                <a:pos x="0" y="99"/>
              </a:cxn>
              <a:cxn ang="0">
                <a:pos x="0" y="95"/>
              </a:cxn>
              <a:cxn ang="0">
                <a:pos x="0" y="91"/>
              </a:cxn>
              <a:cxn ang="0">
                <a:pos x="0" y="87"/>
              </a:cxn>
              <a:cxn ang="0">
                <a:pos x="0" y="83"/>
              </a:cxn>
              <a:cxn ang="0">
                <a:pos x="0" y="79"/>
              </a:cxn>
              <a:cxn ang="0">
                <a:pos x="0" y="76"/>
              </a:cxn>
              <a:cxn ang="0">
                <a:pos x="0" y="72"/>
              </a:cxn>
              <a:cxn ang="0">
                <a:pos x="0" y="68"/>
              </a:cxn>
              <a:cxn ang="0">
                <a:pos x="0" y="64"/>
              </a:cxn>
              <a:cxn ang="0">
                <a:pos x="0" y="61"/>
              </a:cxn>
              <a:cxn ang="0">
                <a:pos x="0" y="57"/>
              </a:cxn>
              <a:cxn ang="0">
                <a:pos x="0" y="53"/>
              </a:cxn>
              <a:cxn ang="0">
                <a:pos x="0" y="49"/>
              </a:cxn>
              <a:cxn ang="0">
                <a:pos x="0" y="45"/>
              </a:cxn>
              <a:cxn ang="0">
                <a:pos x="0" y="41"/>
              </a:cxn>
              <a:cxn ang="0">
                <a:pos x="0" y="38"/>
              </a:cxn>
              <a:cxn ang="0">
                <a:pos x="0" y="34"/>
              </a:cxn>
              <a:cxn ang="0">
                <a:pos x="0" y="30"/>
              </a:cxn>
              <a:cxn ang="0">
                <a:pos x="0" y="26"/>
              </a:cxn>
              <a:cxn ang="0">
                <a:pos x="0" y="23"/>
              </a:cxn>
              <a:cxn ang="0">
                <a:pos x="0" y="19"/>
              </a:cxn>
              <a:cxn ang="0">
                <a:pos x="0" y="15"/>
              </a:cxn>
              <a:cxn ang="0">
                <a:pos x="0" y="11"/>
              </a:cxn>
              <a:cxn ang="0">
                <a:pos x="0" y="7"/>
              </a:cxn>
              <a:cxn ang="0">
                <a:pos x="0" y="3"/>
              </a:cxn>
              <a:cxn ang="0">
                <a:pos x="0" y="0"/>
              </a:cxn>
            </a:cxnLst>
            <a:rect l="0" t="0" r="r" b="b"/>
            <a:pathLst>
              <a:path w="1" h="122">
                <a:moveTo>
                  <a:pt x="0" y="121"/>
                </a:moveTo>
                <a:lnTo>
                  <a:pt x="0" y="114"/>
                </a:lnTo>
                <a:lnTo>
                  <a:pt x="0" y="110"/>
                </a:lnTo>
                <a:lnTo>
                  <a:pt x="0" y="106"/>
                </a:lnTo>
                <a:lnTo>
                  <a:pt x="0" y="102"/>
                </a:lnTo>
                <a:lnTo>
                  <a:pt x="0" y="99"/>
                </a:lnTo>
                <a:lnTo>
                  <a:pt x="0" y="95"/>
                </a:lnTo>
                <a:lnTo>
                  <a:pt x="0" y="91"/>
                </a:lnTo>
                <a:lnTo>
                  <a:pt x="0" y="87"/>
                </a:lnTo>
                <a:lnTo>
                  <a:pt x="0" y="83"/>
                </a:lnTo>
                <a:lnTo>
                  <a:pt x="0" y="79"/>
                </a:lnTo>
                <a:lnTo>
                  <a:pt x="0" y="76"/>
                </a:lnTo>
                <a:lnTo>
                  <a:pt x="0" y="72"/>
                </a:lnTo>
                <a:lnTo>
                  <a:pt x="0" y="68"/>
                </a:lnTo>
                <a:lnTo>
                  <a:pt x="0" y="64"/>
                </a:lnTo>
                <a:lnTo>
                  <a:pt x="0" y="61"/>
                </a:lnTo>
                <a:lnTo>
                  <a:pt x="0" y="57"/>
                </a:lnTo>
                <a:lnTo>
                  <a:pt x="0" y="53"/>
                </a:lnTo>
                <a:lnTo>
                  <a:pt x="0" y="49"/>
                </a:lnTo>
                <a:lnTo>
                  <a:pt x="0" y="45"/>
                </a:lnTo>
                <a:lnTo>
                  <a:pt x="0" y="41"/>
                </a:lnTo>
                <a:lnTo>
                  <a:pt x="0" y="38"/>
                </a:lnTo>
                <a:lnTo>
                  <a:pt x="0" y="34"/>
                </a:lnTo>
                <a:lnTo>
                  <a:pt x="0" y="30"/>
                </a:lnTo>
                <a:lnTo>
                  <a:pt x="0" y="26"/>
                </a:lnTo>
                <a:lnTo>
                  <a:pt x="0" y="23"/>
                </a:lnTo>
                <a:lnTo>
                  <a:pt x="0" y="19"/>
                </a:lnTo>
                <a:lnTo>
                  <a:pt x="0" y="15"/>
                </a:lnTo>
                <a:lnTo>
                  <a:pt x="0" y="11"/>
                </a:lnTo>
                <a:lnTo>
                  <a:pt x="0" y="7"/>
                </a:lnTo>
                <a:lnTo>
                  <a:pt x="0" y="3"/>
                </a:lnTo>
                <a:lnTo>
                  <a:pt x="0" y="0"/>
                </a:lnTo>
              </a:path>
            </a:pathLst>
          </a:custGeom>
          <a:noFill/>
          <a:ln w="12700" cap="rnd" cmpd="sng">
            <a:solidFill>
              <a:srgbClr val="000000"/>
            </a:solidFill>
            <a:prstDash val="solid"/>
            <a:round/>
            <a:headEnd type="none" w="sm" len="sm"/>
            <a:tailEnd type="none" w="sm" len="sm"/>
          </a:ln>
          <a:effectLst/>
        </p:spPr>
        <p:txBody>
          <a:bodyPr/>
          <a:lstStyle/>
          <a:p>
            <a:endParaRPr lang="es-CL"/>
          </a:p>
        </p:txBody>
      </p:sp>
      <p:sp>
        <p:nvSpPr>
          <p:cNvPr id="65658" name="Line 122"/>
          <p:cNvSpPr>
            <a:spLocks noChangeShapeType="1"/>
          </p:cNvSpPr>
          <p:nvPr/>
        </p:nvSpPr>
        <p:spPr bwMode="auto">
          <a:xfrm flipV="1">
            <a:off x="7900988" y="4921250"/>
            <a:ext cx="0" cy="192088"/>
          </a:xfrm>
          <a:prstGeom prst="line">
            <a:avLst/>
          </a:prstGeom>
          <a:noFill/>
          <a:ln w="12700">
            <a:solidFill>
              <a:srgbClr val="000000"/>
            </a:solidFill>
            <a:round/>
            <a:headEnd type="none" w="sm" len="sm"/>
            <a:tailEnd type="none" w="sm" len="sm"/>
          </a:ln>
          <a:effectLst/>
        </p:spPr>
        <p:txBody>
          <a:bodyPr/>
          <a:lstStyle/>
          <a:p>
            <a:endParaRPr lang="es-CL"/>
          </a:p>
        </p:txBody>
      </p:sp>
      <p:sp>
        <p:nvSpPr>
          <p:cNvPr id="65659" name="Freeform 123"/>
          <p:cNvSpPr>
            <a:spLocks/>
          </p:cNvSpPr>
          <p:nvPr/>
        </p:nvSpPr>
        <p:spPr bwMode="auto">
          <a:xfrm>
            <a:off x="7386638" y="4341813"/>
            <a:ext cx="909637" cy="458787"/>
          </a:xfrm>
          <a:custGeom>
            <a:avLst/>
            <a:gdLst/>
            <a:ahLst/>
            <a:cxnLst>
              <a:cxn ang="0">
                <a:pos x="571" y="2"/>
              </a:cxn>
              <a:cxn ang="0">
                <a:pos x="571" y="22"/>
              </a:cxn>
              <a:cxn ang="0">
                <a:pos x="570" y="58"/>
              </a:cxn>
              <a:cxn ang="0">
                <a:pos x="570" y="101"/>
              </a:cxn>
              <a:cxn ang="0">
                <a:pos x="569" y="147"/>
              </a:cxn>
              <a:cxn ang="0">
                <a:pos x="568" y="188"/>
              </a:cxn>
              <a:cxn ang="0">
                <a:pos x="568" y="218"/>
              </a:cxn>
              <a:cxn ang="0">
                <a:pos x="567" y="231"/>
              </a:cxn>
              <a:cxn ang="0">
                <a:pos x="561" y="237"/>
              </a:cxn>
              <a:cxn ang="0">
                <a:pos x="555" y="242"/>
              </a:cxn>
              <a:cxn ang="0">
                <a:pos x="548" y="248"/>
              </a:cxn>
              <a:cxn ang="0">
                <a:pos x="538" y="252"/>
              </a:cxn>
              <a:cxn ang="0">
                <a:pos x="527" y="257"/>
              </a:cxn>
              <a:cxn ang="0">
                <a:pos x="514" y="262"/>
              </a:cxn>
              <a:cxn ang="0">
                <a:pos x="500" y="266"/>
              </a:cxn>
              <a:cxn ang="0">
                <a:pos x="478" y="271"/>
              </a:cxn>
              <a:cxn ang="0">
                <a:pos x="457" y="275"/>
              </a:cxn>
              <a:cxn ang="0">
                <a:pos x="435" y="278"/>
              </a:cxn>
              <a:cxn ang="0">
                <a:pos x="411" y="281"/>
              </a:cxn>
              <a:cxn ang="0">
                <a:pos x="386" y="284"/>
              </a:cxn>
              <a:cxn ang="0">
                <a:pos x="359" y="285"/>
              </a:cxn>
              <a:cxn ang="0">
                <a:pos x="332" y="287"/>
              </a:cxn>
              <a:cxn ang="0">
                <a:pos x="303" y="287"/>
              </a:cxn>
              <a:cxn ang="0">
                <a:pos x="266" y="287"/>
              </a:cxn>
              <a:cxn ang="0">
                <a:pos x="238" y="286"/>
              </a:cxn>
              <a:cxn ang="0">
                <a:pos x="210" y="285"/>
              </a:cxn>
              <a:cxn ang="0">
                <a:pos x="183" y="283"/>
              </a:cxn>
              <a:cxn ang="0">
                <a:pos x="157" y="280"/>
              </a:cxn>
              <a:cxn ang="0">
                <a:pos x="133" y="277"/>
              </a:cxn>
              <a:cxn ang="0">
                <a:pos x="110" y="274"/>
              </a:cxn>
              <a:cxn ang="0">
                <a:pos x="89" y="270"/>
              </a:cxn>
              <a:cxn ang="0">
                <a:pos x="76" y="267"/>
              </a:cxn>
              <a:cxn ang="0">
                <a:pos x="69" y="265"/>
              </a:cxn>
              <a:cxn ang="0">
                <a:pos x="61" y="262"/>
              </a:cxn>
              <a:cxn ang="0">
                <a:pos x="54" y="260"/>
              </a:cxn>
              <a:cxn ang="0">
                <a:pos x="46" y="258"/>
              </a:cxn>
              <a:cxn ang="0">
                <a:pos x="40" y="255"/>
              </a:cxn>
              <a:cxn ang="0">
                <a:pos x="34" y="252"/>
              </a:cxn>
              <a:cxn ang="0">
                <a:pos x="28" y="250"/>
              </a:cxn>
              <a:cxn ang="0">
                <a:pos x="22" y="246"/>
              </a:cxn>
              <a:cxn ang="0">
                <a:pos x="17" y="244"/>
              </a:cxn>
              <a:cxn ang="0">
                <a:pos x="14" y="241"/>
              </a:cxn>
              <a:cxn ang="0">
                <a:pos x="10" y="239"/>
              </a:cxn>
              <a:cxn ang="0">
                <a:pos x="6" y="235"/>
              </a:cxn>
              <a:cxn ang="0">
                <a:pos x="3" y="232"/>
              </a:cxn>
              <a:cxn ang="0">
                <a:pos x="1" y="223"/>
              </a:cxn>
              <a:cxn ang="0">
                <a:pos x="0" y="198"/>
              </a:cxn>
              <a:cxn ang="0">
                <a:pos x="0" y="162"/>
              </a:cxn>
              <a:cxn ang="0">
                <a:pos x="0" y="119"/>
              </a:cxn>
              <a:cxn ang="0">
                <a:pos x="0" y="76"/>
              </a:cxn>
              <a:cxn ang="0">
                <a:pos x="0" y="38"/>
              </a:cxn>
              <a:cxn ang="0">
                <a:pos x="0" y="12"/>
              </a:cxn>
              <a:cxn ang="0">
                <a:pos x="0" y="2"/>
              </a:cxn>
              <a:cxn ang="0">
                <a:pos x="71" y="3"/>
              </a:cxn>
              <a:cxn ang="0">
                <a:pos x="142" y="3"/>
              </a:cxn>
              <a:cxn ang="0">
                <a:pos x="214" y="3"/>
              </a:cxn>
              <a:cxn ang="0">
                <a:pos x="286" y="4"/>
              </a:cxn>
              <a:cxn ang="0">
                <a:pos x="357" y="4"/>
              </a:cxn>
              <a:cxn ang="0">
                <a:pos x="429" y="4"/>
              </a:cxn>
              <a:cxn ang="0">
                <a:pos x="500" y="4"/>
              </a:cxn>
              <a:cxn ang="0">
                <a:pos x="572" y="4"/>
              </a:cxn>
            </a:cxnLst>
            <a:rect l="0" t="0" r="r" b="b"/>
            <a:pathLst>
              <a:path w="573" h="289">
                <a:moveTo>
                  <a:pt x="572" y="4"/>
                </a:moveTo>
                <a:lnTo>
                  <a:pt x="572" y="0"/>
                </a:lnTo>
                <a:lnTo>
                  <a:pt x="571" y="0"/>
                </a:lnTo>
                <a:lnTo>
                  <a:pt x="571" y="2"/>
                </a:lnTo>
                <a:lnTo>
                  <a:pt x="571" y="6"/>
                </a:lnTo>
                <a:lnTo>
                  <a:pt x="571" y="10"/>
                </a:lnTo>
                <a:lnTo>
                  <a:pt x="571" y="16"/>
                </a:lnTo>
                <a:lnTo>
                  <a:pt x="571" y="22"/>
                </a:lnTo>
                <a:lnTo>
                  <a:pt x="570" y="30"/>
                </a:lnTo>
                <a:lnTo>
                  <a:pt x="570" y="38"/>
                </a:lnTo>
                <a:lnTo>
                  <a:pt x="570" y="48"/>
                </a:lnTo>
                <a:lnTo>
                  <a:pt x="570" y="58"/>
                </a:lnTo>
                <a:lnTo>
                  <a:pt x="570" y="68"/>
                </a:lnTo>
                <a:lnTo>
                  <a:pt x="570" y="79"/>
                </a:lnTo>
                <a:lnTo>
                  <a:pt x="570" y="90"/>
                </a:lnTo>
                <a:lnTo>
                  <a:pt x="570" y="101"/>
                </a:lnTo>
                <a:lnTo>
                  <a:pt x="570" y="113"/>
                </a:lnTo>
                <a:lnTo>
                  <a:pt x="569" y="124"/>
                </a:lnTo>
                <a:lnTo>
                  <a:pt x="569" y="136"/>
                </a:lnTo>
                <a:lnTo>
                  <a:pt x="569" y="147"/>
                </a:lnTo>
                <a:lnTo>
                  <a:pt x="569" y="158"/>
                </a:lnTo>
                <a:lnTo>
                  <a:pt x="569" y="168"/>
                </a:lnTo>
                <a:lnTo>
                  <a:pt x="568" y="178"/>
                </a:lnTo>
                <a:lnTo>
                  <a:pt x="568" y="188"/>
                </a:lnTo>
                <a:lnTo>
                  <a:pt x="568" y="197"/>
                </a:lnTo>
                <a:lnTo>
                  <a:pt x="568" y="205"/>
                </a:lnTo>
                <a:lnTo>
                  <a:pt x="568" y="212"/>
                </a:lnTo>
                <a:lnTo>
                  <a:pt x="568" y="218"/>
                </a:lnTo>
                <a:lnTo>
                  <a:pt x="567" y="223"/>
                </a:lnTo>
                <a:lnTo>
                  <a:pt x="567" y="227"/>
                </a:lnTo>
                <a:lnTo>
                  <a:pt x="567" y="230"/>
                </a:lnTo>
                <a:lnTo>
                  <a:pt x="567" y="231"/>
                </a:lnTo>
                <a:lnTo>
                  <a:pt x="565" y="233"/>
                </a:lnTo>
                <a:lnTo>
                  <a:pt x="564" y="234"/>
                </a:lnTo>
                <a:lnTo>
                  <a:pt x="562" y="236"/>
                </a:lnTo>
                <a:lnTo>
                  <a:pt x="561" y="237"/>
                </a:lnTo>
                <a:lnTo>
                  <a:pt x="560" y="238"/>
                </a:lnTo>
                <a:lnTo>
                  <a:pt x="558" y="240"/>
                </a:lnTo>
                <a:lnTo>
                  <a:pt x="557" y="241"/>
                </a:lnTo>
                <a:lnTo>
                  <a:pt x="555" y="242"/>
                </a:lnTo>
                <a:lnTo>
                  <a:pt x="554" y="244"/>
                </a:lnTo>
                <a:lnTo>
                  <a:pt x="552" y="245"/>
                </a:lnTo>
                <a:lnTo>
                  <a:pt x="550" y="246"/>
                </a:lnTo>
                <a:lnTo>
                  <a:pt x="548" y="248"/>
                </a:lnTo>
                <a:lnTo>
                  <a:pt x="545" y="249"/>
                </a:lnTo>
                <a:lnTo>
                  <a:pt x="543" y="250"/>
                </a:lnTo>
                <a:lnTo>
                  <a:pt x="541" y="251"/>
                </a:lnTo>
                <a:lnTo>
                  <a:pt x="538" y="252"/>
                </a:lnTo>
                <a:lnTo>
                  <a:pt x="536" y="254"/>
                </a:lnTo>
                <a:lnTo>
                  <a:pt x="533" y="255"/>
                </a:lnTo>
                <a:lnTo>
                  <a:pt x="530" y="256"/>
                </a:lnTo>
                <a:lnTo>
                  <a:pt x="527" y="257"/>
                </a:lnTo>
                <a:lnTo>
                  <a:pt x="524" y="258"/>
                </a:lnTo>
                <a:lnTo>
                  <a:pt x="521" y="260"/>
                </a:lnTo>
                <a:lnTo>
                  <a:pt x="518" y="260"/>
                </a:lnTo>
                <a:lnTo>
                  <a:pt x="514" y="262"/>
                </a:lnTo>
                <a:lnTo>
                  <a:pt x="511" y="263"/>
                </a:lnTo>
                <a:lnTo>
                  <a:pt x="508" y="264"/>
                </a:lnTo>
                <a:lnTo>
                  <a:pt x="504" y="265"/>
                </a:lnTo>
                <a:lnTo>
                  <a:pt x="500" y="266"/>
                </a:lnTo>
                <a:lnTo>
                  <a:pt x="496" y="267"/>
                </a:lnTo>
                <a:lnTo>
                  <a:pt x="492" y="268"/>
                </a:lnTo>
                <a:lnTo>
                  <a:pt x="488" y="269"/>
                </a:lnTo>
                <a:lnTo>
                  <a:pt x="478" y="271"/>
                </a:lnTo>
                <a:lnTo>
                  <a:pt x="473" y="272"/>
                </a:lnTo>
                <a:lnTo>
                  <a:pt x="468" y="273"/>
                </a:lnTo>
                <a:lnTo>
                  <a:pt x="462" y="274"/>
                </a:lnTo>
                <a:lnTo>
                  <a:pt x="457" y="275"/>
                </a:lnTo>
                <a:lnTo>
                  <a:pt x="452" y="276"/>
                </a:lnTo>
                <a:lnTo>
                  <a:pt x="446" y="276"/>
                </a:lnTo>
                <a:lnTo>
                  <a:pt x="440" y="277"/>
                </a:lnTo>
                <a:lnTo>
                  <a:pt x="435" y="278"/>
                </a:lnTo>
                <a:lnTo>
                  <a:pt x="429" y="279"/>
                </a:lnTo>
                <a:lnTo>
                  <a:pt x="423" y="280"/>
                </a:lnTo>
                <a:lnTo>
                  <a:pt x="417" y="280"/>
                </a:lnTo>
                <a:lnTo>
                  <a:pt x="411" y="281"/>
                </a:lnTo>
                <a:lnTo>
                  <a:pt x="405" y="282"/>
                </a:lnTo>
                <a:lnTo>
                  <a:pt x="398" y="282"/>
                </a:lnTo>
                <a:lnTo>
                  <a:pt x="392" y="283"/>
                </a:lnTo>
                <a:lnTo>
                  <a:pt x="386" y="284"/>
                </a:lnTo>
                <a:lnTo>
                  <a:pt x="379" y="284"/>
                </a:lnTo>
                <a:lnTo>
                  <a:pt x="372" y="284"/>
                </a:lnTo>
                <a:lnTo>
                  <a:pt x="366" y="285"/>
                </a:lnTo>
                <a:lnTo>
                  <a:pt x="359" y="285"/>
                </a:lnTo>
                <a:lnTo>
                  <a:pt x="352" y="286"/>
                </a:lnTo>
                <a:lnTo>
                  <a:pt x="346" y="286"/>
                </a:lnTo>
                <a:lnTo>
                  <a:pt x="339" y="286"/>
                </a:lnTo>
                <a:lnTo>
                  <a:pt x="332" y="287"/>
                </a:lnTo>
                <a:lnTo>
                  <a:pt x="324" y="287"/>
                </a:lnTo>
                <a:lnTo>
                  <a:pt x="317" y="287"/>
                </a:lnTo>
                <a:lnTo>
                  <a:pt x="310" y="287"/>
                </a:lnTo>
                <a:lnTo>
                  <a:pt x="303" y="287"/>
                </a:lnTo>
                <a:lnTo>
                  <a:pt x="296" y="287"/>
                </a:lnTo>
                <a:lnTo>
                  <a:pt x="288" y="288"/>
                </a:lnTo>
                <a:lnTo>
                  <a:pt x="274" y="287"/>
                </a:lnTo>
                <a:lnTo>
                  <a:pt x="266" y="287"/>
                </a:lnTo>
                <a:lnTo>
                  <a:pt x="259" y="287"/>
                </a:lnTo>
                <a:lnTo>
                  <a:pt x="252" y="287"/>
                </a:lnTo>
                <a:lnTo>
                  <a:pt x="244" y="287"/>
                </a:lnTo>
                <a:lnTo>
                  <a:pt x="238" y="286"/>
                </a:lnTo>
                <a:lnTo>
                  <a:pt x="230" y="286"/>
                </a:lnTo>
                <a:lnTo>
                  <a:pt x="223" y="286"/>
                </a:lnTo>
                <a:lnTo>
                  <a:pt x="216" y="285"/>
                </a:lnTo>
                <a:lnTo>
                  <a:pt x="210" y="285"/>
                </a:lnTo>
                <a:lnTo>
                  <a:pt x="203" y="284"/>
                </a:lnTo>
                <a:lnTo>
                  <a:pt x="196" y="284"/>
                </a:lnTo>
                <a:lnTo>
                  <a:pt x="189" y="284"/>
                </a:lnTo>
                <a:lnTo>
                  <a:pt x="183" y="283"/>
                </a:lnTo>
                <a:lnTo>
                  <a:pt x="176" y="282"/>
                </a:lnTo>
                <a:lnTo>
                  <a:pt x="170" y="282"/>
                </a:lnTo>
                <a:lnTo>
                  <a:pt x="163" y="281"/>
                </a:lnTo>
                <a:lnTo>
                  <a:pt x="157" y="280"/>
                </a:lnTo>
                <a:lnTo>
                  <a:pt x="151" y="280"/>
                </a:lnTo>
                <a:lnTo>
                  <a:pt x="145" y="279"/>
                </a:lnTo>
                <a:lnTo>
                  <a:pt x="139" y="278"/>
                </a:lnTo>
                <a:lnTo>
                  <a:pt x="133" y="277"/>
                </a:lnTo>
                <a:lnTo>
                  <a:pt x="127" y="276"/>
                </a:lnTo>
                <a:lnTo>
                  <a:pt x="121" y="276"/>
                </a:lnTo>
                <a:lnTo>
                  <a:pt x="116" y="275"/>
                </a:lnTo>
                <a:lnTo>
                  <a:pt x="110" y="274"/>
                </a:lnTo>
                <a:lnTo>
                  <a:pt x="105" y="273"/>
                </a:lnTo>
                <a:lnTo>
                  <a:pt x="99" y="272"/>
                </a:lnTo>
                <a:lnTo>
                  <a:pt x="94" y="271"/>
                </a:lnTo>
                <a:lnTo>
                  <a:pt x="89" y="270"/>
                </a:lnTo>
                <a:lnTo>
                  <a:pt x="84" y="269"/>
                </a:lnTo>
                <a:lnTo>
                  <a:pt x="80" y="268"/>
                </a:lnTo>
                <a:lnTo>
                  <a:pt x="78" y="267"/>
                </a:lnTo>
                <a:lnTo>
                  <a:pt x="76" y="267"/>
                </a:lnTo>
                <a:lnTo>
                  <a:pt x="74" y="266"/>
                </a:lnTo>
                <a:lnTo>
                  <a:pt x="72" y="266"/>
                </a:lnTo>
                <a:lnTo>
                  <a:pt x="70" y="265"/>
                </a:lnTo>
                <a:lnTo>
                  <a:pt x="69" y="265"/>
                </a:lnTo>
                <a:lnTo>
                  <a:pt x="67" y="264"/>
                </a:lnTo>
                <a:lnTo>
                  <a:pt x="65" y="264"/>
                </a:lnTo>
                <a:lnTo>
                  <a:pt x="63" y="263"/>
                </a:lnTo>
                <a:lnTo>
                  <a:pt x="61" y="262"/>
                </a:lnTo>
                <a:lnTo>
                  <a:pt x="59" y="262"/>
                </a:lnTo>
                <a:lnTo>
                  <a:pt x="57" y="261"/>
                </a:lnTo>
                <a:lnTo>
                  <a:pt x="56" y="261"/>
                </a:lnTo>
                <a:lnTo>
                  <a:pt x="54" y="260"/>
                </a:lnTo>
                <a:lnTo>
                  <a:pt x="52" y="260"/>
                </a:lnTo>
                <a:lnTo>
                  <a:pt x="50" y="259"/>
                </a:lnTo>
                <a:lnTo>
                  <a:pt x="48" y="258"/>
                </a:lnTo>
                <a:lnTo>
                  <a:pt x="46" y="258"/>
                </a:lnTo>
                <a:lnTo>
                  <a:pt x="45" y="257"/>
                </a:lnTo>
                <a:lnTo>
                  <a:pt x="43" y="256"/>
                </a:lnTo>
                <a:lnTo>
                  <a:pt x="42" y="256"/>
                </a:lnTo>
                <a:lnTo>
                  <a:pt x="40" y="255"/>
                </a:lnTo>
                <a:lnTo>
                  <a:pt x="38" y="254"/>
                </a:lnTo>
                <a:lnTo>
                  <a:pt x="37" y="254"/>
                </a:lnTo>
                <a:lnTo>
                  <a:pt x="35" y="253"/>
                </a:lnTo>
                <a:lnTo>
                  <a:pt x="34" y="252"/>
                </a:lnTo>
                <a:lnTo>
                  <a:pt x="32" y="252"/>
                </a:lnTo>
                <a:lnTo>
                  <a:pt x="31" y="251"/>
                </a:lnTo>
                <a:lnTo>
                  <a:pt x="30" y="250"/>
                </a:lnTo>
                <a:lnTo>
                  <a:pt x="28" y="250"/>
                </a:lnTo>
                <a:lnTo>
                  <a:pt x="26" y="248"/>
                </a:lnTo>
                <a:lnTo>
                  <a:pt x="24" y="248"/>
                </a:lnTo>
                <a:lnTo>
                  <a:pt x="23" y="247"/>
                </a:lnTo>
                <a:lnTo>
                  <a:pt x="22" y="246"/>
                </a:lnTo>
                <a:lnTo>
                  <a:pt x="20" y="246"/>
                </a:lnTo>
                <a:lnTo>
                  <a:pt x="20" y="245"/>
                </a:lnTo>
                <a:lnTo>
                  <a:pt x="18" y="244"/>
                </a:lnTo>
                <a:lnTo>
                  <a:pt x="17" y="244"/>
                </a:lnTo>
                <a:lnTo>
                  <a:pt x="16" y="243"/>
                </a:lnTo>
                <a:lnTo>
                  <a:pt x="15" y="242"/>
                </a:lnTo>
                <a:lnTo>
                  <a:pt x="14" y="242"/>
                </a:lnTo>
                <a:lnTo>
                  <a:pt x="14" y="241"/>
                </a:lnTo>
                <a:lnTo>
                  <a:pt x="12" y="241"/>
                </a:lnTo>
                <a:lnTo>
                  <a:pt x="12" y="240"/>
                </a:lnTo>
                <a:lnTo>
                  <a:pt x="11" y="240"/>
                </a:lnTo>
                <a:lnTo>
                  <a:pt x="10" y="239"/>
                </a:lnTo>
                <a:lnTo>
                  <a:pt x="9" y="238"/>
                </a:lnTo>
                <a:lnTo>
                  <a:pt x="8" y="237"/>
                </a:lnTo>
                <a:lnTo>
                  <a:pt x="7" y="236"/>
                </a:lnTo>
                <a:lnTo>
                  <a:pt x="6" y="235"/>
                </a:lnTo>
                <a:lnTo>
                  <a:pt x="5" y="234"/>
                </a:lnTo>
                <a:lnTo>
                  <a:pt x="4" y="234"/>
                </a:lnTo>
                <a:lnTo>
                  <a:pt x="4" y="233"/>
                </a:lnTo>
                <a:lnTo>
                  <a:pt x="3" y="232"/>
                </a:lnTo>
                <a:lnTo>
                  <a:pt x="2" y="232"/>
                </a:lnTo>
                <a:lnTo>
                  <a:pt x="2" y="231"/>
                </a:lnTo>
                <a:lnTo>
                  <a:pt x="1" y="227"/>
                </a:lnTo>
                <a:lnTo>
                  <a:pt x="1" y="223"/>
                </a:lnTo>
                <a:lnTo>
                  <a:pt x="1" y="218"/>
                </a:lnTo>
                <a:lnTo>
                  <a:pt x="0" y="212"/>
                </a:lnTo>
                <a:lnTo>
                  <a:pt x="0" y="206"/>
                </a:lnTo>
                <a:lnTo>
                  <a:pt x="0" y="198"/>
                </a:lnTo>
                <a:lnTo>
                  <a:pt x="0" y="190"/>
                </a:lnTo>
                <a:lnTo>
                  <a:pt x="0" y="181"/>
                </a:lnTo>
                <a:lnTo>
                  <a:pt x="0" y="172"/>
                </a:lnTo>
                <a:lnTo>
                  <a:pt x="0" y="162"/>
                </a:lnTo>
                <a:lnTo>
                  <a:pt x="0" y="152"/>
                </a:lnTo>
                <a:lnTo>
                  <a:pt x="0" y="141"/>
                </a:lnTo>
                <a:lnTo>
                  <a:pt x="0" y="130"/>
                </a:lnTo>
                <a:lnTo>
                  <a:pt x="0" y="119"/>
                </a:lnTo>
                <a:lnTo>
                  <a:pt x="0" y="108"/>
                </a:lnTo>
                <a:lnTo>
                  <a:pt x="0" y="97"/>
                </a:lnTo>
                <a:lnTo>
                  <a:pt x="0" y="86"/>
                </a:lnTo>
                <a:lnTo>
                  <a:pt x="0" y="76"/>
                </a:lnTo>
                <a:lnTo>
                  <a:pt x="0" y="66"/>
                </a:lnTo>
                <a:lnTo>
                  <a:pt x="0" y="56"/>
                </a:lnTo>
                <a:lnTo>
                  <a:pt x="0" y="47"/>
                </a:lnTo>
                <a:lnTo>
                  <a:pt x="0" y="38"/>
                </a:lnTo>
                <a:lnTo>
                  <a:pt x="0" y="31"/>
                </a:lnTo>
                <a:lnTo>
                  <a:pt x="0" y="24"/>
                </a:lnTo>
                <a:lnTo>
                  <a:pt x="0" y="17"/>
                </a:lnTo>
                <a:lnTo>
                  <a:pt x="0" y="12"/>
                </a:lnTo>
                <a:lnTo>
                  <a:pt x="0" y="8"/>
                </a:lnTo>
                <a:lnTo>
                  <a:pt x="0" y="5"/>
                </a:lnTo>
                <a:lnTo>
                  <a:pt x="0" y="3"/>
                </a:lnTo>
                <a:lnTo>
                  <a:pt x="0" y="2"/>
                </a:lnTo>
                <a:lnTo>
                  <a:pt x="0" y="4"/>
                </a:lnTo>
                <a:lnTo>
                  <a:pt x="35" y="3"/>
                </a:lnTo>
                <a:lnTo>
                  <a:pt x="53" y="3"/>
                </a:lnTo>
                <a:lnTo>
                  <a:pt x="71" y="3"/>
                </a:lnTo>
                <a:lnTo>
                  <a:pt x="88" y="3"/>
                </a:lnTo>
                <a:lnTo>
                  <a:pt x="106" y="3"/>
                </a:lnTo>
                <a:lnTo>
                  <a:pt x="124" y="3"/>
                </a:lnTo>
                <a:lnTo>
                  <a:pt x="142" y="3"/>
                </a:lnTo>
                <a:lnTo>
                  <a:pt x="160" y="3"/>
                </a:lnTo>
                <a:lnTo>
                  <a:pt x="178" y="3"/>
                </a:lnTo>
                <a:lnTo>
                  <a:pt x="196" y="3"/>
                </a:lnTo>
                <a:lnTo>
                  <a:pt x="214" y="3"/>
                </a:lnTo>
                <a:lnTo>
                  <a:pt x="232" y="3"/>
                </a:lnTo>
                <a:lnTo>
                  <a:pt x="250" y="3"/>
                </a:lnTo>
                <a:lnTo>
                  <a:pt x="268" y="3"/>
                </a:lnTo>
                <a:lnTo>
                  <a:pt x="286" y="4"/>
                </a:lnTo>
                <a:lnTo>
                  <a:pt x="304" y="4"/>
                </a:lnTo>
                <a:lnTo>
                  <a:pt x="322" y="4"/>
                </a:lnTo>
                <a:lnTo>
                  <a:pt x="339" y="4"/>
                </a:lnTo>
                <a:lnTo>
                  <a:pt x="357" y="4"/>
                </a:lnTo>
                <a:lnTo>
                  <a:pt x="375" y="4"/>
                </a:lnTo>
                <a:lnTo>
                  <a:pt x="393" y="4"/>
                </a:lnTo>
                <a:lnTo>
                  <a:pt x="411" y="4"/>
                </a:lnTo>
                <a:lnTo>
                  <a:pt x="429" y="4"/>
                </a:lnTo>
                <a:lnTo>
                  <a:pt x="447" y="4"/>
                </a:lnTo>
                <a:lnTo>
                  <a:pt x="465" y="4"/>
                </a:lnTo>
                <a:lnTo>
                  <a:pt x="483" y="4"/>
                </a:lnTo>
                <a:lnTo>
                  <a:pt x="500" y="4"/>
                </a:lnTo>
                <a:lnTo>
                  <a:pt x="518" y="4"/>
                </a:lnTo>
                <a:lnTo>
                  <a:pt x="536" y="4"/>
                </a:lnTo>
                <a:lnTo>
                  <a:pt x="554" y="4"/>
                </a:lnTo>
                <a:lnTo>
                  <a:pt x="572" y="4"/>
                </a:lnTo>
              </a:path>
            </a:pathLst>
          </a:custGeom>
          <a:solidFill>
            <a:srgbClr val="0080FF"/>
          </a:solidFill>
          <a:ln w="12700" cap="rnd" cmpd="sng">
            <a:solidFill>
              <a:srgbClr val="000000"/>
            </a:solidFill>
            <a:prstDash val="solid"/>
            <a:round/>
            <a:headEnd type="none" w="sm" len="sm"/>
            <a:tailEnd type="none" w="sm" len="sm"/>
          </a:ln>
          <a:effectLst/>
        </p:spPr>
        <p:txBody>
          <a:bodyPr/>
          <a:lstStyle/>
          <a:p>
            <a:endParaRPr lang="es-CL"/>
          </a:p>
        </p:txBody>
      </p:sp>
      <p:sp>
        <p:nvSpPr>
          <p:cNvPr id="65660" name="Freeform 124"/>
          <p:cNvSpPr>
            <a:spLocks/>
          </p:cNvSpPr>
          <p:nvPr/>
        </p:nvSpPr>
        <p:spPr bwMode="auto">
          <a:xfrm>
            <a:off x="7383463" y="4244975"/>
            <a:ext cx="909637" cy="201613"/>
          </a:xfrm>
          <a:custGeom>
            <a:avLst/>
            <a:gdLst/>
            <a:ahLst/>
            <a:cxnLst>
              <a:cxn ang="0">
                <a:pos x="315" y="126"/>
              </a:cxn>
              <a:cxn ang="0">
                <a:pos x="344" y="125"/>
              </a:cxn>
              <a:cxn ang="0">
                <a:pos x="371" y="123"/>
              </a:cxn>
              <a:cxn ang="0">
                <a:pos x="397" y="121"/>
              </a:cxn>
              <a:cxn ang="0">
                <a:pos x="422" y="118"/>
              </a:cxn>
              <a:cxn ang="0">
                <a:pos x="446" y="115"/>
              </a:cxn>
              <a:cxn ang="0">
                <a:pos x="468" y="112"/>
              </a:cxn>
              <a:cxn ang="0">
                <a:pos x="488" y="108"/>
              </a:cxn>
              <a:cxn ang="0">
                <a:pos x="511" y="102"/>
              </a:cxn>
              <a:cxn ang="0">
                <a:pos x="527" y="97"/>
              </a:cxn>
              <a:cxn ang="0">
                <a:pos x="541" y="91"/>
              </a:cxn>
              <a:cxn ang="0">
                <a:pos x="552" y="86"/>
              </a:cxn>
              <a:cxn ang="0">
                <a:pos x="561" y="80"/>
              </a:cxn>
              <a:cxn ang="0">
                <a:pos x="567" y="74"/>
              </a:cxn>
              <a:cxn ang="0">
                <a:pos x="571" y="68"/>
              </a:cxn>
              <a:cxn ang="0">
                <a:pos x="572" y="59"/>
              </a:cxn>
              <a:cxn ang="0">
                <a:pos x="568" y="53"/>
              </a:cxn>
              <a:cxn ang="0">
                <a:pos x="563" y="47"/>
              </a:cxn>
              <a:cxn ang="0">
                <a:pos x="554" y="41"/>
              </a:cxn>
              <a:cxn ang="0">
                <a:pos x="544" y="35"/>
              </a:cxn>
              <a:cxn ang="0">
                <a:pos x="531" y="30"/>
              </a:cxn>
              <a:cxn ang="0">
                <a:pos x="515" y="25"/>
              </a:cxn>
              <a:cxn ang="0">
                <a:pos x="498" y="21"/>
              </a:cxn>
              <a:cxn ang="0">
                <a:pos x="473" y="15"/>
              </a:cxn>
              <a:cxn ang="0">
                <a:pos x="452" y="11"/>
              </a:cxn>
              <a:cxn ang="0">
                <a:pos x="428" y="8"/>
              </a:cxn>
              <a:cxn ang="0">
                <a:pos x="404" y="5"/>
              </a:cxn>
              <a:cxn ang="0">
                <a:pos x="378" y="3"/>
              </a:cxn>
              <a:cxn ang="0">
                <a:pos x="350" y="1"/>
              </a:cxn>
              <a:cxn ang="0">
                <a:pos x="322" y="1"/>
              </a:cxn>
              <a:cxn ang="0">
                <a:pos x="293" y="0"/>
              </a:cxn>
              <a:cxn ang="0">
                <a:pos x="257" y="0"/>
              </a:cxn>
              <a:cxn ang="0">
                <a:pos x="228" y="1"/>
              </a:cxn>
              <a:cxn ang="0">
                <a:pos x="201" y="3"/>
              </a:cxn>
              <a:cxn ang="0">
                <a:pos x="175" y="5"/>
              </a:cxn>
              <a:cxn ang="0">
                <a:pos x="150" y="7"/>
              </a:cxn>
              <a:cxn ang="0">
                <a:pos x="126" y="11"/>
              </a:cxn>
              <a:cxn ang="0">
                <a:pos x="104" y="14"/>
              </a:cxn>
              <a:cxn ang="0">
                <a:pos x="84" y="19"/>
              </a:cxn>
              <a:cxn ang="0">
                <a:pos x="61" y="24"/>
              </a:cxn>
              <a:cxn ang="0">
                <a:pos x="45" y="29"/>
              </a:cxn>
              <a:cxn ang="0">
                <a:pos x="32" y="34"/>
              </a:cxn>
              <a:cxn ang="0">
                <a:pos x="20" y="40"/>
              </a:cxn>
              <a:cxn ang="0">
                <a:pos x="11" y="46"/>
              </a:cxn>
              <a:cxn ang="0">
                <a:pos x="5" y="52"/>
              </a:cxn>
              <a:cxn ang="0">
                <a:pos x="1" y="58"/>
              </a:cxn>
              <a:cxn ang="0">
                <a:pos x="0" y="66"/>
              </a:cxn>
              <a:cxn ang="0">
                <a:pos x="4" y="73"/>
              </a:cxn>
              <a:cxn ang="0">
                <a:pos x="9" y="79"/>
              </a:cxn>
              <a:cxn ang="0">
                <a:pos x="18" y="85"/>
              </a:cxn>
              <a:cxn ang="0">
                <a:pos x="28" y="90"/>
              </a:cxn>
              <a:cxn ang="0">
                <a:pos x="42" y="95"/>
              </a:cxn>
              <a:cxn ang="0">
                <a:pos x="57" y="101"/>
              </a:cxn>
              <a:cxn ang="0">
                <a:pos x="74" y="105"/>
              </a:cxn>
              <a:cxn ang="0">
                <a:pos x="99" y="111"/>
              </a:cxn>
              <a:cxn ang="0">
                <a:pos x="120" y="114"/>
              </a:cxn>
              <a:cxn ang="0">
                <a:pos x="144" y="117"/>
              </a:cxn>
              <a:cxn ang="0">
                <a:pos x="168" y="120"/>
              </a:cxn>
              <a:cxn ang="0">
                <a:pos x="194" y="123"/>
              </a:cxn>
              <a:cxn ang="0">
                <a:pos x="221" y="124"/>
              </a:cxn>
              <a:cxn ang="0">
                <a:pos x="250" y="125"/>
              </a:cxn>
              <a:cxn ang="0">
                <a:pos x="278" y="126"/>
              </a:cxn>
            </a:cxnLst>
            <a:rect l="0" t="0" r="r" b="b"/>
            <a:pathLst>
              <a:path w="573" h="127">
                <a:moveTo>
                  <a:pt x="286" y="126"/>
                </a:moveTo>
                <a:lnTo>
                  <a:pt x="300" y="126"/>
                </a:lnTo>
                <a:lnTo>
                  <a:pt x="308" y="126"/>
                </a:lnTo>
                <a:lnTo>
                  <a:pt x="315" y="126"/>
                </a:lnTo>
                <a:lnTo>
                  <a:pt x="322" y="125"/>
                </a:lnTo>
                <a:lnTo>
                  <a:pt x="330" y="125"/>
                </a:lnTo>
                <a:lnTo>
                  <a:pt x="336" y="125"/>
                </a:lnTo>
                <a:lnTo>
                  <a:pt x="344" y="125"/>
                </a:lnTo>
                <a:lnTo>
                  <a:pt x="350" y="124"/>
                </a:lnTo>
                <a:lnTo>
                  <a:pt x="358" y="124"/>
                </a:lnTo>
                <a:lnTo>
                  <a:pt x="364" y="123"/>
                </a:lnTo>
                <a:lnTo>
                  <a:pt x="371" y="123"/>
                </a:lnTo>
                <a:lnTo>
                  <a:pt x="378" y="123"/>
                </a:lnTo>
                <a:lnTo>
                  <a:pt x="384" y="122"/>
                </a:lnTo>
                <a:lnTo>
                  <a:pt x="391" y="121"/>
                </a:lnTo>
                <a:lnTo>
                  <a:pt x="397" y="121"/>
                </a:lnTo>
                <a:lnTo>
                  <a:pt x="404" y="120"/>
                </a:lnTo>
                <a:lnTo>
                  <a:pt x="410" y="120"/>
                </a:lnTo>
                <a:lnTo>
                  <a:pt x="416" y="119"/>
                </a:lnTo>
                <a:lnTo>
                  <a:pt x="422" y="118"/>
                </a:lnTo>
                <a:lnTo>
                  <a:pt x="428" y="117"/>
                </a:lnTo>
                <a:lnTo>
                  <a:pt x="434" y="117"/>
                </a:lnTo>
                <a:lnTo>
                  <a:pt x="440" y="116"/>
                </a:lnTo>
                <a:lnTo>
                  <a:pt x="446" y="115"/>
                </a:lnTo>
                <a:lnTo>
                  <a:pt x="452" y="114"/>
                </a:lnTo>
                <a:lnTo>
                  <a:pt x="457" y="113"/>
                </a:lnTo>
                <a:lnTo>
                  <a:pt x="462" y="113"/>
                </a:lnTo>
                <a:lnTo>
                  <a:pt x="468" y="112"/>
                </a:lnTo>
                <a:lnTo>
                  <a:pt x="473" y="111"/>
                </a:lnTo>
                <a:lnTo>
                  <a:pt x="478" y="110"/>
                </a:lnTo>
                <a:lnTo>
                  <a:pt x="483" y="109"/>
                </a:lnTo>
                <a:lnTo>
                  <a:pt x="488" y="108"/>
                </a:lnTo>
                <a:lnTo>
                  <a:pt x="498" y="105"/>
                </a:lnTo>
                <a:lnTo>
                  <a:pt x="502" y="104"/>
                </a:lnTo>
                <a:lnTo>
                  <a:pt x="507" y="103"/>
                </a:lnTo>
                <a:lnTo>
                  <a:pt x="511" y="102"/>
                </a:lnTo>
                <a:lnTo>
                  <a:pt x="515" y="101"/>
                </a:lnTo>
                <a:lnTo>
                  <a:pt x="519" y="99"/>
                </a:lnTo>
                <a:lnTo>
                  <a:pt x="523" y="98"/>
                </a:lnTo>
                <a:lnTo>
                  <a:pt x="527" y="97"/>
                </a:lnTo>
                <a:lnTo>
                  <a:pt x="531" y="95"/>
                </a:lnTo>
                <a:lnTo>
                  <a:pt x="534" y="94"/>
                </a:lnTo>
                <a:lnTo>
                  <a:pt x="538" y="93"/>
                </a:lnTo>
                <a:lnTo>
                  <a:pt x="541" y="91"/>
                </a:lnTo>
                <a:lnTo>
                  <a:pt x="544" y="90"/>
                </a:lnTo>
                <a:lnTo>
                  <a:pt x="547" y="89"/>
                </a:lnTo>
                <a:lnTo>
                  <a:pt x="550" y="87"/>
                </a:lnTo>
                <a:lnTo>
                  <a:pt x="552" y="86"/>
                </a:lnTo>
                <a:lnTo>
                  <a:pt x="554" y="85"/>
                </a:lnTo>
                <a:lnTo>
                  <a:pt x="557" y="83"/>
                </a:lnTo>
                <a:lnTo>
                  <a:pt x="559" y="82"/>
                </a:lnTo>
                <a:lnTo>
                  <a:pt x="561" y="80"/>
                </a:lnTo>
                <a:lnTo>
                  <a:pt x="563" y="79"/>
                </a:lnTo>
                <a:lnTo>
                  <a:pt x="564" y="77"/>
                </a:lnTo>
                <a:lnTo>
                  <a:pt x="566" y="75"/>
                </a:lnTo>
                <a:lnTo>
                  <a:pt x="567" y="74"/>
                </a:lnTo>
                <a:lnTo>
                  <a:pt x="568" y="73"/>
                </a:lnTo>
                <a:lnTo>
                  <a:pt x="570" y="71"/>
                </a:lnTo>
                <a:lnTo>
                  <a:pt x="570" y="69"/>
                </a:lnTo>
                <a:lnTo>
                  <a:pt x="571" y="68"/>
                </a:lnTo>
                <a:lnTo>
                  <a:pt x="572" y="66"/>
                </a:lnTo>
                <a:lnTo>
                  <a:pt x="572" y="65"/>
                </a:lnTo>
                <a:lnTo>
                  <a:pt x="572" y="63"/>
                </a:lnTo>
                <a:lnTo>
                  <a:pt x="572" y="59"/>
                </a:lnTo>
                <a:lnTo>
                  <a:pt x="571" y="58"/>
                </a:lnTo>
                <a:lnTo>
                  <a:pt x="570" y="57"/>
                </a:lnTo>
                <a:lnTo>
                  <a:pt x="570" y="55"/>
                </a:lnTo>
                <a:lnTo>
                  <a:pt x="568" y="53"/>
                </a:lnTo>
                <a:lnTo>
                  <a:pt x="567" y="52"/>
                </a:lnTo>
                <a:lnTo>
                  <a:pt x="566" y="50"/>
                </a:lnTo>
                <a:lnTo>
                  <a:pt x="564" y="49"/>
                </a:lnTo>
                <a:lnTo>
                  <a:pt x="563" y="47"/>
                </a:lnTo>
                <a:lnTo>
                  <a:pt x="561" y="46"/>
                </a:lnTo>
                <a:lnTo>
                  <a:pt x="559" y="44"/>
                </a:lnTo>
                <a:lnTo>
                  <a:pt x="557" y="43"/>
                </a:lnTo>
                <a:lnTo>
                  <a:pt x="554" y="41"/>
                </a:lnTo>
                <a:lnTo>
                  <a:pt x="552" y="40"/>
                </a:lnTo>
                <a:lnTo>
                  <a:pt x="550" y="38"/>
                </a:lnTo>
                <a:lnTo>
                  <a:pt x="547" y="37"/>
                </a:lnTo>
                <a:lnTo>
                  <a:pt x="544" y="35"/>
                </a:lnTo>
                <a:lnTo>
                  <a:pt x="541" y="34"/>
                </a:lnTo>
                <a:lnTo>
                  <a:pt x="538" y="33"/>
                </a:lnTo>
                <a:lnTo>
                  <a:pt x="534" y="31"/>
                </a:lnTo>
                <a:lnTo>
                  <a:pt x="531" y="30"/>
                </a:lnTo>
                <a:lnTo>
                  <a:pt x="527" y="29"/>
                </a:lnTo>
                <a:lnTo>
                  <a:pt x="523" y="28"/>
                </a:lnTo>
                <a:lnTo>
                  <a:pt x="519" y="26"/>
                </a:lnTo>
                <a:lnTo>
                  <a:pt x="515" y="25"/>
                </a:lnTo>
                <a:lnTo>
                  <a:pt x="511" y="24"/>
                </a:lnTo>
                <a:lnTo>
                  <a:pt x="507" y="23"/>
                </a:lnTo>
                <a:lnTo>
                  <a:pt x="502" y="22"/>
                </a:lnTo>
                <a:lnTo>
                  <a:pt x="498" y="21"/>
                </a:lnTo>
                <a:lnTo>
                  <a:pt x="493" y="19"/>
                </a:lnTo>
                <a:lnTo>
                  <a:pt x="488" y="19"/>
                </a:lnTo>
                <a:lnTo>
                  <a:pt x="478" y="16"/>
                </a:lnTo>
                <a:lnTo>
                  <a:pt x="473" y="15"/>
                </a:lnTo>
                <a:lnTo>
                  <a:pt x="468" y="14"/>
                </a:lnTo>
                <a:lnTo>
                  <a:pt x="462" y="13"/>
                </a:lnTo>
                <a:lnTo>
                  <a:pt x="457" y="12"/>
                </a:lnTo>
                <a:lnTo>
                  <a:pt x="452" y="11"/>
                </a:lnTo>
                <a:lnTo>
                  <a:pt x="446" y="11"/>
                </a:lnTo>
                <a:lnTo>
                  <a:pt x="440" y="10"/>
                </a:lnTo>
                <a:lnTo>
                  <a:pt x="434" y="9"/>
                </a:lnTo>
                <a:lnTo>
                  <a:pt x="428" y="8"/>
                </a:lnTo>
                <a:lnTo>
                  <a:pt x="422" y="7"/>
                </a:lnTo>
                <a:lnTo>
                  <a:pt x="416" y="7"/>
                </a:lnTo>
                <a:lnTo>
                  <a:pt x="410" y="6"/>
                </a:lnTo>
                <a:lnTo>
                  <a:pt x="404" y="5"/>
                </a:lnTo>
                <a:lnTo>
                  <a:pt x="397" y="5"/>
                </a:lnTo>
                <a:lnTo>
                  <a:pt x="391" y="4"/>
                </a:lnTo>
                <a:lnTo>
                  <a:pt x="384" y="4"/>
                </a:lnTo>
                <a:lnTo>
                  <a:pt x="378" y="3"/>
                </a:lnTo>
                <a:lnTo>
                  <a:pt x="371" y="3"/>
                </a:lnTo>
                <a:lnTo>
                  <a:pt x="364" y="2"/>
                </a:lnTo>
                <a:lnTo>
                  <a:pt x="358" y="2"/>
                </a:lnTo>
                <a:lnTo>
                  <a:pt x="350" y="1"/>
                </a:lnTo>
                <a:lnTo>
                  <a:pt x="344" y="1"/>
                </a:lnTo>
                <a:lnTo>
                  <a:pt x="336" y="1"/>
                </a:lnTo>
                <a:lnTo>
                  <a:pt x="330" y="1"/>
                </a:lnTo>
                <a:lnTo>
                  <a:pt x="322" y="1"/>
                </a:lnTo>
                <a:lnTo>
                  <a:pt x="315" y="0"/>
                </a:lnTo>
                <a:lnTo>
                  <a:pt x="308" y="0"/>
                </a:lnTo>
                <a:lnTo>
                  <a:pt x="300" y="0"/>
                </a:lnTo>
                <a:lnTo>
                  <a:pt x="293" y="0"/>
                </a:lnTo>
                <a:lnTo>
                  <a:pt x="286" y="0"/>
                </a:lnTo>
                <a:lnTo>
                  <a:pt x="271" y="0"/>
                </a:lnTo>
                <a:lnTo>
                  <a:pt x="264" y="0"/>
                </a:lnTo>
                <a:lnTo>
                  <a:pt x="257" y="0"/>
                </a:lnTo>
                <a:lnTo>
                  <a:pt x="250" y="1"/>
                </a:lnTo>
                <a:lnTo>
                  <a:pt x="242" y="1"/>
                </a:lnTo>
                <a:lnTo>
                  <a:pt x="235" y="1"/>
                </a:lnTo>
                <a:lnTo>
                  <a:pt x="228" y="1"/>
                </a:lnTo>
                <a:lnTo>
                  <a:pt x="221" y="1"/>
                </a:lnTo>
                <a:lnTo>
                  <a:pt x="214" y="2"/>
                </a:lnTo>
                <a:lnTo>
                  <a:pt x="208" y="2"/>
                </a:lnTo>
                <a:lnTo>
                  <a:pt x="201" y="3"/>
                </a:lnTo>
                <a:lnTo>
                  <a:pt x="194" y="3"/>
                </a:lnTo>
                <a:lnTo>
                  <a:pt x="188" y="4"/>
                </a:lnTo>
                <a:lnTo>
                  <a:pt x="181" y="4"/>
                </a:lnTo>
                <a:lnTo>
                  <a:pt x="175" y="5"/>
                </a:lnTo>
                <a:lnTo>
                  <a:pt x="168" y="5"/>
                </a:lnTo>
                <a:lnTo>
                  <a:pt x="162" y="6"/>
                </a:lnTo>
                <a:lnTo>
                  <a:pt x="156" y="7"/>
                </a:lnTo>
                <a:lnTo>
                  <a:pt x="150" y="7"/>
                </a:lnTo>
                <a:lnTo>
                  <a:pt x="144" y="8"/>
                </a:lnTo>
                <a:lnTo>
                  <a:pt x="138" y="9"/>
                </a:lnTo>
                <a:lnTo>
                  <a:pt x="132" y="10"/>
                </a:lnTo>
                <a:lnTo>
                  <a:pt x="126" y="11"/>
                </a:lnTo>
                <a:lnTo>
                  <a:pt x="120" y="11"/>
                </a:lnTo>
                <a:lnTo>
                  <a:pt x="115" y="12"/>
                </a:lnTo>
                <a:lnTo>
                  <a:pt x="110" y="13"/>
                </a:lnTo>
                <a:lnTo>
                  <a:pt x="104" y="14"/>
                </a:lnTo>
                <a:lnTo>
                  <a:pt x="99" y="15"/>
                </a:lnTo>
                <a:lnTo>
                  <a:pt x="94" y="16"/>
                </a:lnTo>
                <a:lnTo>
                  <a:pt x="89" y="17"/>
                </a:lnTo>
                <a:lnTo>
                  <a:pt x="84" y="19"/>
                </a:lnTo>
                <a:lnTo>
                  <a:pt x="74" y="21"/>
                </a:lnTo>
                <a:lnTo>
                  <a:pt x="70" y="22"/>
                </a:lnTo>
                <a:lnTo>
                  <a:pt x="65" y="23"/>
                </a:lnTo>
                <a:lnTo>
                  <a:pt x="61" y="24"/>
                </a:lnTo>
                <a:lnTo>
                  <a:pt x="57" y="25"/>
                </a:lnTo>
                <a:lnTo>
                  <a:pt x="53" y="26"/>
                </a:lnTo>
                <a:lnTo>
                  <a:pt x="49" y="28"/>
                </a:lnTo>
                <a:lnTo>
                  <a:pt x="45" y="29"/>
                </a:lnTo>
                <a:lnTo>
                  <a:pt x="42" y="30"/>
                </a:lnTo>
                <a:lnTo>
                  <a:pt x="38" y="31"/>
                </a:lnTo>
                <a:lnTo>
                  <a:pt x="35" y="33"/>
                </a:lnTo>
                <a:lnTo>
                  <a:pt x="32" y="34"/>
                </a:lnTo>
                <a:lnTo>
                  <a:pt x="28" y="35"/>
                </a:lnTo>
                <a:lnTo>
                  <a:pt x="26" y="37"/>
                </a:lnTo>
                <a:lnTo>
                  <a:pt x="23" y="38"/>
                </a:lnTo>
                <a:lnTo>
                  <a:pt x="20" y="40"/>
                </a:lnTo>
                <a:lnTo>
                  <a:pt x="18" y="41"/>
                </a:lnTo>
                <a:lnTo>
                  <a:pt x="15" y="43"/>
                </a:lnTo>
                <a:lnTo>
                  <a:pt x="13" y="44"/>
                </a:lnTo>
                <a:lnTo>
                  <a:pt x="11" y="46"/>
                </a:lnTo>
                <a:lnTo>
                  <a:pt x="9" y="47"/>
                </a:lnTo>
                <a:lnTo>
                  <a:pt x="8" y="49"/>
                </a:lnTo>
                <a:lnTo>
                  <a:pt x="6" y="50"/>
                </a:lnTo>
                <a:lnTo>
                  <a:pt x="5" y="52"/>
                </a:lnTo>
                <a:lnTo>
                  <a:pt x="4" y="53"/>
                </a:lnTo>
                <a:lnTo>
                  <a:pt x="2" y="55"/>
                </a:lnTo>
                <a:lnTo>
                  <a:pt x="2" y="57"/>
                </a:lnTo>
                <a:lnTo>
                  <a:pt x="1" y="58"/>
                </a:lnTo>
                <a:lnTo>
                  <a:pt x="0" y="59"/>
                </a:lnTo>
                <a:lnTo>
                  <a:pt x="0" y="61"/>
                </a:lnTo>
                <a:lnTo>
                  <a:pt x="0" y="63"/>
                </a:lnTo>
                <a:lnTo>
                  <a:pt x="0" y="66"/>
                </a:lnTo>
                <a:lnTo>
                  <a:pt x="1" y="68"/>
                </a:lnTo>
                <a:lnTo>
                  <a:pt x="2" y="69"/>
                </a:lnTo>
                <a:lnTo>
                  <a:pt x="2" y="71"/>
                </a:lnTo>
                <a:lnTo>
                  <a:pt x="4" y="73"/>
                </a:lnTo>
                <a:lnTo>
                  <a:pt x="5" y="74"/>
                </a:lnTo>
                <a:lnTo>
                  <a:pt x="6" y="75"/>
                </a:lnTo>
                <a:lnTo>
                  <a:pt x="8" y="77"/>
                </a:lnTo>
                <a:lnTo>
                  <a:pt x="9" y="79"/>
                </a:lnTo>
                <a:lnTo>
                  <a:pt x="11" y="80"/>
                </a:lnTo>
                <a:lnTo>
                  <a:pt x="13" y="82"/>
                </a:lnTo>
                <a:lnTo>
                  <a:pt x="15" y="83"/>
                </a:lnTo>
                <a:lnTo>
                  <a:pt x="18" y="85"/>
                </a:lnTo>
                <a:lnTo>
                  <a:pt x="20" y="86"/>
                </a:lnTo>
                <a:lnTo>
                  <a:pt x="23" y="87"/>
                </a:lnTo>
                <a:lnTo>
                  <a:pt x="26" y="89"/>
                </a:lnTo>
                <a:lnTo>
                  <a:pt x="28" y="90"/>
                </a:lnTo>
                <a:lnTo>
                  <a:pt x="32" y="91"/>
                </a:lnTo>
                <a:lnTo>
                  <a:pt x="35" y="93"/>
                </a:lnTo>
                <a:lnTo>
                  <a:pt x="38" y="94"/>
                </a:lnTo>
                <a:lnTo>
                  <a:pt x="42" y="95"/>
                </a:lnTo>
                <a:lnTo>
                  <a:pt x="45" y="97"/>
                </a:lnTo>
                <a:lnTo>
                  <a:pt x="49" y="98"/>
                </a:lnTo>
                <a:lnTo>
                  <a:pt x="53" y="99"/>
                </a:lnTo>
                <a:lnTo>
                  <a:pt x="57" y="101"/>
                </a:lnTo>
                <a:lnTo>
                  <a:pt x="61" y="102"/>
                </a:lnTo>
                <a:lnTo>
                  <a:pt x="65" y="103"/>
                </a:lnTo>
                <a:lnTo>
                  <a:pt x="70" y="104"/>
                </a:lnTo>
                <a:lnTo>
                  <a:pt x="74" y="105"/>
                </a:lnTo>
                <a:lnTo>
                  <a:pt x="79" y="107"/>
                </a:lnTo>
                <a:lnTo>
                  <a:pt x="84" y="108"/>
                </a:lnTo>
                <a:lnTo>
                  <a:pt x="94" y="110"/>
                </a:lnTo>
                <a:lnTo>
                  <a:pt x="99" y="111"/>
                </a:lnTo>
                <a:lnTo>
                  <a:pt x="104" y="112"/>
                </a:lnTo>
                <a:lnTo>
                  <a:pt x="110" y="113"/>
                </a:lnTo>
                <a:lnTo>
                  <a:pt x="115" y="113"/>
                </a:lnTo>
                <a:lnTo>
                  <a:pt x="120" y="114"/>
                </a:lnTo>
                <a:lnTo>
                  <a:pt x="126" y="115"/>
                </a:lnTo>
                <a:lnTo>
                  <a:pt x="132" y="116"/>
                </a:lnTo>
                <a:lnTo>
                  <a:pt x="138" y="117"/>
                </a:lnTo>
                <a:lnTo>
                  <a:pt x="144" y="117"/>
                </a:lnTo>
                <a:lnTo>
                  <a:pt x="150" y="118"/>
                </a:lnTo>
                <a:lnTo>
                  <a:pt x="156" y="119"/>
                </a:lnTo>
                <a:lnTo>
                  <a:pt x="162" y="120"/>
                </a:lnTo>
                <a:lnTo>
                  <a:pt x="168" y="120"/>
                </a:lnTo>
                <a:lnTo>
                  <a:pt x="175" y="121"/>
                </a:lnTo>
                <a:lnTo>
                  <a:pt x="181" y="121"/>
                </a:lnTo>
                <a:lnTo>
                  <a:pt x="188" y="122"/>
                </a:lnTo>
                <a:lnTo>
                  <a:pt x="194" y="123"/>
                </a:lnTo>
                <a:lnTo>
                  <a:pt x="201" y="123"/>
                </a:lnTo>
                <a:lnTo>
                  <a:pt x="208" y="123"/>
                </a:lnTo>
                <a:lnTo>
                  <a:pt x="214" y="124"/>
                </a:lnTo>
                <a:lnTo>
                  <a:pt x="221" y="124"/>
                </a:lnTo>
                <a:lnTo>
                  <a:pt x="228" y="125"/>
                </a:lnTo>
                <a:lnTo>
                  <a:pt x="235" y="125"/>
                </a:lnTo>
                <a:lnTo>
                  <a:pt x="242" y="125"/>
                </a:lnTo>
                <a:lnTo>
                  <a:pt x="250" y="125"/>
                </a:lnTo>
                <a:lnTo>
                  <a:pt x="257" y="126"/>
                </a:lnTo>
                <a:lnTo>
                  <a:pt x="264" y="126"/>
                </a:lnTo>
                <a:lnTo>
                  <a:pt x="271" y="126"/>
                </a:lnTo>
                <a:lnTo>
                  <a:pt x="278" y="126"/>
                </a:lnTo>
                <a:lnTo>
                  <a:pt x="286" y="126"/>
                </a:lnTo>
              </a:path>
            </a:pathLst>
          </a:custGeom>
          <a:solidFill>
            <a:srgbClr val="0080FF"/>
          </a:solidFill>
          <a:ln w="12700" cap="rnd" cmpd="sng">
            <a:solidFill>
              <a:srgbClr val="000000"/>
            </a:solidFill>
            <a:prstDash val="solid"/>
            <a:round/>
            <a:headEnd type="none" w="sm" len="sm"/>
            <a:tailEnd type="none" w="sm" len="sm"/>
          </a:ln>
          <a:effectLst/>
        </p:spPr>
        <p:txBody>
          <a:bodyPr/>
          <a:lstStyle/>
          <a:p>
            <a:endParaRPr lang="es-CL"/>
          </a:p>
        </p:txBody>
      </p:sp>
      <p:grpSp>
        <p:nvGrpSpPr>
          <p:cNvPr id="9" name="Group 125"/>
          <p:cNvGrpSpPr>
            <a:grpSpLocks/>
          </p:cNvGrpSpPr>
          <p:nvPr/>
        </p:nvGrpSpPr>
        <p:grpSpPr bwMode="auto">
          <a:xfrm>
            <a:off x="7640638" y="3513138"/>
            <a:ext cx="361950" cy="1354137"/>
            <a:chOff x="4813" y="2213"/>
            <a:chExt cx="228" cy="853"/>
          </a:xfrm>
        </p:grpSpPr>
        <p:sp>
          <p:nvSpPr>
            <p:cNvPr id="65662" name="Line 126"/>
            <p:cNvSpPr>
              <a:spLocks noChangeShapeType="1"/>
            </p:cNvSpPr>
            <p:nvPr/>
          </p:nvSpPr>
          <p:spPr bwMode="auto">
            <a:xfrm>
              <a:off x="4902" y="2555"/>
              <a:ext cx="4" cy="322"/>
            </a:xfrm>
            <a:prstGeom prst="line">
              <a:avLst/>
            </a:prstGeom>
            <a:noFill/>
            <a:ln w="12700">
              <a:solidFill>
                <a:srgbClr val="0080FF"/>
              </a:solidFill>
              <a:round/>
              <a:headEnd type="none" w="sm" len="sm"/>
              <a:tailEnd type="none" w="sm" len="sm"/>
            </a:ln>
            <a:effectLst/>
          </p:spPr>
          <p:txBody>
            <a:bodyPr/>
            <a:lstStyle/>
            <a:p>
              <a:endParaRPr lang="es-CL"/>
            </a:p>
          </p:txBody>
        </p:sp>
        <p:sp>
          <p:nvSpPr>
            <p:cNvPr id="65663" name="Line 127"/>
            <p:cNvSpPr>
              <a:spLocks noChangeShapeType="1"/>
            </p:cNvSpPr>
            <p:nvPr/>
          </p:nvSpPr>
          <p:spPr bwMode="auto">
            <a:xfrm flipH="1">
              <a:off x="4919" y="2580"/>
              <a:ext cx="4" cy="486"/>
            </a:xfrm>
            <a:prstGeom prst="line">
              <a:avLst/>
            </a:prstGeom>
            <a:noFill/>
            <a:ln w="12700">
              <a:solidFill>
                <a:srgbClr val="0080FF"/>
              </a:solidFill>
              <a:round/>
              <a:headEnd type="none" w="sm" len="sm"/>
              <a:tailEnd type="none" w="sm" len="sm"/>
            </a:ln>
            <a:effectLst/>
          </p:spPr>
          <p:txBody>
            <a:bodyPr/>
            <a:lstStyle/>
            <a:p>
              <a:endParaRPr lang="es-CL"/>
            </a:p>
          </p:txBody>
        </p:sp>
        <p:sp>
          <p:nvSpPr>
            <p:cNvPr id="65664" name="Line 128"/>
            <p:cNvSpPr>
              <a:spLocks noChangeShapeType="1"/>
            </p:cNvSpPr>
            <p:nvPr/>
          </p:nvSpPr>
          <p:spPr bwMode="auto">
            <a:xfrm>
              <a:off x="4997" y="2577"/>
              <a:ext cx="0" cy="182"/>
            </a:xfrm>
            <a:prstGeom prst="line">
              <a:avLst/>
            </a:prstGeom>
            <a:noFill/>
            <a:ln w="12700">
              <a:solidFill>
                <a:srgbClr val="0080FF"/>
              </a:solidFill>
              <a:round/>
              <a:headEnd type="none" w="sm" len="sm"/>
              <a:tailEnd type="none" w="sm" len="sm"/>
            </a:ln>
            <a:effectLst/>
          </p:spPr>
          <p:txBody>
            <a:bodyPr/>
            <a:lstStyle/>
            <a:p>
              <a:endParaRPr lang="es-CL"/>
            </a:p>
          </p:txBody>
        </p:sp>
        <p:sp>
          <p:nvSpPr>
            <p:cNvPr id="65665" name="Line 129"/>
            <p:cNvSpPr>
              <a:spLocks noChangeShapeType="1"/>
            </p:cNvSpPr>
            <p:nvPr/>
          </p:nvSpPr>
          <p:spPr bwMode="auto">
            <a:xfrm>
              <a:off x="5022" y="2598"/>
              <a:ext cx="9" cy="422"/>
            </a:xfrm>
            <a:prstGeom prst="line">
              <a:avLst/>
            </a:prstGeom>
            <a:noFill/>
            <a:ln w="12700">
              <a:solidFill>
                <a:srgbClr val="0080FF"/>
              </a:solidFill>
              <a:round/>
              <a:headEnd type="none" w="sm" len="sm"/>
              <a:tailEnd type="none" w="sm" len="sm"/>
            </a:ln>
            <a:effectLst/>
          </p:spPr>
          <p:txBody>
            <a:bodyPr/>
            <a:lstStyle/>
            <a:p>
              <a:endParaRPr lang="es-CL"/>
            </a:p>
          </p:txBody>
        </p:sp>
        <p:sp>
          <p:nvSpPr>
            <p:cNvPr id="65666" name="Line 130"/>
            <p:cNvSpPr>
              <a:spLocks noChangeShapeType="1"/>
            </p:cNvSpPr>
            <p:nvPr/>
          </p:nvSpPr>
          <p:spPr bwMode="auto">
            <a:xfrm>
              <a:off x="4813" y="2213"/>
              <a:ext cx="5" cy="311"/>
            </a:xfrm>
            <a:prstGeom prst="line">
              <a:avLst/>
            </a:prstGeom>
            <a:noFill/>
            <a:ln w="12700">
              <a:solidFill>
                <a:srgbClr val="FFFFFF"/>
              </a:solidFill>
              <a:round/>
              <a:headEnd type="none" w="sm" len="sm"/>
              <a:tailEnd type="none" w="sm" len="sm"/>
            </a:ln>
            <a:effectLst/>
          </p:spPr>
          <p:txBody>
            <a:bodyPr/>
            <a:lstStyle/>
            <a:p>
              <a:endParaRPr lang="es-CL"/>
            </a:p>
          </p:txBody>
        </p:sp>
        <p:sp>
          <p:nvSpPr>
            <p:cNvPr id="65667" name="Line 131"/>
            <p:cNvSpPr>
              <a:spLocks noChangeShapeType="1"/>
            </p:cNvSpPr>
            <p:nvPr/>
          </p:nvSpPr>
          <p:spPr bwMode="auto">
            <a:xfrm flipH="1">
              <a:off x="4830" y="2237"/>
              <a:ext cx="4" cy="471"/>
            </a:xfrm>
            <a:prstGeom prst="line">
              <a:avLst/>
            </a:prstGeom>
            <a:noFill/>
            <a:ln w="12700">
              <a:solidFill>
                <a:srgbClr val="FFFFFF"/>
              </a:solidFill>
              <a:round/>
              <a:headEnd type="none" w="sm" len="sm"/>
              <a:tailEnd type="none" w="sm" len="sm"/>
            </a:ln>
            <a:effectLst/>
          </p:spPr>
          <p:txBody>
            <a:bodyPr/>
            <a:lstStyle/>
            <a:p>
              <a:endParaRPr lang="es-CL"/>
            </a:p>
          </p:txBody>
        </p:sp>
        <p:sp>
          <p:nvSpPr>
            <p:cNvPr id="65668" name="Line 132"/>
            <p:cNvSpPr>
              <a:spLocks noChangeShapeType="1"/>
            </p:cNvSpPr>
            <p:nvPr/>
          </p:nvSpPr>
          <p:spPr bwMode="auto">
            <a:xfrm flipH="1">
              <a:off x="4859" y="2327"/>
              <a:ext cx="4" cy="533"/>
            </a:xfrm>
            <a:prstGeom prst="line">
              <a:avLst/>
            </a:prstGeom>
            <a:noFill/>
            <a:ln w="12700">
              <a:solidFill>
                <a:srgbClr val="FFFFFF"/>
              </a:solidFill>
              <a:round/>
              <a:headEnd type="none" w="sm" len="sm"/>
              <a:tailEnd type="none" w="sm" len="sm"/>
            </a:ln>
            <a:effectLst/>
          </p:spPr>
          <p:txBody>
            <a:bodyPr/>
            <a:lstStyle/>
            <a:p>
              <a:endParaRPr lang="es-CL"/>
            </a:p>
          </p:txBody>
        </p:sp>
        <p:sp>
          <p:nvSpPr>
            <p:cNvPr id="65669" name="Line 133"/>
            <p:cNvSpPr>
              <a:spLocks noChangeShapeType="1"/>
            </p:cNvSpPr>
            <p:nvPr/>
          </p:nvSpPr>
          <p:spPr bwMode="auto">
            <a:xfrm>
              <a:off x="4867" y="2241"/>
              <a:ext cx="13" cy="477"/>
            </a:xfrm>
            <a:prstGeom prst="line">
              <a:avLst/>
            </a:prstGeom>
            <a:noFill/>
            <a:ln w="12700">
              <a:solidFill>
                <a:srgbClr val="FFFFFF"/>
              </a:solidFill>
              <a:round/>
              <a:headEnd type="none" w="sm" len="sm"/>
              <a:tailEnd type="none" w="sm" len="sm"/>
            </a:ln>
            <a:effectLst/>
          </p:spPr>
          <p:txBody>
            <a:bodyPr/>
            <a:lstStyle/>
            <a:p>
              <a:endParaRPr lang="es-CL"/>
            </a:p>
          </p:txBody>
        </p:sp>
        <p:sp>
          <p:nvSpPr>
            <p:cNvPr id="65670" name="Line 134"/>
            <p:cNvSpPr>
              <a:spLocks noChangeShapeType="1"/>
            </p:cNvSpPr>
            <p:nvPr/>
          </p:nvSpPr>
          <p:spPr bwMode="auto">
            <a:xfrm>
              <a:off x="4987" y="2220"/>
              <a:ext cx="54" cy="574"/>
            </a:xfrm>
            <a:prstGeom prst="line">
              <a:avLst/>
            </a:prstGeom>
            <a:noFill/>
            <a:ln w="12700">
              <a:solidFill>
                <a:srgbClr val="FFFFFF"/>
              </a:solidFill>
              <a:round/>
              <a:headEnd type="none" w="sm" len="sm"/>
              <a:tailEnd type="none" w="sm" len="sm"/>
            </a:ln>
            <a:effectLst/>
          </p:spPr>
          <p:txBody>
            <a:bodyPr/>
            <a:lstStyle/>
            <a:p>
              <a:endParaRPr lang="es-CL"/>
            </a:p>
          </p:txBody>
        </p:sp>
        <p:sp>
          <p:nvSpPr>
            <p:cNvPr id="65671" name="Line 135"/>
            <p:cNvSpPr>
              <a:spLocks noChangeShapeType="1"/>
            </p:cNvSpPr>
            <p:nvPr/>
          </p:nvSpPr>
          <p:spPr bwMode="auto">
            <a:xfrm flipH="1">
              <a:off x="4963" y="2230"/>
              <a:ext cx="8" cy="658"/>
            </a:xfrm>
            <a:prstGeom prst="line">
              <a:avLst/>
            </a:prstGeom>
            <a:noFill/>
            <a:ln w="12700">
              <a:solidFill>
                <a:srgbClr val="FFFFFF"/>
              </a:solidFill>
              <a:round/>
              <a:headEnd type="none" w="sm" len="sm"/>
              <a:tailEnd type="none" w="sm" len="sm"/>
            </a:ln>
            <a:effectLst/>
          </p:spPr>
          <p:txBody>
            <a:bodyPr/>
            <a:lstStyle/>
            <a:p>
              <a:endParaRPr lang="es-CL"/>
            </a:p>
          </p:txBody>
        </p:sp>
        <p:sp>
          <p:nvSpPr>
            <p:cNvPr id="65672" name="Line 136"/>
            <p:cNvSpPr>
              <a:spLocks noChangeShapeType="1"/>
            </p:cNvSpPr>
            <p:nvPr/>
          </p:nvSpPr>
          <p:spPr bwMode="auto">
            <a:xfrm flipH="1">
              <a:off x="4909" y="2400"/>
              <a:ext cx="20" cy="508"/>
            </a:xfrm>
            <a:prstGeom prst="line">
              <a:avLst/>
            </a:prstGeom>
            <a:noFill/>
            <a:ln w="12700">
              <a:solidFill>
                <a:srgbClr val="FFFFFF"/>
              </a:solidFill>
              <a:round/>
              <a:headEnd type="none" w="sm" len="sm"/>
              <a:tailEnd type="none" w="sm" len="sm"/>
            </a:ln>
            <a:effectLst/>
          </p:spPr>
          <p:txBody>
            <a:bodyPr/>
            <a:lstStyle/>
            <a:p>
              <a:endParaRPr lang="es-CL"/>
            </a:p>
          </p:txBody>
        </p:sp>
        <p:sp>
          <p:nvSpPr>
            <p:cNvPr id="65673" name="Line 137"/>
            <p:cNvSpPr>
              <a:spLocks noChangeShapeType="1"/>
            </p:cNvSpPr>
            <p:nvPr/>
          </p:nvSpPr>
          <p:spPr bwMode="auto">
            <a:xfrm>
              <a:off x="4888" y="2756"/>
              <a:ext cx="0" cy="135"/>
            </a:xfrm>
            <a:prstGeom prst="line">
              <a:avLst/>
            </a:prstGeom>
            <a:noFill/>
            <a:ln w="12700">
              <a:solidFill>
                <a:srgbClr val="FFFFFF"/>
              </a:solidFill>
              <a:round/>
              <a:headEnd type="none" w="sm" len="sm"/>
              <a:tailEnd type="none" w="sm" len="sm"/>
            </a:ln>
            <a:effectLst/>
          </p:spPr>
          <p:txBody>
            <a:bodyPr/>
            <a:lstStyle/>
            <a:p>
              <a:endParaRPr lang="es-CL"/>
            </a:p>
          </p:txBody>
        </p:sp>
        <p:sp>
          <p:nvSpPr>
            <p:cNvPr id="65674" name="Line 138"/>
            <p:cNvSpPr>
              <a:spLocks noChangeShapeType="1"/>
            </p:cNvSpPr>
            <p:nvPr/>
          </p:nvSpPr>
          <p:spPr bwMode="auto">
            <a:xfrm>
              <a:off x="5000" y="2714"/>
              <a:ext cx="25" cy="194"/>
            </a:xfrm>
            <a:prstGeom prst="line">
              <a:avLst/>
            </a:prstGeom>
            <a:noFill/>
            <a:ln w="12700">
              <a:solidFill>
                <a:srgbClr val="FFFFFF"/>
              </a:solidFill>
              <a:round/>
              <a:headEnd type="none" w="sm" len="sm"/>
              <a:tailEnd type="none" w="sm" len="sm"/>
            </a:ln>
            <a:effectLst/>
          </p:spPr>
          <p:txBody>
            <a:bodyPr/>
            <a:lstStyle/>
            <a:p>
              <a:endParaRPr lang="es-CL"/>
            </a:p>
          </p:txBody>
        </p:sp>
        <p:sp>
          <p:nvSpPr>
            <p:cNvPr id="65675" name="Line 139"/>
            <p:cNvSpPr>
              <a:spLocks noChangeShapeType="1"/>
            </p:cNvSpPr>
            <p:nvPr/>
          </p:nvSpPr>
          <p:spPr bwMode="auto">
            <a:xfrm flipH="1">
              <a:off x="4983" y="2849"/>
              <a:ext cx="4" cy="63"/>
            </a:xfrm>
            <a:prstGeom prst="line">
              <a:avLst/>
            </a:prstGeom>
            <a:noFill/>
            <a:ln w="12700">
              <a:solidFill>
                <a:srgbClr val="FFFFFF"/>
              </a:solidFill>
              <a:round/>
              <a:headEnd type="none" w="sm" len="sm"/>
              <a:tailEnd type="none" w="sm" len="sm"/>
            </a:ln>
            <a:effectLst/>
          </p:spPr>
          <p:txBody>
            <a:bodyPr/>
            <a:lstStyle/>
            <a:p>
              <a:endParaRPr lang="es-CL"/>
            </a:p>
          </p:txBody>
        </p:sp>
        <p:sp>
          <p:nvSpPr>
            <p:cNvPr id="65676" name="Line 140"/>
            <p:cNvSpPr>
              <a:spLocks noChangeShapeType="1"/>
            </p:cNvSpPr>
            <p:nvPr/>
          </p:nvSpPr>
          <p:spPr bwMode="auto">
            <a:xfrm>
              <a:off x="4938" y="2760"/>
              <a:ext cx="4" cy="152"/>
            </a:xfrm>
            <a:prstGeom prst="line">
              <a:avLst/>
            </a:prstGeom>
            <a:noFill/>
            <a:ln w="12700">
              <a:solidFill>
                <a:srgbClr val="FFFFFF"/>
              </a:solidFill>
              <a:round/>
              <a:headEnd type="none" w="sm" len="sm"/>
              <a:tailEnd type="none" w="sm" len="sm"/>
            </a:ln>
            <a:effectLst/>
          </p:spPr>
          <p:txBody>
            <a:bodyPr/>
            <a:lstStyle/>
            <a:p>
              <a:endParaRPr lang="es-CL"/>
            </a:p>
          </p:txBody>
        </p:sp>
        <p:sp>
          <p:nvSpPr>
            <p:cNvPr id="65677" name="Line 141"/>
            <p:cNvSpPr>
              <a:spLocks noChangeShapeType="1"/>
            </p:cNvSpPr>
            <p:nvPr/>
          </p:nvSpPr>
          <p:spPr bwMode="auto">
            <a:xfrm>
              <a:off x="4909" y="2234"/>
              <a:ext cx="0" cy="176"/>
            </a:xfrm>
            <a:prstGeom prst="line">
              <a:avLst/>
            </a:prstGeom>
            <a:noFill/>
            <a:ln w="12700">
              <a:solidFill>
                <a:srgbClr val="FFFFFF"/>
              </a:solidFill>
              <a:round/>
              <a:headEnd type="none" w="sm" len="sm"/>
              <a:tailEnd type="none" w="sm" len="sm"/>
            </a:ln>
            <a:effectLst/>
          </p:spPr>
          <p:txBody>
            <a:bodyPr/>
            <a:lstStyle/>
            <a:p>
              <a:endParaRPr lang="es-CL"/>
            </a:p>
          </p:txBody>
        </p:sp>
        <p:sp>
          <p:nvSpPr>
            <p:cNvPr id="65678" name="Line 142"/>
            <p:cNvSpPr>
              <a:spLocks noChangeShapeType="1"/>
            </p:cNvSpPr>
            <p:nvPr/>
          </p:nvSpPr>
          <p:spPr bwMode="auto">
            <a:xfrm>
              <a:off x="4934" y="2254"/>
              <a:ext cx="8" cy="409"/>
            </a:xfrm>
            <a:prstGeom prst="line">
              <a:avLst/>
            </a:prstGeom>
            <a:noFill/>
            <a:ln w="12700">
              <a:solidFill>
                <a:srgbClr val="FFFFFF"/>
              </a:solidFill>
              <a:round/>
              <a:headEnd type="none" w="sm" len="sm"/>
              <a:tailEnd type="none" w="sm" len="sm"/>
            </a:ln>
            <a:effectLst/>
          </p:spPr>
          <p:txBody>
            <a:bodyPr/>
            <a:lstStyle/>
            <a:p>
              <a:endParaRPr lang="es-CL"/>
            </a:p>
          </p:txBody>
        </p:sp>
        <p:sp>
          <p:nvSpPr>
            <p:cNvPr id="65679" name="Line 143"/>
            <p:cNvSpPr>
              <a:spLocks noChangeShapeType="1"/>
            </p:cNvSpPr>
            <p:nvPr/>
          </p:nvSpPr>
          <p:spPr bwMode="auto">
            <a:xfrm>
              <a:off x="4859" y="2708"/>
              <a:ext cx="17" cy="193"/>
            </a:xfrm>
            <a:prstGeom prst="line">
              <a:avLst/>
            </a:prstGeom>
            <a:noFill/>
            <a:ln w="12700">
              <a:solidFill>
                <a:srgbClr val="FFFFFF"/>
              </a:solidFill>
              <a:round/>
              <a:headEnd type="none" w="sm" len="sm"/>
              <a:tailEnd type="none" w="sm" len="sm"/>
            </a:ln>
            <a:effectLst/>
          </p:spPr>
          <p:txBody>
            <a:bodyPr/>
            <a:lstStyle/>
            <a:p>
              <a:endParaRPr lang="es-CL"/>
            </a:p>
          </p:txBody>
        </p:sp>
        <p:sp>
          <p:nvSpPr>
            <p:cNvPr id="65680" name="Line 144"/>
            <p:cNvSpPr>
              <a:spLocks noChangeShapeType="1"/>
            </p:cNvSpPr>
            <p:nvPr/>
          </p:nvSpPr>
          <p:spPr bwMode="auto">
            <a:xfrm>
              <a:off x="4843" y="2545"/>
              <a:ext cx="0" cy="360"/>
            </a:xfrm>
            <a:prstGeom prst="line">
              <a:avLst/>
            </a:prstGeom>
            <a:noFill/>
            <a:ln w="12700">
              <a:solidFill>
                <a:srgbClr val="FFFFFF"/>
              </a:solidFill>
              <a:round/>
              <a:headEnd type="none" w="sm" len="sm"/>
              <a:tailEnd type="none" w="sm" len="sm"/>
            </a:ln>
            <a:effectLst/>
          </p:spPr>
          <p:txBody>
            <a:bodyPr/>
            <a:lstStyle/>
            <a:p>
              <a:endParaRPr lang="es-CL"/>
            </a:p>
          </p:txBody>
        </p:sp>
        <p:sp>
          <p:nvSpPr>
            <p:cNvPr id="65681" name="Line 145"/>
            <p:cNvSpPr>
              <a:spLocks noChangeShapeType="1"/>
            </p:cNvSpPr>
            <p:nvPr/>
          </p:nvSpPr>
          <p:spPr bwMode="auto">
            <a:xfrm flipH="1">
              <a:off x="5000" y="2607"/>
              <a:ext cx="4" cy="284"/>
            </a:xfrm>
            <a:prstGeom prst="line">
              <a:avLst/>
            </a:prstGeom>
            <a:noFill/>
            <a:ln w="12700">
              <a:solidFill>
                <a:srgbClr val="FFFFFF"/>
              </a:solidFill>
              <a:round/>
              <a:headEnd type="none" w="sm" len="sm"/>
              <a:tailEnd type="none" w="sm" len="sm"/>
            </a:ln>
            <a:effectLst/>
          </p:spPr>
          <p:txBody>
            <a:bodyPr/>
            <a:lstStyle/>
            <a:p>
              <a:endParaRPr lang="es-CL"/>
            </a:p>
          </p:txBody>
        </p:sp>
        <p:sp>
          <p:nvSpPr>
            <p:cNvPr id="65682" name="Line 146"/>
            <p:cNvSpPr>
              <a:spLocks noChangeShapeType="1"/>
            </p:cNvSpPr>
            <p:nvPr/>
          </p:nvSpPr>
          <p:spPr bwMode="auto">
            <a:xfrm flipH="1">
              <a:off x="4979" y="2403"/>
              <a:ext cx="13" cy="412"/>
            </a:xfrm>
            <a:prstGeom prst="line">
              <a:avLst/>
            </a:prstGeom>
            <a:noFill/>
            <a:ln w="12700">
              <a:solidFill>
                <a:srgbClr val="FFFFFF"/>
              </a:solidFill>
              <a:round/>
              <a:headEnd type="none" w="sm" len="sm"/>
              <a:tailEnd type="none" w="sm" len="sm"/>
            </a:ln>
            <a:effectLst/>
          </p:spPr>
          <p:txBody>
            <a:bodyPr/>
            <a:lstStyle/>
            <a:p>
              <a:endParaRPr lang="es-CL"/>
            </a:p>
          </p:txBody>
        </p:sp>
        <p:sp>
          <p:nvSpPr>
            <p:cNvPr id="65683" name="Line 147"/>
            <p:cNvSpPr>
              <a:spLocks noChangeShapeType="1"/>
            </p:cNvSpPr>
            <p:nvPr/>
          </p:nvSpPr>
          <p:spPr bwMode="auto">
            <a:xfrm>
              <a:off x="5033" y="2790"/>
              <a:ext cx="8" cy="108"/>
            </a:xfrm>
            <a:prstGeom prst="line">
              <a:avLst/>
            </a:prstGeom>
            <a:noFill/>
            <a:ln w="12700">
              <a:solidFill>
                <a:srgbClr val="FFFFFF"/>
              </a:solidFill>
              <a:round/>
              <a:headEnd type="none" w="sm" len="sm"/>
              <a:tailEnd type="none" w="sm" len="sm"/>
            </a:ln>
            <a:effectLst/>
          </p:spPr>
          <p:txBody>
            <a:bodyPr/>
            <a:lstStyle/>
            <a:p>
              <a:endParaRPr lang="es-CL"/>
            </a:p>
          </p:txBody>
        </p:sp>
        <p:sp>
          <p:nvSpPr>
            <p:cNvPr id="65684" name="Line 148"/>
            <p:cNvSpPr>
              <a:spLocks noChangeShapeType="1"/>
            </p:cNvSpPr>
            <p:nvPr/>
          </p:nvSpPr>
          <p:spPr bwMode="auto">
            <a:xfrm>
              <a:off x="4818" y="2545"/>
              <a:ext cx="0" cy="339"/>
            </a:xfrm>
            <a:prstGeom prst="line">
              <a:avLst/>
            </a:prstGeom>
            <a:noFill/>
            <a:ln w="12700">
              <a:solidFill>
                <a:srgbClr val="FFFFFF"/>
              </a:solidFill>
              <a:round/>
              <a:headEnd type="none" w="sm" len="sm"/>
              <a:tailEnd type="none" w="sm" len="sm"/>
            </a:ln>
            <a:effectLst/>
          </p:spPr>
          <p:txBody>
            <a:bodyPr/>
            <a:lstStyle/>
            <a:p>
              <a:endParaRPr lang="es-CL"/>
            </a:p>
          </p:txBody>
        </p:sp>
        <p:sp>
          <p:nvSpPr>
            <p:cNvPr id="65685" name="Line 149"/>
            <p:cNvSpPr>
              <a:spLocks noChangeShapeType="1"/>
            </p:cNvSpPr>
            <p:nvPr/>
          </p:nvSpPr>
          <p:spPr bwMode="auto">
            <a:xfrm>
              <a:off x="4813" y="2225"/>
              <a:ext cx="5" cy="301"/>
            </a:xfrm>
            <a:prstGeom prst="line">
              <a:avLst/>
            </a:prstGeom>
            <a:noFill/>
            <a:ln w="12700">
              <a:solidFill>
                <a:srgbClr val="0080FF"/>
              </a:solidFill>
              <a:round/>
              <a:headEnd type="none" w="sm" len="sm"/>
              <a:tailEnd type="none" w="sm" len="sm"/>
            </a:ln>
            <a:effectLst/>
          </p:spPr>
          <p:txBody>
            <a:bodyPr/>
            <a:lstStyle/>
            <a:p>
              <a:endParaRPr lang="es-CL"/>
            </a:p>
          </p:txBody>
        </p:sp>
        <p:sp>
          <p:nvSpPr>
            <p:cNvPr id="65686" name="Line 150"/>
            <p:cNvSpPr>
              <a:spLocks noChangeShapeType="1"/>
            </p:cNvSpPr>
            <p:nvPr/>
          </p:nvSpPr>
          <p:spPr bwMode="auto">
            <a:xfrm flipH="1">
              <a:off x="4830" y="2248"/>
              <a:ext cx="4" cy="454"/>
            </a:xfrm>
            <a:prstGeom prst="line">
              <a:avLst/>
            </a:prstGeom>
            <a:noFill/>
            <a:ln w="12700">
              <a:solidFill>
                <a:srgbClr val="0080FF"/>
              </a:solidFill>
              <a:round/>
              <a:headEnd type="none" w="sm" len="sm"/>
              <a:tailEnd type="none" w="sm" len="sm"/>
            </a:ln>
            <a:effectLst/>
          </p:spPr>
          <p:txBody>
            <a:bodyPr/>
            <a:lstStyle/>
            <a:p>
              <a:endParaRPr lang="es-CL"/>
            </a:p>
          </p:txBody>
        </p:sp>
        <p:sp>
          <p:nvSpPr>
            <p:cNvPr id="65687" name="Line 151"/>
            <p:cNvSpPr>
              <a:spLocks noChangeShapeType="1"/>
            </p:cNvSpPr>
            <p:nvPr/>
          </p:nvSpPr>
          <p:spPr bwMode="auto">
            <a:xfrm flipH="1">
              <a:off x="4859" y="2335"/>
              <a:ext cx="4" cy="515"/>
            </a:xfrm>
            <a:prstGeom prst="line">
              <a:avLst/>
            </a:prstGeom>
            <a:noFill/>
            <a:ln w="12700">
              <a:solidFill>
                <a:srgbClr val="0080FF"/>
              </a:solidFill>
              <a:round/>
              <a:headEnd type="none" w="sm" len="sm"/>
              <a:tailEnd type="none" w="sm" len="sm"/>
            </a:ln>
            <a:effectLst/>
          </p:spPr>
          <p:txBody>
            <a:bodyPr/>
            <a:lstStyle/>
            <a:p>
              <a:endParaRPr lang="es-CL"/>
            </a:p>
          </p:txBody>
        </p:sp>
        <p:sp>
          <p:nvSpPr>
            <p:cNvPr id="65688" name="Line 152"/>
            <p:cNvSpPr>
              <a:spLocks noChangeShapeType="1"/>
            </p:cNvSpPr>
            <p:nvPr/>
          </p:nvSpPr>
          <p:spPr bwMode="auto">
            <a:xfrm>
              <a:off x="4867" y="2252"/>
              <a:ext cx="13" cy="460"/>
            </a:xfrm>
            <a:prstGeom prst="line">
              <a:avLst/>
            </a:prstGeom>
            <a:noFill/>
            <a:ln w="12700">
              <a:solidFill>
                <a:srgbClr val="0080FF"/>
              </a:solidFill>
              <a:round/>
              <a:headEnd type="none" w="sm" len="sm"/>
              <a:tailEnd type="none" w="sm" len="sm"/>
            </a:ln>
            <a:effectLst/>
          </p:spPr>
          <p:txBody>
            <a:bodyPr/>
            <a:lstStyle/>
            <a:p>
              <a:endParaRPr lang="es-CL"/>
            </a:p>
          </p:txBody>
        </p:sp>
        <p:sp>
          <p:nvSpPr>
            <p:cNvPr id="65689" name="Line 153"/>
            <p:cNvSpPr>
              <a:spLocks noChangeShapeType="1"/>
            </p:cNvSpPr>
            <p:nvPr/>
          </p:nvSpPr>
          <p:spPr bwMode="auto">
            <a:xfrm>
              <a:off x="4987" y="2232"/>
              <a:ext cx="54" cy="554"/>
            </a:xfrm>
            <a:prstGeom prst="line">
              <a:avLst/>
            </a:prstGeom>
            <a:noFill/>
            <a:ln w="12700">
              <a:solidFill>
                <a:srgbClr val="0080FF"/>
              </a:solidFill>
              <a:round/>
              <a:headEnd type="none" w="sm" len="sm"/>
              <a:tailEnd type="none" w="sm" len="sm"/>
            </a:ln>
            <a:effectLst/>
          </p:spPr>
          <p:txBody>
            <a:bodyPr/>
            <a:lstStyle/>
            <a:p>
              <a:endParaRPr lang="es-CL"/>
            </a:p>
          </p:txBody>
        </p:sp>
        <p:sp>
          <p:nvSpPr>
            <p:cNvPr id="65690" name="Line 154"/>
            <p:cNvSpPr>
              <a:spLocks noChangeShapeType="1"/>
            </p:cNvSpPr>
            <p:nvPr/>
          </p:nvSpPr>
          <p:spPr bwMode="auto">
            <a:xfrm flipH="1">
              <a:off x="4963" y="2242"/>
              <a:ext cx="8" cy="634"/>
            </a:xfrm>
            <a:prstGeom prst="line">
              <a:avLst/>
            </a:prstGeom>
            <a:noFill/>
            <a:ln w="12700">
              <a:solidFill>
                <a:srgbClr val="0080FF"/>
              </a:solidFill>
              <a:round/>
              <a:headEnd type="none" w="sm" len="sm"/>
              <a:tailEnd type="none" w="sm" len="sm"/>
            </a:ln>
            <a:effectLst/>
          </p:spPr>
          <p:txBody>
            <a:bodyPr/>
            <a:lstStyle/>
            <a:p>
              <a:endParaRPr lang="es-CL"/>
            </a:p>
          </p:txBody>
        </p:sp>
        <p:sp>
          <p:nvSpPr>
            <p:cNvPr id="65691" name="Line 155"/>
            <p:cNvSpPr>
              <a:spLocks noChangeShapeType="1"/>
            </p:cNvSpPr>
            <p:nvPr/>
          </p:nvSpPr>
          <p:spPr bwMode="auto">
            <a:xfrm flipH="1">
              <a:off x="4909" y="2405"/>
              <a:ext cx="20" cy="491"/>
            </a:xfrm>
            <a:prstGeom prst="line">
              <a:avLst/>
            </a:prstGeom>
            <a:noFill/>
            <a:ln w="12700">
              <a:solidFill>
                <a:srgbClr val="0080FF"/>
              </a:solidFill>
              <a:round/>
              <a:headEnd type="none" w="sm" len="sm"/>
              <a:tailEnd type="none" w="sm" len="sm"/>
            </a:ln>
            <a:effectLst/>
          </p:spPr>
          <p:txBody>
            <a:bodyPr/>
            <a:lstStyle/>
            <a:p>
              <a:endParaRPr lang="es-CL"/>
            </a:p>
          </p:txBody>
        </p:sp>
        <p:sp>
          <p:nvSpPr>
            <p:cNvPr id="65692" name="Line 156"/>
            <p:cNvSpPr>
              <a:spLocks noChangeShapeType="1"/>
            </p:cNvSpPr>
            <p:nvPr/>
          </p:nvSpPr>
          <p:spPr bwMode="auto">
            <a:xfrm>
              <a:off x="4888" y="2749"/>
              <a:ext cx="0" cy="131"/>
            </a:xfrm>
            <a:prstGeom prst="line">
              <a:avLst/>
            </a:prstGeom>
            <a:noFill/>
            <a:ln w="12700">
              <a:solidFill>
                <a:srgbClr val="0080FF"/>
              </a:solidFill>
              <a:round/>
              <a:headEnd type="none" w="sm" len="sm"/>
              <a:tailEnd type="none" w="sm" len="sm"/>
            </a:ln>
            <a:effectLst/>
          </p:spPr>
          <p:txBody>
            <a:bodyPr/>
            <a:lstStyle/>
            <a:p>
              <a:endParaRPr lang="es-CL"/>
            </a:p>
          </p:txBody>
        </p:sp>
        <p:sp>
          <p:nvSpPr>
            <p:cNvPr id="65693" name="Line 157"/>
            <p:cNvSpPr>
              <a:spLocks noChangeShapeType="1"/>
            </p:cNvSpPr>
            <p:nvPr/>
          </p:nvSpPr>
          <p:spPr bwMode="auto">
            <a:xfrm>
              <a:off x="5000" y="2709"/>
              <a:ext cx="25" cy="187"/>
            </a:xfrm>
            <a:prstGeom prst="line">
              <a:avLst/>
            </a:prstGeom>
            <a:noFill/>
            <a:ln w="12700">
              <a:solidFill>
                <a:srgbClr val="0080FF"/>
              </a:solidFill>
              <a:round/>
              <a:headEnd type="none" w="sm" len="sm"/>
              <a:tailEnd type="none" w="sm" len="sm"/>
            </a:ln>
            <a:effectLst/>
          </p:spPr>
          <p:txBody>
            <a:bodyPr/>
            <a:lstStyle/>
            <a:p>
              <a:endParaRPr lang="es-CL"/>
            </a:p>
          </p:txBody>
        </p:sp>
        <p:sp>
          <p:nvSpPr>
            <p:cNvPr id="65694" name="Line 158"/>
            <p:cNvSpPr>
              <a:spLocks noChangeShapeType="1"/>
            </p:cNvSpPr>
            <p:nvPr/>
          </p:nvSpPr>
          <p:spPr bwMode="auto">
            <a:xfrm flipH="1">
              <a:off x="4983" y="2840"/>
              <a:ext cx="4" cy="60"/>
            </a:xfrm>
            <a:prstGeom prst="line">
              <a:avLst/>
            </a:prstGeom>
            <a:noFill/>
            <a:ln w="12700">
              <a:solidFill>
                <a:srgbClr val="0080FF"/>
              </a:solidFill>
              <a:round/>
              <a:headEnd type="none" w="sm" len="sm"/>
              <a:tailEnd type="none" w="sm" len="sm"/>
            </a:ln>
            <a:effectLst/>
          </p:spPr>
          <p:txBody>
            <a:bodyPr/>
            <a:lstStyle/>
            <a:p>
              <a:endParaRPr lang="es-CL"/>
            </a:p>
          </p:txBody>
        </p:sp>
        <p:sp>
          <p:nvSpPr>
            <p:cNvPr id="65695" name="Line 159"/>
            <p:cNvSpPr>
              <a:spLocks noChangeShapeType="1"/>
            </p:cNvSpPr>
            <p:nvPr/>
          </p:nvSpPr>
          <p:spPr bwMode="auto">
            <a:xfrm>
              <a:off x="4938" y="2753"/>
              <a:ext cx="4" cy="147"/>
            </a:xfrm>
            <a:prstGeom prst="line">
              <a:avLst/>
            </a:prstGeom>
            <a:noFill/>
            <a:ln w="12700">
              <a:solidFill>
                <a:srgbClr val="0080FF"/>
              </a:solidFill>
              <a:round/>
              <a:headEnd type="none" w="sm" len="sm"/>
              <a:tailEnd type="none" w="sm" len="sm"/>
            </a:ln>
            <a:effectLst/>
          </p:spPr>
          <p:txBody>
            <a:bodyPr/>
            <a:lstStyle/>
            <a:p>
              <a:endParaRPr lang="es-CL"/>
            </a:p>
          </p:txBody>
        </p:sp>
        <p:sp>
          <p:nvSpPr>
            <p:cNvPr id="65696" name="Line 160"/>
            <p:cNvSpPr>
              <a:spLocks noChangeShapeType="1"/>
            </p:cNvSpPr>
            <p:nvPr/>
          </p:nvSpPr>
          <p:spPr bwMode="auto">
            <a:xfrm>
              <a:off x="4909" y="2245"/>
              <a:ext cx="0" cy="170"/>
            </a:xfrm>
            <a:prstGeom prst="line">
              <a:avLst/>
            </a:prstGeom>
            <a:noFill/>
            <a:ln w="12700">
              <a:solidFill>
                <a:srgbClr val="0080FF"/>
              </a:solidFill>
              <a:round/>
              <a:headEnd type="none" w="sm" len="sm"/>
              <a:tailEnd type="none" w="sm" len="sm"/>
            </a:ln>
            <a:effectLst/>
          </p:spPr>
          <p:txBody>
            <a:bodyPr/>
            <a:lstStyle/>
            <a:p>
              <a:endParaRPr lang="es-CL"/>
            </a:p>
          </p:txBody>
        </p:sp>
        <p:sp>
          <p:nvSpPr>
            <p:cNvPr id="65697" name="Line 161"/>
            <p:cNvSpPr>
              <a:spLocks noChangeShapeType="1"/>
            </p:cNvSpPr>
            <p:nvPr/>
          </p:nvSpPr>
          <p:spPr bwMode="auto">
            <a:xfrm>
              <a:off x="4934" y="2265"/>
              <a:ext cx="8" cy="394"/>
            </a:xfrm>
            <a:prstGeom prst="line">
              <a:avLst/>
            </a:prstGeom>
            <a:noFill/>
            <a:ln w="12700">
              <a:solidFill>
                <a:srgbClr val="0080FF"/>
              </a:solidFill>
              <a:round/>
              <a:headEnd type="none" w="sm" len="sm"/>
              <a:tailEnd type="none" w="sm" len="sm"/>
            </a:ln>
            <a:effectLst/>
          </p:spPr>
          <p:txBody>
            <a:bodyPr/>
            <a:lstStyle/>
            <a:p>
              <a:endParaRPr lang="es-CL"/>
            </a:p>
          </p:txBody>
        </p:sp>
        <p:sp>
          <p:nvSpPr>
            <p:cNvPr id="65698" name="Line 162"/>
            <p:cNvSpPr>
              <a:spLocks noChangeShapeType="1"/>
            </p:cNvSpPr>
            <p:nvPr/>
          </p:nvSpPr>
          <p:spPr bwMode="auto">
            <a:xfrm>
              <a:off x="4859" y="2702"/>
              <a:ext cx="17" cy="188"/>
            </a:xfrm>
            <a:prstGeom prst="line">
              <a:avLst/>
            </a:prstGeom>
            <a:noFill/>
            <a:ln w="12700">
              <a:solidFill>
                <a:srgbClr val="0080FF"/>
              </a:solidFill>
              <a:round/>
              <a:headEnd type="none" w="sm" len="sm"/>
              <a:tailEnd type="none" w="sm" len="sm"/>
            </a:ln>
            <a:effectLst/>
          </p:spPr>
          <p:txBody>
            <a:bodyPr/>
            <a:lstStyle/>
            <a:p>
              <a:endParaRPr lang="es-CL"/>
            </a:p>
          </p:txBody>
        </p:sp>
        <p:sp>
          <p:nvSpPr>
            <p:cNvPr id="65699" name="Line 163"/>
            <p:cNvSpPr>
              <a:spLocks noChangeShapeType="1"/>
            </p:cNvSpPr>
            <p:nvPr/>
          </p:nvSpPr>
          <p:spPr bwMode="auto">
            <a:xfrm>
              <a:off x="4843" y="2546"/>
              <a:ext cx="0" cy="347"/>
            </a:xfrm>
            <a:prstGeom prst="line">
              <a:avLst/>
            </a:prstGeom>
            <a:noFill/>
            <a:ln w="12700">
              <a:solidFill>
                <a:srgbClr val="0080FF"/>
              </a:solidFill>
              <a:round/>
              <a:headEnd type="none" w="sm" len="sm"/>
              <a:tailEnd type="none" w="sm" len="sm"/>
            </a:ln>
            <a:effectLst/>
          </p:spPr>
          <p:txBody>
            <a:bodyPr/>
            <a:lstStyle/>
            <a:p>
              <a:endParaRPr lang="es-CL"/>
            </a:p>
          </p:txBody>
        </p:sp>
        <p:sp>
          <p:nvSpPr>
            <p:cNvPr id="65700" name="Line 164"/>
            <p:cNvSpPr>
              <a:spLocks noChangeShapeType="1"/>
            </p:cNvSpPr>
            <p:nvPr/>
          </p:nvSpPr>
          <p:spPr bwMode="auto">
            <a:xfrm flipH="1">
              <a:off x="5000" y="2606"/>
              <a:ext cx="4" cy="274"/>
            </a:xfrm>
            <a:prstGeom prst="line">
              <a:avLst/>
            </a:prstGeom>
            <a:noFill/>
            <a:ln w="12700">
              <a:solidFill>
                <a:srgbClr val="0080FF"/>
              </a:solidFill>
              <a:round/>
              <a:headEnd type="none" w="sm" len="sm"/>
              <a:tailEnd type="none" w="sm" len="sm"/>
            </a:ln>
            <a:effectLst/>
          </p:spPr>
          <p:txBody>
            <a:bodyPr/>
            <a:lstStyle/>
            <a:p>
              <a:endParaRPr lang="es-CL"/>
            </a:p>
          </p:txBody>
        </p:sp>
        <p:sp>
          <p:nvSpPr>
            <p:cNvPr id="65701" name="Line 165"/>
            <p:cNvSpPr>
              <a:spLocks noChangeShapeType="1"/>
            </p:cNvSpPr>
            <p:nvPr/>
          </p:nvSpPr>
          <p:spPr bwMode="auto">
            <a:xfrm flipH="1">
              <a:off x="4979" y="2409"/>
              <a:ext cx="13" cy="397"/>
            </a:xfrm>
            <a:prstGeom prst="line">
              <a:avLst/>
            </a:prstGeom>
            <a:noFill/>
            <a:ln w="12700">
              <a:solidFill>
                <a:srgbClr val="0080FF"/>
              </a:solidFill>
              <a:round/>
              <a:headEnd type="none" w="sm" len="sm"/>
              <a:tailEnd type="none" w="sm" len="sm"/>
            </a:ln>
            <a:effectLst/>
          </p:spPr>
          <p:txBody>
            <a:bodyPr/>
            <a:lstStyle/>
            <a:p>
              <a:endParaRPr lang="es-CL"/>
            </a:p>
          </p:txBody>
        </p:sp>
        <p:sp>
          <p:nvSpPr>
            <p:cNvPr id="65702" name="Line 166"/>
            <p:cNvSpPr>
              <a:spLocks noChangeShapeType="1"/>
            </p:cNvSpPr>
            <p:nvPr/>
          </p:nvSpPr>
          <p:spPr bwMode="auto">
            <a:xfrm>
              <a:off x="5033" y="2783"/>
              <a:ext cx="8" cy="103"/>
            </a:xfrm>
            <a:prstGeom prst="line">
              <a:avLst/>
            </a:prstGeom>
            <a:noFill/>
            <a:ln w="12700">
              <a:solidFill>
                <a:srgbClr val="0080FF"/>
              </a:solidFill>
              <a:round/>
              <a:headEnd type="none" w="sm" len="sm"/>
              <a:tailEnd type="none" w="sm" len="sm"/>
            </a:ln>
            <a:effectLst/>
          </p:spPr>
          <p:txBody>
            <a:bodyPr/>
            <a:lstStyle/>
            <a:p>
              <a:endParaRPr lang="es-CL"/>
            </a:p>
          </p:txBody>
        </p:sp>
        <p:sp>
          <p:nvSpPr>
            <p:cNvPr id="65703" name="Line 167"/>
            <p:cNvSpPr>
              <a:spLocks noChangeShapeType="1"/>
            </p:cNvSpPr>
            <p:nvPr/>
          </p:nvSpPr>
          <p:spPr bwMode="auto">
            <a:xfrm>
              <a:off x="4818" y="2546"/>
              <a:ext cx="0" cy="327"/>
            </a:xfrm>
            <a:prstGeom prst="line">
              <a:avLst/>
            </a:prstGeom>
            <a:noFill/>
            <a:ln w="12700">
              <a:solidFill>
                <a:srgbClr val="0080FF"/>
              </a:solidFill>
              <a:round/>
              <a:headEnd type="none" w="sm" len="sm"/>
              <a:tailEnd type="none" w="sm" len="sm"/>
            </a:ln>
            <a:effectLst/>
          </p:spPr>
          <p:txBody>
            <a:bodyPr/>
            <a:lstStyle/>
            <a:p>
              <a:endParaRPr lang="es-CL"/>
            </a:p>
          </p:txBody>
        </p:sp>
      </p:grpSp>
      <p:sp>
        <p:nvSpPr>
          <p:cNvPr id="65704" name="Rectangle 168"/>
          <p:cNvSpPr>
            <a:spLocks noChangeArrowheads="1"/>
          </p:cNvSpPr>
          <p:nvPr/>
        </p:nvSpPr>
        <p:spPr bwMode="auto">
          <a:xfrm>
            <a:off x="7608888" y="5216525"/>
            <a:ext cx="523875" cy="457200"/>
          </a:xfrm>
          <a:prstGeom prst="rect">
            <a:avLst/>
          </a:prstGeom>
          <a:noFill/>
          <a:ln w="9525">
            <a:noFill/>
            <a:miter lim="800000"/>
            <a:headEnd/>
            <a:tailEnd/>
          </a:ln>
          <a:effectLst/>
        </p:spPr>
        <p:txBody>
          <a:bodyPr wrap="none" lIns="92075" tIns="46038" rIns="92075" bIns="46038">
            <a:spAutoFit/>
          </a:bodyPr>
          <a:lstStyle/>
          <a:p>
            <a:pPr eaLnBrk="0" hangingPunct="0"/>
            <a:r>
              <a:rPr lang="es-ES">
                <a:latin typeface="Arial" charset="0"/>
              </a:rPr>
              <a:t>16</a:t>
            </a:r>
          </a:p>
        </p:txBody>
      </p:sp>
      <p:grpSp>
        <p:nvGrpSpPr>
          <p:cNvPr id="10" name="Group 169"/>
          <p:cNvGrpSpPr>
            <a:grpSpLocks/>
          </p:cNvGrpSpPr>
          <p:nvPr/>
        </p:nvGrpSpPr>
        <p:grpSpPr bwMode="auto">
          <a:xfrm>
            <a:off x="3017838" y="2557463"/>
            <a:ext cx="992187" cy="889000"/>
            <a:chOff x="1901" y="1611"/>
            <a:chExt cx="625" cy="560"/>
          </a:xfrm>
        </p:grpSpPr>
        <p:sp useBgFill="1">
          <p:nvSpPr>
            <p:cNvPr id="65706" name="Freeform 170"/>
            <p:cNvSpPr>
              <a:spLocks/>
            </p:cNvSpPr>
            <p:nvPr/>
          </p:nvSpPr>
          <p:spPr bwMode="auto">
            <a:xfrm>
              <a:off x="1901" y="1611"/>
              <a:ext cx="625" cy="560"/>
            </a:xfrm>
            <a:custGeom>
              <a:avLst/>
              <a:gdLst/>
              <a:ahLst/>
              <a:cxnLst>
                <a:cxn ang="0">
                  <a:pos x="0" y="9"/>
                </a:cxn>
                <a:cxn ang="0">
                  <a:pos x="0" y="29"/>
                </a:cxn>
                <a:cxn ang="0">
                  <a:pos x="0" y="57"/>
                </a:cxn>
                <a:cxn ang="0">
                  <a:pos x="0" y="93"/>
                </a:cxn>
                <a:cxn ang="0">
                  <a:pos x="0" y="133"/>
                </a:cxn>
                <a:cxn ang="0">
                  <a:pos x="1" y="188"/>
                </a:cxn>
                <a:cxn ang="0">
                  <a:pos x="1" y="235"/>
                </a:cxn>
                <a:cxn ang="0">
                  <a:pos x="2" y="275"/>
                </a:cxn>
                <a:cxn ang="0">
                  <a:pos x="2" y="306"/>
                </a:cxn>
                <a:cxn ang="0">
                  <a:pos x="3" y="323"/>
                </a:cxn>
                <a:cxn ang="0">
                  <a:pos x="3" y="330"/>
                </a:cxn>
                <a:cxn ang="0">
                  <a:pos x="2" y="335"/>
                </a:cxn>
                <a:cxn ang="0">
                  <a:pos x="2" y="341"/>
                </a:cxn>
                <a:cxn ang="0">
                  <a:pos x="4" y="372"/>
                </a:cxn>
                <a:cxn ang="0">
                  <a:pos x="15" y="423"/>
                </a:cxn>
                <a:cxn ang="0">
                  <a:pos x="35" y="466"/>
                </a:cxn>
                <a:cxn ang="0">
                  <a:pos x="64" y="501"/>
                </a:cxn>
                <a:cxn ang="0">
                  <a:pos x="98" y="525"/>
                </a:cxn>
                <a:cxn ang="0">
                  <a:pos x="132" y="536"/>
                </a:cxn>
                <a:cxn ang="0">
                  <a:pos x="140" y="539"/>
                </a:cxn>
                <a:cxn ang="0">
                  <a:pos x="154" y="543"/>
                </a:cxn>
                <a:cxn ang="0">
                  <a:pos x="174" y="548"/>
                </a:cxn>
                <a:cxn ang="0">
                  <a:pos x="197" y="552"/>
                </a:cxn>
                <a:cxn ang="0">
                  <a:pos x="222" y="556"/>
                </a:cxn>
                <a:cxn ang="0">
                  <a:pos x="249" y="557"/>
                </a:cxn>
                <a:cxn ang="0">
                  <a:pos x="267" y="557"/>
                </a:cxn>
                <a:cxn ang="0">
                  <a:pos x="283" y="557"/>
                </a:cxn>
                <a:cxn ang="0">
                  <a:pos x="297" y="556"/>
                </a:cxn>
                <a:cxn ang="0">
                  <a:pos x="310" y="556"/>
                </a:cxn>
                <a:cxn ang="0">
                  <a:pos x="320" y="557"/>
                </a:cxn>
                <a:cxn ang="0">
                  <a:pos x="333" y="558"/>
                </a:cxn>
                <a:cxn ang="0">
                  <a:pos x="348" y="559"/>
                </a:cxn>
                <a:cxn ang="0">
                  <a:pos x="365" y="559"/>
                </a:cxn>
                <a:cxn ang="0">
                  <a:pos x="385" y="558"/>
                </a:cxn>
                <a:cxn ang="0">
                  <a:pos x="413" y="555"/>
                </a:cxn>
                <a:cxn ang="0">
                  <a:pos x="438" y="551"/>
                </a:cxn>
                <a:cxn ang="0">
                  <a:pos x="460" y="547"/>
                </a:cxn>
                <a:cxn ang="0">
                  <a:pos x="476" y="543"/>
                </a:cxn>
                <a:cxn ang="0">
                  <a:pos x="488" y="540"/>
                </a:cxn>
                <a:cxn ang="0">
                  <a:pos x="518" y="531"/>
                </a:cxn>
                <a:cxn ang="0">
                  <a:pos x="554" y="508"/>
                </a:cxn>
                <a:cxn ang="0">
                  <a:pos x="584" y="475"/>
                </a:cxn>
                <a:cxn ang="0">
                  <a:pos x="606" y="432"/>
                </a:cxn>
                <a:cxn ang="0">
                  <a:pos x="618" y="382"/>
                </a:cxn>
                <a:cxn ang="0">
                  <a:pos x="621" y="344"/>
                </a:cxn>
                <a:cxn ang="0">
                  <a:pos x="621" y="338"/>
                </a:cxn>
                <a:cxn ang="0">
                  <a:pos x="620" y="332"/>
                </a:cxn>
                <a:cxn ang="0">
                  <a:pos x="620" y="326"/>
                </a:cxn>
                <a:cxn ang="0">
                  <a:pos x="621" y="311"/>
                </a:cxn>
                <a:cxn ang="0">
                  <a:pos x="622" y="280"/>
                </a:cxn>
                <a:cxn ang="0">
                  <a:pos x="622" y="239"/>
                </a:cxn>
                <a:cxn ang="0">
                  <a:pos x="623" y="191"/>
                </a:cxn>
                <a:cxn ang="0">
                  <a:pos x="624" y="135"/>
                </a:cxn>
                <a:cxn ang="0">
                  <a:pos x="624" y="99"/>
                </a:cxn>
                <a:cxn ang="0">
                  <a:pos x="624" y="69"/>
                </a:cxn>
                <a:cxn ang="0">
                  <a:pos x="623" y="43"/>
                </a:cxn>
                <a:cxn ang="0">
                  <a:pos x="623" y="21"/>
                </a:cxn>
                <a:cxn ang="0">
                  <a:pos x="624" y="2"/>
                </a:cxn>
                <a:cxn ang="0">
                  <a:pos x="570" y="0"/>
                </a:cxn>
                <a:cxn ang="0">
                  <a:pos x="459" y="1"/>
                </a:cxn>
                <a:cxn ang="0">
                  <a:pos x="314" y="3"/>
                </a:cxn>
                <a:cxn ang="0">
                  <a:pos x="160" y="4"/>
                </a:cxn>
                <a:cxn ang="0">
                  <a:pos x="20" y="3"/>
                </a:cxn>
              </a:cxnLst>
              <a:rect l="0" t="0" r="r" b="b"/>
              <a:pathLst>
                <a:path w="625" h="560">
                  <a:moveTo>
                    <a:pt x="1" y="2"/>
                  </a:moveTo>
                  <a:lnTo>
                    <a:pt x="0" y="3"/>
                  </a:lnTo>
                  <a:lnTo>
                    <a:pt x="0" y="4"/>
                  </a:lnTo>
                  <a:lnTo>
                    <a:pt x="0" y="5"/>
                  </a:lnTo>
                  <a:lnTo>
                    <a:pt x="0" y="7"/>
                  </a:lnTo>
                  <a:lnTo>
                    <a:pt x="0" y="9"/>
                  </a:lnTo>
                  <a:lnTo>
                    <a:pt x="0" y="11"/>
                  </a:lnTo>
                  <a:lnTo>
                    <a:pt x="0" y="14"/>
                  </a:lnTo>
                  <a:lnTo>
                    <a:pt x="0" y="17"/>
                  </a:lnTo>
                  <a:lnTo>
                    <a:pt x="0" y="21"/>
                  </a:lnTo>
                  <a:lnTo>
                    <a:pt x="0" y="25"/>
                  </a:lnTo>
                  <a:lnTo>
                    <a:pt x="0" y="29"/>
                  </a:lnTo>
                  <a:lnTo>
                    <a:pt x="0" y="33"/>
                  </a:lnTo>
                  <a:lnTo>
                    <a:pt x="0" y="37"/>
                  </a:lnTo>
                  <a:lnTo>
                    <a:pt x="0" y="42"/>
                  </a:lnTo>
                  <a:lnTo>
                    <a:pt x="0" y="47"/>
                  </a:lnTo>
                  <a:lnTo>
                    <a:pt x="0" y="52"/>
                  </a:lnTo>
                  <a:lnTo>
                    <a:pt x="0" y="57"/>
                  </a:lnTo>
                  <a:lnTo>
                    <a:pt x="0" y="63"/>
                  </a:lnTo>
                  <a:lnTo>
                    <a:pt x="0" y="69"/>
                  </a:lnTo>
                  <a:lnTo>
                    <a:pt x="0" y="75"/>
                  </a:lnTo>
                  <a:lnTo>
                    <a:pt x="0" y="81"/>
                  </a:lnTo>
                  <a:lnTo>
                    <a:pt x="0" y="87"/>
                  </a:lnTo>
                  <a:lnTo>
                    <a:pt x="0" y="93"/>
                  </a:lnTo>
                  <a:lnTo>
                    <a:pt x="0" y="99"/>
                  </a:lnTo>
                  <a:lnTo>
                    <a:pt x="0" y="106"/>
                  </a:lnTo>
                  <a:lnTo>
                    <a:pt x="0" y="113"/>
                  </a:lnTo>
                  <a:lnTo>
                    <a:pt x="0" y="119"/>
                  </a:lnTo>
                  <a:lnTo>
                    <a:pt x="0" y="126"/>
                  </a:lnTo>
                  <a:lnTo>
                    <a:pt x="0" y="133"/>
                  </a:lnTo>
                  <a:lnTo>
                    <a:pt x="0" y="139"/>
                  </a:lnTo>
                  <a:lnTo>
                    <a:pt x="1" y="146"/>
                  </a:lnTo>
                  <a:lnTo>
                    <a:pt x="1" y="163"/>
                  </a:lnTo>
                  <a:lnTo>
                    <a:pt x="1" y="171"/>
                  </a:lnTo>
                  <a:lnTo>
                    <a:pt x="1" y="179"/>
                  </a:lnTo>
                  <a:lnTo>
                    <a:pt x="1" y="188"/>
                  </a:lnTo>
                  <a:lnTo>
                    <a:pt x="1" y="196"/>
                  </a:lnTo>
                  <a:lnTo>
                    <a:pt x="1" y="204"/>
                  </a:lnTo>
                  <a:lnTo>
                    <a:pt x="1" y="212"/>
                  </a:lnTo>
                  <a:lnTo>
                    <a:pt x="1" y="220"/>
                  </a:lnTo>
                  <a:lnTo>
                    <a:pt x="1" y="227"/>
                  </a:lnTo>
                  <a:lnTo>
                    <a:pt x="1" y="235"/>
                  </a:lnTo>
                  <a:lnTo>
                    <a:pt x="2" y="242"/>
                  </a:lnTo>
                  <a:lnTo>
                    <a:pt x="2" y="249"/>
                  </a:lnTo>
                  <a:lnTo>
                    <a:pt x="2" y="256"/>
                  </a:lnTo>
                  <a:lnTo>
                    <a:pt x="2" y="263"/>
                  </a:lnTo>
                  <a:lnTo>
                    <a:pt x="2" y="269"/>
                  </a:lnTo>
                  <a:lnTo>
                    <a:pt x="2" y="275"/>
                  </a:lnTo>
                  <a:lnTo>
                    <a:pt x="2" y="281"/>
                  </a:lnTo>
                  <a:lnTo>
                    <a:pt x="2" y="287"/>
                  </a:lnTo>
                  <a:lnTo>
                    <a:pt x="2" y="292"/>
                  </a:lnTo>
                  <a:lnTo>
                    <a:pt x="2" y="297"/>
                  </a:lnTo>
                  <a:lnTo>
                    <a:pt x="2" y="302"/>
                  </a:lnTo>
                  <a:lnTo>
                    <a:pt x="2" y="306"/>
                  </a:lnTo>
                  <a:lnTo>
                    <a:pt x="3" y="310"/>
                  </a:lnTo>
                  <a:lnTo>
                    <a:pt x="3" y="314"/>
                  </a:lnTo>
                  <a:lnTo>
                    <a:pt x="3" y="317"/>
                  </a:lnTo>
                  <a:lnTo>
                    <a:pt x="3" y="319"/>
                  </a:lnTo>
                  <a:lnTo>
                    <a:pt x="3" y="321"/>
                  </a:lnTo>
                  <a:lnTo>
                    <a:pt x="3" y="323"/>
                  </a:lnTo>
                  <a:lnTo>
                    <a:pt x="3" y="325"/>
                  </a:lnTo>
                  <a:lnTo>
                    <a:pt x="3" y="326"/>
                  </a:lnTo>
                  <a:lnTo>
                    <a:pt x="3" y="327"/>
                  </a:lnTo>
                  <a:lnTo>
                    <a:pt x="3" y="328"/>
                  </a:lnTo>
                  <a:lnTo>
                    <a:pt x="3" y="329"/>
                  </a:lnTo>
                  <a:lnTo>
                    <a:pt x="3" y="330"/>
                  </a:lnTo>
                  <a:lnTo>
                    <a:pt x="3" y="331"/>
                  </a:lnTo>
                  <a:lnTo>
                    <a:pt x="3" y="332"/>
                  </a:lnTo>
                  <a:lnTo>
                    <a:pt x="2" y="332"/>
                  </a:lnTo>
                  <a:lnTo>
                    <a:pt x="2" y="333"/>
                  </a:lnTo>
                  <a:lnTo>
                    <a:pt x="2" y="334"/>
                  </a:lnTo>
                  <a:lnTo>
                    <a:pt x="2" y="335"/>
                  </a:lnTo>
                  <a:lnTo>
                    <a:pt x="2" y="336"/>
                  </a:lnTo>
                  <a:lnTo>
                    <a:pt x="2" y="337"/>
                  </a:lnTo>
                  <a:lnTo>
                    <a:pt x="2" y="338"/>
                  </a:lnTo>
                  <a:lnTo>
                    <a:pt x="2" y="339"/>
                  </a:lnTo>
                  <a:lnTo>
                    <a:pt x="2" y="340"/>
                  </a:lnTo>
                  <a:lnTo>
                    <a:pt x="2" y="341"/>
                  </a:lnTo>
                  <a:lnTo>
                    <a:pt x="2" y="342"/>
                  </a:lnTo>
                  <a:lnTo>
                    <a:pt x="2" y="343"/>
                  </a:lnTo>
                  <a:lnTo>
                    <a:pt x="2" y="344"/>
                  </a:lnTo>
                  <a:lnTo>
                    <a:pt x="2" y="345"/>
                  </a:lnTo>
                  <a:lnTo>
                    <a:pt x="3" y="363"/>
                  </a:lnTo>
                  <a:lnTo>
                    <a:pt x="4" y="372"/>
                  </a:lnTo>
                  <a:lnTo>
                    <a:pt x="5" y="381"/>
                  </a:lnTo>
                  <a:lnTo>
                    <a:pt x="6" y="390"/>
                  </a:lnTo>
                  <a:lnTo>
                    <a:pt x="8" y="398"/>
                  </a:lnTo>
                  <a:lnTo>
                    <a:pt x="10" y="407"/>
                  </a:lnTo>
                  <a:lnTo>
                    <a:pt x="12" y="415"/>
                  </a:lnTo>
                  <a:lnTo>
                    <a:pt x="15" y="423"/>
                  </a:lnTo>
                  <a:lnTo>
                    <a:pt x="18" y="431"/>
                  </a:lnTo>
                  <a:lnTo>
                    <a:pt x="20" y="438"/>
                  </a:lnTo>
                  <a:lnTo>
                    <a:pt x="24" y="445"/>
                  </a:lnTo>
                  <a:lnTo>
                    <a:pt x="28" y="453"/>
                  </a:lnTo>
                  <a:lnTo>
                    <a:pt x="31" y="459"/>
                  </a:lnTo>
                  <a:lnTo>
                    <a:pt x="35" y="466"/>
                  </a:lnTo>
                  <a:lnTo>
                    <a:pt x="40" y="473"/>
                  </a:lnTo>
                  <a:lnTo>
                    <a:pt x="44" y="479"/>
                  </a:lnTo>
                  <a:lnTo>
                    <a:pt x="49" y="485"/>
                  </a:lnTo>
                  <a:lnTo>
                    <a:pt x="54" y="491"/>
                  </a:lnTo>
                  <a:lnTo>
                    <a:pt x="58" y="496"/>
                  </a:lnTo>
                  <a:lnTo>
                    <a:pt x="64" y="501"/>
                  </a:lnTo>
                  <a:lnTo>
                    <a:pt x="69" y="506"/>
                  </a:lnTo>
                  <a:lnTo>
                    <a:pt x="75" y="510"/>
                  </a:lnTo>
                  <a:lnTo>
                    <a:pt x="80" y="515"/>
                  </a:lnTo>
                  <a:lnTo>
                    <a:pt x="86" y="518"/>
                  </a:lnTo>
                  <a:lnTo>
                    <a:pt x="92" y="522"/>
                  </a:lnTo>
                  <a:lnTo>
                    <a:pt x="98" y="525"/>
                  </a:lnTo>
                  <a:lnTo>
                    <a:pt x="105" y="528"/>
                  </a:lnTo>
                  <a:lnTo>
                    <a:pt x="111" y="530"/>
                  </a:lnTo>
                  <a:lnTo>
                    <a:pt x="118" y="532"/>
                  </a:lnTo>
                  <a:lnTo>
                    <a:pt x="125" y="534"/>
                  </a:lnTo>
                  <a:lnTo>
                    <a:pt x="132" y="535"/>
                  </a:lnTo>
                  <a:lnTo>
                    <a:pt x="132" y="536"/>
                  </a:lnTo>
                  <a:lnTo>
                    <a:pt x="133" y="536"/>
                  </a:lnTo>
                  <a:lnTo>
                    <a:pt x="134" y="537"/>
                  </a:lnTo>
                  <a:lnTo>
                    <a:pt x="135" y="537"/>
                  </a:lnTo>
                  <a:lnTo>
                    <a:pt x="136" y="537"/>
                  </a:lnTo>
                  <a:lnTo>
                    <a:pt x="138" y="538"/>
                  </a:lnTo>
                  <a:lnTo>
                    <a:pt x="140" y="539"/>
                  </a:lnTo>
                  <a:lnTo>
                    <a:pt x="142" y="539"/>
                  </a:lnTo>
                  <a:lnTo>
                    <a:pt x="144" y="540"/>
                  </a:lnTo>
                  <a:lnTo>
                    <a:pt x="146" y="541"/>
                  </a:lnTo>
                  <a:lnTo>
                    <a:pt x="148" y="541"/>
                  </a:lnTo>
                  <a:lnTo>
                    <a:pt x="151" y="542"/>
                  </a:lnTo>
                  <a:lnTo>
                    <a:pt x="154" y="543"/>
                  </a:lnTo>
                  <a:lnTo>
                    <a:pt x="157" y="544"/>
                  </a:lnTo>
                  <a:lnTo>
                    <a:pt x="160" y="545"/>
                  </a:lnTo>
                  <a:lnTo>
                    <a:pt x="163" y="545"/>
                  </a:lnTo>
                  <a:lnTo>
                    <a:pt x="167" y="546"/>
                  </a:lnTo>
                  <a:lnTo>
                    <a:pt x="170" y="547"/>
                  </a:lnTo>
                  <a:lnTo>
                    <a:pt x="174" y="548"/>
                  </a:lnTo>
                  <a:lnTo>
                    <a:pt x="178" y="549"/>
                  </a:lnTo>
                  <a:lnTo>
                    <a:pt x="181" y="549"/>
                  </a:lnTo>
                  <a:lnTo>
                    <a:pt x="185" y="550"/>
                  </a:lnTo>
                  <a:lnTo>
                    <a:pt x="189" y="551"/>
                  </a:lnTo>
                  <a:lnTo>
                    <a:pt x="193" y="551"/>
                  </a:lnTo>
                  <a:lnTo>
                    <a:pt x="197" y="552"/>
                  </a:lnTo>
                  <a:lnTo>
                    <a:pt x="201" y="553"/>
                  </a:lnTo>
                  <a:lnTo>
                    <a:pt x="205" y="553"/>
                  </a:lnTo>
                  <a:lnTo>
                    <a:pt x="210" y="554"/>
                  </a:lnTo>
                  <a:lnTo>
                    <a:pt x="214" y="555"/>
                  </a:lnTo>
                  <a:lnTo>
                    <a:pt x="218" y="555"/>
                  </a:lnTo>
                  <a:lnTo>
                    <a:pt x="222" y="556"/>
                  </a:lnTo>
                  <a:lnTo>
                    <a:pt x="230" y="556"/>
                  </a:lnTo>
                  <a:lnTo>
                    <a:pt x="234" y="557"/>
                  </a:lnTo>
                  <a:lnTo>
                    <a:pt x="238" y="557"/>
                  </a:lnTo>
                  <a:lnTo>
                    <a:pt x="242" y="557"/>
                  </a:lnTo>
                  <a:lnTo>
                    <a:pt x="245" y="557"/>
                  </a:lnTo>
                  <a:lnTo>
                    <a:pt x="249" y="557"/>
                  </a:lnTo>
                  <a:lnTo>
                    <a:pt x="252" y="557"/>
                  </a:lnTo>
                  <a:lnTo>
                    <a:pt x="255" y="557"/>
                  </a:lnTo>
                  <a:lnTo>
                    <a:pt x="258" y="557"/>
                  </a:lnTo>
                  <a:lnTo>
                    <a:pt x="262" y="557"/>
                  </a:lnTo>
                  <a:lnTo>
                    <a:pt x="264" y="557"/>
                  </a:lnTo>
                  <a:lnTo>
                    <a:pt x="267" y="557"/>
                  </a:lnTo>
                  <a:lnTo>
                    <a:pt x="270" y="557"/>
                  </a:lnTo>
                  <a:lnTo>
                    <a:pt x="273" y="557"/>
                  </a:lnTo>
                  <a:lnTo>
                    <a:pt x="276" y="557"/>
                  </a:lnTo>
                  <a:lnTo>
                    <a:pt x="278" y="557"/>
                  </a:lnTo>
                  <a:lnTo>
                    <a:pt x="281" y="557"/>
                  </a:lnTo>
                  <a:lnTo>
                    <a:pt x="283" y="557"/>
                  </a:lnTo>
                  <a:lnTo>
                    <a:pt x="286" y="557"/>
                  </a:lnTo>
                  <a:lnTo>
                    <a:pt x="288" y="557"/>
                  </a:lnTo>
                  <a:lnTo>
                    <a:pt x="290" y="556"/>
                  </a:lnTo>
                  <a:lnTo>
                    <a:pt x="293" y="556"/>
                  </a:lnTo>
                  <a:lnTo>
                    <a:pt x="295" y="556"/>
                  </a:lnTo>
                  <a:lnTo>
                    <a:pt x="297" y="556"/>
                  </a:lnTo>
                  <a:lnTo>
                    <a:pt x="300" y="556"/>
                  </a:lnTo>
                  <a:lnTo>
                    <a:pt x="302" y="556"/>
                  </a:lnTo>
                  <a:lnTo>
                    <a:pt x="304" y="556"/>
                  </a:lnTo>
                  <a:lnTo>
                    <a:pt x="306" y="556"/>
                  </a:lnTo>
                  <a:lnTo>
                    <a:pt x="308" y="556"/>
                  </a:lnTo>
                  <a:lnTo>
                    <a:pt x="310" y="556"/>
                  </a:lnTo>
                  <a:lnTo>
                    <a:pt x="313" y="556"/>
                  </a:lnTo>
                  <a:lnTo>
                    <a:pt x="312" y="556"/>
                  </a:lnTo>
                  <a:lnTo>
                    <a:pt x="311" y="557"/>
                  </a:lnTo>
                  <a:lnTo>
                    <a:pt x="315" y="557"/>
                  </a:lnTo>
                  <a:lnTo>
                    <a:pt x="317" y="557"/>
                  </a:lnTo>
                  <a:lnTo>
                    <a:pt x="320" y="557"/>
                  </a:lnTo>
                  <a:lnTo>
                    <a:pt x="322" y="557"/>
                  </a:lnTo>
                  <a:lnTo>
                    <a:pt x="324" y="557"/>
                  </a:lnTo>
                  <a:lnTo>
                    <a:pt x="326" y="557"/>
                  </a:lnTo>
                  <a:lnTo>
                    <a:pt x="328" y="557"/>
                  </a:lnTo>
                  <a:lnTo>
                    <a:pt x="330" y="557"/>
                  </a:lnTo>
                  <a:lnTo>
                    <a:pt x="333" y="558"/>
                  </a:lnTo>
                  <a:lnTo>
                    <a:pt x="335" y="558"/>
                  </a:lnTo>
                  <a:lnTo>
                    <a:pt x="338" y="558"/>
                  </a:lnTo>
                  <a:lnTo>
                    <a:pt x="340" y="558"/>
                  </a:lnTo>
                  <a:lnTo>
                    <a:pt x="342" y="558"/>
                  </a:lnTo>
                  <a:lnTo>
                    <a:pt x="345" y="558"/>
                  </a:lnTo>
                  <a:lnTo>
                    <a:pt x="348" y="559"/>
                  </a:lnTo>
                  <a:lnTo>
                    <a:pt x="350" y="559"/>
                  </a:lnTo>
                  <a:lnTo>
                    <a:pt x="353" y="559"/>
                  </a:lnTo>
                  <a:lnTo>
                    <a:pt x="356" y="559"/>
                  </a:lnTo>
                  <a:lnTo>
                    <a:pt x="359" y="559"/>
                  </a:lnTo>
                  <a:lnTo>
                    <a:pt x="362" y="559"/>
                  </a:lnTo>
                  <a:lnTo>
                    <a:pt x="365" y="559"/>
                  </a:lnTo>
                  <a:lnTo>
                    <a:pt x="368" y="559"/>
                  </a:lnTo>
                  <a:lnTo>
                    <a:pt x="371" y="559"/>
                  </a:lnTo>
                  <a:lnTo>
                    <a:pt x="374" y="559"/>
                  </a:lnTo>
                  <a:lnTo>
                    <a:pt x="378" y="559"/>
                  </a:lnTo>
                  <a:lnTo>
                    <a:pt x="381" y="558"/>
                  </a:lnTo>
                  <a:lnTo>
                    <a:pt x="385" y="558"/>
                  </a:lnTo>
                  <a:lnTo>
                    <a:pt x="389" y="558"/>
                  </a:lnTo>
                  <a:lnTo>
                    <a:pt x="392" y="557"/>
                  </a:lnTo>
                  <a:lnTo>
                    <a:pt x="396" y="557"/>
                  </a:lnTo>
                  <a:lnTo>
                    <a:pt x="401" y="557"/>
                  </a:lnTo>
                  <a:lnTo>
                    <a:pt x="409" y="556"/>
                  </a:lnTo>
                  <a:lnTo>
                    <a:pt x="413" y="555"/>
                  </a:lnTo>
                  <a:lnTo>
                    <a:pt x="418" y="555"/>
                  </a:lnTo>
                  <a:lnTo>
                    <a:pt x="422" y="554"/>
                  </a:lnTo>
                  <a:lnTo>
                    <a:pt x="426" y="553"/>
                  </a:lnTo>
                  <a:lnTo>
                    <a:pt x="430" y="553"/>
                  </a:lnTo>
                  <a:lnTo>
                    <a:pt x="434" y="552"/>
                  </a:lnTo>
                  <a:lnTo>
                    <a:pt x="438" y="551"/>
                  </a:lnTo>
                  <a:lnTo>
                    <a:pt x="442" y="551"/>
                  </a:lnTo>
                  <a:lnTo>
                    <a:pt x="446" y="550"/>
                  </a:lnTo>
                  <a:lnTo>
                    <a:pt x="449" y="549"/>
                  </a:lnTo>
                  <a:lnTo>
                    <a:pt x="453" y="548"/>
                  </a:lnTo>
                  <a:lnTo>
                    <a:pt x="456" y="547"/>
                  </a:lnTo>
                  <a:lnTo>
                    <a:pt x="460" y="547"/>
                  </a:lnTo>
                  <a:lnTo>
                    <a:pt x="463" y="546"/>
                  </a:lnTo>
                  <a:lnTo>
                    <a:pt x="466" y="545"/>
                  </a:lnTo>
                  <a:lnTo>
                    <a:pt x="469" y="545"/>
                  </a:lnTo>
                  <a:lnTo>
                    <a:pt x="472" y="544"/>
                  </a:lnTo>
                  <a:lnTo>
                    <a:pt x="474" y="543"/>
                  </a:lnTo>
                  <a:lnTo>
                    <a:pt x="476" y="543"/>
                  </a:lnTo>
                  <a:lnTo>
                    <a:pt x="479" y="542"/>
                  </a:lnTo>
                  <a:lnTo>
                    <a:pt x="481" y="541"/>
                  </a:lnTo>
                  <a:lnTo>
                    <a:pt x="483" y="541"/>
                  </a:lnTo>
                  <a:lnTo>
                    <a:pt x="485" y="541"/>
                  </a:lnTo>
                  <a:lnTo>
                    <a:pt x="486" y="540"/>
                  </a:lnTo>
                  <a:lnTo>
                    <a:pt x="488" y="540"/>
                  </a:lnTo>
                  <a:lnTo>
                    <a:pt x="488" y="539"/>
                  </a:lnTo>
                  <a:lnTo>
                    <a:pt x="490" y="539"/>
                  </a:lnTo>
                  <a:lnTo>
                    <a:pt x="491" y="539"/>
                  </a:lnTo>
                  <a:lnTo>
                    <a:pt x="504" y="535"/>
                  </a:lnTo>
                  <a:lnTo>
                    <a:pt x="511" y="533"/>
                  </a:lnTo>
                  <a:lnTo>
                    <a:pt x="518" y="531"/>
                  </a:lnTo>
                  <a:lnTo>
                    <a:pt x="524" y="528"/>
                  </a:lnTo>
                  <a:lnTo>
                    <a:pt x="530" y="525"/>
                  </a:lnTo>
                  <a:lnTo>
                    <a:pt x="536" y="521"/>
                  </a:lnTo>
                  <a:lnTo>
                    <a:pt x="542" y="517"/>
                  </a:lnTo>
                  <a:lnTo>
                    <a:pt x="548" y="513"/>
                  </a:lnTo>
                  <a:lnTo>
                    <a:pt x="554" y="508"/>
                  </a:lnTo>
                  <a:lnTo>
                    <a:pt x="559" y="503"/>
                  </a:lnTo>
                  <a:lnTo>
                    <a:pt x="564" y="498"/>
                  </a:lnTo>
                  <a:lnTo>
                    <a:pt x="570" y="493"/>
                  </a:lnTo>
                  <a:lnTo>
                    <a:pt x="574" y="487"/>
                  </a:lnTo>
                  <a:lnTo>
                    <a:pt x="579" y="481"/>
                  </a:lnTo>
                  <a:lnTo>
                    <a:pt x="584" y="475"/>
                  </a:lnTo>
                  <a:lnTo>
                    <a:pt x="588" y="468"/>
                  </a:lnTo>
                  <a:lnTo>
                    <a:pt x="592" y="461"/>
                  </a:lnTo>
                  <a:lnTo>
                    <a:pt x="596" y="454"/>
                  </a:lnTo>
                  <a:lnTo>
                    <a:pt x="599" y="447"/>
                  </a:lnTo>
                  <a:lnTo>
                    <a:pt x="602" y="439"/>
                  </a:lnTo>
                  <a:lnTo>
                    <a:pt x="606" y="432"/>
                  </a:lnTo>
                  <a:lnTo>
                    <a:pt x="608" y="424"/>
                  </a:lnTo>
                  <a:lnTo>
                    <a:pt x="611" y="416"/>
                  </a:lnTo>
                  <a:lnTo>
                    <a:pt x="613" y="408"/>
                  </a:lnTo>
                  <a:lnTo>
                    <a:pt x="615" y="399"/>
                  </a:lnTo>
                  <a:lnTo>
                    <a:pt x="617" y="391"/>
                  </a:lnTo>
                  <a:lnTo>
                    <a:pt x="618" y="382"/>
                  </a:lnTo>
                  <a:lnTo>
                    <a:pt x="620" y="373"/>
                  </a:lnTo>
                  <a:lnTo>
                    <a:pt x="620" y="365"/>
                  </a:lnTo>
                  <a:lnTo>
                    <a:pt x="621" y="355"/>
                  </a:lnTo>
                  <a:lnTo>
                    <a:pt x="621" y="347"/>
                  </a:lnTo>
                  <a:lnTo>
                    <a:pt x="621" y="345"/>
                  </a:lnTo>
                  <a:lnTo>
                    <a:pt x="621" y="344"/>
                  </a:lnTo>
                  <a:lnTo>
                    <a:pt x="621" y="343"/>
                  </a:lnTo>
                  <a:lnTo>
                    <a:pt x="621" y="342"/>
                  </a:lnTo>
                  <a:lnTo>
                    <a:pt x="621" y="341"/>
                  </a:lnTo>
                  <a:lnTo>
                    <a:pt x="621" y="340"/>
                  </a:lnTo>
                  <a:lnTo>
                    <a:pt x="621" y="339"/>
                  </a:lnTo>
                  <a:lnTo>
                    <a:pt x="621" y="338"/>
                  </a:lnTo>
                  <a:lnTo>
                    <a:pt x="621" y="337"/>
                  </a:lnTo>
                  <a:lnTo>
                    <a:pt x="621" y="336"/>
                  </a:lnTo>
                  <a:lnTo>
                    <a:pt x="621" y="335"/>
                  </a:lnTo>
                  <a:lnTo>
                    <a:pt x="620" y="334"/>
                  </a:lnTo>
                  <a:lnTo>
                    <a:pt x="620" y="333"/>
                  </a:lnTo>
                  <a:lnTo>
                    <a:pt x="620" y="332"/>
                  </a:lnTo>
                  <a:lnTo>
                    <a:pt x="620" y="331"/>
                  </a:lnTo>
                  <a:lnTo>
                    <a:pt x="620" y="330"/>
                  </a:lnTo>
                  <a:lnTo>
                    <a:pt x="620" y="329"/>
                  </a:lnTo>
                  <a:lnTo>
                    <a:pt x="620" y="328"/>
                  </a:lnTo>
                  <a:lnTo>
                    <a:pt x="620" y="327"/>
                  </a:lnTo>
                  <a:lnTo>
                    <a:pt x="620" y="326"/>
                  </a:lnTo>
                  <a:lnTo>
                    <a:pt x="620" y="325"/>
                  </a:lnTo>
                  <a:lnTo>
                    <a:pt x="621" y="323"/>
                  </a:lnTo>
                  <a:lnTo>
                    <a:pt x="621" y="321"/>
                  </a:lnTo>
                  <a:lnTo>
                    <a:pt x="621" y="318"/>
                  </a:lnTo>
                  <a:lnTo>
                    <a:pt x="621" y="315"/>
                  </a:lnTo>
                  <a:lnTo>
                    <a:pt x="621" y="311"/>
                  </a:lnTo>
                  <a:lnTo>
                    <a:pt x="621" y="307"/>
                  </a:lnTo>
                  <a:lnTo>
                    <a:pt x="621" y="302"/>
                  </a:lnTo>
                  <a:lnTo>
                    <a:pt x="621" y="297"/>
                  </a:lnTo>
                  <a:lnTo>
                    <a:pt x="622" y="292"/>
                  </a:lnTo>
                  <a:lnTo>
                    <a:pt x="622" y="286"/>
                  </a:lnTo>
                  <a:lnTo>
                    <a:pt x="622" y="280"/>
                  </a:lnTo>
                  <a:lnTo>
                    <a:pt x="622" y="274"/>
                  </a:lnTo>
                  <a:lnTo>
                    <a:pt x="622" y="268"/>
                  </a:lnTo>
                  <a:lnTo>
                    <a:pt x="622" y="261"/>
                  </a:lnTo>
                  <a:lnTo>
                    <a:pt x="622" y="254"/>
                  </a:lnTo>
                  <a:lnTo>
                    <a:pt x="622" y="247"/>
                  </a:lnTo>
                  <a:lnTo>
                    <a:pt x="622" y="239"/>
                  </a:lnTo>
                  <a:lnTo>
                    <a:pt x="622" y="232"/>
                  </a:lnTo>
                  <a:lnTo>
                    <a:pt x="622" y="224"/>
                  </a:lnTo>
                  <a:lnTo>
                    <a:pt x="623" y="216"/>
                  </a:lnTo>
                  <a:lnTo>
                    <a:pt x="623" y="208"/>
                  </a:lnTo>
                  <a:lnTo>
                    <a:pt x="623" y="200"/>
                  </a:lnTo>
                  <a:lnTo>
                    <a:pt x="623" y="191"/>
                  </a:lnTo>
                  <a:lnTo>
                    <a:pt x="623" y="183"/>
                  </a:lnTo>
                  <a:lnTo>
                    <a:pt x="623" y="175"/>
                  </a:lnTo>
                  <a:lnTo>
                    <a:pt x="623" y="166"/>
                  </a:lnTo>
                  <a:lnTo>
                    <a:pt x="623" y="157"/>
                  </a:lnTo>
                  <a:lnTo>
                    <a:pt x="624" y="149"/>
                  </a:lnTo>
                  <a:lnTo>
                    <a:pt x="624" y="135"/>
                  </a:lnTo>
                  <a:lnTo>
                    <a:pt x="624" y="129"/>
                  </a:lnTo>
                  <a:lnTo>
                    <a:pt x="624" y="123"/>
                  </a:lnTo>
                  <a:lnTo>
                    <a:pt x="624" y="117"/>
                  </a:lnTo>
                  <a:lnTo>
                    <a:pt x="624" y="111"/>
                  </a:lnTo>
                  <a:lnTo>
                    <a:pt x="624" y="105"/>
                  </a:lnTo>
                  <a:lnTo>
                    <a:pt x="624" y="99"/>
                  </a:lnTo>
                  <a:lnTo>
                    <a:pt x="624" y="94"/>
                  </a:lnTo>
                  <a:lnTo>
                    <a:pt x="624" y="88"/>
                  </a:lnTo>
                  <a:lnTo>
                    <a:pt x="624" y="83"/>
                  </a:lnTo>
                  <a:lnTo>
                    <a:pt x="624" y="78"/>
                  </a:lnTo>
                  <a:lnTo>
                    <a:pt x="624" y="73"/>
                  </a:lnTo>
                  <a:lnTo>
                    <a:pt x="624" y="69"/>
                  </a:lnTo>
                  <a:lnTo>
                    <a:pt x="624" y="64"/>
                  </a:lnTo>
                  <a:lnTo>
                    <a:pt x="624" y="59"/>
                  </a:lnTo>
                  <a:lnTo>
                    <a:pt x="623" y="55"/>
                  </a:lnTo>
                  <a:lnTo>
                    <a:pt x="623" y="51"/>
                  </a:lnTo>
                  <a:lnTo>
                    <a:pt x="623" y="47"/>
                  </a:lnTo>
                  <a:lnTo>
                    <a:pt x="623" y="43"/>
                  </a:lnTo>
                  <a:lnTo>
                    <a:pt x="623" y="39"/>
                  </a:lnTo>
                  <a:lnTo>
                    <a:pt x="623" y="35"/>
                  </a:lnTo>
                  <a:lnTo>
                    <a:pt x="623" y="31"/>
                  </a:lnTo>
                  <a:lnTo>
                    <a:pt x="623" y="27"/>
                  </a:lnTo>
                  <a:lnTo>
                    <a:pt x="623" y="24"/>
                  </a:lnTo>
                  <a:lnTo>
                    <a:pt x="623" y="21"/>
                  </a:lnTo>
                  <a:lnTo>
                    <a:pt x="623" y="17"/>
                  </a:lnTo>
                  <a:lnTo>
                    <a:pt x="623" y="14"/>
                  </a:lnTo>
                  <a:lnTo>
                    <a:pt x="623" y="11"/>
                  </a:lnTo>
                  <a:lnTo>
                    <a:pt x="623" y="7"/>
                  </a:lnTo>
                  <a:lnTo>
                    <a:pt x="623" y="5"/>
                  </a:lnTo>
                  <a:lnTo>
                    <a:pt x="624" y="2"/>
                  </a:lnTo>
                  <a:lnTo>
                    <a:pt x="619" y="1"/>
                  </a:lnTo>
                  <a:lnTo>
                    <a:pt x="613" y="0"/>
                  </a:lnTo>
                  <a:lnTo>
                    <a:pt x="605" y="0"/>
                  </a:lnTo>
                  <a:lnTo>
                    <a:pt x="595" y="0"/>
                  </a:lnTo>
                  <a:lnTo>
                    <a:pt x="584" y="0"/>
                  </a:lnTo>
                  <a:lnTo>
                    <a:pt x="570" y="0"/>
                  </a:lnTo>
                  <a:lnTo>
                    <a:pt x="555" y="0"/>
                  </a:lnTo>
                  <a:lnTo>
                    <a:pt x="538" y="0"/>
                  </a:lnTo>
                  <a:lnTo>
                    <a:pt x="520" y="0"/>
                  </a:lnTo>
                  <a:lnTo>
                    <a:pt x="501" y="0"/>
                  </a:lnTo>
                  <a:lnTo>
                    <a:pt x="481" y="1"/>
                  </a:lnTo>
                  <a:lnTo>
                    <a:pt x="459" y="1"/>
                  </a:lnTo>
                  <a:lnTo>
                    <a:pt x="436" y="1"/>
                  </a:lnTo>
                  <a:lnTo>
                    <a:pt x="413" y="1"/>
                  </a:lnTo>
                  <a:lnTo>
                    <a:pt x="389" y="2"/>
                  </a:lnTo>
                  <a:lnTo>
                    <a:pt x="364" y="2"/>
                  </a:lnTo>
                  <a:lnTo>
                    <a:pt x="340" y="3"/>
                  </a:lnTo>
                  <a:lnTo>
                    <a:pt x="314" y="3"/>
                  </a:lnTo>
                  <a:lnTo>
                    <a:pt x="288" y="3"/>
                  </a:lnTo>
                  <a:lnTo>
                    <a:pt x="262" y="3"/>
                  </a:lnTo>
                  <a:lnTo>
                    <a:pt x="236" y="3"/>
                  </a:lnTo>
                  <a:lnTo>
                    <a:pt x="210" y="4"/>
                  </a:lnTo>
                  <a:lnTo>
                    <a:pt x="185" y="4"/>
                  </a:lnTo>
                  <a:lnTo>
                    <a:pt x="160" y="4"/>
                  </a:lnTo>
                  <a:lnTo>
                    <a:pt x="134" y="4"/>
                  </a:lnTo>
                  <a:lnTo>
                    <a:pt x="110" y="4"/>
                  </a:lnTo>
                  <a:lnTo>
                    <a:pt x="86" y="4"/>
                  </a:lnTo>
                  <a:lnTo>
                    <a:pt x="64" y="3"/>
                  </a:lnTo>
                  <a:lnTo>
                    <a:pt x="42" y="3"/>
                  </a:lnTo>
                  <a:lnTo>
                    <a:pt x="20" y="3"/>
                  </a:lnTo>
                  <a:lnTo>
                    <a:pt x="1" y="2"/>
                  </a:lnTo>
                </a:path>
              </a:pathLst>
            </a:custGeom>
            <a:ln w="12700" cap="rnd" cmpd="sng">
              <a:solidFill>
                <a:srgbClr val="000000"/>
              </a:solidFill>
              <a:prstDash val="solid"/>
              <a:round/>
              <a:headEnd type="none" w="sm" len="sm"/>
              <a:tailEnd type="none" w="sm" len="sm"/>
            </a:ln>
            <a:effectLst/>
          </p:spPr>
          <p:txBody>
            <a:bodyPr/>
            <a:lstStyle/>
            <a:p>
              <a:endParaRPr lang="es-CL"/>
            </a:p>
          </p:txBody>
        </p:sp>
        <p:sp>
          <p:nvSpPr>
            <p:cNvPr id="65707" name="Line 171"/>
            <p:cNvSpPr>
              <a:spLocks noChangeShapeType="1"/>
            </p:cNvSpPr>
            <p:nvPr/>
          </p:nvSpPr>
          <p:spPr bwMode="auto">
            <a:xfrm flipH="1">
              <a:off x="2215" y="1647"/>
              <a:ext cx="1" cy="332"/>
            </a:xfrm>
            <a:prstGeom prst="line">
              <a:avLst/>
            </a:prstGeom>
            <a:noFill/>
            <a:ln w="76200">
              <a:solidFill>
                <a:srgbClr val="0000FF"/>
              </a:solidFill>
              <a:round/>
              <a:headEnd type="none" w="sm" len="sm"/>
              <a:tailEnd type="stealth" w="med" len="med"/>
            </a:ln>
            <a:effectLst/>
          </p:spPr>
          <p:txBody>
            <a:bodyPr/>
            <a:lstStyle/>
            <a:p>
              <a:endParaRPr lang="es-CL"/>
            </a:p>
          </p:txBody>
        </p:sp>
        <p:sp>
          <p:nvSpPr>
            <p:cNvPr id="65708" name="Rectangle 172"/>
            <p:cNvSpPr>
              <a:spLocks noChangeArrowheads="1"/>
            </p:cNvSpPr>
            <p:nvPr/>
          </p:nvSpPr>
          <p:spPr bwMode="auto">
            <a:xfrm>
              <a:off x="1923" y="1640"/>
              <a:ext cx="253" cy="237"/>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b="1">
                  <a:solidFill>
                    <a:srgbClr val="0000FF"/>
                  </a:solidFill>
                  <a:latin typeface="Arial" charset="0"/>
                </a:rPr>
                <a:t>G</a:t>
              </a:r>
            </a:p>
          </p:txBody>
        </p:sp>
      </p:grpSp>
      <p:sp>
        <p:nvSpPr>
          <p:cNvPr id="65709" name="Rectangle 173"/>
          <p:cNvSpPr>
            <a:spLocks noChangeArrowheads="1"/>
          </p:cNvSpPr>
          <p:nvPr/>
        </p:nvSpPr>
        <p:spPr bwMode="auto">
          <a:xfrm>
            <a:off x="3060700" y="3138488"/>
            <a:ext cx="385763" cy="376237"/>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b="1">
                <a:solidFill>
                  <a:srgbClr val="FF0000"/>
                </a:solidFill>
                <a:latin typeface="Arial" charset="0"/>
              </a:rPr>
              <a:t>B</a:t>
            </a:r>
          </a:p>
        </p:txBody>
      </p:sp>
      <p:sp>
        <p:nvSpPr>
          <p:cNvPr id="65710" name="Line 174"/>
          <p:cNvSpPr>
            <a:spLocks noChangeShapeType="1"/>
          </p:cNvSpPr>
          <p:nvPr/>
        </p:nvSpPr>
        <p:spPr bwMode="auto">
          <a:xfrm>
            <a:off x="3055938" y="3082925"/>
            <a:ext cx="938212" cy="6350"/>
          </a:xfrm>
          <a:prstGeom prst="line">
            <a:avLst/>
          </a:prstGeom>
          <a:noFill/>
          <a:ln w="12700">
            <a:solidFill>
              <a:srgbClr val="000000"/>
            </a:solidFill>
            <a:prstDash val="dash"/>
            <a:round/>
            <a:headEnd type="none" w="sm" len="sm"/>
            <a:tailEnd type="none" w="sm" len="sm"/>
          </a:ln>
          <a:effectLst/>
        </p:spPr>
        <p:txBody>
          <a:bodyPr/>
          <a:lstStyle/>
          <a:p>
            <a:endParaRPr lang="es-CL"/>
          </a:p>
        </p:txBody>
      </p:sp>
      <p:sp>
        <p:nvSpPr>
          <p:cNvPr id="65711" name="Freeform 175"/>
          <p:cNvSpPr>
            <a:spLocks/>
          </p:cNvSpPr>
          <p:nvPr/>
        </p:nvSpPr>
        <p:spPr bwMode="auto">
          <a:xfrm>
            <a:off x="3524250" y="3114675"/>
            <a:ext cx="1588" cy="419100"/>
          </a:xfrm>
          <a:custGeom>
            <a:avLst/>
            <a:gdLst/>
            <a:ahLst/>
            <a:cxnLst>
              <a:cxn ang="0">
                <a:pos x="0" y="263"/>
              </a:cxn>
              <a:cxn ang="0">
                <a:pos x="0" y="246"/>
              </a:cxn>
              <a:cxn ang="0">
                <a:pos x="0" y="238"/>
              </a:cxn>
              <a:cxn ang="0">
                <a:pos x="0" y="230"/>
              </a:cxn>
              <a:cxn ang="0">
                <a:pos x="0" y="222"/>
              </a:cxn>
              <a:cxn ang="0">
                <a:pos x="0" y="213"/>
              </a:cxn>
              <a:cxn ang="0">
                <a:pos x="0" y="205"/>
              </a:cxn>
              <a:cxn ang="0">
                <a:pos x="0" y="197"/>
              </a:cxn>
              <a:cxn ang="0">
                <a:pos x="0" y="188"/>
              </a:cxn>
              <a:cxn ang="0">
                <a:pos x="0" y="180"/>
              </a:cxn>
              <a:cxn ang="0">
                <a:pos x="0" y="172"/>
              </a:cxn>
              <a:cxn ang="0">
                <a:pos x="0" y="164"/>
              </a:cxn>
              <a:cxn ang="0">
                <a:pos x="0" y="156"/>
              </a:cxn>
              <a:cxn ang="0">
                <a:pos x="0" y="147"/>
              </a:cxn>
              <a:cxn ang="0">
                <a:pos x="0" y="140"/>
              </a:cxn>
              <a:cxn ang="0">
                <a:pos x="0" y="131"/>
              </a:cxn>
              <a:cxn ang="0">
                <a:pos x="0" y="123"/>
              </a:cxn>
              <a:cxn ang="0">
                <a:pos x="0" y="115"/>
              </a:cxn>
              <a:cxn ang="0">
                <a:pos x="0" y="106"/>
              </a:cxn>
              <a:cxn ang="0">
                <a:pos x="0" y="98"/>
              </a:cxn>
              <a:cxn ang="0">
                <a:pos x="0" y="90"/>
              </a:cxn>
              <a:cxn ang="0">
                <a:pos x="0" y="82"/>
              </a:cxn>
              <a:cxn ang="0">
                <a:pos x="0" y="74"/>
              </a:cxn>
              <a:cxn ang="0">
                <a:pos x="0" y="65"/>
              </a:cxn>
              <a:cxn ang="0">
                <a:pos x="0" y="57"/>
              </a:cxn>
              <a:cxn ang="0">
                <a:pos x="0" y="49"/>
              </a:cxn>
              <a:cxn ang="0">
                <a:pos x="0" y="41"/>
              </a:cxn>
              <a:cxn ang="0">
                <a:pos x="0" y="33"/>
              </a:cxn>
              <a:cxn ang="0">
                <a:pos x="0" y="25"/>
              </a:cxn>
              <a:cxn ang="0">
                <a:pos x="0" y="16"/>
              </a:cxn>
              <a:cxn ang="0">
                <a:pos x="0" y="8"/>
              </a:cxn>
              <a:cxn ang="0">
                <a:pos x="0" y="0"/>
              </a:cxn>
            </a:cxnLst>
            <a:rect l="0" t="0" r="r" b="b"/>
            <a:pathLst>
              <a:path w="1" h="264">
                <a:moveTo>
                  <a:pt x="0" y="263"/>
                </a:moveTo>
                <a:lnTo>
                  <a:pt x="0" y="246"/>
                </a:lnTo>
                <a:lnTo>
                  <a:pt x="0" y="238"/>
                </a:lnTo>
                <a:lnTo>
                  <a:pt x="0" y="230"/>
                </a:lnTo>
                <a:lnTo>
                  <a:pt x="0" y="222"/>
                </a:lnTo>
                <a:lnTo>
                  <a:pt x="0" y="213"/>
                </a:lnTo>
                <a:lnTo>
                  <a:pt x="0" y="205"/>
                </a:lnTo>
                <a:lnTo>
                  <a:pt x="0" y="197"/>
                </a:lnTo>
                <a:lnTo>
                  <a:pt x="0" y="188"/>
                </a:lnTo>
                <a:lnTo>
                  <a:pt x="0" y="180"/>
                </a:lnTo>
                <a:lnTo>
                  <a:pt x="0" y="172"/>
                </a:lnTo>
                <a:lnTo>
                  <a:pt x="0" y="164"/>
                </a:lnTo>
                <a:lnTo>
                  <a:pt x="0" y="156"/>
                </a:lnTo>
                <a:lnTo>
                  <a:pt x="0" y="147"/>
                </a:lnTo>
                <a:lnTo>
                  <a:pt x="0" y="140"/>
                </a:lnTo>
                <a:lnTo>
                  <a:pt x="0" y="131"/>
                </a:lnTo>
                <a:lnTo>
                  <a:pt x="0" y="123"/>
                </a:lnTo>
                <a:lnTo>
                  <a:pt x="0" y="115"/>
                </a:lnTo>
                <a:lnTo>
                  <a:pt x="0" y="106"/>
                </a:lnTo>
                <a:lnTo>
                  <a:pt x="0" y="98"/>
                </a:lnTo>
                <a:lnTo>
                  <a:pt x="0" y="90"/>
                </a:lnTo>
                <a:lnTo>
                  <a:pt x="0" y="82"/>
                </a:lnTo>
                <a:lnTo>
                  <a:pt x="0" y="74"/>
                </a:lnTo>
                <a:lnTo>
                  <a:pt x="0" y="65"/>
                </a:lnTo>
                <a:lnTo>
                  <a:pt x="0" y="57"/>
                </a:lnTo>
                <a:lnTo>
                  <a:pt x="0" y="49"/>
                </a:lnTo>
                <a:lnTo>
                  <a:pt x="0" y="41"/>
                </a:lnTo>
                <a:lnTo>
                  <a:pt x="0" y="33"/>
                </a:lnTo>
                <a:lnTo>
                  <a:pt x="0" y="25"/>
                </a:lnTo>
                <a:lnTo>
                  <a:pt x="0" y="16"/>
                </a:lnTo>
                <a:lnTo>
                  <a:pt x="0" y="8"/>
                </a:lnTo>
                <a:lnTo>
                  <a:pt x="0" y="0"/>
                </a:lnTo>
              </a:path>
            </a:pathLst>
          </a:custGeom>
          <a:noFill/>
          <a:ln w="76200" cap="rnd" cmpd="sng">
            <a:solidFill>
              <a:srgbClr val="FF0000"/>
            </a:solidFill>
            <a:prstDash val="solid"/>
            <a:round/>
            <a:headEnd type="none" w="sm" len="sm"/>
            <a:tailEnd type="stealth" w="med" len="med"/>
          </a:ln>
          <a:effectLst/>
        </p:spPr>
        <p:txBody>
          <a:bodyPr/>
          <a:lstStyle/>
          <a:p>
            <a:endParaRPr lang="es-CL"/>
          </a:p>
        </p:txBody>
      </p:sp>
      <p:sp>
        <p:nvSpPr>
          <p:cNvPr id="65712" name="Rectangle 176"/>
          <p:cNvSpPr>
            <a:spLocks noGrp="1" noChangeArrowheads="1"/>
          </p:cNvSpPr>
          <p:nvPr>
            <p:ph type="title" idx="4294967295"/>
          </p:nvPr>
        </p:nvSpPr>
        <p:spPr/>
        <p:txBody>
          <a:bodyPr>
            <a:normAutofit fontScale="90000"/>
          </a:bodyPr>
          <a:lstStyle/>
          <a:p>
            <a:r>
              <a:rPr lang="es-ES" dirty="0"/>
              <a:t>Flotación</a:t>
            </a:r>
            <a:br>
              <a:rPr lang="es-ES" dirty="0"/>
            </a:br>
            <a:r>
              <a:rPr lang="es-ES" sz="3100" dirty="0"/>
              <a:t>Volumen sumergido</a:t>
            </a:r>
          </a:p>
        </p:txBody>
      </p:sp>
      <p:sp>
        <p:nvSpPr>
          <p:cNvPr id="11" name="Marcador de fecha 10">
            <a:extLst>
              <a:ext uri="{FF2B5EF4-FFF2-40B4-BE49-F238E27FC236}">
                <a16:creationId xmlns:a16="http://schemas.microsoft.com/office/drawing/2014/main" id="{777AB5B9-1479-A7E7-9A13-7BB3A05A19F2}"/>
              </a:ext>
            </a:extLst>
          </p:cNvPr>
          <p:cNvSpPr>
            <a:spLocks noGrp="1"/>
          </p:cNvSpPr>
          <p:nvPr>
            <p:ph type="dt" sz="half" idx="10"/>
          </p:nvPr>
        </p:nvSpPr>
        <p:spPr/>
        <p:txBody>
          <a:bodyPr/>
          <a:lstStyle/>
          <a:p>
            <a:pPr>
              <a:defRPr/>
            </a:pPr>
            <a:fld id="{72328CD5-224A-4738-9DC1-DD11199046B4}" type="datetime1">
              <a:rPr lang="es-CL" smtClean="0"/>
              <a:t>18-03-2024</a:t>
            </a:fld>
            <a:endParaRPr lang="es-ES"/>
          </a:p>
        </p:txBody>
      </p:sp>
      <p:sp>
        <p:nvSpPr>
          <p:cNvPr id="12" name="Marcador de pie de página 11">
            <a:extLst>
              <a:ext uri="{FF2B5EF4-FFF2-40B4-BE49-F238E27FC236}">
                <a16:creationId xmlns:a16="http://schemas.microsoft.com/office/drawing/2014/main" id="{2ACEF2C6-C37E-238B-FE0A-67D9BB6EC495}"/>
              </a:ext>
            </a:extLst>
          </p:cNvPr>
          <p:cNvSpPr>
            <a:spLocks noGrp="1"/>
          </p:cNvSpPr>
          <p:nvPr>
            <p:ph type="ftr" sz="quarter" idx="11"/>
          </p:nvPr>
        </p:nvSpPr>
        <p:spPr/>
        <p:txBody>
          <a:bodyPr/>
          <a:lstStyle/>
          <a:p>
            <a:pPr>
              <a:defRPr/>
            </a:pPr>
            <a:r>
              <a:rPr lang="es-ES"/>
              <a:t>UT 1 Fundamentos de Estabilidad tercera parte</a:t>
            </a:r>
          </a:p>
        </p:txBody>
      </p:sp>
      <p:sp>
        <p:nvSpPr>
          <p:cNvPr id="13" name="Marcador de número de diapositiva 12">
            <a:extLst>
              <a:ext uri="{FF2B5EF4-FFF2-40B4-BE49-F238E27FC236}">
                <a16:creationId xmlns:a16="http://schemas.microsoft.com/office/drawing/2014/main" id="{9640F93E-BBA3-A1CA-7F45-98666D039481}"/>
              </a:ext>
            </a:extLst>
          </p:cNvPr>
          <p:cNvSpPr>
            <a:spLocks noGrp="1"/>
          </p:cNvSpPr>
          <p:nvPr>
            <p:ph type="sldNum" sz="quarter" idx="12"/>
          </p:nvPr>
        </p:nvSpPr>
        <p:spPr/>
        <p:txBody>
          <a:bodyPr/>
          <a:lstStyle/>
          <a:p>
            <a:pPr>
              <a:defRPr/>
            </a:pPr>
            <a:fld id="{90111581-DA39-4E98-B9BB-2C3642245267}" type="slidenum">
              <a:rPr lang="es-ES" smtClean="0"/>
              <a:pPr>
                <a:defRPr/>
              </a:pPr>
              <a:t>7</a:t>
            </a:fld>
            <a:endParaRPr lang="es-ES"/>
          </a:p>
        </p:txBody>
      </p:sp>
    </p:spTree>
  </p:cSld>
  <p:clrMapOvr>
    <a:masterClrMapping/>
  </p:clrMapOvr>
  <p:transition advClick="0" advTm="1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33350" y="2873375"/>
            <a:ext cx="7847013" cy="1477963"/>
            <a:chOff x="84" y="1810"/>
            <a:chExt cx="4943" cy="931"/>
          </a:xfrm>
        </p:grpSpPr>
        <p:sp>
          <p:nvSpPr>
            <p:cNvPr id="67587" name="Freeform 3"/>
            <p:cNvSpPr>
              <a:spLocks/>
            </p:cNvSpPr>
            <p:nvPr/>
          </p:nvSpPr>
          <p:spPr bwMode="auto">
            <a:xfrm>
              <a:off x="145" y="1811"/>
              <a:ext cx="4140" cy="60"/>
            </a:xfrm>
            <a:custGeom>
              <a:avLst/>
              <a:gdLst/>
              <a:ahLst/>
              <a:cxnLst>
                <a:cxn ang="0">
                  <a:pos x="4139" y="0"/>
                </a:cxn>
                <a:cxn ang="0">
                  <a:pos x="0" y="0"/>
                </a:cxn>
                <a:cxn ang="0">
                  <a:pos x="144" y="59"/>
                </a:cxn>
                <a:cxn ang="0">
                  <a:pos x="3995" y="59"/>
                </a:cxn>
                <a:cxn ang="0">
                  <a:pos x="4139" y="0"/>
                </a:cxn>
              </a:cxnLst>
              <a:rect l="0" t="0" r="r" b="b"/>
              <a:pathLst>
                <a:path w="4140" h="60">
                  <a:moveTo>
                    <a:pt x="4139" y="0"/>
                  </a:moveTo>
                  <a:lnTo>
                    <a:pt x="0" y="0"/>
                  </a:lnTo>
                  <a:lnTo>
                    <a:pt x="144" y="59"/>
                  </a:lnTo>
                  <a:lnTo>
                    <a:pt x="3995" y="59"/>
                  </a:lnTo>
                  <a:lnTo>
                    <a:pt x="4139" y="0"/>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sp>
          <p:nvSpPr>
            <p:cNvPr id="67588" name="Freeform 4"/>
            <p:cNvSpPr>
              <a:spLocks/>
            </p:cNvSpPr>
            <p:nvPr/>
          </p:nvSpPr>
          <p:spPr bwMode="auto">
            <a:xfrm>
              <a:off x="268" y="1952"/>
              <a:ext cx="3894" cy="546"/>
            </a:xfrm>
            <a:custGeom>
              <a:avLst/>
              <a:gdLst/>
              <a:ahLst/>
              <a:cxnLst>
                <a:cxn ang="0">
                  <a:pos x="0" y="0"/>
                </a:cxn>
                <a:cxn ang="0">
                  <a:pos x="0" y="89"/>
                </a:cxn>
                <a:cxn ang="0">
                  <a:pos x="16" y="146"/>
                </a:cxn>
                <a:cxn ang="0">
                  <a:pos x="48" y="236"/>
                </a:cxn>
                <a:cxn ang="0">
                  <a:pos x="97" y="325"/>
                </a:cxn>
                <a:cxn ang="0">
                  <a:pos x="170" y="415"/>
                </a:cxn>
                <a:cxn ang="0">
                  <a:pos x="227" y="464"/>
                </a:cxn>
                <a:cxn ang="0">
                  <a:pos x="316" y="520"/>
                </a:cxn>
                <a:cxn ang="0">
                  <a:pos x="382" y="537"/>
                </a:cxn>
                <a:cxn ang="0">
                  <a:pos x="422" y="545"/>
                </a:cxn>
                <a:cxn ang="0">
                  <a:pos x="3438" y="545"/>
                </a:cxn>
                <a:cxn ang="0">
                  <a:pos x="3503" y="545"/>
                </a:cxn>
                <a:cxn ang="0">
                  <a:pos x="3568" y="520"/>
                </a:cxn>
                <a:cxn ang="0">
                  <a:pos x="3641" y="472"/>
                </a:cxn>
                <a:cxn ang="0">
                  <a:pos x="3706" y="431"/>
                </a:cxn>
                <a:cxn ang="0">
                  <a:pos x="3780" y="333"/>
                </a:cxn>
                <a:cxn ang="0">
                  <a:pos x="3844" y="211"/>
                </a:cxn>
                <a:cxn ang="0">
                  <a:pos x="3869" y="146"/>
                </a:cxn>
                <a:cxn ang="0">
                  <a:pos x="3893" y="40"/>
                </a:cxn>
                <a:cxn ang="0">
                  <a:pos x="3893" y="0"/>
                </a:cxn>
                <a:cxn ang="0">
                  <a:pos x="0" y="0"/>
                </a:cxn>
              </a:cxnLst>
              <a:rect l="0" t="0" r="r" b="b"/>
              <a:pathLst>
                <a:path w="3894" h="546">
                  <a:moveTo>
                    <a:pt x="0" y="0"/>
                  </a:moveTo>
                  <a:lnTo>
                    <a:pt x="0" y="89"/>
                  </a:lnTo>
                  <a:lnTo>
                    <a:pt x="16" y="146"/>
                  </a:lnTo>
                  <a:lnTo>
                    <a:pt x="48" y="236"/>
                  </a:lnTo>
                  <a:lnTo>
                    <a:pt x="97" y="325"/>
                  </a:lnTo>
                  <a:lnTo>
                    <a:pt x="170" y="415"/>
                  </a:lnTo>
                  <a:lnTo>
                    <a:pt x="227" y="464"/>
                  </a:lnTo>
                  <a:lnTo>
                    <a:pt x="316" y="520"/>
                  </a:lnTo>
                  <a:lnTo>
                    <a:pt x="382" y="537"/>
                  </a:lnTo>
                  <a:lnTo>
                    <a:pt x="422" y="545"/>
                  </a:lnTo>
                  <a:lnTo>
                    <a:pt x="3438" y="545"/>
                  </a:lnTo>
                  <a:lnTo>
                    <a:pt x="3503" y="545"/>
                  </a:lnTo>
                  <a:lnTo>
                    <a:pt x="3568" y="520"/>
                  </a:lnTo>
                  <a:lnTo>
                    <a:pt x="3641" y="472"/>
                  </a:lnTo>
                  <a:lnTo>
                    <a:pt x="3706" y="431"/>
                  </a:lnTo>
                  <a:lnTo>
                    <a:pt x="3780" y="333"/>
                  </a:lnTo>
                  <a:lnTo>
                    <a:pt x="3844" y="211"/>
                  </a:lnTo>
                  <a:lnTo>
                    <a:pt x="3869" y="146"/>
                  </a:lnTo>
                  <a:lnTo>
                    <a:pt x="3893" y="40"/>
                  </a:lnTo>
                  <a:lnTo>
                    <a:pt x="3893" y="0"/>
                  </a:lnTo>
                  <a:lnTo>
                    <a:pt x="0" y="0"/>
                  </a:lnTo>
                </a:path>
              </a:pathLst>
            </a:custGeom>
            <a:solidFill>
              <a:srgbClr val="0080FF"/>
            </a:solidFill>
            <a:ln w="12700" cap="rnd" cmpd="sng">
              <a:solidFill>
                <a:srgbClr val="0000FF"/>
              </a:solidFill>
              <a:prstDash val="solid"/>
              <a:round/>
              <a:headEnd type="none" w="sm" len="sm"/>
              <a:tailEnd type="none" w="sm" len="sm"/>
            </a:ln>
            <a:effectLst/>
          </p:spPr>
          <p:txBody>
            <a:bodyPr/>
            <a:lstStyle/>
            <a:p>
              <a:endParaRPr lang="es-CL"/>
            </a:p>
          </p:txBody>
        </p:sp>
        <p:sp>
          <p:nvSpPr>
            <p:cNvPr id="67589" name="Line 5"/>
            <p:cNvSpPr>
              <a:spLocks noChangeShapeType="1"/>
            </p:cNvSpPr>
            <p:nvPr/>
          </p:nvSpPr>
          <p:spPr bwMode="auto">
            <a:xfrm flipH="1">
              <a:off x="84" y="2741"/>
              <a:ext cx="3999" cy="0"/>
            </a:xfrm>
            <a:prstGeom prst="line">
              <a:avLst/>
            </a:prstGeom>
            <a:noFill/>
            <a:ln w="12700">
              <a:solidFill>
                <a:srgbClr val="000000"/>
              </a:solidFill>
              <a:round/>
              <a:headEnd type="none" w="sm" len="sm"/>
              <a:tailEnd type="none" w="sm" len="sm"/>
            </a:ln>
            <a:effectLst/>
          </p:spPr>
          <p:txBody>
            <a:bodyPr/>
            <a:lstStyle/>
            <a:p>
              <a:endParaRPr lang="es-CL"/>
            </a:p>
          </p:txBody>
        </p:sp>
        <p:sp>
          <p:nvSpPr>
            <p:cNvPr id="67590" name="Oval 6"/>
            <p:cNvSpPr>
              <a:spLocks noChangeArrowheads="1"/>
            </p:cNvSpPr>
            <p:nvPr/>
          </p:nvSpPr>
          <p:spPr bwMode="auto">
            <a:xfrm>
              <a:off x="734" y="2587"/>
              <a:ext cx="181" cy="150"/>
            </a:xfrm>
            <a:prstGeom prst="ellipse">
              <a:avLst/>
            </a:prstGeom>
            <a:solidFill>
              <a:srgbClr val="555555"/>
            </a:solidFill>
            <a:ln w="12700">
              <a:solidFill>
                <a:srgbClr val="000000"/>
              </a:solidFill>
              <a:round/>
              <a:headEnd/>
              <a:tailEnd/>
            </a:ln>
            <a:effectLst/>
          </p:spPr>
          <p:txBody>
            <a:bodyPr wrap="none" anchor="ctr"/>
            <a:lstStyle/>
            <a:p>
              <a:endParaRPr lang="es-CL"/>
            </a:p>
          </p:txBody>
        </p:sp>
        <p:sp>
          <p:nvSpPr>
            <p:cNvPr id="67591" name="Oval 7"/>
            <p:cNvSpPr>
              <a:spLocks noChangeArrowheads="1"/>
            </p:cNvSpPr>
            <p:nvPr/>
          </p:nvSpPr>
          <p:spPr bwMode="auto">
            <a:xfrm>
              <a:off x="3508" y="2590"/>
              <a:ext cx="181" cy="150"/>
            </a:xfrm>
            <a:prstGeom prst="ellipse">
              <a:avLst/>
            </a:prstGeom>
            <a:solidFill>
              <a:srgbClr val="555555"/>
            </a:solidFill>
            <a:ln w="12700">
              <a:solidFill>
                <a:srgbClr val="000000"/>
              </a:solidFill>
              <a:round/>
              <a:headEnd/>
              <a:tailEnd/>
            </a:ln>
            <a:effectLst/>
          </p:spPr>
          <p:txBody>
            <a:bodyPr wrap="none" anchor="ctr"/>
            <a:lstStyle/>
            <a:p>
              <a:endParaRPr lang="es-CL"/>
            </a:p>
          </p:txBody>
        </p:sp>
        <p:sp>
          <p:nvSpPr>
            <p:cNvPr id="67592" name="Freeform 8"/>
            <p:cNvSpPr>
              <a:spLocks/>
            </p:cNvSpPr>
            <p:nvPr/>
          </p:nvSpPr>
          <p:spPr bwMode="auto">
            <a:xfrm>
              <a:off x="102" y="1810"/>
              <a:ext cx="4220" cy="774"/>
            </a:xfrm>
            <a:custGeom>
              <a:avLst/>
              <a:gdLst/>
              <a:ahLst/>
              <a:cxnLst>
                <a:cxn ang="0">
                  <a:pos x="2116" y="773"/>
                </a:cxn>
                <a:cxn ang="0">
                  <a:pos x="3619" y="773"/>
                </a:cxn>
                <a:cxn ang="0">
                  <a:pos x="3748" y="742"/>
                </a:cxn>
                <a:cxn ang="0">
                  <a:pos x="3871" y="674"/>
                </a:cxn>
                <a:cxn ang="0">
                  <a:pos x="3946" y="607"/>
                </a:cxn>
                <a:cxn ang="0">
                  <a:pos x="4013" y="498"/>
                </a:cxn>
                <a:cxn ang="0">
                  <a:pos x="4085" y="292"/>
                </a:cxn>
                <a:cxn ang="0">
                  <a:pos x="4104" y="106"/>
                </a:cxn>
                <a:cxn ang="0">
                  <a:pos x="4104" y="89"/>
                </a:cxn>
                <a:cxn ang="0">
                  <a:pos x="4118" y="80"/>
                </a:cxn>
                <a:cxn ang="0">
                  <a:pos x="4146" y="73"/>
                </a:cxn>
                <a:cxn ang="0">
                  <a:pos x="4172" y="62"/>
                </a:cxn>
                <a:cxn ang="0">
                  <a:pos x="4196" y="49"/>
                </a:cxn>
                <a:cxn ang="0">
                  <a:pos x="4214" y="32"/>
                </a:cxn>
                <a:cxn ang="0">
                  <a:pos x="4218" y="16"/>
                </a:cxn>
                <a:cxn ang="0">
                  <a:pos x="4205" y="4"/>
                </a:cxn>
                <a:cxn ang="0">
                  <a:pos x="4179" y="0"/>
                </a:cxn>
                <a:cxn ang="0">
                  <a:pos x="4146" y="2"/>
                </a:cxn>
                <a:cxn ang="0">
                  <a:pos x="4107" y="12"/>
                </a:cxn>
                <a:cxn ang="0">
                  <a:pos x="4074" y="25"/>
                </a:cxn>
                <a:cxn ang="0">
                  <a:pos x="4048" y="42"/>
                </a:cxn>
                <a:cxn ang="0">
                  <a:pos x="4034" y="59"/>
                </a:cxn>
                <a:cxn ang="0">
                  <a:pos x="4037" y="74"/>
                </a:cxn>
                <a:cxn ang="0">
                  <a:pos x="4051" y="82"/>
                </a:cxn>
                <a:cxn ang="0">
                  <a:pos x="4058" y="99"/>
                </a:cxn>
                <a:cxn ang="0">
                  <a:pos x="4058" y="150"/>
                </a:cxn>
                <a:cxn ang="0">
                  <a:pos x="4018" y="338"/>
                </a:cxn>
                <a:cxn ang="0">
                  <a:pos x="3918" y="514"/>
                </a:cxn>
                <a:cxn ang="0">
                  <a:pos x="3768" y="642"/>
                </a:cxn>
                <a:cxn ang="0">
                  <a:pos x="3392" y="688"/>
                </a:cxn>
                <a:cxn ang="0">
                  <a:pos x="2635" y="689"/>
                </a:cxn>
                <a:cxn ang="0">
                  <a:pos x="1824" y="688"/>
                </a:cxn>
                <a:cxn ang="0">
                  <a:pos x="1069" y="688"/>
                </a:cxn>
                <a:cxn ang="0">
                  <a:pos x="509" y="668"/>
                </a:cxn>
                <a:cxn ang="0">
                  <a:pos x="342" y="563"/>
                </a:cxn>
                <a:cxn ang="0">
                  <a:pos x="225" y="394"/>
                </a:cxn>
                <a:cxn ang="0">
                  <a:pos x="168" y="213"/>
                </a:cxn>
                <a:cxn ang="0">
                  <a:pos x="161" y="105"/>
                </a:cxn>
                <a:cxn ang="0">
                  <a:pos x="161" y="86"/>
                </a:cxn>
                <a:cxn ang="0">
                  <a:pos x="179" y="79"/>
                </a:cxn>
                <a:cxn ang="0">
                  <a:pos x="185" y="63"/>
                </a:cxn>
                <a:cxn ang="0">
                  <a:pos x="175" y="47"/>
                </a:cxn>
                <a:cxn ang="0">
                  <a:pos x="151" y="30"/>
                </a:cxn>
                <a:cxn ang="0">
                  <a:pos x="119" y="15"/>
                </a:cxn>
                <a:cxn ang="0">
                  <a:pos x="79" y="5"/>
                </a:cxn>
                <a:cxn ang="0">
                  <a:pos x="46" y="1"/>
                </a:cxn>
                <a:cxn ang="0">
                  <a:pos x="18" y="4"/>
                </a:cxn>
                <a:cxn ang="0">
                  <a:pos x="2" y="15"/>
                </a:cxn>
                <a:cxn ang="0">
                  <a:pos x="4" y="33"/>
                </a:cxn>
                <a:cxn ang="0">
                  <a:pos x="22" y="49"/>
                </a:cxn>
                <a:cxn ang="0">
                  <a:pos x="45" y="63"/>
                </a:cxn>
                <a:cxn ang="0">
                  <a:pos x="73" y="74"/>
                </a:cxn>
                <a:cxn ang="0">
                  <a:pos x="98" y="80"/>
                </a:cxn>
                <a:cxn ang="0">
                  <a:pos x="116" y="89"/>
                </a:cxn>
                <a:cxn ang="0">
                  <a:pos x="116" y="105"/>
                </a:cxn>
                <a:cxn ang="0">
                  <a:pos x="129" y="266"/>
                </a:cxn>
                <a:cxn ang="0">
                  <a:pos x="194" y="476"/>
                </a:cxn>
                <a:cxn ang="0">
                  <a:pos x="265" y="599"/>
                </a:cxn>
                <a:cxn ang="0">
                  <a:pos x="338" y="668"/>
                </a:cxn>
                <a:cxn ang="0">
                  <a:pos x="457" y="736"/>
                </a:cxn>
                <a:cxn ang="0">
                  <a:pos x="587" y="771"/>
                </a:cxn>
              </a:cxnLst>
              <a:rect l="0" t="0" r="r" b="b"/>
              <a:pathLst>
                <a:path w="4220" h="774">
                  <a:moveTo>
                    <a:pt x="612" y="773"/>
                  </a:moveTo>
                  <a:lnTo>
                    <a:pt x="800" y="773"/>
                  </a:lnTo>
                  <a:lnTo>
                    <a:pt x="894" y="773"/>
                  </a:lnTo>
                  <a:lnTo>
                    <a:pt x="988" y="773"/>
                  </a:lnTo>
                  <a:lnTo>
                    <a:pt x="1082" y="773"/>
                  </a:lnTo>
                  <a:lnTo>
                    <a:pt x="1176" y="773"/>
                  </a:lnTo>
                  <a:lnTo>
                    <a:pt x="1270" y="773"/>
                  </a:lnTo>
                  <a:lnTo>
                    <a:pt x="1364" y="773"/>
                  </a:lnTo>
                  <a:lnTo>
                    <a:pt x="1458" y="773"/>
                  </a:lnTo>
                  <a:lnTo>
                    <a:pt x="1552" y="773"/>
                  </a:lnTo>
                  <a:lnTo>
                    <a:pt x="1646" y="773"/>
                  </a:lnTo>
                  <a:lnTo>
                    <a:pt x="1740" y="773"/>
                  </a:lnTo>
                  <a:lnTo>
                    <a:pt x="1834" y="773"/>
                  </a:lnTo>
                  <a:lnTo>
                    <a:pt x="1928" y="773"/>
                  </a:lnTo>
                  <a:lnTo>
                    <a:pt x="2022" y="773"/>
                  </a:lnTo>
                  <a:lnTo>
                    <a:pt x="2116" y="773"/>
                  </a:lnTo>
                  <a:lnTo>
                    <a:pt x="2209" y="773"/>
                  </a:lnTo>
                  <a:lnTo>
                    <a:pt x="2303" y="773"/>
                  </a:lnTo>
                  <a:lnTo>
                    <a:pt x="2397" y="773"/>
                  </a:lnTo>
                  <a:lnTo>
                    <a:pt x="2491" y="773"/>
                  </a:lnTo>
                  <a:lnTo>
                    <a:pt x="2585" y="773"/>
                  </a:lnTo>
                  <a:lnTo>
                    <a:pt x="2679" y="773"/>
                  </a:lnTo>
                  <a:lnTo>
                    <a:pt x="2773" y="773"/>
                  </a:lnTo>
                  <a:lnTo>
                    <a:pt x="2867" y="773"/>
                  </a:lnTo>
                  <a:lnTo>
                    <a:pt x="2961" y="773"/>
                  </a:lnTo>
                  <a:lnTo>
                    <a:pt x="3055" y="773"/>
                  </a:lnTo>
                  <a:lnTo>
                    <a:pt x="3149" y="773"/>
                  </a:lnTo>
                  <a:lnTo>
                    <a:pt x="3243" y="773"/>
                  </a:lnTo>
                  <a:lnTo>
                    <a:pt x="3337" y="773"/>
                  </a:lnTo>
                  <a:lnTo>
                    <a:pt x="3431" y="773"/>
                  </a:lnTo>
                  <a:lnTo>
                    <a:pt x="3525" y="773"/>
                  </a:lnTo>
                  <a:lnTo>
                    <a:pt x="3619" y="773"/>
                  </a:lnTo>
                  <a:lnTo>
                    <a:pt x="3634" y="771"/>
                  </a:lnTo>
                  <a:lnTo>
                    <a:pt x="3641" y="770"/>
                  </a:lnTo>
                  <a:lnTo>
                    <a:pt x="3648" y="769"/>
                  </a:lnTo>
                  <a:lnTo>
                    <a:pt x="3656" y="768"/>
                  </a:lnTo>
                  <a:lnTo>
                    <a:pt x="3664" y="766"/>
                  </a:lnTo>
                  <a:lnTo>
                    <a:pt x="3671" y="765"/>
                  </a:lnTo>
                  <a:lnTo>
                    <a:pt x="3679" y="763"/>
                  </a:lnTo>
                  <a:lnTo>
                    <a:pt x="3686" y="761"/>
                  </a:lnTo>
                  <a:lnTo>
                    <a:pt x="3694" y="759"/>
                  </a:lnTo>
                  <a:lnTo>
                    <a:pt x="3702" y="757"/>
                  </a:lnTo>
                  <a:lnTo>
                    <a:pt x="3709" y="755"/>
                  </a:lnTo>
                  <a:lnTo>
                    <a:pt x="3717" y="752"/>
                  </a:lnTo>
                  <a:lnTo>
                    <a:pt x="3725" y="750"/>
                  </a:lnTo>
                  <a:lnTo>
                    <a:pt x="3732" y="747"/>
                  </a:lnTo>
                  <a:lnTo>
                    <a:pt x="3740" y="744"/>
                  </a:lnTo>
                  <a:lnTo>
                    <a:pt x="3748" y="742"/>
                  </a:lnTo>
                  <a:lnTo>
                    <a:pt x="3756" y="738"/>
                  </a:lnTo>
                  <a:lnTo>
                    <a:pt x="3763" y="735"/>
                  </a:lnTo>
                  <a:lnTo>
                    <a:pt x="3771" y="732"/>
                  </a:lnTo>
                  <a:lnTo>
                    <a:pt x="3779" y="728"/>
                  </a:lnTo>
                  <a:lnTo>
                    <a:pt x="3786" y="725"/>
                  </a:lnTo>
                  <a:lnTo>
                    <a:pt x="3794" y="721"/>
                  </a:lnTo>
                  <a:lnTo>
                    <a:pt x="3802" y="717"/>
                  </a:lnTo>
                  <a:lnTo>
                    <a:pt x="3809" y="713"/>
                  </a:lnTo>
                  <a:lnTo>
                    <a:pt x="3816" y="709"/>
                  </a:lnTo>
                  <a:lnTo>
                    <a:pt x="3824" y="704"/>
                  </a:lnTo>
                  <a:lnTo>
                    <a:pt x="3832" y="700"/>
                  </a:lnTo>
                  <a:lnTo>
                    <a:pt x="3839" y="696"/>
                  </a:lnTo>
                  <a:lnTo>
                    <a:pt x="3846" y="691"/>
                  </a:lnTo>
                  <a:lnTo>
                    <a:pt x="3853" y="686"/>
                  </a:lnTo>
                  <a:lnTo>
                    <a:pt x="3861" y="681"/>
                  </a:lnTo>
                  <a:lnTo>
                    <a:pt x="3871" y="674"/>
                  </a:lnTo>
                  <a:lnTo>
                    <a:pt x="3876" y="670"/>
                  </a:lnTo>
                  <a:lnTo>
                    <a:pt x="3882" y="667"/>
                  </a:lnTo>
                  <a:lnTo>
                    <a:pt x="3886" y="663"/>
                  </a:lnTo>
                  <a:lnTo>
                    <a:pt x="3892" y="659"/>
                  </a:lnTo>
                  <a:lnTo>
                    <a:pt x="3896" y="655"/>
                  </a:lnTo>
                  <a:lnTo>
                    <a:pt x="3901" y="651"/>
                  </a:lnTo>
                  <a:lnTo>
                    <a:pt x="3906" y="647"/>
                  </a:lnTo>
                  <a:lnTo>
                    <a:pt x="3911" y="643"/>
                  </a:lnTo>
                  <a:lnTo>
                    <a:pt x="3916" y="639"/>
                  </a:lnTo>
                  <a:lnTo>
                    <a:pt x="3920" y="634"/>
                  </a:lnTo>
                  <a:lnTo>
                    <a:pt x="3924" y="630"/>
                  </a:lnTo>
                  <a:lnTo>
                    <a:pt x="3929" y="626"/>
                  </a:lnTo>
                  <a:lnTo>
                    <a:pt x="3933" y="621"/>
                  </a:lnTo>
                  <a:lnTo>
                    <a:pt x="3938" y="617"/>
                  </a:lnTo>
                  <a:lnTo>
                    <a:pt x="3942" y="612"/>
                  </a:lnTo>
                  <a:lnTo>
                    <a:pt x="3946" y="607"/>
                  </a:lnTo>
                  <a:lnTo>
                    <a:pt x="3950" y="602"/>
                  </a:lnTo>
                  <a:lnTo>
                    <a:pt x="3954" y="598"/>
                  </a:lnTo>
                  <a:lnTo>
                    <a:pt x="3958" y="592"/>
                  </a:lnTo>
                  <a:lnTo>
                    <a:pt x="3962" y="588"/>
                  </a:lnTo>
                  <a:lnTo>
                    <a:pt x="3965" y="582"/>
                  </a:lnTo>
                  <a:lnTo>
                    <a:pt x="3969" y="577"/>
                  </a:lnTo>
                  <a:lnTo>
                    <a:pt x="3972" y="572"/>
                  </a:lnTo>
                  <a:lnTo>
                    <a:pt x="3976" y="567"/>
                  </a:lnTo>
                  <a:lnTo>
                    <a:pt x="3979" y="562"/>
                  </a:lnTo>
                  <a:lnTo>
                    <a:pt x="3982" y="556"/>
                  </a:lnTo>
                  <a:lnTo>
                    <a:pt x="3986" y="551"/>
                  </a:lnTo>
                  <a:lnTo>
                    <a:pt x="3989" y="545"/>
                  </a:lnTo>
                  <a:lnTo>
                    <a:pt x="3992" y="540"/>
                  </a:lnTo>
                  <a:lnTo>
                    <a:pt x="3995" y="534"/>
                  </a:lnTo>
                  <a:lnTo>
                    <a:pt x="4007" y="510"/>
                  </a:lnTo>
                  <a:lnTo>
                    <a:pt x="4013" y="498"/>
                  </a:lnTo>
                  <a:lnTo>
                    <a:pt x="4019" y="486"/>
                  </a:lnTo>
                  <a:lnTo>
                    <a:pt x="4025" y="474"/>
                  </a:lnTo>
                  <a:lnTo>
                    <a:pt x="4030" y="462"/>
                  </a:lnTo>
                  <a:lnTo>
                    <a:pt x="4036" y="449"/>
                  </a:lnTo>
                  <a:lnTo>
                    <a:pt x="4041" y="436"/>
                  </a:lnTo>
                  <a:lnTo>
                    <a:pt x="4046" y="424"/>
                  </a:lnTo>
                  <a:lnTo>
                    <a:pt x="4051" y="411"/>
                  </a:lnTo>
                  <a:lnTo>
                    <a:pt x="4055" y="398"/>
                  </a:lnTo>
                  <a:lnTo>
                    <a:pt x="4060" y="385"/>
                  </a:lnTo>
                  <a:lnTo>
                    <a:pt x="4064" y="372"/>
                  </a:lnTo>
                  <a:lnTo>
                    <a:pt x="4068" y="359"/>
                  </a:lnTo>
                  <a:lnTo>
                    <a:pt x="4072" y="346"/>
                  </a:lnTo>
                  <a:lnTo>
                    <a:pt x="4075" y="333"/>
                  </a:lnTo>
                  <a:lnTo>
                    <a:pt x="4079" y="319"/>
                  </a:lnTo>
                  <a:lnTo>
                    <a:pt x="4082" y="306"/>
                  </a:lnTo>
                  <a:lnTo>
                    <a:pt x="4085" y="292"/>
                  </a:lnTo>
                  <a:lnTo>
                    <a:pt x="4088" y="279"/>
                  </a:lnTo>
                  <a:lnTo>
                    <a:pt x="4090" y="265"/>
                  </a:lnTo>
                  <a:lnTo>
                    <a:pt x="4092" y="251"/>
                  </a:lnTo>
                  <a:lnTo>
                    <a:pt x="4095" y="238"/>
                  </a:lnTo>
                  <a:lnTo>
                    <a:pt x="4096" y="224"/>
                  </a:lnTo>
                  <a:lnTo>
                    <a:pt x="4098" y="210"/>
                  </a:lnTo>
                  <a:lnTo>
                    <a:pt x="4100" y="196"/>
                  </a:lnTo>
                  <a:lnTo>
                    <a:pt x="4101" y="182"/>
                  </a:lnTo>
                  <a:lnTo>
                    <a:pt x="4102" y="167"/>
                  </a:lnTo>
                  <a:lnTo>
                    <a:pt x="4103" y="153"/>
                  </a:lnTo>
                  <a:lnTo>
                    <a:pt x="4103" y="139"/>
                  </a:lnTo>
                  <a:lnTo>
                    <a:pt x="4104" y="124"/>
                  </a:lnTo>
                  <a:lnTo>
                    <a:pt x="4104" y="110"/>
                  </a:lnTo>
                  <a:lnTo>
                    <a:pt x="4104" y="108"/>
                  </a:lnTo>
                  <a:lnTo>
                    <a:pt x="4104" y="107"/>
                  </a:lnTo>
                  <a:lnTo>
                    <a:pt x="4104" y="106"/>
                  </a:lnTo>
                  <a:lnTo>
                    <a:pt x="4104" y="105"/>
                  </a:lnTo>
                  <a:lnTo>
                    <a:pt x="4104" y="104"/>
                  </a:lnTo>
                  <a:lnTo>
                    <a:pt x="4104" y="102"/>
                  </a:lnTo>
                  <a:lnTo>
                    <a:pt x="4104" y="101"/>
                  </a:lnTo>
                  <a:lnTo>
                    <a:pt x="4104" y="100"/>
                  </a:lnTo>
                  <a:lnTo>
                    <a:pt x="4104" y="99"/>
                  </a:lnTo>
                  <a:lnTo>
                    <a:pt x="4104" y="98"/>
                  </a:lnTo>
                  <a:lnTo>
                    <a:pt x="4104" y="97"/>
                  </a:lnTo>
                  <a:lnTo>
                    <a:pt x="4104" y="96"/>
                  </a:lnTo>
                  <a:lnTo>
                    <a:pt x="4104" y="95"/>
                  </a:lnTo>
                  <a:lnTo>
                    <a:pt x="4104" y="94"/>
                  </a:lnTo>
                  <a:lnTo>
                    <a:pt x="4104" y="93"/>
                  </a:lnTo>
                  <a:lnTo>
                    <a:pt x="4104" y="92"/>
                  </a:lnTo>
                  <a:lnTo>
                    <a:pt x="4104" y="91"/>
                  </a:lnTo>
                  <a:lnTo>
                    <a:pt x="4104" y="90"/>
                  </a:lnTo>
                  <a:lnTo>
                    <a:pt x="4104" y="89"/>
                  </a:lnTo>
                  <a:lnTo>
                    <a:pt x="4104" y="88"/>
                  </a:lnTo>
                  <a:lnTo>
                    <a:pt x="4104" y="87"/>
                  </a:lnTo>
                  <a:lnTo>
                    <a:pt x="4104" y="86"/>
                  </a:lnTo>
                  <a:lnTo>
                    <a:pt x="4104" y="85"/>
                  </a:lnTo>
                  <a:lnTo>
                    <a:pt x="4104" y="84"/>
                  </a:lnTo>
                  <a:lnTo>
                    <a:pt x="4104" y="83"/>
                  </a:lnTo>
                  <a:lnTo>
                    <a:pt x="4105" y="83"/>
                  </a:lnTo>
                  <a:lnTo>
                    <a:pt x="4106" y="83"/>
                  </a:lnTo>
                  <a:lnTo>
                    <a:pt x="4107" y="82"/>
                  </a:lnTo>
                  <a:lnTo>
                    <a:pt x="4108" y="82"/>
                  </a:lnTo>
                  <a:lnTo>
                    <a:pt x="4110" y="82"/>
                  </a:lnTo>
                  <a:lnTo>
                    <a:pt x="4112" y="82"/>
                  </a:lnTo>
                  <a:lnTo>
                    <a:pt x="4113" y="81"/>
                  </a:lnTo>
                  <a:lnTo>
                    <a:pt x="4114" y="81"/>
                  </a:lnTo>
                  <a:lnTo>
                    <a:pt x="4116" y="80"/>
                  </a:lnTo>
                  <a:lnTo>
                    <a:pt x="4118" y="80"/>
                  </a:lnTo>
                  <a:lnTo>
                    <a:pt x="4120" y="79"/>
                  </a:lnTo>
                  <a:lnTo>
                    <a:pt x="4122" y="79"/>
                  </a:lnTo>
                  <a:lnTo>
                    <a:pt x="4124" y="78"/>
                  </a:lnTo>
                  <a:lnTo>
                    <a:pt x="4126" y="78"/>
                  </a:lnTo>
                  <a:lnTo>
                    <a:pt x="4127" y="78"/>
                  </a:lnTo>
                  <a:lnTo>
                    <a:pt x="4129" y="77"/>
                  </a:lnTo>
                  <a:lnTo>
                    <a:pt x="4131" y="76"/>
                  </a:lnTo>
                  <a:lnTo>
                    <a:pt x="4133" y="76"/>
                  </a:lnTo>
                  <a:lnTo>
                    <a:pt x="4134" y="76"/>
                  </a:lnTo>
                  <a:lnTo>
                    <a:pt x="4136" y="75"/>
                  </a:lnTo>
                  <a:lnTo>
                    <a:pt x="4138" y="75"/>
                  </a:lnTo>
                  <a:lnTo>
                    <a:pt x="4140" y="74"/>
                  </a:lnTo>
                  <a:lnTo>
                    <a:pt x="4141" y="74"/>
                  </a:lnTo>
                  <a:lnTo>
                    <a:pt x="4142" y="74"/>
                  </a:lnTo>
                  <a:lnTo>
                    <a:pt x="4144" y="73"/>
                  </a:lnTo>
                  <a:lnTo>
                    <a:pt x="4146" y="73"/>
                  </a:lnTo>
                  <a:lnTo>
                    <a:pt x="4146" y="72"/>
                  </a:lnTo>
                  <a:lnTo>
                    <a:pt x="4147" y="72"/>
                  </a:lnTo>
                  <a:lnTo>
                    <a:pt x="4148" y="72"/>
                  </a:lnTo>
                  <a:lnTo>
                    <a:pt x="4151" y="71"/>
                  </a:lnTo>
                  <a:lnTo>
                    <a:pt x="4153" y="70"/>
                  </a:lnTo>
                  <a:lnTo>
                    <a:pt x="4155" y="70"/>
                  </a:lnTo>
                  <a:lnTo>
                    <a:pt x="4157" y="69"/>
                  </a:lnTo>
                  <a:lnTo>
                    <a:pt x="4158" y="68"/>
                  </a:lnTo>
                  <a:lnTo>
                    <a:pt x="4160" y="67"/>
                  </a:lnTo>
                  <a:lnTo>
                    <a:pt x="4162" y="66"/>
                  </a:lnTo>
                  <a:lnTo>
                    <a:pt x="4164" y="66"/>
                  </a:lnTo>
                  <a:lnTo>
                    <a:pt x="4166" y="65"/>
                  </a:lnTo>
                  <a:lnTo>
                    <a:pt x="4167" y="64"/>
                  </a:lnTo>
                  <a:lnTo>
                    <a:pt x="4169" y="64"/>
                  </a:lnTo>
                  <a:lnTo>
                    <a:pt x="4171" y="63"/>
                  </a:lnTo>
                  <a:lnTo>
                    <a:pt x="4172" y="62"/>
                  </a:lnTo>
                  <a:lnTo>
                    <a:pt x="4174" y="61"/>
                  </a:lnTo>
                  <a:lnTo>
                    <a:pt x="4176" y="60"/>
                  </a:lnTo>
                  <a:lnTo>
                    <a:pt x="4177" y="60"/>
                  </a:lnTo>
                  <a:lnTo>
                    <a:pt x="4179" y="59"/>
                  </a:lnTo>
                  <a:lnTo>
                    <a:pt x="4180" y="58"/>
                  </a:lnTo>
                  <a:lnTo>
                    <a:pt x="4182" y="57"/>
                  </a:lnTo>
                  <a:lnTo>
                    <a:pt x="4183" y="56"/>
                  </a:lnTo>
                  <a:lnTo>
                    <a:pt x="4185" y="56"/>
                  </a:lnTo>
                  <a:lnTo>
                    <a:pt x="4186" y="55"/>
                  </a:lnTo>
                  <a:lnTo>
                    <a:pt x="4188" y="54"/>
                  </a:lnTo>
                  <a:lnTo>
                    <a:pt x="4189" y="53"/>
                  </a:lnTo>
                  <a:lnTo>
                    <a:pt x="4190" y="52"/>
                  </a:lnTo>
                  <a:lnTo>
                    <a:pt x="4192" y="52"/>
                  </a:lnTo>
                  <a:lnTo>
                    <a:pt x="4193" y="51"/>
                  </a:lnTo>
                  <a:lnTo>
                    <a:pt x="4194" y="50"/>
                  </a:lnTo>
                  <a:lnTo>
                    <a:pt x="4196" y="49"/>
                  </a:lnTo>
                  <a:lnTo>
                    <a:pt x="4197" y="48"/>
                  </a:lnTo>
                  <a:lnTo>
                    <a:pt x="4198" y="48"/>
                  </a:lnTo>
                  <a:lnTo>
                    <a:pt x="4200" y="45"/>
                  </a:lnTo>
                  <a:lnTo>
                    <a:pt x="4202" y="44"/>
                  </a:lnTo>
                  <a:lnTo>
                    <a:pt x="4203" y="43"/>
                  </a:lnTo>
                  <a:lnTo>
                    <a:pt x="4204" y="42"/>
                  </a:lnTo>
                  <a:lnTo>
                    <a:pt x="4206" y="41"/>
                  </a:lnTo>
                  <a:lnTo>
                    <a:pt x="4207" y="40"/>
                  </a:lnTo>
                  <a:lnTo>
                    <a:pt x="4208" y="39"/>
                  </a:lnTo>
                  <a:lnTo>
                    <a:pt x="4209" y="38"/>
                  </a:lnTo>
                  <a:lnTo>
                    <a:pt x="4210" y="37"/>
                  </a:lnTo>
                  <a:lnTo>
                    <a:pt x="4211" y="36"/>
                  </a:lnTo>
                  <a:lnTo>
                    <a:pt x="4212" y="35"/>
                  </a:lnTo>
                  <a:lnTo>
                    <a:pt x="4212" y="34"/>
                  </a:lnTo>
                  <a:lnTo>
                    <a:pt x="4213" y="33"/>
                  </a:lnTo>
                  <a:lnTo>
                    <a:pt x="4214" y="32"/>
                  </a:lnTo>
                  <a:lnTo>
                    <a:pt x="4215" y="31"/>
                  </a:lnTo>
                  <a:lnTo>
                    <a:pt x="4215" y="30"/>
                  </a:lnTo>
                  <a:lnTo>
                    <a:pt x="4216" y="29"/>
                  </a:lnTo>
                  <a:lnTo>
                    <a:pt x="4216" y="28"/>
                  </a:lnTo>
                  <a:lnTo>
                    <a:pt x="4217" y="27"/>
                  </a:lnTo>
                  <a:lnTo>
                    <a:pt x="4217" y="26"/>
                  </a:lnTo>
                  <a:lnTo>
                    <a:pt x="4218" y="25"/>
                  </a:lnTo>
                  <a:lnTo>
                    <a:pt x="4218" y="24"/>
                  </a:lnTo>
                  <a:lnTo>
                    <a:pt x="4218" y="23"/>
                  </a:lnTo>
                  <a:lnTo>
                    <a:pt x="4218" y="22"/>
                  </a:lnTo>
                  <a:lnTo>
                    <a:pt x="4219" y="21"/>
                  </a:lnTo>
                  <a:lnTo>
                    <a:pt x="4219" y="20"/>
                  </a:lnTo>
                  <a:lnTo>
                    <a:pt x="4219" y="18"/>
                  </a:lnTo>
                  <a:lnTo>
                    <a:pt x="4218" y="18"/>
                  </a:lnTo>
                  <a:lnTo>
                    <a:pt x="4218" y="17"/>
                  </a:lnTo>
                  <a:lnTo>
                    <a:pt x="4218" y="16"/>
                  </a:lnTo>
                  <a:lnTo>
                    <a:pt x="4218" y="14"/>
                  </a:lnTo>
                  <a:lnTo>
                    <a:pt x="4217" y="13"/>
                  </a:lnTo>
                  <a:lnTo>
                    <a:pt x="4216" y="12"/>
                  </a:lnTo>
                  <a:lnTo>
                    <a:pt x="4216" y="11"/>
                  </a:lnTo>
                  <a:lnTo>
                    <a:pt x="4215" y="10"/>
                  </a:lnTo>
                  <a:lnTo>
                    <a:pt x="4214" y="10"/>
                  </a:lnTo>
                  <a:lnTo>
                    <a:pt x="4214" y="9"/>
                  </a:lnTo>
                  <a:lnTo>
                    <a:pt x="4213" y="8"/>
                  </a:lnTo>
                  <a:lnTo>
                    <a:pt x="4212" y="8"/>
                  </a:lnTo>
                  <a:lnTo>
                    <a:pt x="4211" y="7"/>
                  </a:lnTo>
                  <a:lnTo>
                    <a:pt x="4210" y="6"/>
                  </a:lnTo>
                  <a:lnTo>
                    <a:pt x="4209" y="6"/>
                  </a:lnTo>
                  <a:lnTo>
                    <a:pt x="4208" y="6"/>
                  </a:lnTo>
                  <a:lnTo>
                    <a:pt x="4207" y="5"/>
                  </a:lnTo>
                  <a:lnTo>
                    <a:pt x="4206" y="4"/>
                  </a:lnTo>
                  <a:lnTo>
                    <a:pt x="4205" y="4"/>
                  </a:lnTo>
                  <a:lnTo>
                    <a:pt x="4204" y="4"/>
                  </a:lnTo>
                  <a:lnTo>
                    <a:pt x="4202" y="3"/>
                  </a:lnTo>
                  <a:lnTo>
                    <a:pt x="4201" y="3"/>
                  </a:lnTo>
                  <a:lnTo>
                    <a:pt x="4200" y="2"/>
                  </a:lnTo>
                  <a:lnTo>
                    <a:pt x="4198" y="2"/>
                  </a:lnTo>
                  <a:lnTo>
                    <a:pt x="4197" y="2"/>
                  </a:lnTo>
                  <a:lnTo>
                    <a:pt x="4195" y="1"/>
                  </a:lnTo>
                  <a:lnTo>
                    <a:pt x="4194" y="1"/>
                  </a:lnTo>
                  <a:lnTo>
                    <a:pt x="4192" y="1"/>
                  </a:lnTo>
                  <a:lnTo>
                    <a:pt x="4191" y="0"/>
                  </a:lnTo>
                  <a:lnTo>
                    <a:pt x="4189" y="0"/>
                  </a:lnTo>
                  <a:lnTo>
                    <a:pt x="4188" y="0"/>
                  </a:lnTo>
                  <a:lnTo>
                    <a:pt x="4186" y="0"/>
                  </a:lnTo>
                  <a:lnTo>
                    <a:pt x="4184" y="0"/>
                  </a:lnTo>
                  <a:lnTo>
                    <a:pt x="4181" y="0"/>
                  </a:lnTo>
                  <a:lnTo>
                    <a:pt x="4179" y="0"/>
                  </a:lnTo>
                  <a:lnTo>
                    <a:pt x="4177" y="0"/>
                  </a:lnTo>
                  <a:lnTo>
                    <a:pt x="4175" y="0"/>
                  </a:lnTo>
                  <a:lnTo>
                    <a:pt x="4173" y="0"/>
                  </a:lnTo>
                  <a:lnTo>
                    <a:pt x="4171" y="0"/>
                  </a:lnTo>
                  <a:lnTo>
                    <a:pt x="4170" y="0"/>
                  </a:lnTo>
                  <a:lnTo>
                    <a:pt x="4167" y="0"/>
                  </a:lnTo>
                  <a:lnTo>
                    <a:pt x="4166" y="0"/>
                  </a:lnTo>
                  <a:lnTo>
                    <a:pt x="4163" y="0"/>
                  </a:lnTo>
                  <a:lnTo>
                    <a:pt x="4161" y="0"/>
                  </a:lnTo>
                  <a:lnTo>
                    <a:pt x="4159" y="0"/>
                  </a:lnTo>
                  <a:lnTo>
                    <a:pt x="4157" y="0"/>
                  </a:lnTo>
                  <a:lnTo>
                    <a:pt x="4155" y="1"/>
                  </a:lnTo>
                  <a:lnTo>
                    <a:pt x="4153" y="1"/>
                  </a:lnTo>
                  <a:lnTo>
                    <a:pt x="4151" y="1"/>
                  </a:lnTo>
                  <a:lnTo>
                    <a:pt x="4148" y="2"/>
                  </a:lnTo>
                  <a:lnTo>
                    <a:pt x="4146" y="2"/>
                  </a:lnTo>
                  <a:lnTo>
                    <a:pt x="4144" y="2"/>
                  </a:lnTo>
                  <a:lnTo>
                    <a:pt x="4142" y="3"/>
                  </a:lnTo>
                  <a:lnTo>
                    <a:pt x="4140" y="3"/>
                  </a:lnTo>
                  <a:lnTo>
                    <a:pt x="4137" y="4"/>
                  </a:lnTo>
                  <a:lnTo>
                    <a:pt x="4135" y="4"/>
                  </a:lnTo>
                  <a:lnTo>
                    <a:pt x="4133" y="4"/>
                  </a:lnTo>
                  <a:lnTo>
                    <a:pt x="4130" y="5"/>
                  </a:lnTo>
                  <a:lnTo>
                    <a:pt x="4128" y="6"/>
                  </a:lnTo>
                  <a:lnTo>
                    <a:pt x="4126" y="6"/>
                  </a:lnTo>
                  <a:lnTo>
                    <a:pt x="4123" y="7"/>
                  </a:lnTo>
                  <a:lnTo>
                    <a:pt x="4121" y="7"/>
                  </a:lnTo>
                  <a:lnTo>
                    <a:pt x="4118" y="8"/>
                  </a:lnTo>
                  <a:lnTo>
                    <a:pt x="4116" y="9"/>
                  </a:lnTo>
                  <a:lnTo>
                    <a:pt x="4112" y="10"/>
                  </a:lnTo>
                  <a:lnTo>
                    <a:pt x="4109" y="11"/>
                  </a:lnTo>
                  <a:lnTo>
                    <a:pt x="4107" y="12"/>
                  </a:lnTo>
                  <a:lnTo>
                    <a:pt x="4105" y="12"/>
                  </a:lnTo>
                  <a:lnTo>
                    <a:pt x="4102" y="13"/>
                  </a:lnTo>
                  <a:lnTo>
                    <a:pt x="4100" y="14"/>
                  </a:lnTo>
                  <a:lnTo>
                    <a:pt x="4098" y="14"/>
                  </a:lnTo>
                  <a:lnTo>
                    <a:pt x="4096" y="15"/>
                  </a:lnTo>
                  <a:lnTo>
                    <a:pt x="4094" y="16"/>
                  </a:lnTo>
                  <a:lnTo>
                    <a:pt x="4092" y="17"/>
                  </a:lnTo>
                  <a:lnTo>
                    <a:pt x="4090" y="18"/>
                  </a:lnTo>
                  <a:lnTo>
                    <a:pt x="4087" y="19"/>
                  </a:lnTo>
                  <a:lnTo>
                    <a:pt x="4085" y="20"/>
                  </a:lnTo>
                  <a:lnTo>
                    <a:pt x="4083" y="20"/>
                  </a:lnTo>
                  <a:lnTo>
                    <a:pt x="4081" y="22"/>
                  </a:lnTo>
                  <a:lnTo>
                    <a:pt x="4079" y="22"/>
                  </a:lnTo>
                  <a:lnTo>
                    <a:pt x="4078" y="23"/>
                  </a:lnTo>
                  <a:lnTo>
                    <a:pt x="4076" y="24"/>
                  </a:lnTo>
                  <a:lnTo>
                    <a:pt x="4074" y="25"/>
                  </a:lnTo>
                  <a:lnTo>
                    <a:pt x="4072" y="26"/>
                  </a:lnTo>
                  <a:lnTo>
                    <a:pt x="4070" y="27"/>
                  </a:lnTo>
                  <a:lnTo>
                    <a:pt x="4068" y="28"/>
                  </a:lnTo>
                  <a:lnTo>
                    <a:pt x="4066" y="29"/>
                  </a:lnTo>
                  <a:lnTo>
                    <a:pt x="4065" y="30"/>
                  </a:lnTo>
                  <a:lnTo>
                    <a:pt x="4063" y="31"/>
                  </a:lnTo>
                  <a:lnTo>
                    <a:pt x="4062" y="32"/>
                  </a:lnTo>
                  <a:lnTo>
                    <a:pt x="4060" y="33"/>
                  </a:lnTo>
                  <a:lnTo>
                    <a:pt x="4058" y="34"/>
                  </a:lnTo>
                  <a:lnTo>
                    <a:pt x="4057" y="35"/>
                  </a:lnTo>
                  <a:lnTo>
                    <a:pt x="4056" y="36"/>
                  </a:lnTo>
                  <a:lnTo>
                    <a:pt x="4054" y="37"/>
                  </a:lnTo>
                  <a:lnTo>
                    <a:pt x="4052" y="39"/>
                  </a:lnTo>
                  <a:lnTo>
                    <a:pt x="4050" y="40"/>
                  </a:lnTo>
                  <a:lnTo>
                    <a:pt x="4049" y="41"/>
                  </a:lnTo>
                  <a:lnTo>
                    <a:pt x="4048" y="42"/>
                  </a:lnTo>
                  <a:lnTo>
                    <a:pt x="4046" y="43"/>
                  </a:lnTo>
                  <a:lnTo>
                    <a:pt x="4045" y="44"/>
                  </a:lnTo>
                  <a:lnTo>
                    <a:pt x="4044" y="45"/>
                  </a:lnTo>
                  <a:lnTo>
                    <a:pt x="4043" y="46"/>
                  </a:lnTo>
                  <a:lnTo>
                    <a:pt x="4042" y="47"/>
                  </a:lnTo>
                  <a:lnTo>
                    <a:pt x="4041" y="48"/>
                  </a:lnTo>
                  <a:lnTo>
                    <a:pt x="4040" y="49"/>
                  </a:lnTo>
                  <a:lnTo>
                    <a:pt x="4040" y="50"/>
                  </a:lnTo>
                  <a:lnTo>
                    <a:pt x="4039" y="51"/>
                  </a:lnTo>
                  <a:lnTo>
                    <a:pt x="4038" y="52"/>
                  </a:lnTo>
                  <a:lnTo>
                    <a:pt x="4038" y="54"/>
                  </a:lnTo>
                  <a:lnTo>
                    <a:pt x="4037" y="54"/>
                  </a:lnTo>
                  <a:lnTo>
                    <a:pt x="4036" y="55"/>
                  </a:lnTo>
                  <a:lnTo>
                    <a:pt x="4036" y="56"/>
                  </a:lnTo>
                  <a:lnTo>
                    <a:pt x="4035" y="58"/>
                  </a:lnTo>
                  <a:lnTo>
                    <a:pt x="4034" y="59"/>
                  </a:lnTo>
                  <a:lnTo>
                    <a:pt x="4034" y="60"/>
                  </a:lnTo>
                  <a:lnTo>
                    <a:pt x="4034" y="61"/>
                  </a:lnTo>
                  <a:lnTo>
                    <a:pt x="4034" y="62"/>
                  </a:lnTo>
                  <a:lnTo>
                    <a:pt x="4034" y="63"/>
                  </a:lnTo>
                  <a:lnTo>
                    <a:pt x="4033" y="64"/>
                  </a:lnTo>
                  <a:lnTo>
                    <a:pt x="4033" y="65"/>
                  </a:lnTo>
                  <a:lnTo>
                    <a:pt x="4033" y="66"/>
                  </a:lnTo>
                  <a:lnTo>
                    <a:pt x="4034" y="67"/>
                  </a:lnTo>
                  <a:lnTo>
                    <a:pt x="4034" y="68"/>
                  </a:lnTo>
                  <a:lnTo>
                    <a:pt x="4034" y="69"/>
                  </a:lnTo>
                  <a:lnTo>
                    <a:pt x="4034" y="70"/>
                  </a:lnTo>
                  <a:lnTo>
                    <a:pt x="4034" y="71"/>
                  </a:lnTo>
                  <a:lnTo>
                    <a:pt x="4035" y="72"/>
                  </a:lnTo>
                  <a:lnTo>
                    <a:pt x="4036" y="73"/>
                  </a:lnTo>
                  <a:lnTo>
                    <a:pt x="4036" y="74"/>
                  </a:lnTo>
                  <a:lnTo>
                    <a:pt x="4037" y="74"/>
                  </a:lnTo>
                  <a:lnTo>
                    <a:pt x="4038" y="75"/>
                  </a:lnTo>
                  <a:lnTo>
                    <a:pt x="4038" y="76"/>
                  </a:lnTo>
                  <a:lnTo>
                    <a:pt x="4039" y="76"/>
                  </a:lnTo>
                  <a:lnTo>
                    <a:pt x="4040" y="77"/>
                  </a:lnTo>
                  <a:lnTo>
                    <a:pt x="4041" y="78"/>
                  </a:lnTo>
                  <a:lnTo>
                    <a:pt x="4042" y="78"/>
                  </a:lnTo>
                  <a:lnTo>
                    <a:pt x="4042" y="79"/>
                  </a:lnTo>
                  <a:lnTo>
                    <a:pt x="4043" y="79"/>
                  </a:lnTo>
                  <a:lnTo>
                    <a:pt x="4044" y="80"/>
                  </a:lnTo>
                  <a:lnTo>
                    <a:pt x="4045" y="80"/>
                  </a:lnTo>
                  <a:lnTo>
                    <a:pt x="4046" y="80"/>
                  </a:lnTo>
                  <a:lnTo>
                    <a:pt x="4047" y="81"/>
                  </a:lnTo>
                  <a:lnTo>
                    <a:pt x="4048" y="81"/>
                  </a:lnTo>
                  <a:lnTo>
                    <a:pt x="4049" y="81"/>
                  </a:lnTo>
                  <a:lnTo>
                    <a:pt x="4050" y="82"/>
                  </a:lnTo>
                  <a:lnTo>
                    <a:pt x="4051" y="82"/>
                  </a:lnTo>
                  <a:lnTo>
                    <a:pt x="4052" y="82"/>
                  </a:lnTo>
                  <a:lnTo>
                    <a:pt x="4053" y="82"/>
                  </a:lnTo>
                  <a:lnTo>
                    <a:pt x="4054" y="83"/>
                  </a:lnTo>
                  <a:lnTo>
                    <a:pt x="4056" y="83"/>
                  </a:lnTo>
                  <a:lnTo>
                    <a:pt x="4057" y="83"/>
                  </a:lnTo>
                  <a:lnTo>
                    <a:pt x="4058" y="84"/>
                  </a:lnTo>
                  <a:lnTo>
                    <a:pt x="4058" y="86"/>
                  </a:lnTo>
                  <a:lnTo>
                    <a:pt x="4058" y="88"/>
                  </a:lnTo>
                  <a:lnTo>
                    <a:pt x="4058" y="90"/>
                  </a:lnTo>
                  <a:lnTo>
                    <a:pt x="4058" y="92"/>
                  </a:lnTo>
                  <a:lnTo>
                    <a:pt x="4058" y="94"/>
                  </a:lnTo>
                  <a:lnTo>
                    <a:pt x="4058" y="95"/>
                  </a:lnTo>
                  <a:lnTo>
                    <a:pt x="4058" y="96"/>
                  </a:lnTo>
                  <a:lnTo>
                    <a:pt x="4058" y="97"/>
                  </a:lnTo>
                  <a:lnTo>
                    <a:pt x="4058" y="98"/>
                  </a:lnTo>
                  <a:lnTo>
                    <a:pt x="4058" y="99"/>
                  </a:lnTo>
                  <a:lnTo>
                    <a:pt x="4058" y="100"/>
                  </a:lnTo>
                  <a:lnTo>
                    <a:pt x="4058" y="101"/>
                  </a:lnTo>
                  <a:lnTo>
                    <a:pt x="4058" y="102"/>
                  </a:lnTo>
                  <a:lnTo>
                    <a:pt x="4058" y="103"/>
                  </a:lnTo>
                  <a:lnTo>
                    <a:pt x="4058" y="104"/>
                  </a:lnTo>
                  <a:lnTo>
                    <a:pt x="4058" y="105"/>
                  </a:lnTo>
                  <a:lnTo>
                    <a:pt x="4058" y="106"/>
                  </a:lnTo>
                  <a:lnTo>
                    <a:pt x="4058" y="107"/>
                  </a:lnTo>
                  <a:lnTo>
                    <a:pt x="4058" y="108"/>
                  </a:lnTo>
                  <a:lnTo>
                    <a:pt x="4058" y="109"/>
                  </a:lnTo>
                  <a:lnTo>
                    <a:pt x="4058" y="110"/>
                  </a:lnTo>
                  <a:lnTo>
                    <a:pt x="4058" y="111"/>
                  </a:lnTo>
                  <a:lnTo>
                    <a:pt x="4058" y="112"/>
                  </a:lnTo>
                  <a:lnTo>
                    <a:pt x="4059" y="113"/>
                  </a:lnTo>
                  <a:lnTo>
                    <a:pt x="4058" y="138"/>
                  </a:lnTo>
                  <a:lnTo>
                    <a:pt x="4058" y="150"/>
                  </a:lnTo>
                  <a:lnTo>
                    <a:pt x="4057" y="162"/>
                  </a:lnTo>
                  <a:lnTo>
                    <a:pt x="4056" y="174"/>
                  </a:lnTo>
                  <a:lnTo>
                    <a:pt x="4054" y="187"/>
                  </a:lnTo>
                  <a:lnTo>
                    <a:pt x="4053" y="199"/>
                  </a:lnTo>
                  <a:lnTo>
                    <a:pt x="4051" y="211"/>
                  </a:lnTo>
                  <a:lnTo>
                    <a:pt x="4049" y="223"/>
                  </a:lnTo>
                  <a:lnTo>
                    <a:pt x="4047" y="235"/>
                  </a:lnTo>
                  <a:lnTo>
                    <a:pt x="4044" y="247"/>
                  </a:lnTo>
                  <a:lnTo>
                    <a:pt x="4042" y="258"/>
                  </a:lnTo>
                  <a:lnTo>
                    <a:pt x="4039" y="270"/>
                  </a:lnTo>
                  <a:lnTo>
                    <a:pt x="4036" y="282"/>
                  </a:lnTo>
                  <a:lnTo>
                    <a:pt x="4033" y="293"/>
                  </a:lnTo>
                  <a:lnTo>
                    <a:pt x="4029" y="305"/>
                  </a:lnTo>
                  <a:lnTo>
                    <a:pt x="4026" y="316"/>
                  </a:lnTo>
                  <a:lnTo>
                    <a:pt x="4022" y="327"/>
                  </a:lnTo>
                  <a:lnTo>
                    <a:pt x="4018" y="338"/>
                  </a:lnTo>
                  <a:lnTo>
                    <a:pt x="4013" y="349"/>
                  </a:lnTo>
                  <a:lnTo>
                    <a:pt x="4008" y="360"/>
                  </a:lnTo>
                  <a:lnTo>
                    <a:pt x="4004" y="371"/>
                  </a:lnTo>
                  <a:lnTo>
                    <a:pt x="3999" y="382"/>
                  </a:lnTo>
                  <a:lnTo>
                    <a:pt x="3994" y="392"/>
                  </a:lnTo>
                  <a:lnTo>
                    <a:pt x="3989" y="402"/>
                  </a:lnTo>
                  <a:lnTo>
                    <a:pt x="3983" y="413"/>
                  </a:lnTo>
                  <a:lnTo>
                    <a:pt x="3978" y="423"/>
                  </a:lnTo>
                  <a:lnTo>
                    <a:pt x="3972" y="433"/>
                  </a:lnTo>
                  <a:lnTo>
                    <a:pt x="3966" y="443"/>
                  </a:lnTo>
                  <a:lnTo>
                    <a:pt x="3960" y="453"/>
                  </a:lnTo>
                  <a:lnTo>
                    <a:pt x="3953" y="463"/>
                  </a:lnTo>
                  <a:lnTo>
                    <a:pt x="3947" y="473"/>
                  </a:lnTo>
                  <a:lnTo>
                    <a:pt x="3933" y="494"/>
                  </a:lnTo>
                  <a:lnTo>
                    <a:pt x="3926" y="504"/>
                  </a:lnTo>
                  <a:lnTo>
                    <a:pt x="3918" y="514"/>
                  </a:lnTo>
                  <a:lnTo>
                    <a:pt x="3911" y="524"/>
                  </a:lnTo>
                  <a:lnTo>
                    <a:pt x="3903" y="534"/>
                  </a:lnTo>
                  <a:lnTo>
                    <a:pt x="3895" y="543"/>
                  </a:lnTo>
                  <a:lnTo>
                    <a:pt x="3886" y="552"/>
                  </a:lnTo>
                  <a:lnTo>
                    <a:pt x="3878" y="561"/>
                  </a:lnTo>
                  <a:lnTo>
                    <a:pt x="3869" y="570"/>
                  </a:lnTo>
                  <a:lnTo>
                    <a:pt x="3860" y="578"/>
                  </a:lnTo>
                  <a:lnTo>
                    <a:pt x="3850" y="586"/>
                  </a:lnTo>
                  <a:lnTo>
                    <a:pt x="3841" y="594"/>
                  </a:lnTo>
                  <a:lnTo>
                    <a:pt x="3831" y="602"/>
                  </a:lnTo>
                  <a:lnTo>
                    <a:pt x="3821" y="609"/>
                  </a:lnTo>
                  <a:lnTo>
                    <a:pt x="3811" y="616"/>
                  </a:lnTo>
                  <a:lnTo>
                    <a:pt x="3800" y="623"/>
                  </a:lnTo>
                  <a:lnTo>
                    <a:pt x="3790" y="630"/>
                  </a:lnTo>
                  <a:lnTo>
                    <a:pt x="3779" y="636"/>
                  </a:lnTo>
                  <a:lnTo>
                    <a:pt x="3768" y="642"/>
                  </a:lnTo>
                  <a:lnTo>
                    <a:pt x="3757" y="647"/>
                  </a:lnTo>
                  <a:lnTo>
                    <a:pt x="3745" y="652"/>
                  </a:lnTo>
                  <a:lnTo>
                    <a:pt x="3734" y="657"/>
                  </a:lnTo>
                  <a:lnTo>
                    <a:pt x="3722" y="662"/>
                  </a:lnTo>
                  <a:lnTo>
                    <a:pt x="3710" y="666"/>
                  </a:lnTo>
                  <a:lnTo>
                    <a:pt x="3698" y="670"/>
                  </a:lnTo>
                  <a:lnTo>
                    <a:pt x="3686" y="674"/>
                  </a:lnTo>
                  <a:lnTo>
                    <a:pt x="3674" y="677"/>
                  </a:lnTo>
                  <a:lnTo>
                    <a:pt x="3662" y="680"/>
                  </a:lnTo>
                  <a:lnTo>
                    <a:pt x="3649" y="682"/>
                  </a:lnTo>
                  <a:lnTo>
                    <a:pt x="3636" y="685"/>
                  </a:lnTo>
                  <a:lnTo>
                    <a:pt x="3624" y="687"/>
                  </a:lnTo>
                  <a:lnTo>
                    <a:pt x="3531" y="687"/>
                  </a:lnTo>
                  <a:lnTo>
                    <a:pt x="3485" y="687"/>
                  </a:lnTo>
                  <a:lnTo>
                    <a:pt x="3438" y="687"/>
                  </a:lnTo>
                  <a:lnTo>
                    <a:pt x="3392" y="688"/>
                  </a:lnTo>
                  <a:lnTo>
                    <a:pt x="3345" y="688"/>
                  </a:lnTo>
                  <a:lnTo>
                    <a:pt x="3299" y="688"/>
                  </a:lnTo>
                  <a:lnTo>
                    <a:pt x="3252" y="688"/>
                  </a:lnTo>
                  <a:lnTo>
                    <a:pt x="3205" y="688"/>
                  </a:lnTo>
                  <a:lnTo>
                    <a:pt x="3158" y="688"/>
                  </a:lnTo>
                  <a:lnTo>
                    <a:pt x="3111" y="688"/>
                  </a:lnTo>
                  <a:lnTo>
                    <a:pt x="3064" y="688"/>
                  </a:lnTo>
                  <a:lnTo>
                    <a:pt x="3016" y="688"/>
                  </a:lnTo>
                  <a:lnTo>
                    <a:pt x="2969" y="688"/>
                  </a:lnTo>
                  <a:lnTo>
                    <a:pt x="2922" y="688"/>
                  </a:lnTo>
                  <a:lnTo>
                    <a:pt x="2874" y="689"/>
                  </a:lnTo>
                  <a:lnTo>
                    <a:pt x="2826" y="689"/>
                  </a:lnTo>
                  <a:lnTo>
                    <a:pt x="2779" y="689"/>
                  </a:lnTo>
                  <a:lnTo>
                    <a:pt x="2731" y="689"/>
                  </a:lnTo>
                  <a:lnTo>
                    <a:pt x="2683" y="689"/>
                  </a:lnTo>
                  <a:lnTo>
                    <a:pt x="2635" y="689"/>
                  </a:lnTo>
                  <a:lnTo>
                    <a:pt x="2588" y="689"/>
                  </a:lnTo>
                  <a:lnTo>
                    <a:pt x="2540" y="689"/>
                  </a:lnTo>
                  <a:lnTo>
                    <a:pt x="2492" y="689"/>
                  </a:lnTo>
                  <a:lnTo>
                    <a:pt x="2444" y="688"/>
                  </a:lnTo>
                  <a:lnTo>
                    <a:pt x="2396" y="688"/>
                  </a:lnTo>
                  <a:lnTo>
                    <a:pt x="2348" y="688"/>
                  </a:lnTo>
                  <a:lnTo>
                    <a:pt x="2300" y="688"/>
                  </a:lnTo>
                  <a:lnTo>
                    <a:pt x="2251" y="688"/>
                  </a:lnTo>
                  <a:lnTo>
                    <a:pt x="2203" y="688"/>
                  </a:lnTo>
                  <a:lnTo>
                    <a:pt x="2155" y="688"/>
                  </a:lnTo>
                  <a:lnTo>
                    <a:pt x="2107" y="688"/>
                  </a:lnTo>
                  <a:lnTo>
                    <a:pt x="2013" y="688"/>
                  </a:lnTo>
                  <a:lnTo>
                    <a:pt x="1966" y="688"/>
                  </a:lnTo>
                  <a:lnTo>
                    <a:pt x="1918" y="688"/>
                  </a:lnTo>
                  <a:lnTo>
                    <a:pt x="1872" y="688"/>
                  </a:lnTo>
                  <a:lnTo>
                    <a:pt x="1824" y="688"/>
                  </a:lnTo>
                  <a:lnTo>
                    <a:pt x="1777" y="688"/>
                  </a:lnTo>
                  <a:lnTo>
                    <a:pt x="1730" y="688"/>
                  </a:lnTo>
                  <a:lnTo>
                    <a:pt x="1683" y="688"/>
                  </a:lnTo>
                  <a:lnTo>
                    <a:pt x="1636" y="688"/>
                  </a:lnTo>
                  <a:lnTo>
                    <a:pt x="1588" y="688"/>
                  </a:lnTo>
                  <a:lnTo>
                    <a:pt x="1542" y="688"/>
                  </a:lnTo>
                  <a:lnTo>
                    <a:pt x="1494" y="688"/>
                  </a:lnTo>
                  <a:lnTo>
                    <a:pt x="1447" y="688"/>
                  </a:lnTo>
                  <a:lnTo>
                    <a:pt x="1400" y="688"/>
                  </a:lnTo>
                  <a:lnTo>
                    <a:pt x="1353" y="688"/>
                  </a:lnTo>
                  <a:lnTo>
                    <a:pt x="1306" y="688"/>
                  </a:lnTo>
                  <a:lnTo>
                    <a:pt x="1258" y="688"/>
                  </a:lnTo>
                  <a:lnTo>
                    <a:pt x="1211" y="688"/>
                  </a:lnTo>
                  <a:lnTo>
                    <a:pt x="1164" y="688"/>
                  </a:lnTo>
                  <a:lnTo>
                    <a:pt x="1116" y="688"/>
                  </a:lnTo>
                  <a:lnTo>
                    <a:pt x="1069" y="688"/>
                  </a:lnTo>
                  <a:lnTo>
                    <a:pt x="1022" y="688"/>
                  </a:lnTo>
                  <a:lnTo>
                    <a:pt x="974" y="688"/>
                  </a:lnTo>
                  <a:lnTo>
                    <a:pt x="927" y="688"/>
                  </a:lnTo>
                  <a:lnTo>
                    <a:pt x="880" y="688"/>
                  </a:lnTo>
                  <a:lnTo>
                    <a:pt x="832" y="688"/>
                  </a:lnTo>
                  <a:lnTo>
                    <a:pt x="785" y="688"/>
                  </a:lnTo>
                  <a:lnTo>
                    <a:pt x="738" y="688"/>
                  </a:lnTo>
                  <a:lnTo>
                    <a:pt x="690" y="688"/>
                  </a:lnTo>
                  <a:lnTo>
                    <a:pt x="643" y="688"/>
                  </a:lnTo>
                  <a:lnTo>
                    <a:pt x="596" y="689"/>
                  </a:lnTo>
                  <a:lnTo>
                    <a:pt x="570" y="684"/>
                  </a:lnTo>
                  <a:lnTo>
                    <a:pt x="558" y="682"/>
                  </a:lnTo>
                  <a:lnTo>
                    <a:pt x="545" y="679"/>
                  </a:lnTo>
                  <a:lnTo>
                    <a:pt x="533" y="676"/>
                  </a:lnTo>
                  <a:lnTo>
                    <a:pt x="521" y="672"/>
                  </a:lnTo>
                  <a:lnTo>
                    <a:pt x="509" y="668"/>
                  </a:lnTo>
                  <a:lnTo>
                    <a:pt x="497" y="664"/>
                  </a:lnTo>
                  <a:lnTo>
                    <a:pt x="485" y="659"/>
                  </a:lnTo>
                  <a:lnTo>
                    <a:pt x="474" y="654"/>
                  </a:lnTo>
                  <a:lnTo>
                    <a:pt x="462" y="649"/>
                  </a:lnTo>
                  <a:lnTo>
                    <a:pt x="451" y="643"/>
                  </a:lnTo>
                  <a:lnTo>
                    <a:pt x="440" y="637"/>
                  </a:lnTo>
                  <a:lnTo>
                    <a:pt x="430" y="631"/>
                  </a:lnTo>
                  <a:lnTo>
                    <a:pt x="419" y="625"/>
                  </a:lnTo>
                  <a:lnTo>
                    <a:pt x="408" y="618"/>
                  </a:lnTo>
                  <a:lnTo>
                    <a:pt x="398" y="611"/>
                  </a:lnTo>
                  <a:lnTo>
                    <a:pt x="388" y="604"/>
                  </a:lnTo>
                  <a:lnTo>
                    <a:pt x="378" y="596"/>
                  </a:lnTo>
                  <a:lnTo>
                    <a:pt x="369" y="588"/>
                  </a:lnTo>
                  <a:lnTo>
                    <a:pt x="360" y="580"/>
                  </a:lnTo>
                  <a:lnTo>
                    <a:pt x="350" y="572"/>
                  </a:lnTo>
                  <a:lnTo>
                    <a:pt x="342" y="563"/>
                  </a:lnTo>
                  <a:lnTo>
                    <a:pt x="333" y="554"/>
                  </a:lnTo>
                  <a:lnTo>
                    <a:pt x="324" y="545"/>
                  </a:lnTo>
                  <a:lnTo>
                    <a:pt x="316" y="536"/>
                  </a:lnTo>
                  <a:lnTo>
                    <a:pt x="308" y="526"/>
                  </a:lnTo>
                  <a:lnTo>
                    <a:pt x="301" y="516"/>
                  </a:lnTo>
                  <a:lnTo>
                    <a:pt x="293" y="506"/>
                  </a:lnTo>
                  <a:lnTo>
                    <a:pt x="286" y="496"/>
                  </a:lnTo>
                  <a:lnTo>
                    <a:pt x="279" y="485"/>
                  </a:lnTo>
                  <a:lnTo>
                    <a:pt x="273" y="474"/>
                  </a:lnTo>
                  <a:lnTo>
                    <a:pt x="260" y="455"/>
                  </a:lnTo>
                  <a:lnTo>
                    <a:pt x="254" y="445"/>
                  </a:lnTo>
                  <a:lnTo>
                    <a:pt x="248" y="435"/>
                  </a:lnTo>
                  <a:lnTo>
                    <a:pt x="242" y="425"/>
                  </a:lnTo>
                  <a:lnTo>
                    <a:pt x="236" y="414"/>
                  </a:lnTo>
                  <a:lnTo>
                    <a:pt x="230" y="404"/>
                  </a:lnTo>
                  <a:lnTo>
                    <a:pt x="225" y="394"/>
                  </a:lnTo>
                  <a:lnTo>
                    <a:pt x="220" y="383"/>
                  </a:lnTo>
                  <a:lnTo>
                    <a:pt x="215" y="372"/>
                  </a:lnTo>
                  <a:lnTo>
                    <a:pt x="210" y="362"/>
                  </a:lnTo>
                  <a:lnTo>
                    <a:pt x="206" y="351"/>
                  </a:lnTo>
                  <a:lnTo>
                    <a:pt x="202" y="340"/>
                  </a:lnTo>
                  <a:lnTo>
                    <a:pt x="198" y="329"/>
                  </a:lnTo>
                  <a:lnTo>
                    <a:pt x="194" y="318"/>
                  </a:lnTo>
                  <a:lnTo>
                    <a:pt x="190" y="306"/>
                  </a:lnTo>
                  <a:lnTo>
                    <a:pt x="186" y="295"/>
                  </a:lnTo>
                  <a:lnTo>
                    <a:pt x="183" y="283"/>
                  </a:lnTo>
                  <a:lnTo>
                    <a:pt x="180" y="272"/>
                  </a:lnTo>
                  <a:lnTo>
                    <a:pt x="177" y="260"/>
                  </a:lnTo>
                  <a:lnTo>
                    <a:pt x="175" y="248"/>
                  </a:lnTo>
                  <a:lnTo>
                    <a:pt x="172" y="236"/>
                  </a:lnTo>
                  <a:lnTo>
                    <a:pt x="170" y="224"/>
                  </a:lnTo>
                  <a:lnTo>
                    <a:pt x="168" y="213"/>
                  </a:lnTo>
                  <a:lnTo>
                    <a:pt x="166" y="200"/>
                  </a:lnTo>
                  <a:lnTo>
                    <a:pt x="165" y="188"/>
                  </a:lnTo>
                  <a:lnTo>
                    <a:pt x="164" y="176"/>
                  </a:lnTo>
                  <a:lnTo>
                    <a:pt x="162" y="164"/>
                  </a:lnTo>
                  <a:lnTo>
                    <a:pt x="162" y="152"/>
                  </a:lnTo>
                  <a:lnTo>
                    <a:pt x="161" y="139"/>
                  </a:lnTo>
                  <a:lnTo>
                    <a:pt x="161" y="127"/>
                  </a:lnTo>
                  <a:lnTo>
                    <a:pt x="161" y="114"/>
                  </a:lnTo>
                  <a:lnTo>
                    <a:pt x="161" y="112"/>
                  </a:lnTo>
                  <a:lnTo>
                    <a:pt x="161" y="111"/>
                  </a:lnTo>
                  <a:lnTo>
                    <a:pt x="161" y="110"/>
                  </a:lnTo>
                  <a:lnTo>
                    <a:pt x="161" y="109"/>
                  </a:lnTo>
                  <a:lnTo>
                    <a:pt x="161" y="108"/>
                  </a:lnTo>
                  <a:lnTo>
                    <a:pt x="161" y="107"/>
                  </a:lnTo>
                  <a:lnTo>
                    <a:pt x="161" y="106"/>
                  </a:lnTo>
                  <a:lnTo>
                    <a:pt x="161" y="105"/>
                  </a:lnTo>
                  <a:lnTo>
                    <a:pt x="161" y="104"/>
                  </a:lnTo>
                  <a:lnTo>
                    <a:pt x="161" y="103"/>
                  </a:lnTo>
                  <a:lnTo>
                    <a:pt x="161" y="102"/>
                  </a:lnTo>
                  <a:lnTo>
                    <a:pt x="161" y="101"/>
                  </a:lnTo>
                  <a:lnTo>
                    <a:pt x="161" y="100"/>
                  </a:lnTo>
                  <a:lnTo>
                    <a:pt x="161" y="99"/>
                  </a:lnTo>
                  <a:lnTo>
                    <a:pt x="161" y="98"/>
                  </a:lnTo>
                  <a:lnTo>
                    <a:pt x="161" y="97"/>
                  </a:lnTo>
                  <a:lnTo>
                    <a:pt x="161" y="96"/>
                  </a:lnTo>
                  <a:lnTo>
                    <a:pt x="161" y="95"/>
                  </a:lnTo>
                  <a:lnTo>
                    <a:pt x="161" y="94"/>
                  </a:lnTo>
                  <a:lnTo>
                    <a:pt x="161" y="93"/>
                  </a:lnTo>
                  <a:lnTo>
                    <a:pt x="161" y="92"/>
                  </a:lnTo>
                  <a:lnTo>
                    <a:pt x="161" y="90"/>
                  </a:lnTo>
                  <a:lnTo>
                    <a:pt x="161" y="88"/>
                  </a:lnTo>
                  <a:lnTo>
                    <a:pt x="161" y="86"/>
                  </a:lnTo>
                  <a:lnTo>
                    <a:pt x="164" y="85"/>
                  </a:lnTo>
                  <a:lnTo>
                    <a:pt x="166" y="84"/>
                  </a:lnTo>
                  <a:lnTo>
                    <a:pt x="167" y="84"/>
                  </a:lnTo>
                  <a:lnTo>
                    <a:pt x="168" y="84"/>
                  </a:lnTo>
                  <a:lnTo>
                    <a:pt x="169" y="83"/>
                  </a:lnTo>
                  <a:lnTo>
                    <a:pt x="170" y="83"/>
                  </a:lnTo>
                  <a:lnTo>
                    <a:pt x="171" y="83"/>
                  </a:lnTo>
                  <a:lnTo>
                    <a:pt x="172" y="82"/>
                  </a:lnTo>
                  <a:lnTo>
                    <a:pt x="173" y="82"/>
                  </a:lnTo>
                  <a:lnTo>
                    <a:pt x="174" y="82"/>
                  </a:lnTo>
                  <a:lnTo>
                    <a:pt x="175" y="81"/>
                  </a:lnTo>
                  <a:lnTo>
                    <a:pt x="176" y="81"/>
                  </a:lnTo>
                  <a:lnTo>
                    <a:pt x="176" y="80"/>
                  </a:lnTo>
                  <a:lnTo>
                    <a:pt x="178" y="80"/>
                  </a:lnTo>
                  <a:lnTo>
                    <a:pt x="178" y="79"/>
                  </a:lnTo>
                  <a:lnTo>
                    <a:pt x="179" y="79"/>
                  </a:lnTo>
                  <a:lnTo>
                    <a:pt x="180" y="78"/>
                  </a:lnTo>
                  <a:lnTo>
                    <a:pt x="181" y="77"/>
                  </a:lnTo>
                  <a:lnTo>
                    <a:pt x="182" y="76"/>
                  </a:lnTo>
                  <a:lnTo>
                    <a:pt x="183" y="76"/>
                  </a:lnTo>
                  <a:lnTo>
                    <a:pt x="183" y="75"/>
                  </a:lnTo>
                  <a:lnTo>
                    <a:pt x="184" y="74"/>
                  </a:lnTo>
                  <a:lnTo>
                    <a:pt x="184" y="73"/>
                  </a:lnTo>
                  <a:lnTo>
                    <a:pt x="185" y="72"/>
                  </a:lnTo>
                  <a:lnTo>
                    <a:pt x="185" y="71"/>
                  </a:lnTo>
                  <a:lnTo>
                    <a:pt x="186" y="70"/>
                  </a:lnTo>
                  <a:lnTo>
                    <a:pt x="186" y="68"/>
                  </a:lnTo>
                  <a:lnTo>
                    <a:pt x="186" y="67"/>
                  </a:lnTo>
                  <a:lnTo>
                    <a:pt x="186" y="66"/>
                  </a:lnTo>
                  <a:lnTo>
                    <a:pt x="186" y="65"/>
                  </a:lnTo>
                  <a:lnTo>
                    <a:pt x="186" y="64"/>
                  </a:lnTo>
                  <a:lnTo>
                    <a:pt x="185" y="63"/>
                  </a:lnTo>
                  <a:lnTo>
                    <a:pt x="185" y="62"/>
                  </a:lnTo>
                  <a:lnTo>
                    <a:pt x="185" y="61"/>
                  </a:lnTo>
                  <a:lnTo>
                    <a:pt x="184" y="60"/>
                  </a:lnTo>
                  <a:lnTo>
                    <a:pt x="184" y="59"/>
                  </a:lnTo>
                  <a:lnTo>
                    <a:pt x="184" y="58"/>
                  </a:lnTo>
                  <a:lnTo>
                    <a:pt x="183" y="57"/>
                  </a:lnTo>
                  <a:lnTo>
                    <a:pt x="182" y="56"/>
                  </a:lnTo>
                  <a:lnTo>
                    <a:pt x="182" y="55"/>
                  </a:lnTo>
                  <a:lnTo>
                    <a:pt x="181" y="54"/>
                  </a:lnTo>
                  <a:lnTo>
                    <a:pt x="180" y="53"/>
                  </a:lnTo>
                  <a:lnTo>
                    <a:pt x="180" y="52"/>
                  </a:lnTo>
                  <a:lnTo>
                    <a:pt x="179" y="51"/>
                  </a:lnTo>
                  <a:lnTo>
                    <a:pt x="178" y="50"/>
                  </a:lnTo>
                  <a:lnTo>
                    <a:pt x="177" y="49"/>
                  </a:lnTo>
                  <a:lnTo>
                    <a:pt x="176" y="48"/>
                  </a:lnTo>
                  <a:lnTo>
                    <a:pt x="175" y="47"/>
                  </a:lnTo>
                  <a:lnTo>
                    <a:pt x="174" y="46"/>
                  </a:lnTo>
                  <a:lnTo>
                    <a:pt x="173" y="45"/>
                  </a:lnTo>
                  <a:lnTo>
                    <a:pt x="172" y="44"/>
                  </a:lnTo>
                  <a:lnTo>
                    <a:pt x="170" y="43"/>
                  </a:lnTo>
                  <a:lnTo>
                    <a:pt x="169" y="42"/>
                  </a:lnTo>
                  <a:lnTo>
                    <a:pt x="168" y="41"/>
                  </a:lnTo>
                  <a:lnTo>
                    <a:pt x="166" y="40"/>
                  </a:lnTo>
                  <a:lnTo>
                    <a:pt x="165" y="39"/>
                  </a:lnTo>
                  <a:lnTo>
                    <a:pt x="162" y="36"/>
                  </a:lnTo>
                  <a:lnTo>
                    <a:pt x="161" y="36"/>
                  </a:lnTo>
                  <a:lnTo>
                    <a:pt x="159" y="34"/>
                  </a:lnTo>
                  <a:lnTo>
                    <a:pt x="158" y="34"/>
                  </a:lnTo>
                  <a:lnTo>
                    <a:pt x="156" y="32"/>
                  </a:lnTo>
                  <a:lnTo>
                    <a:pt x="154" y="32"/>
                  </a:lnTo>
                  <a:lnTo>
                    <a:pt x="153" y="31"/>
                  </a:lnTo>
                  <a:lnTo>
                    <a:pt x="151" y="30"/>
                  </a:lnTo>
                  <a:lnTo>
                    <a:pt x="149" y="29"/>
                  </a:lnTo>
                  <a:lnTo>
                    <a:pt x="147" y="28"/>
                  </a:lnTo>
                  <a:lnTo>
                    <a:pt x="146" y="27"/>
                  </a:lnTo>
                  <a:lnTo>
                    <a:pt x="144" y="26"/>
                  </a:lnTo>
                  <a:lnTo>
                    <a:pt x="142" y="25"/>
                  </a:lnTo>
                  <a:lnTo>
                    <a:pt x="140" y="24"/>
                  </a:lnTo>
                  <a:lnTo>
                    <a:pt x="138" y="23"/>
                  </a:lnTo>
                  <a:lnTo>
                    <a:pt x="136" y="22"/>
                  </a:lnTo>
                  <a:lnTo>
                    <a:pt x="134" y="21"/>
                  </a:lnTo>
                  <a:lnTo>
                    <a:pt x="132" y="20"/>
                  </a:lnTo>
                  <a:lnTo>
                    <a:pt x="130" y="20"/>
                  </a:lnTo>
                  <a:lnTo>
                    <a:pt x="128" y="19"/>
                  </a:lnTo>
                  <a:lnTo>
                    <a:pt x="126" y="18"/>
                  </a:lnTo>
                  <a:lnTo>
                    <a:pt x="123" y="17"/>
                  </a:lnTo>
                  <a:lnTo>
                    <a:pt x="121" y="16"/>
                  </a:lnTo>
                  <a:lnTo>
                    <a:pt x="119" y="15"/>
                  </a:lnTo>
                  <a:lnTo>
                    <a:pt x="116" y="14"/>
                  </a:lnTo>
                  <a:lnTo>
                    <a:pt x="114" y="14"/>
                  </a:lnTo>
                  <a:lnTo>
                    <a:pt x="112" y="13"/>
                  </a:lnTo>
                  <a:lnTo>
                    <a:pt x="110" y="12"/>
                  </a:lnTo>
                  <a:lnTo>
                    <a:pt x="107" y="12"/>
                  </a:lnTo>
                  <a:lnTo>
                    <a:pt x="105" y="11"/>
                  </a:lnTo>
                  <a:lnTo>
                    <a:pt x="103" y="10"/>
                  </a:lnTo>
                  <a:lnTo>
                    <a:pt x="98" y="9"/>
                  </a:lnTo>
                  <a:lnTo>
                    <a:pt x="96" y="8"/>
                  </a:lnTo>
                  <a:lnTo>
                    <a:pt x="93" y="8"/>
                  </a:lnTo>
                  <a:lnTo>
                    <a:pt x="91" y="7"/>
                  </a:lnTo>
                  <a:lnTo>
                    <a:pt x="88" y="6"/>
                  </a:lnTo>
                  <a:lnTo>
                    <a:pt x="86" y="6"/>
                  </a:lnTo>
                  <a:lnTo>
                    <a:pt x="84" y="6"/>
                  </a:lnTo>
                  <a:lnTo>
                    <a:pt x="82" y="5"/>
                  </a:lnTo>
                  <a:lnTo>
                    <a:pt x="79" y="5"/>
                  </a:lnTo>
                  <a:lnTo>
                    <a:pt x="77" y="4"/>
                  </a:lnTo>
                  <a:lnTo>
                    <a:pt x="75" y="4"/>
                  </a:lnTo>
                  <a:lnTo>
                    <a:pt x="72" y="4"/>
                  </a:lnTo>
                  <a:lnTo>
                    <a:pt x="70" y="3"/>
                  </a:lnTo>
                  <a:lnTo>
                    <a:pt x="68" y="3"/>
                  </a:lnTo>
                  <a:lnTo>
                    <a:pt x="66" y="2"/>
                  </a:lnTo>
                  <a:lnTo>
                    <a:pt x="64" y="2"/>
                  </a:lnTo>
                  <a:lnTo>
                    <a:pt x="62" y="2"/>
                  </a:lnTo>
                  <a:lnTo>
                    <a:pt x="60" y="2"/>
                  </a:lnTo>
                  <a:lnTo>
                    <a:pt x="58" y="2"/>
                  </a:lnTo>
                  <a:lnTo>
                    <a:pt x="56" y="1"/>
                  </a:lnTo>
                  <a:lnTo>
                    <a:pt x="54" y="1"/>
                  </a:lnTo>
                  <a:lnTo>
                    <a:pt x="51" y="1"/>
                  </a:lnTo>
                  <a:lnTo>
                    <a:pt x="50" y="1"/>
                  </a:lnTo>
                  <a:lnTo>
                    <a:pt x="48" y="1"/>
                  </a:lnTo>
                  <a:lnTo>
                    <a:pt x="46" y="1"/>
                  </a:lnTo>
                  <a:lnTo>
                    <a:pt x="44" y="1"/>
                  </a:lnTo>
                  <a:lnTo>
                    <a:pt x="42" y="1"/>
                  </a:lnTo>
                  <a:lnTo>
                    <a:pt x="40" y="1"/>
                  </a:lnTo>
                  <a:lnTo>
                    <a:pt x="38" y="1"/>
                  </a:lnTo>
                  <a:lnTo>
                    <a:pt x="36" y="1"/>
                  </a:lnTo>
                  <a:lnTo>
                    <a:pt x="35" y="2"/>
                  </a:lnTo>
                  <a:lnTo>
                    <a:pt x="31" y="2"/>
                  </a:lnTo>
                  <a:lnTo>
                    <a:pt x="30" y="2"/>
                  </a:lnTo>
                  <a:lnTo>
                    <a:pt x="28" y="2"/>
                  </a:lnTo>
                  <a:lnTo>
                    <a:pt x="26" y="2"/>
                  </a:lnTo>
                  <a:lnTo>
                    <a:pt x="25" y="2"/>
                  </a:lnTo>
                  <a:lnTo>
                    <a:pt x="24" y="3"/>
                  </a:lnTo>
                  <a:lnTo>
                    <a:pt x="22" y="3"/>
                  </a:lnTo>
                  <a:lnTo>
                    <a:pt x="20" y="4"/>
                  </a:lnTo>
                  <a:lnTo>
                    <a:pt x="19" y="4"/>
                  </a:lnTo>
                  <a:lnTo>
                    <a:pt x="18" y="4"/>
                  </a:lnTo>
                  <a:lnTo>
                    <a:pt x="17" y="4"/>
                  </a:lnTo>
                  <a:lnTo>
                    <a:pt x="15" y="5"/>
                  </a:lnTo>
                  <a:lnTo>
                    <a:pt x="14" y="6"/>
                  </a:lnTo>
                  <a:lnTo>
                    <a:pt x="13" y="6"/>
                  </a:lnTo>
                  <a:lnTo>
                    <a:pt x="12" y="6"/>
                  </a:lnTo>
                  <a:lnTo>
                    <a:pt x="11" y="7"/>
                  </a:lnTo>
                  <a:lnTo>
                    <a:pt x="10" y="8"/>
                  </a:lnTo>
                  <a:lnTo>
                    <a:pt x="9" y="8"/>
                  </a:lnTo>
                  <a:lnTo>
                    <a:pt x="8" y="9"/>
                  </a:lnTo>
                  <a:lnTo>
                    <a:pt x="7" y="9"/>
                  </a:lnTo>
                  <a:lnTo>
                    <a:pt x="6" y="10"/>
                  </a:lnTo>
                  <a:lnTo>
                    <a:pt x="5" y="11"/>
                  </a:lnTo>
                  <a:lnTo>
                    <a:pt x="4" y="12"/>
                  </a:lnTo>
                  <a:lnTo>
                    <a:pt x="3" y="13"/>
                  </a:lnTo>
                  <a:lnTo>
                    <a:pt x="2" y="14"/>
                  </a:lnTo>
                  <a:lnTo>
                    <a:pt x="2" y="15"/>
                  </a:lnTo>
                  <a:lnTo>
                    <a:pt x="2" y="16"/>
                  </a:lnTo>
                  <a:lnTo>
                    <a:pt x="1" y="16"/>
                  </a:lnTo>
                  <a:lnTo>
                    <a:pt x="1" y="18"/>
                  </a:lnTo>
                  <a:lnTo>
                    <a:pt x="0" y="19"/>
                  </a:lnTo>
                  <a:lnTo>
                    <a:pt x="0" y="20"/>
                  </a:lnTo>
                  <a:lnTo>
                    <a:pt x="0" y="21"/>
                  </a:lnTo>
                  <a:lnTo>
                    <a:pt x="0" y="22"/>
                  </a:lnTo>
                  <a:lnTo>
                    <a:pt x="0" y="23"/>
                  </a:lnTo>
                  <a:lnTo>
                    <a:pt x="1" y="24"/>
                  </a:lnTo>
                  <a:lnTo>
                    <a:pt x="1" y="25"/>
                  </a:lnTo>
                  <a:lnTo>
                    <a:pt x="1" y="26"/>
                  </a:lnTo>
                  <a:lnTo>
                    <a:pt x="2" y="27"/>
                  </a:lnTo>
                  <a:lnTo>
                    <a:pt x="2" y="28"/>
                  </a:lnTo>
                  <a:lnTo>
                    <a:pt x="3" y="30"/>
                  </a:lnTo>
                  <a:lnTo>
                    <a:pt x="4" y="32"/>
                  </a:lnTo>
                  <a:lnTo>
                    <a:pt x="4" y="33"/>
                  </a:lnTo>
                  <a:lnTo>
                    <a:pt x="5" y="34"/>
                  </a:lnTo>
                  <a:lnTo>
                    <a:pt x="6" y="35"/>
                  </a:lnTo>
                  <a:lnTo>
                    <a:pt x="7" y="36"/>
                  </a:lnTo>
                  <a:lnTo>
                    <a:pt x="8" y="37"/>
                  </a:lnTo>
                  <a:lnTo>
                    <a:pt x="8" y="38"/>
                  </a:lnTo>
                  <a:lnTo>
                    <a:pt x="9" y="39"/>
                  </a:lnTo>
                  <a:lnTo>
                    <a:pt x="10" y="40"/>
                  </a:lnTo>
                  <a:lnTo>
                    <a:pt x="12" y="41"/>
                  </a:lnTo>
                  <a:lnTo>
                    <a:pt x="12" y="42"/>
                  </a:lnTo>
                  <a:lnTo>
                    <a:pt x="14" y="43"/>
                  </a:lnTo>
                  <a:lnTo>
                    <a:pt x="15" y="44"/>
                  </a:lnTo>
                  <a:lnTo>
                    <a:pt x="16" y="45"/>
                  </a:lnTo>
                  <a:lnTo>
                    <a:pt x="17" y="46"/>
                  </a:lnTo>
                  <a:lnTo>
                    <a:pt x="19" y="47"/>
                  </a:lnTo>
                  <a:lnTo>
                    <a:pt x="20" y="48"/>
                  </a:lnTo>
                  <a:lnTo>
                    <a:pt x="22" y="49"/>
                  </a:lnTo>
                  <a:lnTo>
                    <a:pt x="24" y="51"/>
                  </a:lnTo>
                  <a:lnTo>
                    <a:pt x="25" y="52"/>
                  </a:lnTo>
                  <a:lnTo>
                    <a:pt x="26" y="52"/>
                  </a:lnTo>
                  <a:lnTo>
                    <a:pt x="28" y="53"/>
                  </a:lnTo>
                  <a:lnTo>
                    <a:pt x="29" y="54"/>
                  </a:lnTo>
                  <a:lnTo>
                    <a:pt x="30" y="55"/>
                  </a:lnTo>
                  <a:lnTo>
                    <a:pt x="32" y="56"/>
                  </a:lnTo>
                  <a:lnTo>
                    <a:pt x="33" y="57"/>
                  </a:lnTo>
                  <a:lnTo>
                    <a:pt x="34" y="58"/>
                  </a:lnTo>
                  <a:lnTo>
                    <a:pt x="36" y="58"/>
                  </a:lnTo>
                  <a:lnTo>
                    <a:pt x="38" y="59"/>
                  </a:lnTo>
                  <a:lnTo>
                    <a:pt x="39" y="60"/>
                  </a:lnTo>
                  <a:lnTo>
                    <a:pt x="40" y="61"/>
                  </a:lnTo>
                  <a:lnTo>
                    <a:pt x="42" y="62"/>
                  </a:lnTo>
                  <a:lnTo>
                    <a:pt x="44" y="62"/>
                  </a:lnTo>
                  <a:lnTo>
                    <a:pt x="45" y="63"/>
                  </a:lnTo>
                  <a:lnTo>
                    <a:pt x="47" y="64"/>
                  </a:lnTo>
                  <a:lnTo>
                    <a:pt x="48" y="64"/>
                  </a:lnTo>
                  <a:lnTo>
                    <a:pt x="50" y="65"/>
                  </a:lnTo>
                  <a:lnTo>
                    <a:pt x="52" y="66"/>
                  </a:lnTo>
                  <a:lnTo>
                    <a:pt x="54" y="67"/>
                  </a:lnTo>
                  <a:lnTo>
                    <a:pt x="55" y="68"/>
                  </a:lnTo>
                  <a:lnTo>
                    <a:pt x="57" y="68"/>
                  </a:lnTo>
                  <a:lnTo>
                    <a:pt x="59" y="69"/>
                  </a:lnTo>
                  <a:lnTo>
                    <a:pt x="61" y="70"/>
                  </a:lnTo>
                  <a:lnTo>
                    <a:pt x="62" y="70"/>
                  </a:lnTo>
                  <a:lnTo>
                    <a:pt x="64" y="71"/>
                  </a:lnTo>
                  <a:lnTo>
                    <a:pt x="66" y="72"/>
                  </a:lnTo>
                  <a:lnTo>
                    <a:pt x="68" y="72"/>
                  </a:lnTo>
                  <a:lnTo>
                    <a:pt x="70" y="73"/>
                  </a:lnTo>
                  <a:lnTo>
                    <a:pt x="72" y="74"/>
                  </a:lnTo>
                  <a:lnTo>
                    <a:pt x="73" y="74"/>
                  </a:lnTo>
                  <a:lnTo>
                    <a:pt x="74" y="74"/>
                  </a:lnTo>
                  <a:lnTo>
                    <a:pt x="75" y="74"/>
                  </a:lnTo>
                  <a:lnTo>
                    <a:pt x="76" y="75"/>
                  </a:lnTo>
                  <a:lnTo>
                    <a:pt x="77" y="75"/>
                  </a:lnTo>
                  <a:lnTo>
                    <a:pt x="78" y="76"/>
                  </a:lnTo>
                  <a:lnTo>
                    <a:pt x="80" y="76"/>
                  </a:lnTo>
                  <a:lnTo>
                    <a:pt x="81" y="76"/>
                  </a:lnTo>
                  <a:lnTo>
                    <a:pt x="83" y="77"/>
                  </a:lnTo>
                  <a:lnTo>
                    <a:pt x="85" y="77"/>
                  </a:lnTo>
                  <a:lnTo>
                    <a:pt x="86" y="78"/>
                  </a:lnTo>
                  <a:lnTo>
                    <a:pt x="88" y="78"/>
                  </a:lnTo>
                  <a:lnTo>
                    <a:pt x="90" y="79"/>
                  </a:lnTo>
                  <a:lnTo>
                    <a:pt x="92" y="79"/>
                  </a:lnTo>
                  <a:lnTo>
                    <a:pt x="94" y="80"/>
                  </a:lnTo>
                  <a:lnTo>
                    <a:pt x="96" y="80"/>
                  </a:lnTo>
                  <a:lnTo>
                    <a:pt x="98" y="80"/>
                  </a:lnTo>
                  <a:lnTo>
                    <a:pt x="99" y="81"/>
                  </a:lnTo>
                  <a:lnTo>
                    <a:pt x="101" y="82"/>
                  </a:lnTo>
                  <a:lnTo>
                    <a:pt x="103" y="82"/>
                  </a:lnTo>
                  <a:lnTo>
                    <a:pt x="105" y="82"/>
                  </a:lnTo>
                  <a:lnTo>
                    <a:pt x="106" y="83"/>
                  </a:lnTo>
                  <a:lnTo>
                    <a:pt x="108" y="83"/>
                  </a:lnTo>
                  <a:lnTo>
                    <a:pt x="109" y="84"/>
                  </a:lnTo>
                  <a:lnTo>
                    <a:pt x="110" y="84"/>
                  </a:lnTo>
                  <a:lnTo>
                    <a:pt x="112" y="84"/>
                  </a:lnTo>
                  <a:lnTo>
                    <a:pt x="113" y="85"/>
                  </a:lnTo>
                  <a:lnTo>
                    <a:pt x="114" y="85"/>
                  </a:lnTo>
                  <a:lnTo>
                    <a:pt x="115" y="85"/>
                  </a:lnTo>
                  <a:lnTo>
                    <a:pt x="116" y="86"/>
                  </a:lnTo>
                  <a:lnTo>
                    <a:pt x="116" y="87"/>
                  </a:lnTo>
                  <a:lnTo>
                    <a:pt x="116" y="88"/>
                  </a:lnTo>
                  <a:lnTo>
                    <a:pt x="116" y="89"/>
                  </a:lnTo>
                  <a:lnTo>
                    <a:pt x="116" y="90"/>
                  </a:lnTo>
                  <a:lnTo>
                    <a:pt x="116" y="91"/>
                  </a:lnTo>
                  <a:lnTo>
                    <a:pt x="116" y="92"/>
                  </a:lnTo>
                  <a:lnTo>
                    <a:pt x="116" y="93"/>
                  </a:lnTo>
                  <a:lnTo>
                    <a:pt x="116" y="94"/>
                  </a:lnTo>
                  <a:lnTo>
                    <a:pt x="116" y="95"/>
                  </a:lnTo>
                  <a:lnTo>
                    <a:pt x="116" y="96"/>
                  </a:lnTo>
                  <a:lnTo>
                    <a:pt x="116" y="97"/>
                  </a:lnTo>
                  <a:lnTo>
                    <a:pt x="116" y="98"/>
                  </a:lnTo>
                  <a:lnTo>
                    <a:pt x="116" y="99"/>
                  </a:lnTo>
                  <a:lnTo>
                    <a:pt x="116" y="100"/>
                  </a:lnTo>
                  <a:lnTo>
                    <a:pt x="116" y="101"/>
                  </a:lnTo>
                  <a:lnTo>
                    <a:pt x="116" y="102"/>
                  </a:lnTo>
                  <a:lnTo>
                    <a:pt x="116" y="103"/>
                  </a:lnTo>
                  <a:lnTo>
                    <a:pt x="116" y="104"/>
                  </a:lnTo>
                  <a:lnTo>
                    <a:pt x="116" y="105"/>
                  </a:lnTo>
                  <a:lnTo>
                    <a:pt x="116" y="106"/>
                  </a:lnTo>
                  <a:lnTo>
                    <a:pt x="116" y="107"/>
                  </a:lnTo>
                  <a:lnTo>
                    <a:pt x="116" y="108"/>
                  </a:lnTo>
                  <a:lnTo>
                    <a:pt x="116" y="109"/>
                  </a:lnTo>
                  <a:lnTo>
                    <a:pt x="116" y="110"/>
                  </a:lnTo>
                  <a:lnTo>
                    <a:pt x="116" y="112"/>
                  </a:lnTo>
                  <a:lnTo>
                    <a:pt x="116" y="140"/>
                  </a:lnTo>
                  <a:lnTo>
                    <a:pt x="116" y="154"/>
                  </a:lnTo>
                  <a:lnTo>
                    <a:pt x="117" y="169"/>
                  </a:lnTo>
                  <a:lnTo>
                    <a:pt x="118" y="183"/>
                  </a:lnTo>
                  <a:lnTo>
                    <a:pt x="120" y="197"/>
                  </a:lnTo>
                  <a:lnTo>
                    <a:pt x="121" y="211"/>
                  </a:lnTo>
                  <a:lnTo>
                    <a:pt x="123" y="225"/>
                  </a:lnTo>
                  <a:lnTo>
                    <a:pt x="124" y="239"/>
                  </a:lnTo>
                  <a:lnTo>
                    <a:pt x="126" y="253"/>
                  </a:lnTo>
                  <a:lnTo>
                    <a:pt x="129" y="266"/>
                  </a:lnTo>
                  <a:lnTo>
                    <a:pt x="132" y="280"/>
                  </a:lnTo>
                  <a:lnTo>
                    <a:pt x="134" y="294"/>
                  </a:lnTo>
                  <a:lnTo>
                    <a:pt x="137" y="307"/>
                  </a:lnTo>
                  <a:lnTo>
                    <a:pt x="140" y="321"/>
                  </a:lnTo>
                  <a:lnTo>
                    <a:pt x="144" y="334"/>
                  </a:lnTo>
                  <a:lnTo>
                    <a:pt x="147" y="348"/>
                  </a:lnTo>
                  <a:lnTo>
                    <a:pt x="151" y="361"/>
                  </a:lnTo>
                  <a:lnTo>
                    <a:pt x="155" y="374"/>
                  </a:lnTo>
                  <a:lnTo>
                    <a:pt x="159" y="387"/>
                  </a:lnTo>
                  <a:lnTo>
                    <a:pt x="164" y="400"/>
                  </a:lnTo>
                  <a:lnTo>
                    <a:pt x="168" y="413"/>
                  </a:lnTo>
                  <a:lnTo>
                    <a:pt x="173" y="426"/>
                  </a:lnTo>
                  <a:lnTo>
                    <a:pt x="178" y="438"/>
                  </a:lnTo>
                  <a:lnTo>
                    <a:pt x="183" y="451"/>
                  </a:lnTo>
                  <a:lnTo>
                    <a:pt x="188" y="463"/>
                  </a:lnTo>
                  <a:lnTo>
                    <a:pt x="194" y="476"/>
                  </a:lnTo>
                  <a:lnTo>
                    <a:pt x="200" y="488"/>
                  </a:lnTo>
                  <a:lnTo>
                    <a:pt x="206" y="500"/>
                  </a:lnTo>
                  <a:lnTo>
                    <a:pt x="212" y="512"/>
                  </a:lnTo>
                  <a:lnTo>
                    <a:pt x="218" y="524"/>
                  </a:lnTo>
                  <a:lnTo>
                    <a:pt x="224" y="536"/>
                  </a:lnTo>
                  <a:lnTo>
                    <a:pt x="230" y="547"/>
                  </a:lnTo>
                  <a:lnTo>
                    <a:pt x="233" y="552"/>
                  </a:lnTo>
                  <a:lnTo>
                    <a:pt x="236" y="558"/>
                  </a:lnTo>
                  <a:lnTo>
                    <a:pt x="240" y="563"/>
                  </a:lnTo>
                  <a:lnTo>
                    <a:pt x="243" y="568"/>
                  </a:lnTo>
                  <a:lnTo>
                    <a:pt x="246" y="574"/>
                  </a:lnTo>
                  <a:lnTo>
                    <a:pt x="250" y="579"/>
                  </a:lnTo>
                  <a:lnTo>
                    <a:pt x="254" y="584"/>
                  </a:lnTo>
                  <a:lnTo>
                    <a:pt x="258" y="589"/>
                  </a:lnTo>
                  <a:lnTo>
                    <a:pt x="261" y="594"/>
                  </a:lnTo>
                  <a:lnTo>
                    <a:pt x="265" y="599"/>
                  </a:lnTo>
                  <a:lnTo>
                    <a:pt x="269" y="604"/>
                  </a:lnTo>
                  <a:lnTo>
                    <a:pt x="273" y="609"/>
                  </a:lnTo>
                  <a:lnTo>
                    <a:pt x="277" y="614"/>
                  </a:lnTo>
                  <a:lnTo>
                    <a:pt x="282" y="618"/>
                  </a:lnTo>
                  <a:lnTo>
                    <a:pt x="286" y="623"/>
                  </a:lnTo>
                  <a:lnTo>
                    <a:pt x="290" y="628"/>
                  </a:lnTo>
                  <a:lnTo>
                    <a:pt x="294" y="632"/>
                  </a:lnTo>
                  <a:lnTo>
                    <a:pt x="299" y="636"/>
                  </a:lnTo>
                  <a:lnTo>
                    <a:pt x="304" y="641"/>
                  </a:lnTo>
                  <a:lnTo>
                    <a:pt x="308" y="645"/>
                  </a:lnTo>
                  <a:lnTo>
                    <a:pt x="313" y="649"/>
                  </a:lnTo>
                  <a:lnTo>
                    <a:pt x="318" y="653"/>
                  </a:lnTo>
                  <a:lnTo>
                    <a:pt x="323" y="657"/>
                  </a:lnTo>
                  <a:lnTo>
                    <a:pt x="328" y="661"/>
                  </a:lnTo>
                  <a:lnTo>
                    <a:pt x="332" y="665"/>
                  </a:lnTo>
                  <a:lnTo>
                    <a:pt x="338" y="668"/>
                  </a:lnTo>
                  <a:lnTo>
                    <a:pt x="343" y="672"/>
                  </a:lnTo>
                  <a:lnTo>
                    <a:pt x="348" y="676"/>
                  </a:lnTo>
                  <a:lnTo>
                    <a:pt x="353" y="679"/>
                  </a:lnTo>
                  <a:lnTo>
                    <a:pt x="359" y="683"/>
                  </a:lnTo>
                  <a:lnTo>
                    <a:pt x="373" y="692"/>
                  </a:lnTo>
                  <a:lnTo>
                    <a:pt x="380" y="697"/>
                  </a:lnTo>
                  <a:lnTo>
                    <a:pt x="388" y="702"/>
                  </a:lnTo>
                  <a:lnTo>
                    <a:pt x="395" y="706"/>
                  </a:lnTo>
                  <a:lnTo>
                    <a:pt x="403" y="710"/>
                  </a:lnTo>
                  <a:lnTo>
                    <a:pt x="410" y="714"/>
                  </a:lnTo>
                  <a:lnTo>
                    <a:pt x="418" y="718"/>
                  </a:lnTo>
                  <a:lnTo>
                    <a:pt x="426" y="722"/>
                  </a:lnTo>
                  <a:lnTo>
                    <a:pt x="433" y="726"/>
                  </a:lnTo>
                  <a:lnTo>
                    <a:pt x="441" y="730"/>
                  </a:lnTo>
                  <a:lnTo>
                    <a:pt x="449" y="733"/>
                  </a:lnTo>
                  <a:lnTo>
                    <a:pt x="457" y="736"/>
                  </a:lnTo>
                  <a:lnTo>
                    <a:pt x="464" y="740"/>
                  </a:lnTo>
                  <a:lnTo>
                    <a:pt x="472" y="743"/>
                  </a:lnTo>
                  <a:lnTo>
                    <a:pt x="480" y="746"/>
                  </a:lnTo>
                  <a:lnTo>
                    <a:pt x="488" y="748"/>
                  </a:lnTo>
                  <a:lnTo>
                    <a:pt x="496" y="751"/>
                  </a:lnTo>
                  <a:lnTo>
                    <a:pt x="504" y="754"/>
                  </a:lnTo>
                  <a:lnTo>
                    <a:pt x="513" y="756"/>
                  </a:lnTo>
                  <a:lnTo>
                    <a:pt x="521" y="758"/>
                  </a:lnTo>
                  <a:lnTo>
                    <a:pt x="529" y="760"/>
                  </a:lnTo>
                  <a:lnTo>
                    <a:pt x="537" y="762"/>
                  </a:lnTo>
                  <a:lnTo>
                    <a:pt x="545" y="764"/>
                  </a:lnTo>
                  <a:lnTo>
                    <a:pt x="554" y="766"/>
                  </a:lnTo>
                  <a:lnTo>
                    <a:pt x="562" y="767"/>
                  </a:lnTo>
                  <a:lnTo>
                    <a:pt x="570" y="768"/>
                  </a:lnTo>
                  <a:lnTo>
                    <a:pt x="578" y="770"/>
                  </a:lnTo>
                  <a:lnTo>
                    <a:pt x="587" y="771"/>
                  </a:lnTo>
                  <a:lnTo>
                    <a:pt x="595" y="772"/>
                  </a:lnTo>
                  <a:lnTo>
                    <a:pt x="604" y="772"/>
                  </a:lnTo>
                  <a:lnTo>
                    <a:pt x="612" y="773"/>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sp>
          <p:nvSpPr>
            <p:cNvPr id="67593" name="Line 9"/>
            <p:cNvSpPr>
              <a:spLocks noChangeShapeType="1"/>
            </p:cNvSpPr>
            <p:nvPr/>
          </p:nvSpPr>
          <p:spPr bwMode="auto">
            <a:xfrm>
              <a:off x="271" y="1951"/>
              <a:ext cx="3887" cy="0"/>
            </a:xfrm>
            <a:prstGeom prst="line">
              <a:avLst/>
            </a:prstGeom>
            <a:noFill/>
            <a:ln w="12700">
              <a:solidFill>
                <a:srgbClr val="000000"/>
              </a:solidFill>
              <a:round/>
              <a:headEnd type="none" w="sm" len="sm"/>
              <a:tailEnd type="none" w="sm" len="sm"/>
            </a:ln>
            <a:effectLst/>
          </p:spPr>
          <p:txBody>
            <a:bodyPr/>
            <a:lstStyle/>
            <a:p>
              <a:endParaRPr lang="es-CL"/>
            </a:p>
          </p:txBody>
        </p:sp>
        <p:sp>
          <p:nvSpPr>
            <p:cNvPr id="67594" name="Freeform 10"/>
            <p:cNvSpPr>
              <a:spLocks/>
            </p:cNvSpPr>
            <p:nvPr/>
          </p:nvSpPr>
          <p:spPr bwMode="auto">
            <a:xfrm>
              <a:off x="4197" y="1900"/>
              <a:ext cx="830" cy="303"/>
            </a:xfrm>
            <a:custGeom>
              <a:avLst/>
              <a:gdLst/>
              <a:ahLst/>
              <a:cxnLst>
                <a:cxn ang="0">
                  <a:pos x="9" y="0"/>
                </a:cxn>
                <a:cxn ang="0">
                  <a:pos x="705" y="166"/>
                </a:cxn>
                <a:cxn ang="0">
                  <a:pos x="829" y="302"/>
                </a:cxn>
                <a:cxn ang="0">
                  <a:pos x="572" y="302"/>
                </a:cxn>
                <a:cxn ang="0">
                  <a:pos x="647" y="228"/>
                </a:cxn>
                <a:cxn ang="0">
                  <a:pos x="0" y="132"/>
                </a:cxn>
                <a:cxn ang="0">
                  <a:pos x="9" y="0"/>
                </a:cxn>
              </a:cxnLst>
              <a:rect l="0" t="0" r="r" b="b"/>
              <a:pathLst>
                <a:path w="830" h="303">
                  <a:moveTo>
                    <a:pt x="9" y="0"/>
                  </a:moveTo>
                  <a:lnTo>
                    <a:pt x="705" y="166"/>
                  </a:lnTo>
                  <a:lnTo>
                    <a:pt x="829" y="302"/>
                  </a:lnTo>
                  <a:lnTo>
                    <a:pt x="572" y="302"/>
                  </a:lnTo>
                  <a:lnTo>
                    <a:pt x="647" y="228"/>
                  </a:lnTo>
                  <a:lnTo>
                    <a:pt x="0" y="132"/>
                  </a:lnTo>
                  <a:lnTo>
                    <a:pt x="9" y="0"/>
                  </a:lnTo>
                </a:path>
              </a:pathLst>
            </a:custGeom>
            <a:solidFill>
              <a:srgbClr val="555555"/>
            </a:solidFill>
            <a:ln w="12700" cap="rnd" cmpd="sng">
              <a:solidFill>
                <a:srgbClr val="000000"/>
              </a:solidFill>
              <a:prstDash val="solid"/>
              <a:round/>
              <a:headEnd type="none" w="sm" len="sm"/>
              <a:tailEnd type="none" w="sm" len="sm"/>
            </a:ln>
            <a:effectLst/>
          </p:spPr>
          <p:txBody>
            <a:bodyPr/>
            <a:lstStyle/>
            <a:p>
              <a:endParaRPr lang="es-CL"/>
            </a:p>
          </p:txBody>
        </p:sp>
      </p:grpSp>
      <p:grpSp>
        <p:nvGrpSpPr>
          <p:cNvPr id="3" name="Group 11"/>
          <p:cNvGrpSpPr>
            <a:grpSpLocks/>
          </p:cNvGrpSpPr>
          <p:nvPr/>
        </p:nvGrpSpPr>
        <p:grpSpPr bwMode="auto">
          <a:xfrm>
            <a:off x="6781800" y="5121275"/>
            <a:ext cx="2209800" cy="1547813"/>
            <a:chOff x="4272" y="3226"/>
            <a:chExt cx="1392" cy="975"/>
          </a:xfrm>
        </p:grpSpPr>
        <p:sp>
          <p:nvSpPr>
            <p:cNvPr id="67596" name="Rectangle 12"/>
            <p:cNvSpPr>
              <a:spLocks noChangeArrowheads="1"/>
            </p:cNvSpPr>
            <p:nvPr/>
          </p:nvSpPr>
          <p:spPr bwMode="auto">
            <a:xfrm>
              <a:off x="4272" y="3785"/>
              <a:ext cx="1392" cy="416"/>
            </a:xfrm>
            <a:prstGeom prst="rect">
              <a:avLst/>
            </a:prstGeom>
            <a:noFill/>
            <a:ln w="9525">
              <a:noFill/>
              <a:miter lim="800000"/>
              <a:headEnd/>
              <a:tailEnd/>
            </a:ln>
            <a:effectLst/>
          </p:spPr>
          <p:txBody>
            <a:bodyPr wrap="none" lIns="92075" tIns="46038" rIns="92075" bIns="46038" anchor="ctr">
              <a:spAutoFit/>
            </a:bodyPr>
            <a:lstStyle/>
            <a:p>
              <a:pPr algn="ctr" eaLnBrk="0" hangingPunct="0">
                <a:lnSpc>
                  <a:spcPct val="85000"/>
                </a:lnSpc>
                <a:spcBef>
                  <a:spcPct val="30000"/>
                </a:spcBef>
              </a:pPr>
              <a:r>
                <a:rPr lang="es-ES" sz="2200">
                  <a:latin typeface="Comic Sans MS" pitchFamily="66" charset="0"/>
                </a:rPr>
                <a:t>Desplazamiento</a:t>
              </a:r>
            </a:p>
            <a:p>
              <a:pPr algn="ctr" eaLnBrk="0" hangingPunct="0">
                <a:lnSpc>
                  <a:spcPct val="85000"/>
                </a:lnSpc>
                <a:spcBef>
                  <a:spcPct val="30000"/>
                </a:spcBef>
              </a:pPr>
              <a:endParaRPr lang="es-ES" sz="2200">
                <a:latin typeface="Arial" charset="0"/>
              </a:endParaRPr>
            </a:p>
          </p:txBody>
        </p:sp>
        <p:grpSp>
          <p:nvGrpSpPr>
            <p:cNvPr id="4" name="Group 13"/>
            <p:cNvGrpSpPr>
              <a:grpSpLocks/>
            </p:cNvGrpSpPr>
            <p:nvPr/>
          </p:nvGrpSpPr>
          <p:grpSpPr bwMode="auto">
            <a:xfrm>
              <a:off x="4551" y="3226"/>
              <a:ext cx="842" cy="562"/>
              <a:chOff x="4551" y="3226"/>
              <a:chExt cx="842" cy="562"/>
            </a:xfrm>
          </p:grpSpPr>
          <p:sp>
            <p:nvSpPr>
              <p:cNvPr id="67598" name="Freeform 14"/>
              <p:cNvSpPr>
                <a:spLocks/>
              </p:cNvSpPr>
              <p:nvPr/>
            </p:nvSpPr>
            <p:spPr bwMode="auto">
              <a:xfrm>
                <a:off x="4551" y="3499"/>
                <a:ext cx="842" cy="289"/>
              </a:xfrm>
              <a:custGeom>
                <a:avLst/>
                <a:gdLst/>
                <a:ahLst/>
                <a:cxnLst>
                  <a:cxn ang="0">
                    <a:pos x="0" y="288"/>
                  </a:cxn>
                  <a:cxn ang="0">
                    <a:pos x="841" y="288"/>
                  </a:cxn>
                  <a:cxn ang="0">
                    <a:pos x="700" y="0"/>
                  </a:cxn>
                  <a:cxn ang="0">
                    <a:pos x="140" y="0"/>
                  </a:cxn>
                  <a:cxn ang="0">
                    <a:pos x="0" y="288"/>
                  </a:cxn>
                </a:cxnLst>
                <a:rect l="0" t="0" r="r" b="b"/>
                <a:pathLst>
                  <a:path w="842" h="289">
                    <a:moveTo>
                      <a:pt x="0" y="288"/>
                    </a:moveTo>
                    <a:lnTo>
                      <a:pt x="841" y="288"/>
                    </a:lnTo>
                    <a:lnTo>
                      <a:pt x="700" y="0"/>
                    </a:lnTo>
                    <a:lnTo>
                      <a:pt x="140" y="0"/>
                    </a:lnTo>
                    <a:lnTo>
                      <a:pt x="0" y="288"/>
                    </a:lnTo>
                  </a:path>
                </a:pathLst>
              </a:custGeom>
              <a:solidFill>
                <a:srgbClr val="66FF33"/>
              </a:solidFill>
              <a:ln w="12700" cap="rnd" cmpd="sng">
                <a:solidFill>
                  <a:schemeClr val="tx1"/>
                </a:solidFill>
                <a:prstDash val="solid"/>
                <a:round/>
                <a:headEnd type="none" w="sm" len="sm"/>
                <a:tailEnd type="none" w="sm" len="sm"/>
              </a:ln>
              <a:effectLst/>
            </p:spPr>
            <p:txBody>
              <a:bodyPr/>
              <a:lstStyle/>
              <a:p>
                <a:endParaRPr lang="es-CL"/>
              </a:p>
            </p:txBody>
          </p:sp>
          <p:sp>
            <p:nvSpPr>
              <p:cNvPr id="67599" name="Oval 15"/>
              <p:cNvSpPr>
                <a:spLocks noChangeArrowheads="1"/>
              </p:cNvSpPr>
              <p:nvPr/>
            </p:nvSpPr>
            <p:spPr bwMode="auto">
              <a:xfrm>
                <a:off x="4746" y="3226"/>
                <a:ext cx="424" cy="376"/>
              </a:xfrm>
              <a:prstGeom prst="ellipse">
                <a:avLst/>
              </a:prstGeom>
              <a:solidFill>
                <a:schemeClr val="bg1"/>
              </a:solidFill>
              <a:ln w="12700">
                <a:solidFill>
                  <a:schemeClr val="tx1"/>
                </a:solidFill>
                <a:round/>
                <a:headEnd/>
                <a:tailEnd/>
              </a:ln>
              <a:effectLst/>
            </p:spPr>
            <p:txBody>
              <a:bodyPr wrap="none" anchor="ctr"/>
              <a:lstStyle/>
              <a:p>
                <a:endParaRPr lang="es-CL"/>
              </a:p>
            </p:txBody>
          </p:sp>
        </p:grpSp>
      </p:grpSp>
      <p:grpSp>
        <p:nvGrpSpPr>
          <p:cNvPr id="5" name="Group 16"/>
          <p:cNvGrpSpPr>
            <a:grpSpLocks/>
          </p:cNvGrpSpPr>
          <p:nvPr/>
        </p:nvGrpSpPr>
        <p:grpSpPr bwMode="auto">
          <a:xfrm>
            <a:off x="7221538" y="3911600"/>
            <a:ext cx="1336675" cy="1198563"/>
            <a:chOff x="4549" y="2464"/>
            <a:chExt cx="842" cy="755"/>
          </a:xfrm>
        </p:grpSpPr>
        <p:sp>
          <p:nvSpPr>
            <p:cNvPr id="67601" name="Oval 17"/>
            <p:cNvSpPr>
              <a:spLocks noChangeArrowheads="1"/>
            </p:cNvSpPr>
            <p:nvPr/>
          </p:nvSpPr>
          <p:spPr bwMode="auto">
            <a:xfrm>
              <a:off x="4549" y="2956"/>
              <a:ext cx="842" cy="181"/>
            </a:xfrm>
            <a:prstGeom prst="ellipse">
              <a:avLst/>
            </a:prstGeom>
            <a:solidFill>
              <a:srgbClr val="008080"/>
            </a:solidFill>
            <a:ln w="12700">
              <a:solidFill>
                <a:srgbClr val="000000"/>
              </a:solidFill>
              <a:round/>
              <a:headEnd/>
              <a:tailEnd/>
            </a:ln>
            <a:effectLst/>
          </p:spPr>
          <p:txBody>
            <a:bodyPr wrap="none" anchor="ctr"/>
            <a:lstStyle/>
            <a:p>
              <a:endParaRPr lang="es-CL"/>
            </a:p>
          </p:txBody>
        </p:sp>
        <p:sp>
          <p:nvSpPr>
            <p:cNvPr id="67602" name="Freeform 18"/>
            <p:cNvSpPr>
              <a:spLocks/>
            </p:cNvSpPr>
            <p:nvPr/>
          </p:nvSpPr>
          <p:spPr bwMode="auto">
            <a:xfrm>
              <a:off x="4671" y="2527"/>
              <a:ext cx="573" cy="540"/>
            </a:xfrm>
            <a:custGeom>
              <a:avLst/>
              <a:gdLst/>
              <a:ahLst/>
              <a:cxnLst>
                <a:cxn ang="0">
                  <a:pos x="0" y="59"/>
                </a:cxn>
                <a:cxn ang="0">
                  <a:pos x="0" y="118"/>
                </a:cxn>
                <a:cxn ang="0">
                  <a:pos x="0" y="176"/>
                </a:cxn>
                <a:cxn ang="0">
                  <a:pos x="0" y="235"/>
                </a:cxn>
                <a:cxn ang="0">
                  <a:pos x="0" y="294"/>
                </a:cxn>
                <a:cxn ang="0">
                  <a:pos x="0" y="354"/>
                </a:cxn>
                <a:cxn ang="0">
                  <a:pos x="0" y="413"/>
                </a:cxn>
                <a:cxn ang="0">
                  <a:pos x="0" y="474"/>
                </a:cxn>
                <a:cxn ang="0">
                  <a:pos x="2" y="482"/>
                </a:cxn>
                <a:cxn ang="0">
                  <a:pos x="7" y="488"/>
                </a:cxn>
                <a:cxn ang="0">
                  <a:pos x="15" y="494"/>
                </a:cxn>
                <a:cxn ang="0">
                  <a:pos x="26" y="500"/>
                </a:cxn>
                <a:cxn ang="0">
                  <a:pos x="38" y="506"/>
                </a:cxn>
                <a:cxn ang="0">
                  <a:pos x="54" y="512"/>
                </a:cxn>
                <a:cxn ang="0">
                  <a:pos x="71" y="517"/>
                </a:cxn>
                <a:cxn ang="0">
                  <a:pos x="94" y="522"/>
                </a:cxn>
                <a:cxn ang="0">
                  <a:pos x="115" y="526"/>
                </a:cxn>
                <a:cxn ang="0">
                  <a:pos x="138" y="530"/>
                </a:cxn>
                <a:cxn ang="0">
                  <a:pos x="162" y="532"/>
                </a:cxn>
                <a:cxn ang="0">
                  <a:pos x="188" y="535"/>
                </a:cxn>
                <a:cxn ang="0">
                  <a:pos x="214" y="536"/>
                </a:cxn>
                <a:cxn ang="0">
                  <a:pos x="242" y="538"/>
                </a:cxn>
                <a:cxn ang="0">
                  <a:pos x="270" y="538"/>
                </a:cxn>
                <a:cxn ang="0">
                  <a:pos x="307" y="538"/>
                </a:cxn>
                <a:cxn ang="0">
                  <a:pos x="335" y="538"/>
                </a:cxn>
                <a:cxn ang="0">
                  <a:pos x="363" y="536"/>
                </a:cxn>
                <a:cxn ang="0">
                  <a:pos x="389" y="534"/>
                </a:cxn>
                <a:cxn ang="0">
                  <a:pos x="414" y="532"/>
                </a:cxn>
                <a:cxn ang="0">
                  <a:pos x="438" y="529"/>
                </a:cxn>
                <a:cxn ang="0">
                  <a:pos x="460" y="525"/>
                </a:cxn>
                <a:cxn ang="0">
                  <a:pos x="480" y="521"/>
                </a:cxn>
                <a:cxn ang="0">
                  <a:pos x="504" y="516"/>
                </a:cxn>
                <a:cxn ang="0">
                  <a:pos x="520" y="511"/>
                </a:cxn>
                <a:cxn ang="0">
                  <a:pos x="534" y="506"/>
                </a:cxn>
                <a:cxn ang="0">
                  <a:pos x="546" y="500"/>
                </a:cxn>
                <a:cxn ang="0">
                  <a:pos x="556" y="494"/>
                </a:cxn>
                <a:cxn ang="0">
                  <a:pos x="563" y="488"/>
                </a:cxn>
                <a:cxn ang="0">
                  <a:pos x="567" y="482"/>
                </a:cxn>
                <a:cxn ang="0">
                  <a:pos x="569" y="476"/>
                </a:cxn>
                <a:cxn ang="0">
                  <a:pos x="570" y="402"/>
                </a:cxn>
                <a:cxn ang="0">
                  <a:pos x="571" y="343"/>
                </a:cxn>
                <a:cxn ang="0">
                  <a:pos x="571" y="284"/>
                </a:cxn>
                <a:cxn ang="0">
                  <a:pos x="572" y="225"/>
                </a:cxn>
                <a:cxn ang="0">
                  <a:pos x="572" y="166"/>
                </a:cxn>
                <a:cxn ang="0">
                  <a:pos x="572" y="106"/>
                </a:cxn>
                <a:cxn ang="0">
                  <a:pos x="572" y="47"/>
                </a:cxn>
                <a:cxn ang="0">
                  <a:pos x="536" y="2"/>
                </a:cxn>
                <a:cxn ang="0">
                  <a:pos x="465" y="2"/>
                </a:cxn>
                <a:cxn ang="0">
                  <a:pos x="393" y="2"/>
                </a:cxn>
                <a:cxn ang="0">
                  <a:pos x="322" y="1"/>
                </a:cxn>
                <a:cxn ang="0">
                  <a:pos x="250" y="1"/>
                </a:cxn>
                <a:cxn ang="0">
                  <a:pos x="178" y="0"/>
                </a:cxn>
                <a:cxn ang="0">
                  <a:pos x="107" y="0"/>
                </a:cxn>
                <a:cxn ang="0">
                  <a:pos x="35" y="0"/>
                </a:cxn>
              </a:cxnLst>
              <a:rect l="0" t="0" r="r" b="b"/>
              <a:pathLst>
                <a:path w="573" h="540">
                  <a:moveTo>
                    <a:pt x="0" y="0"/>
                  </a:moveTo>
                  <a:lnTo>
                    <a:pt x="0" y="29"/>
                  </a:lnTo>
                  <a:lnTo>
                    <a:pt x="0" y="44"/>
                  </a:lnTo>
                  <a:lnTo>
                    <a:pt x="0" y="59"/>
                  </a:lnTo>
                  <a:lnTo>
                    <a:pt x="0" y="73"/>
                  </a:lnTo>
                  <a:lnTo>
                    <a:pt x="0" y="88"/>
                  </a:lnTo>
                  <a:lnTo>
                    <a:pt x="0" y="103"/>
                  </a:lnTo>
                  <a:lnTo>
                    <a:pt x="0" y="118"/>
                  </a:lnTo>
                  <a:lnTo>
                    <a:pt x="0" y="132"/>
                  </a:lnTo>
                  <a:lnTo>
                    <a:pt x="0" y="147"/>
                  </a:lnTo>
                  <a:lnTo>
                    <a:pt x="0" y="162"/>
                  </a:lnTo>
                  <a:lnTo>
                    <a:pt x="0" y="176"/>
                  </a:lnTo>
                  <a:lnTo>
                    <a:pt x="0" y="191"/>
                  </a:lnTo>
                  <a:lnTo>
                    <a:pt x="0" y="206"/>
                  </a:lnTo>
                  <a:lnTo>
                    <a:pt x="0" y="220"/>
                  </a:lnTo>
                  <a:lnTo>
                    <a:pt x="0" y="235"/>
                  </a:lnTo>
                  <a:lnTo>
                    <a:pt x="0" y="250"/>
                  </a:lnTo>
                  <a:lnTo>
                    <a:pt x="0" y="265"/>
                  </a:lnTo>
                  <a:lnTo>
                    <a:pt x="0" y="279"/>
                  </a:lnTo>
                  <a:lnTo>
                    <a:pt x="0" y="294"/>
                  </a:lnTo>
                  <a:lnTo>
                    <a:pt x="0" y="309"/>
                  </a:lnTo>
                  <a:lnTo>
                    <a:pt x="0" y="324"/>
                  </a:lnTo>
                  <a:lnTo>
                    <a:pt x="0" y="338"/>
                  </a:lnTo>
                  <a:lnTo>
                    <a:pt x="0" y="354"/>
                  </a:lnTo>
                  <a:lnTo>
                    <a:pt x="0" y="368"/>
                  </a:lnTo>
                  <a:lnTo>
                    <a:pt x="0" y="383"/>
                  </a:lnTo>
                  <a:lnTo>
                    <a:pt x="0" y="398"/>
                  </a:lnTo>
                  <a:lnTo>
                    <a:pt x="0" y="413"/>
                  </a:lnTo>
                  <a:lnTo>
                    <a:pt x="0" y="428"/>
                  </a:lnTo>
                  <a:lnTo>
                    <a:pt x="0" y="443"/>
                  </a:lnTo>
                  <a:lnTo>
                    <a:pt x="0" y="458"/>
                  </a:lnTo>
                  <a:lnTo>
                    <a:pt x="0" y="474"/>
                  </a:lnTo>
                  <a:lnTo>
                    <a:pt x="0" y="477"/>
                  </a:lnTo>
                  <a:lnTo>
                    <a:pt x="0" y="478"/>
                  </a:lnTo>
                  <a:lnTo>
                    <a:pt x="1" y="480"/>
                  </a:lnTo>
                  <a:lnTo>
                    <a:pt x="2" y="482"/>
                  </a:lnTo>
                  <a:lnTo>
                    <a:pt x="3" y="483"/>
                  </a:lnTo>
                  <a:lnTo>
                    <a:pt x="4" y="485"/>
                  </a:lnTo>
                  <a:lnTo>
                    <a:pt x="6" y="486"/>
                  </a:lnTo>
                  <a:lnTo>
                    <a:pt x="7" y="488"/>
                  </a:lnTo>
                  <a:lnTo>
                    <a:pt x="9" y="490"/>
                  </a:lnTo>
                  <a:lnTo>
                    <a:pt x="11" y="491"/>
                  </a:lnTo>
                  <a:lnTo>
                    <a:pt x="13" y="493"/>
                  </a:lnTo>
                  <a:lnTo>
                    <a:pt x="15" y="494"/>
                  </a:lnTo>
                  <a:lnTo>
                    <a:pt x="18" y="496"/>
                  </a:lnTo>
                  <a:lnTo>
                    <a:pt x="20" y="498"/>
                  </a:lnTo>
                  <a:lnTo>
                    <a:pt x="23" y="499"/>
                  </a:lnTo>
                  <a:lnTo>
                    <a:pt x="26" y="500"/>
                  </a:lnTo>
                  <a:lnTo>
                    <a:pt x="29" y="502"/>
                  </a:lnTo>
                  <a:lnTo>
                    <a:pt x="32" y="504"/>
                  </a:lnTo>
                  <a:lnTo>
                    <a:pt x="35" y="505"/>
                  </a:lnTo>
                  <a:lnTo>
                    <a:pt x="38" y="506"/>
                  </a:lnTo>
                  <a:lnTo>
                    <a:pt x="42" y="508"/>
                  </a:lnTo>
                  <a:lnTo>
                    <a:pt x="46" y="509"/>
                  </a:lnTo>
                  <a:lnTo>
                    <a:pt x="50" y="510"/>
                  </a:lnTo>
                  <a:lnTo>
                    <a:pt x="54" y="512"/>
                  </a:lnTo>
                  <a:lnTo>
                    <a:pt x="58" y="513"/>
                  </a:lnTo>
                  <a:lnTo>
                    <a:pt x="62" y="514"/>
                  </a:lnTo>
                  <a:lnTo>
                    <a:pt x="66" y="516"/>
                  </a:lnTo>
                  <a:lnTo>
                    <a:pt x="71" y="517"/>
                  </a:lnTo>
                  <a:lnTo>
                    <a:pt x="75" y="518"/>
                  </a:lnTo>
                  <a:lnTo>
                    <a:pt x="80" y="519"/>
                  </a:lnTo>
                  <a:lnTo>
                    <a:pt x="85" y="520"/>
                  </a:lnTo>
                  <a:lnTo>
                    <a:pt x="94" y="522"/>
                  </a:lnTo>
                  <a:lnTo>
                    <a:pt x="100" y="523"/>
                  </a:lnTo>
                  <a:lnTo>
                    <a:pt x="105" y="524"/>
                  </a:lnTo>
                  <a:lnTo>
                    <a:pt x="110" y="525"/>
                  </a:lnTo>
                  <a:lnTo>
                    <a:pt x="115" y="526"/>
                  </a:lnTo>
                  <a:lnTo>
                    <a:pt x="121" y="527"/>
                  </a:lnTo>
                  <a:lnTo>
                    <a:pt x="126" y="528"/>
                  </a:lnTo>
                  <a:lnTo>
                    <a:pt x="132" y="529"/>
                  </a:lnTo>
                  <a:lnTo>
                    <a:pt x="138" y="530"/>
                  </a:lnTo>
                  <a:lnTo>
                    <a:pt x="144" y="530"/>
                  </a:lnTo>
                  <a:lnTo>
                    <a:pt x="150" y="531"/>
                  </a:lnTo>
                  <a:lnTo>
                    <a:pt x="156" y="532"/>
                  </a:lnTo>
                  <a:lnTo>
                    <a:pt x="162" y="532"/>
                  </a:lnTo>
                  <a:lnTo>
                    <a:pt x="168" y="533"/>
                  </a:lnTo>
                  <a:lnTo>
                    <a:pt x="175" y="534"/>
                  </a:lnTo>
                  <a:lnTo>
                    <a:pt x="181" y="534"/>
                  </a:lnTo>
                  <a:lnTo>
                    <a:pt x="188" y="535"/>
                  </a:lnTo>
                  <a:lnTo>
                    <a:pt x="194" y="535"/>
                  </a:lnTo>
                  <a:lnTo>
                    <a:pt x="201" y="536"/>
                  </a:lnTo>
                  <a:lnTo>
                    <a:pt x="208" y="536"/>
                  </a:lnTo>
                  <a:lnTo>
                    <a:pt x="214" y="536"/>
                  </a:lnTo>
                  <a:lnTo>
                    <a:pt x="221" y="537"/>
                  </a:lnTo>
                  <a:lnTo>
                    <a:pt x="228" y="537"/>
                  </a:lnTo>
                  <a:lnTo>
                    <a:pt x="235" y="538"/>
                  </a:lnTo>
                  <a:lnTo>
                    <a:pt x="242" y="538"/>
                  </a:lnTo>
                  <a:lnTo>
                    <a:pt x="249" y="538"/>
                  </a:lnTo>
                  <a:lnTo>
                    <a:pt x="256" y="538"/>
                  </a:lnTo>
                  <a:lnTo>
                    <a:pt x="263" y="538"/>
                  </a:lnTo>
                  <a:lnTo>
                    <a:pt x="270" y="538"/>
                  </a:lnTo>
                  <a:lnTo>
                    <a:pt x="278" y="538"/>
                  </a:lnTo>
                  <a:lnTo>
                    <a:pt x="285" y="539"/>
                  </a:lnTo>
                  <a:lnTo>
                    <a:pt x="300" y="538"/>
                  </a:lnTo>
                  <a:lnTo>
                    <a:pt x="307" y="538"/>
                  </a:lnTo>
                  <a:lnTo>
                    <a:pt x="314" y="538"/>
                  </a:lnTo>
                  <a:lnTo>
                    <a:pt x="321" y="538"/>
                  </a:lnTo>
                  <a:lnTo>
                    <a:pt x="328" y="538"/>
                  </a:lnTo>
                  <a:lnTo>
                    <a:pt x="335" y="538"/>
                  </a:lnTo>
                  <a:lnTo>
                    <a:pt x="342" y="537"/>
                  </a:lnTo>
                  <a:lnTo>
                    <a:pt x="349" y="537"/>
                  </a:lnTo>
                  <a:lnTo>
                    <a:pt x="356" y="536"/>
                  </a:lnTo>
                  <a:lnTo>
                    <a:pt x="363" y="536"/>
                  </a:lnTo>
                  <a:lnTo>
                    <a:pt x="369" y="536"/>
                  </a:lnTo>
                  <a:lnTo>
                    <a:pt x="376" y="535"/>
                  </a:lnTo>
                  <a:lnTo>
                    <a:pt x="382" y="535"/>
                  </a:lnTo>
                  <a:lnTo>
                    <a:pt x="389" y="534"/>
                  </a:lnTo>
                  <a:lnTo>
                    <a:pt x="396" y="534"/>
                  </a:lnTo>
                  <a:lnTo>
                    <a:pt x="402" y="533"/>
                  </a:lnTo>
                  <a:lnTo>
                    <a:pt x="408" y="532"/>
                  </a:lnTo>
                  <a:lnTo>
                    <a:pt x="414" y="532"/>
                  </a:lnTo>
                  <a:lnTo>
                    <a:pt x="420" y="531"/>
                  </a:lnTo>
                  <a:lnTo>
                    <a:pt x="426" y="530"/>
                  </a:lnTo>
                  <a:lnTo>
                    <a:pt x="432" y="530"/>
                  </a:lnTo>
                  <a:lnTo>
                    <a:pt x="438" y="529"/>
                  </a:lnTo>
                  <a:lnTo>
                    <a:pt x="444" y="528"/>
                  </a:lnTo>
                  <a:lnTo>
                    <a:pt x="449" y="527"/>
                  </a:lnTo>
                  <a:lnTo>
                    <a:pt x="454" y="526"/>
                  </a:lnTo>
                  <a:lnTo>
                    <a:pt x="460" y="525"/>
                  </a:lnTo>
                  <a:lnTo>
                    <a:pt x="465" y="524"/>
                  </a:lnTo>
                  <a:lnTo>
                    <a:pt x="470" y="523"/>
                  </a:lnTo>
                  <a:lnTo>
                    <a:pt x="476" y="522"/>
                  </a:lnTo>
                  <a:lnTo>
                    <a:pt x="480" y="521"/>
                  </a:lnTo>
                  <a:lnTo>
                    <a:pt x="486" y="520"/>
                  </a:lnTo>
                  <a:lnTo>
                    <a:pt x="495" y="518"/>
                  </a:lnTo>
                  <a:lnTo>
                    <a:pt x="499" y="517"/>
                  </a:lnTo>
                  <a:lnTo>
                    <a:pt x="504" y="516"/>
                  </a:lnTo>
                  <a:lnTo>
                    <a:pt x="508" y="514"/>
                  </a:lnTo>
                  <a:lnTo>
                    <a:pt x="512" y="514"/>
                  </a:lnTo>
                  <a:lnTo>
                    <a:pt x="516" y="512"/>
                  </a:lnTo>
                  <a:lnTo>
                    <a:pt x="520" y="511"/>
                  </a:lnTo>
                  <a:lnTo>
                    <a:pt x="524" y="510"/>
                  </a:lnTo>
                  <a:lnTo>
                    <a:pt x="528" y="508"/>
                  </a:lnTo>
                  <a:lnTo>
                    <a:pt x="531" y="507"/>
                  </a:lnTo>
                  <a:lnTo>
                    <a:pt x="534" y="506"/>
                  </a:lnTo>
                  <a:lnTo>
                    <a:pt x="538" y="504"/>
                  </a:lnTo>
                  <a:lnTo>
                    <a:pt x="541" y="503"/>
                  </a:lnTo>
                  <a:lnTo>
                    <a:pt x="544" y="502"/>
                  </a:lnTo>
                  <a:lnTo>
                    <a:pt x="546" y="500"/>
                  </a:lnTo>
                  <a:lnTo>
                    <a:pt x="549" y="499"/>
                  </a:lnTo>
                  <a:lnTo>
                    <a:pt x="551" y="497"/>
                  </a:lnTo>
                  <a:lnTo>
                    <a:pt x="554" y="496"/>
                  </a:lnTo>
                  <a:lnTo>
                    <a:pt x="556" y="494"/>
                  </a:lnTo>
                  <a:lnTo>
                    <a:pt x="558" y="493"/>
                  </a:lnTo>
                  <a:lnTo>
                    <a:pt x="560" y="492"/>
                  </a:lnTo>
                  <a:lnTo>
                    <a:pt x="561" y="490"/>
                  </a:lnTo>
                  <a:lnTo>
                    <a:pt x="563" y="488"/>
                  </a:lnTo>
                  <a:lnTo>
                    <a:pt x="564" y="487"/>
                  </a:lnTo>
                  <a:lnTo>
                    <a:pt x="565" y="485"/>
                  </a:lnTo>
                  <a:lnTo>
                    <a:pt x="566" y="484"/>
                  </a:lnTo>
                  <a:lnTo>
                    <a:pt x="567" y="482"/>
                  </a:lnTo>
                  <a:lnTo>
                    <a:pt x="568" y="480"/>
                  </a:lnTo>
                  <a:lnTo>
                    <a:pt x="568" y="479"/>
                  </a:lnTo>
                  <a:lnTo>
                    <a:pt x="568" y="477"/>
                  </a:lnTo>
                  <a:lnTo>
                    <a:pt x="569" y="476"/>
                  </a:lnTo>
                  <a:lnTo>
                    <a:pt x="569" y="446"/>
                  </a:lnTo>
                  <a:lnTo>
                    <a:pt x="570" y="432"/>
                  </a:lnTo>
                  <a:lnTo>
                    <a:pt x="570" y="417"/>
                  </a:lnTo>
                  <a:lnTo>
                    <a:pt x="570" y="402"/>
                  </a:lnTo>
                  <a:lnTo>
                    <a:pt x="570" y="388"/>
                  </a:lnTo>
                  <a:lnTo>
                    <a:pt x="570" y="373"/>
                  </a:lnTo>
                  <a:lnTo>
                    <a:pt x="571" y="358"/>
                  </a:lnTo>
                  <a:lnTo>
                    <a:pt x="571" y="343"/>
                  </a:lnTo>
                  <a:lnTo>
                    <a:pt x="571" y="328"/>
                  </a:lnTo>
                  <a:lnTo>
                    <a:pt x="571" y="314"/>
                  </a:lnTo>
                  <a:lnTo>
                    <a:pt x="571" y="299"/>
                  </a:lnTo>
                  <a:lnTo>
                    <a:pt x="571" y="284"/>
                  </a:lnTo>
                  <a:lnTo>
                    <a:pt x="572" y="269"/>
                  </a:lnTo>
                  <a:lnTo>
                    <a:pt x="572" y="254"/>
                  </a:lnTo>
                  <a:lnTo>
                    <a:pt x="572" y="240"/>
                  </a:lnTo>
                  <a:lnTo>
                    <a:pt x="572" y="225"/>
                  </a:lnTo>
                  <a:lnTo>
                    <a:pt x="572" y="210"/>
                  </a:lnTo>
                  <a:lnTo>
                    <a:pt x="572" y="195"/>
                  </a:lnTo>
                  <a:lnTo>
                    <a:pt x="572" y="180"/>
                  </a:lnTo>
                  <a:lnTo>
                    <a:pt x="572" y="166"/>
                  </a:lnTo>
                  <a:lnTo>
                    <a:pt x="572" y="151"/>
                  </a:lnTo>
                  <a:lnTo>
                    <a:pt x="572" y="136"/>
                  </a:lnTo>
                  <a:lnTo>
                    <a:pt x="572" y="121"/>
                  </a:lnTo>
                  <a:lnTo>
                    <a:pt x="572" y="106"/>
                  </a:lnTo>
                  <a:lnTo>
                    <a:pt x="572" y="91"/>
                  </a:lnTo>
                  <a:lnTo>
                    <a:pt x="572" y="76"/>
                  </a:lnTo>
                  <a:lnTo>
                    <a:pt x="572" y="62"/>
                  </a:lnTo>
                  <a:lnTo>
                    <a:pt x="572" y="47"/>
                  </a:lnTo>
                  <a:lnTo>
                    <a:pt x="572" y="32"/>
                  </a:lnTo>
                  <a:lnTo>
                    <a:pt x="572" y="17"/>
                  </a:lnTo>
                  <a:lnTo>
                    <a:pt x="572" y="2"/>
                  </a:lnTo>
                  <a:lnTo>
                    <a:pt x="536" y="2"/>
                  </a:lnTo>
                  <a:lnTo>
                    <a:pt x="518" y="2"/>
                  </a:lnTo>
                  <a:lnTo>
                    <a:pt x="500" y="2"/>
                  </a:lnTo>
                  <a:lnTo>
                    <a:pt x="482" y="2"/>
                  </a:lnTo>
                  <a:lnTo>
                    <a:pt x="465" y="2"/>
                  </a:lnTo>
                  <a:lnTo>
                    <a:pt x="447" y="2"/>
                  </a:lnTo>
                  <a:lnTo>
                    <a:pt x="429" y="2"/>
                  </a:lnTo>
                  <a:lnTo>
                    <a:pt x="411" y="2"/>
                  </a:lnTo>
                  <a:lnTo>
                    <a:pt x="393" y="2"/>
                  </a:lnTo>
                  <a:lnTo>
                    <a:pt x="375" y="1"/>
                  </a:lnTo>
                  <a:lnTo>
                    <a:pt x="357" y="1"/>
                  </a:lnTo>
                  <a:lnTo>
                    <a:pt x="339" y="1"/>
                  </a:lnTo>
                  <a:lnTo>
                    <a:pt x="322" y="1"/>
                  </a:lnTo>
                  <a:lnTo>
                    <a:pt x="304" y="1"/>
                  </a:lnTo>
                  <a:lnTo>
                    <a:pt x="286" y="1"/>
                  </a:lnTo>
                  <a:lnTo>
                    <a:pt x="268" y="1"/>
                  </a:lnTo>
                  <a:lnTo>
                    <a:pt x="250" y="1"/>
                  </a:lnTo>
                  <a:lnTo>
                    <a:pt x="232" y="1"/>
                  </a:lnTo>
                  <a:lnTo>
                    <a:pt x="214" y="0"/>
                  </a:lnTo>
                  <a:lnTo>
                    <a:pt x="196" y="0"/>
                  </a:lnTo>
                  <a:lnTo>
                    <a:pt x="178" y="0"/>
                  </a:lnTo>
                  <a:lnTo>
                    <a:pt x="160" y="0"/>
                  </a:lnTo>
                  <a:lnTo>
                    <a:pt x="142" y="0"/>
                  </a:lnTo>
                  <a:lnTo>
                    <a:pt x="124" y="0"/>
                  </a:lnTo>
                  <a:lnTo>
                    <a:pt x="107" y="0"/>
                  </a:lnTo>
                  <a:lnTo>
                    <a:pt x="89" y="0"/>
                  </a:lnTo>
                  <a:lnTo>
                    <a:pt x="71" y="0"/>
                  </a:lnTo>
                  <a:lnTo>
                    <a:pt x="53" y="0"/>
                  </a:lnTo>
                  <a:lnTo>
                    <a:pt x="35" y="0"/>
                  </a:lnTo>
                  <a:lnTo>
                    <a:pt x="17" y="0"/>
                  </a:lnTo>
                  <a:lnTo>
                    <a:pt x="0" y="0"/>
                  </a:lnTo>
                </a:path>
              </a:pathLst>
            </a:custGeom>
            <a:solidFill>
              <a:srgbClr val="FFFFBF"/>
            </a:solidFill>
            <a:ln w="12700" cap="rnd" cmpd="sng">
              <a:solidFill>
                <a:srgbClr val="000000"/>
              </a:solidFill>
              <a:prstDash val="solid"/>
              <a:round/>
              <a:headEnd type="none" w="sm" len="sm"/>
              <a:tailEnd type="none" w="sm" len="sm"/>
            </a:ln>
            <a:effectLst/>
          </p:spPr>
          <p:txBody>
            <a:bodyPr/>
            <a:lstStyle/>
            <a:p>
              <a:endParaRPr lang="es-CL"/>
            </a:p>
          </p:txBody>
        </p:sp>
        <p:sp useBgFill="1">
          <p:nvSpPr>
            <p:cNvPr id="67603" name="Freeform 19"/>
            <p:cNvSpPr>
              <a:spLocks/>
            </p:cNvSpPr>
            <p:nvPr/>
          </p:nvSpPr>
          <p:spPr bwMode="auto">
            <a:xfrm>
              <a:off x="4668" y="2464"/>
              <a:ext cx="573" cy="126"/>
            </a:xfrm>
            <a:custGeom>
              <a:avLst/>
              <a:gdLst/>
              <a:ahLst/>
              <a:cxnLst>
                <a:cxn ang="0">
                  <a:pos x="315" y="125"/>
                </a:cxn>
                <a:cxn ang="0">
                  <a:pos x="343" y="124"/>
                </a:cxn>
                <a:cxn ang="0">
                  <a:pos x="371" y="122"/>
                </a:cxn>
                <a:cxn ang="0">
                  <a:pos x="397" y="120"/>
                </a:cxn>
                <a:cxn ang="0">
                  <a:pos x="422" y="117"/>
                </a:cxn>
                <a:cxn ang="0">
                  <a:pos x="445" y="115"/>
                </a:cxn>
                <a:cxn ang="0">
                  <a:pos x="467" y="111"/>
                </a:cxn>
                <a:cxn ang="0">
                  <a:pos x="488" y="107"/>
                </a:cxn>
                <a:cxn ang="0">
                  <a:pos x="511" y="101"/>
                </a:cxn>
                <a:cxn ang="0">
                  <a:pos x="527" y="96"/>
                </a:cxn>
                <a:cxn ang="0">
                  <a:pos x="540" y="91"/>
                </a:cxn>
                <a:cxn ang="0">
                  <a:pos x="552" y="85"/>
                </a:cxn>
                <a:cxn ang="0">
                  <a:pos x="561" y="79"/>
                </a:cxn>
                <a:cxn ang="0">
                  <a:pos x="567" y="73"/>
                </a:cxn>
                <a:cxn ang="0">
                  <a:pos x="571" y="67"/>
                </a:cxn>
                <a:cxn ang="0">
                  <a:pos x="571" y="59"/>
                </a:cxn>
                <a:cxn ang="0">
                  <a:pos x="568" y="53"/>
                </a:cxn>
                <a:cxn ang="0">
                  <a:pos x="563" y="47"/>
                </a:cxn>
                <a:cxn ang="0">
                  <a:pos x="554" y="41"/>
                </a:cxn>
                <a:cxn ang="0">
                  <a:pos x="543" y="35"/>
                </a:cxn>
                <a:cxn ang="0">
                  <a:pos x="530" y="30"/>
                </a:cxn>
                <a:cxn ang="0">
                  <a:pos x="515" y="25"/>
                </a:cxn>
                <a:cxn ang="0">
                  <a:pos x="497" y="20"/>
                </a:cxn>
                <a:cxn ang="0">
                  <a:pos x="473" y="15"/>
                </a:cxn>
                <a:cxn ang="0">
                  <a:pos x="451" y="11"/>
                </a:cxn>
                <a:cxn ang="0">
                  <a:pos x="428" y="8"/>
                </a:cxn>
                <a:cxn ang="0">
                  <a:pos x="403" y="5"/>
                </a:cxn>
                <a:cxn ang="0">
                  <a:pos x="377" y="3"/>
                </a:cxn>
                <a:cxn ang="0">
                  <a:pos x="350" y="1"/>
                </a:cxn>
                <a:cxn ang="0">
                  <a:pos x="322" y="0"/>
                </a:cxn>
                <a:cxn ang="0">
                  <a:pos x="293" y="0"/>
                </a:cxn>
                <a:cxn ang="0">
                  <a:pos x="257" y="0"/>
                </a:cxn>
                <a:cxn ang="0">
                  <a:pos x="228" y="1"/>
                </a:cxn>
                <a:cxn ang="0">
                  <a:pos x="201" y="2"/>
                </a:cxn>
                <a:cxn ang="0">
                  <a:pos x="174" y="5"/>
                </a:cxn>
                <a:cxn ang="0">
                  <a:pos x="149" y="7"/>
                </a:cxn>
                <a:cxn ang="0">
                  <a:pos x="126" y="10"/>
                </a:cxn>
                <a:cxn ang="0">
                  <a:pos x="103" y="14"/>
                </a:cxn>
                <a:cxn ang="0">
                  <a:pos x="83" y="18"/>
                </a:cxn>
                <a:cxn ang="0">
                  <a:pos x="61" y="23"/>
                </a:cxn>
                <a:cxn ang="0">
                  <a:pos x="45" y="29"/>
                </a:cxn>
                <a:cxn ang="0">
                  <a:pos x="31" y="34"/>
                </a:cxn>
                <a:cxn ang="0">
                  <a:pos x="19" y="39"/>
                </a:cxn>
                <a:cxn ang="0">
                  <a:pos x="11" y="45"/>
                </a:cxn>
                <a:cxn ang="0">
                  <a:pos x="4" y="51"/>
                </a:cxn>
                <a:cxn ang="0">
                  <a:pos x="1" y="57"/>
                </a:cxn>
                <a:cxn ang="0">
                  <a:pos x="0" y="65"/>
                </a:cxn>
                <a:cxn ang="0">
                  <a:pos x="3" y="72"/>
                </a:cxn>
                <a:cxn ang="0">
                  <a:pos x="9" y="78"/>
                </a:cxn>
                <a:cxn ang="0">
                  <a:pos x="17" y="84"/>
                </a:cxn>
                <a:cxn ang="0">
                  <a:pos x="28" y="90"/>
                </a:cxn>
                <a:cxn ang="0">
                  <a:pos x="41" y="95"/>
                </a:cxn>
                <a:cxn ang="0">
                  <a:pos x="56" y="100"/>
                </a:cxn>
                <a:cxn ang="0">
                  <a:pos x="74" y="105"/>
                </a:cxn>
                <a:cxn ang="0">
                  <a:pos x="98" y="110"/>
                </a:cxn>
                <a:cxn ang="0">
                  <a:pos x="120" y="113"/>
                </a:cxn>
                <a:cxn ang="0">
                  <a:pos x="143" y="117"/>
                </a:cxn>
                <a:cxn ang="0">
                  <a:pos x="168" y="119"/>
                </a:cxn>
                <a:cxn ang="0">
                  <a:pos x="194" y="122"/>
                </a:cxn>
                <a:cxn ang="0">
                  <a:pos x="221" y="123"/>
                </a:cxn>
                <a:cxn ang="0">
                  <a:pos x="249" y="125"/>
                </a:cxn>
                <a:cxn ang="0">
                  <a:pos x="278" y="125"/>
                </a:cxn>
              </a:cxnLst>
              <a:rect l="0" t="0" r="r" b="b"/>
              <a:pathLst>
                <a:path w="573" h="126">
                  <a:moveTo>
                    <a:pt x="286" y="125"/>
                  </a:moveTo>
                  <a:lnTo>
                    <a:pt x="300" y="125"/>
                  </a:lnTo>
                  <a:lnTo>
                    <a:pt x="308" y="125"/>
                  </a:lnTo>
                  <a:lnTo>
                    <a:pt x="315" y="125"/>
                  </a:lnTo>
                  <a:lnTo>
                    <a:pt x="322" y="125"/>
                  </a:lnTo>
                  <a:lnTo>
                    <a:pt x="329" y="125"/>
                  </a:lnTo>
                  <a:lnTo>
                    <a:pt x="336" y="124"/>
                  </a:lnTo>
                  <a:lnTo>
                    <a:pt x="343" y="124"/>
                  </a:lnTo>
                  <a:lnTo>
                    <a:pt x="350" y="123"/>
                  </a:lnTo>
                  <a:lnTo>
                    <a:pt x="357" y="123"/>
                  </a:lnTo>
                  <a:lnTo>
                    <a:pt x="364" y="123"/>
                  </a:lnTo>
                  <a:lnTo>
                    <a:pt x="371" y="122"/>
                  </a:lnTo>
                  <a:lnTo>
                    <a:pt x="377" y="122"/>
                  </a:lnTo>
                  <a:lnTo>
                    <a:pt x="384" y="121"/>
                  </a:lnTo>
                  <a:lnTo>
                    <a:pt x="391" y="121"/>
                  </a:lnTo>
                  <a:lnTo>
                    <a:pt x="397" y="120"/>
                  </a:lnTo>
                  <a:lnTo>
                    <a:pt x="403" y="119"/>
                  </a:lnTo>
                  <a:lnTo>
                    <a:pt x="409" y="119"/>
                  </a:lnTo>
                  <a:lnTo>
                    <a:pt x="416" y="118"/>
                  </a:lnTo>
                  <a:lnTo>
                    <a:pt x="422" y="117"/>
                  </a:lnTo>
                  <a:lnTo>
                    <a:pt x="428" y="117"/>
                  </a:lnTo>
                  <a:lnTo>
                    <a:pt x="434" y="116"/>
                  </a:lnTo>
                  <a:lnTo>
                    <a:pt x="440" y="115"/>
                  </a:lnTo>
                  <a:lnTo>
                    <a:pt x="445" y="115"/>
                  </a:lnTo>
                  <a:lnTo>
                    <a:pt x="451" y="113"/>
                  </a:lnTo>
                  <a:lnTo>
                    <a:pt x="457" y="113"/>
                  </a:lnTo>
                  <a:lnTo>
                    <a:pt x="462" y="112"/>
                  </a:lnTo>
                  <a:lnTo>
                    <a:pt x="467" y="111"/>
                  </a:lnTo>
                  <a:lnTo>
                    <a:pt x="473" y="110"/>
                  </a:lnTo>
                  <a:lnTo>
                    <a:pt x="478" y="109"/>
                  </a:lnTo>
                  <a:lnTo>
                    <a:pt x="483" y="108"/>
                  </a:lnTo>
                  <a:lnTo>
                    <a:pt x="488" y="107"/>
                  </a:lnTo>
                  <a:lnTo>
                    <a:pt x="497" y="105"/>
                  </a:lnTo>
                  <a:lnTo>
                    <a:pt x="502" y="103"/>
                  </a:lnTo>
                  <a:lnTo>
                    <a:pt x="506" y="102"/>
                  </a:lnTo>
                  <a:lnTo>
                    <a:pt x="511" y="101"/>
                  </a:lnTo>
                  <a:lnTo>
                    <a:pt x="515" y="100"/>
                  </a:lnTo>
                  <a:lnTo>
                    <a:pt x="519" y="99"/>
                  </a:lnTo>
                  <a:lnTo>
                    <a:pt x="523" y="97"/>
                  </a:lnTo>
                  <a:lnTo>
                    <a:pt x="527" y="96"/>
                  </a:lnTo>
                  <a:lnTo>
                    <a:pt x="530" y="95"/>
                  </a:lnTo>
                  <a:lnTo>
                    <a:pt x="534" y="94"/>
                  </a:lnTo>
                  <a:lnTo>
                    <a:pt x="537" y="92"/>
                  </a:lnTo>
                  <a:lnTo>
                    <a:pt x="540" y="91"/>
                  </a:lnTo>
                  <a:lnTo>
                    <a:pt x="543" y="90"/>
                  </a:lnTo>
                  <a:lnTo>
                    <a:pt x="546" y="88"/>
                  </a:lnTo>
                  <a:lnTo>
                    <a:pt x="549" y="87"/>
                  </a:lnTo>
                  <a:lnTo>
                    <a:pt x="552" y="85"/>
                  </a:lnTo>
                  <a:lnTo>
                    <a:pt x="554" y="84"/>
                  </a:lnTo>
                  <a:lnTo>
                    <a:pt x="557" y="83"/>
                  </a:lnTo>
                  <a:lnTo>
                    <a:pt x="559" y="81"/>
                  </a:lnTo>
                  <a:lnTo>
                    <a:pt x="561" y="79"/>
                  </a:lnTo>
                  <a:lnTo>
                    <a:pt x="563" y="78"/>
                  </a:lnTo>
                  <a:lnTo>
                    <a:pt x="564" y="77"/>
                  </a:lnTo>
                  <a:lnTo>
                    <a:pt x="566" y="75"/>
                  </a:lnTo>
                  <a:lnTo>
                    <a:pt x="567" y="73"/>
                  </a:lnTo>
                  <a:lnTo>
                    <a:pt x="568" y="72"/>
                  </a:lnTo>
                  <a:lnTo>
                    <a:pt x="569" y="70"/>
                  </a:lnTo>
                  <a:lnTo>
                    <a:pt x="570" y="69"/>
                  </a:lnTo>
                  <a:lnTo>
                    <a:pt x="571" y="67"/>
                  </a:lnTo>
                  <a:lnTo>
                    <a:pt x="571" y="65"/>
                  </a:lnTo>
                  <a:lnTo>
                    <a:pt x="571" y="64"/>
                  </a:lnTo>
                  <a:lnTo>
                    <a:pt x="572" y="63"/>
                  </a:lnTo>
                  <a:lnTo>
                    <a:pt x="571" y="59"/>
                  </a:lnTo>
                  <a:lnTo>
                    <a:pt x="571" y="57"/>
                  </a:lnTo>
                  <a:lnTo>
                    <a:pt x="570" y="56"/>
                  </a:lnTo>
                  <a:lnTo>
                    <a:pt x="569" y="55"/>
                  </a:lnTo>
                  <a:lnTo>
                    <a:pt x="568" y="53"/>
                  </a:lnTo>
                  <a:lnTo>
                    <a:pt x="567" y="51"/>
                  </a:lnTo>
                  <a:lnTo>
                    <a:pt x="566" y="50"/>
                  </a:lnTo>
                  <a:lnTo>
                    <a:pt x="564" y="48"/>
                  </a:lnTo>
                  <a:lnTo>
                    <a:pt x="563" y="47"/>
                  </a:lnTo>
                  <a:lnTo>
                    <a:pt x="561" y="45"/>
                  </a:lnTo>
                  <a:lnTo>
                    <a:pt x="559" y="44"/>
                  </a:lnTo>
                  <a:lnTo>
                    <a:pt x="557" y="42"/>
                  </a:lnTo>
                  <a:lnTo>
                    <a:pt x="554" y="41"/>
                  </a:lnTo>
                  <a:lnTo>
                    <a:pt x="552" y="39"/>
                  </a:lnTo>
                  <a:lnTo>
                    <a:pt x="549" y="38"/>
                  </a:lnTo>
                  <a:lnTo>
                    <a:pt x="546" y="37"/>
                  </a:lnTo>
                  <a:lnTo>
                    <a:pt x="543" y="35"/>
                  </a:lnTo>
                  <a:lnTo>
                    <a:pt x="540" y="34"/>
                  </a:lnTo>
                  <a:lnTo>
                    <a:pt x="537" y="33"/>
                  </a:lnTo>
                  <a:lnTo>
                    <a:pt x="534" y="31"/>
                  </a:lnTo>
                  <a:lnTo>
                    <a:pt x="530" y="30"/>
                  </a:lnTo>
                  <a:lnTo>
                    <a:pt x="527" y="29"/>
                  </a:lnTo>
                  <a:lnTo>
                    <a:pt x="523" y="27"/>
                  </a:lnTo>
                  <a:lnTo>
                    <a:pt x="519" y="26"/>
                  </a:lnTo>
                  <a:lnTo>
                    <a:pt x="515" y="25"/>
                  </a:lnTo>
                  <a:lnTo>
                    <a:pt x="511" y="23"/>
                  </a:lnTo>
                  <a:lnTo>
                    <a:pt x="506" y="23"/>
                  </a:lnTo>
                  <a:lnTo>
                    <a:pt x="502" y="21"/>
                  </a:lnTo>
                  <a:lnTo>
                    <a:pt x="497" y="20"/>
                  </a:lnTo>
                  <a:lnTo>
                    <a:pt x="493" y="19"/>
                  </a:lnTo>
                  <a:lnTo>
                    <a:pt x="488" y="18"/>
                  </a:lnTo>
                  <a:lnTo>
                    <a:pt x="478" y="16"/>
                  </a:lnTo>
                  <a:lnTo>
                    <a:pt x="473" y="15"/>
                  </a:lnTo>
                  <a:lnTo>
                    <a:pt x="467" y="14"/>
                  </a:lnTo>
                  <a:lnTo>
                    <a:pt x="462" y="13"/>
                  </a:lnTo>
                  <a:lnTo>
                    <a:pt x="457" y="12"/>
                  </a:lnTo>
                  <a:lnTo>
                    <a:pt x="451" y="11"/>
                  </a:lnTo>
                  <a:lnTo>
                    <a:pt x="445" y="10"/>
                  </a:lnTo>
                  <a:lnTo>
                    <a:pt x="440" y="9"/>
                  </a:lnTo>
                  <a:lnTo>
                    <a:pt x="434" y="9"/>
                  </a:lnTo>
                  <a:lnTo>
                    <a:pt x="428" y="8"/>
                  </a:lnTo>
                  <a:lnTo>
                    <a:pt x="422" y="7"/>
                  </a:lnTo>
                  <a:lnTo>
                    <a:pt x="416" y="6"/>
                  </a:lnTo>
                  <a:lnTo>
                    <a:pt x="409" y="6"/>
                  </a:lnTo>
                  <a:lnTo>
                    <a:pt x="403" y="5"/>
                  </a:lnTo>
                  <a:lnTo>
                    <a:pt x="397" y="5"/>
                  </a:lnTo>
                  <a:lnTo>
                    <a:pt x="391" y="4"/>
                  </a:lnTo>
                  <a:lnTo>
                    <a:pt x="384" y="3"/>
                  </a:lnTo>
                  <a:lnTo>
                    <a:pt x="377" y="3"/>
                  </a:lnTo>
                  <a:lnTo>
                    <a:pt x="371" y="2"/>
                  </a:lnTo>
                  <a:lnTo>
                    <a:pt x="364" y="2"/>
                  </a:lnTo>
                  <a:lnTo>
                    <a:pt x="357" y="1"/>
                  </a:lnTo>
                  <a:lnTo>
                    <a:pt x="350" y="1"/>
                  </a:lnTo>
                  <a:lnTo>
                    <a:pt x="343" y="1"/>
                  </a:lnTo>
                  <a:lnTo>
                    <a:pt x="336" y="1"/>
                  </a:lnTo>
                  <a:lnTo>
                    <a:pt x="329" y="0"/>
                  </a:lnTo>
                  <a:lnTo>
                    <a:pt x="322" y="0"/>
                  </a:lnTo>
                  <a:lnTo>
                    <a:pt x="315" y="0"/>
                  </a:lnTo>
                  <a:lnTo>
                    <a:pt x="308" y="0"/>
                  </a:lnTo>
                  <a:lnTo>
                    <a:pt x="300" y="0"/>
                  </a:lnTo>
                  <a:lnTo>
                    <a:pt x="293" y="0"/>
                  </a:lnTo>
                  <a:lnTo>
                    <a:pt x="286" y="0"/>
                  </a:lnTo>
                  <a:lnTo>
                    <a:pt x="271" y="0"/>
                  </a:lnTo>
                  <a:lnTo>
                    <a:pt x="264" y="0"/>
                  </a:lnTo>
                  <a:lnTo>
                    <a:pt x="257" y="0"/>
                  </a:lnTo>
                  <a:lnTo>
                    <a:pt x="249" y="0"/>
                  </a:lnTo>
                  <a:lnTo>
                    <a:pt x="242" y="0"/>
                  </a:lnTo>
                  <a:lnTo>
                    <a:pt x="235" y="1"/>
                  </a:lnTo>
                  <a:lnTo>
                    <a:pt x="228" y="1"/>
                  </a:lnTo>
                  <a:lnTo>
                    <a:pt x="221" y="1"/>
                  </a:lnTo>
                  <a:lnTo>
                    <a:pt x="214" y="1"/>
                  </a:lnTo>
                  <a:lnTo>
                    <a:pt x="207" y="2"/>
                  </a:lnTo>
                  <a:lnTo>
                    <a:pt x="201" y="2"/>
                  </a:lnTo>
                  <a:lnTo>
                    <a:pt x="194" y="3"/>
                  </a:lnTo>
                  <a:lnTo>
                    <a:pt x="187" y="3"/>
                  </a:lnTo>
                  <a:lnTo>
                    <a:pt x="181" y="4"/>
                  </a:lnTo>
                  <a:lnTo>
                    <a:pt x="174" y="5"/>
                  </a:lnTo>
                  <a:lnTo>
                    <a:pt x="168" y="5"/>
                  </a:lnTo>
                  <a:lnTo>
                    <a:pt x="162" y="6"/>
                  </a:lnTo>
                  <a:lnTo>
                    <a:pt x="155" y="6"/>
                  </a:lnTo>
                  <a:lnTo>
                    <a:pt x="149" y="7"/>
                  </a:lnTo>
                  <a:lnTo>
                    <a:pt x="143" y="8"/>
                  </a:lnTo>
                  <a:lnTo>
                    <a:pt x="137" y="9"/>
                  </a:lnTo>
                  <a:lnTo>
                    <a:pt x="131" y="9"/>
                  </a:lnTo>
                  <a:lnTo>
                    <a:pt x="126" y="10"/>
                  </a:lnTo>
                  <a:lnTo>
                    <a:pt x="120" y="11"/>
                  </a:lnTo>
                  <a:lnTo>
                    <a:pt x="115" y="12"/>
                  </a:lnTo>
                  <a:lnTo>
                    <a:pt x="109" y="13"/>
                  </a:lnTo>
                  <a:lnTo>
                    <a:pt x="103" y="14"/>
                  </a:lnTo>
                  <a:lnTo>
                    <a:pt x="98" y="15"/>
                  </a:lnTo>
                  <a:lnTo>
                    <a:pt x="93" y="16"/>
                  </a:lnTo>
                  <a:lnTo>
                    <a:pt x="88" y="17"/>
                  </a:lnTo>
                  <a:lnTo>
                    <a:pt x="83" y="18"/>
                  </a:lnTo>
                  <a:lnTo>
                    <a:pt x="74" y="20"/>
                  </a:lnTo>
                  <a:lnTo>
                    <a:pt x="69" y="21"/>
                  </a:lnTo>
                  <a:lnTo>
                    <a:pt x="65" y="23"/>
                  </a:lnTo>
                  <a:lnTo>
                    <a:pt x="61" y="23"/>
                  </a:lnTo>
                  <a:lnTo>
                    <a:pt x="56" y="25"/>
                  </a:lnTo>
                  <a:lnTo>
                    <a:pt x="52" y="26"/>
                  </a:lnTo>
                  <a:lnTo>
                    <a:pt x="48" y="27"/>
                  </a:lnTo>
                  <a:lnTo>
                    <a:pt x="45" y="29"/>
                  </a:lnTo>
                  <a:lnTo>
                    <a:pt x="41" y="30"/>
                  </a:lnTo>
                  <a:lnTo>
                    <a:pt x="37" y="31"/>
                  </a:lnTo>
                  <a:lnTo>
                    <a:pt x="34" y="33"/>
                  </a:lnTo>
                  <a:lnTo>
                    <a:pt x="31" y="34"/>
                  </a:lnTo>
                  <a:lnTo>
                    <a:pt x="28" y="35"/>
                  </a:lnTo>
                  <a:lnTo>
                    <a:pt x="25" y="37"/>
                  </a:lnTo>
                  <a:lnTo>
                    <a:pt x="22" y="38"/>
                  </a:lnTo>
                  <a:lnTo>
                    <a:pt x="19" y="39"/>
                  </a:lnTo>
                  <a:lnTo>
                    <a:pt x="17" y="41"/>
                  </a:lnTo>
                  <a:lnTo>
                    <a:pt x="15" y="42"/>
                  </a:lnTo>
                  <a:lnTo>
                    <a:pt x="13" y="44"/>
                  </a:lnTo>
                  <a:lnTo>
                    <a:pt x="11" y="45"/>
                  </a:lnTo>
                  <a:lnTo>
                    <a:pt x="9" y="47"/>
                  </a:lnTo>
                  <a:lnTo>
                    <a:pt x="7" y="48"/>
                  </a:lnTo>
                  <a:lnTo>
                    <a:pt x="5" y="50"/>
                  </a:lnTo>
                  <a:lnTo>
                    <a:pt x="4" y="51"/>
                  </a:lnTo>
                  <a:lnTo>
                    <a:pt x="3" y="53"/>
                  </a:lnTo>
                  <a:lnTo>
                    <a:pt x="2" y="55"/>
                  </a:lnTo>
                  <a:lnTo>
                    <a:pt x="1" y="56"/>
                  </a:lnTo>
                  <a:lnTo>
                    <a:pt x="1" y="57"/>
                  </a:lnTo>
                  <a:lnTo>
                    <a:pt x="0" y="59"/>
                  </a:lnTo>
                  <a:lnTo>
                    <a:pt x="0" y="61"/>
                  </a:lnTo>
                  <a:lnTo>
                    <a:pt x="0" y="63"/>
                  </a:lnTo>
                  <a:lnTo>
                    <a:pt x="0" y="65"/>
                  </a:lnTo>
                  <a:lnTo>
                    <a:pt x="1" y="67"/>
                  </a:lnTo>
                  <a:lnTo>
                    <a:pt x="1" y="69"/>
                  </a:lnTo>
                  <a:lnTo>
                    <a:pt x="2" y="70"/>
                  </a:lnTo>
                  <a:lnTo>
                    <a:pt x="3" y="72"/>
                  </a:lnTo>
                  <a:lnTo>
                    <a:pt x="4" y="73"/>
                  </a:lnTo>
                  <a:lnTo>
                    <a:pt x="5" y="75"/>
                  </a:lnTo>
                  <a:lnTo>
                    <a:pt x="7" y="77"/>
                  </a:lnTo>
                  <a:lnTo>
                    <a:pt x="9" y="78"/>
                  </a:lnTo>
                  <a:lnTo>
                    <a:pt x="11" y="79"/>
                  </a:lnTo>
                  <a:lnTo>
                    <a:pt x="13" y="81"/>
                  </a:lnTo>
                  <a:lnTo>
                    <a:pt x="15" y="83"/>
                  </a:lnTo>
                  <a:lnTo>
                    <a:pt x="17" y="84"/>
                  </a:lnTo>
                  <a:lnTo>
                    <a:pt x="19" y="85"/>
                  </a:lnTo>
                  <a:lnTo>
                    <a:pt x="22" y="87"/>
                  </a:lnTo>
                  <a:lnTo>
                    <a:pt x="25" y="88"/>
                  </a:lnTo>
                  <a:lnTo>
                    <a:pt x="28" y="90"/>
                  </a:lnTo>
                  <a:lnTo>
                    <a:pt x="31" y="91"/>
                  </a:lnTo>
                  <a:lnTo>
                    <a:pt x="34" y="92"/>
                  </a:lnTo>
                  <a:lnTo>
                    <a:pt x="37" y="94"/>
                  </a:lnTo>
                  <a:lnTo>
                    <a:pt x="41" y="95"/>
                  </a:lnTo>
                  <a:lnTo>
                    <a:pt x="45" y="96"/>
                  </a:lnTo>
                  <a:lnTo>
                    <a:pt x="48" y="97"/>
                  </a:lnTo>
                  <a:lnTo>
                    <a:pt x="52" y="99"/>
                  </a:lnTo>
                  <a:lnTo>
                    <a:pt x="56" y="100"/>
                  </a:lnTo>
                  <a:lnTo>
                    <a:pt x="61" y="101"/>
                  </a:lnTo>
                  <a:lnTo>
                    <a:pt x="65" y="102"/>
                  </a:lnTo>
                  <a:lnTo>
                    <a:pt x="69" y="103"/>
                  </a:lnTo>
                  <a:lnTo>
                    <a:pt x="74" y="105"/>
                  </a:lnTo>
                  <a:lnTo>
                    <a:pt x="79" y="106"/>
                  </a:lnTo>
                  <a:lnTo>
                    <a:pt x="83" y="107"/>
                  </a:lnTo>
                  <a:lnTo>
                    <a:pt x="93" y="109"/>
                  </a:lnTo>
                  <a:lnTo>
                    <a:pt x="98" y="110"/>
                  </a:lnTo>
                  <a:lnTo>
                    <a:pt x="103" y="111"/>
                  </a:lnTo>
                  <a:lnTo>
                    <a:pt x="109" y="112"/>
                  </a:lnTo>
                  <a:lnTo>
                    <a:pt x="115" y="113"/>
                  </a:lnTo>
                  <a:lnTo>
                    <a:pt x="120" y="113"/>
                  </a:lnTo>
                  <a:lnTo>
                    <a:pt x="126" y="115"/>
                  </a:lnTo>
                  <a:lnTo>
                    <a:pt x="131" y="115"/>
                  </a:lnTo>
                  <a:lnTo>
                    <a:pt x="137" y="116"/>
                  </a:lnTo>
                  <a:lnTo>
                    <a:pt x="143" y="117"/>
                  </a:lnTo>
                  <a:lnTo>
                    <a:pt x="149" y="117"/>
                  </a:lnTo>
                  <a:lnTo>
                    <a:pt x="155" y="118"/>
                  </a:lnTo>
                  <a:lnTo>
                    <a:pt x="162" y="119"/>
                  </a:lnTo>
                  <a:lnTo>
                    <a:pt x="168" y="119"/>
                  </a:lnTo>
                  <a:lnTo>
                    <a:pt x="174" y="120"/>
                  </a:lnTo>
                  <a:lnTo>
                    <a:pt x="181" y="121"/>
                  </a:lnTo>
                  <a:lnTo>
                    <a:pt x="187" y="121"/>
                  </a:lnTo>
                  <a:lnTo>
                    <a:pt x="194" y="122"/>
                  </a:lnTo>
                  <a:lnTo>
                    <a:pt x="201" y="122"/>
                  </a:lnTo>
                  <a:lnTo>
                    <a:pt x="207" y="123"/>
                  </a:lnTo>
                  <a:lnTo>
                    <a:pt x="214" y="123"/>
                  </a:lnTo>
                  <a:lnTo>
                    <a:pt x="221" y="123"/>
                  </a:lnTo>
                  <a:lnTo>
                    <a:pt x="228" y="124"/>
                  </a:lnTo>
                  <a:lnTo>
                    <a:pt x="235" y="124"/>
                  </a:lnTo>
                  <a:lnTo>
                    <a:pt x="242" y="125"/>
                  </a:lnTo>
                  <a:lnTo>
                    <a:pt x="249" y="125"/>
                  </a:lnTo>
                  <a:lnTo>
                    <a:pt x="257" y="125"/>
                  </a:lnTo>
                  <a:lnTo>
                    <a:pt x="264" y="125"/>
                  </a:lnTo>
                  <a:lnTo>
                    <a:pt x="271" y="125"/>
                  </a:lnTo>
                  <a:lnTo>
                    <a:pt x="278" y="125"/>
                  </a:lnTo>
                  <a:lnTo>
                    <a:pt x="286" y="125"/>
                  </a:lnTo>
                </a:path>
              </a:pathLst>
            </a:custGeom>
            <a:ln w="12700" cap="rnd" cmpd="sng">
              <a:solidFill>
                <a:srgbClr val="000000"/>
              </a:solidFill>
              <a:prstDash val="solid"/>
              <a:round/>
              <a:headEnd type="none" w="sm" len="sm"/>
              <a:tailEnd type="none" w="sm" len="sm"/>
            </a:ln>
            <a:effectLst/>
          </p:spPr>
          <p:txBody>
            <a:bodyPr/>
            <a:lstStyle/>
            <a:p>
              <a:endParaRPr lang="es-CL"/>
            </a:p>
          </p:txBody>
        </p:sp>
        <p:sp>
          <p:nvSpPr>
            <p:cNvPr id="67604" name="Line 20"/>
            <p:cNvSpPr>
              <a:spLocks noChangeShapeType="1"/>
            </p:cNvSpPr>
            <p:nvPr/>
          </p:nvSpPr>
          <p:spPr bwMode="auto">
            <a:xfrm flipV="1">
              <a:off x="4934" y="3142"/>
              <a:ext cx="0" cy="77"/>
            </a:xfrm>
            <a:prstGeom prst="line">
              <a:avLst/>
            </a:prstGeom>
            <a:noFill/>
            <a:ln w="12700">
              <a:solidFill>
                <a:srgbClr val="000000"/>
              </a:solidFill>
              <a:round/>
              <a:headEnd type="none" w="sm" len="sm"/>
              <a:tailEnd type="none" w="sm" len="sm"/>
            </a:ln>
            <a:effectLst/>
          </p:spPr>
          <p:txBody>
            <a:bodyPr/>
            <a:lstStyle/>
            <a:p>
              <a:endParaRPr lang="es-CL"/>
            </a:p>
          </p:txBody>
        </p:sp>
        <p:sp>
          <p:nvSpPr>
            <p:cNvPr id="67605" name="Line 21"/>
            <p:cNvSpPr>
              <a:spLocks noChangeShapeType="1"/>
            </p:cNvSpPr>
            <p:nvPr/>
          </p:nvSpPr>
          <p:spPr bwMode="auto">
            <a:xfrm flipV="1">
              <a:off x="4993" y="3142"/>
              <a:ext cx="0" cy="77"/>
            </a:xfrm>
            <a:prstGeom prst="line">
              <a:avLst/>
            </a:prstGeom>
            <a:noFill/>
            <a:ln w="12700">
              <a:solidFill>
                <a:srgbClr val="000000"/>
              </a:solidFill>
              <a:round/>
              <a:headEnd type="none" w="sm" len="sm"/>
              <a:tailEnd type="none" w="sm" len="sm"/>
            </a:ln>
            <a:effectLst/>
          </p:spPr>
          <p:txBody>
            <a:bodyPr/>
            <a:lstStyle/>
            <a:p>
              <a:endParaRPr lang="es-CL"/>
            </a:p>
          </p:txBody>
        </p:sp>
        <p:sp>
          <p:nvSpPr>
            <p:cNvPr id="67606" name="Freeform 22"/>
            <p:cNvSpPr>
              <a:spLocks/>
            </p:cNvSpPr>
            <p:nvPr/>
          </p:nvSpPr>
          <p:spPr bwMode="auto">
            <a:xfrm>
              <a:off x="4671" y="2620"/>
              <a:ext cx="571" cy="447"/>
            </a:xfrm>
            <a:custGeom>
              <a:avLst/>
              <a:gdLst/>
              <a:ahLst/>
              <a:cxnLst>
                <a:cxn ang="0">
                  <a:pos x="570" y="8"/>
                </a:cxn>
                <a:cxn ang="0">
                  <a:pos x="570" y="45"/>
                </a:cxn>
                <a:cxn ang="0">
                  <a:pos x="570" y="105"/>
                </a:cxn>
                <a:cxn ang="0">
                  <a:pos x="570" y="177"/>
                </a:cxn>
                <a:cxn ang="0">
                  <a:pos x="570" y="251"/>
                </a:cxn>
                <a:cxn ang="0">
                  <a:pos x="569" y="318"/>
                </a:cxn>
                <a:cxn ang="0">
                  <a:pos x="568" y="367"/>
                </a:cxn>
                <a:cxn ang="0">
                  <a:pos x="566" y="389"/>
                </a:cxn>
                <a:cxn ang="0">
                  <a:pos x="561" y="395"/>
                </a:cxn>
                <a:cxn ang="0">
                  <a:pos x="556" y="401"/>
                </a:cxn>
                <a:cxn ang="0">
                  <a:pos x="548" y="406"/>
                </a:cxn>
                <a:cxn ang="0">
                  <a:pos x="538" y="411"/>
                </a:cxn>
                <a:cxn ang="0">
                  <a:pos x="527" y="415"/>
                </a:cxn>
                <a:cxn ang="0">
                  <a:pos x="514" y="420"/>
                </a:cxn>
                <a:cxn ang="0">
                  <a:pos x="500" y="424"/>
                </a:cxn>
                <a:cxn ang="0">
                  <a:pos x="478" y="429"/>
                </a:cxn>
                <a:cxn ang="0">
                  <a:pos x="456" y="433"/>
                </a:cxn>
                <a:cxn ang="0">
                  <a:pos x="434" y="436"/>
                </a:cxn>
                <a:cxn ang="0">
                  <a:pos x="410" y="439"/>
                </a:cxn>
                <a:cxn ang="0">
                  <a:pos x="385" y="442"/>
                </a:cxn>
                <a:cxn ang="0">
                  <a:pos x="359" y="443"/>
                </a:cxn>
                <a:cxn ang="0">
                  <a:pos x="331" y="445"/>
                </a:cxn>
                <a:cxn ang="0">
                  <a:pos x="302" y="445"/>
                </a:cxn>
                <a:cxn ang="0">
                  <a:pos x="266" y="445"/>
                </a:cxn>
                <a:cxn ang="0">
                  <a:pos x="237" y="445"/>
                </a:cxn>
                <a:cxn ang="0">
                  <a:pos x="209" y="443"/>
                </a:cxn>
                <a:cxn ang="0">
                  <a:pos x="182" y="441"/>
                </a:cxn>
                <a:cxn ang="0">
                  <a:pos x="156" y="439"/>
                </a:cxn>
                <a:cxn ang="0">
                  <a:pos x="132" y="435"/>
                </a:cxn>
                <a:cxn ang="0">
                  <a:pos x="110" y="432"/>
                </a:cxn>
                <a:cxn ang="0">
                  <a:pos x="89" y="428"/>
                </a:cxn>
                <a:cxn ang="0">
                  <a:pos x="76" y="425"/>
                </a:cxn>
                <a:cxn ang="0">
                  <a:pos x="68" y="423"/>
                </a:cxn>
                <a:cxn ang="0">
                  <a:pos x="61" y="421"/>
                </a:cxn>
                <a:cxn ang="0">
                  <a:pos x="53" y="418"/>
                </a:cxn>
                <a:cxn ang="0">
                  <a:pos x="46" y="416"/>
                </a:cxn>
                <a:cxn ang="0">
                  <a:pos x="39" y="413"/>
                </a:cxn>
                <a:cxn ang="0">
                  <a:pos x="33" y="411"/>
                </a:cxn>
                <a:cxn ang="0">
                  <a:pos x="28" y="408"/>
                </a:cxn>
                <a:cxn ang="0">
                  <a:pos x="21" y="405"/>
                </a:cxn>
                <a:cxn ang="0">
                  <a:pos x="17" y="402"/>
                </a:cxn>
                <a:cxn ang="0">
                  <a:pos x="13" y="399"/>
                </a:cxn>
                <a:cxn ang="0">
                  <a:pos x="10" y="397"/>
                </a:cxn>
                <a:cxn ang="0">
                  <a:pos x="7" y="395"/>
                </a:cxn>
                <a:cxn ang="0">
                  <a:pos x="4" y="392"/>
                </a:cxn>
                <a:cxn ang="0">
                  <a:pos x="2" y="389"/>
                </a:cxn>
                <a:cxn ang="0">
                  <a:pos x="0" y="360"/>
                </a:cxn>
                <a:cxn ang="0">
                  <a:pos x="0" y="308"/>
                </a:cxn>
                <a:cxn ang="0">
                  <a:pos x="0" y="240"/>
                </a:cxn>
                <a:cxn ang="0">
                  <a:pos x="0" y="166"/>
                </a:cxn>
                <a:cxn ang="0">
                  <a:pos x="0" y="96"/>
                </a:cxn>
                <a:cxn ang="0">
                  <a:pos x="0" y="39"/>
                </a:cxn>
                <a:cxn ang="0">
                  <a:pos x="0" y="5"/>
                </a:cxn>
                <a:cxn ang="0">
                  <a:pos x="35" y="0"/>
                </a:cxn>
                <a:cxn ang="0">
                  <a:pos x="106" y="1"/>
                </a:cxn>
                <a:cxn ang="0">
                  <a:pos x="178" y="1"/>
                </a:cxn>
                <a:cxn ang="0">
                  <a:pos x="249" y="1"/>
                </a:cxn>
                <a:cxn ang="0">
                  <a:pos x="320" y="2"/>
                </a:cxn>
                <a:cxn ang="0">
                  <a:pos x="391" y="2"/>
                </a:cxn>
                <a:cxn ang="0">
                  <a:pos x="463" y="3"/>
                </a:cxn>
                <a:cxn ang="0">
                  <a:pos x="534" y="3"/>
                </a:cxn>
              </a:cxnLst>
              <a:rect l="0" t="0" r="r" b="b"/>
              <a:pathLst>
                <a:path w="571" h="447">
                  <a:moveTo>
                    <a:pt x="570" y="3"/>
                  </a:moveTo>
                  <a:lnTo>
                    <a:pt x="570" y="1"/>
                  </a:lnTo>
                  <a:lnTo>
                    <a:pt x="570" y="3"/>
                  </a:lnTo>
                  <a:lnTo>
                    <a:pt x="570" y="8"/>
                  </a:lnTo>
                  <a:lnTo>
                    <a:pt x="570" y="15"/>
                  </a:lnTo>
                  <a:lnTo>
                    <a:pt x="570" y="23"/>
                  </a:lnTo>
                  <a:lnTo>
                    <a:pt x="570" y="34"/>
                  </a:lnTo>
                  <a:lnTo>
                    <a:pt x="570" y="45"/>
                  </a:lnTo>
                  <a:lnTo>
                    <a:pt x="570" y="59"/>
                  </a:lnTo>
                  <a:lnTo>
                    <a:pt x="570" y="73"/>
                  </a:lnTo>
                  <a:lnTo>
                    <a:pt x="570" y="89"/>
                  </a:lnTo>
                  <a:lnTo>
                    <a:pt x="570" y="105"/>
                  </a:lnTo>
                  <a:lnTo>
                    <a:pt x="570" y="123"/>
                  </a:lnTo>
                  <a:lnTo>
                    <a:pt x="570" y="140"/>
                  </a:lnTo>
                  <a:lnTo>
                    <a:pt x="570" y="159"/>
                  </a:lnTo>
                  <a:lnTo>
                    <a:pt x="570" y="177"/>
                  </a:lnTo>
                  <a:lnTo>
                    <a:pt x="570" y="196"/>
                  </a:lnTo>
                  <a:lnTo>
                    <a:pt x="570" y="215"/>
                  </a:lnTo>
                  <a:lnTo>
                    <a:pt x="570" y="233"/>
                  </a:lnTo>
                  <a:lnTo>
                    <a:pt x="570" y="251"/>
                  </a:lnTo>
                  <a:lnTo>
                    <a:pt x="570" y="269"/>
                  </a:lnTo>
                  <a:lnTo>
                    <a:pt x="570" y="286"/>
                  </a:lnTo>
                  <a:lnTo>
                    <a:pt x="570" y="303"/>
                  </a:lnTo>
                  <a:lnTo>
                    <a:pt x="569" y="318"/>
                  </a:lnTo>
                  <a:lnTo>
                    <a:pt x="569" y="332"/>
                  </a:lnTo>
                  <a:lnTo>
                    <a:pt x="569" y="345"/>
                  </a:lnTo>
                  <a:lnTo>
                    <a:pt x="568" y="357"/>
                  </a:lnTo>
                  <a:lnTo>
                    <a:pt x="568" y="367"/>
                  </a:lnTo>
                  <a:lnTo>
                    <a:pt x="568" y="375"/>
                  </a:lnTo>
                  <a:lnTo>
                    <a:pt x="567" y="382"/>
                  </a:lnTo>
                  <a:lnTo>
                    <a:pt x="567" y="386"/>
                  </a:lnTo>
                  <a:lnTo>
                    <a:pt x="566" y="389"/>
                  </a:lnTo>
                  <a:lnTo>
                    <a:pt x="564" y="391"/>
                  </a:lnTo>
                  <a:lnTo>
                    <a:pt x="564" y="393"/>
                  </a:lnTo>
                  <a:lnTo>
                    <a:pt x="562" y="394"/>
                  </a:lnTo>
                  <a:lnTo>
                    <a:pt x="561" y="395"/>
                  </a:lnTo>
                  <a:lnTo>
                    <a:pt x="560" y="397"/>
                  </a:lnTo>
                  <a:lnTo>
                    <a:pt x="559" y="398"/>
                  </a:lnTo>
                  <a:lnTo>
                    <a:pt x="557" y="399"/>
                  </a:lnTo>
                  <a:lnTo>
                    <a:pt x="556" y="401"/>
                  </a:lnTo>
                  <a:lnTo>
                    <a:pt x="554" y="402"/>
                  </a:lnTo>
                  <a:lnTo>
                    <a:pt x="552" y="403"/>
                  </a:lnTo>
                  <a:lnTo>
                    <a:pt x="550" y="405"/>
                  </a:lnTo>
                  <a:lnTo>
                    <a:pt x="548" y="406"/>
                  </a:lnTo>
                  <a:lnTo>
                    <a:pt x="546" y="407"/>
                  </a:lnTo>
                  <a:lnTo>
                    <a:pt x="543" y="409"/>
                  </a:lnTo>
                  <a:lnTo>
                    <a:pt x="541" y="410"/>
                  </a:lnTo>
                  <a:lnTo>
                    <a:pt x="538" y="411"/>
                  </a:lnTo>
                  <a:lnTo>
                    <a:pt x="536" y="412"/>
                  </a:lnTo>
                  <a:lnTo>
                    <a:pt x="533" y="413"/>
                  </a:lnTo>
                  <a:lnTo>
                    <a:pt x="530" y="415"/>
                  </a:lnTo>
                  <a:lnTo>
                    <a:pt x="527" y="415"/>
                  </a:lnTo>
                  <a:lnTo>
                    <a:pt x="524" y="417"/>
                  </a:lnTo>
                  <a:lnTo>
                    <a:pt x="521" y="418"/>
                  </a:lnTo>
                  <a:lnTo>
                    <a:pt x="518" y="419"/>
                  </a:lnTo>
                  <a:lnTo>
                    <a:pt x="514" y="420"/>
                  </a:lnTo>
                  <a:lnTo>
                    <a:pt x="511" y="421"/>
                  </a:lnTo>
                  <a:lnTo>
                    <a:pt x="507" y="422"/>
                  </a:lnTo>
                  <a:lnTo>
                    <a:pt x="503" y="423"/>
                  </a:lnTo>
                  <a:lnTo>
                    <a:pt x="500" y="424"/>
                  </a:lnTo>
                  <a:lnTo>
                    <a:pt x="496" y="425"/>
                  </a:lnTo>
                  <a:lnTo>
                    <a:pt x="492" y="426"/>
                  </a:lnTo>
                  <a:lnTo>
                    <a:pt x="488" y="427"/>
                  </a:lnTo>
                  <a:lnTo>
                    <a:pt x="478" y="429"/>
                  </a:lnTo>
                  <a:lnTo>
                    <a:pt x="472" y="430"/>
                  </a:lnTo>
                  <a:lnTo>
                    <a:pt x="467" y="431"/>
                  </a:lnTo>
                  <a:lnTo>
                    <a:pt x="462" y="432"/>
                  </a:lnTo>
                  <a:lnTo>
                    <a:pt x="456" y="433"/>
                  </a:lnTo>
                  <a:lnTo>
                    <a:pt x="451" y="434"/>
                  </a:lnTo>
                  <a:lnTo>
                    <a:pt x="446" y="435"/>
                  </a:lnTo>
                  <a:lnTo>
                    <a:pt x="440" y="435"/>
                  </a:lnTo>
                  <a:lnTo>
                    <a:pt x="434" y="436"/>
                  </a:lnTo>
                  <a:lnTo>
                    <a:pt x="428" y="437"/>
                  </a:lnTo>
                  <a:lnTo>
                    <a:pt x="422" y="438"/>
                  </a:lnTo>
                  <a:lnTo>
                    <a:pt x="416" y="439"/>
                  </a:lnTo>
                  <a:lnTo>
                    <a:pt x="410" y="439"/>
                  </a:lnTo>
                  <a:lnTo>
                    <a:pt x="404" y="440"/>
                  </a:lnTo>
                  <a:lnTo>
                    <a:pt x="398" y="441"/>
                  </a:lnTo>
                  <a:lnTo>
                    <a:pt x="392" y="441"/>
                  </a:lnTo>
                  <a:lnTo>
                    <a:pt x="385" y="442"/>
                  </a:lnTo>
                  <a:lnTo>
                    <a:pt x="378" y="442"/>
                  </a:lnTo>
                  <a:lnTo>
                    <a:pt x="372" y="443"/>
                  </a:lnTo>
                  <a:lnTo>
                    <a:pt x="365" y="443"/>
                  </a:lnTo>
                  <a:lnTo>
                    <a:pt x="359" y="443"/>
                  </a:lnTo>
                  <a:lnTo>
                    <a:pt x="352" y="444"/>
                  </a:lnTo>
                  <a:lnTo>
                    <a:pt x="345" y="444"/>
                  </a:lnTo>
                  <a:lnTo>
                    <a:pt x="338" y="445"/>
                  </a:lnTo>
                  <a:lnTo>
                    <a:pt x="331" y="445"/>
                  </a:lnTo>
                  <a:lnTo>
                    <a:pt x="324" y="445"/>
                  </a:lnTo>
                  <a:lnTo>
                    <a:pt x="317" y="445"/>
                  </a:lnTo>
                  <a:lnTo>
                    <a:pt x="310" y="445"/>
                  </a:lnTo>
                  <a:lnTo>
                    <a:pt x="302" y="445"/>
                  </a:lnTo>
                  <a:lnTo>
                    <a:pt x="295" y="445"/>
                  </a:lnTo>
                  <a:lnTo>
                    <a:pt x="288" y="446"/>
                  </a:lnTo>
                  <a:lnTo>
                    <a:pt x="273" y="445"/>
                  </a:lnTo>
                  <a:lnTo>
                    <a:pt x="266" y="445"/>
                  </a:lnTo>
                  <a:lnTo>
                    <a:pt x="258" y="445"/>
                  </a:lnTo>
                  <a:lnTo>
                    <a:pt x="251" y="445"/>
                  </a:lnTo>
                  <a:lnTo>
                    <a:pt x="244" y="445"/>
                  </a:lnTo>
                  <a:lnTo>
                    <a:pt x="237" y="445"/>
                  </a:lnTo>
                  <a:lnTo>
                    <a:pt x="230" y="444"/>
                  </a:lnTo>
                  <a:lnTo>
                    <a:pt x="223" y="444"/>
                  </a:lnTo>
                  <a:lnTo>
                    <a:pt x="216" y="443"/>
                  </a:lnTo>
                  <a:lnTo>
                    <a:pt x="209" y="443"/>
                  </a:lnTo>
                  <a:lnTo>
                    <a:pt x="202" y="443"/>
                  </a:lnTo>
                  <a:lnTo>
                    <a:pt x="195" y="442"/>
                  </a:lnTo>
                  <a:lnTo>
                    <a:pt x="189" y="442"/>
                  </a:lnTo>
                  <a:lnTo>
                    <a:pt x="182" y="441"/>
                  </a:lnTo>
                  <a:lnTo>
                    <a:pt x="176" y="441"/>
                  </a:lnTo>
                  <a:lnTo>
                    <a:pt x="169" y="440"/>
                  </a:lnTo>
                  <a:lnTo>
                    <a:pt x="163" y="439"/>
                  </a:lnTo>
                  <a:lnTo>
                    <a:pt x="156" y="439"/>
                  </a:lnTo>
                  <a:lnTo>
                    <a:pt x="150" y="438"/>
                  </a:lnTo>
                  <a:lnTo>
                    <a:pt x="144" y="437"/>
                  </a:lnTo>
                  <a:lnTo>
                    <a:pt x="138" y="436"/>
                  </a:lnTo>
                  <a:lnTo>
                    <a:pt x="132" y="435"/>
                  </a:lnTo>
                  <a:lnTo>
                    <a:pt x="126" y="435"/>
                  </a:lnTo>
                  <a:lnTo>
                    <a:pt x="121" y="434"/>
                  </a:lnTo>
                  <a:lnTo>
                    <a:pt x="115" y="433"/>
                  </a:lnTo>
                  <a:lnTo>
                    <a:pt x="110" y="432"/>
                  </a:lnTo>
                  <a:lnTo>
                    <a:pt x="104" y="431"/>
                  </a:lnTo>
                  <a:lnTo>
                    <a:pt x="99" y="430"/>
                  </a:lnTo>
                  <a:lnTo>
                    <a:pt x="94" y="429"/>
                  </a:lnTo>
                  <a:lnTo>
                    <a:pt x="89" y="428"/>
                  </a:lnTo>
                  <a:lnTo>
                    <a:pt x="84" y="427"/>
                  </a:lnTo>
                  <a:lnTo>
                    <a:pt x="80" y="426"/>
                  </a:lnTo>
                  <a:lnTo>
                    <a:pt x="78" y="425"/>
                  </a:lnTo>
                  <a:lnTo>
                    <a:pt x="76" y="425"/>
                  </a:lnTo>
                  <a:lnTo>
                    <a:pt x="74" y="424"/>
                  </a:lnTo>
                  <a:lnTo>
                    <a:pt x="72" y="424"/>
                  </a:lnTo>
                  <a:lnTo>
                    <a:pt x="70" y="423"/>
                  </a:lnTo>
                  <a:lnTo>
                    <a:pt x="68" y="423"/>
                  </a:lnTo>
                  <a:lnTo>
                    <a:pt x="66" y="422"/>
                  </a:lnTo>
                  <a:lnTo>
                    <a:pt x="64" y="422"/>
                  </a:lnTo>
                  <a:lnTo>
                    <a:pt x="62" y="421"/>
                  </a:lnTo>
                  <a:lnTo>
                    <a:pt x="61" y="421"/>
                  </a:lnTo>
                  <a:lnTo>
                    <a:pt x="59" y="420"/>
                  </a:lnTo>
                  <a:lnTo>
                    <a:pt x="57" y="419"/>
                  </a:lnTo>
                  <a:lnTo>
                    <a:pt x="55" y="419"/>
                  </a:lnTo>
                  <a:lnTo>
                    <a:pt x="53" y="418"/>
                  </a:lnTo>
                  <a:lnTo>
                    <a:pt x="51" y="418"/>
                  </a:lnTo>
                  <a:lnTo>
                    <a:pt x="50" y="417"/>
                  </a:lnTo>
                  <a:lnTo>
                    <a:pt x="48" y="417"/>
                  </a:lnTo>
                  <a:lnTo>
                    <a:pt x="46" y="416"/>
                  </a:lnTo>
                  <a:lnTo>
                    <a:pt x="44" y="415"/>
                  </a:lnTo>
                  <a:lnTo>
                    <a:pt x="43" y="415"/>
                  </a:lnTo>
                  <a:lnTo>
                    <a:pt x="41" y="414"/>
                  </a:lnTo>
                  <a:lnTo>
                    <a:pt x="39" y="413"/>
                  </a:lnTo>
                  <a:lnTo>
                    <a:pt x="38" y="413"/>
                  </a:lnTo>
                  <a:lnTo>
                    <a:pt x="36" y="412"/>
                  </a:lnTo>
                  <a:lnTo>
                    <a:pt x="34" y="411"/>
                  </a:lnTo>
                  <a:lnTo>
                    <a:pt x="33" y="411"/>
                  </a:lnTo>
                  <a:lnTo>
                    <a:pt x="32" y="410"/>
                  </a:lnTo>
                  <a:lnTo>
                    <a:pt x="30" y="409"/>
                  </a:lnTo>
                  <a:lnTo>
                    <a:pt x="29" y="409"/>
                  </a:lnTo>
                  <a:lnTo>
                    <a:pt x="28" y="408"/>
                  </a:lnTo>
                  <a:lnTo>
                    <a:pt x="25" y="407"/>
                  </a:lnTo>
                  <a:lnTo>
                    <a:pt x="24" y="406"/>
                  </a:lnTo>
                  <a:lnTo>
                    <a:pt x="22" y="405"/>
                  </a:lnTo>
                  <a:lnTo>
                    <a:pt x="21" y="405"/>
                  </a:lnTo>
                  <a:lnTo>
                    <a:pt x="20" y="404"/>
                  </a:lnTo>
                  <a:lnTo>
                    <a:pt x="19" y="403"/>
                  </a:lnTo>
                  <a:lnTo>
                    <a:pt x="18" y="403"/>
                  </a:lnTo>
                  <a:lnTo>
                    <a:pt x="17" y="402"/>
                  </a:lnTo>
                  <a:lnTo>
                    <a:pt x="16" y="401"/>
                  </a:lnTo>
                  <a:lnTo>
                    <a:pt x="15" y="401"/>
                  </a:lnTo>
                  <a:lnTo>
                    <a:pt x="14" y="400"/>
                  </a:lnTo>
                  <a:lnTo>
                    <a:pt x="13" y="399"/>
                  </a:lnTo>
                  <a:lnTo>
                    <a:pt x="12" y="399"/>
                  </a:lnTo>
                  <a:lnTo>
                    <a:pt x="11" y="398"/>
                  </a:lnTo>
                  <a:lnTo>
                    <a:pt x="10" y="398"/>
                  </a:lnTo>
                  <a:lnTo>
                    <a:pt x="10" y="397"/>
                  </a:lnTo>
                  <a:lnTo>
                    <a:pt x="9" y="396"/>
                  </a:lnTo>
                  <a:lnTo>
                    <a:pt x="8" y="396"/>
                  </a:lnTo>
                  <a:lnTo>
                    <a:pt x="8" y="395"/>
                  </a:lnTo>
                  <a:lnTo>
                    <a:pt x="7" y="395"/>
                  </a:lnTo>
                  <a:lnTo>
                    <a:pt x="6" y="394"/>
                  </a:lnTo>
                  <a:lnTo>
                    <a:pt x="6" y="393"/>
                  </a:lnTo>
                  <a:lnTo>
                    <a:pt x="5" y="393"/>
                  </a:lnTo>
                  <a:lnTo>
                    <a:pt x="4" y="392"/>
                  </a:lnTo>
                  <a:lnTo>
                    <a:pt x="4" y="391"/>
                  </a:lnTo>
                  <a:lnTo>
                    <a:pt x="3" y="391"/>
                  </a:lnTo>
                  <a:lnTo>
                    <a:pt x="3" y="390"/>
                  </a:lnTo>
                  <a:lnTo>
                    <a:pt x="2" y="389"/>
                  </a:lnTo>
                  <a:lnTo>
                    <a:pt x="1" y="383"/>
                  </a:lnTo>
                  <a:lnTo>
                    <a:pt x="0" y="377"/>
                  </a:lnTo>
                  <a:lnTo>
                    <a:pt x="0" y="369"/>
                  </a:lnTo>
                  <a:lnTo>
                    <a:pt x="0" y="360"/>
                  </a:lnTo>
                  <a:lnTo>
                    <a:pt x="0" y="349"/>
                  </a:lnTo>
                  <a:lnTo>
                    <a:pt x="0" y="336"/>
                  </a:lnTo>
                  <a:lnTo>
                    <a:pt x="0" y="323"/>
                  </a:lnTo>
                  <a:lnTo>
                    <a:pt x="0" y="308"/>
                  </a:lnTo>
                  <a:lnTo>
                    <a:pt x="0" y="292"/>
                  </a:lnTo>
                  <a:lnTo>
                    <a:pt x="0" y="275"/>
                  </a:lnTo>
                  <a:lnTo>
                    <a:pt x="0" y="258"/>
                  </a:lnTo>
                  <a:lnTo>
                    <a:pt x="0" y="240"/>
                  </a:lnTo>
                  <a:lnTo>
                    <a:pt x="0" y="222"/>
                  </a:lnTo>
                  <a:lnTo>
                    <a:pt x="0" y="203"/>
                  </a:lnTo>
                  <a:lnTo>
                    <a:pt x="0" y="185"/>
                  </a:lnTo>
                  <a:lnTo>
                    <a:pt x="0" y="166"/>
                  </a:lnTo>
                  <a:lnTo>
                    <a:pt x="0" y="148"/>
                  </a:lnTo>
                  <a:lnTo>
                    <a:pt x="0" y="130"/>
                  </a:lnTo>
                  <a:lnTo>
                    <a:pt x="0" y="113"/>
                  </a:lnTo>
                  <a:lnTo>
                    <a:pt x="0" y="96"/>
                  </a:lnTo>
                  <a:lnTo>
                    <a:pt x="0" y="81"/>
                  </a:lnTo>
                  <a:lnTo>
                    <a:pt x="0" y="65"/>
                  </a:lnTo>
                  <a:lnTo>
                    <a:pt x="0" y="52"/>
                  </a:lnTo>
                  <a:lnTo>
                    <a:pt x="0" y="39"/>
                  </a:lnTo>
                  <a:lnTo>
                    <a:pt x="0" y="28"/>
                  </a:lnTo>
                  <a:lnTo>
                    <a:pt x="0" y="19"/>
                  </a:lnTo>
                  <a:lnTo>
                    <a:pt x="0" y="11"/>
                  </a:lnTo>
                  <a:lnTo>
                    <a:pt x="0" y="5"/>
                  </a:lnTo>
                  <a:lnTo>
                    <a:pt x="0" y="1"/>
                  </a:lnTo>
                  <a:lnTo>
                    <a:pt x="0" y="0"/>
                  </a:lnTo>
                  <a:lnTo>
                    <a:pt x="0" y="1"/>
                  </a:lnTo>
                  <a:lnTo>
                    <a:pt x="35" y="0"/>
                  </a:lnTo>
                  <a:lnTo>
                    <a:pt x="53" y="0"/>
                  </a:lnTo>
                  <a:lnTo>
                    <a:pt x="70" y="0"/>
                  </a:lnTo>
                  <a:lnTo>
                    <a:pt x="88" y="1"/>
                  </a:lnTo>
                  <a:lnTo>
                    <a:pt x="106" y="1"/>
                  </a:lnTo>
                  <a:lnTo>
                    <a:pt x="124" y="1"/>
                  </a:lnTo>
                  <a:lnTo>
                    <a:pt x="142" y="1"/>
                  </a:lnTo>
                  <a:lnTo>
                    <a:pt x="160" y="1"/>
                  </a:lnTo>
                  <a:lnTo>
                    <a:pt x="178" y="1"/>
                  </a:lnTo>
                  <a:lnTo>
                    <a:pt x="195" y="1"/>
                  </a:lnTo>
                  <a:lnTo>
                    <a:pt x="213" y="1"/>
                  </a:lnTo>
                  <a:lnTo>
                    <a:pt x="231" y="1"/>
                  </a:lnTo>
                  <a:lnTo>
                    <a:pt x="249" y="1"/>
                  </a:lnTo>
                  <a:lnTo>
                    <a:pt x="266" y="1"/>
                  </a:lnTo>
                  <a:lnTo>
                    <a:pt x="284" y="2"/>
                  </a:lnTo>
                  <a:lnTo>
                    <a:pt x="302" y="2"/>
                  </a:lnTo>
                  <a:lnTo>
                    <a:pt x="320" y="2"/>
                  </a:lnTo>
                  <a:lnTo>
                    <a:pt x="338" y="2"/>
                  </a:lnTo>
                  <a:lnTo>
                    <a:pt x="356" y="2"/>
                  </a:lnTo>
                  <a:lnTo>
                    <a:pt x="374" y="2"/>
                  </a:lnTo>
                  <a:lnTo>
                    <a:pt x="391" y="2"/>
                  </a:lnTo>
                  <a:lnTo>
                    <a:pt x="409" y="2"/>
                  </a:lnTo>
                  <a:lnTo>
                    <a:pt x="427" y="3"/>
                  </a:lnTo>
                  <a:lnTo>
                    <a:pt x="445" y="3"/>
                  </a:lnTo>
                  <a:lnTo>
                    <a:pt x="463" y="3"/>
                  </a:lnTo>
                  <a:lnTo>
                    <a:pt x="480" y="3"/>
                  </a:lnTo>
                  <a:lnTo>
                    <a:pt x="498" y="3"/>
                  </a:lnTo>
                  <a:lnTo>
                    <a:pt x="516" y="3"/>
                  </a:lnTo>
                  <a:lnTo>
                    <a:pt x="534" y="3"/>
                  </a:lnTo>
                  <a:lnTo>
                    <a:pt x="552" y="3"/>
                  </a:lnTo>
                  <a:lnTo>
                    <a:pt x="570" y="3"/>
                  </a:lnTo>
                </a:path>
              </a:pathLst>
            </a:custGeom>
            <a:solidFill>
              <a:srgbClr val="0080FF"/>
            </a:solidFill>
            <a:ln w="12700" cap="rnd" cmpd="sng">
              <a:solidFill>
                <a:srgbClr val="000000"/>
              </a:solidFill>
              <a:prstDash val="solid"/>
              <a:round/>
              <a:headEnd type="none" w="sm" len="sm"/>
              <a:tailEnd type="none" w="sm" len="sm"/>
            </a:ln>
            <a:effectLst/>
          </p:spPr>
          <p:txBody>
            <a:bodyPr/>
            <a:lstStyle/>
            <a:p>
              <a:endParaRPr lang="es-CL"/>
            </a:p>
          </p:txBody>
        </p:sp>
        <p:sp>
          <p:nvSpPr>
            <p:cNvPr id="67607" name="Freeform 23"/>
            <p:cNvSpPr>
              <a:spLocks/>
            </p:cNvSpPr>
            <p:nvPr/>
          </p:nvSpPr>
          <p:spPr bwMode="auto">
            <a:xfrm>
              <a:off x="4671" y="2556"/>
              <a:ext cx="573" cy="127"/>
            </a:xfrm>
            <a:custGeom>
              <a:avLst/>
              <a:gdLst/>
              <a:ahLst/>
              <a:cxnLst>
                <a:cxn ang="0">
                  <a:pos x="315" y="126"/>
                </a:cxn>
                <a:cxn ang="0">
                  <a:pos x="344" y="125"/>
                </a:cxn>
                <a:cxn ang="0">
                  <a:pos x="371" y="123"/>
                </a:cxn>
                <a:cxn ang="0">
                  <a:pos x="397" y="121"/>
                </a:cxn>
                <a:cxn ang="0">
                  <a:pos x="422" y="118"/>
                </a:cxn>
                <a:cxn ang="0">
                  <a:pos x="446" y="115"/>
                </a:cxn>
                <a:cxn ang="0">
                  <a:pos x="468" y="112"/>
                </a:cxn>
                <a:cxn ang="0">
                  <a:pos x="488" y="108"/>
                </a:cxn>
                <a:cxn ang="0">
                  <a:pos x="511" y="102"/>
                </a:cxn>
                <a:cxn ang="0">
                  <a:pos x="527" y="97"/>
                </a:cxn>
                <a:cxn ang="0">
                  <a:pos x="540" y="92"/>
                </a:cxn>
                <a:cxn ang="0">
                  <a:pos x="552" y="86"/>
                </a:cxn>
                <a:cxn ang="0">
                  <a:pos x="561" y="80"/>
                </a:cxn>
                <a:cxn ang="0">
                  <a:pos x="567" y="74"/>
                </a:cxn>
                <a:cxn ang="0">
                  <a:pos x="571" y="68"/>
                </a:cxn>
                <a:cxn ang="0">
                  <a:pos x="572" y="60"/>
                </a:cxn>
                <a:cxn ang="0">
                  <a:pos x="568" y="54"/>
                </a:cxn>
                <a:cxn ang="0">
                  <a:pos x="563" y="47"/>
                </a:cxn>
                <a:cxn ang="0">
                  <a:pos x="554" y="41"/>
                </a:cxn>
                <a:cxn ang="0">
                  <a:pos x="544" y="36"/>
                </a:cxn>
                <a:cxn ang="0">
                  <a:pos x="530" y="30"/>
                </a:cxn>
                <a:cxn ang="0">
                  <a:pos x="515" y="25"/>
                </a:cxn>
                <a:cxn ang="0">
                  <a:pos x="498" y="21"/>
                </a:cxn>
                <a:cxn ang="0">
                  <a:pos x="473" y="15"/>
                </a:cxn>
                <a:cxn ang="0">
                  <a:pos x="452" y="12"/>
                </a:cxn>
                <a:cxn ang="0">
                  <a:pos x="428" y="8"/>
                </a:cxn>
                <a:cxn ang="0">
                  <a:pos x="404" y="6"/>
                </a:cxn>
                <a:cxn ang="0">
                  <a:pos x="378" y="3"/>
                </a:cxn>
                <a:cxn ang="0">
                  <a:pos x="350" y="2"/>
                </a:cxn>
                <a:cxn ang="0">
                  <a:pos x="322" y="1"/>
                </a:cxn>
                <a:cxn ang="0">
                  <a:pos x="294" y="0"/>
                </a:cxn>
                <a:cxn ang="0">
                  <a:pos x="257" y="0"/>
                </a:cxn>
                <a:cxn ang="0">
                  <a:pos x="228" y="1"/>
                </a:cxn>
                <a:cxn ang="0">
                  <a:pos x="201" y="3"/>
                </a:cxn>
                <a:cxn ang="0">
                  <a:pos x="175" y="5"/>
                </a:cxn>
                <a:cxn ang="0">
                  <a:pos x="150" y="8"/>
                </a:cxn>
                <a:cxn ang="0">
                  <a:pos x="126" y="11"/>
                </a:cxn>
                <a:cxn ang="0">
                  <a:pos x="104" y="14"/>
                </a:cxn>
                <a:cxn ang="0">
                  <a:pos x="84" y="19"/>
                </a:cxn>
                <a:cxn ang="0">
                  <a:pos x="61" y="24"/>
                </a:cxn>
                <a:cxn ang="0">
                  <a:pos x="45" y="29"/>
                </a:cxn>
                <a:cxn ang="0">
                  <a:pos x="32" y="34"/>
                </a:cxn>
                <a:cxn ang="0">
                  <a:pos x="20" y="40"/>
                </a:cxn>
                <a:cxn ang="0">
                  <a:pos x="11" y="46"/>
                </a:cxn>
                <a:cxn ang="0">
                  <a:pos x="5" y="52"/>
                </a:cxn>
                <a:cxn ang="0">
                  <a:pos x="1" y="58"/>
                </a:cxn>
                <a:cxn ang="0">
                  <a:pos x="0" y="66"/>
                </a:cxn>
                <a:cxn ang="0">
                  <a:pos x="4" y="73"/>
                </a:cxn>
                <a:cxn ang="0">
                  <a:pos x="9" y="79"/>
                </a:cxn>
                <a:cxn ang="0">
                  <a:pos x="18" y="85"/>
                </a:cxn>
                <a:cxn ang="0">
                  <a:pos x="28" y="90"/>
                </a:cxn>
                <a:cxn ang="0">
                  <a:pos x="42" y="96"/>
                </a:cxn>
                <a:cxn ang="0">
                  <a:pos x="57" y="101"/>
                </a:cxn>
                <a:cxn ang="0">
                  <a:pos x="74" y="105"/>
                </a:cxn>
                <a:cxn ang="0">
                  <a:pos x="99" y="111"/>
                </a:cxn>
                <a:cxn ang="0">
                  <a:pos x="120" y="114"/>
                </a:cxn>
                <a:cxn ang="0">
                  <a:pos x="144" y="117"/>
                </a:cxn>
                <a:cxn ang="0">
                  <a:pos x="168" y="120"/>
                </a:cxn>
                <a:cxn ang="0">
                  <a:pos x="194" y="123"/>
                </a:cxn>
                <a:cxn ang="0">
                  <a:pos x="222" y="124"/>
                </a:cxn>
                <a:cxn ang="0">
                  <a:pos x="250" y="125"/>
                </a:cxn>
                <a:cxn ang="0">
                  <a:pos x="279" y="126"/>
                </a:cxn>
              </a:cxnLst>
              <a:rect l="0" t="0" r="r" b="b"/>
              <a:pathLst>
                <a:path w="573" h="127">
                  <a:moveTo>
                    <a:pt x="286" y="126"/>
                  </a:moveTo>
                  <a:lnTo>
                    <a:pt x="301" y="126"/>
                  </a:lnTo>
                  <a:lnTo>
                    <a:pt x="308" y="126"/>
                  </a:lnTo>
                  <a:lnTo>
                    <a:pt x="315" y="126"/>
                  </a:lnTo>
                  <a:lnTo>
                    <a:pt x="322" y="125"/>
                  </a:lnTo>
                  <a:lnTo>
                    <a:pt x="330" y="125"/>
                  </a:lnTo>
                  <a:lnTo>
                    <a:pt x="337" y="125"/>
                  </a:lnTo>
                  <a:lnTo>
                    <a:pt x="344" y="125"/>
                  </a:lnTo>
                  <a:lnTo>
                    <a:pt x="350" y="124"/>
                  </a:lnTo>
                  <a:lnTo>
                    <a:pt x="358" y="124"/>
                  </a:lnTo>
                  <a:lnTo>
                    <a:pt x="364" y="123"/>
                  </a:lnTo>
                  <a:lnTo>
                    <a:pt x="371" y="123"/>
                  </a:lnTo>
                  <a:lnTo>
                    <a:pt x="378" y="123"/>
                  </a:lnTo>
                  <a:lnTo>
                    <a:pt x="384" y="122"/>
                  </a:lnTo>
                  <a:lnTo>
                    <a:pt x="391" y="121"/>
                  </a:lnTo>
                  <a:lnTo>
                    <a:pt x="397" y="121"/>
                  </a:lnTo>
                  <a:lnTo>
                    <a:pt x="404" y="120"/>
                  </a:lnTo>
                  <a:lnTo>
                    <a:pt x="410" y="120"/>
                  </a:lnTo>
                  <a:lnTo>
                    <a:pt x="416" y="119"/>
                  </a:lnTo>
                  <a:lnTo>
                    <a:pt x="422" y="118"/>
                  </a:lnTo>
                  <a:lnTo>
                    <a:pt x="428" y="117"/>
                  </a:lnTo>
                  <a:lnTo>
                    <a:pt x="434" y="117"/>
                  </a:lnTo>
                  <a:lnTo>
                    <a:pt x="440" y="116"/>
                  </a:lnTo>
                  <a:lnTo>
                    <a:pt x="446" y="115"/>
                  </a:lnTo>
                  <a:lnTo>
                    <a:pt x="452" y="114"/>
                  </a:lnTo>
                  <a:lnTo>
                    <a:pt x="457" y="113"/>
                  </a:lnTo>
                  <a:lnTo>
                    <a:pt x="462" y="113"/>
                  </a:lnTo>
                  <a:lnTo>
                    <a:pt x="468" y="112"/>
                  </a:lnTo>
                  <a:lnTo>
                    <a:pt x="473" y="111"/>
                  </a:lnTo>
                  <a:lnTo>
                    <a:pt x="478" y="110"/>
                  </a:lnTo>
                  <a:lnTo>
                    <a:pt x="483" y="109"/>
                  </a:lnTo>
                  <a:lnTo>
                    <a:pt x="488" y="108"/>
                  </a:lnTo>
                  <a:lnTo>
                    <a:pt x="498" y="105"/>
                  </a:lnTo>
                  <a:lnTo>
                    <a:pt x="502" y="104"/>
                  </a:lnTo>
                  <a:lnTo>
                    <a:pt x="506" y="103"/>
                  </a:lnTo>
                  <a:lnTo>
                    <a:pt x="511" y="102"/>
                  </a:lnTo>
                  <a:lnTo>
                    <a:pt x="515" y="101"/>
                  </a:lnTo>
                  <a:lnTo>
                    <a:pt x="519" y="99"/>
                  </a:lnTo>
                  <a:lnTo>
                    <a:pt x="523" y="98"/>
                  </a:lnTo>
                  <a:lnTo>
                    <a:pt x="527" y="97"/>
                  </a:lnTo>
                  <a:lnTo>
                    <a:pt x="530" y="96"/>
                  </a:lnTo>
                  <a:lnTo>
                    <a:pt x="534" y="94"/>
                  </a:lnTo>
                  <a:lnTo>
                    <a:pt x="537" y="93"/>
                  </a:lnTo>
                  <a:lnTo>
                    <a:pt x="540" y="92"/>
                  </a:lnTo>
                  <a:lnTo>
                    <a:pt x="544" y="90"/>
                  </a:lnTo>
                  <a:lnTo>
                    <a:pt x="546" y="89"/>
                  </a:lnTo>
                  <a:lnTo>
                    <a:pt x="549" y="87"/>
                  </a:lnTo>
                  <a:lnTo>
                    <a:pt x="552" y="86"/>
                  </a:lnTo>
                  <a:lnTo>
                    <a:pt x="554" y="85"/>
                  </a:lnTo>
                  <a:lnTo>
                    <a:pt x="557" y="83"/>
                  </a:lnTo>
                  <a:lnTo>
                    <a:pt x="559" y="82"/>
                  </a:lnTo>
                  <a:lnTo>
                    <a:pt x="561" y="80"/>
                  </a:lnTo>
                  <a:lnTo>
                    <a:pt x="563" y="79"/>
                  </a:lnTo>
                  <a:lnTo>
                    <a:pt x="564" y="77"/>
                  </a:lnTo>
                  <a:lnTo>
                    <a:pt x="566" y="76"/>
                  </a:lnTo>
                  <a:lnTo>
                    <a:pt x="567" y="74"/>
                  </a:lnTo>
                  <a:lnTo>
                    <a:pt x="568" y="73"/>
                  </a:lnTo>
                  <a:lnTo>
                    <a:pt x="570" y="71"/>
                  </a:lnTo>
                  <a:lnTo>
                    <a:pt x="570" y="69"/>
                  </a:lnTo>
                  <a:lnTo>
                    <a:pt x="571" y="68"/>
                  </a:lnTo>
                  <a:lnTo>
                    <a:pt x="572" y="66"/>
                  </a:lnTo>
                  <a:lnTo>
                    <a:pt x="572" y="65"/>
                  </a:lnTo>
                  <a:lnTo>
                    <a:pt x="572" y="63"/>
                  </a:lnTo>
                  <a:lnTo>
                    <a:pt x="572" y="60"/>
                  </a:lnTo>
                  <a:lnTo>
                    <a:pt x="571" y="58"/>
                  </a:lnTo>
                  <a:lnTo>
                    <a:pt x="570" y="57"/>
                  </a:lnTo>
                  <a:lnTo>
                    <a:pt x="570" y="55"/>
                  </a:lnTo>
                  <a:lnTo>
                    <a:pt x="568" y="54"/>
                  </a:lnTo>
                  <a:lnTo>
                    <a:pt x="567" y="52"/>
                  </a:lnTo>
                  <a:lnTo>
                    <a:pt x="566" y="51"/>
                  </a:lnTo>
                  <a:lnTo>
                    <a:pt x="564" y="49"/>
                  </a:lnTo>
                  <a:lnTo>
                    <a:pt x="563" y="47"/>
                  </a:lnTo>
                  <a:lnTo>
                    <a:pt x="561" y="46"/>
                  </a:lnTo>
                  <a:lnTo>
                    <a:pt x="559" y="45"/>
                  </a:lnTo>
                  <a:lnTo>
                    <a:pt x="557" y="43"/>
                  </a:lnTo>
                  <a:lnTo>
                    <a:pt x="554" y="41"/>
                  </a:lnTo>
                  <a:lnTo>
                    <a:pt x="552" y="40"/>
                  </a:lnTo>
                  <a:lnTo>
                    <a:pt x="549" y="39"/>
                  </a:lnTo>
                  <a:lnTo>
                    <a:pt x="546" y="37"/>
                  </a:lnTo>
                  <a:lnTo>
                    <a:pt x="544" y="36"/>
                  </a:lnTo>
                  <a:lnTo>
                    <a:pt x="540" y="34"/>
                  </a:lnTo>
                  <a:lnTo>
                    <a:pt x="537" y="33"/>
                  </a:lnTo>
                  <a:lnTo>
                    <a:pt x="534" y="31"/>
                  </a:lnTo>
                  <a:lnTo>
                    <a:pt x="530" y="30"/>
                  </a:lnTo>
                  <a:lnTo>
                    <a:pt x="527" y="29"/>
                  </a:lnTo>
                  <a:lnTo>
                    <a:pt x="523" y="28"/>
                  </a:lnTo>
                  <a:lnTo>
                    <a:pt x="519" y="27"/>
                  </a:lnTo>
                  <a:lnTo>
                    <a:pt x="515" y="25"/>
                  </a:lnTo>
                  <a:lnTo>
                    <a:pt x="511" y="24"/>
                  </a:lnTo>
                  <a:lnTo>
                    <a:pt x="506" y="23"/>
                  </a:lnTo>
                  <a:lnTo>
                    <a:pt x="502" y="22"/>
                  </a:lnTo>
                  <a:lnTo>
                    <a:pt x="498" y="21"/>
                  </a:lnTo>
                  <a:lnTo>
                    <a:pt x="493" y="19"/>
                  </a:lnTo>
                  <a:lnTo>
                    <a:pt x="488" y="19"/>
                  </a:lnTo>
                  <a:lnTo>
                    <a:pt x="478" y="16"/>
                  </a:lnTo>
                  <a:lnTo>
                    <a:pt x="473" y="15"/>
                  </a:lnTo>
                  <a:lnTo>
                    <a:pt x="468" y="14"/>
                  </a:lnTo>
                  <a:lnTo>
                    <a:pt x="462" y="13"/>
                  </a:lnTo>
                  <a:lnTo>
                    <a:pt x="457" y="13"/>
                  </a:lnTo>
                  <a:lnTo>
                    <a:pt x="452" y="12"/>
                  </a:lnTo>
                  <a:lnTo>
                    <a:pt x="446" y="11"/>
                  </a:lnTo>
                  <a:lnTo>
                    <a:pt x="440" y="10"/>
                  </a:lnTo>
                  <a:lnTo>
                    <a:pt x="434" y="9"/>
                  </a:lnTo>
                  <a:lnTo>
                    <a:pt x="428" y="8"/>
                  </a:lnTo>
                  <a:lnTo>
                    <a:pt x="422" y="8"/>
                  </a:lnTo>
                  <a:lnTo>
                    <a:pt x="416" y="7"/>
                  </a:lnTo>
                  <a:lnTo>
                    <a:pt x="410" y="6"/>
                  </a:lnTo>
                  <a:lnTo>
                    <a:pt x="404" y="6"/>
                  </a:lnTo>
                  <a:lnTo>
                    <a:pt x="397" y="5"/>
                  </a:lnTo>
                  <a:lnTo>
                    <a:pt x="391" y="5"/>
                  </a:lnTo>
                  <a:lnTo>
                    <a:pt x="384" y="4"/>
                  </a:lnTo>
                  <a:lnTo>
                    <a:pt x="378" y="3"/>
                  </a:lnTo>
                  <a:lnTo>
                    <a:pt x="371" y="3"/>
                  </a:lnTo>
                  <a:lnTo>
                    <a:pt x="364" y="3"/>
                  </a:lnTo>
                  <a:lnTo>
                    <a:pt x="358" y="2"/>
                  </a:lnTo>
                  <a:lnTo>
                    <a:pt x="350" y="2"/>
                  </a:lnTo>
                  <a:lnTo>
                    <a:pt x="344" y="1"/>
                  </a:lnTo>
                  <a:lnTo>
                    <a:pt x="337" y="1"/>
                  </a:lnTo>
                  <a:lnTo>
                    <a:pt x="330" y="1"/>
                  </a:lnTo>
                  <a:lnTo>
                    <a:pt x="322" y="1"/>
                  </a:lnTo>
                  <a:lnTo>
                    <a:pt x="315" y="0"/>
                  </a:lnTo>
                  <a:lnTo>
                    <a:pt x="308" y="0"/>
                  </a:lnTo>
                  <a:lnTo>
                    <a:pt x="301" y="0"/>
                  </a:lnTo>
                  <a:lnTo>
                    <a:pt x="294" y="0"/>
                  </a:lnTo>
                  <a:lnTo>
                    <a:pt x="286" y="0"/>
                  </a:lnTo>
                  <a:lnTo>
                    <a:pt x="272" y="0"/>
                  </a:lnTo>
                  <a:lnTo>
                    <a:pt x="264" y="0"/>
                  </a:lnTo>
                  <a:lnTo>
                    <a:pt x="257" y="0"/>
                  </a:lnTo>
                  <a:lnTo>
                    <a:pt x="250" y="1"/>
                  </a:lnTo>
                  <a:lnTo>
                    <a:pt x="242" y="1"/>
                  </a:lnTo>
                  <a:lnTo>
                    <a:pt x="236" y="1"/>
                  </a:lnTo>
                  <a:lnTo>
                    <a:pt x="228" y="1"/>
                  </a:lnTo>
                  <a:lnTo>
                    <a:pt x="222" y="2"/>
                  </a:lnTo>
                  <a:lnTo>
                    <a:pt x="214" y="2"/>
                  </a:lnTo>
                  <a:lnTo>
                    <a:pt x="208" y="3"/>
                  </a:lnTo>
                  <a:lnTo>
                    <a:pt x="201" y="3"/>
                  </a:lnTo>
                  <a:lnTo>
                    <a:pt x="194" y="3"/>
                  </a:lnTo>
                  <a:lnTo>
                    <a:pt x="188" y="4"/>
                  </a:lnTo>
                  <a:lnTo>
                    <a:pt x="181" y="5"/>
                  </a:lnTo>
                  <a:lnTo>
                    <a:pt x="175" y="5"/>
                  </a:lnTo>
                  <a:lnTo>
                    <a:pt x="168" y="6"/>
                  </a:lnTo>
                  <a:lnTo>
                    <a:pt x="162" y="6"/>
                  </a:lnTo>
                  <a:lnTo>
                    <a:pt x="156" y="7"/>
                  </a:lnTo>
                  <a:lnTo>
                    <a:pt x="150" y="8"/>
                  </a:lnTo>
                  <a:lnTo>
                    <a:pt x="144" y="8"/>
                  </a:lnTo>
                  <a:lnTo>
                    <a:pt x="138" y="9"/>
                  </a:lnTo>
                  <a:lnTo>
                    <a:pt x="132" y="10"/>
                  </a:lnTo>
                  <a:lnTo>
                    <a:pt x="126" y="11"/>
                  </a:lnTo>
                  <a:lnTo>
                    <a:pt x="120" y="12"/>
                  </a:lnTo>
                  <a:lnTo>
                    <a:pt x="115" y="13"/>
                  </a:lnTo>
                  <a:lnTo>
                    <a:pt x="109" y="13"/>
                  </a:lnTo>
                  <a:lnTo>
                    <a:pt x="104" y="14"/>
                  </a:lnTo>
                  <a:lnTo>
                    <a:pt x="99" y="15"/>
                  </a:lnTo>
                  <a:lnTo>
                    <a:pt x="94" y="16"/>
                  </a:lnTo>
                  <a:lnTo>
                    <a:pt x="89" y="17"/>
                  </a:lnTo>
                  <a:lnTo>
                    <a:pt x="84" y="19"/>
                  </a:lnTo>
                  <a:lnTo>
                    <a:pt x="74" y="21"/>
                  </a:lnTo>
                  <a:lnTo>
                    <a:pt x="70" y="22"/>
                  </a:lnTo>
                  <a:lnTo>
                    <a:pt x="65" y="23"/>
                  </a:lnTo>
                  <a:lnTo>
                    <a:pt x="61" y="24"/>
                  </a:lnTo>
                  <a:lnTo>
                    <a:pt x="57" y="25"/>
                  </a:lnTo>
                  <a:lnTo>
                    <a:pt x="53" y="27"/>
                  </a:lnTo>
                  <a:lnTo>
                    <a:pt x="49" y="28"/>
                  </a:lnTo>
                  <a:lnTo>
                    <a:pt x="45" y="29"/>
                  </a:lnTo>
                  <a:lnTo>
                    <a:pt x="42" y="30"/>
                  </a:lnTo>
                  <a:lnTo>
                    <a:pt x="38" y="31"/>
                  </a:lnTo>
                  <a:lnTo>
                    <a:pt x="35" y="33"/>
                  </a:lnTo>
                  <a:lnTo>
                    <a:pt x="32" y="34"/>
                  </a:lnTo>
                  <a:lnTo>
                    <a:pt x="28" y="36"/>
                  </a:lnTo>
                  <a:lnTo>
                    <a:pt x="26" y="37"/>
                  </a:lnTo>
                  <a:lnTo>
                    <a:pt x="23" y="39"/>
                  </a:lnTo>
                  <a:lnTo>
                    <a:pt x="20" y="40"/>
                  </a:lnTo>
                  <a:lnTo>
                    <a:pt x="18" y="41"/>
                  </a:lnTo>
                  <a:lnTo>
                    <a:pt x="15" y="43"/>
                  </a:lnTo>
                  <a:lnTo>
                    <a:pt x="13" y="45"/>
                  </a:lnTo>
                  <a:lnTo>
                    <a:pt x="11" y="46"/>
                  </a:lnTo>
                  <a:lnTo>
                    <a:pt x="9" y="47"/>
                  </a:lnTo>
                  <a:lnTo>
                    <a:pt x="8" y="49"/>
                  </a:lnTo>
                  <a:lnTo>
                    <a:pt x="6" y="51"/>
                  </a:lnTo>
                  <a:lnTo>
                    <a:pt x="5" y="52"/>
                  </a:lnTo>
                  <a:lnTo>
                    <a:pt x="4" y="54"/>
                  </a:lnTo>
                  <a:lnTo>
                    <a:pt x="2" y="55"/>
                  </a:lnTo>
                  <a:lnTo>
                    <a:pt x="2" y="57"/>
                  </a:lnTo>
                  <a:lnTo>
                    <a:pt x="1" y="58"/>
                  </a:lnTo>
                  <a:lnTo>
                    <a:pt x="0" y="60"/>
                  </a:lnTo>
                  <a:lnTo>
                    <a:pt x="0" y="61"/>
                  </a:lnTo>
                  <a:lnTo>
                    <a:pt x="0" y="63"/>
                  </a:lnTo>
                  <a:lnTo>
                    <a:pt x="0" y="66"/>
                  </a:lnTo>
                  <a:lnTo>
                    <a:pt x="1" y="68"/>
                  </a:lnTo>
                  <a:lnTo>
                    <a:pt x="2" y="69"/>
                  </a:lnTo>
                  <a:lnTo>
                    <a:pt x="2" y="71"/>
                  </a:lnTo>
                  <a:lnTo>
                    <a:pt x="4" y="73"/>
                  </a:lnTo>
                  <a:lnTo>
                    <a:pt x="5" y="74"/>
                  </a:lnTo>
                  <a:lnTo>
                    <a:pt x="6" y="76"/>
                  </a:lnTo>
                  <a:lnTo>
                    <a:pt x="8" y="77"/>
                  </a:lnTo>
                  <a:lnTo>
                    <a:pt x="9" y="79"/>
                  </a:lnTo>
                  <a:lnTo>
                    <a:pt x="11" y="80"/>
                  </a:lnTo>
                  <a:lnTo>
                    <a:pt x="13" y="82"/>
                  </a:lnTo>
                  <a:lnTo>
                    <a:pt x="15" y="83"/>
                  </a:lnTo>
                  <a:lnTo>
                    <a:pt x="18" y="85"/>
                  </a:lnTo>
                  <a:lnTo>
                    <a:pt x="20" y="86"/>
                  </a:lnTo>
                  <a:lnTo>
                    <a:pt x="23" y="87"/>
                  </a:lnTo>
                  <a:lnTo>
                    <a:pt x="26" y="89"/>
                  </a:lnTo>
                  <a:lnTo>
                    <a:pt x="28" y="90"/>
                  </a:lnTo>
                  <a:lnTo>
                    <a:pt x="32" y="92"/>
                  </a:lnTo>
                  <a:lnTo>
                    <a:pt x="35" y="93"/>
                  </a:lnTo>
                  <a:lnTo>
                    <a:pt x="38" y="94"/>
                  </a:lnTo>
                  <a:lnTo>
                    <a:pt x="42" y="96"/>
                  </a:lnTo>
                  <a:lnTo>
                    <a:pt x="45" y="97"/>
                  </a:lnTo>
                  <a:lnTo>
                    <a:pt x="49" y="98"/>
                  </a:lnTo>
                  <a:lnTo>
                    <a:pt x="53" y="99"/>
                  </a:lnTo>
                  <a:lnTo>
                    <a:pt x="57" y="101"/>
                  </a:lnTo>
                  <a:lnTo>
                    <a:pt x="61" y="102"/>
                  </a:lnTo>
                  <a:lnTo>
                    <a:pt x="65" y="103"/>
                  </a:lnTo>
                  <a:lnTo>
                    <a:pt x="70" y="104"/>
                  </a:lnTo>
                  <a:lnTo>
                    <a:pt x="74" y="105"/>
                  </a:lnTo>
                  <a:lnTo>
                    <a:pt x="79" y="107"/>
                  </a:lnTo>
                  <a:lnTo>
                    <a:pt x="84" y="108"/>
                  </a:lnTo>
                  <a:lnTo>
                    <a:pt x="94" y="110"/>
                  </a:lnTo>
                  <a:lnTo>
                    <a:pt x="99" y="111"/>
                  </a:lnTo>
                  <a:lnTo>
                    <a:pt x="104" y="112"/>
                  </a:lnTo>
                  <a:lnTo>
                    <a:pt x="109" y="113"/>
                  </a:lnTo>
                  <a:lnTo>
                    <a:pt x="115" y="113"/>
                  </a:lnTo>
                  <a:lnTo>
                    <a:pt x="120" y="114"/>
                  </a:lnTo>
                  <a:lnTo>
                    <a:pt x="126" y="115"/>
                  </a:lnTo>
                  <a:lnTo>
                    <a:pt x="132" y="116"/>
                  </a:lnTo>
                  <a:lnTo>
                    <a:pt x="138" y="117"/>
                  </a:lnTo>
                  <a:lnTo>
                    <a:pt x="144" y="117"/>
                  </a:lnTo>
                  <a:lnTo>
                    <a:pt x="150" y="118"/>
                  </a:lnTo>
                  <a:lnTo>
                    <a:pt x="156" y="119"/>
                  </a:lnTo>
                  <a:lnTo>
                    <a:pt x="162" y="120"/>
                  </a:lnTo>
                  <a:lnTo>
                    <a:pt x="168" y="120"/>
                  </a:lnTo>
                  <a:lnTo>
                    <a:pt x="175" y="121"/>
                  </a:lnTo>
                  <a:lnTo>
                    <a:pt x="181" y="121"/>
                  </a:lnTo>
                  <a:lnTo>
                    <a:pt x="188" y="122"/>
                  </a:lnTo>
                  <a:lnTo>
                    <a:pt x="194" y="123"/>
                  </a:lnTo>
                  <a:lnTo>
                    <a:pt x="201" y="123"/>
                  </a:lnTo>
                  <a:lnTo>
                    <a:pt x="208" y="123"/>
                  </a:lnTo>
                  <a:lnTo>
                    <a:pt x="214" y="124"/>
                  </a:lnTo>
                  <a:lnTo>
                    <a:pt x="222" y="124"/>
                  </a:lnTo>
                  <a:lnTo>
                    <a:pt x="228" y="125"/>
                  </a:lnTo>
                  <a:lnTo>
                    <a:pt x="236" y="125"/>
                  </a:lnTo>
                  <a:lnTo>
                    <a:pt x="242" y="125"/>
                  </a:lnTo>
                  <a:lnTo>
                    <a:pt x="250" y="125"/>
                  </a:lnTo>
                  <a:lnTo>
                    <a:pt x="257" y="126"/>
                  </a:lnTo>
                  <a:lnTo>
                    <a:pt x="264" y="126"/>
                  </a:lnTo>
                  <a:lnTo>
                    <a:pt x="272" y="126"/>
                  </a:lnTo>
                  <a:lnTo>
                    <a:pt x="279" y="126"/>
                  </a:lnTo>
                  <a:lnTo>
                    <a:pt x="286" y="126"/>
                  </a:lnTo>
                </a:path>
              </a:pathLst>
            </a:custGeom>
            <a:solidFill>
              <a:srgbClr val="0080FF"/>
            </a:solidFill>
            <a:ln w="12700" cap="rnd" cmpd="sng">
              <a:solidFill>
                <a:srgbClr val="000000"/>
              </a:solidFill>
              <a:prstDash val="solid"/>
              <a:round/>
              <a:headEnd type="none" w="sm" len="sm"/>
              <a:tailEnd type="none" w="sm" len="sm"/>
            </a:ln>
            <a:effectLst/>
          </p:spPr>
          <p:txBody>
            <a:bodyPr/>
            <a:lstStyle/>
            <a:p>
              <a:endParaRPr lang="es-CL"/>
            </a:p>
          </p:txBody>
        </p:sp>
        <p:sp>
          <p:nvSpPr>
            <p:cNvPr id="67608" name="Freeform 24"/>
            <p:cNvSpPr>
              <a:spLocks/>
            </p:cNvSpPr>
            <p:nvPr/>
          </p:nvSpPr>
          <p:spPr bwMode="auto">
            <a:xfrm>
              <a:off x="4670" y="2464"/>
              <a:ext cx="573" cy="127"/>
            </a:xfrm>
            <a:custGeom>
              <a:avLst/>
              <a:gdLst/>
              <a:ahLst/>
              <a:cxnLst>
                <a:cxn ang="0">
                  <a:pos x="315" y="125"/>
                </a:cxn>
                <a:cxn ang="0">
                  <a:pos x="344" y="124"/>
                </a:cxn>
                <a:cxn ang="0">
                  <a:pos x="371" y="123"/>
                </a:cxn>
                <a:cxn ang="0">
                  <a:pos x="397" y="121"/>
                </a:cxn>
                <a:cxn ang="0">
                  <a:pos x="422" y="118"/>
                </a:cxn>
                <a:cxn ang="0">
                  <a:pos x="446" y="115"/>
                </a:cxn>
                <a:cxn ang="0">
                  <a:pos x="468" y="111"/>
                </a:cxn>
                <a:cxn ang="0">
                  <a:pos x="488" y="107"/>
                </a:cxn>
                <a:cxn ang="0">
                  <a:pos x="511" y="101"/>
                </a:cxn>
                <a:cxn ang="0">
                  <a:pos x="527" y="97"/>
                </a:cxn>
                <a:cxn ang="0">
                  <a:pos x="541" y="91"/>
                </a:cxn>
                <a:cxn ang="0">
                  <a:pos x="552" y="85"/>
                </a:cxn>
                <a:cxn ang="0">
                  <a:pos x="561" y="80"/>
                </a:cxn>
                <a:cxn ang="0">
                  <a:pos x="567" y="74"/>
                </a:cxn>
                <a:cxn ang="0">
                  <a:pos x="571" y="67"/>
                </a:cxn>
                <a:cxn ang="0">
                  <a:pos x="572" y="59"/>
                </a:cxn>
                <a:cxn ang="0">
                  <a:pos x="569" y="53"/>
                </a:cxn>
                <a:cxn ang="0">
                  <a:pos x="563" y="47"/>
                </a:cxn>
                <a:cxn ang="0">
                  <a:pos x="555" y="41"/>
                </a:cxn>
                <a:cxn ang="0">
                  <a:pos x="544" y="35"/>
                </a:cxn>
                <a:cxn ang="0">
                  <a:pos x="531" y="30"/>
                </a:cxn>
                <a:cxn ang="0">
                  <a:pos x="515" y="25"/>
                </a:cxn>
                <a:cxn ang="0">
                  <a:pos x="497" y="20"/>
                </a:cxn>
                <a:cxn ang="0">
                  <a:pos x="473" y="15"/>
                </a:cxn>
                <a:cxn ang="0">
                  <a:pos x="451" y="11"/>
                </a:cxn>
                <a:cxn ang="0">
                  <a:pos x="428" y="8"/>
                </a:cxn>
                <a:cxn ang="0">
                  <a:pos x="404" y="5"/>
                </a:cxn>
                <a:cxn ang="0">
                  <a:pos x="378" y="3"/>
                </a:cxn>
                <a:cxn ang="0">
                  <a:pos x="351" y="1"/>
                </a:cxn>
                <a:cxn ang="0">
                  <a:pos x="323" y="0"/>
                </a:cxn>
                <a:cxn ang="0">
                  <a:pos x="293" y="0"/>
                </a:cxn>
                <a:cxn ang="0">
                  <a:pos x="257" y="0"/>
                </a:cxn>
                <a:cxn ang="0">
                  <a:pos x="229" y="1"/>
                </a:cxn>
                <a:cxn ang="0">
                  <a:pos x="201" y="2"/>
                </a:cxn>
                <a:cxn ang="0">
                  <a:pos x="175" y="5"/>
                </a:cxn>
                <a:cxn ang="0">
                  <a:pos x="150" y="7"/>
                </a:cxn>
                <a:cxn ang="0">
                  <a:pos x="126" y="10"/>
                </a:cxn>
                <a:cxn ang="0">
                  <a:pos x="104" y="14"/>
                </a:cxn>
                <a:cxn ang="0">
                  <a:pos x="84" y="18"/>
                </a:cxn>
                <a:cxn ang="0">
                  <a:pos x="61" y="23"/>
                </a:cxn>
                <a:cxn ang="0">
                  <a:pos x="45" y="29"/>
                </a:cxn>
                <a:cxn ang="0">
                  <a:pos x="31" y="34"/>
                </a:cxn>
                <a:cxn ang="0">
                  <a:pos x="20" y="39"/>
                </a:cxn>
                <a:cxn ang="0">
                  <a:pos x="11" y="45"/>
                </a:cxn>
                <a:cxn ang="0">
                  <a:pos x="5" y="51"/>
                </a:cxn>
                <a:cxn ang="0">
                  <a:pos x="1" y="57"/>
                </a:cxn>
                <a:cxn ang="0">
                  <a:pos x="0" y="66"/>
                </a:cxn>
                <a:cxn ang="0">
                  <a:pos x="3" y="72"/>
                </a:cxn>
                <a:cxn ang="0">
                  <a:pos x="9" y="78"/>
                </a:cxn>
                <a:cxn ang="0">
                  <a:pos x="17" y="84"/>
                </a:cxn>
                <a:cxn ang="0">
                  <a:pos x="28" y="90"/>
                </a:cxn>
                <a:cxn ang="0">
                  <a:pos x="41" y="95"/>
                </a:cxn>
                <a:cxn ang="0">
                  <a:pos x="57" y="100"/>
                </a:cxn>
                <a:cxn ang="0">
                  <a:pos x="74" y="105"/>
                </a:cxn>
                <a:cxn ang="0">
                  <a:pos x="99" y="110"/>
                </a:cxn>
                <a:cxn ang="0">
                  <a:pos x="120" y="114"/>
                </a:cxn>
                <a:cxn ang="0">
                  <a:pos x="144" y="117"/>
                </a:cxn>
                <a:cxn ang="0">
                  <a:pos x="168" y="120"/>
                </a:cxn>
                <a:cxn ang="0">
                  <a:pos x="194" y="122"/>
                </a:cxn>
                <a:cxn ang="0">
                  <a:pos x="221" y="124"/>
                </a:cxn>
                <a:cxn ang="0">
                  <a:pos x="250" y="125"/>
                </a:cxn>
                <a:cxn ang="0">
                  <a:pos x="279" y="125"/>
                </a:cxn>
              </a:cxnLst>
              <a:rect l="0" t="0" r="r" b="b"/>
              <a:pathLst>
                <a:path w="573" h="127">
                  <a:moveTo>
                    <a:pt x="286" y="126"/>
                  </a:moveTo>
                  <a:lnTo>
                    <a:pt x="301" y="125"/>
                  </a:lnTo>
                  <a:lnTo>
                    <a:pt x="308" y="125"/>
                  </a:lnTo>
                  <a:lnTo>
                    <a:pt x="315" y="125"/>
                  </a:lnTo>
                  <a:lnTo>
                    <a:pt x="323" y="125"/>
                  </a:lnTo>
                  <a:lnTo>
                    <a:pt x="330" y="125"/>
                  </a:lnTo>
                  <a:lnTo>
                    <a:pt x="337" y="125"/>
                  </a:lnTo>
                  <a:lnTo>
                    <a:pt x="344" y="124"/>
                  </a:lnTo>
                  <a:lnTo>
                    <a:pt x="351" y="124"/>
                  </a:lnTo>
                  <a:lnTo>
                    <a:pt x="357" y="123"/>
                  </a:lnTo>
                  <a:lnTo>
                    <a:pt x="364" y="123"/>
                  </a:lnTo>
                  <a:lnTo>
                    <a:pt x="371" y="123"/>
                  </a:lnTo>
                  <a:lnTo>
                    <a:pt x="378" y="122"/>
                  </a:lnTo>
                  <a:lnTo>
                    <a:pt x="384" y="122"/>
                  </a:lnTo>
                  <a:lnTo>
                    <a:pt x="391" y="121"/>
                  </a:lnTo>
                  <a:lnTo>
                    <a:pt x="397" y="121"/>
                  </a:lnTo>
                  <a:lnTo>
                    <a:pt x="404" y="120"/>
                  </a:lnTo>
                  <a:lnTo>
                    <a:pt x="410" y="119"/>
                  </a:lnTo>
                  <a:lnTo>
                    <a:pt x="416" y="119"/>
                  </a:lnTo>
                  <a:lnTo>
                    <a:pt x="422" y="118"/>
                  </a:lnTo>
                  <a:lnTo>
                    <a:pt x="428" y="117"/>
                  </a:lnTo>
                  <a:lnTo>
                    <a:pt x="434" y="117"/>
                  </a:lnTo>
                  <a:lnTo>
                    <a:pt x="440" y="116"/>
                  </a:lnTo>
                  <a:lnTo>
                    <a:pt x="446" y="115"/>
                  </a:lnTo>
                  <a:lnTo>
                    <a:pt x="451" y="114"/>
                  </a:lnTo>
                  <a:lnTo>
                    <a:pt x="457" y="113"/>
                  </a:lnTo>
                  <a:lnTo>
                    <a:pt x="462" y="112"/>
                  </a:lnTo>
                  <a:lnTo>
                    <a:pt x="468" y="111"/>
                  </a:lnTo>
                  <a:lnTo>
                    <a:pt x="473" y="110"/>
                  </a:lnTo>
                  <a:lnTo>
                    <a:pt x="478" y="109"/>
                  </a:lnTo>
                  <a:lnTo>
                    <a:pt x="483" y="108"/>
                  </a:lnTo>
                  <a:lnTo>
                    <a:pt x="488" y="107"/>
                  </a:lnTo>
                  <a:lnTo>
                    <a:pt x="497" y="105"/>
                  </a:lnTo>
                  <a:lnTo>
                    <a:pt x="502" y="104"/>
                  </a:lnTo>
                  <a:lnTo>
                    <a:pt x="507" y="103"/>
                  </a:lnTo>
                  <a:lnTo>
                    <a:pt x="511" y="101"/>
                  </a:lnTo>
                  <a:lnTo>
                    <a:pt x="515" y="100"/>
                  </a:lnTo>
                  <a:lnTo>
                    <a:pt x="519" y="99"/>
                  </a:lnTo>
                  <a:lnTo>
                    <a:pt x="523" y="98"/>
                  </a:lnTo>
                  <a:lnTo>
                    <a:pt x="527" y="97"/>
                  </a:lnTo>
                  <a:lnTo>
                    <a:pt x="531" y="95"/>
                  </a:lnTo>
                  <a:lnTo>
                    <a:pt x="534" y="94"/>
                  </a:lnTo>
                  <a:lnTo>
                    <a:pt x="537" y="93"/>
                  </a:lnTo>
                  <a:lnTo>
                    <a:pt x="541" y="91"/>
                  </a:lnTo>
                  <a:lnTo>
                    <a:pt x="544" y="90"/>
                  </a:lnTo>
                  <a:lnTo>
                    <a:pt x="547" y="89"/>
                  </a:lnTo>
                  <a:lnTo>
                    <a:pt x="549" y="87"/>
                  </a:lnTo>
                  <a:lnTo>
                    <a:pt x="552" y="85"/>
                  </a:lnTo>
                  <a:lnTo>
                    <a:pt x="555" y="84"/>
                  </a:lnTo>
                  <a:lnTo>
                    <a:pt x="557" y="83"/>
                  </a:lnTo>
                  <a:lnTo>
                    <a:pt x="559" y="81"/>
                  </a:lnTo>
                  <a:lnTo>
                    <a:pt x="561" y="80"/>
                  </a:lnTo>
                  <a:lnTo>
                    <a:pt x="563" y="78"/>
                  </a:lnTo>
                  <a:lnTo>
                    <a:pt x="565" y="77"/>
                  </a:lnTo>
                  <a:lnTo>
                    <a:pt x="566" y="75"/>
                  </a:lnTo>
                  <a:lnTo>
                    <a:pt x="567" y="74"/>
                  </a:lnTo>
                  <a:lnTo>
                    <a:pt x="569" y="72"/>
                  </a:lnTo>
                  <a:lnTo>
                    <a:pt x="570" y="71"/>
                  </a:lnTo>
                  <a:lnTo>
                    <a:pt x="571" y="69"/>
                  </a:lnTo>
                  <a:lnTo>
                    <a:pt x="571" y="67"/>
                  </a:lnTo>
                  <a:lnTo>
                    <a:pt x="572" y="66"/>
                  </a:lnTo>
                  <a:lnTo>
                    <a:pt x="572" y="64"/>
                  </a:lnTo>
                  <a:lnTo>
                    <a:pt x="572" y="63"/>
                  </a:lnTo>
                  <a:lnTo>
                    <a:pt x="572" y="59"/>
                  </a:lnTo>
                  <a:lnTo>
                    <a:pt x="571" y="57"/>
                  </a:lnTo>
                  <a:lnTo>
                    <a:pt x="571" y="56"/>
                  </a:lnTo>
                  <a:lnTo>
                    <a:pt x="570" y="55"/>
                  </a:lnTo>
                  <a:lnTo>
                    <a:pt x="569" y="53"/>
                  </a:lnTo>
                  <a:lnTo>
                    <a:pt x="567" y="51"/>
                  </a:lnTo>
                  <a:lnTo>
                    <a:pt x="566" y="50"/>
                  </a:lnTo>
                  <a:lnTo>
                    <a:pt x="565" y="48"/>
                  </a:lnTo>
                  <a:lnTo>
                    <a:pt x="563" y="47"/>
                  </a:lnTo>
                  <a:lnTo>
                    <a:pt x="561" y="45"/>
                  </a:lnTo>
                  <a:lnTo>
                    <a:pt x="559" y="44"/>
                  </a:lnTo>
                  <a:lnTo>
                    <a:pt x="557" y="42"/>
                  </a:lnTo>
                  <a:lnTo>
                    <a:pt x="555" y="41"/>
                  </a:lnTo>
                  <a:lnTo>
                    <a:pt x="552" y="39"/>
                  </a:lnTo>
                  <a:lnTo>
                    <a:pt x="549" y="38"/>
                  </a:lnTo>
                  <a:lnTo>
                    <a:pt x="547" y="37"/>
                  </a:lnTo>
                  <a:lnTo>
                    <a:pt x="544" y="35"/>
                  </a:lnTo>
                  <a:lnTo>
                    <a:pt x="541" y="34"/>
                  </a:lnTo>
                  <a:lnTo>
                    <a:pt x="537" y="33"/>
                  </a:lnTo>
                  <a:lnTo>
                    <a:pt x="534" y="31"/>
                  </a:lnTo>
                  <a:lnTo>
                    <a:pt x="531" y="30"/>
                  </a:lnTo>
                  <a:lnTo>
                    <a:pt x="527" y="29"/>
                  </a:lnTo>
                  <a:lnTo>
                    <a:pt x="523" y="27"/>
                  </a:lnTo>
                  <a:lnTo>
                    <a:pt x="519" y="26"/>
                  </a:lnTo>
                  <a:lnTo>
                    <a:pt x="515" y="25"/>
                  </a:lnTo>
                  <a:lnTo>
                    <a:pt x="511" y="23"/>
                  </a:lnTo>
                  <a:lnTo>
                    <a:pt x="507" y="23"/>
                  </a:lnTo>
                  <a:lnTo>
                    <a:pt x="502" y="21"/>
                  </a:lnTo>
                  <a:lnTo>
                    <a:pt x="497" y="20"/>
                  </a:lnTo>
                  <a:lnTo>
                    <a:pt x="493" y="19"/>
                  </a:lnTo>
                  <a:lnTo>
                    <a:pt x="488" y="18"/>
                  </a:lnTo>
                  <a:lnTo>
                    <a:pt x="478" y="16"/>
                  </a:lnTo>
                  <a:lnTo>
                    <a:pt x="473" y="15"/>
                  </a:lnTo>
                  <a:lnTo>
                    <a:pt x="468" y="14"/>
                  </a:lnTo>
                  <a:lnTo>
                    <a:pt x="462" y="13"/>
                  </a:lnTo>
                  <a:lnTo>
                    <a:pt x="457" y="12"/>
                  </a:lnTo>
                  <a:lnTo>
                    <a:pt x="451" y="11"/>
                  </a:lnTo>
                  <a:lnTo>
                    <a:pt x="446" y="10"/>
                  </a:lnTo>
                  <a:lnTo>
                    <a:pt x="440" y="9"/>
                  </a:lnTo>
                  <a:lnTo>
                    <a:pt x="434" y="9"/>
                  </a:lnTo>
                  <a:lnTo>
                    <a:pt x="428" y="8"/>
                  </a:lnTo>
                  <a:lnTo>
                    <a:pt x="422" y="7"/>
                  </a:lnTo>
                  <a:lnTo>
                    <a:pt x="416" y="6"/>
                  </a:lnTo>
                  <a:lnTo>
                    <a:pt x="410" y="6"/>
                  </a:lnTo>
                  <a:lnTo>
                    <a:pt x="404" y="5"/>
                  </a:lnTo>
                  <a:lnTo>
                    <a:pt x="397" y="5"/>
                  </a:lnTo>
                  <a:lnTo>
                    <a:pt x="391" y="4"/>
                  </a:lnTo>
                  <a:lnTo>
                    <a:pt x="384" y="3"/>
                  </a:lnTo>
                  <a:lnTo>
                    <a:pt x="378" y="3"/>
                  </a:lnTo>
                  <a:lnTo>
                    <a:pt x="371" y="2"/>
                  </a:lnTo>
                  <a:lnTo>
                    <a:pt x="364" y="2"/>
                  </a:lnTo>
                  <a:lnTo>
                    <a:pt x="357" y="1"/>
                  </a:lnTo>
                  <a:lnTo>
                    <a:pt x="351" y="1"/>
                  </a:lnTo>
                  <a:lnTo>
                    <a:pt x="344" y="1"/>
                  </a:lnTo>
                  <a:lnTo>
                    <a:pt x="337" y="1"/>
                  </a:lnTo>
                  <a:lnTo>
                    <a:pt x="330" y="0"/>
                  </a:lnTo>
                  <a:lnTo>
                    <a:pt x="323" y="0"/>
                  </a:lnTo>
                  <a:lnTo>
                    <a:pt x="315" y="0"/>
                  </a:lnTo>
                  <a:lnTo>
                    <a:pt x="308" y="0"/>
                  </a:lnTo>
                  <a:lnTo>
                    <a:pt x="301" y="0"/>
                  </a:lnTo>
                  <a:lnTo>
                    <a:pt x="293" y="0"/>
                  </a:lnTo>
                  <a:lnTo>
                    <a:pt x="286" y="0"/>
                  </a:lnTo>
                  <a:lnTo>
                    <a:pt x="271" y="0"/>
                  </a:lnTo>
                  <a:lnTo>
                    <a:pt x="264" y="0"/>
                  </a:lnTo>
                  <a:lnTo>
                    <a:pt x="257" y="0"/>
                  </a:lnTo>
                  <a:lnTo>
                    <a:pt x="250" y="0"/>
                  </a:lnTo>
                  <a:lnTo>
                    <a:pt x="243" y="0"/>
                  </a:lnTo>
                  <a:lnTo>
                    <a:pt x="235" y="1"/>
                  </a:lnTo>
                  <a:lnTo>
                    <a:pt x="229" y="1"/>
                  </a:lnTo>
                  <a:lnTo>
                    <a:pt x="221" y="1"/>
                  </a:lnTo>
                  <a:lnTo>
                    <a:pt x="215" y="1"/>
                  </a:lnTo>
                  <a:lnTo>
                    <a:pt x="208" y="2"/>
                  </a:lnTo>
                  <a:lnTo>
                    <a:pt x="201" y="2"/>
                  </a:lnTo>
                  <a:lnTo>
                    <a:pt x="194" y="3"/>
                  </a:lnTo>
                  <a:lnTo>
                    <a:pt x="188" y="3"/>
                  </a:lnTo>
                  <a:lnTo>
                    <a:pt x="181" y="4"/>
                  </a:lnTo>
                  <a:lnTo>
                    <a:pt x="175" y="5"/>
                  </a:lnTo>
                  <a:lnTo>
                    <a:pt x="168" y="5"/>
                  </a:lnTo>
                  <a:lnTo>
                    <a:pt x="162" y="6"/>
                  </a:lnTo>
                  <a:lnTo>
                    <a:pt x="156" y="6"/>
                  </a:lnTo>
                  <a:lnTo>
                    <a:pt x="150" y="7"/>
                  </a:lnTo>
                  <a:lnTo>
                    <a:pt x="144" y="8"/>
                  </a:lnTo>
                  <a:lnTo>
                    <a:pt x="138" y="9"/>
                  </a:lnTo>
                  <a:lnTo>
                    <a:pt x="132" y="9"/>
                  </a:lnTo>
                  <a:lnTo>
                    <a:pt x="126" y="10"/>
                  </a:lnTo>
                  <a:lnTo>
                    <a:pt x="120" y="11"/>
                  </a:lnTo>
                  <a:lnTo>
                    <a:pt x="115" y="12"/>
                  </a:lnTo>
                  <a:lnTo>
                    <a:pt x="109" y="13"/>
                  </a:lnTo>
                  <a:lnTo>
                    <a:pt x="104" y="14"/>
                  </a:lnTo>
                  <a:lnTo>
                    <a:pt x="99" y="15"/>
                  </a:lnTo>
                  <a:lnTo>
                    <a:pt x="93" y="16"/>
                  </a:lnTo>
                  <a:lnTo>
                    <a:pt x="89" y="17"/>
                  </a:lnTo>
                  <a:lnTo>
                    <a:pt x="84" y="18"/>
                  </a:lnTo>
                  <a:lnTo>
                    <a:pt x="74" y="20"/>
                  </a:lnTo>
                  <a:lnTo>
                    <a:pt x="69" y="21"/>
                  </a:lnTo>
                  <a:lnTo>
                    <a:pt x="65" y="23"/>
                  </a:lnTo>
                  <a:lnTo>
                    <a:pt x="61" y="23"/>
                  </a:lnTo>
                  <a:lnTo>
                    <a:pt x="57" y="25"/>
                  </a:lnTo>
                  <a:lnTo>
                    <a:pt x="53" y="26"/>
                  </a:lnTo>
                  <a:lnTo>
                    <a:pt x="49" y="27"/>
                  </a:lnTo>
                  <a:lnTo>
                    <a:pt x="45" y="29"/>
                  </a:lnTo>
                  <a:lnTo>
                    <a:pt x="41" y="30"/>
                  </a:lnTo>
                  <a:lnTo>
                    <a:pt x="38" y="31"/>
                  </a:lnTo>
                  <a:lnTo>
                    <a:pt x="35" y="33"/>
                  </a:lnTo>
                  <a:lnTo>
                    <a:pt x="31" y="34"/>
                  </a:lnTo>
                  <a:lnTo>
                    <a:pt x="28" y="35"/>
                  </a:lnTo>
                  <a:lnTo>
                    <a:pt x="25" y="37"/>
                  </a:lnTo>
                  <a:lnTo>
                    <a:pt x="23" y="38"/>
                  </a:lnTo>
                  <a:lnTo>
                    <a:pt x="20" y="39"/>
                  </a:lnTo>
                  <a:lnTo>
                    <a:pt x="17" y="41"/>
                  </a:lnTo>
                  <a:lnTo>
                    <a:pt x="15" y="42"/>
                  </a:lnTo>
                  <a:lnTo>
                    <a:pt x="13" y="44"/>
                  </a:lnTo>
                  <a:lnTo>
                    <a:pt x="11" y="45"/>
                  </a:lnTo>
                  <a:lnTo>
                    <a:pt x="9" y="47"/>
                  </a:lnTo>
                  <a:lnTo>
                    <a:pt x="7" y="48"/>
                  </a:lnTo>
                  <a:lnTo>
                    <a:pt x="6" y="50"/>
                  </a:lnTo>
                  <a:lnTo>
                    <a:pt x="5" y="51"/>
                  </a:lnTo>
                  <a:lnTo>
                    <a:pt x="3" y="53"/>
                  </a:lnTo>
                  <a:lnTo>
                    <a:pt x="2" y="55"/>
                  </a:lnTo>
                  <a:lnTo>
                    <a:pt x="1" y="56"/>
                  </a:lnTo>
                  <a:lnTo>
                    <a:pt x="1" y="57"/>
                  </a:lnTo>
                  <a:lnTo>
                    <a:pt x="0" y="59"/>
                  </a:lnTo>
                  <a:lnTo>
                    <a:pt x="0" y="61"/>
                  </a:lnTo>
                  <a:lnTo>
                    <a:pt x="0" y="63"/>
                  </a:lnTo>
                  <a:lnTo>
                    <a:pt x="0" y="66"/>
                  </a:lnTo>
                  <a:lnTo>
                    <a:pt x="1" y="67"/>
                  </a:lnTo>
                  <a:lnTo>
                    <a:pt x="1" y="69"/>
                  </a:lnTo>
                  <a:lnTo>
                    <a:pt x="2" y="71"/>
                  </a:lnTo>
                  <a:lnTo>
                    <a:pt x="3" y="72"/>
                  </a:lnTo>
                  <a:lnTo>
                    <a:pt x="5" y="74"/>
                  </a:lnTo>
                  <a:lnTo>
                    <a:pt x="6" y="75"/>
                  </a:lnTo>
                  <a:lnTo>
                    <a:pt x="7" y="77"/>
                  </a:lnTo>
                  <a:lnTo>
                    <a:pt x="9" y="78"/>
                  </a:lnTo>
                  <a:lnTo>
                    <a:pt x="11" y="80"/>
                  </a:lnTo>
                  <a:lnTo>
                    <a:pt x="13" y="81"/>
                  </a:lnTo>
                  <a:lnTo>
                    <a:pt x="15" y="83"/>
                  </a:lnTo>
                  <a:lnTo>
                    <a:pt x="17" y="84"/>
                  </a:lnTo>
                  <a:lnTo>
                    <a:pt x="20" y="85"/>
                  </a:lnTo>
                  <a:lnTo>
                    <a:pt x="23" y="87"/>
                  </a:lnTo>
                  <a:lnTo>
                    <a:pt x="25" y="89"/>
                  </a:lnTo>
                  <a:lnTo>
                    <a:pt x="28" y="90"/>
                  </a:lnTo>
                  <a:lnTo>
                    <a:pt x="31" y="91"/>
                  </a:lnTo>
                  <a:lnTo>
                    <a:pt x="35" y="93"/>
                  </a:lnTo>
                  <a:lnTo>
                    <a:pt x="38" y="94"/>
                  </a:lnTo>
                  <a:lnTo>
                    <a:pt x="41" y="95"/>
                  </a:lnTo>
                  <a:lnTo>
                    <a:pt x="45" y="97"/>
                  </a:lnTo>
                  <a:lnTo>
                    <a:pt x="49" y="98"/>
                  </a:lnTo>
                  <a:lnTo>
                    <a:pt x="53" y="99"/>
                  </a:lnTo>
                  <a:lnTo>
                    <a:pt x="57" y="100"/>
                  </a:lnTo>
                  <a:lnTo>
                    <a:pt x="61" y="101"/>
                  </a:lnTo>
                  <a:lnTo>
                    <a:pt x="65" y="103"/>
                  </a:lnTo>
                  <a:lnTo>
                    <a:pt x="69" y="104"/>
                  </a:lnTo>
                  <a:lnTo>
                    <a:pt x="74" y="105"/>
                  </a:lnTo>
                  <a:lnTo>
                    <a:pt x="79" y="106"/>
                  </a:lnTo>
                  <a:lnTo>
                    <a:pt x="84" y="107"/>
                  </a:lnTo>
                  <a:lnTo>
                    <a:pt x="93" y="109"/>
                  </a:lnTo>
                  <a:lnTo>
                    <a:pt x="99" y="110"/>
                  </a:lnTo>
                  <a:lnTo>
                    <a:pt x="104" y="111"/>
                  </a:lnTo>
                  <a:lnTo>
                    <a:pt x="109" y="112"/>
                  </a:lnTo>
                  <a:lnTo>
                    <a:pt x="115" y="113"/>
                  </a:lnTo>
                  <a:lnTo>
                    <a:pt x="120" y="114"/>
                  </a:lnTo>
                  <a:lnTo>
                    <a:pt x="126" y="115"/>
                  </a:lnTo>
                  <a:lnTo>
                    <a:pt x="132" y="116"/>
                  </a:lnTo>
                  <a:lnTo>
                    <a:pt x="138" y="117"/>
                  </a:lnTo>
                  <a:lnTo>
                    <a:pt x="144" y="117"/>
                  </a:lnTo>
                  <a:lnTo>
                    <a:pt x="150" y="118"/>
                  </a:lnTo>
                  <a:lnTo>
                    <a:pt x="156" y="119"/>
                  </a:lnTo>
                  <a:lnTo>
                    <a:pt x="162" y="119"/>
                  </a:lnTo>
                  <a:lnTo>
                    <a:pt x="168" y="120"/>
                  </a:lnTo>
                  <a:lnTo>
                    <a:pt x="175" y="121"/>
                  </a:lnTo>
                  <a:lnTo>
                    <a:pt x="181" y="121"/>
                  </a:lnTo>
                  <a:lnTo>
                    <a:pt x="188" y="122"/>
                  </a:lnTo>
                  <a:lnTo>
                    <a:pt x="194" y="122"/>
                  </a:lnTo>
                  <a:lnTo>
                    <a:pt x="201" y="123"/>
                  </a:lnTo>
                  <a:lnTo>
                    <a:pt x="208" y="123"/>
                  </a:lnTo>
                  <a:lnTo>
                    <a:pt x="215" y="123"/>
                  </a:lnTo>
                  <a:lnTo>
                    <a:pt x="221" y="124"/>
                  </a:lnTo>
                  <a:lnTo>
                    <a:pt x="229" y="124"/>
                  </a:lnTo>
                  <a:lnTo>
                    <a:pt x="235" y="125"/>
                  </a:lnTo>
                  <a:lnTo>
                    <a:pt x="243" y="125"/>
                  </a:lnTo>
                  <a:lnTo>
                    <a:pt x="250" y="125"/>
                  </a:lnTo>
                  <a:lnTo>
                    <a:pt x="257" y="125"/>
                  </a:lnTo>
                  <a:lnTo>
                    <a:pt x="264" y="125"/>
                  </a:lnTo>
                  <a:lnTo>
                    <a:pt x="271" y="125"/>
                  </a:lnTo>
                  <a:lnTo>
                    <a:pt x="279" y="125"/>
                  </a:lnTo>
                  <a:lnTo>
                    <a:pt x="286" y="126"/>
                  </a:lnTo>
                </a:path>
              </a:pathLst>
            </a:custGeom>
            <a:noFill/>
            <a:ln w="12700" cap="rnd" cmpd="sng">
              <a:solidFill>
                <a:srgbClr val="000000"/>
              </a:solidFill>
              <a:prstDash val="solid"/>
              <a:round/>
              <a:headEnd type="none" w="sm" len="sm"/>
              <a:tailEnd type="none" w="sm" len="sm"/>
            </a:ln>
            <a:effectLst/>
          </p:spPr>
          <p:txBody>
            <a:bodyPr/>
            <a:lstStyle/>
            <a:p>
              <a:endParaRPr lang="es-CL"/>
            </a:p>
          </p:txBody>
        </p:sp>
      </p:grpSp>
      <p:sp>
        <p:nvSpPr>
          <p:cNvPr id="67609" name="Rectangle 25"/>
          <p:cNvSpPr>
            <a:spLocks noChangeArrowheads="1"/>
          </p:cNvSpPr>
          <p:nvPr/>
        </p:nvSpPr>
        <p:spPr bwMode="auto">
          <a:xfrm>
            <a:off x="7608888" y="5216525"/>
            <a:ext cx="523875" cy="457200"/>
          </a:xfrm>
          <a:prstGeom prst="rect">
            <a:avLst/>
          </a:prstGeom>
          <a:noFill/>
          <a:ln w="9525">
            <a:noFill/>
            <a:miter lim="800000"/>
            <a:headEnd/>
            <a:tailEnd/>
          </a:ln>
          <a:effectLst/>
        </p:spPr>
        <p:txBody>
          <a:bodyPr wrap="none" lIns="92075" tIns="46038" rIns="92075" bIns="46038">
            <a:spAutoFit/>
          </a:bodyPr>
          <a:lstStyle/>
          <a:p>
            <a:pPr eaLnBrk="0" hangingPunct="0"/>
            <a:r>
              <a:rPr lang="es-ES">
                <a:latin typeface="Arial" charset="0"/>
              </a:rPr>
              <a:t>20</a:t>
            </a:r>
          </a:p>
        </p:txBody>
      </p:sp>
      <p:grpSp>
        <p:nvGrpSpPr>
          <p:cNvPr id="6" name="Group 26"/>
          <p:cNvGrpSpPr>
            <a:grpSpLocks/>
          </p:cNvGrpSpPr>
          <p:nvPr/>
        </p:nvGrpSpPr>
        <p:grpSpPr bwMode="auto">
          <a:xfrm>
            <a:off x="3017838" y="2676525"/>
            <a:ext cx="992187" cy="889000"/>
            <a:chOff x="1901" y="1686"/>
            <a:chExt cx="625" cy="560"/>
          </a:xfrm>
        </p:grpSpPr>
        <p:sp useBgFill="1">
          <p:nvSpPr>
            <p:cNvPr id="67611" name="Freeform 27"/>
            <p:cNvSpPr>
              <a:spLocks/>
            </p:cNvSpPr>
            <p:nvPr/>
          </p:nvSpPr>
          <p:spPr bwMode="auto">
            <a:xfrm>
              <a:off x="1901" y="1686"/>
              <a:ext cx="625" cy="560"/>
            </a:xfrm>
            <a:custGeom>
              <a:avLst/>
              <a:gdLst/>
              <a:ahLst/>
              <a:cxnLst>
                <a:cxn ang="0">
                  <a:pos x="0" y="9"/>
                </a:cxn>
                <a:cxn ang="0">
                  <a:pos x="0" y="29"/>
                </a:cxn>
                <a:cxn ang="0">
                  <a:pos x="0" y="57"/>
                </a:cxn>
                <a:cxn ang="0">
                  <a:pos x="0" y="93"/>
                </a:cxn>
                <a:cxn ang="0">
                  <a:pos x="0" y="133"/>
                </a:cxn>
                <a:cxn ang="0">
                  <a:pos x="1" y="188"/>
                </a:cxn>
                <a:cxn ang="0">
                  <a:pos x="1" y="235"/>
                </a:cxn>
                <a:cxn ang="0">
                  <a:pos x="2" y="275"/>
                </a:cxn>
                <a:cxn ang="0">
                  <a:pos x="2" y="306"/>
                </a:cxn>
                <a:cxn ang="0">
                  <a:pos x="3" y="323"/>
                </a:cxn>
                <a:cxn ang="0">
                  <a:pos x="3" y="330"/>
                </a:cxn>
                <a:cxn ang="0">
                  <a:pos x="2" y="335"/>
                </a:cxn>
                <a:cxn ang="0">
                  <a:pos x="2" y="341"/>
                </a:cxn>
                <a:cxn ang="0">
                  <a:pos x="4" y="372"/>
                </a:cxn>
                <a:cxn ang="0">
                  <a:pos x="15" y="423"/>
                </a:cxn>
                <a:cxn ang="0">
                  <a:pos x="35" y="466"/>
                </a:cxn>
                <a:cxn ang="0">
                  <a:pos x="64" y="501"/>
                </a:cxn>
                <a:cxn ang="0">
                  <a:pos x="98" y="525"/>
                </a:cxn>
                <a:cxn ang="0">
                  <a:pos x="132" y="536"/>
                </a:cxn>
                <a:cxn ang="0">
                  <a:pos x="140" y="539"/>
                </a:cxn>
                <a:cxn ang="0">
                  <a:pos x="154" y="543"/>
                </a:cxn>
                <a:cxn ang="0">
                  <a:pos x="174" y="548"/>
                </a:cxn>
                <a:cxn ang="0">
                  <a:pos x="197" y="552"/>
                </a:cxn>
                <a:cxn ang="0">
                  <a:pos x="222" y="556"/>
                </a:cxn>
                <a:cxn ang="0">
                  <a:pos x="249" y="557"/>
                </a:cxn>
                <a:cxn ang="0">
                  <a:pos x="267" y="557"/>
                </a:cxn>
                <a:cxn ang="0">
                  <a:pos x="283" y="557"/>
                </a:cxn>
                <a:cxn ang="0">
                  <a:pos x="297" y="556"/>
                </a:cxn>
                <a:cxn ang="0">
                  <a:pos x="310" y="556"/>
                </a:cxn>
                <a:cxn ang="0">
                  <a:pos x="320" y="557"/>
                </a:cxn>
                <a:cxn ang="0">
                  <a:pos x="333" y="558"/>
                </a:cxn>
                <a:cxn ang="0">
                  <a:pos x="348" y="559"/>
                </a:cxn>
                <a:cxn ang="0">
                  <a:pos x="365" y="559"/>
                </a:cxn>
                <a:cxn ang="0">
                  <a:pos x="385" y="558"/>
                </a:cxn>
                <a:cxn ang="0">
                  <a:pos x="413" y="555"/>
                </a:cxn>
                <a:cxn ang="0">
                  <a:pos x="438" y="551"/>
                </a:cxn>
                <a:cxn ang="0">
                  <a:pos x="460" y="547"/>
                </a:cxn>
                <a:cxn ang="0">
                  <a:pos x="476" y="543"/>
                </a:cxn>
                <a:cxn ang="0">
                  <a:pos x="488" y="540"/>
                </a:cxn>
                <a:cxn ang="0">
                  <a:pos x="518" y="531"/>
                </a:cxn>
                <a:cxn ang="0">
                  <a:pos x="554" y="508"/>
                </a:cxn>
                <a:cxn ang="0">
                  <a:pos x="584" y="475"/>
                </a:cxn>
                <a:cxn ang="0">
                  <a:pos x="606" y="432"/>
                </a:cxn>
                <a:cxn ang="0">
                  <a:pos x="618" y="382"/>
                </a:cxn>
                <a:cxn ang="0">
                  <a:pos x="621" y="344"/>
                </a:cxn>
                <a:cxn ang="0">
                  <a:pos x="621" y="338"/>
                </a:cxn>
                <a:cxn ang="0">
                  <a:pos x="620" y="332"/>
                </a:cxn>
                <a:cxn ang="0">
                  <a:pos x="620" y="326"/>
                </a:cxn>
                <a:cxn ang="0">
                  <a:pos x="621" y="311"/>
                </a:cxn>
                <a:cxn ang="0">
                  <a:pos x="622" y="280"/>
                </a:cxn>
                <a:cxn ang="0">
                  <a:pos x="622" y="239"/>
                </a:cxn>
                <a:cxn ang="0">
                  <a:pos x="623" y="191"/>
                </a:cxn>
                <a:cxn ang="0">
                  <a:pos x="624" y="135"/>
                </a:cxn>
                <a:cxn ang="0">
                  <a:pos x="624" y="99"/>
                </a:cxn>
                <a:cxn ang="0">
                  <a:pos x="624" y="69"/>
                </a:cxn>
                <a:cxn ang="0">
                  <a:pos x="623" y="43"/>
                </a:cxn>
                <a:cxn ang="0">
                  <a:pos x="623" y="21"/>
                </a:cxn>
                <a:cxn ang="0">
                  <a:pos x="624" y="2"/>
                </a:cxn>
                <a:cxn ang="0">
                  <a:pos x="570" y="0"/>
                </a:cxn>
                <a:cxn ang="0">
                  <a:pos x="459" y="1"/>
                </a:cxn>
                <a:cxn ang="0">
                  <a:pos x="314" y="3"/>
                </a:cxn>
                <a:cxn ang="0">
                  <a:pos x="160" y="4"/>
                </a:cxn>
                <a:cxn ang="0">
                  <a:pos x="20" y="3"/>
                </a:cxn>
              </a:cxnLst>
              <a:rect l="0" t="0" r="r" b="b"/>
              <a:pathLst>
                <a:path w="625" h="560">
                  <a:moveTo>
                    <a:pt x="1" y="2"/>
                  </a:moveTo>
                  <a:lnTo>
                    <a:pt x="0" y="3"/>
                  </a:lnTo>
                  <a:lnTo>
                    <a:pt x="0" y="4"/>
                  </a:lnTo>
                  <a:lnTo>
                    <a:pt x="0" y="5"/>
                  </a:lnTo>
                  <a:lnTo>
                    <a:pt x="0" y="7"/>
                  </a:lnTo>
                  <a:lnTo>
                    <a:pt x="0" y="9"/>
                  </a:lnTo>
                  <a:lnTo>
                    <a:pt x="0" y="11"/>
                  </a:lnTo>
                  <a:lnTo>
                    <a:pt x="0" y="14"/>
                  </a:lnTo>
                  <a:lnTo>
                    <a:pt x="0" y="17"/>
                  </a:lnTo>
                  <a:lnTo>
                    <a:pt x="0" y="21"/>
                  </a:lnTo>
                  <a:lnTo>
                    <a:pt x="0" y="25"/>
                  </a:lnTo>
                  <a:lnTo>
                    <a:pt x="0" y="29"/>
                  </a:lnTo>
                  <a:lnTo>
                    <a:pt x="0" y="33"/>
                  </a:lnTo>
                  <a:lnTo>
                    <a:pt x="0" y="37"/>
                  </a:lnTo>
                  <a:lnTo>
                    <a:pt x="0" y="42"/>
                  </a:lnTo>
                  <a:lnTo>
                    <a:pt x="0" y="47"/>
                  </a:lnTo>
                  <a:lnTo>
                    <a:pt x="0" y="52"/>
                  </a:lnTo>
                  <a:lnTo>
                    <a:pt x="0" y="57"/>
                  </a:lnTo>
                  <a:lnTo>
                    <a:pt x="0" y="63"/>
                  </a:lnTo>
                  <a:lnTo>
                    <a:pt x="0" y="69"/>
                  </a:lnTo>
                  <a:lnTo>
                    <a:pt x="0" y="75"/>
                  </a:lnTo>
                  <a:lnTo>
                    <a:pt x="0" y="81"/>
                  </a:lnTo>
                  <a:lnTo>
                    <a:pt x="0" y="87"/>
                  </a:lnTo>
                  <a:lnTo>
                    <a:pt x="0" y="93"/>
                  </a:lnTo>
                  <a:lnTo>
                    <a:pt x="0" y="99"/>
                  </a:lnTo>
                  <a:lnTo>
                    <a:pt x="0" y="106"/>
                  </a:lnTo>
                  <a:lnTo>
                    <a:pt x="0" y="113"/>
                  </a:lnTo>
                  <a:lnTo>
                    <a:pt x="0" y="119"/>
                  </a:lnTo>
                  <a:lnTo>
                    <a:pt x="0" y="126"/>
                  </a:lnTo>
                  <a:lnTo>
                    <a:pt x="0" y="133"/>
                  </a:lnTo>
                  <a:lnTo>
                    <a:pt x="0" y="139"/>
                  </a:lnTo>
                  <a:lnTo>
                    <a:pt x="1" y="146"/>
                  </a:lnTo>
                  <a:lnTo>
                    <a:pt x="1" y="163"/>
                  </a:lnTo>
                  <a:lnTo>
                    <a:pt x="1" y="171"/>
                  </a:lnTo>
                  <a:lnTo>
                    <a:pt x="1" y="179"/>
                  </a:lnTo>
                  <a:lnTo>
                    <a:pt x="1" y="188"/>
                  </a:lnTo>
                  <a:lnTo>
                    <a:pt x="1" y="196"/>
                  </a:lnTo>
                  <a:lnTo>
                    <a:pt x="1" y="204"/>
                  </a:lnTo>
                  <a:lnTo>
                    <a:pt x="1" y="212"/>
                  </a:lnTo>
                  <a:lnTo>
                    <a:pt x="1" y="220"/>
                  </a:lnTo>
                  <a:lnTo>
                    <a:pt x="1" y="227"/>
                  </a:lnTo>
                  <a:lnTo>
                    <a:pt x="1" y="235"/>
                  </a:lnTo>
                  <a:lnTo>
                    <a:pt x="2" y="242"/>
                  </a:lnTo>
                  <a:lnTo>
                    <a:pt x="2" y="249"/>
                  </a:lnTo>
                  <a:lnTo>
                    <a:pt x="2" y="256"/>
                  </a:lnTo>
                  <a:lnTo>
                    <a:pt x="2" y="263"/>
                  </a:lnTo>
                  <a:lnTo>
                    <a:pt x="2" y="269"/>
                  </a:lnTo>
                  <a:lnTo>
                    <a:pt x="2" y="275"/>
                  </a:lnTo>
                  <a:lnTo>
                    <a:pt x="2" y="281"/>
                  </a:lnTo>
                  <a:lnTo>
                    <a:pt x="2" y="287"/>
                  </a:lnTo>
                  <a:lnTo>
                    <a:pt x="2" y="292"/>
                  </a:lnTo>
                  <a:lnTo>
                    <a:pt x="2" y="297"/>
                  </a:lnTo>
                  <a:lnTo>
                    <a:pt x="2" y="302"/>
                  </a:lnTo>
                  <a:lnTo>
                    <a:pt x="2" y="306"/>
                  </a:lnTo>
                  <a:lnTo>
                    <a:pt x="3" y="310"/>
                  </a:lnTo>
                  <a:lnTo>
                    <a:pt x="3" y="314"/>
                  </a:lnTo>
                  <a:lnTo>
                    <a:pt x="3" y="317"/>
                  </a:lnTo>
                  <a:lnTo>
                    <a:pt x="3" y="319"/>
                  </a:lnTo>
                  <a:lnTo>
                    <a:pt x="3" y="321"/>
                  </a:lnTo>
                  <a:lnTo>
                    <a:pt x="3" y="323"/>
                  </a:lnTo>
                  <a:lnTo>
                    <a:pt x="3" y="325"/>
                  </a:lnTo>
                  <a:lnTo>
                    <a:pt x="3" y="326"/>
                  </a:lnTo>
                  <a:lnTo>
                    <a:pt x="3" y="327"/>
                  </a:lnTo>
                  <a:lnTo>
                    <a:pt x="3" y="328"/>
                  </a:lnTo>
                  <a:lnTo>
                    <a:pt x="3" y="329"/>
                  </a:lnTo>
                  <a:lnTo>
                    <a:pt x="3" y="330"/>
                  </a:lnTo>
                  <a:lnTo>
                    <a:pt x="3" y="331"/>
                  </a:lnTo>
                  <a:lnTo>
                    <a:pt x="3" y="332"/>
                  </a:lnTo>
                  <a:lnTo>
                    <a:pt x="2" y="332"/>
                  </a:lnTo>
                  <a:lnTo>
                    <a:pt x="2" y="333"/>
                  </a:lnTo>
                  <a:lnTo>
                    <a:pt x="2" y="334"/>
                  </a:lnTo>
                  <a:lnTo>
                    <a:pt x="2" y="335"/>
                  </a:lnTo>
                  <a:lnTo>
                    <a:pt x="2" y="336"/>
                  </a:lnTo>
                  <a:lnTo>
                    <a:pt x="2" y="337"/>
                  </a:lnTo>
                  <a:lnTo>
                    <a:pt x="2" y="338"/>
                  </a:lnTo>
                  <a:lnTo>
                    <a:pt x="2" y="339"/>
                  </a:lnTo>
                  <a:lnTo>
                    <a:pt x="2" y="340"/>
                  </a:lnTo>
                  <a:lnTo>
                    <a:pt x="2" y="341"/>
                  </a:lnTo>
                  <a:lnTo>
                    <a:pt x="2" y="342"/>
                  </a:lnTo>
                  <a:lnTo>
                    <a:pt x="2" y="343"/>
                  </a:lnTo>
                  <a:lnTo>
                    <a:pt x="2" y="344"/>
                  </a:lnTo>
                  <a:lnTo>
                    <a:pt x="2" y="345"/>
                  </a:lnTo>
                  <a:lnTo>
                    <a:pt x="3" y="363"/>
                  </a:lnTo>
                  <a:lnTo>
                    <a:pt x="4" y="372"/>
                  </a:lnTo>
                  <a:lnTo>
                    <a:pt x="5" y="381"/>
                  </a:lnTo>
                  <a:lnTo>
                    <a:pt x="6" y="390"/>
                  </a:lnTo>
                  <a:lnTo>
                    <a:pt x="8" y="398"/>
                  </a:lnTo>
                  <a:lnTo>
                    <a:pt x="10" y="407"/>
                  </a:lnTo>
                  <a:lnTo>
                    <a:pt x="12" y="415"/>
                  </a:lnTo>
                  <a:lnTo>
                    <a:pt x="15" y="423"/>
                  </a:lnTo>
                  <a:lnTo>
                    <a:pt x="18" y="431"/>
                  </a:lnTo>
                  <a:lnTo>
                    <a:pt x="20" y="438"/>
                  </a:lnTo>
                  <a:lnTo>
                    <a:pt x="24" y="445"/>
                  </a:lnTo>
                  <a:lnTo>
                    <a:pt x="28" y="453"/>
                  </a:lnTo>
                  <a:lnTo>
                    <a:pt x="31" y="459"/>
                  </a:lnTo>
                  <a:lnTo>
                    <a:pt x="35" y="466"/>
                  </a:lnTo>
                  <a:lnTo>
                    <a:pt x="40" y="473"/>
                  </a:lnTo>
                  <a:lnTo>
                    <a:pt x="44" y="479"/>
                  </a:lnTo>
                  <a:lnTo>
                    <a:pt x="49" y="485"/>
                  </a:lnTo>
                  <a:lnTo>
                    <a:pt x="54" y="491"/>
                  </a:lnTo>
                  <a:lnTo>
                    <a:pt x="58" y="496"/>
                  </a:lnTo>
                  <a:lnTo>
                    <a:pt x="64" y="501"/>
                  </a:lnTo>
                  <a:lnTo>
                    <a:pt x="69" y="506"/>
                  </a:lnTo>
                  <a:lnTo>
                    <a:pt x="75" y="510"/>
                  </a:lnTo>
                  <a:lnTo>
                    <a:pt x="80" y="515"/>
                  </a:lnTo>
                  <a:lnTo>
                    <a:pt x="86" y="518"/>
                  </a:lnTo>
                  <a:lnTo>
                    <a:pt x="92" y="522"/>
                  </a:lnTo>
                  <a:lnTo>
                    <a:pt x="98" y="525"/>
                  </a:lnTo>
                  <a:lnTo>
                    <a:pt x="105" y="528"/>
                  </a:lnTo>
                  <a:lnTo>
                    <a:pt x="111" y="530"/>
                  </a:lnTo>
                  <a:lnTo>
                    <a:pt x="118" y="532"/>
                  </a:lnTo>
                  <a:lnTo>
                    <a:pt x="125" y="534"/>
                  </a:lnTo>
                  <a:lnTo>
                    <a:pt x="132" y="535"/>
                  </a:lnTo>
                  <a:lnTo>
                    <a:pt x="132" y="536"/>
                  </a:lnTo>
                  <a:lnTo>
                    <a:pt x="133" y="536"/>
                  </a:lnTo>
                  <a:lnTo>
                    <a:pt x="134" y="537"/>
                  </a:lnTo>
                  <a:lnTo>
                    <a:pt x="135" y="537"/>
                  </a:lnTo>
                  <a:lnTo>
                    <a:pt x="136" y="537"/>
                  </a:lnTo>
                  <a:lnTo>
                    <a:pt x="138" y="538"/>
                  </a:lnTo>
                  <a:lnTo>
                    <a:pt x="140" y="539"/>
                  </a:lnTo>
                  <a:lnTo>
                    <a:pt x="142" y="539"/>
                  </a:lnTo>
                  <a:lnTo>
                    <a:pt x="144" y="540"/>
                  </a:lnTo>
                  <a:lnTo>
                    <a:pt x="146" y="541"/>
                  </a:lnTo>
                  <a:lnTo>
                    <a:pt x="148" y="541"/>
                  </a:lnTo>
                  <a:lnTo>
                    <a:pt x="151" y="542"/>
                  </a:lnTo>
                  <a:lnTo>
                    <a:pt x="154" y="543"/>
                  </a:lnTo>
                  <a:lnTo>
                    <a:pt x="157" y="544"/>
                  </a:lnTo>
                  <a:lnTo>
                    <a:pt x="160" y="545"/>
                  </a:lnTo>
                  <a:lnTo>
                    <a:pt x="163" y="545"/>
                  </a:lnTo>
                  <a:lnTo>
                    <a:pt x="167" y="546"/>
                  </a:lnTo>
                  <a:lnTo>
                    <a:pt x="170" y="547"/>
                  </a:lnTo>
                  <a:lnTo>
                    <a:pt x="174" y="548"/>
                  </a:lnTo>
                  <a:lnTo>
                    <a:pt x="178" y="549"/>
                  </a:lnTo>
                  <a:lnTo>
                    <a:pt x="181" y="549"/>
                  </a:lnTo>
                  <a:lnTo>
                    <a:pt x="185" y="550"/>
                  </a:lnTo>
                  <a:lnTo>
                    <a:pt x="189" y="551"/>
                  </a:lnTo>
                  <a:lnTo>
                    <a:pt x="193" y="551"/>
                  </a:lnTo>
                  <a:lnTo>
                    <a:pt x="197" y="552"/>
                  </a:lnTo>
                  <a:lnTo>
                    <a:pt x="201" y="553"/>
                  </a:lnTo>
                  <a:lnTo>
                    <a:pt x="205" y="553"/>
                  </a:lnTo>
                  <a:lnTo>
                    <a:pt x="210" y="554"/>
                  </a:lnTo>
                  <a:lnTo>
                    <a:pt x="214" y="555"/>
                  </a:lnTo>
                  <a:lnTo>
                    <a:pt x="218" y="555"/>
                  </a:lnTo>
                  <a:lnTo>
                    <a:pt x="222" y="556"/>
                  </a:lnTo>
                  <a:lnTo>
                    <a:pt x="230" y="556"/>
                  </a:lnTo>
                  <a:lnTo>
                    <a:pt x="234" y="557"/>
                  </a:lnTo>
                  <a:lnTo>
                    <a:pt x="238" y="557"/>
                  </a:lnTo>
                  <a:lnTo>
                    <a:pt x="242" y="557"/>
                  </a:lnTo>
                  <a:lnTo>
                    <a:pt x="245" y="557"/>
                  </a:lnTo>
                  <a:lnTo>
                    <a:pt x="249" y="557"/>
                  </a:lnTo>
                  <a:lnTo>
                    <a:pt x="252" y="557"/>
                  </a:lnTo>
                  <a:lnTo>
                    <a:pt x="255" y="557"/>
                  </a:lnTo>
                  <a:lnTo>
                    <a:pt x="258" y="557"/>
                  </a:lnTo>
                  <a:lnTo>
                    <a:pt x="262" y="557"/>
                  </a:lnTo>
                  <a:lnTo>
                    <a:pt x="264" y="557"/>
                  </a:lnTo>
                  <a:lnTo>
                    <a:pt x="267" y="557"/>
                  </a:lnTo>
                  <a:lnTo>
                    <a:pt x="270" y="557"/>
                  </a:lnTo>
                  <a:lnTo>
                    <a:pt x="273" y="557"/>
                  </a:lnTo>
                  <a:lnTo>
                    <a:pt x="276" y="557"/>
                  </a:lnTo>
                  <a:lnTo>
                    <a:pt x="278" y="557"/>
                  </a:lnTo>
                  <a:lnTo>
                    <a:pt x="281" y="557"/>
                  </a:lnTo>
                  <a:lnTo>
                    <a:pt x="283" y="557"/>
                  </a:lnTo>
                  <a:lnTo>
                    <a:pt x="286" y="557"/>
                  </a:lnTo>
                  <a:lnTo>
                    <a:pt x="288" y="557"/>
                  </a:lnTo>
                  <a:lnTo>
                    <a:pt x="290" y="556"/>
                  </a:lnTo>
                  <a:lnTo>
                    <a:pt x="293" y="556"/>
                  </a:lnTo>
                  <a:lnTo>
                    <a:pt x="295" y="556"/>
                  </a:lnTo>
                  <a:lnTo>
                    <a:pt x="297" y="556"/>
                  </a:lnTo>
                  <a:lnTo>
                    <a:pt x="300" y="556"/>
                  </a:lnTo>
                  <a:lnTo>
                    <a:pt x="302" y="556"/>
                  </a:lnTo>
                  <a:lnTo>
                    <a:pt x="304" y="556"/>
                  </a:lnTo>
                  <a:lnTo>
                    <a:pt x="306" y="556"/>
                  </a:lnTo>
                  <a:lnTo>
                    <a:pt x="308" y="556"/>
                  </a:lnTo>
                  <a:lnTo>
                    <a:pt x="310" y="556"/>
                  </a:lnTo>
                  <a:lnTo>
                    <a:pt x="313" y="556"/>
                  </a:lnTo>
                  <a:lnTo>
                    <a:pt x="312" y="556"/>
                  </a:lnTo>
                  <a:lnTo>
                    <a:pt x="311" y="557"/>
                  </a:lnTo>
                  <a:lnTo>
                    <a:pt x="315" y="557"/>
                  </a:lnTo>
                  <a:lnTo>
                    <a:pt x="317" y="557"/>
                  </a:lnTo>
                  <a:lnTo>
                    <a:pt x="320" y="557"/>
                  </a:lnTo>
                  <a:lnTo>
                    <a:pt x="322" y="557"/>
                  </a:lnTo>
                  <a:lnTo>
                    <a:pt x="324" y="557"/>
                  </a:lnTo>
                  <a:lnTo>
                    <a:pt x="326" y="557"/>
                  </a:lnTo>
                  <a:lnTo>
                    <a:pt x="328" y="557"/>
                  </a:lnTo>
                  <a:lnTo>
                    <a:pt x="330" y="557"/>
                  </a:lnTo>
                  <a:lnTo>
                    <a:pt x="333" y="558"/>
                  </a:lnTo>
                  <a:lnTo>
                    <a:pt x="335" y="558"/>
                  </a:lnTo>
                  <a:lnTo>
                    <a:pt x="338" y="558"/>
                  </a:lnTo>
                  <a:lnTo>
                    <a:pt x="340" y="558"/>
                  </a:lnTo>
                  <a:lnTo>
                    <a:pt x="342" y="558"/>
                  </a:lnTo>
                  <a:lnTo>
                    <a:pt x="345" y="558"/>
                  </a:lnTo>
                  <a:lnTo>
                    <a:pt x="348" y="559"/>
                  </a:lnTo>
                  <a:lnTo>
                    <a:pt x="350" y="559"/>
                  </a:lnTo>
                  <a:lnTo>
                    <a:pt x="353" y="559"/>
                  </a:lnTo>
                  <a:lnTo>
                    <a:pt x="356" y="559"/>
                  </a:lnTo>
                  <a:lnTo>
                    <a:pt x="359" y="559"/>
                  </a:lnTo>
                  <a:lnTo>
                    <a:pt x="362" y="559"/>
                  </a:lnTo>
                  <a:lnTo>
                    <a:pt x="365" y="559"/>
                  </a:lnTo>
                  <a:lnTo>
                    <a:pt x="368" y="559"/>
                  </a:lnTo>
                  <a:lnTo>
                    <a:pt x="371" y="559"/>
                  </a:lnTo>
                  <a:lnTo>
                    <a:pt x="374" y="559"/>
                  </a:lnTo>
                  <a:lnTo>
                    <a:pt x="378" y="559"/>
                  </a:lnTo>
                  <a:lnTo>
                    <a:pt x="381" y="558"/>
                  </a:lnTo>
                  <a:lnTo>
                    <a:pt x="385" y="558"/>
                  </a:lnTo>
                  <a:lnTo>
                    <a:pt x="389" y="558"/>
                  </a:lnTo>
                  <a:lnTo>
                    <a:pt x="392" y="557"/>
                  </a:lnTo>
                  <a:lnTo>
                    <a:pt x="396" y="557"/>
                  </a:lnTo>
                  <a:lnTo>
                    <a:pt x="401" y="557"/>
                  </a:lnTo>
                  <a:lnTo>
                    <a:pt x="409" y="556"/>
                  </a:lnTo>
                  <a:lnTo>
                    <a:pt x="413" y="555"/>
                  </a:lnTo>
                  <a:lnTo>
                    <a:pt x="418" y="555"/>
                  </a:lnTo>
                  <a:lnTo>
                    <a:pt x="422" y="554"/>
                  </a:lnTo>
                  <a:lnTo>
                    <a:pt x="426" y="553"/>
                  </a:lnTo>
                  <a:lnTo>
                    <a:pt x="430" y="553"/>
                  </a:lnTo>
                  <a:lnTo>
                    <a:pt x="434" y="552"/>
                  </a:lnTo>
                  <a:lnTo>
                    <a:pt x="438" y="551"/>
                  </a:lnTo>
                  <a:lnTo>
                    <a:pt x="442" y="551"/>
                  </a:lnTo>
                  <a:lnTo>
                    <a:pt x="446" y="550"/>
                  </a:lnTo>
                  <a:lnTo>
                    <a:pt x="449" y="549"/>
                  </a:lnTo>
                  <a:lnTo>
                    <a:pt x="453" y="548"/>
                  </a:lnTo>
                  <a:lnTo>
                    <a:pt x="456" y="547"/>
                  </a:lnTo>
                  <a:lnTo>
                    <a:pt x="460" y="547"/>
                  </a:lnTo>
                  <a:lnTo>
                    <a:pt x="463" y="546"/>
                  </a:lnTo>
                  <a:lnTo>
                    <a:pt x="466" y="545"/>
                  </a:lnTo>
                  <a:lnTo>
                    <a:pt x="469" y="545"/>
                  </a:lnTo>
                  <a:lnTo>
                    <a:pt x="472" y="544"/>
                  </a:lnTo>
                  <a:lnTo>
                    <a:pt x="474" y="543"/>
                  </a:lnTo>
                  <a:lnTo>
                    <a:pt x="476" y="543"/>
                  </a:lnTo>
                  <a:lnTo>
                    <a:pt x="479" y="542"/>
                  </a:lnTo>
                  <a:lnTo>
                    <a:pt x="481" y="541"/>
                  </a:lnTo>
                  <a:lnTo>
                    <a:pt x="483" y="541"/>
                  </a:lnTo>
                  <a:lnTo>
                    <a:pt x="485" y="541"/>
                  </a:lnTo>
                  <a:lnTo>
                    <a:pt x="486" y="540"/>
                  </a:lnTo>
                  <a:lnTo>
                    <a:pt x="488" y="540"/>
                  </a:lnTo>
                  <a:lnTo>
                    <a:pt x="488" y="539"/>
                  </a:lnTo>
                  <a:lnTo>
                    <a:pt x="490" y="539"/>
                  </a:lnTo>
                  <a:lnTo>
                    <a:pt x="491" y="539"/>
                  </a:lnTo>
                  <a:lnTo>
                    <a:pt x="504" y="535"/>
                  </a:lnTo>
                  <a:lnTo>
                    <a:pt x="511" y="533"/>
                  </a:lnTo>
                  <a:lnTo>
                    <a:pt x="518" y="531"/>
                  </a:lnTo>
                  <a:lnTo>
                    <a:pt x="524" y="528"/>
                  </a:lnTo>
                  <a:lnTo>
                    <a:pt x="530" y="525"/>
                  </a:lnTo>
                  <a:lnTo>
                    <a:pt x="536" y="521"/>
                  </a:lnTo>
                  <a:lnTo>
                    <a:pt x="542" y="517"/>
                  </a:lnTo>
                  <a:lnTo>
                    <a:pt x="548" y="513"/>
                  </a:lnTo>
                  <a:lnTo>
                    <a:pt x="554" y="508"/>
                  </a:lnTo>
                  <a:lnTo>
                    <a:pt x="559" y="503"/>
                  </a:lnTo>
                  <a:lnTo>
                    <a:pt x="564" y="498"/>
                  </a:lnTo>
                  <a:lnTo>
                    <a:pt x="570" y="493"/>
                  </a:lnTo>
                  <a:lnTo>
                    <a:pt x="574" y="487"/>
                  </a:lnTo>
                  <a:lnTo>
                    <a:pt x="579" y="481"/>
                  </a:lnTo>
                  <a:lnTo>
                    <a:pt x="584" y="475"/>
                  </a:lnTo>
                  <a:lnTo>
                    <a:pt x="588" y="468"/>
                  </a:lnTo>
                  <a:lnTo>
                    <a:pt x="592" y="461"/>
                  </a:lnTo>
                  <a:lnTo>
                    <a:pt x="596" y="454"/>
                  </a:lnTo>
                  <a:lnTo>
                    <a:pt x="599" y="447"/>
                  </a:lnTo>
                  <a:lnTo>
                    <a:pt x="602" y="439"/>
                  </a:lnTo>
                  <a:lnTo>
                    <a:pt x="606" y="432"/>
                  </a:lnTo>
                  <a:lnTo>
                    <a:pt x="608" y="424"/>
                  </a:lnTo>
                  <a:lnTo>
                    <a:pt x="611" y="416"/>
                  </a:lnTo>
                  <a:lnTo>
                    <a:pt x="613" y="408"/>
                  </a:lnTo>
                  <a:lnTo>
                    <a:pt x="615" y="399"/>
                  </a:lnTo>
                  <a:lnTo>
                    <a:pt x="617" y="391"/>
                  </a:lnTo>
                  <a:lnTo>
                    <a:pt x="618" y="382"/>
                  </a:lnTo>
                  <a:lnTo>
                    <a:pt x="620" y="373"/>
                  </a:lnTo>
                  <a:lnTo>
                    <a:pt x="620" y="365"/>
                  </a:lnTo>
                  <a:lnTo>
                    <a:pt x="621" y="355"/>
                  </a:lnTo>
                  <a:lnTo>
                    <a:pt x="621" y="347"/>
                  </a:lnTo>
                  <a:lnTo>
                    <a:pt x="621" y="345"/>
                  </a:lnTo>
                  <a:lnTo>
                    <a:pt x="621" y="344"/>
                  </a:lnTo>
                  <a:lnTo>
                    <a:pt x="621" y="343"/>
                  </a:lnTo>
                  <a:lnTo>
                    <a:pt x="621" y="342"/>
                  </a:lnTo>
                  <a:lnTo>
                    <a:pt x="621" y="341"/>
                  </a:lnTo>
                  <a:lnTo>
                    <a:pt x="621" y="340"/>
                  </a:lnTo>
                  <a:lnTo>
                    <a:pt x="621" y="339"/>
                  </a:lnTo>
                  <a:lnTo>
                    <a:pt x="621" y="338"/>
                  </a:lnTo>
                  <a:lnTo>
                    <a:pt x="621" y="337"/>
                  </a:lnTo>
                  <a:lnTo>
                    <a:pt x="621" y="336"/>
                  </a:lnTo>
                  <a:lnTo>
                    <a:pt x="621" y="335"/>
                  </a:lnTo>
                  <a:lnTo>
                    <a:pt x="620" y="334"/>
                  </a:lnTo>
                  <a:lnTo>
                    <a:pt x="620" y="333"/>
                  </a:lnTo>
                  <a:lnTo>
                    <a:pt x="620" y="332"/>
                  </a:lnTo>
                  <a:lnTo>
                    <a:pt x="620" y="331"/>
                  </a:lnTo>
                  <a:lnTo>
                    <a:pt x="620" y="330"/>
                  </a:lnTo>
                  <a:lnTo>
                    <a:pt x="620" y="329"/>
                  </a:lnTo>
                  <a:lnTo>
                    <a:pt x="620" y="328"/>
                  </a:lnTo>
                  <a:lnTo>
                    <a:pt x="620" y="327"/>
                  </a:lnTo>
                  <a:lnTo>
                    <a:pt x="620" y="326"/>
                  </a:lnTo>
                  <a:lnTo>
                    <a:pt x="620" y="325"/>
                  </a:lnTo>
                  <a:lnTo>
                    <a:pt x="621" y="323"/>
                  </a:lnTo>
                  <a:lnTo>
                    <a:pt x="621" y="321"/>
                  </a:lnTo>
                  <a:lnTo>
                    <a:pt x="621" y="318"/>
                  </a:lnTo>
                  <a:lnTo>
                    <a:pt x="621" y="315"/>
                  </a:lnTo>
                  <a:lnTo>
                    <a:pt x="621" y="311"/>
                  </a:lnTo>
                  <a:lnTo>
                    <a:pt x="621" y="307"/>
                  </a:lnTo>
                  <a:lnTo>
                    <a:pt x="621" y="302"/>
                  </a:lnTo>
                  <a:lnTo>
                    <a:pt x="621" y="297"/>
                  </a:lnTo>
                  <a:lnTo>
                    <a:pt x="622" y="292"/>
                  </a:lnTo>
                  <a:lnTo>
                    <a:pt x="622" y="286"/>
                  </a:lnTo>
                  <a:lnTo>
                    <a:pt x="622" y="280"/>
                  </a:lnTo>
                  <a:lnTo>
                    <a:pt x="622" y="274"/>
                  </a:lnTo>
                  <a:lnTo>
                    <a:pt x="622" y="268"/>
                  </a:lnTo>
                  <a:lnTo>
                    <a:pt x="622" y="261"/>
                  </a:lnTo>
                  <a:lnTo>
                    <a:pt x="622" y="254"/>
                  </a:lnTo>
                  <a:lnTo>
                    <a:pt x="622" y="247"/>
                  </a:lnTo>
                  <a:lnTo>
                    <a:pt x="622" y="239"/>
                  </a:lnTo>
                  <a:lnTo>
                    <a:pt x="622" y="232"/>
                  </a:lnTo>
                  <a:lnTo>
                    <a:pt x="622" y="224"/>
                  </a:lnTo>
                  <a:lnTo>
                    <a:pt x="623" y="216"/>
                  </a:lnTo>
                  <a:lnTo>
                    <a:pt x="623" y="208"/>
                  </a:lnTo>
                  <a:lnTo>
                    <a:pt x="623" y="200"/>
                  </a:lnTo>
                  <a:lnTo>
                    <a:pt x="623" y="191"/>
                  </a:lnTo>
                  <a:lnTo>
                    <a:pt x="623" y="183"/>
                  </a:lnTo>
                  <a:lnTo>
                    <a:pt x="623" y="175"/>
                  </a:lnTo>
                  <a:lnTo>
                    <a:pt x="623" y="166"/>
                  </a:lnTo>
                  <a:lnTo>
                    <a:pt x="623" y="157"/>
                  </a:lnTo>
                  <a:lnTo>
                    <a:pt x="624" y="149"/>
                  </a:lnTo>
                  <a:lnTo>
                    <a:pt x="624" y="135"/>
                  </a:lnTo>
                  <a:lnTo>
                    <a:pt x="624" y="129"/>
                  </a:lnTo>
                  <a:lnTo>
                    <a:pt x="624" y="123"/>
                  </a:lnTo>
                  <a:lnTo>
                    <a:pt x="624" y="117"/>
                  </a:lnTo>
                  <a:lnTo>
                    <a:pt x="624" y="111"/>
                  </a:lnTo>
                  <a:lnTo>
                    <a:pt x="624" y="105"/>
                  </a:lnTo>
                  <a:lnTo>
                    <a:pt x="624" y="99"/>
                  </a:lnTo>
                  <a:lnTo>
                    <a:pt x="624" y="94"/>
                  </a:lnTo>
                  <a:lnTo>
                    <a:pt x="624" y="88"/>
                  </a:lnTo>
                  <a:lnTo>
                    <a:pt x="624" y="83"/>
                  </a:lnTo>
                  <a:lnTo>
                    <a:pt x="624" y="78"/>
                  </a:lnTo>
                  <a:lnTo>
                    <a:pt x="624" y="73"/>
                  </a:lnTo>
                  <a:lnTo>
                    <a:pt x="624" y="69"/>
                  </a:lnTo>
                  <a:lnTo>
                    <a:pt x="624" y="64"/>
                  </a:lnTo>
                  <a:lnTo>
                    <a:pt x="624" y="59"/>
                  </a:lnTo>
                  <a:lnTo>
                    <a:pt x="623" y="55"/>
                  </a:lnTo>
                  <a:lnTo>
                    <a:pt x="623" y="51"/>
                  </a:lnTo>
                  <a:lnTo>
                    <a:pt x="623" y="47"/>
                  </a:lnTo>
                  <a:lnTo>
                    <a:pt x="623" y="43"/>
                  </a:lnTo>
                  <a:lnTo>
                    <a:pt x="623" y="39"/>
                  </a:lnTo>
                  <a:lnTo>
                    <a:pt x="623" y="35"/>
                  </a:lnTo>
                  <a:lnTo>
                    <a:pt x="623" y="31"/>
                  </a:lnTo>
                  <a:lnTo>
                    <a:pt x="623" y="27"/>
                  </a:lnTo>
                  <a:lnTo>
                    <a:pt x="623" y="24"/>
                  </a:lnTo>
                  <a:lnTo>
                    <a:pt x="623" y="21"/>
                  </a:lnTo>
                  <a:lnTo>
                    <a:pt x="623" y="17"/>
                  </a:lnTo>
                  <a:lnTo>
                    <a:pt x="623" y="14"/>
                  </a:lnTo>
                  <a:lnTo>
                    <a:pt x="623" y="11"/>
                  </a:lnTo>
                  <a:lnTo>
                    <a:pt x="623" y="7"/>
                  </a:lnTo>
                  <a:lnTo>
                    <a:pt x="623" y="5"/>
                  </a:lnTo>
                  <a:lnTo>
                    <a:pt x="624" y="2"/>
                  </a:lnTo>
                  <a:lnTo>
                    <a:pt x="619" y="1"/>
                  </a:lnTo>
                  <a:lnTo>
                    <a:pt x="613" y="0"/>
                  </a:lnTo>
                  <a:lnTo>
                    <a:pt x="605" y="0"/>
                  </a:lnTo>
                  <a:lnTo>
                    <a:pt x="595" y="0"/>
                  </a:lnTo>
                  <a:lnTo>
                    <a:pt x="584" y="0"/>
                  </a:lnTo>
                  <a:lnTo>
                    <a:pt x="570" y="0"/>
                  </a:lnTo>
                  <a:lnTo>
                    <a:pt x="555" y="0"/>
                  </a:lnTo>
                  <a:lnTo>
                    <a:pt x="538" y="0"/>
                  </a:lnTo>
                  <a:lnTo>
                    <a:pt x="520" y="0"/>
                  </a:lnTo>
                  <a:lnTo>
                    <a:pt x="501" y="0"/>
                  </a:lnTo>
                  <a:lnTo>
                    <a:pt x="481" y="1"/>
                  </a:lnTo>
                  <a:lnTo>
                    <a:pt x="459" y="1"/>
                  </a:lnTo>
                  <a:lnTo>
                    <a:pt x="436" y="1"/>
                  </a:lnTo>
                  <a:lnTo>
                    <a:pt x="413" y="1"/>
                  </a:lnTo>
                  <a:lnTo>
                    <a:pt x="389" y="2"/>
                  </a:lnTo>
                  <a:lnTo>
                    <a:pt x="364" y="2"/>
                  </a:lnTo>
                  <a:lnTo>
                    <a:pt x="340" y="3"/>
                  </a:lnTo>
                  <a:lnTo>
                    <a:pt x="314" y="3"/>
                  </a:lnTo>
                  <a:lnTo>
                    <a:pt x="288" y="3"/>
                  </a:lnTo>
                  <a:lnTo>
                    <a:pt x="262" y="3"/>
                  </a:lnTo>
                  <a:lnTo>
                    <a:pt x="236" y="3"/>
                  </a:lnTo>
                  <a:lnTo>
                    <a:pt x="210" y="4"/>
                  </a:lnTo>
                  <a:lnTo>
                    <a:pt x="185" y="4"/>
                  </a:lnTo>
                  <a:lnTo>
                    <a:pt x="160" y="4"/>
                  </a:lnTo>
                  <a:lnTo>
                    <a:pt x="134" y="4"/>
                  </a:lnTo>
                  <a:lnTo>
                    <a:pt x="110" y="4"/>
                  </a:lnTo>
                  <a:lnTo>
                    <a:pt x="86" y="4"/>
                  </a:lnTo>
                  <a:lnTo>
                    <a:pt x="64" y="3"/>
                  </a:lnTo>
                  <a:lnTo>
                    <a:pt x="42" y="3"/>
                  </a:lnTo>
                  <a:lnTo>
                    <a:pt x="20" y="3"/>
                  </a:lnTo>
                  <a:lnTo>
                    <a:pt x="1" y="2"/>
                  </a:lnTo>
                </a:path>
              </a:pathLst>
            </a:custGeom>
            <a:ln w="12700" cap="rnd" cmpd="sng">
              <a:solidFill>
                <a:srgbClr val="000000"/>
              </a:solidFill>
              <a:prstDash val="solid"/>
              <a:round/>
              <a:headEnd type="none" w="sm" len="sm"/>
              <a:tailEnd type="none" w="sm" len="sm"/>
            </a:ln>
            <a:effectLst/>
          </p:spPr>
          <p:txBody>
            <a:bodyPr/>
            <a:lstStyle/>
            <a:p>
              <a:endParaRPr lang="es-CL"/>
            </a:p>
          </p:txBody>
        </p:sp>
        <p:sp>
          <p:nvSpPr>
            <p:cNvPr id="67612" name="Line 28"/>
            <p:cNvSpPr>
              <a:spLocks noChangeShapeType="1"/>
            </p:cNvSpPr>
            <p:nvPr/>
          </p:nvSpPr>
          <p:spPr bwMode="auto">
            <a:xfrm flipH="1">
              <a:off x="2215" y="1722"/>
              <a:ext cx="1" cy="332"/>
            </a:xfrm>
            <a:prstGeom prst="line">
              <a:avLst/>
            </a:prstGeom>
            <a:noFill/>
            <a:ln w="76200">
              <a:solidFill>
                <a:srgbClr val="0000FF"/>
              </a:solidFill>
              <a:round/>
              <a:headEnd type="none" w="sm" len="sm"/>
              <a:tailEnd type="stealth" w="med" len="med"/>
            </a:ln>
            <a:effectLst/>
          </p:spPr>
          <p:txBody>
            <a:bodyPr/>
            <a:lstStyle/>
            <a:p>
              <a:endParaRPr lang="es-CL"/>
            </a:p>
          </p:txBody>
        </p:sp>
        <p:sp>
          <p:nvSpPr>
            <p:cNvPr id="67613" name="Rectangle 29"/>
            <p:cNvSpPr>
              <a:spLocks noChangeArrowheads="1"/>
            </p:cNvSpPr>
            <p:nvPr/>
          </p:nvSpPr>
          <p:spPr bwMode="auto">
            <a:xfrm>
              <a:off x="1923" y="1715"/>
              <a:ext cx="253" cy="237"/>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b="1">
                  <a:solidFill>
                    <a:srgbClr val="0000FF"/>
                  </a:solidFill>
                  <a:latin typeface="Arial" charset="0"/>
                </a:rPr>
                <a:t>G</a:t>
              </a:r>
            </a:p>
          </p:txBody>
        </p:sp>
      </p:grpSp>
      <p:sp>
        <p:nvSpPr>
          <p:cNvPr id="67614" name="Rectangle 30"/>
          <p:cNvSpPr>
            <a:spLocks noChangeArrowheads="1"/>
          </p:cNvSpPr>
          <p:nvPr/>
        </p:nvSpPr>
        <p:spPr bwMode="auto">
          <a:xfrm>
            <a:off x="3060700" y="3138488"/>
            <a:ext cx="385763" cy="376237"/>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b="1">
                <a:solidFill>
                  <a:srgbClr val="FF0000"/>
                </a:solidFill>
                <a:latin typeface="Arial" charset="0"/>
              </a:rPr>
              <a:t>B</a:t>
            </a:r>
          </a:p>
        </p:txBody>
      </p:sp>
      <p:sp>
        <p:nvSpPr>
          <p:cNvPr id="67615" name="Line 31"/>
          <p:cNvSpPr>
            <a:spLocks noChangeShapeType="1"/>
          </p:cNvSpPr>
          <p:nvPr/>
        </p:nvSpPr>
        <p:spPr bwMode="auto">
          <a:xfrm>
            <a:off x="3055938" y="3082925"/>
            <a:ext cx="938212" cy="6350"/>
          </a:xfrm>
          <a:prstGeom prst="line">
            <a:avLst/>
          </a:prstGeom>
          <a:noFill/>
          <a:ln w="12700">
            <a:solidFill>
              <a:srgbClr val="000000"/>
            </a:solidFill>
            <a:prstDash val="dash"/>
            <a:round/>
            <a:headEnd type="none" w="sm" len="sm"/>
            <a:tailEnd type="none" w="sm" len="sm"/>
          </a:ln>
          <a:effectLst/>
        </p:spPr>
        <p:txBody>
          <a:bodyPr/>
          <a:lstStyle/>
          <a:p>
            <a:endParaRPr lang="es-CL"/>
          </a:p>
        </p:txBody>
      </p:sp>
      <p:sp>
        <p:nvSpPr>
          <p:cNvPr id="67616" name="Freeform 32"/>
          <p:cNvSpPr>
            <a:spLocks/>
          </p:cNvSpPr>
          <p:nvPr/>
        </p:nvSpPr>
        <p:spPr bwMode="auto">
          <a:xfrm>
            <a:off x="3522663" y="3235325"/>
            <a:ext cx="1587" cy="501650"/>
          </a:xfrm>
          <a:custGeom>
            <a:avLst/>
            <a:gdLst/>
            <a:ahLst/>
            <a:cxnLst>
              <a:cxn ang="0">
                <a:pos x="0" y="315"/>
              </a:cxn>
              <a:cxn ang="0">
                <a:pos x="0" y="295"/>
              </a:cxn>
              <a:cxn ang="0">
                <a:pos x="0" y="286"/>
              </a:cxn>
              <a:cxn ang="0">
                <a:pos x="0" y="276"/>
              </a:cxn>
              <a:cxn ang="0">
                <a:pos x="0" y="266"/>
              </a:cxn>
              <a:cxn ang="0">
                <a:pos x="0" y="256"/>
              </a:cxn>
              <a:cxn ang="0">
                <a:pos x="0" y="246"/>
              </a:cxn>
              <a:cxn ang="0">
                <a:pos x="0" y="236"/>
              </a:cxn>
              <a:cxn ang="0">
                <a:pos x="0" y="226"/>
              </a:cxn>
              <a:cxn ang="0">
                <a:pos x="0" y="216"/>
              </a:cxn>
              <a:cxn ang="0">
                <a:pos x="0" y="207"/>
              </a:cxn>
              <a:cxn ang="0">
                <a:pos x="0" y="197"/>
              </a:cxn>
              <a:cxn ang="0">
                <a:pos x="0" y="187"/>
              </a:cxn>
              <a:cxn ang="0">
                <a:pos x="0" y="177"/>
              </a:cxn>
              <a:cxn ang="0">
                <a:pos x="0" y="168"/>
              </a:cxn>
              <a:cxn ang="0">
                <a:pos x="0" y="158"/>
              </a:cxn>
              <a:cxn ang="0">
                <a:pos x="0" y="148"/>
              </a:cxn>
              <a:cxn ang="0">
                <a:pos x="0" y="138"/>
              </a:cxn>
              <a:cxn ang="0">
                <a:pos x="0" y="128"/>
              </a:cxn>
              <a:cxn ang="0">
                <a:pos x="0" y="118"/>
              </a:cxn>
              <a:cxn ang="0">
                <a:pos x="0" y="108"/>
              </a:cxn>
              <a:cxn ang="0">
                <a:pos x="0" y="99"/>
              </a:cxn>
              <a:cxn ang="0">
                <a:pos x="0" y="89"/>
              </a:cxn>
              <a:cxn ang="0">
                <a:pos x="0" y="79"/>
              </a:cxn>
              <a:cxn ang="0">
                <a:pos x="0" y="69"/>
              </a:cxn>
              <a:cxn ang="0">
                <a:pos x="0" y="59"/>
              </a:cxn>
              <a:cxn ang="0">
                <a:pos x="0" y="50"/>
              </a:cxn>
              <a:cxn ang="0">
                <a:pos x="0" y="40"/>
              </a:cxn>
              <a:cxn ang="0">
                <a:pos x="0" y="30"/>
              </a:cxn>
              <a:cxn ang="0">
                <a:pos x="0" y="20"/>
              </a:cxn>
              <a:cxn ang="0">
                <a:pos x="0" y="10"/>
              </a:cxn>
              <a:cxn ang="0">
                <a:pos x="0" y="0"/>
              </a:cxn>
            </a:cxnLst>
            <a:rect l="0" t="0" r="r" b="b"/>
            <a:pathLst>
              <a:path w="1" h="316">
                <a:moveTo>
                  <a:pt x="0" y="315"/>
                </a:moveTo>
                <a:lnTo>
                  <a:pt x="0" y="295"/>
                </a:lnTo>
                <a:lnTo>
                  <a:pt x="0" y="286"/>
                </a:lnTo>
                <a:lnTo>
                  <a:pt x="0" y="276"/>
                </a:lnTo>
                <a:lnTo>
                  <a:pt x="0" y="266"/>
                </a:lnTo>
                <a:lnTo>
                  <a:pt x="0" y="256"/>
                </a:lnTo>
                <a:lnTo>
                  <a:pt x="0" y="246"/>
                </a:lnTo>
                <a:lnTo>
                  <a:pt x="0" y="236"/>
                </a:lnTo>
                <a:lnTo>
                  <a:pt x="0" y="226"/>
                </a:lnTo>
                <a:lnTo>
                  <a:pt x="0" y="216"/>
                </a:lnTo>
                <a:lnTo>
                  <a:pt x="0" y="207"/>
                </a:lnTo>
                <a:lnTo>
                  <a:pt x="0" y="197"/>
                </a:lnTo>
                <a:lnTo>
                  <a:pt x="0" y="187"/>
                </a:lnTo>
                <a:lnTo>
                  <a:pt x="0" y="177"/>
                </a:lnTo>
                <a:lnTo>
                  <a:pt x="0" y="168"/>
                </a:lnTo>
                <a:lnTo>
                  <a:pt x="0" y="158"/>
                </a:lnTo>
                <a:lnTo>
                  <a:pt x="0" y="148"/>
                </a:lnTo>
                <a:lnTo>
                  <a:pt x="0" y="138"/>
                </a:lnTo>
                <a:lnTo>
                  <a:pt x="0" y="128"/>
                </a:lnTo>
                <a:lnTo>
                  <a:pt x="0" y="118"/>
                </a:lnTo>
                <a:lnTo>
                  <a:pt x="0" y="108"/>
                </a:lnTo>
                <a:lnTo>
                  <a:pt x="0" y="99"/>
                </a:lnTo>
                <a:lnTo>
                  <a:pt x="0" y="89"/>
                </a:lnTo>
                <a:lnTo>
                  <a:pt x="0" y="79"/>
                </a:lnTo>
                <a:lnTo>
                  <a:pt x="0" y="69"/>
                </a:lnTo>
                <a:lnTo>
                  <a:pt x="0" y="59"/>
                </a:lnTo>
                <a:lnTo>
                  <a:pt x="0" y="50"/>
                </a:lnTo>
                <a:lnTo>
                  <a:pt x="0" y="40"/>
                </a:lnTo>
                <a:lnTo>
                  <a:pt x="0" y="30"/>
                </a:lnTo>
                <a:lnTo>
                  <a:pt x="0" y="20"/>
                </a:lnTo>
                <a:lnTo>
                  <a:pt x="0" y="10"/>
                </a:lnTo>
                <a:lnTo>
                  <a:pt x="0" y="0"/>
                </a:lnTo>
              </a:path>
            </a:pathLst>
          </a:custGeom>
          <a:noFill/>
          <a:ln w="76200" cap="rnd" cmpd="sng">
            <a:solidFill>
              <a:srgbClr val="FF0000"/>
            </a:solidFill>
            <a:prstDash val="solid"/>
            <a:round/>
            <a:headEnd type="none" w="sm" len="sm"/>
            <a:tailEnd type="stealth" w="med" len="med"/>
          </a:ln>
          <a:effectLst/>
        </p:spPr>
        <p:txBody>
          <a:bodyPr/>
          <a:lstStyle/>
          <a:p>
            <a:endParaRPr lang="es-CL"/>
          </a:p>
        </p:txBody>
      </p:sp>
      <p:sp>
        <p:nvSpPr>
          <p:cNvPr id="67617" name="Rectangle 33"/>
          <p:cNvSpPr>
            <a:spLocks noGrp="1" noChangeArrowheads="1"/>
          </p:cNvSpPr>
          <p:nvPr>
            <p:ph type="title" idx="4294967295"/>
          </p:nvPr>
        </p:nvSpPr>
        <p:spPr/>
        <p:txBody>
          <a:bodyPr>
            <a:normAutofit fontScale="90000"/>
          </a:bodyPr>
          <a:lstStyle/>
          <a:p>
            <a:r>
              <a:rPr lang="es-ES" dirty="0"/>
              <a:t>Flotación</a:t>
            </a:r>
            <a:br>
              <a:rPr lang="es-ES" dirty="0"/>
            </a:br>
            <a:r>
              <a:rPr lang="es-ES" sz="3100" dirty="0"/>
              <a:t>Volumen sumergido</a:t>
            </a:r>
          </a:p>
        </p:txBody>
      </p:sp>
      <p:sp>
        <p:nvSpPr>
          <p:cNvPr id="7" name="Marcador de fecha 6">
            <a:extLst>
              <a:ext uri="{FF2B5EF4-FFF2-40B4-BE49-F238E27FC236}">
                <a16:creationId xmlns:a16="http://schemas.microsoft.com/office/drawing/2014/main" id="{B0C08623-CAD8-8A8E-640B-036324051A60}"/>
              </a:ext>
            </a:extLst>
          </p:cNvPr>
          <p:cNvSpPr>
            <a:spLocks noGrp="1"/>
          </p:cNvSpPr>
          <p:nvPr>
            <p:ph type="dt" sz="half" idx="10"/>
          </p:nvPr>
        </p:nvSpPr>
        <p:spPr/>
        <p:txBody>
          <a:bodyPr/>
          <a:lstStyle/>
          <a:p>
            <a:pPr>
              <a:defRPr/>
            </a:pPr>
            <a:fld id="{06111F47-1349-44E6-8D92-BEEE93E9BAF8}" type="datetime1">
              <a:rPr lang="es-CL" smtClean="0"/>
              <a:t>18-03-2024</a:t>
            </a:fld>
            <a:endParaRPr lang="es-ES"/>
          </a:p>
        </p:txBody>
      </p:sp>
      <p:sp>
        <p:nvSpPr>
          <p:cNvPr id="8" name="Marcador de pie de página 7">
            <a:extLst>
              <a:ext uri="{FF2B5EF4-FFF2-40B4-BE49-F238E27FC236}">
                <a16:creationId xmlns:a16="http://schemas.microsoft.com/office/drawing/2014/main" id="{DD9C4A69-8746-185B-BC91-A7239123F78F}"/>
              </a:ext>
            </a:extLst>
          </p:cNvPr>
          <p:cNvSpPr>
            <a:spLocks noGrp="1"/>
          </p:cNvSpPr>
          <p:nvPr>
            <p:ph type="ftr" sz="quarter" idx="11"/>
          </p:nvPr>
        </p:nvSpPr>
        <p:spPr/>
        <p:txBody>
          <a:bodyPr/>
          <a:lstStyle/>
          <a:p>
            <a:pPr>
              <a:defRPr/>
            </a:pPr>
            <a:r>
              <a:rPr lang="es-ES"/>
              <a:t>UT 1 Fundamentos de Estabilidad tercera parte</a:t>
            </a:r>
          </a:p>
        </p:txBody>
      </p:sp>
      <p:sp>
        <p:nvSpPr>
          <p:cNvPr id="9" name="Marcador de número de diapositiva 8">
            <a:extLst>
              <a:ext uri="{FF2B5EF4-FFF2-40B4-BE49-F238E27FC236}">
                <a16:creationId xmlns:a16="http://schemas.microsoft.com/office/drawing/2014/main" id="{ED04F96C-BADD-F38C-709D-12F5986DE3D3}"/>
              </a:ext>
            </a:extLst>
          </p:cNvPr>
          <p:cNvSpPr>
            <a:spLocks noGrp="1"/>
          </p:cNvSpPr>
          <p:nvPr>
            <p:ph type="sldNum" sz="quarter" idx="12"/>
          </p:nvPr>
        </p:nvSpPr>
        <p:spPr/>
        <p:txBody>
          <a:bodyPr/>
          <a:lstStyle/>
          <a:p>
            <a:pPr>
              <a:defRPr/>
            </a:pPr>
            <a:fld id="{90111581-DA39-4E98-B9BB-2C3642245267}" type="slidenum">
              <a:rPr lang="es-ES" smtClean="0"/>
              <a:pPr>
                <a:defRPr/>
              </a:pPr>
              <a:t>8</a:t>
            </a:fld>
            <a:endParaRPr lang="es-ES"/>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77500" lnSpcReduction="20000"/>
          </a:bodyPr>
          <a:lstStyle/>
          <a:p>
            <a:pPr>
              <a:lnSpc>
                <a:spcPct val="120000"/>
              </a:lnSpc>
            </a:pPr>
            <a:r>
              <a:rPr lang="es-CL" dirty="0"/>
              <a:t>Calcular el volumen que se encuentra sumergido en un buque de 10.000 toneladas si la densidad del agua del mar es 1030 kg/m</a:t>
            </a:r>
            <a:r>
              <a:rPr lang="es-CL" baseline="30000" dirty="0"/>
              <a:t>3</a:t>
            </a:r>
          </a:p>
          <a:p>
            <a:pPr>
              <a:lnSpc>
                <a:spcPct val="120000"/>
              </a:lnSpc>
            </a:pPr>
            <a:r>
              <a:rPr lang="es-CL" dirty="0"/>
              <a:t>Respuesta:</a:t>
            </a:r>
          </a:p>
          <a:p>
            <a:pPr lvl="1">
              <a:lnSpc>
                <a:spcPct val="120000"/>
              </a:lnSpc>
            </a:pPr>
            <a:r>
              <a:rPr lang="es-CL" dirty="0"/>
              <a:t>La relación de volumen sumergido es la misma que la relación que existe entre el peso y el empuje. </a:t>
            </a:r>
          </a:p>
          <a:p>
            <a:pPr lvl="1">
              <a:lnSpc>
                <a:spcPct val="120000"/>
              </a:lnSpc>
              <a:spcBef>
                <a:spcPts val="1200"/>
              </a:spcBef>
            </a:pPr>
            <a:r>
              <a:rPr lang="es-CL" dirty="0"/>
              <a:t>FE = </a:t>
            </a:r>
            <a:r>
              <a:rPr lang="es-CL" dirty="0">
                <a:latin typeface="Symbol" pitchFamily="18" charset="2"/>
              </a:rPr>
              <a:t>D</a:t>
            </a:r>
            <a:r>
              <a:rPr lang="es-CL" baseline="-25000" dirty="0">
                <a:latin typeface="+mj-lt"/>
              </a:rPr>
              <a:t>agua</a:t>
            </a:r>
            <a:r>
              <a:rPr lang="es-CL" dirty="0">
                <a:latin typeface="+mj-lt"/>
              </a:rPr>
              <a:t> x </a:t>
            </a:r>
            <a:r>
              <a:rPr lang="es-CL" dirty="0"/>
              <a:t>g x </a:t>
            </a:r>
            <a:r>
              <a:rPr lang="es-CL" dirty="0" err="1"/>
              <a:t>V</a:t>
            </a:r>
            <a:r>
              <a:rPr lang="es-CL" baseline="-25000" dirty="0" err="1"/>
              <a:t>agua</a:t>
            </a:r>
            <a:r>
              <a:rPr lang="es-CL" dirty="0"/>
              <a:t> = m</a:t>
            </a:r>
            <a:r>
              <a:rPr lang="es-CL" baseline="-25000" dirty="0"/>
              <a:t>agua desplazada</a:t>
            </a:r>
            <a:r>
              <a:rPr lang="es-CL" dirty="0"/>
              <a:t> x g  </a:t>
            </a:r>
          </a:p>
          <a:p>
            <a:pPr lvl="1">
              <a:lnSpc>
                <a:spcPct val="120000"/>
              </a:lnSpc>
              <a:spcBef>
                <a:spcPts val="1200"/>
              </a:spcBef>
            </a:pPr>
            <a:r>
              <a:rPr lang="es-CL" dirty="0"/>
              <a:t>W  = </a:t>
            </a:r>
            <a:r>
              <a:rPr lang="es-CL" dirty="0" err="1">
                <a:latin typeface="Symbol" pitchFamily="18" charset="2"/>
              </a:rPr>
              <a:t>d</a:t>
            </a:r>
            <a:r>
              <a:rPr lang="es-CL" baseline="-25000" dirty="0" err="1"/>
              <a:t>buque</a:t>
            </a:r>
            <a:r>
              <a:rPr lang="es-CL" dirty="0"/>
              <a:t> x g x </a:t>
            </a:r>
            <a:r>
              <a:rPr lang="es-CL" dirty="0" err="1"/>
              <a:t>V</a:t>
            </a:r>
            <a:r>
              <a:rPr lang="es-CL" baseline="-25000" dirty="0" err="1"/>
              <a:t>buque</a:t>
            </a:r>
            <a:r>
              <a:rPr lang="es-CL" dirty="0"/>
              <a:t> = </a:t>
            </a:r>
            <a:r>
              <a:rPr lang="es-CL" dirty="0" err="1"/>
              <a:t>m</a:t>
            </a:r>
            <a:r>
              <a:rPr lang="es-CL" baseline="-25000" dirty="0" err="1"/>
              <a:t>buque</a:t>
            </a:r>
            <a:r>
              <a:rPr lang="es-CL" dirty="0"/>
              <a:t> x g </a:t>
            </a:r>
          </a:p>
          <a:p>
            <a:pPr lvl="1">
              <a:lnSpc>
                <a:spcPct val="120000"/>
              </a:lnSpc>
              <a:spcBef>
                <a:spcPts val="1200"/>
              </a:spcBef>
            </a:pPr>
            <a:r>
              <a:rPr lang="es-CL" dirty="0"/>
              <a:t>Como FE = W (Buque flota)</a:t>
            </a:r>
          </a:p>
          <a:p>
            <a:pPr lvl="1">
              <a:lnSpc>
                <a:spcPct val="120000"/>
              </a:lnSpc>
              <a:spcBef>
                <a:spcPts val="1200"/>
              </a:spcBef>
            </a:pPr>
            <a:r>
              <a:rPr lang="es-CL" dirty="0">
                <a:latin typeface="Symbol" pitchFamily="18" charset="2"/>
              </a:rPr>
              <a:t>D</a:t>
            </a:r>
            <a:r>
              <a:rPr lang="es-CL" baseline="-25000" dirty="0">
                <a:latin typeface="+mj-lt"/>
              </a:rPr>
              <a:t>agua  </a:t>
            </a:r>
            <a:r>
              <a:rPr lang="es-CL" dirty="0">
                <a:latin typeface="+mj-lt"/>
              </a:rPr>
              <a:t>x </a:t>
            </a:r>
            <a:r>
              <a:rPr lang="es-CL" dirty="0"/>
              <a:t>g x </a:t>
            </a:r>
            <a:r>
              <a:rPr lang="es-CL" dirty="0" err="1"/>
              <a:t>V</a:t>
            </a:r>
            <a:r>
              <a:rPr lang="es-CL" baseline="-25000" dirty="0" err="1"/>
              <a:t>agua</a:t>
            </a:r>
            <a:r>
              <a:rPr lang="es-CL" baseline="-25000" dirty="0"/>
              <a:t> </a:t>
            </a:r>
            <a:r>
              <a:rPr lang="es-CL" dirty="0"/>
              <a:t>= </a:t>
            </a:r>
            <a:r>
              <a:rPr lang="es-CL" dirty="0" err="1"/>
              <a:t>m</a:t>
            </a:r>
            <a:r>
              <a:rPr lang="es-CL" baseline="-25000" dirty="0" err="1"/>
              <a:t>buque</a:t>
            </a:r>
            <a:r>
              <a:rPr lang="es-CL" dirty="0"/>
              <a:t> x g </a:t>
            </a:r>
          </a:p>
          <a:p>
            <a:pPr lvl="1">
              <a:lnSpc>
                <a:spcPct val="120000"/>
              </a:lnSpc>
              <a:spcBef>
                <a:spcPts val="1200"/>
              </a:spcBef>
            </a:pPr>
            <a:r>
              <a:rPr lang="es-CL" dirty="0" err="1"/>
              <a:t>V</a:t>
            </a:r>
            <a:r>
              <a:rPr lang="es-CL" baseline="-25000" dirty="0" err="1"/>
              <a:t>agua</a:t>
            </a:r>
            <a:r>
              <a:rPr lang="es-CL" dirty="0"/>
              <a:t> = </a:t>
            </a:r>
            <a:r>
              <a:rPr lang="es-CL" u="sng" dirty="0" err="1"/>
              <a:t>m</a:t>
            </a:r>
            <a:r>
              <a:rPr lang="es-CL" u="sng" baseline="-25000" dirty="0" err="1"/>
              <a:t>buque</a:t>
            </a:r>
            <a:r>
              <a:rPr lang="es-CL" u="sng" baseline="-25000" dirty="0"/>
              <a:t> </a:t>
            </a:r>
            <a:r>
              <a:rPr lang="es-CL" baseline="-25000" dirty="0"/>
              <a:t>	</a:t>
            </a:r>
            <a:r>
              <a:rPr lang="es-CL" dirty="0"/>
              <a:t>= </a:t>
            </a:r>
            <a:r>
              <a:rPr lang="es-CL" u="sng" dirty="0"/>
              <a:t>10.000.000 kg </a:t>
            </a:r>
            <a:r>
              <a:rPr lang="es-CL" dirty="0"/>
              <a:t>= 9.708,77 m</a:t>
            </a:r>
            <a:r>
              <a:rPr lang="es-CL" baseline="30000" dirty="0"/>
              <a:t>3</a:t>
            </a:r>
            <a:r>
              <a:rPr lang="es-CL" dirty="0"/>
              <a:t> = </a:t>
            </a:r>
            <a:r>
              <a:rPr lang="es-CL" dirty="0" err="1"/>
              <a:t>V</a:t>
            </a:r>
            <a:r>
              <a:rPr lang="es-CL" baseline="-25000" dirty="0" err="1"/>
              <a:t>buque</a:t>
            </a:r>
            <a:endParaRPr lang="es-CL" u="sng" baseline="-25000" dirty="0"/>
          </a:p>
          <a:p>
            <a:pPr lvl="4">
              <a:lnSpc>
                <a:spcPct val="120000"/>
              </a:lnSpc>
              <a:spcBef>
                <a:spcPts val="0"/>
              </a:spcBef>
              <a:buFont typeface="Symbol"/>
              <a:buChar char=" "/>
            </a:pPr>
            <a:r>
              <a:rPr lang="es-CL" sz="2200" dirty="0">
                <a:latin typeface="Symbol" pitchFamily="18" charset="2"/>
              </a:rPr>
              <a:t>  </a:t>
            </a:r>
            <a:r>
              <a:rPr lang="es-CL" sz="2200" dirty="0" err="1">
                <a:latin typeface="Symbol" pitchFamily="18" charset="2"/>
              </a:rPr>
              <a:t>d</a:t>
            </a:r>
            <a:r>
              <a:rPr lang="es-CL" sz="2200" baseline="-25000" dirty="0" err="1">
                <a:latin typeface="+mj-lt"/>
              </a:rPr>
              <a:t>agua</a:t>
            </a:r>
            <a:r>
              <a:rPr lang="es-CL" sz="2200" dirty="0">
                <a:latin typeface="+mj-lt"/>
              </a:rPr>
              <a:t>      	    1.030 kg /m</a:t>
            </a:r>
            <a:r>
              <a:rPr lang="es-CL" sz="2300" baseline="30000" dirty="0"/>
              <a:t>3</a:t>
            </a:r>
          </a:p>
          <a:p>
            <a:pPr lvl="1">
              <a:lnSpc>
                <a:spcPct val="120000"/>
              </a:lnSpc>
              <a:buFont typeface="Symbol"/>
              <a:buChar char=" "/>
            </a:pPr>
            <a:endParaRPr lang="es-CL" dirty="0"/>
          </a:p>
        </p:txBody>
      </p:sp>
      <p:sp>
        <p:nvSpPr>
          <p:cNvPr id="3" name="2 Título"/>
          <p:cNvSpPr>
            <a:spLocks noGrp="1"/>
          </p:cNvSpPr>
          <p:nvPr>
            <p:ph type="title"/>
          </p:nvPr>
        </p:nvSpPr>
        <p:spPr/>
        <p:txBody>
          <a:bodyPr>
            <a:normAutofit/>
          </a:bodyPr>
          <a:lstStyle/>
          <a:p>
            <a:r>
              <a:rPr lang="es-CL" dirty="0"/>
              <a:t>Flotación</a:t>
            </a:r>
            <a:br>
              <a:rPr lang="es-CL" sz="2800" dirty="0"/>
            </a:br>
            <a:r>
              <a:rPr lang="es-CL" sz="2800" dirty="0"/>
              <a:t>Volumen sumergido</a:t>
            </a:r>
            <a:endParaRPr lang="es-CL" dirty="0"/>
          </a:p>
        </p:txBody>
      </p:sp>
      <p:sp>
        <p:nvSpPr>
          <p:cNvPr id="4" name="Marcador de fecha 3">
            <a:extLst>
              <a:ext uri="{FF2B5EF4-FFF2-40B4-BE49-F238E27FC236}">
                <a16:creationId xmlns:a16="http://schemas.microsoft.com/office/drawing/2014/main" id="{8FD1B2FB-BCF9-5434-ADF5-DDFFDA219798}"/>
              </a:ext>
            </a:extLst>
          </p:cNvPr>
          <p:cNvSpPr>
            <a:spLocks noGrp="1"/>
          </p:cNvSpPr>
          <p:nvPr>
            <p:ph type="dt" sz="half" idx="10"/>
          </p:nvPr>
        </p:nvSpPr>
        <p:spPr/>
        <p:txBody>
          <a:bodyPr/>
          <a:lstStyle/>
          <a:p>
            <a:pPr>
              <a:defRPr/>
            </a:pPr>
            <a:fld id="{E36E778B-712A-4643-9F00-52BC29677231}" type="datetime1">
              <a:rPr lang="es-CL" smtClean="0"/>
              <a:t>18-03-2024</a:t>
            </a:fld>
            <a:endParaRPr lang="es-ES"/>
          </a:p>
        </p:txBody>
      </p:sp>
      <p:sp>
        <p:nvSpPr>
          <p:cNvPr id="5" name="Marcador de pie de página 4">
            <a:extLst>
              <a:ext uri="{FF2B5EF4-FFF2-40B4-BE49-F238E27FC236}">
                <a16:creationId xmlns:a16="http://schemas.microsoft.com/office/drawing/2014/main" id="{E0FF6652-E61F-242F-46BE-3142764DD4AB}"/>
              </a:ext>
            </a:extLst>
          </p:cNvPr>
          <p:cNvSpPr>
            <a:spLocks noGrp="1"/>
          </p:cNvSpPr>
          <p:nvPr>
            <p:ph type="ftr" sz="quarter" idx="11"/>
          </p:nvPr>
        </p:nvSpPr>
        <p:spPr/>
        <p:txBody>
          <a:bodyPr/>
          <a:lstStyle/>
          <a:p>
            <a:pPr>
              <a:defRPr/>
            </a:pPr>
            <a:r>
              <a:rPr lang="es-ES"/>
              <a:t>UT 1 Fundamentos de Estabilidad tercera parte</a:t>
            </a:r>
          </a:p>
        </p:txBody>
      </p:sp>
      <p:sp>
        <p:nvSpPr>
          <p:cNvPr id="6" name="Marcador de número de diapositiva 5">
            <a:extLst>
              <a:ext uri="{FF2B5EF4-FFF2-40B4-BE49-F238E27FC236}">
                <a16:creationId xmlns:a16="http://schemas.microsoft.com/office/drawing/2014/main" id="{F22AEC63-F6AF-4DD9-FC69-23D5159FFAC7}"/>
              </a:ext>
            </a:extLst>
          </p:cNvPr>
          <p:cNvSpPr>
            <a:spLocks noGrp="1"/>
          </p:cNvSpPr>
          <p:nvPr>
            <p:ph type="sldNum" sz="quarter" idx="12"/>
          </p:nvPr>
        </p:nvSpPr>
        <p:spPr/>
        <p:txBody>
          <a:bodyPr/>
          <a:lstStyle/>
          <a:p>
            <a:pPr>
              <a:defRPr/>
            </a:pPr>
            <a:fld id="{512A34C5-A7E8-4629-B921-404C04172488}" type="slidenum">
              <a:rPr lang="es-ES" smtClean="0"/>
              <a:pPr>
                <a:defRPr/>
              </a:pPr>
              <a:t>9</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Effect transition="in" filter="fade">
                                      <p:cBhvr>
                                        <p:cTn id="11" dur="500"/>
                                        <p:tgtEl>
                                          <p:spTgt spid="2">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fade">
                                      <p:cBhvr>
                                        <p:cTn id="15" dur="500"/>
                                        <p:tgtEl>
                                          <p:spTgt spid="2">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500"/>
                                        <p:tgtEl>
                                          <p:spTgt spid="2">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animEffect transition="in" filter="fade">
                                      <p:cBhvr>
                                        <p:cTn id="23" dur="500"/>
                                        <p:tgtEl>
                                          <p:spTgt spid="2">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500"/>
                                        <p:tgtEl>
                                          <p:spTgt spid="2">
                                            <p:txEl>
                                              <p:pRg st="6" end="6"/>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animEffect transition="in" filter="fade">
                                      <p:cBhvr>
                                        <p:cTn id="31" dur="500"/>
                                        <p:tgtEl>
                                          <p:spTgt spid="2">
                                            <p:txEl>
                                              <p:pRg st="7" end="7"/>
                                            </p:txEl>
                                          </p:spTgt>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animEffect transition="in" filter="fade">
                                      <p:cBhvr>
                                        <p:cTn id="35"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2"/>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buBlip>
                <a:blip r:embed="rId2"/>
              </a:buBlip>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sp>
        <p:nvSpPr>
          <p:cNvPr id="2" name="Marcador de fecha 1">
            <a:extLst>
              <a:ext uri="{FF2B5EF4-FFF2-40B4-BE49-F238E27FC236}">
                <a16:creationId xmlns:a16="http://schemas.microsoft.com/office/drawing/2014/main" id="{9BAF9783-DC00-D7D7-C0C0-0D7742FAA2F9}"/>
              </a:ext>
            </a:extLst>
          </p:cNvPr>
          <p:cNvSpPr>
            <a:spLocks noGrp="1"/>
          </p:cNvSpPr>
          <p:nvPr>
            <p:ph type="dt" sz="half" idx="10"/>
          </p:nvPr>
        </p:nvSpPr>
        <p:spPr/>
        <p:txBody>
          <a:bodyPr/>
          <a:lstStyle/>
          <a:p>
            <a:pPr>
              <a:defRPr/>
            </a:pPr>
            <a:fld id="{8A1A6193-FDA9-4E6F-BD18-65996B025AE0}" type="datetime1">
              <a:rPr lang="es-CL" smtClean="0"/>
              <a:t>18-03-2024</a:t>
            </a:fld>
            <a:endParaRPr lang="es-ES" dirty="0"/>
          </a:p>
        </p:txBody>
      </p:sp>
      <p:sp>
        <p:nvSpPr>
          <p:cNvPr id="3" name="Marcador de pie de página 2">
            <a:extLst>
              <a:ext uri="{FF2B5EF4-FFF2-40B4-BE49-F238E27FC236}">
                <a16:creationId xmlns:a16="http://schemas.microsoft.com/office/drawing/2014/main" id="{E1B9D104-8DF1-832B-93F4-61F286F89722}"/>
              </a:ext>
            </a:extLst>
          </p:cNvPr>
          <p:cNvSpPr>
            <a:spLocks noGrp="1"/>
          </p:cNvSpPr>
          <p:nvPr>
            <p:ph type="ftr" sz="quarter" idx="11"/>
          </p:nvPr>
        </p:nvSpPr>
        <p:spPr/>
        <p:txBody>
          <a:bodyPr/>
          <a:lstStyle/>
          <a:p>
            <a:pPr>
              <a:defRPr/>
            </a:pPr>
            <a:r>
              <a:rPr lang="es-ES"/>
              <a:t>UT 1 Fundamentos de Estabilidad tercera parte</a:t>
            </a:r>
            <a:endParaRPr lang="es-ES" dirty="0"/>
          </a:p>
        </p:txBody>
      </p:sp>
      <p:sp>
        <p:nvSpPr>
          <p:cNvPr id="5" name="Marcador de número de diapositiva 4">
            <a:extLst>
              <a:ext uri="{FF2B5EF4-FFF2-40B4-BE49-F238E27FC236}">
                <a16:creationId xmlns:a16="http://schemas.microsoft.com/office/drawing/2014/main" id="{3238E94C-59CC-2035-4D05-D936B65BDC90}"/>
              </a:ext>
            </a:extLst>
          </p:cNvPr>
          <p:cNvSpPr>
            <a:spLocks noGrp="1"/>
          </p:cNvSpPr>
          <p:nvPr>
            <p:ph type="sldNum" sz="quarter" idx="12"/>
          </p:nvPr>
        </p:nvSpPr>
        <p:spPr/>
        <p:txBody>
          <a:bodyPr/>
          <a:lstStyle/>
          <a:p>
            <a:pPr>
              <a:defRPr/>
            </a:pPr>
            <a:fld id="{1319301B-C8DD-4E2C-8C11-EA7AD44E6A18}" type="slidenum">
              <a:rPr lang="es-ES" smtClean="0"/>
              <a:pPr>
                <a:defRPr/>
              </a:pPr>
              <a:t>10</a:t>
            </a:fld>
            <a:endParaRPr lang="es-E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nodeType="withEffect">
                                  <p:stCondLst>
                                    <p:cond delay="0"/>
                                  </p:stCondLst>
                                  <p:childTnLst>
                                    <p:animClr clrSpc="rgb" dir="cw">
                                      <p:cBhvr override="childStyle">
                                        <p:cTn id="14" dur="2000" fill="hold"/>
                                        <p:tgtEl>
                                          <p:spTgt spid="12291">
                                            <p:txEl>
                                              <p:pRg st="6" end="6"/>
                                            </p:txEl>
                                          </p:spTgt>
                                        </p:tgtEl>
                                        <p:attrNameLst>
                                          <p:attrName>style.color</p:attrName>
                                        </p:attrNameLst>
                                      </p:cBhvr>
                                      <p:to>
                                        <a:schemeClr val="bg2"/>
                                      </p:to>
                                    </p:animClr>
                                  </p:childTnLst>
                                </p:cTn>
                              </p:par>
                              <p:par>
                                <p:cTn id="15" presetID="3" presetClass="emph" presetSubtype="2" fill="hold" nodeType="withEffect">
                                  <p:stCondLst>
                                    <p:cond delay="0"/>
                                  </p:stCondLst>
                                  <p:childTnLst>
                                    <p:animClr clrSpc="rgb" dir="cw">
                                      <p:cBhvr override="childStyle">
                                        <p:cTn id="16" dur="2000" fill="hold"/>
                                        <p:tgtEl>
                                          <p:spTgt spid="12291">
                                            <p:txEl>
                                              <p:pRg st="7" end="7"/>
                                            </p:txEl>
                                          </p:spTgt>
                                        </p:tgtEl>
                                        <p:attrNameLst>
                                          <p:attrName>style.color</p:attrName>
                                        </p:attrNameLst>
                                      </p:cBhvr>
                                      <p:to>
                                        <a:schemeClr val="bg2"/>
                                      </p:to>
                                    </p:animClr>
                                  </p:childTnLst>
                                </p:cTn>
                              </p:par>
                              <p:par>
                                <p:cTn id="17" presetID="3" presetClass="emph" presetSubtype="2" fill="hold" nodeType="withEffect">
                                  <p:stCondLst>
                                    <p:cond delay="0"/>
                                  </p:stCondLst>
                                  <p:childTnLst>
                                    <p:animClr clrSpc="rgb" dir="cw">
                                      <p:cBhvr override="childStyle">
                                        <p:cTn id="18" dur="2000" fill="hold"/>
                                        <p:tgtEl>
                                          <p:spTgt spid="12291">
                                            <p:txEl>
                                              <p:pRg st="8" end="8"/>
                                            </p:txEl>
                                          </p:spTgt>
                                        </p:tgtEl>
                                        <p:attrNameLst>
                                          <p:attrName>style.color</p:attrName>
                                        </p:attrNameLst>
                                      </p:cBhvr>
                                      <p:to>
                                        <a:schemeClr val="bg2"/>
                                      </p:to>
                                    </p:animClr>
                                  </p:childTnLst>
                                </p:cTn>
                              </p:par>
                              <p:par>
                                <p:cTn id="19" presetID="3" presetClass="emph" presetSubtype="2" fill="hold" nodeType="withEffect">
                                  <p:stCondLst>
                                    <p:cond delay="0"/>
                                  </p:stCondLst>
                                  <p:childTnLst>
                                    <p:animClr clrSpc="rgb" dir="cw">
                                      <p:cBhvr override="childStyle">
                                        <p:cTn id="20" dur="2000" fill="hold"/>
                                        <p:tgtEl>
                                          <p:spTgt spid="12291">
                                            <p:txEl>
                                              <p:pRg st="9" end="9"/>
                                            </p:txEl>
                                          </p:spTgt>
                                        </p:tgtEl>
                                        <p:attrNameLst>
                                          <p:attrName>style.color</p:attrName>
                                        </p:attrNameLst>
                                      </p:cBhvr>
                                      <p:to>
                                        <a:schemeClr val="bg2"/>
                                      </p:to>
                                    </p:animClr>
                                  </p:childTnLst>
                                </p:cTn>
                              </p:par>
                              <p:par>
                                <p:cTn id="21" presetID="3" presetClass="emph" presetSubtype="2" fill="hold" nodeType="withEffect">
                                  <p:stCondLst>
                                    <p:cond delay="0"/>
                                  </p:stCondLst>
                                  <p:childTnLst>
                                    <p:animClr clrSpc="rgb" dir="cw">
                                      <p:cBhvr override="childStyle">
                                        <p:cTn id="22" dur="2000" fill="hold"/>
                                        <p:tgtEl>
                                          <p:spTgt spid="12291">
                                            <p:txEl>
                                              <p:pRg st="10" end="10"/>
                                            </p:txEl>
                                          </p:spTgt>
                                        </p:tgtEl>
                                        <p:attrNameLst>
                                          <p:attrName>style.color</p:attrName>
                                        </p:attrNameLst>
                                      </p:cBhvr>
                                      <p:to>
                                        <a:schemeClr val="bg2"/>
                                      </p:to>
                                    </p:animClr>
                                  </p:childTnLst>
                                </p:cTn>
                              </p:par>
                              <p:par>
                                <p:cTn id="23" presetID="3" presetClass="emph" presetSubtype="2" fill="hold" grpId="0" nodeType="withEffect">
                                  <p:stCondLst>
                                    <p:cond delay="0"/>
                                  </p:stCondLst>
                                  <p:childTnLst>
                                    <p:animClr clrSpc="rgb" dir="cw">
                                      <p:cBhvr override="childStyle">
                                        <p:cTn id="24" dur="2000" fill="hold"/>
                                        <p:tgtEl>
                                          <p:spTgt spid="12291">
                                            <p:txEl>
                                              <p:pRg st="1" end="1"/>
                                            </p:txEl>
                                          </p:spTgt>
                                        </p:tgtEl>
                                        <p:attrNameLst>
                                          <p:attrName>style.color</p:attrName>
                                        </p:attrNameLst>
                                      </p:cBhvr>
                                      <p:to>
                                        <a:schemeClr val="bg2"/>
                                      </p:to>
                                    </p:animClr>
                                  </p:childTnLst>
                                </p:cTn>
                              </p:par>
                              <p:par>
                                <p:cTn id="25" presetID="3" presetClass="emph" presetSubtype="2" fill="hold" grpId="0" nodeType="withEffect">
                                  <p:stCondLst>
                                    <p:cond delay="0"/>
                                  </p:stCondLst>
                                  <p:childTnLst>
                                    <p:animClr clrSpc="rgb" dir="cw">
                                      <p:cBhvr override="childStyle">
                                        <p:cTn id="26" dur="2000" fill="hold"/>
                                        <p:tgtEl>
                                          <p:spTgt spid="12291">
                                            <p:txEl>
                                              <p:pRg st="2" end="2"/>
                                            </p:txEl>
                                          </p:spTgt>
                                        </p:tgtEl>
                                        <p:attrNameLst>
                                          <p:attrName>style.color</p:attrName>
                                        </p:attrNameLst>
                                      </p:cBhvr>
                                      <p:to>
                                        <a:schemeClr val="bg2"/>
                                      </p:to>
                                    </p:animClr>
                                  </p:childTnLst>
                                </p:cTn>
                              </p:par>
                              <p:par>
                                <p:cTn id="27" presetID="3" presetClass="emph" presetSubtype="2" fill="hold" grpId="0" nodeType="withEffect">
                                  <p:stCondLst>
                                    <p:cond delay="0"/>
                                  </p:stCondLst>
                                  <p:childTnLst>
                                    <p:animClr clrSpc="rgb" dir="cw">
                                      <p:cBhvr override="childStyle">
                                        <p:cTn id="28" dur="2000" fill="hold"/>
                                        <p:tgtEl>
                                          <p:spTgt spid="12291">
                                            <p:txEl>
                                              <p:pRg st="3" end="3"/>
                                            </p:txEl>
                                          </p:spTgt>
                                        </p:tgtEl>
                                        <p:attrNameLst>
                                          <p:attrName>style.color</p:attrName>
                                        </p:attrNameLst>
                                      </p:cBhvr>
                                      <p:to>
                                        <a:schemeClr val="bg2"/>
                                      </p:to>
                                    </p:animClr>
                                  </p:childTnLst>
                                </p:cTn>
                              </p:par>
                              <p:par>
                                <p:cTn id="29" presetID="3" presetClass="emph" presetSubtype="2" fill="hold" grpId="0" nodeType="withEffect">
                                  <p:stCondLst>
                                    <p:cond delay="0"/>
                                  </p:stCondLst>
                                  <p:childTnLst>
                                    <p:animClr clrSpc="rgb" dir="cw">
                                      <p:cBhvr override="childStyle">
                                        <p:cTn id="30" dur="2000" fill="hold"/>
                                        <p:tgtEl>
                                          <p:spTgt spid="12291">
                                            <p:txEl>
                                              <p:pRg st="4" end="4"/>
                                            </p:txEl>
                                          </p:spTgt>
                                        </p:tgtEl>
                                        <p:attrNameLst>
                                          <p:attrName>style.color</p:attrName>
                                        </p:attrNameLst>
                                      </p:cBhvr>
                                      <p:to>
                                        <a:schemeClr val="bg2"/>
                                      </p:to>
                                    </p:animClr>
                                  </p:childTnLst>
                                </p:cTn>
                              </p:par>
                              <p:par>
                                <p:cTn id="31" presetID="3" presetClass="emph" presetSubtype="2" fill="hold" grpId="0" nodeType="withEffect">
                                  <p:stCondLst>
                                    <p:cond delay="0"/>
                                  </p:stCondLst>
                                  <p:childTnLst>
                                    <p:animClr clrSpc="rgb" dir="cw">
                                      <p:cBhvr override="childStyle">
                                        <p:cTn id="32" dur="2000" fill="hold"/>
                                        <p:tgtEl>
                                          <p:spTgt spid="12291">
                                            <p:txEl>
                                              <p:pRg st="5" end="5"/>
                                            </p:txEl>
                                          </p:spTgt>
                                        </p:tgtEl>
                                        <p:attrNameLst>
                                          <p:attrName>style.color</p:attrName>
                                        </p:attrNameLst>
                                      </p:cBhvr>
                                      <p:to>
                                        <a:schemeClr val="bg2"/>
                                      </p:to>
                                    </p:animClr>
                                  </p:childTnLst>
                                </p:cTn>
                              </p:par>
                              <p:par>
                                <p:cTn id="33" presetID="3" presetClass="emph" presetSubtype="2" fill="hold" grpId="0" nodeType="withEffect">
                                  <p:stCondLst>
                                    <p:cond delay="0"/>
                                  </p:stCondLst>
                                  <p:childTnLst>
                                    <p:animClr clrSpc="rgb" dir="cw">
                                      <p:cBhvr override="childStyle">
                                        <p:cTn id="34" dur="2000" fill="hold"/>
                                        <p:tgtEl>
                                          <p:spTgt spid="12291">
                                            <p:txEl>
                                              <p:pRg st="6" end="6"/>
                                            </p:txEl>
                                          </p:spTgt>
                                        </p:tgtEl>
                                        <p:attrNameLst>
                                          <p:attrName>style.color</p:attrName>
                                        </p:attrNameLst>
                                      </p:cBhvr>
                                      <p:to>
                                        <a:schemeClr val="bg2"/>
                                      </p:to>
                                    </p:animClr>
                                  </p:childTnLst>
                                </p:cTn>
                              </p:par>
                              <p:par>
                                <p:cTn id="35" presetID="3" presetClass="emph" presetSubtype="2" fill="hold" grpId="0" nodeType="withEffect">
                                  <p:stCondLst>
                                    <p:cond delay="0"/>
                                  </p:stCondLst>
                                  <p:childTnLst>
                                    <p:animClr clrSpc="rgb" dir="cw">
                                      <p:cBhvr override="childStyle">
                                        <p:cTn id="36" dur="2000" fill="hold"/>
                                        <p:tgtEl>
                                          <p:spTgt spid="12291">
                                            <p:txEl>
                                              <p:pRg st="7" end="7"/>
                                            </p:txEl>
                                          </p:spTgt>
                                        </p:tgtEl>
                                        <p:attrNameLst>
                                          <p:attrName>style.color</p:attrName>
                                        </p:attrNameLst>
                                      </p:cBhvr>
                                      <p:to>
                                        <a:schemeClr val="bg2"/>
                                      </p:to>
                                    </p:animClr>
                                  </p:childTnLst>
                                </p:cTn>
                              </p:par>
                              <p:par>
                                <p:cTn id="37" presetID="3" presetClass="emph" presetSubtype="2" fill="hold" grpId="0" nodeType="withEffect">
                                  <p:stCondLst>
                                    <p:cond delay="0"/>
                                  </p:stCondLst>
                                  <p:childTnLst>
                                    <p:animClr clrSpc="rgb" dir="cw">
                                      <p:cBhvr override="childStyle">
                                        <p:cTn id="38" dur="2000" fill="hold"/>
                                        <p:tgtEl>
                                          <p:spTgt spid="12291">
                                            <p:txEl>
                                              <p:pRg st="8" end="8"/>
                                            </p:txEl>
                                          </p:spTgt>
                                        </p:tgtEl>
                                        <p:attrNameLst>
                                          <p:attrName>style.color</p:attrName>
                                        </p:attrNameLst>
                                      </p:cBhvr>
                                      <p:to>
                                        <a:schemeClr val="bg2"/>
                                      </p:to>
                                    </p:animClr>
                                  </p:childTnLst>
                                </p:cTn>
                              </p:par>
                              <p:par>
                                <p:cTn id="39" presetID="3" presetClass="emph" presetSubtype="2" fill="hold" grpId="0" nodeType="withEffect">
                                  <p:stCondLst>
                                    <p:cond delay="0"/>
                                  </p:stCondLst>
                                  <p:childTnLst>
                                    <p:animClr clrSpc="rgb" dir="cw">
                                      <p:cBhvr override="childStyle">
                                        <p:cTn id="40" dur="2000" fill="hold"/>
                                        <p:tgtEl>
                                          <p:spTgt spid="12291">
                                            <p:txEl>
                                              <p:pRg st="9" end="9"/>
                                            </p:txEl>
                                          </p:spTgt>
                                        </p:tgtEl>
                                        <p:attrNameLst>
                                          <p:attrName>style.color</p:attrName>
                                        </p:attrNameLst>
                                      </p:cBhvr>
                                      <p:to>
                                        <a:schemeClr val="bg2"/>
                                      </p:to>
                                    </p:animClr>
                                  </p:childTnLst>
                                </p:cTn>
                              </p:par>
                              <p:par>
                                <p:cTn id="41" presetID="3" presetClass="emph" presetSubtype="2" fill="hold" grpId="0" nodeType="withEffect">
                                  <p:stCondLst>
                                    <p:cond delay="0"/>
                                  </p:stCondLst>
                                  <p:childTnLst>
                                    <p:animClr clrSpc="rgb" dir="cw">
                                      <p:cBhvr override="childStyle">
                                        <p:cTn id="42" dur="2000" fill="hold"/>
                                        <p:tgtEl>
                                          <p:spTgt spid="12291">
                                            <p:txEl>
                                              <p:pRg st="10" end="10"/>
                                            </p:txEl>
                                          </p:spTgt>
                                        </p:tgtEl>
                                        <p:attrNameLst>
                                          <p:attrName>style.color</p:attrName>
                                        </p:attrNameLst>
                                      </p:cBhvr>
                                      <p:to>
                                        <a:schemeClr val="bg2"/>
                                      </p:to>
                                    </p:animClr>
                                  </p:childTnLst>
                                </p:cTn>
                              </p:par>
                              <p:par>
                                <p:cTn id="43" presetID="3" presetClass="emph" presetSubtype="2" fill="hold" nodeType="withEffect">
                                  <p:stCondLst>
                                    <p:cond delay="0"/>
                                  </p:stCondLst>
                                  <p:childTnLst>
                                    <p:animClr clrSpc="rgb" dir="cw">
                                      <p:cBhvr override="childStyle">
                                        <p:cTn id="44" dur="2000" fill="hold"/>
                                        <p:tgtEl>
                                          <p:spTgt spid="4">
                                            <p:txEl>
                                              <p:pRg st="2" end="2"/>
                                            </p:txEl>
                                          </p:spTgt>
                                        </p:tgtEl>
                                        <p:attrNameLst>
                                          <p:attrName>style.color</p:attrName>
                                        </p:attrNameLst>
                                      </p:cBhvr>
                                      <p:to>
                                        <a:schemeClr val="bg2"/>
                                      </p:to>
                                    </p:animClr>
                                  </p:childTnLst>
                                </p:cTn>
                              </p:par>
                              <p:par>
                                <p:cTn id="45" presetID="3" presetClass="emph" presetSubtype="2" fill="hold" nodeType="withEffect">
                                  <p:stCondLst>
                                    <p:cond delay="0"/>
                                  </p:stCondLst>
                                  <p:childTnLst>
                                    <p:animClr clrSpc="rgb" dir="cw">
                                      <p:cBhvr override="childStyle">
                                        <p:cTn id="46" dur="2000" fill="hold"/>
                                        <p:tgtEl>
                                          <p:spTgt spid="4">
                                            <p:txEl>
                                              <p:pRg st="3" end="3"/>
                                            </p:txEl>
                                          </p:spTgt>
                                        </p:tgtEl>
                                        <p:attrNameLst>
                                          <p:attrName>style.color</p:attrName>
                                        </p:attrNameLst>
                                      </p:cBhvr>
                                      <p:to>
                                        <a:schemeClr val="bg2"/>
                                      </p:to>
                                    </p:animClr>
                                  </p:childTnLst>
                                </p:cTn>
                              </p:par>
                              <p:par>
                                <p:cTn id="47" presetID="3" presetClass="emph" presetSubtype="2" fill="hold" nodeType="withEffect">
                                  <p:stCondLst>
                                    <p:cond delay="0"/>
                                  </p:stCondLst>
                                  <p:childTnLst>
                                    <p:animClr clrSpc="rgb" dir="cw">
                                      <p:cBhvr override="childStyle">
                                        <p:cTn id="48" dur="2000" fill="hold"/>
                                        <p:tgtEl>
                                          <p:spTgt spid="4">
                                            <p:txEl>
                                              <p:pRg st="4" end="4"/>
                                            </p:txEl>
                                          </p:spTgt>
                                        </p:tgtEl>
                                        <p:attrNameLst>
                                          <p:attrName>style.color</p:attrName>
                                        </p:attrNameLst>
                                      </p:cBhvr>
                                      <p:to>
                                        <a:schemeClr val="bg2"/>
                                      </p:to>
                                    </p:animClr>
                                  </p:childTnLst>
                                </p:cTn>
                              </p:par>
                              <p:par>
                                <p:cTn id="49" presetID="3" presetClass="emph" presetSubtype="2" fill="hold" nodeType="withEffect">
                                  <p:stCondLst>
                                    <p:cond delay="0"/>
                                  </p:stCondLst>
                                  <p:childTnLst>
                                    <p:animClr clrSpc="rgb" dir="cw">
                                      <p:cBhvr override="childStyle">
                                        <p:cTn id="50" dur="2000" fill="hold"/>
                                        <p:tgtEl>
                                          <p:spTgt spid="4">
                                            <p:txEl>
                                              <p:pRg st="1" end="1"/>
                                            </p:txEl>
                                          </p:spTgt>
                                        </p:tgtEl>
                                        <p:attrNameLst>
                                          <p:attrName>style.color</p:attrName>
                                        </p:attrNameLst>
                                      </p:cBhvr>
                                      <p:to>
                                        <a:schemeClr val="bg2"/>
                                      </p:to>
                                    </p:animClr>
                                  </p:childTnLst>
                                </p:cTn>
                              </p:par>
                              <p:par>
                                <p:cTn id="51" presetID="3" presetClass="emph" presetSubtype="2" fill="hold" nodeType="withEffect">
                                  <p:stCondLst>
                                    <p:cond delay="0"/>
                                  </p:stCondLst>
                                  <p:childTnLst>
                                    <p:animClr clrSpc="rgb" dir="cw">
                                      <p:cBhvr override="childStyle">
                                        <p:cTn id="52" dur="2000" fill="hold"/>
                                        <p:tgtEl>
                                          <p:spTgt spid="4">
                                            <p:txEl>
                                              <p:pRg st="12" end="12"/>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A6F1221D-A274-4AAA-A902-268CFA0FFA6C}" type="slidenum">
              <a:rPr lang="es-ES"/>
              <a:pPr/>
              <a:t>11</a:t>
            </a:fld>
            <a:endParaRPr lang="es-ES"/>
          </a:p>
        </p:txBody>
      </p:sp>
      <p:sp>
        <p:nvSpPr>
          <p:cNvPr id="116738" name="Rectangle 2"/>
          <p:cNvSpPr>
            <a:spLocks noGrp="1" noChangeArrowheads="1"/>
          </p:cNvSpPr>
          <p:nvPr>
            <p:ph type="title"/>
          </p:nvPr>
        </p:nvSpPr>
        <p:spPr/>
        <p:txBody>
          <a:bodyPr>
            <a:normAutofit fontScale="90000"/>
          </a:bodyPr>
          <a:lstStyle/>
          <a:p>
            <a:r>
              <a:rPr lang="es-ES" dirty="0"/>
              <a:t>Relación de densidad v/s Calado y Desplazamiento</a:t>
            </a:r>
          </a:p>
        </p:txBody>
      </p:sp>
      <p:sp>
        <p:nvSpPr>
          <p:cNvPr id="116739" name="Rectangle 3"/>
          <p:cNvSpPr>
            <a:spLocks noGrp="1" noChangeArrowheads="1"/>
          </p:cNvSpPr>
          <p:nvPr>
            <p:ph type="body" idx="1"/>
          </p:nvPr>
        </p:nvSpPr>
        <p:spPr/>
        <p:txBody>
          <a:bodyPr/>
          <a:lstStyle/>
          <a:p>
            <a:r>
              <a:rPr lang="es-ES" sz="2400" dirty="0"/>
              <a:t>Efecto del cambio de densidad del agua cuando el desplazamiento es constante.</a:t>
            </a:r>
          </a:p>
          <a:p>
            <a:pPr lvl="1"/>
            <a:r>
              <a:rPr lang="es-ES" sz="2000" dirty="0"/>
              <a:t>Cuando un buque se desplaza de agua de una densidad a otra, cambiará su calado.</a:t>
            </a:r>
          </a:p>
          <a:p>
            <a:pPr lvl="1"/>
            <a:r>
              <a:rPr lang="es-ES" sz="2000" dirty="0"/>
              <a:t>Esto se debe a que el buque desplaza la misma cantidad de masa de agua en cada caso.</a:t>
            </a:r>
          </a:p>
          <a:p>
            <a:pPr lvl="1">
              <a:spcBef>
                <a:spcPts val="600"/>
              </a:spcBef>
            </a:pPr>
            <a:r>
              <a:rPr lang="es-ES" sz="2000" dirty="0"/>
              <a:t>Como cambia la densidad del agua, el volumen de agua desplazada también variará</a:t>
            </a:r>
          </a:p>
          <a:p>
            <a:pPr lvl="2">
              <a:spcBef>
                <a:spcPts val="600"/>
              </a:spcBef>
            </a:pPr>
            <a:r>
              <a:rPr lang="es-ES" sz="1800" dirty="0"/>
              <a:t>Masa = Volumen x Densidad</a:t>
            </a:r>
          </a:p>
          <a:p>
            <a:pPr lvl="2">
              <a:spcBef>
                <a:spcPts val="600"/>
              </a:spcBef>
            </a:pPr>
            <a:r>
              <a:rPr lang="es-ES" sz="1800" dirty="0"/>
              <a:t>Si la densidad del agua aumenta, el volumen de agua desplazada disminuirá para mantener la masa constante y viceversa.</a:t>
            </a:r>
          </a:p>
        </p:txBody>
      </p:sp>
      <p:sp>
        <p:nvSpPr>
          <p:cNvPr id="2" name="Marcador de fecha 1">
            <a:extLst>
              <a:ext uri="{FF2B5EF4-FFF2-40B4-BE49-F238E27FC236}">
                <a16:creationId xmlns:a16="http://schemas.microsoft.com/office/drawing/2014/main" id="{5F1C3414-5674-C467-371C-6FE6AD250E4C}"/>
              </a:ext>
            </a:extLst>
          </p:cNvPr>
          <p:cNvSpPr>
            <a:spLocks noGrp="1"/>
          </p:cNvSpPr>
          <p:nvPr>
            <p:ph type="dt" sz="half" idx="10"/>
          </p:nvPr>
        </p:nvSpPr>
        <p:spPr/>
        <p:txBody>
          <a:bodyPr/>
          <a:lstStyle/>
          <a:p>
            <a:pPr>
              <a:defRPr/>
            </a:pPr>
            <a:fld id="{16476A2E-42B6-442C-8427-EF5249CAD754}" type="datetime1">
              <a:rPr lang="es-CL" smtClean="0"/>
              <a:t>18-03-2024</a:t>
            </a:fld>
            <a:endParaRPr lang="es-ES"/>
          </a:p>
        </p:txBody>
      </p:sp>
      <p:sp>
        <p:nvSpPr>
          <p:cNvPr id="3" name="Marcador de pie de página 2">
            <a:extLst>
              <a:ext uri="{FF2B5EF4-FFF2-40B4-BE49-F238E27FC236}">
                <a16:creationId xmlns:a16="http://schemas.microsoft.com/office/drawing/2014/main" id="{ACEA230A-7C16-3E86-8137-D14D3BC7FBFE}"/>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6739">
                                            <p:txEl>
                                              <p:pRg st="1" end="1"/>
                                            </p:txEl>
                                          </p:spTgt>
                                        </p:tgtEl>
                                        <p:attrNameLst>
                                          <p:attrName>style.visibility</p:attrName>
                                        </p:attrNameLst>
                                      </p:cBhvr>
                                      <p:to>
                                        <p:strVal val="visible"/>
                                      </p:to>
                                    </p:set>
                                    <p:animEffect transition="in" filter="dissolve">
                                      <p:cBhvr>
                                        <p:cTn id="7" dur="500"/>
                                        <p:tgtEl>
                                          <p:spTgt spid="11673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16739">
                                            <p:txEl>
                                              <p:pRg st="2" end="2"/>
                                            </p:txEl>
                                          </p:spTgt>
                                        </p:tgtEl>
                                        <p:attrNameLst>
                                          <p:attrName>style.visibility</p:attrName>
                                        </p:attrNameLst>
                                      </p:cBhvr>
                                      <p:to>
                                        <p:strVal val="visible"/>
                                      </p:to>
                                    </p:set>
                                    <p:animEffect transition="in" filter="dissolve">
                                      <p:cBhvr>
                                        <p:cTn id="12" dur="500"/>
                                        <p:tgtEl>
                                          <p:spTgt spid="11673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16739">
                                            <p:txEl>
                                              <p:pRg st="3" end="3"/>
                                            </p:txEl>
                                          </p:spTgt>
                                        </p:tgtEl>
                                        <p:attrNameLst>
                                          <p:attrName>style.visibility</p:attrName>
                                        </p:attrNameLst>
                                      </p:cBhvr>
                                      <p:to>
                                        <p:strVal val="visible"/>
                                      </p:to>
                                    </p:set>
                                    <p:animEffect transition="in" filter="dissolve">
                                      <p:cBhvr>
                                        <p:cTn id="17" dur="500"/>
                                        <p:tgtEl>
                                          <p:spTgt spid="11673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16739">
                                            <p:txEl>
                                              <p:pRg st="4" end="4"/>
                                            </p:txEl>
                                          </p:spTgt>
                                        </p:tgtEl>
                                        <p:attrNameLst>
                                          <p:attrName>style.visibility</p:attrName>
                                        </p:attrNameLst>
                                      </p:cBhvr>
                                      <p:to>
                                        <p:strVal val="visible"/>
                                      </p:to>
                                    </p:set>
                                    <p:animEffect transition="in" filter="dissolve">
                                      <p:cBhvr>
                                        <p:cTn id="22" dur="500"/>
                                        <p:tgtEl>
                                          <p:spTgt spid="11673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16739">
                                            <p:txEl>
                                              <p:pRg st="5" end="5"/>
                                            </p:txEl>
                                          </p:spTgt>
                                        </p:tgtEl>
                                        <p:attrNameLst>
                                          <p:attrName>style.visibility</p:attrName>
                                        </p:attrNameLst>
                                      </p:cBhvr>
                                      <p:to>
                                        <p:strVal val="visible"/>
                                      </p:to>
                                    </p:set>
                                    <p:animEffect transition="in" filter="dissolve">
                                      <p:cBhvr>
                                        <p:cTn id="27" dur="500"/>
                                        <p:tgtEl>
                                          <p:spTgt spid="1167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B28CBB65-5920-41BE-B9BF-D2D1FE6344A9}" type="slidenum">
              <a:rPr lang="es-ES"/>
              <a:pPr/>
              <a:t>12</a:t>
            </a:fld>
            <a:endParaRPr lang="es-ES"/>
          </a:p>
        </p:txBody>
      </p:sp>
      <p:sp>
        <p:nvSpPr>
          <p:cNvPr id="135170" name="Rectangle 2"/>
          <p:cNvSpPr>
            <a:spLocks noChangeArrowheads="1"/>
          </p:cNvSpPr>
          <p:nvPr/>
        </p:nvSpPr>
        <p:spPr bwMode="auto">
          <a:xfrm>
            <a:off x="2571736" y="4667264"/>
            <a:ext cx="4472006" cy="7620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135171" name="Rectangle 3"/>
          <p:cNvSpPr>
            <a:spLocks noGrp="1" noChangeArrowheads="1"/>
          </p:cNvSpPr>
          <p:nvPr>
            <p:ph type="title"/>
          </p:nvPr>
        </p:nvSpPr>
        <p:spPr/>
        <p:txBody>
          <a:bodyPr>
            <a:normAutofit fontScale="90000"/>
          </a:bodyPr>
          <a:lstStyle/>
          <a:p>
            <a:r>
              <a:rPr lang="es-ES"/>
              <a:t>Relación de densidad v/s Calado y Desplazamiento</a:t>
            </a:r>
          </a:p>
        </p:txBody>
      </p:sp>
      <p:sp>
        <p:nvSpPr>
          <p:cNvPr id="135172" name="Rectangle 4"/>
          <p:cNvSpPr>
            <a:spLocks noGrp="1" noChangeArrowheads="1"/>
          </p:cNvSpPr>
          <p:nvPr>
            <p:ph type="body" idx="1"/>
          </p:nvPr>
        </p:nvSpPr>
        <p:spPr>
          <a:xfrm>
            <a:off x="857224" y="1500174"/>
            <a:ext cx="7620000" cy="4114800"/>
          </a:xfrm>
        </p:spPr>
        <p:txBody>
          <a:bodyPr>
            <a:normAutofit lnSpcReduction="10000"/>
          </a:bodyPr>
          <a:lstStyle/>
          <a:p>
            <a:r>
              <a:rPr lang="es-ES" sz="2000" dirty="0"/>
              <a:t>Efecto en artefactos navales con forma de patana rectangular (cajón) - Sea 1 para valores nuevos y 2 valores anteriores.</a:t>
            </a:r>
          </a:p>
          <a:p>
            <a:pPr lvl="1"/>
            <a:r>
              <a:rPr lang="es-ES" sz="1800" dirty="0"/>
              <a:t>Masa de agua desplazada 1 = Masa de agua desplazada 2</a:t>
            </a:r>
          </a:p>
          <a:p>
            <a:pPr lvl="1">
              <a:spcBef>
                <a:spcPts val="600"/>
              </a:spcBef>
            </a:pPr>
            <a:r>
              <a:rPr lang="es-ES" sz="1800" dirty="0"/>
              <a:t>Volumen 1 x densidad 1      = Volumen 2 x densidad 2</a:t>
            </a:r>
            <a:br>
              <a:rPr lang="es-ES" sz="1800" dirty="0"/>
            </a:br>
            <a:r>
              <a:rPr lang="es-ES" sz="1800" dirty="0"/>
              <a:t>	</a:t>
            </a:r>
            <a:r>
              <a:rPr lang="es-ES" sz="1800" u="sng" dirty="0"/>
              <a:t>Volumen 1</a:t>
            </a:r>
            <a:r>
              <a:rPr lang="es-ES" sz="1800" dirty="0"/>
              <a:t>  	         	  = </a:t>
            </a:r>
            <a:r>
              <a:rPr lang="es-ES" sz="1800" u="sng" dirty="0"/>
              <a:t>densidad 2</a:t>
            </a:r>
            <a:br>
              <a:rPr lang="es-ES" sz="1800" u="sng" dirty="0"/>
            </a:br>
            <a:r>
              <a:rPr lang="es-ES" sz="1800" dirty="0"/>
              <a:t>    Volumen 2		      densidad 1</a:t>
            </a:r>
          </a:p>
          <a:p>
            <a:pPr lvl="1"/>
            <a:r>
              <a:rPr lang="es-ES" sz="1800" dirty="0"/>
              <a:t>Pero Volumen es Largo x Ancho x Calado</a:t>
            </a:r>
          </a:p>
          <a:p>
            <a:pPr lvl="1"/>
            <a:r>
              <a:rPr lang="es-ES" sz="1800" dirty="0"/>
              <a:t>Luego:</a:t>
            </a:r>
            <a:br>
              <a:rPr lang="es-ES" sz="1800" dirty="0"/>
            </a:br>
            <a:r>
              <a:rPr lang="es-ES" sz="1800" dirty="0"/>
              <a:t>	</a:t>
            </a:r>
            <a:r>
              <a:rPr lang="es-ES" sz="1800" u="sng" dirty="0"/>
              <a:t>L x A x Calado 1</a:t>
            </a:r>
            <a:r>
              <a:rPr lang="es-ES" sz="1800" dirty="0"/>
              <a:t>               =	</a:t>
            </a:r>
            <a:r>
              <a:rPr lang="es-ES" sz="1800" u="sng" dirty="0"/>
              <a:t>densidad 2</a:t>
            </a:r>
            <a:br>
              <a:rPr lang="es-ES" sz="1800" dirty="0"/>
            </a:br>
            <a:r>
              <a:rPr lang="es-ES" sz="1800" dirty="0"/>
              <a:t>    L x A x Calado 2		densidad 1</a:t>
            </a:r>
          </a:p>
          <a:p>
            <a:pPr lvl="1"/>
            <a:r>
              <a:rPr lang="es-ES" sz="1800" dirty="0"/>
              <a:t>ó</a:t>
            </a:r>
            <a:br>
              <a:rPr lang="es-ES" sz="1800" dirty="0"/>
            </a:br>
            <a:r>
              <a:rPr lang="es-ES" sz="1800" dirty="0"/>
              <a:t>		</a:t>
            </a:r>
            <a:r>
              <a:rPr lang="es-ES" sz="1800" u="sng" dirty="0"/>
              <a:t>Calado 1   </a:t>
            </a:r>
            <a:r>
              <a:rPr lang="es-ES" sz="1800" dirty="0"/>
              <a:t>        =	</a:t>
            </a:r>
            <a:r>
              <a:rPr lang="es-ES" sz="1800" u="sng" dirty="0"/>
              <a:t>Densidad 2</a:t>
            </a:r>
            <a:r>
              <a:rPr lang="es-ES" sz="1800" dirty="0"/>
              <a:t>	</a:t>
            </a:r>
            <a:br>
              <a:rPr lang="es-ES" sz="1800" dirty="0"/>
            </a:br>
            <a:r>
              <a:rPr lang="es-ES" sz="1800" dirty="0"/>
              <a:t>		Calado 2		Densidad 1</a:t>
            </a:r>
          </a:p>
        </p:txBody>
      </p:sp>
      <p:sp>
        <p:nvSpPr>
          <p:cNvPr id="2" name="Marcador de fecha 1">
            <a:extLst>
              <a:ext uri="{FF2B5EF4-FFF2-40B4-BE49-F238E27FC236}">
                <a16:creationId xmlns:a16="http://schemas.microsoft.com/office/drawing/2014/main" id="{31E49A40-C0A2-B43B-94E3-33D887F03E98}"/>
              </a:ext>
            </a:extLst>
          </p:cNvPr>
          <p:cNvSpPr>
            <a:spLocks noGrp="1"/>
          </p:cNvSpPr>
          <p:nvPr>
            <p:ph type="dt" sz="half" idx="10"/>
          </p:nvPr>
        </p:nvSpPr>
        <p:spPr/>
        <p:txBody>
          <a:bodyPr/>
          <a:lstStyle/>
          <a:p>
            <a:pPr>
              <a:defRPr/>
            </a:pPr>
            <a:fld id="{C78F5FE9-8970-44BE-969E-4ED5BB15C659}" type="datetime1">
              <a:rPr lang="es-CL" smtClean="0"/>
              <a:t>18-03-2024</a:t>
            </a:fld>
            <a:endParaRPr lang="es-ES"/>
          </a:p>
        </p:txBody>
      </p:sp>
      <p:sp>
        <p:nvSpPr>
          <p:cNvPr id="3" name="Marcador de pie de página 2">
            <a:extLst>
              <a:ext uri="{FF2B5EF4-FFF2-40B4-BE49-F238E27FC236}">
                <a16:creationId xmlns:a16="http://schemas.microsoft.com/office/drawing/2014/main" id="{913D3DA9-1FF0-E555-D03F-907659046310}"/>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UT 1 Fundamentos de Estabilidad tercera parte</a:t>
            </a:r>
          </a:p>
        </p:txBody>
      </p:sp>
      <p:sp>
        <p:nvSpPr>
          <p:cNvPr id="6" name="5 Marcador de número de diapositiva"/>
          <p:cNvSpPr>
            <a:spLocks noGrp="1"/>
          </p:cNvSpPr>
          <p:nvPr>
            <p:ph type="sldNum" sz="quarter" idx="12"/>
          </p:nvPr>
        </p:nvSpPr>
        <p:spPr/>
        <p:txBody>
          <a:bodyPr/>
          <a:lstStyle/>
          <a:p>
            <a:fld id="{3623C41D-F15B-4B09-88F8-1C74E8BE6E06}" type="slidenum">
              <a:rPr lang="es-ES"/>
              <a:pPr/>
              <a:t>13</a:t>
            </a:fld>
            <a:endParaRPr lang="es-ES"/>
          </a:p>
        </p:txBody>
      </p:sp>
      <p:sp>
        <p:nvSpPr>
          <p:cNvPr id="120834" name="Rectangle 2"/>
          <p:cNvSpPr>
            <a:spLocks noGrp="1" noChangeArrowheads="1"/>
          </p:cNvSpPr>
          <p:nvPr>
            <p:ph type="title"/>
          </p:nvPr>
        </p:nvSpPr>
        <p:spPr/>
        <p:txBody>
          <a:bodyPr/>
          <a:lstStyle/>
          <a:p>
            <a:r>
              <a:rPr lang="es-ES"/>
              <a:t>Ejercicio</a:t>
            </a:r>
          </a:p>
        </p:txBody>
      </p:sp>
      <p:sp>
        <p:nvSpPr>
          <p:cNvPr id="120835" name="Rectangle 3"/>
          <p:cNvSpPr>
            <a:spLocks noGrp="1" noChangeArrowheads="1"/>
          </p:cNvSpPr>
          <p:nvPr>
            <p:ph type="body" idx="1"/>
          </p:nvPr>
        </p:nvSpPr>
        <p:spPr/>
        <p:txBody>
          <a:bodyPr/>
          <a:lstStyle/>
          <a:p>
            <a:r>
              <a:rPr lang="es-ES"/>
              <a:t>Un artefacto naval de forma de caja tiene un calado medio de 2.1 metros. Flota en agua de densidad 1020 kg/m</a:t>
            </a:r>
            <a:r>
              <a:rPr lang="es-ES" baseline="30000"/>
              <a:t>3</a:t>
            </a:r>
            <a:r>
              <a:rPr lang="es-ES"/>
              <a:t>. Encontrar su calado medio para un desplazamiento de  misma masa, flotando en agua salada de densidad 1025 kg/m</a:t>
            </a:r>
            <a:r>
              <a:rPr lang="es-ES" baseline="30000"/>
              <a:t>3</a:t>
            </a:r>
            <a:r>
              <a:rPr lang="es-ES"/>
              <a:t>.</a:t>
            </a:r>
          </a:p>
        </p:txBody>
      </p:sp>
      <p:sp>
        <p:nvSpPr>
          <p:cNvPr id="2" name="Marcador de fecha 1">
            <a:extLst>
              <a:ext uri="{FF2B5EF4-FFF2-40B4-BE49-F238E27FC236}">
                <a16:creationId xmlns:a16="http://schemas.microsoft.com/office/drawing/2014/main" id="{8B8AA409-0ACC-1722-B950-25AE56232A3B}"/>
              </a:ext>
            </a:extLst>
          </p:cNvPr>
          <p:cNvSpPr>
            <a:spLocks noGrp="1"/>
          </p:cNvSpPr>
          <p:nvPr>
            <p:ph type="dt" sz="half" idx="10"/>
          </p:nvPr>
        </p:nvSpPr>
        <p:spPr/>
        <p:txBody>
          <a:bodyPr/>
          <a:lstStyle/>
          <a:p>
            <a:pPr>
              <a:defRPr/>
            </a:pPr>
            <a:fld id="{3B75F842-FDC5-4611-B664-3DA5E20A212F}" type="datetime1">
              <a:rPr lang="es-CL" smtClean="0"/>
              <a:t>18-03-2024</a:t>
            </a:fld>
            <a:endParaRPr lang="es-ES"/>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UT 1 Fundamentos de Estabilidad tercera parte</a:t>
            </a:r>
          </a:p>
        </p:txBody>
      </p:sp>
      <p:sp>
        <p:nvSpPr>
          <p:cNvPr id="6" name="5 Marcador de número de diapositiva"/>
          <p:cNvSpPr>
            <a:spLocks noGrp="1"/>
          </p:cNvSpPr>
          <p:nvPr>
            <p:ph type="sldNum" sz="quarter" idx="12"/>
          </p:nvPr>
        </p:nvSpPr>
        <p:spPr/>
        <p:txBody>
          <a:bodyPr/>
          <a:lstStyle/>
          <a:p>
            <a:fld id="{B6CD2538-9F90-4E99-9BD1-AB5EAC6BE6AA}" type="slidenum">
              <a:rPr lang="es-ES"/>
              <a:pPr/>
              <a:t>14</a:t>
            </a:fld>
            <a:endParaRPr lang="es-ES"/>
          </a:p>
        </p:txBody>
      </p:sp>
      <p:sp>
        <p:nvSpPr>
          <p:cNvPr id="121858" name="Rectangle 2"/>
          <p:cNvSpPr>
            <a:spLocks noGrp="1" noChangeArrowheads="1"/>
          </p:cNvSpPr>
          <p:nvPr>
            <p:ph type="title"/>
          </p:nvPr>
        </p:nvSpPr>
        <p:spPr/>
        <p:txBody>
          <a:bodyPr/>
          <a:lstStyle/>
          <a:p>
            <a:r>
              <a:rPr lang="es-ES" dirty="0"/>
              <a:t>Solución</a:t>
            </a:r>
          </a:p>
        </p:txBody>
      </p:sp>
      <p:sp>
        <p:nvSpPr>
          <p:cNvPr id="121859" name="Rectangle 3"/>
          <p:cNvSpPr>
            <a:spLocks noGrp="1" noChangeArrowheads="1"/>
          </p:cNvSpPr>
          <p:nvPr>
            <p:ph type="body" idx="1"/>
          </p:nvPr>
        </p:nvSpPr>
        <p:spPr/>
        <p:txBody>
          <a:bodyPr/>
          <a:lstStyle/>
          <a:p>
            <a:pPr lvl="1"/>
            <a:r>
              <a:rPr lang="es-ES" u="sng" dirty="0"/>
              <a:t>Calado nuevo</a:t>
            </a:r>
            <a:r>
              <a:rPr lang="es-ES" dirty="0"/>
              <a:t> = </a:t>
            </a:r>
            <a:r>
              <a:rPr lang="es-ES" u="sng" dirty="0"/>
              <a:t>Densidad inicial</a:t>
            </a:r>
            <a:br>
              <a:rPr lang="es-ES" dirty="0"/>
            </a:br>
            <a:r>
              <a:rPr lang="es-ES" dirty="0"/>
              <a:t>Calado inicial     Densidad nueva</a:t>
            </a:r>
          </a:p>
          <a:p>
            <a:pPr lvl="1"/>
            <a:r>
              <a:rPr lang="es-ES" dirty="0"/>
              <a:t>Calado nuevo = </a:t>
            </a:r>
            <a:r>
              <a:rPr lang="es-ES" u="sng" dirty="0"/>
              <a:t>Densidad inicial</a:t>
            </a:r>
            <a:r>
              <a:rPr lang="es-ES" dirty="0"/>
              <a:t> x Calado inicial		     	   Densidad nueva</a:t>
            </a:r>
          </a:p>
          <a:p>
            <a:pPr lvl="1"/>
            <a:r>
              <a:rPr lang="es-ES" dirty="0"/>
              <a:t>Calado 1 = </a:t>
            </a:r>
            <a:r>
              <a:rPr lang="es-ES" u="sng" dirty="0"/>
              <a:t>1020</a:t>
            </a:r>
            <a:r>
              <a:rPr lang="es-ES" dirty="0"/>
              <a:t> x 2.1</a:t>
            </a:r>
            <a:br>
              <a:rPr lang="es-ES" dirty="0"/>
            </a:br>
            <a:r>
              <a:rPr lang="es-ES" dirty="0"/>
              <a:t>		     1025</a:t>
            </a:r>
            <a:br>
              <a:rPr lang="es-ES" dirty="0"/>
            </a:br>
            <a:r>
              <a:rPr lang="es-ES" dirty="0"/>
              <a:t>		  = 2.09 metros 	</a:t>
            </a:r>
            <a:endParaRPr lang="es-ES" u="sng" dirty="0"/>
          </a:p>
        </p:txBody>
      </p:sp>
      <p:sp>
        <p:nvSpPr>
          <p:cNvPr id="2" name="Marcador de fecha 1">
            <a:extLst>
              <a:ext uri="{FF2B5EF4-FFF2-40B4-BE49-F238E27FC236}">
                <a16:creationId xmlns:a16="http://schemas.microsoft.com/office/drawing/2014/main" id="{32D72A8B-C8F8-44BD-E9A7-FA7384CF3B6E}"/>
              </a:ext>
            </a:extLst>
          </p:cNvPr>
          <p:cNvSpPr>
            <a:spLocks noGrp="1"/>
          </p:cNvSpPr>
          <p:nvPr>
            <p:ph type="dt" sz="half" idx="10"/>
          </p:nvPr>
        </p:nvSpPr>
        <p:spPr/>
        <p:txBody>
          <a:bodyPr/>
          <a:lstStyle/>
          <a:p>
            <a:pPr>
              <a:defRPr/>
            </a:pPr>
            <a:fld id="{326AE3D2-20E2-4F6B-A4F8-A0B77C239403}" type="datetime1">
              <a:rPr lang="es-CL" smtClean="0"/>
              <a:t>18-03-2024</a:t>
            </a:fld>
            <a:endParaRPr lang="es-ES"/>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5 Marcador de pie de página"/>
          <p:cNvSpPr>
            <a:spLocks noGrp="1"/>
          </p:cNvSpPr>
          <p:nvPr>
            <p:ph type="ftr" sz="quarter" idx="11"/>
          </p:nvPr>
        </p:nvSpPr>
        <p:spPr/>
        <p:txBody>
          <a:bodyPr/>
          <a:lstStyle/>
          <a:p>
            <a:r>
              <a:rPr lang="es-ES"/>
              <a:t>UT 1 Fundamentos de Estabilidad tercera parte</a:t>
            </a:r>
          </a:p>
        </p:txBody>
      </p:sp>
      <p:sp>
        <p:nvSpPr>
          <p:cNvPr id="27" name="6 Marcador de número de diapositiva"/>
          <p:cNvSpPr>
            <a:spLocks noGrp="1"/>
          </p:cNvSpPr>
          <p:nvPr>
            <p:ph type="sldNum" sz="quarter" idx="12"/>
          </p:nvPr>
        </p:nvSpPr>
        <p:spPr/>
        <p:txBody>
          <a:bodyPr/>
          <a:lstStyle/>
          <a:p>
            <a:fld id="{45398AAD-AF83-45BA-BBA1-5ED6AD7FCE27}" type="slidenum">
              <a:rPr lang="es-ES"/>
              <a:pPr/>
              <a:t>15</a:t>
            </a:fld>
            <a:endParaRPr lang="es-ES"/>
          </a:p>
        </p:txBody>
      </p:sp>
      <p:sp>
        <p:nvSpPr>
          <p:cNvPr id="122882" name="Rectangle 2"/>
          <p:cNvSpPr>
            <a:spLocks noGrp="1" noChangeArrowheads="1"/>
          </p:cNvSpPr>
          <p:nvPr>
            <p:ph type="title"/>
          </p:nvPr>
        </p:nvSpPr>
        <p:spPr/>
        <p:txBody>
          <a:bodyPr/>
          <a:lstStyle/>
          <a:p>
            <a:r>
              <a:rPr lang="es-ES"/>
              <a:t>Ejercicio 2</a:t>
            </a:r>
          </a:p>
        </p:txBody>
      </p:sp>
      <p:sp>
        <p:nvSpPr>
          <p:cNvPr id="122883" name="Rectangle 3"/>
          <p:cNvSpPr>
            <a:spLocks noGrp="1" noChangeArrowheads="1"/>
          </p:cNvSpPr>
          <p:nvPr>
            <p:ph type="body" sz="half" idx="1"/>
          </p:nvPr>
        </p:nvSpPr>
        <p:spPr/>
        <p:txBody>
          <a:bodyPr/>
          <a:lstStyle/>
          <a:p>
            <a:pPr>
              <a:lnSpc>
                <a:spcPct val="90000"/>
              </a:lnSpc>
            </a:pPr>
            <a:r>
              <a:rPr lang="es-ES" sz="2000" dirty="0"/>
              <a:t>Un artefacto naval de forma de caja flota adrizado en agua dulce (1.000 kg/m</a:t>
            </a:r>
            <a:r>
              <a:rPr lang="es-ES" sz="2000" baseline="30000" dirty="0"/>
              <a:t>3</a:t>
            </a:r>
            <a:r>
              <a:rPr lang="es-ES" sz="2000" dirty="0"/>
              <a:t>), con su centro de boyantez a 0,5 metros sobre la quilla. Encontrar la posición del centro de boyantez cuando la unidad está flotando en agua salada</a:t>
            </a:r>
          </a:p>
          <a:p>
            <a:pPr lvl="1">
              <a:lnSpc>
                <a:spcPct val="90000"/>
              </a:lnSpc>
            </a:pPr>
            <a:r>
              <a:rPr lang="es-ES" sz="1800" dirty="0"/>
              <a:t>Recordar que el centro de boyantez es el centro geométrico del volumen sumergido, que para este caso es KB = ½ calado</a:t>
            </a:r>
          </a:p>
        </p:txBody>
      </p:sp>
      <p:grpSp>
        <p:nvGrpSpPr>
          <p:cNvPr id="2" name="Group 25"/>
          <p:cNvGrpSpPr>
            <a:grpSpLocks/>
          </p:cNvGrpSpPr>
          <p:nvPr/>
        </p:nvGrpSpPr>
        <p:grpSpPr bwMode="auto">
          <a:xfrm>
            <a:off x="4948238" y="2895600"/>
            <a:ext cx="3586162" cy="1509713"/>
            <a:chOff x="3117" y="1824"/>
            <a:chExt cx="2259" cy="951"/>
          </a:xfrm>
        </p:grpSpPr>
        <p:sp>
          <p:nvSpPr>
            <p:cNvPr id="122885" name="Rectangle 5"/>
            <p:cNvSpPr>
              <a:spLocks noChangeArrowheads="1"/>
            </p:cNvSpPr>
            <p:nvPr/>
          </p:nvSpPr>
          <p:spPr bwMode="auto">
            <a:xfrm>
              <a:off x="3696" y="1968"/>
              <a:ext cx="1344" cy="624"/>
            </a:xfrm>
            <a:prstGeom prst="rect">
              <a:avLst/>
            </a:prstGeom>
            <a:noFill/>
            <a:ln w="9525">
              <a:solidFill>
                <a:schemeClr val="tx1"/>
              </a:solidFill>
              <a:miter lim="800000"/>
              <a:headEnd/>
              <a:tailEnd/>
            </a:ln>
            <a:effectLst/>
          </p:spPr>
          <p:txBody>
            <a:bodyPr wrap="none" anchor="ctr"/>
            <a:lstStyle/>
            <a:p>
              <a:endParaRPr lang="es-CL"/>
            </a:p>
          </p:txBody>
        </p:sp>
        <p:sp>
          <p:nvSpPr>
            <p:cNvPr id="122886" name="Line 6"/>
            <p:cNvSpPr>
              <a:spLocks noChangeShapeType="1"/>
            </p:cNvSpPr>
            <p:nvPr/>
          </p:nvSpPr>
          <p:spPr bwMode="auto">
            <a:xfrm>
              <a:off x="3360" y="2256"/>
              <a:ext cx="2016" cy="0"/>
            </a:xfrm>
            <a:prstGeom prst="line">
              <a:avLst/>
            </a:prstGeom>
            <a:noFill/>
            <a:ln w="9525">
              <a:solidFill>
                <a:schemeClr val="accent2"/>
              </a:solidFill>
              <a:round/>
              <a:headEnd/>
              <a:tailEnd/>
            </a:ln>
            <a:effectLst/>
          </p:spPr>
          <p:txBody>
            <a:bodyPr wrap="none"/>
            <a:lstStyle/>
            <a:p>
              <a:endParaRPr lang="es-CL"/>
            </a:p>
          </p:txBody>
        </p:sp>
        <p:sp>
          <p:nvSpPr>
            <p:cNvPr id="122887" name="Line 7"/>
            <p:cNvSpPr>
              <a:spLocks noChangeShapeType="1"/>
            </p:cNvSpPr>
            <p:nvPr/>
          </p:nvSpPr>
          <p:spPr bwMode="auto">
            <a:xfrm>
              <a:off x="3456" y="2304"/>
              <a:ext cx="144" cy="0"/>
            </a:xfrm>
            <a:prstGeom prst="line">
              <a:avLst/>
            </a:prstGeom>
            <a:noFill/>
            <a:ln w="9525">
              <a:solidFill>
                <a:schemeClr val="accent2"/>
              </a:solidFill>
              <a:round/>
              <a:headEnd/>
              <a:tailEnd/>
            </a:ln>
            <a:effectLst/>
          </p:spPr>
          <p:txBody>
            <a:bodyPr wrap="none"/>
            <a:lstStyle/>
            <a:p>
              <a:endParaRPr lang="es-CL"/>
            </a:p>
          </p:txBody>
        </p:sp>
        <p:sp>
          <p:nvSpPr>
            <p:cNvPr id="122888" name="Line 8"/>
            <p:cNvSpPr>
              <a:spLocks noChangeShapeType="1"/>
            </p:cNvSpPr>
            <p:nvPr/>
          </p:nvSpPr>
          <p:spPr bwMode="auto">
            <a:xfrm>
              <a:off x="3552" y="2352"/>
              <a:ext cx="48" cy="0"/>
            </a:xfrm>
            <a:prstGeom prst="line">
              <a:avLst/>
            </a:prstGeom>
            <a:noFill/>
            <a:ln w="9525">
              <a:solidFill>
                <a:schemeClr val="accent2"/>
              </a:solidFill>
              <a:round/>
              <a:headEnd/>
              <a:tailEnd/>
            </a:ln>
            <a:effectLst/>
          </p:spPr>
          <p:txBody>
            <a:bodyPr wrap="none"/>
            <a:lstStyle/>
            <a:p>
              <a:endParaRPr lang="es-CL"/>
            </a:p>
          </p:txBody>
        </p:sp>
        <p:sp>
          <p:nvSpPr>
            <p:cNvPr id="122889" name="Line 9"/>
            <p:cNvSpPr>
              <a:spLocks noChangeShapeType="1"/>
            </p:cNvSpPr>
            <p:nvPr/>
          </p:nvSpPr>
          <p:spPr bwMode="auto">
            <a:xfrm>
              <a:off x="5136" y="2304"/>
              <a:ext cx="144" cy="0"/>
            </a:xfrm>
            <a:prstGeom prst="line">
              <a:avLst/>
            </a:prstGeom>
            <a:noFill/>
            <a:ln w="9525">
              <a:solidFill>
                <a:schemeClr val="accent2"/>
              </a:solidFill>
              <a:round/>
              <a:headEnd/>
              <a:tailEnd/>
            </a:ln>
            <a:effectLst/>
          </p:spPr>
          <p:txBody>
            <a:bodyPr wrap="none"/>
            <a:lstStyle/>
            <a:p>
              <a:endParaRPr lang="es-CL"/>
            </a:p>
          </p:txBody>
        </p:sp>
        <p:sp>
          <p:nvSpPr>
            <p:cNvPr id="122890" name="Line 10"/>
            <p:cNvSpPr>
              <a:spLocks noChangeShapeType="1"/>
            </p:cNvSpPr>
            <p:nvPr/>
          </p:nvSpPr>
          <p:spPr bwMode="auto">
            <a:xfrm>
              <a:off x="5136" y="2352"/>
              <a:ext cx="48" cy="0"/>
            </a:xfrm>
            <a:prstGeom prst="line">
              <a:avLst/>
            </a:prstGeom>
            <a:noFill/>
            <a:ln w="9525">
              <a:solidFill>
                <a:schemeClr val="accent2"/>
              </a:solidFill>
              <a:round/>
              <a:headEnd/>
              <a:tailEnd/>
            </a:ln>
            <a:effectLst/>
          </p:spPr>
          <p:txBody>
            <a:bodyPr wrap="none"/>
            <a:lstStyle/>
            <a:p>
              <a:endParaRPr lang="es-CL"/>
            </a:p>
          </p:txBody>
        </p:sp>
        <p:sp>
          <p:nvSpPr>
            <p:cNvPr id="122891" name="Text Box 11"/>
            <p:cNvSpPr txBox="1">
              <a:spLocks noChangeArrowheads="1"/>
            </p:cNvSpPr>
            <p:nvPr/>
          </p:nvSpPr>
          <p:spPr bwMode="auto">
            <a:xfrm>
              <a:off x="3312" y="2064"/>
              <a:ext cx="192" cy="212"/>
            </a:xfrm>
            <a:prstGeom prst="rect">
              <a:avLst/>
            </a:prstGeom>
            <a:noFill/>
            <a:ln w="9525">
              <a:noFill/>
              <a:miter lim="800000"/>
              <a:headEnd/>
              <a:tailEnd/>
            </a:ln>
            <a:effectLst/>
          </p:spPr>
          <p:txBody>
            <a:bodyPr>
              <a:spAutoFit/>
            </a:bodyPr>
            <a:lstStyle/>
            <a:p>
              <a:pPr>
                <a:spcBef>
                  <a:spcPct val="50000"/>
                </a:spcBef>
              </a:pPr>
              <a:r>
                <a:rPr lang="es-ES" sz="1600">
                  <a:solidFill>
                    <a:schemeClr val="accent2"/>
                  </a:solidFill>
                </a:rPr>
                <a:t>L</a:t>
              </a:r>
            </a:p>
          </p:txBody>
        </p:sp>
        <p:sp>
          <p:nvSpPr>
            <p:cNvPr id="122892" name="Text Box 12"/>
            <p:cNvSpPr txBox="1">
              <a:spLocks noChangeArrowheads="1"/>
            </p:cNvSpPr>
            <p:nvPr/>
          </p:nvSpPr>
          <p:spPr bwMode="auto">
            <a:xfrm>
              <a:off x="5088" y="2064"/>
              <a:ext cx="192" cy="212"/>
            </a:xfrm>
            <a:prstGeom prst="rect">
              <a:avLst/>
            </a:prstGeom>
            <a:noFill/>
            <a:ln w="9525">
              <a:noFill/>
              <a:miter lim="800000"/>
              <a:headEnd/>
              <a:tailEnd/>
            </a:ln>
            <a:effectLst/>
          </p:spPr>
          <p:txBody>
            <a:bodyPr>
              <a:spAutoFit/>
            </a:bodyPr>
            <a:lstStyle/>
            <a:p>
              <a:pPr>
                <a:spcBef>
                  <a:spcPct val="50000"/>
                </a:spcBef>
              </a:pPr>
              <a:r>
                <a:rPr lang="es-ES" sz="1600">
                  <a:solidFill>
                    <a:schemeClr val="accent2"/>
                  </a:solidFill>
                </a:rPr>
                <a:t>A</a:t>
              </a:r>
            </a:p>
          </p:txBody>
        </p:sp>
        <p:sp>
          <p:nvSpPr>
            <p:cNvPr id="122893" name="Line 13"/>
            <p:cNvSpPr>
              <a:spLocks noChangeShapeType="1"/>
            </p:cNvSpPr>
            <p:nvPr/>
          </p:nvSpPr>
          <p:spPr bwMode="auto">
            <a:xfrm>
              <a:off x="4368" y="1824"/>
              <a:ext cx="0" cy="912"/>
            </a:xfrm>
            <a:prstGeom prst="line">
              <a:avLst/>
            </a:prstGeom>
            <a:noFill/>
            <a:ln w="9525">
              <a:solidFill>
                <a:schemeClr val="tx1"/>
              </a:solidFill>
              <a:prstDash val="dashDot"/>
              <a:round/>
              <a:headEnd/>
              <a:tailEnd/>
            </a:ln>
            <a:effectLst/>
          </p:spPr>
          <p:txBody>
            <a:bodyPr wrap="none"/>
            <a:lstStyle/>
            <a:p>
              <a:endParaRPr lang="es-CL"/>
            </a:p>
          </p:txBody>
        </p:sp>
        <p:sp>
          <p:nvSpPr>
            <p:cNvPr id="122894" name="Text Box 14"/>
            <p:cNvSpPr txBox="1">
              <a:spLocks noChangeArrowheads="1"/>
            </p:cNvSpPr>
            <p:nvPr/>
          </p:nvSpPr>
          <p:spPr bwMode="auto">
            <a:xfrm>
              <a:off x="4215" y="2563"/>
              <a:ext cx="192" cy="212"/>
            </a:xfrm>
            <a:prstGeom prst="rect">
              <a:avLst/>
            </a:prstGeom>
            <a:noFill/>
            <a:ln w="9525">
              <a:noFill/>
              <a:miter lim="800000"/>
              <a:headEnd/>
              <a:tailEnd/>
            </a:ln>
            <a:effectLst/>
          </p:spPr>
          <p:txBody>
            <a:bodyPr>
              <a:spAutoFit/>
            </a:bodyPr>
            <a:lstStyle/>
            <a:p>
              <a:pPr>
                <a:spcBef>
                  <a:spcPct val="50000"/>
                </a:spcBef>
              </a:pPr>
              <a:r>
                <a:rPr lang="es-ES" sz="1600"/>
                <a:t>K</a:t>
              </a:r>
            </a:p>
          </p:txBody>
        </p:sp>
        <p:sp>
          <p:nvSpPr>
            <p:cNvPr id="122895" name="Text Box 15"/>
            <p:cNvSpPr txBox="1">
              <a:spLocks noChangeArrowheads="1"/>
            </p:cNvSpPr>
            <p:nvPr/>
          </p:nvSpPr>
          <p:spPr bwMode="auto">
            <a:xfrm>
              <a:off x="4203" y="2331"/>
              <a:ext cx="192" cy="212"/>
            </a:xfrm>
            <a:prstGeom prst="rect">
              <a:avLst/>
            </a:prstGeom>
            <a:noFill/>
            <a:ln w="9525">
              <a:noFill/>
              <a:miter lim="800000"/>
              <a:headEnd/>
              <a:tailEnd/>
            </a:ln>
            <a:effectLst/>
          </p:spPr>
          <p:txBody>
            <a:bodyPr>
              <a:spAutoFit/>
            </a:bodyPr>
            <a:lstStyle/>
            <a:p>
              <a:pPr>
                <a:spcBef>
                  <a:spcPct val="50000"/>
                </a:spcBef>
              </a:pPr>
              <a:r>
                <a:rPr lang="es-ES" sz="1600"/>
                <a:t>B</a:t>
              </a:r>
            </a:p>
          </p:txBody>
        </p:sp>
        <p:sp>
          <p:nvSpPr>
            <p:cNvPr id="122896" name="Line 16"/>
            <p:cNvSpPr>
              <a:spLocks noChangeShapeType="1"/>
            </p:cNvSpPr>
            <p:nvPr/>
          </p:nvSpPr>
          <p:spPr bwMode="auto">
            <a:xfrm>
              <a:off x="4368" y="2421"/>
              <a:ext cx="192" cy="0"/>
            </a:xfrm>
            <a:prstGeom prst="line">
              <a:avLst/>
            </a:prstGeom>
            <a:noFill/>
            <a:ln w="9525">
              <a:solidFill>
                <a:schemeClr val="tx1"/>
              </a:solidFill>
              <a:prstDash val="sysDot"/>
              <a:round/>
              <a:headEnd/>
              <a:tailEnd/>
            </a:ln>
            <a:effectLst/>
          </p:spPr>
          <p:txBody>
            <a:bodyPr wrap="none"/>
            <a:lstStyle/>
            <a:p>
              <a:endParaRPr lang="es-CL"/>
            </a:p>
          </p:txBody>
        </p:sp>
        <p:sp>
          <p:nvSpPr>
            <p:cNvPr id="122897" name="Text Box 17"/>
            <p:cNvSpPr txBox="1">
              <a:spLocks noChangeArrowheads="1"/>
            </p:cNvSpPr>
            <p:nvPr/>
          </p:nvSpPr>
          <p:spPr bwMode="auto">
            <a:xfrm>
              <a:off x="4512" y="2400"/>
              <a:ext cx="348" cy="213"/>
            </a:xfrm>
            <a:prstGeom prst="rect">
              <a:avLst/>
            </a:prstGeom>
            <a:noFill/>
            <a:ln w="9525">
              <a:noFill/>
              <a:miter lim="800000"/>
              <a:headEnd/>
              <a:tailEnd/>
            </a:ln>
            <a:effectLst/>
          </p:spPr>
          <p:txBody>
            <a:bodyPr wrap="square">
              <a:spAutoFit/>
            </a:bodyPr>
            <a:lstStyle/>
            <a:p>
              <a:pPr>
                <a:spcBef>
                  <a:spcPct val="50000"/>
                </a:spcBef>
              </a:pPr>
              <a:r>
                <a:rPr lang="es-ES" sz="1600" dirty="0"/>
                <a:t>d/2</a:t>
              </a:r>
            </a:p>
          </p:txBody>
        </p:sp>
        <p:sp>
          <p:nvSpPr>
            <p:cNvPr id="122898" name="Line 18"/>
            <p:cNvSpPr>
              <a:spLocks noChangeShapeType="1"/>
            </p:cNvSpPr>
            <p:nvPr/>
          </p:nvSpPr>
          <p:spPr bwMode="auto">
            <a:xfrm flipV="1">
              <a:off x="4659" y="2592"/>
              <a:ext cx="0" cy="144"/>
            </a:xfrm>
            <a:prstGeom prst="line">
              <a:avLst/>
            </a:prstGeom>
            <a:noFill/>
            <a:ln w="9525">
              <a:solidFill>
                <a:schemeClr val="tx1"/>
              </a:solidFill>
              <a:round/>
              <a:headEnd/>
              <a:tailEnd type="triangle" w="med" len="med"/>
            </a:ln>
            <a:effectLst/>
          </p:spPr>
          <p:txBody>
            <a:bodyPr wrap="none"/>
            <a:lstStyle/>
            <a:p>
              <a:endParaRPr lang="es-CL"/>
            </a:p>
          </p:txBody>
        </p:sp>
        <p:sp>
          <p:nvSpPr>
            <p:cNvPr id="122899" name="Line 19"/>
            <p:cNvSpPr>
              <a:spLocks noChangeShapeType="1"/>
            </p:cNvSpPr>
            <p:nvPr/>
          </p:nvSpPr>
          <p:spPr bwMode="auto">
            <a:xfrm>
              <a:off x="4665" y="2304"/>
              <a:ext cx="0" cy="144"/>
            </a:xfrm>
            <a:prstGeom prst="line">
              <a:avLst/>
            </a:prstGeom>
            <a:noFill/>
            <a:ln w="9525">
              <a:solidFill>
                <a:schemeClr val="tx1"/>
              </a:solidFill>
              <a:round/>
              <a:headEnd/>
              <a:tailEnd type="triangle" w="med" len="med"/>
            </a:ln>
            <a:effectLst/>
          </p:spPr>
          <p:txBody>
            <a:bodyPr wrap="none"/>
            <a:lstStyle/>
            <a:p>
              <a:endParaRPr lang="es-CL"/>
            </a:p>
          </p:txBody>
        </p:sp>
        <p:sp>
          <p:nvSpPr>
            <p:cNvPr id="122900" name="Text Box 20"/>
            <p:cNvSpPr txBox="1">
              <a:spLocks noChangeArrowheads="1"/>
            </p:cNvSpPr>
            <p:nvPr/>
          </p:nvSpPr>
          <p:spPr bwMode="auto">
            <a:xfrm>
              <a:off x="3117" y="2334"/>
              <a:ext cx="438" cy="213"/>
            </a:xfrm>
            <a:prstGeom prst="rect">
              <a:avLst/>
            </a:prstGeom>
            <a:noFill/>
            <a:ln w="9525">
              <a:noFill/>
              <a:miter lim="800000"/>
              <a:headEnd/>
              <a:tailEnd/>
            </a:ln>
            <a:effectLst/>
          </p:spPr>
          <p:txBody>
            <a:bodyPr wrap="square">
              <a:spAutoFit/>
            </a:bodyPr>
            <a:lstStyle/>
            <a:p>
              <a:pPr>
                <a:spcBef>
                  <a:spcPct val="50000"/>
                </a:spcBef>
              </a:pPr>
              <a:r>
                <a:rPr lang="es-ES" sz="1600" dirty="0"/>
                <a:t>1 m</a:t>
              </a:r>
            </a:p>
          </p:txBody>
        </p:sp>
        <p:sp>
          <p:nvSpPr>
            <p:cNvPr id="122901" name="Line 21"/>
            <p:cNvSpPr>
              <a:spLocks noChangeShapeType="1"/>
            </p:cNvSpPr>
            <p:nvPr/>
          </p:nvSpPr>
          <p:spPr bwMode="auto">
            <a:xfrm flipV="1">
              <a:off x="3264" y="2592"/>
              <a:ext cx="0" cy="144"/>
            </a:xfrm>
            <a:prstGeom prst="line">
              <a:avLst/>
            </a:prstGeom>
            <a:noFill/>
            <a:ln w="9525">
              <a:solidFill>
                <a:schemeClr val="tx1"/>
              </a:solidFill>
              <a:round/>
              <a:headEnd/>
              <a:tailEnd type="triangle" w="med" len="med"/>
            </a:ln>
            <a:effectLst/>
          </p:spPr>
          <p:txBody>
            <a:bodyPr wrap="none"/>
            <a:lstStyle/>
            <a:p>
              <a:endParaRPr lang="es-CL"/>
            </a:p>
          </p:txBody>
        </p:sp>
        <p:sp>
          <p:nvSpPr>
            <p:cNvPr id="122902" name="Line 22"/>
            <p:cNvSpPr>
              <a:spLocks noChangeShapeType="1"/>
            </p:cNvSpPr>
            <p:nvPr/>
          </p:nvSpPr>
          <p:spPr bwMode="auto">
            <a:xfrm flipV="1">
              <a:off x="3216" y="2592"/>
              <a:ext cx="480" cy="0"/>
            </a:xfrm>
            <a:prstGeom prst="line">
              <a:avLst/>
            </a:prstGeom>
            <a:noFill/>
            <a:ln w="9525">
              <a:solidFill>
                <a:schemeClr val="tx1"/>
              </a:solidFill>
              <a:prstDash val="sysDot"/>
              <a:round/>
              <a:headEnd/>
              <a:tailEnd/>
            </a:ln>
            <a:effectLst/>
          </p:spPr>
          <p:txBody>
            <a:bodyPr wrap="none"/>
            <a:lstStyle/>
            <a:p>
              <a:endParaRPr lang="es-CL"/>
            </a:p>
          </p:txBody>
        </p:sp>
        <p:sp>
          <p:nvSpPr>
            <p:cNvPr id="122903" name="Line 23"/>
            <p:cNvSpPr>
              <a:spLocks noChangeShapeType="1"/>
            </p:cNvSpPr>
            <p:nvPr/>
          </p:nvSpPr>
          <p:spPr bwMode="auto">
            <a:xfrm flipV="1">
              <a:off x="3216" y="2256"/>
              <a:ext cx="480" cy="0"/>
            </a:xfrm>
            <a:prstGeom prst="line">
              <a:avLst/>
            </a:prstGeom>
            <a:noFill/>
            <a:ln w="9525">
              <a:solidFill>
                <a:schemeClr val="tx1"/>
              </a:solidFill>
              <a:prstDash val="sysDot"/>
              <a:round/>
              <a:headEnd/>
              <a:tailEnd/>
            </a:ln>
            <a:effectLst/>
          </p:spPr>
          <p:txBody>
            <a:bodyPr wrap="none"/>
            <a:lstStyle/>
            <a:p>
              <a:endParaRPr lang="es-CL"/>
            </a:p>
          </p:txBody>
        </p:sp>
        <p:sp>
          <p:nvSpPr>
            <p:cNvPr id="122904" name="Line 24"/>
            <p:cNvSpPr>
              <a:spLocks noChangeShapeType="1"/>
            </p:cNvSpPr>
            <p:nvPr/>
          </p:nvSpPr>
          <p:spPr bwMode="auto">
            <a:xfrm>
              <a:off x="3264" y="2112"/>
              <a:ext cx="0" cy="144"/>
            </a:xfrm>
            <a:prstGeom prst="line">
              <a:avLst/>
            </a:prstGeom>
            <a:noFill/>
            <a:ln w="9525">
              <a:solidFill>
                <a:schemeClr val="tx1"/>
              </a:solidFill>
              <a:round/>
              <a:headEnd/>
              <a:tailEnd type="triangle" w="med" len="med"/>
            </a:ln>
            <a:effectLst/>
          </p:spPr>
          <p:txBody>
            <a:bodyPr wrap="none"/>
            <a:lstStyle/>
            <a:p>
              <a:endParaRPr lang="es-CL"/>
            </a:p>
          </p:txBody>
        </p:sp>
      </p:grpSp>
      <p:sp>
        <p:nvSpPr>
          <p:cNvPr id="3" name="Marcador de fecha 2">
            <a:extLst>
              <a:ext uri="{FF2B5EF4-FFF2-40B4-BE49-F238E27FC236}">
                <a16:creationId xmlns:a16="http://schemas.microsoft.com/office/drawing/2014/main" id="{3FA35B0B-33C5-BDF8-8966-C3FEED31CBE0}"/>
              </a:ext>
            </a:extLst>
          </p:cNvPr>
          <p:cNvSpPr>
            <a:spLocks noGrp="1"/>
          </p:cNvSpPr>
          <p:nvPr>
            <p:ph type="dt" sz="half" idx="10"/>
          </p:nvPr>
        </p:nvSpPr>
        <p:spPr/>
        <p:txBody>
          <a:bodyPr/>
          <a:lstStyle/>
          <a:p>
            <a:fld id="{056A8D66-EBF8-43BA-8A63-7D4646090E08}" type="datetime1">
              <a:rPr lang="es-CL" smtClean="0"/>
              <a:t>18-03-2024</a:t>
            </a:fld>
            <a:endParaRPr lang="es-ES"/>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25BB6211-C27A-4BBC-BA70-058161131818}" type="slidenum">
              <a:rPr lang="es-ES"/>
              <a:pPr/>
              <a:t>16</a:t>
            </a:fld>
            <a:endParaRPr lang="es-ES"/>
          </a:p>
        </p:txBody>
      </p:sp>
      <p:sp>
        <p:nvSpPr>
          <p:cNvPr id="124930" name="Rectangle 2"/>
          <p:cNvSpPr>
            <a:spLocks noGrp="1" noChangeArrowheads="1"/>
          </p:cNvSpPr>
          <p:nvPr>
            <p:ph type="title"/>
          </p:nvPr>
        </p:nvSpPr>
        <p:spPr/>
        <p:txBody>
          <a:bodyPr/>
          <a:lstStyle/>
          <a:p>
            <a:r>
              <a:rPr lang="es-ES"/>
              <a:t>Solución 2</a:t>
            </a:r>
          </a:p>
        </p:txBody>
      </p:sp>
      <p:sp>
        <p:nvSpPr>
          <p:cNvPr id="124931" name="Rectangle 3"/>
          <p:cNvSpPr>
            <a:spLocks noGrp="1" noChangeArrowheads="1"/>
          </p:cNvSpPr>
          <p:nvPr>
            <p:ph type="body" idx="1"/>
          </p:nvPr>
        </p:nvSpPr>
        <p:spPr/>
        <p:txBody>
          <a:bodyPr/>
          <a:lstStyle/>
          <a:p>
            <a:r>
              <a:rPr lang="es-ES" dirty="0"/>
              <a:t>En agua dulce; KB = 0,5 metros</a:t>
            </a:r>
          </a:p>
          <a:p>
            <a:r>
              <a:rPr lang="es-ES" dirty="0"/>
              <a:t>En agua salada;</a:t>
            </a:r>
          </a:p>
          <a:p>
            <a:pPr lvl="1"/>
            <a:r>
              <a:rPr lang="es-ES" dirty="0"/>
              <a:t>Calado 1 = Calado 2 x </a:t>
            </a:r>
            <a:r>
              <a:rPr lang="es-ES" u="sng" dirty="0"/>
              <a:t>Densidad 2</a:t>
            </a:r>
            <a:br>
              <a:rPr lang="es-ES" u="sng" dirty="0"/>
            </a:br>
            <a:r>
              <a:rPr lang="es-ES" dirty="0"/>
              <a:t>				   Densidad 1</a:t>
            </a:r>
            <a:br>
              <a:rPr lang="es-ES" dirty="0"/>
            </a:br>
            <a:r>
              <a:rPr lang="es-ES" dirty="0"/>
              <a:t>		  =  1 x </a:t>
            </a:r>
            <a:r>
              <a:rPr lang="es-ES" u="sng" dirty="0"/>
              <a:t>1000</a:t>
            </a:r>
            <a:br>
              <a:rPr lang="es-ES" u="sng" dirty="0"/>
            </a:br>
            <a:r>
              <a:rPr lang="es-ES" dirty="0"/>
              <a:t>			   1025</a:t>
            </a:r>
            <a:br>
              <a:rPr lang="es-ES" dirty="0"/>
            </a:br>
            <a:r>
              <a:rPr lang="es-ES" dirty="0"/>
              <a:t>Calado 1  = 0,976 metros</a:t>
            </a:r>
            <a:br>
              <a:rPr lang="es-ES" dirty="0"/>
            </a:br>
            <a:r>
              <a:rPr lang="es-ES" dirty="0"/>
              <a:t>KB 1	   = 0,976/2 	= 0,488 metros</a:t>
            </a:r>
          </a:p>
        </p:txBody>
      </p:sp>
      <p:sp>
        <p:nvSpPr>
          <p:cNvPr id="2" name="Marcador de fecha 1">
            <a:extLst>
              <a:ext uri="{FF2B5EF4-FFF2-40B4-BE49-F238E27FC236}">
                <a16:creationId xmlns:a16="http://schemas.microsoft.com/office/drawing/2014/main" id="{ECC80DF5-20E2-DA06-B9C5-92972EDC74E9}"/>
              </a:ext>
            </a:extLst>
          </p:cNvPr>
          <p:cNvSpPr>
            <a:spLocks noGrp="1"/>
          </p:cNvSpPr>
          <p:nvPr>
            <p:ph type="dt" sz="half" idx="10"/>
          </p:nvPr>
        </p:nvSpPr>
        <p:spPr/>
        <p:txBody>
          <a:bodyPr/>
          <a:lstStyle/>
          <a:p>
            <a:pPr>
              <a:defRPr/>
            </a:pPr>
            <a:fld id="{BA9517E3-F46A-4F20-82C7-656BE2245D67}" type="datetime1">
              <a:rPr lang="es-CL" smtClean="0"/>
              <a:t>18-03-2024</a:t>
            </a:fld>
            <a:endParaRPr lang="es-ES"/>
          </a:p>
        </p:txBody>
      </p:sp>
      <p:sp>
        <p:nvSpPr>
          <p:cNvPr id="3" name="Marcador de pie de página 2">
            <a:extLst>
              <a:ext uri="{FF2B5EF4-FFF2-40B4-BE49-F238E27FC236}">
                <a16:creationId xmlns:a16="http://schemas.microsoft.com/office/drawing/2014/main" id="{E5DFADF6-E971-944A-8EDE-8AE69048FEA3}"/>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Rectangle 4"/>
          <p:cNvSpPr>
            <a:spLocks noChangeArrowheads="1"/>
          </p:cNvSpPr>
          <p:nvPr/>
        </p:nvSpPr>
        <p:spPr bwMode="auto">
          <a:xfrm>
            <a:off x="785786" y="3857628"/>
            <a:ext cx="7215238" cy="1000132"/>
          </a:xfrm>
          <a:prstGeom prst="rect">
            <a:avLst/>
          </a:prstGeom>
          <a:noFill/>
          <a:ln w="9525">
            <a:solidFill>
              <a:schemeClr val="accent4"/>
            </a:solidFill>
            <a:miter lim="800000"/>
            <a:headEnd/>
            <a:tailEnd/>
          </a:ln>
          <a:effectLst/>
        </p:spPr>
        <p:txBody>
          <a:bodyPr wrap="none" anchor="ctr"/>
          <a:lstStyle/>
          <a:p>
            <a:endParaRPr lang="es-CL"/>
          </a:p>
        </p:txBody>
      </p:sp>
      <p:sp>
        <p:nvSpPr>
          <p:cNvPr id="89091" name="Rectangle 3"/>
          <p:cNvSpPr>
            <a:spLocks noGrp="1" noChangeArrowheads="1"/>
          </p:cNvSpPr>
          <p:nvPr>
            <p:ph type="body" idx="1"/>
          </p:nvPr>
        </p:nvSpPr>
        <p:spPr/>
        <p:txBody>
          <a:bodyPr/>
          <a:lstStyle/>
          <a:p>
            <a:r>
              <a:rPr lang="es-ES" sz="2800" dirty="0"/>
              <a:t>Para cálculos que no requieren gran precisión se emplean los siguientes valores:</a:t>
            </a:r>
          </a:p>
          <a:p>
            <a:pPr lvl="1"/>
            <a:r>
              <a:rPr lang="es-ES" sz="2400" dirty="0"/>
              <a:t>Agua de salada;	35 pie</a:t>
            </a:r>
            <a:r>
              <a:rPr lang="es-ES" sz="2400" baseline="30000" dirty="0"/>
              <a:t>3</a:t>
            </a:r>
            <a:r>
              <a:rPr lang="es-ES" sz="2400" dirty="0"/>
              <a:t> por tonelada</a:t>
            </a:r>
          </a:p>
          <a:p>
            <a:pPr lvl="1"/>
            <a:r>
              <a:rPr lang="es-ES" sz="2400" dirty="0"/>
              <a:t>Agua de dulce;	36 pie</a:t>
            </a:r>
            <a:r>
              <a:rPr lang="es-ES" sz="2400" baseline="30000" dirty="0"/>
              <a:t>3</a:t>
            </a:r>
            <a:r>
              <a:rPr lang="es-ES" sz="2400" dirty="0"/>
              <a:t> por tonelada</a:t>
            </a:r>
          </a:p>
          <a:p>
            <a:pPr>
              <a:spcBef>
                <a:spcPts val="600"/>
              </a:spcBef>
            </a:pPr>
            <a:r>
              <a:rPr lang="es-ES" sz="2800" dirty="0"/>
              <a:t>Por lo tanto:</a:t>
            </a:r>
          </a:p>
          <a:p>
            <a:pPr>
              <a:spcBef>
                <a:spcPts val="600"/>
              </a:spcBef>
              <a:buNone/>
            </a:pPr>
            <a:br>
              <a:rPr lang="es-ES" sz="2800" dirty="0"/>
            </a:br>
            <a:r>
              <a:rPr lang="es-ES" sz="2800" dirty="0" err="1"/>
              <a:t>Wcuerpo</a:t>
            </a:r>
            <a:r>
              <a:rPr lang="es-ES" sz="2800" dirty="0"/>
              <a:t> = </a:t>
            </a:r>
            <a:r>
              <a:rPr lang="es-ES" sz="2800" dirty="0" err="1"/>
              <a:t>V</a:t>
            </a:r>
            <a:r>
              <a:rPr lang="es-ES" sz="2800" baseline="-25000" dirty="0" err="1"/>
              <a:t>agua</a:t>
            </a:r>
            <a:r>
              <a:rPr lang="es-ES" sz="2800" baseline="-25000" dirty="0"/>
              <a:t> salada</a:t>
            </a:r>
            <a:r>
              <a:rPr lang="es-ES" sz="2800" dirty="0"/>
              <a:t>/ 35 = </a:t>
            </a:r>
            <a:r>
              <a:rPr lang="es-ES" sz="2800" dirty="0" err="1"/>
              <a:t>V</a:t>
            </a:r>
            <a:r>
              <a:rPr lang="es-ES" sz="2800" baseline="-25000" dirty="0" err="1"/>
              <a:t>agua</a:t>
            </a:r>
            <a:r>
              <a:rPr lang="es-ES" sz="2800" baseline="-25000" dirty="0"/>
              <a:t> dulce</a:t>
            </a:r>
            <a:r>
              <a:rPr lang="es-ES" sz="2800" dirty="0"/>
              <a:t>/36</a:t>
            </a:r>
          </a:p>
        </p:txBody>
      </p:sp>
      <p:sp>
        <p:nvSpPr>
          <p:cNvPr id="7" name="5 Marcador de número de diapositiva"/>
          <p:cNvSpPr>
            <a:spLocks noGrp="1"/>
          </p:cNvSpPr>
          <p:nvPr>
            <p:ph type="sldNum" sz="quarter" idx="12"/>
          </p:nvPr>
        </p:nvSpPr>
        <p:spPr/>
        <p:txBody>
          <a:bodyPr/>
          <a:lstStyle/>
          <a:p>
            <a:fld id="{33BB731E-30BA-4BBB-BE1D-387A3CAAB584}" type="slidenum">
              <a:rPr lang="es-ES"/>
              <a:pPr/>
              <a:t>17</a:t>
            </a:fld>
            <a:endParaRPr lang="es-ES"/>
          </a:p>
        </p:txBody>
      </p:sp>
      <p:sp>
        <p:nvSpPr>
          <p:cNvPr id="89090" name="Rectangle 2"/>
          <p:cNvSpPr>
            <a:spLocks noGrp="1" noChangeArrowheads="1"/>
          </p:cNvSpPr>
          <p:nvPr>
            <p:ph type="title"/>
          </p:nvPr>
        </p:nvSpPr>
        <p:spPr/>
        <p:txBody>
          <a:bodyPr>
            <a:normAutofit/>
          </a:bodyPr>
          <a:lstStyle/>
          <a:p>
            <a:r>
              <a:rPr lang="es-ES" dirty="0"/>
              <a:t>En Sistema Inglés de Unidades</a:t>
            </a:r>
          </a:p>
        </p:txBody>
      </p:sp>
      <p:sp>
        <p:nvSpPr>
          <p:cNvPr id="2" name="Marcador de fecha 1">
            <a:extLst>
              <a:ext uri="{FF2B5EF4-FFF2-40B4-BE49-F238E27FC236}">
                <a16:creationId xmlns:a16="http://schemas.microsoft.com/office/drawing/2014/main" id="{4F43896D-60FB-A062-03F1-14F85170C517}"/>
              </a:ext>
            </a:extLst>
          </p:cNvPr>
          <p:cNvSpPr>
            <a:spLocks noGrp="1"/>
          </p:cNvSpPr>
          <p:nvPr>
            <p:ph type="dt" sz="half" idx="10"/>
          </p:nvPr>
        </p:nvSpPr>
        <p:spPr/>
        <p:txBody>
          <a:bodyPr/>
          <a:lstStyle/>
          <a:p>
            <a:pPr>
              <a:defRPr/>
            </a:pPr>
            <a:fld id="{63CA169B-1A61-4CE7-BA1A-DBC6B2AFB7DF}" type="datetime1">
              <a:rPr lang="es-CL" smtClean="0"/>
              <a:t>18-03-2024</a:t>
            </a:fld>
            <a:endParaRPr lang="es-ES"/>
          </a:p>
        </p:txBody>
      </p:sp>
      <p:sp>
        <p:nvSpPr>
          <p:cNvPr id="3" name="Marcador de pie de página 2">
            <a:extLst>
              <a:ext uri="{FF2B5EF4-FFF2-40B4-BE49-F238E27FC236}">
                <a16:creationId xmlns:a16="http://schemas.microsoft.com/office/drawing/2014/main" id="{5A30EA9D-2E56-2914-40DF-8AD55066077D}"/>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fld id="{6BCD47AE-20E2-4F31-AE76-5EE6D8976909}" type="datetime1">
              <a:rPr lang="es-CL" smtClean="0"/>
              <a:t>18-03-2024</a:t>
            </a:fld>
            <a:endParaRPr lang="es-ES"/>
          </a:p>
        </p:txBody>
      </p:sp>
      <p:sp>
        <p:nvSpPr>
          <p:cNvPr id="5" name="4 Marcador de pie de página"/>
          <p:cNvSpPr>
            <a:spLocks noGrp="1"/>
          </p:cNvSpPr>
          <p:nvPr>
            <p:ph type="ftr" sz="quarter" idx="11"/>
          </p:nvPr>
        </p:nvSpPr>
        <p:spPr/>
        <p:txBody>
          <a:bodyPr/>
          <a:lstStyle/>
          <a:p>
            <a:r>
              <a:rPr lang="es-ES"/>
              <a:t>UT 1 Fundamentos de Estabilidad tercera parte</a:t>
            </a:r>
          </a:p>
        </p:txBody>
      </p:sp>
      <p:sp>
        <p:nvSpPr>
          <p:cNvPr id="6" name="5 Marcador de número de diapositiva"/>
          <p:cNvSpPr>
            <a:spLocks noGrp="1"/>
          </p:cNvSpPr>
          <p:nvPr>
            <p:ph type="sldNum" sz="quarter" idx="12"/>
          </p:nvPr>
        </p:nvSpPr>
        <p:spPr/>
        <p:txBody>
          <a:bodyPr/>
          <a:lstStyle/>
          <a:p>
            <a:fld id="{FB362394-F921-4BD1-8C77-D440125FD8BA}" type="slidenum">
              <a:rPr lang="es-ES"/>
              <a:pPr/>
              <a:t>18</a:t>
            </a:fld>
            <a:endParaRPr lang="es-ES"/>
          </a:p>
        </p:txBody>
      </p:sp>
      <p:sp>
        <p:nvSpPr>
          <p:cNvPr id="91138" name="Rectangle 2"/>
          <p:cNvSpPr>
            <a:spLocks noGrp="1" noChangeArrowheads="1"/>
          </p:cNvSpPr>
          <p:nvPr>
            <p:ph type="title"/>
          </p:nvPr>
        </p:nvSpPr>
        <p:spPr/>
        <p:txBody>
          <a:bodyPr/>
          <a:lstStyle/>
          <a:p>
            <a:r>
              <a:rPr lang="es-ES"/>
              <a:t>Ejercicio</a:t>
            </a:r>
          </a:p>
        </p:txBody>
      </p:sp>
      <p:sp>
        <p:nvSpPr>
          <p:cNvPr id="91139" name="Rectangle 3"/>
          <p:cNvSpPr>
            <a:spLocks noGrp="1" noChangeArrowheads="1"/>
          </p:cNvSpPr>
          <p:nvPr>
            <p:ph type="body" idx="1"/>
          </p:nvPr>
        </p:nvSpPr>
        <p:spPr/>
        <p:txBody>
          <a:bodyPr/>
          <a:lstStyle/>
          <a:p>
            <a:r>
              <a:rPr lang="es-ES" dirty="0"/>
              <a:t>Un buque desplaza 35.000 Toneladas Largas (LT) a su calado medio de diseño que es 31’. </a:t>
            </a:r>
          </a:p>
          <a:p>
            <a:pPr lvl="1"/>
            <a:r>
              <a:rPr lang="es-ES" dirty="0"/>
              <a:t>¿Cuál es su desplazamiento en agua dulce si  mantiene el mismo calado que en agua salada?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fld id="{A5A1235F-C217-4126-B34D-2006DFA722D8}" type="datetime1">
              <a:rPr lang="es-CL" smtClean="0"/>
              <a:t>18-03-2024</a:t>
            </a:fld>
            <a:endParaRPr lang="es-ES"/>
          </a:p>
        </p:txBody>
      </p:sp>
      <p:sp>
        <p:nvSpPr>
          <p:cNvPr id="5" name="4 Marcador de pie de página"/>
          <p:cNvSpPr>
            <a:spLocks noGrp="1"/>
          </p:cNvSpPr>
          <p:nvPr>
            <p:ph type="ftr" sz="quarter" idx="11"/>
          </p:nvPr>
        </p:nvSpPr>
        <p:spPr/>
        <p:txBody>
          <a:bodyPr/>
          <a:lstStyle/>
          <a:p>
            <a:r>
              <a:rPr lang="es-ES"/>
              <a:t>UT 1 Fundamentos de Estabilidad tercera parte</a:t>
            </a:r>
          </a:p>
        </p:txBody>
      </p:sp>
      <p:sp>
        <p:nvSpPr>
          <p:cNvPr id="6" name="5 Marcador de número de diapositiva"/>
          <p:cNvSpPr>
            <a:spLocks noGrp="1"/>
          </p:cNvSpPr>
          <p:nvPr>
            <p:ph type="sldNum" sz="quarter" idx="12"/>
          </p:nvPr>
        </p:nvSpPr>
        <p:spPr/>
        <p:txBody>
          <a:bodyPr/>
          <a:lstStyle/>
          <a:p>
            <a:fld id="{8276843E-367F-4E34-AE5A-8E6C878BBB2B}" type="slidenum">
              <a:rPr lang="es-ES"/>
              <a:pPr/>
              <a:t>19</a:t>
            </a:fld>
            <a:endParaRPr lang="es-ES"/>
          </a:p>
        </p:txBody>
      </p:sp>
      <p:sp>
        <p:nvSpPr>
          <p:cNvPr id="92162" name="Rectangle 2"/>
          <p:cNvSpPr>
            <a:spLocks noGrp="1" noChangeArrowheads="1"/>
          </p:cNvSpPr>
          <p:nvPr>
            <p:ph type="title"/>
          </p:nvPr>
        </p:nvSpPr>
        <p:spPr/>
        <p:txBody>
          <a:bodyPr/>
          <a:lstStyle/>
          <a:p>
            <a:r>
              <a:rPr lang="es-ES"/>
              <a:t>Respuesta</a:t>
            </a:r>
          </a:p>
        </p:txBody>
      </p:sp>
      <mc:AlternateContent xmlns:mc="http://schemas.openxmlformats.org/markup-compatibility/2006" xmlns:a14="http://schemas.microsoft.com/office/drawing/2010/main">
        <mc:Choice Requires="a14">
          <p:sp>
            <p:nvSpPr>
              <p:cNvPr id="92163" name="Rectangle 3"/>
              <p:cNvSpPr>
                <a:spLocks noGrp="1" noChangeArrowheads="1"/>
              </p:cNvSpPr>
              <p:nvPr>
                <p:ph type="body" idx="1"/>
              </p:nvPr>
            </p:nvSpPr>
            <p:spPr/>
            <p:txBody>
              <a:bodyPr/>
              <a:lstStyle/>
              <a:p>
                <a:r>
                  <a:rPr lang="es-ES" sz="2400" dirty="0"/>
                  <a:t>El desplazamiento en agua dulce y agua salada es el mismo.</a:t>
                </a:r>
              </a:p>
              <a:p>
                <a14:m>
                  <m:oMath xmlns:m="http://schemas.openxmlformats.org/officeDocument/2006/math">
                    <m:r>
                      <a:rPr lang="es-ES" sz="2000" i="1" dirty="0" smtClean="0">
                        <a:latin typeface="Cambria Math" panose="02040503050406030204" pitchFamily="18" charset="0"/>
                      </a:rPr>
                      <m:t>𝑊</m:t>
                    </m:r>
                    <m:d>
                      <m:dPr>
                        <m:ctrlPr>
                          <a:rPr lang="es-ES" sz="2000" i="1" dirty="0" smtClean="0">
                            <a:latin typeface="Cambria Math" panose="02040503050406030204" pitchFamily="18" charset="0"/>
                          </a:rPr>
                        </m:ctrlPr>
                      </m:dPr>
                      <m:e>
                        <m:r>
                          <a:rPr lang="es-CL" sz="2000" b="0" i="1" dirty="0" smtClean="0">
                            <a:latin typeface="Cambria Math" panose="02040503050406030204" pitchFamily="18" charset="0"/>
                          </a:rPr>
                          <m:t>𝐿</m:t>
                        </m:r>
                        <m:r>
                          <a:rPr lang="es-CL" sz="2000" b="0" i="1" dirty="0" smtClean="0">
                            <a:latin typeface="Cambria Math" panose="02040503050406030204" pitchFamily="18" charset="0"/>
                          </a:rPr>
                          <m:t>.</m:t>
                        </m:r>
                        <m:r>
                          <a:rPr lang="es-CL" sz="2000" b="0" i="1" dirty="0" smtClean="0">
                            <a:latin typeface="Cambria Math" panose="02040503050406030204" pitchFamily="18" charset="0"/>
                          </a:rPr>
                          <m:t>𝑇</m:t>
                        </m:r>
                        <m:r>
                          <a:rPr lang="es-CL" sz="2000" b="0" i="1" dirty="0" smtClean="0">
                            <a:latin typeface="Cambria Math" panose="02040503050406030204" pitchFamily="18" charset="0"/>
                          </a:rPr>
                          <m:t>.</m:t>
                        </m:r>
                      </m:e>
                    </m:d>
                    <m:r>
                      <a:rPr lang="es-ES" sz="2000" i="1" dirty="0" smtClean="0">
                        <a:latin typeface="Cambria Math" panose="02040503050406030204" pitchFamily="18" charset="0"/>
                      </a:rPr>
                      <m:t> =</m:t>
                    </m:r>
                    <m:f>
                      <m:fPr>
                        <m:ctrlPr>
                          <a:rPr lang="es-ES" sz="2000" i="1" dirty="0" smtClean="0">
                            <a:latin typeface="Cambria Math" panose="02040503050406030204" pitchFamily="18" charset="0"/>
                          </a:rPr>
                        </m:ctrlPr>
                      </m:fPr>
                      <m:num>
                        <m:sSub>
                          <m:sSubPr>
                            <m:ctrlPr>
                              <a:rPr lang="es-ES" sz="2000" i="1" dirty="0">
                                <a:latin typeface="Cambria Math" panose="02040503050406030204" pitchFamily="18" charset="0"/>
                              </a:rPr>
                            </m:ctrlPr>
                          </m:sSubPr>
                          <m:e>
                            <m:r>
                              <a:rPr lang="es-CL" sz="2000" i="1" dirty="0">
                                <a:latin typeface="Cambria Math" panose="02040503050406030204" pitchFamily="18" charset="0"/>
                              </a:rPr>
                              <m:t>𝑉𝑜𝑙𝑢𝑚𝑒𝑛</m:t>
                            </m:r>
                          </m:e>
                          <m:sub>
                            <m:sSub>
                              <m:sSubPr>
                                <m:ctrlPr>
                                  <a:rPr lang="es-ES" sz="2000" i="1" dirty="0">
                                    <a:latin typeface="Cambria Math" panose="02040503050406030204" pitchFamily="18" charset="0"/>
                                  </a:rPr>
                                </m:ctrlPr>
                              </m:sSubPr>
                              <m:e>
                                <m:r>
                                  <a:rPr lang="es-CL" sz="2000" i="1" dirty="0">
                                    <a:latin typeface="Cambria Math" panose="02040503050406030204" pitchFamily="18" charset="0"/>
                                  </a:rPr>
                                  <m:t>𝐻</m:t>
                                </m:r>
                              </m:e>
                              <m:sub>
                                <m:r>
                                  <a:rPr lang="es-CL" sz="2000" i="1" dirty="0">
                                    <a:latin typeface="Cambria Math" panose="02040503050406030204" pitchFamily="18" charset="0"/>
                                  </a:rPr>
                                  <m:t>2</m:t>
                                </m:r>
                              </m:sub>
                            </m:sSub>
                            <m:r>
                              <a:rPr lang="es-CL" sz="2000" i="1" dirty="0">
                                <a:latin typeface="Cambria Math" panose="02040503050406030204" pitchFamily="18" charset="0"/>
                              </a:rPr>
                              <m:t>𝑂</m:t>
                            </m:r>
                            <m:d>
                              <m:dPr>
                                <m:ctrlPr>
                                  <a:rPr lang="es-CL" sz="2000" i="1" dirty="0">
                                    <a:latin typeface="Cambria Math" panose="02040503050406030204" pitchFamily="18" charset="0"/>
                                  </a:rPr>
                                </m:ctrlPr>
                              </m:dPr>
                              <m:e>
                                <m:r>
                                  <a:rPr lang="es-CL" sz="2000" i="1" dirty="0">
                                    <a:latin typeface="Cambria Math" panose="02040503050406030204" pitchFamily="18" charset="0"/>
                                  </a:rPr>
                                  <m:t>𝑠</m:t>
                                </m:r>
                                <m:r>
                                  <a:rPr lang="es-CL" sz="2000" b="0" i="1" dirty="0" smtClean="0">
                                    <a:latin typeface="Cambria Math" panose="02040503050406030204" pitchFamily="18" charset="0"/>
                                  </a:rPr>
                                  <m:t>𝑎𝑙𝑎𝑑𝑎</m:t>
                                </m:r>
                              </m:e>
                            </m:d>
                          </m:sub>
                        </m:sSub>
                        <m:d>
                          <m:dPr>
                            <m:ctrlPr>
                              <a:rPr lang="es-CL" sz="2000" i="1" dirty="0" smtClean="0">
                                <a:latin typeface="Cambria Math" panose="02040503050406030204" pitchFamily="18" charset="0"/>
                              </a:rPr>
                            </m:ctrlPr>
                          </m:dPr>
                          <m:e>
                            <m:sSup>
                              <m:sSupPr>
                                <m:ctrlPr>
                                  <a:rPr lang="es-CL" sz="2000" i="1" dirty="0" smtClean="0">
                                    <a:latin typeface="Cambria Math" panose="02040503050406030204" pitchFamily="18" charset="0"/>
                                  </a:rPr>
                                </m:ctrlPr>
                              </m:sSupPr>
                              <m:e>
                                <m:r>
                                  <a:rPr lang="es-CL" sz="2000" b="0" i="1" dirty="0" smtClean="0">
                                    <a:latin typeface="Cambria Math" panose="02040503050406030204" pitchFamily="18" charset="0"/>
                                  </a:rPr>
                                  <m:t>𝑝𝑖𝑒</m:t>
                                </m:r>
                              </m:e>
                              <m:sup>
                                <m:r>
                                  <a:rPr lang="es-CL" sz="2000" b="0" i="1" dirty="0" smtClean="0">
                                    <a:latin typeface="Cambria Math" panose="02040503050406030204" pitchFamily="18" charset="0"/>
                                  </a:rPr>
                                  <m:t>3</m:t>
                                </m:r>
                              </m:sup>
                            </m:sSup>
                          </m:e>
                        </m:d>
                      </m:num>
                      <m:den>
                        <m:r>
                          <a:rPr lang="es-CL" sz="2000" b="0" i="1" dirty="0" smtClean="0">
                            <a:latin typeface="Cambria Math" panose="02040503050406030204" pitchFamily="18" charset="0"/>
                          </a:rPr>
                          <m:t>35 </m:t>
                        </m:r>
                        <m:d>
                          <m:dPr>
                            <m:ctrlPr>
                              <a:rPr lang="es-CL" sz="2000" b="0" i="1" dirty="0" smtClean="0">
                                <a:latin typeface="Cambria Math" panose="02040503050406030204" pitchFamily="18" charset="0"/>
                              </a:rPr>
                            </m:ctrlPr>
                          </m:dPr>
                          <m:e>
                            <m:f>
                              <m:fPr>
                                <m:type m:val="skw"/>
                                <m:ctrlPr>
                                  <a:rPr lang="es-CL" sz="2000" b="0" i="1" dirty="0" smtClean="0">
                                    <a:latin typeface="Cambria Math" panose="02040503050406030204" pitchFamily="18" charset="0"/>
                                  </a:rPr>
                                </m:ctrlPr>
                              </m:fPr>
                              <m:num>
                                <m:sSup>
                                  <m:sSupPr>
                                    <m:ctrlPr>
                                      <a:rPr lang="es-CL" sz="2000" b="0" i="1" dirty="0" smtClean="0">
                                        <a:latin typeface="Cambria Math" panose="02040503050406030204" pitchFamily="18" charset="0"/>
                                      </a:rPr>
                                    </m:ctrlPr>
                                  </m:sSupPr>
                                  <m:e>
                                    <m:r>
                                      <a:rPr lang="es-CL" sz="2000" b="0" i="1" dirty="0" smtClean="0">
                                        <a:latin typeface="Cambria Math" panose="02040503050406030204" pitchFamily="18" charset="0"/>
                                      </a:rPr>
                                      <m:t>𝑝𝑖𝑒</m:t>
                                    </m:r>
                                  </m:e>
                                  <m:sup>
                                    <m:r>
                                      <a:rPr lang="es-CL" sz="2000" b="0" i="1" dirty="0" smtClean="0">
                                        <a:latin typeface="Cambria Math" panose="02040503050406030204" pitchFamily="18" charset="0"/>
                                      </a:rPr>
                                      <m:t>3</m:t>
                                    </m:r>
                                  </m:sup>
                                </m:sSup>
                              </m:num>
                              <m:den>
                                <m:r>
                                  <a:rPr lang="es-CL" sz="2000" b="0" i="1" dirty="0" smtClean="0">
                                    <a:latin typeface="Cambria Math" panose="02040503050406030204" pitchFamily="18" charset="0"/>
                                  </a:rPr>
                                  <m:t>𝐿</m:t>
                                </m:r>
                                <m:r>
                                  <a:rPr lang="es-CL" sz="2000" b="0" i="1" dirty="0" smtClean="0">
                                    <a:latin typeface="Cambria Math" panose="02040503050406030204" pitchFamily="18" charset="0"/>
                                  </a:rPr>
                                  <m:t>.</m:t>
                                </m:r>
                                <m:r>
                                  <a:rPr lang="es-CL" sz="2000" b="0" i="1" dirty="0" smtClean="0">
                                    <a:latin typeface="Cambria Math" panose="02040503050406030204" pitchFamily="18" charset="0"/>
                                  </a:rPr>
                                  <m:t>𝑇</m:t>
                                </m:r>
                              </m:den>
                            </m:f>
                          </m:e>
                        </m:d>
                      </m:den>
                    </m:f>
                    <m:r>
                      <a:rPr lang="es-ES" sz="2000" i="1" dirty="0" smtClean="0">
                        <a:latin typeface="Cambria Math" panose="02040503050406030204" pitchFamily="18" charset="0"/>
                        <a:ea typeface="Cambria Math" panose="02040503050406030204" pitchFamily="18" charset="0"/>
                      </a:rPr>
                      <m:t>=</m:t>
                    </m:r>
                    <m:f>
                      <m:fPr>
                        <m:ctrlPr>
                          <a:rPr lang="es-ES" sz="2000" i="1" dirty="0">
                            <a:latin typeface="Cambria Math" panose="02040503050406030204" pitchFamily="18" charset="0"/>
                          </a:rPr>
                        </m:ctrlPr>
                      </m:fPr>
                      <m:num>
                        <m:sSub>
                          <m:sSubPr>
                            <m:ctrlPr>
                              <a:rPr lang="es-ES" sz="2000" i="1" dirty="0">
                                <a:latin typeface="Cambria Math" panose="02040503050406030204" pitchFamily="18" charset="0"/>
                              </a:rPr>
                            </m:ctrlPr>
                          </m:sSubPr>
                          <m:e>
                            <m:r>
                              <a:rPr lang="es-CL" sz="2000" i="1" dirty="0">
                                <a:latin typeface="Cambria Math" panose="02040503050406030204" pitchFamily="18" charset="0"/>
                              </a:rPr>
                              <m:t>𝑉𝑜𝑙𝑢𝑚𝑒𝑛</m:t>
                            </m:r>
                          </m:e>
                          <m:sub>
                            <m:sSub>
                              <m:sSubPr>
                                <m:ctrlPr>
                                  <a:rPr lang="es-ES" sz="2000" i="1" dirty="0">
                                    <a:latin typeface="Cambria Math" panose="02040503050406030204" pitchFamily="18" charset="0"/>
                                  </a:rPr>
                                </m:ctrlPr>
                              </m:sSubPr>
                              <m:e>
                                <m:r>
                                  <a:rPr lang="es-CL" sz="2000" i="1" dirty="0">
                                    <a:latin typeface="Cambria Math" panose="02040503050406030204" pitchFamily="18" charset="0"/>
                                  </a:rPr>
                                  <m:t>𝐻</m:t>
                                </m:r>
                              </m:e>
                              <m:sub>
                                <m:r>
                                  <a:rPr lang="es-CL" sz="2000" i="1" dirty="0">
                                    <a:latin typeface="Cambria Math" panose="02040503050406030204" pitchFamily="18" charset="0"/>
                                  </a:rPr>
                                  <m:t>2</m:t>
                                </m:r>
                              </m:sub>
                            </m:sSub>
                            <m:r>
                              <a:rPr lang="es-CL" sz="2000" i="1" dirty="0">
                                <a:latin typeface="Cambria Math" panose="02040503050406030204" pitchFamily="18" charset="0"/>
                              </a:rPr>
                              <m:t>𝑂</m:t>
                            </m:r>
                            <m:d>
                              <m:dPr>
                                <m:ctrlPr>
                                  <a:rPr lang="es-CL" sz="2000" i="1" dirty="0">
                                    <a:latin typeface="Cambria Math" panose="02040503050406030204" pitchFamily="18" charset="0"/>
                                  </a:rPr>
                                </m:ctrlPr>
                              </m:dPr>
                              <m:e>
                                <m:r>
                                  <a:rPr lang="es-CL" sz="2000" b="0" i="1" dirty="0" smtClean="0">
                                    <a:latin typeface="Cambria Math" panose="02040503050406030204" pitchFamily="18" charset="0"/>
                                  </a:rPr>
                                  <m:t>𝑑𝑢𝑙𝑐𝑒</m:t>
                                </m:r>
                              </m:e>
                            </m:d>
                          </m:sub>
                        </m:sSub>
                        <m:d>
                          <m:dPr>
                            <m:ctrlPr>
                              <a:rPr lang="es-CL" sz="2000" i="1" dirty="0">
                                <a:latin typeface="Cambria Math" panose="02040503050406030204" pitchFamily="18" charset="0"/>
                              </a:rPr>
                            </m:ctrlPr>
                          </m:dPr>
                          <m:e>
                            <m:sSup>
                              <m:sSupPr>
                                <m:ctrlPr>
                                  <a:rPr lang="es-CL" sz="2000" i="1" dirty="0">
                                    <a:latin typeface="Cambria Math" panose="02040503050406030204" pitchFamily="18" charset="0"/>
                                  </a:rPr>
                                </m:ctrlPr>
                              </m:sSupPr>
                              <m:e>
                                <m:r>
                                  <a:rPr lang="es-CL" sz="2000" i="1" dirty="0">
                                    <a:latin typeface="Cambria Math" panose="02040503050406030204" pitchFamily="18" charset="0"/>
                                  </a:rPr>
                                  <m:t>𝑝𝑖𝑒</m:t>
                                </m:r>
                              </m:e>
                              <m:sup>
                                <m:r>
                                  <a:rPr lang="es-CL" sz="2000" i="1" dirty="0">
                                    <a:latin typeface="Cambria Math" panose="02040503050406030204" pitchFamily="18" charset="0"/>
                                  </a:rPr>
                                  <m:t>3</m:t>
                                </m:r>
                              </m:sup>
                            </m:sSup>
                          </m:e>
                        </m:d>
                      </m:num>
                      <m:den>
                        <m:r>
                          <a:rPr lang="es-CL" sz="2000" i="1" dirty="0">
                            <a:latin typeface="Cambria Math" panose="02040503050406030204" pitchFamily="18" charset="0"/>
                          </a:rPr>
                          <m:t>3</m:t>
                        </m:r>
                        <m:r>
                          <a:rPr lang="es-CL" sz="2000" b="0" i="1" dirty="0" smtClean="0">
                            <a:latin typeface="Cambria Math" panose="02040503050406030204" pitchFamily="18" charset="0"/>
                          </a:rPr>
                          <m:t>6</m:t>
                        </m:r>
                        <m:r>
                          <a:rPr lang="es-CL" sz="2000" i="1" dirty="0">
                            <a:latin typeface="Cambria Math" panose="02040503050406030204" pitchFamily="18" charset="0"/>
                          </a:rPr>
                          <m:t> </m:t>
                        </m:r>
                        <m:d>
                          <m:dPr>
                            <m:ctrlPr>
                              <a:rPr lang="es-CL" sz="2000" i="1" dirty="0">
                                <a:latin typeface="Cambria Math" panose="02040503050406030204" pitchFamily="18" charset="0"/>
                              </a:rPr>
                            </m:ctrlPr>
                          </m:dPr>
                          <m:e>
                            <m:f>
                              <m:fPr>
                                <m:type m:val="skw"/>
                                <m:ctrlPr>
                                  <a:rPr lang="es-CL" sz="2000" i="1" dirty="0">
                                    <a:latin typeface="Cambria Math" panose="02040503050406030204" pitchFamily="18" charset="0"/>
                                  </a:rPr>
                                </m:ctrlPr>
                              </m:fPr>
                              <m:num>
                                <m:sSup>
                                  <m:sSupPr>
                                    <m:ctrlPr>
                                      <a:rPr lang="es-CL" sz="2000" i="1" dirty="0">
                                        <a:latin typeface="Cambria Math" panose="02040503050406030204" pitchFamily="18" charset="0"/>
                                      </a:rPr>
                                    </m:ctrlPr>
                                  </m:sSupPr>
                                  <m:e>
                                    <m:r>
                                      <a:rPr lang="es-CL" sz="2000" i="1" dirty="0">
                                        <a:latin typeface="Cambria Math" panose="02040503050406030204" pitchFamily="18" charset="0"/>
                                      </a:rPr>
                                      <m:t>𝑝𝑖𝑒</m:t>
                                    </m:r>
                                  </m:e>
                                  <m:sup>
                                    <m:r>
                                      <a:rPr lang="es-CL" sz="2000" i="1" dirty="0">
                                        <a:latin typeface="Cambria Math" panose="02040503050406030204" pitchFamily="18" charset="0"/>
                                      </a:rPr>
                                      <m:t>3</m:t>
                                    </m:r>
                                  </m:sup>
                                </m:sSup>
                              </m:num>
                              <m:den>
                                <m:r>
                                  <a:rPr lang="es-CL" sz="2000" i="1" dirty="0">
                                    <a:latin typeface="Cambria Math" panose="02040503050406030204" pitchFamily="18" charset="0"/>
                                  </a:rPr>
                                  <m:t>𝐿</m:t>
                                </m:r>
                                <m:r>
                                  <a:rPr lang="es-CL" sz="2000" i="1" dirty="0">
                                    <a:latin typeface="Cambria Math" panose="02040503050406030204" pitchFamily="18" charset="0"/>
                                  </a:rPr>
                                  <m:t>.</m:t>
                                </m:r>
                                <m:r>
                                  <a:rPr lang="es-CL" sz="2000" i="1" dirty="0">
                                    <a:latin typeface="Cambria Math" panose="02040503050406030204" pitchFamily="18" charset="0"/>
                                  </a:rPr>
                                  <m:t>𝑇</m:t>
                                </m:r>
                              </m:den>
                            </m:f>
                          </m:e>
                        </m:d>
                      </m:den>
                    </m:f>
                    <m:r>
                      <a:rPr lang="es-ES" sz="2000" i="1" dirty="0" smtClean="0">
                        <a:latin typeface="Cambria Math" panose="02040503050406030204" pitchFamily="18" charset="0"/>
                      </a:rPr>
                      <m:t> 	</m:t>
                    </m:r>
                  </m:oMath>
                </a14:m>
                <a:endParaRPr lang="es-CL" sz="2000" i="1" dirty="0">
                  <a:latin typeface="Cambria Math" panose="02040503050406030204" pitchFamily="18" charset="0"/>
                </a:endParaRPr>
              </a:p>
              <a:p>
                <a14:m>
                  <m:oMath xmlns:m="http://schemas.openxmlformats.org/officeDocument/2006/math">
                    <m:r>
                      <a:rPr lang="es-ES" sz="2000" i="1" dirty="0" smtClean="0">
                        <a:latin typeface="Cambria Math" panose="02040503050406030204" pitchFamily="18" charset="0"/>
                      </a:rPr>
                      <m:t>𝑉</m:t>
                    </m:r>
                    <m:r>
                      <a:rPr lang="es-ES" sz="2000" i="1" dirty="0" smtClean="0">
                        <a:latin typeface="Cambria Math" panose="02040503050406030204" pitchFamily="18" charset="0"/>
                      </a:rPr>
                      <m:t> </m:t>
                    </m:r>
                    <m:r>
                      <a:rPr lang="es-ES" sz="2000" i="1" dirty="0" smtClean="0">
                        <a:latin typeface="Cambria Math" panose="02040503050406030204" pitchFamily="18" charset="0"/>
                      </a:rPr>
                      <m:t>𝑠𝑎𝑙𝑎𝑑𝑎</m:t>
                    </m:r>
                    <m:r>
                      <a:rPr lang="es-ES" sz="2000" i="1" dirty="0" smtClean="0">
                        <a:latin typeface="Cambria Math" panose="02040503050406030204" pitchFamily="18" charset="0"/>
                      </a:rPr>
                      <m:t> = 35.000</m:t>
                    </m:r>
                    <m:d>
                      <m:dPr>
                        <m:ctrlPr>
                          <a:rPr lang="es-ES" sz="2000" i="1" dirty="0" smtClean="0">
                            <a:latin typeface="Cambria Math" panose="02040503050406030204" pitchFamily="18" charset="0"/>
                          </a:rPr>
                        </m:ctrlPr>
                      </m:dPr>
                      <m:e>
                        <m:r>
                          <a:rPr lang="es-CL" sz="2000" b="0" i="1" dirty="0" smtClean="0">
                            <a:latin typeface="Cambria Math" panose="02040503050406030204" pitchFamily="18" charset="0"/>
                          </a:rPr>
                          <m:t>𝐿</m:t>
                        </m:r>
                        <m:r>
                          <a:rPr lang="es-CL" sz="2000" b="0" i="1" dirty="0" smtClean="0">
                            <a:latin typeface="Cambria Math" panose="02040503050406030204" pitchFamily="18" charset="0"/>
                          </a:rPr>
                          <m:t>.</m:t>
                        </m:r>
                        <m:r>
                          <a:rPr lang="es-CL" sz="2000" b="0" i="1" dirty="0" smtClean="0">
                            <a:latin typeface="Cambria Math" panose="02040503050406030204" pitchFamily="18" charset="0"/>
                          </a:rPr>
                          <m:t>𝑇</m:t>
                        </m:r>
                        <m:r>
                          <a:rPr lang="es-CL" sz="2000" b="0" i="1" dirty="0" smtClean="0">
                            <a:latin typeface="Cambria Math" panose="02040503050406030204" pitchFamily="18" charset="0"/>
                          </a:rPr>
                          <m:t>.</m:t>
                        </m:r>
                      </m:e>
                    </m:d>
                    <m:r>
                      <a:rPr lang="es-ES" sz="2000" i="1" dirty="0" smtClean="0">
                        <a:latin typeface="Cambria Math" panose="02040503050406030204" pitchFamily="18" charset="0"/>
                      </a:rPr>
                      <m:t> </m:t>
                    </m:r>
                    <m:r>
                      <a:rPr lang="es-ES" sz="2000" i="1" dirty="0" smtClean="0">
                        <a:latin typeface="Cambria Math" panose="02040503050406030204" pitchFamily="18" charset="0"/>
                        <a:ea typeface="Cambria Math" panose="02040503050406030204" pitchFamily="18" charset="0"/>
                      </a:rPr>
                      <m:t>×</m:t>
                    </m:r>
                    <m:r>
                      <a:rPr lang="es-CL" sz="2000" i="1" dirty="0">
                        <a:latin typeface="Cambria Math" panose="02040503050406030204" pitchFamily="18" charset="0"/>
                      </a:rPr>
                      <m:t>35 </m:t>
                    </m:r>
                    <m:d>
                      <m:dPr>
                        <m:ctrlPr>
                          <a:rPr lang="es-CL" sz="2000" i="1" dirty="0">
                            <a:latin typeface="Cambria Math" panose="02040503050406030204" pitchFamily="18" charset="0"/>
                          </a:rPr>
                        </m:ctrlPr>
                      </m:dPr>
                      <m:e>
                        <m:f>
                          <m:fPr>
                            <m:type m:val="skw"/>
                            <m:ctrlPr>
                              <a:rPr lang="es-CL" sz="2000" i="1" dirty="0">
                                <a:latin typeface="Cambria Math" panose="02040503050406030204" pitchFamily="18" charset="0"/>
                              </a:rPr>
                            </m:ctrlPr>
                          </m:fPr>
                          <m:num>
                            <m:sSup>
                              <m:sSupPr>
                                <m:ctrlPr>
                                  <a:rPr lang="es-CL" sz="2000" i="1" dirty="0">
                                    <a:latin typeface="Cambria Math" panose="02040503050406030204" pitchFamily="18" charset="0"/>
                                  </a:rPr>
                                </m:ctrlPr>
                              </m:sSupPr>
                              <m:e>
                                <m:r>
                                  <a:rPr lang="es-CL" sz="2000" i="1" dirty="0">
                                    <a:latin typeface="Cambria Math" panose="02040503050406030204" pitchFamily="18" charset="0"/>
                                  </a:rPr>
                                  <m:t>𝑝𝑖𝑒</m:t>
                                </m:r>
                              </m:e>
                              <m:sup>
                                <m:r>
                                  <a:rPr lang="es-CL" sz="2000" i="1" dirty="0">
                                    <a:latin typeface="Cambria Math" panose="02040503050406030204" pitchFamily="18" charset="0"/>
                                  </a:rPr>
                                  <m:t>3</m:t>
                                </m:r>
                              </m:sup>
                            </m:sSup>
                          </m:num>
                          <m:den>
                            <m:r>
                              <a:rPr lang="es-CL" sz="2000" i="1" dirty="0">
                                <a:latin typeface="Cambria Math" panose="02040503050406030204" pitchFamily="18" charset="0"/>
                              </a:rPr>
                              <m:t>𝐿</m:t>
                            </m:r>
                            <m:r>
                              <a:rPr lang="es-CL" sz="2000" i="1" dirty="0">
                                <a:latin typeface="Cambria Math" panose="02040503050406030204" pitchFamily="18" charset="0"/>
                              </a:rPr>
                              <m:t>.</m:t>
                            </m:r>
                            <m:r>
                              <a:rPr lang="es-CL" sz="2000" i="1" dirty="0">
                                <a:latin typeface="Cambria Math" panose="02040503050406030204" pitchFamily="18" charset="0"/>
                              </a:rPr>
                              <m:t>𝑇</m:t>
                            </m:r>
                          </m:den>
                        </m:f>
                      </m:e>
                    </m:d>
                    <m:r>
                      <a:rPr lang="es-ES" sz="2000" i="1" dirty="0" smtClean="0">
                        <a:latin typeface="Cambria Math" panose="02040503050406030204" pitchFamily="18" charset="0"/>
                      </a:rPr>
                      <m:t>= 1.225.000 </m:t>
                    </m:r>
                    <m:r>
                      <a:rPr lang="es-ES" sz="2000" i="1" dirty="0" smtClean="0">
                        <a:latin typeface="Cambria Math" panose="02040503050406030204" pitchFamily="18" charset="0"/>
                      </a:rPr>
                      <m:t>𝑝𝑖𝑒</m:t>
                    </m:r>
                    <m:r>
                      <a:rPr lang="es-ES" sz="2000" i="1" baseline="30000" dirty="0">
                        <a:latin typeface="Cambria Math" panose="02040503050406030204" pitchFamily="18" charset="0"/>
                      </a:rPr>
                      <m:t>3</m:t>
                    </m:r>
                  </m:oMath>
                </a14:m>
                <a:endParaRPr lang="es-ES" sz="2000" baseline="30000" dirty="0"/>
              </a:p>
              <a:p>
                <a:pPr lvl="1"/>
                <a14:m>
                  <m:oMath xmlns:m="http://schemas.openxmlformats.org/officeDocument/2006/math">
                    <m:r>
                      <a:rPr lang="es-ES" sz="2000" i="1" dirty="0" smtClean="0">
                        <a:latin typeface="Cambria Math" panose="02040503050406030204" pitchFamily="18" charset="0"/>
                      </a:rPr>
                      <m:t>𝑊</m:t>
                    </m:r>
                    <m:r>
                      <a:rPr lang="es-ES" sz="2000" i="1" dirty="0" smtClean="0">
                        <a:latin typeface="Cambria Math" panose="02040503050406030204" pitchFamily="18" charset="0"/>
                      </a:rPr>
                      <m:t> </m:t>
                    </m:r>
                    <m:r>
                      <a:rPr lang="es-ES" sz="2000" i="1" dirty="0" smtClean="0">
                        <a:latin typeface="Cambria Math" panose="02040503050406030204" pitchFamily="18" charset="0"/>
                      </a:rPr>
                      <m:t>𝑠𝑎𝑙𝑎𝑑𝑎</m:t>
                    </m:r>
                    <m:r>
                      <a:rPr lang="es-ES" sz="2000" i="1" dirty="0" smtClean="0">
                        <a:latin typeface="Cambria Math" panose="02040503050406030204" pitchFamily="18" charset="0"/>
                      </a:rPr>
                      <m:t> = </m:t>
                    </m:r>
                    <m:r>
                      <a:rPr lang="es-ES" sz="2000" i="1" dirty="0" smtClean="0">
                        <a:latin typeface="Cambria Math" panose="02040503050406030204" pitchFamily="18" charset="0"/>
                      </a:rPr>
                      <m:t>𝑊</m:t>
                    </m:r>
                    <m:r>
                      <a:rPr lang="es-ES" sz="2000" i="1" dirty="0" smtClean="0">
                        <a:latin typeface="Cambria Math" panose="02040503050406030204" pitchFamily="18" charset="0"/>
                      </a:rPr>
                      <m:t> </m:t>
                    </m:r>
                    <m:r>
                      <a:rPr lang="es-ES" sz="2000" i="1" dirty="0" smtClean="0">
                        <a:latin typeface="Cambria Math" panose="02040503050406030204" pitchFamily="18" charset="0"/>
                      </a:rPr>
                      <m:t>𝑑𝑢𝑙𝑐𝑒</m:t>
                    </m:r>
                  </m:oMath>
                </a14:m>
                <a:endParaRPr lang="es-ES" sz="2000" dirty="0"/>
              </a:p>
              <a:p>
                <a:pPr lvl="1"/>
                <a14:m>
                  <m:oMath xmlns:m="http://schemas.openxmlformats.org/officeDocument/2006/math">
                    <m:r>
                      <a:rPr lang="es-ES" sz="2000" i="1" dirty="0">
                        <a:latin typeface="Cambria Math" panose="02040503050406030204" pitchFamily="18" charset="0"/>
                      </a:rPr>
                      <m:t>𝑊</m:t>
                    </m:r>
                    <m:r>
                      <a:rPr lang="es-ES" sz="2000" i="1" dirty="0">
                        <a:latin typeface="Cambria Math" panose="02040503050406030204" pitchFamily="18" charset="0"/>
                      </a:rPr>
                      <m:t> </m:t>
                    </m:r>
                    <m:r>
                      <a:rPr lang="es-ES" sz="2000" i="1" dirty="0">
                        <a:latin typeface="Cambria Math" panose="02040503050406030204" pitchFamily="18" charset="0"/>
                      </a:rPr>
                      <m:t>𝑑𝑢𝑙𝑐𝑒</m:t>
                    </m:r>
                    <m:r>
                      <a:rPr lang="es-ES" sz="2000" i="1" dirty="0">
                        <a:latin typeface="Cambria Math" panose="02040503050406030204" pitchFamily="18" charset="0"/>
                      </a:rPr>
                      <m:t> =</m:t>
                    </m:r>
                    <m:f>
                      <m:fPr>
                        <m:ctrlPr>
                          <a:rPr lang="es-ES" sz="2000" i="1" dirty="0" smtClean="0">
                            <a:latin typeface="Cambria Math" panose="02040503050406030204" pitchFamily="18" charset="0"/>
                          </a:rPr>
                        </m:ctrlPr>
                      </m:fPr>
                      <m:num>
                        <m:r>
                          <a:rPr lang="es-ES" sz="2000" i="1" dirty="0">
                            <a:latin typeface="Cambria Math" panose="02040503050406030204" pitchFamily="18" charset="0"/>
                          </a:rPr>
                          <m:t>1.225.000 </m:t>
                        </m:r>
                        <m:r>
                          <a:rPr lang="es-ES" sz="2000" i="1" dirty="0">
                            <a:latin typeface="Cambria Math" panose="02040503050406030204" pitchFamily="18" charset="0"/>
                          </a:rPr>
                          <m:t>𝑝𝑖𝑒</m:t>
                        </m:r>
                        <m:r>
                          <a:rPr lang="es-ES" sz="2000" i="1" baseline="30000" dirty="0">
                            <a:latin typeface="Cambria Math" panose="02040503050406030204" pitchFamily="18" charset="0"/>
                          </a:rPr>
                          <m:t>3</m:t>
                        </m:r>
                        <m:r>
                          <m:rPr>
                            <m:nor/>
                          </m:rPr>
                          <a:rPr lang="es-ES" sz="2000" baseline="30000" dirty="0"/>
                          <m:t> </m:t>
                        </m:r>
                      </m:num>
                      <m:den>
                        <m:r>
                          <a:rPr lang="es-CL" sz="2000" i="1" dirty="0">
                            <a:latin typeface="Cambria Math" panose="02040503050406030204" pitchFamily="18" charset="0"/>
                          </a:rPr>
                          <m:t>36 </m:t>
                        </m:r>
                        <m:d>
                          <m:dPr>
                            <m:ctrlPr>
                              <a:rPr lang="es-CL" sz="2000" i="1" dirty="0">
                                <a:latin typeface="Cambria Math" panose="02040503050406030204" pitchFamily="18" charset="0"/>
                              </a:rPr>
                            </m:ctrlPr>
                          </m:dPr>
                          <m:e>
                            <m:f>
                              <m:fPr>
                                <m:type m:val="skw"/>
                                <m:ctrlPr>
                                  <a:rPr lang="es-CL" sz="2000" i="1" dirty="0">
                                    <a:latin typeface="Cambria Math" panose="02040503050406030204" pitchFamily="18" charset="0"/>
                                  </a:rPr>
                                </m:ctrlPr>
                              </m:fPr>
                              <m:num>
                                <m:sSup>
                                  <m:sSupPr>
                                    <m:ctrlPr>
                                      <a:rPr lang="es-CL" sz="2000" i="1" dirty="0">
                                        <a:latin typeface="Cambria Math" panose="02040503050406030204" pitchFamily="18" charset="0"/>
                                      </a:rPr>
                                    </m:ctrlPr>
                                  </m:sSupPr>
                                  <m:e>
                                    <m:r>
                                      <a:rPr lang="es-CL" sz="2000" i="1" dirty="0">
                                        <a:latin typeface="Cambria Math" panose="02040503050406030204" pitchFamily="18" charset="0"/>
                                      </a:rPr>
                                      <m:t>𝑝𝑖𝑒</m:t>
                                    </m:r>
                                  </m:e>
                                  <m:sup>
                                    <m:r>
                                      <a:rPr lang="es-CL" sz="2000" i="1" dirty="0">
                                        <a:latin typeface="Cambria Math" panose="02040503050406030204" pitchFamily="18" charset="0"/>
                                      </a:rPr>
                                      <m:t>3</m:t>
                                    </m:r>
                                  </m:sup>
                                </m:sSup>
                              </m:num>
                              <m:den>
                                <m:r>
                                  <a:rPr lang="es-CL" sz="2000" i="1" dirty="0">
                                    <a:latin typeface="Cambria Math" panose="02040503050406030204" pitchFamily="18" charset="0"/>
                                  </a:rPr>
                                  <m:t>𝐿</m:t>
                                </m:r>
                                <m:r>
                                  <a:rPr lang="es-CL" sz="2000" i="1" dirty="0">
                                    <a:latin typeface="Cambria Math" panose="02040503050406030204" pitchFamily="18" charset="0"/>
                                  </a:rPr>
                                  <m:t>.</m:t>
                                </m:r>
                                <m:r>
                                  <a:rPr lang="es-CL" sz="2000" i="1" dirty="0">
                                    <a:latin typeface="Cambria Math" panose="02040503050406030204" pitchFamily="18" charset="0"/>
                                  </a:rPr>
                                  <m:t>𝑇</m:t>
                                </m:r>
                              </m:den>
                            </m:f>
                          </m:e>
                        </m:d>
                      </m:den>
                    </m:f>
                    <m:r>
                      <a:rPr lang="es-ES" sz="2000" i="1" dirty="0">
                        <a:latin typeface="Cambria Math" panose="02040503050406030204" pitchFamily="18" charset="0"/>
                      </a:rPr>
                      <m:t>= 34.028 </m:t>
                    </m:r>
                    <m:r>
                      <a:rPr lang="es-ES" sz="2000" i="1" dirty="0">
                        <a:latin typeface="Cambria Math" panose="02040503050406030204" pitchFamily="18" charset="0"/>
                      </a:rPr>
                      <m:t>𝐿𝑇</m:t>
                    </m:r>
                  </m:oMath>
                </a14:m>
                <a:endParaRPr lang="es-ES" sz="2000" dirty="0"/>
              </a:p>
            </p:txBody>
          </p:sp>
        </mc:Choice>
        <mc:Fallback xmlns="">
          <p:sp>
            <p:nvSpPr>
              <p:cNvPr id="92163" name="Rectangle 3"/>
              <p:cNvSpPr>
                <a:spLocks noGrp="1" noRot="1" noChangeAspect="1" noMove="1" noResize="1" noEditPoints="1" noAdjustHandles="1" noChangeArrowheads="1" noChangeShapeType="1" noTextEdit="1"/>
              </p:cNvSpPr>
              <p:nvPr>
                <p:ph type="body" idx="1"/>
              </p:nvPr>
            </p:nvSpPr>
            <p:spPr>
              <a:blipFill>
                <a:blip r:embed="rId2"/>
                <a:stretch>
                  <a:fillRect t="-1078"/>
                </a:stretch>
              </a:blipFill>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163">
                                            <p:txEl>
                                              <p:pRg st="1" end="1"/>
                                            </p:txEl>
                                          </p:spTgt>
                                        </p:tgtEl>
                                        <p:attrNameLst>
                                          <p:attrName>style.visibility</p:attrName>
                                        </p:attrNameLst>
                                      </p:cBhvr>
                                      <p:to>
                                        <p:strVal val="visible"/>
                                      </p:to>
                                    </p:set>
                                    <p:animEffect transition="in" filter="fade">
                                      <p:cBhvr>
                                        <p:cTn id="7" dur="500"/>
                                        <p:tgtEl>
                                          <p:spTgt spid="9216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2163">
                                            <p:txEl>
                                              <p:pRg st="2" end="2"/>
                                            </p:txEl>
                                          </p:spTgt>
                                        </p:tgtEl>
                                        <p:attrNameLst>
                                          <p:attrName>style.visibility</p:attrName>
                                        </p:attrNameLst>
                                      </p:cBhvr>
                                      <p:to>
                                        <p:strVal val="visible"/>
                                      </p:to>
                                    </p:set>
                                    <p:animEffect transition="in" filter="fade">
                                      <p:cBhvr>
                                        <p:cTn id="12" dur="500"/>
                                        <p:tgtEl>
                                          <p:spTgt spid="9216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92163">
                                            <p:txEl>
                                              <p:pRg st="3" end="3"/>
                                            </p:txEl>
                                          </p:spTgt>
                                        </p:tgtEl>
                                        <p:attrNameLst>
                                          <p:attrName>style.visibility</p:attrName>
                                        </p:attrNameLst>
                                      </p:cBhvr>
                                      <p:to>
                                        <p:strVal val="visible"/>
                                      </p:to>
                                    </p:set>
                                    <p:animEffect transition="in" filter="fade">
                                      <p:cBhvr>
                                        <p:cTn id="15" dur="500"/>
                                        <p:tgtEl>
                                          <p:spTgt spid="9216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92163">
                                            <p:txEl>
                                              <p:pRg st="4" end="4"/>
                                            </p:txEl>
                                          </p:spTgt>
                                        </p:tgtEl>
                                        <p:attrNameLst>
                                          <p:attrName>style.visibility</p:attrName>
                                        </p:attrNameLst>
                                      </p:cBhvr>
                                      <p:to>
                                        <p:strVal val="visible"/>
                                      </p:to>
                                    </p:set>
                                    <p:animEffect transition="in" filter="fade">
                                      <p:cBhvr>
                                        <p:cTn id="18" dur="500"/>
                                        <p:tgtEl>
                                          <p:spTgt spid="921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4CDAF9BD-F31C-409A-8DF3-C28E2B6597A5}" type="slidenum">
              <a:rPr lang="es-ES"/>
              <a:pPr/>
              <a:t>20</a:t>
            </a:fld>
            <a:endParaRPr lang="es-ES"/>
          </a:p>
        </p:txBody>
      </p:sp>
      <p:sp>
        <p:nvSpPr>
          <p:cNvPr id="93186" name="Rectangle 2"/>
          <p:cNvSpPr>
            <a:spLocks noGrp="1" noChangeArrowheads="1"/>
          </p:cNvSpPr>
          <p:nvPr>
            <p:ph type="title"/>
          </p:nvPr>
        </p:nvSpPr>
        <p:spPr/>
        <p:txBody>
          <a:bodyPr/>
          <a:lstStyle/>
          <a:p>
            <a:r>
              <a:rPr lang="es-ES"/>
              <a:t>Ejercicios</a:t>
            </a:r>
          </a:p>
        </p:txBody>
      </p:sp>
      <p:sp>
        <p:nvSpPr>
          <p:cNvPr id="93187" name="Rectangle 3"/>
          <p:cNvSpPr>
            <a:spLocks noGrp="1" noChangeArrowheads="1"/>
          </p:cNvSpPr>
          <p:nvPr>
            <p:ph type="body" idx="1"/>
          </p:nvPr>
        </p:nvSpPr>
        <p:spPr/>
        <p:txBody>
          <a:bodyPr>
            <a:normAutofit lnSpcReduction="10000"/>
          </a:bodyPr>
          <a:lstStyle/>
          <a:p>
            <a:pPr>
              <a:lnSpc>
                <a:spcPct val="90000"/>
              </a:lnSpc>
            </a:pPr>
            <a:r>
              <a:rPr lang="es-ES" sz="2000" dirty="0"/>
              <a:t>¿Qué cantidad de agua dulce sería desplazada por un pontón cilíndrico  de 12 pie de diámetro y 30 pie de longitud cuando está sumergido totalmente? ¿Cuál sería su fuerza de flotabilidad cuando se encuentra sumergido en agua salada? ¿Cuál sería su peso cuando flota en agua salada con su eje en la línea de agua?</a:t>
            </a:r>
          </a:p>
          <a:p>
            <a:pPr lvl="1">
              <a:lnSpc>
                <a:spcPct val="90000"/>
              </a:lnSpc>
            </a:pPr>
            <a:r>
              <a:rPr lang="es-ES" sz="1800" dirty="0"/>
              <a:t>Respuestas: 94.3 LT, 97 LT y 48,5 LT.</a:t>
            </a:r>
          </a:p>
          <a:p>
            <a:pPr>
              <a:lnSpc>
                <a:spcPct val="90000"/>
              </a:lnSpc>
            </a:pPr>
            <a:r>
              <a:rPr lang="es-ES" sz="2000" dirty="0"/>
              <a:t>Cuál es la reserva de flotabilidad de una barca rectangular que mide 20’ x 10’ x 6’, flotando en agua salada con un calado de 3.’</a:t>
            </a:r>
          </a:p>
          <a:p>
            <a:pPr lvl="1">
              <a:lnSpc>
                <a:spcPct val="90000"/>
              </a:lnSpc>
            </a:pPr>
            <a:r>
              <a:rPr lang="es-ES" sz="1800" dirty="0"/>
              <a:t>Respuesta;  600 pie</a:t>
            </a:r>
            <a:r>
              <a:rPr lang="es-ES" sz="1800" baseline="30000" dirty="0"/>
              <a:t>3</a:t>
            </a:r>
            <a:r>
              <a:rPr lang="es-ES" sz="1800" dirty="0"/>
              <a:t> o 100%.</a:t>
            </a:r>
          </a:p>
          <a:p>
            <a:pPr>
              <a:lnSpc>
                <a:spcPct val="90000"/>
              </a:lnSpc>
            </a:pPr>
            <a:r>
              <a:rPr lang="es-ES" sz="2000" dirty="0"/>
              <a:t>Una barca rectangular de 30’ x 15’ x 5’ tiene un calado de 3’  proa y a popa, Determinar; calado en agua salada, Ubicación del Centro de Carena (sobre la quilla) y centro de flotación.</a:t>
            </a:r>
          </a:p>
          <a:p>
            <a:pPr lvl="1">
              <a:lnSpc>
                <a:spcPct val="90000"/>
              </a:lnSpc>
            </a:pPr>
            <a:r>
              <a:rPr lang="es-ES" sz="1800" dirty="0"/>
              <a:t>Respuesta; 38.6 toneladas, 1.5 pie y 15 pies de la  proa en línea de crujía.</a:t>
            </a:r>
          </a:p>
        </p:txBody>
      </p:sp>
      <p:sp>
        <p:nvSpPr>
          <p:cNvPr id="2" name="Marcador de fecha 1">
            <a:extLst>
              <a:ext uri="{FF2B5EF4-FFF2-40B4-BE49-F238E27FC236}">
                <a16:creationId xmlns:a16="http://schemas.microsoft.com/office/drawing/2014/main" id="{42EE2272-316C-E384-0A8B-BB7EAFD99D2D}"/>
              </a:ext>
            </a:extLst>
          </p:cNvPr>
          <p:cNvSpPr>
            <a:spLocks noGrp="1"/>
          </p:cNvSpPr>
          <p:nvPr>
            <p:ph type="dt" sz="half" idx="10"/>
          </p:nvPr>
        </p:nvSpPr>
        <p:spPr/>
        <p:txBody>
          <a:bodyPr/>
          <a:lstStyle/>
          <a:p>
            <a:pPr>
              <a:defRPr/>
            </a:pPr>
            <a:fld id="{DA4870AE-B1F2-4495-825C-6515C9A03F0C}" type="datetime1">
              <a:rPr lang="es-CL" smtClean="0"/>
              <a:t>18-03-2024</a:t>
            </a:fld>
            <a:endParaRPr lang="es-ES"/>
          </a:p>
        </p:txBody>
      </p:sp>
      <p:sp>
        <p:nvSpPr>
          <p:cNvPr id="3" name="Marcador de pie de página 2">
            <a:extLst>
              <a:ext uri="{FF2B5EF4-FFF2-40B4-BE49-F238E27FC236}">
                <a16:creationId xmlns:a16="http://schemas.microsoft.com/office/drawing/2014/main" id="{9E228426-4143-07D1-0879-A5AC1AA2EA68}"/>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Grp="1" noChangeAspect="1" noChangeArrowheads="1"/>
          </p:cNvPicPr>
          <p:nvPr>
            <p:ph type="clipArt" sz="half" idx="2"/>
          </p:nvPr>
        </p:nvPicPr>
        <p:blipFill>
          <a:blip r:embed="rId2"/>
          <a:srcRect/>
          <a:stretch>
            <a:fillRect/>
          </a:stretch>
        </p:blipFill>
        <p:spPr bwMode="auto">
          <a:xfrm>
            <a:off x="5814246" y="1752600"/>
            <a:ext cx="2011308" cy="4114800"/>
          </a:xfrm>
          <a:prstGeom prst="rect">
            <a:avLst/>
          </a:prstGeom>
          <a:noFill/>
          <a:ln w="9525">
            <a:noFill/>
            <a:miter lim="800000"/>
            <a:headEnd/>
            <a:tailEnd/>
          </a:ln>
          <a:effectLst/>
        </p:spPr>
      </p:pic>
      <p:pic>
        <p:nvPicPr>
          <p:cNvPr id="205828" name="Picture 4" descr="Resultado de imagen para variable immersion hydrometer ships"/>
          <p:cNvPicPr>
            <a:picLocks noChangeAspect="1" noChangeArrowheads="1"/>
          </p:cNvPicPr>
          <p:nvPr/>
        </p:nvPicPr>
        <p:blipFill>
          <a:blip r:embed="rId3"/>
          <a:srcRect/>
          <a:stretch>
            <a:fillRect/>
          </a:stretch>
        </p:blipFill>
        <p:spPr bwMode="auto">
          <a:xfrm>
            <a:off x="5165640" y="1643050"/>
            <a:ext cx="3335450" cy="4643470"/>
          </a:xfrm>
          <a:prstGeom prst="rect">
            <a:avLst/>
          </a:prstGeom>
          <a:noFill/>
        </p:spPr>
      </p:pic>
      <p:sp>
        <p:nvSpPr>
          <p:cNvPr id="3" name="2 Título"/>
          <p:cNvSpPr>
            <a:spLocks noGrp="1"/>
          </p:cNvSpPr>
          <p:nvPr>
            <p:ph type="title"/>
          </p:nvPr>
        </p:nvSpPr>
        <p:spPr/>
        <p:txBody>
          <a:bodyPr>
            <a:normAutofit fontScale="90000"/>
          </a:bodyPr>
          <a:lstStyle/>
          <a:p>
            <a:r>
              <a:rPr lang="es-CL" dirty="0"/>
              <a:t>Flotación</a:t>
            </a:r>
            <a:br>
              <a:rPr lang="es-CL" dirty="0"/>
            </a:br>
            <a:r>
              <a:rPr lang="es-CL" sz="3100" dirty="0"/>
              <a:t>Hidrómetro de inmersión variable:</a:t>
            </a:r>
            <a:endParaRPr lang="es-CL" dirty="0"/>
          </a:p>
        </p:txBody>
      </p:sp>
      <p:sp>
        <p:nvSpPr>
          <p:cNvPr id="4" name="3 Marcador de texto"/>
          <p:cNvSpPr>
            <a:spLocks noGrp="1"/>
          </p:cNvSpPr>
          <p:nvPr>
            <p:ph type="body" sz="half" idx="1"/>
          </p:nvPr>
        </p:nvSpPr>
        <p:spPr/>
        <p:txBody>
          <a:bodyPr>
            <a:normAutofit fontScale="47500" lnSpcReduction="20000"/>
          </a:bodyPr>
          <a:lstStyle/>
          <a:p>
            <a:pPr>
              <a:lnSpc>
                <a:spcPct val="120000"/>
              </a:lnSpc>
            </a:pPr>
            <a:r>
              <a:rPr lang="es-CL" dirty="0"/>
              <a:t>Es un instrumento para determinar la densidad de los líquidos y basa su funcionamiento en la Ley de Arquímedes. </a:t>
            </a:r>
          </a:p>
          <a:p>
            <a:pPr>
              <a:lnSpc>
                <a:spcPct val="120000"/>
              </a:lnSpc>
            </a:pPr>
            <a:r>
              <a:rPr lang="es-CL" dirty="0"/>
              <a:t>Se usa para determinar la densidad del agua en la que flota un buque.</a:t>
            </a:r>
          </a:p>
          <a:p>
            <a:pPr>
              <a:lnSpc>
                <a:spcPct val="120000"/>
              </a:lnSpc>
            </a:pPr>
            <a:r>
              <a:rPr lang="es-CL" dirty="0"/>
              <a:t>Generalmente está hecho de un material anti corrosivo y consiste en una base esférica lastrada, con un vástago rectangular graduado con una escala que permite leer la densidad del líquido en el que flota.</a:t>
            </a:r>
          </a:p>
          <a:p>
            <a:pPr>
              <a:lnSpc>
                <a:spcPct val="120000"/>
              </a:lnSpc>
            </a:pPr>
            <a:r>
              <a:rPr lang="es-CL" dirty="0"/>
              <a:t>Mide densidades de entre 1000 y 1025 kilogramos por metro cúbico; es decir, 1.000 y 1.025 t / m</a:t>
            </a:r>
            <a:r>
              <a:rPr lang="es-CL" baseline="30000" dirty="0"/>
              <a:t>3</a:t>
            </a:r>
            <a:r>
              <a:rPr lang="es-CL" dirty="0"/>
              <a:t>.</a:t>
            </a:r>
          </a:p>
          <a:p>
            <a:pPr>
              <a:lnSpc>
                <a:spcPct val="120000"/>
              </a:lnSpc>
            </a:pPr>
            <a:r>
              <a:rPr lang="es-CL" dirty="0"/>
              <a:t>Hay diferentes tipos de hidrómetros.</a:t>
            </a:r>
          </a:p>
          <a:p>
            <a:pPr>
              <a:lnSpc>
                <a:spcPct val="120000"/>
              </a:lnSpc>
            </a:pPr>
            <a:r>
              <a:rPr lang="es-CL" dirty="0"/>
              <a:t>El procedimiento de medición, lo deben haber visto en laboratorio de Física. </a:t>
            </a:r>
          </a:p>
        </p:txBody>
      </p:sp>
      <p:sp>
        <p:nvSpPr>
          <p:cNvPr id="2" name="Marcador de fecha 1">
            <a:extLst>
              <a:ext uri="{FF2B5EF4-FFF2-40B4-BE49-F238E27FC236}">
                <a16:creationId xmlns:a16="http://schemas.microsoft.com/office/drawing/2014/main" id="{CC58F82F-DD33-F5EF-5E38-C409ADE40F5B}"/>
              </a:ext>
            </a:extLst>
          </p:cNvPr>
          <p:cNvSpPr>
            <a:spLocks noGrp="1"/>
          </p:cNvSpPr>
          <p:nvPr>
            <p:ph type="dt" sz="half" idx="10"/>
          </p:nvPr>
        </p:nvSpPr>
        <p:spPr/>
        <p:txBody>
          <a:bodyPr/>
          <a:lstStyle/>
          <a:p>
            <a:fld id="{6DCC2286-CE2F-4E26-AF86-931FB5894C46}" type="datetime1">
              <a:rPr lang="es-CL" smtClean="0"/>
              <a:t>18-03-2024</a:t>
            </a:fld>
            <a:endParaRPr lang="es-ES"/>
          </a:p>
        </p:txBody>
      </p:sp>
      <p:sp>
        <p:nvSpPr>
          <p:cNvPr id="5" name="Marcador de pie de página 4">
            <a:extLst>
              <a:ext uri="{FF2B5EF4-FFF2-40B4-BE49-F238E27FC236}">
                <a16:creationId xmlns:a16="http://schemas.microsoft.com/office/drawing/2014/main" id="{BDABD24A-A55A-04B8-63D7-6CA3208208BD}"/>
              </a:ext>
            </a:extLst>
          </p:cNvPr>
          <p:cNvSpPr>
            <a:spLocks noGrp="1"/>
          </p:cNvSpPr>
          <p:nvPr>
            <p:ph type="ftr" sz="quarter" idx="11"/>
          </p:nvPr>
        </p:nvSpPr>
        <p:spPr/>
        <p:txBody>
          <a:bodyPr/>
          <a:lstStyle/>
          <a:p>
            <a:r>
              <a:rPr lang="es-ES"/>
              <a:t>UT 1 Fundamentos de Estabilidad tercera parte</a:t>
            </a:r>
          </a:p>
        </p:txBody>
      </p:sp>
      <p:sp>
        <p:nvSpPr>
          <p:cNvPr id="6" name="Marcador de número de diapositiva 5">
            <a:extLst>
              <a:ext uri="{FF2B5EF4-FFF2-40B4-BE49-F238E27FC236}">
                <a16:creationId xmlns:a16="http://schemas.microsoft.com/office/drawing/2014/main" id="{2FEBA488-F231-D837-014B-A75BAC5E6546}"/>
              </a:ext>
            </a:extLst>
          </p:cNvPr>
          <p:cNvSpPr>
            <a:spLocks noGrp="1"/>
          </p:cNvSpPr>
          <p:nvPr>
            <p:ph type="sldNum" sz="quarter" idx="12"/>
          </p:nvPr>
        </p:nvSpPr>
        <p:spPr/>
        <p:txBody>
          <a:bodyPr/>
          <a:lstStyle/>
          <a:p>
            <a:fld id="{85CA58BB-6083-40E6-B52A-C93F0778D315}" type="slidenum">
              <a:rPr lang="es-ES" smtClean="0"/>
              <a:pPr/>
              <a:t>21</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5828"/>
                                        </p:tgtEl>
                                        <p:attrNameLst>
                                          <p:attrName>style.visibility</p:attrName>
                                        </p:attrNameLst>
                                      </p:cBhvr>
                                      <p:to>
                                        <p:strVal val="visible"/>
                                      </p:to>
                                    </p:set>
                                    <p:animEffect transition="in" filter="dissolve">
                                      <p:cBhvr>
                                        <p:cTn id="7" dur="500"/>
                                        <p:tgtEl>
                                          <p:spTgt spid="205828"/>
                                        </p:tgtEl>
                                      </p:cBhvr>
                                    </p:animEffect>
                                  </p:childTnLst>
                                </p:cTn>
                              </p:par>
                              <p:par>
                                <p:cTn id="8" presetID="9" presetClass="entr" presetSubtype="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dissolve">
                                      <p:cBhvr>
                                        <p:cTn id="10" dur="500"/>
                                        <p:tgtEl>
                                          <p:spTgt spid="4">
                                            <p:txEl>
                                              <p:pRg st="4" end="4"/>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4">
                                            <p:txEl>
                                              <p:pRg st="5" end="5"/>
                                            </p:txEl>
                                          </p:spTgt>
                                        </p:tgtEl>
                                        <p:attrNameLst>
                                          <p:attrName>style.visibility</p:attrName>
                                        </p:attrNameLst>
                                      </p:cBhvr>
                                      <p:to>
                                        <p:strVal val="visible"/>
                                      </p:to>
                                    </p:set>
                                    <p:animEffect transition="in" filter="dissolve">
                                      <p:cBhvr>
                                        <p:cTn id="13" dur="500"/>
                                        <p:tgtEl>
                                          <p:spTgt spid="4">
                                            <p:txEl>
                                              <p:pRg st="5" end="5"/>
                                            </p:txEl>
                                          </p:spTgt>
                                        </p:tgtEl>
                                      </p:cBhvr>
                                    </p:animEffect>
                                  </p:childTnLst>
                                </p:cTn>
                              </p:par>
                            </p:childTnLst>
                          </p:cTn>
                        </p:par>
                        <p:par>
                          <p:cTn id="14" fill="hold">
                            <p:stCondLst>
                              <p:cond delay="500"/>
                            </p:stCondLst>
                            <p:childTnLst>
                              <p:par>
                                <p:cTn id="15" presetID="9" presetClass="entr" presetSubtype="0" fill="hold" nodeType="after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dissolve">
                                      <p:cBhvr>
                                        <p:cTn id="1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CL" dirty="0"/>
              <a:t>Forma práctica de uso Hidrómetro</a:t>
            </a:r>
          </a:p>
        </p:txBody>
      </p:sp>
      <p:pic>
        <p:nvPicPr>
          <p:cNvPr id="7" name="y2mate.com - Densidad utilizando densímetro_ftIlmadC-qY_360p.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048000" y="2714636"/>
            <a:ext cx="3048000" cy="2286000"/>
          </a:xfrm>
          <a:prstGeom prst="rect">
            <a:avLst/>
          </a:prstGeom>
        </p:spPr>
      </p:pic>
      <p:sp>
        <p:nvSpPr>
          <p:cNvPr id="2" name="Marcador de fecha 1">
            <a:extLst>
              <a:ext uri="{FF2B5EF4-FFF2-40B4-BE49-F238E27FC236}">
                <a16:creationId xmlns:a16="http://schemas.microsoft.com/office/drawing/2014/main" id="{9C738BC4-E716-90E7-39CB-49F0B666EC5C}"/>
              </a:ext>
            </a:extLst>
          </p:cNvPr>
          <p:cNvSpPr>
            <a:spLocks noGrp="1"/>
          </p:cNvSpPr>
          <p:nvPr>
            <p:ph type="dt" sz="half" idx="10"/>
          </p:nvPr>
        </p:nvSpPr>
        <p:spPr/>
        <p:txBody>
          <a:bodyPr/>
          <a:lstStyle/>
          <a:p>
            <a:pPr>
              <a:defRPr/>
            </a:pPr>
            <a:fld id="{C4EB1384-46CC-4828-A61C-CA993262FA56}" type="datetime1">
              <a:rPr lang="es-CL" smtClean="0"/>
              <a:t>18-03-2024</a:t>
            </a:fld>
            <a:endParaRPr lang="es-ES"/>
          </a:p>
        </p:txBody>
      </p:sp>
      <p:sp>
        <p:nvSpPr>
          <p:cNvPr id="3" name="Marcador de pie de página 2">
            <a:extLst>
              <a:ext uri="{FF2B5EF4-FFF2-40B4-BE49-F238E27FC236}">
                <a16:creationId xmlns:a16="http://schemas.microsoft.com/office/drawing/2014/main" id="{A6148C38-A9B6-1CC6-F544-944C7E1DD872}"/>
              </a:ext>
            </a:extLst>
          </p:cNvPr>
          <p:cNvSpPr>
            <a:spLocks noGrp="1"/>
          </p:cNvSpPr>
          <p:nvPr>
            <p:ph type="ftr" sz="quarter" idx="11"/>
          </p:nvPr>
        </p:nvSpPr>
        <p:spPr/>
        <p:txBody>
          <a:bodyPr/>
          <a:lstStyle/>
          <a:p>
            <a:pPr>
              <a:defRPr/>
            </a:pPr>
            <a:r>
              <a:rPr lang="es-ES"/>
              <a:t>UT 1 Fundamentos de Estabilidad tercera parte</a:t>
            </a:r>
          </a:p>
        </p:txBody>
      </p:sp>
      <p:sp>
        <p:nvSpPr>
          <p:cNvPr id="4" name="Marcador de número de diapositiva 3">
            <a:extLst>
              <a:ext uri="{FF2B5EF4-FFF2-40B4-BE49-F238E27FC236}">
                <a16:creationId xmlns:a16="http://schemas.microsoft.com/office/drawing/2014/main" id="{D21D75A4-D8B8-F61F-E170-A12BC4A0C548}"/>
              </a:ext>
            </a:extLst>
          </p:cNvPr>
          <p:cNvSpPr>
            <a:spLocks noGrp="1"/>
          </p:cNvSpPr>
          <p:nvPr>
            <p:ph type="sldNum" sz="quarter" idx="12"/>
          </p:nvPr>
        </p:nvSpPr>
        <p:spPr/>
        <p:txBody>
          <a:bodyPr/>
          <a:lstStyle/>
          <a:p>
            <a:pPr>
              <a:defRPr/>
            </a:pPr>
            <a:fld id="{512A34C5-A7E8-4629-B921-404C04172488}" type="slidenum">
              <a:rPr lang="es-ES" smtClean="0"/>
              <a:pPr>
                <a:defRPr/>
              </a:pPr>
              <a:t>22</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par>
                                <p:cTn id="10" presetID="6" presetClass="emph" presetSubtype="0" fill="hold" nodeType="withEffect">
                                  <p:stCondLst>
                                    <p:cond delay="0"/>
                                  </p:stCondLst>
                                  <p:childTnLst>
                                    <p:animScale>
                                      <p:cBhvr>
                                        <p:cTn id="11" dur="2000" fill="hold"/>
                                        <p:tgtEl>
                                          <p:spTgt spid="7"/>
                                        </p:tgtEl>
                                      </p:cBhvr>
                                      <p:by x="250000" y="250000"/>
                                    </p:animScale>
                                  </p:childTnLst>
                                </p:cTn>
                              </p:par>
                            </p:childTnLst>
                          </p:cTn>
                        </p:par>
                        <p:par>
                          <p:cTn id="12" fill="hold">
                            <p:stCondLst>
                              <p:cond delay="2000"/>
                            </p:stCondLst>
                            <p:childTnLst>
                              <p:par>
                                <p:cTn id="13" presetID="1" presetClass="mediacall" presetSubtype="0" fill="hold" nodeType="afterEffect">
                                  <p:stCondLst>
                                    <p:cond delay="0"/>
                                  </p:stCondLst>
                                  <p:childTnLst>
                                    <p:cmd type="call" cmd="playFrom(0.0)">
                                      <p:cBhvr>
                                        <p:cTn id="14" dur="13096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5" fill="hold" display="0">
                  <p:stCondLst>
                    <p:cond delay="indefinite"/>
                  </p:stCondLst>
                  <p:endCondLst>
                    <p:cond evt="onNext" delay="0">
                      <p:tgtEl>
                        <p:sldTgt/>
                      </p:tgtEl>
                    </p:cond>
                    <p:cond evt="onPrev" delay="0">
                      <p:tgtEl>
                        <p:sldTgt/>
                      </p:tgtEl>
                    </p:cond>
                  </p:endCondLst>
                </p:cTn>
                <p:tgtEl>
                  <p:spTgt spid="7"/>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p:txBody>
          <a:bodyPr>
            <a:normAutofit fontScale="85000" lnSpcReduction="10000"/>
          </a:bodyPr>
          <a:lstStyle/>
          <a:p>
            <a:pPr>
              <a:lnSpc>
                <a:spcPct val="120000"/>
              </a:lnSpc>
            </a:pPr>
            <a:r>
              <a:rPr lang="es-ES" sz="2800" dirty="0"/>
              <a:t>Las toneladas por centímetro de inmersión o TPC, se refiere a la masa que es necesario cargar o descargar en un buque para que su calado medio varíe 1 centímetro en agua salada.</a:t>
            </a:r>
          </a:p>
          <a:p>
            <a:pPr>
              <a:lnSpc>
                <a:spcPct val="110000"/>
              </a:lnSpc>
              <a:spcBef>
                <a:spcPts val="600"/>
              </a:spcBef>
            </a:pPr>
            <a:r>
              <a:rPr lang="es-ES" sz="2800" dirty="0"/>
              <a:t>Donde:</a:t>
            </a:r>
          </a:p>
          <a:p>
            <a:pPr>
              <a:lnSpc>
                <a:spcPct val="110000"/>
              </a:lnSpc>
              <a:spcBef>
                <a:spcPts val="600"/>
              </a:spcBef>
              <a:buNone/>
            </a:pPr>
            <a:r>
              <a:rPr lang="es-ES" sz="2800" dirty="0"/>
              <a:t>	TPC = </a:t>
            </a:r>
            <a:r>
              <a:rPr lang="es-ES" sz="2800" u="sng" dirty="0"/>
              <a:t>Área plano flotación</a:t>
            </a:r>
            <a:r>
              <a:rPr lang="es-ES" sz="2800" dirty="0"/>
              <a:t> x densidad del agua </a:t>
            </a:r>
            <a:br>
              <a:rPr lang="es-ES" sz="2800" dirty="0"/>
            </a:br>
            <a:r>
              <a:rPr lang="es-ES" sz="2800" dirty="0"/>
              <a:t>		     100</a:t>
            </a:r>
            <a:br>
              <a:rPr lang="es-ES" sz="2800" dirty="0"/>
            </a:br>
            <a:r>
              <a:rPr lang="es-ES" sz="2800" dirty="0"/>
              <a:t>Normalmente:</a:t>
            </a:r>
          </a:p>
          <a:p>
            <a:pPr>
              <a:lnSpc>
                <a:spcPct val="110000"/>
              </a:lnSpc>
              <a:spcBef>
                <a:spcPts val="600"/>
              </a:spcBef>
              <a:buNone/>
            </a:pPr>
            <a:r>
              <a:rPr lang="es-ES" sz="2800" dirty="0"/>
              <a:t>	Área plano flotación en m</a:t>
            </a:r>
            <a:r>
              <a:rPr lang="es-ES" sz="2800" baseline="30000" dirty="0"/>
              <a:t>2 </a:t>
            </a:r>
            <a:r>
              <a:rPr lang="es-ES" sz="2800" dirty="0"/>
              <a:t>(unidades de superficie)</a:t>
            </a:r>
            <a:br>
              <a:rPr lang="es-ES" sz="2800" dirty="0"/>
            </a:br>
            <a:r>
              <a:rPr lang="es-ES" sz="2800" dirty="0"/>
              <a:t>Densidad (ρ) en ton/m</a:t>
            </a:r>
            <a:r>
              <a:rPr lang="es-ES" sz="2800" baseline="30000" dirty="0"/>
              <a:t>3</a:t>
            </a:r>
            <a:r>
              <a:rPr lang="es-ES" sz="2800" dirty="0"/>
              <a:t> (masa/volumen)</a:t>
            </a:r>
          </a:p>
          <a:p>
            <a:endParaRPr lang="es-CL" dirty="0"/>
          </a:p>
        </p:txBody>
      </p:sp>
      <p:sp>
        <p:nvSpPr>
          <p:cNvPr id="5" name="4 Título"/>
          <p:cNvSpPr>
            <a:spLocks noGrp="1"/>
          </p:cNvSpPr>
          <p:nvPr>
            <p:ph type="title"/>
          </p:nvPr>
        </p:nvSpPr>
        <p:spPr/>
        <p:txBody>
          <a:bodyPr>
            <a:normAutofit fontScale="90000"/>
          </a:bodyPr>
          <a:lstStyle/>
          <a:p>
            <a:r>
              <a:rPr lang="es-CL" dirty="0"/>
              <a:t>Flotación</a:t>
            </a:r>
            <a:br>
              <a:rPr lang="es-CL" dirty="0"/>
            </a:br>
            <a:r>
              <a:rPr lang="es-CL" sz="3100" dirty="0"/>
              <a:t>Toneladas por centímetro de inmersión</a:t>
            </a:r>
            <a:endParaRPr lang="es-CL" dirty="0"/>
          </a:p>
        </p:txBody>
      </p:sp>
      <p:sp>
        <p:nvSpPr>
          <p:cNvPr id="9" name="Rectangle 264"/>
          <p:cNvSpPr>
            <a:spLocks noChangeArrowheads="1"/>
          </p:cNvSpPr>
          <p:nvPr/>
        </p:nvSpPr>
        <p:spPr bwMode="auto">
          <a:xfrm>
            <a:off x="785786" y="3529018"/>
            <a:ext cx="7358114" cy="828676"/>
          </a:xfrm>
          <a:prstGeom prst="rect">
            <a:avLst/>
          </a:prstGeom>
          <a:noFill/>
          <a:ln w="9525">
            <a:solidFill>
              <a:schemeClr val="accent4"/>
            </a:solidFill>
            <a:miter lim="800000"/>
            <a:headEnd/>
            <a:tailEnd/>
          </a:ln>
          <a:effectLst/>
          <a:scene3d>
            <a:camera prst="orthographicFront"/>
            <a:lightRig rig="threePt" dir="t"/>
          </a:scene3d>
          <a:sp3d>
            <a:bevelB/>
          </a:sp3d>
        </p:spPr>
        <p:txBody>
          <a:bodyPr wrap="none" anchor="ctr"/>
          <a:lstStyle/>
          <a:p>
            <a:endParaRPr lang="es-CL"/>
          </a:p>
        </p:txBody>
      </p:sp>
      <p:sp>
        <p:nvSpPr>
          <p:cNvPr id="2" name="Marcador de fecha 1">
            <a:extLst>
              <a:ext uri="{FF2B5EF4-FFF2-40B4-BE49-F238E27FC236}">
                <a16:creationId xmlns:a16="http://schemas.microsoft.com/office/drawing/2014/main" id="{EC4201CF-BDD6-4BD7-1613-7A6CD5B39643}"/>
              </a:ext>
            </a:extLst>
          </p:cNvPr>
          <p:cNvSpPr>
            <a:spLocks noGrp="1"/>
          </p:cNvSpPr>
          <p:nvPr>
            <p:ph type="dt" sz="half" idx="10"/>
          </p:nvPr>
        </p:nvSpPr>
        <p:spPr/>
        <p:txBody>
          <a:bodyPr/>
          <a:lstStyle/>
          <a:p>
            <a:pPr>
              <a:defRPr/>
            </a:pPr>
            <a:fld id="{66421D52-8564-442E-9902-52608CA19624}" type="datetime1">
              <a:rPr lang="es-CL" smtClean="0"/>
              <a:t>18-03-2024</a:t>
            </a:fld>
            <a:endParaRPr lang="es-ES"/>
          </a:p>
        </p:txBody>
      </p:sp>
      <p:sp>
        <p:nvSpPr>
          <p:cNvPr id="3" name="Marcador de pie de página 2">
            <a:extLst>
              <a:ext uri="{FF2B5EF4-FFF2-40B4-BE49-F238E27FC236}">
                <a16:creationId xmlns:a16="http://schemas.microsoft.com/office/drawing/2014/main" id="{FDD616F3-994F-7DF9-DEF8-740F9B74F257}"/>
              </a:ext>
            </a:extLst>
          </p:cNvPr>
          <p:cNvSpPr>
            <a:spLocks noGrp="1"/>
          </p:cNvSpPr>
          <p:nvPr>
            <p:ph type="ftr" sz="quarter" idx="11"/>
          </p:nvPr>
        </p:nvSpPr>
        <p:spPr/>
        <p:txBody>
          <a:bodyPr/>
          <a:lstStyle/>
          <a:p>
            <a:pPr>
              <a:defRPr/>
            </a:pPr>
            <a:r>
              <a:rPr lang="es-ES"/>
              <a:t>UT 1 Fundamentos de Estabilidad tercera parte</a:t>
            </a:r>
          </a:p>
        </p:txBody>
      </p:sp>
      <p:sp>
        <p:nvSpPr>
          <p:cNvPr id="4" name="Marcador de número de diapositiva 3">
            <a:extLst>
              <a:ext uri="{FF2B5EF4-FFF2-40B4-BE49-F238E27FC236}">
                <a16:creationId xmlns:a16="http://schemas.microsoft.com/office/drawing/2014/main" id="{DA44DF32-94E7-34FA-0BB9-65B43DE0C872}"/>
              </a:ext>
            </a:extLst>
          </p:cNvPr>
          <p:cNvSpPr>
            <a:spLocks noGrp="1"/>
          </p:cNvSpPr>
          <p:nvPr>
            <p:ph type="sldNum" sz="quarter" idx="12"/>
          </p:nvPr>
        </p:nvSpPr>
        <p:spPr/>
        <p:txBody>
          <a:bodyPr/>
          <a:lstStyle/>
          <a:p>
            <a:pPr>
              <a:defRPr/>
            </a:pPr>
            <a:fld id="{512A34C5-A7E8-4629-B921-404C04172488}" type="slidenum">
              <a:rPr lang="es-ES" smtClean="0"/>
              <a:pPr>
                <a:defRPr/>
              </a:pPr>
              <a:t>23</a:t>
            </a:fld>
            <a:endParaRPr lang="es-E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p:txBody>
          <a:bodyPr>
            <a:normAutofit fontScale="85000" lnSpcReduction="10000"/>
          </a:bodyPr>
          <a:lstStyle/>
          <a:p>
            <a:pPr>
              <a:lnSpc>
                <a:spcPct val="120000"/>
              </a:lnSpc>
            </a:pPr>
            <a:r>
              <a:rPr lang="es-ES" sz="2800" dirty="0"/>
              <a:t>Las toneladas por centímetro de inmersión o TPC, se refiere a la masa que es necesario cargar o descargar en un buque para que su calado medio varíe 1 centímetro en agua salada.</a:t>
            </a:r>
          </a:p>
          <a:p>
            <a:pPr>
              <a:lnSpc>
                <a:spcPct val="110000"/>
              </a:lnSpc>
              <a:spcBef>
                <a:spcPts val="600"/>
              </a:spcBef>
            </a:pPr>
            <a:r>
              <a:rPr lang="es-ES" sz="2800" dirty="0"/>
              <a:t>Donde:</a:t>
            </a:r>
          </a:p>
          <a:p>
            <a:pPr>
              <a:lnSpc>
                <a:spcPct val="110000"/>
              </a:lnSpc>
              <a:spcBef>
                <a:spcPts val="600"/>
              </a:spcBef>
              <a:buNone/>
            </a:pPr>
            <a:r>
              <a:rPr lang="es-ES" sz="2800" dirty="0"/>
              <a:t>	TPC = </a:t>
            </a:r>
            <a:r>
              <a:rPr lang="es-ES" sz="2800" u="sng" dirty="0"/>
              <a:t>Área plano flotación</a:t>
            </a:r>
            <a:r>
              <a:rPr lang="es-ES" sz="2800" dirty="0"/>
              <a:t> x densidad del agua </a:t>
            </a:r>
            <a:br>
              <a:rPr lang="es-ES" sz="2800" dirty="0"/>
            </a:br>
            <a:r>
              <a:rPr lang="es-ES" sz="2800" dirty="0"/>
              <a:t>		     100</a:t>
            </a:r>
            <a:br>
              <a:rPr lang="es-ES" sz="2800" dirty="0"/>
            </a:br>
            <a:r>
              <a:rPr lang="es-ES" sz="2800" dirty="0"/>
              <a:t>Normalmente:</a:t>
            </a:r>
          </a:p>
          <a:p>
            <a:pPr>
              <a:lnSpc>
                <a:spcPct val="110000"/>
              </a:lnSpc>
              <a:spcBef>
                <a:spcPts val="600"/>
              </a:spcBef>
              <a:buNone/>
            </a:pPr>
            <a:r>
              <a:rPr lang="es-ES" sz="2800" dirty="0"/>
              <a:t>	Área plano flotación en m</a:t>
            </a:r>
            <a:r>
              <a:rPr lang="es-ES" sz="2800" baseline="30000" dirty="0"/>
              <a:t>2 </a:t>
            </a:r>
            <a:r>
              <a:rPr lang="es-ES" sz="2800" dirty="0"/>
              <a:t>(unidades de superficie)</a:t>
            </a:r>
            <a:br>
              <a:rPr lang="es-ES" sz="2800" dirty="0"/>
            </a:br>
            <a:r>
              <a:rPr lang="es-ES" sz="2800" dirty="0"/>
              <a:t>Densidad (ρ) en ton/m</a:t>
            </a:r>
            <a:r>
              <a:rPr lang="es-ES" sz="2800" baseline="30000" dirty="0"/>
              <a:t>3</a:t>
            </a:r>
            <a:r>
              <a:rPr lang="es-ES" sz="2800" dirty="0"/>
              <a:t> (masa/volumen)</a:t>
            </a:r>
          </a:p>
          <a:p>
            <a:endParaRPr lang="es-CL" dirty="0"/>
          </a:p>
        </p:txBody>
      </p:sp>
      <p:sp>
        <p:nvSpPr>
          <p:cNvPr id="5" name="4 Título"/>
          <p:cNvSpPr>
            <a:spLocks noGrp="1"/>
          </p:cNvSpPr>
          <p:nvPr>
            <p:ph type="title"/>
          </p:nvPr>
        </p:nvSpPr>
        <p:spPr/>
        <p:txBody>
          <a:bodyPr>
            <a:normAutofit fontScale="90000"/>
          </a:bodyPr>
          <a:lstStyle/>
          <a:p>
            <a:r>
              <a:rPr lang="es-CL" dirty="0"/>
              <a:t>Flotación</a:t>
            </a:r>
            <a:br>
              <a:rPr lang="es-CL" dirty="0"/>
            </a:br>
            <a:r>
              <a:rPr lang="es-CL" sz="3100" dirty="0"/>
              <a:t>Toneladas por centímetro de inmersión</a:t>
            </a:r>
            <a:endParaRPr lang="es-CL" dirty="0"/>
          </a:p>
        </p:txBody>
      </p:sp>
      <p:sp>
        <p:nvSpPr>
          <p:cNvPr id="9" name="Rectangle 264"/>
          <p:cNvSpPr>
            <a:spLocks noChangeArrowheads="1"/>
          </p:cNvSpPr>
          <p:nvPr/>
        </p:nvSpPr>
        <p:spPr bwMode="auto">
          <a:xfrm>
            <a:off x="785786" y="3529018"/>
            <a:ext cx="7358114" cy="828676"/>
          </a:xfrm>
          <a:prstGeom prst="rect">
            <a:avLst/>
          </a:prstGeom>
          <a:noFill/>
          <a:ln w="9525">
            <a:solidFill>
              <a:schemeClr val="accent4"/>
            </a:solidFill>
            <a:miter lim="800000"/>
            <a:headEnd/>
            <a:tailEnd/>
          </a:ln>
          <a:effectLst/>
          <a:scene3d>
            <a:camera prst="orthographicFront"/>
            <a:lightRig rig="threePt" dir="t"/>
          </a:scene3d>
          <a:sp3d>
            <a:bevelB/>
          </a:sp3d>
        </p:spPr>
        <p:txBody>
          <a:bodyPr wrap="none" anchor="ctr"/>
          <a:lstStyle/>
          <a:p>
            <a:endParaRPr lang="es-CL"/>
          </a:p>
        </p:txBody>
      </p:sp>
      <p:sp>
        <p:nvSpPr>
          <p:cNvPr id="2" name="Marcador de fecha 1">
            <a:extLst>
              <a:ext uri="{FF2B5EF4-FFF2-40B4-BE49-F238E27FC236}">
                <a16:creationId xmlns:a16="http://schemas.microsoft.com/office/drawing/2014/main" id="{D38C986A-4517-9F12-7CB1-391C1B9F781E}"/>
              </a:ext>
            </a:extLst>
          </p:cNvPr>
          <p:cNvSpPr>
            <a:spLocks noGrp="1"/>
          </p:cNvSpPr>
          <p:nvPr>
            <p:ph type="dt" sz="half" idx="10"/>
          </p:nvPr>
        </p:nvSpPr>
        <p:spPr/>
        <p:txBody>
          <a:bodyPr/>
          <a:lstStyle/>
          <a:p>
            <a:pPr>
              <a:defRPr/>
            </a:pPr>
            <a:fld id="{645140FD-2317-434E-B92A-49E4734F8E0C}" type="datetime1">
              <a:rPr lang="es-CL" smtClean="0"/>
              <a:t>18-03-2024</a:t>
            </a:fld>
            <a:endParaRPr lang="es-ES"/>
          </a:p>
        </p:txBody>
      </p:sp>
      <p:sp>
        <p:nvSpPr>
          <p:cNvPr id="3" name="Marcador de pie de página 2">
            <a:extLst>
              <a:ext uri="{FF2B5EF4-FFF2-40B4-BE49-F238E27FC236}">
                <a16:creationId xmlns:a16="http://schemas.microsoft.com/office/drawing/2014/main" id="{554C86E0-1BAD-5455-71BF-5CD59F4D5223}"/>
              </a:ext>
            </a:extLst>
          </p:cNvPr>
          <p:cNvSpPr>
            <a:spLocks noGrp="1"/>
          </p:cNvSpPr>
          <p:nvPr>
            <p:ph type="ftr" sz="quarter" idx="11"/>
          </p:nvPr>
        </p:nvSpPr>
        <p:spPr/>
        <p:txBody>
          <a:bodyPr/>
          <a:lstStyle/>
          <a:p>
            <a:pPr>
              <a:defRPr/>
            </a:pPr>
            <a:r>
              <a:rPr lang="es-ES"/>
              <a:t>UT 1 Fundamentos de Estabilidad tercera parte</a:t>
            </a:r>
          </a:p>
        </p:txBody>
      </p:sp>
      <p:sp>
        <p:nvSpPr>
          <p:cNvPr id="4" name="Marcador de número de diapositiva 3">
            <a:extLst>
              <a:ext uri="{FF2B5EF4-FFF2-40B4-BE49-F238E27FC236}">
                <a16:creationId xmlns:a16="http://schemas.microsoft.com/office/drawing/2014/main" id="{27128B97-2561-87D5-A17B-80206E3BFE35}"/>
              </a:ext>
            </a:extLst>
          </p:cNvPr>
          <p:cNvSpPr>
            <a:spLocks noGrp="1"/>
          </p:cNvSpPr>
          <p:nvPr>
            <p:ph type="sldNum" sz="quarter" idx="12"/>
          </p:nvPr>
        </p:nvSpPr>
        <p:spPr/>
        <p:txBody>
          <a:bodyPr/>
          <a:lstStyle/>
          <a:p>
            <a:pPr>
              <a:defRPr/>
            </a:pPr>
            <a:fld id="{512A34C5-A7E8-4629-B921-404C04172488}" type="slidenum">
              <a:rPr lang="es-ES" smtClean="0"/>
              <a:pPr>
                <a:defRPr/>
              </a:pPr>
              <a:t>24</a:t>
            </a:fld>
            <a:endParaRPr lang="es-E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66BF729F-6D2B-482D-A67F-AFAB6DDA5696}" type="slidenum">
              <a:rPr lang="es-ES"/>
              <a:pPr/>
              <a:t>25</a:t>
            </a:fld>
            <a:endParaRPr lang="es-ES"/>
          </a:p>
        </p:txBody>
      </p:sp>
      <p:sp>
        <p:nvSpPr>
          <p:cNvPr id="109570" name="Rectangle 2"/>
          <p:cNvSpPr>
            <a:spLocks noGrp="1" noChangeArrowheads="1"/>
          </p:cNvSpPr>
          <p:nvPr>
            <p:ph type="title"/>
          </p:nvPr>
        </p:nvSpPr>
        <p:spPr/>
        <p:txBody>
          <a:bodyPr>
            <a:normAutofit fontScale="90000"/>
          </a:bodyPr>
          <a:lstStyle/>
          <a:p>
            <a:r>
              <a:rPr lang="es-ES"/>
              <a:t>Ejemplo 2 Coeficiente plano flotación</a:t>
            </a:r>
          </a:p>
        </p:txBody>
      </p:sp>
      <p:sp>
        <p:nvSpPr>
          <p:cNvPr id="109571" name="Rectangle 3"/>
          <p:cNvSpPr>
            <a:spLocks noGrp="1" noChangeArrowheads="1"/>
          </p:cNvSpPr>
          <p:nvPr>
            <p:ph type="body" idx="1"/>
          </p:nvPr>
        </p:nvSpPr>
        <p:spPr/>
        <p:txBody>
          <a:bodyPr>
            <a:normAutofit fontScale="92500" lnSpcReduction="10000"/>
          </a:bodyPr>
          <a:lstStyle/>
          <a:p>
            <a:pPr>
              <a:lnSpc>
                <a:spcPct val="110000"/>
              </a:lnSpc>
            </a:pPr>
            <a:r>
              <a:rPr lang="es-ES" sz="2800" dirty="0"/>
              <a:t>Un buque de 128 metros de eslora y 20 de manga en la línea de agua, tiene un coeficiente de fineza (</a:t>
            </a:r>
            <a:r>
              <a:rPr lang="es-ES" sz="2800" dirty="0" err="1"/>
              <a:t>C</a:t>
            </a:r>
            <a:r>
              <a:rPr lang="es-ES" sz="2800" baseline="-25000" dirty="0" err="1"/>
              <a:t>w</a:t>
            </a:r>
            <a:r>
              <a:rPr lang="es-ES" sz="2800" dirty="0"/>
              <a:t>) de 0,85. </a:t>
            </a:r>
          </a:p>
          <a:p>
            <a:pPr>
              <a:lnSpc>
                <a:spcPct val="110000"/>
              </a:lnSpc>
            </a:pPr>
            <a:r>
              <a:rPr lang="es-ES" sz="2800" dirty="0"/>
              <a:t>Encontrar las TPC para ese calado en agua salada</a:t>
            </a:r>
          </a:p>
          <a:p>
            <a:pPr lvl="1">
              <a:lnSpc>
                <a:spcPct val="110000"/>
              </a:lnSpc>
              <a:spcBef>
                <a:spcPts val="600"/>
              </a:spcBef>
            </a:pPr>
            <a:r>
              <a:rPr lang="es-ES" sz="2400" dirty="0"/>
              <a:t>Área plano flotación = L x B x </a:t>
            </a:r>
            <a:r>
              <a:rPr lang="es-ES" sz="2400" dirty="0" err="1"/>
              <a:t>C</a:t>
            </a:r>
            <a:r>
              <a:rPr lang="es-ES" sz="2400" baseline="-25000" dirty="0" err="1"/>
              <a:t>w</a:t>
            </a:r>
            <a:br>
              <a:rPr lang="es-ES" sz="2400" baseline="-25000" dirty="0"/>
            </a:br>
            <a:r>
              <a:rPr lang="es-ES" sz="2400" baseline="-25000" dirty="0"/>
              <a:t>			         </a:t>
            </a:r>
            <a:r>
              <a:rPr lang="es-ES" sz="2400" dirty="0"/>
              <a:t>  = 128 x 20 x 0,85</a:t>
            </a:r>
            <a:br>
              <a:rPr lang="es-ES" sz="2400" dirty="0"/>
            </a:br>
            <a:r>
              <a:rPr lang="es-ES" sz="2400" dirty="0"/>
              <a:t>Área plano flotación = 2176 m</a:t>
            </a:r>
            <a:r>
              <a:rPr lang="es-ES" sz="2400" baseline="30000" dirty="0"/>
              <a:t>2</a:t>
            </a:r>
          </a:p>
          <a:p>
            <a:pPr lvl="1">
              <a:lnSpc>
                <a:spcPct val="110000"/>
              </a:lnSpc>
              <a:spcBef>
                <a:spcPts val="600"/>
              </a:spcBef>
            </a:pPr>
            <a:r>
              <a:rPr lang="es-ES" sz="2400" dirty="0"/>
              <a:t>TPC = </a:t>
            </a:r>
            <a:r>
              <a:rPr lang="es-ES" sz="2400" u="sng" dirty="0"/>
              <a:t>Área plano flotación</a:t>
            </a:r>
            <a:r>
              <a:rPr lang="es-ES" sz="2400" dirty="0"/>
              <a:t> x densidad agua</a:t>
            </a:r>
            <a:br>
              <a:rPr lang="es-ES" sz="2400" dirty="0"/>
            </a:br>
            <a:r>
              <a:rPr lang="es-ES" sz="2400" dirty="0"/>
              <a:t>			100</a:t>
            </a:r>
            <a:br>
              <a:rPr lang="es-ES" sz="2400" dirty="0"/>
            </a:br>
            <a:r>
              <a:rPr lang="es-ES" sz="2400" dirty="0"/>
              <a:t>TPC = 22304 kg/cm ó 22,3 t/cm</a:t>
            </a:r>
          </a:p>
        </p:txBody>
      </p:sp>
      <p:sp>
        <p:nvSpPr>
          <p:cNvPr id="2" name="Marcador de fecha 1">
            <a:extLst>
              <a:ext uri="{FF2B5EF4-FFF2-40B4-BE49-F238E27FC236}">
                <a16:creationId xmlns:a16="http://schemas.microsoft.com/office/drawing/2014/main" id="{C0605D59-F4D5-AD4E-D16C-59283E1BC0BA}"/>
              </a:ext>
            </a:extLst>
          </p:cNvPr>
          <p:cNvSpPr>
            <a:spLocks noGrp="1"/>
          </p:cNvSpPr>
          <p:nvPr>
            <p:ph type="dt" sz="half" idx="10"/>
          </p:nvPr>
        </p:nvSpPr>
        <p:spPr/>
        <p:txBody>
          <a:bodyPr/>
          <a:lstStyle/>
          <a:p>
            <a:pPr>
              <a:defRPr/>
            </a:pPr>
            <a:fld id="{A7F65B61-EB75-4D5F-B3FB-94E4BB1653DF}" type="datetime1">
              <a:rPr lang="es-CL" smtClean="0"/>
              <a:t>18-03-2024</a:t>
            </a:fld>
            <a:endParaRPr lang="es-ES"/>
          </a:p>
        </p:txBody>
      </p:sp>
      <p:sp>
        <p:nvSpPr>
          <p:cNvPr id="3" name="Marcador de pie de página 2">
            <a:extLst>
              <a:ext uri="{FF2B5EF4-FFF2-40B4-BE49-F238E27FC236}">
                <a16:creationId xmlns:a16="http://schemas.microsoft.com/office/drawing/2014/main" id="{F6B5EE63-99F8-2678-AF3C-135856038F62}"/>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5 Marcador de número de diapositiva"/>
          <p:cNvSpPr>
            <a:spLocks noGrp="1"/>
          </p:cNvSpPr>
          <p:nvPr>
            <p:ph type="sldNum" sz="quarter" idx="12"/>
          </p:nvPr>
        </p:nvSpPr>
        <p:spPr/>
        <p:txBody>
          <a:bodyPr/>
          <a:lstStyle/>
          <a:p>
            <a:fld id="{77CB5A48-DA3F-48FE-AA77-EC455C875114}" type="slidenum">
              <a:rPr lang="es-ES"/>
              <a:pPr/>
              <a:t>26</a:t>
            </a:fld>
            <a:endParaRPr lang="es-ES"/>
          </a:p>
        </p:txBody>
      </p:sp>
      <p:sp>
        <p:nvSpPr>
          <p:cNvPr id="86018" name="Rectangle 2"/>
          <p:cNvSpPr>
            <a:spLocks noGrp="1" noChangeArrowheads="1"/>
          </p:cNvSpPr>
          <p:nvPr>
            <p:ph type="title"/>
          </p:nvPr>
        </p:nvSpPr>
        <p:spPr/>
        <p:txBody>
          <a:bodyPr>
            <a:noAutofit/>
          </a:bodyPr>
          <a:lstStyle/>
          <a:p>
            <a:r>
              <a:rPr lang="es-ES" sz="3700" dirty="0"/>
              <a:t>Flotación </a:t>
            </a:r>
            <a:br>
              <a:rPr lang="es-ES" sz="3700" dirty="0"/>
            </a:br>
            <a:r>
              <a:rPr lang="es-ES" sz="2800" dirty="0"/>
              <a:t>Toneladas por centímetro de inmersión</a:t>
            </a:r>
            <a:endParaRPr lang="es-ES" sz="3700" dirty="0"/>
          </a:p>
        </p:txBody>
      </p:sp>
      <p:sp>
        <p:nvSpPr>
          <p:cNvPr id="86019" name="Rectangle 3"/>
          <p:cNvSpPr>
            <a:spLocks noGrp="1" noChangeArrowheads="1"/>
          </p:cNvSpPr>
          <p:nvPr>
            <p:ph type="body" idx="1"/>
          </p:nvPr>
        </p:nvSpPr>
        <p:spPr/>
        <p:txBody>
          <a:bodyPr/>
          <a:lstStyle/>
          <a:p>
            <a:r>
              <a:rPr lang="es-ES" sz="1800" dirty="0"/>
              <a:t>Considerar un buque flotando en agua salada con la línea de agua “LA”, y que sea “A” el área de flotación en unidades de superficie (m</a:t>
            </a:r>
            <a:r>
              <a:rPr lang="es-ES" sz="2200" baseline="30000" dirty="0"/>
              <a:t>2</a:t>
            </a:r>
            <a:r>
              <a:rPr lang="es-ES" sz="1800" dirty="0"/>
              <a:t>)</a:t>
            </a:r>
          </a:p>
          <a:p>
            <a:r>
              <a:rPr lang="es-ES" sz="1800" dirty="0"/>
              <a:t>Al agregar una masa de “w” toneladas cuyo efecto en el buque sea incrementar su calado en 1 centímetro, la nueva línea de agua será “L</a:t>
            </a:r>
            <a:r>
              <a:rPr lang="es-ES" sz="1800" baseline="-25000" dirty="0"/>
              <a:t>1</a:t>
            </a:r>
            <a:r>
              <a:rPr lang="es-ES" sz="1800" dirty="0"/>
              <a:t>A</a:t>
            </a:r>
            <a:r>
              <a:rPr lang="es-ES" sz="1800" baseline="-25000" dirty="0"/>
              <a:t>1</a:t>
            </a:r>
            <a:r>
              <a:rPr lang="es-ES" sz="1800" dirty="0"/>
              <a:t>”.</a:t>
            </a:r>
          </a:p>
          <a:p>
            <a:r>
              <a:rPr lang="es-ES" sz="1800" dirty="0"/>
              <a:t>Por lo tanto esa masa es la necesaria para variar el calado en 1 cm, y el volumen adicional de agua desplazado equivale a la capa de agua contenida entre la línea original de agua del buque y la final o lo que es lo mismo a las toneladas por centímetro de inmersión</a:t>
            </a:r>
          </a:p>
        </p:txBody>
      </p:sp>
      <p:grpSp>
        <p:nvGrpSpPr>
          <p:cNvPr id="2" name="Group 55"/>
          <p:cNvGrpSpPr>
            <a:grpSpLocks/>
          </p:cNvGrpSpPr>
          <p:nvPr/>
        </p:nvGrpSpPr>
        <p:grpSpPr bwMode="auto">
          <a:xfrm>
            <a:off x="1676400" y="4648200"/>
            <a:ext cx="6324600" cy="1436688"/>
            <a:chOff x="1056" y="2928"/>
            <a:chExt cx="3984" cy="905"/>
          </a:xfrm>
        </p:grpSpPr>
        <p:grpSp>
          <p:nvGrpSpPr>
            <p:cNvPr id="3" name="Group 36"/>
            <p:cNvGrpSpPr>
              <a:grpSpLocks/>
            </p:cNvGrpSpPr>
            <p:nvPr/>
          </p:nvGrpSpPr>
          <p:grpSpPr bwMode="auto">
            <a:xfrm>
              <a:off x="2601" y="2928"/>
              <a:ext cx="480" cy="240"/>
              <a:chOff x="2640" y="2544"/>
              <a:chExt cx="480" cy="240"/>
            </a:xfrm>
          </p:grpSpPr>
          <p:sp>
            <p:nvSpPr>
              <p:cNvPr id="86053" name="Rectangle 37"/>
              <p:cNvSpPr>
                <a:spLocks noChangeArrowheads="1"/>
              </p:cNvSpPr>
              <p:nvPr/>
            </p:nvSpPr>
            <p:spPr bwMode="auto">
              <a:xfrm>
                <a:off x="2640" y="2544"/>
                <a:ext cx="480" cy="24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86054" name="Oval 38"/>
              <p:cNvSpPr>
                <a:spLocks noChangeArrowheads="1"/>
              </p:cNvSpPr>
              <p:nvPr/>
            </p:nvSpPr>
            <p:spPr bwMode="auto">
              <a:xfrm>
                <a:off x="2880" y="2640"/>
                <a:ext cx="48" cy="48"/>
              </a:xfrm>
              <a:prstGeom prst="ellipse">
                <a:avLst/>
              </a:prstGeom>
              <a:solidFill>
                <a:schemeClr val="tx1"/>
              </a:solidFill>
              <a:ln w="9525">
                <a:solidFill>
                  <a:schemeClr val="tx1"/>
                </a:solidFill>
                <a:round/>
                <a:headEnd/>
                <a:tailEnd/>
              </a:ln>
              <a:effectLst/>
            </p:spPr>
            <p:txBody>
              <a:bodyPr wrap="none" anchor="ctr"/>
              <a:lstStyle/>
              <a:p>
                <a:endParaRPr lang="es-CL"/>
              </a:p>
            </p:txBody>
          </p:sp>
        </p:grpSp>
        <p:pic>
          <p:nvPicPr>
            <p:cNvPr id="86055" name="Picture 39"/>
            <p:cNvPicPr>
              <a:picLocks noChangeAspect="1" noChangeArrowheads="1"/>
            </p:cNvPicPr>
            <p:nvPr/>
          </p:nvPicPr>
          <p:blipFill>
            <a:blip r:embed="rId2"/>
            <a:srcRect/>
            <a:stretch>
              <a:fillRect/>
            </a:stretch>
          </p:blipFill>
          <p:spPr bwMode="auto">
            <a:xfrm>
              <a:off x="1536" y="3093"/>
              <a:ext cx="2811" cy="415"/>
            </a:xfrm>
            <a:prstGeom prst="rect">
              <a:avLst/>
            </a:prstGeom>
            <a:noFill/>
            <a:ln w="9525">
              <a:noFill/>
              <a:miter lim="800000"/>
              <a:headEnd/>
              <a:tailEnd/>
            </a:ln>
            <a:effectLst/>
          </p:spPr>
        </p:pic>
        <p:sp>
          <p:nvSpPr>
            <p:cNvPr id="86056" name="Line 40"/>
            <p:cNvSpPr>
              <a:spLocks noChangeShapeType="1"/>
            </p:cNvSpPr>
            <p:nvPr/>
          </p:nvSpPr>
          <p:spPr bwMode="auto">
            <a:xfrm>
              <a:off x="1104" y="3285"/>
              <a:ext cx="3840" cy="0"/>
            </a:xfrm>
            <a:prstGeom prst="line">
              <a:avLst/>
            </a:prstGeom>
            <a:noFill/>
            <a:ln w="9525">
              <a:solidFill>
                <a:schemeClr val="tx1"/>
              </a:solidFill>
              <a:round/>
              <a:headEnd/>
              <a:tailEnd/>
            </a:ln>
            <a:effectLst/>
          </p:spPr>
          <p:txBody>
            <a:bodyPr wrap="none"/>
            <a:lstStyle/>
            <a:p>
              <a:endParaRPr lang="es-CL"/>
            </a:p>
          </p:txBody>
        </p:sp>
        <p:sp>
          <p:nvSpPr>
            <p:cNvPr id="86057" name="Line 41"/>
            <p:cNvSpPr>
              <a:spLocks noChangeShapeType="1"/>
            </p:cNvSpPr>
            <p:nvPr/>
          </p:nvSpPr>
          <p:spPr bwMode="auto">
            <a:xfrm>
              <a:off x="1104" y="3333"/>
              <a:ext cx="3840" cy="0"/>
            </a:xfrm>
            <a:prstGeom prst="line">
              <a:avLst/>
            </a:prstGeom>
            <a:noFill/>
            <a:ln w="9525">
              <a:solidFill>
                <a:schemeClr val="tx1"/>
              </a:solidFill>
              <a:round/>
              <a:headEnd/>
              <a:tailEnd/>
            </a:ln>
            <a:effectLst/>
          </p:spPr>
          <p:txBody>
            <a:bodyPr wrap="none"/>
            <a:lstStyle/>
            <a:p>
              <a:endParaRPr lang="es-CL"/>
            </a:p>
          </p:txBody>
        </p:sp>
        <p:sp>
          <p:nvSpPr>
            <p:cNvPr id="86058" name="Line 42"/>
            <p:cNvSpPr>
              <a:spLocks noChangeShapeType="1"/>
            </p:cNvSpPr>
            <p:nvPr/>
          </p:nvSpPr>
          <p:spPr bwMode="auto">
            <a:xfrm flipV="1">
              <a:off x="4560" y="3333"/>
              <a:ext cx="0" cy="288"/>
            </a:xfrm>
            <a:prstGeom prst="line">
              <a:avLst/>
            </a:prstGeom>
            <a:noFill/>
            <a:ln w="9525">
              <a:solidFill>
                <a:schemeClr val="tx1"/>
              </a:solidFill>
              <a:round/>
              <a:headEnd/>
              <a:tailEnd type="triangle" w="med" len="med"/>
            </a:ln>
            <a:effectLst/>
          </p:spPr>
          <p:txBody>
            <a:bodyPr wrap="none"/>
            <a:lstStyle/>
            <a:p>
              <a:endParaRPr lang="es-CL"/>
            </a:p>
          </p:txBody>
        </p:sp>
        <p:sp>
          <p:nvSpPr>
            <p:cNvPr id="86059" name="Line 43"/>
            <p:cNvSpPr>
              <a:spLocks noChangeShapeType="1"/>
            </p:cNvSpPr>
            <p:nvPr/>
          </p:nvSpPr>
          <p:spPr bwMode="auto">
            <a:xfrm>
              <a:off x="4560" y="2997"/>
              <a:ext cx="0" cy="288"/>
            </a:xfrm>
            <a:prstGeom prst="line">
              <a:avLst/>
            </a:prstGeom>
            <a:noFill/>
            <a:ln w="9525">
              <a:solidFill>
                <a:schemeClr val="tx1"/>
              </a:solidFill>
              <a:round/>
              <a:headEnd/>
              <a:tailEnd type="triangle" w="med" len="med"/>
            </a:ln>
            <a:effectLst/>
          </p:spPr>
          <p:txBody>
            <a:bodyPr wrap="none"/>
            <a:lstStyle/>
            <a:p>
              <a:endParaRPr lang="es-CL"/>
            </a:p>
          </p:txBody>
        </p:sp>
        <p:sp>
          <p:nvSpPr>
            <p:cNvPr id="86060" name="Text Box 44"/>
            <p:cNvSpPr txBox="1">
              <a:spLocks noChangeArrowheads="1"/>
            </p:cNvSpPr>
            <p:nvPr/>
          </p:nvSpPr>
          <p:spPr bwMode="auto">
            <a:xfrm>
              <a:off x="4416" y="3580"/>
              <a:ext cx="384" cy="212"/>
            </a:xfrm>
            <a:prstGeom prst="rect">
              <a:avLst/>
            </a:prstGeom>
            <a:noFill/>
            <a:ln w="9525">
              <a:noFill/>
              <a:miter lim="800000"/>
              <a:headEnd/>
              <a:tailEnd/>
            </a:ln>
            <a:effectLst/>
          </p:spPr>
          <p:txBody>
            <a:bodyPr>
              <a:spAutoFit/>
            </a:bodyPr>
            <a:lstStyle/>
            <a:p>
              <a:pPr>
                <a:spcBef>
                  <a:spcPct val="50000"/>
                </a:spcBef>
              </a:pPr>
              <a:r>
                <a:rPr lang="es-ES" sz="1600"/>
                <a:t>1 cm</a:t>
              </a:r>
            </a:p>
          </p:txBody>
        </p:sp>
        <p:sp>
          <p:nvSpPr>
            <p:cNvPr id="86061" name="Text Box 45"/>
            <p:cNvSpPr txBox="1">
              <a:spLocks noChangeArrowheads="1"/>
            </p:cNvSpPr>
            <p:nvPr/>
          </p:nvSpPr>
          <p:spPr bwMode="auto">
            <a:xfrm>
              <a:off x="2880" y="2929"/>
              <a:ext cx="240" cy="212"/>
            </a:xfrm>
            <a:prstGeom prst="rect">
              <a:avLst/>
            </a:prstGeom>
            <a:noFill/>
            <a:ln w="9525">
              <a:noFill/>
              <a:miter lim="800000"/>
              <a:headEnd/>
              <a:tailEnd/>
            </a:ln>
            <a:effectLst/>
          </p:spPr>
          <p:txBody>
            <a:bodyPr>
              <a:spAutoFit/>
            </a:bodyPr>
            <a:lstStyle/>
            <a:p>
              <a:pPr>
                <a:spcBef>
                  <a:spcPct val="50000"/>
                </a:spcBef>
              </a:pPr>
              <a:r>
                <a:rPr lang="es-ES" sz="1600"/>
                <a:t>w</a:t>
              </a:r>
            </a:p>
          </p:txBody>
        </p:sp>
        <p:sp>
          <p:nvSpPr>
            <p:cNvPr id="86062" name="Text Box 46"/>
            <p:cNvSpPr txBox="1">
              <a:spLocks noChangeArrowheads="1"/>
            </p:cNvSpPr>
            <p:nvPr/>
          </p:nvSpPr>
          <p:spPr bwMode="auto">
            <a:xfrm>
              <a:off x="1056" y="3313"/>
              <a:ext cx="192" cy="212"/>
            </a:xfrm>
            <a:prstGeom prst="rect">
              <a:avLst/>
            </a:prstGeom>
            <a:noFill/>
            <a:ln w="9525">
              <a:noFill/>
              <a:miter lim="800000"/>
              <a:headEnd/>
              <a:tailEnd/>
            </a:ln>
            <a:effectLst/>
          </p:spPr>
          <p:txBody>
            <a:bodyPr>
              <a:spAutoFit/>
            </a:bodyPr>
            <a:lstStyle/>
            <a:p>
              <a:pPr>
                <a:spcBef>
                  <a:spcPct val="50000"/>
                </a:spcBef>
              </a:pPr>
              <a:r>
                <a:rPr lang="es-ES" sz="1600"/>
                <a:t>L</a:t>
              </a:r>
            </a:p>
          </p:txBody>
        </p:sp>
        <p:sp>
          <p:nvSpPr>
            <p:cNvPr id="86063" name="Text Box 47"/>
            <p:cNvSpPr txBox="1">
              <a:spLocks noChangeArrowheads="1"/>
            </p:cNvSpPr>
            <p:nvPr/>
          </p:nvSpPr>
          <p:spPr bwMode="auto">
            <a:xfrm>
              <a:off x="4752" y="3294"/>
              <a:ext cx="192" cy="212"/>
            </a:xfrm>
            <a:prstGeom prst="rect">
              <a:avLst/>
            </a:prstGeom>
            <a:noFill/>
            <a:ln w="9525">
              <a:noFill/>
              <a:miter lim="800000"/>
              <a:headEnd/>
              <a:tailEnd/>
            </a:ln>
            <a:effectLst/>
          </p:spPr>
          <p:txBody>
            <a:bodyPr>
              <a:spAutoFit/>
            </a:bodyPr>
            <a:lstStyle/>
            <a:p>
              <a:pPr>
                <a:spcBef>
                  <a:spcPct val="50000"/>
                </a:spcBef>
              </a:pPr>
              <a:r>
                <a:rPr lang="es-ES" sz="1600"/>
                <a:t>A</a:t>
              </a:r>
            </a:p>
          </p:txBody>
        </p:sp>
        <p:sp>
          <p:nvSpPr>
            <p:cNvPr id="86064" name="Text Box 48"/>
            <p:cNvSpPr txBox="1">
              <a:spLocks noChangeArrowheads="1"/>
            </p:cNvSpPr>
            <p:nvPr/>
          </p:nvSpPr>
          <p:spPr bwMode="auto">
            <a:xfrm>
              <a:off x="1056" y="3060"/>
              <a:ext cx="249" cy="213"/>
            </a:xfrm>
            <a:prstGeom prst="rect">
              <a:avLst/>
            </a:prstGeom>
            <a:noFill/>
            <a:ln w="9525">
              <a:noFill/>
              <a:miter lim="800000"/>
              <a:headEnd/>
              <a:tailEnd/>
            </a:ln>
            <a:effectLst/>
          </p:spPr>
          <p:txBody>
            <a:bodyPr wrap="square">
              <a:spAutoFit/>
            </a:bodyPr>
            <a:lstStyle/>
            <a:p>
              <a:pPr>
                <a:spcBef>
                  <a:spcPct val="50000"/>
                </a:spcBef>
              </a:pPr>
              <a:r>
                <a:rPr lang="es-ES" sz="1600" dirty="0"/>
                <a:t>L</a:t>
              </a:r>
              <a:r>
                <a:rPr lang="es-ES" sz="1600" baseline="-25000" dirty="0"/>
                <a:t>1</a:t>
              </a:r>
            </a:p>
          </p:txBody>
        </p:sp>
        <p:sp>
          <p:nvSpPr>
            <p:cNvPr id="86065" name="Text Box 49"/>
            <p:cNvSpPr txBox="1">
              <a:spLocks noChangeArrowheads="1"/>
            </p:cNvSpPr>
            <p:nvPr/>
          </p:nvSpPr>
          <p:spPr bwMode="auto">
            <a:xfrm>
              <a:off x="4752" y="3074"/>
              <a:ext cx="288" cy="212"/>
            </a:xfrm>
            <a:prstGeom prst="rect">
              <a:avLst/>
            </a:prstGeom>
            <a:noFill/>
            <a:ln w="9525">
              <a:noFill/>
              <a:miter lim="800000"/>
              <a:headEnd/>
              <a:tailEnd/>
            </a:ln>
            <a:effectLst/>
          </p:spPr>
          <p:txBody>
            <a:bodyPr>
              <a:spAutoFit/>
            </a:bodyPr>
            <a:lstStyle/>
            <a:p>
              <a:pPr>
                <a:spcBef>
                  <a:spcPct val="50000"/>
                </a:spcBef>
              </a:pPr>
              <a:r>
                <a:rPr lang="es-ES" sz="1600"/>
                <a:t>A</a:t>
              </a:r>
              <a:r>
                <a:rPr lang="es-ES" sz="1600" baseline="-25000"/>
                <a:t>1</a:t>
              </a:r>
            </a:p>
          </p:txBody>
        </p:sp>
        <p:sp>
          <p:nvSpPr>
            <p:cNvPr id="86066" name="Line 50"/>
            <p:cNvSpPr>
              <a:spLocks noChangeShapeType="1"/>
            </p:cNvSpPr>
            <p:nvPr/>
          </p:nvSpPr>
          <p:spPr bwMode="auto">
            <a:xfrm>
              <a:off x="1632" y="3045"/>
              <a:ext cx="0" cy="576"/>
            </a:xfrm>
            <a:prstGeom prst="line">
              <a:avLst/>
            </a:prstGeom>
            <a:noFill/>
            <a:ln w="9525">
              <a:solidFill>
                <a:schemeClr val="tx1"/>
              </a:solidFill>
              <a:prstDash val="dashDot"/>
              <a:round/>
              <a:headEnd/>
              <a:tailEnd/>
            </a:ln>
            <a:effectLst/>
          </p:spPr>
          <p:txBody>
            <a:bodyPr wrap="none"/>
            <a:lstStyle/>
            <a:p>
              <a:endParaRPr lang="es-CL"/>
            </a:p>
          </p:txBody>
        </p:sp>
        <p:sp>
          <p:nvSpPr>
            <p:cNvPr id="86067" name="Line 51"/>
            <p:cNvSpPr>
              <a:spLocks noChangeShapeType="1"/>
            </p:cNvSpPr>
            <p:nvPr/>
          </p:nvSpPr>
          <p:spPr bwMode="auto">
            <a:xfrm>
              <a:off x="4167" y="2997"/>
              <a:ext cx="0" cy="576"/>
            </a:xfrm>
            <a:prstGeom prst="line">
              <a:avLst/>
            </a:prstGeom>
            <a:noFill/>
            <a:ln w="9525">
              <a:solidFill>
                <a:schemeClr val="tx1"/>
              </a:solidFill>
              <a:prstDash val="dashDot"/>
              <a:round/>
              <a:headEnd/>
              <a:tailEnd/>
            </a:ln>
            <a:effectLst/>
          </p:spPr>
          <p:txBody>
            <a:bodyPr wrap="none"/>
            <a:lstStyle/>
            <a:p>
              <a:endParaRPr lang="es-CL"/>
            </a:p>
          </p:txBody>
        </p:sp>
        <p:sp>
          <p:nvSpPr>
            <p:cNvPr id="86068" name="Text Box 52"/>
            <p:cNvSpPr txBox="1">
              <a:spLocks noChangeArrowheads="1"/>
            </p:cNvSpPr>
            <p:nvPr/>
          </p:nvSpPr>
          <p:spPr bwMode="auto">
            <a:xfrm>
              <a:off x="1488" y="3621"/>
              <a:ext cx="336" cy="212"/>
            </a:xfrm>
            <a:prstGeom prst="rect">
              <a:avLst/>
            </a:prstGeom>
            <a:noFill/>
            <a:ln w="9525">
              <a:noFill/>
              <a:miter lim="800000"/>
              <a:headEnd/>
              <a:tailEnd/>
            </a:ln>
            <a:effectLst/>
          </p:spPr>
          <p:txBody>
            <a:bodyPr>
              <a:spAutoFit/>
            </a:bodyPr>
            <a:lstStyle/>
            <a:p>
              <a:pPr>
                <a:spcBef>
                  <a:spcPct val="50000"/>
                </a:spcBef>
              </a:pPr>
              <a:r>
                <a:rPr lang="es-ES" sz="1600"/>
                <a:t>PPp</a:t>
              </a:r>
            </a:p>
          </p:txBody>
        </p:sp>
        <p:sp>
          <p:nvSpPr>
            <p:cNvPr id="86069" name="Text Box 53"/>
            <p:cNvSpPr txBox="1">
              <a:spLocks noChangeArrowheads="1"/>
            </p:cNvSpPr>
            <p:nvPr/>
          </p:nvSpPr>
          <p:spPr bwMode="auto">
            <a:xfrm>
              <a:off x="4032" y="3573"/>
              <a:ext cx="336" cy="212"/>
            </a:xfrm>
            <a:prstGeom prst="rect">
              <a:avLst/>
            </a:prstGeom>
            <a:noFill/>
            <a:ln w="9525">
              <a:noFill/>
              <a:miter lim="800000"/>
              <a:headEnd/>
              <a:tailEnd/>
            </a:ln>
            <a:effectLst/>
          </p:spPr>
          <p:txBody>
            <a:bodyPr>
              <a:spAutoFit/>
            </a:bodyPr>
            <a:lstStyle/>
            <a:p>
              <a:pPr>
                <a:spcBef>
                  <a:spcPct val="50000"/>
                </a:spcBef>
              </a:pPr>
              <a:r>
                <a:rPr lang="es-ES" sz="1600"/>
                <a:t>PPr</a:t>
              </a:r>
            </a:p>
          </p:txBody>
        </p:sp>
      </p:grpSp>
      <p:sp>
        <p:nvSpPr>
          <p:cNvPr id="86072" name="Rectangle 56"/>
          <p:cNvSpPr>
            <a:spLocks noChangeArrowheads="1"/>
          </p:cNvSpPr>
          <p:nvPr/>
        </p:nvSpPr>
        <p:spPr bwMode="auto">
          <a:xfrm>
            <a:off x="2514600" y="5210175"/>
            <a:ext cx="4114800" cy="762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4" name="Marcador de fecha 3">
            <a:extLst>
              <a:ext uri="{FF2B5EF4-FFF2-40B4-BE49-F238E27FC236}">
                <a16:creationId xmlns:a16="http://schemas.microsoft.com/office/drawing/2014/main" id="{29BF2584-BDF9-2FEE-44FD-331ADE914D51}"/>
              </a:ext>
            </a:extLst>
          </p:cNvPr>
          <p:cNvSpPr>
            <a:spLocks noGrp="1"/>
          </p:cNvSpPr>
          <p:nvPr>
            <p:ph type="dt" sz="half" idx="10"/>
          </p:nvPr>
        </p:nvSpPr>
        <p:spPr/>
        <p:txBody>
          <a:bodyPr/>
          <a:lstStyle/>
          <a:p>
            <a:pPr>
              <a:defRPr/>
            </a:pPr>
            <a:fld id="{7084EC77-5455-486C-8B2D-BACAA17A34B2}" type="datetime1">
              <a:rPr lang="es-CL" smtClean="0"/>
              <a:t>18-03-2024</a:t>
            </a:fld>
            <a:endParaRPr lang="es-ES"/>
          </a:p>
        </p:txBody>
      </p:sp>
      <p:sp>
        <p:nvSpPr>
          <p:cNvPr id="5" name="Marcador de pie de página 4">
            <a:extLst>
              <a:ext uri="{FF2B5EF4-FFF2-40B4-BE49-F238E27FC236}">
                <a16:creationId xmlns:a16="http://schemas.microsoft.com/office/drawing/2014/main" id="{38FA8AAD-4F79-1FEA-C2FE-2F062B6805D7}"/>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noChangeArrowheads="1"/>
          </p:cNvSpPr>
          <p:nvPr>
            <p:ph type="body" idx="1"/>
          </p:nvPr>
        </p:nvSpPr>
        <p:spPr/>
        <p:txBody>
          <a:bodyPr/>
          <a:lstStyle/>
          <a:p>
            <a:r>
              <a:rPr lang="es-ES" sz="1800" dirty="0"/>
              <a:t>Masa 	= Volumen x densidad;   y</a:t>
            </a:r>
          </a:p>
          <a:p>
            <a:pPr>
              <a:buNone/>
            </a:pPr>
            <a:r>
              <a:rPr lang="es-ES" sz="1800" dirty="0"/>
              <a:t>	TPC 		= </a:t>
            </a:r>
            <a:r>
              <a:rPr lang="es-ES" sz="1800" u="sng" dirty="0"/>
              <a:t>Área plano flotación</a:t>
            </a:r>
            <a:r>
              <a:rPr lang="es-ES" sz="1800" dirty="0"/>
              <a:t> x densidad del agua </a:t>
            </a:r>
            <a:br>
              <a:rPr lang="es-ES" sz="1800" dirty="0"/>
            </a:br>
            <a:r>
              <a:rPr lang="es-ES" sz="1800" dirty="0"/>
              <a:t>			     100</a:t>
            </a:r>
            <a:br>
              <a:rPr lang="es-ES" sz="1800" dirty="0"/>
            </a:br>
            <a:r>
              <a:rPr lang="es-ES" sz="1800" dirty="0"/>
              <a:t>Entonces:</a:t>
            </a:r>
          </a:p>
          <a:p>
            <a:pPr>
              <a:buNone/>
            </a:pPr>
            <a:r>
              <a:rPr lang="es-ES" sz="1800" dirty="0"/>
              <a:t>	Masa 	= A x </a:t>
            </a:r>
            <a:r>
              <a:rPr lang="es-ES" sz="1800" u="sng" dirty="0"/>
              <a:t> 1 </a:t>
            </a:r>
            <a:r>
              <a:rPr lang="es-ES" sz="1800" dirty="0"/>
              <a:t> x </a:t>
            </a:r>
            <a:r>
              <a:rPr lang="es-ES" sz="1800" u="sng" dirty="0"/>
              <a:t>1025</a:t>
            </a:r>
            <a:r>
              <a:rPr lang="es-ES" sz="1800" dirty="0"/>
              <a:t> toneladas = </a:t>
            </a:r>
            <a:r>
              <a:rPr lang="es-ES" sz="1800" u="sng" dirty="0"/>
              <a:t>1,025</a:t>
            </a:r>
            <a:r>
              <a:rPr lang="es-ES" sz="1800" dirty="0"/>
              <a:t> A (toneladas)</a:t>
            </a:r>
            <a:br>
              <a:rPr lang="es-ES" sz="1800" dirty="0"/>
            </a:br>
            <a:r>
              <a:rPr lang="es-ES" sz="1800" dirty="0"/>
              <a:t> 		         100   1000	          100</a:t>
            </a:r>
          </a:p>
          <a:p>
            <a:r>
              <a:rPr lang="es-ES" sz="1800" dirty="0"/>
              <a:t>Luego:</a:t>
            </a:r>
            <a:br>
              <a:rPr lang="es-ES" sz="1800" dirty="0"/>
            </a:br>
            <a:br>
              <a:rPr lang="es-ES" sz="1800" dirty="0"/>
            </a:br>
            <a:r>
              <a:rPr lang="es-ES" sz="1800" dirty="0"/>
              <a:t>TPC </a:t>
            </a:r>
            <a:r>
              <a:rPr lang="es-ES" sz="1800" baseline="-25000" dirty="0"/>
              <a:t>(agua mar)</a:t>
            </a:r>
            <a:r>
              <a:rPr lang="es-ES" sz="1800" dirty="0"/>
              <a:t> =  </a:t>
            </a:r>
            <a:r>
              <a:rPr lang="es-ES" sz="1800" u="sng" dirty="0"/>
              <a:t>1,025</a:t>
            </a:r>
            <a:r>
              <a:rPr lang="es-ES" sz="1800" dirty="0"/>
              <a:t> A = </a:t>
            </a:r>
            <a:r>
              <a:rPr lang="es-ES" sz="1800" u="sng" dirty="0"/>
              <a:t>Plano flotación</a:t>
            </a:r>
            <a:r>
              <a:rPr lang="es-ES" sz="1800" dirty="0"/>
              <a:t>  </a:t>
            </a:r>
            <a:br>
              <a:rPr lang="es-ES" sz="1800" dirty="0"/>
            </a:br>
            <a:r>
              <a:rPr lang="es-ES" sz="1800" dirty="0"/>
              <a:t>		     100	        	97,56</a:t>
            </a:r>
            <a:br>
              <a:rPr lang="es-ES" sz="1800" dirty="0"/>
            </a:br>
            <a:br>
              <a:rPr lang="es-ES" sz="1800" dirty="0"/>
            </a:br>
            <a:r>
              <a:rPr lang="es-ES" sz="1800" dirty="0"/>
              <a:t>TPC </a:t>
            </a:r>
            <a:r>
              <a:rPr lang="es-ES" sz="1800" baseline="-25000" dirty="0"/>
              <a:t>(agua dulce)</a:t>
            </a:r>
            <a:r>
              <a:rPr lang="es-ES" sz="1800" dirty="0"/>
              <a:t> =  </a:t>
            </a:r>
            <a:r>
              <a:rPr lang="es-ES" sz="1800" u="sng" dirty="0"/>
              <a:t>1,000</a:t>
            </a:r>
            <a:r>
              <a:rPr lang="es-ES" sz="1800" dirty="0"/>
              <a:t> A = </a:t>
            </a:r>
            <a:r>
              <a:rPr lang="es-ES" sz="1800" u="sng" dirty="0"/>
              <a:t>Plano flotación</a:t>
            </a:r>
            <a:r>
              <a:rPr lang="es-ES" sz="1800" dirty="0"/>
              <a:t>  </a:t>
            </a:r>
            <a:br>
              <a:rPr lang="es-ES" sz="1800" dirty="0"/>
            </a:br>
            <a:r>
              <a:rPr lang="es-ES" sz="1800" dirty="0"/>
              <a:t>		       100	   100</a:t>
            </a:r>
          </a:p>
        </p:txBody>
      </p:sp>
      <p:sp>
        <p:nvSpPr>
          <p:cNvPr id="91161" name="Rectangle 25"/>
          <p:cNvSpPr>
            <a:spLocks noChangeArrowheads="1"/>
          </p:cNvSpPr>
          <p:nvPr/>
        </p:nvSpPr>
        <p:spPr bwMode="auto">
          <a:xfrm>
            <a:off x="785786" y="4529598"/>
            <a:ext cx="5000660" cy="685800"/>
          </a:xfrm>
          <a:prstGeom prst="rect">
            <a:avLst/>
          </a:prstGeom>
          <a:noFill/>
          <a:ln w="9525">
            <a:solidFill>
              <a:schemeClr val="accent4"/>
            </a:solidFill>
            <a:miter lim="800000"/>
            <a:headEnd/>
            <a:tailEnd/>
          </a:ln>
          <a:effectLst/>
        </p:spPr>
        <p:txBody>
          <a:bodyPr wrap="none" anchor="ctr"/>
          <a:lstStyle/>
          <a:p>
            <a:endParaRPr lang="es-CL"/>
          </a:p>
        </p:txBody>
      </p:sp>
      <p:sp>
        <p:nvSpPr>
          <p:cNvPr id="91160" name="Rectangle 24"/>
          <p:cNvSpPr>
            <a:spLocks noChangeArrowheads="1"/>
          </p:cNvSpPr>
          <p:nvPr/>
        </p:nvSpPr>
        <p:spPr bwMode="auto">
          <a:xfrm>
            <a:off x="785786" y="3643314"/>
            <a:ext cx="5000660" cy="838200"/>
          </a:xfrm>
          <a:prstGeom prst="rect">
            <a:avLst/>
          </a:prstGeom>
          <a:noFill/>
          <a:ln w="9525">
            <a:solidFill>
              <a:schemeClr val="accent4"/>
            </a:solidFill>
            <a:miter lim="800000"/>
            <a:headEnd/>
            <a:tailEnd/>
          </a:ln>
          <a:effectLst/>
        </p:spPr>
        <p:txBody>
          <a:bodyPr wrap="none" anchor="ctr"/>
          <a:lstStyle/>
          <a:p>
            <a:endParaRPr lang="es-CL"/>
          </a:p>
        </p:txBody>
      </p:sp>
      <p:sp>
        <p:nvSpPr>
          <p:cNvPr id="8" name="5 Marcador de número de diapositiva"/>
          <p:cNvSpPr>
            <a:spLocks noGrp="1"/>
          </p:cNvSpPr>
          <p:nvPr>
            <p:ph type="sldNum" sz="quarter" idx="12"/>
          </p:nvPr>
        </p:nvSpPr>
        <p:spPr/>
        <p:txBody>
          <a:bodyPr/>
          <a:lstStyle/>
          <a:p>
            <a:fld id="{27040957-729C-4BFB-88B2-A3C45C9C3646}" type="slidenum">
              <a:rPr lang="es-ES"/>
              <a:pPr/>
              <a:t>27</a:t>
            </a:fld>
            <a:endParaRPr lang="es-ES"/>
          </a:p>
        </p:txBody>
      </p:sp>
      <p:sp>
        <p:nvSpPr>
          <p:cNvPr id="91138" name="Rectangle 2"/>
          <p:cNvSpPr>
            <a:spLocks noGrp="1" noChangeArrowheads="1"/>
          </p:cNvSpPr>
          <p:nvPr>
            <p:ph type="title"/>
          </p:nvPr>
        </p:nvSpPr>
        <p:spPr/>
        <p:txBody>
          <a:bodyPr>
            <a:normAutofit fontScale="90000"/>
          </a:bodyPr>
          <a:lstStyle/>
          <a:p>
            <a:r>
              <a:rPr lang="es-ES" dirty="0">
                <a:solidFill>
                  <a:srgbClr val="002060"/>
                </a:solidFill>
              </a:rPr>
              <a:t>Flotación</a:t>
            </a:r>
            <a:br>
              <a:rPr lang="es-ES" dirty="0">
                <a:solidFill>
                  <a:srgbClr val="002060"/>
                </a:solidFill>
              </a:rPr>
            </a:br>
            <a:r>
              <a:rPr lang="es-ES" sz="3100" dirty="0">
                <a:solidFill>
                  <a:srgbClr val="002060"/>
                </a:solidFill>
              </a:rPr>
              <a:t>Toneladas por centímetro de inmersión</a:t>
            </a:r>
          </a:p>
        </p:txBody>
      </p:sp>
      <p:sp>
        <p:nvSpPr>
          <p:cNvPr id="2" name="Marcador de fecha 1">
            <a:extLst>
              <a:ext uri="{FF2B5EF4-FFF2-40B4-BE49-F238E27FC236}">
                <a16:creationId xmlns:a16="http://schemas.microsoft.com/office/drawing/2014/main" id="{9689E568-8A74-D182-5252-C55D1D9BCC0A}"/>
              </a:ext>
            </a:extLst>
          </p:cNvPr>
          <p:cNvSpPr>
            <a:spLocks noGrp="1"/>
          </p:cNvSpPr>
          <p:nvPr>
            <p:ph type="dt" sz="half" idx="10"/>
          </p:nvPr>
        </p:nvSpPr>
        <p:spPr/>
        <p:txBody>
          <a:bodyPr/>
          <a:lstStyle/>
          <a:p>
            <a:pPr>
              <a:defRPr/>
            </a:pPr>
            <a:fld id="{DB848597-AF56-4753-98DF-5E5E8F718B27}" type="datetime1">
              <a:rPr lang="es-CL" smtClean="0"/>
              <a:t>18-03-2024</a:t>
            </a:fld>
            <a:endParaRPr lang="es-ES"/>
          </a:p>
        </p:txBody>
      </p:sp>
      <p:sp>
        <p:nvSpPr>
          <p:cNvPr id="3" name="Marcador de pie de página 2">
            <a:extLst>
              <a:ext uri="{FF2B5EF4-FFF2-40B4-BE49-F238E27FC236}">
                <a16:creationId xmlns:a16="http://schemas.microsoft.com/office/drawing/2014/main" id="{C6B3CF40-35BE-C526-71C0-6E1DE6DDE32A}"/>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noChangeArrowheads="1"/>
          </p:cNvSpPr>
          <p:nvPr>
            <p:ph type="body" idx="1"/>
          </p:nvPr>
        </p:nvSpPr>
        <p:spPr/>
        <p:txBody>
          <a:bodyPr/>
          <a:lstStyle/>
          <a:p>
            <a:pPr>
              <a:lnSpc>
                <a:spcPct val="90000"/>
              </a:lnSpc>
            </a:pPr>
            <a:r>
              <a:rPr lang="es-ES" sz="2400" dirty="0"/>
              <a:t>Cuando un buque se encuentra flotando en aguas de densidad relativa diferente de 1,025, la masa que es necesario agregar o quitar para cambiar su calado en 1 cm se puede encontrar empleando la siguiente proporción:</a:t>
            </a:r>
            <a:br>
              <a:rPr lang="es-ES" sz="2400" dirty="0"/>
            </a:br>
            <a:br>
              <a:rPr lang="es-ES" sz="2400" dirty="0"/>
            </a:br>
            <a:r>
              <a:rPr lang="es-ES" sz="2400" u="sng" dirty="0"/>
              <a:t>TPC </a:t>
            </a:r>
            <a:r>
              <a:rPr lang="es-ES" sz="2400" baseline="-25000" dirty="0"/>
              <a:t>(agua actual)</a:t>
            </a:r>
            <a:r>
              <a:rPr lang="es-ES" sz="2400" dirty="0"/>
              <a:t> = </a:t>
            </a:r>
            <a:r>
              <a:rPr lang="es-ES" sz="2400" u="sng" dirty="0"/>
              <a:t>Densidad relativa del agua actual</a:t>
            </a:r>
            <a:br>
              <a:rPr lang="es-ES" sz="2400" dirty="0"/>
            </a:br>
            <a:r>
              <a:rPr lang="es-ES" sz="2400" dirty="0"/>
              <a:t>TPC </a:t>
            </a:r>
            <a:r>
              <a:rPr lang="es-ES" sz="2400" baseline="-25000" dirty="0"/>
              <a:t>(agua mar)</a:t>
            </a:r>
            <a:r>
              <a:rPr lang="es-ES" sz="1800" dirty="0"/>
              <a:t>         </a:t>
            </a:r>
            <a:r>
              <a:rPr lang="es-ES" sz="2400" dirty="0"/>
              <a:t>Densidad relativa del agua de mar</a:t>
            </a:r>
            <a:br>
              <a:rPr lang="es-ES" sz="2400" dirty="0"/>
            </a:br>
            <a:br>
              <a:rPr lang="es-ES" sz="2400" dirty="0"/>
            </a:br>
            <a:r>
              <a:rPr lang="es-ES" sz="2400" dirty="0"/>
              <a:t>o</a:t>
            </a:r>
            <a:br>
              <a:rPr lang="es-ES" sz="2400" dirty="0"/>
            </a:br>
            <a:br>
              <a:rPr lang="es-ES" sz="2400" dirty="0"/>
            </a:br>
            <a:r>
              <a:rPr lang="es-ES" sz="2400" dirty="0"/>
              <a:t> TPC </a:t>
            </a:r>
            <a:r>
              <a:rPr lang="es-ES" sz="2400" baseline="-25000" dirty="0"/>
              <a:t>(agua actual)</a:t>
            </a:r>
            <a:r>
              <a:rPr lang="es-ES" sz="2400" dirty="0"/>
              <a:t>  = </a:t>
            </a:r>
            <a:r>
              <a:rPr lang="es-ES" sz="2400" u="sng" dirty="0"/>
              <a:t>D. R. agua actual</a:t>
            </a:r>
            <a:r>
              <a:rPr lang="es-ES" sz="2400" dirty="0"/>
              <a:t> x TPC </a:t>
            </a:r>
            <a:r>
              <a:rPr lang="es-ES" sz="2400" baseline="-25000" dirty="0"/>
              <a:t>(agua mar)</a:t>
            </a:r>
            <a:br>
              <a:rPr lang="es-ES" sz="2400" baseline="-25000" dirty="0"/>
            </a:br>
            <a:r>
              <a:rPr lang="es-ES" sz="2400" dirty="0"/>
              <a:t>			       	1,025</a:t>
            </a:r>
          </a:p>
        </p:txBody>
      </p:sp>
      <p:sp>
        <p:nvSpPr>
          <p:cNvPr id="8" name="5 Marcador de número de diapositiva"/>
          <p:cNvSpPr>
            <a:spLocks noGrp="1"/>
          </p:cNvSpPr>
          <p:nvPr>
            <p:ph type="sldNum" sz="quarter" idx="12"/>
          </p:nvPr>
        </p:nvSpPr>
        <p:spPr/>
        <p:txBody>
          <a:bodyPr/>
          <a:lstStyle/>
          <a:p>
            <a:fld id="{F56F3605-B9D0-41BE-B447-25E0286AD033}" type="slidenum">
              <a:rPr lang="es-ES"/>
              <a:pPr/>
              <a:t>28</a:t>
            </a:fld>
            <a:endParaRPr lang="es-ES"/>
          </a:p>
        </p:txBody>
      </p:sp>
      <p:sp>
        <p:nvSpPr>
          <p:cNvPr id="92165" name="Rectangle 5"/>
          <p:cNvSpPr>
            <a:spLocks noChangeArrowheads="1"/>
          </p:cNvSpPr>
          <p:nvPr/>
        </p:nvSpPr>
        <p:spPr bwMode="auto">
          <a:xfrm>
            <a:off x="857224" y="5029200"/>
            <a:ext cx="7429552" cy="838200"/>
          </a:xfrm>
          <a:prstGeom prst="rect">
            <a:avLst/>
          </a:prstGeom>
          <a:noFill/>
          <a:ln w="9525">
            <a:solidFill>
              <a:schemeClr val="accent4"/>
            </a:solidFill>
            <a:miter lim="800000"/>
            <a:headEnd/>
            <a:tailEnd/>
          </a:ln>
          <a:effectLst/>
        </p:spPr>
        <p:txBody>
          <a:bodyPr wrap="none" anchor="ctr"/>
          <a:lstStyle/>
          <a:p>
            <a:endParaRPr lang="es-CL"/>
          </a:p>
        </p:txBody>
      </p:sp>
      <p:sp>
        <p:nvSpPr>
          <p:cNvPr id="92164" name="Rectangle 4"/>
          <p:cNvSpPr>
            <a:spLocks noChangeArrowheads="1"/>
          </p:cNvSpPr>
          <p:nvPr/>
        </p:nvSpPr>
        <p:spPr bwMode="auto">
          <a:xfrm>
            <a:off x="714348" y="3429000"/>
            <a:ext cx="7715304" cy="838200"/>
          </a:xfrm>
          <a:prstGeom prst="rect">
            <a:avLst/>
          </a:prstGeom>
          <a:noFill/>
          <a:ln w="9525">
            <a:solidFill>
              <a:schemeClr val="accent4"/>
            </a:solidFill>
            <a:miter lim="800000"/>
            <a:headEnd/>
            <a:tailEnd/>
          </a:ln>
          <a:effectLst/>
        </p:spPr>
        <p:txBody>
          <a:bodyPr wrap="none" anchor="ctr"/>
          <a:lstStyle/>
          <a:p>
            <a:endParaRPr lang="es-CL"/>
          </a:p>
        </p:txBody>
      </p:sp>
      <p:sp>
        <p:nvSpPr>
          <p:cNvPr id="92162"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TPC en aguas de distinta densidad</a:t>
            </a:r>
          </a:p>
        </p:txBody>
      </p:sp>
      <p:sp>
        <p:nvSpPr>
          <p:cNvPr id="2" name="Marcador de fecha 1">
            <a:extLst>
              <a:ext uri="{FF2B5EF4-FFF2-40B4-BE49-F238E27FC236}">
                <a16:creationId xmlns:a16="http://schemas.microsoft.com/office/drawing/2014/main" id="{95E7F7FF-E96F-4DC0-E934-70AC8BC87DD4}"/>
              </a:ext>
            </a:extLst>
          </p:cNvPr>
          <p:cNvSpPr>
            <a:spLocks noGrp="1"/>
          </p:cNvSpPr>
          <p:nvPr>
            <p:ph type="dt" sz="half" idx="10"/>
          </p:nvPr>
        </p:nvSpPr>
        <p:spPr/>
        <p:txBody>
          <a:bodyPr/>
          <a:lstStyle/>
          <a:p>
            <a:pPr>
              <a:defRPr/>
            </a:pPr>
            <a:fld id="{B8F8A62C-E883-42D4-8493-F9BCAD3F1639}" type="datetime1">
              <a:rPr lang="es-CL" smtClean="0"/>
              <a:t>18-03-2024</a:t>
            </a:fld>
            <a:endParaRPr lang="es-ES"/>
          </a:p>
        </p:txBody>
      </p:sp>
      <p:sp>
        <p:nvSpPr>
          <p:cNvPr id="3" name="Marcador de pie de página 2">
            <a:extLst>
              <a:ext uri="{FF2B5EF4-FFF2-40B4-BE49-F238E27FC236}">
                <a16:creationId xmlns:a16="http://schemas.microsoft.com/office/drawing/2014/main" id="{303E1FDB-F743-9CD6-0050-1075F19AA2EF}"/>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112643" name="Rectangle 3"/>
              <p:cNvSpPr>
                <a:spLocks noGrp="1" noChangeArrowheads="1"/>
              </p:cNvSpPr>
              <p:nvPr>
                <p:ph type="body" idx="1"/>
              </p:nvPr>
            </p:nvSpPr>
            <p:spPr/>
            <p:txBody>
              <a:bodyPr>
                <a:normAutofit fontScale="92500" lnSpcReduction="20000"/>
              </a:bodyPr>
              <a:lstStyle/>
              <a:p>
                <a:pPr>
                  <a:lnSpc>
                    <a:spcPct val="120000"/>
                  </a:lnSpc>
                </a:pPr>
                <a:r>
                  <a:rPr lang="es-ES" sz="2400" dirty="0"/>
                  <a:t>Se refiere a la cantidad de toneladas que es necesario agregar o quitar de un buque para que éste cambie su calado en 1 pulgada.</a:t>
                </a:r>
              </a:p>
              <a:p>
                <a:pPr>
                  <a:lnSpc>
                    <a:spcPct val="120000"/>
                  </a:lnSpc>
                </a:pPr>
                <a:r>
                  <a:rPr lang="es-ES" sz="2400" dirty="0"/>
                  <a:t>En Agua Salada será:</a:t>
                </a:r>
                <a:br>
                  <a:rPr lang="es-ES" sz="2400" dirty="0"/>
                </a:br>
                <a14:m>
                  <m:oMath xmlns:m="http://schemas.openxmlformats.org/officeDocument/2006/math">
                    <m:r>
                      <a:rPr lang="es-CL" sz="2400" b="0" i="1" smtClean="0">
                        <a:latin typeface="Cambria Math" panose="02040503050406030204" pitchFamily="18" charset="0"/>
                      </a:rPr>
                      <m:t>𝑇𝑃𝐼</m:t>
                    </m:r>
                    <m:r>
                      <a:rPr lang="es-CL" sz="2400" b="0" i="1" smtClean="0">
                        <a:latin typeface="Cambria Math" panose="02040503050406030204" pitchFamily="18" charset="0"/>
                        <a:ea typeface="Cambria Math" panose="02040503050406030204" pitchFamily="18" charset="0"/>
                      </a:rPr>
                      <m:t>=</m:t>
                    </m:r>
                    <m:f>
                      <m:fPr>
                        <m:ctrlPr>
                          <a:rPr lang="es-CL" sz="2400" b="0" i="1" smtClean="0">
                            <a:latin typeface="Cambria Math" panose="02040503050406030204" pitchFamily="18" charset="0"/>
                            <a:ea typeface="Cambria Math" panose="02040503050406030204" pitchFamily="18" charset="0"/>
                          </a:rPr>
                        </m:ctrlPr>
                      </m:fPr>
                      <m:num>
                        <m:r>
                          <a:rPr lang="es-CL" sz="2400" b="0" i="1" smtClean="0">
                            <a:latin typeface="Cambria Math" panose="02040503050406030204" pitchFamily="18" charset="0"/>
                            <a:ea typeface="Cambria Math" panose="02040503050406030204" pitchFamily="18" charset="0"/>
                          </a:rPr>
                          <m:t>Á</m:t>
                        </m:r>
                        <m:r>
                          <a:rPr lang="es-CL" sz="2400" b="0" i="1" smtClean="0">
                            <a:latin typeface="Cambria Math" panose="02040503050406030204" pitchFamily="18" charset="0"/>
                            <a:ea typeface="Cambria Math" panose="02040503050406030204" pitchFamily="18" charset="0"/>
                          </a:rPr>
                          <m:t>𝑟𝑒𝑎</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𝑝𝑙𝑎𝑛𝑜</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𝑑𝑒</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𝑓𝑙𝑜𝑡𝑎𝑐𝑖</m:t>
                        </m:r>
                        <m:r>
                          <a:rPr lang="es-CL" sz="2400" b="0" i="1" smtClean="0">
                            <a:latin typeface="Cambria Math" panose="02040503050406030204" pitchFamily="18" charset="0"/>
                            <a:ea typeface="Cambria Math" panose="02040503050406030204" pitchFamily="18" charset="0"/>
                          </a:rPr>
                          <m:t>ó</m:t>
                        </m:r>
                        <m:r>
                          <a:rPr lang="es-CL" sz="2400" b="0" i="1" smtClean="0">
                            <a:latin typeface="Cambria Math" panose="02040503050406030204" pitchFamily="18" charset="0"/>
                            <a:ea typeface="Cambria Math" panose="02040503050406030204" pitchFamily="18" charset="0"/>
                          </a:rPr>
                          <m:t>𝑛</m:t>
                        </m:r>
                      </m:num>
                      <m:den>
                        <m:r>
                          <a:rPr lang="es-CL" sz="2400" b="0" i="1" smtClean="0">
                            <a:latin typeface="Cambria Math" panose="02040503050406030204" pitchFamily="18" charset="0"/>
                            <a:ea typeface="Cambria Math" panose="02040503050406030204" pitchFamily="18" charset="0"/>
                          </a:rPr>
                          <m:t>35</m:t>
                        </m:r>
                      </m:den>
                    </m:f>
                    <m:r>
                      <a:rPr lang="es-CL" sz="2400" b="0" i="1" smtClean="0">
                        <a:latin typeface="Cambria Math" panose="02040503050406030204" pitchFamily="18" charset="0"/>
                        <a:ea typeface="Cambria Math" panose="02040503050406030204" pitchFamily="18" charset="0"/>
                      </a:rPr>
                      <m:t>×</m:t>
                    </m:r>
                    <m:f>
                      <m:fPr>
                        <m:ctrlPr>
                          <a:rPr lang="es-CL" sz="2400" b="0" i="1" smtClean="0">
                            <a:latin typeface="Cambria Math" panose="02040503050406030204" pitchFamily="18" charset="0"/>
                            <a:ea typeface="Cambria Math" panose="02040503050406030204" pitchFamily="18" charset="0"/>
                          </a:rPr>
                        </m:ctrlPr>
                      </m:fPr>
                      <m:num>
                        <m:r>
                          <a:rPr lang="es-CL" sz="2400" b="0" i="1" smtClean="0">
                            <a:latin typeface="Cambria Math" panose="02040503050406030204" pitchFamily="18" charset="0"/>
                            <a:ea typeface="Cambria Math" panose="02040503050406030204" pitchFamily="18" charset="0"/>
                          </a:rPr>
                          <m:t>1</m:t>
                        </m:r>
                      </m:num>
                      <m:den>
                        <m:r>
                          <a:rPr lang="es-CL" sz="2400" b="0" i="1" smtClean="0">
                            <a:latin typeface="Cambria Math" panose="02040503050406030204" pitchFamily="18" charset="0"/>
                            <a:ea typeface="Cambria Math" panose="02040503050406030204" pitchFamily="18" charset="0"/>
                          </a:rPr>
                          <m:t>12</m:t>
                        </m:r>
                      </m:den>
                    </m:f>
                  </m:oMath>
                </a14:m>
                <a:endParaRPr lang="es-ES" sz="2400" dirty="0"/>
              </a:p>
              <a:p>
                <a:pPr>
                  <a:lnSpc>
                    <a:spcPct val="120000"/>
                  </a:lnSpc>
                  <a:buNone/>
                </a:pPr>
                <a14:m>
                  <m:oMathPara xmlns:m="http://schemas.openxmlformats.org/officeDocument/2006/math">
                    <m:oMathParaPr>
                      <m:jc m:val="center"/>
                    </m:oMathParaPr>
                    <m:oMath xmlns:m="http://schemas.openxmlformats.org/officeDocument/2006/math">
                      <m:r>
                        <a:rPr lang="es-ES" sz="2400" i="1" dirty="0" smtClean="0">
                          <a:latin typeface="Cambria Math" panose="02040503050406030204" pitchFamily="18" charset="0"/>
                        </a:rPr>
                        <m:t>𝑇𝑃𝐼</m:t>
                      </m:r>
                      <m:r>
                        <a:rPr lang="es-ES" sz="2400" i="1" dirty="0" smtClean="0">
                          <a:latin typeface="Cambria Math" panose="02040503050406030204" pitchFamily="18" charset="0"/>
                        </a:rPr>
                        <m:t> =</m:t>
                      </m:r>
                      <m:f>
                        <m:fPr>
                          <m:ctrlPr>
                            <a:rPr lang="es-ES" sz="2400" i="1" dirty="0" smtClean="0">
                              <a:latin typeface="Cambria Math" panose="02040503050406030204" pitchFamily="18" charset="0"/>
                            </a:rPr>
                          </m:ctrlPr>
                        </m:fPr>
                        <m:num>
                          <m:sSub>
                            <m:sSubPr>
                              <m:ctrlPr>
                                <a:rPr lang="es-ES" sz="2400" i="1" dirty="0" smtClean="0">
                                  <a:latin typeface="Cambria Math" panose="02040503050406030204" pitchFamily="18" charset="0"/>
                                </a:rPr>
                              </m:ctrlPr>
                            </m:sSubPr>
                            <m:e>
                              <m:r>
                                <a:rPr lang="es-CL" sz="2400" b="0" i="1" dirty="0" smtClean="0">
                                  <a:latin typeface="Cambria Math" panose="02040503050406030204" pitchFamily="18" charset="0"/>
                                </a:rPr>
                                <m:t>𝐴</m:t>
                              </m:r>
                            </m:e>
                            <m:sub>
                              <m:r>
                                <a:rPr lang="es-CL" sz="2400" b="0" i="1" dirty="0" smtClean="0">
                                  <a:latin typeface="Cambria Math" panose="02040503050406030204" pitchFamily="18" charset="0"/>
                                </a:rPr>
                                <m:t>𝑊𝐿</m:t>
                              </m:r>
                            </m:sub>
                          </m:sSub>
                        </m:num>
                        <m:den>
                          <m:r>
                            <a:rPr lang="es-CL" sz="2400" b="0" i="1" dirty="0" smtClean="0">
                              <a:latin typeface="Cambria Math" panose="02040503050406030204" pitchFamily="18" charset="0"/>
                            </a:rPr>
                            <m:t>420</m:t>
                          </m:r>
                        </m:den>
                      </m:f>
                    </m:oMath>
                  </m:oMathPara>
                </a14:m>
                <a:endParaRPr lang="es-ES" sz="2400" dirty="0"/>
              </a:p>
              <a:p>
                <a:pPr>
                  <a:lnSpc>
                    <a:spcPct val="120000"/>
                  </a:lnSpc>
                </a:pPr>
                <a:r>
                  <a:rPr lang="es-ES" sz="2400" dirty="0"/>
                  <a:t>Se asume que los costados del buque son verticales y que los cambios de calado son pequeños.</a:t>
                </a:r>
              </a:p>
              <a:p>
                <a:pPr>
                  <a:lnSpc>
                    <a:spcPct val="120000"/>
                  </a:lnSpc>
                </a:pPr>
                <a:r>
                  <a:rPr lang="es-ES" sz="2400" dirty="0"/>
                  <a:t>Salvo que se indique lo contrario, las curvas entregarán siempre TPI para agua salada.</a:t>
                </a:r>
              </a:p>
            </p:txBody>
          </p:sp>
        </mc:Choice>
        <mc:Fallback>
          <p:sp>
            <p:nvSpPr>
              <p:cNvPr id="112643" name="Rectangle 3"/>
              <p:cNvSpPr>
                <a:spLocks noGrp="1" noRot="1" noChangeAspect="1" noMove="1" noResize="1" noEditPoints="1" noAdjustHandles="1" noChangeArrowheads="1" noChangeShapeType="1" noTextEdit="1"/>
              </p:cNvSpPr>
              <p:nvPr>
                <p:ph type="body" idx="1"/>
              </p:nvPr>
            </p:nvSpPr>
            <p:spPr>
              <a:blipFill>
                <a:blip r:embed="rId2"/>
                <a:stretch>
                  <a:fillRect t="-943" r="-148"/>
                </a:stretch>
              </a:blipFill>
            </p:spPr>
            <p:txBody>
              <a:bodyPr/>
              <a:lstStyle/>
              <a:p>
                <a:r>
                  <a:rPr lang="es-CL">
                    <a:noFill/>
                  </a:rPr>
                  <a:t> </a:t>
                </a:r>
              </a:p>
            </p:txBody>
          </p:sp>
        </mc:Fallback>
      </mc:AlternateContent>
      <p:sp>
        <p:nvSpPr>
          <p:cNvPr id="8" name="5 Marcador de número de diapositiva"/>
          <p:cNvSpPr>
            <a:spLocks noGrp="1"/>
          </p:cNvSpPr>
          <p:nvPr>
            <p:ph type="sldNum" sz="quarter" idx="12"/>
          </p:nvPr>
        </p:nvSpPr>
        <p:spPr/>
        <p:txBody>
          <a:bodyPr/>
          <a:lstStyle/>
          <a:p>
            <a:fld id="{9CE6006D-D6B0-4951-9829-283AFB788153}" type="slidenum">
              <a:rPr lang="es-ES"/>
              <a:pPr/>
              <a:t>29</a:t>
            </a:fld>
            <a:endParaRPr lang="es-ES"/>
          </a:p>
        </p:txBody>
      </p:sp>
      <p:sp>
        <p:nvSpPr>
          <p:cNvPr id="112642" name="Rectangle 2"/>
          <p:cNvSpPr>
            <a:spLocks noGrp="1" noChangeArrowheads="1"/>
          </p:cNvSpPr>
          <p:nvPr>
            <p:ph type="title"/>
          </p:nvPr>
        </p:nvSpPr>
        <p:spPr/>
        <p:txBody>
          <a:bodyPr>
            <a:normAutofit fontScale="90000"/>
          </a:bodyPr>
          <a:lstStyle/>
          <a:p>
            <a:r>
              <a:rPr lang="es-ES" dirty="0"/>
              <a:t>Flotación</a:t>
            </a:r>
            <a:br>
              <a:rPr lang="es-ES" dirty="0"/>
            </a:br>
            <a:r>
              <a:rPr lang="es-ES" sz="3100" dirty="0"/>
              <a:t>Toneladas por Pulgada de Inmersión</a:t>
            </a:r>
          </a:p>
        </p:txBody>
      </p:sp>
      <p:sp>
        <p:nvSpPr>
          <p:cNvPr id="2" name="Marcador de fecha 1">
            <a:extLst>
              <a:ext uri="{FF2B5EF4-FFF2-40B4-BE49-F238E27FC236}">
                <a16:creationId xmlns:a16="http://schemas.microsoft.com/office/drawing/2014/main" id="{6067C2A4-443F-6429-A96C-5D6BBEAD3663}"/>
              </a:ext>
            </a:extLst>
          </p:cNvPr>
          <p:cNvSpPr>
            <a:spLocks noGrp="1"/>
          </p:cNvSpPr>
          <p:nvPr>
            <p:ph type="dt" sz="half" idx="10"/>
          </p:nvPr>
        </p:nvSpPr>
        <p:spPr/>
        <p:txBody>
          <a:bodyPr/>
          <a:lstStyle/>
          <a:p>
            <a:pPr>
              <a:defRPr/>
            </a:pPr>
            <a:fld id="{264490D3-636F-4494-9E54-632980311BB7}" type="datetime1">
              <a:rPr lang="es-CL" smtClean="0"/>
              <a:t>18-03-2024</a:t>
            </a:fld>
            <a:endParaRPr lang="es-ES"/>
          </a:p>
        </p:txBody>
      </p:sp>
      <p:sp>
        <p:nvSpPr>
          <p:cNvPr id="3" name="Marcador de pie de página 2">
            <a:extLst>
              <a:ext uri="{FF2B5EF4-FFF2-40B4-BE49-F238E27FC236}">
                <a16:creationId xmlns:a16="http://schemas.microsoft.com/office/drawing/2014/main" id="{E1458674-BDE2-58BE-2455-A707213A3FF5}"/>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113668" name="Rectangle 4"/>
              <p:cNvSpPr>
                <a:spLocks noGrp="1" noChangeArrowheads="1"/>
              </p:cNvSpPr>
              <p:nvPr>
                <p:ph type="body" idx="1"/>
              </p:nvPr>
            </p:nvSpPr>
            <p:spPr/>
            <p:txBody>
              <a:bodyPr/>
              <a:lstStyle/>
              <a:p>
                <a:r>
                  <a:rPr lang="es-ES" sz="2400" dirty="0"/>
                  <a:t>Para agua dulce, las TPI serán:</a:t>
                </a:r>
                <a:br>
                  <a:rPr lang="es-ES" sz="2400" dirty="0"/>
                </a:br>
                <a14:m>
                  <m:oMath xmlns:m="http://schemas.openxmlformats.org/officeDocument/2006/math">
                    <m:sSub>
                      <m:sSubPr>
                        <m:ctrlPr>
                          <a:rPr lang="es-ES" sz="2400" i="1" dirty="0" smtClean="0">
                            <a:latin typeface="Cambria Math" panose="02040503050406030204" pitchFamily="18" charset="0"/>
                          </a:rPr>
                        </m:ctrlPr>
                      </m:sSubPr>
                      <m:e>
                        <m:r>
                          <a:rPr lang="es-ES" sz="2400" i="1" dirty="0">
                            <a:latin typeface="Cambria Math" panose="02040503050406030204" pitchFamily="18" charset="0"/>
                          </a:rPr>
                          <m:t>𝑇𝑃𝐼</m:t>
                        </m:r>
                      </m:e>
                      <m:sub>
                        <m:r>
                          <a:rPr lang="es-CL" sz="2400" b="0" i="1" dirty="0" smtClean="0">
                            <a:latin typeface="Cambria Math" panose="02040503050406030204" pitchFamily="18" charset="0"/>
                          </a:rPr>
                          <m:t>𝑓𝑤</m:t>
                        </m:r>
                      </m:sub>
                    </m:sSub>
                    <m:r>
                      <a:rPr lang="es-ES" sz="2400" i="1" dirty="0" smtClean="0">
                        <a:latin typeface="Cambria Math" panose="02040503050406030204" pitchFamily="18" charset="0"/>
                      </a:rPr>
                      <m:t> =</m:t>
                    </m:r>
                    <m:f>
                      <m:fPr>
                        <m:ctrlPr>
                          <a:rPr lang="es-ES" sz="2400" i="1" dirty="0" smtClean="0">
                            <a:latin typeface="Cambria Math" panose="02040503050406030204" pitchFamily="18" charset="0"/>
                          </a:rPr>
                        </m:ctrlPr>
                      </m:fPr>
                      <m:num>
                        <m:r>
                          <a:rPr lang="es-CL" sz="2400" i="1" dirty="0" smtClean="0">
                            <a:latin typeface="Cambria Math" panose="02040503050406030204" pitchFamily="18" charset="0"/>
                          </a:rPr>
                          <m:t>3</m:t>
                        </m:r>
                        <m:r>
                          <a:rPr lang="es-CL" sz="2400" b="0" i="1" dirty="0" smtClean="0">
                            <a:latin typeface="Cambria Math" panose="02040503050406030204" pitchFamily="18" charset="0"/>
                          </a:rPr>
                          <m:t>5</m:t>
                        </m:r>
                      </m:num>
                      <m:den>
                        <m:r>
                          <a:rPr lang="es-CL" sz="2400" b="0" i="1" dirty="0" smtClean="0">
                            <a:latin typeface="Cambria Math" panose="02040503050406030204" pitchFamily="18" charset="0"/>
                          </a:rPr>
                          <m:t>36</m:t>
                        </m:r>
                      </m:den>
                    </m:f>
                    <m:r>
                      <a:rPr lang="es-CL" sz="2400" b="0" i="1" dirty="0" smtClean="0">
                        <a:latin typeface="Cambria Math" panose="02040503050406030204" pitchFamily="18" charset="0"/>
                        <a:ea typeface="Cambria Math" panose="02040503050406030204" pitchFamily="18" charset="0"/>
                      </a:rPr>
                      <m:t>×</m:t>
                    </m:r>
                    <m:r>
                      <a:rPr lang="es-CL" sz="2400" b="0" i="1" dirty="0" smtClean="0">
                        <a:latin typeface="Cambria Math" panose="02040503050406030204" pitchFamily="18" charset="0"/>
                        <a:ea typeface="Cambria Math" panose="02040503050406030204" pitchFamily="18" charset="0"/>
                      </a:rPr>
                      <m:t>𝑇𝑃𝐼</m:t>
                    </m:r>
                  </m:oMath>
                </a14:m>
                <a:br>
                  <a:rPr lang="es-ES" sz="2400" dirty="0"/>
                </a:br>
                <a:endParaRPr lang="es-ES" sz="2400" dirty="0"/>
              </a:p>
              <a:p>
                <a:r>
                  <a:rPr lang="es-ES" sz="2400" dirty="0"/>
                  <a:t>Cuando los cascos no son verticales en la variación de calados, las ecuaciones indicadas generan un error.</a:t>
                </a:r>
              </a:p>
              <a:p>
                <a:r>
                  <a:rPr lang="es-ES" sz="2400" dirty="0"/>
                  <a:t>Para evitarlo, deben emplearse las curvas y así lograr una mayor precisión las TPI o TPC</a:t>
                </a:r>
              </a:p>
              <a:p>
                <a:r>
                  <a:rPr lang="es-ES" sz="2400" dirty="0"/>
                  <a:t>Para ingresar a las curvas siempre se emplean los calados, y en particular el calado medio.</a:t>
                </a:r>
              </a:p>
            </p:txBody>
          </p:sp>
        </mc:Choice>
        <mc:Fallback>
          <p:sp>
            <p:nvSpPr>
              <p:cNvPr id="113668" name="Rectangle 4"/>
              <p:cNvSpPr>
                <a:spLocks noGrp="1" noRot="1" noChangeAspect="1" noMove="1" noResize="1" noEditPoints="1" noAdjustHandles="1" noChangeArrowheads="1" noChangeShapeType="1" noTextEdit="1"/>
              </p:cNvSpPr>
              <p:nvPr>
                <p:ph type="body" idx="1"/>
              </p:nvPr>
            </p:nvSpPr>
            <p:spPr>
              <a:blipFill>
                <a:blip r:embed="rId2"/>
                <a:stretch>
                  <a:fillRect t="-1078" r="-889"/>
                </a:stretch>
              </a:blipFill>
            </p:spPr>
            <p:txBody>
              <a:bodyPr/>
              <a:lstStyle/>
              <a:p>
                <a:r>
                  <a:rPr lang="es-CL">
                    <a:noFill/>
                  </a:rPr>
                  <a:t> </a:t>
                </a:r>
              </a:p>
            </p:txBody>
          </p:sp>
        </mc:Fallback>
      </mc:AlternateContent>
      <p:sp>
        <p:nvSpPr>
          <p:cNvPr id="7" name="5 Marcador de número de diapositiva"/>
          <p:cNvSpPr>
            <a:spLocks noGrp="1"/>
          </p:cNvSpPr>
          <p:nvPr>
            <p:ph type="sldNum" sz="quarter" idx="12"/>
          </p:nvPr>
        </p:nvSpPr>
        <p:spPr/>
        <p:txBody>
          <a:bodyPr/>
          <a:lstStyle/>
          <a:p>
            <a:fld id="{FCDB9520-BCA1-4BE6-87A3-03ABF62AE505}" type="slidenum">
              <a:rPr lang="es-ES"/>
              <a:pPr/>
              <a:t>30</a:t>
            </a:fld>
            <a:endParaRPr lang="es-ES"/>
          </a:p>
        </p:txBody>
      </p:sp>
      <p:sp>
        <p:nvSpPr>
          <p:cNvPr id="113667" name="Rectangle 3"/>
          <p:cNvSpPr>
            <a:spLocks noGrp="1" noChangeArrowheads="1"/>
          </p:cNvSpPr>
          <p:nvPr>
            <p:ph type="title"/>
          </p:nvPr>
        </p:nvSpPr>
        <p:spPr/>
        <p:txBody>
          <a:bodyPr>
            <a:normAutofit/>
          </a:bodyPr>
          <a:lstStyle/>
          <a:p>
            <a:r>
              <a:rPr lang="es-ES" dirty="0"/>
              <a:t>Flotación</a:t>
            </a:r>
            <a:br>
              <a:rPr lang="es-ES" dirty="0"/>
            </a:br>
            <a:r>
              <a:rPr lang="es-ES" sz="2800" dirty="0"/>
              <a:t>Toneladas por Pulgada de Inmersión</a:t>
            </a:r>
          </a:p>
        </p:txBody>
      </p:sp>
      <p:sp>
        <p:nvSpPr>
          <p:cNvPr id="2" name="Marcador de fecha 1">
            <a:extLst>
              <a:ext uri="{FF2B5EF4-FFF2-40B4-BE49-F238E27FC236}">
                <a16:creationId xmlns:a16="http://schemas.microsoft.com/office/drawing/2014/main" id="{75F909BE-3DED-451D-4DA9-7FF5C6DA7CCE}"/>
              </a:ext>
            </a:extLst>
          </p:cNvPr>
          <p:cNvSpPr>
            <a:spLocks noGrp="1"/>
          </p:cNvSpPr>
          <p:nvPr>
            <p:ph type="dt" sz="half" idx="10"/>
          </p:nvPr>
        </p:nvSpPr>
        <p:spPr/>
        <p:txBody>
          <a:bodyPr/>
          <a:lstStyle/>
          <a:p>
            <a:pPr>
              <a:defRPr/>
            </a:pPr>
            <a:fld id="{4FB531DF-2CE6-46E9-BA76-F73349DDEDA5}" type="datetime1">
              <a:rPr lang="es-CL" smtClean="0"/>
              <a:t>18-03-2024</a:t>
            </a:fld>
            <a:endParaRPr lang="es-ES"/>
          </a:p>
        </p:txBody>
      </p:sp>
      <p:sp>
        <p:nvSpPr>
          <p:cNvPr id="3" name="Marcador de pie de página 2">
            <a:extLst>
              <a:ext uri="{FF2B5EF4-FFF2-40B4-BE49-F238E27FC236}">
                <a16:creationId xmlns:a16="http://schemas.microsoft.com/office/drawing/2014/main" id="{4D01602D-5906-0223-609B-7119EBEF9FA6}"/>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68DBD7D-99D9-44B1-9A7C-9529AFB8CAC3}" type="slidenum">
              <a:rPr lang="es-ES"/>
              <a:pPr/>
              <a:t>31</a:t>
            </a:fld>
            <a:endParaRPr lang="es-ES"/>
          </a:p>
        </p:txBody>
      </p:sp>
      <p:sp>
        <p:nvSpPr>
          <p:cNvPr id="93186"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Reserva de boyantéz . Introducción</a:t>
            </a:r>
          </a:p>
        </p:txBody>
      </p:sp>
      <p:sp>
        <p:nvSpPr>
          <p:cNvPr id="93187" name="Rectangle 3"/>
          <p:cNvSpPr>
            <a:spLocks noGrp="1" noChangeArrowheads="1"/>
          </p:cNvSpPr>
          <p:nvPr>
            <p:ph type="body" idx="1"/>
          </p:nvPr>
        </p:nvSpPr>
        <p:spPr/>
        <p:txBody>
          <a:bodyPr>
            <a:normAutofit/>
          </a:bodyPr>
          <a:lstStyle/>
          <a:p>
            <a:r>
              <a:rPr lang="es-ES" sz="2000" dirty="0"/>
              <a:t>El concepto llamado Reserva de boyantez representa a la reserva de flotabilidad o flotabilidad de reserva.</a:t>
            </a:r>
          </a:p>
          <a:p>
            <a:pPr lvl="1"/>
            <a:r>
              <a:rPr lang="es-CL" sz="1600" dirty="0"/>
              <a:t>Si a una lámina de fierro se le doblan los extremos para darle la forma de una caja de cartón abierta, normalmente flotará bien en la superficie del agua.</a:t>
            </a:r>
          </a:p>
          <a:p>
            <a:pPr lvl="1"/>
            <a:r>
              <a:rPr lang="es-CL" sz="1600" dirty="0"/>
              <a:t>Si durante este proceso se decide inclinar la caja, dependiendo de cuán altos sean los bordes, el agua ingresará al área cerrada y la combinación de lámina + aire se convertirá en lámina + aire + algo de agua. (Aumento de la densidad del conjunto cajón)</a:t>
            </a:r>
          </a:p>
          <a:p>
            <a:pPr lvl="1"/>
            <a:r>
              <a:rPr lang="es-CL" sz="1600" dirty="0"/>
              <a:t>Esto hará que la caja sea más pesada que el peso del volumen de agua desplazado y la caja se hundiría.</a:t>
            </a:r>
          </a:p>
          <a:p>
            <a:pPr lvl="1"/>
            <a:r>
              <a:rPr lang="es-CL" sz="1600" dirty="0"/>
              <a:t>Para evitarlo, es necesario colocar una tapa impermeable en la caja abierta y asegurar que no entre agua en el espacio abierto dentro de la caja y que la combinación hoja + aire permanezca intacta y la caja permanezca a flote.</a:t>
            </a:r>
          </a:p>
          <a:p>
            <a:pPr lvl="1"/>
            <a:r>
              <a:rPr lang="es-CL" sz="1600" dirty="0"/>
              <a:t>Con esto se ha creado una Flotabilidad de reserva.</a:t>
            </a:r>
          </a:p>
        </p:txBody>
      </p:sp>
      <p:sp>
        <p:nvSpPr>
          <p:cNvPr id="2" name="Marcador de fecha 1">
            <a:extLst>
              <a:ext uri="{FF2B5EF4-FFF2-40B4-BE49-F238E27FC236}">
                <a16:creationId xmlns:a16="http://schemas.microsoft.com/office/drawing/2014/main" id="{83DE33E8-75EB-5589-C124-1D579AF4D316}"/>
              </a:ext>
            </a:extLst>
          </p:cNvPr>
          <p:cNvSpPr>
            <a:spLocks noGrp="1"/>
          </p:cNvSpPr>
          <p:nvPr>
            <p:ph type="dt" sz="half" idx="10"/>
          </p:nvPr>
        </p:nvSpPr>
        <p:spPr/>
        <p:txBody>
          <a:bodyPr/>
          <a:lstStyle/>
          <a:p>
            <a:pPr>
              <a:defRPr/>
            </a:pPr>
            <a:fld id="{D4CF5603-0CE2-458F-89B6-E7881FD0B772}" type="datetime1">
              <a:rPr lang="es-CL" smtClean="0"/>
              <a:t>18-03-2024</a:t>
            </a:fld>
            <a:endParaRPr lang="es-ES"/>
          </a:p>
        </p:txBody>
      </p:sp>
      <p:sp>
        <p:nvSpPr>
          <p:cNvPr id="3" name="Marcador de pie de página 2">
            <a:extLst>
              <a:ext uri="{FF2B5EF4-FFF2-40B4-BE49-F238E27FC236}">
                <a16:creationId xmlns:a16="http://schemas.microsoft.com/office/drawing/2014/main" id="{977346E0-D62C-8956-720A-AAC821C8485B}"/>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68DBD7D-99D9-44B1-9A7C-9529AFB8CAC3}" type="slidenum">
              <a:rPr lang="es-ES"/>
              <a:pPr/>
              <a:t>32</a:t>
            </a:fld>
            <a:endParaRPr lang="es-ES"/>
          </a:p>
        </p:txBody>
      </p:sp>
      <p:sp>
        <p:nvSpPr>
          <p:cNvPr id="93186"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Reserva de boyantéz . Introducción</a:t>
            </a:r>
          </a:p>
        </p:txBody>
      </p:sp>
      <p:sp>
        <p:nvSpPr>
          <p:cNvPr id="93187" name="Rectangle 3"/>
          <p:cNvSpPr>
            <a:spLocks noGrp="1" noChangeArrowheads="1"/>
          </p:cNvSpPr>
          <p:nvPr>
            <p:ph type="body" idx="1"/>
          </p:nvPr>
        </p:nvSpPr>
        <p:spPr/>
        <p:txBody>
          <a:bodyPr>
            <a:normAutofit/>
          </a:bodyPr>
          <a:lstStyle/>
          <a:p>
            <a:r>
              <a:rPr lang="es-CL" sz="2000" dirty="0"/>
              <a:t>Un buque que navega en el mar lo puede estar haciendo en mar calma o tormentosa.</a:t>
            </a:r>
          </a:p>
          <a:p>
            <a:pPr lvl="1"/>
            <a:r>
              <a:rPr lang="es-CL" sz="1600" dirty="0"/>
              <a:t>Cuando navega en condiciones de mar gruesa, algunas olas sobrepasan la borda de la nave.</a:t>
            </a:r>
          </a:p>
          <a:p>
            <a:pPr lvl="1"/>
            <a:r>
              <a:rPr lang="es-CL" sz="1600" dirty="0"/>
              <a:t>En cualquiera de los casos, el buque tendría una tendencia a hundirse, ya que su masa más la del agua embarcada sería diferente.</a:t>
            </a:r>
          </a:p>
          <a:p>
            <a:r>
              <a:rPr lang="es-CL" sz="2000" dirty="0"/>
              <a:t>Es por ello por lo que es requisito que un buque tenga flotabilidad de reserva (Reserva de Boyantéz) para enfrentar cualquier condición de mar y mantenga su densidad para mantenerse a flote.</a:t>
            </a:r>
            <a:endParaRPr lang="es-ES" sz="2000" dirty="0"/>
          </a:p>
          <a:p>
            <a:endParaRPr lang="es-ES" sz="1600" dirty="0"/>
          </a:p>
        </p:txBody>
      </p:sp>
      <p:sp>
        <p:nvSpPr>
          <p:cNvPr id="2" name="Marcador de fecha 1">
            <a:extLst>
              <a:ext uri="{FF2B5EF4-FFF2-40B4-BE49-F238E27FC236}">
                <a16:creationId xmlns:a16="http://schemas.microsoft.com/office/drawing/2014/main" id="{F60FD323-31AE-0BA0-FE2C-AF433072D90C}"/>
              </a:ext>
            </a:extLst>
          </p:cNvPr>
          <p:cNvSpPr>
            <a:spLocks noGrp="1"/>
          </p:cNvSpPr>
          <p:nvPr>
            <p:ph type="dt" sz="half" idx="10"/>
          </p:nvPr>
        </p:nvSpPr>
        <p:spPr/>
        <p:txBody>
          <a:bodyPr/>
          <a:lstStyle/>
          <a:p>
            <a:pPr>
              <a:defRPr/>
            </a:pPr>
            <a:fld id="{B104542F-5B56-4363-811A-77B0F463853B}" type="datetime1">
              <a:rPr lang="es-CL" smtClean="0"/>
              <a:t>18-03-2024</a:t>
            </a:fld>
            <a:endParaRPr lang="es-ES"/>
          </a:p>
        </p:txBody>
      </p:sp>
      <p:sp>
        <p:nvSpPr>
          <p:cNvPr id="3" name="Marcador de pie de página 2">
            <a:extLst>
              <a:ext uri="{FF2B5EF4-FFF2-40B4-BE49-F238E27FC236}">
                <a16:creationId xmlns:a16="http://schemas.microsoft.com/office/drawing/2014/main" id="{AD46366A-EAD6-846C-142C-9F3F393FAC81}"/>
              </a:ext>
            </a:extLst>
          </p:cNvPr>
          <p:cNvSpPr>
            <a:spLocks noGrp="1"/>
          </p:cNvSpPr>
          <p:nvPr>
            <p:ph type="ftr" sz="quarter" idx="11"/>
          </p:nvPr>
        </p:nvSpPr>
        <p:spPr/>
        <p:txBody>
          <a:bodyPr/>
          <a:lstStyle/>
          <a:p>
            <a:pPr>
              <a:defRPr/>
            </a:pPr>
            <a:r>
              <a:rPr lang="es-ES"/>
              <a:t>UT 1 Fundamentos de Estabilidad tercera parte</a:t>
            </a:r>
          </a:p>
        </p:txBody>
      </p:sp>
    </p:spTree>
    <p:extLst>
      <p:ext uri="{BB962C8B-B14F-4D97-AF65-F5344CB8AC3E}">
        <p14:creationId xmlns:p14="http://schemas.microsoft.com/office/powerpoint/2010/main" val="1971887568"/>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68DBD7D-99D9-44B1-9A7C-9529AFB8CAC3}" type="slidenum">
              <a:rPr lang="es-ES"/>
              <a:pPr/>
              <a:t>33</a:t>
            </a:fld>
            <a:endParaRPr lang="es-ES"/>
          </a:p>
        </p:txBody>
      </p:sp>
      <p:sp>
        <p:nvSpPr>
          <p:cNvPr id="93186"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Reserva de Boyantéz</a:t>
            </a:r>
          </a:p>
        </p:txBody>
      </p:sp>
      <p:sp>
        <p:nvSpPr>
          <p:cNvPr id="93187" name="Rectangle 3"/>
          <p:cNvSpPr>
            <a:spLocks noGrp="1" noChangeArrowheads="1"/>
          </p:cNvSpPr>
          <p:nvPr>
            <p:ph type="body" idx="1"/>
          </p:nvPr>
        </p:nvSpPr>
        <p:spPr/>
        <p:txBody>
          <a:bodyPr>
            <a:normAutofit/>
          </a:bodyPr>
          <a:lstStyle/>
          <a:p>
            <a:r>
              <a:rPr lang="es-ES" sz="2000" dirty="0"/>
              <a:t>Un cuerpo que flota desplaza su propio peso en el agua, por ello, la parte sumergida del cuerpo flotante el que le provee flotabilidad o boyantéz.</a:t>
            </a:r>
          </a:p>
          <a:p>
            <a:r>
              <a:rPr lang="es-ES" sz="2000" dirty="0"/>
              <a:t>El volumen superior del casco que se encuentra sobre la línea de agua no está generando boyantez; sin embargo, es la </a:t>
            </a:r>
            <a:r>
              <a:rPr lang="es-ES" sz="2000" b="1" dirty="0"/>
              <a:t>reserva</a:t>
            </a:r>
            <a:r>
              <a:rPr lang="es-ES" sz="2000" dirty="0"/>
              <a:t> para casos de aumento de calado por incremento de carga u otra </a:t>
            </a:r>
            <a:r>
              <a:rPr lang="es-ES" sz="2000" dirty="0" err="1"/>
              <a:t>cpndición</a:t>
            </a:r>
            <a:r>
              <a:rPr lang="es-ES" sz="2000" dirty="0"/>
              <a:t>.</a:t>
            </a:r>
          </a:p>
          <a:p>
            <a:pPr lvl="1"/>
            <a:r>
              <a:rPr lang="es-ES" sz="1600" dirty="0"/>
              <a:t>Si se agrega una carga adicional, el calado del buque aumentará y es la Reserva de Boyantéz del buque la que le permitirá seguir flotado.</a:t>
            </a:r>
          </a:p>
          <a:p>
            <a:r>
              <a:rPr lang="es-ES" sz="2000" dirty="0"/>
              <a:t>Por ello, la Reserva de Boyantéz se define como el volumen del espacio que se encuentra sobre la línea de agua. </a:t>
            </a:r>
          </a:p>
          <a:p>
            <a:pPr lvl="1"/>
            <a:r>
              <a:rPr lang="es-ES" sz="1600" dirty="0"/>
              <a:t>Puede ser expresado como volumen o como porcentaje del total del volumen del buque.</a:t>
            </a:r>
          </a:p>
        </p:txBody>
      </p:sp>
      <p:sp>
        <p:nvSpPr>
          <p:cNvPr id="2" name="Marcador de fecha 1">
            <a:extLst>
              <a:ext uri="{FF2B5EF4-FFF2-40B4-BE49-F238E27FC236}">
                <a16:creationId xmlns:a16="http://schemas.microsoft.com/office/drawing/2014/main" id="{42874E81-3DEE-C8DF-69E0-BE6A8E188624}"/>
              </a:ext>
            </a:extLst>
          </p:cNvPr>
          <p:cNvSpPr>
            <a:spLocks noGrp="1"/>
          </p:cNvSpPr>
          <p:nvPr>
            <p:ph type="dt" sz="half" idx="10"/>
          </p:nvPr>
        </p:nvSpPr>
        <p:spPr/>
        <p:txBody>
          <a:bodyPr/>
          <a:lstStyle/>
          <a:p>
            <a:pPr>
              <a:defRPr/>
            </a:pPr>
            <a:fld id="{00D10ED8-690E-4717-9CD2-88B6DB95E85E}" type="datetime1">
              <a:rPr lang="es-CL" smtClean="0"/>
              <a:t>18-03-2024</a:t>
            </a:fld>
            <a:endParaRPr lang="es-ES"/>
          </a:p>
        </p:txBody>
      </p:sp>
      <p:sp>
        <p:nvSpPr>
          <p:cNvPr id="3" name="Marcador de pie de página 2">
            <a:extLst>
              <a:ext uri="{FF2B5EF4-FFF2-40B4-BE49-F238E27FC236}">
                <a16:creationId xmlns:a16="http://schemas.microsoft.com/office/drawing/2014/main" id="{AF66041F-95AD-2FA1-B542-2A57ECCDCA1F}"/>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94"/>
          <p:cNvGrpSpPr>
            <a:grpSpLocks noGrp="1"/>
          </p:cNvGrpSpPr>
          <p:nvPr/>
        </p:nvGrpSpPr>
        <p:grpSpPr bwMode="auto">
          <a:xfrm>
            <a:off x="571472" y="714356"/>
            <a:ext cx="5643602" cy="3143272"/>
            <a:chOff x="1248" y="1056"/>
            <a:chExt cx="3649" cy="2736"/>
          </a:xfrm>
        </p:grpSpPr>
        <p:sp>
          <p:nvSpPr>
            <p:cNvPr id="5" name="Rectangle 5"/>
            <p:cNvSpPr>
              <a:spLocks noChangeArrowheads="1"/>
            </p:cNvSpPr>
            <p:nvPr/>
          </p:nvSpPr>
          <p:spPr bwMode="auto">
            <a:xfrm>
              <a:off x="1248" y="1056"/>
              <a:ext cx="3648" cy="2736"/>
            </a:xfrm>
            <a:prstGeom prst="rect">
              <a:avLst/>
            </a:prstGeom>
            <a:solidFill>
              <a:srgbClr val="FFFFFF"/>
            </a:solidFill>
            <a:ln w="9525">
              <a:noFill/>
              <a:miter lim="800000"/>
              <a:headEnd/>
              <a:tailEnd/>
            </a:ln>
          </p:spPr>
          <p:txBody>
            <a:bodyPr/>
            <a:lstStyle/>
            <a:p>
              <a:endParaRPr lang="es-CL"/>
            </a:p>
          </p:txBody>
        </p:sp>
        <p:grpSp>
          <p:nvGrpSpPr>
            <p:cNvPr id="6" name="Group 8"/>
            <p:cNvGrpSpPr>
              <a:grpSpLocks/>
            </p:cNvGrpSpPr>
            <p:nvPr/>
          </p:nvGrpSpPr>
          <p:grpSpPr bwMode="auto">
            <a:xfrm>
              <a:off x="2178" y="1895"/>
              <a:ext cx="1897" cy="368"/>
              <a:chOff x="2178" y="1895"/>
              <a:chExt cx="1897" cy="368"/>
            </a:xfrm>
          </p:grpSpPr>
          <p:sp>
            <p:nvSpPr>
              <p:cNvPr id="89" name="Rectangle 6"/>
              <p:cNvSpPr>
                <a:spLocks noChangeArrowheads="1"/>
              </p:cNvSpPr>
              <p:nvPr/>
            </p:nvSpPr>
            <p:spPr bwMode="auto">
              <a:xfrm>
                <a:off x="2178" y="1895"/>
                <a:ext cx="1897" cy="368"/>
              </a:xfrm>
              <a:prstGeom prst="rect">
                <a:avLst/>
              </a:prstGeom>
              <a:solidFill>
                <a:srgbClr val="00FFFF"/>
              </a:solidFill>
              <a:ln w="9525">
                <a:noFill/>
                <a:miter lim="800000"/>
                <a:headEnd/>
                <a:tailEnd/>
              </a:ln>
            </p:spPr>
            <p:txBody>
              <a:bodyPr/>
              <a:lstStyle/>
              <a:p>
                <a:endParaRPr lang="es-CL"/>
              </a:p>
            </p:txBody>
          </p:sp>
          <p:sp>
            <p:nvSpPr>
              <p:cNvPr id="90" name="Rectangle 7"/>
              <p:cNvSpPr>
                <a:spLocks noChangeArrowheads="1"/>
              </p:cNvSpPr>
              <p:nvPr/>
            </p:nvSpPr>
            <p:spPr bwMode="auto">
              <a:xfrm>
                <a:off x="2178" y="1895"/>
                <a:ext cx="1897" cy="368"/>
              </a:xfrm>
              <a:prstGeom prst="rect">
                <a:avLst/>
              </a:prstGeom>
              <a:noFill/>
              <a:ln w="7938">
                <a:solidFill>
                  <a:srgbClr val="000000"/>
                </a:solidFill>
                <a:miter lim="800000"/>
                <a:headEnd/>
                <a:tailEnd/>
              </a:ln>
            </p:spPr>
            <p:txBody>
              <a:bodyPr/>
              <a:lstStyle/>
              <a:p>
                <a:endParaRPr lang="es-CL"/>
              </a:p>
            </p:txBody>
          </p:sp>
        </p:grpSp>
        <p:sp>
          <p:nvSpPr>
            <p:cNvPr id="7" name="Freeform 9"/>
            <p:cNvSpPr>
              <a:spLocks/>
            </p:cNvSpPr>
            <p:nvPr/>
          </p:nvSpPr>
          <p:spPr bwMode="auto">
            <a:xfrm>
              <a:off x="1539" y="2264"/>
              <a:ext cx="3048" cy="1415"/>
            </a:xfrm>
            <a:custGeom>
              <a:avLst/>
              <a:gdLst/>
              <a:ahLst/>
              <a:cxnLst>
                <a:cxn ang="0">
                  <a:pos x="635" y="0"/>
                </a:cxn>
                <a:cxn ang="0">
                  <a:pos x="637" y="459"/>
                </a:cxn>
                <a:cxn ang="0">
                  <a:pos x="668" y="593"/>
                </a:cxn>
                <a:cxn ang="0">
                  <a:pos x="729" y="688"/>
                </a:cxn>
                <a:cxn ang="0">
                  <a:pos x="825" y="769"/>
                </a:cxn>
                <a:cxn ang="0">
                  <a:pos x="976" y="838"/>
                </a:cxn>
                <a:cxn ang="0">
                  <a:pos x="1186" y="882"/>
                </a:cxn>
                <a:cxn ang="0">
                  <a:pos x="1329" y="891"/>
                </a:cxn>
                <a:cxn ang="0">
                  <a:pos x="1833" y="888"/>
                </a:cxn>
                <a:cxn ang="0">
                  <a:pos x="2069" y="860"/>
                </a:cxn>
                <a:cxn ang="0">
                  <a:pos x="2259" y="811"/>
                </a:cxn>
                <a:cxn ang="0">
                  <a:pos x="2420" y="700"/>
                </a:cxn>
                <a:cxn ang="0">
                  <a:pos x="2506" y="569"/>
                </a:cxn>
                <a:cxn ang="0">
                  <a:pos x="2532" y="479"/>
                </a:cxn>
                <a:cxn ang="0">
                  <a:pos x="2537" y="423"/>
                </a:cxn>
                <a:cxn ang="0">
                  <a:pos x="2537" y="0"/>
                </a:cxn>
                <a:cxn ang="0">
                  <a:pos x="3048" y="0"/>
                </a:cxn>
                <a:cxn ang="0">
                  <a:pos x="3047" y="1413"/>
                </a:cxn>
                <a:cxn ang="0">
                  <a:pos x="0" y="1415"/>
                </a:cxn>
                <a:cxn ang="0">
                  <a:pos x="0" y="0"/>
                </a:cxn>
                <a:cxn ang="0">
                  <a:pos x="635" y="0"/>
                </a:cxn>
              </a:cxnLst>
              <a:rect l="0" t="0" r="r" b="b"/>
              <a:pathLst>
                <a:path w="3048" h="1415">
                  <a:moveTo>
                    <a:pt x="635" y="0"/>
                  </a:moveTo>
                  <a:lnTo>
                    <a:pt x="637" y="459"/>
                  </a:lnTo>
                  <a:lnTo>
                    <a:pt x="668" y="593"/>
                  </a:lnTo>
                  <a:lnTo>
                    <a:pt x="729" y="688"/>
                  </a:lnTo>
                  <a:lnTo>
                    <a:pt x="825" y="769"/>
                  </a:lnTo>
                  <a:lnTo>
                    <a:pt x="976" y="838"/>
                  </a:lnTo>
                  <a:lnTo>
                    <a:pt x="1186" y="882"/>
                  </a:lnTo>
                  <a:lnTo>
                    <a:pt x="1329" y="891"/>
                  </a:lnTo>
                  <a:lnTo>
                    <a:pt x="1833" y="888"/>
                  </a:lnTo>
                  <a:lnTo>
                    <a:pt x="2069" y="860"/>
                  </a:lnTo>
                  <a:lnTo>
                    <a:pt x="2259" y="811"/>
                  </a:lnTo>
                  <a:lnTo>
                    <a:pt x="2420" y="700"/>
                  </a:lnTo>
                  <a:lnTo>
                    <a:pt x="2506" y="569"/>
                  </a:lnTo>
                  <a:lnTo>
                    <a:pt x="2532" y="479"/>
                  </a:lnTo>
                  <a:lnTo>
                    <a:pt x="2537" y="423"/>
                  </a:lnTo>
                  <a:lnTo>
                    <a:pt x="2537" y="0"/>
                  </a:lnTo>
                  <a:lnTo>
                    <a:pt x="3048" y="0"/>
                  </a:lnTo>
                  <a:lnTo>
                    <a:pt x="3047" y="1413"/>
                  </a:lnTo>
                  <a:lnTo>
                    <a:pt x="0" y="1415"/>
                  </a:lnTo>
                  <a:lnTo>
                    <a:pt x="0" y="0"/>
                  </a:lnTo>
                  <a:lnTo>
                    <a:pt x="635" y="0"/>
                  </a:lnTo>
                  <a:close/>
                </a:path>
              </a:pathLst>
            </a:custGeom>
            <a:solidFill>
              <a:srgbClr val="0080FF"/>
            </a:solidFill>
            <a:ln w="9525">
              <a:noFill/>
              <a:round/>
              <a:headEnd/>
              <a:tailEnd/>
            </a:ln>
          </p:spPr>
          <p:txBody>
            <a:bodyPr/>
            <a:lstStyle/>
            <a:p>
              <a:endParaRPr lang="es-CL"/>
            </a:p>
          </p:txBody>
        </p:sp>
        <p:sp>
          <p:nvSpPr>
            <p:cNvPr id="8" name="Freeform 10"/>
            <p:cNvSpPr>
              <a:spLocks/>
            </p:cNvSpPr>
            <p:nvPr/>
          </p:nvSpPr>
          <p:spPr bwMode="auto">
            <a:xfrm>
              <a:off x="1539" y="2264"/>
              <a:ext cx="3048" cy="1415"/>
            </a:xfrm>
            <a:custGeom>
              <a:avLst/>
              <a:gdLst/>
              <a:ahLst/>
              <a:cxnLst>
                <a:cxn ang="0">
                  <a:pos x="635" y="0"/>
                </a:cxn>
                <a:cxn ang="0">
                  <a:pos x="637" y="459"/>
                </a:cxn>
                <a:cxn ang="0">
                  <a:pos x="668" y="593"/>
                </a:cxn>
                <a:cxn ang="0">
                  <a:pos x="729" y="688"/>
                </a:cxn>
                <a:cxn ang="0">
                  <a:pos x="825" y="769"/>
                </a:cxn>
                <a:cxn ang="0">
                  <a:pos x="976" y="838"/>
                </a:cxn>
                <a:cxn ang="0">
                  <a:pos x="1186" y="882"/>
                </a:cxn>
                <a:cxn ang="0">
                  <a:pos x="1329" y="891"/>
                </a:cxn>
                <a:cxn ang="0">
                  <a:pos x="1833" y="888"/>
                </a:cxn>
                <a:cxn ang="0">
                  <a:pos x="2069" y="860"/>
                </a:cxn>
                <a:cxn ang="0">
                  <a:pos x="2259" y="811"/>
                </a:cxn>
                <a:cxn ang="0">
                  <a:pos x="2420" y="700"/>
                </a:cxn>
                <a:cxn ang="0">
                  <a:pos x="2506" y="569"/>
                </a:cxn>
                <a:cxn ang="0">
                  <a:pos x="2532" y="479"/>
                </a:cxn>
                <a:cxn ang="0">
                  <a:pos x="2537" y="423"/>
                </a:cxn>
                <a:cxn ang="0">
                  <a:pos x="2537" y="0"/>
                </a:cxn>
                <a:cxn ang="0">
                  <a:pos x="3048" y="0"/>
                </a:cxn>
                <a:cxn ang="0">
                  <a:pos x="3047" y="1413"/>
                </a:cxn>
                <a:cxn ang="0">
                  <a:pos x="0" y="1415"/>
                </a:cxn>
                <a:cxn ang="0">
                  <a:pos x="0" y="0"/>
                </a:cxn>
                <a:cxn ang="0">
                  <a:pos x="635" y="0"/>
                </a:cxn>
              </a:cxnLst>
              <a:rect l="0" t="0" r="r" b="b"/>
              <a:pathLst>
                <a:path w="3048" h="1415">
                  <a:moveTo>
                    <a:pt x="635" y="0"/>
                  </a:moveTo>
                  <a:lnTo>
                    <a:pt x="637" y="459"/>
                  </a:lnTo>
                  <a:lnTo>
                    <a:pt x="668" y="593"/>
                  </a:lnTo>
                  <a:lnTo>
                    <a:pt x="729" y="688"/>
                  </a:lnTo>
                  <a:lnTo>
                    <a:pt x="825" y="769"/>
                  </a:lnTo>
                  <a:lnTo>
                    <a:pt x="976" y="838"/>
                  </a:lnTo>
                  <a:lnTo>
                    <a:pt x="1186" y="882"/>
                  </a:lnTo>
                  <a:lnTo>
                    <a:pt x="1329" y="891"/>
                  </a:lnTo>
                  <a:lnTo>
                    <a:pt x="1833" y="888"/>
                  </a:lnTo>
                  <a:lnTo>
                    <a:pt x="2069" y="860"/>
                  </a:lnTo>
                  <a:lnTo>
                    <a:pt x="2259" y="811"/>
                  </a:lnTo>
                  <a:lnTo>
                    <a:pt x="2420" y="700"/>
                  </a:lnTo>
                  <a:lnTo>
                    <a:pt x="2506" y="569"/>
                  </a:lnTo>
                  <a:lnTo>
                    <a:pt x="2532" y="479"/>
                  </a:lnTo>
                  <a:lnTo>
                    <a:pt x="2537" y="423"/>
                  </a:lnTo>
                  <a:lnTo>
                    <a:pt x="2537" y="0"/>
                  </a:lnTo>
                  <a:lnTo>
                    <a:pt x="3048" y="0"/>
                  </a:lnTo>
                  <a:lnTo>
                    <a:pt x="3047" y="1413"/>
                  </a:lnTo>
                  <a:lnTo>
                    <a:pt x="0" y="1415"/>
                  </a:lnTo>
                  <a:lnTo>
                    <a:pt x="0" y="0"/>
                  </a:lnTo>
                  <a:lnTo>
                    <a:pt x="635" y="0"/>
                  </a:lnTo>
                </a:path>
              </a:pathLst>
            </a:custGeom>
            <a:noFill/>
            <a:ln w="7938">
              <a:solidFill>
                <a:srgbClr val="000000"/>
              </a:solidFill>
              <a:prstDash val="solid"/>
              <a:round/>
              <a:headEnd/>
              <a:tailEnd/>
            </a:ln>
          </p:spPr>
          <p:txBody>
            <a:bodyPr/>
            <a:lstStyle/>
            <a:p>
              <a:endParaRPr lang="es-CL"/>
            </a:p>
          </p:txBody>
        </p:sp>
        <p:sp>
          <p:nvSpPr>
            <p:cNvPr id="9" name="Oval 12"/>
            <p:cNvSpPr>
              <a:spLocks noChangeArrowheads="1"/>
            </p:cNvSpPr>
            <p:nvPr/>
          </p:nvSpPr>
          <p:spPr bwMode="auto">
            <a:xfrm>
              <a:off x="3097" y="2618"/>
              <a:ext cx="60" cy="59"/>
            </a:xfrm>
            <a:prstGeom prst="ellipse">
              <a:avLst/>
            </a:prstGeom>
            <a:solidFill>
              <a:srgbClr val="FF0000"/>
            </a:solidFill>
            <a:ln w="7938">
              <a:solidFill>
                <a:srgbClr val="FF0000"/>
              </a:solidFill>
              <a:round/>
              <a:headEnd/>
              <a:tailEnd/>
            </a:ln>
          </p:spPr>
          <p:txBody>
            <a:bodyPr/>
            <a:lstStyle/>
            <a:p>
              <a:endParaRPr lang="es-CL"/>
            </a:p>
          </p:txBody>
        </p:sp>
        <p:sp>
          <p:nvSpPr>
            <p:cNvPr id="10" name="Rectangle 13"/>
            <p:cNvSpPr>
              <a:spLocks noChangeArrowheads="1"/>
            </p:cNvSpPr>
            <p:nvPr/>
          </p:nvSpPr>
          <p:spPr bwMode="auto">
            <a:xfrm>
              <a:off x="3144" y="2566"/>
              <a:ext cx="152" cy="162"/>
            </a:xfrm>
            <a:prstGeom prst="rect">
              <a:avLst/>
            </a:prstGeom>
            <a:noFill/>
            <a:ln w="9525">
              <a:noFill/>
              <a:miter lim="800000"/>
              <a:headEnd/>
              <a:tailEnd/>
            </a:ln>
          </p:spPr>
          <p:txBody>
            <a:bodyPr/>
            <a:lstStyle/>
            <a:p>
              <a:endParaRPr lang="es-CL"/>
            </a:p>
          </p:txBody>
        </p:sp>
        <p:sp>
          <p:nvSpPr>
            <p:cNvPr id="11" name="Rectangle 14"/>
            <p:cNvSpPr>
              <a:spLocks noChangeArrowheads="1"/>
            </p:cNvSpPr>
            <p:nvPr/>
          </p:nvSpPr>
          <p:spPr bwMode="auto">
            <a:xfrm>
              <a:off x="3181" y="2546"/>
              <a:ext cx="141" cy="214"/>
            </a:xfrm>
            <a:prstGeom prst="rect">
              <a:avLst/>
            </a:prstGeom>
            <a:noFill/>
            <a:ln w="9525">
              <a:noFill/>
              <a:miter lim="800000"/>
              <a:headEnd/>
              <a:tailEnd/>
            </a:ln>
          </p:spPr>
          <p:txBody>
            <a:bodyPr wrap="none" lIns="0" tIns="0" rIns="0" bIns="0">
              <a:spAutoFit/>
            </a:bodyPr>
            <a:lstStyle/>
            <a:p>
              <a:r>
                <a:rPr lang="es-ES" sz="1500">
                  <a:solidFill>
                    <a:srgbClr val="FF0000"/>
                  </a:solidFill>
                  <a:latin typeface="Comic Sans MS" pitchFamily="66" charset="0"/>
                </a:rPr>
                <a:t>B</a:t>
              </a:r>
              <a:endParaRPr lang="es-ES"/>
            </a:p>
          </p:txBody>
        </p:sp>
        <p:grpSp>
          <p:nvGrpSpPr>
            <p:cNvPr id="12" name="Group 17"/>
            <p:cNvGrpSpPr>
              <a:grpSpLocks/>
            </p:cNvGrpSpPr>
            <p:nvPr/>
          </p:nvGrpSpPr>
          <p:grpSpPr bwMode="auto">
            <a:xfrm>
              <a:off x="3097" y="2698"/>
              <a:ext cx="55" cy="414"/>
              <a:chOff x="3097" y="2698"/>
              <a:chExt cx="55" cy="414"/>
            </a:xfrm>
          </p:grpSpPr>
          <p:sp>
            <p:nvSpPr>
              <p:cNvPr id="87" name="Rectangle 15"/>
              <p:cNvSpPr>
                <a:spLocks noChangeArrowheads="1"/>
              </p:cNvSpPr>
              <p:nvPr/>
            </p:nvSpPr>
            <p:spPr bwMode="auto">
              <a:xfrm>
                <a:off x="3119" y="2753"/>
                <a:ext cx="10" cy="359"/>
              </a:xfrm>
              <a:prstGeom prst="rect">
                <a:avLst/>
              </a:prstGeom>
              <a:solidFill>
                <a:srgbClr val="FF0000"/>
              </a:solidFill>
              <a:ln w="9525">
                <a:noFill/>
                <a:miter lim="800000"/>
                <a:headEnd/>
                <a:tailEnd/>
              </a:ln>
            </p:spPr>
            <p:txBody>
              <a:bodyPr/>
              <a:lstStyle/>
              <a:p>
                <a:endParaRPr lang="es-CL"/>
              </a:p>
            </p:txBody>
          </p:sp>
          <p:sp>
            <p:nvSpPr>
              <p:cNvPr id="88" name="Freeform 16"/>
              <p:cNvSpPr>
                <a:spLocks/>
              </p:cNvSpPr>
              <p:nvPr/>
            </p:nvSpPr>
            <p:spPr bwMode="auto">
              <a:xfrm>
                <a:off x="3097" y="2698"/>
                <a:ext cx="55" cy="86"/>
              </a:xfrm>
              <a:custGeom>
                <a:avLst/>
                <a:gdLst/>
                <a:ahLst/>
                <a:cxnLst>
                  <a:cxn ang="0">
                    <a:pos x="55" y="86"/>
                  </a:cxn>
                  <a:cxn ang="0">
                    <a:pos x="28" y="0"/>
                  </a:cxn>
                  <a:cxn ang="0">
                    <a:pos x="0" y="86"/>
                  </a:cxn>
                  <a:cxn ang="0">
                    <a:pos x="28" y="59"/>
                  </a:cxn>
                  <a:cxn ang="0">
                    <a:pos x="55" y="86"/>
                  </a:cxn>
                </a:cxnLst>
                <a:rect l="0" t="0" r="r" b="b"/>
                <a:pathLst>
                  <a:path w="55" h="86">
                    <a:moveTo>
                      <a:pt x="55" y="86"/>
                    </a:moveTo>
                    <a:lnTo>
                      <a:pt x="28" y="0"/>
                    </a:lnTo>
                    <a:lnTo>
                      <a:pt x="0" y="86"/>
                    </a:lnTo>
                    <a:lnTo>
                      <a:pt x="28" y="59"/>
                    </a:lnTo>
                    <a:lnTo>
                      <a:pt x="55" y="86"/>
                    </a:lnTo>
                    <a:close/>
                  </a:path>
                </a:pathLst>
              </a:custGeom>
              <a:solidFill>
                <a:srgbClr val="FF0000"/>
              </a:solidFill>
              <a:ln w="9525">
                <a:noFill/>
                <a:round/>
                <a:headEnd/>
                <a:tailEnd/>
              </a:ln>
            </p:spPr>
            <p:txBody>
              <a:bodyPr/>
              <a:lstStyle/>
              <a:p>
                <a:endParaRPr lang="es-CL"/>
              </a:p>
            </p:txBody>
          </p:sp>
        </p:grpSp>
        <p:grpSp>
          <p:nvGrpSpPr>
            <p:cNvPr id="13" name="Group 20"/>
            <p:cNvGrpSpPr>
              <a:grpSpLocks/>
            </p:cNvGrpSpPr>
            <p:nvPr/>
          </p:nvGrpSpPr>
          <p:grpSpPr bwMode="auto">
            <a:xfrm>
              <a:off x="2031" y="2347"/>
              <a:ext cx="121" cy="54"/>
              <a:chOff x="2031" y="2347"/>
              <a:chExt cx="121" cy="54"/>
            </a:xfrm>
          </p:grpSpPr>
          <p:sp>
            <p:nvSpPr>
              <p:cNvPr id="85" name="Rectangle 18"/>
              <p:cNvSpPr>
                <a:spLocks noChangeArrowheads="1"/>
              </p:cNvSpPr>
              <p:nvPr/>
            </p:nvSpPr>
            <p:spPr bwMode="auto">
              <a:xfrm>
                <a:off x="2031" y="2368"/>
                <a:ext cx="66" cy="10"/>
              </a:xfrm>
              <a:prstGeom prst="rect">
                <a:avLst/>
              </a:prstGeom>
              <a:solidFill>
                <a:srgbClr val="FF0000"/>
              </a:solidFill>
              <a:ln w="9525">
                <a:noFill/>
                <a:miter lim="800000"/>
                <a:headEnd/>
                <a:tailEnd/>
              </a:ln>
            </p:spPr>
            <p:txBody>
              <a:bodyPr/>
              <a:lstStyle/>
              <a:p>
                <a:endParaRPr lang="es-CL"/>
              </a:p>
            </p:txBody>
          </p:sp>
          <p:sp>
            <p:nvSpPr>
              <p:cNvPr id="86" name="Freeform 19"/>
              <p:cNvSpPr>
                <a:spLocks/>
              </p:cNvSpPr>
              <p:nvPr/>
            </p:nvSpPr>
            <p:spPr bwMode="auto">
              <a:xfrm>
                <a:off x="2068" y="2347"/>
                <a:ext cx="84" cy="54"/>
              </a:xfrm>
              <a:custGeom>
                <a:avLst/>
                <a:gdLst/>
                <a:ahLst/>
                <a:cxnLst>
                  <a:cxn ang="0">
                    <a:pos x="0" y="54"/>
                  </a:cxn>
                  <a:cxn ang="0">
                    <a:pos x="84" y="26"/>
                  </a:cxn>
                  <a:cxn ang="0">
                    <a:pos x="0" y="0"/>
                  </a:cxn>
                  <a:cxn ang="0">
                    <a:pos x="26" y="26"/>
                  </a:cxn>
                  <a:cxn ang="0">
                    <a:pos x="0" y="54"/>
                  </a:cxn>
                </a:cxnLst>
                <a:rect l="0" t="0" r="r" b="b"/>
                <a:pathLst>
                  <a:path w="84" h="54">
                    <a:moveTo>
                      <a:pt x="0" y="54"/>
                    </a:moveTo>
                    <a:lnTo>
                      <a:pt x="84" y="26"/>
                    </a:lnTo>
                    <a:lnTo>
                      <a:pt x="0" y="0"/>
                    </a:lnTo>
                    <a:lnTo>
                      <a:pt x="26" y="26"/>
                    </a:lnTo>
                    <a:lnTo>
                      <a:pt x="0" y="54"/>
                    </a:lnTo>
                    <a:close/>
                  </a:path>
                </a:pathLst>
              </a:custGeom>
              <a:solidFill>
                <a:srgbClr val="FF0000"/>
              </a:solidFill>
              <a:ln w="9525">
                <a:noFill/>
                <a:round/>
                <a:headEnd/>
                <a:tailEnd/>
              </a:ln>
            </p:spPr>
            <p:txBody>
              <a:bodyPr/>
              <a:lstStyle/>
              <a:p>
                <a:endParaRPr lang="es-CL"/>
              </a:p>
            </p:txBody>
          </p:sp>
        </p:grpSp>
        <p:grpSp>
          <p:nvGrpSpPr>
            <p:cNvPr id="14" name="Group 23"/>
            <p:cNvGrpSpPr>
              <a:grpSpLocks/>
            </p:cNvGrpSpPr>
            <p:nvPr/>
          </p:nvGrpSpPr>
          <p:grpSpPr bwMode="auto">
            <a:xfrm>
              <a:off x="4106" y="2343"/>
              <a:ext cx="120" cy="54"/>
              <a:chOff x="4106" y="2343"/>
              <a:chExt cx="120" cy="54"/>
            </a:xfrm>
          </p:grpSpPr>
          <p:sp>
            <p:nvSpPr>
              <p:cNvPr id="83" name="Rectangle 21"/>
              <p:cNvSpPr>
                <a:spLocks noChangeArrowheads="1"/>
              </p:cNvSpPr>
              <p:nvPr/>
            </p:nvSpPr>
            <p:spPr bwMode="auto">
              <a:xfrm>
                <a:off x="4160" y="2364"/>
                <a:ext cx="66" cy="11"/>
              </a:xfrm>
              <a:prstGeom prst="rect">
                <a:avLst/>
              </a:prstGeom>
              <a:solidFill>
                <a:srgbClr val="FF0000"/>
              </a:solidFill>
              <a:ln w="9525">
                <a:noFill/>
                <a:miter lim="800000"/>
                <a:headEnd/>
                <a:tailEnd/>
              </a:ln>
            </p:spPr>
            <p:txBody>
              <a:bodyPr/>
              <a:lstStyle/>
              <a:p>
                <a:endParaRPr lang="es-CL"/>
              </a:p>
            </p:txBody>
          </p:sp>
          <p:sp>
            <p:nvSpPr>
              <p:cNvPr id="84" name="Freeform 22"/>
              <p:cNvSpPr>
                <a:spLocks/>
              </p:cNvSpPr>
              <p:nvPr/>
            </p:nvSpPr>
            <p:spPr bwMode="auto">
              <a:xfrm>
                <a:off x="4106" y="2343"/>
                <a:ext cx="84" cy="54"/>
              </a:xfrm>
              <a:custGeom>
                <a:avLst/>
                <a:gdLst/>
                <a:ahLst/>
                <a:cxnLst>
                  <a:cxn ang="0">
                    <a:pos x="84" y="0"/>
                  </a:cxn>
                  <a:cxn ang="0">
                    <a:pos x="0" y="28"/>
                  </a:cxn>
                  <a:cxn ang="0">
                    <a:pos x="84" y="54"/>
                  </a:cxn>
                  <a:cxn ang="0">
                    <a:pos x="58" y="28"/>
                  </a:cxn>
                  <a:cxn ang="0">
                    <a:pos x="84" y="0"/>
                  </a:cxn>
                </a:cxnLst>
                <a:rect l="0" t="0" r="r" b="b"/>
                <a:pathLst>
                  <a:path w="84" h="54">
                    <a:moveTo>
                      <a:pt x="84" y="0"/>
                    </a:moveTo>
                    <a:lnTo>
                      <a:pt x="0" y="28"/>
                    </a:lnTo>
                    <a:lnTo>
                      <a:pt x="84" y="54"/>
                    </a:lnTo>
                    <a:lnTo>
                      <a:pt x="58" y="28"/>
                    </a:lnTo>
                    <a:lnTo>
                      <a:pt x="84" y="0"/>
                    </a:lnTo>
                    <a:close/>
                  </a:path>
                </a:pathLst>
              </a:custGeom>
              <a:solidFill>
                <a:srgbClr val="FF0000"/>
              </a:solidFill>
              <a:ln w="9525">
                <a:noFill/>
                <a:round/>
                <a:headEnd/>
                <a:tailEnd/>
              </a:ln>
            </p:spPr>
            <p:txBody>
              <a:bodyPr/>
              <a:lstStyle/>
              <a:p>
                <a:endParaRPr lang="es-CL"/>
              </a:p>
            </p:txBody>
          </p:sp>
        </p:grpSp>
        <p:grpSp>
          <p:nvGrpSpPr>
            <p:cNvPr id="15" name="Group 26"/>
            <p:cNvGrpSpPr>
              <a:grpSpLocks/>
            </p:cNvGrpSpPr>
            <p:nvPr/>
          </p:nvGrpSpPr>
          <p:grpSpPr bwMode="auto">
            <a:xfrm>
              <a:off x="1999" y="2595"/>
              <a:ext cx="153" cy="54"/>
              <a:chOff x="1999" y="2595"/>
              <a:chExt cx="153" cy="54"/>
            </a:xfrm>
          </p:grpSpPr>
          <p:sp>
            <p:nvSpPr>
              <p:cNvPr id="81" name="Rectangle 24"/>
              <p:cNvSpPr>
                <a:spLocks noChangeArrowheads="1"/>
              </p:cNvSpPr>
              <p:nvPr/>
            </p:nvSpPr>
            <p:spPr bwMode="auto">
              <a:xfrm>
                <a:off x="1999" y="2617"/>
                <a:ext cx="98" cy="10"/>
              </a:xfrm>
              <a:prstGeom prst="rect">
                <a:avLst/>
              </a:prstGeom>
              <a:solidFill>
                <a:srgbClr val="FF0000"/>
              </a:solidFill>
              <a:ln w="9525">
                <a:noFill/>
                <a:miter lim="800000"/>
                <a:headEnd/>
                <a:tailEnd/>
              </a:ln>
            </p:spPr>
            <p:txBody>
              <a:bodyPr/>
              <a:lstStyle/>
              <a:p>
                <a:endParaRPr lang="es-CL"/>
              </a:p>
            </p:txBody>
          </p:sp>
          <p:sp>
            <p:nvSpPr>
              <p:cNvPr id="82" name="Freeform 25"/>
              <p:cNvSpPr>
                <a:spLocks/>
              </p:cNvSpPr>
              <p:nvPr/>
            </p:nvSpPr>
            <p:spPr bwMode="auto">
              <a:xfrm>
                <a:off x="2068" y="2595"/>
                <a:ext cx="84" cy="54"/>
              </a:xfrm>
              <a:custGeom>
                <a:avLst/>
                <a:gdLst/>
                <a:ahLst/>
                <a:cxnLst>
                  <a:cxn ang="0">
                    <a:pos x="0" y="54"/>
                  </a:cxn>
                  <a:cxn ang="0">
                    <a:pos x="84" y="27"/>
                  </a:cxn>
                  <a:cxn ang="0">
                    <a:pos x="0" y="0"/>
                  </a:cxn>
                  <a:cxn ang="0">
                    <a:pos x="26" y="27"/>
                  </a:cxn>
                  <a:cxn ang="0">
                    <a:pos x="0" y="54"/>
                  </a:cxn>
                </a:cxnLst>
                <a:rect l="0" t="0" r="r" b="b"/>
                <a:pathLst>
                  <a:path w="84" h="54">
                    <a:moveTo>
                      <a:pt x="0" y="54"/>
                    </a:moveTo>
                    <a:lnTo>
                      <a:pt x="84" y="27"/>
                    </a:lnTo>
                    <a:lnTo>
                      <a:pt x="0" y="0"/>
                    </a:lnTo>
                    <a:lnTo>
                      <a:pt x="26" y="27"/>
                    </a:lnTo>
                    <a:lnTo>
                      <a:pt x="0" y="54"/>
                    </a:lnTo>
                    <a:close/>
                  </a:path>
                </a:pathLst>
              </a:custGeom>
              <a:solidFill>
                <a:srgbClr val="FF0000"/>
              </a:solidFill>
              <a:ln w="9525">
                <a:noFill/>
                <a:round/>
                <a:headEnd/>
                <a:tailEnd/>
              </a:ln>
            </p:spPr>
            <p:txBody>
              <a:bodyPr/>
              <a:lstStyle/>
              <a:p>
                <a:endParaRPr lang="es-CL"/>
              </a:p>
            </p:txBody>
          </p:sp>
        </p:grpSp>
        <p:grpSp>
          <p:nvGrpSpPr>
            <p:cNvPr id="16" name="Group 29"/>
            <p:cNvGrpSpPr>
              <a:grpSpLocks/>
            </p:cNvGrpSpPr>
            <p:nvPr/>
          </p:nvGrpSpPr>
          <p:grpSpPr bwMode="auto">
            <a:xfrm>
              <a:off x="4108" y="2633"/>
              <a:ext cx="141" cy="54"/>
              <a:chOff x="4108" y="2633"/>
              <a:chExt cx="141" cy="54"/>
            </a:xfrm>
          </p:grpSpPr>
          <p:sp>
            <p:nvSpPr>
              <p:cNvPr id="79" name="Rectangle 27"/>
              <p:cNvSpPr>
                <a:spLocks noChangeArrowheads="1"/>
              </p:cNvSpPr>
              <p:nvPr/>
            </p:nvSpPr>
            <p:spPr bwMode="auto">
              <a:xfrm>
                <a:off x="4164" y="2655"/>
                <a:ext cx="85" cy="10"/>
              </a:xfrm>
              <a:prstGeom prst="rect">
                <a:avLst/>
              </a:prstGeom>
              <a:solidFill>
                <a:srgbClr val="FF0000"/>
              </a:solidFill>
              <a:ln w="9525">
                <a:noFill/>
                <a:miter lim="800000"/>
                <a:headEnd/>
                <a:tailEnd/>
              </a:ln>
            </p:spPr>
            <p:txBody>
              <a:bodyPr/>
              <a:lstStyle/>
              <a:p>
                <a:endParaRPr lang="es-CL"/>
              </a:p>
            </p:txBody>
          </p:sp>
          <p:sp>
            <p:nvSpPr>
              <p:cNvPr id="80" name="Freeform 28"/>
              <p:cNvSpPr>
                <a:spLocks/>
              </p:cNvSpPr>
              <p:nvPr/>
            </p:nvSpPr>
            <p:spPr bwMode="auto">
              <a:xfrm>
                <a:off x="4108" y="2633"/>
                <a:ext cx="86" cy="54"/>
              </a:xfrm>
              <a:custGeom>
                <a:avLst/>
                <a:gdLst/>
                <a:ahLst/>
                <a:cxnLst>
                  <a:cxn ang="0">
                    <a:pos x="86" y="0"/>
                  </a:cxn>
                  <a:cxn ang="0">
                    <a:pos x="0" y="27"/>
                  </a:cxn>
                  <a:cxn ang="0">
                    <a:pos x="86" y="54"/>
                  </a:cxn>
                  <a:cxn ang="0">
                    <a:pos x="60" y="27"/>
                  </a:cxn>
                  <a:cxn ang="0">
                    <a:pos x="86" y="0"/>
                  </a:cxn>
                </a:cxnLst>
                <a:rect l="0" t="0" r="r" b="b"/>
                <a:pathLst>
                  <a:path w="86" h="54">
                    <a:moveTo>
                      <a:pt x="86" y="0"/>
                    </a:moveTo>
                    <a:lnTo>
                      <a:pt x="0" y="27"/>
                    </a:lnTo>
                    <a:lnTo>
                      <a:pt x="86" y="54"/>
                    </a:lnTo>
                    <a:lnTo>
                      <a:pt x="60" y="27"/>
                    </a:lnTo>
                    <a:lnTo>
                      <a:pt x="86" y="0"/>
                    </a:lnTo>
                    <a:close/>
                  </a:path>
                </a:pathLst>
              </a:custGeom>
              <a:solidFill>
                <a:srgbClr val="FF0000"/>
              </a:solidFill>
              <a:ln w="9525">
                <a:noFill/>
                <a:round/>
                <a:headEnd/>
                <a:tailEnd/>
              </a:ln>
            </p:spPr>
            <p:txBody>
              <a:bodyPr/>
              <a:lstStyle/>
              <a:p>
                <a:endParaRPr lang="es-CL"/>
              </a:p>
            </p:txBody>
          </p:sp>
        </p:grpSp>
        <p:grpSp>
          <p:nvGrpSpPr>
            <p:cNvPr id="17" name="Group 32"/>
            <p:cNvGrpSpPr>
              <a:grpSpLocks/>
            </p:cNvGrpSpPr>
            <p:nvPr/>
          </p:nvGrpSpPr>
          <p:grpSpPr bwMode="auto">
            <a:xfrm>
              <a:off x="2735" y="3169"/>
              <a:ext cx="58" cy="358"/>
              <a:chOff x="2735" y="3169"/>
              <a:chExt cx="58" cy="358"/>
            </a:xfrm>
          </p:grpSpPr>
          <p:sp>
            <p:nvSpPr>
              <p:cNvPr id="77" name="Freeform 30"/>
              <p:cNvSpPr>
                <a:spLocks/>
              </p:cNvSpPr>
              <p:nvPr/>
            </p:nvSpPr>
            <p:spPr bwMode="auto">
              <a:xfrm>
                <a:off x="2735" y="3225"/>
                <a:ext cx="37" cy="302"/>
              </a:xfrm>
              <a:custGeom>
                <a:avLst/>
                <a:gdLst/>
                <a:ahLst/>
                <a:cxnLst>
                  <a:cxn ang="0">
                    <a:pos x="0" y="301"/>
                  </a:cxn>
                  <a:cxn ang="0">
                    <a:pos x="10" y="302"/>
                  </a:cxn>
                  <a:cxn ang="0">
                    <a:pos x="37" y="1"/>
                  </a:cxn>
                  <a:cxn ang="0">
                    <a:pos x="27" y="0"/>
                  </a:cxn>
                  <a:cxn ang="0">
                    <a:pos x="0" y="301"/>
                  </a:cxn>
                </a:cxnLst>
                <a:rect l="0" t="0" r="r" b="b"/>
                <a:pathLst>
                  <a:path w="37" h="302">
                    <a:moveTo>
                      <a:pt x="0" y="301"/>
                    </a:moveTo>
                    <a:lnTo>
                      <a:pt x="10" y="302"/>
                    </a:lnTo>
                    <a:lnTo>
                      <a:pt x="37" y="1"/>
                    </a:lnTo>
                    <a:lnTo>
                      <a:pt x="27" y="0"/>
                    </a:lnTo>
                    <a:lnTo>
                      <a:pt x="0" y="301"/>
                    </a:lnTo>
                    <a:close/>
                  </a:path>
                </a:pathLst>
              </a:custGeom>
              <a:solidFill>
                <a:srgbClr val="FF0000"/>
              </a:solidFill>
              <a:ln w="9525">
                <a:noFill/>
                <a:round/>
                <a:headEnd/>
                <a:tailEnd/>
              </a:ln>
            </p:spPr>
            <p:txBody>
              <a:bodyPr/>
              <a:lstStyle/>
              <a:p>
                <a:endParaRPr lang="es-CL"/>
              </a:p>
            </p:txBody>
          </p:sp>
          <p:sp>
            <p:nvSpPr>
              <p:cNvPr id="78" name="Freeform 31"/>
              <p:cNvSpPr>
                <a:spLocks/>
              </p:cNvSpPr>
              <p:nvPr/>
            </p:nvSpPr>
            <p:spPr bwMode="auto">
              <a:xfrm>
                <a:off x="2738" y="3169"/>
                <a:ext cx="55" cy="88"/>
              </a:xfrm>
              <a:custGeom>
                <a:avLst/>
                <a:gdLst/>
                <a:ahLst/>
                <a:cxnLst>
                  <a:cxn ang="0">
                    <a:pos x="55" y="88"/>
                  </a:cxn>
                  <a:cxn ang="0">
                    <a:pos x="35" y="0"/>
                  </a:cxn>
                  <a:cxn ang="0">
                    <a:pos x="0" y="83"/>
                  </a:cxn>
                  <a:cxn ang="0">
                    <a:pos x="29" y="59"/>
                  </a:cxn>
                  <a:cxn ang="0">
                    <a:pos x="55" y="88"/>
                  </a:cxn>
                </a:cxnLst>
                <a:rect l="0" t="0" r="r" b="b"/>
                <a:pathLst>
                  <a:path w="55" h="88">
                    <a:moveTo>
                      <a:pt x="55" y="88"/>
                    </a:moveTo>
                    <a:lnTo>
                      <a:pt x="35" y="0"/>
                    </a:lnTo>
                    <a:lnTo>
                      <a:pt x="0" y="83"/>
                    </a:lnTo>
                    <a:lnTo>
                      <a:pt x="29" y="59"/>
                    </a:lnTo>
                    <a:lnTo>
                      <a:pt x="55" y="88"/>
                    </a:lnTo>
                    <a:close/>
                  </a:path>
                </a:pathLst>
              </a:custGeom>
              <a:solidFill>
                <a:srgbClr val="FF0000"/>
              </a:solidFill>
              <a:ln w="9525">
                <a:noFill/>
                <a:round/>
                <a:headEnd/>
                <a:tailEnd/>
              </a:ln>
            </p:spPr>
            <p:txBody>
              <a:bodyPr/>
              <a:lstStyle/>
              <a:p>
                <a:endParaRPr lang="es-CL"/>
              </a:p>
            </p:txBody>
          </p:sp>
        </p:grpSp>
        <p:grpSp>
          <p:nvGrpSpPr>
            <p:cNvPr id="18" name="Group 35"/>
            <p:cNvGrpSpPr>
              <a:grpSpLocks/>
            </p:cNvGrpSpPr>
            <p:nvPr/>
          </p:nvGrpSpPr>
          <p:grpSpPr bwMode="auto">
            <a:xfrm>
              <a:off x="3012" y="3169"/>
              <a:ext cx="55" cy="376"/>
              <a:chOff x="3012" y="3169"/>
              <a:chExt cx="55" cy="376"/>
            </a:xfrm>
          </p:grpSpPr>
          <p:sp>
            <p:nvSpPr>
              <p:cNvPr id="75" name="Rectangle 33"/>
              <p:cNvSpPr>
                <a:spLocks noChangeArrowheads="1"/>
              </p:cNvSpPr>
              <p:nvPr/>
            </p:nvSpPr>
            <p:spPr bwMode="auto">
              <a:xfrm>
                <a:off x="3034" y="3225"/>
                <a:ext cx="10" cy="320"/>
              </a:xfrm>
              <a:prstGeom prst="rect">
                <a:avLst/>
              </a:prstGeom>
              <a:solidFill>
                <a:srgbClr val="FF0000"/>
              </a:solidFill>
              <a:ln w="9525">
                <a:noFill/>
                <a:miter lim="800000"/>
                <a:headEnd/>
                <a:tailEnd/>
              </a:ln>
            </p:spPr>
            <p:txBody>
              <a:bodyPr/>
              <a:lstStyle/>
              <a:p>
                <a:endParaRPr lang="es-CL"/>
              </a:p>
            </p:txBody>
          </p:sp>
          <p:sp>
            <p:nvSpPr>
              <p:cNvPr id="76" name="Freeform 34"/>
              <p:cNvSpPr>
                <a:spLocks/>
              </p:cNvSpPr>
              <p:nvPr/>
            </p:nvSpPr>
            <p:spPr bwMode="auto">
              <a:xfrm>
                <a:off x="3012" y="3169"/>
                <a:ext cx="55" cy="86"/>
              </a:xfrm>
              <a:custGeom>
                <a:avLst/>
                <a:gdLst/>
                <a:ahLst/>
                <a:cxnLst>
                  <a:cxn ang="0">
                    <a:pos x="55" y="86"/>
                  </a:cxn>
                  <a:cxn ang="0">
                    <a:pos x="27" y="0"/>
                  </a:cxn>
                  <a:cxn ang="0">
                    <a:pos x="0" y="86"/>
                  </a:cxn>
                  <a:cxn ang="0">
                    <a:pos x="27" y="59"/>
                  </a:cxn>
                  <a:cxn ang="0">
                    <a:pos x="55" y="86"/>
                  </a:cxn>
                </a:cxnLst>
                <a:rect l="0" t="0" r="r" b="b"/>
                <a:pathLst>
                  <a:path w="55" h="86">
                    <a:moveTo>
                      <a:pt x="55" y="86"/>
                    </a:moveTo>
                    <a:lnTo>
                      <a:pt x="27" y="0"/>
                    </a:lnTo>
                    <a:lnTo>
                      <a:pt x="0" y="86"/>
                    </a:lnTo>
                    <a:lnTo>
                      <a:pt x="27" y="59"/>
                    </a:lnTo>
                    <a:lnTo>
                      <a:pt x="55" y="86"/>
                    </a:lnTo>
                    <a:close/>
                  </a:path>
                </a:pathLst>
              </a:custGeom>
              <a:solidFill>
                <a:srgbClr val="FF0000"/>
              </a:solidFill>
              <a:ln w="9525">
                <a:noFill/>
                <a:round/>
                <a:headEnd/>
                <a:tailEnd/>
              </a:ln>
            </p:spPr>
            <p:txBody>
              <a:bodyPr/>
              <a:lstStyle/>
              <a:p>
                <a:endParaRPr lang="es-CL"/>
              </a:p>
            </p:txBody>
          </p:sp>
        </p:grpSp>
        <p:grpSp>
          <p:nvGrpSpPr>
            <p:cNvPr id="19" name="Group 38"/>
            <p:cNvGrpSpPr>
              <a:grpSpLocks/>
            </p:cNvGrpSpPr>
            <p:nvPr/>
          </p:nvGrpSpPr>
          <p:grpSpPr bwMode="auto">
            <a:xfrm>
              <a:off x="3348" y="3169"/>
              <a:ext cx="56" cy="337"/>
              <a:chOff x="3348" y="3169"/>
              <a:chExt cx="56" cy="337"/>
            </a:xfrm>
          </p:grpSpPr>
          <p:sp>
            <p:nvSpPr>
              <p:cNvPr id="73" name="Freeform 36"/>
              <p:cNvSpPr>
                <a:spLocks/>
              </p:cNvSpPr>
              <p:nvPr/>
            </p:nvSpPr>
            <p:spPr bwMode="auto">
              <a:xfrm>
                <a:off x="3368" y="3225"/>
                <a:ext cx="26" cy="281"/>
              </a:xfrm>
              <a:custGeom>
                <a:avLst/>
                <a:gdLst/>
                <a:ahLst/>
                <a:cxnLst>
                  <a:cxn ang="0">
                    <a:pos x="16" y="281"/>
                  </a:cxn>
                  <a:cxn ang="0">
                    <a:pos x="26" y="281"/>
                  </a:cxn>
                  <a:cxn ang="0">
                    <a:pos x="11" y="0"/>
                  </a:cxn>
                  <a:cxn ang="0">
                    <a:pos x="0" y="0"/>
                  </a:cxn>
                  <a:cxn ang="0">
                    <a:pos x="16" y="281"/>
                  </a:cxn>
                </a:cxnLst>
                <a:rect l="0" t="0" r="r" b="b"/>
                <a:pathLst>
                  <a:path w="26" h="281">
                    <a:moveTo>
                      <a:pt x="16" y="281"/>
                    </a:moveTo>
                    <a:lnTo>
                      <a:pt x="26" y="281"/>
                    </a:lnTo>
                    <a:lnTo>
                      <a:pt x="11" y="0"/>
                    </a:lnTo>
                    <a:lnTo>
                      <a:pt x="0" y="0"/>
                    </a:lnTo>
                    <a:lnTo>
                      <a:pt x="16" y="281"/>
                    </a:lnTo>
                    <a:close/>
                  </a:path>
                </a:pathLst>
              </a:custGeom>
              <a:solidFill>
                <a:srgbClr val="FF0000"/>
              </a:solidFill>
              <a:ln w="9525">
                <a:noFill/>
                <a:round/>
                <a:headEnd/>
                <a:tailEnd/>
              </a:ln>
            </p:spPr>
            <p:txBody>
              <a:bodyPr/>
              <a:lstStyle/>
              <a:p>
                <a:endParaRPr lang="es-CL"/>
              </a:p>
            </p:txBody>
          </p:sp>
          <p:sp>
            <p:nvSpPr>
              <p:cNvPr id="74" name="Freeform 37"/>
              <p:cNvSpPr>
                <a:spLocks/>
              </p:cNvSpPr>
              <p:nvPr/>
            </p:nvSpPr>
            <p:spPr bwMode="auto">
              <a:xfrm>
                <a:off x="3348" y="3169"/>
                <a:ext cx="56" cy="88"/>
              </a:xfrm>
              <a:custGeom>
                <a:avLst/>
                <a:gdLst/>
                <a:ahLst/>
                <a:cxnLst>
                  <a:cxn ang="0">
                    <a:pos x="56" y="85"/>
                  </a:cxn>
                  <a:cxn ang="0">
                    <a:pos x="23" y="0"/>
                  </a:cxn>
                  <a:cxn ang="0">
                    <a:pos x="0" y="88"/>
                  </a:cxn>
                  <a:cxn ang="0">
                    <a:pos x="27" y="59"/>
                  </a:cxn>
                  <a:cxn ang="0">
                    <a:pos x="56" y="85"/>
                  </a:cxn>
                </a:cxnLst>
                <a:rect l="0" t="0" r="r" b="b"/>
                <a:pathLst>
                  <a:path w="56" h="88">
                    <a:moveTo>
                      <a:pt x="56" y="85"/>
                    </a:moveTo>
                    <a:lnTo>
                      <a:pt x="23" y="0"/>
                    </a:lnTo>
                    <a:lnTo>
                      <a:pt x="0" y="88"/>
                    </a:lnTo>
                    <a:lnTo>
                      <a:pt x="27" y="59"/>
                    </a:lnTo>
                    <a:lnTo>
                      <a:pt x="56" y="85"/>
                    </a:lnTo>
                    <a:close/>
                  </a:path>
                </a:pathLst>
              </a:custGeom>
              <a:solidFill>
                <a:srgbClr val="FF0000"/>
              </a:solidFill>
              <a:ln w="9525">
                <a:noFill/>
                <a:round/>
                <a:headEnd/>
                <a:tailEnd/>
              </a:ln>
            </p:spPr>
            <p:txBody>
              <a:bodyPr/>
              <a:lstStyle/>
              <a:p>
                <a:endParaRPr lang="es-CL"/>
              </a:p>
            </p:txBody>
          </p:sp>
        </p:grpSp>
        <p:grpSp>
          <p:nvGrpSpPr>
            <p:cNvPr id="20" name="Group 41"/>
            <p:cNvGrpSpPr>
              <a:grpSpLocks/>
            </p:cNvGrpSpPr>
            <p:nvPr/>
          </p:nvGrpSpPr>
          <p:grpSpPr bwMode="auto">
            <a:xfrm>
              <a:off x="2415" y="3126"/>
              <a:ext cx="107" cy="299"/>
              <a:chOff x="2415" y="3126"/>
              <a:chExt cx="107" cy="299"/>
            </a:xfrm>
          </p:grpSpPr>
          <p:sp>
            <p:nvSpPr>
              <p:cNvPr id="71" name="Freeform 39"/>
              <p:cNvSpPr>
                <a:spLocks/>
              </p:cNvSpPr>
              <p:nvPr/>
            </p:nvSpPr>
            <p:spPr bwMode="auto">
              <a:xfrm>
                <a:off x="2415" y="3175"/>
                <a:ext cx="93" cy="250"/>
              </a:xfrm>
              <a:custGeom>
                <a:avLst/>
                <a:gdLst/>
                <a:ahLst/>
                <a:cxnLst>
                  <a:cxn ang="0">
                    <a:pos x="0" y="247"/>
                  </a:cxn>
                  <a:cxn ang="0">
                    <a:pos x="8" y="250"/>
                  </a:cxn>
                  <a:cxn ang="0">
                    <a:pos x="93" y="3"/>
                  </a:cxn>
                  <a:cxn ang="0">
                    <a:pos x="84" y="0"/>
                  </a:cxn>
                  <a:cxn ang="0">
                    <a:pos x="0" y="247"/>
                  </a:cxn>
                </a:cxnLst>
                <a:rect l="0" t="0" r="r" b="b"/>
                <a:pathLst>
                  <a:path w="93" h="250">
                    <a:moveTo>
                      <a:pt x="0" y="247"/>
                    </a:moveTo>
                    <a:lnTo>
                      <a:pt x="8" y="250"/>
                    </a:lnTo>
                    <a:lnTo>
                      <a:pt x="93" y="3"/>
                    </a:lnTo>
                    <a:lnTo>
                      <a:pt x="84" y="0"/>
                    </a:lnTo>
                    <a:lnTo>
                      <a:pt x="0" y="247"/>
                    </a:lnTo>
                    <a:close/>
                  </a:path>
                </a:pathLst>
              </a:custGeom>
              <a:solidFill>
                <a:srgbClr val="FF0000"/>
              </a:solidFill>
              <a:ln w="9525">
                <a:noFill/>
                <a:round/>
                <a:headEnd/>
                <a:tailEnd/>
              </a:ln>
            </p:spPr>
            <p:txBody>
              <a:bodyPr/>
              <a:lstStyle/>
              <a:p>
                <a:endParaRPr lang="es-CL"/>
              </a:p>
            </p:txBody>
          </p:sp>
          <p:sp>
            <p:nvSpPr>
              <p:cNvPr id="72" name="Freeform 40"/>
              <p:cNvSpPr>
                <a:spLocks/>
              </p:cNvSpPr>
              <p:nvPr/>
            </p:nvSpPr>
            <p:spPr bwMode="auto">
              <a:xfrm>
                <a:off x="2468" y="3126"/>
                <a:ext cx="54" cy="90"/>
              </a:xfrm>
              <a:custGeom>
                <a:avLst/>
                <a:gdLst/>
                <a:ahLst/>
                <a:cxnLst>
                  <a:cxn ang="0">
                    <a:pos x="53" y="90"/>
                  </a:cxn>
                  <a:cxn ang="0">
                    <a:pos x="54" y="0"/>
                  </a:cxn>
                  <a:cxn ang="0">
                    <a:pos x="0" y="71"/>
                  </a:cxn>
                  <a:cxn ang="0">
                    <a:pos x="35" y="54"/>
                  </a:cxn>
                  <a:cxn ang="0">
                    <a:pos x="53" y="90"/>
                  </a:cxn>
                </a:cxnLst>
                <a:rect l="0" t="0" r="r" b="b"/>
                <a:pathLst>
                  <a:path w="54" h="90">
                    <a:moveTo>
                      <a:pt x="53" y="90"/>
                    </a:moveTo>
                    <a:lnTo>
                      <a:pt x="54" y="0"/>
                    </a:lnTo>
                    <a:lnTo>
                      <a:pt x="0" y="71"/>
                    </a:lnTo>
                    <a:lnTo>
                      <a:pt x="35" y="54"/>
                    </a:lnTo>
                    <a:lnTo>
                      <a:pt x="53" y="90"/>
                    </a:lnTo>
                    <a:close/>
                  </a:path>
                </a:pathLst>
              </a:custGeom>
              <a:solidFill>
                <a:srgbClr val="FF0000"/>
              </a:solidFill>
              <a:ln w="9525">
                <a:noFill/>
                <a:round/>
                <a:headEnd/>
                <a:tailEnd/>
              </a:ln>
            </p:spPr>
            <p:txBody>
              <a:bodyPr/>
              <a:lstStyle/>
              <a:p>
                <a:endParaRPr lang="es-CL"/>
              </a:p>
            </p:txBody>
          </p:sp>
        </p:grpSp>
        <p:grpSp>
          <p:nvGrpSpPr>
            <p:cNvPr id="21" name="Group 44"/>
            <p:cNvGrpSpPr>
              <a:grpSpLocks/>
            </p:cNvGrpSpPr>
            <p:nvPr/>
          </p:nvGrpSpPr>
          <p:grpSpPr bwMode="auto">
            <a:xfrm>
              <a:off x="2152" y="3050"/>
              <a:ext cx="185" cy="216"/>
              <a:chOff x="2152" y="3050"/>
              <a:chExt cx="185" cy="216"/>
            </a:xfrm>
          </p:grpSpPr>
          <p:sp>
            <p:nvSpPr>
              <p:cNvPr id="69" name="Freeform 42"/>
              <p:cNvSpPr>
                <a:spLocks/>
              </p:cNvSpPr>
              <p:nvPr/>
            </p:nvSpPr>
            <p:spPr bwMode="auto">
              <a:xfrm>
                <a:off x="2152" y="3088"/>
                <a:ext cx="154" cy="178"/>
              </a:xfrm>
              <a:custGeom>
                <a:avLst/>
                <a:gdLst/>
                <a:ahLst/>
                <a:cxnLst>
                  <a:cxn ang="0">
                    <a:pos x="0" y="172"/>
                  </a:cxn>
                  <a:cxn ang="0">
                    <a:pos x="8" y="178"/>
                  </a:cxn>
                  <a:cxn ang="0">
                    <a:pos x="154" y="6"/>
                  </a:cxn>
                  <a:cxn ang="0">
                    <a:pos x="146" y="0"/>
                  </a:cxn>
                  <a:cxn ang="0">
                    <a:pos x="0" y="172"/>
                  </a:cxn>
                </a:cxnLst>
                <a:rect l="0" t="0" r="r" b="b"/>
                <a:pathLst>
                  <a:path w="154" h="178">
                    <a:moveTo>
                      <a:pt x="0" y="172"/>
                    </a:moveTo>
                    <a:lnTo>
                      <a:pt x="8" y="178"/>
                    </a:lnTo>
                    <a:lnTo>
                      <a:pt x="154" y="6"/>
                    </a:lnTo>
                    <a:lnTo>
                      <a:pt x="146" y="0"/>
                    </a:lnTo>
                    <a:lnTo>
                      <a:pt x="0" y="172"/>
                    </a:lnTo>
                    <a:close/>
                  </a:path>
                </a:pathLst>
              </a:custGeom>
              <a:solidFill>
                <a:srgbClr val="FF0000"/>
              </a:solidFill>
              <a:ln w="9525">
                <a:noFill/>
                <a:round/>
                <a:headEnd/>
                <a:tailEnd/>
              </a:ln>
            </p:spPr>
            <p:txBody>
              <a:bodyPr/>
              <a:lstStyle/>
              <a:p>
                <a:endParaRPr lang="es-CL"/>
              </a:p>
            </p:txBody>
          </p:sp>
          <p:sp>
            <p:nvSpPr>
              <p:cNvPr id="70" name="Freeform 43"/>
              <p:cNvSpPr>
                <a:spLocks/>
              </p:cNvSpPr>
              <p:nvPr/>
            </p:nvSpPr>
            <p:spPr bwMode="auto">
              <a:xfrm>
                <a:off x="2261" y="3050"/>
                <a:ext cx="76" cy="82"/>
              </a:xfrm>
              <a:custGeom>
                <a:avLst/>
                <a:gdLst/>
                <a:ahLst/>
                <a:cxnLst>
                  <a:cxn ang="0">
                    <a:pos x="42" y="82"/>
                  </a:cxn>
                  <a:cxn ang="0">
                    <a:pos x="76" y="0"/>
                  </a:cxn>
                  <a:cxn ang="0">
                    <a:pos x="0" y="47"/>
                  </a:cxn>
                  <a:cxn ang="0">
                    <a:pos x="38" y="44"/>
                  </a:cxn>
                  <a:cxn ang="0">
                    <a:pos x="42" y="82"/>
                  </a:cxn>
                </a:cxnLst>
                <a:rect l="0" t="0" r="r" b="b"/>
                <a:pathLst>
                  <a:path w="76" h="82">
                    <a:moveTo>
                      <a:pt x="42" y="82"/>
                    </a:moveTo>
                    <a:lnTo>
                      <a:pt x="76" y="0"/>
                    </a:lnTo>
                    <a:lnTo>
                      <a:pt x="0" y="47"/>
                    </a:lnTo>
                    <a:lnTo>
                      <a:pt x="38" y="44"/>
                    </a:lnTo>
                    <a:lnTo>
                      <a:pt x="42" y="82"/>
                    </a:lnTo>
                    <a:close/>
                  </a:path>
                </a:pathLst>
              </a:custGeom>
              <a:solidFill>
                <a:srgbClr val="FF0000"/>
              </a:solidFill>
              <a:ln w="9525">
                <a:noFill/>
                <a:round/>
                <a:headEnd/>
                <a:tailEnd/>
              </a:ln>
            </p:spPr>
            <p:txBody>
              <a:bodyPr/>
              <a:lstStyle/>
              <a:p>
                <a:endParaRPr lang="es-CL"/>
              </a:p>
            </p:txBody>
          </p:sp>
        </p:grpSp>
        <p:grpSp>
          <p:nvGrpSpPr>
            <p:cNvPr id="22" name="Group 47"/>
            <p:cNvGrpSpPr>
              <a:grpSpLocks/>
            </p:cNvGrpSpPr>
            <p:nvPr/>
          </p:nvGrpSpPr>
          <p:grpSpPr bwMode="auto">
            <a:xfrm>
              <a:off x="2016" y="2888"/>
              <a:ext cx="182" cy="106"/>
              <a:chOff x="2016" y="2888"/>
              <a:chExt cx="182" cy="106"/>
            </a:xfrm>
          </p:grpSpPr>
          <p:sp>
            <p:nvSpPr>
              <p:cNvPr id="67" name="Freeform 45"/>
              <p:cNvSpPr>
                <a:spLocks/>
              </p:cNvSpPr>
              <p:nvPr/>
            </p:nvSpPr>
            <p:spPr bwMode="auto">
              <a:xfrm>
                <a:off x="2016" y="2910"/>
                <a:ext cx="135" cy="84"/>
              </a:xfrm>
              <a:custGeom>
                <a:avLst/>
                <a:gdLst/>
                <a:ahLst/>
                <a:cxnLst>
                  <a:cxn ang="0">
                    <a:pos x="0" y="76"/>
                  </a:cxn>
                  <a:cxn ang="0">
                    <a:pos x="5" y="84"/>
                  </a:cxn>
                  <a:cxn ang="0">
                    <a:pos x="135" y="8"/>
                  </a:cxn>
                  <a:cxn ang="0">
                    <a:pos x="130" y="0"/>
                  </a:cxn>
                  <a:cxn ang="0">
                    <a:pos x="0" y="76"/>
                  </a:cxn>
                </a:cxnLst>
                <a:rect l="0" t="0" r="r" b="b"/>
                <a:pathLst>
                  <a:path w="135" h="84">
                    <a:moveTo>
                      <a:pt x="0" y="76"/>
                    </a:moveTo>
                    <a:lnTo>
                      <a:pt x="5" y="84"/>
                    </a:lnTo>
                    <a:lnTo>
                      <a:pt x="135" y="8"/>
                    </a:lnTo>
                    <a:lnTo>
                      <a:pt x="130" y="0"/>
                    </a:lnTo>
                    <a:lnTo>
                      <a:pt x="0" y="76"/>
                    </a:lnTo>
                    <a:close/>
                  </a:path>
                </a:pathLst>
              </a:custGeom>
              <a:solidFill>
                <a:srgbClr val="FF0000"/>
              </a:solidFill>
              <a:ln w="9525">
                <a:noFill/>
                <a:round/>
                <a:headEnd/>
                <a:tailEnd/>
              </a:ln>
            </p:spPr>
            <p:txBody>
              <a:bodyPr/>
              <a:lstStyle/>
              <a:p>
                <a:endParaRPr lang="es-CL"/>
              </a:p>
            </p:txBody>
          </p:sp>
          <p:sp>
            <p:nvSpPr>
              <p:cNvPr id="68" name="Freeform 46"/>
              <p:cNvSpPr>
                <a:spLocks/>
              </p:cNvSpPr>
              <p:nvPr/>
            </p:nvSpPr>
            <p:spPr bwMode="auto">
              <a:xfrm>
                <a:off x="2109" y="2888"/>
                <a:ext cx="89" cy="67"/>
              </a:xfrm>
              <a:custGeom>
                <a:avLst/>
                <a:gdLst/>
                <a:ahLst/>
                <a:cxnLst>
                  <a:cxn ang="0">
                    <a:pos x="28" y="67"/>
                  </a:cxn>
                  <a:cxn ang="0">
                    <a:pos x="89" y="0"/>
                  </a:cxn>
                  <a:cxn ang="0">
                    <a:pos x="0" y="19"/>
                  </a:cxn>
                  <a:cxn ang="0">
                    <a:pos x="37" y="30"/>
                  </a:cxn>
                  <a:cxn ang="0">
                    <a:pos x="28" y="67"/>
                  </a:cxn>
                </a:cxnLst>
                <a:rect l="0" t="0" r="r" b="b"/>
                <a:pathLst>
                  <a:path w="89" h="67">
                    <a:moveTo>
                      <a:pt x="28" y="67"/>
                    </a:moveTo>
                    <a:lnTo>
                      <a:pt x="89" y="0"/>
                    </a:lnTo>
                    <a:lnTo>
                      <a:pt x="0" y="19"/>
                    </a:lnTo>
                    <a:lnTo>
                      <a:pt x="37" y="30"/>
                    </a:lnTo>
                    <a:lnTo>
                      <a:pt x="28" y="67"/>
                    </a:lnTo>
                    <a:close/>
                  </a:path>
                </a:pathLst>
              </a:custGeom>
              <a:solidFill>
                <a:srgbClr val="FF0000"/>
              </a:solidFill>
              <a:ln w="9525">
                <a:noFill/>
                <a:round/>
                <a:headEnd/>
                <a:tailEnd/>
              </a:ln>
            </p:spPr>
            <p:txBody>
              <a:bodyPr/>
              <a:lstStyle/>
              <a:p>
                <a:endParaRPr lang="es-CL"/>
              </a:p>
            </p:txBody>
          </p:sp>
        </p:grpSp>
        <p:grpSp>
          <p:nvGrpSpPr>
            <p:cNvPr id="23" name="Group 50"/>
            <p:cNvGrpSpPr>
              <a:grpSpLocks/>
            </p:cNvGrpSpPr>
            <p:nvPr/>
          </p:nvGrpSpPr>
          <p:grpSpPr bwMode="auto">
            <a:xfrm>
              <a:off x="3643" y="3138"/>
              <a:ext cx="91" cy="299"/>
              <a:chOff x="3643" y="3138"/>
              <a:chExt cx="91" cy="299"/>
            </a:xfrm>
          </p:grpSpPr>
          <p:sp>
            <p:nvSpPr>
              <p:cNvPr id="65" name="Freeform 48"/>
              <p:cNvSpPr>
                <a:spLocks/>
              </p:cNvSpPr>
              <p:nvPr/>
            </p:nvSpPr>
            <p:spPr bwMode="auto">
              <a:xfrm>
                <a:off x="3658" y="3189"/>
                <a:ext cx="76" cy="248"/>
              </a:xfrm>
              <a:custGeom>
                <a:avLst/>
                <a:gdLst/>
                <a:ahLst/>
                <a:cxnLst>
                  <a:cxn ang="0">
                    <a:pos x="68" y="248"/>
                  </a:cxn>
                  <a:cxn ang="0">
                    <a:pos x="76" y="246"/>
                  </a:cxn>
                  <a:cxn ang="0">
                    <a:pos x="9" y="0"/>
                  </a:cxn>
                  <a:cxn ang="0">
                    <a:pos x="0" y="3"/>
                  </a:cxn>
                  <a:cxn ang="0">
                    <a:pos x="68" y="248"/>
                  </a:cxn>
                </a:cxnLst>
                <a:rect l="0" t="0" r="r" b="b"/>
                <a:pathLst>
                  <a:path w="76" h="248">
                    <a:moveTo>
                      <a:pt x="68" y="248"/>
                    </a:moveTo>
                    <a:lnTo>
                      <a:pt x="76" y="246"/>
                    </a:lnTo>
                    <a:lnTo>
                      <a:pt x="9" y="0"/>
                    </a:lnTo>
                    <a:lnTo>
                      <a:pt x="0" y="3"/>
                    </a:lnTo>
                    <a:lnTo>
                      <a:pt x="68" y="248"/>
                    </a:lnTo>
                    <a:close/>
                  </a:path>
                </a:pathLst>
              </a:custGeom>
              <a:solidFill>
                <a:srgbClr val="FF0000"/>
              </a:solidFill>
              <a:ln w="9525">
                <a:noFill/>
                <a:round/>
                <a:headEnd/>
                <a:tailEnd/>
              </a:ln>
            </p:spPr>
            <p:txBody>
              <a:bodyPr/>
              <a:lstStyle/>
              <a:p>
                <a:endParaRPr lang="es-CL"/>
              </a:p>
            </p:txBody>
          </p:sp>
          <p:sp>
            <p:nvSpPr>
              <p:cNvPr id="66" name="Freeform 49"/>
              <p:cNvSpPr>
                <a:spLocks/>
              </p:cNvSpPr>
              <p:nvPr/>
            </p:nvSpPr>
            <p:spPr bwMode="auto">
              <a:xfrm>
                <a:off x="3643" y="3138"/>
                <a:ext cx="55" cy="90"/>
              </a:xfrm>
              <a:custGeom>
                <a:avLst/>
                <a:gdLst/>
                <a:ahLst/>
                <a:cxnLst>
                  <a:cxn ang="0">
                    <a:pos x="55" y="75"/>
                  </a:cxn>
                  <a:cxn ang="0">
                    <a:pos x="4" y="0"/>
                  </a:cxn>
                  <a:cxn ang="0">
                    <a:pos x="0" y="90"/>
                  </a:cxn>
                  <a:cxn ang="0">
                    <a:pos x="21" y="56"/>
                  </a:cxn>
                  <a:cxn ang="0">
                    <a:pos x="55" y="75"/>
                  </a:cxn>
                </a:cxnLst>
                <a:rect l="0" t="0" r="r" b="b"/>
                <a:pathLst>
                  <a:path w="55" h="90">
                    <a:moveTo>
                      <a:pt x="55" y="75"/>
                    </a:moveTo>
                    <a:lnTo>
                      <a:pt x="4" y="0"/>
                    </a:lnTo>
                    <a:lnTo>
                      <a:pt x="0" y="90"/>
                    </a:lnTo>
                    <a:lnTo>
                      <a:pt x="21" y="56"/>
                    </a:lnTo>
                    <a:lnTo>
                      <a:pt x="55" y="75"/>
                    </a:lnTo>
                    <a:close/>
                  </a:path>
                </a:pathLst>
              </a:custGeom>
              <a:solidFill>
                <a:srgbClr val="FF0000"/>
              </a:solidFill>
              <a:ln w="9525">
                <a:noFill/>
                <a:round/>
                <a:headEnd/>
                <a:tailEnd/>
              </a:ln>
            </p:spPr>
            <p:txBody>
              <a:bodyPr/>
              <a:lstStyle/>
              <a:p>
                <a:endParaRPr lang="es-CL"/>
              </a:p>
            </p:txBody>
          </p:sp>
        </p:grpSp>
        <p:grpSp>
          <p:nvGrpSpPr>
            <p:cNvPr id="24" name="Group 53"/>
            <p:cNvGrpSpPr>
              <a:grpSpLocks/>
            </p:cNvGrpSpPr>
            <p:nvPr/>
          </p:nvGrpSpPr>
          <p:grpSpPr bwMode="auto">
            <a:xfrm>
              <a:off x="3870" y="3062"/>
              <a:ext cx="171" cy="232"/>
              <a:chOff x="3870" y="3062"/>
              <a:chExt cx="171" cy="232"/>
            </a:xfrm>
          </p:grpSpPr>
          <p:sp>
            <p:nvSpPr>
              <p:cNvPr id="63" name="Freeform 51"/>
              <p:cNvSpPr>
                <a:spLocks/>
              </p:cNvSpPr>
              <p:nvPr/>
            </p:nvSpPr>
            <p:spPr bwMode="auto">
              <a:xfrm>
                <a:off x="3898" y="3103"/>
                <a:ext cx="143" cy="191"/>
              </a:xfrm>
              <a:custGeom>
                <a:avLst/>
                <a:gdLst/>
                <a:ahLst/>
                <a:cxnLst>
                  <a:cxn ang="0">
                    <a:pos x="135" y="191"/>
                  </a:cxn>
                  <a:cxn ang="0">
                    <a:pos x="143" y="185"/>
                  </a:cxn>
                  <a:cxn ang="0">
                    <a:pos x="7" y="0"/>
                  </a:cxn>
                  <a:cxn ang="0">
                    <a:pos x="0" y="6"/>
                  </a:cxn>
                  <a:cxn ang="0">
                    <a:pos x="135" y="191"/>
                  </a:cxn>
                </a:cxnLst>
                <a:rect l="0" t="0" r="r" b="b"/>
                <a:pathLst>
                  <a:path w="143" h="191">
                    <a:moveTo>
                      <a:pt x="135" y="191"/>
                    </a:moveTo>
                    <a:lnTo>
                      <a:pt x="143" y="185"/>
                    </a:lnTo>
                    <a:lnTo>
                      <a:pt x="7" y="0"/>
                    </a:lnTo>
                    <a:lnTo>
                      <a:pt x="0" y="6"/>
                    </a:lnTo>
                    <a:lnTo>
                      <a:pt x="135" y="191"/>
                    </a:lnTo>
                    <a:close/>
                  </a:path>
                </a:pathLst>
              </a:custGeom>
              <a:solidFill>
                <a:srgbClr val="FF0000"/>
              </a:solidFill>
              <a:ln w="9525">
                <a:noFill/>
                <a:round/>
                <a:headEnd/>
                <a:tailEnd/>
              </a:ln>
            </p:spPr>
            <p:txBody>
              <a:bodyPr/>
              <a:lstStyle/>
              <a:p>
                <a:endParaRPr lang="es-CL"/>
              </a:p>
            </p:txBody>
          </p:sp>
          <p:sp>
            <p:nvSpPr>
              <p:cNvPr id="64" name="Freeform 52"/>
              <p:cNvSpPr>
                <a:spLocks/>
              </p:cNvSpPr>
              <p:nvPr/>
            </p:nvSpPr>
            <p:spPr bwMode="auto">
              <a:xfrm>
                <a:off x="3870" y="3062"/>
                <a:ext cx="73" cy="85"/>
              </a:xfrm>
              <a:custGeom>
                <a:avLst/>
                <a:gdLst/>
                <a:ahLst/>
                <a:cxnLst>
                  <a:cxn ang="0">
                    <a:pos x="73" y="52"/>
                  </a:cxn>
                  <a:cxn ang="0">
                    <a:pos x="0" y="0"/>
                  </a:cxn>
                  <a:cxn ang="0">
                    <a:pos x="29" y="85"/>
                  </a:cxn>
                  <a:cxn ang="0">
                    <a:pos x="35" y="47"/>
                  </a:cxn>
                  <a:cxn ang="0">
                    <a:pos x="73" y="52"/>
                  </a:cxn>
                </a:cxnLst>
                <a:rect l="0" t="0" r="r" b="b"/>
                <a:pathLst>
                  <a:path w="73" h="85">
                    <a:moveTo>
                      <a:pt x="73" y="52"/>
                    </a:moveTo>
                    <a:lnTo>
                      <a:pt x="0" y="0"/>
                    </a:lnTo>
                    <a:lnTo>
                      <a:pt x="29" y="85"/>
                    </a:lnTo>
                    <a:lnTo>
                      <a:pt x="35" y="47"/>
                    </a:lnTo>
                    <a:lnTo>
                      <a:pt x="73" y="52"/>
                    </a:lnTo>
                    <a:close/>
                  </a:path>
                </a:pathLst>
              </a:custGeom>
              <a:solidFill>
                <a:srgbClr val="FF0000"/>
              </a:solidFill>
              <a:ln w="9525">
                <a:noFill/>
                <a:round/>
                <a:headEnd/>
                <a:tailEnd/>
              </a:ln>
            </p:spPr>
            <p:txBody>
              <a:bodyPr/>
              <a:lstStyle/>
              <a:p>
                <a:endParaRPr lang="es-CL"/>
              </a:p>
            </p:txBody>
          </p:sp>
        </p:grpSp>
        <p:grpSp>
          <p:nvGrpSpPr>
            <p:cNvPr id="25" name="Group 56"/>
            <p:cNvGrpSpPr>
              <a:grpSpLocks/>
            </p:cNvGrpSpPr>
            <p:nvPr/>
          </p:nvGrpSpPr>
          <p:grpSpPr bwMode="auto">
            <a:xfrm>
              <a:off x="4032" y="2915"/>
              <a:ext cx="174" cy="117"/>
              <a:chOff x="4032" y="2915"/>
              <a:chExt cx="174" cy="117"/>
            </a:xfrm>
          </p:grpSpPr>
          <p:sp>
            <p:nvSpPr>
              <p:cNvPr id="61" name="Freeform 54"/>
              <p:cNvSpPr>
                <a:spLocks/>
              </p:cNvSpPr>
              <p:nvPr/>
            </p:nvSpPr>
            <p:spPr bwMode="auto">
              <a:xfrm>
                <a:off x="4074" y="2940"/>
                <a:ext cx="132" cy="92"/>
              </a:xfrm>
              <a:custGeom>
                <a:avLst/>
                <a:gdLst/>
                <a:ahLst/>
                <a:cxnLst>
                  <a:cxn ang="0">
                    <a:pos x="127" y="92"/>
                  </a:cxn>
                  <a:cxn ang="0">
                    <a:pos x="132" y="84"/>
                  </a:cxn>
                  <a:cxn ang="0">
                    <a:pos x="5" y="0"/>
                  </a:cxn>
                  <a:cxn ang="0">
                    <a:pos x="0" y="7"/>
                  </a:cxn>
                  <a:cxn ang="0">
                    <a:pos x="127" y="92"/>
                  </a:cxn>
                </a:cxnLst>
                <a:rect l="0" t="0" r="r" b="b"/>
                <a:pathLst>
                  <a:path w="132" h="92">
                    <a:moveTo>
                      <a:pt x="127" y="92"/>
                    </a:moveTo>
                    <a:lnTo>
                      <a:pt x="132" y="84"/>
                    </a:lnTo>
                    <a:lnTo>
                      <a:pt x="5" y="0"/>
                    </a:lnTo>
                    <a:lnTo>
                      <a:pt x="0" y="7"/>
                    </a:lnTo>
                    <a:lnTo>
                      <a:pt x="127" y="92"/>
                    </a:lnTo>
                    <a:close/>
                  </a:path>
                </a:pathLst>
              </a:custGeom>
              <a:solidFill>
                <a:srgbClr val="FF0000"/>
              </a:solidFill>
              <a:ln w="9525">
                <a:noFill/>
                <a:round/>
                <a:headEnd/>
                <a:tailEnd/>
              </a:ln>
            </p:spPr>
            <p:txBody>
              <a:bodyPr/>
              <a:lstStyle/>
              <a:p>
                <a:endParaRPr lang="es-CL"/>
              </a:p>
            </p:txBody>
          </p:sp>
          <p:sp>
            <p:nvSpPr>
              <p:cNvPr id="62" name="Freeform 55"/>
              <p:cNvSpPr>
                <a:spLocks/>
              </p:cNvSpPr>
              <p:nvPr/>
            </p:nvSpPr>
            <p:spPr bwMode="auto">
              <a:xfrm>
                <a:off x="4032" y="2915"/>
                <a:ext cx="86" cy="70"/>
              </a:xfrm>
              <a:custGeom>
                <a:avLst/>
                <a:gdLst/>
                <a:ahLst/>
                <a:cxnLst>
                  <a:cxn ang="0">
                    <a:pos x="86" y="23"/>
                  </a:cxn>
                  <a:cxn ang="0">
                    <a:pos x="0" y="0"/>
                  </a:cxn>
                  <a:cxn ang="0">
                    <a:pos x="56" y="70"/>
                  </a:cxn>
                  <a:cxn ang="0">
                    <a:pos x="48" y="32"/>
                  </a:cxn>
                  <a:cxn ang="0">
                    <a:pos x="86" y="23"/>
                  </a:cxn>
                </a:cxnLst>
                <a:rect l="0" t="0" r="r" b="b"/>
                <a:pathLst>
                  <a:path w="86" h="70">
                    <a:moveTo>
                      <a:pt x="86" y="23"/>
                    </a:moveTo>
                    <a:lnTo>
                      <a:pt x="0" y="0"/>
                    </a:lnTo>
                    <a:lnTo>
                      <a:pt x="56" y="70"/>
                    </a:lnTo>
                    <a:lnTo>
                      <a:pt x="48" y="32"/>
                    </a:lnTo>
                    <a:lnTo>
                      <a:pt x="86" y="23"/>
                    </a:lnTo>
                    <a:close/>
                  </a:path>
                </a:pathLst>
              </a:custGeom>
              <a:solidFill>
                <a:srgbClr val="FF0000"/>
              </a:solidFill>
              <a:ln w="9525">
                <a:noFill/>
                <a:round/>
                <a:headEnd/>
                <a:tailEnd/>
              </a:ln>
            </p:spPr>
            <p:txBody>
              <a:bodyPr/>
              <a:lstStyle/>
              <a:p>
                <a:endParaRPr lang="es-CL"/>
              </a:p>
            </p:txBody>
          </p:sp>
        </p:grpSp>
        <p:sp>
          <p:nvSpPr>
            <p:cNvPr id="26" name="Rectangle 57"/>
            <p:cNvSpPr>
              <a:spLocks noChangeArrowheads="1"/>
            </p:cNvSpPr>
            <p:nvPr/>
          </p:nvSpPr>
          <p:spPr bwMode="auto">
            <a:xfrm>
              <a:off x="1461" y="2120"/>
              <a:ext cx="708" cy="137"/>
            </a:xfrm>
            <a:prstGeom prst="rect">
              <a:avLst/>
            </a:prstGeom>
            <a:noFill/>
            <a:ln w="9525">
              <a:noFill/>
              <a:miter lim="800000"/>
              <a:headEnd/>
              <a:tailEnd/>
            </a:ln>
          </p:spPr>
          <p:txBody>
            <a:bodyPr/>
            <a:lstStyle/>
            <a:p>
              <a:endParaRPr lang="es-CL"/>
            </a:p>
          </p:txBody>
        </p:sp>
        <p:sp>
          <p:nvSpPr>
            <p:cNvPr id="27" name="Rectangle 58"/>
            <p:cNvSpPr>
              <a:spLocks noChangeArrowheads="1"/>
            </p:cNvSpPr>
            <p:nvPr/>
          </p:nvSpPr>
          <p:spPr bwMode="auto">
            <a:xfrm>
              <a:off x="1498" y="2109"/>
              <a:ext cx="684" cy="162"/>
            </a:xfrm>
            <a:prstGeom prst="rect">
              <a:avLst/>
            </a:prstGeom>
            <a:noFill/>
            <a:ln w="9525">
              <a:noFill/>
              <a:miter lim="800000"/>
              <a:headEnd/>
              <a:tailEnd/>
            </a:ln>
          </p:spPr>
          <p:txBody>
            <a:bodyPr wrap="none" lIns="0" tIns="0" rIns="0" bIns="0">
              <a:spAutoFit/>
            </a:bodyPr>
            <a:lstStyle/>
            <a:p>
              <a:r>
                <a:rPr lang="es-ES" sz="1200" b="1">
                  <a:solidFill>
                    <a:srgbClr val="000000"/>
                  </a:solidFill>
                  <a:latin typeface="Comic Sans MS" pitchFamily="66" charset="0"/>
                </a:rPr>
                <a:t>LINEA AGUA</a:t>
              </a:r>
              <a:endParaRPr lang="es-ES"/>
            </a:p>
          </p:txBody>
        </p:sp>
        <p:sp>
          <p:nvSpPr>
            <p:cNvPr id="28" name="Freeform 59"/>
            <p:cNvSpPr>
              <a:spLocks/>
            </p:cNvSpPr>
            <p:nvPr/>
          </p:nvSpPr>
          <p:spPr bwMode="auto">
            <a:xfrm>
              <a:off x="2178" y="1895"/>
              <a:ext cx="1896" cy="1256"/>
            </a:xfrm>
            <a:custGeom>
              <a:avLst/>
              <a:gdLst/>
              <a:ahLst/>
              <a:cxnLst>
                <a:cxn ang="0">
                  <a:pos x="0" y="0"/>
                </a:cxn>
                <a:cxn ang="0">
                  <a:pos x="0" y="830"/>
                </a:cxn>
                <a:cxn ang="0">
                  <a:pos x="24" y="932"/>
                </a:cxn>
                <a:cxn ang="0">
                  <a:pos x="53" y="984"/>
                </a:cxn>
                <a:cxn ang="0">
                  <a:pos x="105" y="1057"/>
                </a:cxn>
                <a:cxn ang="0">
                  <a:pos x="171" y="1118"/>
                </a:cxn>
                <a:cxn ang="0">
                  <a:pos x="272" y="1175"/>
                </a:cxn>
                <a:cxn ang="0">
                  <a:pos x="394" y="1210"/>
                </a:cxn>
                <a:cxn ang="0">
                  <a:pos x="544" y="1240"/>
                </a:cxn>
                <a:cxn ang="0">
                  <a:pos x="747" y="1256"/>
                </a:cxn>
                <a:cxn ang="0">
                  <a:pos x="1145" y="1256"/>
                </a:cxn>
                <a:cxn ang="0">
                  <a:pos x="1344" y="1236"/>
                </a:cxn>
                <a:cxn ang="0">
                  <a:pos x="1494" y="1207"/>
                </a:cxn>
                <a:cxn ang="0">
                  <a:pos x="1640" y="1162"/>
                </a:cxn>
                <a:cxn ang="0">
                  <a:pos x="1754" y="1085"/>
                </a:cxn>
                <a:cxn ang="0">
                  <a:pos x="1811" y="1024"/>
                </a:cxn>
                <a:cxn ang="0">
                  <a:pos x="1860" y="939"/>
                </a:cxn>
                <a:cxn ang="0">
                  <a:pos x="1888" y="858"/>
                </a:cxn>
                <a:cxn ang="0">
                  <a:pos x="1896" y="761"/>
                </a:cxn>
                <a:cxn ang="0">
                  <a:pos x="1896" y="709"/>
                </a:cxn>
                <a:cxn ang="0">
                  <a:pos x="1896" y="0"/>
                </a:cxn>
                <a:cxn ang="0">
                  <a:pos x="0" y="0"/>
                </a:cxn>
              </a:cxnLst>
              <a:rect l="0" t="0" r="r" b="b"/>
              <a:pathLst>
                <a:path w="1896" h="1256">
                  <a:moveTo>
                    <a:pt x="0" y="0"/>
                  </a:moveTo>
                  <a:lnTo>
                    <a:pt x="0" y="830"/>
                  </a:lnTo>
                  <a:lnTo>
                    <a:pt x="24" y="932"/>
                  </a:lnTo>
                  <a:lnTo>
                    <a:pt x="53" y="984"/>
                  </a:lnTo>
                  <a:lnTo>
                    <a:pt x="105" y="1057"/>
                  </a:lnTo>
                  <a:lnTo>
                    <a:pt x="171" y="1118"/>
                  </a:lnTo>
                  <a:lnTo>
                    <a:pt x="272" y="1175"/>
                  </a:lnTo>
                  <a:lnTo>
                    <a:pt x="394" y="1210"/>
                  </a:lnTo>
                  <a:lnTo>
                    <a:pt x="544" y="1240"/>
                  </a:lnTo>
                  <a:lnTo>
                    <a:pt x="747" y="1256"/>
                  </a:lnTo>
                  <a:lnTo>
                    <a:pt x="1145" y="1256"/>
                  </a:lnTo>
                  <a:lnTo>
                    <a:pt x="1344" y="1236"/>
                  </a:lnTo>
                  <a:lnTo>
                    <a:pt x="1494" y="1207"/>
                  </a:lnTo>
                  <a:lnTo>
                    <a:pt x="1640" y="1162"/>
                  </a:lnTo>
                  <a:lnTo>
                    <a:pt x="1754" y="1085"/>
                  </a:lnTo>
                  <a:lnTo>
                    <a:pt x="1811" y="1024"/>
                  </a:lnTo>
                  <a:lnTo>
                    <a:pt x="1860" y="939"/>
                  </a:lnTo>
                  <a:lnTo>
                    <a:pt x="1888" y="858"/>
                  </a:lnTo>
                  <a:lnTo>
                    <a:pt x="1896" y="761"/>
                  </a:lnTo>
                  <a:lnTo>
                    <a:pt x="1896" y="709"/>
                  </a:lnTo>
                  <a:lnTo>
                    <a:pt x="1896" y="0"/>
                  </a:lnTo>
                  <a:lnTo>
                    <a:pt x="0" y="0"/>
                  </a:lnTo>
                </a:path>
              </a:pathLst>
            </a:custGeom>
            <a:noFill/>
            <a:ln w="65088">
              <a:solidFill>
                <a:srgbClr val="000000"/>
              </a:solidFill>
              <a:prstDash val="solid"/>
              <a:round/>
              <a:headEnd/>
              <a:tailEnd/>
            </a:ln>
          </p:spPr>
          <p:txBody>
            <a:bodyPr/>
            <a:lstStyle/>
            <a:p>
              <a:endParaRPr lang="es-CL"/>
            </a:p>
          </p:txBody>
        </p:sp>
        <p:sp>
          <p:nvSpPr>
            <p:cNvPr id="29" name="Rectangle 60"/>
            <p:cNvSpPr>
              <a:spLocks noChangeArrowheads="1"/>
            </p:cNvSpPr>
            <p:nvPr/>
          </p:nvSpPr>
          <p:spPr bwMode="auto">
            <a:xfrm>
              <a:off x="2575" y="2019"/>
              <a:ext cx="1237" cy="135"/>
            </a:xfrm>
            <a:prstGeom prst="rect">
              <a:avLst/>
            </a:prstGeom>
            <a:noFill/>
            <a:ln w="9525">
              <a:noFill/>
              <a:miter lim="800000"/>
              <a:headEnd/>
              <a:tailEnd/>
            </a:ln>
          </p:spPr>
          <p:txBody>
            <a:bodyPr/>
            <a:lstStyle/>
            <a:p>
              <a:endParaRPr lang="es-CL"/>
            </a:p>
          </p:txBody>
        </p:sp>
        <p:sp>
          <p:nvSpPr>
            <p:cNvPr id="30" name="Rectangle 61"/>
            <p:cNvSpPr>
              <a:spLocks noChangeArrowheads="1"/>
            </p:cNvSpPr>
            <p:nvPr/>
          </p:nvSpPr>
          <p:spPr bwMode="auto">
            <a:xfrm>
              <a:off x="2612" y="2008"/>
              <a:ext cx="1110" cy="161"/>
            </a:xfrm>
            <a:prstGeom prst="rect">
              <a:avLst/>
            </a:prstGeom>
            <a:noFill/>
            <a:ln w="9525">
              <a:noFill/>
              <a:miter lim="800000"/>
              <a:headEnd/>
              <a:tailEnd/>
            </a:ln>
          </p:spPr>
          <p:txBody>
            <a:bodyPr wrap="none" lIns="0" tIns="0" rIns="0" bIns="0">
              <a:spAutoFit/>
            </a:bodyPr>
            <a:lstStyle/>
            <a:p>
              <a:r>
                <a:rPr lang="es-ES" sz="1200" b="1" dirty="0">
                  <a:solidFill>
                    <a:srgbClr val="000000"/>
                  </a:solidFill>
                  <a:latin typeface="Comic Sans MS" pitchFamily="66" charset="0"/>
                </a:rPr>
                <a:t>RESERVA DE boyantéz</a:t>
              </a:r>
              <a:endParaRPr lang="es-ES" dirty="0"/>
            </a:p>
          </p:txBody>
        </p:sp>
        <p:sp>
          <p:nvSpPr>
            <p:cNvPr id="31" name="Rectangle 62"/>
            <p:cNvSpPr>
              <a:spLocks noChangeArrowheads="1"/>
            </p:cNvSpPr>
            <p:nvPr/>
          </p:nvSpPr>
          <p:spPr bwMode="auto">
            <a:xfrm>
              <a:off x="2987" y="2008"/>
              <a:ext cx="0" cy="167"/>
            </a:xfrm>
            <a:prstGeom prst="rect">
              <a:avLst/>
            </a:prstGeom>
            <a:noFill/>
            <a:ln w="9525">
              <a:noFill/>
              <a:miter lim="800000"/>
              <a:headEnd/>
              <a:tailEnd/>
            </a:ln>
          </p:spPr>
          <p:txBody>
            <a:bodyPr wrap="none" lIns="0" tIns="0" rIns="0" bIns="0">
              <a:spAutoFit/>
            </a:bodyPr>
            <a:lstStyle/>
            <a:p>
              <a:endParaRPr lang="es-ES" dirty="0"/>
            </a:p>
          </p:txBody>
        </p:sp>
        <p:sp>
          <p:nvSpPr>
            <p:cNvPr id="33" name="Freeform 64"/>
            <p:cNvSpPr>
              <a:spLocks/>
            </p:cNvSpPr>
            <p:nvPr/>
          </p:nvSpPr>
          <p:spPr bwMode="auto">
            <a:xfrm>
              <a:off x="2202" y="2273"/>
              <a:ext cx="1850" cy="855"/>
            </a:xfrm>
            <a:custGeom>
              <a:avLst/>
              <a:gdLst/>
              <a:ahLst/>
              <a:cxnLst>
                <a:cxn ang="0">
                  <a:pos x="0" y="0"/>
                </a:cxn>
                <a:cxn ang="0">
                  <a:pos x="1" y="461"/>
                </a:cxn>
                <a:cxn ang="0">
                  <a:pos x="16" y="536"/>
                </a:cxn>
                <a:cxn ang="0">
                  <a:pos x="40" y="587"/>
                </a:cxn>
                <a:cxn ang="0">
                  <a:pos x="73" y="632"/>
                </a:cxn>
                <a:cxn ang="0">
                  <a:pos x="128" y="697"/>
                </a:cxn>
                <a:cxn ang="0">
                  <a:pos x="194" y="744"/>
                </a:cxn>
                <a:cxn ang="0">
                  <a:pos x="278" y="784"/>
                </a:cxn>
                <a:cxn ang="0">
                  <a:pos x="382" y="815"/>
                </a:cxn>
                <a:cxn ang="0">
                  <a:pos x="489" y="839"/>
                </a:cxn>
                <a:cxn ang="0">
                  <a:pos x="591" y="848"/>
                </a:cxn>
                <a:cxn ang="0">
                  <a:pos x="727" y="855"/>
                </a:cxn>
                <a:cxn ang="0">
                  <a:pos x="1133" y="855"/>
                </a:cxn>
                <a:cxn ang="0">
                  <a:pos x="1301" y="840"/>
                </a:cxn>
                <a:cxn ang="0">
                  <a:pos x="1459" y="808"/>
                </a:cxn>
                <a:cxn ang="0">
                  <a:pos x="1616" y="756"/>
                </a:cxn>
                <a:cxn ang="0">
                  <a:pos x="1714" y="689"/>
                </a:cxn>
                <a:cxn ang="0">
                  <a:pos x="1776" y="631"/>
                </a:cxn>
                <a:cxn ang="0">
                  <a:pos x="1833" y="515"/>
                </a:cxn>
                <a:cxn ang="0">
                  <a:pos x="1845" y="436"/>
                </a:cxn>
                <a:cxn ang="0">
                  <a:pos x="1850" y="345"/>
                </a:cxn>
                <a:cxn ang="0">
                  <a:pos x="1850" y="0"/>
                </a:cxn>
                <a:cxn ang="0">
                  <a:pos x="0" y="0"/>
                </a:cxn>
              </a:cxnLst>
              <a:rect l="0" t="0" r="r" b="b"/>
              <a:pathLst>
                <a:path w="1850" h="855">
                  <a:moveTo>
                    <a:pt x="0" y="0"/>
                  </a:moveTo>
                  <a:lnTo>
                    <a:pt x="1" y="461"/>
                  </a:lnTo>
                  <a:lnTo>
                    <a:pt x="16" y="536"/>
                  </a:lnTo>
                  <a:lnTo>
                    <a:pt x="40" y="587"/>
                  </a:lnTo>
                  <a:lnTo>
                    <a:pt x="73" y="632"/>
                  </a:lnTo>
                  <a:lnTo>
                    <a:pt x="128" y="697"/>
                  </a:lnTo>
                  <a:lnTo>
                    <a:pt x="194" y="744"/>
                  </a:lnTo>
                  <a:lnTo>
                    <a:pt x="278" y="784"/>
                  </a:lnTo>
                  <a:lnTo>
                    <a:pt x="382" y="815"/>
                  </a:lnTo>
                  <a:lnTo>
                    <a:pt x="489" y="839"/>
                  </a:lnTo>
                  <a:lnTo>
                    <a:pt x="591" y="848"/>
                  </a:lnTo>
                  <a:lnTo>
                    <a:pt x="727" y="855"/>
                  </a:lnTo>
                  <a:lnTo>
                    <a:pt x="1133" y="855"/>
                  </a:lnTo>
                  <a:lnTo>
                    <a:pt x="1301" y="840"/>
                  </a:lnTo>
                  <a:lnTo>
                    <a:pt x="1459" y="808"/>
                  </a:lnTo>
                  <a:lnTo>
                    <a:pt x="1616" y="756"/>
                  </a:lnTo>
                  <a:lnTo>
                    <a:pt x="1714" y="689"/>
                  </a:lnTo>
                  <a:lnTo>
                    <a:pt x="1776" y="631"/>
                  </a:lnTo>
                  <a:lnTo>
                    <a:pt x="1833" y="515"/>
                  </a:lnTo>
                  <a:lnTo>
                    <a:pt x="1845" y="436"/>
                  </a:lnTo>
                  <a:lnTo>
                    <a:pt x="1850" y="345"/>
                  </a:lnTo>
                  <a:lnTo>
                    <a:pt x="1850" y="0"/>
                  </a:lnTo>
                  <a:lnTo>
                    <a:pt x="0" y="0"/>
                  </a:lnTo>
                </a:path>
              </a:pathLst>
            </a:custGeom>
            <a:noFill/>
            <a:ln w="47625">
              <a:solidFill>
                <a:srgbClr val="009900"/>
              </a:solidFill>
              <a:prstDash val="solid"/>
              <a:round/>
              <a:headEnd/>
              <a:tailEnd/>
            </a:ln>
          </p:spPr>
          <p:txBody>
            <a:bodyPr/>
            <a:lstStyle/>
            <a:p>
              <a:endParaRPr lang="es-CL"/>
            </a:p>
          </p:txBody>
        </p:sp>
        <p:sp>
          <p:nvSpPr>
            <p:cNvPr id="34" name="Rectangle 65"/>
            <p:cNvSpPr>
              <a:spLocks noChangeArrowheads="1"/>
            </p:cNvSpPr>
            <p:nvPr/>
          </p:nvSpPr>
          <p:spPr bwMode="auto">
            <a:xfrm>
              <a:off x="2038" y="1147"/>
              <a:ext cx="2160" cy="559"/>
            </a:xfrm>
            <a:prstGeom prst="rect">
              <a:avLst/>
            </a:prstGeom>
            <a:noFill/>
            <a:ln w="9525">
              <a:noFill/>
              <a:miter lim="800000"/>
              <a:headEnd/>
              <a:tailEnd/>
            </a:ln>
          </p:spPr>
          <p:txBody>
            <a:bodyPr/>
            <a:lstStyle/>
            <a:p>
              <a:endParaRPr lang="es-CL"/>
            </a:p>
          </p:txBody>
        </p:sp>
        <p:sp>
          <p:nvSpPr>
            <p:cNvPr id="37" name="Rectangle 68"/>
            <p:cNvSpPr>
              <a:spLocks noChangeArrowheads="1"/>
            </p:cNvSpPr>
            <p:nvPr/>
          </p:nvSpPr>
          <p:spPr bwMode="auto">
            <a:xfrm>
              <a:off x="4032" y="1120"/>
              <a:ext cx="141" cy="257"/>
            </a:xfrm>
            <a:prstGeom prst="rect">
              <a:avLst/>
            </a:prstGeom>
            <a:noFill/>
            <a:ln w="9525">
              <a:noFill/>
              <a:miter lim="800000"/>
              <a:headEnd/>
              <a:tailEnd/>
            </a:ln>
          </p:spPr>
          <p:txBody>
            <a:bodyPr wrap="none" lIns="0" tIns="0" rIns="0" bIns="0">
              <a:spAutoFit/>
            </a:bodyPr>
            <a:lstStyle/>
            <a:p>
              <a:r>
                <a:rPr lang="es-ES" sz="1900" b="1">
                  <a:solidFill>
                    <a:srgbClr val="FF0000"/>
                  </a:solidFill>
                  <a:latin typeface="Comic Sans MS" pitchFamily="66" charset="0"/>
                </a:rPr>
                <a:t>,</a:t>
              </a:r>
              <a:endParaRPr lang="es-ES"/>
            </a:p>
          </p:txBody>
        </p:sp>
        <p:sp>
          <p:nvSpPr>
            <p:cNvPr id="41" name="Rectangle 72"/>
            <p:cNvSpPr>
              <a:spLocks noChangeArrowheads="1"/>
            </p:cNvSpPr>
            <p:nvPr/>
          </p:nvSpPr>
          <p:spPr bwMode="auto">
            <a:xfrm>
              <a:off x="3612" y="1483"/>
              <a:ext cx="141" cy="257"/>
            </a:xfrm>
            <a:prstGeom prst="rect">
              <a:avLst/>
            </a:prstGeom>
            <a:noFill/>
            <a:ln w="9525">
              <a:noFill/>
              <a:miter lim="800000"/>
              <a:headEnd/>
              <a:tailEnd/>
            </a:ln>
          </p:spPr>
          <p:txBody>
            <a:bodyPr wrap="none" lIns="0" tIns="0" rIns="0" bIns="0">
              <a:spAutoFit/>
            </a:bodyPr>
            <a:lstStyle/>
            <a:p>
              <a:r>
                <a:rPr lang="es-ES" sz="1900" b="1">
                  <a:solidFill>
                    <a:srgbClr val="FF0000"/>
                  </a:solidFill>
                  <a:latin typeface="Comic Sans MS" pitchFamily="66" charset="0"/>
                </a:rPr>
                <a:t>.</a:t>
              </a:r>
              <a:endParaRPr lang="es-ES"/>
            </a:p>
          </p:txBody>
        </p:sp>
        <p:sp>
          <p:nvSpPr>
            <p:cNvPr id="42" name="Rectangle 73"/>
            <p:cNvSpPr>
              <a:spLocks noChangeArrowheads="1"/>
            </p:cNvSpPr>
            <p:nvPr/>
          </p:nvSpPr>
          <p:spPr bwMode="auto">
            <a:xfrm>
              <a:off x="4136" y="1998"/>
              <a:ext cx="761" cy="136"/>
            </a:xfrm>
            <a:prstGeom prst="rect">
              <a:avLst/>
            </a:prstGeom>
            <a:noFill/>
            <a:ln w="9525">
              <a:noFill/>
              <a:miter lim="800000"/>
              <a:headEnd/>
              <a:tailEnd/>
            </a:ln>
          </p:spPr>
          <p:txBody>
            <a:bodyPr/>
            <a:lstStyle/>
            <a:p>
              <a:endParaRPr lang="es-CL"/>
            </a:p>
          </p:txBody>
        </p:sp>
        <p:sp>
          <p:nvSpPr>
            <p:cNvPr id="43" name="Rectangle 74"/>
            <p:cNvSpPr>
              <a:spLocks noChangeArrowheads="1"/>
            </p:cNvSpPr>
            <p:nvPr/>
          </p:nvSpPr>
          <p:spPr bwMode="auto">
            <a:xfrm>
              <a:off x="4173" y="2005"/>
              <a:ext cx="723" cy="147"/>
            </a:xfrm>
            <a:prstGeom prst="rect">
              <a:avLst/>
            </a:prstGeom>
            <a:noFill/>
            <a:ln w="9525">
              <a:noFill/>
              <a:miter lim="800000"/>
              <a:headEnd/>
              <a:tailEnd/>
            </a:ln>
          </p:spPr>
          <p:txBody>
            <a:bodyPr wrap="none" lIns="0" tIns="0" rIns="0" bIns="0">
              <a:spAutoFit/>
            </a:bodyPr>
            <a:lstStyle/>
            <a:p>
              <a:r>
                <a:rPr lang="es-ES" sz="1000" b="1">
                  <a:solidFill>
                    <a:srgbClr val="000000"/>
                  </a:solidFill>
                  <a:latin typeface="Comic Sans MS" pitchFamily="66" charset="0"/>
                </a:rPr>
                <a:t>FRANCOBORDO</a:t>
              </a:r>
              <a:endParaRPr lang="es-ES"/>
            </a:p>
          </p:txBody>
        </p:sp>
        <p:grpSp>
          <p:nvGrpSpPr>
            <p:cNvPr id="44" name="Group 77"/>
            <p:cNvGrpSpPr>
              <a:grpSpLocks/>
            </p:cNvGrpSpPr>
            <p:nvPr/>
          </p:nvGrpSpPr>
          <p:grpSpPr bwMode="auto">
            <a:xfrm>
              <a:off x="4444" y="1877"/>
              <a:ext cx="54" cy="121"/>
              <a:chOff x="4444" y="1877"/>
              <a:chExt cx="54" cy="121"/>
            </a:xfrm>
          </p:grpSpPr>
          <p:sp>
            <p:nvSpPr>
              <p:cNvPr id="59" name="Rectangle 75"/>
              <p:cNvSpPr>
                <a:spLocks noChangeArrowheads="1"/>
              </p:cNvSpPr>
              <p:nvPr/>
            </p:nvSpPr>
            <p:spPr bwMode="auto">
              <a:xfrm>
                <a:off x="4459" y="1927"/>
                <a:ext cx="23" cy="71"/>
              </a:xfrm>
              <a:prstGeom prst="rect">
                <a:avLst/>
              </a:prstGeom>
              <a:solidFill>
                <a:srgbClr val="000000"/>
              </a:solidFill>
              <a:ln w="9525">
                <a:noFill/>
                <a:miter lim="800000"/>
                <a:headEnd/>
                <a:tailEnd/>
              </a:ln>
            </p:spPr>
            <p:txBody>
              <a:bodyPr/>
              <a:lstStyle/>
              <a:p>
                <a:endParaRPr lang="es-CL"/>
              </a:p>
            </p:txBody>
          </p:sp>
          <p:sp>
            <p:nvSpPr>
              <p:cNvPr id="60" name="Freeform 76"/>
              <p:cNvSpPr>
                <a:spLocks/>
              </p:cNvSpPr>
              <p:nvPr/>
            </p:nvSpPr>
            <p:spPr bwMode="auto">
              <a:xfrm>
                <a:off x="4444" y="1877"/>
                <a:ext cx="54" cy="54"/>
              </a:xfrm>
              <a:custGeom>
                <a:avLst/>
                <a:gdLst/>
                <a:ahLst/>
                <a:cxnLst>
                  <a:cxn ang="0">
                    <a:pos x="54" y="54"/>
                  </a:cxn>
                  <a:cxn ang="0">
                    <a:pos x="26" y="0"/>
                  </a:cxn>
                  <a:cxn ang="0">
                    <a:pos x="0" y="54"/>
                  </a:cxn>
                  <a:cxn ang="0">
                    <a:pos x="54" y="54"/>
                  </a:cxn>
                </a:cxnLst>
                <a:rect l="0" t="0" r="r" b="b"/>
                <a:pathLst>
                  <a:path w="54" h="54">
                    <a:moveTo>
                      <a:pt x="54" y="54"/>
                    </a:moveTo>
                    <a:lnTo>
                      <a:pt x="26" y="0"/>
                    </a:lnTo>
                    <a:lnTo>
                      <a:pt x="0" y="54"/>
                    </a:lnTo>
                    <a:lnTo>
                      <a:pt x="54" y="54"/>
                    </a:lnTo>
                    <a:close/>
                  </a:path>
                </a:pathLst>
              </a:custGeom>
              <a:solidFill>
                <a:srgbClr val="000000"/>
              </a:solidFill>
              <a:ln w="9525">
                <a:noFill/>
                <a:round/>
                <a:headEnd/>
                <a:tailEnd/>
              </a:ln>
            </p:spPr>
            <p:txBody>
              <a:bodyPr/>
              <a:lstStyle/>
              <a:p>
                <a:endParaRPr lang="es-CL"/>
              </a:p>
            </p:txBody>
          </p:sp>
        </p:grpSp>
        <p:grpSp>
          <p:nvGrpSpPr>
            <p:cNvPr id="45" name="Group 80"/>
            <p:cNvGrpSpPr>
              <a:grpSpLocks/>
            </p:cNvGrpSpPr>
            <p:nvPr/>
          </p:nvGrpSpPr>
          <p:grpSpPr bwMode="auto">
            <a:xfrm>
              <a:off x="4444" y="2120"/>
              <a:ext cx="54" cy="152"/>
              <a:chOff x="4444" y="2120"/>
              <a:chExt cx="54" cy="152"/>
            </a:xfrm>
          </p:grpSpPr>
          <p:sp>
            <p:nvSpPr>
              <p:cNvPr id="57" name="Rectangle 78"/>
              <p:cNvSpPr>
                <a:spLocks noChangeArrowheads="1"/>
              </p:cNvSpPr>
              <p:nvPr/>
            </p:nvSpPr>
            <p:spPr bwMode="auto">
              <a:xfrm>
                <a:off x="4459" y="2120"/>
                <a:ext cx="23" cy="101"/>
              </a:xfrm>
              <a:prstGeom prst="rect">
                <a:avLst/>
              </a:prstGeom>
              <a:solidFill>
                <a:srgbClr val="000000"/>
              </a:solidFill>
              <a:ln w="9525">
                <a:noFill/>
                <a:miter lim="800000"/>
                <a:headEnd/>
                <a:tailEnd/>
              </a:ln>
            </p:spPr>
            <p:txBody>
              <a:bodyPr/>
              <a:lstStyle/>
              <a:p>
                <a:endParaRPr lang="es-CL"/>
              </a:p>
            </p:txBody>
          </p:sp>
          <p:sp>
            <p:nvSpPr>
              <p:cNvPr id="58" name="Freeform 79"/>
              <p:cNvSpPr>
                <a:spLocks/>
              </p:cNvSpPr>
              <p:nvPr/>
            </p:nvSpPr>
            <p:spPr bwMode="auto">
              <a:xfrm>
                <a:off x="4444" y="2219"/>
                <a:ext cx="54" cy="53"/>
              </a:xfrm>
              <a:custGeom>
                <a:avLst/>
                <a:gdLst/>
                <a:ahLst/>
                <a:cxnLst>
                  <a:cxn ang="0">
                    <a:pos x="0" y="0"/>
                  </a:cxn>
                  <a:cxn ang="0">
                    <a:pos x="26" y="53"/>
                  </a:cxn>
                  <a:cxn ang="0">
                    <a:pos x="54" y="0"/>
                  </a:cxn>
                  <a:cxn ang="0">
                    <a:pos x="0" y="0"/>
                  </a:cxn>
                </a:cxnLst>
                <a:rect l="0" t="0" r="r" b="b"/>
                <a:pathLst>
                  <a:path w="54" h="53">
                    <a:moveTo>
                      <a:pt x="0" y="0"/>
                    </a:moveTo>
                    <a:lnTo>
                      <a:pt x="26" y="53"/>
                    </a:lnTo>
                    <a:lnTo>
                      <a:pt x="54" y="0"/>
                    </a:lnTo>
                    <a:lnTo>
                      <a:pt x="0" y="0"/>
                    </a:lnTo>
                    <a:close/>
                  </a:path>
                </a:pathLst>
              </a:custGeom>
              <a:solidFill>
                <a:srgbClr val="000000"/>
              </a:solidFill>
              <a:ln w="9525">
                <a:noFill/>
                <a:round/>
                <a:headEnd/>
                <a:tailEnd/>
              </a:ln>
            </p:spPr>
            <p:txBody>
              <a:bodyPr/>
              <a:lstStyle/>
              <a:p>
                <a:endParaRPr lang="es-CL"/>
              </a:p>
            </p:txBody>
          </p:sp>
        </p:grpSp>
        <p:grpSp>
          <p:nvGrpSpPr>
            <p:cNvPr id="46" name="Group 92"/>
            <p:cNvGrpSpPr>
              <a:grpSpLocks/>
            </p:cNvGrpSpPr>
            <p:nvPr/>
          </p:nvGrpSpPr>
          <p:grpSpPr bwMode="auto">
            <a:xfrm>
              <a:off x="4238" y="2272"/>
              <a:ext cx="458" cy="851"/>
              <a:chOff x="4166" y="2272"/>
              <a:chExt cx="458" cy="851"/>
            </a:xfrm>
          </p:grpSpPr>
          <p:sp>
            <p:nvSpPr>
              <p:cNvPr id="49" name="Rectangle 81"/>
              <p:cNvSpPr>
                <a:spLocks noChangeArrowheads="1"/>
              </p:cNvSpPr>
              <p:nvPr/>
            </p:nvSpPr>
            <p:spPr bwMode="auto">
              <a:xfrm>
                <a:off x="4166" y="2606"/>
                <a:ext cx="458" cy="149"/>
              </a:xfrm>
              <a:prstGeom prst="rect">
                <a:avLst/>
              </a:prstGeom>
              <a:noFill/>
              <a:ln w="9525">
                <a:noFill/>
                <a:miter lim="800000"/>
                <a:headEnd/>
                <a:tailEnd/>
              </a:ln>
            </p:spPr>
            <p:txBody>
              <a:bodyPr/>
              <a:lstStyle/>
              <a:p>
                <a:endParaRPr lang="es-CL"/>
              </a:p>
            </p:txBody>
          </p:sp>
          <p:sp>
            <p:nvSpPr>
              <p:cNvPr id="50" name="Freeform 84"/>
              <p:cNvSpPr>
                <a:spLocks/>
              </p:cNvSpPr>
              <p:nvPr/>
            </p:nvSpPr>
            <p:spPr bwMode="auto">
              <a:xfrm>
                <a:off x="4353" y="2272"/>
                <a:ext cx="54" cy="54"/>
              </a:xfrm>
              <a:custGeom>
                <a:avLst/>
                <a:gdLst/>
                <a:ahLst/>
                <a:cxnLst>
                  <a:cxn ang="0">
                    <a:pos x="54" y="54"/>
                  </a:cxn>
                  <a:cxn ang="0">
                    <a:pos x="26" y="0"/>
                  </a:cxn>
                  <a:cxn ang="0">
                    <a:pos x="0" y="54"/>
                  </a:cxn>
                  <a:cxn ang="0">
                    <a:pos x="54" y="54"/>
                  </a:cxn>
                </a:cxnLst>
                <a:rect l="0" t="0" r="r" b="b"/>
                <a:pathLst>
                  <a:path w="54" h="54">
                    <a:moveTo>
                      <a:pt x="54" y="54"/>
                    </a:moveTo>
                    <a:lnTo>
                      <a:pt x="26" y="0"/>
                    </a:lnTo>
                    <a:lnTo>
                      <a:pt x="0" y="54"/>
                    </a:lnTo>
                    <a:lnTo>
                      <a:pt x="54" y="54"/>
                    </a:lnTo>
                    <a:close/>
                  </a:path>
                </a:pathLst>
              </a:custGeom>
              <a:solidFill>
                <a:srgbClr val="000000"/>
              </a:solidFill>
              <a:ln w="9525">
                <a:noFill/>
                <a:round/>
                <a:headEnd/>
                <a:tailEnd/>
              </a:ln>
            </p:spPr>
            <p:txBody>
              <a:bodyPr/>
              <a:lstStyle/>
              <a:p>
                <a:endParaRPr lang="es-CL"/>
              </a:p>
            </p:txBody>
          </p:sp>
          <p:grpSp>
            <p:nvGrpSpPr>
              <p:cNvPr id="51" name="Group 91"/>
              <p:cNvGrpSpPr>
                <a:grpSpLocks/>
              </p:cNvGrpSpPr>
              <p:nvPr/>
            </p:nvGrpSpPr>
            <p:grpSpPr bwMode="auto">
              <a:xfrm>
                <a:off x="4212" y="2323"/>
                <a:ext cx="364" cy="800"/>
                <a:chOff x="4203" y="2323"/>
                <a:chExt cx="364" cy="800"/>
              </a:xfrm>
            </p:grpSpPr>
            <p:sp>
              <p:nvSpPr>
                <p:cNvPr id="52" name="Rectangle 82"/>
                <p:cNvSpPr>
                  <a:spLocks noChangeArrowheads="1"/>
                </p:cNvSpPr>
                <p:nvPr/>
              </p:nvSpPr>
              <p:spPr bwMode="auto">
                <a:xfrm>
                  <a:off x="4203" y="2611"/>
                  <a:ext cx="364" cy="106"/>
                </a:xfrm>
                <a:prstGeom prst="rect">
                  <a:avLst/>
                </a:prstGeom>
                <a:noFill/>
                <a:ln w="9525">
                  <a:noFill/>
                  <a:miter lim="800000"/>
                  <a:headEnd/>
                  <a:tailEnd/>
                </a:ln>
              </p:spPr>
              <p:txBody>
                <a:bodyPr wrap="none" lIns="0" tIns="0" rIns="0" bIns="0">
                  <a:spAutoFit/>
                </a:bodyPr>
                <a:lstStyle/>
                <a:p>
                  <a:r>
                    <a:rPr lang="es-ES" sz="1100" b="1">
                      <a:solidFill>
                        <a:srgbClr val="000000"/>
                      </a:solidFill>
                      <a:latin typeface="Comic Sans MS" pitchFamily="66" charset="0"/>
                    </a:rPr>
                    <a:t>CALADO</a:t>
                  </a:r>
                  <a:endParaRPr lang="es-ES"/>
                </a:p>
              </p:txBody>
            </p:sp>
            <p:sp>
              <p:nvSpPr>
                <p:cNvPr id="53" name="Rectangle 83"/>
                <p:cNvSpPr>
                  <a:spLocks noChangeArrowheads="1"/>
                </p:cNvSpPr>
                <p:nvPr/>
              </p:nvSpPr>
              <p:spPr bwMode="auto">
                <a:xfrm>
                  <a:off x="4368" y="2323"/>
                  <a:ext cx="23" cy="283"/>
                </a:xfrm>
                <a:prstGeom prst="rect">
                  <a:avLst/>
                </a:prstGeom>
                <a:solidFill>
                  <a:srgbClr val="000000"/>
                </a:solidFill>
                <a:ln w="9525">
                  <a:noFill/>
                  <a:miter lim="800000"/>
                  <a:headEnd/>
                  <a:tailEnd/>
                </a:ln>
              </p:spPr>
              <p:txBody>
                <a:bodyPr/>
                <a:lstStyle/>
                <a:p>
                  <a:endParaRPr lang="es-CL"/>
                </a:p>
              </p:txBody>
            </p:sp>
            <p:grpSp>
              <p:nvGrpSpPr>
                <p:cNvPr id="54" name="Group 88"/>
                <p:cNvGrpSpPr>
                  <a:grpSpLocks/>
                </p:cNvGrpSpPr>
                <p:nvPr/>
              </p:nvGrpSpPr>
              <p:grpSpPr bwMode="auto">
                <a:xfrm>
                  <a:off x="4353" y="2789"/>
                  <a:ext cx="54" cy="334"/>
                  <a:chOff x="4353" y="2789"/>
                  <a:chExt cx="54" cy="334"/>
                </a:xfrm>
              </p:grpSpPr>
              <p:sp>
                <p:nvSpPr>
                  <p:cNvPr id="55" name="Rectangle 86"/>
                  <p:cNvSpPr>
                    <a:spLocks noChangeArrowheads="1"/>
                  </p:cNvSpPr>
                  <p:nvPr/>
                </p:nvSpPr>
                <p:spPr bwMode="auto">
                  <a:xfrm>
                    <a:off x="4368" y="2789"/>
                    <a:ext cx="23" cy="284"/>
                  </a:xfrm>
                  <a:prstGeom prst="rect">
                    <a:avLst/>
                  </a:prstGeom>
                  <a:solidFill>
                    <a:srgbClr val="000000"/>
                  </a:solidFill>
                  <a:ln w="9525">
                    <a:noFill/>
                    <a:miter lim="800000"/>
                    <a:headEnd/>
                    <a:tailEnd/>
                  </a:ln>
                </p:spPr>
                <p:txBody>
                  <a:bodyPr/>
                  <a:lstStyle/>
                  <a:p>
                    <a:endParaRPr lang="es-CL"/>
                  </a:p>
                </p:txBody>
              </p:sp>
              <p:sp>
                <p:nvSpPr>
                  <p:cNvPr id="56" name="Freeform 87"/>
                  <p:cNvSpPr>
                    <a:spLocks/>
                  </p:cNvSpPr>
                  <p:nvPr/>
                </p:nvSpPr>
                <p:spPr bwMode="auto">
                  <a:xfrm>
                    <a:off x="4353" y="3070"/>
                    <a:ext cx="54" cy="53"/>
                  </a:xfrm>
                  <a:custGeom>
                    <a:avLst/>
                    <a:gdLst/>
                    <a:ahLst/>
                    <a:cxnLst>
                      <a:cxn ang="0">
                        <a:pos x="0" y="0"/>
                      </a:cxn>
                      <a:cxn ang="0">
                        <a:pos x="26" y="53"/>
                      </a:cxn>
                      <a:cxn ang="0">
                        <a:pos x="54" y="0"/>
                      </a:cxn>
                      <a:cxn ang="0">
                        <a:pos x="0" y="0"/>
                      </a:cxn>
                    </a:cxnLst>
                    <a:rect l="0" t="0" r="r" b="b"/>
                    <a:pathLst>
                      <a:path w="54" h="53">
                        <a:moveTo>
                          <a:pt x="0" y="0"/>
                        </a:moveTo>
                        <a:lnTo>
                          <a:pt x="26" y="53"/>
                        </a:lnTo>
                        <a:lnTo>
                          <a:pt x="54" y="0"/>
                        </a:lnTo>
                        <a:lnTo>
                          <a:pt x="0" y="0"/>
                        </a:lnTo>
                        <a:close/>
                      </a:path>
                    </a:pathLst>
                  </a:custGeom>
                  <a:solidFill>
                    <a:srgbClr val="000000"/>
                  </a:solidFill>
                  <a:ln w="9525">
                    <a:noFill/>
                    <a:round/>
                    <a:headEnd/>
                    <a:tailEnd/>
                  </a:ln>
                </p:spPr>
                <p:txBody>
                  <a:bodyPr/>
                  <a:lstStyle/>
                  <a:p>
                    <a:endParaRPr lang="es-CL"/>
                  </a:p>
                </p:txBody>
              </p:sp>
            </p:grpSp>
          </p:grpSp>
        </p:grpSp>
        <p:sp>
          <p:nvSpPr>
            <p:cNvPr id="47" name="Rectangle 89"/>
            <p:cNvSpPr>
              <a:spLocks noChangeArrowheads="1"/>
            </p:cNvSpPr>
            <p:nvPr/>
          </p:nvSpPr>
          <p:spPr bwMode="auto">
            <a:xfrm>
              <a:off x="2798" y="2363"/>
              <a:ext cx="610" cy="148"/>
            </a:xfrm>
            <a:prstGeom prst="rect">
              <a:avLst/>
            </a:prstGeom>
            <a:noFill/>
            <a:ln w="9525">
              <a:noFill/>
              <a:miter lim="800000"/>
              <a:headEnd/>
              <a:tailEnd/>
            </a:ln>
          </p:spPr>
          <p:txBody>
            <a:bodyPr/>
            <a:lstStyle/>
            <a:p>
              <a:endParaRPr lang="es-CL"/>
            </a:p>
          </p:txBody>
        </p:sp>
        <p:sp>
          <p:nvSpPr>
            <p:cNvPr id="48" name="Rectangle 90"/>
            <p:cNvSpPr>
              <a:spLocks noChangeArrowheads="1"/>
            </p:cNvSpPr>
            <p:nvPr/>
          </p:nvSpPr>
          <p:spPr bwMode="auto">
            <a:xfrm>
              <a:off x="2835" y="2367"/>
              <a:ext cx="614" cy="162"/>
            </a:xfrm>
            <a:prstGeom prst="rect">
              <a:avLst/>
            </a:prstGeom>
            <a:noFill/>
            <a:ln w="9525">
              <a:noFill/>
              <a:miter lim="800000"/>
              <a:headEnd/>
              <a:tailEnd/>
            </a:ln>
          </p:spPr>
          <p:txBody>
            <a:bodyPr wrap="none" lIns="0" tIns="0" rIns="0" bIns="0">
              <a:spAutoFit/>
            </a:bodyPr>
            <a:lstStyle/>
            <a:p>
              <a:r>
                <a:rPr lang="es-ES" sz="1100" b="1">
                  <a:solidFill>
                    <a:srgbClr val="009900"/>
                  </a:solidFill>
                  <a:latin typeface="Comic Sans MS" pitchFamily="66" charset="0"/>
                </a:rPr>
                <a:t>OBRA VIVA</a:t>
              </a:r>
              <a:endParaRPr lang="es-ES"/>
            </a:p>
          </p:txBody>
        </p:sp>
      </p:grpSp>
      <p:sp>
        <p:nvSpPr>
          <p:cNvPr id="3" name="2 Título"/>
          <p:cNvSpPr>
            <a:spLocks noGrp="1"/>
          </p:cNvSpPr>
          <p:nvPr>
            <p:ph type="title"/>
          </p:nvPr>
        </p:nvSpPr>
        <p:spPr/>
        <p:txBody>
          <a:bodyPr>
            <a:normAutofit/>
          </a:bodyPr>
          <a:lstStyle/>
          <a:p>
            <a:r>
              <a:rPr lang="es-ES" dirty="0"/>
              <a:t>Flotación </a:t>
            </a:r>
            <a:br>
              <a:rPr lang="es-ES" dirty="0"/>
            </a:br>
            <a:r>
              <a:rPr lang="es-ES" sz="2800" dirty="0"/>
              <a:t>Reserva de boyantéz</a:t>
            </a:r>
            <a:endParaRPr lang="es-CL" sz="2800" dirty="0"/>
          </a:p>
        </p:txBody>
      </p:sp>
      <p:graphicFrame>
        <p:nvGraphicFramePr>
          <p:cNvPr id="91" name="Object 4"/>
          <p:cNvGraphicFramePr>
            <a:graphicFrameLocks noChangeAspect="1"/>
          </p:cNvGraphicFramePr>
          <p:nvPr/>
        </p:nvGraphicFramePr>
        <p:xfrm>
          <a:off x="6143636" y="1285860"/>
          <a:ext cx="3000364" cy="1812719"/>
        </p:xfrm>
        <a:graphic>
          <a:graphicData uri="http://schemas.openxmlformats.org/presentationml/2006/ole">
            <mc:AlternateContent xmlns:mc="http://schemas.openxmlformats.org/markup-compatibility/2006">
              <mc:Choice xmlns:v="urn:schemas-microsoft-com:vml" Requires="v">
                <p:oleObj name="PI3" r:id="rId2" imgW="4229108" imgH="2555753" progId="">
                  <p:embed/>
                </p:oleObj>
              </mc:Choice>
              <mc:Fallback>
                <p:oleObj name="PI3" r:id="rId2" imgW="4229108" imgH="2555753" progId="">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3636" y="1285860"/>
                        <a:ext cx="3000364" cy="1812719"/>
                      </a:xfrm>
                      <a:prstGeom prst="rect">
                        <a:avLst/>
                      </a:prstGeom>
                      <a:noFill/>
                      <a:ln w="19050">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97" name="96 Grupo"/>
          <p:cNvGrpSpPr/>
          <p:nvPr/>
        </p:nvGrpSpPr>
        <p:grpSpPr>
          <a:xfrm>
            <a:off x="849660" y="4214818"/>
            <a:ext cx="8080058" cy="1357322"/>
            <a:chOff x="849660" y="4214818"/>
            <a:chExt cx="8080058" cy="1357322"/>
          </a:xfrm>
        </p:grpSpPr>
        <p:pic>
          <p:nvPicPr>
            <p:cNvPr id="95" name="94 Imagen" descr="mlr11_s1_f11_co [Converted].jpg"/>
            <p:cNvPicPr>
              <a:picLocks noChangeAspect="1"/>
            </p:cNvPicPr>
            <p:nvPr/>
          </p:nvPicPr>
          <p:blipFill>
            <a:blip r:embed="rId4"/>
            <a:stretch>
              <a:fillRect/>
            </a:stretch>
          </p:blipFill>
          <p:spPr>
            <a:xfrm>
              <a:off x="849660" y="4214818"/>
              <a:ext cx="8080058" cy="1357322"/>
            </a:xfrm>
            <a:prstGeom prst="rect">
              <a:avLst/>
            </a:prstGeom>
            <a:ln>
              <a:noFill/>
            </a:ln>
            <a:effectLst>
              <a:outerShdw blurRad="292100" dist="139700" dir="2700000" algn="tl" rotWithShape="0">
                <a:srgbClr val="333333">
                  <a:alpha val="65000"/>
                </a:srgbClr>
              </a:outerShdw>
            </a:effectLst>
          </p:spPr>
        </p:pic>
        <p:sp>
          <p:nvSpPr>
            <p:cNvPr id="96" name="95 CuadroTexto"/>
            <p:cNvSpPr txBox="1"/>
            <p:nvPr/>
          </p:nvSpPr>
          <p:spPr>
            <a:xfrm>
              <a:off x="2714612" y="4214818"/>
              <a:ext cx="2214578" cy="307777"/>
            </a:xfrm>
            <a:prstGeom prst="rect">
              <a:avLst/>
            </a:prstGeom>
            <a:solidFill>
              <a:schemeClr val="bg1"/>
            </a:solidFill>
          </p:spPr>
          <p:txBody>
            <a:bodyPr wrap="square" rtlCol="0">
              <a:spAutoFit/>
            </a:bodyPr>
            <a:lstStyle/>
            <a:p>
              <a:r>
                <a:rPr lang="es-CL" sz="1400" dirty="0"/>
                <a:t>Reserva de boyantéz</a:t>
              </a:r>
            </a:p>
          </p:txBody>
        </p:sp>
      </p:grpSp>
      <p:sp>
        <p:nvSpPr>
          <p:cNvPr id="2" name="Marcador de fecha 1">
            <a:extLst>
              <a:ext uri="{FF2B5EF4-FFF2-40B4-BE49-F238E27FC236}">
                <a16:creationId xmlns:a16="http://schemas.microsoft.com/office/drawing/2014/main" id="{DAFEEFFE-4CD2-CE13-025C-E01802E6F81A}"/>
              </a:ext>
            </a:extLst>
          </p:cNvPr>
          <p:cNvSpPr>
            <a:spLocks noGrp="1"/>
          </p:cNvSpPr>
          <p:nvPr>
            <p:ph type="dt" sz="half" idx="10"/>
          </p:nvPr>
        </p:nvSpPr>
        <p:spPr/>
        <p:txBody>
          <a:bodyPr/>
          <a:lstStyle/>
          <a:p>
            <a:pPr>
              <a:defRPr/>
            </a:pPr>
            <a:fld id="{C5C8767D-16CE-46CB-8D24-B3D70D77D61F}" type="datetime1">
              <a:rPr lang="es-CL" smtClean="0"/>
              <a:t>18-03-2024</a:t>
            </a:fld>
            <a:endParaRPr lang="es-ES"/>
          </a:p>
        </p:txBody>
      </p:sp>
      <p:sp>
        <p:nvSpPr>
          <p:cNvPr id="32" name="Marcador de pie de página 31">
            <a:extLst>
              <a:ext uri="{FF2B5EF4-FFF2-40B4-BE49-F238E27FC236}">
                <a16:creationId xmlns:a16="http://schemas.microsoft.com/office/drawing/2014/main" id="{16306F78-9AC6-CC1B-1D7D-1CD6639C9DC8}"/>
              </a:ext>
            </a:extLst>
          </p:cNvPr>
          <p:cNvSpPr>
            <a:spLocks noGrp="1"/>
          </p:cNvSpPr>
          <p:nvPr>
            <p:ph type="ftr" sz="quarter" idx="11"/>
          </p:nvPr>
        </p:nvSpPr>
        <p:spPr/>
        <p:txBody>
          <a:bodyPr/>
          <a:lstStyle/>
          <a:p>
            <a:pPr>
              <a:defRPr/>
            </a:pPr>
            <a:r>
              <a:rPr lang="es-ES"/>
              <a:t>UT 1 Fundamentos de Estabilidad tercera parte</a:t>
            </a:r>
          </a:p>
        </p:txBody>
      </p:sp>
      <p:sp>
        <p:nvSpPr>
          <p:cNvPr id="35" name="Marcador de número de diapositiva 34">
            <a:extLst>
              <a:ext uri="{FF2B5EF4-FFF2-40B4-BE49-F238E27FC236}">
                <a16:creationId xmlns:a16="http://schemas.microsoft.com/office/drawing/2014/main" id="{90814D50-616B-EEBA-5D8B-06DA2736E402}"/>
              </a:ext>
            </a:extLst>
          </p:cNvPr>
          <p:cNvSpPr>
            <a:spLocks noGrp="1"/>
          </p:cNvSpPr>
          <p:nvPr>
            <p:ph type="sldNum" sz="quarter" idx="12"/>
          </p:nvPr>
        </p:nvSpPr>
        <p:spPr/>
        <p:txBody>
          <a:bodyPr/>
          <a:lstStyle/>
          <a:p>
            <a:pPr>
              <a:defRPr/>
            </a:pPr>
            <a:fld id="{512A34C5-A7E8-4629-B921-404C04172488}" type="slidenum">
              <a:rPr lang="es-ES" smtClean="0"/>
              <a:pPr>
                <a:defRPr/>
              </a:pPr>
              <a:t>34</a:t>
            </a:fld>
            <a:endParaRPr lang="es-E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ES" dirty="0"/>
              <a:t>Flotación </a:t>
            </a:r>
            <a:br>
              <a:rPr lang="es-ES" dirty="0"/>
            </a:br>
            <a:r>
              <a:rPr lang="es-ES" sz="2800" dirty="0"/>
              <a:t>Reserva de boyantéz</a:t>
            </a:r>
            <a:endParaRPr lang="es-CL" sz="2800" dirty="0"/>
          </a:p>
        </p:txBody>
      </p:sp>
      <p:grpSp>
        <p:nvGrpSpPr>
          <p:cNvPr id="98" name="97 Grupo"/>
          <p:cNvGrpSpPr/>
          <p:nvPr/>
        </p:nvGrpSpPr>
        <p:grpSpPr>
          <a:xfrm>
            <a:off x="1285852" y="1443287"/>
            <a:ext cx="6572296" cy="4646613"/>
            <a:chOff x="1285852" y="1443287"/>
            <a:chExt cx="6572296" cy="4646613"/>
          </a:xfrm>
        </p:grpSpPr>
        <p:pic>
          <p:nvPicPr>
            <p:cNvPr id="92" name="91 Imagen" descr="Buoyancy-equilibrium.png"/>
            <p:cNvPicPr>
              <a:picLocks noChangeAspect="1"/>
            </p:cNvPicPr>
            <p:nvPr/>
          </p:nvPicPr>
          <p:blipFill>
            <a:blip r:embed="rId2"/>
            <a:stretch>
              <a:fillRect/>
            </a:stretch>
          </p:blipFill>
          <p:spPr>
            <a:xfrm>
              <a:off x="1285852" y="1443287"/>
              <a:ext cx="6572296" cy="46466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4" name="93 Rectángulo"/>
            <p:cNvSpPr/>
            <p:nvPr/>
          </p:nvSpPr>
          <p:spPr>
            <a:xfrm>
              <a:off x="2141452" y="2357430"/>
              <a:ext cx="4573688" cy="461665"/>
            </a:xfrm>
            <a:prstGeom prst="rect">
              <a:avLst/>
            </a:prstGeom>
            <a:solidFill>
              <a:schemeClr val="accent4">
                <a:lumMod val="40000"/>
                <a:lumOff val="60000"/>
              </a:schemeClr>
            </a:solidFill>
          </p:spPr>
          <p:txBody>
            <a:bodyPr wrap="none" lIns="91440" tIns="45720" rIns="91440" bIns="45720">
              <a:spAutoFit/>
            </a:bodyPr>
            <a:lstStyle/>
            <a:p>
              <a:pPr algn="ctr"/>
              <a:r>
                <a:rPr lang="es-ES"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Fuerza Gravitacional</a:t>
              </a:r>
            </a:p>
          </p:txBody>
        </p:sp>
        <p:sp>
          <p:nvSpPr>
            <p:cNvPr id="97" name="96 Rectángulo"/>
            <p:cNvSpPr/>
            <p:nvPr/>
          </p:nvSpPr>
          <p:spPr>
            <a:xfrm>
              <a:off x="3071802" y="4786322"/>
              <a:ext cx="3214710" cy="461665"/>
            </a:xfrm>
            <a:prstGeom prst="rect">
              <a:avLst/>
            </a:prstGeom>
            <a:solidFill>
              <a:srgbClr val="008A3E"/>
            </a:solidFill>
          </p:spPr>
          <p:txBody>
            <a:bodyPr wrap="square" lIns="91440" tIns="45720" rIns="91440" bIns="45720">
              <a:spAutoFit/>
            </a:bodyPr>
            <a:lstStyle/>
            <a:p>
              <a:pPr algn="ctr"/>
              <a:r>
                <a:rPr lang="es-ES" sz="2400" b="1" cap="all" spc="0" dirty="0">
                  <a:ln w="9000" cmpd="sng">
                    <a:solidFill>
                      <a:schemeClr val="accent4">
                        <a:shade val="50000"/>
                        <a:satMod val="120000"/>
                      </a:schemeClr>
                    </a:solidFill>
                    <a:prstDash val="solid"/>
                  </a:ln>
                  <a:solidFill>
                    <a:srgbClr val="92D050"/>
                  </a:solidFill>
                  <a:effectLst>
                    <a:reflection blurRad="12700" stA="28000" endPos="45000" dist="1000" dir="5400000" sy="-100000" algn="bl" rotWithShape="0"/>
                  </a:effectLst>
                </a:rPr>
                <a:t>boyantéz</a:t>
              </a:r>
            </a:p>
          </p:txBody>
        </p:sp>
      </p:grpSp>
      <p:sp>
        <p:nvSpPr>
          <p:cNvPr id="2" name="Marcador de fecha 1">
            <a:extLst>
              <a:ext uri="{FF2B5EF4-FFF2-40B4-BE49-F238E27FC236}">
                <a16:creationId xmlns:a16="http://schemas.microsoft.com/office/drawing/2014/main" id="{A8AA1D74-5B7E-190A-7370-24462B62DDE8}"/>
              </a:ext>
            </a:extLst>
          </p:cNvPr>
          <p:cNvSpPr>
            <a:spLocks noGrp="1"/>
          </p:cNvSpPr>
          <p:nvPr>
            <p:ph type="dt" sz="half" idx="10"/>
          </p:nvPr>
        </p:nvSpPr>
        <p:spPr/>
        <p:txBody>
          <a:bodyPr/>
          <a:lstStyle/>
          <a:p>
            <a:pPr>
              <a:defRPr/>
            </a:pPr>
            <a:fld id="{3749DD89-F248-4422-A47D-8AB49808261D}" type="datetime1">
              <a:rPr lang="es-CL" smtClean="0"/>
              <a:t>18-03-2024</a:t>
            </a:fld>
            <a:endParaRPr lang="es-ES"/>
          </a:p>
        </p:txBody>
      </p:sp>
      <p:sp>
        <p:nvSpPr>
          <p:cNvPr id="4" name="Marcador de pie de página 3">
            <a:extLst>
              <a:ext uri="{FF2B5EF4-FFF2-40B4-BE49-F238E27FC236}">
                <a16:creationId xmlns:a16="http://schemas.microsoft.com/office/drawing/2014/main" id="{5DE74B33-7A20-2F96-F1E2-681AE7DA9AF2}"/>
              </a:ext>
            </a:extLst>
          </p:cNvPr>
          <p:cNvSpPr>
            <a:spLocks noGrp="1"/>
          </p:cNvSpPr>
          <p:nvPr>
            <p:ph type="ftr" sz="quarter" idx="11"/>
          </p:nvPr>
        </p:nvSpPr>
        <p:spPr/>
        <p:txBody>
          <a:bodyPr/>
          <a:lstStyle/>
          <a:p>
            <a:pPr>
              <a:defRPr/>
            </a:pPr>
            <a:r>
              <a:rPr lang="es-ES"/>
              <a:t>UT 1 Fundamentos de Estabilidad tercera parte</a:t>
            </a:r>
          </a:p>
        </p:txBody>
      </p:sp>
      <p:sp>
        <p:nvSpPr>
          <p:cNvPr id="5" name="Marcador de número de diapositiva 4">
            <a:extLst>
              <a:ext uri="{FF2B5EF4-FFF2-40B4-BE49-F238E27FC236}">
                <a16:creationId xmlns:a16="http://schemas.microsoft.com/office/drawing/2014/main" id="{492652FA-D4DC-D136-06EF-597A7E0A0526}"/>
              </a:ext>
            </a:extLst>
          </p:cNvPr>
          <p:cNvSpPr>
            <a:spLocks noGrp="1"/>
          </p:cNvSpPr>
          <p:nvPr>
            <p:ph type="sldNum" sz="quarter" idx="12"/>
          </p:nvPr>
        </p:nvSpPr>
        <p:spPr/>
        <p:txBody>
          <a:bodyPr/>
          <a:lstStyle/>
          <a:p>
            <a:pPr>
              <a:defRPr/>
            </a:pPr>
            <a:fld id="{512A34C5-A7E8-4629-B921-404C04172488}" type="slidenum">
              <a:rPr lang="es-ES" smtClean="0"/>
              <a:pPr>
                <a:defRPr/>
              </a:pPr>
              <a:t>35</a:t>
            </a:fld>
            <a:endParaRPr lang="es-E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8B87485-5BDF-4FB3-81C7-F395C7AA5B8B}" type="slidenum">
              <a:rPr lang="es-ES"/>
              <a:pPr/>
              <a:t>36</a:t>
            </a:fld>
            <a:endParaRPr lang="es-ES"/>
          </a:p>
        </p:txBody>
      </p:sp>
      <p:sp>
        <p:nvSpPr>
          <p:cNvPr id="96258"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Reserva de boyantéz - Ejemplo 1</a:t>
            </a:r>
            <a:endParaRPr lang="es-ES" dirty="0"/>
          </a:p>
        </p:txBody>
      </p:sp>
      <p:sp>
        <p:nvSpPr>
          <p:cNvPr id="96259" name="Rectangle 3"/>
          <p:cNvSpPr>
            <a:spLocks noGrp="1" noChangeArrowheads="1"/>
          </p:cNvSpPr>
          <p:nvPr>
            <p:ph type="body" idx="1"/>
          </p:nvPr>
        </p:nvSpPr>
        <p:spPr/>
        <p:txBody>
          <a:bodyPr/>
          <a:lstStyle/>
          <a:p>
            <a:r>
              <a:rPr lang="es-ES" dirty="0"/>
              <a:t>Un buque con la forma de una caja rectangular tiene una eslora de 105 m, una manga de 30 m y un puntal de 20 m, se encuentra flotando adrizado en agua dulce. Su desplazamiento es de 19500 toneladas. Encontrar el volumen de la reserva de boyantéz.</a:t>
            </a:r>
          </a:p>
        </p:txBody>
      </p:sp>
      <p:sp>
        <p:nvSpPr>
          <p:cNvPr id="2" name="Marcador de fecha 1">
            <a:extLst>
              <a:ext uri="{FF2B5EF4-FFF2-40B4-BE49-F238E27FC236}">
                <a16:creationId xmlns:a16="http://schemas.microsoft.com/office/drawing/2014/main" id="{FDA42C25-1ABA-256F-8C61-A2CB328EFA1F}"/>
              </a:ext>
            </a:extLst>
          </p:cNvPr>
          <p:cNvSpPr>
            <a:spLocks noGrp="1"/>
          </p:cNvSpPr>
          <p:nvPr>
            <p:ph type="dt" sz="half" idx="10"/>
          </p:nvPr>
        </p:nvSpPr>
        <p:spPr/>
        <p:txBody>
          <a:bodyPr/>
          <a:lstStyle/>
          <a:p>
            <a:pPr>
              <a:defRPr/>
            </a:pPr>
            <a:fld id="{19C34FED-07F4-474F-A9B7-AFBA4FD2DC88}" type="datetime1">
              <a:rPr lang="es-CL" smtClean="0"/>
              <a:t>18-03-2024</a:t>
            </a:fld>
            <a:endParaRPr lang="es-ES"/>
          </a:p>
        </p:txBody>
      </p:sp>
      <p:sp>
        <p:nvSpPr>
          <p:cNvPr id="3" name="Marcador de pie de página 2">
            <a:extLst>
              <a:ext uri="{FF2B5EF4-FFF2-40B4-BE49-F238E27FC236}">
                <a16:creationId xmlns:a16="http://schemas.microsoft.com/office/drawing/2014/main" id="{3859F8D2-34A5-6392-DB9D-5ECC251BAB3C}"/>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C23F2E04-8AC1-4891-9074-EF16E7493C46}" type="slidenum">
              <a:rPr lang="es-ES"/>
              <a:pPr/>
              <a:t>37</a:t>
            </a:fld>
            <a:endParaRPr lang="es-ES"/>
          </a:p>
        </p:txBody>
      </p:sp>
      <p:sp>
        <p:nvSpPr>
          <p:cNvPr id="97282"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Reserva de boyantéz - Resolución ejemplo 1</a:t>
            </a:r>
          </a:p>
        </p:txBody>
      </p:sp>
      <mc:AlternateContent xmlns:mc="http://schemas.openxmlformats.org/markup-compatibility/2006">
        <mc:Choice xmlns:a14="http://schemas.microsoft.com/office/drawing/2010/main" Requires="a14">
          <p:sp>
            <p:nvSpPr>
              <p:cNvPr id="97283" name="Rectangle 3"/>
              <p:cNvSpPr>
                <a:spLocks noGrp="1" noChangeArrowheads="1"/>
              </p:cNvSpPr>
              <p:nvPr>
                <p:ph type="body" idx="1"/>
              </p:nvPr>
            </p:nvSpPr>
            <p:spPr/>
            <p:txBody>
              <a:bodyPr>
                <a:normAutofit/>
              </a:bodyPr>
              <a:lstStyle/>
              <a:p>
                <a:pPr>
                  <a:lnSpc>
                    <a:spcPct val="90000"/>
                  </a:lnSpc>
                  <a:spcBef>
                    <a:spcPts val="600"/>
                  </a:spcBef>
                  <a:spcAft>
                    <a:spcPts val="600"/>
                  </a:spcAft>
                </a:pPr>
                <a14:m>
                  <m:oMath xmlns:m="http://schemas.openxmlformats.org/officeDocument/2006/math">
                    <m:sSub>
                      <m:sSubPr>
                        <m:ctrlPr>
                          <a:rPr lang="es-ES" sz="2800" i="1" smtClean="0">
                            <a:latin typeface="Cambria Math" panose="02040503050406030204" pitchFamily="18" charset="0"/>
                            <a:ea typeface="Cambria Math" panose="02040503050406030204" pitchFamily="18" charset="0"/>
                          </a:rPr>
                        </m:ctrlPr>
                      </m:sSubPr>
                      <m:e>
                        <m:r>
                          <m:rPr>
                            <m:sty m:val="p"/>
                          </m:rPr>
                          <a:rPr lang="es-ES" sz="2800" i="1">
                            <a:latin typeface="Cambria Math" panose="02040503050406030204" pitchFamily="18" charset="0"/>
                            <a:ea typeface="Cambria Math" panose="02040503050406030204" pitchFamily="18" charset="0"/>
                          </a:rPr>
                          <m:t>∇</m:t>
                        </m:r>
                      </m:e>
                      <m:sub>
                        <m:r>
                          <a:rPr lang="es-CL" sz="2800" b="0" i="1" smtClean="0">
                            <a:latin typeface="Cambria Math" panose="02040503050406030204" pitchFamily="18" charset="0"/>
                            <a:ea typeface="Cambria Math" panose="02040503050406030204" pitchFamily="18" charset="0"/>
                          </a:rPr>
                          <m:t>𝑎𝑔𝑢𝑎</m:t>
                        </m:r>
                        <m:r>
                          <a:rPr lang="es-CL" sz="2800" b="0" i="1" smtClean="0">
                            <a:latin typeface="Cambria Math" panose="02040503050406030204" pitchFamily="18" charset="0"/>
                            <a:ea typeface="Cambria Math" panose="02040503050406030204" pitchFamily="18" charset="0"/>
                          </a:rPr>
                          <m:t> </m:t>
                        </m:r>
                        <m:r>
                          <a:rPr lang="es-CL" sz="2800" b="0" i="1" smtClean="0">
                            <a:latin typeface="Cambria Math" panose="02040503050406030204" pitchFamily="18" charset="0"/>
                            <a:ea typeface="Cambria Math" panose="02040503050406030204" pitchFamily="18" charset="0"/>
                          </a:rPr>
                          <m:t>𝑑𝑒𝑠𝑝𝑙𝑎𝑧𝑎𝑑𝑎</m:t>
                        </m:r>
                      </m:sub>
                    </m:sSub>
                    <m:r>
                      <a:rPr lang="es-ES" sz="2800" i="1" smtClean="0">
                        <a:latin typeface="Cambria Math" panose="02040503050406030204" pitchFamily="18" charset="0"/>
                        <a:ea typeface="Cambria Math" panose="02040503050406030204" pitchFamily="18" charset="0"/>
                      </a:rPr>
                      <m:t>=</m:t>
                    </m:r>
                    <m:f>
                      <m:fPr>
                        <m:ctrlPr>
                          <a:rPr lang="es-ES" sz="2800" i="1" smtClean="0">
                            <a:latin typeface="Cambria Math" panose="02040503050406030204" pitchFamily="18" charset="0"/>
                            <a:ea typeface="Cambria Math" panose="02040503050406030204" pitchFamily="18" charset="0"/>
                          </a:rPr>
                        </m:ctrlPr>
                      </m:fPr>
                      <m:num>
                        <m:r>
                          <a:rPr lang="es-ES" sz="2800" i="1" smtClean="0">
                            <a:latin typeface="Cambria Math" panose="02040503050406030204" pitchFamily="18" charset="0"/>
                            <a:ea typeface="Cambria Math" panose="02040503050406030204" pitchFamily="18" charset="0"/>
                          </a:rPr>
                          <m:t>∆</m:t>
                        </m:r>
                      </m:num>
                      <m:den>
                        <m:sSub>
                          <m:sSubPr>
                            <m:ctrlPr>
                              <a:rPr lang="es-ES" sz="2800" i="1" smtClean="0">
                                <a:latin typeface="Cambria Math" panose="02040503050406030204" pitchFamily="18" charset="0"/>
                                <a:ea typeface="Cambria Math" panose="02040503050406030204" pitchFamily="18" charset="0"/>
                              </a:rPr>
                            </m:ctrlPr>
                          </m:sSubPr>
                          <m:e>
                            <m:r>
                              <a:rPr lang="es-ES" sz="2800" i="1" smtClean="0">
                                <a:latin typeface="Cambria Math" panose="02040503050406030204" pitchFamily="18" charset="0"/>
                                <a:ea typeface="Cambria Math" panose="02040503050406030204" pitchFamily="18" charset="0"/>
                              </a:rPr>
                              <m:t>𝜌</m:t>
                            </m:r>
                          </m:e>
                          <m:sub>
                            <m:r>
                              <a:rPr lang="es-CL" sz="2800" b="0" i="1" smtClean="0">
                                <a:latin typeface="Cambria Math" panose="02040503050406030204" pitchFamily="18" charset="0"/>
                                <a:ea typeface="Cambria Math" panose="02040503050406030204" pitchFamily="18" charset="0"/>
                              </a:rPr>
                              <m:t>𝑎𝑔𝑢𝑎</m:t>
                            </m:r>
                          </m:sub>
                        </m:sSub>
                      </m:den>
                    </m:f>
                    <m:r>
                      <a:rPr lang="es-ES" sz="2800" i="1" smtClean="0">
                        <a:latin typeface="Cambria Math" panose="02040503050406030204" pitchFamily="18" charset="0"/>
                        <a:ea typeface="Cambria Math" panose="02040503050406030204" pitchFamily="18" charset="0"/>
                      </a:rPr>
                      <m:t>=</m:t>
                    </m:r>
                    <m:f>
                      <m:fPr>
                        <m:ctrlPr>
                          <a:rPr lang="es-ES" sz="2800" i="1" smtClean="0">
                            <a:latin typeface="Cambria Math" panose="02040503050406030204" pitchFamily="18" charset="0"/>
                            <a:ea typeface="Cambria Math" panose="02040503050406030204" pitchFamily="18" charset="0"/>
                          </a:rPr>
                        </m:ctrlPr>
                      </m:fPr>
                      <m:num>
                        <m:r>
                          <a:rPr lang="es-CL" sz="2800" b="0" i="1" smtClean="0">
                            <a:latin typeface="Cambria Math" panose="02040503050406030204" pitchFamily="18" charset="0"/>
                            <a:ea typeface="Cambria Math" panose="02040503050406030204" pitchFamily="18" charset="0"/>
                          </a:rPr>
                          <m:t>19.500</m:t>
                        </m:r>
                        <m:d>
                          <m:dPr>
                            <m:ctrlPr>
                              <a:rPr lang="es-CL" sz="2800" b="0" i="1" smtClean="0">
                                <a:latin typeface="Cambria Math" panose="02040503050406030204" pitchFamily="18" charset="0"/>
                                <a:ea typeface="Cambria Math" panose="02040503050406030204" pitchFamily="18" charset="0"/>
                              </a:rPr>
                            </m:ctrlPr>
                          </m:dPr>
                          <m:e>
                            <m:r>
                              <a:rPr lang="es-CL" sz="2800" b="0" i="1" smtClean="0">
                                <a:latin typeface="Cambria Math" panose="02040503050406030204" pitchFamily="18" charset="0"/>
                                <a:ea typeface="Cambria Math" panose="02040503050406030204" pitchFamily="18" charset="0"/>
                              </a:rPr>
                              <m:t>𝑡</m:t>
                            </m:r>
                          </m:e>
                        </m:d>
                      </m:num>
                      <m:den>
                        <m:r>
                          <a:rPr lang="es-CL" sz="2800" b="0" i="1" smtClean="0">
                            <a:latin typeface="Cambria Math" panose="02040503050406030204" pitchFamily="18" charset="0"/>
                            <a:ea typeface="Cambria Math" panose="02040503050406030204" pitchFamily="18" charset="0"/>
                          </a:rPr>
                          <m:t>1</m:t>
                        </m:r>
                        <m:d>
                          <m:dPr>
                            <m:ctrlPr>
                              <a:rPr lang="es-CL" sz="2800" b="0" i="1" smtClean="0">
                                <a:latin typeface="Cambria Math" panose="02040503050406030204" pitchFamily="18" charset="0"/>
                                <a:ea typeface="Cambria Math" panose="02040503050406030204" pitchFamily="18" charset="0"/>
                              </a:rPr>
                            </m:ctrlPr>
                          </m:dPr>
                          <m:e>
                            <m:f>
                              <m:fPr>
                                <m:ctrlPr>
                                  <a:rPr lang="es-CL" sz="2800" b="0" i="1" smtClean="0">
                                    <a:latin typeface="Cambria Math" panose="02040503050406030204" pitchFamily="18" charset="0"/>
                                    <a:ea typeface="Cambria Math" panose="02040503050406030204" pitchFamily="18" charset="0"/>
                                  </a:rPr>
                                </m:ctrlPr>
                              </m:fPr>
                              <m:num>
                                <m:r>
                                  <a:rPr lang="es-CL" sz="2800" b="0" i="1" smtClean="0">
                                    <a:latin typeface="Cambria Math" panose="02040503050406030204" pitchFamily="18" charset="0"/>
                                    <a:ea typeface="Cambria Math" panose="02040503050406030204" pitchFamily="18" charset="0"/>
                                  </a:rPr>
                                  <m:t>𝑡</m:t>
                                </m:r>
                              </m:num>
                              <m:den>
                                <m:sSup>
                                  <m:sSupPr>
                                    <m:ctrlPr>
                                      <a:rPr lang="es-CL" sz="2800" b="0" i="1" smtClean="0">
                                        <a:latin typeface="Cambria Math" panose="02040503050406030204" pitchFamily="18" charset="0"/>
                                        <a:ea typeface="Cambria Math" panose="02040503050406030204" pitchFamily="18" charset="0"/>
                                      </a:rPr>
                                    </m:ctrlPr>
                                  </m:sSupPr>
                                  <m:e>
                                    <m:r>
                                      <a:rPr lang="es-CL" sz="2800" b="0" i="1" smtClean="0">
                                        <a:latin typeface="Cambria Math" panose="02040503050406030204" pitchFamily="18" charset="0"/>
                                        <a:ea typeface="Cambria Math" panose="02040503050406030204" pitchFamily="18" charset="0"/>
                                      </a:rPr>
                                      <m:t>𝑚</m:t>
                                    </m:r>
                                  </m:e>
                                  <m:sup>
                                    <m:r>
                                      <a:rPr lang="es-CL" sz="2800" b="0" i="1" smtClean="0">
                                        <a:latin typeface="Cambria Math" panose="02040503050406030204" pitchFamily="18" charset="0"/>
                                        <a:ea typeface="Cambria Math" panose="02040503050406030204" pitchFamily="18" charset="0"/>
                                      </a:rPr>
                                      <m:t>3</m:t>
                                    </m:r>
                                  </m:sup>
                                </m:sSup>
                              </m:den>
                            </m:f>
                          </m:e>
                        </m:d>
                      </m:den>
                    </m:f>
                    <m:r>
                      <a:rPr lang="es-ES" sz="2800" i="1" smtClean="0">
                        <a:latin typeface="Cambria Math" panose="02040503050406030204" pitchFamily="18" charset="0"/>
                        <a:ea typeface="Cambria Math" panose="02040503050406030204" pitchFamily="18" charset="0"/>
                      </a:rPr>
                      <m:t>=</m:t>
                    </m:r>
                    <m:r>
                      <a:rPr lang="es-CL" sz="2800" i="1">
                        <a:latin typeface="Cambria Math" panose="02040503050406030204" pitchFamily="18" charset="0"/>
                        <a:ea typeface="Cambria Math" panose="02040503050406030204" pitchFamily="18" charset="0"/>
                      </a:rPr>
                      <m:t>19.500</m:t>
                    </m:r>
                    <m:d>
                      <m:dPr>
                        <m:ctrlPr>
                          <a:rPr lang="es-CL" sz="2800" i="1">
                            <a:latin typeface="Cambria Math" panose="02040503050406030204" pitchFamily="18" charset="0"/>
                            <a:ea typeface="Cambria Math" panose="02040503050406030204" pitchFamily="18" charset="0"/>
                          </a:rPr>
                        </m:ctrlPr>
                      </m:dPr>
                      <m:e>
                        <m:sSup>
                          <m:sSupPr>
                            <m:ctrlPr>
                              <a:rPr lang="es-CL" sz="2800" i="1" smtClean="0">
                                <a:latin typeface="Cambria Math" panose="02040503050406030204" pitchFamily="18" charset="0"/>
                                <a:ea typeface="Cambria Math" panose="02040503050406030204" pitchFamily="18" charset="0"/>
                              </a:rPr>
                            </m:ctrlPr>
                          </m:sSupPr>
                          <m:e>
                            <m:r>
                              <a:rPr lang="es-CL" sz="2800" b="0" i="1" smtClean="0">
                                <a:latin typeface="Cambria Math" panose="02040503050406030204" pitchFamily="18" charset="0"/>
                                <a:ea typeface="Cambria Math" panose="02040503050406030204" pitchFamily="18" charset="0"/>
                              </a:rPr>
                              <m:t>𝑚</m:t>
                            </m:r>
                          </m:e>
                          <m:sup>
                            <m:r>
                              <a:rPr lang="es-CL" sz="2800" b="0" i="1" smtClean="0">
                                <a:latin typeface="Cambria Math" panose="02040503050406030204" pitchFamily="18" charset="0"/>
                                <a:ea typeface="Cambria Math" panose="02040503050406030204" pitchFamily="18" charset="0"/>
                              </a:rPr>
                              <m:t>3</m:t>
                            </m:r>
                          </m:sup>
                        </m:sSup>
                      </m:e>
                    </m:d>
                  </m:oMath>
                </a14:m>
                <a:endParaRPr lang="es-CL" sz="2800" dirty="0">
                  <a:ea typeface="Cambria Math" panose="02040503050406030204" pitchFamily="18" charset="0"/>
                </a:endParaRPr>
              </a:p>
              <a:p>
                <a:pPr>
                  <a:lnSpc>
                    <a:spcPct val="90000"/>
                  </a:lnSpc>
                  <a:spcBef>
                    <a:spcPts val="600"/>
                  </a:spcBef>
                  <a:spcAft>
                    <a:spcPts val="600"/>
                  </a:spcAft>
                </a:pPr>
                <a14:m>
                  <m:oMath xmlns:m="http://schemas.openxmlformats.org/officeDocument/2006/math">
                    <m:sSub>
                      <m:sSubPr>
                        <m:ctrlPr>
                          <a:rPr lang="es-ES" sz="2800" i="1">
                            <a:latin typeface="Cambria Math" panose="02040503050406030204" pitchFamily="18" charset="0"/>
                            <a:ea typeface="Cambria Math" panose="02040503050406030204" pitchFamily="18" charset="0"/>
                          </a:rPr>
                        </m:ctrlPr>
                      </m:sSubPr>
                      <m:e>
                        <m:r>
                          <m:rPr>
                            <m:sty m:val="p"/>
                          </m:rPr>
                          <a:rPr lang="es-ES" sz="2800" i="1">
                            <a:latin typeface="Cambria Math" panose="02040503050406030204" pitchFamily="18" charset="0"/>
                            <a:ea typeface="Cambria Math" panose="02040503050406030204" pitchFamily="18" charset="0"/>
                          </a:rPr>
                          <m:t>∇</m:t>
                        </m:r>
                      </m:e>
                      <m:sub>
                        <m:r>
                          <a:rPr lang="es-CL" sz="2800" i="1">
                            <a:latin typeface="Cambria Math" panose="02040503050406030204" pitchFamily="18" charset="0"/>
                            <a:ea typeface="Cambria Math" panose="02040503050406030204" pitchFamily="18" charset="0"/>
                          </a:rPr>
                          <m:t>𝑇𝑜𝑡𝑎𝑙</m:t>
                        </m:r>
                        <m:r>
                          <a:rPr lang="es-CL" sz="2800" i="1">
                            <a:latin typeface="Cambria Math" panose="02040503050406030204" pitchFamily="18" charset="0"/>
                            <a:ea typeface="Cambria Math" panose="02040503050406030204" pitchFamily="18" charset="0"/>
                          </a:rPr>
                          <m:t> </m:t>
                        </m:r>
                        <m:r>
                          <a:rPr lang="es-CL" sz="2800" i="1">
                            <a:latin typeface="Cambria Math" panose="02040503050406030204" pitchFamily="18" charset="0"/>
                            <a:ea typeface="Cambria Math" panose="02040503050406030204" pitchFamily="18" charset="0"/>
                          </a:rPr>
                          <m:t>𝑑𝑒𝑙</m:t>
                        </m:r>
                        <m:r>
                          <a:rPr lang="es-CL" sz="2800" i="1">
                            <a:latin typeface="Cambria Math" panose="02040503050406030204" pitchFamily="18" charset="0"/>
                            <a:ea typeface="Cambria Math" panose="02040503050406030204" pitchFamily="18" charset="0"/>
                          </a:rPr>
                          <m:t> </m:t>
                        </m:r>
                        <m:r>
                          <a:rPr lang="es-CL" sz="2800" i="1">
                            <a:latin typeface="Cambria Math" panose="02040503050406030204" pitchFamily="18" charset="0"/>
                            <a:ea typeface="Cambria Math" panose="02040503050406030204" pitchFamily="18" charset="0"/>
                          </a:rPr>
                          <m:t>𝑏𝑢𝑞𝑢𝑒</m:t>
                        </m:r>
                      </m:sub>
                    </m:sSub>
                    <m:r>
                      <a:rPr lang="es-ES" sz="2800" i="1">
                        <a:latin typeface="Cambria Math" panose="02040503050406030204" pitchFamily="18" charset="0"/>
                        <a:ea typeface="Cambria Math" panose="02040503050406030204" pitchFamily="18" charset="0"/>
                      </a:rPr>
                      <m:t>=</m:t>
                    </m:r>
                    <m:r>
                      <a:rPr lang="es-CL" sz="2800" i="1">
                        <a:latin typeface="Cambria Math" panose="02040503050406030204" pitchFamily="18" charset="0"/>
                        <a:ea typeface="Cambria Math" panose="02040503050406030204" pitchFamily="18" charset="0"/>
                      </a:rPr>
                      <m:t>105</m:t>
                    </m:r>
                    <m:d>
                      <m:dPr>
                        <m:ctrlPr>
                          <a:rPr lang="es-CL" sz="2800" i="1">
                            <a:latin typeface="Cambria Math" panose="02040503050406030204" pitchFamily="18" charset="0"/>
                            <a:ea typeface="Cambria Math" panose="02040503050406030204" pitchFamily="18" charset="0"/>
                          </a:rPr>
                        </m:ctrlPr>
                      </m:dPr>
                      <m:e>
                        <m:r>
                          <a:rPr lang="es-CL" sz="2800" i="1">
                            <a:latin typeface="Cambria Math" panose="02040503050406030204" pitchFamily="18" charset="0"/>
                            <a:ea typeface="Cambria Math" panose="02040503050406030204" pitchFamily="18" charset="0"/>
                          </a:rPr>
                          <m:t>𝑚</m:t>
                        </m:r>
                      </m:e>
                    </m:d>
                    <m:r>
                      <a:rPr lang="es-CL" sz="2800" i="1">
                        <a:latin typeface="Cambria Math" panose="02040503050406030204" pitchFamily="18" charset="0"/>
                        <a:ea typeface="Cambria Math" panose="02040503050406030204" pitchFamily="18" charset="0"/>
                      </a:rPr>
                      <m:t>×30</m:t>
                    </m:r>
                    <m:d>
                      <m:dPr>
                        <m:ctrlPr>
                          <a:rPr lang="es-CL" sz="2800" i="1">
                            <a:latin typeface="Cambria Math" panose="02040503050406030204" pitchFamily="18" charset="0"/>
                            <a:ea typeface="Cambria Math" panose="02040503050406030204" pitchFamily="18" charset="0"/>
                          </a:rPr>
                        </m:ctrlPr>
                      </m:dPr>
                      <m:e>
                        <m:r>
                          <a:rPr lang="es-CL" sz="2800" i="1">
                            <a:latin typeface="Cambria Math" panose="02040503050406030204" pitchFamily="18" charset="0"/>
                            <a:ea typeface="Cambria Math" panose="02040503050406030204" pitchFamily="18" charset="0"/>
                          </a:rPr>
                          <m:t>𝑚</m:t>
                        </m:r>
                      </m:e>
                    </m:d>
                    <m:r>
                      <a:rPr lang="es-CL" sz="2800" i="1">
                        <a:latin typeface="Cambria Math" panose="02040503050406030204" pitchFamily="18" charset="0"/>
                        <a:ea typeface="Cambria Math" panose="02040503050406030204" pitchFamily="18" charset="0"/>
                      </a:rPr>
                      <m:t>×20</m:t>
                    </m:r>
                    <m:d>
                      <m:dPr>
                        <m:ctrlPr>
                          <a:rPr lang="es-CL" sz="2800" i="1">
                            <a:latin typeface="Cambria Math" panose="02040503050406030204" pitchFamily="18" charset="0"/>
                            <a:ea typeface="Cambria Math" panose="02040503050406030204" pitchFamily="18" charset="0"/>
                          </a:rPr>
                        </m:ctrlPr>
                      </m:dPr>
                      <m:e>
                        <m:r>
                          <a:rPr lang="es-CL" sz="2800" i="1">
                            <a:latin typeface="Cambria Math" panose="02040503050406030204" pitchFamily="18" charset="0"/>
                            <a:ea typeface="Cambria Math" panose="02040503050406030204" pitchFamily="18" charset="0"/>
                          </a:rPr>
                          <m:t>𝑚</m:t>
                        </m:r>
                      </m:e>
                    </m:d>
                  </m:oMath>
                </a14:m>
                <a:endParaRPr lang="es-CL" sz="2800" i="1" dirty="0">
                  <a:latin typeface="Cambria Math" panose="02040503050406030204" pitchFamily="18" charset="0"/>
                  <a:ea typeface="Cambria Math" panose="02040503050406030204" pitchFamily="18" charset="0"/>
                </a:endParaRPr>
              </a:p>
              <a:p>
                <a:pPr>
                  <a:lnSpc>
                    <a:spcPct val="90000"/>
                  </a:lnSpc>
                  <a:spcBef>
                    <a:spcPts val="600"/>
                  </a:spcBef>
                  <a:spcAft>
                    <a:spcPts val="600"/>
                  </a:spcAft>
                </a:pPr>
                <a14:m>
                  <m:oMath xmlns:m="http://schemas.openxmlformats.org/officeDocument/2006/math">
                    <m:sSub>
                      <m:sSubPr>
                        <m:ctrlPr>
                          <a:rPr lang="es-ES" sz="2800" i="1">
                            <a:latin typeface="Cambria Math" panose="02040503050406030204" pitchFamily="18" charset="0"/>
                            <a:ea typeface="Cambria Math" panose="02040503050406030204" pitchFamily="18" charset="0"/>
                          </a:rPr>
                        </m:ctrlPr>
                      </m:sSubPr>
                      <m:e>
                        <m:r>
                          <m:rPr>
                            <m:sty m:val="p"/>
                          </m:rPr>
                          <a:rPr lang="es-ES" sz="2800" i="1">
                            <a:latin typeface="Cambria Math" panose="02040503050406030204" pitchFamily="18" charset="0"/>
                            <a:ea typeface="Cambria Math" panose="02040503050406030204" pitchFamily="18" charset="0"/>
                          </a:rPr>
                          <m:t>∇</m:t>
                        </m:r>
                      </m:e>
                      <m:sub>
                        <m:r>
                          <a:rPr lang="es-CL" sz="2800" i="1">
                            <a:latin typeface="Cambria Math" panose="02040503050406030204" pitchFamily="18" charset="0"/>
                            <a:ea typeface="Cambria Math" panose="02040503050406030204" pitchFamily="18" charset="0"/>
                          </a:rPr>
                          <m:t>𝑇𝑜𝑡𝑎𝑙</m:t>
                        </m:r>
                        <m:r>
                          <a:rPr lang="es-CL" sz="2800" i="1">
                            <a:latin typeface="Cambria Math" panose="02040503050406030204" pitchFamily="18" charset="0"/>
                            <a:ea typeface="Cambria Math" panose="02040503050406030204" pitchFamily="18" charset="0"/>
                          </a:rPr>
                          <m:t> </m:t>
                        </m:r>
                        <m:r>
                          <a:rPr lang="es-CL" sz="2800" i="1">
                            <a:latin typeface="Cambria Math" panose="02040503050406030204" pitchFamily="18" charset="0"/>
                            <a:ea typeface="Cambria Math" panose="02040503050406030204" pitchFamily="18" charset="0"/>
                          </a:rPr>
                          <m:t>𝑑𝑒𝑙</m:t>
                        </m:r>
                        <m:r>
                          <a:rPr lang="es-CL" sz="2800" i="1">
                            <a:latin typeface="Cambria Math" panose="02040503050406030204" pitchFamily="18" charset="0"/>
                            <a:ea typeface="Cambria Math" panose="02040503050406030204" pitchFamily="18" charset="0"/>
                          </a:rPr>
                          <m:t> </m:t>
                        </m:r>
                        <m:r>
                          <a:rPr lang="es-CL" sz="2800" i="1">
                            <a:latin typeface="Cambria Math" panose="02040503050406030204" pitchFamily="18" charset="0"/>
                            <a:ea typeface="Cambria Math" panose="02040503050406030204" pitchFamily="18" charset="0"/>
                          </a:rPr>
                          <m:t>𝑏𝑢𝑞𝑢𝑒</m:t>
                        </m:r>
                      </m:sub>
                    </m:sSub>
                    <m:r>
                      <a:rPr lang="es-CL" sz="2800" i="1">
                        <a:latin typeface="Cambria Math" panose="02040503050406030204" pitchFamily="18" charset="0"/>
                        <a:ea typeface="Cambria Math" panose="02040503050406030204" pitchFamily="18" charset="0"/>
                      </a:rPr>
                      <m:t>=63.000</m:t>
                    </m:r>
                    <m:d>
                      <m:dPr>
                        <m:ctrlPr>
                          <a:rPr lang="es-CL" sz="2800" i="1">
                            <a:latin typeface="Cambria Math" panose="02040503050406030204" pitchFamily="18" charset="0"/>
                            <a:ea typeface="Cambria Math" panose="02040503050406030204" pitchFamily="18" charset="0"/>
                          </a:rPr>
                        </m:ctrlPr>
                      </m:dPr>
                      <m:e>
                        <m:sSup>
                          <m:sSupPr>
                            <m:ctrlPr>
                              <a:rPr lang="es-CL" sz="2800" i="1">
                                <a:latin typeface="Cambria Math" panose="02040503050406030204" pitchFamily="18" charset="0"/>
                                <a:ea typeface="Cambria Math" panose="02040503050406030204" pitchFamily="18" charset="0"/>
                              </a:rPr>
                            </m:ctrlPr>
                          </m:sSupPr>
                          <m:e>
                            <m:r>
                              <a:rPr lang="es-CL" sz="2800" i="1">
                                <a:latin typeface="Cambria Math" panose="02040503050406030204" pitchFamily="18" charset="0"/>
                                <a:ea typeface="Cambria Math" panose="02040503050406030204" pitchFamily="18" charset="0"/>
                              </a:rPr>
                              <m:t>𝑚</m:t>
                            </m:r>
                          </m:e>
                          <m:sup>
                            <m:r>
                              <a:rPr lang="es-CL" sz="2800" i="1">
                                <a:latin typeface="Cambria Math" panose="02040503050406030204" pitchFamily="18" charset="0"/>
                                <a:ea typeface="Cambria Math" panose="02040503050406030204" pitchFamily="18" charset="0"/>
                              </a:rPr>
                              <m:t>3</m:t>
                            </m:r>
                          </m:sup>
                        </m:sSup>
                      </m:e>
                    </m:d>
                  </m:oMath>
                </a14:m>
                <a:endParaRPr lang="es-ES" sz="2800" i="1" dirty="0">
                  <a:latin typeface="Cambria Math" panose="02040503050406030204" pitchFamily="18" charset="0"/>
                  <a:ea typeface="Cambria Math" panose="02040503050406030204" pitchFamily="18" charset="0"/>
                </a:endParaRPr>
              </a:p>
              <a:p>
                <a:pPr>
                  <a:lnSpc>
                    <a:spcPct val="90000"/>
                  </a:lnSpc>
                  <a:spcBef>
                    <a:spcPts val="600"/>
                  </a:spcBef>
                  <a:spcAft>
                    <a:spcPts val="600"/>
                  </a:spcAft>
                </a:pPr>
                <a14:m>
                  <m:oMath xmlns:m="http://schemas.openxmlformats.org/officeDocument/2006/math">
                    <m:r>
                      <a:rPr lang="es-CL" sz="2800" b="0" i="1" smtClean="0">
                        <a:latin typeface="Cambria Math" panose="02040503050406030204" pitchFamily="18" charset="0"/>
                      </a:rPr>
                      <m:t>𝑅</m:t>
                    </m:r>
                    <m:r>
                      <a:rPr lang="es-CL" sz="2800" b="0" i="1" smtClean="0">
                        <a:latin typeface="Cambria Math" panose="02040503050406030204" pitchFamily="18" charset="0"/>
                      </a:rPr>
                      <m:t>.</m:t>
                    </m:r>
                    <m:r>
                      <a:rPr lang="es-CL" sz="2800" b="0" i="1" smtClean="0">
                        <a:latin typeface="Cambria Math" panose="02040503050406030204" pitchFamily="18" charset="0"/>
                      </a:rPr>
                      <m:t>𝐵</m:t>
                    </m:r>
                    <m:r>
                      <a:rPr lang="es-CL" sz="2800" b="0" i="1" smtClean="0">
                        <a:latin typeface="Cambria Math" panose="02040503050406030204" pitchFamily="18" charset="0"/>
                      </a:rPr>
                      <m:t>.=</m:t>
                    </m:r>
                    <m:sSub>
                      <m:sSubPr>
                        <m:ctrlPr>
                          <a:rPr lang="es-ES" sz="2800" i="1">
                            <a:latin typeface="Cambria Math" panose="02040503050406030204" pitchFamily="18" charset="0"/>
                            <a:ea typeface="Cambria Math" panose="02040503050406030204" pitchFamily="18" charset="0"/>
                          </a:rPr>
                        </m:ctrlPr>
                      </m:sSubPr>
                      <m:e>
                        <m:r>
                          <m:rPr>
                            <m:sty m:val="p"/>
                          </m:rPr>
                          <a:rPr lang="es-ES" sz="2800" i="1">
                            <a:latin typeface="Cambria Math" panose="02040503050406030204" pitchFamily="18" charset="0"/>
                            <a:ea typeface="Cambria Math" panose="02040503050406030204" pitchFamily="18" charset="0"/>
                          </a:rPr>
                          <m:t>∇</m:t>
                        </m:r>
                      </m:e>
                      <m:sub>
                        <m:r>
                          <a:rPr lang="es-CL" sz="2800" i="1">
                            <a:latin typeface="Cambria Math" panose="02040503050406030204" pitchFamily="18" charset="0"/>
                            <a:ea typeface="Cambria Math" panose="02040503050406030204" pitchFamily="18" charset="0"/>
                          </a:rPr>
                          <m:t>𝑇𝑜𝑡𝑎𝑙</m:t>
                        </m:r>
                        <m:r>
                          <a:rPr lang="es-CL" sz="2800" i="1">
                            <a:latin typeface="Cambria Math" panose="02040503050406030204" pitchFamily="18" charset="0"/>
                            <a:ea typeface="Cambria Math" panose="02040503050406030204" pitchFamily="18" charset="0"/>
                          </a:rPr>
                          <m:t> </m:t>
                        </m:r>
                        <m:r>
                          <a:rPr lang="es-CL" sz="2800" i="1">
                            <a:latin typeface="Cambria Math" panose="02040503050406030204" pitchFamily="18" charset="0"/>
                            <a:ea typeface="Cambria Math" panose="02040503050406030204" pitchFamily="18" charset="0"/>
                          </a:rPr>
                          <m:t>𝑑𝑒𝑙</m:t>
                        </m:r>
                        <m:r>
                          <a:rPr lang="es-CL" sz="2800" i="1">
                            <a:latin typeface="Cambria Math" panose="02040503050406030204" pitchFamily="18" charset="0"/>
                            <a:ea typeface="Cambria Math" panose="02040503050406030204" pitchFamily="18" charset="0"/>
                          </a:rPr>
                          <m:t> </m:t>
                        </m:r>
                        <m:r>
                          <a:rPr lang="es-CL" sz="2800" i="1">
                            <a:latin typeface="Cambria Math" panose="02040503050406030204" pitchFamily="18" charset="0"/>
                            <a:ea typeface="Cambria Math" panose="02040503050406030204" pitchFamily="18" charset="0"/>
                          </a:rPr>
                          <m:t>𝑏𝑢𝑞𝑢𝑒</m:t>
                        </m:r>
                      </m:sub>
                    </m:sSub>
                    <m:r>
                      <a:rPr lang="es-CL" sz="2800" b="0" i="1" smtClean="0">
                        <a:latin typeface="Cambria Math" panose="02040503050406030204" pitchFamily="18" charset="0"/>
                        <a:ea typeface="Cambria Math" panose="02040503050406030204" pitchFamily="18" charset="0"/>
                      </a:rPr>
                      <m:t>−</m:t>
                    </m:r>
                    <m:sSub>
                      <m:sSubPr>
                        <m:ctrlPr>
                          <a:rPr lang="es-ES" sz="2800" i="1">
                            <a:latin typeface="Cambria Math" panose="02040503050406030204" pitchFamily="18" charset="0"/>
                            <a:ea typeface="Cambria Math" panose="02040503050406030204" pitchFamily="18" charset="0"/>
                          </a:rPr>
                        </m:ctrlPr>
                      </m:sSubPr>
                      <m:e>
                        <m:r>
                          <m:rPr>
                            <m:sty m:val="p"/>
                          </m:rPr>
                          <a:rPr lang="es-ES" sz="2800" i="1">
                            <a:latin typeface="Cambria Math" panose="02040503050406030204" pitchFamily="18" charset="0"/>
                            <a:ea typeface="Cambria Math" panose="02040503050406030204" pitchFamily="18" charset="0"/>
                          </a:rPr>
                          <m:t>∇</m:t>
                        </m:r>
                      </m:e>
                      <m:sub>
                        <m:r>
                          <a:rPr lang="es-CL" sz="2800" i="1">
                            <a:latin typeface="Cambria Math" panose="02040503050406030204" pitchFamily="18" charset="0"/>
                            <a:ea typeface="Cambria Math" panose="02040503050406030204" pitchFamily="18" charset="0"/>
                          </a:rPr>
                          <m:t>𝑎𝑔𝑢𝑎</m:t>
                        </m:r>
                        <m:r>
                          <a:rPr lang="es-CL" sz="2800" i="1">
                            <a:latin typeface="Cambria Math" panose="02040503050406030204" pitchFamily="18" charset="0"/>
                            <a:ea typeface="Cambria Math" panose="02040503050406030204" pitchFamily="18" charset="0"/>
                          </a:rPr>
                          <m:t> </m:t>
                        </m:r>
                        <m:r>
                          <a:rPr lang="es-CL" sz="2800" i="1">
                            <a:latin typeface="Cambria Math" panose="02040503050406030204" pitchFamily="18" charset="0"/>
                            <a:ea typeface="Cambria Math" panose="02040503050406030204" pitchFamily="18" charset="0"/>
                          </a:rPr>
                          <m:t>𝑑𝑒𝑠𝑝𝑙𝑎𝑧𝑎𝑑𝑎</m:t>
                        </m:r>
                      </m:sub>
                    </m:sSub>
                  </m:oMath>
                </a14:m>
                <a:endParaRPr lang="es-ES" sz="2800" dirty="0"/>
              </a:p>
              <a:p>
                <a:pPr>
                  <a:lnSpc>
                    <a:spcPct val="90000"/>
                  </a:lnSpc>
                  <a:spcBef>
                    <a:spcPts val="600"/>
                  </a:spcBef>
                  <a:spcAft>
                    <a:spcPts val="600"/>
                  </a:spcAft>
                </a:pPr>
                <a14:m>
                  <m:oMath xmlns:m="http://schemas.openxmlformats.org/officeDocument/2006/math">
                    <m:r>
                      <a:rPr lang="es-ES" sz="2800" i="1" smtClean="0">
                        <a:latin typeface="Cambria Math" panose="02040503050406030204" pitchFamily="18" charset="0"/>
                        <a:ea typeface="Cambria Math" panose="02040503050406030204" pitchFamily="18" charset="0"/>
                      </a:rPr>
                      <m:t>∴</m:t>
                    </m:r>
                    <m:r>
                      <a:rPr lang="es-CL" sz="2800" b="0" i="1" smtClean="0">
                        <a:latin typeface="Cambria Math" panose="02040503050406030204" pitchFamily="18" charset="0"/>
                        <a:ea typeface="Cambria Math" panose="02040503050406030204" pitchFamily="18" charset="0"/>
                      </a:rPr>
                      <m:t>𝑅</m:t>
                    </m:r>
                    <m:r>
                      <a:rPr lang="es-CL" sz="2800" b="0" i="1" smtClean="0">
                        <a:latin typeface="Cambria Math" panose="02040503050406030204" pitchFamily="18" charset="0"/>
                        <a:ea typeface="Cambria Math" panose="02040503050406030204" pitchFamily="18" charset="0"/>
                      </a:rPr>
                      <m:t>.</m:t>
                    </m:r>
                    <m:r>
                      <a:rPr lang="es-CL" sz="2800" b="0" i="1" smtClean="0">
                        <a:latin typeface="Cambria Math" panose="02040503050406030204" pitchFamily="18" charset="0"/>
                        <a:ea typeface="Cambria Math" panose="02040503050406030204" pitchFamily="18" charset="0"/>
                      </a:rPr>
                      <m:t>𝐵</m:t>
                    </m:r>
                    <m:r>
                      <a:rPr lang="es-CL" sz="2800" b="0" i="1" smtClean="0">
                        <a:latin typeface="Cambria Math" panose="02040503050406030204" pitchFamily="18" charset="0"/>
                        <a:ea typeface="Cambria Math" panose="02040503050406030204" pitchFamily="18" charset="0"/>
                      </a:rPr>
                      <m:t>.=43.500</m:t>
                    </m:r>
                    <m:d>
                      <m:dPr>
                        <m:ctrlPr>
                          <a:rPr lang="es-CL" sz="2800" b="0" i="1" smtClean="0">
                            <a:latin typeface="Cambria Math" panose="02040503050406030204" pitchFamily="18" charset="0"/>
                            <a:ea typeface="Cambria Math" panose="02040503050406030204" pitchFamily="18" charset="0"/>
                          </a:rPr>
                        </m:ctrlPr>
                      </m:dPr>
                      <m:e>
                        <m:sSup>
                          <m:sSupPr>
                            <m:ctrlPr>
                              <a:rPr lang="es-CL" sz="2800" i="1">
                                <a:latin typeface="Cambria Math" panose="02040503050406030204" pitchFamily="18" charset="0"/>
                                <a:ea typeface="Cambria Math" panose="02040503050406030204" pitchFamily="18" charset="0"/>
                              </a:rPr>
                            </m:ctrlPr>
                          </m:sSupPr>
                          <m:e>
                            <m:r>
                              <a:rPr lang="es-CL" sz="2800" i="1">
                                <a:latin typeface="Cambria Math" panose="02040503050406030204" pitchFamily="18" charset="0"/>
                                <a:ea typeface="Cambria Math" panose="02040503050406030204" pitchFamily="18" charset="0"/>
                              </a:rPr>
                              <m:t>𝑚</m:t>
                            </m:r>
                          </m:e>
                          <m:sup>
                            <m:r>
                              <a:rPr lang="es-CL" sz="2800" i="1">
                                <a:latin typeface="Cambria Math" panose="02040503050406030204" pitchFamily="18" charset="0"/>
                                <a:ea typeface="Cambria Math" panose="02040503050406030204" pitchFamily="18" charset="0"/>
                              </a:rPr>
                              <m:t>3</m:t>
                            </m:r>
                          </m:sup>
                        </m:sSup>
                      </m:e>
                    </m:d>
                    <m:r>
                      <a:rPr lang="es-CL" sz="2800" b="0" i="1" smtClean="0">
                        <a:latin typeface="Cambria Math" panose="02040503050406030204" pitchFamily="18" charset="0"/>
                        <a:ea typeface="Cambria Math" panose="02040503050406030204" pitchFamily="18" charset="0"/>
                      </a:rPr>
                      <m:t> ó 69% </m:t>
                    </m:r>
                    <m:d>
                      <m:dPr>
                        <m:begChr m:val="["/>
                        <m:endChr m:val="]"/>
                        <m:ctrlPr>
                          <a:rPr lang="es-CL" sz="2800" b="0" i="1" smtClean="0">
                            <a:solidFill>
                              <a:schemeClr val="bg1">
                                <a:lumMod val="65000"/>
                              </a:schemeClr>
                            </a:solidFill>
                            <a:latin typeface="Cambria Math" panose="02040503050406030204" pitchFamily="18" charset="0"/>
                            <a:ea typeface="Cambria Math" panose="02040503050406030204" pitchFamily="18" charset="0"/>
                          </a:rPr>
                        </m:ctrlPr>
                      </m:dPr>
                      <m:e>
                        <m:f>
                          <m:fPr>
                            <m:ctrlPr>
                              <a:rPr lang="es-CL" sz="2800" b="0" i="1" smtClean="0">
                                <a:solidFill>
                                  <a:schemeClr val="bg1">
                                    <a:lumMod val="65000"/>
                                  </a:schemeClr>
                                </a:solidFill>
                                <a:latin typeface="Cambria Math" panose="02040503050406030204" pitchFamily="18" charset="0"/>
                                <a:ea typeface="Cambria Math" panose="02040503050406030204" pitchFamily="18" charset="0"/>
                              </a:rPr>
                            </m:ctrlPr>
                          </m:fPr>
                          <m:num>
                            <m:r>
                              <a:rPr lang="es-CL" sz="2800" i="1">
                                <a:solidFill>
                                  <a:schemeClr val="bg1">
                                    <a:lumMod val="65000"/>
                                  </a:schemeClr>
                                </a:solidFill>
                                <a:latin typeface="Cambria Math" panose="02040503050406030204" pitchFamily="18" charset="0"/>
                                <a:ea typeface="Cambria Math" panose="02040503050406030204" pitchFamily="18" charset="0"/>
                              </a:rPr>
                              <m:t>19.500</m:t>
                            </m:r>
                            <m:d>
                              <m:dPr>
                                <m:ctrlPr>
                                  <a:rPr lang="es-CL" sz="2800" i="1">
                                    <a:solidFill>
                                      <a:schemeClr val="bg1">
                                        <a:lumMod val="65000"/>
                                      </a:schemeClr>
                                    </a:solidFill>
                                    <a:latin typeface="Cambria Math" panose="02040503050406030204" pitchFamily="18" charset="0"/>
                                    <a:ea typeface="Cambria Math" panose="02040503050406030204" pitchFamily="18" charset="0"/>
                                  </a:rPr>
                                </m:ctrlPr>
                              </m:dPr>
                              <m:e>
                                <m:sSup>
                                  <m:sSupPr>
                                    <m:ctrlPr>
                                      <a:rPr lang="es-CL" sz="2800" i="1">
                                        <a:solidFill>
                                          <a:schemeClr val="bg1">
                                            <a:lumMod val="65000"/>
                                          </a:schemeClr>
                                        </a:solidFill>
                                        <a:latin typeface="Cambria Math" panose="02040503050406030204" pitchFamily="18" charset="0"/>
                                        <a:ea typeface="Cambria Math" panose="02040503050406030204" pitchFamily="18" charset="0"/>
                                      </a:rPr>
                                    </m:ctrlPr>
                                  </m:sSupPr>
                                  <m:e>
                                    <m:r>
                                      <a:rPr lang="es-CL" sz="2800" i="1">
                                        <a:solidFill>
                                          <a:schemeClr val="bg1">
                                            <a:lumMod val="65000"/>
                                          </a:schemeClr>
                                        </a:solidFill>
                                        <a:latin typeface="Cambria Math" panose="02040503050406030204" pitchFamily="18" charset="0"/>
                                        <a:ea typeface="Cambria Math" panose="02040503050406030204" pitchFamily="18" charset="0"/>
                                      </a:rPr>
                                      <m:t>𝑚</m:t>
                                    </m:r>
                                  </m:e>
                                  <m:sup>
                                    <m:r>
                                      <a:rPr lang="es-CL" sz="2800" i="1">
                                        <a:solidFill>
                                          <a:schemeClr val="bg1">
                                            <a:lumMod val="65000"/>
                                          </a:schemeClr>
                                        </a:solidFill>
                                        <a:latin typeface="Cambria Math" panose="02040503050406030204" pitchFamily="18" charset="0"/>
                                        <a:ea typeface="Cambria Math" panose="02040503050406030204" pitchFamily="18" charset="0"/>
                                      </a:rPr>
                                      <m:t>3</m:t>
                                    </m:r>
                                  </m:sup>
                                </m:sSup>
                              </m:e>
                            </m:d>
                          </m:num>
                          <m:den>
                            <m:r>
                              <a:rPr lang="es-CL" sz="2800" i="1">
                                <a:solidFill>
                                  <a:schemeClr val="bg1">
                                    <a:lumMod val="65000"/>
                                  </a:schemeClr>
                                </a:solidFill>
                                <a:latin typeface="Cambria Math" panose="02040503050406030204" pitchFamily="18" charset="0"/>
                                <a:ea typeface="Cambria Math" panose="02040503050406030204" pitchFamily="18" charset="0"/>
                              </a:rPr>
                              <m:t>63.000</m:t>
                            </m:r>
                            <m:d>
                              <m:dPr>
                                <m:ctrlPr>
                                  <a:rPr lang="es-CL" sz="2800" i="1">
                                    <a:solidFill>
                                      <a:schemeClr val="bg1">
                                        <a:lumMod val="65000"/>
                                      </a:schemeClr>
                                    </a:solidFill>
                                    <a:latin typeface="Cambria Math" panose="02040503050406030204" pitchFamily="18" charset="0"/>
                                    <a:ea typeface="Cambria Math" panose="02040503050406030204" pitchFamily="18" charset="0"/>
                                  </a:rPr>
                                </m:ctrlPr>
                              </m:dPr>
                              <m:e>
                                <m:sSup>
                                  <m:sSupPr>
                                    <m:ctrlPr>
                                      <a:rPr lang="es-CL" sz="2800" i="1">
                                        <a:solidFill>
                                          <a:schemeClr val="bg1">
                                            <a:lumMod val="65000"/>
                                          </a:schemeClr>
                                        </a:solidFill>
                                        <a:latin typeface="Cambria Math" panose="02040503050406030204" pitchFamily="18" charset="0"/>
                                        <a:ea typeface="Cambria Math" panose="02040503050406030204" pitchFamily="18" charset="0"/>
                                      </a:rPr>
                                    </m:ctrlPr>
                                  </m:sSupPr>
                                  <m:e>
                                    <m:r>
                                      <a:rPr lang="es-CL" sz="2800" i="1">
                                        <a:solidFill>
                                          <a:schemeClr val="bg1">
                                            <a:lumMod val="65000"/>
                                          </a:schemeClr>
                                        </a:solidFill>
                                        <a:latin typeface="Cambria Math" panose="02040503050406030204" pitchFamily="18" charset="0"/>
                                        <a:ea typeface="Cambria Math" panose="02040503050406030204" pitchFamily="18" charset="0"/>
                                      </a:rPr>
                                      <m:t>𝑚</m:t>
                                    </m:r>
                                  </m:e>
                                  <m:sup>
                                    <m:r>
                                      <a:rPr lang="es-CL" sz="2800" i="1">
                                        <a:solidFill>
                                          <a:schemeClr val="bg1">
                                            <a:lumMod val="65000"/>
                                          </a:schemeClr>
                                        </a:solidFill>
                                        <a:latin typeface="Cambria Math" panose="02040503050406030204" pitchFamily="18" charset="0"/>
                                        <a:ea typeface="Cambria Math" panose="02040503050406030204" pitchFamily="18" charset="0"/>
                                      </a:rPr>
                                      <m:t>3</m:t>
                                    </m:r>
                                  </m:sup>
                                </m:sSup>
                              </m:e>
                            </m:d>
                          </m:den>
                        </m:f>
                        <m:r>
                          <a:rPr lang="es-CL" sz="2800" b="0" i="1" smtClean="0">
                            <a:solidFill>
                              <a:schemeClr val="bg1">
                                <a:lumMod val="65000"/>
                              </a:schemeClr>
                            </a:solidFill>
                            <a:latin typeface="Cambria Math" panose="02040503050406030204" pitchFamily="18" charset="0"/>
                            <a:ea typeface="Cambria Math" panose="02040503050406030204" pitchFamily="18" charset="0"/>
                          </a:rPr>
                          <m:t>×100</m:t>
                        </m:r>
                      </m:e>
                    </m:d>
                  </m:oMath>
                </a14:m>
                <a:endParaRPr lang="es-ES" sz="2800" dirty="0"/>
              </a:p>
            </p:txBody>
          </p:sp>
        </mc:Choice>
        <mc:Fallback>
          <p:sp>
            <p:nvSpPr>
              <p:cNvPr id="97283" name="Rectangle 3"/>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E231761A-9699-602F-B4A9-FD08007D011A}"/>
              </a:ext>
            </a:extLst>
          </p:cNvPr>
          <p:cNvSpPr>
            <a:spLocks noGrp="1"/>
          </p:cNvSpPr>
          <p:nvPr>
            <p:ph type="dt" sz="half" idx="10"/>
          </p:nvPr>
        </p:nvSpPr>
        <p:spPr/>
        <p:txBody>
          <a:bodyPr/>
          <a:lstStyle/>
          <a:p>
            <a:pPr>
              <a:defRPr/>
            </a:pPr>
            <a:fld id="{23035191-E430-4123-8F75-E1C7DE52C358}" type="datetime1">
              <a:rPr lang="es-CL" smtClean="0"/>
              <a:t>18-03-2024</a:t>
            </a:fld>
            <a:endParaRPr lang="es-ES"/>
          </a:p>
        </p:txBody>
      </p:sp>
      <p:sp>
        <p:nvSpPr>
          <p:cNvPr id="3" name="Marcador de pie de página 2">
            <a:extLst>
              <a:ext uri="{FF2B5EF4-FFF2-40B4-BE49-F238E27FC236}">
                <a16:creationId xmlns:a16="http://schemas.microsoft.com/office/drawing/2014/main" id="{246B4D31-D055-09CC-DFCE-FC545A00A362}"/>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A528081-8130-4669-A00D-8323335D3428}" type="slidenum">
              <a:rPr lang="es-ES"/>
              <a:pPr/>
              <a:t>38</a:t>
            </a:fld>
            <a:endParaRPr lang="es-ES"/>
          </a:p>
        </p:txBody>
      </p:sp>
      <p:sp>
        <p:nvSpPr>
          <p:cNvPr id="98306"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Cálculo de calados- Ejemplo 2</a:t>
            </a:r>
            <a:endParaRPr lang="es-ES" dirty="0"/>
          </a:p>
        </p:txBody>
      </p:sp>
      <p:sp>
        <p:nvSpPr>
          <p:cNvPr id="98307" name="Rectangle 3"/>
          <p:cNvSpPr>
            <a:spLocks noGrp="1" noChangeArrowheads="1"/>
          </p:cNvSpPr>
          <p:nvPr>
            <p:ph type="body" idx="1"/>
          </p:nvPr>
        </p:nvSpPr>
        <p:spPr/>
        <p:txBody>
          <a:bodyPr/>
          <a:lstStyle/>
          <a:p>
            <a:pPr>
              <a:lnSpc>
                <a:spcPct val="90000"/>
              </a:lnSpc>
            </a:pPr>
            <a:r>
              <a:rPr lang="es-ES" dirty="0"/>
              <a:t>Una barcaza con la forma de caja de 16 m x 6 m x 5 m, se encuentra atracada a un buque en agua dulce, con un calado de 3,5 m. </a:t>
            </a:r>
          </a:p>
          <a:p>
            <a:pPr>
              <a:lnSpc>
                <a:spcPct val="90000"/>
              </a:lnSpc>
            </a:pPr>
            <a:r>
              <a:rPr lang="es-ES" dirty="0"/>
              <a:t>La barcaza debe ser izada a bordo por un pescante del buque. </a:t>
            </a:r>
          </a:p>
          <a:p>
            <a:pPr>
              <a:lnSpc>
                <a:spcPct val="90000"/>
              </a:lnSpc>
            </a:pPr>
            <a:r>
              <a:rPr lang="es-ES" dirty="0"/>
              <a:t>Encontrar la carga que sustenta el pescante del buque en toneladas cuando la barcaza ha sido izada parcialmente y se encuentra con un calado de 2 m.</a:t>
            </a:r>
          </a:p>
        </p:txBody>
      </p:sp>
      <p:sp>
        <p:nvSpPr>
          <p:cNvPr id="2" name="Marcador de fecha 1">
            <a:extLst>
              <a:ext uri="{FF2B5EF4-FFF2-40B4-BE49-F238E27FC236}">
                <a16:creationId xmlns:a16="http://schemas.microsoft.com/office/drawing/2014/main" id="{99DFF478-AD33-A45C-C9AA-91E3579E219A}"/>
              </a:ext>
            </a:extLst>
          </p:cNvPr>
          <p:cNvSpPr>
            <a:spLocks noGrp="1"/>
          </p:cNvSpPr>
          <p:nvPr>
            <p:ph type="dt" sz="half" idx="10"/>
          </p:nvPr>
        </p:nvSpPr>
        <p:spPr/>
        <p:txBody>
          <a:bodyPr/>
          <a:lstStyle/>
          <a:p>
            <a:pPr>
              <a:defRPr/>
            </a:pPr>
            <a:fld id="{A312F32E-835D-40C4-8389-EE79ECA3EE2C}" type="datetime1">
              <a:rPr lang="es-CL" smtClean="0"/>
              <a:t>18-03-2024</a:t>
            </a:fld>
            <a:endParaRPr lang="es-ES"/>
          </a:p>
        </p:txBody>
      </p:sp>
      <p:sp>
        <p:nvSpPr>
          <p:cNvPr id="3" name="Marcador de pie de página 2">
            <a:extLst>
              <a:ext uri="{FF2B5EF4-FFF2-40B4-BE49-F238E27FC236}">
                <a16:creationId xmlns:a16="http://schemas.microsoft.com/office/drawing/2014/main" id="{DB18FB2B-B4AB-E057-AB24-987D00F38627}"/>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CCA93E63-7D6E-4DC4-A59F-F76A03CACA68}" type="slidenum">
              <a:rPr lang="es-ES"/>
              <a:pPr/>
              <a:t>39</a:t>
            </a:fld>
            <a:endParaRPr lang="es-ES"/>
          </a:p>
        </p:txBody>
      </p:sp>
      <p:sp>
        <p:nvSpPr>
          <p:cNvPr id="99330"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calculo de calados- Resolución ejemplo 2</a:t>
            </a:r>
          </a:p>
        </p:txBody>
      </p:sp>
      <mc:AlternateContent xmlns:mc="http://schemas.openxmlformats.org/markup-compatibility/2006">
        <mc:Choice xmlns:a14="http://schemas.microsoft.com/office/drawing/2010/main" Requires="a14">
          <p:sp>
            <p:nvSpPr>
              <p:cNvPr id="99331" name="Rectangle 3"/>
              <p:cNvSpPr>
                <a:spLocks noGrp="1" noChangeArrowheads="1"/>
              </p:cNvSpPr>
              <p:nvPr>
                <p:ph type="body" idx="1"/>
              </p:nvPr>
            </p:nvSpPr>
            <p:spPr/>
            <p:txBody>
              <a:bodyPr>
                <a:normAutofit/>
              </a:bodyPr>
              <a:lstStyle/>
              <a:p>
                <a:r>
                  <a:rPr lang="es-ES" sz="2000" dirty="0"/>
                  <a:t>Por Arquímedes se sabe que la barcaza sufre una pérdida de masa equivalente al agua que desplaza.</a:t>
                </a:r>
                <a:endParaRPr lang="es-ES" sz="2000" baseline="30000" dirty="0"/>
              </a:p>
              <a:p>
                <a:r>
                  <a:rPr lang="es-ES" sz="2000" dirty="0"/>
                  <a:t>La carga del pescante con la barcaza a 2 m de calado  se puede encontrar haciendo la diferencia entre la masa de agua originalmente desplazada y la desplazada con el nuevo calado </a:t>
                </a:r>
              </a:p>
              <a:p>
                <a14:m>
                  <m:oMath xmlns:m="http://schemas.openxmlformats.org/officeDocument/2006/math">
                    <m:sSub>
                      <m:sSubPr>
                        <m:ctrlPr>
                          <a:rPr lang="es-ES" sz="2000" i="1" smtClean="0">
                            <a:latin typeface="Cambria Math" panose="02040503050406030204" pitchFamily="18" charset="0"/>
                            <a:ea typeface="Cambria Math" panose="02040503050406030204" pitchFamily="18" charset="0"/>
                          </a:rPr>
                        </m:ctrlPr>
                      </m:sSubPr>
                      <m:e>
                        <m:r>
                          <a:rPr lang="es-ES" sz="2000" i="1">
                            <a:latin typeface="Cambria Math" panose="02040503050406030204" pitchFamily="18" charset="0"/>
                            <a:ea typeface="Cambria Math" panose="02040503050406030204" pitchFamily="18" charset="0"/>
                          </a:rPr>
                          <m:t>∆</m:t>
                        </m:r>
                      </m:e>
                      <m:sub>
                        <m:r>
                          <a:rPr lang="es-CL" sz="2000" b="0" i="1" smtClean="0">
                            <a:latin typeface="Cambria Math" panose="02040503050406030204" pitchFamily="18" charset="0"/>
                            <a:ea typeface="Cambria Math" panose="02040503050406030204" pitchFamily="18" charset="0"/>
                          </a:rPr>
                          <m:t>𝑏𝑎𝑟𝑐𝑎𝑧𝑎</m:t>
                        </m:r>
                      </m:sub>
                    </m:sSub>
                    <m:r>
                      <a:rPr lang="es-ES" sz="200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𝑚𝑎𝑠𝑎</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𝑑𝑒</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𝑎𝑔𝑢𝑎</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𝑑𝑒𝑠𝑝𝑙𝑎𝑧𝑎𝑑𝑎</m:t>
                    </m:r>
                    <m:r>
                      <a:rPr lang="es-CL" sz="2000" b="0" i="1" smtClean="0">
                        <a:latin typeface="Cambria Math" panose="02040503050406030204" pitchFamily="18" charset="0"/>
                        <a:ea typeface="Cambria Math" panose="02040503050406030204" pitchFamily="18" charset="0"/>
                      </a:rPr>
                      <m:t>=</m:t>
                    </m:r>
                    <m:r>
                      <m:rPr>
                        <m:sty m:val="p"/>
                      </m:rP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m:t>
                    </m:r>
                    <m:sSub>
                      <m:sSubPr>
                        <m:ctrlPr>
                          <a:rPr lang="es-CL" sz="2000" b="0" i="1" smtClean="0">
                            <a:latin typeface="Cambria Math" panose="02040503050406030204" pitchFamily="18" charset="0"/>
                            <a:ea typeface="Cambria Math" panose="02040503050406030204" pitchFamily="18" charset="0"/>
                          </a:rPr>
                        </m:ctrlPr>
                      </m:sSubPr>
                      <m:e>
                        <m:r>
                          <a:rPr lang="es-CL" sz="2000" b="0" i="1" smtClean="0">
                            <a:latin typeface="Cambria Math" panose="02040503050406030204" pitchFamily="18" charset="0"/>
                            <a:ea typeface="Cambria Math" panose="02040503050406030204" pitchFamily="18" charset="0"/>
                          </a:rPr>
                          <m:t>𝜌</m:t>
                        </m:r>
                      </m:e>
                      <m:sub>
                        <m:r>
                          <a:rPr lang="es-CL" sz="2000" b="0" i="1" smtClean="0">
                            <a:latin typeface="Cambria Math" panose="02040503050406030204" pitchFamily="18" charset="0"/>
                            <a:ea typeface="Cambria Math" panose="02040503050406030204" pitchFamily="18" charset="0"/>
                          </a:rPr>
                          <m:t>𝑎𝑔𝑢𝑎</m:t>
                        </m:r>
                      </m:sub>
                    </m:sSub>
                  </m:oMath>
                </a14:m>
                <a:endParaRPr lang="es-ES" sz="2000" dirty="0"/>
              </a:p>
              <a:p>
                <a14:m>
                  <m:oMath xmlns:m="http://schemas.openxmlformats.org/officeDocument/2006/math">
                    <m:sSub>
                      <m:sSubPr>
                        <m:ctrlPr>
                          <a:rPr lang="es-ES" sz="2000" i="1">
                            <a:latin typeface="Cambria Math" panose="02040503050406030204" pitchFamily="18" charset="0"/>
                            <a:ea typeface="Cambria Math" panose="02040503050406030204" pitchFamily="18" charset="0"/>
                          </a:rPr>
                        </m:ctrlPr>
                      </m:sSubPr>
                      <m:e>
                        <m:r>
                          <a:rPr lang="es-ES" sz="2000" i="1">
                            <a:latin typeface="Cambria Math" panose="02040503050406030204" pitchFamily="18" charset="0"/>
                            <a:ea typeface="Cambria Math" panose="02040503050406030204" pitchFamily="18" charset="0"/>
                          </a:rPr>
                          <m:t>∆</m:t>
                        </m:r>
                      </m:e>
                      <m:sub>
                        <m:r>
                          <a:rPr lang="es-CL" sz="2000" i="1">
                            <a:latin typeface="Cambria Math" panose="02040503050406030204" pitchFamily="18" charset="0"/>
                            <a:ea typeface="Cambria Math" panose="02040503050406030204" pitchFamily="18" charset="0"/>
                          </a:rPr>
                          <m:t>𝑏𝑎𝑟𝑐𝑎𝑧𝑎</m:t>
                        </m:r>
                      </m:sub>
                    </m:sSub>
                    <m:r>
                      <a:rPr lang="es-CL" sz="200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16</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r>
                      <a:rPr lang="es-CL" sz="2000" b="0" i="1" smtClean="0">
                        <a:latin typeface="Cambria Math" panose="02040503050406030204" pitchFamily="18" charset="0"/>
                        <a:ea typeface="Cambria Math" panose="02040503050406030204" pitchFamily="18" charset="0"/>
                      </a:rPr>
                      <m:t>×6</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r>
                      <a:rPr lang="es-CL" sz="2000" b="0" i="1" smtClean="0">
                        <a:latin typeface="Cambria Math" panose="02040503050406030204" pitchFamily="18" charset="0"/>
                        <a:ea typeface="Cambria Math" panose="02040503050406030204" pitchFamily="18" charset="0"/>
                      </a:rPr>
                      <m:t>×</m:t>
                    </m:r>
                    <m:d>
                      <m:dPr>
                        <m:ctrlPr>
                          <a:rPr lang="es-CL" sz="2000" b="0" i="1" smtClean="0">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3,5−2</m:t>
                        </m:r>
                      </m:e>
                    </m:d>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r>
                      <a:rPr lang="es-CL" sz="2000" b="0" i="1" smtClean="0">
                        <a:latin typeface="Cambria Math" panose="02040503050406030204" pitchFamily="18" charset="0"/>
                        <a:ea typeface="Cambria Math" panose="02040503050406030204" pitchFamily="18" charset="0"/>
                      </a:rPr>
                      <m:t>×1</m:t>
                    </m:r>
                    <m:d>
                      <m:dPr>
                        <m:ctrlPr>
                          <a:rPr lang="es-CL" sz="2000" b="0" i="1" smtClean="0">
                            <a:latin typeface="Cambria Math" panose="02040503050406030204" pitchFamily="18" charset="0"/>
                            <a:ea typeface="Cambria Math" panose="02040503050406030204" pitchFamily="18" charset="0"/>
                          </a:rPr>
                        </m:ctrlPr>
                      </m:dPr>
                      <m:e>
                        <m:f>
                          <m:fPr>
                            <m:type m:val="skw"/>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𝑡</m:t>
                            </m:r>
                          </m:num>
                          <m:den>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𝑚</m:t>
                                </m:r>
                              </m:e>
                              <m:sup>
                                <m:r>
                                  <a:rPr lang="es-CL" sz="2000" b="0" i="1" smtClean="0">
                                    <a:latin typeface="Cambria Math" panose="02040503050406030204" pitchFamily="18" charset="0"/>
                                    <a:ea typeface="Cambria Math" panose="02040503050406030204" pitchFamily="18" charset="0"/>
                                  </a:rPr>
                                  <m:t>3</m:t>
                                </m:r>
                              </m:sup>
                            </m:sSup>
                          </m:den>
                        </m:f>
                      </m:e>
                    </m:d>
                    <m:r>
                      <a:rPr lang="es-CL" sz="2000" b="0" i="1" smtClean="0">
                        <a:latin typeface="Cambria Math" panose="02040503050406030204" pitchFamily="18" charset="0"/>
                        <a:ea typeface="Cambria Math" panose="02040503050406030204" pitchFamily="18" charset="0"/>
                      </a:rPr>
                      <m:t>=144</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𝑡</m:t>
                        </m:r>
                      </m:e>
                    </m:d>
                  </m:oMath>
                </a14:m>
                <a:endParaRPr lang="es-ES" sz="2000" dirty="0"/>
              </a:p>
              <a:p>
                <a14:m>
                  <m:oMath xmlns:m="http://schemas.openxmlformats.org/officeDocument/2006/math">
                    <m:r>
                      <a:rPr lang="es-ES" sz="200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𝐿𝑎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𝑐𝑎𝑟𝑔𝑎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𝑑𝑒𝑙</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𝑝𝑒𝑠𝑐𝑎𝑛𝑡𝑒</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𝑒𝑛</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𝑒𝑠𝑎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𝑐𝑜𝑑𝑖𝑐𝑖</m:t>
                    </m:r>
                    <m:r>
                      <a:rPr lang="es-CL" sz="2000" b="0" i="1" dirty="0" smtClean="0">
                        <a:latin typeface="Cambria Math" panose="02040503050406030204" pitchFamily="18" charset="0"/>
                        <a:ea typeface="Cambria Math" panose="02040503050406030204" pitchFamily="18" charset="0"/>
                      </a:rPr>
                      <m:t>ó</m:t>
                    </m:r>
                    <m:r>
                      <a:rPr lang="es-CL" sz="2000" b="0" i="1" dirty="0" smtClean="0">
                        <a:latin typeface="Cambria Math" panose="02040503050406030204" pitchFamily="18" charset="0"/>
                        <a:ea typeface="Cambria Math" panose="02040503050406030204" pitchFamily="18" charset="0"/>
                      </a:rPr>
                      <m:t>𝑛</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𝑠𝑒𝑟</m:t>
                    </m:r>
                    <m:r>
                      <a:rPr lang="es-CL" sz="2000" b="0" i="1" dirty="0" smtClean="0">
                        <a:latin typeface="Cambria Math" panose="02040503050406030204" pitchFamily="18" charset="0"/>
                        <a:ea typeface="Cambria Math" panose="02040503050406030204" pitchFamily="18" charset="0"/>
                      </a:rPr>
                      <m:t>á </m:t>
                    </m:r>
                    <m:r>
                      <a:rPr lang="es-CL" sz="2000" b="0" i="1" dirty="0" smtClean="0">
                        <a:latin typeface="Cambria Math" panose="02040503050406030204" pitchFamily="18" charset="0"/>
                        <a:ea typeface="Cambria Math" panose="02040503050406030204" pitchFamily="18" charset="0"/>
                      </a:rPr>
                      <m:t>𝑑𝑒</m:t>
                    </m:r>
                    <m:r>
                      <a:rPr lang="es-CL" sz="2000" b="0" i="1" dirty="0" smtClean="0">
                        <a:latin typeface="Cambria Math" panose="02040503050406030204" pitchFamily="18" charset="0"/>
                        <a:ea typeface="Cambria Math" panose="02040503050406030204" pitchFamily="18" charset="0"/>
                      </a:rPr>
                      <m:t> 144 </m:t>
                    </m:r>
                    <m:r>
                      <a:rPr lang="es-CL" sz="2000" b="0" i="1" smtClean="0">
                        <a:latin typeface="Cambria Math" panose="02040503050406030204" pitchFamily="18" charset="0"/>
                        <a:ea typeface="Cambria Math" panose="02040503050406030204" pitchFamily="18" charset="0"/>
                      </a:rPr>
                      <m:t>𝑡𝑜𝑛𝑒𝑙𝑎𝑑𝑎𝑠</m:t>
                    </m:r>
                  </m:oMath>
                </a14:m>
                <a:endParaRPr lang="es-ES" sz="2000" dirty="0"/>
              </a:p>
            </p:txBody>
          </p:sp>
        </mc:Choice>
        <mc:Fallback>
          <p:sp>
            <p:nvSpPr>
              <p:cNvPr id="99331" name="Rectangle 3"/>
              <p:cNvSpPr>
                <a:spLocks noGrp="1" noRot="1" noChangeAspect="1" noMove="1" noResize="1" noEditPoints="1" noAdjustHandles="1" noChangeArrowheads="1" noChangeShapeType="1" noTextEdit="1"/>
              </p:cNvSpPr>
              <p:nvPr>
                <p:ph type="body" idx="1"/>
              </p:nvPr>
            </p:nvSpPr>
            <p:spPr>
              <a:blipFill>
                <a:blip r:embed="rId2"/>
                <a:stretch>
                  <a:fillRect t="-674" r="-1630"/>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E9F8314B-5275-2B11-1ADE-0A232F1D8B42}"/>
              </a:ext>
            </a:extLst>
          </p:cNvPr>
          <p:cNvSpPr>
            <a:spLocks noGrp="1"/>
          </p:cNvSpPr>
          <p:nvPr>
            <p:ph type="dt" sz="half" idx="10"/>
          </p:nvPr>
        </p:nvSpPr>
        <p:spPr/>
        <p:txBody>
          <a:bodyPr/>
          <a:lstStyle/>
          <a:p>
            <a:pPr>
              <a:defRPr/>
            </a:pPr>
            <a:fld id="{43554506-CEA3-47D6-9888-B6FE30AC664C}" type="datetime1">
              <a:rPr lang="es-CL" smtClean="0"/>
              <a:t>18-03-2024</a:t>
            </a:fld>
            <a:endParaRPr lang="es-ES"/>
          </a:p>
        </p:txBody>
      </p:sp>
      <p:sp>
        <p:nvSpPr>
          <p:cNvPr id="3" name="Marcador de pie de página 2">
            <a:extLst>
              <a:ext uri="{FF2B5EF4-FFF2-40B4-BE49-F238E27FC236}">
                <a16:creationId xmlns:a16="http://schemas.microsoft.com/office/drawing/2014/main" id="{485FE9A1-2EB8-E0BD-6274-796966836CE1}"/>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6 Marcador de número de diapositiva"/>
          <p:cNvSpPr>
            <a:spLocks noGrp="1"/>
          </p:cNvSpPr>
          <p:nvPr>
            <p:ph type="sldNum" sz="quarter" idx="12"/>
          </p:nvPr>
        </p:nvSpPr>
        <p:spPr/>
        <p:txBody>
          <a:bodyPr/>
          <a:lstStyle/>
          <a:p>
            <a:fld id="{570CE83E-5579-4C1B-A1B3-508BE7A132DE}" type="slidenum">
              <a:rPr lang="es-ES"/>
              <a:pPr/>
              <a:t>40</a:t>
            </a:fld>
            <a:endParaRPr lang="es-ES"/>
          </a:p>
        </p:txBody>
      </p:sp>
      <p:sp>
        <p:nvSpPr>
          <p:cNvPr id="100354"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Cálculo de calado - Ejemplo 3</a:t>
            </a:r>
          </a:p>
        </p:txBody>
      </p:sp>
      <p:sp>
        <p:nvSpPr>
          <p:cNvPr id="100355" name="Rectangle 3"/>
          <p:cNvSpPr>
            <a:spLocks noGrp="1" noChangeArrowheads="1"/>
          </p:cNvSpPr>
          <p:nvPr>
            <p:ph type="body" sz="half" idx="1"/>
          </p:nvPr>
        </p:nvSpPr>
        <p:spPr>
          <a:xfrm>
            <a:off x="762000" y="1752600"/>
            <a:ext cx="4038600" cy="4114800"/>
          </a:xfrm>
        </p:spPr>
        <p:txBody>
          <a:bodyPr>
            <a:normAutofit fontScale="70000" lnSpcReduction="20000"/>
          </a:bodyPr>
          <a:lstStyle/>
          <a:p>
            <a:pPr>
              <a:lnSpc>
                <a:spcPct val="120000"/>
              </a:lnSpc>
            </a:pPr>
            <a:r>
              <a:rPr lang="es-ES" sz="2400" dirty="0"/>
              <a:t>Un cilindro de 1,5 m de largo y 60 cm de diámetro tiene una masa de 20 Kg cuando se encuentra vacío.</a:t>
            </a:r>
          </a:p>
          <a:p>
            <a:pPr>
              <a:lnSpc>
                <a:spcPct val="120000"/>
              </a:lnSpc>
            </a:pPr>
            <a:r>
              <a:rPr lang="es-ES" sz="2400" dirty="0"/>
              <a:t>Encontrar su  calado cuando flota en agua de densidad de 1.024 Kg/m</a:t>
            </a:r>
            <a:r>
              <a:rPr lang="es-ES" sz="2400" baseline="30000" dirty="0"/>
              <a:t>3</a:t>
            </a:r>
            <a:r>
              <a:rPr lang="es-ES" sz="2400" dirty="0"/>
              <a:t> cuando en su interior tiene almacenados 200 litros de kerosén de densidad relativa 0,6 y flotado con su eje perpendicular a la línea de agua, como lo ilustra la figura adjunta. </a:t>
            </a:r>
          </a:p>
        </p:txBody>
      </p:sp>
      <p:sp>
        <p:nvSpPr>
          <p:cNvPr id="100357" name="Oval 5"/>
          <p:cNvSpPr>
            <a:spLocks noChangeArrowheads="1"/>
          </p:cNvSpPr>
          <p:nvPr/>
        </p:nvSpPr>
        <p:spPr bwMode="auto">
          <a:xfrm>
            <a:off x="6019800" y="2819400"/>
            <a:ext cx="1371600" cy="228600"/>
          </a:xfrm>
          <a:prstGeom prst="ellipse">
            <a:avLst/>
          </a:prstGeom>
          <a:noFill/>
          <a:ln w="9525">
            <a:solidFill>
              <a:schemeClr val="tx1"/>
            </a:solidFill>
            <a:round/>
            <a:headEnd/>
            <a:tailEnd/>
          </a:ln>
          <a:effectLst/>
        </p:spPr>
        <p:txBody>
          <a:bodyPr wrap="none" anchor="ctr"/>
          <a:lstStyle/>
          <a:p>
            <a:endParaRPr lang="es-CL"/>
          </a:p>
        </p:txBody>
      </p:sp>
      <p:sp>
        <p:nvSpPr>
          <p:cNvPr id="100358" name="Oval 6"/>
          <p:cNvSpPr>
            <a:spLocks noChangeArrowheads="1"/>
          </p:cNvSpPr>
          <p:nvPr/>
        </p:nvSpPr>
        <p:spPr bwMode="auto">
          <a:xfrm>
            <a:off x="6024563" y="4814888"/>
            <a:ext cx="1371600" cy="228600"/>
          </a:xfrm>
          <a:prstGeom prst="ellipse">
            <a:avLst/>
          </a:prstGeom>
          <a:noFill/>
          <a:ln w="9525">
            <a:solidFill>
              <a:schemeClr val="tx1"/>
            </a:solidFill>
            <a:round/>
            <a:headEnd/>
            <a:tailEnd/>
          </a:ln>
          <a:effectLst/>
        </p:spPr>
        <p:txBody>
          <a:bodyPr wrap="none" anchor="ctr"/>
          <a:lstStyle/>
          <a:p>
            <a:endParaRPr lang="es-CL"/>
          </a:p>
        </p:txBody>
      </p:sp>
      <p:sp>
        <p:nvSpPr>
          <p:cNvPr id="100359" name="Oval 7"/>
          <p:cNvSpPr>
            <a:spLocks noChangeArrowheads="1"/>
          </p:cNvSpPr>
          <p:nvPr/>
        </p:nvSpPr>
        <p:spPr bwMode="auto">
          <a:xfrm>
            <a:off x="6019800" y="3810000"/>
            <a:ext cx="1371600" cy="228600"/>
          </a:xfrm>
          <a:prstGeom prst="ellipse">
            <a:avLst/>
          </a:prstGeom>
          <a:noFill/>
          <a:ln w="9525">
            <a:solidFill>
              <a:schemeClr val="tx1"/>
            </a:solidFill>
            <a:prstDash val="sysDot"/>
            <a:round/>
            <a:headEnd/>
            <a:tailEnd/>
          </a:ln>
          <a:effectLst/>
        </p:spPr>
        <p:txBody>
          <a:bodyPr wrap="none" anchor="ctr"/>
          <a:lstStyle/>
          <a:p>
            <a:endParaRPr lang="es-CL"/>
          </a:p>
        </p:txBody>
      </p:sp>
      <p:sp>
        <p:nvSpPr>
          <p:cNvPr id="100360" name="Line 8"/>
          <p:cNvSpPr>
            <a:spLocks noChangeShapeType="1"/>
          </p:cNvSpPr>
          <p:nvPr/>
        </p:nvSpPr>
        <p:spPr bwMode="auto">
          <a:xfrm>
            <a:off x="6019800" y="2895600"/>
            <a:ext cx="0" cy="2057400"/>
          </a:xfrm>
          <a:prstGeom prst="line">
            <a:avLst/>
          </a:prstGeom>
          <a:noFill/>
          <a:ln w="9525">
            <a:solidFill>
              <a:schemeClr val="tx1"/>
            </a:solidFill>
            <a:round/>
            <a:headEnd/>
            <a:tailEnd/>
          </a:ln>
          <a:effectLst/>
        </p:spPr>
        <p:txBody>
          <a:bodyPr wrap="none"/>
          <a:lstStyle/>
          <a:p>
            <a:endParaRPr lang="es-CL"/>
          </a:p>
        </p:txBody>
      </p:sp>
      <p:sp>
        <p:nvSpPr>
          <p:cNvPr id="100361" name="Line 9"/>
          <p:cNvSpPr>
            <a:spLocks noChangeShapeType="1"/>
          </p:cNvSpPr>
          <p:nvPr/>
        </p:nvSpPr>
        <p:spPr bwMode="auto">
          <a:xfrm>
            <a:off x="7391400" y="2909888"/>
            <a:ext cx="0" cy="2057400"/>
          </a:xfrm>
          <a:prstGeom prst="line">
            <a:avLst/>
          </a:prstGeom>
          <a:noFill/>
          <a:ln w="9525">
            <a:solidFill>
              <a:schemeClr val="tx1"/>
            </a:solidFill>
            <a:round/>
            <a:headEnd/>
            <a:tailEnd/>
          </a:ln>
          <a:effectLst/>
        </p:spPr>
        <p:txBody>
          <a:bodyPr wrap="none"/>
          <a:lstStyle/>
          <a:p>
            <a:endParaRPr lang="es-CL"/>
          </a:p>
        </p:txBody>
      </p:sp>
      <p:sp>
        <p:nvSpPr>
          <p:cNvPr id="100362" name="Line 10"/>
          <p:cNvSpPr>
            <a:spLocks noChangeShapeType="1"/>
          </p:cNvSpPr>
          <p:nvPr/>
        </p:nvSpPr>
        <p:spPr bwMode="auto">
          <a:xfrm>
            <a:off x="6705600" y="1905000"/>
            <a:ext cx="0" cy="3810000"/>
          </a:xfrm>
          <a:prstGeom prst="line">
            <a:avLst/>
          </a:prstGeom>
          <a:noFill/>
          <a:ln w="9525">
            <a:solidFill>
              <a:schemeClr val="tx1"/>
            </a:solidFill>
            <a:prstDash val="dashDot"/>
            <a:round/>
            <a:headEnd/>
            <a:tailEnd/>
          </a:ln>
          <a:effectLst/>
        </p:spPr>
        <p:txBody>
          <a:bodyPr wrap="none"/>
          <a:lstStyle/>
          <a:p>
            <a:endParaRPr lang="es-CL"/>
          </a:p>
        </p:txBody>
      </p:sp>
      <p:sp>
        <p:nvSpPr>
          <p:cNvPr id="100363" name="Line 11"/>
          <p:cNvSpPr>
            <a:spLocks noChangeShapeType="1"/>
          </p:cNvSpPr>
          <p:nvPr/>
        </p:nvSpPr>
        <p:spPr bwMode="auto">
          <a:xfrm>
            <a:off x="5486400" y="3929063"/>
            <a:ext cx="2438400" cy="0"/>
          </a:xfrm>
          <a:prstGeom prst="line">
            <a:avLst/>
          </a:prstGeom>
          <a:noFill/>
          <a:ln w="9525">
            <a:solidFill>
              <a:schemeClr val="tx1"/>
            </a:solidFill>
            <a:round/>
            <a:headEnd/>
            <a:tailEnd/>
          </a:ln>
          <a:effectLst/>
        </p:spPr>
        <p:txBody>
          <a:bodyPr wrap="none"/>
          <a:lstStyle/>
          <a:p>
            <a:endParaRPr lang="es-CL"/>
          </a:p>
        </p:txBody>
      </p:sp>
      <p:grpSp>
        <p:nvGrpSpPr>
          <p:cNvPr id="2" name="Group 14"/>
          <p:cNvGrpSpPr>
            <a:grpSpLocks/>
          </p:cNvGrpSpPr>
          <p:nvPr/>
        </p:nvGrpSpPr>
        <p:grpSpPr bwMode="auto">
          <a:xfrm>
            <a:off x="5514975" y="3981450"/>
            <a:ext cx="304800" cy="47625"/>
            <a:chOff x="3465" y="2517"/>
            <a:chExt cx="192" cy="30"/>
          </a:xfrm>
        </p:grpSpPr>
        <p:sp>
          <p:nvSpPr>
            <p:cNvPr id="100364" name="Line 12"/>
            <p:cNvSpPr>
              <a:spLocks noChangeShapeType="1"/>
            </p:cNvSpPr>
            <p:nvPr/>
          </p:nvSpPr>
          <p:spPr bwMode="auto">
            <a:xfrm>
              <a:off x="3465" y="2517"/>
              <a:ext cx="192" cy="0"/>
            </a:xfrm>
            <a:prstGeom prst="line">
              <a:avLst/>
            </a:prstGeom>
            <a:noFill/>
            <a:ln w="9525">
              <a:solidFill>
                <a:schemeClr val="tx1"/>
              </a:solidFill>
              <a:round/>
              <a:headEnd/>
              <a:tailEnd/>
            </a:ln>
            <a:effectLst/>
          </p:spPr>
          <p:txBody>
            <a:bodyPr wrap="none"/>
            <a:lstStyle/>
            <a:p>
              <a:endParaRPr lang="es-CL"/>
            </a:p>
          </p:txBody>
        </p:sp>
        <p:sp>
          <p:nvSpPr>
            <p:cNvPr id="100365" name="Line 13"/>
            <p:cNvSpPr>
              <a:spLocks noChangeShapeType="1"/>
            </p:cNvSpPr>
            <p:nvPr/>
          </p:nvSpPr>
          <p:spPr bwMode="auto">
            <a:xfrm>
              <a:off x="3522" y="2547"/>
              <a:ext cx="96" cy="0"/>
            </a:xfrm>
            <a:prstGeom prst="line">
              <a:avLst/>
            </a:prstGeom>
            <a:noFill/>
            <a:ln w="9525">
              <a:solidFill>
                <a:schemeClr val="tx1"/>
              </a:solidFill>
              <a:round/>
              <a:headEnd/>
              <a:tailEnd/>
            </a:ln>
            <a:effectLst/>
          </p:spPr>
          <p:txBody>
            <a:bodyPr wrap="none"/>
            <a:lstStyle/>
            <a:p>
              <a:endParaRPr lang="es-CL"/>
            </a:p>
          </p:txBody>
        </p:sp>
      </p:grpSp>
      <p:grpSp>
        <p:nvGrpSpPr>
          <p:cNvPr id="3" name="Group 15"/>
          <p:cNvGrpSpPr>
            <a:grpSpLocks/>
          </p:cNvGrpSpPr>
          <p:nvPr/>
        </p:nvGrpSpPr>
        <p:grpSpPr bwMode="auto">
          <a:xfrm>
            <a:off x="7543800" y="3976688"/>
            <a:ext cx="304800" cy="47625"/>
            <a:chOff x="3465" y="2517"/>
            <a:chExt cx="192" cy="30"/>
          </a:xfrm>
        </p:grpSpPr>
        <p:sp>
          <p:nvSpPr>
            <p:cNvPr id="100368" name="Line 16"/>
            <p:cNvSpPr>
              <a:spLocks noChangeShapeType="1"/>
            </p:cNvSpPr>
            <p:nvPr/>
          </p:nvSpPr>
          <p:spPr bwMode="auto">
            <a:xfrm>
              <a:off x="3465" y="2517"/>
              <a:ext cx="192" cy="0"/>
            </a:xfrm>
            <a:prstGeom prst="line">
              <a:avLst/>
            </a:prstGeom>
            <a:noFill/>
            <a:ln w="9525">
              <a:solidFill>
                <a:schemeClr val="tx1"/>
              </a:solidFill>
              <a:round/>
              <a:headEnd/>
              <a:tailEnd/>
            </a:ln>
            <a:effectLst/>
          </p:spPr>
          <p:txBody>
            <a:bodyPr wrap="none"/>
            <a:lstStyle/>
            <a:p>
              <a:endParaRPr lang="es-CL"/>
            </a:p>
          </p:txBody>
        </p:sp>
        <p:sp>
          <p:nvSpPr>
            <p:cNvPr id="100369" name="Line 17"/>
            <p:cNvSpPr>
              <a:spLocks noChangeShapeType="1"/>
            </p:cNvSpPr>
            <p:nvPr/>
          </p:nvSpPr>
          <p:spPr bwMode="auto">
            <a:xfrm>
              <a:off x="3522" y="2547"/>
              <a:ext cx="96" cy="0"/>
            </a:xfrm>
            <a:prstGeom prst="line">
              <a:avLst/>
            </a:prstGeom>
            <a:noFill/>
            <a:ln w="9525">
              <a:solidFill>
                <a:schemeClr val="tx1"/>
              </a:solidFill>
              <a:round/>
              <a:headEnd/>
              <a:tailEnd/>
            </a:ln>
            <a:effectLst/>
          </p:spPr>
          <p:txBody>
            <a:bodyPr wrap="none"/>
            <a:lstStyle/>
            <a:p>
              <a:endParaRPr lang="es-CL"/>
            </a:p>
          </p:txBody>
        </p:sp>
      </p:grpSp>
      <p:sp>
        <p:nvSpPr>
          <p:cNvPr id="100370" name="Text Box 18"/>
          <p:cNvSpPr txBox="1">
            <a:spLocks noChangeArrowheads="1"/>
          </p:cNvSpPr>
          <p:nvPr/>
        </p:nvSpPr>
        <p:spPr bwMode="auto">
          <a:xfrm>
            <a:off x="5029200" y="3733800"/>
            <a:ext cx="381000" cy="336550"/>
          </a:xfrm>
          <a:prstGeom prst="rect">
            <a:avLst/>
          </a:prstGeom>
          <a:noFill/>
          <a:ln w="9525">
            <a:noFill/>
            <a:miter lim="800000"/>
            <a:headEnd/>
            <a:tailEnd/>
          </a:ln>
          <a:effectLst/>
        </p:spPr>
        <p:txBody>
          <a:bodyPr>
            <a:spAutoFit/>
          </a:bodyPr>
          <a:lstStyle/>
          <a:p>
            <a:pPr>
              <a:spcBef>
                <a:spcPct val="50000"/>
              </a:spcBef>
            </a:pPr>
            <a:r>
              <a:rPr lang="es-ES" sz="1600"/>
              <a:t>L</a:t>
            </a:r>
          </a:p>
        </p:txBody>
      </p:sp>
      <p:sp>
        <p:nvSpPr>
          <p:cNvPr id="100371" name="Text Box 19"/>
          <p:cNvSpPr txBox="1">
            <a:spLocks noChangeArrowheads="1"/>
          </p:cNvSpPr>
          <p:nvPr/>
        </p:nvSpPr>
        <p:spPr bwMode="auto">
          <a:xfrm>
            <a:off x="8001000" y="3733800"/>
            <a:ext cx="381000" cy="336550"/>
          </a:xfrm>
          <a:prstGeom prst="rect">
            <a:avLst/>
          </a:prstGeom>
          <a:noFill/>
          <a:ln w="9525">
            <a:noFill/>
            <a:miter lim="800000"/>
            <a:headEnd/>
            <a:tailEnd/>
          </a:ln>
          <a:effectLst/>
        </p:spPr>
        <p:txBody>
          <a:bodyPr>
            <a:spAutoFit/>
          </a:bodyPr>
          <a:lstStyle/>
          <a:p>
            <a:pPr>
              <a:spcBef>
                <a:spcPct val="50000"/>
              </a:spcBef>
            </a:pPr>
            <a:r>
              <a:rPr lang="es-ES" sz="1600"/>
              <a:t>A</a:t>
            </a:r>
          </a:p>
        </p:txBody>
      </p:sp>
      <p:sp>
        <p:nvSpPr>
          <p:cNvPr id="100372" name="Line 20"/>
          <p:cNvSpPr>
            <a:spLocks noChangeShapeType="1"/>
          </p:cNvSpPr>
          <p:nvPr/>
        </p:nvSpPr>
        <p:spPr bwMode="auto">
          <a:xfrm>
            <a:off x="7467600" y="4953000"/>
            <a:ext cx="609600" cy="0"/>
          </a:xfrm>
          <a:prstGeom prst="line">
            <a:avLst/>
          </a:prstGeom>
          <a:noFill/>
          <a:ln w="9525">
            <a:solidFill>
              <a:schemeClr val="tx1"/>
            </a:solidFill>
            <a:prstDash val="sysDot"/>
            <a:round/>
            <a:headEnd/>
            <a:tailEnd/>
          </a:ln>
          <a:effectLst/>
        </p:spPr>
        <p:txBody>
          <a:bodyPr wrap="none"/>
          <a:lstStyle/>
          <a:p>
            <a:endParaRPr lang="es-CL"/>
          </a:p>
        </p:txBody>
      </p:sp>
      <p:sp>
        <p:nvSpPr>
          <p:cNvPr id="100373" name="Line 21"/>
          <p:cNvSpPr>
            <a:spLocks noChangeShapeType="1"/>
          </p:cNvSpPr>
          <p:nvPr/>
        </p:nvSpPr>
        <p:spPr bwMode="auto">
          <a:xfrm>
            <a:off x="7467600" y="3962400"/>
            <a:ext cx="0" cy="990600"/>
          </a:xfrm>
          <a:prstGeom prst="line">
            <a:avLst/>
          </a:prstGeom>
          <a:noFill/>
          <a:ln w="9525">
            <a:solidFill>
              <a:schemeClr val="tx1"/>
            </a:solidFill>
            <a:round/>
            <a:headEnd type="triangle" w="med" len="med"/>
            <a:tailEnd type="triangle" w="med" len="med"/>
          </a:ln>
          <a:effectLst/>
        </p:spPr>
        <p:txBody>
          <a:bodyPr wrap="none"/>
          <a:lstStyle/>
          <a:p>
            <a:endParaRPr lang="es-CL"/>
          </a:p>
        </p:txBody>
      </p:sp>
      <p:sp>
        <p:nvSpPr>
          <p:cNvPr id="100374" name="Text Box 22"/>
          <p:cNvSpPr txBox="1">
            <a:spLocks noChangeArrowheads="1"/>
          </p:cNvSpPr>
          <p:nvPr/>
        </p:nvSpPr>
        <p:spPr bwMode="auto">
          <a:xfrm>
            <a:off x="7467600" y="4267200"/>
            <a:ext cx="914400" cy="336550"/>
          </a:xfrm>
          <a:prstGeom prst="rect">
            <a:avLst/>
          </a:prstGeom>
          <a:noFill/>
          <a:ln w="9525">
            <a:noFill/>
            <a:miter lim="800000"/>
            <a:headEnd/>
            <a:tailEnd/>
          </a:ln>
          <a:effectLst/>
        </p:spPr>
        <p:txBody>
          <a:bodyPr>
            <a:spAutoFit/>
          </a:bodyPr>
          <a:lstStyle/>
          <a:p>
            <a:pPr>
              <a:spcBef>
                <a:spcPct val="50000"/>
              </a:spcBef>
            </a:pPr>
            <a:r>
              <a:rPr lang="es-ES" sz="1600"/>
              <a:t>Calado</a:t>
            </a:r>
          </a:p>
        </p:txBody>
      </p:sp>
      <p:sp>
        <p:nvSpPr>
          <p:cNvPr id="100375" name="Line 23"/>
          <p:cNvSpPr>
            <a:spLocks noChangeShapeType="1"/>
          </p:cNvSpPr>
          <p:nvPr/>
        </p:nvSpPr>
        <p:spPr bwMode="auto">
          <a:xfrm>
            <a:off x="7391400" y="5029200"/>
            <a:ext cx="0" cy="609600"/>
          </a:xfrm>
          <a:prstGeom prst="line">
            <a:avLst/>
          </a:prstGeom>
          <a:noFill/>
          <a:ln w="9525">
            <a:solidFill>
              <a:schemeClr val="tx1"/>
            </a:solidFill>
            <a:prstDash val="sysDot"/>
            <a:round/>
            <a:headEnd/>
            <a:tailEnd/>
          </a:ln>
          <a:effectLst/>
        </p:spPr>
        <p:txBody>
          <a:bodyPr wrap="none"/>
          <a:lstStyle/>
          <a:p>
            <a:endParaRPr lang="es-CL"/>
          </a:p>
        </p:txBody>
      </p:sp>
      <p:sp>
        <p:nvSpPr>
          <p:cNvPr id="100376" name="Line 24"/>
          <p:cNvSpPr>
            <a:spLocks noChangeShapeType="1"/>
          </p:cNvSpPr>
          <p:nvPr/>
        </p:nvSpPr>
        <p:spPr bwMode="auto">
          <a:xfrm>
            <a:off x="6705600" y="5334000"/>
            <a:ext cx="685800" cy="0"/>
          </a:xfrm>
          <a:prstGeom prst="line">
            <a:avLst/>
          </a:prstGeom>
          <a:noFill/>
          <a:ln w="9525">
            <a:solidFill>
              <a:schemeClr val="tx1"/>
            </a:solidFill>
            <a:round/>
            <a:headEnd type="triangle" w="med" len="med"/>
            <a:tailEnd type="triangle" w="med" len="med"/>
          </a:ln>
          <a:effectLst/>
        </p:spPr>
        <p:txBody>
          <a:bodyPr wrap="none"/>
          <a:lstStyle/>
          <a:p>
            <a:endParaRPr lang="es-CL"/>
          </a:p>
        </p:txBody>
      </p:sp>
      <p:sp>
        <p:nvSpPr>
          <p:cNvPr id="100377" name="Text Box 25"/>
          <p:cNvSpPr txBox="1">
            <a:spLocks noChangeArrowheads="1"/>
          </p:cNvSpPr>
          <p:nvPr/>
        </p:nvSpPr>
        <p:spPr bwMode="auto">
          <a:xfrm>
            <a:off x="6629400" y="5591175"/>
            <a:ext cx="1066800" cy="581025"/>
          </a:xfrm>
          <a:prstGeom prst="rect">
            <a:avLst/>
          </a:prstGeom>
          <a:noFill/>
          <a:ln w="9525">
            <a:noFill/>
            <a:miter lim="800000"/>
            <a:headEnd/>
            <a:tailEnd/>
          </a:ln>
          <a:effectLst/>
        </p:spPr>
        <p:txBody>
          <a:bodyPr>
            <a:spAutoFit/>
          </a:bodyPr>
          <a:lstStyle/>
          <a:p>
            <a:pPr>
              <a:spcBef>
                <a:spcPct val="50000"/>
              </a:spcBef>
            </a:pPr>
            <a:r>
              <a:rPr lang="es-ES" sz="1600"/>
              <a:t>Radio del cilindro</a:t>
            </a:r>
          </a:p>
        </p:txBody>
      </p:sp>
      <p:sp>
        <p:nvSpPr>
          <p:cNvPr id="4" name="Marcador de fecha 3">
            <a:extLst>
              <a:ext uri="{FF2B5EF4-FFF2-40B4-BE49-F238E27FC236}">
                <a16:creationId xmlns:a16="http://schemas.microsoft.com/office/drawing/2014/main" id="{45D83AC9-9F66-D373-F4EE-3F4FA17A435C}"/>
              </a:ext>
            </a:extLst>
          </p:cNvPr>
          <p:cNvSpPr>
            <a:spLocks noGrp="1"/>
          </p:cNvSpPr>
          <p:nvPr>
            <p:ph type="dt" sz="half" idx="10"/>
          </p:nvPr>
        </p:nvSpPr>
        <p:spPr/>
        <p:txBody>
          <a:bodyPr/>
          <a:lstStyle/>
          <a:p>
            <a:fld id="{8D704260-62A5-41BE-998B-6CC4E807A8E1}" type="datetime1">
              <a:rPr lang="es-CL" smtClean="0"/>
              <a:t>18-03-2024</a:t>
            </a:fld>
            <a:endParaRPr lang="es-ES"/>
          </a:p>
        </p:txBody>
      </p:sp>
      <p:sp>
        <p:nvSpPr>
          <p:cNvPr id="5" name="Marcador de pie de página 4">
            <a:extLst>
              <a:ext uri="{FF2B5EF4-FFF2-40B4-BE49-F238E27FC236}">
                <a16:creationId xmlns:a16="http://schemas.microsoft.com/office/drawing/2014/main" id="{7CEBA613-E0CF-EF85-A431-9048EDD93585}"/>
              </a:ext>
            </a:extLst>
          </p:cNvPr>
          <p:cNvSpPr>
            <a:spLocks noGrp="1"/>
          </p:cNvSpPr>
          <p:nvPr>
            <p:ph type="ftr" sz="quarter" idx="11"/>
          </p:nvPr>
        </p:nvSpPr>
        <p:spPr/>
        <p:txBody>
          <a:bodyPr/>
          <a:lstStyle/>
          <a:p>
            <a:r>
              <a:rPr lang="es-ES"/>
              <a:t>UT 1 Fundamentos de Estabilidad tercera parte</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473B6550-52DB-4FF4-878F-93E379DFBE54}" type="slidenum">
              <a:rPr lang="es-ES"/>
              <a:pPr/>
              <a:t>41</a:t>
            </a:fld>
            <a:endParaRPr lang="es-ES"/>
          </a:p>
        </p:txBody>
      </p:sp>
      <p:sp>
        <p:nvSpPr>
          <p:cNvPr id="101378"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Reserva de boyantéz - Resolución ejemplo 3</a:t>
            </a:r>
          </a:p>
        </p:txBody>
      </p:sp>
      <mc:AlternateContent xmlns:mc="http://schemas.openxmlformats.org/markup-compatibility/2006">
        <mc:Choice xmlns:a14="http://schemas.microsoft.com/office/drawing/2010/main" Requires="a14">
          <p:sp>
            <p:nvSpPr>
              <p:cNvPr id="101379" name="Rectangle 3"/>
              <p:cNvSpPr>
                <a:spLocks noGrp="1" noChangeArrowheads="1"/>
              </p:cNvSpPr>
              <p:nvPr>
                <p:ph type="body" idx="1"/>
              </p:nvPr>
            </p:nvSpPr>
            <p:spPr/>
            <p:txBody>
              <a:bodyPr>
                <a:normAutofit/>
              </a:bodyPr>
              <a:lstStyle/>
              <a:p>
                <a:pPr>
                  <a:lnSpc>
                    <a:spcPct val="90000"/>
                  </a:lnSpc>
                </a:pPr>
                <a:r>
                  <a:rPr lang="es-ES" sz="1800" dirty="0"/>
                  <a:t>El cilindro desplazará la masa de agua equivalente a la masa del cilindro más la masa de kerosén.</a:t>
                </a:r>
                <a:endParaRPr lang="es-ES" sz="1800" baseline="30000" dirty="0"/>
              </a:p>
              <a:p>
                <a:pPr>
                  <a:lnSpc>
                    <a:spcPct val="90000"/>
                  </a:lnSpc>
                </a:pPr>
                <a14:m>
                  <m:oMath xmlns:m="http://schemas.openxmlformats.org/officeDocument/2006/math">
                    <m:sSub>
                      <m:sSubPr>
                        <m:ctrlPr>
                          <a:rPr lang="es-ES" sz="1800" i="1">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𝑆</m:t>
                        </m:r>
                      </m:e>
                      <m:sub>
                        <m:r>
                          <a:rPr lang="es-CL" sz="1800" i="1">
                            <a:latin typeface="Cambria Math" panose="02040503050406030204" pitchFamily="18" charset="0"/>
                            <a:ea typeface="Cambria Math" panose="02040503050406030204" pitchFamily="18" charset="0"/>
                          </a:rPr>
                          <m:t>𝑘𝑒𝑟𝑜𝑠</m:t>
                        </m:r>
                        <m:r>
                          <a:rPr lang="es-CL" sz="1800" i="1">
                            <a:latin typeface="Cambria Math" panose="02040503050406030204" pitchFamily="18" charset="0"/>
                            <a:ea typeface="Cambria Math" panose="02040503050406030204" pitchFamily="18" charset="0"/>
                          </a:rPr>
                          <m:t>é</m:t>
                        </m:r>
                        <m:r>
                          <a:rPr lang="es-CL" sz="1800" i="1">
                            <a:latin typeface="Cambria Math" panose="02040503050406030204" pitchFamily="18" charset="0"/>
                            <a:ea typeface="Cambria Math" panose="02040503050406030204" pitchFamily="18" charset="0"/>
                          </a:rPr>
                          <m:t>𝑛</m:t>
                        </m:r>
                      </m:sub>
                    </m:sSub>
                    <m:r>
                      <a:rPr lang="es-ES" sz="1800" i="1" smtClean="0">
                        <a:latin typeface="Cambria Math" panose="02040503050406030204" pitchFamily="18" charset="0"/>
                        <a:ea typeface="Cambria Math" panose="02040503050406030204" pitchFamily="18" charset="0"/>
                      </a:rPr>
                      <m:t>=</m:t>
                    </m:r>
                    <m:f>
                      <m:fPr>
                        <m:ctrlPr>
                          <a:rPr lang="es-ES" sz="1800" i="1" smtClean="0">
                            <a:latin typeface="Cambria Math" panose="02040503050406030204" pitchFamily="18" charset="0"/>
                            <a:ea typeface="Cambria Math" panose="02040503050406030204" pitchFamily="18" charset="0"/>
                          </a:rPr>
                        </m:ctrlPr>
                      </m:fPr>
                      <m:num>
                        <m:sSub>
                          <m:sSubPr>
                            <m:ctrlPr>
                              <a:rPr lang="es-ES" sz="1800" i="1">
                                <a:latin typeface="Cambria Math" panose="02040503050406030204" pitchFamily="18" charset="0"/>
                              </a:rPr>
                            </m:ctrlPr>
                          </m:sSubPr>
                          <m:e>
                            <m:r>
                              <a:rPr lang="es-ES" sz="1800" i="1">
                                <a:latin typeface="Cambria Math" panose="02040503050406030204" pitchFamily="18" charset="0"/>
                                <a:ea typeface="Cambria Math" panose="02040503050406030204" pitchFamily="18" charset="0"/>
                              </a:rPr>
                              <m:t>𝜌</m:t>
                            </m:r>
                          </m:e>
                          <m:sub>
                            <m:r>
                              <a:rPr lang="es-CL" sz="1800" i="1">
                                <a:latin typeface="Cambria Math" panose="02040503050406030204" pitchFamily="18" charset="0"/>
                              </a:rPr>
                              <m:t>𝑘𝑒𝑟𝑜𝑠</m:t>
                            </m:r>
                            <m:r>
                              <a:rPr lang="es-CL" sz="1800" i="1">
                                <a:latin typeface="Cambria Math" panose="02040503050406030204" pitchFamily="18" charset="0"/>
                              </a:rPr>
                              <m:t>é</m:t>
                            </m:r>
                            <m:r>
                              <a:rPr lang="es-CL" sz="1800" i="1">
                                <a:latin typeface="Cambria Math" panose="02040503050406030204" pitchFamily="18" charset="0"/>
                              </a:rPr>
                              <m:t>𝑛</m:t>
                            </m:r>
                          </m:sub>
                        </m:sSub>
                      </m:num>
                      <m:den>
                        <m:sSub>
                          <m:sSubPr>
                            <m:ctrlPr>
                              <a:rPr lang="es-ES" sz="1800" i="1">
                                <a:latin typeface="Cambria Math" panose="02040503050406030204" pitchFamily="18" charset="0"/>
                              </a:rPr>
                            </m:ctrlPr>
                          </m:sSubPr>
                          <m:e>
                            <m:r>
                              <a:rPr lang="es-ES" sz="1800" i="1">
                                <a:latin typeface="Cambria Math" panose="02040503050406030204" pitchFamily="18" charset="0"/>
                                <a:ea typeface="Cambria Math" panose="02040503050406030204" pitchFamily="18" charset="0"/>
                              </a:rPr>
                              <m:t>𝜌</m:t>
                            </m:r>
                          </m:e>
                          <m:sub>
                            <m:r>
                              <a:rPr lang="es-CL" sz="1800" b="0" i="1" smtClean="0">
                                <a:latin typeface="Cambria Math" panose="02040503050406030204" pitchFamily="18" charset="0"/>
                              </a:rPr>
                              <m:t>𝑎𝑔𝑢𝑎</m:t>
                            </m:r>
                            <m:r>
                              <a:rPr lang="es-CL" sz="1800" b="0" i="1" smtClean="0">
                                <a:latin typeface="Cambria Math" panose="02040503050406030204" pitchFamily="18" charset="0"/>
                              </a:rPr>
                              <m:t> </m:t>
                            </m:r>
                            <m:r>
                              <a:rPr lang="es-CL" sz="1800" b="0" i="1" smtClean="0">
                                <a:latin typeface="Cambria Math" panose="02040503050406030204" pitchFamily="18" charset="0"/>
                              </a:rPr>
                              <m:t>𝑑𝑢𝑙𝑐𝑒</m:t>
                            </m:r>
                          </m:sub>
                        </m:sSub>
                      </m:den>
                    </m:f>
                    <m:r>
                      <a:rPr lang="es-ES" sz="1800" i="1" smtClean="0">
                        <a:latin typeface="Cambria Math" panose="02040503050406030204" pitchFamily="18" charset="0"/>
                        <a:ea typeface="Cambria Math" panose="02040503050406030204" pitchFamily="18" charset="0"/>
                      </a:rPr>
                      <m:t>→</m:t>
                    </m:r>
                    <m:sSub>
                      <m:sSubPr>
                        <m:ctrlPr>
                          <a:rPr lang="es-ES" sz="1800" i="1">
                            <a:latin typeface="Cambria Math" panose="02040503050406030204" pitchFamily="18" charset="0"/>
                          </a:rPr>
                        </m:ctrlPr>
                      </m:sSubPr>
                      <m:e>
                        <m:r>
                          <a:rPr lang="es-ES" sz="1800" i="1">
                            <a:latin typeface="Cambria Math" panose="02040503050406030204" pitchFamily="18" charset="0"/>
                            <a:ea typeface="Cambria Math" panose="02040503050406030204" pitchFamily="18" charset="0"/>
                          </a:rPr>
                          <m:t>𝜌</m:t>
                        </m:r>
                      </m:e>
                      <m:sub>
                        <m:r>
                          <a:rPr lang="es-CL" sz="1800" i="1">
                            <a:latin typeface="Cambria Math" panose="02040503050406030204" pitchFamily="18" charset="0"/>
                          </a:rPr>
                          <m:t>𝑘𝑒𝑟𝑜𝑠</m:t>
                        </m:r>
                        <m:r>
                          <a:rPr lang="es-CL" sz="1800" i="1">
                            <a:latin typeface="Cambria Math" panose="02040503050406030204" pitchFamily="18" charset="0"/>
                          </a:rPr>
                          <m:t>é</m:t>
                        </m:r>
                        <m:r>
                          <a:rPr lang="es-CL" sz="1800" i="1">
                            <a:latin typeface="Cambria Math" panose="02040503050406030204" pitchFamily="18" charset="0"/>
                          </a:rPr>
                          <m:t>𝑛</m:t>
                        </m:r>
                      </m:sub>
                    </m:sSub>
                    <m:r>
                      <a:rPr lang="es-CL" sz="1800" i="1" smtClean="0">
                        <a:latin typeface="Cambria Math" panose="02040503050406030204" pitchFamily="18" charset="0"/>
                        <a:ea typeface="Cambria Math" panose="02040503050406030204" pitchFamily="18" charset="0"/>
                      </a:rPr>
                      <m:t>=</m:t>
                    </m:r>
                    <m:sSub>
                      <m:sSubPr>
                        <m:ctrlPr>
                          <a:rPr lang="es-ES" sz="1800" i="1">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𝑆</m:t>
                        </m:r>
                      </m:e>
                      <m:sub>
                        <m:r>
                          <a:rPr lang="es-CL" sz="1800" i="1">
                            <a:latin typeface="Cambria Math" panose="02040503050406030204" pitchFamily="18" charset="0"/>
                            <a:ea typeface="Cambria Math" panose="02040503050406030204" pitchFamily="18" charset="0"/>
                          </a:rPr>
                          <m:t>𝑘𝑒𝑟𝑜𝑠</m:t>
                        </m:r>
                        <m:r>
                          <a:rPr lang="es-CL" sz="1800" i="1">
                            <a:latin typeface="Cambria Math" panose="02040503050406030204" pitchFamily="18" charset="0"/>
                            <a:ea typeface="Cambria Math" panose="02040503050406030204" pitchFamily="18" charset="0"/>
                          </a:rPr>
                          <m:t>é</m:t>
                        </m:r>
                        <m:r>
                          <a:rPr lang="es-CL" sz="1800" i="1">
                            <a:latin typeface="Cambria Math" panose="02040503050406030204" pitchFamily="18" charset="0"/>
                            <a:ea typeface="Cambria Math" panose="02040503050406030204" pitchFamily="18" charset="0"/>
                          </a:rPr>
                          <m:t>𝑛</m:t>
                        </m:r>
                      </m:sub>
                    </m:sSub>
                    <m:r>
                      <a:rPr lang="es-CL" sz="1800" i="1" smtClean="0">
                        <a:latin typeface="Cambria Math" panose="02040503050406030204" pitchFamily="18" charset="0"/>
                        <a:ea typeface="Cambria Math" panose="02040503050406030204" pitchFamily="18" charset="0"/>
                      </a:rPr>
                      <m:t>×</m:t>
                    </m:r>
                    <m:sSub>
                      <m:sSubPr>
                        <m:ctrlPr>
                          <a:rPr lang="es-ES" sz="1800" i="1">
                            <a:latin typeface="Cambria Math" panose="02040503050406030204" pitchFamily="18" charset="0"/>
                          </a:rPr>
                        </m:ctrlPr>
                      </m:sSubPr>
                      <m:e>
                        <m:r>
                          <a:rPr lang="es-ES" sz="1800" i="1">
                            <a:latin typeface="Cambria Math" panose="02040503050406030204" pitchFamily="18" charset="0"/>
                            <a:ea typeface="Cambria Math" panose="02040503050406030204" pitchFamily="18" charset="0"/>
                          </a:rPr>
                          <m:t>𝜌</m:t>
                        </m:r>
                      </m:e>
                      <m:sub>
                        <m:r>
                          <a:rPr lang="es-CL" sz="1800" b="0" i="1" smtClean="0">
                            <a:latin typeface="Cambria Math" panose="02040503050406030204" pitchFamily="18" charset="0"/>
                          </a:rPr>
                          <m:t>𝑑𝑢𝑙𝑐𝑒</m:t>
                        </m:r>
                      </m:sub>
                    </m:sSub>
                  </m:oMath>
                </a14:m>
                <a:endParaRPr lang="es-ES" sz="1800" dirty="0"/>
              </a:p>
              <a:p>
                <a:pPr>
                  <a:lnSpc>
                    <a:spcPct val="90000"/>
                  </a:lnSpc>
                </a:pPr>
                <a14:m>
                  <m:oMath xmlns:m="http://schemas.openxmlformats.org/officeDocument/2006/math">
                    <m:sSub>
                      <m:sSubPr>
                        <m:ctrlPr>
                          <a:rPr lang="es-ES" sz="1800" i="1">
                            <a:latin typeface="Cambria Math" panose="02040503050406030204" pitchFamily="18" charset="0"/>
                          </a:rPr>
                        </m:ctrlPr>
                      </m:sSubPr>
                      <m:e>
                        <m:r>
                          <a:rPr lang="es-ES" sz="1800" i="1">
                            <a:latin typeface="Cambria Math" panose="02040503050406030204" pitchFamily="18" charset="0"/>
                            <a:ea typeface="Cambria Math" panose="02040503050406030204" pitchFamily="18" charset="0"/>
                          </a:rPr>
                          <m:t>𝜌</m:t>
                        </m:r>
                      </m:e>
                      <m:sub>
                        <m:r>
                          <a:rPr lang="es-CL" sz="1800" i="1">
                            <a:latin typeface="Cambria Math" panose="02040503050406030204" pitchFamily="18" charset="0"/>
                          </a:rPr>
                          <m:t>𝑘𝑒𝑟𝑜𝑠</m:t>
                        </m:r>
                        <m:r>
                          <a:rPr lang="es-CL" sz="1800" i="1">
                            <a:latin typeface="Cambria Math" panose="02040503050406030204" pitchFamily="18" charset="0"/>
                          </a:rPr>
                          <m:t>é</m:t>
                        </m:r>
                        <m:r>
                          <a:rPr lang="es-CL" sz="1800" i="1">
                            <a:latin typeface="Cambria Math" panose="02040503050406030204" pitchFamily="18" charset="0"/>
                          </a:rPr>
                          <m:t>𝑛</m:t>
                        </m:r>
                      </m:sub>
                    </m:sSub>
                    <m:r>
                      <a:rPr lang="es-CL" sz="1800" i="1">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0</m:t>
                    </m:r>
                    <m:r>
                      <a:rPr lang="es-CL" sz="1800" b="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6</m:t>
                    </m:r>
                    <m:r>
                      <a:rPr lang="es-CL" sz="1800" i="1">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rPr>
                      <m:t>1</m:t>
                    </m:r>
                    <m:r>
                      <a:rPr lang="es-CL" sz="1800" b="0" i="1" smtClean="0">
                        <a:latin typeface="Cambria Math" panose="02040503050406030204" pitchFamily="18" charset="0"/>
                      </a:rPr>
                      <m:t>.</m:t>
                    </m:r>
                    <m:r>
                      <a:rPr lang="es-CL" sz="1800" b="0" i="1" smtClean="0">
                        <a:latin typeface="Cambria Math" panose="02040503050406030204" pitchFamily="18" charset="0"/>
                      </a:rPr>
                      <m:t>000</m:t>
                    </m:r>
                    <m:d>
                      <m:dPr>
                        <m:ctrlPr>
                          <a:rPr lang="es-CL" sz="1800" b="0" i="1" smtClean="0">
                            <a:latin typeface="Cambria Math" panose="02040503050406030204" pitchFamily="18" charset="0"/>
                          </a:rPr>
                        </m:ctrlPr>
                      </m:dPr>
                      <m:e>
                        <m:f>
                          <m:fPr>
                            <m:type m:val="skw"/>
                            <m:ctrlPr>
                              <a:rPr lang="es-CL" sz="1800" b="0" i="1" smtClean="0">
                                <a:latin typeface="Cambria Math" panose="02040503050406030204" pitchFamily="18" charset="0"/>
                              </a:rPr>
                            </m:ctrlPr>
                          </m:fPr>
                          <m:num>
                            <m:r>
                              <a:rPr lang="es-CL" sz="1800" b="0" i="1" smtClean="0">
                                <a:latin typeface="Cambria Math" panose="02040503050406030204" pitchFamily="18" charset="0"/>
                              </a:rPr>
                              <m:t>𝑘𝑔</m:t>
                            </m:r>
                          </m:num>
                          <m:den>
                            <m:sSup>
                              <m:sSupPr>
                                <m:ctrlPr>
                                  <a:rPr lang="es-CL" sz="1800" b="0" i="1" smtClean="0">
                                    <a:latin typeface="Cambria Math" panose="02040503050406030204" pitchFamily="18" charset="0"/>
                                  </a:rPr>
                                </m:ctrlPr>
                              </m:sSupPr>
                              <m:e>
                                <m:r>
                                  <a:rPr lang="es-CL" sz="1800" b="0" i="1" smtClean="0">
                                    <a:latin typeface="Cambria Math" panose="02040503050406030204" pitchFamily="18" charset="0"/>
                                  </a:rPr>
                                  <m:t>𝑚</m:t>
                                </m:r>
                              </m:e>
                              <m:sup>
                                <m:r>
                                  <a:rPr lang="es-CL" sz="1800" b="0" i="1" smtClean="0">
                                    <a:latin typeface="Cambria Math" panose="02040503050406030204" pitchFamily="18" charset="0"/>
                                  </a:rPr>
                                  <m:t>3</m:t>
                                </m:r>
                              </m:sup>
                            </m:sSup>
                          </m:den>
                        </m:f>
                      </m:e>
                    </m:d>
                    <m:r>
                      <a:rPr lang="es-CL" sz="1800" b="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600</m:t>
                    </m:r>
                    <m:d>
                      <m:dPr>
                        <m:ctrlPr>
                          <a:rPr lang="es-CL" sz="1800" i="1">
                            <a:latin typeface="Cambria Math" panose="02040503050406030204" pitchFamily="18" charset="0"/>
                          </a:rPr>
                        </m:ctrlPr>
                      </m:dPr>
                      <m:e>
                        <m:f>
                          <m:fPr>
                            <m:type m:val="skw"/>
                            <m:ctrlPr>
                              <a:rPr lang="es-CL" sz="1800" i="1">
                                <a:latin typeface="Cambria Math" panose="02040503050406030204" pitchFamily="18" charset="0"/>
                              </a:rPr>
                            </m:ctrlPr>
                          </m:fPr>
                          <m:num>
                            <m:r>
                              <a:rPr lang="es-CL" sz="1800" i="1">
                                <a:latin typeface="Cambria Math" panose="02040503050406030204" pitchFamily="18" charset="0"/>
                              </a:rPr>
                              <m:t>𝑘𝑔</m:t>
                            </m:r>
                          </m:num>
                          <m:den>
                            <m:sSup>
                              <m:sSupPr>
                                <m:ctrlPr>
                                  <a:rPr lang="es-CL" sz="1800" i="1">
                                    <a:latin typeface="Cambria Math" panose="02040503050406030204" pitchFamily="18" charset="0"/>
                                  </a:rPr>
                                </m:ctrlPr>
                              </m:sSupPr>
                              <m:e>
                                <m:r>
                                  <a:rPr lang="es-CL" sz="1800" i="1">
                                    <a:latin typeface="Cambria Math" panose="02040503050406030204" pitchFamily="18" charset="0"/>
                                  </a:rPr>
                                  <m:t>𝑚</m:t>
                                </m:r>
                              </m:e>
                              <m:sup>
                                <m:r>
                                  <a:rPr lang="es-CL" sz="1800" i="1">
                                    <a:latin typeface="Cambria Math" panose="02040503050406030204" pitchFamily="18" charset="0"/>
                                  </a:rPr>
                                  <m:t>3</m:t>
                                </m:r>
                              </m:sup>
                            </m:sSup>
                          </m:den>
                        </m:f>
                      </m:e>
                    </m:d>
                  </m:oMath>
                </a14:m>
                <a:endParaRPr lang="es-ES" sz="1800" dirty="0"/>
              </a:p>
              <a:p>
                <a:pPr>
                  <a:lnSpc>
                    <a:spcPct val="90000"/>
                  </a:lnSpc>
                </a:pPr>
                <a14:m>
                  <m:oMath xmlns:m="http://schemas.openxmlformats.org/officeDocument/2006/math">
                    <m:sSub>
                      <m:sSubPr>
                        <m:ctrlPr>
                          <a:rPr lang="es-CL" sz="1800" b="0" i="1" smtClean="0">
                            <a:latin typeface="Cambria Math" panose="02040503050406030204" pitchFamily="18" charset="0"/>
                          </a:rPr>
                        </m:ctrlPr>
                      </m:sSubPr>
                      <m:e>
                        <m:r>
                          <a:rPr lang="es-CL" sz="1800" i="1">
                            <a:latin typeface="Cambria Math" panose="02040503050406030204" pitchFamily="18" charset="0"/>
                          </a:rPr>
                          <m:t>𝑀𝑎𝑠𝑎</m:t>
                        </m:r>
                      </m:e>
                      <m:sub>
                        <m:r>
                          <a:rPr lang="es-CL" sz="1800" b="0" i="1" smtClean="0">
                            <a:latin typeface="Cambria Math" panose="02040503050406030204" pitchFamily="18" charset="0"/>
                          </a:rPr>
                          <m:t>𝑘𝑒𝑟𝑜𝑠</m:t>
                        </m:r>
                        <m:r>
                          <a:rPr lang="es-CL" sz="1800" b="0" i="1" smtClean="0">
                            <a:latin typeface="Cambria Math" panose="02040503050406030204" pitchFamily="18" charset="0"/>
                          </a:rPr>
                          <m:t>é</m:t>
                        </m:r>
                        <m:r>
                          <a:rPr lang="es-CL" sz="1800" b="0" i="1" smtClean="0">
                            <a:latin typeface="Cambria Math" panose="02040503050406030204" pitchFamily="18" charset="0"/>
                          </a:rPr>
                          <m:t>𝑛</m:t>
                        </m:r>
                      </m:sub>
                    </m:sSub>
                    <m:r>
                      <a:rPr lang="es-CL" sz="1800" b="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200</m:t>
                    </m:r>
                    <m:d>
                      <m:dPr>
                        <m:ctrlPr>
                          <a:rPr lang="es-CL" sz="1800" b="0" i="1" smtClean="0">
                            <a:latin typeface="Cambria Math" panose="02040503050406030204" pitchFamily="18" charset="0"/>
                            <a:ea typeface="Cambria Math" panose="02040503050406030204" pitchFamily="18" charset="0"/>
                          </a:rPr>
                        </m:ctrlPr>
                      </m:dPr>
                      <m:e>
                        <m:r>
                          <a:rPr lang="es-CL" sz="1800" b="0" i="1" smtClean="0">
                            <a:latin typeface="Cambria Math" panose="02040503050406030204" pitchFamily="18" charset="0"/>
                            <a:ea typeface="Cambria Math" panose="02040503050406030204" pitchFamily="18" charset="0"/>
                          </a:rPr>
                          <m:t>𝑙𝑡</m:t>
                        </m:r>
                      </m:e>
                    </m:d>
                    <m:r>
                      <a:rPr lang="es-CL" sz="1800" b="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600</m:t>
                    </m:r>
                    <m:d>
                      <m:dPr>
                        <m:ctrlPr>
                          <a:rPr lang="es-CL" sz="1800" i="1">
                            <a:latin typeface="Cambria Math" panose="02040503050406030204" pitchFamily="18" charset="0"/>
                          </a:rPr>
                        </m:ctrlPr>
                      </m:dPr>
                      <m:e>
                        <m:f>
                          <m:fPr>
                            <m:type m:val="skw"/>
                            <m:ctrlPr>
                              <a:rPr lang="es-CL" sz="1800" i="1">
                                <a:latin typeface="Cambria Math" panose="02040503050406030204" pitchFamily="18" charset="0"/>
                              </a:rPr>
                            </m:ctrlPr>
                          </m:fPr>
                          <m:num>
                            <m:r>
                              <a:rPr lang="es-CL" sz="1800" i="1">
                                <a:latin typeface="Cambria Math" panose="02040503050406030204" pitchFamily="18" charset="0"/>
                              </a:rPr>
                              <m:t>𝑘𝑔</m:t>
                            </m:r>
                          </m:num>
                          <m:den>
                            <m:sSup>
                              <m:sSupPr>
                                <m:ctrlPr>
                                  <a:rPr lang="es-CL" sz="1800" i="1">
                                    <a:latin typeface="Cambria Math" panose="02040503050406030204" pitchFamily="18" charset="0"/>
                                  </a:rPr>
                                </m:ctrlPr>
                              </m:sSupPr>
                              <m:e>
                                <m:r>
                                  <a:rPr lang="es-CL" sz="1800" i="1">
                                    <a:latin typeface="Cambria Math" panose="02040503050406030204" pitchFamily="18" charset="0"/>
                                  </a:rPr>
                                  <m:t>𝑚</m:t>
                                </m:r>
                              </m:e>
                              <m:sup>
                                <m:r>
                                  <a:rPr lang="es-CL" sz="1800" i="1">
                                    <a:latin typeface="Cambria Math" panose="02040503050406030204" pitchFamily="18" charset="0"/>
                                  </a:rPr>
                                  <m:t>3</m:t>
                                </m:r>
                              </m:sup>
                            </m:sSup>
                          </m:den>
                        </m:f>
                      </m:e>
                    </m:d>
                    <m:r>
                      <a:rPr lang="es-CL" sz="1800" i="1" smtClean="0">
                        <a:latin typeface="Cambria Math" panose="02040503050406030204" pitchFamily="18" charset="0"/>
                        <a:ea typeface="Cambria Math" panose="02040503050406030204" pitchFamily="18" charset="0"/>
                      </a:rPr>
                      <m:t>×</m:t>
                    </m:r>
                    <m:f>
                      <m:fPr>
                        <m:ctrlPr>
                          <a:rPr lang="es-CL" sz="1800" i="1" smtClean="0">
                            <a:latin typeface="Cambria Math" panose="02040503050406030204" pitchFamily="18" charset="0"/>
                            <a:ea typeface="Cambria Math" panose="02040503050406030204" pitchFamily="18" charset="0"/>
                          </a:rPr>
                        </m:ctrlPr>
                      </m:fPr>
                      <m:num>
                        <m:r>
                          <a:rPr lang="es-CL" sz="1800" b="0" i="1" smtClean="0">
                            <a:latin typeface="Cambria Math" panose="02040503050406030204" pitchFamily="18" charset="0"/>
                            <a:ea typeface="Cambria Math" panose="02040503050406030204" pitchFamily="18" charset="0"/>
                          </a:rPr>
                          <m:t>1</m:t>
                        </m:r>
                        <m:d>
                          <m:dPr>
                            <m:ctrlPr>
                              <a:rPr lang="es-CL" sz="1800" b="0" i="1" smtClean="0">
                                <a:latin typeface="Cambria Math" panose="02040503050406030204" pitchFamily="18" charset="0"/>
                                <a:ea typeface="Cambria Math" panose="02040503050406030204" pitchFamily="18" charset="0"/>
                              </a:rPr>
                            </m:ctrlPr>
                          </m:dPr>
                          <m:e>
                            <m:sSup>
                              <m:sSupPr>
                                <m:ctrlPr>
                                  <a:rPr lang="es-CL" sz="1800" i="1">
                                    <a:latin typeface="Cambria Math" panose="02040503050406030204" pitchFamily="18" charset="0"/>
                                  </a:rPr>
                                </m:ctrlPr>
                              </m:sSupPr>
                              <m:e>
                                <m:r>
                                  <a:rPr lang="es-CL" sz="1800" i="1">
                                    <a:latin typeface="Cambria Math" panose="02040503050406030204" pitchFamily="18" charset="0"/>
                                  </a:rPr>
                                  <m:t>𝑚</m:t>
                                </m:r>
                              </m:e>
                              <m:sup>
                                <m:r>
                                  <a:rPr lang="es-CL" sz="1800" i="1">
                                    <a:latin typeface="Cambria Math" panose="02040503050406030204" pitchFamily="18" charset="0"/>
                                  </a:rPr>
                                  <m:t>3</m:t>
                                </m:r>
                              </m:sup>
                            </m:sSup>
                          </m:e>
                        </m:d>
                      </m:num>
                      <m:den>
                        <m:r>
                          <a:rPr lang="es-CL" sz="1800" b="0" i="1" smtClean="0">
                            <a:latin typeface="Cambria Math" panose="02040503050406030204" pitchFamily="18" charset="0"/>
                            <a:ea typeface="Cambria Math" panose="02040503050406030204" pitchFamily="18" charset="0"/>
                          </a:rPr>
                          <m:t>1000</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𝑙𝑡</m:t>
                            </m:r>
                          </m:e>
                        </m:d>
                      </m:den>
                    </m:f>
                    <m:r>
                      <a:rPr lang="es-CL" sz="180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120</m:t>
                    </m:r>
                    <m:d>
                      <m:dPr>
                        <m:ctrlPr>
                          <a:rPr lang="es-CL" sz="1800" b="0" i="1" smtClean="0">
                            <a:latin typeface="Cambria Math" panose="02040503050406030204" pitchFamily="18" charset="0"/>
                            <a:ea typeface="Cambria Math" panose="02040503050406030204" pitchFamily="18" charset="0"/>
                          </a:rPr>
                        </m:ctrlPr>
                      </m:dPr>
                      <m:e>
                        <m:r>
                          <a:rPr lang="es-CL" sz="1800" b="0" i="1" smtClean="0">
                            <a:latin typeface="Cambria Math" panose="02040503050406030204" pitchFamily="18" charset="0"/>
                            <a:ea typeface="Cambria Math" panose="02040503050406030204" pitchFamily="18" charset="0"/>
                          </a:rPr>
                          <m:t>𝑘𝑔</m:t>
                        </m:r>
                      </m:e>
                    </m:d>
                  </m:oMath>
                </a14:m>
                <a:endParaRPr lang="es-ES" sz="1800" dirty="0"/>
              </a:p>
              <a:p>
                <a:pPr>
                  <a:lnSpc>
                    <a:spcPct val="90000"/>
                  </a:lnSpc>
                </a:pPr>
                <a14:m>
                  <m:oMath xmlns:m="http://schemas.openxmlformats.org/officeDocument/2006/math">
                    <m:sSub>
                      <m:sSubPr>
                        <m:ctrlPr>
                          <a:rPr lang="es-CL" sz="1800" i="1">
                            <a:latin typeface="Cambria Math" panose="02040503050406030204" pitchFamily="18" charset="0"/>
                          </a:rPr>
                        </m:ctrlPr>
                      </m:sSubPr>
                      <m:e>
                        <m:r>
                          <a:rPr lang="es-CL" sz="1800" i="1">
                            <a:latin typeface="Cambria Math" panose="02040503050406030204" pitchFamily="18" charset="0"/>
                          </a:rPr>
                          <m:t>𝑀𝑎𝑠𝑎</m:t>
                        </m:r>
                      </m:e>
                      <m:sub>
                        <m:r>
                          <a:rPr lang="es-CL" sz="1800" b="0" i="1" smtClean="0">
                            <a:latin typeface="Cambria Math" panose="02040503050406030204" pitchFamily="18" charset="0"/>
                          </a:rPr>
                          <m:t>𝑡𝑎𝑚𝑏𝑜𝑟</m:t>
                        </m:r>
                      </m:sub>
                    </m:sSub>
                    <m:r>
                      <a:rPr lang="es-CL" sz="1800" i="1">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20</m:t>
                    </m:r>
                    <m:d>
                      <m:dPr>
                        <m:ctrlPr>
                          <a:rPr lang="es-CL" sz="1800" b="0" i="1" smtClean="0">
                            <a:latin typeface="Cambria Math" panose="02040503050406030204" pitchFamily="18" charset="0"/>
                            <a:ea typeface="Cambria Math" panose="02040503050406030204" pitchFamily="18" charset="0"/>
                          </a:rPr>
                        </m:ctrlPr>
                      </m:dPr>
                      <m:e>
                        <m:r>
                          <a:rPr lang="es-CL" sz="1800" b="0" i="1" smtClean="0">
                            <a:latin typeface="Cambria Math" panose="02040503050406030204" pitchFamily="18" charset="0"/>
                            <a:ea typeface="Cambria Math" panose="02040503050406030204" pitchFamily="18" charset="0"/>
                          </a:rPr>
                          <m:t>𝑘𝑔</m:t>
                        </m:r>
                      </m:e>
                    </m:d>
                  </m:oMath>
                </a14:m>
                <a:endParaRPr lang="es-ES" sz="1800" dirty="0"/>
              </a:p>
              <a:p>
                <a:pPr>
                  <a:lnSpc>
                    <a:spcPct val="90000"/>
                  </a:lnSpc>
                </a:pPr>
                <a14:m>
                  <m:oMath xmlns:m="http://schemas.openxmlformats.org/officeDocument/2006/math">
                    <m:sSub>
                      <m:sSubPr>
                        <m:ctrlPr>
                          <a:rPr lang="es-CL" sz="1800" i="1">
                            <a:latin typeface="Cambria Math" panose="02040503050406030204" pitchFamily="18" charset="0"/>
                          </a:rPr>
                        </m:ctrlPr>
                      </m:sSubPr>
                      <m:e>
                        <m:r>
                          <a:rPr lang="es-CL" sz="1800" i="1">
                            <a:latin typeface="Cambria Math" panose="02040503050406030204" pitchFamily="18" charset="0"/>
                          </a:rPr>
                          <m:t>𝑀𝑎𝑠𝑎</m:t>
                        </m:r>
                      </m:e>
                      <m:sub>
                        <m:r>
                          <a:rPr lang="es-CL" sz="1800" b="0" i="1" smtClean="0">
                            <a:latin typeface="Cambria Math" panose="02040503050406030204" pitchFamily="18" charset="0"/>
                          </a:rPr>
                          <m:t>𝑡𝑜𝑡𝑎𝑙</m:t>
                        </m:r>
                        <m:r>
                          <a:rPr lang="es-CL" sz="1800" b="0" i="1" smtClean="0">
                            <a:latin typeface="Cambria Math" panose="02040503050406030204" pitchFamily="18" charset="0"/>
                          </a:rPr>
                          <m:t> </m:t>
                        </m:r>
                      </m:sub>
                    </m:sSub>
                    <m:r>
                      <a:rPr lang="es-CL" sz="1800" i="1" smtClean="0">
                        <a:latin typeface="Cambria Math" panose="02040503050406030204" pitchFamily="18" charset="0"/>
                        <a:ea typeface="Cambria Math" panose="02040503050406030204" pitchFamily="18" charset="0"/>
                      </a:rPr>
                      <m:t>=</m:t>
                    </m:r>
                    <m:sSub>
                      <m:sSubPr>
                        <m:ctrlPr>
                          <a:rPr lang="es-CL" sz="1800" i="1">
                            <a:latin typeface="Cambria Math" panose="02040503050406030204" pitchFamily="18" charset="0"/>
                          </a:rPr>
                        </m:ctrlPr>
                      </m:sSubPr>
                      <m:e>
                        <m:r>
                          <a:rPr lang="es-CL" sz="1800" i="1">
                            <a:latin typeface="Cambria Math" panose="02040503050406030204" pitchFamily="18" charset="0"/>
                          </a:rPr>
                          <m:t>𝑀𝑎𝑠𝑎</m:t>
                        </m:r>
                      </m:e>
                      <m:sub>
                        <m:r>
                          <a:rPr lang="es-CL" sz="1800" i="1">
                            <a:latin typeface="Cambria Math" panose="02040503050406030204" pitchFamily="18" charset="0"/>
                          </a:rPr>
                          <m:t>𝑡𝑎𝑚𝑏𝑜𝑟</m:t>
                        </m:r>
                      </m:sub>
                    </m:sSub>
                    <m:r>
                      <a:rPr lang="es-CL" sz="1800" b="0" i="1" smtClean="0">
                        <a:latin typeface="Cambria Math" panose="02040503050406030204" pitchFamily="18" charset="0"/>
                      </a:rPr>
                      <m:t>+</m:t>
                    </m:r>
                    <m:sSub>
                      <m:sSubPr>
                        <m:ctrlPr>
                          <a:rPr lang="es-CL" sz="1800" i="1">
                            <a:latin typeface="Cambria Math" panose="02040503050406030204" pitchFamily="18" charset="0"/>
                          </a:rPr>
                        </m:ctrlPr>
                      </m:sSubPr>
                      <m:e>
                        <m:r>
                          <a:rPr lang="es-CL" sz="1800" i="1">
                            <a:latin typeface="Cambria Math" panose="02040503050406030204" pitchFamily="18" charset="0"/>
                          </a:rPr>
                          <m:t>𝑀𝑎𝑠𝑎</m:t>
                        </m:r>
                      </m:e>
                      <m:sub>
                        <m:r>
                          <a:rPr lang="es-CL" sz="1800" i="1">
                            <a:latin typeface="Cambria Math" panose="02040503050406030204" pitchFamily="18" charset="0"/>
                          </a:rPr>
                          <m:t>𝑘𝑒𝑟𝑜𝑠</m:t>
                        </m:r>
                        <m:r>
                          <a:rPr lang="es-CL" sz="1800" i="1">
                            <a:latin typeface="Cambria Math" panose="02040503050406030204" pitchFamily="18" charset="0"/>
                          </a:rPr>
                          <m:t>é</m:t>
                        </m:r>
                        <m:r>
                          <a:rPr lang="es-CL" sz="1800" i="1">
                            <a:latin typeface="Cambria Math" panose="02040503050406030204" pitchFamily="18" charset="0"/>
                          </a:rPr>
                          <m:t>𝑛</m:t>
                        </m:r>
                      </m:sub>
                    </m:sSub>
                    <m:r>
                      <a:rPr lang="es-CL" sz="180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140</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𝑘𝑔</m:t>
                        </m:r>
                      </m:e>
                    </m:d>
                  </m:oMath>
                </a14:m>
                <a:endParaRPr lang="es-ES" sz="1800" dirty="0"/>
              </a:p>
              <a:p>
                <a:pPr>
                  <a:lnSpc>
                    <a:spcPct val="90000"/>
                  </a:lnSpc>
                </a:pPr>
                <a:r>
                  <a:rPr lang="es-ES" sz="1800" dirty="0"/>
                  <a:t>El tambor cargado desplazada 120 kilogramos de agua cuando flota libremente.</a:t>
                </a:r>
              </a:p>
              <a:p>
                <a:pPr>
                  <a:lnSpc>
                    <a:spcPct val="90000"/>
                  </a:lnSpc>
                </a:pPr>
                <a14:m>
                  <m:oMath xmlns:m="http://schemas.openxmlformats.org/officeDocument/2006/math">
                    <m:sSub>
                      <m:sSubPr>
                        <m:ctrlPr>
                          <a:rPr lang="es-ES" sz="1800" i="1" smtClean="0">
                            <a:latin typeface="Cambria Math" panose="02040503050406030204" pitchFamily="18" charset="0"/>
                            <a:ea typeface="Cambria Math" panose="02040503050406030204" pitchFamily="18" charset="0"/>
                          </a:rPr>
                        </m:ctrlPr>
                      </m:sSubPr>
                      <m:e>
                        <m:r>
                          <m:rPr>
                            <m:sty m:val="p"/>
                          </m:rPr>
                          <a:rPr lang="es-ES" sz="1800" i="1">
                            <a:latin typeface="Cambria Math" panose="02040503050406030204" pitchFamily="18" charset="0"/>
                            <a:ea typeface="Cambria Math" panose="02040503050406030204" pitchFamily="18" charset="0"/>
                          </a:rPr>
                          <m:t>∇</m:t>
                        </m:r>
                      </m:e>
                      <m:sub>
                        <m:r>
                          <a:rPr lang="es-CL" sz="1800" b="0" i="1" smtClean="0">
                            <a:latin typeface="Cambria Math" panose="02040503050406030204" pitchFamily="18" charset="0"/>
                            <a:ea typeface="Cambria Math" panose="02040503050406030204" pitchFamily="18" charset="0"/>
                          </a:rPr>
                          <m:t>𝑎𝑔𝑢𝑎</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𝑑𝑒𝑠𝑝𝑙𝑎𝑧𝑎𝑑𝑎</m:t>
                        </m:r>
                      </m:sub>
                    </m:sSub>
                    <m:r>
                      <a:rPr lang="es-ES" sz="1800" i="1" smtClean="0">
                        <a:latin typeface="Cambria Math" panose="02040503050406030204" pitchFamily="18" charset="0"/>
                        <a:ea typeface="Cambria Math" panose="02040503050406030204" pitchFamily="18" charset="0"/>
                      </a:rPr>
                      <m:t>=</m:t>
                    </m:r>
                    <m:f>
                      <m:fPr>
                        <m:ctrlPr>
                          <a:rPr lang="es-ES" sz="1800" i="1" smtClean="0">
                            <a:latin typeface="Cambria Math" panose="02040503050406030204" pitchFamily="18" charset="0"/>
                            <a:ea typeface="Cambria Math" panose="02040503050406030204" pitchFamily="18" charset="0"/>
                          </a:rPr>
                        </m:ctrlPr>
                      </m:fPr>
                      <m:num>
                        <m:sSub>
                          <m:sSubPr>
                            <m:ctrlPr>
                              <a:rPr lang="es-ES" sz="1800" i="1" smtClean="0">
                                <a:latin typeface="Cambria Math" panose="02040503050406030204" pitchFamily="18" charset="0"/>
                                <a:ea typeface="Cambria Math" panose="02040503050406030204" pitchFamily="18" charset="0"/>
                              </a:rPr>
                            </m:ctrlPr>
                          </m:sSubPr>
                          <m:e>
                            <m:r>
                              <a:rPr lang="es-ES" sz="1800" i="1" smtClean="0">
                                <a:latin typeface="Cambria Math" panose="02040503050406030204" pitchFamily="18" charset="0"/>
                                <a:ea typeface="Cambria Math" panose="02040503050406030204" pitchFamily="18" charset="0"/>
                              </a:rPr>
                              <m:t>∆</m:t>
                            </m:r>
                          </m:e>
                          <m:sub>
                            <m:r>
                              <a:rPr lang="es-CL" sz="1800" b="0" i="1" smtClean="0">
                                <a:latin typeface="Cambria Math" panose="02040503050406030204" pitchFamily="18" charset="0"/>
                                <a:ea typeface="Cambria Math" panose="02040503050406030204" pitchFamily="18" charset="0"/>
                              </a:rPr>
                              <m:t>𝑡𝑎𝑚𝑏𝑜𝑟</m:t>
                            </m:r>
                          </m:sub>
                        </m:sSub>
                      </m:num>
                      <m:den>
                        <m:sSub>
                          <m:sSubPr>
                            <m:ctrlPr>
                              <a:rPr lang="es-ES" sz="1800" i="1" smtClean="0">
                                <a:latin typeface="Cambria Math" panose="02040503050406030204" pitchFamily="18" charset="0"/>
                                <a:ea typeface="Cambria Math" panose="02040503050406030204" pitchFamily="18" charset="0"/>
                              </a:rPr>
                            </m:ctrlPr>
                          </m:sSubPr>
                          <m:e>
                            <m:r>
                              <a:rPr lang="es-ES" sz="1800" i="1" smtClean="0">
                                <a:latin typeface="Cambria Math" panose="02040503050406030204" pitchFamily="18" charset="0"/>
                                <a:ea typeface="Cambria Math" panose="02040503050406030204" pitchFamily="18" charset="0"/>
                              </a:rPr>
                              <m:t>𝜌</m:t>
                            </m:r>
                          </m:e>
                          <m:sub>
                            <m:r>
                              <a:rPr lang="es-CL" sz="1800" b="0" i="1" smtClean="0">
                                <a:latin typeface="Cambria Math" panose="02040503050406030204" pitchFamily="18" charset="0"/>
                                <a:ea typeface="Cambria Math" panose="02040503050406030204" pitchFamily="18" charset="0"/>
                              </a:rPr>
                              <m:t>𝑎𝑔𝑢𝑎</m:t>
                            </m:r>
                          </m:sub>
                        </m:sSub>
                      </m:den>
                    </m:f>
                    <m:r>
                      <a:rPr lang="es-ES" sz="1800" i="1" smtClean="0">
                        <a:latin typeface="Cambria Math" panose="02040503050406030204" pitchFamily="18" charset="0"/>
                        <a:ea typeface="Cambria Math" panose="02040503050406030204" pitchFamily="18" charset="0"/>
                      </a:rPr>
                      <m:t>=</m:t>
                    </m:r>
                    <m:f>
                      <m:fPr>
                        <m:ctrlPr>
                          <a:rPr lang="es-ES" sz="1800" i="1" smtClean="0">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140</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𝑘𝑔</m:t>
                            </m:r>
                          </m:e>
                        </m:d>
                      </m:num>
                      <m:den>
                        <m:r>
                          <a:rPr lang="es-CL" sz="1800" b="0" i="1" smtClean="0">
                            <a:latin typeface="Cambria Math" panose="02040503050406030204" pitchFamily="18" charset="0"/>
                            <a:ea typeface="Cambria Math" panose="02040503050406030204" pitchFamily="18" charset="0"/>
                          </a:rPr>
                          <m:t>1</m:t>
                        </m:r>
                        <m:r>
                          <a:rPr lang="es-CL" sz="1800" b="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024</m:t>
                        </m:r>
                        <m:d>
                          <m:dPr>
                            <m:ctrlPr>
                              <a:rPr lang="es-CL" sz="1800" b="0" i="1" smtClean="0">
                                <a:latin typeface="Cambria Math" panose="02040503050406030204" pitchFamily="18" charset="0"/>
                                <a:ea typeface="Cambria Math" panose="02040503050406030204" pitchFamily="18" charset="0"/>
                              </a:rPr>
                            </m:ctrlPr>
                          </m:dPr>
                          <m:e>
                            <m:f>
                              <m:fPr>
                                <m:type m:val="skw"/>
                                <m:ctrlPr>
                                  <a:rPr lang="es-CL" sz="1800" b="0" i="1" smtClean="0">
                                    <a:latin typeface="Cambria Math" panose="02040503050406030204" pitchFamily="18" charset="0"/>
                                    <a:ea typeface="Cambria Math" panose="02040503050406030204" pitchFamily="18" charset="0"/>
                                  </a:rPr>
                                </m:ctrlPr>
                              </m:fPr>
                              <m:num>
                                <m:r>
                                  <a:rPr lang="es-CL" sz="1800" b="0" i="1" smtClean="0">
                                    <a:latin typeface="Cambria Math" panose="02040503050406030204" pitchFamily="18" charset="0"/>
                                    <a:ea typeface="Cambria Math" panose="02040503050406030204" pitchFamily="18" charset="0"/>
                                  </a:rPr>
                                  <m:t>𝑘𝑔</m:t>
                                </m:r>
                              </m:num>
                              <m:den>
                                <m:sSup>
                                  <m:sSupPr>
                                    <m:ctrlPr>
                                      <a:rPr lang="es-CL" sz="1800" b="0" i="1" smtClean="0">
                                        <a:latin typeface="Cambria Math" panose="02040503050406030204" pitchFamily="18" charset="0"/>
                                        <a:ea typeface="Cambria Math" panose="02040503050406030204" pitchFamily="18" charset="0"/>
                                      </a:rPr>
                                    </m:ctrlPr>
                                  </m:sSupPr>
                                  <m:e>
                                    <m:r>
                                      <a:rPr lang="es-CL" sz="1800" b="0" i="1" smtClean="0">
                                        <a:latin typeface="Cambria Math" panose="02040503050406030204" pitchFamily="18" charset="0"/>
                                        <a:ea typeface="Cambria Math" panose="02040503050406030204" pitchFamily="18" charset="0"/>
                                      </a:rPr>
                                      <m:t>𝑚</m:t>
                                    </m:r>
                                  </m:e>
                                  <m:sup>
                                    <m:r>
                                      <a:rPr lang="es-CL" sz="1800" b="0" i="1" smtClean="0">
                                        <a:latin typeface="Cambria Math" panose="02040503050406030204" pitchFamily="18" charset="0"/>
                                        <a:ea typeface="Cambria Math" panose="02040503050406030204" pitchFamily="18" charset="0"/>
                                      </a:rPr>
                                      <m:t>3</m:t>
                                    </m:r>
                                  </m:sup>
                                </m:sSup>
                              </m:den>
                            </m:f>
                          </m:e>
                        </m:d>
                      </m:den>
                    </m:f>
                    <m:r>
                      <a:rPr lang="es-ES" sz="180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0</m:t>
                    </m:r>
                    <m:r>
                      <a:rPr lang="es-CL" sz="1800" b="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137</m:t>
                    </m:r>
                    <m:d>
                      <m:dPr>
                        <m:ctrlPr>
                          <a:rPr lang="es-CL" sz="1800" b="0" i="1" smtClean="0">
                            <a:latin typeface="Cambria Math" panose="02040503050406030204" pitchFamily="18" charset="0"/>
                            <a:ea typeface="Cambria Math" panose="02040503050406030204" pitchFamily="18" charset="0"/>
                          </a:rPr>
                        </m:ctrlPr>
                      </m:dPr>
                      <m:e>
                        <m:sSup>
                          <m:sSupPr>
                            <m:ctrlPr>
                              <a:rPr lang="es-CL" sz="1800" b="0" i="1" smtClean="0">
                                <a:latin typeface="Cambria Math" panose="02040503050406030204" pitchFamily="18" charset="0"/>
                                <a:ea typeface="Cambria Math" panose="02040503050406030204" pitchFamily="18" charset="0"/>
                              </a:rPr>
                            </m:ctrlPr>
                          </m:sSupPr>
                          <m:e>
                            <m:r>
                              <a:rPr lang="es-CL" sz="1800" b="0" i="1" smtClean="0">
                                <a:latin typeface="Cambria Math" panose="02040503050406030204" pitchFamily="18" charset="0"/>
                                <a:ea typeface="Cambria Math" panose="02040503050406030204" pitchFamily="18" charset="0"/>
                              </a:rPr>
                              <m:t>𝑚</m:t>
                            </m:r>
                          </m:e>
                          <m:sup>
                            <m:r>
                              <a:rPr lang="es-CL" sz="1800" b="0" i="1" smtClean="0">
                                <a:latin typeface="Cambria Math" panose="02040503050406030204" pitchFamily="18" charset="0"/>
                                <a:ea typeface="Cambria Math" panose="02040503050406030204" pitchFamily="18" charset="0"/>
                              </a:rPr>
                              <m:t>3</m:t>
                            </m:r>
                          </m:sup>
                        </m:sSup>
                      </m:e>
                    </m:d>
                  </m:oMath>
                </a14:m>
                <a:endParaRPr lang="es-ES" sz="1800" dirty="0"/>
              </a:p>
              <a:p>
                <a:pPr>
                  <a:lnSpc>
                    <a:spcPct val="90000"/>
                  </a:lnSpc>
                </a:pPr>
                <a14:m>
                  <m:oMath xmlns:m="http://schemas.openxmlformats.org/officeDocument/2006/math">
                    <m:sSub>
                      <m:sSubPr>
                        <m:ctrlPr>
                          <a:rPr lang="es-ES" sz="1800" i="1">
                            <a:latin typeface="Cambria Math" panose="02040503050406030204" pitchFamily="18" charset="0"/>
                            <a:ea typeface="Cambria Math" panose="02040503050406030204" pitchFamily="18" charset="0"/>
                          </a:rPr>
                        </m:ctrlPr>
                      </m:sSubPr>
                      <m:e>
                        <m:r>
                          <m:rPr>
                            <m:sty m:val="p"/>
                          </m:rPr>
                          <a:rPr lang="es-ES" sz="1800" i="1">
                            <a:latin typeface="Cambria Math" panose="02040503050406030204" pitchFamily="18" charset="0"/>
                            <a:ea typeface="Cambria Math" panose="02040503050406030204" pitchFamily="18" charset="0"/>
                          </a:rPr>
                          <m:t>∇</m:t>
                        </m:r>
                      </m:e>
                      <m:sub>
                        <m:r>
                          <a:rPr lang="es-CL" sz="1800" i="1">
                            <a:latin typeface="Cambria Math" panose="02040503050406030204" pitchFamily="18" charset="0"/>
                            <a:ea typeface="Cambria Math" panose="02040503050406030204" pitchFamily="18" charset="0"/>
                          </a:rPr>
                          <m:t>𝑎𝑔𝑢𝑎</m:t>
                        </m:r>
                        <m:r>
                          <a:rPr lang="es-CL" sz="1800" i="1">
                            <a:latin typeface="Cambria Math" panose="02040503050406030204" pitchFamily="18" charset="0"/>
                            <a:ea typeface="Cambria Math" panose="02040503050406030204" pitchFamily="18" charset="0"/>
                          </a:rPr>
                          <m:t> </m:t>
                        </m:r>
                        <m:r>
                          <a:rPr lang="es-CL" sz="1800" i="1">
                            <a:latin typeface="Cambria Math" panose="02040503050406030204" pitchFamily="18" charset="0"/>
                            <a:ea typeface="Cambria Math" panose="02040503050406030204" pitchFamily="18" charset="0"/>
                          </a:rPr>
                          <m:t>𝑑𝑒𝑠𝑝𝑙𝑎𝑧𝑎𝑑𝑎</m:t>
                        </m:r>
                      </m:sub>
                    </m:sSub>
                    <m:r>
                      <a:rPr lang="es-CL" sz="1800" i="1" smtClean="0">
                        <a:latin typeface="Cambria Math" panose="02040503050406030204" pitchFamily="18" charset="0"/>
                        <a:ea typeface="Cambria Math" panose="02040503050406030204" pitchFamily="18" charset="0"/>
                      </a:rPr>
                      <m:t>=</m:t>
                    </m:r>
                    <m:sSub>
                      <m:sSubPr>
                        <m:ctrlPr>
                          <a:rPr lang="es-ES" sz="1800" i="1">
                            <a:latin typeface="Cambria Math" panose="02040503050406030204" pitchFamily="18" charset="0"/>
                            <a:ea typeface="Cambria Math" panose="02040503050406030204" pitchFamily="18" charset="0"/>
                          </a:rPr>
                        </m:ctrlPr>
                      </m:sSubPr>
                      <m:e>
                        <m:r>
                          <m:rPr>
                            <m:sty m:val="p"/>
                          </m:rPr>
                          <a:rPr lang="es-ES" sz="1800" i="1">
                            <a:latin typeface="Cambria Math" panose="02040503050406030204" pitchFamily="18" charset="0"/>
                            <a:ea typeface="Cambria Math" panose="02040503050406030204" pitchFamily="18" charset="0"/>
                          </a:rPr>
                          <m:t>∇</m:t>
                        </m:r>
                      </m:e>
                      <m:sub>
                        <m:r>
                          <a:rPr lang="es-CL" sz="1800" b="0" i="1" smtClean="0">
                            <a:latin typeface="Cambria Math" panose="02040503050406030204" pitchFamily="18" charset="0"/>
                            <a:ea typeface="Cambria Math" panose="02040503050406030204" pitchFamily="18" charset="0"/>
                          </a:rPr>
                          <m:t>𝑡𝑎𝑚𝑏𝑜𝑟</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𝑠𝑢𝑚𝑒𝑟𝑔𝑖𝑑𝑜</m:t>
                        </m:r>
                      </m:sub>
                    </m:sSub>
                    <m:r>
                      <a:rPr lang="es-CL" sz="1800" i="1" smtClean="0">
                        <a:latin typeface="Cambria Math" panose="02040503050406030204" pitchFamily="18" charset="0"/>
                        <a:ea typeface="Cambria Math" panose="02040503050406030204" pitchFamily="18" charset="0"/>
                      </a:rPr>
                      <m:t>=</m:t>
                    </m:r>
                    <m:r>
                      <a:rPr lang="es-CL" sz="1800" i="1" smtClean="0">
                        <a:latin typeface="Cambria Math" panose="02040503050406030204" pitchFamily="18" charset="0"/>
                        <a:ea typeface="Cambria Math" panose="02040503050406030204" pitchFamily="18" charset="0"/>
                      </a:rPr>
                      <m:t>𝜋</m:t>
                    </m:r>
                    <m:r>
                      <a:rPr lang="es-CL" sz="1800" i="1" smtClean="0">
                        <a:latin typeface="Cambria Math" panose="02040503050406030204" pitchFamily="18" charset="0"/>
                        <a:ea typeface="Cambria Math" panose="02040503050406030204" pitchFamily="18" charset="0"/>
                      </a:rPr>
                      <m:t>×</m:t>
                    </m:r>
                    <m:sSup>
                      <m:sSupPr>
                        <m:ctrlPr>
                          <a:rPr lang="es-CL" sz="1800" i="1" smtClean="0">
                            <a:latin typeface="Cambria Math" panose="02040503050406030204" pitchFamily="18" charset="0"/>
                            <a:ea typeface="Cambria Math" panose="02040503050406030204" pitchFamily="18" charset="0"/>
                          </a:rPr>
                        </m:ctrlPr>
                      </m:sSupPr>
                      <m:e>
                        <m:r>
                          <a:rPr lang="es-CL" sz="1800" b="0" i="1" smtClean="0">
                            <a:latin typeface="Cambria Math" panose="02040503050406030204" pitchFamily="18" charset="0"/>
                            <a:ea typeface="Cambria Math" panose="02040503050406030204" pitchFamily="18" charset="0"/>
                          </a:rPr>
                          <m:t>𝑟</m:t>
                        </m:r>
                      </m:e>
                      <m:sup>
                        <m:r>
                          <a:rPr lang="es-CL" sz="1800" b="0" i="1" smtClean="0">
                            <a:latin typeface="Cambria Math" panose="02040503050406030204" pitchFamily="18" charset="0"/>
                            <a:ea typeface="Cambria Math" panose="02040503050406030204" pitchFamily="18" charset="0"/>
                          </a:rPr>
                          <m:t>2</m:t>
                        </m:r>
                      </m:sup>
                    </m:sSup>
                    <m:r>
                      <a:rPr lang="es-CL" sz="180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𝑐𝑎𝑙𝑎𝑑𝑜</m:t>
                    </m:r>
                    <m:r>
                      <a:rPr lang="es-CL" sz="1800" b="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𝑐𝑎𝑙𝑎𝑑𝑜</m:t>
                    </m:r>
                  </m:oMath>
                </a14:m>
                <a:endParaRPr lang="es-CL" sz="1800" b="0" dirty="0">
                  <a:ea typeface="Cambria Math" panose="02040503050406030204" pitchFamily="18" charset="0"/>
                </a:endParaRPr>
              </a:p>
              <a:p>
                <a:pPr>
                  <a:lnSpc>
                    <a:spcPct val="90000"/>
                  </a:lnSpc>
                </a:pPr>
                <a14:m>
                  <m:oMath xmlns:m="http://schemas.openxmlformats.org/officeDocument/2006/math">
                    <m:r>
                      <a:rPr lang="es-CL" sz="1800" b="0" i="1" smtClean="0">
                        <a:latin typeface="Cambria Math" panose="02040503050406030204" pitchFamily="18" charset="0"/>
                      </a:rPr>
                      <m:t>𝐶𝑎𝑙𝑎𝑑𝑜𝑡𝑎𝑚𝑏𝑜𝑟</m:t>
                    </m:r>
                    <m:r>
                      <a:rPr lang="es-CL" sz="1800" b="0" i="1" smtClean="0">
                        <a:latin typeface="Cambria Math" panose="02040503050406030204" pitchFamily="18" charset="0"/>
                      </a:rPr>
                      <m:t> </m:t>
                    </m:r>
                    <m:r>
                      <a:rPr lang="es-CL" sz="1800" b="0" i="1" smtClean="0">
                        <a:latin typeface="Cambria Math" panose="02040503050406030204" pitchFamily="18" charset="0"/>
                      </a:rPr>
                      <m:t>𝑐𝑜𝑛</m:t>
                    </m:r>
                    <m:r>
                      <a:rPr lang="es-CL" sz="1800" b="0" i="1" smtClean="0">
                        <a:latin typeface="Cambria Math" panose="02040503050406030204" pitchFamily="18" charset="0"/>
                      </a:rPr>
                      <m:t> </m:t>
                    </m:r>
                    <m:r>
                      <a:rPr lang="es-CL" sz="1800" b="0" i="1" smtClean="0">
                        <a:latin typeface="Cambria Math" panose="02040503050406030204" pitchFamily="18" charset="0"/>
                      </a:rPr>
                      <m:t>𝑘𝑒𝑟𝑜𝑠</m:t>
                    </m:r>
                    <m:r>
                      <a:rPr lang="es-CL" sz="1800" b="0" i="1" smtClean="0">
                        <a:latin typeface="Cambria Math" panose="02040503050406030204" pitchFamily="18" charset="0"/>
                      </a:rPr>
                      <m:t>é</m:t>
                    </m:r>
                    <m:r>
                      <a:rPr lang="es-CL" sz="1800" b="0" i="1" smtClean="0">
                        <a:latin typeface="Cambria Math" panose="02040503050406030204" pitchFamily="18" charset="0"/>
                      </a:rPr>
                      <m:t>𝑛</m:t>
                    </m:r>
                    <m:r>
                      <a:rPr lang="es-CL" sz="1800" i="1">
                        <a:latin typeface="Cambria Math" panose="02040503050406030204" pitchFamily="18" charset="0"/>
                        <a:ea typeface="Cambria Math" panose="02040503050406030204" pitchFamily="18" charset="0"/>
                      </a:rPr>
                      <m:t>=</m:t>
                    </m:r>
                    <m:f>
                      <m:fPr>
                        <m:ctrlPr>
                          <a:rPr lang="es-CL" sz="1800" i="1" smtClean="0">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0</m:t>
                        </m:r>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137</m:t>
                        </m:r>
                        <m:d>
                          <m:dPr>
                            <m:ctrlPr>
                              <a:rPr lang="es-CL" sz="1800" i="1">
                                <a:latin typeface="Cambria Math" panose="02040503050406030204" pitchFamily="18" charset="0"/>
                                <a:ea typeface="Cambria Math" panose="02040503050406030204" pitchFamily="18" charset="0"/>
                              </a:rPr>
                            </m:ctrlPr>
                          </m:dPr>
                          <m:e>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𝑚</m:t>
                                </m:r>
                              </m:e>
                              <m:sup>
                                <m:r>
                                  <a:rPr lang="es-CL" sz="1800" i="1">
                                    <a:latin typeface="Cambria Math" panose="02040503050406030204" pitchFamily="18" charset="0"/>
                                    <a:ea typeface="Cambria Math" panose="02040503050406030204" pitchFamily="18" charset="0"/>
                                  </a:rPr>
                                  <m:t>3</m:t>
                                </m:r>
                              </m:sup>
                            </m:sSup>
                          </m:e>
                        </m:d>
                      </m:num>
                      <m:den>
                        <m:r>
                          <a:rPr lang="es-CL" sz="1800" i="1">
                            <a:latin typeface="Cambria Math" panose="02040503050406030204" pitchFamily="18" charset="0"/>
                            <a:ea typeface="Cambria Math" panose="02040503050406030204" pitchFamily="18" charset="0"/>
                          </a:rPr>
                          <m:t>𝜋</m:t>
                        </m:r>
                        <m:r>
                          <a:rPr lang="es-CL" sz="1800" i="1">
                            <a:latin typeface="Cambria Math" panose="02040503050406030204" pitchFamily="18" charset="0"/>
                            <a:ea typeface="Cambria Math" panose="02040503050406030204" pitchFamily="18" charset="0"/>
                          </a:rPr>
                          <m:t>×</m:t>
                        </m:r>
                        <m:sSup>
                          <m:sSupPr>
                            <m:ctrlPr>
                              <a:rPr lang="es-CL" sz="1800" i="1">
                                <a:latin typeface="Cambria Math" panose="02040503050406030204" pitchFamily="18" charset="0"/>
                                <a:ea typeface="Cambria Math" panose="02040503050406030204" pitchFamily="18" charset="0"/>
                              </a:rPr>
                            </m:ctrlPr>
                          </m:sSupPr>
                          <m:e>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0</m:t>
                                </m:r>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3</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𝑚</m:t>
                                    </m:r>
                                  </m:e>
                                </m:d>
                              </m:e>
                            </m:d>
                          </m:e>
                          <m:sup>
                            <m:r>
                              <a:rPr lang="es-CL" sz="1800" i="1">
                                <a:latin typeface="Cambria Math" panose="02040503050406030204" pitchFamily="18" charset="0"/>
                                <a:ea typeface="Cambria Math" panose="02040503050406030204" pitchFamily="18" charset="0"/>
                              </a:rPr>
                              <m:t>2</m:t>
                            </m:r>
                          </m:sup>
                        </m:sSup>
                      </m:den>
                    </m:f>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0</m:t>
                    </m:r>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485</m:t>
                    </m:r>
                    <m:d>
                      <m:dPr>
                        <m:ctrlPr>
                          <a:rPr lang="es-CL" sz="1800" i="1" smtClean="0">
                            <a:latin typeface="Cambria Math" panose="02040503050406030204" pitchFamily="18" charset="0"/>
                            <a:ea typeface="Cambria Math" panose="02040503050406030204" pitchFamily="18" charset="0"/>
                          </a:rPr>
                        </m:ctrlPr>
                      </m:dPr>
                      <m:e>
                        <m:r>
                          <a:rPr lang="es-CL" sz="1800" b="0" i="1" smtClean="0">
                            <a:latin typeface="Cambria Math" panose="02040503050406030204" pitchFamily="18" charset="0"/>
                            <a:ea typeface="Cambria Math" panose="02040503050406030204" pitchFamily="18" charset="0"/>
                          </a:rPr>
                          <m:t>𝑚</m:t>
                        </m:r>
                      </m:e>
                    </m:d>
                  </m:oMath>
                </a14:m>
                <a:endParaRPr lang="es-ES" sz="1800" dirty="0"/>
              </a:p>
            </p:txBody>
          </p:sp>
        </mc:Choice>
        <mc:Fallback>
          <p:sp>
            <p:nvSpPr>
              <p:cNvPr id="101379" name="Rectangle 3"/>
              <p:cNvSpPr>
                <a:spLocks noGrp="1" noRot="1" noChangeAspect="1" noMove="1" noResize="1" noEditPoints="1" noAdjustHandles="1" noChangeArrowheads="1" noChangeShapeType="1" noTextEdit="1"/>
              </p:cNvSpPr>
              <p:nvPr>
                <p:ph type="body" idx="1"/>
              </p:nvPr>
            </p:nvSpPr>
            <p:spPr>
              <a:blipFill>
                <a:blip r:embed="rId2"/>
                <a:stretch>
                  <a:fillRect t="-1078" r="-444"/>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0FAF8F8B-D073-31FF-D3C9-73C7C89D8BFE}"/>
              </a:ext>
            </a:extLst>
          </p:cNvPr>
          <p:cNvSpPr>
            <a:spLocks noGrp="1"/>
          </p:cNvSpPr>
          <p:nvPr>
            <p:ph type="dt" sz="half" idx="10"/>
          </p:nvPr>
        </p:nvSpPr>
        <p:spPr/>
        <p:txBody>
          <a:bodyPr/>
          <a:lstStyle/>
          <a:p>
            <a:pPr>
              <a:defRPr/>
            </a:pPr>
            <a:fld id="{782D1F61-83A6-4BFC-85C9-A53ABD8FFFA4}" type="datetime1">
              <a:rPr lang="es-CL" smtClean="0"/>
              <a:t>18-03-2024</a:t>
            </a:fld>
            <a:endParaRPr lang="es-ES"/>
          </a:p>
        </p:txBody>
      </p:sp>
      <p:sp>
        <p:nvSpPr>
          <p:cNvPr id="3" name="Marcador de pie de página 2">
            <a:extLst>
              <a:ext uri="{FF2B5EF4-FFF2-40B4-BE49-F238E27FC236}">
                <a16:creationId xmlns:a16="http://schemas.microsoft.com/office/drawing/2014/main" id="{85A94458-C4C4-F5A8-6CD0-B560B938550A}"/>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6 Marcador de número de diapositiva"/>
          <p:cNvSpPr>
            <a:spLocks noGrp="1"/>
          </p:cNvSpPr>
          <p:nvPr>
            <p:ph type="sldNum" sz="quarter" idx="12"/>
          </p:nvPr>
        </p:nvSpPr>
        <p:spPr/>
        <p:txBody>
          <a:bodyPr/>
          <a:lstStyle/>
          <a:p>
            <a:fld id="{96EAD2DA-BD00-46E9-B2A8-16376D92AB30}" type="slidenum">
              <a:rPr lang="es-ES"/>
              <a:pPr/>
              <a:t>42</a:t>
            </a:fld>
            <a:endParaRPr lang="es-ES"/>
          </a:p>
        </p:txBody>
      </p:sp>
      <p:sp>
        <p:nvSpPr>
          <p:cNvPr id="106498"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Reserva de boyantéz - Ejemplo 4</a:t>
            </a:r>
          </a:p>
        </p:txBody>
      </p:sp>
      <p:sp>
        <p:nvSpPr>
          <p:cNvPr id="106499" name="Rectangle 3"/>
          <p:cNvSpPr>
            <a:spLocks noGrp="1" noChangeArrowheads="1"/>
          </p:cNvSpPr>
          <p:nvPr>
            <p:ph type="body" sz="half" idx="1"/>
          </p:nvPr>
        </p:nvSpPr>
        <p:spPr/>
        <p:txBody>
          <a:bodyPr>
            <a:normAutofit fontScale="92500" lnSpcReduction="10000"/>
          </a:bodyPr>
          <a:lstStyle/>
          <a:p>
            <a:r>
              <a:rPr lang="es-ES" sz="2000" dirty="0"/>
              <a:t>Encontrar la distancia entre el centro de gravedad y el boyantez (ambos transversales) de un madero rectangular de 1,2 m de ancho, 0.6 de alto y de una densidad relativa de 0.8, cuando flota en agua dulce como se muestra en la figura.</a:t>
            </a:r>
          </a:p>
          <a:p>
            <a:r>
              <a:rPr lang="es-ES" sz="2000" dirty="0"/>
              <a:t>Nota; El centro de gravedad de un madero homogéneo está en su centro geométrico.</a:t>
            </a:r>
          </a:p>
        </p:txBody>
      </p:sp>
      <p:grpSp>
        <p:nvGrpSpPr>
          <p:cNvPr id="2" name="Group 55"/>
          <p:cNvGrpSpPr>
            <a:grpSpLocks/>
          </p:cNvGrpSpPr>
          <p:nvPr/>
        </p:nvGrpSpPr>
        <p:grpSpPr bwMode="auto">
          <a:xfrm>
            <a:off x="5105400" y="2438400"/>
            <a:ext cx="3505200" cy="1828800"/>
            <a:chOff x="3216" y="1536"/>
            <a:chExt cx="2208" cy="1152"/>
          </a:xfrm>
        </p:grpSpPr>
        <p:grpSp>
          <p:nvGrpSpPr>
            <p:cNvPr id="3" name="Group 41"/>
            <p:cNvGrpSpPr>
              <a:grpSpLocks/>
            </p:cNvGrpSpPr>
            <p:nvPr/>
          </p:nvGrpSpPr>
          <p:grpSpPr bwMode="auto">
            <a:xfrm>
              <a:off x="3696" y="1824"/>
              <a:ext cx="1296" cy="576"/>
              <a:chOff x="3792" y="1824"/>
              <a:chExt cx="1440" cy="720"/>
            </a:xfrm>
          </p:grpSpPr>
          <p:sp>
            <p:nvSpPr>
              <p:cNvPr id="106522" name="Rectangle 26"/>
              <p:cNvSpPr>
                <a:spLocks noChangeArrowheads="1"/>
              </p:cNvSpPr>
              <p:nvPr/>
            </p:nvSpPr>
            <p:spPr bwMode="auto">
              <a:xfrm>
                <a:off x="3792" y="1824"/>
                <a:ext cx="1440" cy="720"/>
              </a:xfrm>
              <a:prstGeom prst="rect">
                <a:avLst/>
              </a:prstGeom>
              <a:noFill/>
              <a:ln w="9525">
                <a:solidFill>
                  <a:schemeClr val="tx1"/>
                </a:solidFill>
                <a:miter lim="800000"/>
                <a:headEnd/>
                <a:tailEnd/>
              </a:ln>
              <a:effectLst/>
            </p:spPr>
            <p:txBody>
              <a:bodyPr wrap="none" anchor="ctr"/>
              <a:lstStyle/>
              <a:p>
                <a:endParaRPr lang="es-CL"/>
              </a:p>
            </p:txBody>
          </p:sp>
          <p:sp>
            <p:nvSpPr>
              <p:cNvPr id="106524" name="Line 28"/>
              <p:cNvSpPr>
                <a:spLocks noChangeShapeType="1"/>
              </p:cNvSpPr>
              <p:nvPr/>
            </p:nvSpPr>
            <p:spPr bwMode="auto">
              <a:xfrm flipV="1">
                <a:off x="3792" y="1824"/>
                <a:ext cx="1440" cy="720"/>
              </a:xfrm>
              <a:prstGeom prst="line">
                <a:avLst/>
              </a:prstGeom>
              <a:noFill/>
              <a:ln w="9525">
                <a:solidFill>
                  <a:schemeClr val="tx1"/>
                </a:solidFill>
                <a:prstDash val="dash"/>
                <a:round/>
                <a:headEnd/>
                <a:tailEnd/>
              </a:ln>
              <a:effectLst/>
            </p:spPr>
            <p:txBody>
              <a:bodyPr wrap="none"/>
              <a:lstStyle/>
              <a:p>
                <a:endParaRPr lang="es-CL"/>
              </a:p>
            </p:txBody>
          </p:sp>
          <p:sp>
            <p:nvSpPr>
              <p:cNvPr id="106526" name="Line 30"/>
              <p:cNvSpPr>
                <a:spLocks noChangeShapeType="1"/>
              </p:cNvSpPr>
              <p:nvPr/>
            </p:nvSpPr>
            <p:spPr bwMode="auto">
              <a:xfrm>
                <a:off x="3792" y="1824"/>
                <a:ext cx="1440" cy="720"/>
              </a:xfrm>
              <a:prstGeom prst="line">
                <a:avLst/>
              </a:prstGeom>
              <a:noFill/>
              <a:ln w="9525">
                <a:solidFill>
                  <a:schemeClr val="tx1"/>
                </a:solidFill>
                <a:prstDash val="dash"/>
                <a:round/>
                <a:headEnd/>
                <a:tailEnd/>
              </a:ln>
              <a:effectLst/>
            </p:spPr>
            <p:txBody>
              <a:bodyPr wrap="none"/>
              <a:lstStyle/>
              <a:p>
                <a:endParaRPr lang="es-CL"/>
              </a:p>
            </p:txBody>
          </p:sp>
          <p:sp>
            <p:nvSpPr>
              <p:cNvPr id="106527" name="Text Box 31"/>
              <p:cNvSpPr txBox="1">
                <a:spLocks noChangeArrowheads="1"/>
              </p:cNvSpPr>
              <p:nvPr/>
            </p:nvSpPr>
            <p:spPr bwMode="auto">
              <a:xfrm>
                <a:off x="4224" y="2064"/>
                <a:ext cx="192" cy="265"/>
              </a:xfrm>
              <a:prstGeom prst="rect">
                <a:avLst/>
              </a:prstGeom>
              <a:noFill/>
              <a:ln w="9525">
                <a:noFill/>
                <a:miter lim="800000"/>
                <a:headEnd/>
                <a:tailEnd/>
              </a:ln>
              <a:effectLst/>
            </p:spPr>
            <p:txBody>
              <a:bodyPr>
                <a:spAutoFit/>
              </a:bodyPr>
              <a:lstStyle/>
              <a:p>
                <a:pPr>
                  <a:spcBef>
                    <a:spcPct val="50000"/>
                  </a:spcBef>
                </a:pPr>
                <a:r>
                  <a:rPr lang="es-ES" sz="1600"/>
                  <a:t>G</a:t>
                </a:r>
              </a:p>
            </p:txBody>
          </p:sp>
        </p:grpSp>
        <p:grpSp>
          <p:nvGrpSpPr>
            <p:cNvPr id="4" name="Group 33"/>
            <p:cNvGrpSpPr>
              <a:grpSpLocks/>
            </p:cNvGrpSpPr>
            <p:nvPr/>
          </p:nvGrpSpPr>
          <p:grpSpPr bwMode="auto">
            <a:xfrm>
              <a:off x="3216" y="1968"/>
              <a:ext cx="2208" cy="48"/>
              <a:chOff x="3552" y="2400"/>
              <a:chExt cx="1776" cy="60"/>
            </a:xfrm>
          </p:grpSpPr>
          <p:sp>
            <p:nvSpPr>
              <p:cNvPr id="106530" name="Line 34"/>
              <p:cNvSpPr>
                <a:spLocks noChangeShapeType="1"/>
              </p:cNvSpPr>
              <p:nvPr/>
            </p:nvSpPr>
            <p:spPr bwMode="auto">
              <a:xfrm>
                <a:off x="3552" y="2400"/>
                <a:ext cx="1776" cy="0"/>
              </a:xfrm>
              <a:prstGeom prst="line">
                <a:avLst/>
              </a:prstGeom>
              <a:noFill/>
              <a:ln w="9525">
                <a:solidFill>
                  <a:schemeClr val="accent2"/>
                </a:solidFill>
                <a:round/>
                <a:headEnd/>
                <a:tailEnd/>
              </a:ln>
              <a:effectLst/>
            </p:spPr>
            <p:txBody>
              <a:bodyPr wrap="none"/>
              <a:lstStyle/>
              <a:p>
                <a:endParaRPr lang="es-CL"/>
              </a:p>
            </p:txBody>
          </p:sp>
          <p:grpSp>
            <p:nvGrpSpPr>
              <p:cNvPr id="5" name="Group 35"/>
              <p:cNvGrpSpPr>
                <a:grpSpLocks/>
              </p:cNvGrpSpPr>
              <p:nvPr/>
            </p:nvGrpSpPr>
            <p:grpSpPr bwMode="auto">
              <a:xfrm>
                <a:off x="3600" y="2430"/>
                <a:ext cx="288" cy="30"/>
                <a:chOff x="3600" y="2430"/>
                <a:chExt cx="288" cy="30"/>
              </a:xfrm>
            </p:grpSpPr>
            <p:sp>
              <p:nvSpPr>
                <p:cNvPr id="106532" name="Line 36"/>
                <p:cNvSpPr>
                  <a:spLocks noChangeShapeType="1"/>
                </p:cNvSpPr>
                <p:nvPr/>
              </p:nvSpPr>
              <p:spPr bwMode="auto">
                <a:xfrm>
                  <a:off x="3600" y="2430"/>
                  <a:ext cx="288" cy="0"/>
                </a:xfrm>
                <a:prstGeom prst="line">
                  <a:avLst/>
                </a:prstGeom>
                <a:noFill/>
                <a:ln w="9525">
                  <a:solidFill>
                    <a:schemeClr val="accent2"/>
                  </a:solidFill>
                  <a:round/>
                  <a:headEnd/>
                  <a:tailEnd/>
                </a:ln>
                <a:effectLst/>
              </p:spPr>
              <p:txBody>
                <a:bodyPr wrap="none"/>
                <a:lstStyle/>
                <a:p>
                  <a:endParaRPr lang="es-CL"/>
                </a:p>
              </p:txBody>
            </p:sp>
            <p:sp>
              <p:nvSpPr>
                <p:cNvPr id="106533" name="Line 37"/>
                <p:cNvSpPr>
                  <a:spLocks noChangeShapeType="1"/>
                </p:cNvSpPr>
                <p:nvPr/>
              </p:nvSpPr>
              <p:spPr bwMode="auto">
                <a:xfrm>
                  <a:off x="3648" y="2460"/>
                  <a:ext cx="192" cy="0"/>
                </a:xfrm>
                <a:prstGeom prst="line">
                  <a:avLst/>
                </a:prstGeom>
                <a:noFill/>
                <a:ln w="9525">
                  <a:solidFill>
                    <a:schemeClr val="accent2"/>
                  </a:solidFill>
                  <a:round/>
                  <a:headEnd/>
                  <a:tailEnd/>
                </a:ln>
                <a:effectLst/>
              </p:spPr>
              <p:txBody>
                <a:bodyPr wrap="none"/>
                <a:lstStyle/>
                <a:p>
                  <a:endParaRPr lang="es-CL"/>
                </a:p>
              </p:txBody>
            </p:sp>
          </p:grpSp>
          <p:grpSp>
            <p:nvGrpSpPr>
              <p:cNvPr id="6" name="Group 38"/>
              <p:cNvGrpSpPr>
                <a:grpSpLocks/>
              </p:cNvGrpSpPr>
              <p:nvPr/>
            </p:nvGrpSpPr>
            <p:grpSpPr bwMode="auto">
              <a:xfrm>
                <a:off x="5004" y="2430"/>
                <a:ext cx="288" cy="30"/>
                <a:chOff x="3600" y="2430"/>
                <a:chExt cx="288" cy="30"/>
              </a:xfrm>
            </p:grpSpPr>
            <p:sp>
              <p:nvSpPr>
                <p:cNvPr id="106535" name="Line 39"/>
                <p:cNvSpPr>
                  <a:spLocks noChangeShapeType="1"/>
                </p:cNvSpPr>
                <p:nvPr/>
              </p:nvSpPr>
              <p:spPr bwMode="auto">
                <a:xfrm>
                  <a:off x="3600" y="2430"/>
                  <a:ext cx="288" cy="0"/>
                </a:xfrm>
                <a:prstGeom prst="line">
                  <a:avLst/>
                </a:prstGeom>
                <a:noFill/>
                <a:ln w="9525">
                  <a:solidFill>
                    <a:schemeClr val="accent2"/>
                  </a:solidFill>
                  <a:round/>
                  <a:headEnd/>
                  <a:tailEnd/>
                </a:ln>
                <a:effectLst/>
              </p:spPr>
              <p:txBody>
                <a:bodyPr wrap="none"/>
                <a:lstStyle/>
                <a:p>
                  <a:endParaRPr lang="es-CL"/>
                </a:p>
              </p:txBody>
            </p:sp>
            <p:sp>
              <p:nvSpPr>
                <p:cNvPr id="106536" name="Line 40"/>
                <p:cNvSpPr>
                  <a:spLocks noChangeShapeType="1"/>
                </p:cNvSpPr>
                <p:nvPr/>
              </p:nvSpPr>
              <p:spPr bwMode="auto">
                <a:xfrm>
                  <a:off x="3648" y="2460"/>
                  <a:ext cx="192" cy="0"/>
                </a:xfrm>
                <a:prstGeom prst="line">
                  <a:avLst/>
                </a:prstGeom>
                <a:noFill/>
                <a:ln w="9525">
                  <a:solidFill>
                    <a:schemeClr val="accent2"/>
                  </a:solidFill>
                  <a:round/>
                  <a:headEnd/>
                  <a:tailEnd/>
                </a:ln>
                <a:effectLst/>
              </p:spPr>
              <p:txBody>
                <a:bodyPr wrap="none"/>
                <a:lstStyle/>
                <a:p>
                  <a:endParaRPr lang="es-CL"/>
                </a:p>
              </p:txBody>
            </p:sp>
          </p:grpSp>
        </p:grpSp>
        <p:sp>
          <p:nvSpPr>
            <p:cNvPr id="106538" name="Rectangle 42"/>
            <p:cNvSpPr>
              <a:spLocks noChangeArrowheads="1"/>
            </p:cNvSpPr>
            <p:nvPr/>
          </p:nvSpPr>
          <p:spPr bwMode="auto">
            <a:xfrm>
              <a:off x="3216" y="1804"/>
              <a:ext cx="194" cy="212"/>
            </a:xfrm>
            <a:prstGeom prst="rect">
              <a:avLst/>
            </a:prstGeom>
            <a:noFill/>
            <a:ln w="9525">
              <a:noFill/>
              <a:miter lim="800000"/>
              <a:headEnd/>
              <a:tailEnd/>
            </a:ln>
            <a:effectLst/>
          </p:spPr>
          <p:txBody>
            <a:bodyPr wrap="none">
              <a:spAutoFit/>
            </a:bodyPr>
            <a:lstStyle/>
            <a:p>
              <a:r>
                <a:rPr lang="es-ES" sz="1600">
                  <a:solidFill>
                    <a:schemeClr val="accent2"/>
                  </a:solidFill>
                </a:rPr>
                <a:t>L</a:t>
              </a:r>
            </a:p>
          </p:txBody>
        </p:sp>
        <p:sp>
          <p:nvSpPr>
            <p:cNvPr id="106539" name="Rectangle 43"/>
            <p:cNvSpPr>
              <a:spLocks noChangeArrowheads="1"/>
            </p:cNvSpPr>
            <p:nvPr/>
          </p:nvSpPr>
          <p:spPr bwMode="auto">
            <a:xfrm>
              <a:off x="5184" y="1803"/>
              <a:ext cx="208" cy="212"/>
            </a:xfrm>
            <a:prstGeom prst="rect">
              <a:avLst/>
            </a:prstGeom>
            <a:noFill/>
            <a:ln w="9525">
              <a:noFill/>
              <a:miter lim="800000"/>
              <a:headEnd/>
              <a:tailEnd/>
            </a:ln>
            <a:effectLst/>
          </p:spPr>
          <p:txBody>
            <a:bodyPr wrap="none">
              <a:spAutoFit/>
            </a:bodyPr>
            <a:lstStyle/>
            <a:p>
              <a:r>
                <a:rPr lang="es-ES" sz="1600">
                  <a:solidFill>
                    <a:schemeClr val="accent2"/>
                  </a:solidFill>
                </a:rPr>
                <a:t>A</a:t>
              </a:r>
            </a:p>
          </p:txBody>
        </p:sp>
        <p:sp>
          <p:nvSpPr>
            <p:cNvPr id="106540" name="Line 44"/>
            <p:cNvSpPr>
              <a:spLocks noChangeShapeType="1"/>
            </p:cNvSpPr>
            <p:nvPr/>
          </p:nvSpPr>
          <p:spPr bwMode="auto">
            <a:xfrm flipH="1">
              <a:off x="3408" y="1824"/>
              <a:ext cx="240" cy="0"/>
            </a:xfrm>
            <a:prstGeom prst="line">
              <a:avLst/>
            </a:prstGeom>
            <a:noFill/>
            <a:ln w="9525">
              <a:solidFill>
                <a:schemeClr val="tx1"/>
              </a:solidFill>
              <a:prstDash val="sysDot"/>
              <a:round/>
              <a:headEnd/>
              <a:tailEnd/>
            </a:ln>
            <a:effectLst/>
          </p:spPr>
          <p:txBody>
            <a:bodyPr wrap="none"/>
            <a:lstStyle/>
            <a:p>
              <a:endParaRPr lang="es-CL"/>
            </a:p>
          </p:txBody>
        </p:sp>
        <p:sp>
          <p:nvSpPr>
            <p:cNvPr id="106541" name="Line 45"/>
            <p:cNvSpPr>
              <a:spLocks noChangeShapeType="1"/>
            </p:cNvSpPr>
            <p:nvPr/>
          </p:nvSpPr>
          <p:spPr bwMode="auto">
            <a:xfrm flipH="1">
              <a:off x="3408" y="2400"/>
              <a:ext cx="240" cy="0"/>
            </a:xfrm>
            <a:prstGeom prst="line">
              <a:avLst/>
            </a:prstGeom>
            <a:noFill/>
            <a:ln w="9525">
              <a:solidFill>
                <a:schemeClr val="tx1"/>
              </a:solidFill>
              <a:prstDash val="sysDot"/>
              <a:round/>
              <a:headEnd/>
              <a:tailEnd/>
            </a:ln>
            <a:effectLst/>
          </p:spPr>
          <p:txBody>
            <a:bodyPr wrap="none"/>
            <a:lstStyle/>
            <a:p>
              <a:endParaRPr lang="es-CL"/>
            </a:p>
          </p:txBody>
        </p:sp>
        <p:sp>
          <p:nvSpPr>
            <p:cNvPr id="106542" name="Line 46"/>
            <p:cNvSpPr>
              <a:spLocks noChangeShapeType="1"/>
            </p:cNvSpPr>
            <p:nvPr/>
          </p:nvSpPr>
          <p:spPr bwMode="auto">
            <a:xfrm flipH="1">
              <a:off x="5040" y="2400"/>
              <a:ext cx="240" cy="0"/>
            </a:xfrm>
            <a:prstGeom prst="line">
              <a:avLst/>
            </a:prstGeom>
            <a:noFill/>
            <a:ln w="9525">
              <a:solidFill>
                <a:schemeClr val="tx1"/>
              </a:solidFill>
              <a:prstDash val="sysDot"/>
              <a:round/>
              <a:headEnd/>
              <a:tailEnd/>
            </a:ln>
            <a:effectLst/>
          </p:spPr>
          <p:txBody>
            <a:bodyPr wrap="none"/>
            <a:lstStyle/>
            <a:p>
              <a:endParaRPr lang="es-CL"/>
            </a:p>
          </p:txBody>
        </p:sp>
        <p:sp>
          <p:nvSpPr>
            <p:cNvPr id="106543" name="Line 47"/>
            <p:cNvSpPr>
              <a:spLocks noChangeShapeType="1"/>
            </p:cNvSpPr>
            <p:nvPr/>
          </p:nvSpPr>
          <p:spPr bwMode="auto">
            <a:xfrm>
              <a:off x="3552" y="1824"/>
              <a:ext cx="0" cy="576"/>
            </a:xfrm>
            <a:prstGeom prst="line">
              <a:avLst/>
            </a:prstGeom>
            <a:noFill/>
            <a:ln w="9525">
              <a:solidFill>
                <a:schemeClr val="tx1"/>
              </a:solidFill>
              <a:round/>
              <a:headEnd type="triangle" w="med" len="med"/>
              <a:tailEnd type="triangle" w="med" len="med"/>
            </a:ln>
            <a:effectLst/>
          </p:spPr>
          <p:txBody>
            <a:bodyPr wrap="none"/>
            <a:lstStyle/>
            <a:p>
              <a:endParaRPr lang="es-CL"/>
            </a:p>
          </p:txBody>
        </p:sp>
        <p:sp>
          <p:nvSpPr>
            <p:cNvPr id="106544" name="Line 48"/>
            <p:cNvSpPr>
              <a:spLocks noChangeShapeType="1"/>
            </p:cNvSpPr>
            <p:nvPr/>
          </p:nvSpPr>
          <p:spPr bwMode="auto">
            <a:xfrm>
              <a:off x="5136" y="1968"/>
              <a:ext cx="0" cy="432"/>
            </a:xfrm>
            <a:prstGeom prst="line">
              <a:avLst/>
            </a:prstGeom>
            <a:noFill/>
            <a:ln w="9525">
              <a:solidFill>
                <a:schemeClr val="tx1"/>
              </a:solidFill>
              <a:round/>
              <a:headEnd type="triangle" w="med" len="med"/>
              <a:tailEnd type="triangle" w="med" len="med"/>
            </a:ln>
            <a:effectLst/>
          </p:spPr>
          <p:txBody>
            <a:bodyPr wrap="none"/>
            <a:lstStyle/>
            <a:p>
              <a:endParaRPr lang="es-CL"/>
            </a:p>
          </p:txBody>
        </p:sp>
        <p:sp>
          <p:nvSpPr>
            <p:cNvPr id="106545" name="Rectangle 49"/>
            <p:cNvSpPr>
              <a:spLocks noChangeArrowheads="1"/>
            </p:cNvSpPr>
            <p:nvPr/>
          </p:nvSpPr>
          <p:spPr bwMode="auto">
            <a:xfrm>
              <a:off x="3392" y="2064"/>
              <a:ext cx="208" cy="212"/>
            </a:xfrm>
            <a:prstGeom prst="rect">
              <a:avLst/>
            </a:prstGeom>
            <a:noFill/>
            <a:ln w="9525">
              <a:noFill/>
              <a:miter lim="800000"/>
              <a:headEnd/>
              <a:tailEnd/>
            </a:ln>
            <a:effectLst/>
          </p:spPr>
          <p:txBody>
            <a:bodyPr wrap="none">
              <a:spAutoFit/>
            </a:bodyPr>
            <a:lstStyle/>
            <a:p>
              <a:r>
                <a:rPr lang="es-ES" sz="1600"/>
                <a:t>H</a:t>
              </a:r>
            </a:p>
          </p:txBody>
        </p:sp>
        <p:sp>
          <p:nvSpPr>
            <p:cNvPr id="106546" name="Rectangle 50"/>
            <p:cNvSpPr>
              <a:spLocks noChangeArrowheads="1"/>
            </p:cNvSpPr>
            <p:nvPr/>
          </p:nvSpPr>
          <p:spPr bwMode="auto">
            <a:xfrm>
              <a:off x="5136" y="2092"/>
              <a:ext cx="180" cy="212"/>
            </a:xfrm>
            <a:prstGeom prst="rect">
              <a:avLst/>
            </a:prstGeom>
            <a:noFill/>
            <a:ln w="9525">
              <a:noFill/>
              <a:miter lim="800000"/>
              <a:headEnd/>
              <a:tailEnd/>
            </a:ln>
            <a:effectLst/>
          </p:spPr>
          <p:txBody>
            <a:bodyPr wrap="none">
              <a:spAutoFit/>
            </a:bodyPr>
            <a:lstStyle/>
            <a:p>
              <a:r>
                <a:rPr lang="es-ES" sz="1600"/>
                <a:t>h</a:t>
              </a:r>
            </a:p>
          </p:txBody>
        </p:sp>
        <p:sp>
          <p:nvSpPr>
            <p:cNvPr id="106547" name="Line 51"/>
            <p:cNvSpPr>
              <a:spLocks noChangeShapeType="1"/>
            </p:cNvSpPr>
            <p:nvPr/>
          </p:nvSpPr>
          <p:spPr bwMode="auto">
            <a:xfrm>
              <a:off x="4338" y="1536"/>
              <a:ext cx="0" cy="1152"/>
            </a:xfrm>
            <a:prstGeom prst="line">
              <a:avLst/>
            </a:prstGeom>
            <a:noFill/>
            <a:ln w="9525">
              <a:solidFill>
                <a:schemeClr val="tx1"/>
              </a:solidFill>
              <a:prstDash val="dashDot"/>
              <a:round/>
              <a:headEnd/>
              <a:tailEnd/>
            </a:ln>
            <a:effectLst/>
          </p:spPr>
          <p:txBody>
            <a:bodyPr wrap="none"/>
            <a:lstStyle/>
            <a:p>
              <a:endParaRPr lang="es-CL"/>
            </a:p>
          </p:txBody>
        </p:sp>
        <p:sp>
          <p:nvSpPr>
            <p:cNvPr id="106548" name="Rectangle 52"/>
            <p:cNvSpPr>
              <a:spLocks noChangeArrowheads="1"/>
            </p:cNvSpPr>
            <p:nvPr/>
          </p:nvSpPr>
          <p:spPr bwMode="auto">
            <a:xfrm>
              <a:off x="4320" y="2400"/>
              <a:ext cx="208" cy="212"/>
            </a:xfrm>
            <a:prstGeom prst="rect">
              <a:avLst/>
            </a:prstGeom>
            <a:noFill/>
            <a:ln w="9525">
              <a:noFill/>
              <a:miter lim="800000"/>
              <a:headEnd/>
              <a:tailEnd/>
            </a:ln>
            <a:effectLst/>
          </p:spPr>
          <p:txBody>
            <a:bodyPr wrap="none">
              <a:spAutoFit/>
            </a:bodyPr>
            <a:lstStyle/>
            <a:p>
              <a:r>
                <a:rPr lang="es-ES" sz="1600"/>
                <a:t>K</a:t>
              </a:r>
            </a:p>
          </p:txBody>
        </p:sp>
        <p:sp>
          <p:nvSpPr>
            <p:cNvPr id="106549" name="Line 53"/>
            <p:cNvSpPr>
              <a:spLocks noChangeShapeType="1"/>
            </p:cNvSpPr>
            <p:nvPr/>
          </p:nvSpPr>
          <p:spPr bwMode="auto">
            <a:xfrm>
              <a:off x="4272" y="2208"/>
              <a:ext cx="144" cy="0"/>
            </a:xfrm>
            <a:prstGeom prst="line">
              <a:avLst/>
            </a:prstGeom>
            <a:noFill/>
            <a:ln w="9525">
              <a:solidFill>
                <a:schemeClr val="tx1"/>
              </a:solidFill>
              <a:round/>
              <a:headEnd/>
              <a:tailEnd/>
            </a:ln>
            <a:effectLst/>
          </p:spPr>
          <p:txBody>
            <a:bodyPr wrap="none"/>
            <a:lstStyle/>
            <a:p>
              <a:endParaRPr lang="es-CL"/>
            </a:p>
          </p:txBody>
        </p:sp>
        <p:sp>
          <p:nvSpPr>
            <p:cNvPr id="106550" name="Rectangle 54"/>
            <p:cNvSpPr>
              <a:spLocks noChangeArrowheads="1"/>
            </p:cNvSpPr>
            <p:nvPr/>
          </p:nvSpPr>
          <p:spPr bwMode="auto">
            <a:xfrm>
              <a:off x="4407" y="2112"/>
              <a:ext cx="201" cy="212"/>
            </a:xfrm>
            <a:prstGeom prst="rect">
              <a:avLst/>
            </a:prstGeom>
            <a:noFill/>
            <a:ln w="9525">
              <a:noFill/>
              <a:miter lim="800000"/>
              <a:headEnd/>
              <a:tailEnd/>
            </a:ln>
            <a:effectLst/>
          </p:spPr>
          <p:txBody>
            <a:bodyPr wrap="none">
              <a:spAutoFit/>
            </a:bodyPr>
            <a:lstStyle/>
            <a:p>
              <a:r>
                <a:rPr lang="es-ES" sz="1600"/>
                <a:t>B</a:t>
              </a:r>
            </a:p>
          </p:txBody>
        </p:sp>
      </p:grpSp>
      <p:sp>
        <p:nvSpPr>
          <p:cNvPr id="34" name="33 Botón de acción: Hacia atrás o Anterior">
            <a:hlinkClick r:id="rId2" action="ppaction://hlinksldjump" highlightClick="1"/>
          </p:cNvPr>
          <p:cNvSpPr/>
          <p:nvPr/>
        </p:nvSpPr>
        <p:spPr>
          <a:xfrm>
            <a:off x="7715272" y="5715016"/>
            <a:ext cx="285752" cy="214314"/>
          </a:xfrm>
          <a:prstGeom prst="actionButtonBackPrevio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Marcador de fecha 6">
            <a:extLst>
              <a:ext uri="{FF2B5EF4-FFF2-40B4-BE49-F238E27FC236}">
                <a16:creationId xmlns:a16="http://schemas.microsoft.com/office/drawing/2014/main" id="{98E7D541-7F6B-98DD-5F64-DB6AB1631EBC}"/>
              </a:ext>
            </a:extLst>
          </p:cNvPr>
          <p:cNvSpPr>
            <a:spLocks noGrp="1"/>
          </p:cNvSpPr>
          <p:nvPr>
            <p:ph type="dt" sz="half" idx="10"/>
          </p:nvPr>
        </p:nvSpPr>
        <p:spPr/>
        <p:txBody>
          <a:bodyPr/>
          <a:lstStyle/>
          <a:p>
            <a:fld id="{10421752-3920-42E8-B440-1A8EB9F63A94}" type="datetime1">
              <a:rPr lang="es-CL" smtClean="0"/>
              <a:t>18-03-2024</a:t>
            </a:fld>
            <a:endParaRPr lang="es-ES"/>
          </a:p>
        </p:txBody>
      </p:sp>
      <p:sp>
        <p:nvSpPr>
          <p:cNvPr id="8" name="Marcador de pie de página 7">
            <a:extLst>
              <a:ext uri="{FF2B5EF4-FFF2-40B4-BE49-F238E27FC236}">
                <a16:creationId xmlns:a16="http://schemas.microsoft.com/office/drawing/2014/main" id="{7D316125-59E1-F4AE-7634-BFDE2BBF597E}"/>
              </a:ext>
            </a:extLst>
          </p:cNvPr>
          <p:cNvSpPr>
            <a:spLocks noGrp="1"/>
          </p:cNvSpPr>
          <p:nvPr>
            <p:ph type="ftr" sz="quarter" idx="11"/>
          </p:nvPr>
        </p:nvSpPr>
        <p:spPr/>
        <p:txBody>
          <a:bodyPr/>
          <a:lstStyle/>
          <a:p>
            <a:r>
              <a:rPr lang="es-ES"/>
              <a:t>UT 1 Fundamentos de Estabilidad tercera parte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6499">
                                            <p:txEl>
                                              <p:pRg st="1" end="1"/>
                                            </p:txEl>
                                          </p:spTgt>
                                        </p:tgtEl>
                                        <p:attrNameLst>
                                          <p:attrName>style.visibility</p:attrName>
                                        </p:attrNameLst>
                                      </p:cBhvr>
                                      <p:to>
                                        <p:strVal val="visible"/>
                                      </p:to>
                                    </p:set>
                                    <p:animEffect transition="in" filter="fade">
                                      <p:cBhvr>
                                        <p:cTn id="7" dur="500"/>
                                        <p:tgtEl>
                                          <p:spTgt spid="1064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3F3223B-F7D6-4D3F-865D-A2CAA2F62FD1}" type="slidenum">
              <a:rPr lang="es-ES"/>
              <a:pPr/>
              <a:t>43</a:t>
            </a:fld>
            <a:endParaRPr lang="es-ES"/>
          </a:p>
        </p:txBody>
      </p:sp>
      <p:sp>
        <p:nvSpPr>
          <p:cNvPr id="107522"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Reserva de boyantéz - Resolución ejemplo 4</a:t>
            </a:r>
          </a:p>
        </p:txBody>
      </p:sp>
      <mc:AlternateContent xmlns:mc="http://schemas.openxmlformats.org/markup-compatibility/2006">
        <mc:Choice xmlns:a14="http://schemas.microsoft.com/office/drawing/2010/main" Requires="a14">
          <p:sp>
            <p:nvSpPr>
              <p:cNvPr id="107523" name="Rectangle 3"/>
              <p:cNvSpPr>
                <a:spLocks noGrp="1" noChangeArrowheads="1"/>
              </p:cNvSpPr>
              <p:nvPr>
                <p:ph type="body" idx="1"/>
              </p:nvPr>
            </p:nvSpPr>
            <p:spPr/>
            <p:txBody>
              <a:bodyPr>
                <a:normAutofit/>
              </a:bodyPr>
              <a:lstStyle/>
              <a:p>
                <a14:m>
                  <m:oMath xmlns:m="http://schemas.openxmlformats.org/officeDocument/2006/math">
                    <m:sSub>
                      <m:sSubPr>
                        <m:ctrlPr>
                          <a:rPr lang="es-ES" sz="2000" i="1" smtClean="0">
                            <a:latin typeface="Cambria Math" panose="02040503050406030204" pitchFamily="18" charset="0"/>
                          </a:rPr>
                        </m:ctrlPr>
                      </m:sSubPr>
                      <m:e>
                        <m:r>
                          <a:rPr lang="es-ES" sz="2000" i="1" smtClean="0">
                            <a:latin typeface="Cambria Math" panose="02040503050406030204" pitchFamily="18" charset="0"/>
                            <a:ea typeface="Cambria Math" panose="02040503050406030204" pitchFamily="18" charset="0"/>
                          </a:rPr>
                          <m:t>𝜌</m:t>
                        </m:r>
                      </m:e>
                      <m:sub>
                        <m:r>
                          <a:rPr lang="es-CL" sz="2000" b="0" i="1" smtClean="0">
                            <a:latin typeface="Cambria Math" panose="02040503050406030204" pitchFamily="18" charset="0"/>
                          </a:rPr>
                          <m:t>𝑚𝑎𝑑𝑒𝑟𝑜</m:t>
                        </m:r>
                      </m:sub>
                    </m:sSub>
                    <m:r>
                      <a:rPr lang="es-ES" sz="2000" i="1" smtClean="0">
                        <a:latin typeface="Cambria Math" panose="02040503050406030204" pitchFamily="18" charset="0"/>
                        <a:ea typeface="Cambria Math" panose="02040503050406030204" pitchFamily="18" charset="0"/>
                      </a:rPr>
                      <m:t>=</m:t>
                    </m:r>
                    <m:sSub>
                      <m:sSubPr>
                        <m:ctrlPr>
                          <a:rPr lang="es-ES" sz="2000" i="1" smtClean="0">
                            <a:latin typeface="Cambria Math" panose="02040503050406030204" pitchFamily="18" charset="0"/>
                            <a:ea typeface="Cambria Math" panose="02040503050406030204" pitchFamily="18" charset="0"/>
                          </a:rPr>
                        </m:ctrlPr>
                      </m:sSubPr>
                      <m:e>
                        <m:r>
                          <a:rPr lang="es-CL" sz="2000" b="0" i="1" smtClean="0">
                            <a:latin typeface="Cambria Math" panose="02040503050406030204" pitchFamily="18" charset="0"/>
                            <a:ea typeface="Cambria Math" panose="02040503050406030204" pitchFamily="18" charset="0"/>
                          </a:rPr>
                          <m:t>𝑆</m:t>
                        </m:r>
                      </m:e>
                      <m:sub>
                        <m:r>
                          <a:rPr lang="es-CL" sz="2000" b="0" i="1" smtClean="0">
                            <a:latin typeface="Cambria Math" panose="02040503050406030204" pitchFamily="18" charset="0"/>
                            <a:ea typeface="Cambria Math" panose="02040503050406030204" pitchFamily="18" charset="0"/>
                          </a:rPr>
                          <m:t>𝑚𝑎𝑑𝑒𝑟𝑜</m:t>
                        </m:r>
                      </m:sub>
                    </m:sSub>
                    <m:r>
                      <a:rPr lang="es-ES" sz="2000" i="1" smtClean="0">
                        <a:latin typeface="Cambria Math" panose="02040503050406030204" pitchFamily="18" charset="0"/>
                        <a:ea typeface="Cambria Math" panose="02040503050406030204" pitchFamily="18" charset="0"/>
                      </a:rPr>
                      <m:t>×</m:t>
                    </m:r>
                    <m:sSub>
                      <m:sSubPr>
                        <m:ctrlPr>
                          <a:rPr lang="es-ES" sz="2000" i="1" smtClean="0">
                            <a:latin typeface="Cambria Math" panose="02040503050406030204" pitchFamily="18" charset="0"/>
                            <a:ea typeface="Cambria Math" panose="02040503050406030204" pitchFamily="18" charset="0"/>
                          </a:rPr>
                        </m:ctrlPr>
                      </m:sSubPr>
                      <m:e>
                        <m:r>
                          <a:rPr lang="es-ES" sz="2000" i="1">
                            <a:latin typeface="Cambria Math" panose="02040503050406030204" pitchFamily="18" charset="0"/>
                            <a:ea typeface="Cambria Math" panose="02040503050406030204" pitchFamily="18" charset="0"/>
                          </a:rPr>
                          <m:t>𝜌</m:t>
                        </m:r>
                      </m:e>
                      <m:sub>
                        <m:r>
                          <a:rPr lang="es-CL" sz="2000" b="0" i="1" smtClean="0">
                            <a:latin typeface="Cambria Math" panose="02040503050406030204" pitchFamily="18" charset="0"/>
                            <a:ea typeface="Cambria Math" panose="02040503050406030204" pitchFamily="18" charset="0"/>
                          </a:rPr>
                          <m:t>𝑎𝑔𝑢𝑎</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𝑑𝑢𝑙𝑐𝑒</m:t>
                        </m:r>
                      </m:sub>
                    </m:sSub>
                    <m:r>
                      <a:rPr lang="es-ES" sz="200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0,8×1.000</m:t>
                    </m:r>
                    <m:d>
                      <m:dPr>
                        <m:ctrlPr>
                          <a:rPr lang="es-CL" sz="2000" b="0" i="1" smtClean="0">
                            <a:latin typeface="Cambria Math" panose="02040503050406030204" pitchFamily="18" charset="0"/>
                            <a:ea typeface="Cambria Math" panose="02040503050406030204" pitchFamily="18" charset="0"/>
                          </a:rPr>
                        </m:ctrlPr>
                      </m:dPr>
                      <m:e>
                        <m:f>
                          <m:fPr>
                            <m:type m:val="skw"/>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𝑘𝑔</m:t>
                            </m:r>
                          </m:num>
                          <m:den>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𝑚</m:t>
                                </m:r>
                              </m:e>
                              <m:sup>
                                <m:r>
                                  <a:rPr lang="es-CL" sz="2000" b="0" i="1" smtClean="0">
                                    <a:latin typeface="Cambria Math" panose="02040503050406030204" pitchFamily="18" charset="0"/>
                                    <a:ea typeface="Cambria Math" panose="02040503050406030204" pitchFamily="18" charset="0"/>
                                  </a:rPr>
                                  <m:t>3</m:t>
                                </m:r>
                              </m:sup>
                            </m:sSup>
                          </m:den>
                        </m:f>
                      </m:e>
                    </m:d>
                    <m:r>
                      <a:rPr lang="es-CL" sz="2000" b="0" i="1" smtClean="0">
                        <a:latin typeface="Cambria Math" panose="02040503050406030204" pitchFamily="18" charset="0"/>
                        <a:ea typeface="Cambria Math" panose="02040503050406030204" pitchFamily="18" charset="0"/>
                      </a:rPr>
                      <m:t>=800</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𝑘𝑔</m:t>
                        </m:r>
                      </m:e>
                    </m:d>
                  </m:oMath>
                </a14:m>
                <a:endParaRPr lang="es-ES" sz="2000" dirty="0"/>
              </a:p>
              <a:p>
                <a14:m>
                  <m:oMath xmlns:m="http://schemas.openxmlformats.org/officeDocument/2006/math">
                    <m:sSub>
                      <m:sSubPr>
                        <m:ctrlPr>
                          <a:rPr lang="es-ES" sz="2000" i="1" smtClean="0">
                            <a:latin typeface="Cambria Math" panose="02040503050406030204" pitchFamily="18" charset="0"/>
                          </a:rPr>
                        </m:ctrlPr>
                      </m:sSubPr>
                      <m:e>
                        <m:r>
                          <a:rPr lang="es-ES" sz="2000" i="1" smtClean="0">
                            <a:latin typeface="Cambria Math" panose="02040503050406030204" pitchFamily="18" charset="0"/>
                            <a:ea typeface="Cambria Math" panose="02040503050406030204" pitchFamily="18" charset="0"/>
                          </a:rPr>
                          <m:t>∆</m:t>
                        </m:r>
                      </m:e>
                      <m:sub>
                        <m:r>
                          <a:rPr lang="es-CL" sz="2000" b="0" i="1" smtClean="0">
                            <a:latin typeface="Cambria Math" panose="02040503050406030204" pitchFamily="18" charset="0"/>
                          </a:rPr>
                          <m:t>𝑚𝑎𝑑𝑒𝑟𝑜</m:t>
                        </m:r>
                      </m:sub>
                    </m:sSub>
                    <m:r>
                      <a:rPr lang="es-ES" sz="2000" i="1" smtClean="0">
                        <a:latin typeface="Cambria Math" panose="02040503050406030204" pitchFamily="18" charset="0"/>
                        <a:ea typeface="Cambria Math" panose="02040503050406030204" pitchFamily="18" charset="0"/>
                      </a:rPr>
                      <m:t>=</m:t>
                    </m:r>
                    <m:sSub>
                      <m:sSubPr>
                        <m:ctrlPr>
                          <a:rPr lang="es-ES" sz="2000" i="1" smtClean="0">
                            <a:latin typeface="Cambria Math" panose="02040503050406030204" pitchFamily="18" charset="0"/>
                            <a:ea typeface="Cambria Math" panose="02040503050406030204" pitchFamily="18" charset="0"/>
                          </a:rPr>
                        </m:ctrlPr>
                      </m:sSubPr>
                      <m:e>
                        <m:r>
                          <m:rPr>
                            <m:sty m:val="p"/>
                          </m:rPr>
                          <a:rPr lang="es-ES" sz="2000" i="1">
                            <a:latin typeface="Cambria Math" panose="02040503050406030204" pitchFamily="18" charset="0"/>
                            <a:ea typeface="Cambria Math" panose="02040503050406030204" pitchFamily="18" charset="0"/>
                          </a:rPr>
                          <m:t>∇</m:t>
                        </m:r>
                      </m:e>
                      <m:sub>
                        <m:r>
                          <a:rPr lang="es-CL" sz="2000" i="1">
                            <a:latin typeface="Cambria Math" panose="02040503050406030204" pitchFamily="18" charset="0"/>
                          </a:rPr>
                          <m:t>𝑚𝑎𝑑𝑒𝑟𝑜</m:t>
                        </m:r>
                      </m:sub>
                    </m:sSub>
                    <m:r>
                      <a:rPr lang="es-ES" sz="2000" i="1" smtClean="0">
                        <a:latin typeface="Cambria Math" panose="02040503050406030204" pitchFamily="18" charset="0"/>
                        <a:ea typeface="Cambria Math" panose="02040503050406030204" pitchFamily="18" charset="0"/>
                      </a:rPr>
                      <m:t>×</m:t>
                    </m:r>
                    <m:sSub>
                      <m:sSubPr>
                        <m:ctrlPr>
                          <a:rPr lang="es-ES" sz="2000" i="1">
                            <a:latin typeface="Cambria Math" panose="02040503050406030204" pitchFamily="18" charset="0"/>
                          </a:rPr>
                        </m:ctrlPr>
                      </m:sSubPr>
                      <m:e>
                        <m:r>
                          <a:rPr lang="es-ES" sz="2000" i="1">
                            <a:latin typeface="Cambria Math" panose="02040503050406030204" pitchFamily="18" charset="0"/>
                            <a:ea typeface="Cambria Math" panose="02040503050406030204" pitchFamily="18" charset="0"/>
                          </a:rPr>
                          <m:t>𝜌</m:t>
                        </m:r>
                      </m:e>
                      <m:sub>
                        <m:r>
                          <a:rPr lang="es-CL" sz="2000" i="1">
                            <a:latin typeface="Cambria Math" panose="02040503050406030204" pitchFamily="18" charset="0"/>
                          </a:rPr>
                          <m:t>𝑚𝑎𝑑𝑒𝑟𝑜</m:t>
                        </m:r>
                      </m:sub>
                    </m:sSub>
                    <m:r>
                      <a:rPr lang="es-CL" sz="200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𝐿</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𝐵</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𝑃𝑢𝑛𝑡𝑎𝑙</m:t>
                    </m:r>
                    <m:r>
                      <a:rPr lang="es-CL" sz="2000" b="0" i="1" smtClean="0">
                        <a:latin typeface="Cambria Math" panose="02040503050406030204" pitchFamily="18" charset="0"/>
                        <a:ea typeface="Cambria Math" panose="02040503050406030204" pitchFamily="18" charset="0"/>
                      </a:rPr>
                      <m:t>×</m:t>
                    </m:r>
                    <m:sSub>
                      <m:sSubPr>
                        <m:ctrlPr>
                          <a:rPr lang="es-ES" sz="2000" i="1">
                            <a:latin typeface="Cambria Math" panose="02040503050406030204" pitchFamily="18" charset="0"/>
                          </a:rPr>
                        </m:ctrlPr>
                      </m:sSubPr>
                      <m:e>
                        <m:r>
                          <a:rPr lang="es-ES" sz="2000" i="1">
                            <a:latin typeface="Cambria Math" panose="02040503050406030204" pitchFamily="18" charset="0"/>
                            <a:ea typeface="Cambria Math" panose="02040503050406030204" pitchFamily="18" charset="0"/>
                          </a:rPr>
                          <m:t>𝜌</m:t>
                        </m:r>
                      </m:e>
                      <m:sub>
                        <m:r>
                          <a:rPr lang="es-CL" sz="2000" i="1">
                            <a:latin typeface="Cambria Math" panose="02040503050406030204" pitchFamily="18" charset="0"/>
                          </a:rPr>
                          <m:t>𝑚𝑎𝑑𝑒𝑟𝑜</m:t>
                        </m:r>
                      </m:sub>
                    </m:sSub>
                  </m:oMath>
                </a14:m>
                <a:endParaRPr lang="es-ES" sz="2000" dirty="0"/>
              </a:p>
              <a:p>
                <a14:m>
                  <m:oMath xmlns:m="http://schemas.openxmlformats.org/officeDocument/2006/math">
                    <m:sSub>
                      <m:sSubPr>
                        <m:ctrlPr>
                          <a:rPr lang="es-ES" sz="2000" i="1" smtClean="0">
                            <a:latin typeface="Cambria Math" panose="02040503050406030204" pitchFamily="18" charset="0"/>
                          </a:rPr>
                        </m:ctrlPr>
                      </m:sSubPr>
                      <m:e>
                        <m:r>
                          <m:rPr>
                            <m:sty m:val="p"/>
                          </m:rPr>
                          <a:rPr lang="es-ES" sz="2000" i="1" smtClean="0">
                            <a:latin typeface="Cambria Math" panose="02040503050406030204" pitchFamily="18" charset="0"/>
                            <a:ea typeface="Cambria Math" panose="02040503050406030204" pitchFamily="18" charset="0"/>
                          </a:rPr>
                          <m:t>∇</m:t>
                        </m:r>
                      </m:e>
                      <m:sub>
                        <m:r>
                          <a:rPr lang="es-CL" sz="2000" b="0" i="1" smtClean="0">
                            <a:latin typeface="Cambria Math" panose="02040503050406030204" pitchFamily="18" charset="0"/>
                          </a:rPr>
                          <m:t>𝑎𝑔𝑢𝑎</m:t>
                        </m:r>
                        <m:r>
                          <a:rPr lang="es-CL" sz="2000" b="0" i="1" smtClean="0">
                            <a:latin typeface="Cambria Math" panose="02040503050406030204" pitchFamily="18" charset="0"/>
                          </a:rPr>
                          <m:t> </m:t>
                        </m:r>
                        <m:r>
                          <a:rPr lang="es-CL" sz="2000" b="0" i="1" smtClean="0">
                            <a:latin typeface="Cambria Math" panose="02040503050406030204" pitchFamily="18" charset="0"/>
                          </a:rPr>
                          <m:t>𝑑𝑒𝑠𝑝𝑙𝑎𝑧𝑎𝑑𝑎</m:t>
                        </m:r>
                      </m:sub>
                    </m:sSub>
                    <m:r>
                      <a:rPr lang="es-ES" sz="2000" i="1" smtClean="0">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𝐿</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𝐵</m:t>
                    </m:r>
                    <m:r>
                      <a:rPr lang="es-CL" sz="2000" i="1">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𝑐𝑎𝑙𝑎𝑑𝑜</m:t>
                    </m:r>
                    <m:r>
                      <a:rPr lang="es-CL" sz="2000" b="0" i="1" smtClean="0">
                        <a:latin typeface="Cambria Math" panose="02040503050406030204" pitchFamily="18" charset="0"/>
                        <a:ea typeface="Cambria Math" panose="02040503050406030204" pitchFamily="18" charset="0"/>
                      </a:rPr>
                      <m:t>×</m:t>
                    </m:r>
                    <m:sSub>
                      <m:sSubPr>
                        <m:ctrlPr>
                          <a:rPr lang="es-CL" sz="2000" i="1">
                            <a:latin typeface="Cambria Math" panose="02040503050406030204" pitchFamily="18" charset="0"/>
                            <a:ea typeface="Cambria Math" panose="02040503050406030204" pitchFamily="18" charset="0"/>
                          </a:rPr>
                        </m:ctrlPr>
                      </m:sSubPr>
                      <m:e>
                        <m:r>
                          <a:rPr lang="es-CL" sz="2000" i="1">
                            <a:latin typeface="Cambria Math" panose="02040503050406030204" pitchFamily="18" charset="0"/>
                            <a:ea typeface="Cambria Math" panose="02040503050406030204" pitchFamily="18" charset="0"/>
                          </a:rPr>
                          <m:t>𝜌</m:t>
                        </m:r>
                      </m:e>
                      <m:sub>
                        <m:r>
                          <a:rPr lang="es-CL" sz="2000" i="1">
                            <a:latin typeface="Cambria Math" panose="02040503050406030204" pitchFamily="18" charset="0"/>
                            <a:ea typeface="Cambria Math" panose="02040503050406030204" pitchFamily="18" charset="0"/>
                          </a:rPr>
                          <m:t>𝑎𝑔𝑢𝑎</m:t>
                        </m:r>
                      </m:sub>
                    </m:sSub>
                  </m:oMath>
                </a14:m>
                <a:endParaRPr lang="es-ES" sz="2000" dirty="0"/>
              </a:p>
              <a:p>
                <a14:m>
                  <m:oMath xmlns:m="http://schemas.openxmlformats.org/officeDocument/2006/math">
                    <m:r>
                      <a:rPr lang="es-CL" sz="2000" b="0" i="1" smtClean="0">
                        <a:latin typeface="Cambria Math" panose="02040503050406030204" pitchFamily="18" charset="0"/>
                        <a:ea typeface="Cambria Math" panose="02040503050406030204" pitchFamily="18" charset="0"/>
                      </a:rPr>
                      <m:t>𝑝𝑒𝑟𝑜</m:t>
                    </m:r>
                    <m:r>
                      <a:rPr lang="es-CL" sz="2000" b="0" i="1" smtClean="0">
                        <a:latin typeface="Cambria Math" panose="02040503050406030204" pitchFamily="18" charset="0"/>
                        <a:ea typeface="Cambria Math" panose="02040503050406030204" pitchFamily="18" charset="0"/>
                      </a:rPr>
                      <m:t> </m:t>
                    </m:r>
                    <m:sSub>
                      <m:sSubPr>
                        <m:ctrlPr>
                          <a:rPr lang="es-ES" sz="2000" i="1">
                            <a:latin typeface="Cambria Math" panose="02040503050406030204" pitchFamily="18" charset="0"/>
                          </a:rPr>
                        </m:ctrlPr>
                      </m:sSubPr>
                      <m:e>
                        <m:r>
                          <a:rPr lang="es-ES" sz="2000" i="1">
                            <a:latin typeface="Cambria Math" panose="02040503050406030204" pitchFamily="18" charset="0"/>
                            <a:ea typeface="Cambria Math" panose="02040503050406030204" pitchFamily="18" charset="0"/>
                          </a:rPr>
                          <m:t>∆</m:t>
                        </m:r>
                      </m:e>
                      <m:sub>
                        <m:r>
                          <a:rPr lang="es-CL" sz="2000" i="1">
                            <a:latin typeface="Cambria Math" panose="02040503050406030204" pitchFamily="18" charset="0"/>
                          </a:rPr>
                          <m:t>𝑚𝑎𝑑𝑒𝑟𝑜</m:t>
                        </m:r>
                      </m:sub>
                    </m:sSub>
                    <m:r>
                      <a:rPr lang="es-CL" sz="2000" i="1" smtClean="0">
                        <a:latin typeface="Cambria Math" panose="02040503050406030204" pitchFamily="18" charset="0"/>
                        <a:ea typeface="Cambria Math" panose="02040503050406030204" pitchFamily="18" charset="0"/>
                      </a:rPr>
                      <m:t>=</m:t>
                    </m:r>
                    <m:sSub>
                      <m:sSubPr>
                        <m:ctrlPr>
                          <a:rPr lang="es-ES" sz="2000" i="1">
                            <a:latin typeface="Cambria Math" panose="02040503050406030204" pitchFamily="18" charset="0"/>
                          </a:rPr>
                        </m:ctrlPr>
                      </m:sSubPr>
                      <m:e>
                        <m:r>
                          <m:rPr>
                            <m:sty m:val="p"/>
                          </m:rPr>
                          <a:rPr lang="es-ES" sz="2000" i="1">
                            <a:latin typeface="Cambria Math" panose="02040503050406030204" pitchFamily="18" charset="0"/>
                            <a:ea typeface="Cambria Math" panose="02040503050406030204" pitchFamily="18" charset="0"/>
                          </a:rPr>
                          <m:t>∇</m:t>
                        </m:r>
                      </m:e>
                      <m:sub>
                        <m:r>
                          <a:rPr lang="es-CL" sz="2000" i="1">
                            <a:latin typeface="Cambria Math" panose="02040503050406030204" pitchFamily="18" charset="0"/>
                          </a:rPr>
                          <m:t>𝑎𝑔𝑢𝑎</m:t>
                        </m:r>
                        <m:r>
                          <a:rPr lang="es-CL" sz="2000" i="1">
                            <a:latin typeface="Cambria Math" panose="02040503050406030204" pitchFamily="18" charset="0"/>
                          </a:rPr>
                          <m:t> </m:t>
                        </m:r>
                        <m:r>
                          <a:rPr lang="es-CL" sz="2000" i="1">
                            <a:latin typeface="Cambria Math" panose="02040503050406030204" pitchFamily="18" charset="0"/>
                          </a:rPr>
                          <m:t>𝑑𝑒𝑠𝑝𝑙𝑎𝑧𝑎𝑑𝑎</m:t>
                        </m:r>
                      </m:sub>
                    </m:sSub>
                  </m:oMath>
                </a14:m>
                <a:endParaRPr lang="es-ES" sz="2000" dirty="0"/>
              </a:p>
              <a:p>
                <a14:m>
                  <m:oMath xmlns:m="http://schemas.openxmlformats.org/officeDocument/2006/math">
                    <m:r>
                      <a:rPr lang="es-CL" sz="2000" b="0" i="1" smtClean="0">
                        <a:latin typeface="Cambria Math" panose="02040503050406030204" pitchFamily="18" charset="0"/>
                        <a:ea typeface="Cambria Math" panose="02040503050406030204" pitchFamily="18" charset="0"/>
                      </a:rPr>
                      <m:t>∴ </m:t>
                    </m:r>
                    <m:r>
                      <a:rPr lang="es-CL" sz="2000" i="1">
                        <a:latin typeface="Cambria Math" panose="02040503050406030204" pitchFamily="18" charset="0"/>
                        <a:ea typeface="Cambria Math" panose="02040503050406030204" pitchFamily="18" charset="0"/>
                      </a:rPr>
                      <m:t>𝐿</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𝐵</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𝑃𝑢𝑛𝑡𝑎𝑙</m:t>
                    </m:r>
                    <m:r>
                      <a:rPr lang="es-CL" sz="2000" i="1">
                        <a:latin typeface="Cambria Math" panose="02040503050406030204" pitchFamily="18" charset="0"/>
                        <a:ea typeface="Cambria Math" panose="02040503050406030204" pitchFamily="18" charset="0"/>
                      </a:rPr>
                      <m:t>×</m:t>
                    </m:r>
                    <m:sSub>
                      <m:sSubPr>
                        <m:ctrlPr>
                          <a:rPr lang="es-ES" sz="2000" i="1">
                            <a:latin typeface="Cambria Math" panose="02040503050406030204" pitchFamily="18" charset="0"/>
                          </a:rPr>
                        </m:ctrlPr>
                      </m:sSubPr>
                      <m:e>
                        <m:r>
                          <a:rPr lang="es-ES" sz="2000" i="1">
                            <a:latin typeface="Cambria Math" panose="02040503050406030204" pitchFamily="18" charset="0"/>
                            <a:ea typeface="Cambria Math" panose="02040503050406030204" pitchFamily="18" charset="0"/>
                          </a:rPr>
                          <m:t>𝜌</m:t>
                        </m:r>
                      </m:e>
                      <m:sub>
                        <m:r>
                          <a:rPr lang="es-CL" sz="2000" i="1">
                            <a:latin typeface="Cambria Math" panose="02040503050406030204" pitchFamily="18" charset="0"/>
                          </a:rPr>
                          <m:t>𝑚𝑎𝑑𝑒𝑟𝑜</m:t>
                        </m:r>
                      </m:sub>
                    </m:sSub>
                    <m:r>
                      <a:rPr lang="es-CL" sz="2000" i="1" smtClean="0">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𝐿</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𝐵</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𝑐𝑎𝑙𝑎𝑑𝑜</m:t>
                    </m:r>
                    <m:r>
                      <a:rPr lang="es-CL" sz="2000" i="1">
                        <a:latin typeface="Cambria Math" panose="02040503050406030204" pitchFamily="18" charset="0"/>
                        <a:ea typeface="Cambria Math" panose="02040503050406030204" pitchFamily="18" charset="0"/>
                      </a:rPr>
                      <m:t>×</m:t>
                    </m:r>
                    <m:sSub>
                      <m:sSubPr>
                        <m:ctrlPr>
                          <a:rPr lang="es-CL" sz="2000" i="1">
                            <a:latin typeface="Cambria Math" panose="02040503050406030204" pitchFamily="18" charset="0"/>
                            <a:ea typeface="Cambria Math" panose="02040503050406030204" pitchFamily="18" charset="0"/>
                          </a:rPr>
                        </m:ctrlPr>
                      </m:sSubPr>
                      <m:e>
                        <m:r>
                          <a:rPr lang="es-CL" sz="2000" i="1">
                            <a:latin typeface="Cambria Math" panose="02040503050406030204" pitchFamily="18" charset="0"/>
                            <a:ea typeface="Cambria Math" panose="02040503050406030204" pitchFamily="18" charset="0"/>
                          </a:rPr>
                          <m:t>𝜌</m:t>
                        </m:r>
                      </m:e>
                      <m:sub>
                        <m:r>
                          <a:rPr lang="es-CL" sz="2000" i="1">
                            <a:latin typeface="Cambria Math" panose="02040503050406030204" pitchFamily="18" charset="0"/>
                            <a:ea typeface="Cambria Math" panose="02040503050406030204" pitchFamily="18" charset="0"/>
                          </a:rPr>
                          <m:t>𝑎𝑔𝑢𝑎</m:t>
                        </m:r>
                      </m:sub>
                    </m:sSub>
                  </m:oMath>
                </a14:m>
                <a:endParaRPr lang="es-CL" sz="2000" b="0" dirty="0">
                  <a:ea typeface="Cambria Math" panose="02040503050406030204" pitchFamily="18" charset="0"/>
                </a:endParaRPr>
              </a:p>
              <a:p>
                <a:r>
                  <a:rPr lang="es-ES" sz="2000" dirty="0"/>
                  <a:t>Despejando y simplificando:</a:t>
                </a:r>
              </a:p>
              <a:p>
                <a14:m>
                  <m:oMath xmlns:m="http://schemas.openxmlformats.org/officeDocument/2006/math">
                    <m:r>
                      <a:rPr lang="es-CL" sz="2000" b="0" i="1" smtClean="0">
                        <a:latin typeface="Cambria Math" panose="02040503050406030204" pitchFamily="18" charset="0"/>
                      </a:rPr>
                      <m:t>𝑐𝑎𝑙𝑎𝑑𝑜</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i="1">
                            <a:latin typeface="Cambria Math" panose="02040503050406030204" pitchFamily="18" charset="0"/>
                            <a:ea typeface="Cambria Math" panose="02040503050406030204" pitchFamily="18" charset="0"/>
                          </a:rPr>
                          <m:t>𝑃𝑢𝑛𝑡𝑎𝑙</m:t>
                        </m:r>
                        <m:r>
                          <a:rPr lang="es-CL" sz="2000" i="1">
                            <a:latin typeface="Cambria Math" panose="02040503050406030204" pitchFamily="18" charset="0"/>
                            <a:ea typeface="Cambria Math" panose="02040503050406030204" pitchFamily="18" charset="0"/>
                          </a:rPr>
                          <m:t>×</m:t>
                        </m:r>
                        <m:sSub>
                          <m:sSubPr>
                            <m:ctrlPr>
                              <a:rPr lang="es-ES" sz="2000" i="1">
                                <a:latin typeface="Cambria Math" panose="02040503050406030204" pitchFamily="18" charset="0"/>
                              </a:rPr>
                            </m:ctrlPr>
                          </m:sSubPr>
                          <m:e>
                            <m:r>
                              <a:rPr lang="es-ES" sz="2000" i="1">
                                <a:latin typeface="Cambria Math" panose="02040503050406030204" pitchFamily="18" charset="0"/>
                                <a:ea typeface="Cambria Math" panose="02040503050406030204" pitchFamily="18" charset="0"/>
                              </a:rPr>
                              <m:t>𝜌</m:t>
                            </m:r>
                          </m:e>
                          <m:sub>
                            <m:r>
                              <a:rPr lang="es-CL" sz="2000" i="1">
                                <a:latin typeface="Cambria Math" panose="02040503050406030204" pitchFamily="18" charset="0"/>
                              </a:rPr>
                              <m:t>𝑚𝑎𝑑𝑒𝑟𝑜</m:t>
                            </m:r>
                          </m:sub>
                        </m:sSub>
                      </m:num>
                      <m:den>
                        <m:sSub>
                          <m:sSubPr>
                            <m:ctrlPr>
                              <a:rPr lang="es-CL" sz="2000" i="1">
                                <a:latin typeface="Cambria Math" panose="02040503050406030204" pitchFamily="18" charset="0"/>
                                <a:ea typeface="Cambria Math" panose="02040503050406030204" pitchFamily="18" charset="0"/>
                              </a:rPr>
                            </m:ctrlPr>
                          </m:sSubPr>
                          <m:e>
                            <m:r>
                              <a:rPr lang="es-CL" sz="2000" i="1">
                                <a:latin typeface="Cambria Math" panose="02040503050406030204" pitchFamily="18" charset="0"/>
                                <a:ea typeface="Cambria Math" panose="02040503050406030204" pitchFamily="18" charset="0"/>
                              </a:rPr>
                              <m:t>𝜌</m:t>
                            </m:r>
                          </m:e>
                          <m:sub>
                            <m:r>
                              <a:rPr lang="es-CL" sz="2000" i="1">
                                <a:latin typeface="Cambria Math" panose="02040503050406030204" pitchFamily="18" charset="0"/>
                                <a:ea typeface="Cambria Math" panose="02040503050406030204" pitchFamily="18" charset="0"/>
                              </a:rPr>
                              <m:t>𝑎𝑔𝑢𝑎</m:t>
                            </m:r>
                          </m:sub>
                        </m:sSub>
                      </m:den>
                    </m:f>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0,6</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r>
                          <a:rPr lang="es-CL" sz="2000" b="0" i="1" smtClean="0">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800</m:t>
                        </m:r>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𝑘𝑔</m:t>
                            </m:r>
                          </m:e>
                        </m:d>
                      </m:num>
                      <m:den>
                        <m:r>
                          <a:rPr lang="es-CL" sz="2000" i="1">
                            <a:latin typeface="Cambria Math" panose="02040503050406030204" pitchFamily="18" charset="0"/>
                            <a:ea typeface="Cambria Math" panose="02040503050406030204" pitchFamily="18" charset="0"/>
                          </a:rPr>
                          <m:t>1.000</m:t>
                        </m:r>
                        <m:d>
                          <m:dPr>
                            <m:ctrlPr>
                              <a:rPr lang="es-CL" sz="2000" i="1">
                                <a:latin typeface="Cambria Math" panose="02040503050406030204" pitchFamily="18" charset="0"/>
                                <a:ea typeface="Cambria Math" panose="02040503050406030204" pitchFamily="18" charset="0"/>
                              </a:rPr>
                            </m:ctrlPr>
                          </m:dPr>
                          <m:e>
                            <m:f>
                              <m:fPr>
                                <m:type m:val="skw"/>
                                <m:ctrlPr>
                                  <a:rPr lang="es-CL" sz="2000" i="1">
                                    <a:latin typeface="Cambria Math" panose="02040503050406030204" pitchFamily="18" charset="0"/>
                                    <a:ea typeface="Cambria Math" panose="02040503050406030204" pitchFamily="18" charset="0"/>
                                  </a:rPr>
                                </m:ctrlPr>
                              </m:fPr>
                              <m:num>
                                <m:r>
                                  <a:rPr lang="es-CL" sz="2000" i="1">
                                    <a:latin typeface="Cambria Math" panose="02040503050406030204" pitchFamily="18" charset="0"/>
                                    <a:ea typeface="Cambria Math" panose="02040503050406030204" pitchFamily="18" charset="0"/>
                                  </a:rPr>
                                  <m:t>𝑘𝑔</m:t>
                                </m:r>
                              </m:num>
                              <m:den>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𝑚</m:t>
                                    </m:r>
                                  </m:e>
                                  <m:sup>
                                    <m:r>
                                      <a:rPr lang="es-CL" sz="2000" i="1">
                                        <a:latin typeface="Cambria Math" panose="02040503050406030204" pitchFamily="18" charset="0"/>
                                        <a:ea typeface="Cambria Math" panose="02040503050406030204" pitchFamily="18" charset="0"/>
                                      </a:rPr>
                                      <m:t>3</m:t>
                                    </m:r>
                                  </m:sup>
                                </m:sSup>
                              </m:den>
                            </m:f>
                          </m:e>
                        </m:d>
                      </m:den>
                    </m:f>
                    <m:r>
                      <a:rPr lang="es-CL" sz="2000" i="1">
                        <a:latin typeface="Cambria Math" panose="02040503050406030204" pitchFamily="18" charset="0"/>
                        <a:ea typeface="Cambria Math" panose="02040503050406030204" pitchFamily="18" charset="0"/>
                      </a:rPr>
                      <m:t>=0,6</m:t>
                    </m:r>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𝑚</m:t>
                        </m:r>
                      </m:e>
                    </m:d>
                    <m:r>
                      <a:rPr lang="es-CL" sz="2000" i="1">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0,</m:t>
                    </m:r>
                    <m:r>
                      <a:rPr lang="es-CL" sz="2000" i="1">
                        <a:latin typeface="Cambria Math" panose="02040503050406030204" pitchFamily="18" charset="0"/>
                        <a:ea typeface="Cambria Math" panose="02040503050406030204" pitchFamily="18" charset="0"/>
                      </a:rPr>
                      <m:t>8</m:t>
                    </m:r>
                    <m:r>
                      <a:rPr lang="es-CL" sz="200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0,48</m:t>
                    </m:r>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𝑚</m:t>
                        </m:r>
                      </m:e>
                    </m:d>
                  </m:oMath>
                </a14:m>
                <a:endParaRPr lang="es-ES" sz="2000" dirty="0"/>
              </a:p>
              <a:p>
                <a14:m>
                  <m:oMath xmlns:m="http://schemas.openxmlformats.org/officeDocument/2006/math">
                    <m:r>
                      <a:rPr lang="es-CL" sz="2000" b="0" i="1" smtClean="0">
                        <a:latin typeface="Cambria Math" panose="02040503050406030204" pitchFamily="18" charset="0"/>
                      </a:rPr>
                      <m:t>𝐾𝐺</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𝑃𝑢𝑛𝑡𝑎𝑙</m:t>
                        </m:r>
                      </m:num>
                      <m:den>
                        <m:r>
                          <a:rPr lang="es-CL" sz="2000" b="0" i="1" smtClean="0">
                            <a:latin typeface="Cambria Math" panose="02040503050406030204" pitchFamily="18" charset="0"/>
                            <a:ea typeface="Cambria Math" panose="02040503050406030204" pitchFamily="18" charset="0"/>
                          </a:rPr>
                          <m:t>2</m:t>
                        </m:r>
                      </m:den>
                    </m:f>
                    <m:r>
                      <a:rPr lang="es-CL" sz="2000" b="0" i="1" smtClean="0">
                        <a:latin typeface="Cambria Math" panose="02040503050406030204" pitchFamily="18" charset="0"/>
                        <a:ea typeface="Cambria Math" panose="02040503050406030204" pitchFamily="18" charset="0"/>
                      </a:rPr>
                      <m:t>=0,3</m:t>
                    </m:r>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𝑚</m:t>
                        </m:r>
                      </m:e>
                    </m:d>
                  </m:oMath>
                </a14:m>
                <a:endParaRPr lang="es-ES" sz="2000" dirty="0"/>
              </a:p>
              <a:p>
                <a14:m>
                  <m:oMath xmlns:m="http://schemas.openxmlformats.org/officeDocument/2006/math">
                    <m:r>
                      <a:rPr lang="es-ES" sz="2000" i="1" dirty="0" smtClean="0">
                        <a:latin typeface="Cambria Math" panose="02040503050406030204" pitchFamily="18" charset="0"/>
                      </a:rPr>
                      <m:t>𝐾</m:t>
                    </m:r>
                    <m:r>
                      <a:rPr lang="es-ES" sz="2000" i="1" dirty="0">
                        <a:latin typeface="Cambria Math" panose="02040503050406030204" pitchFamily="18" charset="0"/>
                      </a:rPr>
                      <m:t>𝐵</m:t>
                    </m:r>
                    <m:r>
                      <a:rPr lang="es-ES" sz="2000" i="1" dirty="0" smtClean="0">
                        <a:latin typeface="Cambria Math" panose="02040503050406030204" pitchFamily="18" charset="0"/>
                        <a:ea typeface="Cambria Math" panose="02040503050406030204" pitchFamily="18" charset="0"/>
                      </a:rPr>
                      <m:t>=</m:t>
                    </m:r>
                    <m:f>
                      <m:fPr>
                        <m:ctrlPr>
                          <a:rPr lang="es-ES" sz="2000" i="1" dirty="0" smtClean="0">
                            <a:latin typeface="Cambria Math" panose="02040503050406030204" pitchFamily="18" charset="0"/>
                            <a:ea typeface="Cambria Math" panose="02040503050406030204" pitchFamily="18" charset="0"/>
                          </a:rPr>
                        </m:ctrlPr>
                      </m:fPr>
                      <m:num>
                        <m:r>
                          <a:rPr lang="es-CL" sz="2000" b="0" i="1" dirty="0" smtClean="0">
                            <a:latin typeface="Cambria Math" panose="02040503050406030204" pitchFamily="18" charset="0"/>
                            <a:ea typeface="Cambria Math" panose="02040503050406030204" pitchFamily="18" charset="0"/>
                          </a:rPr>
                          <m:t>𝑐𝑎𝑙𝑎𝑑𝑜</m:t>
                        </m:r>
                      </m:num>
                      <m:den>
                        <m:r>
                          <a:rPr lang="es-CL" sz="2000" b="0" i="1" dirty="0" smtClean="0">
                            <a:latin typeface="Cambria Math" panose="02040503050406030204" pitchFamily="18" charset="0"/>
                            <a:ea typeface="Cambria Math" panose="02040503050406030204" pitchFamily="18" charset="0"/>
                          </a:rPr>
                          <m:t>2</m:t>
                        </m:r>
                      </m:den>
                    </m:f>
                    <m:r>
                      <a:rPr lang="es-ES" sz="200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0,24</m:t>
                    </m:r>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𝑚</m:t>
                        </m:r>
                      </m:e>
                    </m:d>
                  </m:oMath>
                </a14:m>
                <a:endParaRPr lang="es-ES" sz="2000" dirty="0"/>
              </a:p>
              <a:p>
                <a:r>
                  <a:rPr lang="es-ES" sz="2000" dirty="0"/>
                  <a:t>Por lo tanto, </a:t>
                </a:r>
                <a14:m>
                  <m:oMath xmlns:m="http://schemas.openxmlformats.org/officeDocument/2006/math">
                    <m:r>
                      <a:rPr lang="es-ES" sz="2000" i="1" dirty="0" smtClean="0">
                        <a:latin typeface="Cambria Math" panose="02040503050406030204" pitchFamily="18" charset="0"/>
                      </a:rPr>
                      <m:t>𝐵𝐺</m:t>
                    </m:r>
                    <m:r>
                      <a:rPr lang="es-ES" sz="2000" i="1" dirty="0" smtClean="0">
                        <a:latin typeface="Cambria Math" panose="02040503050406030204" pitchFamily="18" charset="0"/>
                      </a:rPr>
                      <m:t> =</m:t>
                    </m:r>
                    <m:r>
                      <a:rPr lang="es-CL" sz="2000" b="0" i="1" dirty="0" smtClean="0">
                        <a:latin typeface="Cambria Math" panose="02040503050406030204" pitchFamily="18" charset="0"/>
                      </a:rPr>
                      <m:t>𝐾𝐺</m:t>
                    </m:r>
                    <m:r>
                      <a:rPr lang="es-CL" sz="2000" b="0" i="1" dirty="0" smtClean="0">
                        <a:latin typeface="Cambria Math" panose="02040503050406030204" pitchFamily="18" charset="0"/>
                      </a:rPr>
                      <m:t>−</m:t>
                    </m:r>
                    <m:r>
                      <a:rPr lang="es-CL" sz="2000" b="0" i="1" dirty="0" smtClean="0">
                        <a:latin typeface="Cambria Math" panose="02040503050406030204" pitchFamily="18" charset="0"/>
                      </a:rPr>
                      <m:t>𝐾𝐵</m:t>
                    </m:r>
                    <m:r>
                      <a:rPr lang="es-CL" sz="2000" b="0" i="1" dirty="0" smtClean="0">
                        <a:latin typeface="Cambria Math" panose="02040503050406030204" pitchFamily="18" charset="0"/>
                        <a:ea typeface="Cambria Math" panose="02040503050406030204" pitchFamily="18" charset="0"/>
                      </a:rPr>
                      <m:t>=</m:t>
                    </m:r>
                    <m:r>
                      <a:rPr lang="es-ES" sz="2000" i="1" dirty="0">
                        <a:latin typeface="Cambria Math" panose="02040503050406030204" pitchFamily="18" charset="0"/>
                      </a:rPr>
                      <m:t>0,06 (</m:t>
                    </m:r>
                    <m:r>
                      <a:rPr lang="es-ES" sz="2000" i="1" dirty="0">
                        <a:latin typeface="Cambria Math" panose="02040503050406030204" pitchFamily="18" charset="0"/>
                      </a:rPr>
                      <m:t>𝑚</m:t>
                    </m:r>
                    <m:r>
                      <a:rPr lang="es-ES" sz="2000" i="1" dirty="0">
                        <a:latin typeface="Cambria Math" panose="02040503050406030204" pitchFamily="18" charset="0"/>
                      </a:rPr>
                      <m:t>)</m:t>
                    </m:r>
                  </m:oMath>
                </a14:m>
                <a:endParaRPr lang="es-ES" sz="2000" dirty="0"/>
              </a:p>
            </p:txBody>
          </p:sp>
        </mc:Choice>
        <mc:Fallback>
          <p:sp>
            <p:nvSpPr>
              <p:cNvPr id="107523" name="Rectangle 3"/>
              <p:cNvSpPr>
                <a:spLocks noGrp="1" noRot="1" noChangeAspect="1" noMove="1" noResize="1" noEditPoints="1" noAdjustHandles="1" noChangeArrowheads="1" noChangeShapeType="1" noTextEdit="1"/>
              </p:cNvSpPr>
              <p:nvPr>
                <p:ph type="body" idx="1"/>
              </p:nvPr>
            </p:nvSpPr>
            <p:spPr>
              <a:blipFill>
                <a:blip r:embed="rId2"/>
                <a:stretch>
                  <a:fillRect t="-14016"/>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3C9ECF4C-2823-D2CC-606B-7C32DDAE6354}"/>
              </a:ext>
            </a:extLst>
          </p:cNvPr>
          <p:cNvSpPr>
            <a:spLocks noGrp="1"/>
          </p:cNvSpPr>
          <p:nvPr>
            <p:ph type="dt" sz="half" idx="10"/>
          </p:nvPr>
        </p:nvSpPr>
        <p:spPr/>
        <p:txBody>
          <a:bodyPr/>
          <a:lstStyle/>
          <a:p>
            <a:pPr>
              <a:defRPr/>
            </a:pPr>
            <a:fld id="{3E2F86CD-4BDE-4242-B788-96FB43A6D368}" type="datetime1">
              <a:rPr lang="es-CL" smtClean="0"/>
              <a:t>18-03-2024</a:t>
            </a:fld>
            <a:endParaRPr lang="es-ES"/>
          </a:p>
        </p:txBody>
      </p:sp>
      <p:sp>
        <p:nvSpPr>
          <p:cNvPr id="3" name="Marcador de pie de página 2">
            <a:extLst>
              <a:ext uri="{FF2B5EF4-FFF2-40B4-BE49-F238E27FC236}">
                <a16:creationId xmlns:a16="http://schemas.microsoft.com/office/drawing/2014/main" id="{DAFCBFA8-8599-5BF2-E93B-8DC0A40E025B}"/>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8BE64125-419B-4208-AEA5-3A6CC986F841}" type="slidenum">
              <a:rPr lang="es-ES"/>
              <a:pPr/>
              <a:t>44</a:t>
            </a:fld>
            <a:endParaRPr lang="es-ES"/>
          </a:p>
        </p:txBody>
      </p:sp>
      <p:sp>
        <p:nvSpPr>
          <p:cNvPr id="52226"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Ejercicios de estudio</a:t>
            </a:r>
            <a:endParaRPr lang="es-ES" dirty="0"/>
          </a:p>
        </p:txBody>
      </p:sp>
      <p:sp>
        <p:nvSpPr>
          <p:cNvPr id="52227" name="Rectangle 3"/>
          <p:cNvSpPr>
            <a:spLocks noGrp="1" noChangeArrowheads="1"/>
          </p:cNvSpPr>
          <p:nvPr>
            <p:ph type="body" idx="1"/>
          </p:nvPr>
        </p:nvSpPr>
        <p:spPr/>
        <p:txBody>
          <a:bodyPr/>
          <a:lstStyle/>
          <a:p>
            <a:pPr marL="609600" indent="-609600">
              <a:lnSpc>
                <a:spcPct val="90000"/>
              </a:lnSpc>
              <a:buFontTx/>
              <a:buAutoNum type="arabicPeriod"/>
            </a:pPr>
            <a:r>
              <a:rPr lang="es-ES" sz="1900"/>
              <a:t>Un tambor cilíndrico de masa 14 kg cuando está vacío, tiene un largo de 75 cm, y un diámetro de 60 cm. Encontrar su calado en agua de mar, cuando ha sido llenado con 200 l de kerosén de densidad relativa 0,63. </a:t>
            </a:r>
          </a:p>
          <a:p>
            <a:pPr marL="609600" indent="-609600">
              <a:lnSpc>
                <a:spcPct val="90000"/>
              </a:lnSpc>
              <a:buFontTx/>
              <a:buAutoNum type="arabicPeriod"/>
            </a:pPr>
            <a:r>
              <a:rPr lang="es-ES" sz="1900"/>
              <a:t>Un cubo de madera de densidad relativa 0,81 tiene lados de 30 cm de largo. Si se coloca una masa de 2 kg es su parte superior, con el centro de gravedad verticalmente sobre el del cubo, encontrar su calado en agua de mar.</a:t>
            </a:r>
          </a:p>
          <a:p>
            <a:pPr marL="609600" indent="-609600">
              <a:lnSpc>
                <a:spcPct val="90000"/>
              </a:lnSpc>
              <a:buFontTx/>
              <a:buAutoNum type="arabicPeriod"/>
            </a:pPr>
            <a:r>
              <a:rPr lang="es-ES" sz="1900"/>
              <a:t>Un estanque rectangular (3 m x 1,2 m x 0,6 m) que no tiene cubierta superior (está abierto), está flotando en agua dulce con un calado de 15 cm. Calcular la mínima cantidad de agua dulce con que se puede cargar antes de que se hunda.</a:t>
            </a:r>
          </a:p>
          <a:p>
            <a:pPr marL="609600" indent="-609600">
              <a:lnSpc>
                <a:spcPct val="90000"/>
              </a:lnSpc>
              <a:buFontTx/>
              <a:buAutoNum type="arabicPeriod"/>
            </a:pPr>
            <a:r>
              <a:rPr lang="es-ES" sz="1900"/>
              <a:t>Una boya de salvataje cilíndrica de 5 m de largo, 2,4 metros de diámetro está flotando sobre su quilla con el eje longitudinal paralelo a la línea de agua. Encontrar la fuerza de levante que produce cuando se encuentra totalmente sumergida. </a:t>
            </a:r>
          </a:p>
        </p:txBody>
      </p:sp>
      <p:sp>
        <p:nvSpPr>
          <p:cNvPr id="2" name="Marcador de fecha 1">
            <a:extLst>
              <a:ext uri="{FF2B5EF4-FFF2-40B4-BE49-F238E27FC236}">
                <a16:creationId xmlns:a16="http://schemas.microsoft.com/office/drawing/2014/main" id="{799BC025-9F71-BA56-2894-8E49A4D4C285}"/>
              </a:ext>
            </a:extLst>
          </p:cNvPr>
          <p:cNvSpPr>
            <a:spLocks noGrp="1"/>
          </p:cNvSpPr>
          <p:nvPr>
            <p:ph type="dt" sz="half" idx="10"/>
          </p:nvPr>
        </p:nvSpPr>
        <p:spPr/>
        <p:txBody>
          <a:bodyPr/>
          <a:lstStyle/>
          <a:p>
            <a:pPr>
              <a:defRPr/>
            </a:pPr>
            <a:fld id="{3C491AAC-E4BC-470D-A5A7-5C28D8DABA39}" type="datetime1">
              <a:rPr lang="es-CL" smtClean="0"/>
              <a:t>18-03-2024</a:t>
            </a:fld>
            <a:endParaRPr lang="es-ES"/>
          </a:p>
        </p:txBody>
      </p:sp>
      <p:sp>
        <p:nvSpPr>
          <p:cNvPr id="3" name="Marcador de pie de página 2">
            <a:extLst>
              <a:ext uri="{FF2B5EF4-FFF2-40B4-BE49-F238E27FC236}">
                <a16:creationId xmlns:a16="http://schemas.microsoft.com/office/drawing/2014/main" id="{E82ABEAB-2274-8D4A-4D29-0AE3EEC9E2E4}"/>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18C054DA-A7B3-45E4-84C6-A98468553FC8}" type="slidenum">
              <a:rPr lang="es-ES"/>
              <a:pPr/>
              <a:t>45</a:t>
            </a:fld>
            <a:endParaRPr lang="es-ES"/>
          </a:p>
        </p:txBody>
      </p:sp>
      <p:sp>
        <p:nvSpPr>
          <p:cNvPr id="54274"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Ejercicios de estudio</a:t>
            </a:r>
            <a:endParaRPr lang="es-ES" dirty="0"/>
          </a:p>
        </p:txBody>
      </p:sp>
      <p:sp>
        <p:nvSpPr>
          <p:cNvPr id="54275" name="Rectangle 3"/>
          <p:cNvSpPr>
            <a:spLocks noGrp="1" noChangeArrowheads="1"/>
          </p:cNvSpPr>
          <p:nvPr>
            <p:ph type="body" idx="1"/>
          </p:nvPr>
        </p:nvSpPr>
        <p:spPr/>
        <p:txBody>
          <a:bodyPr/>
          <a:lstStyle/>
          <a:p>
            <a:pPr marL="609600" indent="-609600">
              <a:lnSpc>
                <a:spcPct val="90000"/>
              </a:lnSpc>
              <a:buFontTx/>
              <a:buAutoNum type="arabicPeriod" startAt="5"/>
            </a:pPr>
            <a:r>
              <a:rPr lang="es-ES" sz="1900" dirty="0"/>
              <a:t>Un madero homogéneo de sección rectangular tiene 30 cm de ancho y 25 de alto. Cuando se encuentra flotando tiene un calado de 17 cm. Encontrar su la Reserva de boyantéz y la distancia entre el centro de boyantéz y su centro de gravedad.</a:t>
            </a:r>
          </a:p>
          <a:p>
            <a:pPr marL="609600" indent="-609600">
              <a:lnSpc>
                <a:spcPct val="90000"/>
              </a:lnSpc>
              <a:buFontTx/>
              <a:buAutoNum type="arabicPeriod" startAt="5"/>
            </a:pPr>
            <a:r>
              <a:rPr lang="es-ES" sz="1900" dirty="0"/>
              <a:t>Un madero homogéneo de sección rectangular  de 5 m de largo, 60 cm de ancho y 40 cm de alto, flota en agua dulce con un calado de 30 cm. Encontrar la masa del madero y su densidad relativa.</a:t>
            </a:r>
          </a:p>
          <a:p>
            <a:pPr marL="609600" indent="-609600">
              <a:lnSpc>
                <a:spcPct val="90000"/>
              </a:lnSpc>
              <a:buFontTx/>
              <a:buAutoNum type="arabicPeriod" startAt="5"/>
            </a:pPr>
            <a:r>
              <a:rPr lang="es-ES" sz="1900" dirty="0"/>
              <a:t>Un madero homogéneo de 3 m de largo, 60 cm de ancho y 60 cm de alto, tiene un densidad relativa de 0,9. Encontrar la distancia entre el centro de boyantéz y el de gravedad cuando se encuentra flotando en agua dulce.</a:t>
            </a:r>
          </a:p>
          <a:p>
            <a:pPr marL="609600" indent="-609600">
              <a:lnSpc>
                <a:spcPct val="90000"/>
              </a:lnSpc>
              <a:buFontTx/>
              <a:buAutoNum type="arabicPeriod" startAt="5"/>
            </a:pPr>
            <a:r>
              <a:rPr lang="es-ES" sz="1900" dirty="0"/>
              <a:t>Un madero homogéneo de sección rectangular 5 m x 1 m x 1m tiene una densidad relativa de 0,51 y flota medio sumergido en agua. Encontrar la densidad del agua.</a:t>
            </a:r>
          </a:p>
        </p:txBody>
      </p:sp>
      <p:sp>
        <p:nvSpPr>
          <p:cNvPr id="2" name="Marcador de fecha 1">
            <a:extLst>
              <a:ext uri="{FF2B5EF4-FFF2-40B4-BE49-F238E27FC236}">
                <a16:creationId xmlns:a16="http://schemas.microsoft.com/office/drawing/2014/main" id="{51D22F71-1F73-1EFA-9BB8-20D374E91762}"/>
              </a:ext>
            </a:extLst>
          </p:cNvPr>
          <p:cNvSpPr>
            <a:spLocks noGrp="1"/>
          </p:cNvSpPr>
          <p:nvPr>
            <p:ph type="dt" sz="half" idx="10"/>
          </p:nvPr>
        </p:nvSpPr>
        <p:spPr/>
        <p:txBody>
          <a:bodyPr/>
          <a:lstStyle/>
          <a:p>
            <a:pPr>
              <a:defRPr/>
            </a:pPr>
            <a:fld id="{92BE3C02-AA0A-4891-BF70-E0F8AB1F7F8E}" type="datetime1">
              <a:rPr lang="es-CL" smtClean="0"/>
              <a:t>18-03-2024</a:t>
            </a:fld>
            <a:endParaRPr lang="es-ES"/>
          </a:p>
        </p:txBody>
      </p:sp>
      <p:sp>
        <p:nvSpPr>
          <p:cNvPr id="3" name="Marcador de pie de página 2">
            <a:extLst>
              <a:ext uri="{FF2B5EF4-FFF2-40B4-BE49-F238E27FC236}">
                <a16:creationId xmlns:a16="http://schemas.microsoft.com/office/drawing/2014/main" id="{D8A81D65-0BD7-43D6-A129-B20BFEE35D8D}"/>
              </a:ext>
            </a:extLst>
          </p:cNvPr>
          <p:cNvSpPr>
            <a:spLocks noGrp="1"/>
          </p:cNvSpPr>
          <p:nvPr>
            <p:ph type="ftr" sz="quarter" idx="11"/>
          </p:nvPr>
        </p:nvSpPr>
        <p:spPr/>
        <p:txBody>
          <a:bodyPr/>
          <a:lstStyle/>
          <a:p>
            <a:pPr>
              <a:defRPr/>
            </a:pPr>
            <a:r>
              <a:rPr lang="es-ES"/>
              <a:t>UT 1 Fundamentos de Estabilidad tercera parte</a:t>
            </a: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UT 1 Fundamentos de Estabilidad tercera parte</a:t>
            </a:r>
          </a:p>
        </p:txBody>
      </p:sp>
      <p:sp>
        <p:nvSpPr>
          <p:cNvPr id="6" name="5 Marcador de número de diapositiva"/>
          <p:cNvSpPr>
            <a:spLocks noGrp="1"/>
          </p:cNvSpPr>
          <p:nvPr>
            <p:ph type="sldNum" sz="quarter" idx="12"/>
          </p:nvPr>
        </p:nvSpPr>
        <p:spPr/>
        <p:txBody>
          <a:bodyPr/>
          <a:lstStyle/>
          <a:p>
            <a:fld id="{ABFF7908-7182-4A24-81F4-FF1693C4649C}" type="slidenum">
              <a:rPr lang="es-ES"/>
              <a:pPr/>
              <a:t>46</a:t>
            </a:fld>
            <a:endParaRPr lang="es-ES"/>
          </a:p>
        </p:txBody>
      </p:sp>
      <p:sp>
        <p:nvSpPr>
          <p:cNvPr id="1026"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Ejercicios de estudio</a:t>
            </a:r>
            <a:endParaRPr lang="es-ES" dirty="0"/>
          </a:p>
        </p:txBody>
      </p:sp>
      <p:sp>
        <p:nvSpPr>
          <p:cNvPr id="1027" name="Rectangle 3"/>
          <p:cNvSpPr>
            <a:spLocks noGrp="1" noChangeArrowheads="1"/>
          </p:cNvSpPr>
          <p:nvPr>
            <p:ph type="body" idx="1"/>
          </p:nvPr>
        </p:nvSpPr>
        <p:spPr/>
        <p:txBody>
          <a:bodyPr>
            <a:normAutofit lnSpcReduction="10000"/>
          </a:bodyPr>
          <a:lstStyle/>
          <a:p>
            <a:pPr marL="609600" indent="-609600">
              <a:lnSpc>
                <a:spcPct val="90000"/>
              </a:lnSpc>
              <a:buFontTx/>
              <a:buAutoNum type="arabicPeriod" startAt="9"/>
            </a:pPr>
            <a:r>
              <a:rPr lang="es-ES" sz="1900"/>
              <a:t>Un artefacto naval de sección con forma de caja mide 20 m x 6 m x 2,5 m y flota con un calado de 1,5 m en agua de densidad 101 kg/m3. Encontrar su desplazamiento en toneladas y la altura del centro de boyantez sobre la quilla.</a:t>
            </a:r>
          </a:p>
          <a:p>
            <a:pPr marL="609600" indent="-609600">
              <a:lnSpc>
                <a:spcPct val="90000"/>
              </a:lnSpc>
              <a:buFontTx/>
              <a:buAutoNum type="arabicPeriod" startAt="9"/>
            </a:pPr>
            <a:r>
              <a:rPr lang="es-ES" sz="1900"/>
              <a:t>Un tambor cilíndrico vacío de 1 m de largo y 0,6 m de diámetro tiene una masa de 20 kg. encontrar la masa que se e ha colocado dentro de él si es que flota a medio volumen (a) en agua de mar y (b) en agua dulce.</a:t>
            </a:r>
          </a:p>
          <a:p>
            <a:pPr marL="609600" indent="-609600">
              <a:lnSpc>
                <a:spcPct val="90000"/>
              </a:lnSpc>
              <a:buFontTx/>
              <a:buAutoNum type="arabicPeriod" startAt="9"/>
            </a:pPr>
            <a:r>
              <a:rPr lang="es-ES" sz="1900"/>
              <a:t>Un madero homogéneo de densidad relativa 0,81 se encuentra flotando en agua dulce y es de 3 m de largo y su sección transversal es cuadrada de 0,5 m. Encontrar el desplazamiento del madero y la distancia entre el centro de boyantez y de gravedad.</a:t>
            </a:r>
          </a:p>
          <a:p>
            <a:pPr marL="609600" indent="-609600">
              <a:lnSpc>
                <a:spcPct val="90000"/>
              </a:lnSpc>
              <a:buFontTx/>
              <a:buAutoNum type="arabicPeriod" startAt="9"/>
            </a:pPr>
            <a:r>
              <a:rPr lang="es-ES" sz="1900"/>
              <a:t>Una barca de sección transversal tipo caja mide 55 m x 10 m x 6 m y se encuentra flotando en agua dulce con la quilla paralela al agua y con un calado de de 1,5 m. Si se le agregan 1800 toneladas de carga, encontrar cuanto se desplazó el centro de boyantez y la distancia recorrida.</a:t>
            </a:r>
          </a:p>
        </p:txBody>
      </p:sp>
      <p:sp>
        <p:nvSpPr>
          <p:cNvPr id="2" name="Marcador de fecha 1">
            <a:extLst>
              <a:ext uri="{FF2B5EF4-FFF2-40B4-BE49-F238E27FC236}">
                <a16:creationId xmlns:a16="http://schemas.microsoft.com/office/drawing/2014/main" id="{F53FFC49-8D27-F34E-2D57-8F24B3BB5451}"/>
              </a:ext>
            </a:extLst>
          </p:cNvPr>
          <p:cNvSpPr>
            <a:spLocks noGrp="1"/>
          </p:cNvSpPr>
          <p:nvPr>
            <p:ph type="dt" sz="half" idx="10"/>
          </p:nvPr>
        </p:nvSpPr>
        <p:spPr/>
        <p:txBody>
          <a:bodyPr/>
          <a:lstStyle/>
          <a:p>
            <a:pPr>
              <a:defRPr/>
            </a:pPr>
            <a:fld id="{4A375571-266C-4883-835A-2FDD09F8D695}" type="datetime1">
              <a:rPr lang="es-CL" smtClean="0"/>
              <a:t>18-03-2024</a:t>
            </a:fld>
            <a:endParaRPr lang="es-ES"/>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UT 1 Fundamentos de Estabilidad tercera parte</a:t>
            </a:r>
          </a:p>
        </p:txBody>
      </p:sp>
      <p:sp>
        <p:nvSpPr>
          <p:cNvPr id="6" name="5 Marcador de número de diapositiva"/>
          <p:cNvSpPr>
            <a:spLocks noGrp="1"/>
          </p:cNvSpPr>
          <p:nvPr>
            <p:ph type="sldNum" sz="quarter" idx="12"/>
          </p:nvPr>
        </p:nvSpPr>
        <p:spPr/>
        <p:txBody>
          <a:bodyPr/>
          <a:lstStyle/>
          <a:p>
            <a:fld id="{E5F9B139-CE41-469C-B788-0589FB8C3604}" type="slidenum">
              <a:rPr lang="es-ES"/>
              <a:pPr/>
              <a:t>47</a:t>
            </a:fld>
            <a:endParaRPr lang="es-ES"/>
          </a:p>
        </p:txBody>
      </p:sp>
      <p:sp>
        <p:nvSpPr>
          <p:cNvPr id="111618" name="Rectangle 2"/>
          <p:cNvSpPr>
            <a:spLocks noGrp="1" noChangeArrowheads="1"/>
          </p:cNvSpPr>
          <p:nvPr>
            <p:ph type="title"/>
          </p:nvPr>
        </p:nvSpPr>
        <p:spPr/>
        <p:txBody>
          <a:bodyPr>
            <a:normAutofit fontScale="90000"/>
          </a:bodyPr>
          <a:lstStyle/>
          <a:p>
            <a:r>
              <a:rPr lang="es-ES" dirty="0"/>
              <a:t>Flotación </a:t>
            </a:r>
            <a:br>
              <a:rPr lang="es-ES" dirty="0"/>
            </a:br>
            <a:r>
              <a:rPr lang="es-ES" sz="3100" dirty="0"/>
              <a:t>Ejercicios de estudio</a:t>
            </a:r>
            <a:endParaRPr lang="es-ES" dirty="0"/>
          </a:p>
        </p:txBody>
      </p:sp>
      <p:sp>
        <p:nvSpPr>
          <p:cNvPr id="111619" name="Rectangle 3"/>
          <p:cNvSpPr>
            <a:spLocks noGrp="1" noChangeArrowheads="1"/>
          </p:cNvSpPr>
          <p:nvPr>
            <p:ph type="body" idx="1"/>
          </p:nvPr>
        </p:nvSpPr>
        <p:spPr/>
        <p:txBody>
          <a:bodyPr/>
          <a:lstStyle/>
          <a:p>
            <a:pPr marL="609600" indent="-609600">
              <a:buFontTx/>
              <a:buAutoNum type="arabicPeriod" startAt="13"/>
            </a:pPr>
            <a:r>
              <a:rPr lang="es-ES" sz="2100" dirty="0"/>
              <a:t>Una barca de sección transversal tipo de 75 m x 6 m x 4 m desplaza 180 toneladas cuando se encuentra liviana. Si se le cargan 360 toneladas de hierro, con la barca flotando en agua dulce, encontrar su calado final y su reserva de boyantéz (o reserva de flotabilidad)</a:t>
            </a:r>
          </a:p>
          <a:p>
            <a:pPr marL="609600" indent="-609600">
              <a:buFontTx/>
              <a:buAutoNum type="arabicPeriod" startAt="13"/>
            </a:pPr>
            <a:r>
              <a:rPr lang="es-ES" sz="2100" dirty="0"/>
              <a:t>Un tambor de 60 cm de diámetro y 1 m de largo, tiene una masa de 30 kg cuando está vacío Si el tambor se llena de aceite de densidad relativa 0,8 y se encuentra flotando en agua dulce, encontrar el porcentaje de su reserva de boyantéz o flotabilidad</a:t>
            </a:r>
          </a:p>
        </p:txBody>
      </p:sp>
      <p:sp>
        <p:nvSpPr>
          <p:cNvPr id="2" name="Marcador de fecha 1">
            <a:extLst>
              <a:ext uri="{FF2B5EF4-FFF2-40B4-BE49-F238E27FC236}">
                <a16:creationId xmlns:a16="http://schemas.microsoft.com/office/drawing/2014/main" id="{38F99B3A-F8F8-9A7D-3F69-ACB7F447FC54}"/>
              </a:ext>
            </a:extLst>
          </p:cNvPr>
          <p:cNvSpPr>
            <a:spLocks noGrp="1"/>
          </p:cNvSpPr>
          <p:nvPr>
            <p:ph type="dt" sz="half" idx="10"/>
          </p:nvPr>
        </p:nvSpPr>
        <p:spPr/>
        <p:txBody>
          <a:bodyPr/>
          <a:lstStyle/>
          <a:p>
            <a:pPr>
              <a:defRPr/>
            </a:pPr>
            <a:fld id="{EFB7153F-7B6C-4024-A268-AA21DD8CC579}" type="datetime1">
              <a:rPr lang="es-CL" smtClean="0"/>
              <a:t>18-03-2024</a:t>
            </a:fld>
            <a:endParaRPr lang="es-ES"/>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2"/>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buBlip>
                <a:blip r:embed="rId2"/>
              </a:buBlip>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sp>
        <p:nvSpPr>
          <p:cNvPr id="2" name="Marcador de fecha 1">
            <a:extLst>
              <a:ext uri="{FF2B5EF4-FFF2-40B4-BE49-F238E27FC236}">
                <a16:creationId xmlns:a16="http://schemas.microsoft.com/office/drawing/2014/main" id="{C0DC8AB8-4351-44A9-A9C3-0DE559600770}"/>
              </a:ext>
            </a:extLst>
          </p:cNvPr>
          <p:cNvSpPr>
            <a:spLocks noGrp="1"/>
          </p:cNvSpPr>
          <p:nvPr>
            <p:ph type="dt" sz="half" idx="10"/>
          </p:nvPr>
        </p:nvSpPr>
        <p:spPr/>
        <p:txBody>
          <a:bodyPr/>
          <a:lstStyle/>
          <a:p>
            <a:pPr>
              <a:defRPr/>
            </a:pPr>
            <a:fld id="{BB42C6DB-34DA-4567-B162-2C3C390E5814}" type="datetime1">
              <a:rPr lang="es-CL" smtClean="0"/>
              <a:t>18-03-2024</a:t>
            </a:fld>
            <a:endParaRPr lang="es-ES" dirty="0"/>
          </a:p>
        </p:txBody>
      </p:sp>
      <p:sp>
        <p:nvSpPr>
          <p:cNvPr id="3" name="Marcador de pie de página 2">
            <a:extLst>
              <a:ext uri="{FF2B5EF4-FFF2-40B4-BE49-F238E27FC236}">
                <a16:creationId xmlns:a16="http://schemas.microsoft.com/office/drawing/2014/main" id="{8B62F5A9-C3BD-70F4-F865-675422266336}"/>
              </a:ext>
            </a:extLst>
          </p:cNvPr>
          <p:cNvSpPr>
            <a:spLocks noGrp="1"/>
          </p:cNvSpPr>
          <p:nvPr>
            <p:ph type="ftr" sz="quarter" idx="11"/>
          </p:nvPr>
        </p:nvSpPr>
        <p:spPr/>
        <p:txBody>
          <a:bodyPr/>
          <a:lstStyle/>
          <a:p>
            <a:pPr>
              <a:defRPr/>
            </a:pPr>
            <a:r>
              <a:rPr lang="es-ES"/>
              <a:t>UT 1 Fundamentos de Estabilidad tercera parte</a:t>
            </a:r>
            <a:endParaRPr lang="es-ES" dirty="0"/>
          </a:p>
        </p:txBody>
      </p:sp>
      <p:sp>
        <p:nvSpPr>
          <p:cNvPr id="5" name="Marcador de número de diapositiva 4">
            <a:extLst>
              <a:ext uri="{FF2B5EF4-FFF2-40B4-BE49-F238E27FC236}">
                <a16:creationId xmlns:a16="http://schemas.microsoft.com/office/drawing/2014/main" id="{49E983E8-B89F-E29A-74D8-5B50E790E1C0}"/>
              </a:ext>
            </a:extLst>
          </p:cNvPr>
          <p:cNvSpPr>
            <a:spLocks noGrp="1"/>
          </p:cNvSpPr>
          <p:nvPr>
            <p:ph type="sldNum" sz="quarter" idx="12"/>
          </p:nvPr>
        </p:nvSpPr>
        <p:spPr/>
        <p:txBody>
          <a:bodyPr/>
          <a:lstStyle/>
          <a:p>
            <a:pPr>
              <a:defRPr/>
            </a:pPr>
            <a:fld id="{1319301B-C8DD-4E2C-8C11-EA7AD44E6A18}" type="slidenum">
              <a:rPr lang="es-ES" smtClean="0"/>
              <a:pPr>
                <a:defRPr/>
              </a:pPr>
              <a:t>48</a:t>
            </a:fld>
            <a:endParaRPr lang="es-E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nodeType="withEffect">
                                  <p:stCondLst>
                                    <p:cond delay="0"/>
                                  </p:stCondLst>
                                  <p:childTnLst>
                                    <p:animClr clrSpc="rgb" dir="cw">
                                      <p:cBhvr override="childStyle">
                                        <p:cTn id="14" dur="2000" fill="hold"/>
                                        <p:tgtEl>
                                          <p:spTgt spid="12291">
                                            <p:txEl>
                                              <p:pRg st="6" end="6"/>
                                            </p:txEl>
                                          </p:spTgt>
                                        </p:tgtEl>
                                        <p:attrNameLst>
                                          <p:attrName>style.color</p:attrName>
                                        </p:attrNameLst>
                                      </p:cBhvr>
                                      <p:to>
                                        <a:schemeClr val="bg2"/>
                                      </p:to>
                                    </p:animClr>
                                  </p:childTnLst>
                                </p:cTn>
                              </p:par>
                              <p:par>
                                <p:cTn id="15" presetID="3" presetClass="emph" presetSubtype="2" fill="hold" nodeType="withEffect">
                                  <p:stCondLst>
                                    <p:cond delay="0"/>
                                  </p:stCondLst>
                                  <p:childTnLst>
                                    <p:animClr clrSpc="rgb" dir="cw">
                                      <p:cBhvr override="childStyle">
                                        <p:cTn id="16" dur="2000" fill="hold"/>
                                        <p:tgtEl>
                                          <p:spTgt spid="12291">
                                            <p:txEl>
                                              <p:pRg st="7" end="7"/>
                                            </p:txEl>
                                          </p:spTgt>
                                        </p:tgtEl>
                                        <p:attrNameLst>
                                          <p:attrName>style.color</p:attrName>
                                        </p:attrNameLst>
                                      </p:cBhvr>
                                      <p:to>
                                        <a:schemeClr val="bg2"/>
                                      </p:to>
                                    </p:animClr>
                                  </p:childTnLst>
                                </p:cTn>
                              </p:par>
                              <p:par>
                                <p:cTn id="17" presetID="3" presetClass="emph" presetSubtype="2" fill="hold" nodeType="withEffect">
                                  <p:stCondLst>
                                    <p:cond delay="0"/>
                                  </p:stCondLst>
                                  <p:childTnLst>
                                    <p:animClr clrSpc="rgb" dir="cw">
                                      <p:cBhvr override="childStyle">
                                        <p:cTn id="18" dur="2000" fill="hold"/>
                                        <p:tgtEl>
                                          <p:spTgt spid="12291">
                                            <p:txEl>
                                              <p:pRg st="8" end="8"/>
                                            </p:txEl>
                                          </p:spTgt>
                                        </p:tgtEl>
                                        <p:attrNameLst>
                                          <p:attrName>style.color</p:attrName>
                                        </p:attrNameLst>
                                      </p:cBhvr>
                                      <p:to>
                                        <a:schemeClr val="bg2"/>
                                      </p:to>
                                    </p:animClr>
                                  </p:childTnLst>
                                </p:cTn>
                              </p:par>
                              <p:par>
                                <p:cTn id="19" presetID="3" presetClass="emph" presetSubtype="2" fill="hold" nodeType="withEffect">
                                  <p:stCondLst>
                                    <p:cond delay="0"/>
                                  </p:stCondLst>
                                  <p:childTnLst>
                                    <p:animClr clrSpc="rgb" dir="cw">
                                      <p:cBhvr override="childStyle">
                                        <p:cTn id="20" dur="2000" fill="hold"/>
                                        <p:tgtEl>
                                          <p:spTgt spid="12291">
                                            <p:txEl>
                                              <p:pRg st="9" end="9"/>
                                            </p:txEl>
                                          </p:spTgt>
                                        </p:tgtEl>
                                        <p:attrNameLst>
                                          <p:attrName>style.color</p:attrName>
                                        </p:attrNameLst>
                                      </p:cBhvr>
                                      <p:to>
                                        <a:schemeClr val="bg2"/>
                                      </p:to>
                                    </p:animClr>
                                  </p:childTnLst>
                                </p:cTn>
                              </p:par>
                              <p:par>
                                <p:cTn id="21" presetID="3" presetClass="emph" presetSubtype="2" fill="hold" nodeType="withEffect">
                                  <p:stCondLst>
                                    <p:cond delay="0"/>
                                  </p:stCondLst>
                                  <p:childTnLst>
                                    <p:animClr clrSpc="rgb" dir="cw">
                                      <p:cBhvr override="childStyle">
                                        <p:cTn id="22" dur="2000" fill="hold"/>
                                        <p:tgtEl>
                                          <p:spTgt spid="12291">
                                            <p:txEl>
                                              <p:pRg st="10" end="10"/>
                                            </p:txEl>
                                          </p:spTgt>
                                        </p:tgtEl>
                                        <p:attrNameLst>
                                          <p:attrName>style.color</p:attrName>
                                        </p:attrNameLst>
                                      </p:cBhvr>
                                      <p:to>
                                        <a:schemeClr val="bg2"/>
                                      </p:to>
                                    </p:animClr>
                                  </p:childTnLst>
                                </p:cTn>
                              </p:par>
                              <p:par>
                                <p:cTn id="23" presetID="3" presetClass="emph" presetSubtype="2" fill="hold" grpId="0" nodeType="withEffect">
                                  <p:stCondLst>
                                    <p:cond delay="0"/>
                                  </p:stCondLst>
                                  <p:childTnLst>
                                    <p:animClr clrSpc="rgb" dir="cw">
                                      <p:cBhvr override="childStyle">
                                        <p:cTn id="24" dur="2000" fill="hold"/>
                                        <p:tgtEl>
                                          <p:spTgt spid="12291">
                                            <p:txEl>
                                              <p:pRg st="1" end="1"/>
                                            </p:txEl>
                                          </p:spTgt>
                                        </p:tgtEl>
                                        <p:attrNameLst>
                                          <p:attrName>style.color</p:attrName>
                                        </p:attrNameLst>
                                      </p:cBhvr>
                                      <p:to>
                                        <a:schemeClr val="bg2"/>
                                      </p:to>
                                    </p:animClr>
                                  </p:childTnLst>
                                </p:cTn>
                              </p:par>
                              <p:par>
                                <p:cTn id="25" presetID="3" presetClass="emph" presetSubtype="2" fill="hold" grpId="0" nodeType="withEffect">
                                  <p:stCondLst>
                                    <p:cond delay="0"/>
                                  </p:stCondLst>
                                  <p:childTnLst>
                                    <p:animClr clrSpc="rgb" dir="cw">
                                      <p:cBhvr override="childStyle">
                                        <p:cTn id="26" dur="2000" fill="hold"/>
                                        <p:tgtEl>
                                          <p:spTgt spid="12291">
                                            <p:txEl>
                                              <p:pRg st="2" end="2"/>
                                            </p:txEl>
                                          </p:spTgt>
                                        </p:tgtEl>
                                        <p:attrNameLst>
                                          <p:attrName>style.color</p:attrName>
                                        </p:attrNameLst>
                                      </p:cBhvr>
                                      <p:to>
                                        <a:schemeClr val="bg2"/>
                                      </p:to>
                                    </p:animClr>
                                  </p:childTnLst>
                                </p:cTn>
                              </p:par>
                              <p:par>
                                <p:cTn id="27" presetID="3" presetClass="emph" presetSubtype="2" fill="hold" grpId="0" nodeType="withEffect">
                                  <p:stCondLst>
                                    <p:cond delay="0"/>
                                  </p:stCondLst>
                                  <p:childTnLst>
                                    <p:animClr clrSpc="rgb" dir="cw">
                                      <p:cBhvr override="childStyle">
                                        <p:cTn id="28" dur="2000" fill="hold"/>
                                        <p:tgtEl>
                                          <p:spTgt spid="12291">
                                            <p:txEl>
                                              <p:pRg st="3" end="3"/>
                                            </p:txEl>
                                          </p:spTgt>
                                        </p:tgtEl>
                                        <p:attrNameLst>
                                          <p:attrName>style.color</p:attrName>
                                        </p:attrNameLst>
                                      </p:cBhvr>
                                      <p:to>
                                        <a:schemeClr val="bg2"/>
                                      </p:to>
                                    </p:animClr>
                                  </p:childTnLst>
                                </p:cTn>
                              </p:par>
                              <p:par>
                                <p:cTn id="29" presetID="3" presetClass="emph" presetSubtype="2" fill="hold" grpId="0" nodeType="withEffect">
                                  <p:stCondLst>
                                    <p:cond delay="0"/>
                                  </p:stCondLst>
                                  <p:childTnLst>
                                    <p:animClr clrSpc="rgb" dir="cw">
                                      <p:cBhvr override="childStyle">
                                        <p:cTn id="30" dur="2000" fill="hold"/>
                                        <p:tgtEl>
                                          <p:spTgt spid="12291">
                                            <p:txEl>
                                              <p:pRg st="4" end="4"/>
                                            </p:txEl>
                                          </p:spTgt>
                                        </p:tgtEl>
                                        <p:attrNameLst>
                                          <p:attrName>style.color</p:attrName>
                                        </p:attrNameLst>
                                      </p:cBhvr>
                                      <p:to>
                                        <a:schemeClr val="bg2"/>
                                      </p:to>
                                    </p:animClr>
                                  </p:childTnLst>
                                </p:cTn>
                              </p:par>
                              <p:par>
                                <p:cTn id="31" presetID="3" presetClass="emph" presetSubtype="2" fill="hold" grpId="0" nodeType="withEffect">
                                  <p:stCondLst>
                                    <p:cond delay="0"/>
                                  </p:stCondLst>
                                  <p:childTnLst>
                                    <p:animClr clrSpc="rgb" dir="cw">
                                      <p:cBhvr override="childStyle">
                                        <p:cTn id="32" dur="2000" fill="hold"/>
                                        <p:tgtEl>
                                          <p:spTgt spid="12291">
                                            <p:txEl>
                                              <p:pRg st="5" end="5"/>
                                            </p:txEl>
                                          </p:spTgt>
                                        </p:tgtEl>
                                        <p:attrNameLst>
                                          <p:attrName>style.color</p:attrName>
                                        </p:attrNameLst>
                                      </p:cBhvr>
                                      <p:to>
                                        <a:schemeClr val="bg2"/>
                                      </p:to>
                                    </p:animClr>
                                  </p:childTnLst>
                                </p:cTn>
                              </p:par>
                              <p:par>
                                <p:cTn id="33" presetID="3" presetClass="emph" presetSubtype="2" fill="hold" grpId="0" nodeType="withEffect">
                                  <p:stCondLst>
                                    <p:cond delay="0"/>
                                  </p:stCondLst>
                                  <p:childTnLst>
                                    <p:animClr clrSpc="rgb" dir="cw">
                                      <p:cBhvr override="childStyle">
                                        <p:cTn id="34" dur="2000" fill="hold"/>
                                        <p:tgtEl>
                                          <p:spTgt spid="12291">
                                            <p:txEl>
                                              <p:pRg st="6" end="6"/>
                                            </p:txEl>
                                          </p:spTgt>
                                        </p:tgtEl>
                                        <p:attrNameLst>
                                          <p:attrName>style.color</p:attrName>
                                        </p:attrNameLst>
                                      </p:cBhvr>
                                      <p:to>
                                        <a:schemeClr val="bg2"/>
                                      </p:to>
                                    </p:animClr>
                                  </p:childTnLst>
                                </p:cTn>
                              </p:par>
                              <p:par>
                                <p:cTn id="35" presetID="3" presetClass="emph" presetSubtype="2" fill="hold" grpId="0" nodeType="withEffect">
                                  <p:stCondLst>
                                    <p:cond delay="0"/>
                                  </p:stCondLst>
                                  <p:childTnLst>
                                    <p:animClr clrSpc="rgb" dir="cw">
                                      <p:cBhvr override="childStyle">
                                        <p:cTn id="36" dur="2000" fill="hold"/>
                                        <p:tgtEl>
                                          <p:spTgt spid="12291">
                                            <p:txEl>
                                              <p:pRg st="7" end="7"/>
                                            </p:txEl>
                                          </p:spTgt>
                                        </p:tgtEl>
                                        <p:attrNameLst>
                                          <p:attrName>style.color</p:attrName>
                                        </p:attrNameLst>
                                      </p:cBhvr>
                                      <p:to>
                                        <a:schemeClr val="bg2"/>
                                      </p:to>
                                    </p:animClr>
                                  </p:childTnLst>
                                </p:cTn>
                              </p:par>
                              <p:par>
                                <p:cTn id="37" presetID="3" presetClass="emph" presetSubtype="2" fill="hold" grpId="0" nodeType="withEffect">
                                  <p:stCondLst>
                                    <p:cond delay="0"/>
                                  </p:stCondLst>
                                  <p:childTnLst>
                                    <p:animClr clrSpc="rgb" dir="cw">
                                      <p:cBhvr override="childStyle">
                                        <p:cTn id="38" dur="2000" fill="hold"/>
                                        <p:tgtEl>
                                          <p:spTgt spid="12291">
                                            <p:txEl>
                                              <p:pRg st="8" end="8"/>
                                            </p:txEl>
                                          </p:spTgt>
                                        </p:tgtEl>
                                        <p:attrNameLst>
                                          <p:attrName>style.color</p:attrName>
                                        </p:attrNameLst>
                                      </p:cBhvr>
                                      <p:to>
                                        <a:schemeClr val="bg2"/>
                                      </p:to>
                                    </p:animClr>
                                  </p:childTnLst>
                                </p:cTn>
                              </p:par>
                              <p:par>
                                <p:cTn id="39" presetID="3" presetClass="emph" presetSubtype="2" fill="hold" grpId="0" nodeType="withEffect">
                                  <p:stCondLst>
                                    <p:cond delay="0"/>
                                  </p:stCondLst>
                                  <p:childTnLst>
                                    <p:animClr clrSpc="rgb" dir="cw">
                                      <p:cBhvr override="childStyle">
                                        <p:cTn id="40" dur="2000" fill="hold"/>
                                        <p:tgtEl>
                                          <p:spTgt spid="12291">
                                            <p:txEl>
                                              <p:pRg st="9" end="9"/>
                                            </p:txEl>
                                          </p:spTgt>
                                        </p:tgtEl>
                                        <p:attrNameLst>
                                          <p:attrName>style.color</p:attrName>
                                        </p:attrNameLst>
                                      </p:cBhvr>
                                      <p:to>
                                        <a:schemeClr val="bg2"/>
                                      </p:to>
                                    </p:animClr>
                                  </p:childTnLst>
                                </p:cTn>
                              </p:par>
                              <p:par>
                                <p:cTn id="41" presetID="3" presetClass="emph" presetSubtype="2" fill="hold" grpId="0" nodeType="withEffect">
                                  <p:stCondLst>
                                    <p:cond delay="0"/>
                                  </p:stCondLst>
                                  <p:childTnLst>
                                    <p:animClr clrSpc="rgb" dir="cw">
                                      <p:cBhvr override="childStyle">
                                        <p:cTn id="42" dur="2000" fill="hold"/>
                                        <p:tgtEl>
                                          <p:spTgt spid="12291">
                                            <p:txEl>
                                              <p:pRg st="10" end="10"/>
                                            </p:txEl>
                                          </p:spTgt>
                                        </p:tgtEl>
                                        <p:attrNameLst>
                                          <p:attrName>style.color</p:attrName>
                                        </p:attrNameLst>
                                      </p:cBhvr>
                                      <p:to>
                                        <a:schemeClr val="bg2"/>
                                      </p:to>
                                    </p:animClr>
                                  </p:childTnLst>
                                </p:cTn>
                              </p:par>
                              <p:par>
                                <p:cTn id="43" presetID="3" presetClass="emph" presetSubtype="2" fill="hold" nodeType="withEffect">
                                  <p:stCondLst>
                                    <p:cond delay="0"/>
                                  </p:stCondLst>
                                  <p:childTnLst>
                                    <p:animClr clrSpc="rgb" dir="cw">
                                      <p:cBhvr override="childStyle">
                                        <p:cTn id="44" dur="2000" fill="hold"/>
                                        <p:tgtEl>
                                          <p:spTgt spid="4">
                                            <p:txEl>
                                              <p:pRg st="2" end="2"/>
                                            </p:txEl>
                                          </p:spTgt>
                                        </p:tgtEl>
                                        <p:attrNameLst>
                                          <p:attrName>style.color</p:attrName>
                                        </p:attrNameLst>
                                      </p:cBhvr>
                                      <p:to>
                                        <a:schemeClr val="bg2"/>
                                      </p:to>
                                    </p:animClr>
                                  </p:childTnLst>
                                </p:cTn>
                              </p:par>
                              <p:par>
                                <p:cTn id="45" presetID="3" presetClass="emph" presetSubtype="2" fill="hold" nodeType="withEffect">
                                  <p:stCondLst>
                                    <p:cond delay="0"/>
                                  </p:stCondLst>
                                  <p:childTnLst>
                                    <p:animClr clrSpc="rgb" dir="cw">
                                      <p:cBhvr override="childStyle">
                                        <p:cTn id="46" dur="2000" fill="hold"/>
                                        <p:tgtEl>
                                          <p:spTgt spid="4">
                                            <p:txEl>
                                              <p:pRg st="3" end="3"/>
                                            </p:txEl>
                                          </p:spTgt>
                                        </p:tgtEl>
                                        <p:attrNameLst>
                                          <p:attrName>style.color</p:attrName>
                                        </p:attrNameLst>
                                      </p:cBhvr>
                                      <p:to>
                                        <a:schemeClr val="bg2"/>
                                      </p:to>
                                    </p:animClr>
                                  </p:childTnLst>
                                </p:cTn>
                              </p:par>
                              <p:par>
                                <p:cTn id="47" presetID="3" presetClass="emph" presetSubtype="2" fill="hold" nodeType="withEffect">
                                  <p:stCondLst>
                                    <p:cond delay="0"/>
                                  </p:stCondLst>
                                  <p:childTnLst>
                                    <p:animClr clrSpc="rgb" dir="cw">
                                      <p:cBhvr override="childStyle">
                                        <p:cTn id="48" dur="2000" fill="hold"/>
                                        <p:tgtEl>
                                          <p:spTgt spid="4">
                                            <p:txEl>
                                              <p:pRg st="4" end="4"/>
                                            </p:txEl>
                                          </p:spTgt>
                                        </p:tgtEl>
                                        <p:attrNameLst>
                                          <p:attrName>style.color</p:attrName>
                                        </p:attrNameLst>
                                      </p:cBhvr>
                                      <p:to>
                                        <a:schemeClr val="bg2"/>
                                      </p:to>
                                    </p:animClr>
                                  </p:childTnLst>
                                </p:cTn>
                              </p:par>
                              <p:par>
                                <p:cTn id="49" presetID="3" presetClass="emph" presetSubtype="2" fill="hold" nodeType="withEffect">
                                  <p:stCondLst>
                                    <p:cond delay="0"/>
                                  </p:stCondLst>
                                  <p:childTnLst>
                                    <p:animClr clrSpc="rgb" dir="cw">
                                      <p:cBhvr override="childStyle">
                                        <p:cTn id="50" dur="2000" fill="hold"/>
                                        <p:tgtEl>
                                          <p:spTgt spid="4">
                                            <p:txEl>
                                              <p:pRg st="1" end="1"/>
                                            </p:txEl>
                                          </p:spTgt>
                                        </p:tgtEl>
                                        <p:attrNameLst>
                                          <p:attrName>style.color</p:attrName>
                                        </p:attrNameLst>
                                      </p:cBhvr>
                                      <p:to>
                                        <a:schemeClr val="bg2"/>
                                      </p:to>
                                    </p:animClr>
                                  </p:childTnLst>
                                </p:cTn>
                              </p:par>
                              <p:par>
                                <p:cTn id="51" presetID="3" presetClass="emph" presetSubtype="2" fill="hold" nodeType="withEffect">
                                  <p:stCondLst>
                                    <p:cond delay="0"/>
                                  </p:stCondLst>
                                  <p:childTnLst>
                                    <p:animClr clrSpc="rgb" dir="cw">
                                      <p:cBhvr override="childStyle">
                                        <p:cTn id="52" dur="2000" fill="hold"/>
                                        <p:tgtEl>
                                          <p:spTgt spid="4">
                                            <p:txEl>
                                              <p:pRg st="12" end="12"/>
                                            </p:txEl>
                                          </p:spTgt>
                                        </p:tgtEl>
                                        <p:attrNameLst>
                                          <p:attrName>style.color</p:attrName>
                                        </p:attrNameLst>
                                      </p:cBhvr>
                                      <p:to>
                                        <a:schemeClr val="bg2"/>
                                      </p:to>
                                    </p:animClr>
                                  </p:childTnLst>
                                </p:cTn>
                              </p:par>
                              <p:par>
                                <p:cTn id="53" presetID="3" presetClass="emph" presetSubtype="2" fill="hold" nodeType="withEffect">
                                  <p:stCondLst>
                                    <p:cond delay="0"/>
                                  </p:stCondLst>
                                  <p:childTnLst>
                                    <p:animClr clrSpc="rgb" dir="cw">
                                      <p:cBhvr override="childStyle">
                                        <p:cTn id="54" dur="2000" fill="hold"/>
                                        <p:tgtEl>
                                          <p:spTgt spid="4">
                                            <p:txEl>
                                              <p:pRg st="13" end="13"/>
                                            </p:txEl>
                                          </p:spTgt>
                                        </p:tgtEl>
                                        <p:attrNameLst>
                                          <p:attrName>style.color</p:attrName>
                                        </p:attrNameLst>
                                      </p:cBhvr>
                                      <p:to>
                                        <a:schemeClr val="bg2"/>
                                      </p:to>
                                    </p:animClr>
                                  </p:childTnLst>
                                </p:cTn>
                              </p:par>
                              <p:par>
                                <p:cTn id="55" presetID="3" presetClass="emph" presetSubtype="2" fill="hold" nodeType="withEffect">
                                  <p:stCondLst>
                                    <p:cond delay="0"/>
                                  </p:stCondLst>
                                  <p:childTnLst>
                                    <p:animClr clrSpc="rgb" dir="cw">
                                      <p:cBhvr override="childStyle">
                                        <p:cTn id="56" dur="2000" fill="hold"/>
                                        <p:tgtEl>
                                          <p:spTgt spid="4">
                                            <p:txEl>
                                              <p:pRg st="14" end="14"/>
                                            </p:txEl>
                                          </p:spTgt>
                                        </p:tgtEl>
                                        <p:attrNameLst>
                                          <p:attrName>style.color</p:attrName>
                                        </p:attrNameLst>
                                      </p:cBhvr>
                                      <p:to>
                                        <a:schemeClr val="bg2"/>
                                      </p:to>
                                    </p:animClr>
                                  </p:childTnLst>
                                </p:cTn>
                              </p:par>
                              <p:par>
                                <p:cTn id="57" presetID="3" presetClass="emph" presetSubtype="2" fill="hold" nodeType="withEffect">
                                  <p:stCondLst>
                                    <p:cond delay="0"/>
                                  </p:stCondLst>
                                  <p:childTnLst>
                                    <p:animClr clrSpc="rgb" dir="cw">
                                      <p:cBhvr override="childStyle">
                                        <p:cTn id="58" dur="2000" fill="hold"/>
                                        <p:tgtEl>
                                          <p:spTgt spid="4">
                                            <p:txEl>
                                              <p:pRg st="15" end="15"/>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Autofit/>
          </a:bodyPr>
          <a:lstStyle/>
          <a:p>
            <a:pPr>
              <a:lnSpc>
                <a:spcPct val="120000"/>
              </a:lnSpc>
              <a:spcBef>
                <a:spcPts val="600"/>
              </a:spcBef>
            </a:pPr>
            <a:r>
              <a:rPr lang="es-CL" sz="2400" dirty="0"/>
              <a:t>Para asegurar una reserva de flotabilidad mínima, el Convenio </a:t>
            </a:r>
            <a:r>
              <a:rPr lang="es-CL" sz="2400" b="1" dirty="0"/>
              <a:t>SOLAS </a:t>
            </a:r>
            <a:r>
              <a:rPr lang="es-CL" sz="2400" dirty="0"/>
              <a:t>exige líneas de carga a ambas bandas de todas las naves mercantes superior a 24 metros de eslora y que estén registradas en su certificado de seguridad. </a:t>
            </a:r>
          </a:p>
          <a:p>
            <a:pPr lvl="1">
              <a:lnSpc>
                <a:spcPct val="120000"/>
              </a:lnSpc>
              <a:spcBef>
                <a:spcPts val="600"/>
              </a:spcBef>
            </a:pPr>
            <a:r>
              <a:rPr lang="es-CL" sz="2000" dirty="0"/>
              <a:t>La marca de calado se conoce como marca de </a:t>
            </a:r>
            <a:r>
              <a:rPr lang="es-CL" sz="2000" b="1" dirty="0"/>
              <a:t>PLIMSOLL</a:t>
            </a:r>
            <a:r>
              <a:rPr lang="es-CL" sz="2000" dirty="0"/>
              <a:t>  y a cada banda del buque a la altura de la eslora media.</a:t>
            </a:r>
          </a:p>
        </p:txBody>
      </p:sp>
      <p:sp>
        <p:nvSpPr>
          <p:cNvPr id="3" name="2 Título"/>
          <p:cNvSpPr>
            <a:spLocks noGrp="1"/>
          </p:cNvSpPr>
          <p:nvPr>
            <p:ph type="title"/>
          </p:nvPr>
        </p:nvSpPr>
        <p:spPr/>
        <p:txBody>
          <a:bodyPr>
            <a:normAutofit fontScale="90000"/>
          </a:bodyPr>
          <a:lstStyle/>
          <a:p>
            <a:r>
              <a:rPr lang="es-CL" dirty="0"/>
              <a:t>Flotación</a:t>
            </a:r>
            <a:br>
              <a:rPr lang="es-CL" dirty="0"/>
            </a:br>
            <a:r>
              <a:rPr lang="es-CL" sz="2800" dirty="0"/>
              <a:t> Comportamiento de cascos con forma de buque</a:t>
            </a:r>
            <a:endParaRPr lang="es-CL" dirty="0"/>
          </a:p>
        </p:txBody>
      </p:sp>
      <p:sp>
        <p:nvSpPr>
          <p:cNvPr id="4" name="Marcador de fecha 3">
            <a:extLst>
              <a:ext uri="{FF2B5EF4-FFF2-40B4-BE49-F238E27FC236}">
                <a16:creationId xmlns:a16="http://schemas.microsoft.com/office/drawing/2014/main" id="{23443FA8-6B9A-1D16-590F-D4BDCA8C5F82}"/>
              </a:ext>
            </a:extLst>
          </p:cNvPr>
          <p:cNvSpPr>
            <a:spLocks noGrp="1"/>
          </p:cNvSpPr>
          <p:nvPr>
            <p:ph type="dt" sz="half" idx="10"/>
          </p:nvPr>
        </p:nvSpPr>
        <p:spPr/>
        <p:txBody>
          <a:bodyPr/>
          <a:lstStyle/>
          <a:p>
            <a:pPr>
              <a:defRPr/>
            </a:pPr>
            <a:fld id="{7006B5FF-DB43-40F6-B346-0F20FDA8CA25}" type="datetime1">
              <a:rPr lang="es-CL" smtClean="0"/>
              <a:t>18-03-2024</a:t>
            </a:fld>
            <a:endParaRPr lang="es-ES"/>
          </a:p>
        </p:txBody>
      </p:sp>
      <p:sp>
        <p:nvSpPr>
          <p:cNvPr id="5" name="Marcador de pie de página 4">
            <a:extLst>
              <a:ext uri="{FF2B5EF4-FFF2-40B4-BE49-F238E27FC236}">
                <a16:creationId xmlns:a16="http://schemas.microsoft.com/office/drawing/2014/main" id="{5CD81B7B-2088-4557-6221-78912B8208D7}"/>
              </a:ext>
            </a:extLst>
          </p:cNvPr>
          <p:cNvSpPr>
            <a:spLocks noGrp="1"/>
          </p:cNvSpPr>
          <p:nvPr>
            <p:ph type="ftr" sz="quarter" idx="11"/>
          </p:nvPr>
        </p:nvSpPr>
        <p:spPr/>
        <p:txBody>
          <a:bodyPr/>
          <a:lstStyle/>
          <a:p>
            <a:pPr>
              <a:defRPr/>
            </a:pPr>
            <a:r>
              <a:rPr lang="es-ES"/>
              <a:t>UT 1 Fundamentos de Estabilidad tercera parte</a:t>
            </a:r>
          </a:p>
        </p:txBody>
      </p:sp>
      <p:sp>
        <p:nvSpPr>
          <p:cNvPr id="6" name="Marcador de número de diapositiva 5">
            <a:extLst>
              <a:ext uri="{FF2B5EF4-FFF2-40B4-BE49-F238E27FC236}">
                <a16:creationId xmlns:a16="http://schemas.microsoft.com/office/drawing/2014/main" id="{2C7DDDBE-7126-D03D-ACF2-8C9D28DB66EE}"/>
              </a:ext>
            </a:extLst>
          </p:cNvPr>
          <p:cNvSpPr>
            <a:spLocks noGrp="1"/>
          </p:cNvSpPr>
          <p:nvPr>
            <p:ph type="sldNum" sz="quarter" idx="12"/>
          </p:nvPr>
        </p:nvSpPr>
        <p:spPr/>
        <p:txBody>
          <a:bodyPr/>
          <a:lstStyle/>
          <a:p>
            <a:pPr>
              <a:defRPr/>
            </a:pPr>
            <a:fld id="{512A34C5-A7E8-4629-B921-404C04172488}" type="slidenum">
              <a:rPr lang="es-ES" smtClean="0"/>
              <a:pPr>
                <a:defRPr/>
              </a:pPr>
              <a:t>49</a:t>
            </a:fld>
            <a:endParaRPr lang="es-E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1 Marcador de contenido"/>
              <p:cNvSpPr>
                <a:spLocks noGrp="1"/>
              </p:cNvSpPr>
              <p:nvPr>
                <p:ph idx="1"/>
              </p:nvPr>
            </p:nvSpPr>
            <p:spPr/>
            <p:txBody>
              <a:bodyPr>
                <a:noAutofit/>
              </a:bodyPr>
              <a:lstStyle/>
              <a:p>
                <a:pPr>
                  <a:lnSpc>
                    <a:spcPct val="120000"/>
                  </a:lnSpc>
                </a:pPr>
                <a:r>
                  <a:rPr lang="es-CL" sz="1800" dirty="0"/>
                  <a:t>Cuando cambia la densidad del agua en la que navega un buque, también cambia su calado pese a que la masa del agua permanece constante; es decir:</a:t>
                </a:r>
              </a:p>
              <a:p>
                <a:pPr lvl="1">
                  <a:lnSpc>
                    <a:spcPct val="120000"/>
                  </a:lnSpc>
                </a:pPr>
                <a14:m>
                  <m:oMath xmlns:m="http://schemas.openxmlformats.org/officeDocument/2006/math">
                    <m:r>
                      <a:rPr lang="es-ES" sz="1800" i="1" dirty="0" smtClean="0">
                        <a:latin typeface="Cambria Math" panose="02040503050406030204" pitchFamily="18" charset="0"/>
                      </a:rPr>
                      <m:t>𝑀𝑎𝑠𝑎</m:t>
                    </m:r>
                    <m:r>
                      <a:rPr lang="es-ES" sz="1800" i="1" dirty="0" smtClean="0">
                        <a:latin typeface="Cambria Math" panose="02040503050406030204" pitchFamily="18" charset="0"/>
                      </a:rPr>
                      <m:t> </m:t>
                    </m:r>
                    <m:r>
                      <a:rPr lang="es-ES" sz="1800" i="1" dirty="0" smtClean="0">
                        <a:latin typeface="Cambria Math" panose="02040503050406030204" pitchFamily="18" charset="0"/>
                      </a:rPr>
                      <m:t>𝑑𝑒</m:t>
                    </m:r>
                    <m:r>
                      <a:rPr lang="es-ES" sz="1800" i="1" dirty="0" smtClean="0">
                        <a:latin typeface="Cambria Math" panose="02040503050406030204" pitchFamily="18" charset="0"/>
                      </a:rPr>
                      <m:t> </m:t>
                    </m:r>
                    <m:r>
                      <a:rPr lang="es-ES" sz="1800" i="1" dirty="0" smtClean="0">
                        <a:latin typeface="Cambria Math" panose="02040503050406030204" pitchFamily="18" charset="0"/>
                      </a:rPr>
                      <m:t>𝑎𝑔𝑢𝑎</m:t>
                    </m:r>
                    <m:r>
                      <a:rPr lang="es-ES" sz="1800" i="1" dirty="0" smtClean="0">
                        <a:latin typeface="Cambria Math" panose="02040503050406030204" pitchFamily="18" charset="0"/>
                      </a:rPr>
                      <m:t> </m:t>
                    </m:r>
                    <m:r>
                      <a:rPr lang="es-ES" sz="1800" i="1" dirty="0" smtClean="0">
                        <a:latin typeface="Cambria Math" panose="02040503050406030204" pitchFamily="18" charset="0"/>
                      </a:rPr>
                      <m:t>𝑑𝑒𝑠𝑝𝑙𝑎𝑧𝑎𝑑𝑎</m:t>
                    </m:r>
                    <m:r>
                      <a:rPr lang="es-ES" sz="1800" i="1" dirty="0" smtClean="0">
                        <a:latin typeface="Cambria Math" panose="02040503050406030204" pitchFamily="18" charset="0"/>
                      </a:rPr>
                      <m:t> 1 = </m:t>
                    </m:r>
                    <m:r>
                      <a:rPr lang="es-ES" sz="1800" i="1" dirty="0" smtClean="0">
                        <a:latin typeface="Cambria Math" panose="02040503050406030204" pitchFamily="18" charset="0"/>
                      </a:rPr>
                      <m:t>𝑀𝑎𝑠𝑎</m:t>
                    </m:r>
                    <m:r>
                      <a:rPr lang="es-ES" sz="1800" i="1" dirty="0" smtClean="0">
                        <a:latin typeface="Cambria Math" panose="02040503050406030204" pitchFamily="18" charset="0"/>
                      </a:rPr>
                      <m:t> </m:t>
                    </m:r>
                    <m:r>
                      <a:rPr lang="es-ES" sz="1800" i="1" dirty="0" smtClean="0">
                        <a:latin typeface="Cambria Math" panose="02040503050406030204" pitchFamily="18" charset="0"/>
                      </a:rPr>
                      <m:t>𝑑𝑒</m:t>
                    </m:r>
                    <m:r>
                      <a:rPr lang="es-ES" sz="1800" i="1" dirty="0" smtClean="0">
                        <a:latin typeface="Cambria Math" panose="02040503050406030204" pitchFamily="18" charset="0"/>
                      </a:rPr>
                      <m:t> </m:t>
                    </m:r>
                    <m:r>
                      <a:rPr lang="es-ES" sz="1800" i="1" dirty="0" smtClean="0">
                        <a:latin typeface="Cambria Math" panose="02040503050406030204" pitchFamily="18" charset="0"/>
                      </a:rPr>
                      <m:t>𝑎𝑔𝑢𝑎</m:t>
                    </m:r>
                    <m:r>
                      <a:rPr lang="es-ES" sz="1800" i="1" dirty="0" smtClean="0">
                        <a:latin typeface="Cambria Math" panose="02040503050406030204" pitchFamily="18" charset="0"/>
                      </a:rPr>
                      <m:t> </m:t>
                    </m:r>
                    <m:r>
                      <a:rPr lang="es-ES" sz="1800" i="1" dirty="0" smtClean="0">
                        <a:latin typeface="Cambria Math" panose="02040503050406030204" pitchFamily="18" charset="0"/>
                      </a:rPr>
                      <m:t>𝑑𝑒𝑠𝑝𝑙𝑎𝑧𝑎𝑑𝑎</m:t>
                    </m:r>
                    <m:r>
                      <a:rPr lang="es-ES" sz="1800" i="1" dirty="0" smtClean="0">
                        <a:latin typeface="Cambria Math" panose="02040503050406030204" pitchFamily="18" charset="0"/>
                      </a:rPr>
                      <m:t> 2</m:t>
                    </m:r>
                  </m:oMath>
                </a14:m>
                <a:endParaRPr lang="es-ES" sz="1800" dirty="0"/>
              </a:p>
              <a:p>
                <a:pPr lvl="1">
                  <a:lnSpc>
                    <a:spcPct val="120000"/>
                  </a:lnSpc>
                  <a:spcBef>
                    <a:spcPts val="600"/>
                  </a:spcBef>
                  <a:spcAft>
                    <a:spcPts val="600"/>
                  </a:spcAft>
                </a:pPr>
                <a14:m>
                  <m:oMath xmlns:m="http://schemas.openxmlformats.org/officeDocument/2006/math">
                    <m:r>
                      <a:rPr lang="es-ES" sz="1800" i="1" dirty="0" smtClean="0">
                        <a:latin typeface="Cambria Math" panose="02040503050406030204" pitchFamily="18" charset="0"/>
                      </a:rPr>
                      <m:t>𝑉𝑜𝑙𝑢𝑚𝑒𝑛</m:t>
                    </m:r>
                    <m:r>
                      <a:rPr lang="es-ES" sz="1800" i="1" dirty="0" smtClean="0">
                        <a:latin typeface="Cambria Math" panose="02040503050406030204" pitchFamily="18" charset="0"/>
                      </a:rPr>
                      <m:t> 1 </m:t>
                    </m:r>
                    <m:r>
                      <a:rPr lang="es-ES" sz="1800" i="1" dirty="0" smtClean="0">
                        <a:latin typeface="Cambria Math" panose="02040503050406030204" pitchFamily="18" charset="0"/>
                      </a:rPr>
                      <m:t>𝑥</m:t>
                    </m:r>
                    <m:r>
                      <a:rPr lang="es-ES" sz="1800" i="1" dirty="0" smtClean="0">
                        <a:latin typeface="Cambria Math" panose="02040503050406030204" pitchFamily="18" charset="0"/>
                      </a:rPr>
                      <m:t> </m:t>
                    </m:r>
                    <m:r>
                      <a:rPr lang="es-ES" sz="1800" i="1" dirty="0" smtClean="0">
                        <a:latin typeface="Cambria Math" panose="02040503050406030204" pitchFamily="18" charset="0"/>
                      </a:rPr>
                      <m:t>𝑑𝑒𝑛𝑠𝑖𝑑𝑎𝑑</m:t>
                    </m:r>
                    <m:r>
                      <a:rPr lang="es-ES" sz="1800" i="1" dirty="0" smtClean="0">
                        <a:latin typeface="Cambria Math" panose="02040503050406030204" pitchFamily="18" charset="0"/>
                      </a:rPr>
                      <m:t> 1 = </m:t>
                    </m:r>
                    <m:r>
                      <a:rPr lang="es-ES" sz="1800" i="1" dirty="0">
                        <a:latin typeface="Cambria Math" panose="02040503050406030204" pitchFamily="18" charset="0"/>
                      </a:rPr>
                      <m:t>𝑉𝑜𝑙𝑢𝑚𝑒𝑛</m:t>
                    </m:r>
                    <m:r>
                      <a:rPr lang="es-ES" sz="1800" i="1" dirty="0">
                        <a:latin typeface="Cambria Math" panose="02040503050406030204" pitchFamily="18" charset="0"/>
                      </a:rPr>
                      <m:t> 2 </m:t>
                    </m:r>
                    <m:r>
                      <a:rPr lang="es-ES" sz="1800" i="1" dirty="0">
                        <a:latin typeface="Cambria Math" panose="02040503050406030204" pitchFamily="18" charset="0"/>
                      </a:rPr>
                      <m:t>𝑥</m:t>
                    </m:r>
                    <m:r>
                      <a:rPr lang="es-ES" sz="1800" i="1" dirty="0">
                        <a:latin typeface="Cambria Math" panose="02040503050406030204" pitchFamily="18" charset="0"/>
                      </a:rPr>
                      <m:t> </m:t>
                    </m:r>
                    <m:r>
                      <a:rPr lang="es-ES" sz="1800" i="1" dirty="0">
                        <a:latin typeface="Cambria Math" panose="02040503050406030204" pitchFamily="18" charset="0"/>
                      </a:rPr>
                      <m:t>𝑑𝑒𝑛𝑠𝑖𝑑𝑎𝑑</m:t>
                    </m:r>
                    <m:r>
                      <a:rPr lang="es-ES" sz="1800" i="1" dirty="0">
                        <a:latin typeface="Cambria Math" panose="02040503050406030204" pitchFamily="18" charset="0"/>
                      </a:rPr>
                      <m:t> 2</m:t>
                    </m:r>
                  </m:oMath>
                </a14:m>
                <a:endParaRPr lang="es-ES" sz="1800" dirty="0"/>
              </a:p>
              <a:p>
                <a:pPr lvl="3">
                  <a:spcBef>
                    <a:spcPts val="600"/>
                  </a:spcBef>
                  <a:buNone/>
                </a:pPr>
                <a:r>
                  <a:rPr lang="es-ES" sz="1600" u="sng" dirty="0"/>
                  <a:t>Volumen 1  </a:t>
                </a:r>
                <a:r>
                  <a:rPr lang="es-ES" sz="1600" dirty="0"/>
                  <a:t>	      = 	</a:t>
                </a:r>
                <a:r>
                  <a:rPr lang="es-ES" sz="1600" u="sng" dirty="0"/>
                  <a:t>densidad 2</a:t>
                </a:r>
              </a:p>
              <a:p>
                <a:pPr lvl="3">
                  <a:spcBef>
                    <a:spcPts val="0"/>
                  </a:spcBef>
                  <a:spcAft>
                    <a:spcPts val="600"/>
                  </a:spcAft>
                  <a:buNone/>
                </a:pPr>
                <a:r>
                  <a:rPr lang="es-ES" sz="1600" dirty="0"/>
                  <a:t>Volumen 2		densidad 1</a:t>
                </a:r>
              </a:p>
              <a:p>
                <a:pPr>
                  <a:lnSpc>
                    <a:spcPct val="120000"/>
                  </a:lnSpc>
                  <a:spcBef>
                    <a:spcPts val="1200"/>
                  </a:spcBef>
                </a:pPr>
                <a:r>
                  <a:rPr lang="es-CL" sz="1800" dirty="0"/>
                  <a:t>Debido a la forma particular del casco del buque, si se simplifica la relación anterior como se hizo en el caso de un casco en forma de caja, se obtendrán antecedentes erróneos, debido a ya que no se comporta como un volumen rectangular sumergido.</a:t>
                </a:r>
              </a:p>
            </p:txBody>
          </p:sp>
        </mc:Choice>
        <mc:Fallback>
          <p:sp>
            <p:nvSpPr>
              <p:cNvPr id="2" name="1 Marcador de contenido"/>
              <p:cNvSpPr>
                <a:spLocks noGrp="1" noRot="1" noChangeAspect="1" noMove="1" noResize="1" noEditPoints="1" noAdjustHandles="1" noChangeArrowheads="1" noChangeShapeType="1" noTextEdit="1"/>
              </p:cNvSpPr>
              <p:nvPr>
                <p:ph idx="1"/>
              </p:nvPr>
            </p:nvSpPr>
            <p:spPr>
              <a:blipFill>
                <a:blip r:embed="rId2"/>
                <a:stretch>
                  <a:fillRect/>
                </a:stretch>
              </a:blipFill>
            </p:spPr>
            <p:txBody>
              <a:bodyPr/>
              <a:lstStyle/>
              <a:p>
                <a:r>
                  <a:rPr lang="es-CL">
                    <a:noFill/>
                  </a:rPr>
                  <a:t> </a:t>
                </a:r>
              </a:p>
            </p:txBody>
          </p:sp>
        </mc:Fallback>
      </mc:AlternateContent>
      <p:sp>
        <p:nvSpPr>
          <p:cNvPr id="3" name="2 Título"/>
          <p:cNvSpPr>
            <a:spLocks noGrp="1"/>
          </p:cNvSpPr>
          <p:nvPr>
            <p:ph type="title"/>
          </p:nvPr>
        </p:nvSpPr>
        <p:spPr/>
        <p:txBody>
          <a:bodyPr>
            <a:normAutofit fontScale="90000"/>
          </a:bodyPr>
          <a:lstStyle/>
          <a:p>
            <a:r>
              <a:rPr lang="es-CL" dirty="0"/>
              <a:t>Flotación</a:t>
            </a:r>
            <a:br>
              <a:rPr lang="es-CL" dirty="0"/>
            </a:br>
            <a:r>
              <a:rPr lang="es-CL" sz="2800" dirty="0"/>
              <a:t> Comportamiento de cascos con forma de buque</a:t>
            </a:r>
            <a:endParaRPr lang="es-CL" dirty="0"/>
          </a:p>
        </p:txBody>
      </p:sp>
      <p:sp>
        <p:nvSpPr>
          <p:cNvPr id="4" name="Marcador de fecha 3">
            <a:extLst>
              <a:ext uri="{FF2B5EF4-FFF2-40B4-BE49-F238E27FC236}">
                <a16:creationId xmlns:a16="http://schemas.microsoft.com/office/drawing/2014/main" id="{0D55CD91-4CE8-5400-7F38-D8AB46A0AE51}"/>
              </a:ext>
            </a:extLst>
          </p:cNvPr>
          <p:cNvSpPr>
            <a:spLocks noGrp="1"/>
          </p:cNvSpPr>
          <p:nvPr>
            <p:ph type="dt" sz="half" idx="10"/>
          </p:nvPr>
        </p:nvSpPr>
        <p:spPr/>
        <p:txBody>
          <a:bodyPr/>
          <a:lstStyle/>
          <a:p>
            <a:pPr>
              <a:defRPr/>
            </a:pPr>
            <a:fld id="{4170502F-DAD7-4DA8-AAE8-8013CEA411FE}" type="datetime1">
              <a:rPr lang="es-CL" smtClean="0"/>
              <a:t>18-03-2024</a:t>
            </a:fld>
            <a:endParaRPr lang="es-ES"/>
          </a:p>
        </p:txBody>
      </p:sp>
      <p:sp>
        <p:nvSpPr>
          <p:cNvPr id="5" name="Marcador de pie de página 4">
            <a:extLst>
              <a:ext uri="{FF2B5EF4-FFF2-40B4-BE49-F238E27FC236}">
                <a16:creationId xmlns:a16="http://schemas.microsoft.com/office/drawing/2014/main" id="{688040DF-A926-3E41-739E-A1D9CCBF8E2F}"/>
              </a:ext>
            </a:extLst>
          </p:cNvPr>
          <p:cNvSpPr>
            <a:spLocks noGrp="1"/>
          </p:cNvSpPr>
          <p:nvPr>
            <p:ph type="ftr" sz="quarter" idx="11"/>
          </p:nvPr>
        </p:nvSpPr>
        <p:spPr/>
        <p:txBody>
          <a:bodyPr/>
          <a:lstStyle/>
          <a:p>
            <a:pPr>
              <a:defRPr/>
            </a:pPr>
            <a:r>
              <a:rPr lang="es-ES"/>
              <a:t>UT 1 Fundamentos de Estabilidad tercera parte</a:t>
            </a:r>
          </a:p>
        </p:txBody>
      </p:sp>
      <p:sp>
        <p:nvSpPr>
          <p:cNvPr id="6" name="Marcador de número de diapositiva 5">
            <a:extLst>
              <a:ext uri="{FF2B5EF4-FFF2-40B4-BE49-F238E27FC236}">
                <a16:creationId xmlns:a16="http://schemas.microsoft.com/office/drawing/2014/main" id="{BA9071FE-83D1-39FB-E6EC-022084E0BE28}"/>
              </a:ext>
            </a:extLst>
          </p:cNvPr>
          <p:cNvSpPr>
            <a:spLocks noGrp="1"/>
          </p:cNvSpPr>
          <p:nvPr>
            <p:ph type="sldNum" sz="quarter" idx="12"/>
          </p:nvPr>
        </p:nvSpPr>
        <p:spPr/>
        <p:txBody>
          <a:bodyPr/>
          <a:lstStyle/>
          <a:p>
            <a:pPr>
              <a:defRPr/>
            </a:pPr>
            <a:fld id="{512A34C5-A7E8-4629-B921-404C04172488}" type="slidenum">
              <a:rPr lang="es-ES" smtClean="0"/>
              <a:pPr>
                <a:defRPr/>
              </a:pPr>
              <a:t>50</a:t>
            </a:fld>
            <a:endParaRPr lang="es-E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Autofit/>
          </a:bodyPr>
          <a:lstStyle/>
          <a:p>
            <a:pPr>
              <a:lnSpc>
                <a:spcPct val="120000"/>
              </a:lnSpc>
              <a:spcBef>
                <a:spcPts val="600"/>
              </a:spcBef>
            </a:pPr>
            <a:r>
              <a:rPr lang="es-CL" sz="2400" dirty="0"/>
              <a:t>Para conocer el cambio en el calado por cambio de densidad en este caso, es necesario conocer el “</a:t>
            </a:r>
            <a:r>
              <a:rPr lang="es-CL" sz="2400" b="1" dirty="0"/>
              <a:t>Permiso de agua dulce</a:t>
            </a:r>
            <a:r>
              <a:rPr lang="es-CL" sz="2400" dirty="0"/>
              <a:t>“ asignado a ese buque.</a:t>
            </a:r>
          </a:p>
          <a:p>
            <a:pPr lvl="1">
              <a:lnSpc>
                <a:spcPct val="120000"/>
              </a:lnSpc>
              <a:spcBef>
                <a:spcPts val="600"/>
              </a:spcBef>
            </a:pPr>
            <a:r>
              <a:rPr lang="es-CL" sz="1800" dirty="0"/>
              <a:t>Se define como la cantidad de milímetros que cambia el calado medio cuando una embarcación pasa del agua salada al agua dulce, o viceversa, cuando se encuentra a plena carga.</a:t>
            </a:r>
          </a:p>
          <a:p>
            <a:pPr lvl="1">
              <a:lnSpc>
                <a:spcPct val="120000"/>
              </a:lnSpc>
              <a:spcBef>
                <a:spcPts val="600"/>
              </a:spcBef>
            </a:pPr>
            <a:r>
              <a:rPr lang="es-CL" sz="1800" dirty="0"/>
              <a:t>Formulado en una ecuación</a:t>
            </a:r>
          </a:p>
          <a:p>
            <a:pPr lvl="1">
              <a:lnSpc>
                <a:spcPct val="120000"/>
              </a:lnSpc>
              <a:spcBef>
                <a:spcPts val="600"/>
              </a:spcBef>
              <a:buNone/>
            </a:pPr>
            <a:r>
              <a:rPr lang="es-CL" sz="1800" dirty="0"/>
              <a:t>	FWA (PAD ó </a:t>
            </a:r>
            <a:r>
              <a:rPr lang="es-CL" sz="1800" dirty="0" err="1"/>
              <a:t>Ic</a:t>
            </a:r>
            <a:r>
              <a:rPr lang="es-CL" sz="1800" dirty="0"/>
              <a:t>) en mm = </a:t>
            </a:r>
            <a:r>
              <a:rPr lang="es-CL" sz="1800" u="sng" dirty="0"/>
              <a:t>Deslazamiento (ton)</a:t>
            </a:r>
          </a:p>
          <a:p>
            <a:pPr lvl="1">
              <a:lnSpc>
                <a:spcPct val="120000"/>
              </a:lnSpc>
              <a:spcBef>
                <a:spcPts val="0"/>
              </a:spcBef>
              <a:buNone/>
            </a:pPr>
            <a:r>
              <a:rPr lang="es-ES" sz="1800" dirty="0"/>
              <a:t>					    4 x TPC</a:t>
            </a:r>
          </a:p>
          <a:p>
            <a:pPr lvl="1">
              <a:lnSpc>
                <a:spcPct val="120000"/>
              </a:lnSpc>
              <a:spcBef>
                <a:spcPts val="0"/>
              </a:spcBef>
              <a:buNone/>
            </a:pPr>
            <a:r>
              <a:rPr lang="es-ES" sz="1800" dirty="0"/>
              <a:t>	“</a:t>
            </a:r>
            <a:r>
              <a:rPr lang="es-ES" sz="1800" dirty="0" err="1"/>
              <a:t>Ic</a:t>
            </a:r>
            <a:r>
              <a:rPr lang="es-ES" sz="1800" dirty="0"/>
              <a:t> “es incremento de calado</a:t>
            </a:r>
          </a:p>
        </p:txBody>
      </p:sp>
      <p:sp>
        <p:nvSpPr>
          <p:cNvPr id="3" name="2 Título"/>
          <p:cNvSpPr>
            <a:spLocks noGrp="1"/>
          </p:cNvSpPr>
          <p:nvPr>
            <p:ph type="title"/>
          </p:nvPr>
        </p:nvSpPr>
        <p:spPr/>
        <p:txBody>
          <a:bodyPr>
            <a:normAutofit fontScale="90000"/>
          </a:bodyPr>
          <a:lstStyle/>
          <a:p>
            <a:r>
              <a:rPr lang="es-CL" dirty="0"/>
              <a:t>Flotación</a:t>
            </a:r>
            <a:br>
              <a:rPr lang="es-CL" dirty="0"/>
            </a:br>
            <a:r>
              <a:rPr lang="es-CL" sz="2800" dirty="0"/>
              <a:t> Comportamiento de cascos con forma de buque</a:t>
            </a:r>
            <a:endParaRPr lang="es-CL" dirty="0"/>
          </a:p>
        </p:txBody>
      </p:sp>
      <p:sp>
        <p:nvSpPr>
          <p:cNvPr id="4" name="Marcador de fecha 3">
            <a:extLst>
              <a:ext uri="{FF2B5EF4-FFF2-40B4-BE49-F238E27FC236}">
                <a16:creationId xmlns:a16="http://schemas.microsoft.com/office/drawing/2014/main" id="{69E72345-EBBA-CC7C-AAB2-A71A1BD59FCF}"/>
              </a:ext>
            </a:extLst>
          </p:cNvPr>
          <p:cNvSpPr>
            <a:spLocks noGrp="1"/>
          </p:cNvSpPr>
          <p:nvPr>
            <p:ph type="dt" sz="half" idx="10"/>
          </p:nvPr>
        </p:nvSpPr>
        <p:spPr/>
        <p:txBody>
          <a:bodyPr/>
          <a:lstStyle/>
          <a:p>
            <a:pPr>
              <a:defRPr/>
            </a:pPr>
            <a:fld id="{3617D8D6-6E00-426C-B20A-D8F0ECB292E5}" type="datetime1">
              <a:rPr lang="es-CL" smtClean="0"/>
              <a:t>18-03-2024</a:t>
            </a:fld>
            <a:endParaRPr lang="es-ES"/>
          </a:p>
        </p:txBody>
      </p:sp>
      <p:sp>
        <p:nvSpPr>
          <p:cNvPr id="5" name="Marcador de pie de página 4">
            <a:extLst>
              <a:ext uri="{FF2B5EF4-FFF2-40B4-BE49-F238E27FC236}">
                <a16:creationId xmlns:a16="http://schemas.microsoft.com/office/drawing/2014/main" id="{574895FC-5F6A-6246-6FDA-89A1D46778CE}"/>
              </a:ext>
            </a:extLst>
          </p:cNvPr>
          <p:cNvSpPr>
            <a:spLocks noGrp="1"/>
          </p:cNvSpPr>
          <p:nvPr>
            <p:ph type="ftr" sz="quarter" idx="11"/>
          </p:nvPr>
        </p:nvSpPr>
        <p:spPr/>
        <p:txBody>
          <a:bodyPr/>
          <a:lstStyle/>
          <a:p>
            <a:pPr>
              <a:defRPr/>
            </a:pPr>
            <a:r>
              <a:rPr lang="es-ES"/>
              <a:t>UT 1 Fundamentos de Estabilidad tercera parte</a:t>
            </a:r>
          </a:p>
        </p:txBody>
      </p:sp>
      <p:sp>
        <p:nvSpPr>
          <p:cNvPr id="6" name="Marcador de número de diapositiva 5">
            <a:extLst>
              <a:ext uri="{FF2B5EF4-FFF2-40B4-BE49-F238E27FC236}">
                <a16:creationId xmlns:a16="http://schemas.microsoft.com/office/drawing/2014/main" id="{1CB7AA74-4754-DFE4-D3BA-95A146B9950D}"/>
              </a:ext>
            </a:extLst>
          </p:cNvPr>
          <p:cNvSpPr>
            <a:spLocks noGrp="1"/>
          </p:cNvSpPr>
          <p:nvPr>
            <p:ph type="sldNum" sz="quarter" idx="12"/>
          </p:nvPr>
        </p:nvSpPr>
        <p:spPr/>
        <p:txBody>
          <a:bodyPr/>
          <a:lstStyle/>
          <a:p>
            <a:pPr>
              <a:defRPr/>
            </a:pPr>
            <a:fld id="{512A34C5-A7E8-4629-B921-404C04172488}" type="slidenum">
              <a:rPr lang="es-ES" smtClean="0"/>
              <a:pPr>
                <a:defRPr/>
              </a:pPr>
              <a:t>51</a:t>
            </a:fld>
            <a:endParaRPr lang="es-E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Autofit/>
          </a:bodyPr>
          <a:lstStyle/>
          <a:p>
            <a:pPr marL="365760" lvl="1" indent="-256032">
              <a:lnSpc>
                <a:spcPct val="120000"/>
              </a:lnSpc>
              <a:spcBef>
                <a:spcPts val="400"/>
              </a:spcBef>
              <a:buSzPct val="68000"/>
              <a:buFont typeface="Wingdings 3"/>
              <a:buChar char=""/>
            </a:pPr>
            <a:r>
              <a:rPr lang="es-ES" sz="1800" dirty="0"/>
              <a:t>Demostración de que </a:t>
            </a:r>
            <a:r>
              <a:rPr lang="es-CL" sz="1800" dirty="0"/>
              <a:t>FWA en mm = </a:t>
            </a:r>
            <a:r>
              <a:rPr lang="es-CL" sz="1800" u="sng" dirty="0"/>
              <a:t>Deslazamiento (ton)</a:t>
            </a:r>
          </a:p>
          <a:p>
            <a:pPr lvl="1">
              <a:lnSpc>
                <a:spcPct val="120000"/>
              </a:lnSpc>
              <a:spcBef>
                <a:spcPts val="0"/>
              </a:spcBef>
              <a:buNone/>
            </a:pPr>
            <a:r>
              <a:rPr lang="es-ES" sz="1800" dirty="0"/>
              <a:t>						      4 x TPC</a:t>
            </a:r>
          </a:p>
          <a:p>
            <a:pPr lvl="1">
              <a:lnSpc>
                <a:spcPct val="120000"/>
              </a:lnSpc>
              <a:spcBef>
                <a:spcPts val="0"/>
              </a:spcBef>
              <a:buNone/>
            </a:pPr>
            <a:endParaRPr lang="es-ES" sz="1800" dirty="0"/>
          </a:p>
          <a:p>
            <a:pPr lvl="1">
              <a:lnSpc>
                <a:spcPct val="120000"/>
              </a:lnSpc>
              <a:spcBef>
                <a:spcPts val="0"/>
              </a:spcBef>
              <a:buNone/>
            </a:pPr>
            <a:endParaRPr lang="es-ES" sz="1800" dirty="0"/>
          </a:p>
          <a:p>
            <a:pPr lvl="1">
              <a:lnSpc>
                <a:spcPct val="120000"/>
              </a:lnSpc>
              <a:spcBef>
                <a:spcPts val="0"/>
              </a:spcBef>
              <a:buNone/>
            </a:pPr>
            <a:endParaRPr lang="es-ES" sz="1800" dirty="0"/>
          </a:p>
          <a:p>
            <a:pPr lvl="1">
              <a:lnSpc>
                <a:spcPct val="120000"/>
              </a:lnSpc>
              <a:spcBef>
                <a:spcPts val="0"/>
              </a:spcBef>
              <a:buNone/>
            </a:pPr>
            <a:endParaRPr lang="es-ES" sz="1800" dirty="0"/>
          </a:p>
          <a:p>
            <a:pPr lvl="1">
              <a:lnSpc>
                <a:spcPct val="120000"/>
              </a:lnSpc>
              <a:spcBef>
                <a:spcPts val="0"/>
              </a:spcBef>
              <a:buNone/>
            </a:pPr>
            <a:endParaRPr lang="es-ES" sz="1800" dirty="0"/>
          </a:p>
          <a:p>
            <a:pPr marL="365760" lvl="1" indent="-256032">
              <a:spcBef>
                <a:spcPts val="400"/>
              </a:spcBef>
              <a:buSzPct val="68000"/>
              <a:buFont typeface="Wingdings 3"/>
              <a:buChar char=""/>
            </a:pPr>
            <a:r>
              <a:rPr lang="es-CL" sz="1800" dirty="0"/>
              <a:t>Asumir que el barco de la Figura está flotando a plena carga en la línea de flotación WL de agua salada verano y que “V” sea el volumen a ese calado.</a:t>
            </a:r>
          </a:p>
          <a:p>
            <a:r>
              <a:rPr lang="es-CL" sz="1800" dirty="0"/>
              <a:t>Ahora sea W</a:t>
            </a:r>
            <a:r>
              <a:rPr lang="es-CL" sz="1800" baseline="-25000" dirty="0"/>
              <a:t>1</a:t>
            </a:r>
            <a:r>
              <a:rPr lang="es-CL" sz="1800" dirty="0"/>
              <a:t>L</a:t>
            </a:r>
            <a:r>
              <a:rPr lang="es-CL" sz="1800" baseline="-25000" dirty="0"/>
              <a:t>1</a:t>
            </a:r>
            <a:r>
              <a:rPr lang="es-CL" sz="1800" dirty="0"/>
              <a:t> sea la línea de flotación cuando la nave flota con la misma masa de agua dulce y “v” el volumen adicional de agua desplazado en agua dulce.</a:t>
            </a:r>
          </a:p>
        </p:txBody>
      </p:sp>
      <p:sp>
        <p:nvSpPr>
          <p:cNvPr id="3" name="2 Título"/>
          <p:cNvSpPr>
            <a:spLocks noGrp="1"/>
          </p:cNvSpPr>
          <p:nvPr>
            <p:ph type="title"/>
          </p:nvPr>
        </p:nvSpPr>
        <p:spPr/>
        <p:txBody>
          <a:bodyPr>
            <a:normAutofit fontScale="90000"/>
          </a:bodyPr>
          <a:lstStyle/>
          <a:p>
            <a:r>
              <a:rPr lang="es-CL" dirty="0"/>
              <a:t>Flotación</a:t>
            </a:r>
            <a:br>
              <a:rPr lang="es-CL" dirty="0"/>
            </a:br>
            <a:r>
              <a:rPr lang="es-CL" sz="2800" dirty="0"/>
              <a:t> Comportamiento de cascos con forma de buque</a:t>
            </a:r>
            <a:endParaRPr lang="es-CL" dirty="0"/>
          </a:p>
        </p:txBody>
      </p:sp>
      <p:pic>
        <p:nvPicPr>
          <p:cNvPr id="5" name="Picture 3"/>
          <p:cNvPicPr>
            <a:picLocks noChangeAspect="1" noChangeArrowheads="1"/>
          </p:cNvPicPr>
          <p:nvPr/>
        </p:nvPicPr>
        <p:blipFill>
          <a:blip r:embed="rId2"/>
          <a:srcRect b="12036"/>
          <a:stretch>
            <a:fillRect/>
          </a:stretch>
        </p:blipFill>
        <p:spPr bwMode="auto">
          <a:xfrm>
            <a:off x="2876556" y="2214554"/>
            <a:ext cx="2552700" cy="1357322"/>
          </a:xfrm>
          <a:prstGeom prst="rect">
            <a:avLst/>
          </a:prstGeom>
          <a:ln>
            <a:noFill/>
          </a:ln>
          <a:effectLst>
            <a:outerShdw blurRad="292100" dist="139700" dir="2700000" algn="tl" rotWithShape="0">
              <a:srgbClr val="333333">
                <a:alpha val="65000"/>
              </a:srgbClr>
            </a:outerShdw>
          </a:effectLst>
        </p:spPr>
      </p:pic>
      <p:sp>
        <p:nvSpPr>
          <p:cNvPr id="4" name="Marcador de fecha 3">
            <a:extLst>
              <a:ext uri="{FF2B5EF4-FFF2-40B4-BE49-F238E27FC236}">
                <a16:creationId xmlns:a16="http://schemas.microsoft.com/office/drawing/2014/main" id="{4B27234D-7E7F-196D-D2C1-BA1457B6AFB4}"/>
              </a:ext>
            </a:extLst>
          </p:cNvPr>
          <p:cNvSpPr>
            <a:spLocks noGrp="1"/>
          </p:cNvSpPr>
          <p:nvPr>
            <p:ph type="dt" sz="half" idx="10"/>
          </p:nvPr>
        </p:nvSpPr>
        <p:spPr/>
        <p:txBody>
          <a:bodyPr/>
          <a:lstStyle/>
          <a:p>
            <a:pPr>
              <a:defRPr/>
            </a:pPr>
            <a:fld id="{693128C9-EB4D-437A-AC68-20AD7811591D}" type="datetime1">
              <a:rPr lang="es-CL" smtClean="0"/>
              <a:t>18-03-2024</a:t>
            </a:fld>
            <a:endParaRPr lang="es-ES"/>
          </a:p>
        </p:txBody>
      </p:sp>
      <p:sp>
        <p:nvSpPr>
          <p:cNvPr id="6" name="Marcador de pie de página 5">
            <a:extLst>
              <a:ext uri="{FF2B5EF4-FFF2-40B4-BE49-F238E27FC236}">
                <a16:creationId xmlns:a16="http://schemas.microsoft.com/office/drawing/2014/main" id="{FBC3A970-735C-ECAB-3DAF-C71D538C4DD3}"/>
              </a:ext>
            </a:extLst>
          </p:cNvPr>
          <p:cNvSpPr>
            <a:spLocks noGrp="1"/>
          </p:cNvSpPr>
          <p:nvPr>
            <p:ph type="ftr" sz="quarter" idx="11"/>
          </p:nvPr>
        </p:nvSpPr>
        <p:spPr/>
        <p:txBody>
          <a:bodyPr/>
          <a:lstStyle/>
          <a:p>
            <a:pPr>
              <a:defRPr/>
            </a:pPr>
            <a:r>
              <a:rPr lang="es-ES"/>
              <a:t>UT 1 Fundamentos de Estabilidad tercera parte</a:t>
            </a:r>
          </a:p>
        </p:txBody>
      </p:sp>
      <p:sp>
        <p:nvSpPr>
          <p:cNvPr id="7" name="Marcador de número de diapositiva 6">
            <a:extLst>
              <a:ext uri="{FF2B5EF4-FFF2-40B4-BE49-F238E27FC236}">
                <a16:creationId xmlns:a16="http://schemas.microsoft.com/office/drawing/2014/main" id="{DB698C26-96D8-29FD-C798-C6E7266A4158}"/>
              </a:ext>
            </a:extLst>
          </p:cNvPr>
          <p:cNvSpPr>
            <a:spLocks noGrp="1"/>
          </p:cNvSpPr>
          <p:nvPr>
            <p:ph type="sldNum" sz="quarter" idx="12"/>
          </p:nvPr>
        </p:nvSpPr>
        <p:spPr/>
        <p:txBody>
          <a:bodyPr/>
          <a:lstStyle/>
          <a:p>
            <a:pPr>
              <a:defRPr/>
            </a:pPr>
            <a:fld id="{512A34C5-A7E8-4629-B921-404C04172488}" type="slidenum">
              <a:rPr lang="es-ES" smtClean="0"/>
              <a:pPr>
                <a:defRPr/>
              </a:pPr>
              <a:t>52</a:t>
            </a:fld>
            <a:endParaRPr lang="es-E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Autofit/>
          </a:bodyPr>
          <a:lstStyle/>
          <a:p>
            <a:r>
              <a:rPr lang="es-CL" sz="2000" b="1" dirty="0"/>
              <a:t>Demostración de FWA ó </a:t>
            </a:r>
            <a:r>
              <a:rPr lang="es-CL" sz="2000" b="1" dirty="0" err="1"/>
              <a:t>Ic</a:t>
            </a:r>
            <a:endParaRPr lang="es-CL" sz="2000" dirty="0"/>
          </a:p>
          <a:p>
            <a:pPr lvl="1"/>
            <a:r>
              <a:rPr lang="es-CL" sz="1800" dirty="0"/>
              <a:t>W es el desplazamiento del buque en agua salada, entonces:</a:t>
            </a:r>
          </a:p>
          <a:p>
            <a:pPr lvl="1"/>
            <a:r>
              <a:rPr lang="es-CL" sz="1800" i="1" dirty="0"/>
              <a:t>W = E = Vs x Pes = Vs x 1,025; </a:t>
            </a:r>
            <a:r>
              <a:rPr lang="es-CL" sz="1800" dirty="0"/>
              <a:t>Pes = Peso específico agua salada</a:t>
            </a:r>
          </a:p>
          <a:p>
            <a:pPr lvl="1"/>
            <a:r>
              <a:rPr lang="es-CL" sz="1800" dirty="0"/>
              <a:t>Lo mismo ocurre flotando en agua dulce.</a:t>
            </a:r>
          </a:p>
          <a:p>
            <a:pPr lvl="1"/>
            <a:r>
              <a:rPr lang="es-CL" sz="1800" i="1" dirty="0"/>
              <a:t>W = E = </a:t>
            </a:r>
            <a:r>
              <a:rPr lang="es-CL" sz="1800" i="1" dirty="0" err="1"/>
              <a:t>Vd</a:t>
            </a:r>
            <a:r>
              <a:rPr lang="es-CL" sz="1800" i="1" dirty="0"/>
              <a:t> x </a:t>
            </a:r>
            <a:r>
              <a:rPr lang="es-CL" sz="1800" i="1" dirty="0" err="1"/>
              <a:t>Ped</a:t>
            </a:r>
            <a:r>
              <a:rPr lang="es-CL" sz="1800" i="1" dirty="0"/>
              <a:t> = </a:t>
            </a:r>
            <a:r>
              <a:rPr lang="es-CL" sz="1800" i="1" dirty="0" err="1"/>
              <a:t>Vd</a:t>
            </a:r>
            <a:r>
              <a:rPr lang="es-CL" sz="1800" i="1" dirty="0"/>
              <a:t> x 1,000; </a:t>
            </a:r>
            <a:r>
              <a:rPr lang="es-CL" sz="1800" dirty="0" err="1"/>
              <a:t>Ped</a:t>
            </a:r>
            <a:r>
              <a:rPr lang="es-CL" sz="1800" dirty="0"/>
              <a:t> = Peso específico agua dulce</a:t>
            </a:r>
          </a:p>
          <a:p>
            <a:pPr lvl="1"/>
            <a:r>
              <a:rPr lang="es-CL" sz="1800" dirty="0"/>
              <a:t>Igualando W, entonces </a:t>
            </a:r>
            <a:r>
              <a:rPr lang="es-CL" sz="1800" i="1" dirty="0" err="1"/>
              <a:t>Vd</a:t>
            </a:r>
            <a:r>
              <a:rPr lang="es-CL" sz="1800" i="1" dirty="0"/>
              <a:t> x 1,000 = Vs x 1,025</a:t>
            </a:r>
            <a:endParaRPr lang="es-CL" sz="1800" dirty="0"/>
          </a:p>
          <a:p>
            <a:pPr lvl="1"/>
            <a:r>
              <a:rPr lang="es-CL" sz="1800" dirty="0" err="1"/>
              <a:t>Vd</a:t>
            </a:r>
            <a:r>
              <a:rPr lang="es-CL" sz="1800" dirty="0"/>
              <a:t> = Vs x 1,025/1,000;  = </a:t>
            </a:r>
            <a:r>
              <a:rPr lang="es-CL" sz="1800" dirty="0" err="1"/>
              <a:t>Vd</a:t>
            </a:r>
            <a:r>
              <a:rPr lang="es-CL" sz="1800" dirty="0"/>
              <a:t> = Vs x 1,025</a:t>
            </a:r>
          </a:p>
          <a:p>
            <a:pPr lvl="1"/>
            <a:r>
              <a:rPr lang="es-CL" sz="1800" dirty="0" err="1"/>
              <a:t>Vd</a:t>
            </a:r>
            <a:r>
              <a:rPr lang="es-CL" sz="1800" dirty="0"/>
              <a:t> = Vs x (1 + 0,025)</a:t>
            </a:r>
          </a:p>
          <a:p>
            <a:pPr lvl="1"/>
            <a:r>
              <a:rPr lang="es-CL" sz="1800" dirty="0"/>
              <a:t>Entonces:</a:t>
            </a:r>
          </a:p>
          <a:p>
            <a:pPr lvl="1">
              <a:buNone/>
            </a:pPr>
            <a:r>
              <a:rPr lang="es-CL" dirty="0"/>
              <a:t>	</a:t>
            </a:r>
            <a:r>
              <a:rPr lang="es-CL" sz="1800" dirty="0" err="1"/>
              <a:t>Vd</a:t>
            </a:r>
            <a:r>
              <a:rPr lang="es-CL" sz="1800" dirty="0"/>
              <a:t> = Vs + Vs x 0,025</a:t>
            </a:r>
          </a:p>
          <a:p>
            <a:pPr lvl="2">
              <a:buNone/>
            </a:pPr>
            <a:r>
              <a:rPr lang="es-CL" sz="1800" dirty="0" err="1"/>
              <a:t>Vd − Vs = Vs x 0,025</a:t>
            </a:r>
          </a:p>
          <a:p>
            <a:pPr lvl="2">
              <a:buNone/>
            </a:pPr>
            <a:r>
              <a:rPr lang="es-CL" sz="1800" dirty="0" err="1"/>
              <a:t>Vd</a:t>
            </a:r>
            <a:r>
              <a:rPr lang="es-CL" sz="1800" dirty="0"/>
              <a:t> − Vs = Vs/40</a:t>
            </a:r>
          </a:p>
          <a:p>
            <a:pPr lvl="2">
              <a:buNone/>
            </a:pPr>
            <a:r>
              <a:rPr lang="es-CL" sz="1800" dirty="0" err="1"/>
              <a:t>Vd</a:t>
            </a:r>
            <a:r>
              <a:rPr lang="es-CL" sz="1800" dirty="0"/>
              <a:t> − Vs = Vs/40</a:t>
            </a:r>
          </a:p>
        </p:txBody>
      </p:sp>
      <p:sp>
        <p:nvSpPr>
          <p:cNvPr id="3" name="2 Título"/>
          <p:cNvSpPr>
            <a:spLocks noGrp="1"/>
          </p:cNvSpPr>
          <p:nvPr>
            <p:ph type="title"/>
          </p:nvPr>
        </p:nvSpPr>
        <p:spPr/>
        <p:txBody>
          <a:bodyPr>
            <a:normAutofit fontScale="90000"/>
          </a:bodyPr>
          <a:lstStyle/>
          <a:p>
            <a:r>
              <a:rPr lang="es-CL" dirty="0"/>
              <a:t>Flotación</a:t>
            </a:r>
            <a:br>
              <a:rPr lang="es-CL" dirty="0"/>
            </a:br>
            <a:r>
              <a:rPr lang="es-CL" sz="2800" dirty="0"/>
              <a:t> Comportamiento de cascos con forma de buque</a:t>
            </a:r>
            <a:endParaRPr lang="es-CL" dirty="0"/>
          </a:p>
        </p:txBody>
      </p:sp>
      <p:sp>
        <p:nvSpPr>
          <p:cNvPr id="4" name="Marcador de fecha 3">
            <a:extLst>
              <a:ext uri="{FF2B5EF4-FFF2-40B4-BE49-F238E27FC236}">
                <a16:creationId xmlns:a16="http://schemas.microsoft.com/office/drawing/2014/main" id="{87C445DB-CC6B-B4C4-4748-77F650936170}"/>
              </a:ext>
            </a:extLst>
          </p:cNvPr>
          <p:cNvSpPr>
            <a:spLocks noGrp="1"/>
          </p:cNvSpPr>
          <p:nvPr>
            <p:ph type="dt" sz="half" idx="10"/>
          </p:nvPr>
        </p:nvSpPr>
        <p:spPr/>
        <p:txBody>
          <a:bodyPr/>
          <a:lstStyle/>
          <a:p>
            <a:pPr>
              <a:defRPr/>
            </a:pPr>
            <a:fld id="{A65BF1D8-C659-4DDA-BE91-B3BE729A9A00}" type="datetime1">
              <a:rPr lang="es-CL" smtClean="0"/>
              <a:t>18-03-2024</a:t>
            </a:fld>
            <a:endParaRPr lang="es-ES"/>
          </a:p>
        </p:txBody>
      </p:sp>
      <p:sp>
        <p:nvSpPr>
          <p:cNvPr id="5" name="Marcador de pie de página 4">
            <a:extLst>
              <a:ext uri="{FF2B5EF4-FFF2-40B4-BE49-F238E27FC236}">
                <a16:creationId xmlns:a16="http://schemas.microsoft.com/office/drawing/2014/main" id="{80E2C8F0-54F1-4674-EBA2-0387D527FB9C}"/>
              </a:ext>
            </a:extLst>
          </p:cNvPr>
          <p:cNvSpPr>
            <a:spLocks noGrp="1"/>
          </p:cNvSpPr>
          <p:nvPr>
            <p:ph type="ftr" sz="quarter" idx="11"/>
          </p:nvPr>
        </p:nvSpPr>
        <p:spPr/>
        <p:txBody>
          <a:bodyPr/>
          <a:lstStyle/>
          <a:p>
            <a:pPr>
              <a:defRPr/>
            </a:pPr>
            <a:r>
              <a:rPr lang="es-ES"/>
              <a:t>UT 1 Fundamentos de Estabilidad tercera parte</a:t>
            </a:r>
          </a:p>
        </p:txBody>
      </p:sp>
      <p:sp>
        <p:nvSpPr>
          <p:cNvPr id="6" name="Marcador de número de diapositiva 5">
            <a:extLst>
              <a:ext uri="{FF2B5EF4-FFF2-40B4-BE49-F238E27FC236}">
                <a16:creationId xmlns:a16="http://schemas.microsoft.com/office/drawing/2014/main" id="{5F88B85D-917B-5801-0024-1FAEA3BBCDEB}"/>
              </a:ext>
            </a:extLst>
          </p:cNvPr>
          <p:cNvSpPr>
            <a:spLocks noGrp="1"/>
          </p:cNvSpPr>
          <p:nvPr>
            <p:ph type="sldNum" sz="quarter" idx="12"/>
          </p:nvPr>
        </p:nvSpPr>
        <p:spPr/>
        <p:txBody>
          <a:bodyPr/>
          <a:lstStyle/>
          <a:p>
            <a:pPr>
              <a:defRPr/>
            </a:pPr>
            <a:fld id="{512A34C5-A7E8-4629-B921-404C04172488}" type="slidenum">
              <a:rPr lang="es-ES" smtClean="0"/>
              <a:pPr>
                <a:defRPr/>
              </a:pPr>
              <a:t>53</a:t>
            </a:fld>
            <a:endParaRPr lang="es-E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Autofit/>
          </a:bodyPr>
          <a:lstStyle/>
          <a:p>
            <a:r>
              <a:rPr lang="es-CL" sz="2000" b="1" dirty="0"/>
              <a:t>Demostración de </a:t>
            </a:r>
            <a:r>
              <a:rPr lang="es-CL" sz="2000" b="1" dirty="0" err="1"/>
              <a:t>Ic</a:t>
            </a:r>
            <a:r>
              <a:rPr lang="es-CL" sz="2000" b="1" dirty="0"/>
              <a:t> (Continuación)</a:t>
            </a:r>
            <a:endParaRPr lang="es-CL" sz="2000" dirty="0"/>
          </a:p>
          <a:p>
            <a:pPr lvl="1"/>
            <a:r>
              <a:rPr lang="es-CL" sz="1800" dirty="0"/>
              <a:t>Entonces: (Repetido de diapositiva anterior)</a:t>
            </a:r>
          </a:p>
          <a:p>
            <a:pPr lvl="1">
              <a:buNone/>
            </a:pPr>
            <a:r>
              <a:rPr lang="es-CL" dirty="0"/>
              <a:t>	</a:t>
            </a:r>
            <a:r>
              <a:rPr lang="es-CL" sz="1800" dirty="0" err="1"/>
              <a:t>Vd</a:t>
            </a:r>
            <a:r>
              <a:rPr lang="es-CL" sz="1800" dirty="0"/>
              <a:t> = Vs + Vs x 0,025</a:t>
            </a:r>
          </a:p>
          <a:p>
            <a:pPr lvl="2">
              <a:buNone/>
            </a:pPr>
            <a:r>
              <a:rPr lang="es-CL" sz="1800" dirty="0" err="1"/>
              <a:t>Vd − Vs = Vs x 0,025</a:t>
            </a:r>
          </a:p>
          <a:p>
            <a:pPr lvl="1">
              <a:buNone/>
            </a:pPr>
            <a:r>
              <a:rPr lang="es-CL" sz="1800" dirty="0"/>
              <a:t>	</a:t>
            </a:r>
            <a:r>
              <a:rPr lang="es-CL" sz="1800" dirty="0" err="1"/>
              <a:t>Vd</a:t>
            </a:r>
            <a:r>
              <a:rPr lang="es-CL" sz="1800" dirty="0"/>
              <a:t> − Vs = Vs/40</a:t>
            </a:r>
          </a:p>
          <a:p>
            <a:pPr lvl="1">
              <a:buNone/>
            </a:pPr>
            <a:r>
              <a:rPr lang="es-CL" sz="1800" dirty="0"/>
              <a:t>	</a:t>
            </a:r>
            <a:r>
              <a:rPr lang="es-CL" sz="1800" dirty="0" err="1"/>
              <a:t>Vd</a:t>
            </a:r>
            <a:r>
              <a:rPr lang="es-CL" sz="1800" dirty="0"/>
              <a:t> − Vs = Vs/40</a:t>
            </a:r>
          </a:p>
          <a:p>
            <a:pPr lvl="2">
              <a:buNone/>
            </a:pPr>
            <a:r>
              <a:rPr lang="es-CL" sz="1800" dirty="0"/>
              <a:t>Multiplicando ambos términos de la igualdad por 1,025, entonces:</a:t>
            </a:r>
          </a:p>
          <a:p>
            <a:pPr lvl="2">
              <a:buNone/>
            </a:pPr>
            <a:r>
              <a:rPr lang="es-CL" sz="1800" dirty="0"/>
              <a:t>1,025 x (</a:t>
            </a:r>
            <a:r>
              <a:rPr lang="es-CL" sz="1800" dirty="0" err="1"/>
              <a:t>Vd</a:t>
            </a:r>
            <a:r>
              <a:rPr lang="es-CL" sz="1800" dirty="0"/>
              <a:t> − Vs) = 1,025 x (Vs/40)</a:t>
            </a:r>
          </a:p>
          <a:p>
            <a:pPr lvl="1"/>
            <a:r>
              <a:rPr lang="es-CL" sz="1800" dirty="0"/>
              <a:t>El primer término de la igualdad 1,025 x (</a:t>
            </a:r>
            <a:r>
              <a:rPr lang="es-CL" sz="1800" dirty="0" err="1"/>
              <a:t>Vd</a:t>
            </a:r>
            <a:r>
              <a:rPr lang="es-CL" sz="1800" dirty="0"/>
              <a:t> − Vs) representa el peso del volumen adicional requerido por el cambio del Pe en la figura zona celeste.</a:t>
            </a:r>
          </a:p>
        </p:txBody>
      </p:sp>
      <p:sp>
        <p:nvSpPr>
          <p:cNvPr id="3" name="2 Título"/>
          <p:cNvSpPr>
            <a:spLocks noGrp="1"/>
          </p:cNvSpPr>
          <p:nvPr>
            <p:ph type="title"/>
          </p:nvPr>
        </p:nvSpPr>
        <p:spPr/>
        <p:txBody>
          <a:bodyPr>
            <a:normAutofit fontScale="90000"/>
          </a:bodyPr>
          <a:lstStyle/>
          <a:p>
            <a:r>
              <a:rPr lang="es-CL" dirty="0"/>
              <a:t>Flotación</a:t>
            </a:r>
            <a:br>
              <a:rPr lang="es-CL" dirty="0"/>
            </a:br>
            <a:r>
              <a:rPr lang="es-CL" sz="2800" dirty="0"/>
              <a:t> Comportamiento de cascos con forma de buque</a:t>
            </a:r>
            <a:endParaRPr lang="es-CL" dirty="0"/>
          </a:p>
        </p:txBody>
      </p:sp>
      <p:pic>
        <p:nvPicPr>
          <p:cNvPr id="5" name="4 Imagen" descr="Captura de pantalla 2018-02-01 21.07.52.png"/>
          <p:cNvPicPr>
            <a:picLocks noChangeAspect="1"/>
          </p:cNvPicPr>
          <p:nvPr/>
        </p:nvPicPr>
        <p:blipFill>
          <a:blip r:embed="rId2">
            <a:clrChange>
              <a:clrFrom>
                <a:srgbClr val="FFFFFF"/>
              </a:clrFrom>
              <a:clrTo>
                <a:srgbClr val="FFFFFF">
                  <a:alpha val="0"/>
                </a:srgbClr>
              </a:clrTo>
            </a:clrChange>
          </a:blip>
          <a:srcRect l="35156" t="50794" r="39062" b="42060"/>
          <a:stretch>
            <a:fillRect/>
          </a:stretch>
        </p:blipFill>
        <p:spPr>
          <a:xfrm>
            <a:off x="2500298" y="5143512"/>
            <a:ext cx="4500594" cy="699122"/>
          </a:xfrm>
          <a:prstGeom prst="rect">
            <a:avLst/>
          </a:prstGeom>
        </p:spPr>
      </p:pic>
      <p:sp>
        <p:nvSpPr>
          <p:cNvPr id="4" name="Marcador de fecha 3">
            <a:extLst>
              <a:ext uri="{FF2B5EF4-FFF2-40B4-BE49-F238E27FC236}">
                <a16:creationId xmlns:a16="http://schemas.microsoft.com/office/drawing/2014/main" id="{885EBA17-A0A1-09A1-7D34-EF37F85070AE}"/>
              </a:ext>
            </a:extLst>
          </p:cNvPr>
          <p:cNvSpPr>
            <a:spLocks noGrp="1"/>
          </p:cNvSpPr>
          <p:nvPr>
            <p:ph type="dt" sz="half" idx="10"/>
          </p:nvPr>
        </p:nvSpPr>
        <p:spPr/>
        <p:txBody>
          <a:bodyPr/>
          <a:lstStyle/>
          <a:p>
            <a:pPr>
              <a:defRPr/>
            </a:pPr>
            <a:fld id="{50E60321-9609-4E28-B463-4501B31D50F1}" type="datetime1">
              <a:rPr lang="es-CL" smtClean="0"/>
              <a:t>18-03-2024</a:t>
            </a:fld>
            <a:endParaRPr lang="es-ES"/>
          </a:p>
        </p:txBody>
      </p:sp>
      <p:sp>
        <p:nvSpPr>
          <p:cNvPr id="6" name="Marcador de pie de página 5">
            <a:extLst>
              <a:ext uri="{FF2B5EF4-FFF2-40B4-BE49-F238E27FC236}">
                <a16:creationId xmlns:a16="http://schemas.microsoft.com/office/drawing/2014/main" id="{ED09C355-3D8E-9919-FB69-D33A3C329680}"/>
              </a:ext>
            </a:extLst>
          </p:cNvPr>
          <p:cNvSpPr>
            <a:spLocks noGrp="1"/>
          </p:cNvSpPr>
          <p:nvPr>
            <p:ph type="ftr" sz="quarter" idx="11"/>
          </p:nvPr>
        </p:nvSpPr>
        <p:spPr/>
        <p:txBody>
          <a:bodyPr/>
          <a:lstStyle/>
          <a:p>
            <a:pPr>
              <a:defRPr/>
            </a:pPr>
            <a:r>
              <a:rPr lang="es-ES"/>
              <a:t>UT 1 Fundamentos de Estabilidad tercera parte</a:t>
            </a:r>
          </a:p>
        </p:txBody>
      </p:sp>
      <p:sp>
        <p:nvSpPr>
          <p:cNvPr id="7" name="Marcador de número de diapositiva 6">
            <a:extLst>
              <a:ext uri="{FF2B5EF4-FFF2-40B4-BE49-F238E27FC236}">
                <a16:creationId xmlns:a16="http://schemas.microsoft.com/office/drawing/2014/main" id="{B95C12BE-17B1-93F8-2007-400FE9BC0B42}"/>
              </a:ext>
            </a:extLst>
          </p:cNvPr>
          <p:cNvSpPr>
            <a:spLocks noGrp="1"/>
          </p:cNvSpPr>
          <p:nvPr>
            <p:ph type="sldNum" sz="quarter" idx="12"/>
          </p:nvPr>
        </p:nvSpPr>
        <p:spPr/>
        <p:txBody>
          <a:bodyPr/>
          <a:lstStyle/>
          <a:p>
            <a:pPr>
              <a:defRPr/>
            </a:pPr>
            <a:fld id="{512A34C5-A7E8-4629-B921-404C04172488}" type="slidenum">
              <a:rPr lang="es-ES" smtClean="0"/>
              <a:pPr>
                <a:defRPr/>
              </a:pPr>
              <a:t>54</a:t>
            </a:fld>
            <a:endParaRPr lang="es-E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Autofit/>
          </a:bodyPr>
          <a:lstStyle/>
          <a:p>
            <a:r>
              <a:rPr lang="es-CL" sz="2000" b="1" dirty="0"/>
              <a:t>Demostración de </a:t>
            </a:r>
            <a:r>
              <a:rPr lang="es-CL" sz="2000" b="1" dirty="0" err="1"/>
              <a:t>Ic</a:t>
            </a:r>
            <a:r>
              <a:rPr lang="es-CL" sz="2000" b="1" dirty="0"/>
              <a:t> (Continuación 2)</a:t>
            </a:r>
            <a:endParaRPr lang="es-CL" sz="2000" dirty="0"/>
          </a:p>
          <a:p>
            <a:pPr lvl="1"/>
            <a:r>
              <a:rPr lang="es-CL" sz="1600" dirty="0"/>
              <a:t>El peso de ese volumen adicional también puede expresarse como </a:t>
            </a:r>
            <a:r>
              <a:rPr lang="es-CL" sz="1600" dirty="0" err="1"/>
              <a:t>Ic</a:t>
            </a:r>
            <a:r>
              <a:rPr lang="es-CL" sz="1600" dirty="0"/>
              <a:t> x </a:t>
            </a:r>
            <a:r>
              <a:rPr lang="es-CL" sz="1600" dirty="0" err="1"/>
              <a:t>Tpc</a:t>
            </a:r>
            <a:endParaRPr lang="es-CL" sz="1600" dirty="0"/>
          </a:p>
          <a:p>
            <a:pPr lvl="1"/>
            <a:r>
              <a:rPr lang="es-CL" sz="1600" dirty="0"/>
              <a:t>Donde:</a:t>
            </a:r>
          </a:p>
          <a:p>
            <a:pPr lvl="2">
              <a:buNone/>
            </a:pPr>
            <a:r>
              <a:rPr lang="es-CL" sz="1600" dirty="0" err="1"/>
              <a:t>Ic</a:t>
            </a:r>
            <a:r>
              <a:rPr lang="es-CL" sz="1600" dirty="0"/>
              <a:t>  es el aumento de calado.</a:t>
            </a:r>
          </a:p>
          <a:p>
            <a:pPr lvl="2">
              <a:buNone/>
            </a:pPr>
            <a:r>
              <a:rPr lang="es-CL" sz="1600" dirty="0" err="1"/>
              <a:t>Tpc</a:t>
            </a:r>
            <a:r>
              <a:rPr lang="es-CL" sz="1600" dirty="0"/>
              <a:t>  es el número de toneladas por centímetro de inmersión.</a:t>
            </a:r>
          </a:p>
          <a:p>
            <a:pPr lvl="1">
              <a:buNone/>
            </a:pPr>
            <a:r>
              <a:rPr lang="es-CL" sz="1800" dirty="0"/>
              <a:t>	</a:t>
            </a:r>
            <a:r>
              <a:rPr lang="es-CL" sz="1600" dirty="0"/>
              <a:t>Recordemos que se define </a:t>
            </a:r>
            <a:r>
              <a:rPr lang="es-CL" sz="1600" dirty="0" err="1"/>
              <a:t>Tpc</a:t>
            </a:r>
            <a:r>
              <a:rPr lang="es-CL" sz="1600" dirty="0"/>
              <a:t> como la cantidad de peso expresado en toneladas requerido para provocar la inmersión de </a:t>
            </a:r>
            <a:r>
              <a:rPr lang="es-CL" sz="1600" b="1" dirty="0"/>
              <a:t>un centímetro </a:t>
            </a:r>
            <a:r>
              <a:rPr lang="es-CL" sz="1600" dirty="0"/>
              <a:t>(valor suministrado por el astillero y expresado en las curvas hidrostáticas del buque.</a:t>
            </a:r>
          </a:p>
          <a:p>
            <a:pPr lvl="1"/>
            <a:r>
              <a:rPr lang="es-CL" sz="1600" dirty="0" err="1"/>
              <a:t>Ic</a:t>
            </a:r>
            <a:r>
              <a:rPr lang="es-CL" sz="1600" dirty="0"/>
              <a:t> x </a:t>
            </a:r>
            <a:r>
              <a:rPr lang="es-CL" sz="1600" dirty="0" err="1"/>
              <a:t>Tpc</a:t>
            </a:r>
            <a:r>
              <a:rPr lang="es-CL" sz="1600" dirty="0"/>
              <a:t> = 1,025 x (</a:t>
            </a:r>
            <a:r>
              <a:rPr lang="es-CL" sz="1600" dirty="0" err="1"/>
              <a:t>Vd</a:t>
            </a:r>
            <a:r>
              <a:rPr lang="es-CL" sz="1600" dirty="0"/>
              <a:t> − Vs)</a:t>
            </a:r>
          </a:p>
          <a:p>
            <a:pPr lvl="1"/>
            <a:r>
              <a:rPr lang="es-CL" sz="1600" dirty="0"/>
              <a:t>Si: 1,025 x Vs = W</a:t>
            </a:r>
          </a:p>
          <a:p>
            <a:pPr lvl="1"/>
            <a:r>
              <a:rPr lang="es-CL" sz="1600" dirty="0"/>
              <a:t>Entonces:         </a:t>
            </a:r>
          </a:p>
          <a:p>
            <a:pPr lvl="1"/>
            <a:r>
              <a:rPr lang="es-CL" sz="1600" dirty="0" err="1"/>
              <a:t>Ic</a:t>
            </a:r>
            <a:r>
              <a:rPr lang="es-CL" sz="1600" dirty="0"/>
              <a:t> x </a:t>
            </a:r>
            <a:r>
              <a:rPr lang="es-CL" sz="1600" dirty="0" err="1"/>
              <a:t>Tpc</a:t>
            </a:r>
            <a:r>
              <a:rPr lang="es-CL" sz="1600" dirty="0"/>
              <a:t> = W/40 </a:t>
            </a:r>
          </a:p>
          <a:p>
            <a:pPr lvl="1"/>
            <a:r>
              <a:rPr lang="es-CL" sz="1600" dirty="0"/>
              <a:t>Finalmente tendremos que:</a:t>
            </a:r>
          </a:p>
          <a:p>
            <a:pPr lvl="1">
              <a:buNone/>
            </a:pPr>
            <a:r>
              <a:rPr lang="es-CL" sz="1600" dirty="0"/>
              <a:t>	</a:t>
            </a:r>
            <a:r>
              <a:rPr lang="es-CL" sz="1600" dirty="0" err="1"/>
              <a:t>Ic</a:t>
            </a:r>
            <a:r>
              <a:rPr lang="es-CL" sz="1600" dirty="0"/>
              <a:t> ó FWA = 	   </a:t>
            </a:r>
            <a:r>
              <a:rPr lang="es-CL" sz="1600" u="sng" dirty="0"/>
              <a:t>W</a:t>
            </a:r>
            <a:r>
              <a:rPr lang="es-CL" sz="1600" dirty="0"/>
              <a:t>	(en mm)</a:t>
            </a:r>
            <a:endParaRPr lang="es-CL" sz="1600" u="sng" dirty="0"/>
          </a:p>
          <a:p>
            <a:pPr lvl="1">
              <a:buNone/>
            </a:pPr>
            <a:r>
              <a:rPr lang="es-CL" sz="1600" dirty="0"/>
              <a:t>			4 TPC</a:t>
            </a:r>
          </a:p>
          <a:p>
            <a:pPr marL="365760" lvl="1" indent="-256032">
              <a:lnSpc>
                <a:spcPct val="120000"/>
              </a:lnSpc>
              <a:spcBef>
                <a:spcPts val="400"/>
              </a:spcBef>
              <a:buSzPct val="68000"/>
              <a:buFont typeface="Wingdings 3"/>
              <a:buChar char=""/>
            </a:pPr>
            <a:endParaRPr lang="es-CL" sz="1800" dirty="0"/>
          </a:p>
        </p:txBody>
      </p:sp>
      <p:sp>
        <p:nvSpPr>
          <p:cNvPr id="3" name="2 Título"/>
          <p:cNvSpPr>
            <a:spLocks noGrp="1"/>
          </p:cNvSpPr>
          <p:nvPr>
            <p:ph type="title"/>
          </p:nvPr>
        </p:nvSpPr>
        <p:spPr/>
        <p:txBody>
          <a:bodyPr>
            <a:normAutofit fontScale="90000"/>
          </a:bodyPr>
          <a:lstStyle/>
          <a:p>
            <a:r>
              <a:rPr lang="es-CL" dirty="0"/>
              <a:t>Flotación</a:t>
            </a:r>
            <a:br>
              <a:rPr lang="es-CL" dirty="0"/>
            </a:br>
            <a:r>
              <a:rPr lang="es-CL" sz="2800" dirty="0"/>
              <a:t> Comportamiento de cascos con forma de buque</a:t>
            </a:r>
            <a:endParaRPr lang="es-CL" dirty="0"/>
          </a:p>
        </p:txBody>
      </p:sp>
      <p:sp>
        <p:nvSpPr>
          <p:cNvPr id="4" name="3 Rectángulo"/>
          <p:cNvSpPr/>
          <p:nvPr/>
        </p:nvSpPr>
        <p:spPr>
          <a:xfrm>
            <a:off x="1071538" y="5429264"/>
            <a:ext cx="3357586" cy="5715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Marcador de fecha 4">
            <a:extLst>
              <a:ext uri="{FF2B5EF4-FFF2-40B4-BE49-F238E27FC236}">
                <a16:creationId xmlns:a16="http://schemas.microsoft.com/office/drawing/2014/main" id="{B3453579-3F57-B491-2988-4CB58F5AD891}"/>
              </a:ext>
            </a:extLst>
          </p:cNvPr>
          <p:cNvSpPr>
            <a:spLocks noGrp="1"/>
          </p:cNvSpPr>
          <p:nvPr>
            <p:ph type="dt" sz="half" idx="10"/>
          </p:nvPr>
        </p:nvSpPr>
        <p:spPr/>
        <p:txBody>
          <a:bodyPr/>
          <a:lstStyle/>
          <a:p>
            <a:pPr>
              <a:defRPr/>
            </a:pPr>
            <a:fld id="{838EA93D-A218-4CA9-B8A2-7D60752CC5C7}" type="datetime1">
              <a:rPr lang="es-CL" smtClean="0"/>
              <a:t>18-03-2024</a:t>
            </a:fld>
            <a:endParaRPr lang="es-ES"/>
          </a:p>
        </p:txBody>
      </p:sp>
      <p:sp>
        <p:nvSpPr>
          <p:cNvPr id="6" name="Marcador de pie de página 5">
            <a:extLst>
              <a:ext uri="{FF2B5EF4-FFF2-40B4-BE49-F238E27FC236}">
                <a16:creationId xmlns:a16="http://schemas.microsoft.com/office/drawing/2014/main" id="{14C2656E-B70A-90C9-F07C-D4280565DF2F}"/>
              </a:ext>
            </a:extLst>
          </p:cNvPr>
          <p:cNvSpPr>
            <a:spLocks noGrp="1"/>
          </p:cNvSpPr>
          <p:nvPr>
            <p:ph type="ftr" sz="quarter" idx="11"/>
          </p:nvPr>
        </p:nvSpPr>
        <p:spPr/>
        <p:txBody>
          <a:bodyPr/>
          <a:lstStyle/>
          <a:p>
            <a:pPr>
              <a:defRPr/>
            </a:pPr>
            <a:r>
              <a:rPr lang="es-ES"/>
              <a:t>UT 1 Fundamentos de Estabilidad tercera parte</a:t>
            </a:r>
          </a:p>
        </p:txBody>
      </p:sp>
      <p:sp>
        <p:nvSpPr>
          <p:cNvPr id="7" name="Marcador de número de diapositiva 6">
            <a:extLst>
              <a:ext uri="{FF2B5EF4-FFF2-40B4-BE49-F238E27FC236}">
                <a16:creationId xmlns:a16="http://schemas.microsoft.com/office/drawing/2014/main" id="{18836327-7D07-0E85-F761-C71CF6B36D67}"/>
              </a:ext>
            </a:extLst>
          </p:cNvPr>
          <p:cNvSpPr>
            <a:spLocks noGrp="1"/>
          </p:cNvSpPr>
          <p:nvPr>
            <p:ph type="sldNum" sz="quarter" idx="12"/>
          </p:nvPr>
        </p:nvSpPr>
        <p:spPr/>
        <p:txBody>
          <a:bodyPr/>
          <a:lstStyle/>
          <a:p>
            <a:pPr>
              <a:defRPr/>
            </a:pPr>
            <a:fld id="{512A34C5-A7E8-4629-B921-404C04172488}" type="slidenum">
              <a:rPr lang="es-ES" smtClean="0"/>
              <a:pPr>
                <a:defRPr/>
              </a:pPr>
              <a:t>55</a:t>
            </a:fld>
            <a:endParaRPr lang="es-E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fontScale="90000"/>
          </a:bodyPr>
          <a:lstStyle/>
          <a:p>
            <a:r>
              <a:rPr lang="es-CL" dirty="0"/>
              <a:t>Flotación</a:t>
            </a:r>
            <a:br>
              <a:rPr lang="es-CL" dirty="0"/>
            </a:br>
            <a:r>
              <a:rPr lang="es-CL" sz="3100" dirty="0"/>
              <a:t>Marca de </a:t>
            </a:r>
            <a:r>
              <a:rPr lang="es-CL" sz="3100" dirty="0" err="1"/>
              <a:t>Pimsoll</a:t>
            </a:r>
            <a:endParaRPr lang="es-CL" sz="3100" dirty="0"/>
          </a:p>
        </p:txBody>
      </p:sp>
      <p:sp>
        <p:nvSpPr>
          <p:cNvPr id="4" name="3 Marcador de texto"/>
          <p:cNvSpPr>
            <a:spLocks noGrp="1"/>
          </p:cNvSpPr>
          <p:nvPr>
            <p:ph type="body" sz="half" idx="2"/>
          </p:nvPr>
        </p:nvSpPr>
        <p:spPr/>
        <p:txBody>
          <a:bodyPr>
            <a:normAutofit fontScale="47500" lnSpcReduction="20000"/>
          </a:bodyPr>
          <a:lstStyle/>
          <a:p>
            <a:r>
              <a:rPr lang="es-CL" dirty="0"/>
              <a:t>La Figura adjunta muestra las marcas de línea de carga de una nave. </a:t>
            </a:r>
          </a:p>
          <a:p>
            <a:pPr lvl="1"/>
            <a:r>
              <a:rPr lang="es-CL" dirty="0"/>
              <a:t>El centro del disco está bajo la línea de cubierta a una distancia igual al Francobordo autorizado del buque. </a:t>
            </a:r>
          </a:p>
          <a:p>
            <a:pPr lvl="1"/>
            <a:r>
              <a:rPr lang="es-CL" dirty="0"/>
              <a:t>540 mm a proa del disco hay una línea vertical de 25 mm de grosor, con líneas horizontales que miden 230 x 25 mm a cada lado. </a:t>
            </a:r>
          </a:p>
          <a:p>
            <a:pPr lvl="1"/>
            <a:r>
              <a:rPr lang="es-CL" dirty="0"/>
              <a:t>El borde superior, marcado con  una "S" está en línea con la horizontal que atraviesa el disco  y ambas indican el calado máximo al que se puede cargar cuando flota en agua salada en verano. </a:t>
            </a:r>
          </a:p>
          <a:p>
            <a:pPr lvl="1"/>
            <a:r>
              <a:rPr lang="es-CL" dirty="0"/>
              <a:t>Encima de esta línea y apuntando hacia popa hay otra línea marcada con “F”, cuyo borde superior indica el calado máximo que se puede cargar cuando flota en agua dulce en Verano. </a:t>
            </a:r>
          </a:p>
          <a:p>
            <a:pPr lvl="2"/>
            <a:r>
              <a:rPr lang="es-CL" dirty="0"/>
              <a:t>Si se carga en este calado en agua dulce, el buque disminuirá automáticamente a "S" cuando se desplace por agua salada. </a:t>
            </a:r>
          </a:p>
          <a:p>
            <a:pPr lvl="2"/>
            <a:r>
              <a:rPr lang="es-CL" dirty="0"/>
              <a:t>La distancia perpendicular en milímetros entre los bordes superiores de estas dos líneas es, por lo tanto, el </a:t>
            </a:r>
            <a:r>
              <a:rPr lang="es-CL" b="1" dirty="0"/>
              <a:t>Permiso de agua dulce </a:t>
            </a:r>
            <a:r>
              <a:rPr lang="es-CL" dirty="0"/>
              <a:t>del buque.</a:t>
            </a:r>
          </a:p>
        </p:txBody>
      </p:sp>
      <p:pic>
        <p:nvPicPr>
          <p:cNvPr id="234501" name="Picture 5"/>
          <p:cNvPicPr>
            <a:picLocks noGrp="1" noChangeAspect="1" noChangeArrowheads="1"/>
          </p:cNvPicPr>
          <p:nvPr>
            <p:ph sz="half" idx="1"/>
          </p:nvPr>
        </p:nvPicPr>
        <p:blipFill>
          <a:blip r:embed="rId2"/>
          <a:srcRect/>
          <a:stretch>
            <a:fillRect/>
          </a:stretch>
        </p:blipFill>
        <p:spPr bwMode="auto">
          <a:xfrm>
            <a:off x="291609" y="1785926"/>
            <a:ext cx="4431179" cy="3286148"/>
          </a:xfrm>
          <a:prstGeom prst="rect">
            <a:avLst/>
          </a:prstGeom>
          <a:noFill/>
          <a:ln w="9525">
            <a:noFill/>
            <a:miter lim="800000"/>
            <a:headEnd/>
            <a:tailEnd/>
          </a:ln>
          <a:effectLst/>
        </p:spPr>
      </p:pic>
      <p:sp>
        <p:nvSpPr>
          <p:cNvPr id="2" name="Marcador de fecha 1">
            <a:extLst>
              <a:ext uri="{FF2B5EF4-FFF2-40B4-BE49-F238E27FC236}">
                <a16:creationId xmlns:a16="http://schemas.microsoft.com/office/drawing/2014/main" id="{DE28AB17-5415-5F5D-2703-E5CEABE728C0}"/>
              </a:ext>
            </a:extLst>
          </p:cNvPr>
          <p:cNvSpPr>
            <a:spLocks noGrp="1"/>
          </p:cNvSpPr>
          <p:nvPr>
            <p:ph type="dt" sz="half" idx="10"/>
          </p:nvPr>
        </p:nvSpPr>
        <p:spPr/>
        <p:txBody>
          <a:bodyPr/>
          <a:lstStyle/>
          <a:p>
            <a:pPr>
              <a:defRPr/>
            </a:pPr>
            <a:fld id="{02035B16-1469-45DF-BAD9-C2A0C3EDB46C}" type="datetime1">
              <a:rPr lang="es-CL" smtClean="0"/>
              <a:t>18-03-2024</a:t>
            </a:fld>
            <a:endParaRPr lang="es-ES" dirty="0"/>
          </a:p>
        </p:txBody>
      </p:sp>
      <p:sp>
        <p:nvSpPr>
          <p:cNvPr id="5" name="Marcador de pie de página 4">
            <a:extLst>
              <a:ext uri="{FF2B5EF4-FFF2-40B4-BE49-F238E27FC236}">
                <a16:creationId xmlns:a16="http://schemas.microsoft.com/office/drawing/2014/main" id="{C07F76DB-1FEB-034A-2D3E-F6AB19EA682B}"/>
              </a:ext>
            </a:extLst>
          </p:cNvPr>
          <p:cNvSpPr>
            <a:spLocks noGrp="1"/>
          </p:cNvSpPr>
          <p:nvPr>
            <p:ph type="ftr" sz="quarter" idx="11"/>
          </p:nvPr>
        </p:nvSpPr>
        <p:spPr/>
        <p:txBody>
          <a:bodyPr/>
          <a:lstStyle/>
          <a:p>
            <a:pPr>
              <a:defRPr/>
            </a:pPr>
            <a:r>
              <a:rPr lang="es-ES"/>
              <a:t>UT 1 Fundamentos de Estabilidad tercera parte</a:t>
            </a:r>
            <a:endParaRPr lang="es-ES" dirty="0"/>
          </a:p>
        </p:txBody>
      </p:sp>
      <p:sp>
        <p:nvSpPr>
          <p:cNvPr id="6" name="Marcador de número de diapositiva 5">
            <a:extLst>
              <a:ext uri="{FF2B5EF4-FFF2-40B4-BE49-F238E27FC236}">
                <a16:creationId xmlns:a16="http://schemas.microsoft.com/office/drawing/2014/main" id="{AEF62693-91CD-E556-CC51-AC5E39C55C19}"/>
              </a:ext>
            </a:extLst>
          </p:cNvPr>
          <p:cNvSpPr>
            <a:spLocks noGrp="1"/>
          </p:cNvSpPr>
          <p:nvPr>
            <p:ph type="sldNum" sz="quarter" idx="12"/>
          </p:nvPr>
        </p:nvSpPr>
        <p:spPr/>
        <p:txBody>
          <a:bodyPr/>
          <a:lstStyle/>
          <a:p>
            <a:pPr>
              <a:defRPr/>
            </a:pPr>
            <a:fld id="{1319301B-C8DD-4E2C-8C11-EA7AD44E6A18}" type="slidenum">
              <a:rPr lang="es-ES" smtClean="0"/>
              <a:pPr>
                <a:defRPr/>
              </a:pPr>
              <a:t>56</a:t>
            </a:fld>
            <a:endParaRPr lang="es-ES"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fontScale="90000"/>
          </a:bodyPr>
          <a:lstStyle/>
          <a:p>
            <a:r>
              <a:rPr lang="es-CL" dirty="0"/>
              <a:t>Flotación</a:t>
            </a:r>
            <a:br>
              <a:rPr lang="es-CL" dirty="0"/>
            </a:br>
            <a:r>
              <a:rPr lang="es-CL" sz="3100" dirty="0"/>
              <a:t>Marca de </a:t>
            </a:r>
            <a:r>
              <a:rPr lang="es-CL" sz="3100" dirty="0" err="1"/>
              <a:t>Pimsoll</a:t>
            </a:r>
            <a:endParaRPr lang="es-CL" sz="3100" dirty="0"/>
          </a:p>
        </p:txBody>
      </p:sp>
      <p:sp>
        <p:nvSpPr>
          <p:cNvPr id="4" name="3 Marcador de texto"/>
          <p:cNvSpPr>
            <a:spLocks noGrp="1"/>
          </p:cNvSpPr>
          <p:nvPr>
            <p:ph type="body" sz="half" idx="2"/>
          </p:nvPr>
        </p:nvSpPr>
        <p:spPr>
          <a:xfrm>
            <a:off x="4643438" y="1827213"/>
            <a:ext cx="4040187" cy="4114800"/>
          </a:xfrm>
        </p:spPr>
        <p:txBody>
          <a:bodyPr>
            <a:normAutofit fontScale="47500" lnSpcReduction="20000"/>
          </a:bodyPr>
          <a:lstStyle/>
          <a:p>
            <a:r>
              <a:rPr lang="es-CL" sz="3200" dirty="0"/>
              <a:t>Cuando la nave se carga en un puerto cuya agua tiene una densidad de entre agua dulce y salada, podrá cargarse hasta un calado tal, que cuando alcance el mar abierto y el agua salada, su calado se reduzca hasta alcanzar la marca “S”.</a:t>
            </a:r>
          </a:p>
          <a:p>
            <a:pPr lvl="1"/>
            <a:r>
              <a:rPr lang="es-CL" sz="2800" dirty="0"/>
              <a:t>Esto se conoce como “Autorización para densidad de agua del muelle o puerto (DWA)”. </a:t>
            </a:r>
          </a:p>
          <a:p>
            <a:r>
              <a:rPr lang="es-CL" sz="3200" dirty="0"/>
              <a:t>El DWA se puede estimar a partir de una fórmula:</a:t>
            </a:r>
          </a:p>
          <a:p>
            <a:pPr lvl="1"/>
            <a:r>
              <a:rPr lang="es-CL" sz="2700" dirty="0"/>
              <a:t>DWA = FWA (1.025 – d)/(1.025 - 1.000)</a:t>
            </a:r>
          </a:p>
          <a:p>
            <a:pPr lvl="1">
              <a:buNone/>
            </a:pPr>
            <a:r>
              <a:rPr lang="es-CL" sz="2800" dirty="0"/>
              <a:t>	o puede expresarse como:</a:t>
            </a:r>
          </a:p>
          <a:p>
            <a:pPr lvl="1"/>
            <a:r>
              <a:rPr lang="es-CL" sz="2700" dirty="0"/>
              <a:t>DWA = FWA (1025 – d)/25</a:t>
            </a:r>
          </a:p>
          <a:p>
            <a:pPr lvl="1">
              <a:buNone/>
            </a:pPr>
            <a:r>
              <a:rPr lang="es-CL" sz="2700" dirty="0"/>
              <a:t>	donde d = la densidad del agua en la que flota el barco.</a:t>
            </a:r>
          </a:p>
          <a:p>
            <a:r>
              <a:rPr lang="es-CL" sz="3100" dirty="0"/>
              <a:t>EL siguiente video en Inglés ilustra este concepto:</a:t>
            </a:r>
          </a:p>
          <a:p>
            <a:pPr lvl="2">
              <a:buNone/>
            </a:pPr>
            <a:r>
              <a:rPr lang="es-CL" sz="3100" dirty="0"/>
              <a:t>	</a:t>
            </a:r>
            <a:r>
              <a:rPr lang="es-CL" sz="3100" dirty="0">
                <a:hlinkClick r:id="rId2"/>
              </a:rPr>
              <a:t>https://www.youtube.com/watch?v=GUfnDbI_iaQ</a:t>
            </a:r>
            <a:r>
              <a:rPr lang="es-CL" sz="3100" dirty="0"/>
              <a:t> </a:t>
            </a:r>
          </a:p>
          <a:p>
            <a:pPr lvl="1"/>
            <a:endParaRPr lang="es-CL" dirty="0"/>
          </a:p>
        </p:txBody>
      </p:sp>
      <p:pic>
        <p:nvPicPr>
          <p:cNvPr id="7" name="Picture 2" descr="Imagen relacionada"/>
          <p:cNvPicPr>
            <a:picLocks noGrp="1" noChangeAspect="1" noChangeArrowheads="1"/>
          </p:cNvPicPr>
          <p:nvPr>
            <p:ph sz="half" idx="1"/>
          </p:nvPr>
        </p:nvPicPr>
        <p:blipFill>
          <a:blip r:embed="rId3" cstate="print"/>
          <a:srcRect/>
          <a:stretch>
            <a:fillRect/>
          </a:stretch>
        </p:blipFill>
        <p:spPr bwMode="auto">
          <a:xfrm>
            <a:off x="650503" y="1785926"/>
            <a:ext cx="3832004" cy="2928958"/>
          </a:xfrm>
          <a:prstGeom prst="rect">
            <a:avLst/>
          </a:prstGeom>
          <a:noFill/>
        </p:spPr>
      </p:pic>
      <p:sp>
        <p:nvSpPr>
          <p:cNvPr id="2" name="Marcador de fecha 1">
            <a:extLst>
              <a:ext uri="{FF2B5EF4-FFF2-40B4-BE49-F238E27FC236}">
                <a16:creationId xmlns:a16="http://schemas.microsoft.com/office/drawing/2014/main" id="{C1D70013-C676-B1E1-4AB2-C2B8B44B974D}"/>
              </a:ext>
            </a:extLst>
          </p:cNvPr>
          <p:cNvSpPr>
            <a:spLocks noGrp="1"/>
          </p:cNvSpPr>
          <p:nvPr>
            <p:ph type="dt" sz="half" idx="10"/>
          </p:nvPr>
        </p:nvSpPr>
        <p:spPr/>
        <p:txBody>
          <a:bodyPr/>
          <a:lstStyle/>
          <a:p>
            <a:pPr>
              <a:defRPr/>
            </a:pPr>
            <a:fld id="{57CADD84-486B-4B60-B4CE-766F75B2EE1B}" type="datetime1">
              <a:rPr lang="es-CL" smtClean="0"/>
              <a:t>18-03-2024</a:t>
            </a:fld>
            <a:endParaRPr lang="es-ES" dirty="0"/>
          </a:p>
        </p:txBody>
      </p:sp>
      <p:sp>
        <p:nvSpPr>
          <p:cNvPr id="5" name="Marcador de pie de página 4">
            <a:extLst>
              <a:ext uri="{FF2B5EF4-FFF2-40B4-BE49-F238E27FC236}">
                <a16:creationId xmlns:a16="http://schemas.microsoft.com/office/drawing/2014/main" id="{2A4AAA0C-03B0-90AD-EE84-CDF93F5DF4BF}"/>
              </a:ext>
            </a:extLst>
          </p:cNvPr>
          <p:cNvSpPr>
            <a:spLocks noGrp="1"/>
          </p:cNvSpPr>
          <p:nvPr>
            <p:ph type="ftr" sz="quarter" idx="11"/>
          </p:nvPr>
        </p:nvSpPr>
        <p:spPr/>
        <p:txBody>
          <a:bodyPr/>
          <a:lstStyle/>
          <a:p>
            <a:pPr>
              <a:defRPr/>
            </a:pPr>
            <a:r>
              <a:rPr lang="es-ES"/>
              <a:t>UT 1 Fundamentos de Estabilidad tercera parte</a:t>
            </a:r>
            <a:endParaRPr lang="es-ES" dirty="0"/>
          </a:p>
        </p:txBody>
      </p:sp>
      <p:sp>
        <p:nvSpPr>
          <p:cNvPr id="6" name="Marcador de número de diapositiva 5">
            <a:extLst>
              <a:ext uri="{FF2B5EF4-FFF2-40B4-BE49-F238E27FC236}">
                <a16:creationId xmlns:a16="http://schemas.microsoft.com/office/drawing/2014/main" id="{B865BDE7-7735-C9CC-E880-109B80C0832D}"/>
              </a:ext>
            </a:extLst>
          </p:cNvPr>
          <p:cNvSpPr>
            <a:spLocks noGrp="1"/>
          </p:cNvSpPr>
          <p:nvPr>
            <p:ph type="sldNum" sz="quarter" idx="12"/>
          </p:nvPr>
        </p:nvSpPr>
        <p:spPr/>
        <p:txBody>
          <a:bodyPr/>
          <a:lstStyle/>
          <a:p>
            <a:pPr>
              <a:defRPr/>
            </a:pPr>
            <a:fld id="{1319301B-C8DD-4E2C-8C11-EA7AD44E6A18}" type="slidenum">
              <a:rPr lang="es-ES" smtClean="0"/>
              <a:pPr>
                <a:defRPr/>
              </a:pPr>
              <a:t>57</a:t>
            </a:fld>
            <a:endParaRPr lang="es-ES"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fontScale="90000"/>
          </a:bodyPr>
          <a:lstStyle/>
          <a:p>
            <a:r>
              <a:rPr lang="es-CL" dirty="0"/>
              <a:t>Flotación</a:t>
            </a:r>
            <a:br>
              <a:rPr lang="es-CL" dirty="0"/>
            </a:br>
            <a:r>
              <a:rPr lang="es-CL" sz="3100" dirty="0"/>
              <a:t>Marca de </a:t>
            </a:r>
            <a:r>
              <a:rPr lang="es-CL" sz="3100" dirty="0" err="1"/>
              <a:t>Pimsoll</a:t>
            </a:r>
            <a:r>
              <a:rPr lang="es-CL" sz="3100" dirty="0"/>
              <a:t> - Ejercicios</a:t>
            </a:r>
          </a:p>
        </p:txBody>
      </p:sp>
      <p:sp>
        <p:nvSpPr>
          <p:cNvPr id="5" name="4 Marcador de contenido"/>
          <p:cNvSpPr>
            <a:spLocks noGrp="1"/>
          </p:cNvSpPr>
          <p:nvPr>
            <p:ph type="body" sz="half" idx="1"/>
          </p:nvPr>
        </p:nvSpPr>
        <p:spPr/>
        <p:txBody>
          <a:bodyPr>
            <a:normAutofit fontScale="92500"/>
          </a:bodyPr>
          <a:lstStyle/>
          <a:p>
            <a:r>
              <a:rPr lang="es-CL" dirty="0"/>
              <a:t>Ejercicio</a:t>
            </a:r>
          </a:p>
          <a:p>
            <a:pPr lvl="1"/>
            <a:r>
              <a:rPr lang="es-CL" dirty="0"/>
              <a:t>Un buque se encuentra en un puerto en un estuario en que la densidad del agua en que flota es de 1010 kg/m3 y su FWA es de 150 mm.</a:t>
            </a:r>
          </a:p>
          <a:p>
            <a:pPr lvl="1"/>
            <a:r>
              <a:rPr lang="es-CL" dirty="0"/>
              <a:t>Encontrar el cambio de calado cuando regresa a mar abierto.</a:t>
            </a:r>
          </a:p>
        </p:txBody>
      </p:sp>
      <p:pic>
        <p:nvPicPr>
          <p:cNvPr id="236546" name="Picture 2"/>
          <p:cNvPicPr>
            <a:picLocks noGrp="1" noChangeAspect="1" noChangeArrowheads="1"/>
          </p:cNvPicPr>
          <p:nvPr>
            <p:ph type="clipArt" sz="half" idx="2"/>
          </p:nvPr>
        </p:nvPicPr>
        <p:blipFill>
          <a:blip r:embed="rId2"/>
          <a:srcRect/>
          <a:stretch>
            <a:fillRect/>
          </a:stretch>
        </p:blipFill>
        <p:spPr bwMode="auto">
          <a:xfrm>
            <a:off x="4500562" y="1785925"/>
            <a:ext cx="4143404" cy="1284247"/>
          </a:xfrm>
          <a:prstGeom prst="rect">
            <a:avLst/>
          </a:prstGeom>
          <a:noFill/>
          <a:ln w="9525">
            <a:noFill/>
            <a:miter lim="800000"/>
            <a:headEnd/>
            <a:tailEnd/>
          </a:ln>
          <a:effectLst/>
        </p:spPr>
      </p:pic>
      <p:sp>
        <p:nvSpPr>
          <p:cNvPr id="10" name="4 Marcador de contenido"/>
          <p:cNvSpPr txBox="1">
            <a:spLocks/>
          </p:cNvSpPr>
          <p:nvPr/>
        </p:nvSpPr>
        <p:spPr>
          <a:xfrm>
            <a:off x="5000628" y="3071810"/>
            <a:ext cx="3733800" cy="2971792"/>
          </a:xfrm>
          <a:prstGeom prst="rect">
            <a:avLst/>
          </a:prstGeom>
        </p:spPr>
        <p:txBody>
          <a:bodyPr vert="horz">
            <a:normAutofit fontScale="550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s-CL" sz="2700" b="1" i="0" u="none" strike="noStrike" kern="1200" cap="none" spc="0" normalizeH="0" baseline="0" noProof="0" dirty="0">
                <a:ln>
                  <a:noFill/>
                </a:ln>
                <a:solidFill>
                  <a:schemeClr val="tx1"/>
                </a:solidFill>
                <a:effectLst/>
                <a:uLnTx/>
                <a:uFillTx/>
                <a:latin typeface="+mn-lt"/>
                <a:ea typeface="+mn-ea"/>
                <a:cs typeface="+mn-cs"/>
              </a:rPr>
              <a:t>Resolución:</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s-CL" sz="2700" dirty="0">
                <a:latin typeface="+mn-lt"/>
                <a:cs typeface="+mn-cs"/>
              </a:rPr>
              <a:t>Sea x el cambio de calado en mm</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s-CL" sz="2700" b="0" i="0" u="none" strike="noStrike" kern="1200" cap="none" spc="0" normalizeH="0" baseline="0" noProof="0" dirty="0">
                <a:ln>
                  <a:noFill/>
                </a:ln>
                <a:solidFill>
                  <a:schemeClr val="tx1"/>
                </a:solidFill>
                <a:effectLst/>
                <a:uLnTx/>
                <a:uFillTx/>
                <a:latin typeface="+mn-lt"/>
                <a:ea typeface="+mn-ea"/>
                <a:cs typeface="+mn-cs"/>
              </a:rPr>
              <a:t>Entonces:</a:t>
            </a: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s-CL" sz="2700" dirty="0">
                <a:latin typeface="+mn-lt"/>
                <a:cs typeface="+mn-cs"/>
              </a:rPr>
              <a:t>	  </a:t>
            </a:r>
            <a:r>
              <a:rPr lang="es-CL" sz="2700" u="sng" dirty="0">
                <a:latin typeface="+mn-lt"/>
                <a:cs typeface="+mn-cs"/>
              </a:rPr>
              <a:t>x</a:t>
            </a:r>
            <a:r>
              <a:rPr lang="es-CL" sz="2700" dirty="0">
                <a:latin typeface="+mn-lt"/>
                <a:cs typeface="+mn-cs"/>
              </a:rPr>
              <a:t>  	= </a:t>
            </a:r>
            <a:r>
              <a:rPr lang="es-CL" sz="2700" u="sng" dirty="0">
                <a:latin typeface="+mn-lt"/>
                <a:cs typeface="+mn-cs"/>
              </a:rPr>
              <a:t>1025 - 1010</a:t>
            </a:r>
            <a:r>
              <a:rPr kumimoji="0" lang="es-CL" sz="2700" b="0" i="0" u="none" strike="noStrike" kern="1200" cap="none" spc="0" normalizeH="0" baseline="0" noProof="0" dirty="0">
                <a:ln>
                  <a:noFill/>
                </a:ln>
                <a:solidFill>
                  <a:schemeClr val="tx1"/>
                </a:solidFill>
                <a:effectLst/>
                <a:uLnTx/>
                <a:uFillTx/>
                <a:latin typeface="+mn-lt"/>
                <a:ea typeface="+mn-ea"/>
                <a:cs typeface="+mn-cs"/>
              </a:rPr>
              <a:t> </a:t>
            </a: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s-CL" sz="2700" dirty="0">
                <a:latin typeface="+mn-lt"/>
                <a:cs typeface="+mn-cs"/>
              </a:rPr>
              <a:t>	FWA	           25</a:t>
            </a: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kumimoji="0" lang="es-CL" sz="2700" b="0" i="0" u="none" strike="noStrike" kern="1200" cap="none" spc="0" normalizeH="0" baseline="0" noProof="0" dirty="0">
                <a:ln>
                  <a:noFill/>
                </a:ln>
                <a:solidFill>
                  <a:schemeClr val="tx1"/>
                </a:solidFill>
                <a:effectLst/>
                <a:uLnTx/>
                <a:uFillTx/>
                <a:latin typeface="+mn-lt"/>
                <a:ea typeface="+mn-ea"/>
                <a:cs typeface="+mn-cs"/>
              </a:rPr>
              <a:t>	  x	 = 150 x </a:t>
            </a:r>
            <a:r>
              <a:rPr kumimoji="0" lang="es-CL" sz="2700" b="0" i="0" u="sng" strike="noStrike" kern="1200" cap="none" spc="0" normalizeH="0" baseline="0" noProof="0" dirty="0">
                <a:ln>
                  <a:noFill/>
                </a:ln>
                <a:solidFill>
                  <a:schemeClr val="tx1"/>
                </a:solidFill>
                <a:effectLst/>
                <a:uLnTx/>
                <a:uFillTx/>
                <a:latin typeface="+mn-lt"/>
                <a:ea typeface="+mn-ea"/>
                <a:cs typeface="+mn-cs"/>
              </a:rPr>
              <a:t>15</a:t>
            </a: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s-CL" sz="2700" dirty="0">
                <a:latin typeface="+mn-lt"/>
                <a:cs typeface="+mn-cs"/>
              </a:rPr>
              <a:t>		               25</a:t>
            </a: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kumimoji="0" lang="es-CL" sz="2700" b="0" i="0" u="none" strike="noStrike" kern="1200" cap="none" spc="0" normalizeH="0" baseline="0" noProof="0" dirty="0">
                <a:ln>
                  <a:noFill/>
                </a:ln>
                <a:solidFill>
                  <a:schemeClr val="tx1"/>
                </a:solidFill>
                <a:effectLst/>
                <a:uLnTx/>
                <a:uFillTx/>
                <a:latin typeface="+mn-lt"/>
                <a:ea typeface="+mn-ea"/>
                <a:cs typeface="+mn-cs"/>
              </a:rPr>
              <a:t>	  x	  = 90 mm</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s-CL" sz="2700" b="0" i="0" u="none" strike="noStrike" kern="1200" cap="none" spc="0" normalizeH="0" baseline="0" noProof="0" dirty="0" err="1">
                <a:ln>
                  <a:noFill/>
                </a:ln>
                <a:solidFill>
                  <a:schemeClr val="tx1"/>
                </a:solidFill>
                <a:effectLst/>
                <a:uLnTx/>
                <a:uFillTx/>
                <a:latin typeface="+mn-lt"/>
                <a:ea typeface="+mn-ea"/>
                <a:cs typeface="+mn-cs"/>
              </a:rPr>
              <a:t>Resp</a:t>
            </a:r>
            <a:r>
              <a:rPr kumimoji="0" lang="es-CL" sz="2700" b="0" i="0" u="none" strike="noStrike" kern="1200" cap="none" spc="0" normalizeH="0" baseline="0" noProof="0" dirty="0">
                <a:ln>
                  <a:noFill/>
                </a:ln>
                <a:solidFill>
                  <a:schemeClr val="tx1"/>
                </a:solidFill>
                <a:effectLst/>
                <a:uLnTx/>
                <a:uFillTx/>
                <a:latin typeface="+mn-lt"/>
                <a:ea typeface="+mn-ea"/>
                <a:cs typeface="+mn-cs"/>
              </a:rPr>
              <a:t>.: el calado aumentará</a:t>
            </a:r>
            <a:r>
              <a:rPr kumimoji="0" lang="es-CL" sz="2700" b="0" i="0" u="none" strike="noStrike" kern="1200" cap="none" spc="0" normalizeH="0" noProof="0" dirty="0">
                <a:ln>
                  <a:noFill/>
                </a:ln>
                <a:solidFill>
                  <a:schemeClr val="tx1"/>
                </a:solidFill>
                <a:effectLst/>
                <a:uLnTx/>
                <a:uFillTx/>
                <a:latin typeface="+mn-lt"/>
                <a:ea typeface="+mn-ea"/>
                <a:cs typeface="+mn-cs"/>
              </a:rPr>
              <a:t> en 	 90 mm; es decir, en 9 cm</a:t>
            </a:r>
            <a:endParaRPr kumimoji="0" lang="es-CL"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2" name="Marcador de fecha 1">
            <a:extLst>
              <a:ext uri="{FF2B5EF4-FFF2-40B4-BE49-F238E27FC236}">
                <a16:creationId xmlns:a16="http://schemas.microsoft.com/office/drawing/2014/main" id="{069AC8D7-8572-ED0A-CBDE-B5EA38F23EA7}"/>
              </a:ext>
            </a:extLst>
          </p:cNvPr>
          <p:cNvSpPr>
            <a:spLocks noGrp="1"/>
          </p:cNvSpPr>
          <p:nvPr>
            <p:ph type="dt" sz="half" idx="10"/>
          </p:nvPr>
        </p:nvSpPr>
        <p:spPr/>
        <p:txBody>
          <a:bodyPr/>
          <a:lstStyle/>
          <a:p>
            <a:fld id="{C1E28E7D-7BD4-4B25-9387-4F269878C761}" type="datetime1">
              <a:rPr lang="es-CL" smtClean="0"/>
              <a:t>18-03-2024</a:t>
            </a:fld>
            <a:endParaRPr lang="es-ES"/>
          </a:p>
        </p:txBody>
      </p:sp>
      <p:sp>
        <p:nvSpPr>
          <p:cNvPr id="4" name="Marcador de pie de página 3">
            <a:extLst>
              <a:ext uri="{FF2B5EF4-FFF2-40B4-BE49-F238E27FC236}">
                <a16:creationId xmlns:a16="http://schemas.microsoft.com/office/drawing/2014/main" id="{7F8AF809-5F8C-C514-C8CF-B2E1AFD0CE35}"/>
              </a:ext>
            </a:extLst>
          </p:cNvPr>
          <p:cNvSpPr>
            <a:spLocks noGrp="1"/>
          </p:cNvSpPr>
          <p:nvPr>
            <p:ph type="ftr" sz="quarter" idx="11"/>
          </p:nvPr>
        </p:nvSpPr>
        <p:spPr/>
        <p:txBody>
          <a:bodyPr/>
          <a:lstStyle/>
          <a:p>
            <a:r>
              <a:rPr lang="es-ES"/>
              <a:t>UT 1 Fundamentos de Estabilidad tercera parte</a:t>
            </a:r>
          </a:p>
        </p:txBody>
      </p:sp>
      <p:sp>
        <p:nvSpPr>
          <p:cNvPr id="6" name="Marcador de número de diapositiva 5">
            <a:extLst>
              <a:ext uri="{FF2B5EF4-FFF2-40B4-BE49-F238E27FC236}">
                <a16:creationId xmlns:a16="http://schemas.microsoft.com/office/drawing/2014/main" id="{BC7B9320-F8A2-50FD-8852-645EAAFE5417}"/>
              </a:ext>
            </a:extLst>
          </p:cNvPr>
          <p:cNvSpPr>
            <a:spLocks noGrp="1"/>
          </p:cNvSpPr>
          <p:nvPr>
            <p:ph type="sldNum" sz="quarter" idx="12"/>
          </p:nvPr>
        </p:nvSpPr>
        <p:spPr/>
        <p:txBody>
          <a:bodyPr/>
          <a:lstStyle/>
          <a:p>
            <a:fld id="{85CA58BB-6083-40E6-B52A-C93F0778D315}" type="slidenum">
              <a:rPr lang="es-ES" smtClean="0"/>
              <a:pPr/>
              <a:t>58</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6546"/>
                                        </p:tgtEl>
                                        <p:attrNameLst>
                                          <p:attrName>style.visibility</p:attrName>
                                        </p:attrNameLst>
                                      </p:cBhvr>
                                      <p:to>
                                        <p:strVal val="visible"/>
                                      </p:to>
                                    </p:set>
                                    <p:animEffect transition="in" filter="fade">
                                      <p:cBhvr>
                                        <p:cTn id="7" dur="2000"/>
                                        <p:tgtEl>
                                          <p:spTgt spid="23654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dissolve">
                                      <p:cBhvr>
                                        <p:cTn id="12" dur="500"/>
                                        <p:tgtEl>
                                          <p:spTgt spid="10">
                                            <p:txEl>
                                              <p:pRg st="0" end="0"/>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animEffect transition="in" filter="dissolve">
                                      <p:cBhvr>
                                        <p:cTn id="15" dur="500"/>
                                        <p:tgtEl>
                                          <p:spTgt spid="10">
                                            <p:txEl>
                                              <p:pRg st="1" end="1"/>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10">
                                            <p:txEl>
                                              <p:pRg st="2" end="2"/>
                                            </p:txEl>
                                          </p:spTgt>
                                        </p:tgtEl>
                                        <p:attrNameLst>
                                          <p:attrName>style.visibility</p:attrName>
                                        </p:attrNameLst>
                                      </p:cBhvr>
                                      <p:to>
                                        <p:strVal val="visible"/>
                                      </p:to>
                                    </p:set>
                                    <p:animEffect transition="in" filter="dissolve">
                                      <p:cBhvr>
                                        <p:cTn id="18" dur="500"/>
                                        <p:tgtEl>
                                          <p:spTgt spid="10">
                                            <p:txEl>
                                              <p:pRg st="2" end="2"/>
                                            </p:txEl>
                                          </p:spTgt>
                                        </p:tgtEl>
                                      </p:cBhvr>
                                    </p:animEffect>
                                  </p:childTnLst>
                                </p:cTn>
                              </p:par>
                              <p:par>
                                <p:cTn id="19" presetID="9" presetClass="entr" presetSubtype="0" fill="hold" nodeType="with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dissolve">
                                      <p:cBhvr>
                                        <p:cTn id="21" dur="500"/>
                                        <p:tgtEl>
                                          <p:spTgt spid="10">
                                            <p:txEl>
                                              <p:pRg st="3" end="3"/>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10">
                                            <p:txEl>
                                              <p:pRg st="4" end="4"/>
                                            </p:txEl>
                                          </p:spTgt>
                                        </p:tgtEl>
                                        <p:attrNameLst>
                                          <p:attrName>style.visibility</p:attrName>
                                        </p:attrNameLst>
                                      </p:cBhvr>
                                      <p:to>
                                        <p:strVal val="visible"/>
                                      </p:to>
                                    </p:set>
                                    <p:animEffect transition="in" filter="dissolve">
                                      <p:cBhvr>
                                        <p:cTn id="24" dur="500"/>
                                        <p:tgtEl>
                                          <p:spTgt spid="10">
                                            <p:txEl>
                                              <p:pRg st="4" end="4"/>
                                            </p:txEl>
                                          </p:spTgt>
                                        </p:tgtEl>
                                      </p:cBhvr>
                                    </p:animEffect>
                                  </p:childTnLst>
                                </p:cTn>
                              </p:par>
                              <p:par>
                                <p:cTn id="25" presetID="9" presetClass="entr" presetSubtype="0" fill="hold" nodeType="with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dissolve">
                                      <p:cBhvr>
                                        <p:cTn id="27" dur="500"/>
                                        <p:tgtEl>
                                          <p:spTgt spid="10">
                                            <p:txEl>
                                              <p:pRg st="5" end="5"/>
                                            </p:txEl>
                                          </p:spTgt>
                                        </p:tgtEl>
                                      </p:cBhvr>
                                    </p:animEffect>
                                  </p:childTnLst>
                                </p:cTn>
                              </p:par>
                              <p:par>
                                <p:cTn id="28" presetID="9" presetClass="entr" presetSubtype="0" fill="hold" nodeType="withEffect">
                                  <p:stCondLst>
                                    <p:cond delay="0"/>
                                  </p:stCondLst>
                                  <p:childTnLst>
                                    <p:set>
                                      <p:cBhvr>
                                        <p:cTn id="29" dur="1" fill="hold">
                                          <p:stCondLst>
                                            <p:cond delay="0"/>
                                          </p:stCondLst>
                                        </p:cTn>
                                        <p:tgtEl>
                                          <p:spTgt spid="10">
                                            <p:txEl>
                                              <p:pRg st="6" end="6"/>
                                            </p:txEl>
                                          </p:spTgt>
                                        </p:tgtEl>
                                        <p:attrNameLst>
                                          <p:attrName>style.visibility</p:attrName>
                                        </p:attrNameLst>
                                      </p:cBhvr>
                                      <p:to>
                                        <p:strVal val="visible"/>
                                      </p:to>
                                    </p:set>
                                    <p:animEffect transition="in" filter="dissolve">
                                      <p:cBhvr>
                                        <p:cTn id="30" dur="500"/>
                                        <p:tgtEl>
                                          <p:spTgt spid="10">
                                            <p:txEl>
                                              <p:pRg st="6" end="6"/>
                                            </p:txEl>
                                          </p:spTgt>
                                        </p:tgtEl>
                                      </p:cBhvr>
                                    </p:animEffect>
                                  </p:childTnLst>
                                </p:cTn>
                              </p:par>
                              <p:par>
                                <p:cTn id="31" presetID="9" presetClass="entr" presetSubtype="0" fill="hold" nodeType="withEffect">
                                  <p:stCondLst>
                                    <p:cond delay="0"/>
                                  </p:stCondLst>
                                  <p:childTnLst>
                                    <p:set>
                                      <p:cBhvr>
                                        <p:cTn id="32" dur="1" fill="hold">
                                          <p:stCondLst>
                                            <p:cond delay="0"/>
                                          </p:stCondLst>
                                        </p:cTn>
                                        <p:tgtEl>
                                          <p:spTgt spid="10">
                                            <p:txEl>
                                              <p:pRg st="7" end="7"/>
                                            </p:txEl>
                                          </p:spTgt>
                                        </p:tgtEl>
                                        <p:attrNameLst>
                                          <p:attrName>style.visibility</p:attrName>
                                        </p:attrNameLst>
                                      </p:cBhvr>
                                      <p:to>
                                        <p:strVal val="visible"/>
                                      </p:to>
                                    </p:set>
                                    <p:animEffect transition="in" filter="dissolve">
                                      <p:cBhvr>
                                        <p:cTn id="33" dur="500"/>
                                        <p:tgtEl>
                                          <p:spTgt spid="10">
                                            <p:txEl>
                                              <p:pRg st="7" end="7"/>
                                            </p:txEl>
                                          </p:spTgt>
                                        </p:tgtEl>
                                      </p:cBhvr>
                                    </p:animEffect>
                                  </p:childTnLst>
                                </p:cTn>
                              </p:par>
                              <p:par>
                                <p:cTn id="34" presetID="9" presetClass="entr" presetSubtype="0" fill="hold" nodeType="withEffect">
                                  <p:stCondLst>
                                    <p:cond delay="0"/>
                                  </p:stCondLst>
                                  <p:childTnLst>
                                    <p:set>
                                      <p:cBhvr>
                                        <p:cTn id="35" dur="1" fill="hold">
                                          <p:stCondLst>
                                            <p:cond delay="0"/>
                                          </p:stCondLst>
                                        </p:cTn>
                                        <p:tgtEl>
                                          <p:spTgt spid="10">
                                            <p:txEl>
                                              <p:pRg st="8" end="8"/>
                                            </p:txEl>
                                          </p:spTgt>
                                        </p:tgtEl>
                                        <p:attrNameLst>
                                          <p:attrName>style.visibility</p:attrName>
                                        </p:attrNameLst>
                                      </p:cBhvr>
                                      <p:to>
                                        <p:strVal val="visible"/>
                                      </p:to>
                                    </p:set>
                                    <p:animEffect transition="in" filter="dissolve">
                                      <p:cBhvr>
                                        <p:cTn id="36" dur="500"/>
                                        <p:tgtEl>
                                          <p:spTgt spid="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fontScale="90000"/>
          </a:bodyPr>
          <a:lstStyle/>
          <a:p>
            <a:r>
              <a:rPr lang="es-CL" dirty="0"/>
              <a:t>Flotación</a:t>
            </a:r>
            <a:br>
              <a:rPr lang="es-CL" dirty="0"/>
            </a:br>
            <a:r>
              <a:rPr lang="es-CL" sz="3100" dirty="0"/>
              <a:t>Marca de </a:t>
            </a:r>
            <a:r>
              <a:rPr lang="es-CL" sz="3100" dirty="0" err="1"/>
              <a:t>Pimsoll</a:t>
            </a:r>
            <a:r>
              <a:rPr lang="es-CL" sz="3100" dirty="0"/>
              <a:t> - Ejercicios</a:t>
            </a:r>
          </a:p>
        </p:txBody>
      </p:sp>
      <p:sp>
        <p:nvSpPr>
          <p:cNvPr id="5" name="4 Marcador de contenido"/>
          <p:cNvSpPr>
            <a:spLocks noGrp="1"/>
          </p:cNvSpPr>
          <p:nvPr>
            <p:ph type="body" sz="half" idx="1"/>
          </p:nvPr>
        </p:nvSpPr>
        <p:spPr/>
        <p:txBody>
          <a:bodyPr>
            <a:normAutofit fontScale="70000" lnSpcReduction="20000"/>
          </a:bodyPr>
          <a:lstStyle/>
          <a:p>
            <a:r>
              <a:rPr lang="es-CL" dirty="0"/>
              <a:t>Ejercicio</a:t>
            </a:r>
          </a:p>
          <a:p>
            <a:pPr lvl="1"/>
            <a:r>
              <a:rPr lang="es-CL" dirty="0"/>
              <a:t>Un buque se está cargando en Verano en un puerto en el que la densidad del agua en que flota es de 1005 kg/m3. Su FWA es de 62,5 y el TPC = 15 toneladas.</a:t>
            </a:r>
          </a:p>
          <a:p>
            <a:pPr lvl="1"/>
            <a:r>
              <a:rPr lang="es-CL" dirty="0"/>
              <a:t>El extremo inferior de la línea de carga de verano “S” de babor se encuentra en la línea de agua, mientras que la de estribor se encuentra 5 cm sobre la línea de agua.</a:t>
            </a:r>
          </a:p>
          <a:p>
            <a:pPr lvl="1"/>
            <a:r>
              <a:rPr lang="es-CL" dirty="0"/>
              <a:t>Encontrar cuánta carga puede recibir el buque para para que en mar abierto se encuentre con el calado máximo autorizado .</a:t>
            </a:r>
          </a:p>
        </p:txBody>
      </p:sp>
      <p:sp>
        <p:nvSpPr>
          <p:cNvPr id="10" name="4 Marcador de contenido"/>
          <p:cNvSpPr txBox="1">
            <a:spLocks/>
          </p:cNvSpPr>
          <p:nvPr/>
        </p:nvSpPr>
        <p:spPr>
          <a:xfrm>
            <a:off x="5000628" y="2714620"/>
            <a:ext cx="3733800" cy="2971792"/>
          </a:xfrm>
          <a:prstGeom prst="rect">
            <a:avLst/>
          </a:prstGeom>
        </p:spPr>
        <p:txBody>
          <a:bodyPr vert="horz">
            <a:normAutofit fontScale="475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s-CL" sz="2700" b="1" i="0" u="none" strike="noStrike" kern="1200" cap="none" spc="0" normalizeH="0" baseline="0" noProof="0" dirty="0">
                <a:ln>
                  <a:noFill/>
                </a:ln>
                <a:solidFill>
                  <a:schemeClr val="tx1"/>
                </a:solidFill>
                <a:effectLst/>
                <a:uLnTx/>
                <a:uFillTx/>
                <a:latin typeface="+mn-lt"/>
                <a:ea typeface="+mn-ea"/>
                <a:cs typeface="+mn-cs"/>
              </a:rPr>
              <a:t>Resolución:</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s-CL" sz="2700" dirty="0">
                <a:latin typeface="+mn-lt"/>
                <a:cs typeface="+mn-cs"/>
              </a:rPr>
              <a:t>El buque se encuentra escorado hacia babor, por lo que si se adriza, el extremo inferior de cada línea “S” se encontrará 25 mm sobre la línea de agua.</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s-CL" sz="2700" b="0" i="0" u="none" strike="noStrike" kern="1200" cap="none" spc="0" normalizeH="0" baseline="0" noProof="0" dirty="0">
                <a:ln>
                  <a:noFill/>
                </a:ln>
                <a:solidFill>
                  <a:schemeClr val="tx1"/>
                </a:solidFill>
                <a:effectLst/>
                <a:uLnTx/>
                <a:uFillTx/>
                <a:latin typeface="+mn-lt"/>
                <a:ea typeface="+mn-ea"/>
                <a:cs typeface="+mn-cs"/>
              </a:rPr>
              <a:t>Además,</a:t>
            </a:r>
            <a:r>
              <a:rPr kumimoji="0" lang="es-CL" sz="2700" b="0" i="0" u="none" strike="noStrike" kern="1200" cap="none" spc="0" normalizeH="0" noProof="0" dirty="0">
                <a:ln>
                  <a:noFill/>
                </a:ln>
                <a:solidFill>
                  <a:schemeClr val="tx1"/>
                </a:solidFill>
                <a:effectLst/>
                <a:uLnTx/>
                <a:uFillTx/>
                <a:latin typeface="+mn-lt"/>
                <a:ea typeface="+mn-ea"/>
                <a:cs typeface="+mn-cs"/>
              </a:rPr>
              <a:t> como la línea “S” tiene un espesor de 25 mm y su extremo superior se encuentra 50 mm sobre la línea de agua.</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es-CL" sz="2700" dirty="0">
                <a:latin typeface="+mn-lt"/>
                <a:cs typeface="+mn-cs"/>
              </a:rPr>
              <a:t>Debido a lo anterior,</a:t>
            </a:r>
            <a:r>
              <a:rPr kumimoji="0" lang="es-CL" sz="2700" b="0" i="0" u="none" strike="noStrike" kern="1200" cap="none" spc="0" normalizeH="0" noProof="0" dirty="0">
                <a:ln>
                  <a:noFill/>
                </a:ln>
                <a:solidFill>
                  <a:schemeClr val="tx1"/>
                </a:solidFill>
                <a:effectLst/>
                <a:uLnTx/>
                <a:uFillTx/>
                <a:latin typeface="+mn-lt"/>
                <a:ea typeface="+mn-ea"/>
                <a:cs typeface="+mn-cs"/>
              </a:rPr>
              <a:t> el buque puede cargarse hasta incrementar su calado en 50 mm más la distancia “x” en mm, para que en agua salada flote a su carga máxima permitida.</a:t>
            </a:r>
            <a:endParaRPr kumimoji="0" lang="es-CL" sz="2700" b="0" i="0" u="none" strike="noStrike" kern="1200" cap="none" spc="0" normalizeH="0" baseline="0" noProof="0" dirty="0">
              <a:ln>
                <a:noFill/>
              </a:ln>
              <a:solidFill>
                <a:schemeClr val="tx1"/>
              </a:solidFill>
              <a:effectLst/>
              <a:uLnTx/>
              <a:uFillTx/>
              <a:latin typeface="+mn-lt"/>
              <a:ea typeface="+mn-ea"/>
              <a:cs typeface="+mn-cs"/>
            </a:endParaRPr>
          </a:p>
        </p:txBody>
      </p:sp>
      <p:pic>
        <p:nvPicPr>
          <p:cNvPr id="237570" name="Picture 2"/>
          <p:cNvPicPr>
            <a:picLocks noGrp="1" noChangeAspect="1" noChangeArrowheads="1"/>
          </p:cNvPicPr>
          <p:nvPr>
            <p:ph type="clipArt" sz="half" idx="2"/>
          </p:nvPr>
        </p:nvPicPr>
        <p:blipFill>
          <a:blip r:embed="rId2"/>
          <a:srcRect/>
          <a:stretch>
            <a:fillRect/>
          </a:stretch>
        </p:blipFill>
        <p:spPr bwMode="auto">
          <a:xfrm>
            <a:off x="4786314" y="1785926"/>
            <a:ext cx="3733800" cy="806161"/>
          </a:xfrm>
          <a:prstGeom prst="rect">
            <a:avLst/>
          </a:prstGeom>
          <a:noFill/>
          <a:ln w="9525">
            <a:noFill/>
            <a:miter lim="800000"/>
            <a:headEnd/>
            <a:tailEnd/>
          </a:ln>
          <a:effectLst/>
        </p:spPr>
      </p:pic>
      <p:sp>
        <p:nvSpPr>
          <p:cNvPr id="8" name="7 Rectángulo"/>
          <p:cNvSpPr/>
          <p:nvPr/>
        </p:nvSpPr>
        <p:spPr>
          <a:xfrm>
            <a:off x="6429388" y="2428868"/>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4 Marcador de contenido"/>
          <p:cNvSpPr txBox="1">
            <a:spLocks/>
          </p:cNvSpPr>
          <p:nvPr/>
        </p:nvSpPr>
        <p:spPr>
          <a:xfrm>
            <a:off x="4996118" y="2716460"/>
            <a:ext cx="3733800" cy="2971792"/>
          </a:xfrm>
          <a:prstGeom prst="rect">
            <a:avLst/>
          </a:prstGeom>
          <a:solidFill>
            <a:schemeClr val="bg1"/>
          </a:solidFill>
        </p:spPr>
        <p:txBody>
          <a:bodyPr vert="horz">
            <a:normAutofit fontScale="47500" lnSpcReduction="2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s-CL" sz="2700" b="1" i="0" u="none" strike="noStrike" kern="1200" cap="none" spc="0" normalizeH="0" baseline="0" noProof="0" dirty="0">
                <a:ln>
                  <a:noFill/>
                </a:ln>
                <a:solidFill>
                  <a:schemeClr val="tx1"/>
                </a:solidFill>
                <a:effectLst/>
                <a:uLnTx/>
                <a:uFillTx/>
                <a:latin typeface="+mn-lt"/>
                <a:ea typeface="+mn-ea"/>
                <a:cs typeface="+mn-cs"/>
              </a:rPr>
              <a:t>Resolución:</a:t>
            </a:r>
          </a:p>
          <a:p>
            <a:pPr marL="365760" lvl="0" indent="-256032" fontAlgn="auto">
              <a:spcBef>
                <a:spcPts val="400"/>
              </a:spcBef>
              <a:spcAft>
                <a:spcPts val="0"/>
              </a:spcAft>
              <a:buClr>
                <a:schemeClr val="accent1"/>
              </a:buClr>
              <a:buSzPct val="68000"/>
              <a:defRPr/>
            </a:pPr>
            <a:r>
              <a:rPr lang="es-CL" sz="2700" dirty="0"/>
              <a:t> </a:t>
            </a:r>
            <a:r>
              <a:rPr lang="es-CL" sz="2700" u="sng" dirty="0"/>
              <a:t>x</a:t>
            </a:r>
            <a:r>
              <a:rPr lang="es-CL" sz="2700" dirty="0"/>
              <a:t>  	= </a:t>
            </a:r>
            <a:r>
              <a:rPr lang="es-CL" sz="2700" u="sng" dirty="0"/>
              <a:t>1025 - 1005</a:t>
            </a:r>
            <a:r>
              <a:rPr lang="es-CL" sz="2700" dirty="0"/>
              <a:t> </a:t>
            </a:r>
          </a:p>
          <a:p>
            <a:pPr marL="365760" lvl="0" indent="-256032" fontAlgn="auto">
              <a:spcBef>
                <a:spcPts val="400"/>
              </a:spcBef>
              <a:spcAft>
                <a:spcPts val="0"/>
              </a:spcAft>
              <a:buClr>
                <a:schemeClr val="accent1"/>
              </a:buClr>
              <a:buSzPct val="68000"/>
              <a:defRPr/>
            </a:pPr>
            <a:r>
              <a:rPr lang="es-CL" sz="2700" dirty="0"/>
              <a:t>FWA	           25</a:t>
            </a:r>
          </a:p>
          <a:p>
            <a:pPr marL="365760" lvl="0" indent="-256032" fontAlgn="auto">
              <a:spcBef>
                <a:spcPts val="400"/>
              </a:spcBef>
              <a:spcAft>
                <a:spcPts val="0"/>
              </a:spcAft>
              <a:buClr>
                <a:schemeClr val="accent1"/>
              </a:buClr>
              <a:buSzPct val="68000"/>
              <a:defRPr/>
            </a:pPr>
            <a:r>
              <a:rPr lang="es-CL" sz="2700" dirty="0"/>
              <a:t>	  x	 = 62,5 x </a:t>
            </a:r>
            <a:r>
              <a:rPr lang="es-CL" sz="2700" u="sng" dirty="0"/>
              <a:t>20</a:t>
            </a:r>
          </a:p>
          <a:p>
            <a:pPr marL="365760" lvl="0" indent="-256032" fontAlgn="auto">
              <a:spcBef>
                <a:spcPts val="400"/>
              </a:spcBef>
              <a:spcAft>
                <a:spcPts val="0"/>
              </a:spcAft>
              <a:buClr>
                <a:schemeClr val="accent1"/>
              </a:buClr>
              <a:buSzPct val="68000"/>
              <a:defRPr/>
            </a:pPr>
            <a:r>
              <a:rPr lang="es-CL" sz="2700" dirty="0"/>
              <a:t>		              25</a:t>
            </a:r>
          </a:p>
          <a:p>
            <a:pPr marL="365760" lvl="0" indent="-256032" fontAlgn="auto">
              <a:spcBef>
                <a:spcPts val="400"/>
              </a:spcBef>
              <a:spcAft>
                <a:spcPts val="0"/>
              </a:spcAft>
              <a:buClr>
                <a:schemeClr val="accent1"/>
              </a:buClr>
              <a:buSzPct val="68000"/>
              <a:defRPr/>
            </a:pPr>
            <a:r>
              <a:rPr lang="es-CL" sz="2700" dirty="0"/>
              <a:t>	  x	 = 50 mm</a:t>
            </a:r>
          </a:p>
          <a:p>
            <a:pPr marL="365760" lvl="0" indent="-256032" fontAlgn="auto">
              <a:lnSpc>
                <a:spcPct val="120000"/>
              </a:lnSpc>
              <a:spcBef>
                <a:spcPts val="400"/>
              </a:spcBef>
              <a:spcAft>
                <a:spcPts val="0"/>
              </a:spcAft>
              <a:buClr>
                <a:schemeClr val="accent1"/>
              </a:buClr>
              <a:buSzPct val="68000"/>
              <a:defRPr/>
            </a:pPr>
            <a:r>
              <a:rPr kumimoji="0" lang="es-CL" sz="2700" b="0" i="0" u="none" strike="noStrike" kern="1200" cap="none" spc="0" normalizeH="0" baseline="0" noProof="0" dirty="0">
                <a:ln>
                  <a:noFill/>
                </a:ln>
                <a:solidFill>
                  <a:schemeClr val="tx1"/>
                </a:solidFill>
                <a:effectLst/>
                <a:uLnTx/>
                <a:uFillTx/>
                <a:latin typeface="+mn-lt"/>
                <a:ea typeface="+mn-ea"/>
                <a:cs typeface="+mn-cs"/>
              </a:rPr>
              <a:t>	Luego, el incremento de calado requerido es de 100 mm o de 10</a:t>
            </a:r>
            <a:r>
              <a:rPr kumimoji="0" lang="es-CL" sz="2700" b="0" i="0" u="none" strike="noStrike" kern="1200" cap="none" spc="0" normalizeH="0" noProof="0" dirty="0">
                <a:ln>
                  <a:noFill/>
                </a:ln>
                <a:solidFill>
                  <a:schemeClr val="tx1"/>
                </a:solidFill>
                <a:effectLst/>
                <a:uLnTx/>
                <a:uFillTx/>
                <a:latin typeface="+mn-lt"/>
                <a:ea typeface="+mn-ea"/>
                <a:cs typeface="+mn-cs"/>
              </a:rPr>
              <a:t> cm</a:t>
            </a:r>
          </a:p>
          <a:p>
            <a:pPr marL="365760" lvl="0" indent="-256032" fontAlgn="auto">
              <a:lnSpc>
                <a:spcPct val="120000"/>
              </a:lnSpc>
              <a:spcBef>
                <a:spcPts val="400"/>
              </a:spcBef>
              <a:spcAft>
                <a:spcPts val="0"/>
              </a:spcAft>
              <a:buClr>
                <a:schemeClr val="accent1"/>
              </a:buClr>
              <a:buSzPct val="68000"/>
              <a:defRPr/>
            </a:pPr>
            <a:r>
              <a:rPr lang="es-CL" sz="2700" baseline="0" dirty="0">
                <a:latin typeface="+mn-lt"/>
                <a:cs typeface="+mn-cs"/>
              </a:rPr>
              <a:t>	Carga</a:t>
            </a:r>
            <a:r>
              <a:rPr lang="es-CL" sz="2700" dirty="0">
                <a:latin typeface="+mn-lt"/>
                <a:cs typeface="+mn-cs"/>
              </a:rPr>
              <a:t> = aumento calado x TPC</a:t>
            </a:r>
          </a:p>
          <a:p>
            <a:pPr marL="365760" lvl="0" indent="-256032" fontAlgn="auto">
              <a:lnSpc>
                <a:spcPct val="120000"/>
              </a:lnSpc>
              <a:spcBef>
                <a:spcPts val="400"/>
              </a:spcBef>
              <a:spcAft>
                <a:spcPts val="0"/>
              </a:spcAft>
              <a:buClr>
                <a:schemeClr val="accent1"/>
              </a:buClr>
              <a:buSzPct val="68000"/>
              <a:defRPr/>
            </a:pPr>
            <a:r>
              <a:rPr kumimoji="0" lang="es-CL" sz="2700" b="0" i="0" u="none" strike="noStrike" kern="1200" cap="none" spc="0" normalizeH="0" baseline="0" noProof="0" dirty="0">
                <a:ln>
                  <a:noFill/>
                </a:ln>
                <a:solidFill>
                  <a:schemeClr val="tx1"/>
                </a:solidFill>
                <a:effectLst/>
                <a:uLnTx/>
                <a:uFillTx/>
                <a:latin typeface="+mn-lt"/>
                <a:ea typeface="+mn-ea"/>
                <a:cs typeface="+mn-cs"/>
              </a:rPr>
              <a:t>		=</a:t>
            </a:r>
            <a:r>
              <a:rPr kumimoji="0" lang="es-CL" sz="2700" b="0" i="0" u="none" strike="noStrike" kern="1200" cap="none" spc="0" normalizeH="0" noProof="0" dirty="0">
                <a:ln>
                  <a:noFill/>
                </a:ln>
                <a:solidFill>
                  <a:schemeClr val="tx1"/>
                </a:solidFill>
                <a:effectLst/>
                <a:uLnTx/>
                <a:uFillTx/>
                <a:latin typeface="+mn-lt"/>
                <a:ea typeface="+mn-ea"/>
                <a:cs typeface="+mn-cs"/>
              </a:rPr>
              <a:t> 10 x 15</a:t>
            </a:r>
          </a:p>
          <a:p>
            <a:pPr marL="365760" lvl="0" indent="-256032" fontAlgn="auto">
              <a:lnSpc>
                <a:spcPct val="120000"/>
              </a:lnSpc>
              <a:spcBef>
                <a:spcPts val="400"/>
              </a:spcBef>
              <a:spcAft>
                <a:spcPts val="0"/>
              </a:spcAft>
              <a:buClr>
                <a:schemeClr val="accent1"/>
              </a:buClr>
              <a:buSzPct val="68000"/>
              <a:defRPr/>
            </a:pPr>
            <a:r>
              <a:rPr lang="es-CL" sz="2700" baseline="0" dirty="0">
                <a:latin typeface="+mn-lt"/>
                <a:cs typeface="+mn-cs"/>
              </a:rPr>
              <a:t>Respuesta; Carga a agregar = 150 ton</a:t>
            </a:r>
            <a:endParaRPr kumimoji="0" lang="es-CL"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2" name="Marcador de fecha 1">
            <a:extLst>
              <a:ext uri="{FF2B5EF4-FFF2-40B4-BE49-F238E27FC236}">
                <a16:creationId xmlns:a16="http://schemas.microsoft.com/office/drawing/2014/main" id="{FD1FA650-1B00-FC6F-320D-4136350B9DE3}"/>
              </a:ext>
            </a:extLst>
          </p:cNvPr>
          <p:cNvSpPr>
            <a:spLocks noGrp="1"/>
          </p:cNvSpPr>
          <p:nvPr>
            <p:ph type="dt" sz="half" idx="10"/>
          </p:nvPr>
        </p:nvSpPr>
        <p:spPr/>
        <p:txBody>
          <a:bodyPr/>
          <a:lstStyle/>
          <a:p>
            <a:fld id="{5E96CEC7-A037-4BD3-B918-3D6476C32A98}" type="datetime1">
              <a:rPr lang="es-CL" smtClean="0"/>
              <a:t>18-03-2024</a:t>
            </a:fld>
            <a:endParaRPr lang="es-ES"/>
          </a:p>
        </p:txBody>
      </p:sp>
      <p:sp>
        <p:nvSpPr>
          <p:cNvPr id="4" name="Marcador de pie de página 3">
            <a:extLst>
              <a:ext uri="{FF2B5EF4-FFF2-40B4-BE49-F238E27FC236}">
                <a16:creationId xmlns:a16="http://schemas.microsoft.com/office/drawing/2014/main" id="{C6A03FEE-DFF1-ECC0-B1A2-F09D9FB2A791}"/>
              </a:ext>
            </a:extLst>
          </p:cNvPr>
          <p:cNvSpPr>
            <a:spLocks noGrp="1"/>
          </p:cNvSpPr>
          <p:nvPr>
            <p:ph type="ftr" sz="quarter" idx="11"/>
          </p:nvPr>
        </p:nvSpPr>
        <p:spPr/>
        <p:txBody>
          <a:bodyPr/>
          <a:lstStyle/>
          <a:p>
            <a:r>
              <a:rPr lang="es-ES"/>
              <a:t>UT 1 Fundamentos de Estabilidad tercera parte</a:t>
            </a:r>
          </a:p>
        </p:txBody>
      </p:sp>
      <p:sp>
        <p:nvSpPr>
          <p:cNvPr id="6" name="Marcador de número de diapositiva 5">
            <a:extLst>
              <a:ext uri="{FF2B5EF4-FFF2-40B4-BE49-F238E27FC236}">
                <a16:creationId xmlns:a16="http://schemas.microsoft.com/office/drawing/2014/main" id="{C112D0D1-4DD0-44CF-1A34-329E14EF25CE}"/>
              </a:ext>
            </a:extLst>
          </p:cNvPr>
          <p:cNvSpPr>
            <a:spLocks noGrp="1"/>
          </p:cNvSpPr>
          <p:nvPr>
            <p:ph type="sldNum" sz="quarter" idx="12"/>
          </p:nvPr>
        </p:nvSpPr>
        <p:spPr/>
        <p:txBody>
          <a:bodyPr/>
          <a:lstStyle/>
          <a:p>
            <a:fld id="{85CA58BB-6083-40E6-B52A-C93F0778D315}" type="slidenum">
              <a:rPr lang="es-ES" smtClean="0"/>
              <a:pPr/>
              <a:t>59</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dissolve">
                                      <p:cBhvr>
                                        <p:cTn id="7" dur="500"/>
                                        <p:tgtEl>
                                          <p:spTgt spid="10">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10">
                                            <p:txEl>
                                              <p:pRg st="1" end="1"/>
                                            </p:txEl>
                                          </p:spTgt>
                                        </p:tgtEl>
                                        <p:attrNameLst>
                                          <p:attrName>style.visibility</p:attrName>
                                        </p:attrNameLst>
                                      </p:cBhvr>
                                      <p:to>
                                        <p:strVal val="visible"/>
                                      </p:to>
                                    </p:set>
                                    <p:animEffect transition="in" filter="dissolve">
                                      <p:cBhvr>
                                        <p:cTn id="10" dur="500"/>
                                        <p:tgtEl>
                                          <p:spTgt spid="10">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animEffect transition="in" filter="dissolve">
                                      <p:cBhvr>
                                        <p:cTn id="13" dur="500"/>
                                        <p:tgtEl>
                                          <p:spTgt spid="10">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10">
                                            <p:txEl>
                                              <p:pRg st="3" end="3"/>
                                            </p:txEl>
                                          </p:spTgt>
                                        </p:tgtEl>
                                        <p:attrNameLst>
                                          <p:attrName>style.visibility</p:attrName>
                                        </p:attrNameLst>
                                      </p:cBhvr>
                                      <p:to>
                                        <p:strVal val="visible"/>
                                      </p:to>
                                    </p:set>
                                    <p:animEffect transition="in" filter="dissolve">
                                      <p:cBhvr>
                                        <p:cTn id="16" dur="500"/>
                                        <p:tgtEl>
                                          <p:spTgt spid="10">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0" nodeType="clickEffect">
                                  <p:stCondLst>
                                    <p:cond delay="0"/>
                                  </p:stCondLst>
                                  <p:childTnLst>
                                    <p:animEffect transition="out" filter="fade">
                                      <p:cBhvr>
                                        <p:cTn id="20" dur="2000"/>
                                        <p:tgtEl>
                                          <p:spTgt spid="10">
                                            <p:txEl>
                                              <p:pRg st="0" end="0"/>
                                            </p:txEl>
                                          </p:spTgt>
                                        </p:tgtEl>
                                      </p:cBhvr>
                                    </p:animEffect>
                                    <p:set>
                                      <p:cBhvr>
                                        <p:cTn id="21" dur="1" fill="hold">
                                          <p:stCondLst>
                                            <p:cond delay="1999"/>
                                          </p:stCondLst>
                                        </p:cTn>
                                        <p:tgtEl>
                                          <p:spTgt spid="10">
                                            <p:txEl>
                                              <p:pRg st="0" end="0"/>
                                            </p:txEl>
                                          </p:spTgt>
                                        </p:tgtEl>
                                        <p:attrNameLst>
                                          <p:attrName>style.visibility</p:attrName>
                                        </p:attrNameLst>
                                      </p:cBhvr>
                                      <p:to>
                                        <p:strVal val="hidden"/>
                                      </p:to>
                                    </p:set>
                                  </p:childTnLst>
                                </p:cTn>
                              </p:par>
                              <p:par>
                                <p:cTn id="22" presetID="10" presetClass="exit" presetSubtype="0" fill="hold" grpId="0" nodeType="withEffect">
                                  <p:stCondLst>
                                    <p:cond delay="0"/>
                                  </p:stCondLst>
                                  <p:childTnLst>
                                    <p:animEffect transition="out" filter="fade">
                                      <p:cBhvr>
                                        <p:cTn id="23" dur="2000"/>
                                        <p:tgtEl>
                                          <p:spTgt spid="10">
                                            <p:txEl>
                                              <p:pRg st="1" end="1"/>
                                            </p:txEl>
                                          </p:spTgt>
                                        </p:tgtEl>
                                      </p:cBhvr>
                                    </p:animEffect>
                                    <p:set>
                                      <p:cBhvr>
                                        <p:cTn id="24" dur="1" fill="hold">
                                          <p:stCondLst>
                                            <p:cond delay="1999"/>
                                          </p:stCondLst>
                                        </p:cTn>
                                        <p:tgtEl>
                                          <p:spTgt spid="10">
                                            <p:txEl>
                                              <p:pRg st="1" end="1"/>
                                            </p:txEl>
                                          </p:spTgt>
                                        </p:tgtEl>
                                        <p:attrNameLst>
                                          <p:attrName>style.visibility</p:attrName>
                                        </p:attrNameLst>
                                      </p:cBhvr>
                                      <p:to>
                                        <p:strVal val="hidden"/>
                                      </p:to>
                                    </p:set>
                                  </p:childTnLst>
                                </p:cTn>
                              </p:par>
                              <p:par>
                                <p:cTn id="25" presetID="10" presetClass="exit" presetSubtype="0" fill="hold" grpId="0" nodeType="withEffect">
                                  <p:stCondLst>
                                    <p:cond delay="0"/>
                                  </p:stCondLst>
                                  <p:childTnLst>
                                    <p:animEffect transition="out" filter="fade">
                                      <p:cBhvr>
                                        <p:cTn id="26" dur="2000"/>
                                        <p:tgtEl>
                                          <p:spTgt spid="10">
                                            <p:txEl>
                                              <p:pRg st="2" end="2"/>
                                            </p:txEl>
                                          </p:spTgt>
                                        </p:tgtEl>
                                      </p:cBhvr>
                                    </p:animEffect>
                                    <p:set>
                                      <p:cBhvr>
                                        <p:cTn id="27" dur="1" fill="hold">
                                          <p:stCondLst>
                                            <p:cond delay="1999"/>
                                          </p:stCondLst>
                                        </p:cTn>
                                        <p:tgtEl>
                                          <p:spTgt spid="10">
                                            <p:txEl>
                                              <p:pRg st="2" end="2"/>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2000"/>
                                        <p:tgtEl>
                                          <p:spTgt spid="10">
                                            <p:txEl>
                                              <p:pRg st="3" end="3"/>
                                            </p:txEl>
                                          </p:spTgt>
                                        </p:tgtEl>
                                      </p:cBhvr>
                                    </p:animEffect>
                                    <p:set>
                                      <p:cBhvr>
                                        <p:cTn id="30" dur="1" fill="hold">
                                          <p:stCondLst>
                                            <p:cond delay="1999"/>
                                          </p:stCondLst>
                                        </p:cTn>
                                        <p:tgtEl>
                                          <p:spTgt spid="10">
                                            <p:txEl>
                                              <p:pRg st="3" end="3"/>
                                            </p:txEl>
                                          </p:spTgt>
                                        </p:tgtEl>
                                        <p:attrNameLst>
                                          <p:attrName>style.visibility</p:attrName>
                                        </p:attrNameLst>
                                      </p:cBhvr>
                                      <p:to>
                                        <p:strVal val="hidden"/>
                                      </p:to>
                                    </p:set>
                                  </p:childTnLst>
                                </p:cTn>
                              </p:par>
                              <p:par>
                                <p:cTn id="31" presetID="55" presetClass="entr" presetSubtype="0" fill="hold" grpId="1" nodeType="withEffect">
                                  <p:stCondLst>
                                    <p:cond delay="0"/>
                                  </p:stCondLst>
                                  <p:childTnLst>
                                    <p:set>
                                      <p:cBhvr>
                                        <p:cTn id="32" dur="1" fill="hold">
                                          <p:stCondLst>
                                            <p:cond delay="0"/>
                                          </p:stCondLst>
                                        </p:cTn>
                                        <p:tgtEl>
                                          <p:spTgt spid="9">
                                            <p:bg/>
                                          </p:spTgt>
                                        </p:tgtEl>
                                        <p:attrNameLst>
                                          <p:attrName>style.visibility</p:attrName>
                                        </p:attrNameLst>
                                      </p:cBhvr>
                                      <p:to>
                                        <p:strVal val="visible"/>
                                      </p:to>
                                    </p:set>
                                    <p:anim calcmode="lin" valueType="num">
                                      <p:cBhvr>
                                        <p:cTn id="33" dur="1000" fill="hold"/>
                                        <p:tgtEl>
                                          <p:spTgt spid="9">
                                            <p:bg/>
                                          </p:spTgt>
                                        </p:tgtEl>
                                        <p:attrNameLst>
                                          <p:attrName>ppt_w</p:attrName>
                                        </p:attrNameLst>
                                      </p:cBhvr>
                                      <p:tavLst>
                                        <p:tav tm="0">
                                          <p:val>
                                            <p:strVal val="#ppt_w*0.70"/>
                                          </p:val>
                                        </p:tav>
                                        <p:tav tm="100000">
                                          <p:val>
                                            <p:strVal val="#ppt_w"/>
                                          </p:val>
                                        </p:tav>
                                      </p:tavLst>
                                    </p:anim>
                                    <p:anim calcmode="lin" valueType="num">
                                      <p:cBhvr>
                                        <p:cTn id="34" dur="1000" fill="hold"/>
                                        <p:tgtEl>
                                          <p:spTgt spid="9">
                                            <p:bg/>
                                          </p:spTgt>
                                        </p:tgtEl>
                                        <p:attrNameLst>
                                          <p:attrName>ppt_h</p:attrName>
                                        </p:attrNameLst>
                                      </p:cBhvr>
                                      <p:tavLst>
                                        <p:tav tm="0">
                                          <p:val>
                                            <p:strVal val="#ppt_h"/>
                                          </p:val>
                                        </p:tav>
                                        <p:tav tm="100000">
                                          <p:val>
                                            <p:strVal val="#ppt_h"/>
                                          </p:val>
                                        </p:tav>
                                      </p:tavLst>
                                    </p:anim>
                                    <p:animEffect transition="in" filter="fade">
                                      <p:cBhvr>
                                        <p:cTn id="35" dur="1000"/>
                                        <p:tgtEl>
                                          <p:spTgt spid="9">
                                            <p:bg/>
                                          </p:spTgt>
                                        </p:tgtEl>
                                      </p:cBhvr>
                                    </p:animEffect>
                                  </p:childTnLst>
                                </p:cTn>
                              </p:par>
                              <p:par>
                                <p:cTn id="36" presetID="55" presetClass="entr" presetSubtype="0" fill="hold" grpId="1" nodeType="withEffect">
                                  <p:stCondLst>
                                    <p:cond delay="0"/>
                                  </p:stCondLst>
                                  <p:childTnLst>
                                    <p:set>
                                      <p:cBhvr>
                                        <p:cTn id="37" dur="1" fill="hold">
                                          <p:stCondLst>
                                            <p:cond delay="0"/>
                                          </p:stCondLst>
                                        </p:cTn>
                                        <p:tgtEl>
                                          <p:spTgt spid="9">
                                            <p:txEl>
                                              <p:pRg st="0" end="0"/>
                                            </p:txEl>
                                          </p:spTgt>
                                        </p:tgtEl>
                                        <p:attrNameLst>
                                          <p:attrName>style.visibility</p:attrName>
                                        </p:attrNameLst>
                                      </p:cBhvr>
                                      <p:to>
                                        <p:strVal val="visible"/>
                                      </p:to>
                                    </p:set>
                                    <p:anim calcmode="lin" valueType="num">
                                      <p:cBhvr>
                                        <p:cTn id="38" dur="1000" fill="hold"/>
                                        <p:tgtEl>
                                          <p:spTgt spid="9">
                                            <p:txEl>
                                              <p:pRg st="0" end="0"/>
                                            </p:txEl>
                                          </p:spTgt>
                                        </p:tgtEl>
                                        <p:attrNameLst>
                                          <p:attrName>ppt_w</p:attrName>
                                        </p:attrNameLst>
                                      </p:cBhvr>
                                      <p:tavLst>
                                        <p:tav tm="0">
                                          <p:val>
                                            <p:strVal val="#ppt_w*0.70"/>
                                          </p:val>
                                        </p:tav>
                                        <p:tav tm="100000">
                                          <p:val>
                                            <p:strVal val="#ppt_w"/>
                                          </p:val>
                                        </p:tav>
                                      </p:tavLst>
                                    </p:anim>
                                    <p:anim calcmode="lin" valueType="num">
                                      <p:cBhvr>
                                        <p:cTn id="39" dur="1000" fill="hold"/>
                                        <p:tgtEl>
                                          <p:spTgt spid="9">
                                            <p:txEl>
                                              <p:pRg st="0" end="0"/>
                                            </p:txEl>
                                          </p:spTgt>
                                        </p:tgtEl>
                                        <p:attrNameLst>
                                          <p:attrName>ppt_h</p:attrName>
                                        </p:attrNameLst>
                                      </p:cBhvr>
                                      <p:tavLst>
                                        <p:tav tm="0">
                                          <p:val>
                                            <p:strVal val="#ppt_h"/>
                                          </p:val>
                                        </p:tav>
                                        <p:tav tm="100000">
                                          <p:val>
                                            <p:strVal val="#ppt_h"/>
                                          </p:val>
                                        </p:tav>
                                      </p:tavLst>
                                    </p:anim>
                                    <p:animEffect transition="in" filter="fade">
                                      <p:cBhvr>
                                        <p:cTn id="40" dur="1000"/>
                                        <p:tgtEl>
                                          <p:spTgt spid="9">
                                            <p:txEl>
                                              <p:pRg st="0" end="0"/>
                                            </p:txEl>
                                          </p:spTgt>
                                        </p:tgtEl>
                                      </p:cBhvr>
                                    </p:animEffect>
                                  </p:childTnLst>
                                </p:cTn>
                              </p:par>
                              <p:par>
                                <p:cTn id="41" presetID="55" presetClass="entr" presetSubtype="0" fill="hold" grpId="1" nodeType="withEffect">
                                  <p:stCondLst>
                                    <p:cond delay="0"/>
                                  </p:stCondLst>
                                  <p:childTnLst>
                                    <p:set>
                                      <p:cBhvr>
                                        <p:cTn id="42" dur="1" fill="hold">
                                          <p:stCondLst>
                                            <p:cond delay="0"/>
                                          </p:stCondLst>
                                        </p:cTn>
                                        <p:tgtEl>
                                          <p:spTgt spid="9">
                                            <p:txEl>
                                              <p:pRg st="1" end="1"/>
                                            </p:txEl>
                                          </p:spTgt>
                                        </p:tgtEl>
                                        <p:attrNameLst>
                                          <p:attrName>style.visibility</p:attrName>
                                        </p:attrNameLst>
                                      </p:cBhvr>
                                      <p:to>
                                        <p:strVal val="visible"/>
                                      </p:to>
                                    </p:set>
                                    <p:anim calcmode="lin" valueType="num">
                                      <p:cBhvr>
                                        <p:cTn id="43" dur="1000" fill="hold"/>
                                        <p:tgtEl>
                                          <p:spTgt spid="9">
                                            <p:txEl>
                                              <p:pRg st="1" end="1"/>
                                            </p:txEl>
                                          </p:spTgt>
                                        </p:tgtEl>
                                        <p:attrNameLst>
                                          <p:attrName>ppt_w</p:attrName>
                                        </p:attrNameLst>
                                      </p:cBhvr>
                                      <p:tavLst>
                                        <p:tav tm="0">
                                          <p:val>
                                            <p:strVal val="#ppt_w*0.70"/>
                                          </p:val>
                                        </p:tav>
                                        <p:tav tm="100000">
                                          <p:val>
                                            <p:strVal val="#ppt_w"/>
                                          </p:val>
                                        </p:tav>
                                      </p:tavLst>
                                    </p:anim>
                                    <p:anim calcmode="lin" valueType="num">
                                      <p:cBhvr>
                                        <p:cTn id="44" dur="1000" fill="hold"/>
                                        <p:tgtEl>
                                          <p:spTgt spid="9">
                                            <p:txEl>
                                              <p:pRg st="1" end="1"/>
                                            </p:txEl>
                                          </p:spTgt>
                                        </p:tgtEl>
                                        <p:attrNameLst>
                                          <p:attrName>ppt_h</p:attrName>
                                        </p:attrNameLst>
                                      </p:cBhvr>
                                      <p:tavLst>
                                        <p:tav tm="0">
                                          <p:val>
                                            <p:strVal val="#ppt_h"/>
                                          </p:val>
                                        </p:tav>
                                        <p:tav tm="100000">
                                          <p:val>
                                            <p:strVal val="#ppt_h"/>
                                          </p:val>
                                        </p:tav>
                                      </p:tavLst>
                                    </p:anim>
                                    <p:animEffect transition="in" filter="fade">
                                      <p:cBhvr>
                                        <p:cTn id="45" dur="1000"/>
                                        <p:tgtEl>
                                          <p:spTgt spid="9">
                                            <p:txEl>
                                              <p:pRg st="1" end="1"/>
                                            </p:txEl>
                                          </p:spTgt>
                                        </p:tgtEl>
                                      </p:cBhvr>
                                    </p:animEffect>
                                  </p:childTnLst>
                                </p:cTn>
                              </p:par>
                              <p:par>
                                <p:cTn id="46" presetID="55" presetClass="entr" presetSubtype="0" fill="hold" grpId="1" nodeType="withEffect">
                                  <p:stCondLst>
                                    <p:cond delay="0"/>
                                  </p:stCondLst>
                                  <p:childTnLst>
                                    <p:set>
                                      <p:cBhvr>
                                        <p:cTn id="47" dur="1" fill="hold">
                                          <p:stCondLst>
                                            <p:cond delay="0"/>
                                          </p:stCondLst>
                                        </p:cTn>
                                        <p:tgtEl>
                                          <p:spTgt spid="9">
                                            <p:txEl>
                                              <p:pRg st="2" end="2"/>
                                            </p:txEl>
                                          </p:spTgt>
                                        </p:tgtEl>
                                        <p:attrNameLst>
                                          <p:attrName>style.visibility</p:attrName>
                                        </p:attrNameLst>
                                      </p:cBhvr>
                                      <p:to>
                                        <p:strVal val="visible"/>
                                      </p:to>
                                    </p:set>
                                    <p:anim calcmode="lin" valueType="num">
                                      <p:cBhvr>
                                        <p:cTn id="48" dur="1000" fill="hold"/>
                                        <p:tgtEl>
                                          <p:spTgt spid="9">
                                            <p:txEl>
                                              <p:pRg st="2" end="2"/>
                                            </p:txEl>
                                          </p:spTgt>
                                        </p:tgtEl>
                                        <p:attrNameLst>
                                          <p:attrName>ppt_w</p:attrName>
                                        </p:attrNameLst>
                                      </p:cBhvr>
                                      <p:tavLst>
                                        <p:tav tm="0">
                                          <p:val>
                                            <p:strVal val="#ppt_w*0.70"/>
                                          </p:val>
                                        </p:tav>
                                        <p:tav tm="100000">
                                          <p:val>
                                            <p:strVal val="#ppt_w"/>
                                          </p:val>
                                        </p:tav>
                                      </p:tavLst>
                                    </p:anim>
                                    <p:anim calcmode="lin" valueType="num">
                                      <p:cBhvr>
                                        <p:cTn id="49" dur="1000" fill="hold"/>
                                        <p:tgtEl>
                                          <p:spTgt spid="9">
                                            <p:txEl>
                                              <p:pRg st="2" end="2"/>
                                            </p:txEl>
                                          </p:spTgt>
                                        </p:tgtEl>
                                        <p:attrNameLst>
                                          <p:attrName>ppt_h</p:attrName>
                                        </p:attrNameLst>
                                      </p:cBhvr>
                                      <p:tavLst>
                                        <p:tav tm="0">
                                          <p:val>
                                            <p:strVal val="#ppt_h"/>
                                          </p:val>
                                        </p:tav>
                                        <p:tav tm="100000">
                                          <p:val>
                                            <p:strVal val="#ppt_h"/>
                                          </p:val>
                                        </p:tav>
                                      </p:tavLst>
                                    </p:anim>
                                    <p:animEffect transition="in" filter="fade">
                                      <p:cBhvr>
                                        <p:cTn id="50" dur="1000"/>
                                        <p:tgtEl>
                                          <p:spTgt spid="9">
                                            <p:txEl>
                                              <p:pRg st="2" end="2"/>
                                            </p:txEl>
                                          </p:spTgt>
                                        </p:tgtEl>
                                      </p:cBhvr>
                                    </p:animEffect>
                                  </p:childTnLst>
                                </p:cTn>
                              </p:par>
                              <p:par>
                                <p:cTn id="51" presetID="55" presetClass="entr" presetSubtype="0" fill="hold" grpId="1" nodeType="withEffect">
                                  <p:stCondLst>
                                    <p:cond delay="0"/>
                                  </p:stCondLst>
                                  <p:childTnLst>
                                    <p:set>
                                      <p:cBhvr>
                                        <p:cTn id="52" dur="1" fill="hold">
                                          <p:stCondLst>
                                            <p:cond delay="0"/>
                                          </p:stCondLst>
                                        </p:cTn>
                                        <p:tgtEl>
                                          <p:spTgt spid="9">
                                            <p:txEl>
                                              <p:pRg st="3" end="3"/>
                                            </p:txEl>
                                          </p:spTgt>
                                        </p:tgtEl>
                                        <p:attrNameLst>
                                          <p:attrName>style.visibility</p:attrName>
                                        </p:attrNameLst>
                                      </p:cBhvr>
                                      <p:to>
                                        <p:strVal val="visible"/>
                                      </p:to>
                                    </p:set>
                                    <p:anim calcmode="lin" valueType="num">
                                      <p:cBhvr>
                                        <p:cTn id="53" dur="1000" fill="hold"/>
                                        <p:tgtEl>
                                          <p:spTgt spid="9">
                                            <p:txEl>
                                              <p:pRg st="3" end="3"/>
                                            </p:txEl>
                                          </p:spTgt>
                                        </p:tgtEl>
                                        <p:attrNameLst>
                                          <p:attrName>ppt_w</p:attrName>
                                        </p:attrNameLst>
                                      </p:cBhvr>
                                      <p:tavLst>
                                        <p:tav tm="0">
                                          <p:val>
                                            <p:strVal val="#ppt_w*0.70"/>
                                          </p:val>
                                        </p:tav>
                                        <p:tav tm="100000">
                                          <p:val>
                                            <p:strVal val="#ppt_w"/>
                                          </p:val>
                                        </p:tav>
                                      </p:tavLst>
                                    </p:anim>
                                    <p:anim calcmode="lin" valueType="num">
                                      <p:cBhvr>
                                        <p:cTn id="54" dur="1000" fill="hold"/>
                                        <p:tgtEl>
                                          <p:spTgt spid="9">
                                            <p:txEl>
                                              <p:pRg st="3" end="3"/>
                                            </p:txEl>
                                          </p:spTgt>
                                        </p:tgtEl>
                                        <p:attrNameLst>
                                          <p:attrName>ppt_h</p:attrName>
                                        </p:attrNameLst>
                                      </p:cBhvr>
                                      <p:tavLst>
                                        <p:tav tm="0">
                                          <p:val>
                                            <p:strVal val="#ppt_h"/>
                                          </p:val>
                                        </p:tav>
                                        <p:tav tm="100000">
                                          <p:val>
                                            <p:strVal val="#ppt_h"/>
                                          </p:val>
                                        </p:tav>
                                      </p:tavLst>
                                    </p:anim>
                                    <p:animEffect transition="in" filter="fade">
                                      <p:cBhvr>
                                        <p:cTn id="55" dur="1000"/>
                                        <p:tgtEl>
                                          <p:spTgt spid="9">
                                            <p:txEl>
                                              <p:pRg st="3" end="3"/>
                                            </p:txEl>
                                          </p:spTgt>
                                        </p:tgtEl>
                                      </p:cBhvr>
                                    </p:animEffect>
                                  </p:childTnLst>
                                </p:cTn>
                              </p:par>
                              <p:par>
                                <p:cTn id="56" presetID="55" presetClass="entr" presetSubtype="0" fill="hold" grpId="1" nodeType="withEffect">
                                  <p:stCondLst>
                                    <p:cond delay="0"/>
                                  </p:stCondLst>
                                  <p:childTnLst>
                                    <p:set>
                                      <p:cBhvr>
                                        <p:cTn id="57" dur="1" fill="hold">
                                          <p:stCondLst>
                                            <p:cond delay="0"/>
                                          </p:stCondLst>
                                        </p:cTn>
                                        <p:tgtEl>
                                          <p:spTgt spid="9">
                                            <p:txEl>
                                              <p:pRg st="4" end="4"/>
                                            </p:txEl>
                                          </p:spTgt>
                                        </p:tgtEl>
                                        <p:attrNameLst>
                                          <p:attrName>style.visibility</p:attrName>
                                        </p:attrNameLst>
                                      </p:cBhvr>
                                      <p:to>
                                        <p:strVal val="visible"/>
                                      </p:to>
                                    </p:set>
                                    <p:anim calcmode="lin" valueType="num">
                                      <p:cBhvr>
                                        <p:cTn id="58" dur="1000" fill="hold"/>
                                        <p:tgtEl>
                                          <p:spTgt spid="9">
                                            <p:txEl>
                                              <p:pRg st="4" end="4"/>
                                            </p:txEl>
                                          </p:spTgt>
                                        </p:tgtEl>
                                        <p:attrNameLst>
                                          <p:attrName>ppt_w</p:attrName>
                                        </p:attrNameLst>
                                      </p:cBhvr>
                                      <p:tavLst>
                                        <p:tav tm="0">
                                          <p:val>
                                            <p:strVal val="#ppt_w*0.70"/>
                                          </p:val>
                                        </p:tav>
                                        <p:tav tm="100000">
                                          <p:val>
                                            <p:strVal val="#ppt_w"/>
                                          </p:val>
                                        </p:tav>
                                      </p:tavLst>
                                    </p:anim>
                                    <p:anim calcmode="lin" valueType="num">
                                      <p:cBhvr>
                                        <p:cTn id="59" dur="1000" fill="hold"/>
                                        <p:tgtEl>
                                          <p:spTgt spid="9">
                                            <p:txEl>
                                              <p:pRg st="4" end="4"/>
                                            </p:txEl>
                                          </p:spTgt>
                                        </p:tgtEl>
                                        <p:attrNameLst>
                                          <p:attrName>ppt_h</p:attrName>
                                        </p:attrNameLst>
                                      </p:cBhvr>
                                      <p:tavLst>
                                        <p:tav tm="0">
                                          <p:val>
                                            <p:strVal val="#ppt_h"/>
                                          </p:val>
                                        </p:tav>
                                        <p:tav tm="100000">
                                          <p:val>
                                            <p:strVal val="#ppt_h"/>
                                          </p:val>
                                        </p:tav>
                                      </p:tavLst>
                                    </p:anim>
                                    <p:animEffect transition="in" filter="fade">
                                      <p:cBhvr>
                                        <p:cTn id="60" dur="1000"/>
                                        <p:tgtEl>
                                          <p:spTgt spid="9">
                                            <p:txEl>
                                              <p:pRg st="4" end="4"/>
                                            </p:txEl>
                                          </p:spTgt>
                                        </p:tgtEl>
                                      </p:cBhvr>
                                    </p:animEffect>
                                  </p:childTnLst>
                                </p:cTn>
                              </p:par>
                              <p:par>
                                <p:cTn id="61" presetID="55" presetClass="entr" presetSubtype="0" fill="hold" grpId="1" nodeType="withEffect">
                                  <p:stCondLst>
                                    <p:cond delay="0"/>
                                  </p:stCondLst>
                                  <p:childTnLst>
                                    <p:set>
                                      <p:cBhvr>
                                        <p:cTn id="62" dur="1" fill="hold">
                                          <p:stCondLst>
                                            <p:cond delay="0"/>
                                          </p:stCondLst>
                                        </p:cTn>
                                        <p:tgtEl>
                                          <p:spTgt spid="9">
                                            <p:txEl>
                                              <p:pRg st="5" end="5"/>
                                            </p:txEl>
                                          </p:spTgt>
                                        </p:tgtEl>
                                        <p:attrNameLst>
                                          <p:attrName>style.visibility</p:attrName>
                                        </p:attrNameLst>
                                      </p:cBhvr>
                                      <p:to>
                                        <p:strVal val="visible"/>
                                      </p:to>
                                    </p:set>
                                    <p:anim calcmode="lin" valueType="num">
                                      <p:cBhvr>
                                        <p:cTn id="63" dur="1000" fill="hold"/>
                                        <p:tgtEl>
                                          <p:spTgt spid="9">
                                            <p:txEl>
                                              <p:pRg st="5" end="5"/>
                                            </p:txEl>
                                          </p:spTgt>
                                        </p:tgtEl>
                                        <p:attrNameLst>
                                          <p:attrName>ppt_w</p:attrName>
                                        </p:attrNameLst>
                                      </p:cBhvr>
                                      <p:tavLst>
                                        <p:tav tm="0">
                                          <p:val>
                                            <p:strVal val="#ppt_w*0.70"/>
                                          </p:val>
                                        </p:tav>
                                        <p:tav tm="100000">
                                          <p:val>
                                            <p:strVal val="#ppt_w"/>
                                          </p:val>
                                        </p:tav>
                                      </p:tavLst>
                                    </p:anim>
                                    <p:anim calcmode="lin" valueType="num">
                                      <p:cBhvr>
                                        <p:cTn id="64" dur="1000" fill="hold"/>
                                        <p:tgtEl>
                                          <p:spTgt spid="9">
                                            <p:txEl>
                                              <p:pRg st="5" end="5"/>
                                            </p:txEl>
                                          </p:spTgt>
                                        </p:tgtEl>
                                        <p:attrNameLst>
                                          <p:attrName>ppt_h</p:attrName>
                                        </p:attrNameLst>
                                      </p:cBhvr>
                                      <p:tavLst>
                                        <p:tav tm="0">
                                          <p:val>
                                            <p:strVal val="#ppt_h"/>
                                          </p:val>
                                        </p:tav>
                                        <p:tav tm="100000">
                                          <p:val>
                                            <p:strVal val="#ppt_h"/>
                                          </p:val>
                                        </p:tav>
                                      </p:tavLst>
                                    </p:anim>
                                    <p:animEffect transition="in" filter="fade">
                                      <p:cBhvr>
                                        <p:cTn id="65" dur="1000"/>
                                        <p:tgtEl>
                                          <p:spTgt spid="9">
                                            <p:txEl>
                                              <p:pRg st="5" end="5"/>
                                            </p:txEl>
                                          </p:spTgt>
                                        </p:tgtEl>
                                      </p:cBhvr>
                                    </p:animEffect>
                                  </p:childTnLst>
                                </p:cTn>
                              </p:par>
                              <p:par>
                                <p:cTn id="66" presetID="55" presetClass="entr" presetSubtype="0" fill="hold" grpId="1" nodeType="withEffect">
                                  <p:stCondLst>
                                    <p:cond delay="0"/>
                                  </p:stCondLst>
                                  <p:childTnLst>
                                    <p:set>
                                      <p:cBhvr>
                                        <p:cTn id="67" dur="1" fill="hold">
                                          <p:stCondLst>
                                            <p:cond delay="0"/>
                                          </p:stCondLst>
                                        </p:cTn>
                                        <p:tgtEl>
                                          <p:spTgt spid="9">
                                            <p:txEl>
                                              <p:pRg st="6" end="6"/>
                                            </p:txEl>
                                          </p:spTgt>
                                        </p:tgtEl>
                                        <p:attrNameLst>
                                          <p:attrName>style.visibility</p:attrName>
                                        </p:attrNameLst>
                                      </p:cBhvr>
                                      <p:to>
                                        <p:strVal val="visible"/>
                                      </p:to>
                                    </p:set>
                                    <p:anim calcmode="lin" valueType="num">
                                      <p:cBhvr>
                                        <p:cTn id="68" dur="1000" fill="hold"/>
                                        <p:tgtEl>
                                          <p:spTgt spid="9">
                                            <p:txEl>
                                              <p:pRg st="6" end="6"/>
                                            </p:txEl>
                                          </p:spTgt>
                                        </p:tgtEl>
                                        <p:attrNameLst>
                                          <p:attrName>ppt_w</p:attrName>
                                        </p:attrNameLst>
                                      </p:cBhvr>
                                      <p:tavLst>
                                        <p:tav tm="0">
                                          <p:val>
                                            <p:strVal val="#ppt_w*0.70"/>
                                          </p:val>
                                        </p:tav>
                                        <p:tav tm="100000">
                                          <p:val>
                                            <p:strVal val="#ppt_w"/>
                                          </p:val>
                                        </p:tav>
                                      </p:tavLst>
                                    </p:anim>
                                    <p:anim calcmode="lin" valueType="num">
                                      <p:cBhvr>
                                        <p:cTn id="69" dur="1000" fill="hold"/>
                                        <p:tgtEl>
                                          <p:spTgt spid="9">
                                            <p:txEl>
                                              <p:pRg st="6" end="6"/>
                                            </p:txEl>
                                          </p:spTgt>
                                        </p:tgtEl>
                                        <p:attrNameLst>
                                          <p:attrName>ppt_h</p:attrName>
                                        </p:attrNameLst>
                                      </p:cBhvr>
                                      <p:tavLst>
                                        <p:tav tm="0">
                                          <p:val>
                                            <p:strVal val="#ppt_h"/>
                                          </p:val>
                                        </p:tav>
                                        <p:tav tm="100000">
                                          <p:val>
                                            <p:strVal val="#ppt_h"/>
                                          </p:val>
                                        </p:tav>
                                      </p:tavLst>
                                    </p:anim>
                                    <p:animEffect transition="in" filter="fade">
                                      <p:cBhvr>
                                        <p:cTn id="70" dur="1000"/>
                                        <p:tgtEl>
                                          <p:spTgt spid="9">
                                            <p:txEl>
                                              <p:pRg st="6" end="6"/>
                                            </p:txEl>
                                          </p:spTgt>
                                        </p:tgtEl>
                                      </p:cBhvr>
                                    </p:animEffect>
                                  </p:childTnLst>
                                </p:cTn>
                              </p:par>
                              <p:par>
                                <p:cTn id="71" presetID="55" presetClass="entr" presetSubtype="0" fill="hold" grpId="1" nodeType="withEffect">
                                  <p:stCondLst>
                                    <p:cond delay="0"/>
                                  </p:stCondLst>
                                  <p:childTnLst>
                                    <p:set>
                                      <p:cBhvr>
                                        <p:cTn id="72" dur="1" fill="hold">
                                          <p:stCondLst>
                                            <p:cond delay="0"/>
                                          </p:stCondLst>
                                        </p:cTn>
                                        <p:tgtEl>
                                          <p:spTgt spid="9">
                                            <p:txEl>
                                              <p:pRg st="7" end="7"/>
                                            </p:txEl>
                                          </p:spTgt>
                                        </p:tgtEl>
                                        <p:attrNameLst>
                                          <p:attrName>style.visibility</p:attrName>
                                        </p:attrNameLst>
                                      </p:cBhvr>
                                      <p:to>
                                        <p:strVal val="visible"/>
                                      </p:to>
                                    </p:set>
                                    <p:anim calcmode="lin" valueType="num">
                                      <p:cBhvr>
                                        <p:cTn id="73" dur="1000" fill="hold"/>
                                        <p:tgtEl>
                                          <p:spTgt spid="9">
                                            <p:txEl>
                                              <p:pRg st="7" end="7"/>
                                            </p:txEl>
                                          </p:spTgt>
                                        </p:tgtEl>
                                        <p:attrNameLst>
                                          <p:attrName>ppt_w</p:attrName>
                                        </p:attrNameLst>
                                      </p:cBhvr>
                                      <p:tavLst>
                                        <p:tav tm="0">
                                          <p:val>
                                            <p:strVal val="#ppt_w*0.70"/>
                                          </p:val>
                                        </p:tav>
                                        <p:tav tm="100000">
                                          <p:val>
                                            <p:strVal val="#ppt_w"/>
                                          </p:val>
                                        </p:tav>
                                      </p:tavLst>
                                    </p:anim>
                                    <p:anim calcmode="lin" valueType="num">
                                      <p:cBhvr>
                                        <p:cTn id="74" dur="1000" fill="hold"/>
                                        <p:tgtEl>
                                          <p:spTgt spid="9">
                                            <p:txEl>
                                              <p:pRg st="7" end="7"/>
                                            </p:txEl>
                                          </p:spTgt>
                                        </p:tgtEl>
                                        <p:attrNameLst>
                                          <p:attrName>ppt_h</p:attrName>
                                        </p:attrNameLst>
                                      </p:cBhvr>
                                      <p:tavLst>
                                        <p:tav tm="0">
                                          <p:val>
                                            <p:strVal val="#ppt_h"/>
                                          </p:val>
                                        </p:tav>
                                        <p:tav tm="100000">
                                          <p:val>
                                            <p:strVal val="#ppt_h"/>
                                          </p:val>
                                        </p:tav>
                                      </p:tavLst>
                                    </p:anim>
                                    <p:animEffect transition="in" filter="fade">
                                      <p:cBhvr>
                                        <p:cTn id="75" dur="1000"/>
                                        <p:tgtEl>
                                          <p:spTgt spid="9">
                                            <p:txEl>
                                              <p:pRg st="7" end="7"/>
                                            </p:txEl>
                                          </p:spTgt>
                                        </p:tgtEl>
                                      </p:cBhvr>
                                    </p:animEffect>
                                  </p:childTnLst>
                                </p:cTn>
                              </p:par>
                              <p:par>
                                <p:cTn id="76" presetID="55" presetClass="entr" presetSubtype="0" fill="hold" grpId="1" nodeType="withEffect">
                                  <p:stCondLst>
                                    <p:cond delay="0"/>
                                  </p:stCondLst>
                                  <p:childTnLst>
                                    <p:set>
                                      <p:cBhvr>
                                        <p:cTn id="77" dur="1" fill="hold">
                                          <p:stCondLst>
                                            <p:cond delay="0"/>
                                          </p:stCondLst>
                                        </p:cTn>
                                        <p:tgtEl>
                                          <p:spTgt spid="9">
                                            <p:txEl>
                                              <p:pRg st="8" end="8"/>
                                            </p:txEl>
                                          </p:spTgt>
                                        </p:tgtEl>
                                        <p:attrNameLst>
                                          <p:attrName>style.visibility</p:attrName>
                                        </p:attrNameLst>
                                      </p:cBhvr>
                                      <p:to>
                                        <p:strVal val="visible"/>
                                      </p:to>
                                    </p:set>
                                    <p:anim calcmode="lin" valueType="num">
                                      <p:cBhvr>
                                        <p:cTn id="78" dur="1000" fill="hold"/>
                                        <p:tgtEl>
                                          <p:spTgt spid="9">
                                            <p:txEl>
                                              <p:pRg st="8" end="8"/>
                                            </p:txEl>
                                          </p:spTgt>
                                        </p:tgtEl>
                                        <p:attrNameLst>
                                          <p:attrName>ppt_w</p:attrName>
                                        </p:attrNameLst>
                                      </p:cBhvr>
                                      <p:tavLst>
                                        <p:tav tm="0">
                                          <p:val>
                                            <p:strVal val="#ppt_w*0.70"/>
                                          </p:val>
                                        </p:tav>
                                        <p:tav tm="100000">
                                          <p:val>
                                            <p:strVal val="#ppt_w"/>
                                          </p:val>
                                        </p:tav>
                                      </p:tavLst>
                                    </p:anim>
                                    <p:anim calcmode="lin" valueType="num">
                                      <p:cBhvr>
                                        <p:cTn id="79" dur="1000" fill="hold"/>
                                        <p:tgtEl>
                                          <p:spTgt spid="9">
                                            <p:txEl>
                                              <p:pRg st="8" end="8"/>
                                            </p:txEl>
                                          </p:spTgt>
                                        </p:tgtEl>
                                        <p:attrNameLst>
                                          <p:attrName>ppt_h</p:attrName>
                                        </p:attrNameLst>
                                      </p:cBhvr>
                                      <p:tavLst>
                                        <p:tav tm="0">
                                          <p:val>
                                            <p:strVal val="#ppt_h"/>
                                          </p:val>
                                        </p:tav>
                                        <p:tav tm="100000">
                                          <p:val>
                                            <p:strVal val="#ppt_h"/>
                                          </p:val>
                                        </p:tav>
                                      </p:tavLst>
                                    </p:anim>
                                    <p:animEffect transition="in" filter="fade">
                                      <p:cBhvr>
                                        <p:cTn id="80" dur="1000"/>
                                        <p:tgtEl>
                                          <p:spTgt spid="9">
                                            <p:txEl>
                                              <p:pRg st="8" end="8"/>
                                            </p:txEl>
                                          </p:spTgt>
                                        </p:tgtEl>
                                      </p:cBhvr>
                                    </p:animEffect>
                                  </p:childTnLst>
                                </p:cTn>
                              </p:par>
                              <p:par>
                                <p:cTn id="81" presetID="55" presetClass="entr" presetSubtype="0" fill="hold" grpId="1" nodeType="withEffect">
                                  <p:stCondLst>
                                    <p:cond delay="0"/>
                                  </p:stCondLst>
                                  <p:childTnLst>
                                    <p:set>
                                      <p:cBhvr>
                                        <p:cTn id="82" dur="1" fill="hold">
                                          <p:stCondLst>
                                            <p:cond delay="0"/>
                                          </p:stCondLst>
                                        </p:cTn>
                                        <p:tgtEl>
                                          <p:spTgt spid="9">
                                            <p:txEl>
                                              <p:pRg st="9" end="9"/>
                                            </p:txEl>
                                          </p:spTgt>
                                        </p:tgtEl>
                                        <p:attrNameLst>
                                          <p:attrName>style.visibility</p:attrName>
                                        </p:attrNameLst>
                                      </p:cBhvr>
                                      <p:to>
                                        <p:strVal val="visible"/>
                                      </p:to>
                                    </p:set>
                                    <p:anim calcmode="lin" valueType="num">
                                      <p:cBhvr>
                                        <p:cTn id="83" dur="1000" fill="hold"/>
                                        <p:tgtEl>
                                          <p:spTgt spid="9">
                                            <p:txEl>
                                              <p:pRg st="9" end="9"/>
                                            </p:txEl>
                                          </p:spTgt>
                                        </p:tgtEl>
                                        <p:attrNameLst>
                                          <p:attrName>ppt_w</p:attrName>
                                        </p:attrNameLst>
                                      </p:cBhvr>
                                      <p:tavLst>
                                        <p:tav tm="0">
                                          <p:val>
                                            <p:strVal val="#ppt_w*0.70"/>
                                          </p:val>
                                        </p:tav>
                                        <p:tav tm="100000">
                                          <p:val>
                                            <p:strVal val="#ppt_w"/>
                                          </p:val>
                                        </p:tav>
                                      </p:tavLst>
                                    </p:anim>
                                    <p:anim calcmode="lin" valueType="num">
                                      <p:cBhvr>
                                        <p:cTn id="84" dur="1000" fill="hold"/>
                                        <p:tgtEl>
                                          <p:spTgt spid="9">
                                            <p:txEl>
                                              <p:pRg st="9" end="9"/>
                                            </p:txEl>
                                          </p:spTgt>
                                        </p:tgtEl>
                                        <p:attrNameLst>
                                          <p:attrName>ppt_h</p:attrName>
                                        </p:attrNameLst>
                                      </p:cBhvr>
                                      <p:tavLst>
                                        <p:tav tm="0">
                                          <p:val>
                                            <p:strVal val="#ppt_h"/>
                                          </p:val>
                                        </p:tav>
                                        <p:tav tm="100000">
                                          <p:val>
                                            <p:strVal val="#ppt_h"/>
                                          </p:val>
                                        </p:tav>
                                      </p:tavLst>
                                    </p:anim>
                                    <p:animEffect transition="in" filter="fade">
                                      <p:cBhvr>
                                        <p:cTn id="85" dur="10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allAtOnce"/>
      <p:bldP spid="9" grpId="1" build="allAtOnce"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p:txBody>
          <a:bodyPr>
            <a:normAutofit fontScale="85000" lnSpcReduction="20000"/>
          </a:bodyPr>
          <a:lstStyle/>
          <a:p>
            <a:r>
              <a:rPr lang="es-CL" dirty="0"/>
              <a:t>Si la densidad del agua en la que flota un buque cambia y el buque no altera su calado, entonces la masa del agua debe haber variado. </a:t>
            </a:r>
          </a:p>
          <a:p>
            <a:r>
              <a:rPr lang="es-CL" dirty="0"/>
              <a:t>El cambio en la masa de agua desplazada puede deberse a la carga o el consumo de combustible, de las existencias de los pañoles (víveres, agua y otros), o por la carga agregada o descargada en el tránsito.</a:t>
            </a:r>
          </a:p>
          <a:p>
            <a:r>
              <a:rPr lang="es-CL" dirty="0"/>
              <a:t>En todos los casos:</a:t>
            </a:r>
          </a:p>
          <a:p>
            <a:pPr lvl="1">
              <a:lnSpc>
                <a:spcPct val="120000"/>
              </a:lnSpc>
              <a:spcBef>
                <a:spcPts val="600"/>
              </a:spcBef>
            </a:pPr>
            <a:r>
              <a:rPr lang="es-CL" sz="2200" dirty="0"/>
              <a:t>“V” de agua desplazado = Anterior “V” de agua desplazada</a:t>
            </a:r>
          </a:p>
          <a:p>
            <a:pPr lvl="1">
              <a:buNone/>
            </a:pPr>
            <a:r>
              <a:rPr lang="es-CL" dirty="0"/>
              <a:t>ó</a:t>
            </a:r>
          </a:p>
          <a:p>
            <a:pPr lvl="1">
              <a:buNone/>
            </a:pPr>
            <a:r>
              <a:rPr lang="es-CL" dirty="0"/>
              <a:t>		</a:t>
            </a:r>
            <a:r>
              <a:rPr lang="es-CL" u="sng" dirty="0"/>
              <a:t>Nuevo V</a:t>
            </a:r>
            <a:r>
              <a:rPr lang="es-CL" dirty="0"/>
              <a:t>	=  </a:t>
            </a:r>
            <a:r>
              <a:rPr lang="es-CL" u="sng" dirty="0"/>
              <a:t>V anterior</a:t>
            </a:r>
          </a:p>
          <a:p>
            <a:pPr lvl="1">
              <a:buNone/>
            </a:pPr>
            <a:r>
              <a:rPr lang="es-CL" dirty="0"/>
              <a:t>		Nueva </a:t>
            </a:r>
            <a:r>
              <a:rPr lang="es-CL" dirty="0">
                <a:latin typeface="Symbol" pitchFamily="18" charset="2"/>
              </a:rPr>
              <a:t>d</a:t>
            </a:r>
            <a:r>
              <a:rPr lang="es-CL" dirty="0"/>
              <a:t>	    </a:t>
            </a:r>
            <a:r>
              <a:rPr lang="es-CL" dirty="0" err="1">
                <a:latin typeface="Symbol" pitchFamily="18" charset="2"/>
              </a:rPr>
              <a:t>d</a:t>
            </a:r>
            <a:r>
              <a:rPr lang="es-CL" dirty="0">
                <a:latin typeface="Symbol" pitchFamily="18" charset="2"/>
              </a:rPr>
              <a:t> </a:t>
            </a:r>
            <a:r>
              <a:rPr lang="es-CL" dirty="0"/>
              <a:t>anterior	</a:t>
            </a:r>
          </a:p>
          <a:p>
            <a:pPr lvl="1">
              <a:buNone/>
            </a:pPr>
            <a:r>
              <a:rPr lang="es-CL" dirty="0"/>
              <a:t>ó</a:t>
            </a:r>
          </a:p>
          <a:p>
            <a:pPr lvl="1">
              <a:buNone/>
            </a:pPr>
            <a:r>
              <a:rPr lang="es-CL" dirty="0"/>
              <a:t>		</a:t>
            </a:r>
            <a:r>
              <a:rPr lang="es-CL" u="sng" dirty="0"/>
              <a:t>Nuevo V</a:t>
            </a:r>
            <a:r>
              <a:rPr lang="es-CL" dirty="0"/>
              <a:t>	=  </a:t>
            </a:r>
            <a:r>
              <a:rPr lang="es-CL" u="sng" dirty="0"/>
              <a:t>Nueva </a:t>
            </a:r>
            <a:r>
              <a:rPr lang="es-CL" u="sng" dirty="0">
                <a:latin typeface="Symbol" pitchFamily="18" charset="2"/>
              </a:rPr>
              <a:t>d</a:t>
            </a:r>
            <a:endParaRPr lang="es-CL" u="sng" dirty="0"/>
          </a:p>
          <a:p>
            <a:pPr lvl="1">
              <a:buNone/>
            </a:pPr>
            <a:r>
              <a:rPr lang="es-CL" dirty="0"/>
              <a:t>		V anterior	    </a:t>
            </a:r>
            <a:r>
              <a:rPr lang="es-CL" dirty="0">
                <a:latin typeface="Symbol" pitchFamily="18" charset="2"/>
              </a:rPr>
              <a:t>d </a:t>
            </a:r>
            <a:r>
              <a:rPr lang="es-CL" dirty="0"/>
              <a:t>anterior</a:t>
            </a:r>
          </a:p>
        </p:txBody>
      </p:sp>
      <p:sp>
        <p:nvSpPr>
          <p:cNvPr id="5" name="4 Título"/>
          <p:cNvSpPr>
            <a:spLocks noGrp="1"/>
          </p:cNvSpPr>
          <p:nvPr>
            <p:ph type="title"/>
          </p:nvPr>
        </p:nvSpPr>
        <p:spPr/>
        <p:txBody>
          <a:bodyPr>
            <a:normAutofit fontScale="90000"/>
          </a:bodyPr>
          <a:lstStyle/>
          <a:p>
            <a:r>
              <a:rPr lang="es-CL" dirty="0"/>
              <a:t>Flotación - </a:t>
            </a:r>
            <a:r>
              <a:rPr lang="es-CL" sz="3100" dirty="0"/>
              <a:t>Efecto de la densidad de agua a calado constante</a:t>
            </a:r>
          </a:p>
        </p:txBody>
      </p:sp>
      <p:sp>
        <p:nvSpPr>
          <p:cNvPr id="2" name="Marcador de fecha 1">
            <a:extLst>
              <a:ext uri="{FF2B5EF4-FFF2-40B4-BE49-F238E27FC236}">
                <a16:creationId xmlns:a16="http://schemas.microsoft.com/office/drawing/2014/main" id="{DDB5E0B9-89B9-27DF-B2D5-0C9BE2ADAE3E}"/>
              </a:ext>
            </a:extLst>
          </p:cNvPr>
          <p:cNvSpPr>
            <a:spLocks noGrp="1"/>
          </p:cNvSpPr>
          <p:nvPr>
            <p:ph type="dt" sz="half" idx="10"/>
          </p:nvPr>
        </p:nvSpPr>
        <p:spPr/>
        <p:txBody>
          <a:bodyPr/>
          <a:lstStyle/>
          <a:p>
            <a:pPr>
              <a:defRPr/>
            </a:pPr>
            <a:fld id="{546A4988-CDA9-435B-A30B-EB0F8750E409}" type="datetime1">
              <a:rPr lang="es-CL" smtClean="0"/>
              <a:t>18-03-2024</a:t>
            </a:fld>
            <a:endParaRPr lang="es-ES"/>
          </a:p>
        </p:txBody>
      </p:sp>
      <p:sp>
        <p:nvSpPr>
          <p:cNvPr id="3" name="Marcador de pie de página 2">
            <a:extLst>
              <a:ext uri="{FF2B5EF4-FFF2-40B4-BE49-F238E27FC236}">
                <a16:creationId xmlns:a16="http://schemas.microsoft.com/office/drawing/2014/main" id="{675571B2-1941-2C88-945A-A9C5A3D53CE7}"/>
              </a:ext>
            </a:extLst>
          </p:cNvPr>
          <p:cNvSpPr>
            <a:spLocks noGrp="1"/>
          </p:cNvSpPr>
          <p:nvPr>
            <p:ph type="ftr" sz="quarter" idx="11"/>
          </p:nvPr>
        </p:nvSpPr>
        <p:spPr/>
        <p:txBody>
          <a:bodyPr/>
          <a:lstStyle/>
          <a:p>
            <a:pPr>
              <a:defRPr/>
            </a:pPr>
            <a:r>
              <a:rPr lang="es-ES"/>
              <a:t>UT 1 Fundamentos de Estabilidad tercera parte</a:t>
            </a:r>
          </a:p>
        </p:txBody>
      </p:sp>
      <p:sp>
        <p:nvSpPr>
          <p:cNvPr id="4" name="Marcador de número de diapositiva 3">
            <a:extLst>
              <a:ext uri="{FF2B5EF4-FFF2-40B4-BE49-F238E27FC236}">
                <a16:creationId xmlns:a16="http://schemas.microsoft.com/office/drawing/2014/main" id="{AEFE9B39-B57B-DD34-87EA-7E6D6DFAF2B2}"/>
              </a:ext>
            </a:extLst>
          </p:cNvPr>
          <p:cNvSpPr>
            <a:spLocks noGrp="1"/>
          </p:cNvSpPr>
          <p:nvPr>
            <p:ph type="sldNum" sz="quarter" idx="12"/>
          </p:nvPr>
        </p:nvSpPr>
        <p:spPr/>
        <p:txBody>
          <a:bodyPr/>
          <a:lstStyle/>
          <a:p>
            <a:pPr>
              <a:defRPr/>
            </a:pPr>
            <a:fld id="{512A34C5-A7E8-4629-B921-404C04172488}" type="slidenum">
              <a:rPr lang="es-ES" smtClean="0"/>
              <a:pPr>
                <a:defRPr/>
              </a:pPr>
              <a:t>60</a:t>
            </a:fld>
            <a:endParaRPr lang="es-ES"/>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p:txBody>
          <a:bodyPr>
            <a:normAutofit fontScale="85000" lnSpcReduction="20000"/>
          </a:bodyPr>
          <a:lstStyle/>
          <a:p>
            <a:pPr marL="624078" indent="-514350"/>
            <a:r>
              <a:rPr lang="es-CL" dirty="0"/>
              <a:t>Ejercicio 1:</a:t>
            </a:r>
          </a:p>
          <a:p>
            <a:pPr marL="624078" indent="-514350"/>
            <a:r>
              <a:rPr lang="es-CL" dirty="0"/>
              <a:t>Un buque desplaza 7.000 ton  mientras flota en agua dulce.</a:t>
            </a:r>
          </a:p>
          <a:p>
            <a:pPr marL="624078" indent="-514350">
              <a:buNone/>
            </a:pPr>
            <a:r>
              <a:rPr lang="es-CL" dirty="0"/>
              <a:t>	Encontrar su desplazamiento cuando flota en agua de densidad 1015 kg/m</a:t>
            </a:r>
            <a:r>
              <a:rPr lang="es-CL" baseline="30000" dirty="0"/>
              <a:t>3</a:t>
            </a:r>
            <a:r>
              <a:rPr lang="es-CL" dirty="0"/>
              <a:t> y mantiene su calado.</a:t>
            </a:r>
          </a:p>
          <a:p>
            <a:pPr marL="624078" indent="-514350">
              <a:buNone/>
            </a:pPr>
            <a:r>
              <a:rPr lang="es-CL" dirty="0"/>
              <a:t>	Resolución:</a:t>
            </a:r>
          </a:p>
          <a:p>
            <a:pPr lvl="1">
              <a:buNone/>
            </a:pPr>
            <a:r>
              <a:rPr lang="es-CL" dirty="0"/>
              <a:t>		</a:t>
            </a:r>
            <a:r>
              <a:rPr lang="es-CL" u="sng" dirty="0"/>
              <a:t>Nuevo V</a:t>
            </a:r>
            <a:r>
              <a:rPr lang="es-CL" dirty="0"/>
              <a:t>	=  </a:t>
            </a:r>
            <a:r>
              <a:rPr lang="es-CL" u="sng" dirty="0"/>
              <a:t>Nueva </a:t>
            </a:r>
            <a:r>
              <a:rPr lang="es-CL" u="sng" dirty="0">
                <a:latin typeface="Symbol" pitchFamily="18" charset="2"/>
              </a:rPr>
              <a:t>d</a:t>
            </a:r>
            <a:endParaRPr lang="es-CL" u="sng" dirty="0"/>
          </a:p>
          <a:p>
            <a:pPr lvl="1">
              <a:buNone/>
            </a:pPr>
            <a:r>
              <a:rPr lang="es-CL" dirty="0"/>
              <a:t>		V anterior	    </a:t>
            </a:r>
            <a:r>
              <a:rPr lang="es-CL" dirty="0">
                <a:latin typeface="Symbol" pitchFamily="18" charset="2"/>
              </a:rPr>
              <a:t>d </a:t>
            </a:r>
            <a:r>
              <a:rPr lang="es-CL" dirty="0"/>
              <a:t>anterior</a:t>
            </a:r>
          </a:p>
          <a:p>
            <a:pPr lvl="1">
              <a:buNone/>
            </a:pPr>
            <a:r>
              <a:rPr lang="es-CL" dirty="0"/>
              <a:t>		Nuevo V	= V anterior x </a:t>
            </a:r>
            <a:r>
              <a:rPr lang="es-CL" u="sng" dirty="0"/>
              <a:t>Nueva </a:t>
            </a:r>
            <a:r>
              <a:rPr lang="es-CL" u="sng" dirty="0">
                <a:latin typeface="Symbol" pitchFamily="18" charset="2"/>
              </a:rPr>
              <a:t>d</a:t>
            </a:r>
            <a:endParaRPr lang="es-CL" u="sng" dirty="0"/>
          </a:p>
          <a:p>
            <a:pPr lvl="1">
              <a:buNone/>
            </a:pPr>
            <a:r>
              <a:rPr lang="es-CL" dirty="0">
                <a:latin typeface="Symbol" pitchFamily="18" charset="2"/>
              </a:rPr>
              <a:t>						d </a:t>
            </a:r>
            <a:r>
              <a:rPr lang="es-CL" dirty="0"/>
              <a:t>anterior</a:t>
            </a:r>
          </a:p>
          <a:p>
            <a:pPr lvl="1">
              <a:buNone/>
            </a:pPr>
            <a:r>
              <a:rPr lang="es-CL" dirty="0"/>
              <a:t>				= 7.000 x </a:t>
            </a:r>
            <a:r>
              <a:rPr lang="es-CL" u="sng" dirty="0"/>
              <a:t>1015</a:t>
            </a:r>
            <a:endParaRPr lang="es-CL" dirty="0"/>
          </a:p>
          <a:p>
            <a:pPr lvl="1">
              <a:buNone/>
            </a:pPr>
            <a:r>
              <a:rPr lang="es-CL" dirty="0"/>
              <a:t>					     1000</a:t>
            </a:r>
          </a:p>
          <a:p>
            <a:pPr lvl="1">
              <a:buNone/>
            </a:pPr>
            <a:r>
              <a:rPr lang="es-CL" dirty="0"/>
              <a:t>		Respuesta: 	El nuevo desplazamiento es de 7105 			toneladas</a:t>
            </a:r>
          </a:p>
          <a:p>
            <a:pPr lvl="1">
              <a:buNone/>
            </a:pPr>
            <a:endParaRPr lang="es-CL" dirty="0"/>
          </a:p>
          <a:p>
            <a:pPr marL="880110" lvl="1" indent="-514350"/>
            <a:endParaRPr lang="es-CL" dirty="0"/>
          </a:p>
        </p:txBody>
      </p:sp>
      <p:sp>
        <p:nvSpPr>
          <p:cNvPr id="5" name="4 Título"/>
          <p:cNvSpPr>
            <a:spLocks noGrp="1"/>
          </p:cNvSpPr>
          <p:nvPr>
            <p:ph type="title"/>
          </p:nvPr>
        </p:nvSpPr>
        <p:spPr/>
        <p:txBody>
          <a:bodyPr>
            <a:normAutofit fontScale="90000"/>
          </a:bodyPr>
          <a:lstStyle/>
          <a:p>
            <a:r>
              <a:rPr lang="es-CL" dirty="0"/>
              <a:t>Flotación - </a:t>
            </a:r>
            <a:r>
              <a:rPr lang="es-CL" sz="3100" dirty="0"/>
              <a:t>Efecto de la densidad de agua a calado constante - Ejercicios</a:t>
            </a:r>
            <a:endParaRPr lang="es-CL" dirty="0"/>
          </a:p>
        </p:txBody>
      </p:sp>
      <p:sp>
        <p:nvSpPr>
          <p:cNvPr id="2" name="Marcador de fecha 1">
            <a:extLst>
              <a:ext uri="{FF2B5EF4-FFF2-40B4-BE49-F238E27FC236}">
                <a16:creationId xmlns:a16="http://schemas.microsoft.com/office/drawing/2014/main" id="{B14C508D-4DF9-EFE1-8CB9-D5FC9C1D8FB0}"/>
              </a:ext>
            </a:extLst>
          </p:cNvPr>
          <p:cNvSpPr>
            <a:spLocks noGrp="1"/>
          </p:cNvSpPr>
          <p:nvPr>
            <p:ph type="dt" sz="half" idx="10"/>
          </p:nvPr>
        </p:nvSpPr>
        <p:spPr/>
        <p:txBody>
          <a:bodyPr/>
          <a:lstStyle/>
          <a:p>
            <a:pPr>
              <a:defRPr/>
            </a:pPr>
            <a:fld id="{86AFCFDB-9AF3-4717-8B84-4BF2E3718C4E}" type="datetime1">
              <a:rPr lang="es-CL" smtClean="0"/>
              <a:t>18-03-2024</a:t>
            </a:fld>
            <a:endParaRPr lang="es-ES"/>
          </a:p>
        </p:txBody>
      </p:sp>
      <p:sp>
        <p:nvSpPr>
          <p:cNvPr id="3" name="Marcador de pie de página 2">
            <a:extLst>
              <a:ext uri="{FF2B5EF4-FFF2-40B4-BE49-F238E27FC236}">
                <a16:creationId xmlns:a16="http://schemas.microsoft.com/office/drawing/2014/main" id="{6FC7C437-7464-C823-618F-A48D2051285A}"/>
              </a:ext>
            </a:extLst>
          </p:cNvPr>
          <p:cNvSpPr>
            <a:spLocks noGrp="1"/>
          </p:cNvSpPr>
          <p:nvPr>
            <p:ph type="ftr" sz="quarter" idx="11"/>
          </p:nvPr>
        </p:nvSpPr>
        <p:spPr/>
        <p:txBody>
          <a:bodyPr/>
          <a:lstStyle/>
          <a:p>
            <a:pPr>
              <a:defRPr/>
            </a:pPr>
            <a:r>
              <a:rPr lang="es-ES"/>
              <a:t>UT 1 Fundamentos de Estabilidad tercera parte</a:t>
            </a:r>
          </a:p>
        </p:txBody>
      </p:sp>
      <p:sp>
        <p:nvSpPr>
          <p:cNvPr id="4" name="Marcador de número de diapositiva 3">
            <a:extLst>
              <a:ext uri="{FF2B5EF4-FFF2-40B4-BE49-F238E27FC236}">
                <a16:creationId xmlns:a16="http://schemas.microsoft.com/office/drawing/2014/main" id="{2AE1497E-8787-7EC7-2F1C-118D561B6631}"/>
              </a:ext>
            </a:extLst>
          </p:cNvPr>
          <p:cNvSpPr>
            <a:spLocks noGrp="1"/>
          </p:cNvSpPr>
          <p:nvPr>
            <p:ph type="sldNum" sz="quarter" idx="12"/>
          </p:nvPr>
        </p:nvSpPr>
        <p:spPr/>
        <p:txBody>
          <a:bodyPr/>
          <a:lstStyle/>
          <a:p>
            <a:pPr>
              <a:defRPr/>
            </a:pPr>
            <a:fld id="{512A34C5-A7E8-4629-B921-404C04172488}" type="slidenum">
              <a:rPr lang="es-ES" smtClean="0"/>
              <a:pPr>
                <a:defRPr/>
              </a:pPr>
              <a:t>61</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 calcmode="lin" valueType="num">
                                      <p:cBhvr>
                                        <p:cTn id="7" dur="1000" fill="hold"/>
                                        <p:tgtEl>
                                          <p:spTgt spid="6">
                                            <p:txEl>
                                              <p:pRg st="3" end="3"/>
                                            </p:txEl>
                                          </p:spTgt>
                                        </p:tgtEl>
                                        <p:attrNameLst>
                                          <p:attrName>ppt_w</p:attrName>
                                        </p:attrNameLst>
                                      </p:cBhvr>
                                      <p:tavLst>
                                        <p:tav tm="0">
                                          <p:val>
                                            <p:strVal val="#ppt_w*0.70"/>
                                          </p:val>
                                        </p:tav>
                                        <p:tav tm="100000">
                                          <p:val>
                                            <p:strVal val="#ppt_w"/>
                                          </p:val>
                                        </p:tav>
                                      </p:tavLst>
                                    </p:anim>
                                    <p:anim calcmode="lin" valueType="num">
                                      <p:cBhvr>
                                        <p:cTn id="8" dur="1000" fill="hold"/>
                                        <p:tgtEl>
                                          <p:spTgt spid="6">
                                            <p:txEl>
                                              <p:pRg st="3" end="3"/>
                                            </p:txEl>
                                          </p:spTgt>
                                        </p:tgtEl>
                                        <p:attrNameLst>
                                          <p:attrName>ppt_h</p:attrName>
                                        </p:attrNameLst>
                                      </p:cBhvr>
                                      <p:tavLst>
                                        <p:tav tm="0">
                                          <p:val>
                                            <p:strVal val="#ppt_h"/>
                                          </p:val>
                                        </p:tav>
                                        <p:tav tm="100000">
                                          <p:val>
                                            <p:strVal val="#ppt_h"/>
                                          </p:val>
                                        </p:tav>
                                      </p:tavLst>
                                    </p:anim>
                                    <p:animEffect transition="in" filter="fade">
                                      <p:cBhvr>
                                        <p:cTn id="9" dur="1000"/>
                                        <p:tgtEl>
                                          <p:spTgt spid="6">
                                            <p:txEl>
                                              <p:pRg st="3" end="3"/>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 calcmode="lin" valueType="num">
                                      <p:cBhvr>
                                        <p:cTn id="12" dur="1000" fill="hold"/>
                                        <p:tgtEl>
                                          <p:spTgt spid="6">
                                            <p:txEl>
                                              <p:pRg st="4" end="4"/>
                                            </p:txEl>
                                          </p:spTgt>
                                        </p:tgtEl>
                                        <p:attrNameLst>
                                          <p:attrName>ppt_w</p:attrName>
                                        </p:attrNameLst>
                                      </p:cBhvr>
                                      <p:tavLst>
                                        <p:tav tm="0">
                                          <p:val>
                                            <p:strVal val="#ppt_w*0.70"/>
                                          </p:val>
                                        </p:tav>
                                        <p:tav tm="100000">
                                          <p:val>
                                            <p:strVal val="#ppt_w"/>
                                          </p:val>
                                        </p:tav>
                                      </p:tavLst>
                                    </p:anim>
                                    <p:anim calcmode="lin" valueType="num">
                                      <p:cBhvr>
                                        <p:cTn id="13" dur="1000" fill="hold"/>
                                        <p:tgtEl>
                                          <p:spTgt spid="6">
                                            <p:txEl>
                                              <p:pRg st="4" end="4"/>
                                            </p:txEl>
                                          </p:spTgt>
                                        </p:tgtEl>
                                        <p:attrNameLst>
                                          <p:attrName>ppt_h</p:attrName>
                                        </p:attrNameLst>
                                      </p:cBhvr>
                                      <p:tavLst>
                                        <p:tav tm="0">
                                          <p:val>
                                            <p:strVal val="#ppt_h"/>
                                          </p:val>
                                        </p:tav>
                                        <p:tav tm="100000">
                                          <p:val>
                                            <p:strVal val="#ppt_h"/>
                                          </p:val>
                                        </p:tav>
                                      </p:tavLst>
                                    </p:anim>
                                    <p:animEffect transition="in" filter="fade">
                                      <p:cBhvr>
                                        <p:cTn id="14" dur="1000"/>
                                        <p:tgtEl>
                                          <p:spTgt spid="6">
                                            <p:txEl>
                                              <p:pRg st="4" end="4"/>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anim calcmode="lin" valueType="num">
                                      <p:cBhvr>
                                        <p:cTn id="17" dur="1000" fill="hold"/>
                                        <p:tgtEl>
                                          <p:spTgt spid="6">
                                            <p:txEl>
                                              <p:pRg st="5" end="5"/>
                                            </p:txEl>
                                          </p:spTgt>
                                        </p:tgtEl>
                                        <p:attrNameLst>
                                          <p:attrName>ppt_w</p:attrName>
                                        </p:attrNameLst>
                                      </p:cBhvr>
                                      <p:tavLst>
                                        <p:tav tm="0">
                                          <p:val>
                                            <p:strVal val="#ppt_w*0.70"/>
                                          </p:val>
                                        </p:tav>
                                        <p:tav tm="100000">
                                          <p:val>
                                            <p:strVal val="#ppt_w"/>
                                          </p:val>
                                        </p:tav>
                                      </p:tavLst>
                                    </p:anim>
                                    <p:anim calcmode="lin" valueType="num">
                                      <p:cBhvr>
                                        <p:cTn id="18" dur="1000" fill="hold"/>
                                        <p:tgtEl>
                                          <p:spTgt spid="6">
                                            <p:txEl>
                                              <p:pRg st="5" end="5"/>
                                            </p:txEl>
                                          </p:spTgt>
                                        </p:tgtEl>
                                        <p:attrNameLst>
                                          <p:attrName>ppt_h</p:attrName>
                                        </p:attrNameLst>
                                      </p:cBhvr>
                                      <p:tavLst>
                                        <p:tav tm="0">
                                          <p:val>
                                            <p:strVal val="#ppt_h"/>
                                          </p:val>
                                        </p:tav>
                                        <p:tav tm="100000">
                                          <p:val>
                                            <p:strVal val="#ppt_h"/>
                                          </p:val>
                                        </p:tav>
                                      </p:tavLst>
                                    </p:anim>
                                    <p:animEffect transition="in" filter="fade">
                                      <p:cBhvr>
                                        <p:cTn id="19" dur="1000"/>
                                        <p:tgtEl>
                                          <p:spTgt spid="6">
                                            <p:txEl>
                                              <p:pRg st="5" end="5"/>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 calcmode="lin" valueType="num">
                                      <p:cBhvr>
                                        <p:cTn id="22" dur="1000" fill="hold"/>
                                        <p:tgtEl>
                                          <p:spTgt spid="6">
                                            <p:txEl>
                                              <p:pRg st="6" end="6"/>
                                            </p:txEl>
                                          </p:spTgt>
                                        </p:tgtEl>
                                        <p:attrNameLst>
                                          <p:attrName>ppt_w</p:attrName>
                                        </p:attrNameLst>
                                      </p:cBhvr>
                                      <p:tavLst>
                                        <p:tav tm="0">
                                          <p:val>
                                            <p:strVal val="#ppt_w*0.70"/>
                                          </p:val>
                                        </p:tav>
                                        <p:tav tm="100000">
                                          <p:val>
                                            <p:strVal val="#ppt_w"/>
                                          </p:val>
                                        </p:tav>
                                      </p:tavLst>
                                    </p:anim>
                                    <p:anim calcmode="lin" valueType="num">
                                      <p:cBhvr>
                                        <p:cTn id="23" dur="1000" fill="hold"/>
                                        <p:tgtEl>
                                          <p:spTgt spid="6">
                                            <p:txEl>
                                              <p:pRg st="6" end="6"/>
                                            </p:txEl>
                                          </p:spTgt>
                                        </p:tgtEl>
                                        <p:attrNameLst>
                                          <p:attrName>ppt_h</p:attrName>
                                        </p:attrNameLst>
                                      </p:cBhvr>
                                      <p:tavLst>
                                        <p:tav tm="0">
                                          <p:val>
                                            <p:strVal val="#ppt_h"/>
                                          </p:val>
                                        </p:tav>
                                        <p:tav tm="100000">
                                          <p:val>
                                            <p:strVal val="#ppt_h"/>
                                          </p:val>
                                        </p:tav>
                                      </p:tavLst>
                                    </p:anim>
                                    <p:animEffect transition="in" filter="fade">
                                      <p:cBhvr>
                                        <p:cTn id="24" dur="1000"/>
                                        <p:tgtEl>
                                          <p:spTgt spid="6">
                                            <p:txEl>
                                              <p:pRg st="6" end="6"/>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 calcmode="lin" valueType="num">
                                      <p:cBhvr>
                                        <p:cTn id="27" dur="1000" fill="hold"/>
                                        <p:tgtEl>
                                          <p:spTgt spid="6">
                                            <p:txEl>
                                              <p:pRg st="7" end="7"/>
                                            </p:txEl>
                                          </p:spTgt>
                                        </p:tgtEl>
                                        <p:attrNameLst>
                                          <p:attrName>ppt_w</p:attrName>
                                        </p:attrNameLst>
                                      </p:cBhvr>
                                      <p:tavLst>
                                        <p:tav tm="0">
                                          <p:val>
                                            <p:strVal val="#ppt_w*0.70"/>
                                          </p:val>
                                        </p:tav>
                                        <p:tav tm="100000">
                                          <p:val>
                                            <p:strVal val="#ppt_w"/>
                                          </p:val>
                                        </p:tav>
                                      </p:tavLst>
                                    </p:anim>
                                    <p:anim calcmode="lin" valueType="num">
                                      <p:cBhvr>
                                        <p:cTn id="28" dur="1000" fill="hold"/>
                                        <p:tgtEl>
                                          <p:spTgt spid="6">
                                            <p:txEl>
                                              <p:pRg st="7" end="7"/>
                                            </p:txEl>
                                          </p:spTgt>
                                        </p:tgtEl>
                                        <p:attrNameLst>
                                          <p:attrName>ppt_h</p:attrName>
                                        </p:attrNameLst>
                                      </p:cBhvr>
                                      <p:tavLst>
                                        <p:tav tm="0">
                                          <p:val>
                                            <p:strVal val="#ppt_h"/>
                                          </p:val>
                                        </p:tav>
                                        <p:tav tm="100000">
                                          <p:val>
                                            <p:strVal val="#ppt_h"/>
                                          </p:val>
                                        </p:tav>
                                      </p:tavLst>
                                    </p:anim>
                                    <p:animEffect transition="in" filter="fade">
                                      <p:cBhvr>
                                        <p:cTn id="29" dur="1000"/>
                                        <p:tgtEl>
                                          <p:spTgt spid="6">
                                            <p:txEl>
                                              <p:pRg st="7" end="7"/>
                                            </p:txEl>
                                          </p:spTgt>
                                        </p:tgtEl>
                                      </p:cBhvr>
                                    </p:animEffect>
                                  </p:childTnLst>
                                </p:cTn>
                              </p:par>
                              <p:par>
                                <p:cTn id="30" presetID="55" presetClass="entr" presetSubtype="0" fill="hold" nodeType="withEffect">
                                  <p:stCondLst>
                                    <p:cond delay="0"/>
                                  </p:stCondLst>
                                  <p:childTnLst>
                                    <p:set>
                                      <p:cBhvr>
                                        <p:cTn id="31" dur="1" fill="hold">
                                          <p:stCondLst>
                                            <p:cond delay="0"/>
                                          </p:stCondLst>
                                        </p:cTn>
                                        <p:tgtEl>
                                          <p:spTgt spid="6">
                                            <p:txEl>
                                              <p:pRg st="8" end="8"/>
                                            </p:txEl>
                                          </p:spTgt>
                                        </p:tgtEl>
                                        <p:attrNameLst>
                                          <p:attrName>style.visibility</p:attrName>
                                        </p:attrNameLst>
                                      </p:cBhvr>
                                      <p:to>
                                        <p:strVal val="visible"/>
                                      </p:to>
                                    </p:set>
                                    <p:anim calcmode="lin" valueType="num">
                                      <p:cBhvr>
                                        <p:cTn id="32" dur="1000" fill="hold"/>
                                        <p:tgtEl>
                                          <p:spTgt spid="6">
                                            <p:txEl>
                                              <p:pRg st="8" end="8"/>
                                            </p:txEl>
                                          </p:spTgt>
                                        </p:tgtEl>
                                        <p:attrNameLst>
                                          <p:attrName>ppt_w</p:attrName>
                                        </p:attrNameLst>
                                      </p:cBhvr>
                                      <p:tavLst>
                                        <p:tav tm="0">
                                          <p:val>
                                            <p:strVal val="#ppt_w*0.70"/>
                                          </p:val>
                                        </p:tav>
                                        <p:tav tm="100000">
                                          <p:val>
                                            <p:strVal val="#ppt_w"/>
                                          </p:val>
                                        </p:tav>
                                      </p:tavLst>
                                    </p:anim>
                                    <p:anim calcmode="lin" valueType="num">
                                      <p:cBhvr>
                                        <p:cTn id="33" dur="1000" fill="hold"/>
                                        <p:tgtEl>
                                          <p:spTgt spid="6">
                                            <p:txEl>
                                              <p:pRg st="8" end="8"/>
                                            </p:txEl>
                                          </p:spTgt>
                                        </p:tgtEl>
                                        <p:attrNameLst>
                                          <p:attrName>ppt_h</p:attrName>
                                        </p:attrNameLst>
                                      </p:cBhvr>
                                      <p:tavLst>
                                        <p:tav tm="0">
                                          <p:val>
                                            <p:strVal val="#ppt_h"/>
                                          </p:val>
                                        </p:tav>
                                        <p:tav tm="100000">
                                          <p:val>
                                            <p:strVal val="#ppt_h"/>
                                          </p:val>
                                        </p:tav>
                                      </p:tavLst>
                                    </p:anim>
                                    <p:animEffect transition="in" filter="fade">
                                      <p:cBhvr>
                                        <p:cTn id="34" dur="1000"/>
                                        <p:tgtEl>
                                          <p:spTgt spid="6">
                                            <p:txEl>
                                              <p:pRg st="8" end="8"/>
                                            </p:txEl>
                                          </p:spTgt>
                                        </p:tgtEl>
                                      </p:cBhvr>
                                    </p:animEffect>
                                  </p:childTnLst>
                                </p:cTn>
                              </p:par>
                              <p:par>
                                <p:cTn id="35" presetID="55" presetClass="entr" presetSubtype="0" fill="hold" nodeType="withEffect">
                                  <p:stCondLst>
                                    <p:cond delay="0"/>
                                  </p:stCondLst>
                                  <p:childTnLst>
                                    <p:set>
                                      <p:cBhvr>
                                        <p:cTn id="36" dur="1" fill="hold">
                                          <p:stCondLst>
                                            <p:cond delay="0"/>
                                          </p:stCondLst>
                                        </p:cTn>
                                        <p:tgtEl>
                                          <p:spTgt spid="6">
                                            <p:txEl>
                                              <p:pRg st="9" end="9"/>
                                            </p:txEl>
                                          </p:spTgt>
                                        </p:tgtEl>
                                        <p:attrNameLst>
                                          <p:attrName>style.visibility</p:attrName>
                                        </p:attrNameLst>
                                      </p:cBhvr>
                                      <p:to>
                                        <p:strVal val="visible"/>
                                      </p:to>
                                    </p:set>
                                    <p:anim calcmode="lin" valueType="num">
                                      <p:cBhvr>
                                        <p:cTn id="37" dur="1000" fill="hold"/>
                                        <p:tgtEl>
                                          <p:spTgt spid="6">
                                            <p:txEl>
                                              <p:pRg st="9" end="9"/>
                                            </p:txEl>
                                          </p:spTgt>
                                        </p:tgtEl>
                                        <p:attrNameLst>
                                          <p:attrName>ppt_w</p:attrName>
                                        </p:attrNameLst>
                                      </p:cBhvr>
                                      <p:tavLst>
                                        <p:tav tm="0">
                                          <p:val>
                                            <p:strVal val="#ppt_w*0.70"/>
                                          </p:val>
                                        </p:tav>
                                        <p:tav tm="100000">
                                          <p:val>
                                            <p:strVal val="#ppt_w"/>
                                          </p:val>
                                        </p:tav>
                                      </p:tavLst>
                                    </p:anim>
                                    <p:anim calcmode="lin" valueType="num">
                                      <p:cBhvr>
                                        <p:cTn id="38" dur="1000" fill="hold"/>
                                        <p:tgtEl>
                                          <p:spTgt spid="6">
                                            <p:txEl>
                                              <p:pRg st="9" end="9"/>
                                            </p:txEl>
                                          </p:spTgt>
                                        </p:tgtEl>
                                        <p:attrNameLst>
                                          <p:attrName>ppt_h</p:attrName>
                                        </p:attrNameLst>
                                      </p:cBhvr>
                                      <p:tavLst>
                                        <p:tav tm="0">
                                          <p:val>
                                            <p:strVal val="#ppt_h"/>
                                          </p:val>
                                        </p:tav>
                                        <p:tav tm="100000">
                                          <p:val>
                                            <p:strVal val="#ppt_h"/>
                                          </p:val>
                                        </p:tav>
                                      </p:tavLst>
                                    </p:anim>
                                    <p:animEffect transition="in" filter="fade">
                                      <p:cBhvr>
                                        <p:cTn id="39" dur="1000"/>
                                        <p:tgtEl>
                                          <p:spTgt spid="6">
                                            <p:txEl>
                                              <p:pRg st="9" end="9"/>
                                            </p:txEl>
                                          </p:spTgt>
                                        </p:tgtEl>
                                      </p:cBhvr>
                                    </p:animEffect>
                                  </p:childTnLst>
                                </p:cTn>
                              </p:par>
                              <p:par>
                                <p:cTn id="40" presetID="55" presetClass="entr" presetSubtype="0" fill="hold" nodeType="withEffect">
                                  <p:stCondLst>
                                    <p:cond delay="0"/>
                                  </p:stCondLst>
                                  <p:childTnLst>
                                    <p:set>
                                      <p:cBhvr>
                                        <p:cTn id="41" dur="1" fill="hold">
                                          <p:stCondLst>
                                            <p:cond delay="0"/>
                                          </p:stCondLst>
                                        </p:cTn>
                                        <p:tgtEl>
                                          <p:spTgt spid="6">
                                            <p:txEl>
                                              <p:pRg st="10" end="10"/>
                                            </p:txEl>
                                          </p:spTgt>
                                        </p:tgtEl>
                                        <p:attrNameLst>
                                          <p:attrName>style.visibility</p:attrName>
                                        </p:attrNameLst>
                                      </p:cBhvr>
                                      <p:to>
                                        <p:strVal val="visible"/>
                                      </p:to>
                                    </p:set>
                                    <p:anim calcmode="lin" valueType="num">
                                      <p:cBhvr>
                                        <p:cTn id="42" dur="1000" fill="hold"/>
                                        <p:tgtEl>
                                          <p:spTgt spid="6">
                                            <p:txEl>
                                              <p:pRg st="10" end="10"/>
                                            </p:txEl>
                                          </p:spTgt>
                                        </p:tgtEl>
                                        <p:attrNameLst>
                                          <p:attrName>ppt_w</p:attrName>
                                        </p:attrNameLst>
                                      </p:cBhvr>
                                      <p:tavLst>
                                        <p:tav tm="0">
                                          <p:val>
                                            <p:strVal val="#ppt_w*0.70"/>
                                          </p:val>
                                        </p:tav>
                                        <p:tav tm="100000">
                                          <p:val>
                                            <p:strVal val="#ppt_w"/>
                                          </p:val>
                                        </p:tav>
                                      </p:tavLst>
                                    </p:anim>
                                    <p:anim calcmode="lin" valueType="num">
                                      <p:cBhvr>
                                        <p:cTn id="43" dur="1000" fill="hold"/>
                                        <p:tgtEl>
                                          <p:spTgt spid="6">
                                            <p:txEl>
                                              <p:pRg st="10" end="10"/>
                                            </p:txEl>
                                          </p:spTgt>
                                        </p:tgtEl>
                                        <p:attrNameLst>
                                          <p:attrName>ppt_h</p:attrName>
                                        </p:attrNameLst>
                                      </p:cBhvr>
                                      <p:tavLst>
                                        <p:tav tm="0">
                                          <p:val>
                                            <p:strVal val="#ppt_h"/>
                                          </p:val>
                                        </p:tav>
                                        <p:tav tm="100000">
                                          <p:val>
                                            <p:strVal val="#ppt_h"/>
                                          </p:val>
                                        </p:tav>
                                      </p:tavLst>
                                    </p:anim>
                                    <p:animEffect transition="in" filter="fade">
                                      <p:cBhvr>
                                        <p:cTn id="44" dur="10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p:txBody>
          <a:bodyPr>
            <a:normAutofit fontScale="70000" lnSpcReduction="20000"/>
          </a:bodyPr>
          <a:lstStyle/>
          <a:p>
            <a:pPr marL="624078" indent="-514350"/>
            <a:r>
              <a:rPr lang="es-CL" dirty="0"/>
              <a:t>Ejercicio 2:</a:t>
            </a:r>
          </a:p>
          <a:p>
            <a:pPr marL="624078" indent="-514350"/>
            <a:r>
              <a:rPr lang="es-CL" dirty="0"/>
              <a:t>Un buque de 6.400 ton  se encuentra flotando en agua salada y tiene que dirigirse a un muelle donde la densidad del agua es de 1008 kg/m</a:t>
            </a:r>
            <a:r>
              <a:rPr lang="es-CL" baseline="30000" dirty="0"/>
              <a:t>3</a:t>
            </a:r>
            <a:r>
              <a:rPr lang="es-CL" dirty="0"/>
              <a:t>.</a:t>
            </a:r>
          </a:p>
          <a:p>
            <a:pPr marL="624078" indent="-514350">
              <a:buNone/>
            </a:pPr>
            <a:r>
              <a:rPr lang="es-CL" dirty="0"/>
              <a:t>	Encontrar cuanta carga debe ser descargada si es que debe mantener su calado inalterable.</a:t>
            </a:r>
          </a:p>
          <a:p>
            <a:pPr marL="624078" indent="-514350">
              <a:buNone/>
            </a:pPr>
            <a:r>
              <a:rPr lang="es-CL" dirty="0"/>
              <a:t>	Resolución:</a:t>
            </a:r>
          </a:p>
          <a:p>
            <a:pPr lvl="1">
              <a:buNone/>
            </a:pPr>
            <a:r>
              <a:rPr lang="es-CL" dirty="0"/>
              <a:t>		</a:t>
            </a:r>
            <a:r>
              <a:rPr lang="es-CL" u="sng" dirty="0"/>
              <a:t>Nuevo V</a:t>
            </a:r>
            <a:r>
              <a:rPr lang="es-CL" dirty="0"/>
              <a:t>		=  </a:t>
            </a:r>
            <a:r>
              <a:rPr lang="es-CL" u="sng" dirty="0"/>
              <a:t>Nueva </a:t>
            </a:r>
            <a:r>
              <a:rPr lang="es-CL" u="sng" dirty="0">
                <a:latin typeface="Symbol" pitchFamily="18" charset="2"/>
              </a:rPr>
              <a:t>d</a:t>
            </a:r>
            <a:endParaRPr lang="es-CL" u="sng" dirty="0"/>
          </a:p>
          <a:p>
            <a:pPr lvl="1">
              <a:buNone/>
            </a:pPr>
            <a:r>
              <a:rPr lang="es-CL" dirty="0"/>
              <a:t>		V anterior  	    </a:t>
            </a:r>
            <a:r>
              <a:rPr lang="es-CL" dirty="0">
                <a:latin typeface="Symbol" pitchFamily="18" charset="2"/>
              </a:rPr>
              <a:t>d </a:t>
            </a:r>
            <a:r>
              <a:rPr lang="es-CL" dirty="0"/>
              <a:t>anterior</a:t>
            </a:r>
          </a:p>
          <a:p>
            <a:pPr lvl="1">
              <a:buNone/>
            </a:pPr>
            <a:r>
              <a:rPr lang="es-CL" dirty="0"/>
              <a:t>		Nuevo V		= V anterior x </a:t>
            </a:r>
            <a:r>
              <a:rPr lang="es-CL" u="sng" dirty="0"/>
              <a:t>Nueva </a:t>
            </a:r>
            <a:r>
              <a:rPr lang="es-CL" u="sng" dirty="0">
                <a:latin typeface="Symbol" pitchFamily="18" charset="2"/>
              </a:rPr>
              <a:t>d</a:t>
            </a:r>
            <a:endParaRPr lang="es-CL" u="sng" dirty="0"/>
          </a:p>
          <a:p>
            <a:pPr lvl="1">
              <a:buNone/>
            </a:pPr>
            <a:r>
              <a:rPr lang="es-CL" dirty="0">
                <a:latin typeface="Symbol" pitchFamily="18" charset="2"/>
              </a:rPr>
              <a:t>					          d </a:t>
            </a:r>
            <a:r>
              <a:rPr lang="es-CL" dirty="0"/>
              <a:t>anterior</a:t>
            </a:r>
          </a:p>
          <a:p>
            <a:pPr lvl="1">
              <a:buNone/>
            </a:pPr>
            <a:r>
              <a:rPr lang="es-CL" dirty="0"/>
              <a:t>				= 6.400 x </a:t>
            </a:r>
            <a:r>
              <a:rPr lang="es-CL" u="sng" dirty="0"/>
              <a:t>1008</a:t>
            </a:r>
            <a:endParaRPr lang="es-CL" dirty="0"/>
          </a:p>
          <a:p>
            <a:pPr lvl="1">
              <a:buNone/>
            </a:pPr>
            <a:r>
              <a:rPr lang="es-CL" dirty="0"/>
              <a:t>					   1025</a:t>
            </a:r>
          </a:p>
          <a:p>
            <a:pPr lvl="1">
              <a:lnSpc>
                <a:spcPct val="120000"/>
              </a:lnSpc>
              <a:spcBef>
                <a:spcPts val="600"/>
              </a:spcBef>
              <a:buNone/>
            </a:pPr>
            <a:r>
              <a:rPr lang="es-CL" dirty="0"/>
              <a:t>		Desplazamiento anterior		= 6400 ton</a:t>
            </a:r>
          </a:p>
          <a:p>
            <a:pPr lvl="1">
              <a:lnSpc>
                <a:spcPct val="120000"/>
              </a:lnSpc>
              <a:spcBef>
                <a:spcPts val="600"/>
              </a:spcBef>
              <a:buNone/>
            </a:pPr>
            <a:r>
              <a:rPr lang="es-CL" dirty="0"/>
              <a:t>		Nuevo desplazamiento 		= 6293,9 ton</a:t>
            </a:r>
          </a:p>
          <a:p>
            <a:pPr lvl="1">
              <a:lnSpc>
                <a:spcPct val="120000"/>
              </a:lnSpc>
              <a:spcBef>
                <a:spcPts val="600"/>
              </a:spcBef>
              <a:buNone/>
            </a:pPr>
            <a:r>
              <a:rPr lang="es-CL" dirty="0"/>
              <a:t>		Respuesta:  Se le deben descargar  	      106,1 toneladas</a:t>
            </a:r>
          </a:p>
          <a:p>
            <a:pPr lvl="1">
              <a:buNone/>
            </a:pPr>
            <a:endParaRPr lang="es-CL" dirty="0"/>
          </a:p>
          <a:p>
            <a:pPr marL="880110" lvl="1" indent="-514350"/>
            <a:endParaRPr lang="es-CL" dirty="0"/>
          </a:p>
        </p:txBody>
      </p:sp>
      <p:sp>
        <p:nvSpPr>
          <p:cNvPr id="5" name="4 Título"/>
          <p:cNvSpPr>
            <a:spLocks noGrp="1"/>
          </p:cNvSpPr>
          <p:nvPr>
            <p:ph type="title"/>
          </p:nvPr>
        </p:nvSpPr>
        <p:spPr/>
        <p:txBody>
          <a:bodyPr>
            <a:normAutofit fontScale="90000"/>
          </a:bodyPr>
          <a:lstStyle/>
          <a:p>
            <a:r>
              <a:rPr lang="es-CL" dirty="0"/>
              <a:t>Flotación - </a:t>
            </a:r>
            <a:r>
              <a:rPr lang="es-CL" sz="3100" dirty="0"/>
              <a:t>Efecto de la densidad de agua a calado constante - Ejercicios</a:t>
            </a:r>
            <a:endParaRPr lang="es-CL" dirty="0"/>
          </a:p>
        </p:txBody>
      </p:sp>
      <p:sp>
        <p:nvSpPr>
          <p:cNvPr id="2" name="Marcador de fecha 1">
            <a:extLst>
              <a:ext uri="{FF2B5EF4-FFF2-40B4-BE49-F238E27FC236}">
                <a16:creationId xmlns:a16="http://schemas.microsoft.com/office/drawing/2014/main" id="{EBAFB1D1-C626-3DB9-3327-37267B81D299}"/>
              </a:ext>
            </a:extLst>
          </p:cNvPr>
          <p:cNvSpPr>
            <a:spLocks noGrp="1"/>
          </p:cNvSpPr>
          <p:nvPr>
            <p:ph type="dt" sz="half" idx="10"/>
          </p:nvPr>
        </p:nvSpPr>
        <p:spPr/>
        <p:txBody>
          <a:bodyPr/>
          <a:lstStyle/>
          <a:p>
            <a:pPr>
              <a:defRPr/>
            </a:pPr>
            <a:fld id="{6D82DCF6-125A-4919-8BFA-383CF35330DE}" type="datetime1">
              <a:rPr lang="es-CL" smtClean="0"/>
              <a:t>18-03-2024</a:t>
            </a:fld>
            <a:endParaRPr lang="es-ES"/>
          </a:p>
        </p:txBody>
      </p:sp>
      <p:sp>
        <p:nvSpPr>
          <p:cNvPr id="3" name="Marcador de pie de página 2">
            <a:extLst>
              <a:ext uri="{FF2B5EF4-FFF2-40B4-BE49-F238E27FC236}">
                <a16:creationId xmlns:a16="http://schemas.microsoft.com/office/drawing/2014/main" id="{89467B67-35F9-F77F-71E7-1A43826A157A}"/>
              </a:ext>
            </a:extLst>
          </p:cNvPr>
          <p:cNvSpPr>
            <a:spLocks noGrp="1"/>
          </p:cNvSpPr>
          <p:nvPr>
            <p:ph type="ftr" sz="quarter" idx="11"/>
          </p:nvPr>
        </p:nvSpPr>
        <p:spPr/>
        <p:txBody>
          <a:bodyPr/>
          <a:lstStyle/>
          <a:p>
            <a:pPr>
              <a:defRPr/>
            </a:pPr>
            <a:r>
              <a:rPr lang="es-ES"/>
              <a:t>UT 1 Fundamentos de Estabilidad tercera parte</a:t>
            </a:r>
          </a:p>
        </p:txBody>
      </p:sp>
      <p:sp>
        <p:nvSpPr>
          <p:cNvPr id="4" name="Marcador de número de diapositiva 3">
            <a:extLst>
              <a:ext uri="{FF2B5EF4-FFF2-40B4-BE49-F238E27FC236}">
                <a16:creationId xmlns:a16="http://schemas.microsoft.com/office/drawing/2014/main" id="{3E274BB7-A61C-743D-CCB3-C897BBD5B2C0}"/>
              </a:ext>
            </a:extLst>
          </p:cNvPr>
          <p:cNvSpPr>
            <a:spLocks noGrp="1"/>
          </p:cNvSpPr>
          <p:nvPr>
            <p:ph type="sldNum" sz="quarter" idx="12"/>
          </p:nvPr>
        </p:nvSpPr>
        <p:spPr/>
        <p:txBody>
          <a:bodyPr/>
          <a:lstStyle/>
          <a:p>
            <a:pPr>
              <a:defRPr/>
            </a:pPr>
            <a:fld id="{512A34C5-A7E8-4629-B921-404C04172488}" type="slidenum">
              <a:rPr lang="es-ES" smtClean="0"/>
              <a:pPr>
                <a:defRPr/>
              </a:pPr>
              <a:t>62</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 calcmode="lin" valueType="num">
                                      <p:cBhvr>
                                        <p:cTn id="7" dur="1000" fill="hold"/>
                                        <p:tgtEl>
                                          <p:spTgt spid="6">
                                            <p:txEl>
                                              <p:pRg st="3" end="3"/>
                                            </p:txEl>
                                          </p:spTgt>
                                        </p:tgtEl>
                                        <p:attrNameLst>
                                          <p:attrName>ppt_w</p:attrName>
                                        </p:attrNameLst>
                                      </p:cBhvr>
                                      <p:tavLst>
                                        <p:tav tm="0">
                                          <p:val>
                                            <p:strVal val="#ppt_w*0.70"/>
                                          </p:val>
                                        </p:tav>
                                        <p:tav tm="100000">
                                          <p:val>
                                            <p:strVal val="#ppt_w"/>
                                          </p:val>
                                        </p:tav>
                                      </p:tavLst>
                                    </p:anim>
                                    <p:anim calcmode="lin" valueType="num">
                                      <p:cBhvr>
                                        <p:cTn id="8" dur="1000" fill="hold"/>
                                        <p:tgtEl>
                                          <p:spTgt spid="6">
                                            <p:txEl>
                                              <p:pRg st="3" end="3"/>
                                            </p:txEl>
                                          </p:spTgt>
                                        </p:tgtEl>
                                        <p:attrNameLst>
                                          <p:attrName>ppt_h</p:attrName>
                                        </p:attrNameLst>
                                      </p:cBhvr>
                                      <p:tavLst>
                                        <p:tav tm="0">
                                          <p:val>
                                            <p:strVal val="#ppt_h"/>
                                          </p:val>
                                        </p:tav>
                                        <p:tav tm="100000">
                                          <p:val>
                                            <p:strVal val="#ppt_h"/>
                                          </p:val>
                                        </p:tav>
                                      </p:tavLst>
                                    </p:anim>
                                    <p:animEffect transition="in" filter="fade">
                                      <p:cBhvr>
                                        <p:cTn id="9" dur="1000"/>
                                        <p:tgtEl>
                                          <p:spTgt spid="6">
                                            <p:txEl>
                                              <p:pRg st="3" end="3"/>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 calcmode="lin" valueType="num">
                                      <p:cBhvr>
                                        <p:cTn id="12" dur="1000" fill="hold"/>
                                        <p:tgtEl>
                                          <p:spTgt spid="6">
                                            <p:txEl>
                                              <p:pRg st="4" end="4"/>
                                            </p:txEl>
                                          </p:spTgt>
                                        </p:tgtEl>
                                        <p:attrNameLst>
                                          <p:attrName>ppt_w</p:attrName>
                                        </p:attrNameLst>
                                      </p:cBhvr>
                                      <p:tavLst>
                                        <p:tav tm="0">
                                          <p:val>
                                            <p:strVal val="#ppt_w*0.70"/>
                                          </p:val>
                                        </p:tav>
                                        <p:tav tm="100000">
                                          <p:val>
                                            <p:strVal val="#ppt_w"/>
                                          </p:val>
                                        </p:tav>
                                      </p:tavLst>
                                    </p:anim>
                                    <p:anim calcmode="lin" valueType="num">
                                      <p:cBhvr>
                                        <p:cTn id="13" dur="1000" fill="hold"/>
                                        <p:tgtEl>
                                          <p:spTgt spid="6">
                                            <p:txEl>
                                              <p:pRg st="4" end="4"/>
                                            </p:txEl>
                                          </p:spTgt>
                                        </p:tgtEl>
                                        <p:attrNameLst>
                                          <p:attrName>ppt_h</p:attrName>
                                        </p:attrNameLst>
                                      </p:cBhvr>
                                      <p:tavLst>
                                        <p:tav tm="0">
                                          <p:val>
                                            <p:strVal val="#ppt_h"/>
                                          </p:val>
                                        </p:tav>
                                        <p:tav tm="100000">
                                          <p:val>
                                            <p:strVal val="#ppt_h"/>
                                          </p:val>
                                        </p:tav>
                                      </p:tavLst>
                                    </p:anim>
                                    <p:animEffect transition="in" filter="fade">
                                      <p:cBhvr>
                                        <p:cTn id="14" dur="1000"/>
                                        <p:tgtEl>
                                          <p:spTgt spid="6">
                                            <p:txEl>
                                              <p:pRg st="4" end="4"/>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anim calcmode="lin" valueType="num">
                                      <p:cBhvr>
                                        <p:cTn id="17" dur="1000" fill="hold"/>
                                        <p:tgtEl>
                                          <p:spTgt spid="6">
                                            <p:txEl>
                                              <p:pRg st="5" end="5"/>
                                            </p:txEl>
                                          </p:spTgt>
                                        </p:tgtEl>
                                        <p:attrNameLst>
                                          <p:attrName>ppt_w</p:attrName>
                                        </p:attrNameLst>
                                      </p:cBhvr>
                                      <p:tavLst>
                                        <p:tav tm="0">
                                          <p:val>
                                            <p:strVal val="#ppt_w*0.70"/>
                                          </p:val>
                                        </p:tav>
                                        <p:tav tm="100000">
                                          <p:val>
                                            <p:strVal val="#ppt_w"/>
                                          </p:val>
                                        </p:tav>
                                      </p:tavLst>
                                    </p:anim>
                                    <p:anim calcmode="lin" valueType="num">
                                      <p:cBhvr>
                                        <p:cTn id="18" dur="1000" fill="hold"/>
                                        <p:tgtEl>
                                          <p:spTgt spid="6">
                                            <p:txEl>
                                              <p:pRg st="5" end="5"/>
                                            </p:txEl>
                                          </p:spTgt>
                                        </p:tgtEl>
                                        <p:attrNameLst>
                                          <p:attrName>ppt_h</p:attrName>
                                        </p:attrNameLst>
                                      </p:cBhvr>
                                      <p:tavLst>
                                        <p:tav tm="0">
                                          <p:val>
                                            <p:strVal val="#ppt_h"/>
                                          </p:val>
                                        </p:tav>
                                        <p:tav tm="100000">
                                          <p:val>
                                            <p:strVal val="#ppt_h"/>
                                          </p:val>
                                        </p:tav>
                                      </p:tavLst>
                                    </p:anim>
                                    <p:animEffect transition="in" filter="fade">
                                      <p:cBhvr>
                                        <p:cTn id="19" dur="1000"/>
                                        <p:tgtEl>
                                          <p:spTgt spid="6">
                                            <p:txEl>
                                              <p:pRg st="5" end="5"/>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 calcmode="lin" valueType="num">
                                      <p:cBhvr>
                                        <p:cTn id="22" dur="1000" fill="hold"/>
                                        <p:tgtEl>
                                          <p:spTgt spid="6">
                                            <p:txEl>
                                              <p:pRg st="6" end="6"/>
                                            </p:txEl>
                                          </p:spTgt>
                                        </p:tgtEl>
                                        <p:attrNameLst>
                                          <p:attrName>ppt_w</p:attrName>
                                        </p:attrNameLst>
                                      </p:cBhvr>
                                      <p:tavLst>
                                        <p:tav tm="0">
                                          <p:val>
                                            <p:strVal val="#ppt_w*0.70"/>
                                          </p:val>
                                        </p:tav>
                                        <p:tav tm="100000">
                                          <p:val>
                                            <p:strVal val="#ppt_w"/>
                                          </p:val>
                                        </p:tav>
                                      </p:tavLst>
                                    </p:anim>
                                    <p:anim calcmode="lin" valueType="num">
                                      <p:cBhvr>
                                        <p:cTn id="23" dur="1000" fill="hold"/>
                                        <p:tgtEl>
                                          <p:spTgt spid="6">
                                            <p:txEl>
                                              <p:pRg st="6" end="6"/>
                                            </p:txEl>
                                          </p:spTgt>
                                        </p:tgtEl>
                                        <p:attrNameLst>
                                          <p:attrName>ppt_h</p:attrName>
                                        </p:attrNameLst>
                                      </p:cBhvr>
                                      <p:tavLst>
                                        <p:tav tm="0">
                                          <p:val>
                                            <p:strVal val="#ppt_h"/>
                                          </p:val>
                                        </p:tav>
                                        <p:tav tm="100000">
                                          <p:val>
                                            <p:strVal val="#ppt_h"/>
                                          </p:val>
                                        </p:tav>
                                      </p:tavLst>
                                    </p:anim>
                                    <p:animEffect transition="in" filter="fade">
                                      <p:cBhvr>
                                        <p:cTn id="24" dur="1000"/>
                                        <p:tgtEl>
                                          <p:spTgt spid="6">
                                            <p:txEl>
                                              <p:pRg st="6" end="6"/>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 calcmode="lin" valueType="num">
                                      <p:cBhvr>
                                        <p:cTn id="27" dur="1000" fill="hold"/>
                                        <p:tgtEl>
                                          <p:spTgt spid="6">
                                            <p:txEl>
                                              <p:pRg st="7" end="7"/>
                                            </p:txEl>
                                          </p:spTgt>
                                        </p:tgtEl>
                                        <p:attrNameLst>
                                          <p:attrName>ppt_w</p:attrName>
                                        </p:attrNameLst>
                                      </p:cBhvr>
                                      <p:tavLst>
                                        <p:tav tm="0">
                                          <p:val>
                                            <p:strVal val="#ppt_w*0.70"/>
                                          </p:val>
                                        </p:tav>
                                        <p:tav tm="100000">
                                          <p:val>
                                            <p:strVal val="#ppt_w"/>
                                          </p:val>
                                        </p:tav>
                                      </p:tavLst>
                                    </p:anim>
                                    <p:anim calcmode="lin" valueType="num">
                                      <p:cBhvr>
                                        <p:cTn id="28" dur="1000" fill="hold"/>
                                        <p:tgtEl>
                                          <p:spTgt spid="6">
                                            <p:txEl>
                                              <p:pRg st="7" end="7"/>
                                            </p:txEl>
                                          </p:spTgt>
                                        </p:tgtEl>
                                        <p:attrNameLst>
                                          <p:attrName>ppt_h</p:attrName>
                                        </p:attrNameLst>
                                      </p:cBhvr>
                                      <p:tavLst>
                                        <p:tav tm="0">
                                          <p:val>
                                            <p:strVal val="#ppt_h"/>
                                          </p:val>
                                        </p:tav>
                                        <p:tav tm="100000">
                                          <p:val>
                                            <p:strVal val="#ppt_h"/>
                                          </p:val>
                                        </p:tav>
                                      </p:tavLst>
                                    </p:anim>
                                    <p:animEffect transition="in" filter="fade">
                                      <p:cBhvr>
                                        <p:cTn id="29" dur="1000"/>
                                        <p:tgtEl>
                                          <p:spTgt spid="6">
                                            <p:txEl>
                                              <p:pRg st="7" end="7"/>
                                            </p:txEl>
                                          </p:spTgt>
                                        </p:tgtEl>
                                      </p:cBhvr>
                                    </p:animEffect>
                                  </p:childTnLst>
                                </p:cTn>
                              </p:par>
                              <p:par>
                                <p:cTn id="30" presetID="55" presetClass="entr" presetSubtype="0" fill="hold" nodeType="withEffect">
                                  <p:stCondLst>
                                    <p:cond delay="0"/>
                                  </p:stCondLst>
                                  <p:childTnLst>
                                    <p:set>
                                      <p:cBhvr>
                                        <p:cTn id="31" dur="1" fill="hold">
                                          <p:stCondLst>
                                            <p:cond delay="0"/>
                                          </p:stCondLst>
                                        </p:cTn>
                                        <p:tgtEl>
                                          <p:spTgt spid="6">
                                            <p:txEl>
                                              <p:pRg st="8" end="8"/>
                                            </p:txEl>
                                          </p:spTgt>
                                        </p:tgtEl>
                                        <p:attrNameLst>
                                          <p:attrName>style.visibility</p:attrName>
                                        </p:attrNameLst>
                                      </p:cBhvr>
                                      <p:to>
                                        <p:strVal val="visible"/>
                                      </p:to>
                                    </p:set>
                                    <p:anim calcmode="lin" valueType="num">
                                      <p:cBhvr>
                                        <p:cTn id="32" dur="1000" fill="hold"/>
                                        <p:tgtEl>
                                          <p:spTgt spid="6">
                                            <p:txEl>
                                              <p:pRg st="8" end="8"/>
                                            </p:txEl>
                                          </p:spTgt>
                                        </p:tgtEl>
                                        <p:attrNameLst>
                                          <p:attrName>ppt_w</p:attrName>
                                        </p:attrNameLst>
                                      </p:cBhvr>
                                      <p:tavLst>
                                        <p:tav tm="0">
                                          <p:val>
                                            <p:strVal val="#ppt_w*0.70"/>
                                          </p:val>
                                        </p:tav>
                                        <p:tav tm="100000">
                                          <p:val>
                                            <p:strVal val="#ppt_w"/>
                                          </p:val>
                                        </p:tav>
                                      </p:tavLst>
                                    </p:anim>
                                    <p:anim calcmode="lin" valueType="num">
                                      <p:cBhvr>
                                        <p:cTn id="33" dur="1000" fill="hold"/>
                                        <p:tgtEl>
                                          <p:spTgt spid="6">
                                            <p:txEl>
                                              <p:pRg st="8" end="8"/>
                                            </p:txEl>
                                          </p:spTgt>
                                        </p:tgtEl>
                                        <p:attrNameLst>
                                          <p:attrName>ppt_h</p:attrName>
                                        </p:attrNameLst>
                                      </p:cBhvr>
                                      <p:tavLst>
                                        <p:tav tm="0">
                                          <p:val>
                                            <p:strVal val="#ppt_h"/>
                                          </p:val>
                                        </p:tav>
                                        <p:tav tm="100000">
                                          <p:val>
                                            <p:strVal val="#ppt_h"/>
                                          </p:val>
                                        </p:tav>
                                      </p:tavLst>
                                    </p:anim>
                                    <p:animEffect transition="in" filter="fade">
                                      <p:cBhvr>
                                        <p:cTn id="34" dur="1000"/>
                                        <p:tgtEl>
                                          <p:spTgt spid="6">
                                            <p:txEl>
                                              <p:pRg st="8" end="8"/>
                                            </p:txEl>
                                          </p:spTgt>
                                        </p:tgtEl>
                                      </p:cBhvr>
                                    </p:animEffect>
                                  </p:childTnLst>
                                </p:cTn>
                              </p:par>
                              <p:par>
                                <p:cTn id="35" presetID="55" presetClass="entr" presetSubtype="0" fill="hold" nodeType="withEffect">
                                  <p:stCondLst>
                                    <p:cond delay="0"/>
                                  </p:stCondLst>
                                  <p:childTnLst>
                                    <p:set>
                                      <p:cBhvr>
                                        <p:cTn id="36" dur="1" fill="hold">
                                          <p:stCondLst>
                                            <p:cond delay="0"/>
                                          </p:stCondLst>
                                        </p:cTn>
                                        <p:tgtEl>
                                          <p:spTgt spid="6">
                                            <p:txEl>
                                              <p:pRg st="9" end="9"/>
                                            </p:txEl>
                                          </p:spTgt>
                                        </p:tgtEl>
                                        <p:attrNameLst>
                                          <p:attrName>style.visibility</p:attrName>
                                        </p:attrNameLst>
                                      </p:cBhvr>
                                      <p:to>
                                        <p:strVal val="visible"/>
                                      </p:to>
                                    </p:set>
                                    <p:anim calcmode="lin" valueType="num">
                                      <p:cBhvr>
                                        <p:cTn id="37" dur="1000" fill="hold"/>
                                        <p:tgtEl>
                                          <p:spTgt spid="6">
                                            <p:txEl>
                                              <p:pRg st="9" end="9"/>
                                            </p:txEl>
                                          </p:spTgt>
                                        </p:tgtEl>
                                        <p:attrNameLst>
                                          <p:attrName>ppt_w</p:attrName>
                                        </p:attrNameLst>
                                      </p:cBhvr>
                                      <p:tavLst>
                                        <p:tav tm="0">
                                          <p:val>
                                            <p:strVal val="#ppt_w*0.70"/>
                                          </p:val>
                                        </p:tav>
                                        <p:tav tm="100000">
                                          <p:val>
                                            <p:strVal val="#ppt_w"/>
                                          </p:val>
                                        </p:tav>
                                      </p:tavLst>
                                    </p:anim>
                                    <p:anim calcmode="lin" valueType="num">
                                      <p:cBhvr>
                                        <p:cTn id="38" dur="1000" fill="hold"/>
                                        <p:tgtEl>
                                          <p:spTgt spid="6">
                                            <p:txEl>
                                              <p:pRg st="9" end="9"/>
                                            </p:txEl>
                                          </p:spTgt>
                                        </p:tgtEl>
                                        <p:attrNameLst>
                                          <p:attrName>ppt_h</p:attrName>
                                        </p:attrNameLst>
                                      </p:cBhvr>
                                      <p:tavLst>
                                        <p:tav tm="0">
                                          <p:val>
                                            <p:strVal val="#ppt_h"/>
                                          </p:val>
                                        </p:tav>
                                        <p:tav tm="100000">
                                          <p:val>
                                            <p:strVal val="#ppt_h"/>
                                          </p:val>
                                        </p:tav>
                                      </p:tavLst>
                                    </p:anim>
                                    <p:animEffect transition="in" filter="fade">
                                      <p:cBhvr>
                                        <p:cTn id="39" dur="1000"/>
                                        <p:tgtEl>
                                          <p:spTgt spid="6">
                                            <p:txEl>
                                              <p:pRg st="9" end="9"/>
                                            </p:txEl>
                                          </p:spTgt>
                                        </p:tgtEl>
                                      </p:cBhvr>
                                    </p:animEffect>
                                  </p:childTnLst>
                                </p:cTn>
                              </p:par>
                              <p:par>
                                <p:cTn id="40" presetID="55" presetClass="entr" presetSubtype="0" fill="hold" nodeType="withEffect">
                                  <p:stCondLst>
                                    <p:cond delay="0"/>
                                  </p:stCondLst>
                                  <p:childTnLst>
                                    <p:set>
                                      <p:cBhvr>
                                        <p:cTn id="41" dur="1" fill="hold">
                                          <p:stCondLst>
                                            <p:cond delay="0"/>
                                          </p:stCondLst>
                                        </p:cTn>
                                        <p:tgtEl>
                                          <p:spTgt spid="6">
                                            <p:txEl>
                                              <p:pRg st="10" end="10"/>
                                            </p:txEl>
                                          </p:spTgt>
                                        </p:tgtEl>
                                        <p:attrNameLst>
                                          <p:attrName>style.visibility</p:attrName>
                                        </p:attrNameLst>
                                      </p:cBhvr>
                                      <p:to>
                                        <p:strVal val="visible"/>
                                      </p:to>
                                    </p:set>
                                    <p:anim calcmode="lin" valueType="num">
                                      <p:cBhvr>
                                        <p:cTn id="42" dur="1000" fill="hold"/>
                                        <p:tgtEl>
                                          <p:spTgt spid="6">
                                            <p:txEl>
                                              <p:pRg st="10" end="10"/>
                                            </p:txEl>
                                          </p:spTgt>
                                        </p:tgtEl>
                                        <p:attrNameLst>
                                          <p:attrName>ppt_w</p:attrName>
                                        </p:attrNameLst>
                                      </p:cBhvr>
                                      <p:tavLst>
                                        <p:tav tm="0">
                                          <p:val>
                                            <p:strVal val="#ppt_w*0.70"/>
                                          </p:val>
                                        </p:tav>
                                        <p:tav tm="100000">
                                          <p:val>
                                            <p:strVal val="#ppt_w"/>
                                          </p:val>
                                        </p:tav>
                                      </p:tavLst>
                                    </p:anim>
                                    <p:anim calcmode="lin" valueType="num">
                                      <p:cBhvr>
                                        <p:cTn id="43" dur="1000" fill="hold"/>
                                        <p:tgtEl>
                                          <p:spTgt spid="6">
                                            <p:txEl>
                                              <p:pRg st="10" end="10"/>
                                            </p:txEl>
                                          </p:spTgt>
                                        </p:tgtEl>
                                        <p:attrNameLst>
                                          <p:attrName>ppt_h</p:attrName>
                                        </p:attrNameLst>
                                      </p:cBhvr>
                                      <p:tavLst>
                                        <p:tav tm="0">
                                          <p:val>
                                            <p:strVal val="#ppt_h"/>
                                          </p:val>
                                        </p:tav>
                                        <p:tav tm="100000">
                                          <p:val>
                                            <p:strVal val="#ppt_h"/>
                                          </p:val>
                                        </p:tav>
                                      </p:tavLst>
                                    </p:anim>
                                    <p:animEffect transition="in" filter="fade">
                                      <p:cBhvr>
                                        <p:cTn id="44" dur="1000"/>
                                        <p:tgtEl>
                                          <p:spTgt spid="6">
                                            <p:txEl>
                                              <p:pRg st="10" end="10"/>
                                            </p:txEl>
                                          </p:spTgt>
                                        </p:tgtEl>
                                      </p:cBhvr>
                                    </p:animEffect>
                                  </p:childTnLst>
                                </p:cTn>
                              </p:par>
                              <p:par>
                                <p:cTn id="45" presetID="55" presetClass="entr" presetSubtype="0" fill="hold" nodeType="withEffect">
                                  <p:stCondLst>
                                    <p:cond delay="0"/>
                                  </p:stCondLst>
                                  <p:childTnLst>
                                    <p:set>
                                      <p:cBhvr>
                                        <p:cTn id="46" dur="1" fill="hold">
                                          <p:stCondLst>
                                            <p:cond delay="0"/>
                                          </p:stCondLst>
                                        </p:cTn>
                                        <p:tgtEl>
                                          <p:spTgt spid="6">
                                            <p:txEl>
                                              <p:pRg st="11" end="11"/>
                                            </p:txEl>
                                          </p:spTgt>
                                        </p:tgtEl>
                                        <p:attrNameLst>
                                          <p:attrName>style.visibility</p:attrName>
                                        </p:attrNameLst>
                                      </p:cBhvr>
                                      <p:to>
                                        <p:strVal val="visible"/>
                                      </p:to>
                                    </p:set>
                                    <p:anim calcmode="lin" valueType="num">
                                      <p:cBhvr>
                                        <p:cTn id="47" dur="1000" fill="hold"/>
                                        <p:tgtEl>
                                          <p:spTgt spid="6">
                                            <p:txEl>
                                              <p:pRg st="11" end="11"/>
                                            </p:txEl>
                                          </p:spTgt>
                                        </p:tgtEl>
                                        <p:attrNameLst>
                                          <p:attrName>ppt_w</p:attrName>
                                        </p:attrNameLst>
                                      </p:cBhvr>
                                      <p:tavLst>
                                        <p:tav tm="0">
                                          <p:val>
                                            <p:strVal val="#ppt_w*0.70"/>
                                          </p:val>
                                        </p:tav>
                                        <p:tav tm="100000">
                                          <p:val>
                                            <p:strVal val="#ppt_w"/>
                                          </p:val>
                                        </p:tav>
                                      </p:tavLst>
                                    </p:anim>
                                    <p:anim calcmode="lin" valueType="num">
                                      <p:cBhvr>
                                        <p:cTn id="48" dur="1000" fill="hold"/>
                                        <p:tgtEl>
                                          <p:spTgt spid="6">
                                            <p:txEl>
                                              <p:pRg st="11" end="11"/>
                                            </p:txEl>
                                          </p:spTgt>
                                        </p:tgtEl>
                                        <p:attrNameLst>
                                          <p:attrName>ppt_h</p:attrName>
                                        </p:attrNameLst>
                                      </p:cBhvr>
                                      <p:tavLst>
                                        <p:tav tm="0">
                                          <p:val>
                                            <p:strVal val="#ppt_h"/>
                                          </p:val>
                                        </p:tav>
                                        <p:tav tm="100000">
                                          <p:val>
                                            <p:strVal val="#ppt_h"/>
                                          </p:val>
                                        </p:tav>
                                      </p:tavLst>
                                    </p:anim>
                                    <p:animEffect transition="in" filter="fade">
                                      <p:cBhvr>
                                        <p:cTn id="49" dur="1000"/>
                                        <p:tgtEl>
                                          <p:spTgt spid="6">
                                            <p:txEl>
                                              <p:pRg st="11" end="11"/>
                                            </p:txEl>
                                          </p:spTgt>
                                        </p:tgtEl>
                                      </p:cBhvr>
                                    </p:animEffect>
                                  </p:childTnLst>
                                </p:cTn>
                              </p:par>
                              <p:par>
                                <p:cTn id="50" presetID="55" presetClass="entr" presetSubtype="0" fill="hold" nodeType="withEffect">
                                  <p:stCondLst>
                                    <p:cond delay="0"/>
                                  </p:stCondLst>
                                  <p:childTnLst>
                                    <p:set>
                                      <p:cBhvr>
                                        <p:cTn id="51" dur="1" fill="hold">
                                          <p:stCondLst>
                                            <p:cond delay="0"/>
                                          </p:stCondLst>
                                        </p:cTn>
                                        <p:tgtEl>
                                          <p:spTgt spid="6">
                                            <p:txEl>
                                              <p:pRg st="12" end="12"/>
                                            </p:txEl>
                                          </p:spTgt>
                                        </p:tgtEl>
                                        <p:attrNameLst>
                                          <p:attrName>style.visibility</p:attrName>
                                        </p:attrNameLst>
                                      </p:cBhvr>
                                      <p:to>
                                        <p:strVal val="visible"/>
                                      </p:to>
                                    </p:set>
                                    <p:anim calcmode="lin" valueType="num">
                                      <p:cBhvr>
                                        <p:cTn id="52" dur="1000" fill="hold"/>
                                        <p:tgtEl>
                                          <p:spTgt spid="6">
                                            <p:txEl>
                                              <p:pRg st="12" end="12"/>
                                            </p:txEl>
                                          </p:spTgt>
                                        </p:tgtEl>
                                        <p:attrNameLst>
                                          <p:attrName>ppt_w</p:attrName>
                                        </p:attrNameLst>
                                      </p:cBhvr>
                                      <p:tavLst>
                                        <p:tav tm="0">
                                          <p:val>
                                            <p:strVal val="#ppt_w*0.70"/>
                                          </p:val>
                                        </p:tav>
                                        <p:tav tm="100000">
                                          <p:val>
                                            <p:strVal val="#ppt_w"/>
                                          </p:val>
                                        </p:tav>
                                      </p:tavLst>
                                    </p:anim>
                                    <p:anim calcmode="lin" valueType="num">
                                      <p:cBhvr>
                                        <p:cTn id="53" dur="1000" fill="hold"/>
                                        <p:tgtEl>
                                          <p:spTgt spid="6">
                                            <p:txEl>
                                              <p:pRg st="12" end="12"/>
                                            </p:txEl>
                                          </p:spTgt>
                                        </p:tgtEl>
                                        <p:attrNameLst>
                                          <p:attrName>ppt_h</p:attrName>
                                        </p:attrNameLst>
                                      </p:cBhvr>
                                      <p:tavLst>
                                        <p:tav tm="0">
                                          <p:val>
                                            <p:strVal val="#ppt_h"/>
                                          </p:val>
                                        </p:tav>
                                        <p:tav tm="100000">
                                          <p:val>
                                            <p:strVal val="#ppt_h"/>
                                          </p:val>
                                        </p:tav>
                                      </p:tavLst>
                                    </p:anim>
                                    <p:animEffect transition="in" filter="fade">
                                      <p:cBhvr>
                                        <p:cTn id="54" dur="1000"/>
                                        <p:tgtEl>
                                          <p:spTgt spid="6">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p:txBody>
          <a:bodyPr>
            <a:normAutofit fontScale="62500" lnSpcReduction="20000"/>
          </a:bodyPr>
          <a:lstStyle/>
          <a:p>
            <a:pPr marL="624078" indent="-514350"/>
            <a:r>
              <a:rPr lang="es-CL" dirty="0"/>
              <a:t>Ejercicio 3:</a:t>
            </a:r>
          </a:p>
          <a:p>
            <a:pPr marL="624078" indent="-514350"/>
            <a:r>
              <a:rPr lang="es-CL" dirty="0"/>
              <a:t>Un buque de 120m x 17 m x 10 m tiene un coeficiente de bloque de 0,800 cuando flota en la marca de verano de agua dulce y con un calado de 7,2 m.</a:t>
            </a:r>
          </a:p>
          <a:p>
            <a:pPr marL="624078" indent="-514350">
              <a:buNone/>
            </a:pPr>
            <a:r>
              <a:rPr lang="es-CL" dirty="0"/>
              <a:t>	Encontrar cuanta carga se le puede agregar para mantener el mismo calado en agua salada.</a:t>
            </a:r>
          </a:p>
          <a:p>
            <a:pPr marL="624078" indent="-514350">
              <a:lnSpc>
                <a:spcPct val="120000"/>
              </a:lnSpc>
              <a:spcBef>
                <a:spcPts val="600"/>
              </a:spcBef>
              <a:buNone/>
            </a:pPr>
            <a:r>
              <a:rPr lang="es-CL" dirty="0"/>
              <a:t>	Resolución:</a:t>
            </a:r>
          </a:p>
          <a:p>
            <a:pPr lvl="1">
              <a:buNone/>
            </a:pPr>
            <a:r>
              <a:rPr lang="es-CL" dirty="0"/>
              <a:t>		Desplazamiento inicial	= L x B x d x </a:t>
            </a:r>
            <a:r>
              <a:rPr lang="es-CL" dirty="0" err="1"/>
              <a:t>C</a:t>
            </a:r>
            <a:r>
              <a:rPr lang="es-CL" baseline="-25000" dirty="0" err="1"/>
              <a:t>b</a:t>
            </a:r>
            <a:r>
              <a:rPr lang="es-CL" dirty="0"/>
              <a:t> x d </a:t>
            </a:r>
            <a:r>
              <a:rPr lang="es-CL" baseline="-25000" dirty="0"/>
              <a:t>agua dulce</a:t>
            </a:r>
            <a:r>
              <a:rPr lang="es-CL" dirty="0"/>
              <a:t> </a:t>
            </a:r>
          </a:p>
          <a:p>
            <a:pPr lvl="1">
              <a:buNone/>
            </a:pPr>
            <a:r>
              <a:rPr lang="es-CL" dirty="0"/>
              <a:t>					= 120 x 17 x 7,2 x 0,8 x 1000 = 11.750 ton</a:t>
            </a:r>
          </a:p>
          <a:p>
            <a:pPr lvl="1">
              <a:buNone/>
            </a:pPr>
            <a:r>
              <a:rPr lang="es-CL" dirty="0"/>
              <a:t>		</a:t>
            </a:r>
            <a:r>
              <a:rPr lang="es-CL" u="sng" dirty="0"/>
              <a:t>Nuevo V</a:t>
            </a:r>
            <a:r>
              <a:rPr lang="es-CL" dirty="0"/>
              <a:t>		=  </a:t>
            </a:r>
            <a:r>
              <a:rPr lang="es-CL" u="sng" dirty="0"/>
              <a:t>Nueva </a:t>
            </a:r>
            <a:r>
              <a:rPr lang="es-CL" u="sng" dirty="0">
                <a:latin typeface="Symbol" pitchFamily="18" charset="2"/>
              </a:rPr>
              <a:t>d</a:t>
            </a:r>
            <a:endParaRPr lang="es-CL" u="sng" dirty="0"/>
          </a:p>
          <a:p>
            <a:pPr lvl="1">
              <a:buNone/>
            </a:pPr>
            <a:r>
              <a:rPr lang="es-CL" dirty="0"/>
              <a:t>		V inicial		     </a:t>
            </a:r>
            <a:r>
              <a:rPr lang="es-CL" dirty="0">
                <a:latin typeface="Symbol" pitchFamily="18" charset="2"/>
              </a:rPr>
              <a:t>d </a:t>
            </a:r>
            <a:r>
              <a:rPr lang="es-CL" dirty="0"/>
              <a:t>inicial</a:t>
            </a:r>
          </a:p>
          <a:p>
            <a:pPr lvl="1">
              <a:buNone/>
            </a:pPr>
            <a:r>
              <a:rPr lang="es-CL" dirty="0"/>
              <a:t>		Nuevo V		= V inicial x </a:t>
            </a:r>
            <a:r>
              <a:rPr lang="es-CL" u="sng" dirty="0"/>
              <a:t>Nueva </a:t>
            </a:r>
            <a:r>
              <a:rPr lang="es-CL" u="sng" dirty="0">
                <a:latin typeface="Symbol" pitchFamily="18" charset="2"/>
              </a:rPr>
              <a:t>d</a:t>
            </a:r>
            <a:endParaRPr lang="es-CL" u="sng" dirty="0"/>
          </a:p>
          <a:p>
            <a:pPr lvl="1">
              <a:buNone/>
            </a:pPr>
            <a:r>
              <a:rPr lang="es-CL" dirty="0">
                <a:latin typeface="Symbol" pitchFamily="18" charset="2"/>
              </a:rPr>
              <a:t>					    d </a:t>
            </a:r>
            <a:r>
              <a:rPr lang="es-CL" dirty="0"/>
              <a:t>inicial</a:t>
            </a:r>
          </a:p>
          <a:p>
            <a:pPr lvl="1">
              <a:buNone/>
            </a:pPr>
            <a:r>
              <a:rPr lang="es-CL" dirty="0"/>
              <a:t>				= 11.750 x </a:t>
            </a:r>
            <a:r>
              <a:rPr lang="es-CL" u="sng" dirty="0"/>
              <a:t>1025</a:t>
            </a:r>
            <a:r>
              <a:rPr lang="es-CL" dirty="0"/>
              <a:t>	= 12.044</a:t>
            </a:r>
          </a:p>
          <a:p>
            <a:pPr lvl="1">
              <a:buNone/>
            </a:pPr>
            <a:r>
              <a:rPr lang="es-CL" dirty="0"/>
              <a:t>					  1000</a:t>
            </a:r>
          </a:p>
          <a:p>
            <a:pPr lvl="1">
              <a:lnSpc>
                <a:spcPct val="120000"/>
              </a:lnSpc>
              <a:spcBef>
                <a:spcPts val="600"/>
              </a:spcBef>
              <a:buNone/>
            </a:pPr>
            <a:r>
              <a:rPr lang="es-CL" dirty="0"/>
              <a:t>		Nuevo desplazamiento 		= 12.044 ton</a:t>
            </a:r>
          </a:p>
          <a:p>
            <a:pPr lvl="1">
              <a:lnSpc>
                <a:spcPct val="120000"/>
              </a:lnSpc>
              <a:spcBef>
                <a:spcPts val="600"/>
              </a:spcBef>
              <a:buNone/>
            </a:pPr>
            <a:r>
              <a:rPr lang="es-CL" dirty="0"/>
              <a:t>		Desplazamiento inicial		= 11.750 ton</a:t>
            </a:r>
          </a:p>
          <a:p>
            <a:pPr lvl="1">
              <a:lnSpc>
                <a:spcPct val="120000"/>
              </a:lnSpc>
              <a:spcBef>
                <a:spcPts val="600"/>
              </a:spcBef>
              <a:buNone/>
            </a:pPr>
            <a:r>
              <a:rPr lang="es-CL" dirty="0"/>
              <a:t>		Respuesta:  Se le deben  cargar  	      	          294 toneladas</a:t>
            </a:r>
          </a:p>
          <a:p>
            <a:pPr lvl="1">
              <a:buNone/>
            </a:pPr>
            <a:endParaRPr lang="es-CL" dirty="0"/>
          </a:p>
          <a:p>
            <a:pPr marL="880110" lvl="1" indent="-514350"/>
            <a:endParaRPr lang="es-CL" dirty="0"/>
          </a:p>
        </p:txBody>
      </p:sp>
      <p:sp>
        <p:nvSpPr>
          <p:cNvPr id="5" name="4 Título"/>
          <p:cNvSpPr>
            <a:spLocks noGrp="1"/>
          </p:cNvSpPr>
          <p:nvPr>
            <p:ph type="title"/>
          </p:nvPr>
        </p:nvSpPr>
        <p:spPr/>
        <p:txBody>
          <a:bodyPr>
            <a:normAutofit fontScale="90000"/>
          </a:bodyPr>
          <a:lstStyle/>
          <a:p>
            <a:r>
              <a:rPr lang="es-CL" dirty="0"/>
              <a:t>Flotación - </a:t>
            </a:r>
            <a:r>
              <a:rPr lang="es-CL" sz="3100" dirty="0"/>
              <a:t>Efecto de la densidad de agua a calado constante - Ejercicios</a:t>
            </a:r>
            <a:endParaRPr lang="es-CL" dirty="0"/>
          </a:p>
        </p:txBody>
      </p:sp>
      <p:sp>
        <p:nvSpPr>
          <p:cNvPr id="2" name="Marcador de fecha 1">
            <a:extLst>
              <a:ext uri="{FF2B5EF4-FFF2-40B4-BE49-F238E27FC236}">
                <a16:creationId xmlns:a16="http://schemas.microsoft.com/office/drawing/2014/main" id="{3B040FB6-3723-A9D2-A224-E2CEDB569AAC}"/>
              </a:ext>
            </a:extLst>
          </p:cNvPr>
          <p:cNvSpPr>
            <a:spLocks noGrp="1"/>
          </p:cNvSpPr>
          <p:nvPr>
            <p:ph type="dt" sz="half" idx="10"/>
          </p:nvPr>
        </p:nvSpPr>
        <p:spPr/>
        <p:txBody>
          <a:bodyPr/>
          <a:lstStyle/>
          <a:p>
            <a:pPr>
              <a:defRPr/>
            </a:pPr>
            <a:fld id="{0F8877F1-1322-49B8-9C4A-382F1349D3E5}" type="datetime1">
              <a:rPr lang="es-CL" smtClean="0"/>
              <a:t>18-03-2024</a:t>
            </a:fld>
            <a:endParaRPr lang="es-ES"/>
          </a:p>
        </p:txBody>
      </p:sp>
      <p:sp>
        <p:nvSpPr>
          <p:cNvPr id="3" name="Marcador de pie de página 2">
            <a:extLst>
              <a:ext uri="{FF2B5EF4-FFF2-40B4-BE49-F238E27FC236}">
                <a16:creationId xmlns:a16="http://schemas.microsoft.com/office/drawing/2014/main" id="{21110FA3-38AF-D528-9627-1F7B75CD14DA}"/>
              </a:ext>
            </a:extLst>
          </p:cNvPr>
          <p:cNvSpPr>
            <a:spLocks noGrp="1"/>
          </p:cNvSpPr>
          <p:nvPr>
            <p:ph type="ftr" sz="quarter" idx="11"/>
          </p:nvPr>
        </p:nvSpPr>
        <p:spPr/>
        <p:txBody>
          <a:bodyPr/>
          <a:lstStyle/>
          <a:p>
            <a:pPr>
              <a:defRPr/>
            </a:pPr>
            <a:r>
              <a:rPr lang="es-ES"/>
              <a:t>UT 1 Fundamentos de Estabilidad tercera parte</a:t>
            </a:r>
          </a:p>
        </p:txBody>
      </p:sp>
      <p:sp>
        <p:nvSpPr>
          <p:cNvPr id="4" name="Marcador de número de diapositiva 3">
            <a:extLst>
              <a:ext uri="{FF2B5EF4-FFF2-40B4-BE49-F238E27FC236}">
                <a16:creationId xmlns:a16="http://schemas.microsoft.com/office/drawing/2014/main" id="{46983B63-906E-4BCB-8BAA-C9492D7CAD9B}"/>
              </a:ext>
            </a:extLst>
          </p:cNvPr>
          <p:cNvSpPr>
            <a:spLocks noGrp="1"/>
          </p:cNvSpPr>
          <p:nvPr>
            <p:ph type="sldNum" sz="quarter" idx="12"/>
          </p:nvPr>
        </p:nvSpPr>
        <p:spPr/>
        <p:txBody>
          <a:bodyPr/>
          <a:lstStyle/>
          <a:p>
            <a:pPr>
              <a:defRPr/>
            </a:pPr>
            <a:fld id="{512A34C5-A7E8-4629-B921-404C04172488}" type="slidenum">
              <a:rPr lang="es-ES" smtClean="0"/>
              <a:pPr>
                <a:defRPr/>
              </a:pPr>
              <a:t>63</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 calcmode="lin" valueType="num">
                                      <p:cBhvr>
                                        <p:cTn id="7" dur="1000" fill="hold"/>
                                        <p:tgtEl>
                                          <p:spTgt spid="6">
                                            <p:txEl>
                                              <p:pRg st="3" end="3"/>
                                            </p:txEl>
                                          </p:spTgt>
                                        </p:tgtEl>
                                        <p:attrNameLst>
                                          <p:attrName>ppt_w</p:attrName>
                                        </p:attrNameLst>
                                      </p:cBhvr>
                                      <p:tavLst>
                                        <p:tav tm="0">
                                          <p:val>
                                            <p:strVal val="#ppt_w*0.70"/>
                                          </p:val>
                                        </p:tav>
                                        <p:tav tm="100000">
                                          <p:val>
                                            <p:strVal val="#ppt_w"/>
                                          </p:val>
                                        </p:tav>
                                      </p:tavLst>
                                    </p:anim>
                                    <p:anim calcmode="lin" valueType="num">
                                      <p:cBhvr>
                                        <p:cTn id="8" dur="1000" fill="hold"/>
                                        <p:tgtEl>
                                          <p:spTgt spid="6">
                                            <p:txEl>
                                              <p:pRg st="3" end="3"/>
                                            </p:txEl>
                                          </p:spTgt>
                                        </p:tgtEl>
                                        <p:attrNameLst>
                                          <p:attrName>ppt_h</p:attrName>
                                        </p:attrNameLst>
                                      </p:cBhvr>
                                      <p:tavLst>
                                        <p:tav tm="0">
                                          <p:val>
                                            <p:strVal val="#ppt_h"/>
                                          </p:val>
                                        </p:tav>
                                        <p:tav tm="100000">
                                          <p:val>
                                            <p:strVal val="#ppt_h"/>
                                          </p:val>
                                        </p:tav>
                                      </p:tavLst>
                                    </p:anim>
                                    <p:animEffect transition="in" filter="fade">
                                      <p:cBhvr>
                                        <p:cTn id="9" dur="1000"/>
                                        <p:tgtEl>
                                          <p:spTgt spid="6">
                                            <p:txEl>
                                              <p:pRg st="3" end="3"/>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 calcmode="lin" valueType="num">
                                      <p:cBhvr>
                                        <p:cTn id="12" dur="1000" fill="hold"/>
                                        <p:tgtEl>
                                          <p:spTgt spid="6">
                                            <p:txEl>
                                              <p:pRg st="4" end="4"/>
                                            </p:txEl>
                                          </p:spTgt>
                                        </p:tgtEl>
                                        <p:attrNameLst>
                                          <p:attrName>ppt_w</p:attrName>
                                        </p:attrNameLst>
                                      </p:cBhvr>
                                      <p:tavLst>
                                        <p:tav tm="0">
                                          <p:val>
                                            <p:strVal val="#ppt_w*0.70"/>
                                          </p:val>
                                        </p:tav>
                                        <p:tav tm="100000">
                                          <p:val>
                                            <p:strVal val="#ppt_w"/>
                                          </p:val>
                                        </p:tav>
                                      </p:tavLst>
                                    </p:anim>
                                    <p:anim calcmode="lin" valueType="num">
                                      <p:cBhvr>
                                        <p:cTn id="13" dur="1000" fill="hold"/>
                                        <p:tgtEl>
                                          <p:spTgt spid="6">
                                            <p:txEl>
                                              <p:pRg st="4" end="4"/>
                                            </p:txEl>
                                          </p:spTgt>
                                        </p:tgtEl>
                                        <p:attrNameLst>
                                          <p:attrName>ppt_h</p:attrName>
                                        </p:attrNameLst>
                                      </p:cBhvr>
                                      <p:tavLst>
                                        <p:tav tm="0">
                                          <p:val>
                                            <p:strVal val="#ppt_h"/>
                                          </p:val>
                                        </p:tav>
                                        <p:tav tm="100000">
                                          <p:val>
                                            <p:strVal val="#ppt_h"/>
                                          </p:val>
                                        </p:tav>
                                      </p:tavLst>
                                    </p:anim>
                                    <p:animEffect transition="in" filter="fade">
                                      <p:cBhvr>
                                        <p:cTn id="14" dur="1000"/>
                                        <p:tgtEl>
                                          <p:spTgt spid="6">
                                            <p:txEl>
                                              <p:pRg st="4" end="4"/>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anim calcmode="lin" valueType="num">
                                      <p:cBhvr>
                                        <p:cTn id="17" dur="1000" fill="hold"/>
                                        <p:tgtEl>
                                          <p:spTgt spid="6">
                                            <p:txEl>
                                              <p:pRg st="5" end="5"/>
                                            </p:txEl>
                                          </p:spTgt>
                                        </p:tgtEl>
                                        <p:attrNameLst>
                                          <p:attrName>ppt_w</p:attrName>
                                        </p:attrNameLst>
                                      </p:cBhvr>
                                      <p:tavLst>
                                        <p:tav tm="0">
                                          <p:val>
                                            <p:strVal val="#ppt_w*0.70"/>
                                          </p:val>
                                        </p:tav>
                                        <p:tav tm="100000">
                                          <p:val>
                                            <p:strVal val="#ppt_w"/>
                                          </p:val>
                                        </p:tav>
                                      </p:tavLst>
                                    </p:anim>
                                    <p:anim calcmode="lin" valueType="num">
                                      <p:cBhvr>
                                        <p:cTn id="18" dur="1000" fill="hold"/>
                                        <p:tgtEl>
                                          <p:spTgt spid="6">
                                            <p:txEl>
                                              <p:pRg st="5" end="5"/>
                                            </p:txEl>
                                          </p:spTgt>
                                        </p:tgtEl>
                                        <p:attrNameLst>
                                          <p:attrName>ppt_h</p:attrName>
                                        </p:attrNameLst>
                                      </p:cBhvr>
                                      <p:tavLst>
                                        <p:tav tm="0">
                                          <p:val>
                                            <p:strVal val="#ppt_h"/>
                                          </p:val>
                                        </p:tav>
                                        <p:tav tm="100000">
                                          <p:val>
                                            <p:strVal val="#ppt_h"/>
                                          </p:val>
                                        </p:tav>
                                      </p:tavLst>
                                    </p:anim>
                                    <p:animEffect transition="in" filter="fade">
                                      <p:cBhvr>
                                        <p:cTn id="19" dur="1000"/>
                                        <p:tgtEl>
                                          <p:spTgt spid="6">
                                            <p:txEl>
                                              <p:pRg st="5" end="5"/>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 calcmode="lin" valueType="num">
                                      <p:cBhvr>
                                        <p:cTn id="22" dur="1000" fill="hold"/>
                                        <p:tgtEl>
                                          <p:spTgt spid="6">
                                            <p:txEl>
                                              <p:pRg st="6" end="6"/>
                                            </p:txEl>
                                          </p:spTgt>
                                        </p:tgtEl>
                                        <p:attrNameLst>
                                          <p:attrName>ppt_w</p:attrName>
                                        </p:attrNameLst>
                                      </p:cBhvr>
                                      <p:tavLst>
                                        <p:tav tm="0">
                                          <p:val>
                                            <p:strVal val="#ppt_w*0.70"/>
                                          </p:val>
                                        </p:tav>
                                        <p:tav tm="100000">
                                          <p:val>
                                            <p:strVal val="#ppt_w"/>
                                          </p:val>
                                        </p:tav>
                                      </p:tavLst>
                                    </p:anim>
                                    <p:anim calcmode="lin" valueType="num">
                                      <p:cBhvr>
                                        <p:cTn id="23" dur="1000" fill="hold"/>
                                        <p:tgtEl>
                                          <p:spTgt spid="6">
                                            <p:txEl>
                                              <p:pRg st="6" end="6"/>
                                            </p:txEl>
                                          </p:spTgt>
                                        </p:tgtEl>
                                        <p:attrNameLst>
                                          <p:attrName>ppt_h</p:attrName>
                                        </p:attrNameLst>
                                      </p:cBhvr>
                                      <p:tavLst>
                                        <p:tav tm="0">
                                          <p:val>
                                            <p:strVal val="#ppt_h"/>
                                          </p:val>
                                        </p:tav>
                                        <p:tav tm="100000">
                                          <p:val>
                                            <p:strVal val="#ppt_h"/>
                                          </p:val>
                                        </p:tav>
                                      </p:tavLst>
                                    </p:anim>
                                    <p:animEffect transition="in" filter="fade">
                                      <p:cBhvr>
                                        <p:cTn id="24" dur="1000"/>
                                        <p:tgtEl>
                                          <p:spTgt spid="6">
                                            <p:txEl>
                                              <p:pRg st="6" end="6"/>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 calcmode="lin" valueType="num">
                                      <p:cBhvr>
                                        <p:cTn id="27" dur="1000" fill="hold"/>
                                        <p:tgtEl>
                                          <p:spTgt spid="6">
                                            <p:txEl>
                                              <p:pRg st="7" end="7"/>
                                            </p:txEl>
                                          </p:spTgt>
                                        </p:tgtEl>
                                        <p:attrNameLst>
                                          <p:attrName>ppt_w</p:attrName>
                                        </p:attrNameLst>
                                      </p:cBhvr>
                                      <p:tavLst>
                                        <p:tav tm="0">
                                          <p:val>
                                            <p:strVal val="#ppt_w*0.70"/>
                                          </p:val>
                                        </p:tav>
                                        <p:tav tm="100000">
                                          <p:val>
                                            <p:strVal val="#ppt_w"/>
                                          </p:val>
                                        </p:tav>
                                      </p:tavLst>
                                    </p:anim>
                                    <p:anim calcmode="lin" valueType="num">
                                      <p:cBhvr>
                                        <p:cTn id="28" dur="1000" fill="hold"/>
                                        <p:tgtEl>
                                          <p:spTgt spid="6">
                                            <p:txEl>
                                              <p:pRg st="7" end="7"/>
                                            </p:txEl>
                                          </p:spTgt>
                                        </p:tgtEl>
                                        <p:attrNameLst>
                                          <p:attrName>ppt_h</p:attrName>
                                        </p:attrNameLst>
                                      </p:cBhvr>
                                      <p:tavLst>
                                        <p:tav tm="0">
                                          <p:val>
                                            <p:strVal val="#ppt_h"/>
                                          </p:val>
                                        </p:tav>
                                        <p:tav tm="100000">
                                          <p:val>
                                            <p:strVal val="#ppt_h"/>
                                          </p:val>
                                        </p:tav>
                                      </p:tavLst>
                                    </p:anim>
                                    <p:animEffect transition="in" filter="fade">
                                      <p:cBhvr>
                                        <p:cTn id="29" dur="1000"/>
                                        <p:tgtEl>
                                          <p:spTgt spid="6">
                                            <p:txEl>
                                              <p:pRg st="7" end="7"/>
                                            </p:txEl>
                                          </p:spTgt>
                                        </p:tgtEl>
                                      </p:cBhvr>
                                    </p:animEffect>
                                  </p:childTnLst>
                                </p:cTn>
                              </p:par>
                              <p:par>
                                <p:cTn id="30" presetID="55" presetClass="entr" presetSubtype="0" fill="hold" nodeType="withEffect">
                                  <p:stCondLst>
                                    <p:cond delay="0"/>
                                  </p:stCondLst>
                                  <p:childTnLst>
                                    <p:set>
                                      <p:cBhvr>
                                        <p:cTn id="31" dur="1" fill="hold">
                                          <p:stCondLst>
                                            <p:cond delay="0"/>
                                          </p:stCondLst>
                                        </p:cTn>
                                        <p:tgtEl>
                                          <p:spTgt spid="6">
                                            <p:txEl>
                                              <p:pRg st="8" end="8"/>
                                            </p:txEl>
                                          </p:spTgt>
                                        </p:tgtEl>
                                        <p:attrNameLst>
                                          <p:attrName>style.visibility</p:attrName>
                                        </p:attrNameLst>
                                      </p:cBhvr>
                                      <p:to>
                                        <p:strVal val="visible"/>
                                      </p:to>
                                    </p:set>
                                    <p:anim calcmode="lin" valueType="num">
                                      <p:cBhvr>
                                        <p:cTn id="32" dur="1000" fill="hold"/>
                                        <p:tgtEl>
                                          <p:spTgt spid="6">
                                            <p:txEl>
                                              <p:pRg st="8" end="8"/>
                                            </p:txEl>
                                          </p:spTgt>
                                        </p:tgtEl>
                                        <p:attrNameLst>
                                          <p:attrName>ppt_w</p:attrName>
                                        </p:attrNameLst>
                                      </p:cBhvr>
                                      <p:tavLst>
                                        <p:tav tm="0">
                                          <p:val>
                                            <p:strVal val="#ppt_w*0.70"/>
                                          </p:val>
                                        </p:tav>
                                        <p:tav tm="100000">
                                          <p:val>
                                            <p:strVal val="#ppt_w"/>
                                          </p:val>
                                        </p:tav>
                                      </p:tavLst>
                                    </p:anim>
                                    <p:anim calcmode="lin" valueType="num">
                                      <p:cBhvr>
                                        <p:cTn id="33" dur="1000" fill="hold"/>
                                        <p:tgtEl>
                                          <p:spTgt spid="6">
                                            <p:txEl>
                                              <p:pRg st="8" end="8"/>
                                            </p:txEl>
                                          </p:spTgt>
                                        </p:tgtEl>
                                        <p:attrNameLst>
                                          <p:attrName>ppt_h</p:attrName>
                                        </p:attrNameLst>
                                      </p:cBhvr>
                                      <p:tavLst>
                                        <p:tav tm="0">
                                          <p:val>
                                            <p:strVal val="#ppt_h"/>
                                          </p:val>
                                        </p:tav>
                                        <p:tav tm="100000">
                                          <p:val>
                                            <p:strVal val="#ppt_h"/>
                                          </p:val>
                                        </p:tav>
                                      </p:tavLst>
                                    </p:anim>
                                    <p:animEffect transition="in" filter="fade">
                                      <p:cBhvr>
                                        <p:cTn id="34" dur="1000"/>
                                        <p:tgtEl>
                                          <p:spTgt spid="6">
                                            <p:txEl>
                                              <p:pRg st="8" end="8"/>
                                            </p:txEl>
                                          </p:spTgt>
                                        </p:tgtEl>
                                      </p:cBhvr>
                                    </p:animEffect>
                                  </p:childTnLst>
                                </p:cTn>
                              </p:par>
                              <p:par>
                                <p:cTn id="35" presetID="55" presetClass="entr" presetSubtype="0" fill="hold" nodeType="withEffect">
                                  <p:stCondLst>
                                    <p:cond delay="0"/>
                                  </p:stCondLst>
                                  <p:childTnLst>
                                    <p:set>
                                      <p:cBhvr>
                                        <p:cTn id="36" dur="1" fill="hold">
                                          <p:stCondLst>
                                            <p:cond delay="0"/>
                                          </p:stCondLst>
                                        </p:cTn>
                                        <p:tgtEl>
                                          <p:spTgt spid="6">
                                            <p:txEl>
                                              <p:pRg st="9" end="9"/>
                                            </p:txEl>
                                          </p:spTgt>
                                        </p:tgtEl>
                                        <p:attrNameLst>
                                          <p:attrName>style.visibility</p:attrName>
                                        </p:attrNameLst>
                                      </p:cBhvr>
                                      <p:to>
                                        <p:strVal val="visible"/>
                                      </p:to>
                                    </p:set>
                                    <p:anim calcmode="lin" valueType="num">
                                      <p:cBhvr>
                                        <p:cTn id="37" dur="1000" fill="hold"/>
                                        <p:tgtEl>
                                          <p:spTgt spid="6">
                                            <p:txEl>
                                              <p:pRg st="9" end="9"/>
                                            </p:txEl>
                                          </p:spTgt>
                                        </p:tgtEl>
                                        <p:attrNameLst>
                                          <p:attrName>ppt_w</p:attrName>
                                        </p:attrNameLst>
                                      </p:cBhvr>
                                      <p:tavLst>
                                        <p:tav tm="0">
                                          <p:val>
                                            <p:strVal val="#ppt_w*0.70"/>
                                          </p:val>
                                        </p:tav>
                                        <p:tav tm="100000">
                                          <p:val>
                                            <p:strVal val="#ppt_w"/>
                                          </p:val>
                                        </p:tav>
                                      </p:tavLst>
                                    </p:anim>
                                    <p:anim calcmode="lin" valueType="num">
                                      <p:cBhvr>
                                        <p:cTn id="38" dur="1000" fill="hold"/>
                                        <p:tgtEl>
                                          <p:spTgt spid="6">
                                            <p:txEl>
                                              <p:pRg st="9" end="9"/>
                                            </p:txEl>
                                          </p:spTgt>
                                        </p:tgtEl>
                                        <p:attrNameLst>
                                          <p:attrName>ppt_h</p:attrName>
                                        </p:attrNameLst>
                                      </p:cBhvr>
                                      <p:tavLst>
                                        <p:tav tm="0">
                                          <p:val>
                                            <p:strVal val="#ppt_h"/>
                                          </p:val>
                                        </p:tav>
                                        <p:tav tm="100000">
                                          <p:val>
                                            <p:strVal val="#ppt_h"/>
                                          </p:val>
                                        </p:tav>
                                      </p:tavLst>
                                    </p:anim>
                                    <p:animEffect transition="in" filter="fade">
                                      <p:cBhvr>
                                        <p:cTn id="39" dur="1000"/>
                                        <p:tgtEl>
                                          <p:spTgt spid="6">
                                            <p:txEl>
                                              <p:pRg st="9" end="9"/>
                                            </p:txEl>
                                          </p:spTgt>
                                        </p:tgtEl>
                                      </p:cBhvr>
                                    </p:animEffect>
                                  </p:childTnLst>
                                </p:cTn>
                              </p:par>
                              <p:par>
                                <p:cTn id="40" presetID="55" presetClass="entr" presetSubtype="0" fill="hold" nodeType="withEffect">
                                  <p:stCondLst>
                                    <p:cond delay="0"/>
                                  </p:stCondLst>
                                  <p:childTnLst>
                                    <p:set>
                                      <p:cBhvr>
                                        <p:cTn id="41" dur="1" fill="hold">
                                          <p:stCondLst>
                                            <p:cond delay="0"/>
                                          </p:stCondLst>
                                        </p:cTn>
                                        <p:tgtEl>
                                          <p:spTgt spid="6">
                                            <p:txEl>
                                              <p:pRg st="10" end="10"/>
                                            </p:txEl>
                                          </p:spTgt>
                                        </p:tgtEl>
                                        <p:attrNameLst>
                                          <p:attrName>style.visibility</p:attrName>
                                        </p:attrNameLst>
                                      </p:cBhvr>
                                      <p:to>
                                        <p:strVal val="visible"/>
                                      </p:to>
                                    </p:set>
                                    <p:anim calcmode="lin" valueType="num">
                                      <p:cBhvr>
                                        <p:cTn id="42" dur="1000" fill="hold"/>
                                        <p:tgtEl>
                                          <p:spTgt spid="6">
                                            <p:txEl>
                                              <p:pRg st="10" end="10"/>
                                            </p:txEl>
                                          </p:spTgt>
                                        </p:tgtEl>
                                        <p:attrNameLst>
                                          <p:attrName>ppt_w</p:attrName>
                                        </p:attrNameLst>
                                      </p:cBhvr>
                                      <p:tavLst>
                                        <p:tav tm="0">
                                          <p:val>
                                            <p:strVal val="#ppt_w*0.70"/>
                                          </p:val>
                                        </p:tav>
                                        <p:tav tm="100000">
                                          <p:val>
                                            <p:strVal val="#ppt_w"/>
                                          </p:val>
                                        </p:tav>
                                      </p:tavLst>
                                    </p:anim>
                                    <p:anim calcmode="lin" valueType="num">
                                      <p:cBhvr>
                                        <p:cTn id="43" dur="1000" fill="hold"/>
                                        <p:tgtEl>
                                          <p:spTgt spid="6">
                                            <p:txEl>
                                              <p:pRg st="10" end="10"/>
                                            </p:txEl>
                                          </p:spTgt>
                                        </p:tgtEl>
                                        <p:attrNameLst>
                                          <p:attrName>ppt_h</p:attrName>
                                        </p:attrNameLst>
                                      </p:cBhvr>
                                      <p:tavLst>
                                        <p:tav tm="0">
                                          <p:val>
                                            <p:strVal val="#ppt_h"/>
                                          </p:val>
                                        </p:tav>
                                        <p:tav tm="100000">
                                          <p:val>
                                            <p:strVal val="#ppt_h"/>
                                          </p:val>
                                        </p:tav>
                                      </p:tavLst>
                                    </p:anim>
                                    <p:animEffect transition="in" filter="fade">
                                      <p:cBhvr>
                                        <p:cTn id="44" dur="1000"/>
                                        <p:tgtEl>
                                          <p:spTgt spid="6">
                                            <p:txEl>
                                              <p:pRg st="10" end="10"/>
                                            </p:txEl>
                                          </p:spTgt>
                                        </p:tgtEl>
                                      </p:cBhvr>
                                    </p:animEffect>
                                  </p:childTnLst>
                                </p:cTn>
                              </p:par>
                              <p:par>
                                <p:cTn id="45" presetID="55" presetClass="entr" presetSubtype="0" fill="hold" nodeType="withEffect">
                                  <p:stCondLst>
                                    <p:cond delay="0"/>
                                  </p:stCondLst>
                                  <p:childTnLst>
                                    <p:set>
                                      <p:cBhvr>
                                        <p:cTn id="46" dur="1" fill="hold">
                                          <p:stCondLst>
                                            <p:cond delay="0"/>
                                          </p:stCondLst>
                                        </p:cTn>
                                        <p:tgtEl>
                                          <p:spTgt spid="6">
                                            <p:txEl>
                                              <p:pRg st="11" end="11"/>
                                            </p:txEl>
                                          </p:spTgt>
                                        </p:tgtEl>
                                        <p:attrNameLst>
                                          <p:attrName>style.visibility</p:attrName>
                                        </p:attrNameLst>
                                      </p:cBhvr>
                                      <p:to>
                                        <p:strVal val="visible"/>
                                      </p:to>
                                    </p:set>
                                    <p:anim calcmode="lin" valueType="num">
                                      <p:cBhvr>
                                        <p:cTn id="47" dur="1000" fill="hold"/>
                                        <p:tgtEl>
                                          <p:spTgt spid="6">
                                            <p:txEl>
                                              <p:pRg st="11" end="11"/>
                                            </p:txEl>
                                          </p:spTgt>
                                        </p:tgtEl>
                                        <p:attrNameLst>
                                          <p:attrName>ppt_w</p:attrName>
                                        </p:attrNameLst>
                                      </p:cBhvr>
                                      <p:tavLst>
                                        <p:tav tm="0">
                                          <p:val>
                                            <p:strVal val="#ppt_w*0.70"/>
                                          </p:val>
                                        </p:tav>
                                        <p:tav tm="100000">
                                          <p:val>
                                            <p:strVal val="#ppt_w"/>
                                          </p:val>
                                        </p:tav>
                                      </p:tavLst>
                                    </p:anim>
                                    <p:anim calcmode="lin" valueType="num">
                                      <p:cBhvr>
                                        <p:cTn id="48" dur="1000" fill="hold"/>
                                        <p:tgtEl>
                                          <p:spTgt spid="6">
                                            <p:txEl>
                                              <p:pRg st="11" end="11"/>
                                            </p:txEl>
                                          </p:spTgt>
                                        </p:tgtEl>
                                        <p:attrNameLst>
                                          <p:attrName>ppt_h</p:attrName>
                                        </p:attrNameLst>
                                      </p:cBhvr>
                                      <p:tavLst>
                                        <p:tav tm="0">
                                          <p:val>
                                            <p:strVal val="#ppt_h"/>
                                          </p:val>
                                        </p:tav>
                                        <p:tav tm="100000">
                                          <p:val>
                                            <p:strVal val="#ppt_h"/>
                                          </p:val>
                                        </p:tav>
                                      </p:tavLst>
                                    </p:anim>
                                    <p:animEffect transition="in" filter="fade">
                                      <p:cBhvr>
                                        <p:cTn id="49" dur="1000"/>
                                        <p:tgtEl>
                                          <p:spTgt spid="6">
                                            <p:txEl>
                                              <p:pRg st="11" end="11"/>
                                            </p:txEl>
                                          </p:spTgt>
                                        </p:tgtEl>
                                      </p:cBhvr>
                                    </p:animEffect>
                                  </p:childTnLst>
                                </p:cTn>
                              </p:par>
                              <p:par>
                                <p:cTn id="50" presetID="55" presetClass="entr" presetSubtype="0" fill="hold" nodeType="withEffect">
                                  <p:stCondLst>
                                    <p:cond delay="0"/>
                                  </p:stCondLst>
                                  <p:childTnLst>
                                    <p:set>
                                      <p:cBhvr>
                                        <p:cTn id="51" dur="1" fill="hold">
                                          <p:stCondLst>
                                            <p:cond delay="0"/>
                                          </p:stCondLst>
                                        </p:cTn>
                                        <p:tgtEl>
                                          <p:spTgt spid="6">
                                            <p:txEl>
                                              <p:pRg st="12" end="12"/>
                                            </p:txEl>
                                          </p:spTgt>
                                        </p:tgtEl>
                                        <p:attrNameLst>
                                          <p:attrName>style.visibility</p:attrName>
                                        </p:attrNameLst>
                                      </p:cBhvr>
                                      <p:to>
                                        <p:strVal val="visible"/>
                                      </p:to>
                                    </p:set>
                                    <p:anim calcmode="lin" valueType="num">
                                      <p:cBhvr>
                                        <p:cTn id="52" dur="1000" fill="hold"/>
                                        <p:tgtEl>
                                          <p:spTgt spid="6">
                                            <p:txEl>
                                              <p:pRg st="12" end="12"/>
                                            </p:txEl>
                                          </p:spTgt>
                                        </p:tgtEl>
                                        <p:attrNameLst>
                                          <p:attrName>ppt_w</p:attrName>
                                        </p:attrNameLst>
                                      </p:cBhvr>
                                      <p:tavLst>
                                        <p:tav tm="0">
                                          <p:val>
                                            <p:strVal val="#ppt_w*0.70"/>
                                          </p:val>
                                        </p:tav>
                                        <p:tav tm="100000">
                                          <p:val>
                                            <p:strVal val="#ppt_w"/>
                                          </p:val>
                                        </p:tav>
                                      </p:tavLst>
                                    </p:anim>
                                    <p:anim calcmode="lin" valueType="num">
                                      <p:cBhvr>
                                        <p:cTn id="53" dur="1000" fill="hold"/>
                                        <p:tgtEl>
                                          <p:spTgt spid="6">
                                            <p:txEl>
                                              <p:pRg st="12" end="12"/>
                                            </p:txEl>
                                          </p:spTgt>
                                        </p:tgtEl>
                                        <p:attrNameLst>
                                          <p:attrName>ppt_h</p:attrName>
                                        </p:attrNameLst>
                                      </p:cBhvr>
                                      <p:tavLst>
                                        <p:tav tm="0">
                                          <p:val>
                                            <p:strVal val="#ppt_h"/>
                                          </p:val>
                                        </p:tav>
                                        <p:tav tm="100000">
                                          <p:val>
                                            <p:strVal val="#ppt_h"/>
                                          </p:val>
                                        </p:tav>
                                      </p:tavLst>
                                    </p:anim>
                                    <p:animEffect transition="in" filter="fade">
                                      <p:cBhvr>
                                        <p:cTn id="54" dur="1000"/>
                                        <p:tgtEl>
                                          <p:spTgt spid="6">
                                            <p:txEl>
                                              <p:pRg st="12" end="12"/>
                                            </p:txEl>
                                          </p:spTgt>
                                        </p:tgtEl>
                                      </p:cBhvr>
                                    </p:animEffect>
                                  </p:childTnLst>
                                </p:cTn>
                              </p:par>
                              <p:par>
                                <p:cTn id="55" presetID="55" presetClass="entr" presetSubtype="0" fill="hold" nodeType="withEffect">
                                  <p:stCondLst>
                                    <p:cond delay="0"/>
                                  </p:stCondLst>
                                  <p:childTnLst>
                                    <p:set>
                                      <p:cBhvr>
                                        <p:cTn id="56" dur="1" fill="hold">
                                          <p:stCondLst>
                                            <p:cond delay="0"/>
                                          </p:stCondLst>
                                        </p:cTn>
                                        <p:tgtEl>
                                          <p:spTgt spid="6">
                                            <p:txEl>
                                              <p:pRg st="13" end="13"/>
                                            </p:txEl>
                                          </p:spTgt>
                                        </p:tgtEl>
                                        <p:attrNameLst>
                                          <p:attrName>style.visibility</p:attrName>
                                        </p:attrNameLst>
                                      </p:cBhvr>
                                      <p:to>
                                        <p:strVal val="visible"/>
                                      </p:to>
                                    </p:set>
                                    <p:anim calcmode="lin" valueType="num">
                                      <p:cBhvr>
                                        <p:cTn id="57" dur="1000" fill="hold"/>
                                        <p:tgtEl>
                                          <p:spTgt spid="6">
                                            <p:txEl>
                                              <p:pRg st="13" end="13"/>
                                            </p:txEl>
                                          </p:spTgt>
                                        </p:tgtEl>
                                        <p:attrNameLst>
                                          <p:attrName>ppt_w</p:attrName>
                                        </p:attrNameLst>
                                      </p:cBhvr>
                                      <p:tavLst>
                                        <p:tav tm="0">
                                          <p:val>
                                            <p:strVal val="#ppt_w*0.70"/>
                                          </p:val>
                                        </p:tav>
                                        <p:tav tm="100000">
                                          <p:val>
                                            <p:strVal val="#ppt_w"/>
                                          </p:val>
                                        </p:tav>
                                      </p:tavLst>
                                    </p:anim>
                                    <p:anim calcmode="lin" valueType="num">
                                      <p:cBhvr>
                                        <p:cTn id="58" dur="1000" fill="hold"/>
                                        <p:tgtEl>
                                          <p:spTgt spid="6">
                                            <p:txEl>
                                              <p:pRg st="13" end="13"/>
                                            </p:txEl>
                                          </p:spTgt>
                                        </p:tgtEl>
                                        <p:attrNameLst>
                                          <p:attrName>ppt_h</p:attrName>
                                        </p:attrNameLst>
                                      </p:cBhvr>
                                      <p:tavLst>
                                        <p:tav tm="0">
                                          <p:val>
                                            <p:strVal val="#ppt_h"/>
                                          </p:val>
                                        </p:tav>
                                        <p:tav tm="100000">
                                          <p:val>
                                            <p:strVal val="#ppt_h"/>
                                          </p:val>
                                        </p:tav>
                                      </p:tavLst>
                                    </p:anim>
                                    <p:animEffect transition="in" filter="fade">
                                      <p:cBhvr>
                                        <p:cTn id="59" dur="1000"/>
                                        <p:tgtEl>
                                          <p:spTgt spid="6">
                                            <p:txEl>
                                              <p:pRg st="13" end="13"/>
                                            </p:txEl>
                                          </p:spTgt>
                                        </p:tgtEl>
                                      </p:cBhvr>
                                    </p:animEffect>
                                  </p:childTnLst>
                                </p:cTn>
                              </p:par>
                              <p:par>
                                <p:cTn id="60" presetID="55" presetClass="entr" presetSubtype="0" fill="hold" nodeType="withEffect">
                                  <p:stCondLst>
                                    <p:cond delay="0"/>
                                  </p:stCondLst>
                                  <p:childTnLst>
                                    <p:set>
                                      <p:cBhvr>
                                        <p:cTn id="61" dur="1" fill="hold">
                                          <p:stCondLst>
                                            <p:cond delay="0"/>
                                          </p:stCondLst>
                                        </p:cTn>
                                        <p:tgtEl>
                                          <p:spTgt spid="6">
                                            <p:txEl>
                                              <p:pRg st="14" end="14"/>
                                            </p:txEl>
                                          </p:spTgt>
                                        </p:tgtEl>
                                        <p:attrNameLst>
                                          <p:attrName>style.visibility</p:attrName>
                                        </p:attrNameLst>
                                      </p:cBhvr>
                                      <p:to>
                                        <p:strVal val="visible"/>
                                      </p:to>
                                    </p:set>
                                    <p:anim calcmode="lin" valueType="num">
                                      <p:cBhvr>
                                        <p:cTn id="62" dur="1000" fill="hold"/>
                                        <p:tgtEl>
                                          <p:spTgt spid="6">
                                            <p:txEl>
                                              <p:pRg st="14" end="14"/>
                                            </p:txEl>
                                          </p:spTgt>
                                        </p:tgtEl>
                                        <p:attrNameLst>
                                          <p:attrName>ppt_w</p:attrName>
                                        </p:attrNameLst>
                                      </p:cBhvr>
                                      <p:tavLst>
                                        <p:tav tm="0">
                                          <p:val>
                                            <p:strVal val="#ppt_w*0.70"/>
                                          </p:val>
                                        </p:tav>
                                        <p:tav tm="100000">
                                          <p:val>
                                            <p:strVal val="#ppt_w"/>
                                          </p:val>
                                        </p:tav>
                                      </p:tavLst>
                                    </p:anim>
                                    <p:anim calcmode="lin" valueType="num">
                                      <p:cBhvr>
                                        <p:cTn id="63" dur="1000" fill="hold"/>
                                        <p:tgtEl>
                                          <p:spTgt spid="6">
                                            <p:txEl>
                                              <p:pRg st="14" end="14"/>
                                            </p:txEl>
                                          </p:spTgt>
                                        </p:tgtEl>
                                        <p:attrNameLst>
                                          <p:attrName>ppt_h</p:attrName>
                                        </p:attrNameLst>
                                      </p:cBhvr>
                                      <p:tavLst>
                                        <p:tav tm="0">
                                          <p:val>
                                            <p:strVal val="#ppt_h"/>
                                          </p:val>
                                        </p:tav>
                                        <p:tav tm="100000">
                                          <p:val>
                                            <p:strVal val="#ppt_h"/>
                                          </p:val>
                                        </p:tav>
                                      </p:tavLst>
                                    </p:anim>
                                    <p:animEffect transition="in" filter="fade">
                                      <p:cBhvr>
                                        <p:cTn id="64" dur="1000"/>
                                        <p:tgtEl>
                                          <p:spTgt spid="6">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Autofit/>
          </a:bodyPr>
          <a:lstStyle/>
          <a:p>
            <a:pPr>
              <a:lnSpc>
                <a:spcPct val="120000"/>
              </a:lnSpc>
            </a:pPr>
            <a:r>
              <a:rPr lang="es-CL" sz="1200" dirty="0"/>
              <a:t>Densidad y Calado</a:t>
            </a:r>
          </a:p>
          <a:p>
            <a:pPr lvl="1">
              <a:lnSpc>
                <a:spcPct val="120000"/>
              </a:lnSpc>
            </a:pPr>
            <a:r>
              <a:rPr lang="es-CL" sz="1100" dirty="0"/>
              <a:t>Un barco desplaza 7.500 pies cúbicos m de agua de densidad 1000 kg/m</a:t>
            </a:r>
            <a:r>
              <a:rPr lang="es-CL" sz="1100" baseline="-25000" dirty="0"/>
              <a:t>3</a:t>
            </a:r>
            <a:r>
              <a:rPr lang="es-CL" sz="1100" dirty="0"/>
              <a:t>. Encontrar su desplazamiento en toneladas cuando esté flotando al mismo calado en agua de densidad 1015 kg /m</a:t>
            </a:r>
            <a:r>
              <a:rPr lang="es-CL" sz="1100" baseline="30000" dirty="0"/>
              <a:t>3</a:t>
            </a:r>
            <a:r>
              <a:rPr lang="es-CL" sz="1100" dirty="0"/>
              <a:t>.</a:t>
            </a:r>
          </a:p>
          <a:p>
            <a:pPr lvl="1">
              <a:lnSpc>
                <a:spcPct val="120000"/>
              </a:lnSpc>
              <a:buNone/>
            </a:pPr>
            <a:r>
              <a:rPr lang="es-CL" sz="1100" dirty="0"/>
              <a:t>	Respuesta: 7.612,5 toneladas</a:t>
            </a:r>
          </a:p>
          <a:p>
            <a:pPr lvl="1">
              <a:lnSpc>
                <a:spcPct val="120000"/>
              </a:lnSpc>
            </a:pPr>
            <a:r>
              <a:rPr lang="es-CL" sz="1100" dirty="0"/>
              <a:t>Cuando flota en agua dulce a un calado de 6,5 m, un buque desplaza 4.288 toneladas . Encontrar su desplazamiento cuando flota al mismo calado en agua de densidad 1015 kg/m</a:t>
            </a:r>
            <a:r>
              <a:rPr lang="es-CL" sz="1100" baseline="30000" dirty="0"/>
              <a:t>3</a:t>
            </a:r>
            <a:r>
              <a:rPr lang="es-CL" sz="1100" dirty="0"/>
              <a:t>.</a:t>
            </a:r>
          </a:p>
          <a:p>
            <a:pPr lvl="1">
              <a:lnSpc>
                <a:spcPct val="120000"/>
              </a:lnSpc>
              <a:buNone/>
            </a:pPr>
            <a:r>
              <a:rPr lang="es-CL" sz="1100" dirty="0"/>
              <a:t>	Respuesta: 4,352 toneladas</a:t>
            </a:r>
          </a:p>
          <a:p>
            <a:pPr lvl="1">
              <a:lnSpc>
                <a:spcPct val="120000"/>
              </a:lnSpc>
            </a:pPr>
            <a:r>
              <a:rPr lang="es-CL" sz="1100" dirty="0"/>
              <a:t>Un artefacto naval con forma de caja de 24 m x 6 m x 3 m , desplaza 150 toneladas de agua. Encuentre su calado cuando flota en agua salada.</a:t>
            </a:r>
          </a:p>
          <a:p>
            <a:pPr lvl="1">
              <a:lnSpc>
                <a:spcPct val="120000"/>
              </a:lnSpc>
              <a:buNone/>
            </a:pPr>
            <a:r>
              <a:rPr lang="es-CL" sz="1100" dirty="0"/>
              <a:t>	Respuesta: 1,016 m</a:t>
            </a:r>
          </a:p>
          <a:p>
            <a:pPr lvl="1">
              <a:lnSpc>
                <a:spcPct val="120000"/>
              </a:lnSpc>
            </a:pPr>
            <a:r>
              <a:rPr lang="es-CL" sz="1100" dirty="0"/>
              <a:t>Un buque en forma de caja  cala 7.5 m en el muelle cuya agua tiene una densidad de 1006 kg/m</a:t>
            </a:r>
            <a:r>
              <a:rPr lang="es-CL" sz="1100" baseline="30000" dirty="0"/>
              <a:t>3</a:t>
            </a:r>
            <a:r>
              <a:rPr lang="es-CL" sz="1100" dirty="0"/>
              <a:t>. Encuentre el calado en agua salada de densidad 1025 kg /m</a:t>
            </a:r>
            <a:r>
              <a:rPr lang="es-CL" sz="1100" baseline="30000" dirty="0"/>
              <a:t>3</a:t>
            </a:r>
            <a:r>
              <a:rPr lang="es-CL" sz="1100" dirty="0"/>
              <a:t>.</a:t>
            </a:r>
          </a:p>
          <a:p>
            <a:pPr lvl="1">
              <a:lnSpc>
                <a:spcPct val="120000"/>
              </a:lnSpc>
              <a:buNone/>
            </a:pPr>
            <a:r>
              <a:rPr lang="es-CL" sz="1100" dirty="0"/>
              <a:t>	Respuesta: 7,361 m</a:t>
            </a:r>
          </a:p>
          <a:p>
            <a:pPr lvl="1">
              <a:lnSpc>
                <a:spcPct val="120000"/>
              </a:lnSpc>
            </a:pPr>
            <a:r>
              <a:rPr lang="es-CL" sz="1100" dirty="0"/>
              <a:t>El KB de un bloque rectangular que flota n agua dulce, es de 50 cm. Encuentre el KB en agua salada.</a:t>
            </a:r>
          </a:p>
          <a:p>
            <a:pPr lvl="1">
              <a:lnSpc>
                <a:spcPct val="120000"/>
              </a:lnSpc>
              <a:buNone/>
            </a:pPr>
            <a:r>
              <a:rPr lang="es-CL" sz="1100" dirty="0"/>
              <a:t>	Respuesta: 0,4875 m7,361 m</a:t>
            </a:r>
          </a:p>
          <a:p>
            <a:pPr lvl="1">
              <a:lnSpc>
                <a:spcPct val="120000"/>
              </a:lnSpc>
              <a:buNone/>
            </a:pPr>
            <a:r>
              <a:rPr lang="es-CL" sz="1100" dirty="0"/>
              <a:t>	Un barco se encuentra en la desembocadura de un río en aguas de densidad 1024 kg/m</a:t>
            </a:r>
            <a:r>
              <a:rPr lang="es-CL" sz="1100" baseline="30000" dirty="0"/>
              <a:t>3 </a:t>
            </a:r>
            <a:r>
              <a:rPr lang="es-CL" sz="1100" dirty="0"/>
              <a:t> y su desplazamiento es de 12 000 toneladas. El barco debe continuar río arriba y tomar amarras en un muelle que tiene agua de densidad 1008 kg/m</a:t>
            </a:r>
            <a:r>
              <a:rPr lang="es-CL" sz="1100" baseline="30000" dirty="0"/>
              <a:t>3</a:t>
            </a:r>
            <a:r>
              <a:rPr lang="es-CL" sz="1100" dirty="0"/>
              <a:t>. y mantener su calado. Encontrar la cantidad de carga que se debe descargar.</a:t>
            </a:r>
          </a:p>
          <a:p>
            <a:pPr lvl="1">
              <a:lnSpc>
                <a:spcPct val="120000"/>
              </a:lnSpc>
              <a:buNone/>
            </a:pPr>
            <a:r>
              <a:rPr lang="es-CL" sz="1100" dirty="0"/>
              <a:t>	Respuesta: 187,5 toneladas</a:t>
            </a:r>
          </a:p>
        </p:txBody>
      </p:sp>
      <p:sp>
        <p:nvSpPr>
          <p:cNvPr id="3" name="2 Título"/>
          <p:cNvSpPr>
            <a:spLocks noGrp="1"/>
          </p:cNvSpPr>
          <p:nvPr>
            <p:ph type="title"/>
          </p:nvPr>
        </p:nvSpPr>
        <p:spPr/>
        <p:txBody>
          <a:bodyPr>
            <a:normAutofit fontScale="90000"/>
          </a:bodyPr>
          <a:lstStyle/>
          <a:p>
            <a:r>
              <a:rPr lang="es-CL" dirty="0"/>
              <a:t>Flotación</a:t>
            </a:r>
            <a:br>
              <a:rPr lang="es-CL" dirty="0"/>
            </a:br>
            <a:r>
              <a:rPr lang="es-CL" sz="3100" dirty="0"/>
              <a:t>Ejercicios de repaso</a:t>
            </a:r>
            <a:endParaRPr lang="es-CL" dirty="0"/>
          </a:p>
        </p:txBody>
      </p:sp>
      <p:sp>
        <p:nvSpPr>
          <p:cNvPr id="4" name="Marcador de fecha 3">
            <a:extLst>
              <a:ext uri="{FF2B5EF4-FFF2-40B4-BE49-F238E27FC236}">
                <a16:creationId xmlns:a16="http://schemas.microsoft.com/office/drawing/2014/main" id="{B0986180-A87F-155F-734C-2F83F2548139}"/>
              </a:ext>
            </a:extLst>
          </p:cNvPr>
          <p:cNvSpPr>
            <a:spLocks noGrp="1"/>
          </p:cNvSpPr>
          <p:nvPr>
            <p:ph type="dt" sz="half" idx="10"/>
          </p:nvPr>
        </p:nvSpPr>
        <p:spPr/>
        <p:txBody>
          <a:bodyPr/>
          <a:lstStyle/>
          <a:p>
            <a:pPr>
              <a:defRPr/>
            </a:pPr>
            <a:fld id="{D9DDBA38-3689-4979-85DD-DEB6D2FBC197}" type="datetime1">
              <a:rPr lang="es-CL" smtClean="0"/>
              <a:t>18-03-2024</a:t>
            </a:fld>
            <a:endParaRPr lang="es-ES"/>
          </a:p>
        </p:txBody>
      </p:sp>
      <p:sp>
        <p:nvSpPr>
          <p:cNvPr id="5" name="Marcador de pie de página 4">
            <a:extLst>
              <a:ext uri="{FF2B5EF4-FFF2-40B4-BE49-F238E27FC236}">
                <a16:creationId xmlns:a16="http://schemas.microsoft.com/office/drawing/2014/main" id="{E335A025-3471-831D-5ED4-D92003A0BFCF}"/>
              </a:ext>
            </a:extLst>
          </p:cNvPr>
          <p:cNvSpPr>
            <a:spLocks noGrp="1"/>
          </p:cNvSpPr>
          <p:nvPr>
            <p:ph type="ftr" sz="quarter" idx="11"/>
          </p:nvPr>
        </p:nvSpPr>
        <p:spPr/>
        <p:txBody>
          <a:bodyPr/>
          <a:lstStyle/>
          <a:p>
            <a:pPr>
              <a:defRPr/>
            </a:pPr>
            <a:r>
              <a:rPr lang="es-ES"/>
              <a:t>UT 1 Fundamentos de Estabilidad tercera parte</a:t>
            </a:r>
          </a:p>
        </p:txBody>
      </p:sp>
      <p:sp>
        <p:nvSpPr>
          <p:cNvPr id="6" name="Marcador de número de diapositiva 5">
            <a:extLst>
              <a:ext uri="{FF2B5EF4-FFF2-40B4-BE49-F238E27FC236}">
                <a16:creationId xmlns:a16="http://schemas.microsoft.com/office/drawing/2014/main" id="{13C1D2B2-CAC7-8963-A2EF-EDB449D63105}"/>
              </a:ext>
            </a:extLst>
          </p:cNvPr>
          <p:cNvSpPr>
            <a:spLocks noGrp="1"/>
          </p:cNvSpPr>
          <p:nvPr>
            <p:ph type="sldNum" sz="quarter" idx="12"/>
          </p:nvPr>
        </p:nvSpPr>
        <p:spPr/>
        <p:txBody>
          <a:bodyPr/>
          <a:lstStyle/>
          <a:p>
            <a:pPr>
              <a:defRPr/>
            </a:pPr>
            <a:fld id="{512A34C5-A7E8-4629-B921-404C04172488}" type="slidenum">
              <a:rPr lang="es-ES" smtClean="0"/>
              <a:pPr>
                <a:defRPr/>
              </a:pPr>
              <a:t>64</a:t>
            </a:fld>
            <a:endParaRPr lang="es-ES"/>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Autofit/>
          </a:bodyPr>
          <a:lstStyle/>
          <a:p>
            <a:r>
              <a:rPr lang="es-CL" sz="1600" dirty="0"/>
              <a:t>TPC, FWA y otros.</a:t>
            </a:r>
          </a:p>
          <a:p>
            <a:pPr lvl="1"/>
            <a:r>
              <a:rPr lang="es-CL" sz="1400" dirty="0"/>
              <a:t>El calado de un barco es 6.40 metros a proa y 6.60 metros a popa. Su FWA = 180 mm y la densidad del agua del muelle es de 1010 kg/m</a:t>
            </a:r>
            <a:r>
              <a:rPr lang="es-CL" sz="1400" baseline="30000" dirty="0"/>
              <a:t>3</a:t>
            </a:r>
            <a:r>
              <a:rPr lang="es-CL" sz="1400" dirty="0"/>
              <a:t>. </a:t>
            </a:r>
          </a:p>
          <a:p>
            <a:pPr lvl="1">
              <a:buNone/>
            </a:pPr>
            <a:r>
              <a:rPr lang="es-CL" sz="1400" dirty="0"/>
              <a:t>	Si su calado promedio cargado en agua salada es de 6.7 metros, encontrar los calados finales F y A en el agua del muelle si debe cargarse hasta sus marcas y quedar con asiento de 0.15 metros por la popa. (El centro de flotación está en la mitad de la eslora del barco).</a:t>
            </a:r>
          </a:p>
          <a:p>
            <a:pPr lvl="1">
              <a:buNone/>
            </a:pPr>
            <a:r>
              <a:rPr lang="es-CL" sz="1400" dirty="0"/>
              <a:t>	Respuesta: calado proa = 6,733 m y calado de popa = 6,883 m</a:t>
            </a:r>
          </a:p>
          <a:p>
            <a:pPr lvl="1"/>
            <a:r>
              <a:rPr lang="es-CL" sz="1400" dirty="0"/>
              <a:t>Un barco que flota amarrado a un muelle en agua de densidad de 1005 kg/m</a:t>
            </a:r>
            <a:r>
              <a:rPr lang="es-CL" sz="1400" baseline="30000" dirty="0"/>
              <a:t>3</a:t>
            </a:r>
            <a:r>
              <a:rPr lang="es-CL" sz="1400" dirty="0"/>
              <a:t> m tiene lado inferior de su línea de carga de verano en la línea de flotación a estribor y 50 mm por encima de la línea de flotación a babor. FWA = 175 mm y TPC = 12 toneladas. Encuentre la cantidad de carga que aún puede cargarse para llevar el barco al calado de carga en agua salada.</a:t>
            </a:r>
          </a:p>
          <a:p>
            <a:pPr lvl="1">
              <a:buNone/>
            </a:pPr>
            <a:r>
              <a:rPr lang="es-CL" sz="1400" dirty="0"/>
              <a:t>	Respuesta: 228 toneladas</a:t>
            </a:r>
          </a:p>
          <a:p>
            <a:pPr lvl="1"/>
            <a:r>
              <a:rPr lang="es-CL" sz="1200" dirty="0"/>
              <a:t>Un barco flota con un calado medio de 8 metros un muelle con agua de densidad relativa 1.01,.</a:t>
            </a:r>
          </a:p>
          <a:p>
            <a:pPr lvl="1">
              <a:buNone/>
            </a:pPr>
            <a:r>
              <a:rPr lang="es-CL" sz="1200" dirty="0"/>
              <a:t>	Su TPC = 15 toneladas, y el FWA = 150 mm. </a:t>
            </a:r>
          </a:p>
          <a:p>
            <a:pPr lvl="1">
              <a:buNone/>
            </a:pPr>
            <a:r>
              <a:rPr lang="es-CL" sz="1200" dirty="0"/>
              <a:t>	El calado máximo permitido en agua salada es de 8.1 m. </a:t>
            </a:r>
          </a:p>
          <a:p>
            <a:pPr lvl="1">
              <a:buNone/>
            </a:pPr>
            <a:r>
              <a:rPr lang="es-CL" sz="1200" dirty="0"/>
              <a:t>	Encuentre la cantidad de carga que aún puede embarcársele.</a:t>
            </a:r>
          </a:p>
          <a:p>
            <a:pPr lvl="1">
              <a:buNone/>
            </a:pPr>
            <a:r>
              <a:rPr lang="es-CL" sz="1000" dirty="0"/>
              <a:t>	Respuesta: calado proa = 285 ton</a:t>
            </a:r>
          </a:p>
          <a:p>
            <a:pPr lvl="1">
              <a:buNone/>
            </a:pPr>
            <a:endParaRPr lang="es-CL" sz="1000" dirty="0"/>
          </a:p>
        </p:txBody>
      </p:sp>
      <p:sp>
        <p:nvSpPr>
          <p:cNvPr id="3" name="2 Título"/>
          <p:cNvSpPr>
            <a:spLocks noGrp="1"/>
          </p:cNvSpPr>
          <p:nvPr>
            <p:ph type="title"/>
          </p:nvPr>
        </p:nvSpPr>
        <p:spPr/>
        <p:txBody>
          <a:bodyPr>
            <a:normAutofit fontScale="90000"/>
          </a:bodyPr>
          <a:lstStyle/>
          <a:p>
            <a:r>
              <a:rPr lang="es-CL" dirty="0"/>
              <a:t>Flotación</a:t>
            </a:r>
            <a:br>
              <a:rPr lang="es-CL" dirty="0"/>
            </a:br>
            <a:r>
              <a:rPr lang="es-CL" sz="3100" dirty="0"/>
              <a:t>Ejercicios de repaso</a:t>
            </a:r>
            <a:endParaRPr lang="es-CL" dirty="0"/>
          </a:p>
        </p:txBody>
      </p:sp>
      <p:sp>
        <p:nvSpPr>
          <p:cNvPr id="4" name="Marcador de fecha 3">
            <a:extLst>
              <a:ext uri="{FF2B5EF4-FFF2-40B4-BE49-F238E27FC236}">
                <a16:creationId xmlns:a16="http://schemas.microsoft.com/office/drawing/2014/main" id="{D7C8F02D-8E46-CC8B-2192-FD241F4213A1}"/>
              </a:ext>
            </a:extLst>
          </p:cNvPr>
          <p:cNvSpPr>
            <a:spLocks noGrp="1"/>
          </p:cNvSpPr>
          <p:nvPr>
            <p:ph type="dt" sz="half" idx="10"/>
          </p:nvPr>
        </p:nvSpPr>
        <p:spPr/>
        <p:txBody>
          <a:bodyPr/>
          <a:lstStyle/>
          <a:p>
            <a:pPr>
              <a:defRPr/>
            </a:pPr>
            <a:fld id="{3FE76B2C-2408-438B-ABA7-C5A7F6A956CF}" type="datetime1">
              <a:rPr lang="es-CL" smtClean="0"/>
              <a:t>18-03-2024</a:t>
            </a:fld>
            <a:endParaRPr lang="es-ES"/>
          </a:p>
        </p:txBody>
      </p:sp>
      <p:sp>
        <p:nvSpPr>
          <p:cNvPr id="5" name="Marcador de pie de página 4">
            <a:extLst>
              <a:ext uri="{FF2B5EF4-FFF2-40B4-BE49-F238E27FC236}">
                <a16:creationId xmlns:a16="http://schemas.microsoft.com/office/drawing/2014/main" id="{E7A0A9E0-1198-8D2C-1CA9-60A0ADE3A743}"/>
              </a:ext>
            </a:extLst>
          </p:cNvPr>
          <p:cNvSpPr>
            <a:spLocks noGrp="1"/>
          </p:cNvSpPr>
          <p:nvPr>
            <p:ph type="ftr" sz="quarter" idx="11"/>
          </p:nvPr>
        </p:nvSpPr>
        <p:spPr/>
        <p:txBody>
          <a:bodyPr/>
          <a:lstStyle/>
          <a:p>
            <a:pPr>
              <a:defRPr/>
            </a:pPr>
            <a:r>
              <a:rPr lang="es-ES"/>
              <a:t>UT 1 Fundamentos de Estabilidad tercera parte</a:t>
            </a:r>
          </a:p>
        </p:txBody>
      </p:sp>
      <p:sp>
        <p:nvSpPr>
          <p:cNvPr id="6" name="Marcador de número de diapositiva 5">
            <a:extLst>
              <a:ext uri="{FF2B5EF4-FFF2-40B4-BE49-F238E27FC236}">
                <a16:creationId xmlns:a16="http://schemas.microsoft.com/office/drawing/2014/main" id="{44F2BAF1-D363-05E8-680E-06DFC0A679BF}"/>
              </a:ext>
            </a:extLst>
          </p:cNvPr>
          <p:cNvSpPr>
            <a:spLocks noGrp="1"/>
          </p:cNvSpPr>
          <p:nvPr>
            <p:ph type="sldNum" sz="quarter" idx="12"/>
          </p:nvPr>
        </p:nvSpPr>
        <p:spPr/>
        <p:txBody>
          <a:bodyPr/>
          <a:lstStyle/>
          <a:p>
            <a:pPr>
              <a:defRPr/>
            </a:pPr>
            <a:fld id="{512A34C5-A7E8-4629-B921-404C04172488}" type="slidenum">
              <a:rPr lang="es-ES" smtClean="0"/>
              <a:pPr>
                <a:defRPr/>
              </a:pPr>
              <a:t>65</a:t>
            </a:fld>
            <a:endParaRPr lang="es-ES"/>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2"/>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buBlip>
                <a:blip r:embed="rId2"/>
              </a:buBlip>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buBlip>
                <a:blip r:embed="rId2"/>
              </a:buBlip>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pic>
        <p:nvPicPr>
          <p:cNvPr id="238594" name="Picture 2" descr="C:\Users\Alberto\AppData\Local\Microsoft\Windows\INetCache\IE\BPG8JA22\768px-Yes_check.svg[1].png"/>
          <p:cNvPicPr>
            <a:picLocks noChangeAspect="1" noChangeArrowheads="1"/>
          </p:cNvPicPr>
          <p:nvPr/>
        </p:nvPicPr>
        <p:blipFill>
          <a:blip r:embed="rId3"/>
          <a:srcRect/>
          <a:stretch>
            <a:fillRect/>
          </a:stretch>
        </p:blipFill>
        <p:spPr bwMode="auto">
          <a:xfrm>
            <a:off x="3500430" y="1643050"/>
            <a:ext cx="2857520" cy="2857520"/>
          </a:xfrm>
          <a:prstGeom prst="rect">
            <a:avLst/>
          </a:prstGeom>
          <a:noFill/>
        </p:spPr>
      </p:pic>
      <p:sp>
        <p:nvSpPr>
          <p:cNvPr id="2" name="Marcador de fecha 1">
            <a:extLst>
              <a:ext uri="{FF2B5EF4-FFF2-40B4-BE49-F238E27FC236}">
                <a16:creationId xmlns:a16="http://schemas.microsoft.com/office/drawing/2014/main" id="{55EA05A9-516E-C3C2-2C87-381489F76836}"/>
              </a:ext>
            </a:extLst>
          </p:cNvPr>
          <p:cNvSpPr>
            <a:spLocks noGrp="1"/>
          </p:cNvSpPr>
          <p:nvPr>
            <p:ph type="dt" sz="half" idx="10"/>
          </p:nvPr>
        </p:nvSpPr>
        <p:spPr/>
        <p:txBody>
          <a:bodyPr/>
          <a:lstStyle/>
          <a:p>
            <a:pPr>
              <a:defRPr/>
            </a:pPr>
            <a:fld id="{4AF022D4-1EF4-41BA-9FA3-815BD4DC8345}" type="datetime1">
              <a:rPr lang="es-CL" smtClean="0"/>
              <a:t>18-03-2024</a:t>
            </a:fld>
            <a:endParaRPr lang="es-ES" dirty="0"/>
          </a:p>
        </p:txBody>
      </p:sp>
      <p:sp>
        <p:nvSpPr>
          <p:cNvPr id="3" name="Marcador de pie de página 2">
            <a:extLst>
              <a:ext uri="{FF2B5EF4-FFF2-40B4-BE49-F238E27FC236}">
                <a16:creationId xmlns:a16="http://schemas.microsoft.com/office/drawing/2014/main" id="{9ED7077F-1955-929E-AED1-475ADC905D2C}"/>
              </a:ext>
            </a:extLst>
          </p:cNvPr>
          <p:cNvSpPr>
            <a:spLocks noGrp="1"/>
          </p:cNvSpPr>
          <p:nvPr>
            <p:ph type="ftr" sz="quarter" idx="11"/>
          </p:nvPr>
        </p:nvSpPr>
        <p:spPr/>
        <p:txBody>
          <a:bodyPr/>
          <a:lstStyle/>
          <a:p>
            <a:pPr>
              <a:defRPr/>
            </a:pPr>
            <a:r>
              <a:rPr lang="es-ES"/>
              <a:t>UT 1 Fundamentos de Estabilidad tercera parte</a:t>
            </a:r>
            <a:endParaRPr lang="es-ES" dirty="0"/>
          </a:p>
        </p:txBody>
      </p:sp>
      <p:sp>
        <p:nvSpPr>
          <p:cNvPr id="5" name="Marcador de número de diapositiva 4">
            <a:extLst>
              <a:ext uri="{FF2B5EF4-FFF2-40B4-BE49-F238E27FC236}">
                <a16:creationId xmlns:a16="http://schemas.microsoft.com/office/drawing/2014/main" id="{4EC0C42E-B46A-5068-A041-7E3F75730109}"/>
              </a:ext>
            </a:extLst>
          </p:cNvPr>
          <p:cNvSpPr>
            <a:spLocks noGrp="1"/>
          </p:cNvSpPr>
          <p:nvPr>
            <p:ph type="sldNum" sz="quarter" idx="12"/>
          </p:nvPr>
        </p:nvSpPr>
        <p:spPr/>
        <p:txBody>
          <a:bodyPr/>
          <a:lstStyle/>
          <a:p>
            <a:pPr>
              <a:defRPr/>
            </a:pPr>
            <a:fld id="{1319301B-C8DD-4E2C-8C11-EA7AD44E6A18}" type="slidenum">
              <a:rPr lang="es-ES" smtClean="0"/>
              <a:pPr>
                <a:defRPr/>
              </a:pPr>
              <a:t>66</a:t>
            </a:fld>
            <a:endParaRPr lang="es-E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nodeType="withEffect">
                                  <p:stCondLst>
                                    <p:cond delay="0"/>
                                  </p:stCondLst>
                                  <p:childTnLst>
                                    <p:animClr clrSpc="rgb" dir="cw">
                                      <p:cBhvr override="childStyle">
                                        <p:cTn id="14" dur="2000" fill="hold"/>
                                        <p:tgtEl>
                                          <p:spTgt spid="12291">
                                            <p:txEl>
                                              <p:pRg st="6" end="6"/>
                                            </p:txEl>
                                          </p:spTgt>
                                        </p:tgtEl>
                                        <p:attrNameLst>
                                          <p:attrName>style.color</p:attrName>
                                        </p:attrNameLst>
                                      </p:cBhvr>
                                      <p:to>
                                        <a:schemeClr val="bg2"/>
                                      </p:to>
                                    </p:animClr>
                                  </p:childTnLst>
                                </p:cTn>
                              </p:par>
                              <p:par>
                                <p:cTn id="15" presetID="3" presetClass="emph" presetSubtype="2" fill="hold" nodeType="withEffect">
                                  <p:stCondLst>
                                    <p:cond delay="0"/>
                                  </p:stCondLst>
                                  <p:childTnLst>
                                    <p:animClr clrSpc="rgb" dir="cw">
                                      <p:cBhvr override="childStyle">
                                        <p:cTn id="16" dur="2000" fill="hold"/>
                                        <p:tgtEl>
                                          <p:spTgt spid="12291">
                                            <p:txEl>
                                              <p:pRg st="7" end="7"/>
                                            </p:txEl>
                                          </p:spTgt>
                                        </p:tgtEl>
                                        <p:attrNameLst>
                                          <p:attrName>style.color</p:attrName>
                                        </p:attrNameLst>
                                      </p:cBhvr>
                                      <p:to>
                                        <a:schemeClr val="bg2"/>
                                      </p:to>
                                    </p:animClr>
                                  </p:childTnLst>
                                </p:cTn>
                              </p:par>
                              <p:par>
                                <p:cTn id="17" presetID="3" presetClass="emph" presetSubtype="2" fill="hold" nodeType="withEffect">
                                  <p:stCondLst>
                                    <p:cond delay="0"/>
                                  </p:stCondLst>
                                  <p:childTnLst>
                                    <p:animClr clrSpc="rgb" dir="cw">
                                      <p:cBhvr override="childStyle">
                                        <p:cTn id="18" dur="2000" fill="hold"/>
                                        <p:tgtEl>
                                          <p:spTgt spid="12291">
                                            <p:txEl>
                                              <p:pRg st="8" end="8"/>
                                            </p:txEl>
                                          </p:spTgt>
                                        </p:tgtEl>
                                        <p:attrNameLst>
                                          <p:attrName>style.color</p:attrName>
                                        </p:attrNameLst>
                                      </p:cBhvr>
                                      <p:to>
                                        <a:schemeClr val="bg2"/>
                                      </p:to>
                                    </p:animClr>
                                  </p:childTnLst>
                                </p:cTn>
                              </p:par>
                              <p:par>
                                <p:cTn id="19" presetID="3" presetClass="emph" presetSubtype="2" fill="hold" nodeType="withEffect">
                                  <p:stCondLst>
                                    <p:cond delay="0"/>
                                  </p:stCondLst>
                                  <p:childTnLst>
                                    <p:animClr clrSpc="rgb" dir="cw">
                                      <p:cBhvr override="childStyle">
                                        <p:cTn id="20" dur="2000" fill="hold"/>
                                        <p:tgtEl>
                                          <p:spTgt spid="12291">
                                            <p:txEl>
                                              <p:pRg st="9" end="9"/>
                                            </p:txEl>
                                          </p:spTgt>
                                        </p:tgtEl>
                                        <p:attrNameLst>
                                          <p:attrName>style.color</p:attrName>
                                        </p:attrNameLst>
                                      </p:cBhvr>
                                      <p:to>
                                        <a:schemeClr val="bg2"/>
                                      </p:to>
                                    </p:animClr>
                                  </p:childTnLst>
                                </p:cTn>
                              </p:par>
                              <p:par>
                                <p:cTn id="21" presetID="3" presetClass="emph" presetSubtype="2" fill="hold" nodeType="withEffect">
                                  <p:stCondLst>
                                    <p:cond delay="0"/>
                                  </p:stCondLst>
                                  <p:childTnLst>
                                    <p:animClr clrSpc="rgb" dir="cw">
                                      <p:cBhvr override="childStyle">
                                        <p:cTn id="22" dur="2000" fill="hold"/>
                                        <p:tgtEl>
                                          <p:spTgt spid="12291">
                                            <p:txEl>
                                              <p:pRg st="10" end="10"/>
                                            </p:txEl>
                                          </p:spTgt>
                                        </p:tgtEl>
                                        <p:attrNameLst>
                                          <p:attrName>style.color</p:attrName>
                                        </p:attrNameLst>
                                      </p:cBhvr>
                                      <p:to>
                                        <a:schemeClr val="bg2"/>
                                      </p:to>
                                    </p:animClr>
                                  </p:childTnLst>
                                </p:cTn>
                              </p:par>
                              <p:par>
                                <p:cTn id="23" presetID="3" presetClass="emph" presetSubtype="2" fill="hold" grpId="0" nodeType="withEffect">
                                  <p:stCondLst>
                                    <p:cond delay="0"/>
                                  </p:stCondLst>
                                  <p:childTnLst>
                                    <p:animClr clrSpc="rgb" dir="cw">
                                      <p:cBhvr override="childStyle">
                                        <p:cTn id="24" dur="2000" fill="hold"/>
                                        <p:tgtEl>
                                          <p:spTgt spid="12291">
                                            <p:txEl>
                                              <p:pRg st="1" end="1"/>
                                            </p:txEl>
                                          </p:spTgt>
                                        </p:tgtEl>
                                        <p:attrNameLst>
                                          <p:attrName>style.color</p:attrName>
                                        </p:attrNameLst>
                                      </p:cBhvr>
                                      <p:to>
                                        <a:schemeClr val="bg2"/>
                                      </p:to>
                                    </p:animClr>
                                  </p:childTnLst>
                                </p:cTn>
                              </p:par>
                              <p:par>
                                <p:cTn id="25" presetID="3" presetClass="emph" presetSubtype="2" fill="hold" grpId="0" nodeType="withEffect">
                                  <p:stCondLst>
                                    <p:cond delay="0"/>
                                  </p:stCondLst>
                                  <p:childTnLst>
                                    <p:animClr clrSpc="rgb" dir="cw">
                                      <p:cBhvr override="childStyle">
                                        <p:cTn id="26" dur="2000" fill="hold"/>
                                        <p:tgtEl>
                                          <p:spTgt spid="12291">
                                            <p:txEl>
                                              <p:pRg st="2" end="2"/>
                                            </p:txEl>
                                          </p:spTgt>
                                        </p:tgtEl>
                                        <p:attrNameLst>
                                          <p:attrName>style.color</p:attrName>
                                        </p:attrNameLst>
                                      </p:cBhvr>
                                      <p:to>
                                        <a:schemeClr val="bg2"/>
                                      </p:to>
                                    </p:animClr>
                                  </p:childTnLst>
                                </p:cTn>
                              </p:par>
                              <p:par>
                                <p:cTn id="27" presetID="3" presetClass="emph" presetSubtype="2" fill="hold" grpId="0" nodeType="withEffect">
                                  <p:stCondLst>
                                    <p:cond delay="0"/>
                                  </p:stCondLst>
                                  <p:childTnLst>
                                    <p:animClr clrSpc="rgb" dir="cw">
                                      <p:cBhvr override="childStyle">
                                        <p:cTn id="28" dur="2000" fill="hold"/>
                                        <p:tgtEl>
                                          <p:spTgt spid="12291">
                                            <p:txEl>
                                              <p:pRg st="3" end="3"/>
                                            </p:txEl>
                                          </p:spTgt>
                                        </p:tgtEl>
                                        <p:attrNameLst>
                                          <p:attrName>style.color</p:attrName>
                                        </p:attrNameLst>
                                      </p:cBhvr>
                                      <p:to>
                                        <a:schemeClr val="bg2"/>
                                      </p:to>
                                    </p:animClr>
                                  </p:childTnLst>
                                </p:cTn>
                              </p:par>
                              <p:par>
                                <p:cTn id="29" presetID="3" presetClass="emph" presetSubtype="2" fill="hold" grpId="0" nodeType="withEffect">
                                  <p:stCondLst>
                                    <p:cond delay="0"/>
                                  </p:stCondLst>
                                  <p:childTnLst>
                                    <p:animClr clrSpc="rgb" dir="cw">
                                      <p:cBhvr override="childStyle">
                                        <p:cTn id="30" dur="2000" fill="hold"/>
                                        <p:tgtEl>
                                          <p:spTgt spid="12291">
                                            <p:txEl>
                                              <p:pRg st="4" end="4"/>
                                            </p:txEl>
                                          </p:spTgt>
                                        </p:tgtEl>
                                        <p:attrNameLst>
                                          <p:attrName>style.color</p:attrName>
                                        </p:attrNameLst>
                                      </p:cBhvr>
                                      <p:to>
                                        <a:schemeClr val="bg2"/>
                                      </p:to>
                                    </p:animClr>
                                  </p:childTnLst>
                                </p:cTn>
                              </p:par>
                              <p:par>
                                <p:cTn id="31" presetID="3" presetClass="emph" presetSubtype="2" fill="hold" grpId="0" nodeType="withEffect">
                                  <p:stCondLst>
                                    <p:cond delay="0"/>
                                  </p:stCondLst>
                                  <p:childTnLst>
                                    <p:animClr clrSpc="rgb" dir="cw">
                                      <p:cBhvr override="childStyle">
                                        <p:cTn id="32" dur="2000" fill="hold"/>
                                        <p:tgtEl>
                                          <p:spTgt spid="12291">
                                            <p:txEl>
                                              <p:pRg st="5" end="5"/>
                                            </p:txEl>
                                          </p:spTgt>
                                        </p:tgtEl>
                                        <p:attrNameLst>
                                          <p:attrName>style.color</p:attrName>
                                        </p:attrNameLst>
                                      </p:cBhvr>
                                      <p:to>
                                        <a:schemeClr val="bg2"/>
                                      </p:to>
                                    </p:animClr>
                                  </p:childTnLst>
                                </p:cTn>
                              </p:par>
                              <p:par>
                                <p:cTn id="33" presetID="3" presetClass="emph" presetSubtype="2" fill="hold" grpId="0" nodeType="withEffect">
                                  <p:stCondLst>
                                    <p:cond delay="0"/>
                                  </p:stCondLst>
                                  <p:childTnLst>
                                    <p:animClr clrSpc="rgb" dir="cw">
                                      <p:cBhvr override="childStyle">
                                        <p:cTn id="34" dur="2000" fill="hold"/>
                                        <p:tgtEl>
                                          <p:spTgt spid="12291">
                                            <p:txEl>
                                              <p:pRg st="6" end="6"/>
                                            </p:txEl>
                                          </p:spTgt>
                                        </p:tgtEl>
                                        <p:attrNameLst>
                                          <p:attrName>style.color</p:attrName>
                                        </p:attrNameLst>
                                      </p:cBhvr>
                                      <p:to>
                                        <a:schemeClr val="bg2"/>
                                      </p:to>
                                    </p:animClr>
                                  </p:childTnLst>
                                </p:cTn>
                              </p:par>
                              <p:par>
                                <p:cTn id="35" presetID="3" presetClass="emph" presetSubtype="2" fill="hold" grpId="0" nodeType="withEffect">
                                  <p:stCondLst>
                                    <p:cond delay="0"/>
                                  </p:stCondLst>
                                  <p:childTnLst>
                                    <p:animClr clrSpc="rgb" dir="cw">
                                      <p:cBhvr override="childStyle">
                                        <p:cTn id="36" dur="2000" fill="hold"/>
                                        <p:tgtEl>
                                          <p:spTgt spid="12291">
                                            <p:txEl>
                                              <p:pRg st="7" end="7"/>
                                            </p:txEl>
                                          </p:spTgt>
                                        </p:tgtEl>
                                        <p:attrNameLst>
                                          <p:attrName>style.color</p:attrName>
                                        </p:attrNameLst>
                                      </p:cBhvr>
                                      <p:to>
                                        <a:schemeClr val="bg2"/>
                                      </p:to>
                                    </p:animClr>
                                  </p:childTnLst>
                                </p:cTn>
                              </p:par>
                              <p:par>
                                <p:cTn id="37" presetID="3" presetClass="emph" presetSubtype="2" fill="hold" grpId="0" nodeType="withEffect">
                                  <p:stCondLst>
                                    <p:cond delay="0"/>
                                  </p:stCondLst>
                                  <p:childTnLst>
                                    <p:animClr clrSpc="rgb" dir="cw">
                                      <p:cBhvr override="childStyle">
                                        <p:cTn id="38" dur="2000" fill="hold"/>
                                        <p:tgtEl>
                                          <p:spTgt spid="12291">
                                            <p:txEl>
                                              <p:pRg st="8" end="8"/>
                                            </p:txEl>
                                          </p:spTgt>
                                        </p:tgtEl>
                                        <p:attrNameLst>
                                          <p:attrName>style.color</p:attrName>
                                        </p:attrNameLst>
                                      </p:cBhvr>
                                      <p:to>
                                        <a:schemeClr val="bg2"/>
                                      </p:to>
                                    </p:animClr>
                                  </p:childTnLst>
                                </p:cTn>
                              </p:par>
                              <p:par>
                                <p:cTn id="39" presetID="3" presetClass="emph" presetSubtype="2" fill="hold" grpId="0" nodeType="withEffect">
                                  <p:stCondLst>
                                    <p:cond delay="0"/>
                                  </p:stCondLst>
                                  <p:childTnLst>
                                    <p:animClr clrSpc="rgb" dir="cw">
                                      <p:cBhvr override="childStyle">
                                        <p:cTn id="40" dur="2000" fill="hold"/>
                                        <p:tgtEl>
                                          <p:spTgt spid="12291">
                                            <p:txEl>
                                              <p:pRg st="9" end="9"/>
                                            </p:txEl>
                                          </p:spTgt>
                                        </p:tgtEl>
                                        <p:attrNameLst>
                                          <p:attrName>style.color</p:attrName>
                                        </p:attrNameLst>
                                      </p:cBhvr>
                                      <p:to>
                                        <a:schemeClr val="bg2"/>
                                      </p:to>
                                    </p:animClr>
                                  </p:childTnLst>
                                </p:cTn>
                              </p:par>
                              <p:par>
                                <p:cTn id="41" presetID="3" presetClass="emph" presetSubtype="2" fill="hold" grpId="0" nodeType="withEffect">
                                  <p:stCondLst>
                                    <p:cond delay="0"/>
                                  </p:stCondLst>
                                  <p:childTnLst>
                                    <p:animClr clrSpc="rgb" dir="cw">
                                      <p:cBhvr override="childStyle">
                                        <p:cTn id="42" dur="2000" fill="hold"/>
                                        <p:tgtEl>
                                          <p:spTgt spid="12291">
                                            <p:txEl>
                                              <p:pRg st="10" end="10"/>
                                            </p:txEl>
                                          </p:spTgt>
                                        </p:tgtEl>
                                        <p:attrNameLst>
                                          <p:attrName>style.color</p:attrName>
                                        </p:attrNameLst>
                                      </p:cBhvr>
                                      <p:to>
                                        <a:schemeClr val="bg2"/>
                                      </p:to>
                                    </p:animClr>
                                  </p:childTnLst>
                                </p:cTn>
                              </p:par>
                              <p:par>
                                <p:cTn id="43" presetID="3" presetClass="emph" presetSubtype="2" fill="hold" nodeType="withEffect">
                                  <p:stCondLst>
                                    <p:cond delay="0"/>
                                  </p:stCondLst>
                                  <p:childTnLst>
                                    <p:animClr clrSpc="rgb" dir="cw">
                                      <p:cBhvr override="childStyle">
                                        <p:cTn id="44" dur="2000" fill="hold"/>
                                        <p:tgtEl>
                                          <p:spTgt spid="4">
                                            <p:txEl>
                                              <p:pRg st="2" end="2"/>
                                            </p:txEl>
                                          </p:spTgt>
                                        </p:tgtEl>
                                        <p:attrNameLst>
                                          <p:attrName>style.color</p:attrName>
                                        </p:attrNameLst>
                                      </p:cBhvr>
                                      <p:to>
                                        <a:schemeClr val="bg2"/>
                                      </p:to>
                                    </p:animClr>
                                  </p:childTnLst>
                                </p:cTn>
                              </p:par>
                              <p:par>
                                <p:cTn id="45" presetID="3" presetClass="emph" presetSubtype="2" fill="hold" nodeType="withEffect">
                                  <p:stCondLst>
                                    <p:cond delay="0"/>
                                  </p:stCondLst>
                                  <p:childTnLst>
                                    <p:animClr clrSpc="rgb" dir="cw">
                                      <p:cBhvr override="childStyle">
                                        <p:cTn id="46" dur="2000" fill="hold"/>
                                        <p:tgtEl>
                                          <p:spTgt spid="4">
                                            <p:txEl>
                                              <p:pRg st="3" end="3"/>
                                            </p:txEl>
                                          </p:spTgt>
                                        </p:tgtEl>
                                        <p:attrNameLst>
                                          <p:attrName>style.color</p:attrName>
                                        </p:attrNameLst>
                                      </p:cBhvr>
                                      <p:to>
                                        <a:schemeClr val="bg2"/>
                                      </p:to>
                                    </p:animClr>
                                  </p:childTnLst>
                                </p:cTn>
                              </p:par>
                              <p:par>
                                <p:cTn id="47" presetID="3" presetClass="emph" presetSubtype="2" fill="hold" nodeType="withEffect">
                                  <p:stCondLst>
                                    <p:cond delay="0"/>
                                  </p:stCondLst>
                                  <p:childTnLst>
                                    <p:animClr clrSpc="rgb" dir="cw">
                                      <p:cBhvr override="childStyle">
                                        <p:cTn id="48" dur="2000" fill="hold"/>
                                        <p:tgtEl>
                                          <p:spTgt spid="4">
                                            <p:txEl>
                                              <p:pRg st="4" end="4"/>
                                            </p:txEl>
                                          </p:spTgt>
                                        </p:tgtEl>
                                        <p:attrNameLst>
                                          <p:attrName>style.color</p:attrName>
                                        </p:attrNameLst>
                                      </p:cBhvr>
                                      <p:to>
                                        <a:schemeClr val="bg2"/>
                                      </p:to>
                                    </p:animClr>
                                  </p:childTnLst>
                                </p:cTn>
                              </p:par>
                              <p:par>
                                <p:cTn id="49" presetID="3" presetClass="emph" presetSubtype="2" fill="hold" nodeType="withEffect">
                                  <p:stCondLst>
                                    <p:cond delay="0"/>
                                  </p:stCondLst>
                                  <p:childTnLst>
                                    <p:animClr clrSpc="rgb" dir="cw">
                                      <p:cBhvr override="childStyle">
                                        <p:cTn id="50" dur="2000" fill="hold"/>
                                        <p:tgtEl>
                                          <p:spTgt spid="4">
                                            <p:txEl>
                                              <p:pRg st="1" end="1"/>
                                            </p:txEl>
                                          </p:spTgt>
                                        </p:tgtEl>
                                        <p:attrNameLst>
                                          <p:attrName>style.color</p:attrName>
                                        </p:attrNameLst>
                                      </p:cBhvr>
                                      <p:to>
                                        <a:schemeClr val="bg2"/>
                                      </p:to>
                                    </p:animClr>
                                  </p:childTnLst>
                                </p:cTn>
                              </p:par>
                              <p:par>
                                <p:cTn id="51" presetID="3" presetClass="emph" presetSubtype="2" fill="hold" nodeType="withEffect">
                                  <p:stCondLst>
                                    <p:cond delay="0"/>
                                  </p:stCondLst>
                                  <p:childTnLst>
                                    <p:animClr clrSpc="rgb" dir="cw">
                                      <p:cBhvr override="childStyle">
                                        <p:cTn id="52" dur="2000" fill="hold"/>
                                        <p:tgtEl>
                                          <p:spTgt spid="4">
                                            <p:txEl>
                                              <p:pRg st="12" end="12"/>
                                            </p:txEl>
                                          </p:spTgt>
                                        </p:tgtEl>
                                        <p:attrNameLst>
                                          <p:attrName>style.color</p:attrName>
                                        </p:attrNameLst>
                                      </p:cBhvr>
                                      <p:to>
                                        <a:schemeClr val="bg2"/>
                                      </p:to>
                                    </p:animClr>
                                  </p:childTnLst>
                                </p:cTn>
                              </p:par>
                              <p:par>
                                <p:cTn id="53" presetID="3" presetClass="emph" presetSubtype="2" fill="hold" nodeType="withEffect">
                                  <p:stCondLst>
                                    <p:cond delay="0"/>
                                  </p:stCondLst>
                                  <p:childTnLst>
                                    <p:animClr clrSpc="rgb" dir="cw">
                                      <p:cBhvr override="childStyle">
                                        <p:cTn id="54" dur="2000" fill="hold"/>
                                        <p:tgtEl>
                                          <p:spTgt spid="4">
                                            <p:txEl>
                                              <p:pRg st="13" end="13"/>
                                            </p:txEl>
                                          </p:spTgt>
                                        </p:tgtEl>
                                        <p:attrNameLst>
                                          <p:attrName>style.color</p:attrName>
                                        </p:attrNameLst>
                                      </p:cBhvr>
                                      <p:to>
                                        <a:schemeClr val="bg2"/>
                                      </p:to>
                                    </p:animClr>
                                  </p:childTnLst>
                                </p:cTn>
                              </p:par>
                              <p:par>
                                <p:cTn id="55" presetID="3" presetClass="emph" presetSubtype="2" fill="hold" nodeType="withEffect">
                                  <p:stCondLst>
                                    <p:cond delay="0"/>
                                  </p:stCondLst>
                                  <p:childTnLst>
                                    <p:animClr clrSpc="rgb" dir="cw">
                                      <p:cBhvr override="childStyle">
                                        <p:cTn id="56" dur="2000" fill="hold"/>
                                        <p:tgtEl>
                                          <p:spTgt spid="4">
                                            <p:txEl>
                                              <p:pRg st="14" end="14"/>
                                            </p:txEl>
                                          </p:spTgt>
                                        </p:tgtEl>
                                        <p:attrNameLst>
                                          <p:attrName>style.color</p:attrName>
                                        </p:attrNameLst>
                                      </p:cBhvr>
                                      <p:to>
                                        <a:schemeClr val="bg2"/>
                                      </p:to>
                                    </p:animClr>
                                  </p:childTnLst>
                                </p:cTn>
                              </p:par>
                              <p:par>
                                <p:cTn id="57" presetID="3" presetClass="emph" presetSubtype="2" fill="hold" nodeType="withEffect">
                                  <p:stCondLst>
                                    <p:cond delay="0"/>
                                  </p:stCondLst>
                                  <p:childTnLst>
                                    <p:animClr clrSpc="rgb" dir="cw">
                                      <p:cBhvr override="childStyle">
                                        <p:cTn id="58" dur="2000" fill="hold"/>
                                        <p:tgtEl>
                                          <p:spTgt spid="4">
                                            <p:txEl>
                                              <p:pRg st="15" end="15"/>
                                            </p:txEl>
                                          </p:spTgt>
                                        </p:tgtEl>
                                        <p:attrNameLst>
                                          <p:attrName>style.color</p:attrName>
                                        </p:attrNameLst>
                                      </p:cBhvr>
                                      <p:to>
                                        <a:schemeClr val="bg2"/>
                                      </p:to>
                                    </p:animClr>
                                  </p:childTnLst>
                                </p:cTn>
                              </p:par>
                              <p:par>
                                <p:cTn id="59" presetID="3" presetClass="emph" presetSubtype="2" fill="hold" nodeType="withEffect">
                                  <p:stCondLst>
                                    <p:cond delay="0"/>
                                  </p:stCondLst>
                                  <p:childTnLst>
                                    <p:animClr clrSpc="rgb" dir="cw">
                                      <p:cBhvr override="childStyle">
                                        <p:cTn id="60" dur="2000" fill="hold"/>
                                        <p:tgtEl>
                                          <p:spTgt spid="4">
                                            <p:txEl>
                                              <p:pRg st="11" end="11"/>
                                            </p:txEl>
                                          </p:spTgt>
                                        </p:tgtEl>
                                        <p:attrNameLst>
                                          <p:attrName>style.color</p:attrName>
                                        </p:attrNameLst>
                                      </p:cBhvr>
                                      <p:to>
                                        <a:schemeClr val="bg2"/>
                                      </p:to>
                                    </p:animClr>
                                  </p:childTnLst>
                                </p:cTn>
                              </p:par>
                              <p:par>
                                <p:cTn id="61" presetID="3" presetClass="emph" presetSubtype="2" fill="hold" nodeType="withEffect">
                                  <p:stCondLst>
                                    <p:cond delay="0"/>
                                  </p:stCondLst>
                                  <p:childTnLst>
                                    <p:animClr clrSpc="rgb" dir="cw">
                                      <p:cBhvr override="childStyle">
                                        <p:cTn id="62" dur="2000" fill="hold"/>
                                        <p:tgtEl>
                                          <p:spTgt spid="4">
                                            <p:txEl>
                                              <p:pRg st="16" end="16"/>
                                            </p:txEl>
                                          </p:spTgt>
                                        </p:tgtEl>
                                        <p:attrNameLst>
                                          <p:attrName>style.color</p:attrName>
                                        </p:attrNameLst>
                                      </p:cBhvr>
                                      <p:to>
                                        <a:schemeClr val="bg2"/>
                                      </p:to>
                                    </p:animClr>
                                  </p:childTnLst>
                                </p:cTn>
                              </p:par>
                            </p:childTnLst>
                          </p:cTn>
                        </p:par>
                        <p:par>
                          <p:cTn id="63" fill="hold">
                            <p:stCondLst>
                              <p:cond delay="2000"/>
                            </p:stCondLst>
                            <p:childTnLst>
                              <p:par>
                                <p:cTn id="64" presetID="55" presetClass="entr" presetSubtype="0" fill="hold" nodeType="afterEffect">
                                  <p:stCondLst>
                                    <p:cond delay="0"/>
                                  </p:stCondLst>
                                  <p:childTnLst>
                                    <p:set>
                                      <p:cBhvr>
                                        <p:cTn id="65" dur="1" fill="hold">
                                          <p:stCondLst>
                                            <p:cond delay="0"/>
                                          </p:stCondLst>
                                        </p:cTn>
                                        <p:tgtEl>
                                          <p:spTgt spid="238594"/>
                                        </p:tgtEl>
                                        <p:attrNameLst>
                                          <p:attrName>style.visibility</p:attrName>
                                        </p:attrNameLst>
                                      </p:cBhvr>
                                      <p:to>
                                        <p:strVal val="visible"/>
                                      </p:to>
                                    </p:set>
                                    <p:anim calcmode="lin" valueType="num">
                                      <p:cBhvr>
                                        <p:cTn id="66" dur="1000" fill="hold"/>
                                        <p:tgtEl>
                                          <p:spTgt spid="238594"/>
                                        </p:tgtEl>
                                        <p:attrNameLst>
                                          <p:attrName>ppt_w</p:attrName>
                                        </p:attrNameLst>
                                      </p:cBhvr>
                                      <p:tavLst>
                                        <p:tav tm="0">
                                          <p:val>
                                            <p:strVal val="#ppt_w*0.70"/>
                                          </p:val>
                                        </p:tav>
                                        <p:tav tm="100000">
                                          <p:val>
                                            <p:strVal val="#ppt_w"/>
                                          </p:val>
                                        </p:tav>
                                      </p:tavLst>
                                    </p:anim>
                                    <p:anim calcmode="lin" valueType="num">
                                      <p:cBhvr>
                                        <p:cTn id="67" dur="1000" fill="hold"/>
                                        <p:tgtEl>
                                          <p:spTgt spid="238594"/>
                                        </p:tgtEl>
                                        <p:attrNameLst>
                                          <p:attrName>ppt_h</p:attrName>
                                        </p:attrNameLst>
                                      </p:cBhvr>
                                      <p:tavLst>
                                        <p:tav tm="0">
                                          <p:val>
                                            <p:strVal val="#ppt_h"/>
                                          </p:val>
                                        </p:tav>
                                        <p:tav tm="100000">
                                          <p:val>
                                            <p:strVal val="#ppt_h"/>
                                          </p:val>
                                        </p:tav>
                                      </p:tavLst>
                                    </p:anim>
                                    <p:animEffect transition="in" filter="fade">
                                      <p:cBhvr>
                                        <p:cTn id="68" dur="1000"/>
                                        <p:tgtEl>
                                          <p:spTgt spid="2385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4"/>
          <p:cNvSpPr>
            <a:spLocks noGrp="1" noChangeArrowheads="1"/>
          </p:cNvSpPr>
          <p:nvPr>
            <p:ph type="ctrTitle"/>
          </p:nvPr>
        </p:nvSpPr>
        <p:spPr/>
        <p:txBody>
          <a:bodyPr>
            <a:normAutofit/>
          </a:bodyPr>
          <a:lstStyle/>
          <a:p>
            <a:pPr eaLnBrk="1" hangingPunct="1"/>
            <a:r>
              <a:rPr lang="es-ES" dirty="0"/>
              <a:t>Estabilidad y Estiba</a:t>
            </a:r>
          </a:p>
        </p:txBody>
      </p:sp>
      <p:sp>
        <p:nvSpPr>
          <p:cNvPr id="113668" name="Rectangle 5"/>
          <p:cNvSpPr>
            <a:spLocks noGrp="1" noChangeArrowheads="1"/>
          </p:cNvSpPr>
          <p:nvPr>
            <p:ph type="subTitle" idx="1"/>
          </p:nvPr>
        </p:nvSpPr>
        <p:spPr/>
        <p:txBody>
          <a:bodyPr/>
          <a:lstStyle/>
          <a:p>
            <a:pPr eaLnBrk="1" hangingPunct="1"/>
            <a:r>
              <a:rPr lang="es-ES" dirty="0"/>
              <a:t>Término Unidad Temática N°1 </a:t>
            </a:r>
          </a:p>
          <a:p>
            <a:pPr eaLnBrk="1" hangingPunct="1"/>
            <a:r>
              <a:rPr lang="es-ES" dirty="0"/>
              <a:t>Fundamentos de </a:t>
            </a:r>
            <a:r>
              <a:rPr lang="es-ES"/>
              <a:t>la Estabilidad</a:t>
            </a:r>
            <a:endParaRPr lang="es-ES" dirty="0"/>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89526</TotalTime>
  <Words>7455</Words>
  <Application>Microsoft Office PowerPoint</Application>
  <PresentationFormat>Presentación en pantalla (4:3)</PresentationFormat>
  <Paragraphs>777</Paragraphs>
  <Slides>67</Slides>
  <Notes>5</Notes>
  <HiddenSlides>4</HiddenSlides>
  <MMClips>1</MMClips>
  <ScaleCrop>false</ScaleCrop>
  <HeadingPairs>
    <vt:vector size="8" baseType="variant">
      <vt:variant>
        <vt:lpstr>Fuentes usadas</vt:lpstr>
      </vt:variant>
      <vt:variant>
        <vt:i4>8</vt:i4>
      </vt:variant>
      <vt:variant>
        <vt:lpstr>Tema</vt:lpstr>
      </vt:variant>
      <vt:variant>
        <vt:i4>1</vt:i4>
      </vt:variant>
      <vt:variant>
        <vt:lpstr>Servidores OLE incrustados</vt:lpstr>
      </vt:variant>
      <vt:variant>
        <vt:i4>1</vt:i4>
      </vt:variant>
      <vt:variant>
        <vt:lpstr>Títulos de diapositiva</vt:lpstr>
      </vt:variant>
      <vt:variant>
        <vt:i4>67</vt:i4>
      </vt:variant>
    </vt:vector>
  </HeadingPairs>
  <TitlesOfParts>
    <vt:vector size="77" baseType="lpstr">
      <vt:lpstr>Arial</vt:lpstr>
      <vt:lpstr>Cambria Math</vt:lpstr>
      <vt:lpstr>Comic Sans MS</vt:lpstr>
      <vt:lpstr>Lucida Sans Unicode</vt:lpstr>
      <vt:lpstr>Symbol</vt:lpstr>
      <vt:lpstr>Verdana</vt:lpstr>
      <vt:lpstr>Wingdings 2</vt:lpstr>
      <vt:lpstr>Wingdings 3</vt:lpstr>
      <vt:lpstr>Concurrencia</vt:lpstr>
      <vt:lpstr>PI3</vt:lpstr>
      <vt:lpstr>Estabilidad y Estiba</vt:lpstr>
      <vt:lpstr>Programa de Asignatura</vt:lpstr>
      <vt:lpstr>U.T.1 Fundamentos de Estabilidad</vt:lpstr>
      <vt:lpstr>Flotación Volumen sumergido</vt:lpstr>
      <vt:lpstr>Buque y sus dimensiones Volumen sumergido</vt:lpstr>
      <vt:lpstr>Flotación Volumen sumergido</vt:lpstr>
      <vt:lpstr>Flotación Volumen sumergido</vt:lpstr>
      <vt:lpstr>Flotación Volumen sumergido</vt:lpstr>
      <vt:lpstr>Flotación Volumen sumergido</vt:lpstr>
      <vt:lpstr>U.T.1 Fundamentos de Estabilidad</vt:lpstr>
      <vt:lpstr>Relación de densidad v/s Calado y Desplazamiento</vt:lpstr>
      <vt:lpstr>Relación de densidad v/s Calado y Desplazamiento</vt:lpstr>
      <vt:lpstr>Ejercicio</vt:lpstr>
      <vt:lpstr>Solución</vt:lpstr>
      <vt:lpstr>Ejercicio 2</vt:lpstr>
      <vt:lpstr>Solución 2</vt:lpstr>
      <vt:lpstr>En Sistema Inglés de Unidades</vt:lpstr>
      <vt:lpstr>Ejercicio</vt:lpstr>
      <vt:lpstr>Respuesta</vt:lpstr>
      <vt:lpstr>Ejercicios</vt:lpstr>
      <vt:lpstr>Flotación Hidrómetro de inmersión variable:</vt:lpstr>
      <vt:lpstr>Forma práctica de uso Hidrómetro</vt:lpstr>
      <vt:lpstr>Flotación Toneladas por centímetro de inmersión</vt:lpstr>
      <vt:lpstr>Flotación Toneladas por centímetro de inmersión</vt:lpstr>
      <vt:lpstr>Ejemplo 2 Coeficiente plano flotación</vt:lpstr>
      <vt:lpstr>Flotación  Toneladas por centímetro de inmersión</vt:lpstr>
      <vt:lpstr>Flotación Toneladas por centímetro de inmersión</vt:lpstr>
      <vt:lpstr>Flotación  TPC en aguas de distinta densidad</vt:lpstr>
      <vt:lpstr>Flotación Toneladas por Pulgada de Inmersión</vt:lpstr>
      <vt:lpstr>Flotación Toneladas por Pulgada de Inmersión</vt:lpstr>
      <vt:lpstr>Flotación  Reserva de boyantéz . Introducción</vt:lpstr>
      <vt:lpstr>Flotación  Reserva de boyantéz . Introducción</vt:lpstr>
      <vt:lpstr>Flotación  Reserva de Boyantéz</vt:lpstr>
      <vt:lpstr>Flotación  Reserva de boyantéz</vt:lpstr>
      <vt:lpstr>Flotación  Reserva de boyantéz</vt:lpstr>
      <vt:lpstr>Flotación  Reserva de boyantéz - Ejemplo 1</vt:lpstr>
      <vt:lpstr>Flotación  Reserva de boyantéz - Resolución ejemplo 1</vt:lpstr>
      <vt:lpstr>Flotación  Cálculo de calados- Ejemplo 2</vt:lpstr>
      <vt:lpstr>Flotación  calculo de calados- Resolución ejemplo 2</vt:lpstr>
      <vt:lpstr>Flotación  Cálculo de calado - Ejemplo 3</vt:lpstr>
      <vt:lpstr>Flotación  Reserva de boyantéz - Resolución ejemplo 3</vt:lpstr>
      <vt:lpstr>Flotación  Reserva de boyantéz - Ejemplo 4</vt:lpstr>
      <vt:lpstr>Flotación  Reserva de boyantéz - Resolución ejemplo 4</vt:lpstr>
      <vt:lpstr>Flotación  Ejercicios de estudio</vt:lpstr>
      <vt:lpstr>Flotación  Ejercicios de estudio</vt:lpstr>
      <vt:lpstr>Flotación  Ejercicios de estudio</vt:lpstr>
      <vt:lpstr>Flotación  Ejercicios de estudio</vt:lpstr>
      <vt:lpstr>U.T.1 Fundamentos de Estabilidad</vt:lpstr>
      <vt:lpstr>Flotación  Comportamiento de cascos con forma de buque</vt:lpstr>
      <vt:lpstr>Flotación  Comportamiento de cascos con forma de buque</vt:lpstr>
      <vt:lpstr>Flotación  Comportamiento de cascos con forma de buque</vt:lpstr>
      <vt:lpstr>Flotación  Comportamiento de cascos con forma de buque</vt:lpstr>
      <vt:lpstr>Flotación  Comportamiento de cascos con forma de buque</vt:lpstr>
      <vt:lpstr>Flotación  Comportamiento de cascos con forma de buque</vt:lpstr>
      <vt:lpstr>Flotación  Comportamiento de cascos con forma de buque</vt:lpstr>
      <vt:lpstr>Flotación Marca de Pimsoll</vt:lpstr>
      <vt:lpstr>Flotación Marca de Pimsoll</vt:lpstr>
      <vt:lpstr>Flotación Marca de Pimsoll - Ejercicios</vt:lpstr>
      <vt:lpstr>Flotación Marca de Pimsoll - Ejercicios</vt:lpstr>
      <vt:lpstr>Flotación - Efecto de la densidad de agua a calado constante</vt:lpstr>
      <vt:lpstr>Flotación - Efecto de la densidad de agua a calado constante - Ejercicios</vt:lpstr>
      <vt:lpstr>Flotación - Efecto de la densidad de agua a calado constante - Ejercicios</vt:lpstr>
      <vt:lpstr>Flotación - Efecto de la densidad de agua a calado constante - Ejercicios</vt:lpstr>
      <vt:lpstr>Flotación Ejercicios de repaso</vt:lpstr>
      <vt:lpstr>Flotación Ejercicios de repaso</vt:lpstr>
      <vt:lpstr>U.T.1 Fundamentos de Estabilidad</vt:lpstr>
      <vt:lpstr>Estabilidad y Estiba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3068</cp:lastModifiedBy>
  <cp:revision>264</cp:revision>
  <dcterms:created xsi:type="dcterms:W3CDTF">2008-04-11T19:59:31Z</dcterms:created>
  <dcterms:modified xsi:type="dcterms:W3CDTF">2024-03-19T00:20:35Z</dcterms:modified>
</cp:coreProperties>
</file>