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3" r:id="rId1"/>
  </p:sldMasterIdLst>
  <p:notesMasterIdLst>
    <p:notesMasterId r:id="rId38"/>
  </p:notesMasterIdLst>
  <p:handoutMasterIdLst>
    <p:handoutMasterId r:id="rId39"/>
  </p:handoutMasterIdLst>
  <p:sldIdLst>
    <p:sldId id="1274" r:id="rId2"/>
    <p:sldId id="1323" r:id="rId3"/>
    <p:sldId id="1321" r:id="rId4"/>
    <p:sldId id="1281" r:id="rId5"/>
    <p:sldId id="1282" r:id="rId6"/>
    <p:sldId id="1300" r:id="rId7"/>
    <p:sldId id="1301" r:id="rId8"/>
    <p:sldId id="1303" r:id="rId9"/>
    <p:sldId id="1283" r:id="rId10"/>
    <p:sldId id="1289" r:id="rId11"/>
    <p:sldId id="1291" r:id="rId12"/>
    <p:sldId id="1307" r:id="rId13"/>
    <p:sldId id="1293" r:id="rId14"/>
    <p:sldId id="1294" r:id="rId15"/>
    <p:sldId id="1295" r:id="rId16"/>
    <p:sldId id="1296" r:id="rId17"/>
    <p:sldId id="1297" r:id="rId18"/>
    <p:sldId id="1298" r:id="rId19"/>
    <p:sldId id="1308" r:id="rId20"/>
    <p:sldId id="1313" r:id="rId21"/>
    <p:sldId id="1310" r:id="rId22"/>
    <p:sldId id="1324" r:id="rId23"/>
    <p:sldId id="1306" r:id="rId24"/>
    <p:sldId id="1314" r:id="rId25"/>
    <p:sldId id="1316" r:id="rId26"/>
    <p:sldId id="1318" r:id="rId27"/>
    <p:sldId id="1319" r:id="rId28"/>
    <p:sldId id="1320" r:id="rId29"/>
    <p:sldId id="1287" r:id="rId30"/>
    <p:sldId id="1304" r:id="rId31"/>
    <p:sldId id="1305" r:id="rId32"/>
    <p:sldId id="1322" r:id="rId33"/>
    <p:sldId id="1280" r:id="rId34"/>
    <p:sldId id="1278" r:id="rId35"/>
    <p:sldId id="1276" r:id="rId36"/>
    <p:sldId id="1277" r:id="rId37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793" userDrawn="1">
          <p15:clr>
            <a:srgbClr val="A4A3A4"/>
          </p15:clr>
        </p15:guide>
        <p15:guide id="4" pos="5586" userDrawn="1">
          <p15:clr>
            <a:srgbClr val="A4A3A4"/>
          </p15:clr>
        </p15:guide>
        <p15:guide id="5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97" userDrawn="1">
          <p15:clr>
            <a:srgbClr val="A4A3A4"/>
          </p15:clr>
        </p15:guide>
        <p15:guide id="2" pos="2228" userDrawn="1">
          <p15:clr>
            <a:srgbClr val="A4A3A4"/>
          </p15:clr>
        </p15:guide>
        <p15:guide id="3" orient="horz" pos="2928" userDrawn="1">
          <p15:clr>
            <a:srgbClr val="A4A3A4"/>
          </p15:clr>
        </p15:guide>
        <p15:guide id="4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11893"/>
    <a:srgbClr val="00003E"/>
    <a:srgbClr val="FF0000"/>
    <a:srgbClr val="000099"/>
    <a:srgbClr val="000066"/>
    <a:srgbClr val="FFEEBD"/>
    <a:srgbClr val="106A21"/>
    <a:srgbClr val="CC9900"/>
    <a:srgbClr val="FFC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749" autoAdjust="0"/>
    <p:restoredTop sz="83429" autoAdjust="0"/>
  </p:normalViewPr>
  <p:slideViewPr>
    <p:cSldViewPr snapToGrid="0">
      <p:cViewPr>
        <p:scale>
          <a:sx n="70" d="100"/>
          <a:sy n="70" d="100"/>
        </p:scale>
        <p:origin x="1800" y="1020"/>
      </p:cViewPr>
      <p:guideLst>
        <p:guide orient="horz" pos="2296"/>
        <p:guide pos="3817"/>
        <p:guide orient="horz" pos="3793"/>
        <p:guide pos="5586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-2934" y="-180"/>
      </p:cViewPr>
      <p:guideLst>
        <p:guide orient="horz" pos="2697"/>
        <p:guide pos="2228"/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E4DC9D-DCD7-4006-8A9A-6AD3595342F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BB44596-58AC-4C6B-95DE-01A85022316F}">
      <dgm:prSet phldrT="[Texto]"/>
      <dgm:spPr/>
      <dgm:t>
        <a:bodyPr/>
        <a:lstStyle/>
        <a:p>
          <a:pPr algn="just"/>
          <a:r>
            <a:rPr lang="es-CL" dirty="0"/>
            <a:t>TAREA</a:t>
          </a:r>
        </a:p>
      </dgm:t>
    </dgm:pt>
    <dgm:pt modelId="{BAE237A0-853F-43E2-A18A-765F06466F55}" type="parTrans" cxnId="{C4C1BFF2-1481-4ECF-B982-9042C3C4D7BF}">
      <dgm:prSet/>
      <dgm:spPr/>
      <dgm:t>
        <a:bodyPr/>
        <a:lstStyle/>
        <a:p>
          <a:endParaRPr lang="es-CL"/>
        </a:p>
      </dgm:t>
    </dgm:pt>
    <dgm:pt modelId="{3167B924-E788-4558-91E7-8F1CF12F7048}" type="sibTrans" cxnId="{C4C1BFF2-1481-4ECF-B982-9042C3C4D7BF}">
      <dgm:prSet/>
      <dgm:spPr/>
      <dgm:t>
        <a:bodyPr/>
        <a:lstStyle/>
        <a:p>
          <a:endParaRPr lang="es-CL"/>
        </a:p>
      </dgm:t>
    </dgm:pt>
    <dgm:pt modelId="{08CD65F5-259C-4F5F-A8E5-CBA5A4288A43}">
      <dgm:prSet phldrT="[Texto]"/>
      <dgm:spPr/>
      <dgm:t>
        <a:bodyPr/>
        <a:lstStyle/>
        <a:p>
          <a:pPr algn="just"/>
          <a:r>
            <a:rPr lang="es-CL" dirty="0" smtClean="0"/>
            <a:t>Es el efecto </a:t>
          </a:r>
          <a:r>
            <a:rPr lang="es-CL" dirty="0"/>
            <a:t>deseado a alcanzar por un </a:t>
          </a:r>
          <a:r>
            <a:rPr lang="es-CL" dirty="0" smtClean="0"/>
            <a:t>Mando, </a:t>
          </a:r>
          <a:r>
            <a:rPr lang="es-CL" dirty="0"/>
            <a:t>expresada en términos que permitan verificar su grado de </a:t>
          </a:r>
          <a:r>
            <a:rPr lang="es-CL" dirty="0" smtClean="0"/>
            <a:t>satisfacción</a:t>
          </a:r>
          <a:endParaRPr lang="es-CL" dirty="0"/>
        </a:p>
      </dgm:t>
    </dgm:pt>
    <dgm:pt modelId="{61090C67-9D13-4A81-B364-6FC27DA87CB2}" type="parTrans" cxnId="{C55AD1B5-47E9-4B76-9914-8B0D43476630}">
      <dgm:prSet/>
      <dgm:spPr/>
      <dgm:t>
        <a:bodyPr/>
        <a:lstStyle/>
        <a:p>
          <a:endParaRPr lang="es-CL"/>
        </a:p>
      </dgm:t>
    </dgm:pt>
    <dgm:pt modelId="{662C0ED5-3B99-4C90-BD66-00D0AF0E7F16}" type="sibTrans" cxnId="{C55AD1B5-47E9-4B76-9914-8B0D43476630}">
      <dgm:prSet/>
      <dgm:spPr/>
      <dgm:t>
        <a:bodyPr/>
        <a:lstStyle/>
        <a:p>
          <a:endParaRPr lang="es-CL"/>
        </a:p>
      </dgm:t>
    </dgm:pt>
    <dgm:pt modelId="{589FDF2F-B57E-4FBF-8080-38029525CF56}">
      <dgm:prSet phldrT="[Texto]"/>
      <dgm:spPr/>
      <dgm:t>
        <a:bodyPr/>
        <a:lstStyle/>
        <a:p>
          <a:pPr algn="just"/>
          <a:r>
            <a:rPr lang="es-CL" dirty="0"/>
            <a:t>ACTIVIDAD</a:t>
          </a:r>
        </a:p>
      </dgm:t>
    </dgm:pt>
    <dgm:pt modelId="{D436D6AE-7332-47B1-993C-04E140AD6187}" type="parTrans" cxnId="{84CC3012-2EDD-4431-9A5E-96E340F4CE77}">
      <dgm:prSet/>
      <dgm:spPr/>
      <dgm:t>
        <a:bodyPr/>
        <a:lstStyle/>
        <a:p>
          <a:endParaRPr lang="es-CL"/>
        </a:p>
      </dgm:t>
    </dgm:pt>
    <dgm:pt modelId="{AF83877F-8B75-43D9-A7B0-5FE28E3A38F6}" type="sibTrans" cxnId="{84CC3012-2EDD-4431-9A5E-96E340F4CE77}">
      <dgm:prSet/>
      <dgm:spPr/>
      <dgm:t>
        <a:bodyPr/>
        <a:lstStyle/>
        <a:p>
          <a:endParaRPr lang="es-CL"/>
        </a:p>
      </dgm:t>
    </dgm:pt>
    <dgm:pt modelId="{3F062104-C6BC-4A05-84D8-CE51FDEB41B1}">
      <dgm:prSet phldrT="[Texto]"/>
      <dgm:spPr/>
      <dgm:t>
        <a:bodyPr/>
        <a:lstStyle/>
        <a:p>
          <a:pPr algn="just"/>
          <a:r>
            <a:rPr lang="es-CL" dirty="0" smtClean="0"/>
            <a:t>Corresponde a la </a:t>
          </a:r>
          <a:r>
            <a:rPr lang="es-CL" dirty="0"/>
            <a:t>acción específica a desarrollar por un Mando y sus dependientes para cumplir con una Tarea. </a:t>
          </a:r>
        </a:p>
      </dgm:t>
    </dgm:pt>
    <dgm:pt modelId="{7BA421E2-C808-4070-B173-B12DE1927D8B}" type="parTrans" cxnId="{2AD645B3-DA87-4944-B7AE-3C4F5C9BF3C8}">
      <dgm:prSet/>
      <dgm:spPr/>
      <dgm:t>
        <a:bodyPr/>
        <a:lstStyle/>
        <a:p>
          <a:endParaRPr lang="es-CL"/>
        </a:p>
      </dgm:t>
    </dgm:pt>
    <dgm:pt modelId="{CFE47A32-D3C8-4000-BB01-465A173630DF}" type="sibTrans" cxnId="{2AD645B3-DA87-4944-B7AE-3C4F5C9BF3C8}">
      <dgm:prSet/>
      <dgm:spPr/>
      <dgm:t>
        <a:bodyPr/>
        <a:lstStyle/>
        <a:p>
          <a:endParaRPr lang="es-CL"/>
        </a:p>
      </dgm:t>
    </dgm:pt>
    <dgm:pt modelId="{C03F7326-9001-48CD-8EAB-8823A52C5806}">
      <dgm:prSet phldrT="[Texto]"/>
      <dgm:spPr/>
      <dgm:t>
        <a:bodyPr/>
        <a:lstStyle/>
        <a:p>
          <a:pPr algn="just"/>
          <a:r>
            <a:rPr lang="es-CL" dirty="0"/>
            <a:t>SUB ACTIVIDAD</a:t>
          </a:r>
        </a:p>
      </dgm:t>
    </dgm:pt>
    <dgm:pt modelId="{4C16CCA2-F340-401B-9B1A-F2EF6F62BA8A}" type="parTrans" cxnId="{FBB3ACE1-F8E9-47CC-B16F-8EE42E4875A5}">
      <dgm:prSet/>
      <dgm:spPr/>
      <dgm:t>
        <a:bodyPr/>
        <a:lstStyle/>
        <a:p>
          <a:endParaRPr lang="es-CL"/>
        </a:p>
      </dgm:t>
    </dgm:pt>
    <dgm:pt modelId="{870B3C34-0FBC-488F-98FA-49220A9B4BD7}" type="sibTrans" cxnId="{FBB3ACE1-F8E9-47CC-B16F-8EE42E4875A5}">
      <dgm:prSet/>
      <dgm:spPr/>
      <dgm:t>
        <a:bodyPr/>
        <a:lstStyle/>
        <a:p>
          <a:endParaRPr lang="es-CL"/>
        </a:p>
      </dgm:t>
    </dgm:pt>
    <dgm:pt modelId="{7264FAF4-C4B7-42B6-A0E1-E67ED2AB32FB}">
      <dgm:prSet phldrT="[Texto]"/>
      <dgm:spPr/>
      <dgm:t>
        <a:bodyPr/>
        <a:lstStyle/>
        <a:p>
          <a:pPr algn="just"/>
          <a:r>
            <a:rPr lang="es-CL" dirty="0"/>
            <a:t>Una Sub Actividad, corresponde a la desagregación específica de una actividad y es el reflejo de los objetivos específicos </a:t>
          </a:r>
          <a:r>
            <a:rPr lang="es-CL" dirty="0" smtClean="0"/>
            <a:t>alcanzar.</a:t>
          </a:r>
          <a:endParaRPr lang="es-CL" dirty="0"/>
        </a:p>
      </dgm:t>
    </dgm:pt>
    <dgm:pt modelId="{E100EDD3-9FFE-4A32-AF7A-2B64F3A7E7EB}" type="parTrans" cxnId="{E82F6594-B198-4CE3-94C9-2CC7AE143CFE}">
      <dgm:prSet/>
      <dgm:spPr/>
      <dgm:t>
        <a:bodyPr/>
        <a:lstStyle/>
        <a:p>
          <a:endParaRPr lang="es-CL"/>
        </a:p>
      </dgm:t>
    </dgm:pt>
    <dgm:pt modelId="{BFC458E3-9F03-462B-AB7A-688FEB5FEA83}" type="sibTrans" cxnId="{E82F6594-B198-4CE3-94C9-2CC7AE143CFE}">
      <dgm:prSet/>
      <dgm:spPr/>
      <dgm:t>
        <a:bodyPr/>
        <a:lstStyle/>
        <a:p>
          <a:endParaRPr lang="es-CL"/>
        </a:p>
      </dgm:t>
    </dgm:pt>
    <dgm:pt modelId="{3F48E5D8-F87B-4D2A-BA1B-966EB0143293}" type="pres">
      <dgm:prSet presAssocID="{0BE4DC9D-DCD7-4006-8A9A-6AD3595342F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C62BCE9-D5C9-496E-B3FB-CDAA3179AD18}" type="pres">
      <dgm:prSet presAssocID="{0BE4DC9D-DCD7-4006-8A9A-6AD3595342F8}" presName="arrow" presStyleLbl="bgShp" presStyleIdx="0" presStyleCnt="1" custLinFactNeighborX="6420" custLinFactNeighborY="-2735"/>
      <dgm:spPr/>
      <dgm:t>
        <a:bodyPr/>
        <a:lstStyle/>
        <a:p>
          <a:endParaRPr lang="es-ES"/>
        </a:p>
      </dgm:t>
    </dgm:pt>
    <dgm:pt modelId="{58255CC2-D988-4090-8063-7CC8EF57B7B5}" type="pres">
      <dgm:prSet presAssocID="{0BE4DC9D-DCD7-4006-8A9A-6AD3595342F8}" presName="linearProcess" presStyleCnt="0"/>
      <dgm:spPr/>
    </dgm:pt>
    <dgm:pt modelId="{F0C1CB57-92F5-4CBE-A391-AE32CEF59E05}" type="pres">
      <dgm:prSet presAssocID="{BBB44596-58AC-4C6B-95DE-01A85022316F}" presName="textNode" presStyleLbl="node1" presStyleIdx="0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BF4BF1-AC49-452F-B665-78AF80D01799}" type="pres">
      <dgm:prSet presAssocID="{3167B924-E788-4558-91E7-8F1CF12F7048}" presName="sibTrans" presStyleCnt="0"/>
      <dgm:spPr/>
    </dgm:pt>
    <dgm:pt modelId="{1CE8AA59-4030-4E4F-A2AC-42849AC98F92}" type="pres">
      <dgm:prSet presAssocID="{589FDF2F-B57E-4FBF-8080-38029525CF56}" presName="textNode" presStyleLbl="node1" presStyleIdx="1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664399-DA2D-4D8C-ADFA-72F47F532A7A}" type="pres">
      <dgm:prSet presAssocID="{AF83877F-8B75-43D9-A7B0-5FE28E3A38F6}" presName="sibTrans" presStyleCnt="0"/>
      <dgm:spPr/>
    </dgm:pt>
    <dgm:pt modelId="{F1ED7837-DDFA-4E38-94F7-B003AA5C5EC4}" type="pres">
      <dgm:prSet presAssocID="{C03F7326-9001-48CD-8EAB-8823A52C5806}" presName="textNode" presStyleLbl="node1" presStyleIdx="2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AD645B3-DA87-4944-B7AE-3C4F5C9BF3C8}" srcId="{589FDF2F-B57E-4FBF-8080-38029525CF56}" destId="{3F062104-C6BC-4A05-84D8-CE51FDEB41B1}" srcOrd="0" destOrd="0" parTransId="{7BA421E2-C808-4070-B173-B12DE1927D8B}" sibTransId="{CFE47A32-D3C8-4000-BB01-465A173630DF}"/>
    <dgm:cxn modelId="{C162C250-3ACA-4F08-A331-AB58E5C3E390}" type="presOf" srcId="{08CD65F5-259C-4F5F-A8E5-CBA5A4288A43}" destId="{F0C1CB57-92F5-4CBE-A391-AE32CEF59E05}" srcOrd="0" destOrd="1" presId="urn:microsoft.com/office/officeart/2005/8/layout/hProcess9"/>
    <dgm:cxn modelId="{FBB3ACE1-F8E9-47CC-B16F-8EE42E4875A5}" srcId="{0BE4DC9D-DCD7-4006-8A9A-6AD3595342F8}" destId="{C03F7326-9001-48CD-8EAB-8823A52C5806}" srcOrd="2" destOrd="0" parTransId="{4C16CCA2-F340-401B-9B1A-F2EF6F62BA8A}" sibTransId="{870B3C34-0FBC-488F-98FA-49220A9B4BD7}"/>
    <dgm:cxn modelId="{7ECFFB2D-2198-4897-892D-E6B99B2A4827}" type="presOf" srcId="{3F062104-C6BC-4A05-84D8-CE51FDEB41B1}" destId="{1CE8AA59-4030-4E4F-A2AC-42849AC98F92}" srcOrd="0" destOrd="1" presId="urn:microsoft.com/office/officeart/2005/8/layout/hProcess9"/>
    <dgm:cxn modelId="{C55AD1B5-47E9-4B76-9914-8B0D43476630}" srcId="{BBB44596-58AC-4C6B-95DE-01A85022316F}" destId="{08CD65F5-259C-4F5F-A8E5-CBA5A4288A43}" srcOrd="0" destOrd="0" parTransId="{61090C67-9D13-4A81-B364-6FC27DA87CB2}" sibTransId="{662C0ED5-3B99-4C90-BD66-00D0AF0E7F16}"/>
    <dgm:cxn modelId="{C4C1BFF2-1481-4ECF-B982-9042C3C4D7BF}" srcId="{0BE4DC9D-DCD7-4006-8A9A-6AD3595342F8}" destId="{BBB44596-58AC-4C6B-95DE-01A85022316F}" srcOrd="0" destOrd="0" parTransId="{BAE237A0-853F-43E2-A18A-765F06466F55}" sibTransId="{3167B924-E788-4558-91E7-8F1CF12F7048}"/>
    <dgm:cxn modelId="{33FF5B8D-1721-4339-B20C-0207DFAB8026}" type="presOf" srcId="{0BE4DC9D-DCD7-4006-8A9A-6AD3595342F8}" destId="{3F48E5D8-F87B-4D2A-BA1B-966EB0143293}" srcOrd="0" destOrd="0" presId="urn:microsoft.com/office/officeart/2005/8/layout/hProcess9"/>
    <dgm:cxn modelId="{7866550D-36BA-4602-B191-3D5DB6D6388A}" type="presOf" srcId="{7264FAF4-C4B7-42B6-A0E1-E67ED2AB32FB}" destId="{F1ED7837-DDFA-4E38-94F7-B003AA5C5EC4}" srcOrd="0" destOrd="1" presId="urn:microsoft.com/office/officeart/2005/8/layout/hProcess9"/>
    <dgm:cxn modelId="{84CC3012-2EDD-4431-9A5E-96E340F4CE77}" srcId="{0BE4DC9D-DCD7-4006-8A9A-6AD3595342F8}" destId="{589FDF2F-B57E-4FBF-8080-38029525CF56}" srcOrd="1" destOrd="0" parTransId="{D436D6AE-7332-47B1-993C-04E140AD6187}" sibTransId="{AF83877F-8B75-43D9-A7B0-5FE28E3A38F6}"/>
    <dgm:cxn modelId="{4B4B7E97-8AAF-4E0D-8B06-8ADB65BF612A}" type="presOf" srcId="{BBB44596-58AC-4C6B-95DE-01A85022316F}" destId="{F0C1CB57-92F5-4CBE-A391-AE32CEF59E05}" srcOrd="0" destOrd="0" presId="urn:microsoft.com/office/officeart/2005/8/layout/hProcess9"/>
    <dgm:cxn modelId="{E82F6594-B198-4CE3-94C9-2CC7AE143CFE}" srcId="{C03F7326-9001-48CD-8EAB-8823A52C5806}" destId="{7264FAF4-C4B7-42B6-A0E1-E67ED2AB32FB}" srcOrd="0" destOrd="0" parTransId="{E100EDD3-9FFE-4A32-AF7A-2B64F3A7E7EB}" sibTransId="{BFC458E3-9F03-462B-AB7A-688FEB5FEA83}"/>
    <dgm:cxn modelId="{8CD7F63E-A7CD-47C2-9215-CE8B2F9C9127}" type="presOf" srcId="{589FDF2F-B57E-4FBF-8080-38029525CF56}" destId="{1CE8AA59-4030-4E4F-A2AC-42849AC98F92}" srcOrd="0" destOrd="0" presId="urn:microsoft.com/office/officeart/2005/8/layout/hProcess9"/>
    <dgm:cxn modelId="{EA31CBE8-058D-4987-94D5-7A3F4A09FAA5}" type="presOf" srcId="{C03F7326-9001-48CD-8EAB-8823A52C5806}" destId="{F1ED7837-DDFA-4E38-94F7-B003AA5C5EC4}" srcOrd="0" destOrd="0" presId="urn:microsoft.com/office/officeart/2005/8/layout/hProcess9"/>
    <dgm:cxn modelId="{FF9CB4CE-68A2-47DE-AC79-205CC74BA1AA}" type="presParOf" srcId="{3F48E5D8-F87B-4D2A-BA1B-966EB0143293}" destId="{3C62BCE9-D5C9-496E-B3FB-CDAA3179AD18}" srcOrd="0" destOrd="0" presId="urn:microsoft.com/office/officeart/2005/8/layout/hProcess9"/>
    <dgm:cxn modelId="{413E714F-A5BF-4EE9-BB6C-9D7D1B706BA2}" type="presParOf" srcId="{3F48E5D8-F87B-4D2A-BA1B-966EB0143293}" destId="{58255CC2-D988-4090-8063-7CC8EF57B7B5}" srcOrd="1" destOrd="0" presId="urn:microsoft.com/office/officeart/2005/8/layout/hProcess9"/>
    <dgm:cxn modelId="{8BA71544-F2E7-4D4E-8426-69F3883D7368}" type="presParOf" srcId="{58255CC2-D988-4090-8063-7CC8EF57B7B5}" destId="{F0C1CB57-92F5-4CBE-A391-AE32CEF59E05}" srcOrd="0" destOrd="0" presId="urn:microsoft.com/office/officeart/2005/8/layout/hProcess9"/>
    <dgm:cxn modelId="{3B2095D6-D19A-4776-B406-FF98A52A6BA6}" type="presParOf" srcId="{58255CC2-D988-4090-8063-7CC8EF57B7B5}" destId="{8CBF4BF1-AC49-452F-B665-78AF80D01799}" srcOrd="1" destOrd="0" presId="urn:microsoft.com/office/officeart/2005/8/layout/hProcess9"/>
    <dgm:cxn modelId="{B9E58E3A-2CB4-4DDC-AABC-8474917685EF}" type="presParOf" srcId="{58255CC2-D988-4090-8063-7CC8EF57B7B5}" destId="{1CE8AA59-4030-4E4F-A2AC-42849AC98F92}" srcOrd="2" destOrd="0" presId="urn:microsoft.com/office/officeart/2005/8/layout/hProcess9"/>
    <dgm:cxn modelId="{8C81071B-8D6A-4311-B71C-BF958D52783B}" type="presParOf" srcId="{58255CC2-D988-4090-8063-7CC8EF57B7B5}" destId="{6C664399-DA2D-4D8C-ADFA-72F47F532A7A}" srcOrd="3" destOrd="0" presId="urn:microsoft.com/office/officeart/2005/8/layout/hProcess9"/>
    <dgm:cxn modelId="{D27D7F45-8F72-44EE-9E8A-B479D2C7475F}" type="presParOf" srcId="{58255CC2-D988-4090-8063-7CC8EF57B7B5}" destId="{F1ED7837-DDFA-4E38-94F7-B003AA5C5EC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E4DC9D-DCD7-4006-8A9A-6AD3595342F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BB44596-58AC-4C6B-95DE-01A85022316F}">
      <dgm:prSet phldrT="[Texto]"/>
      <dgm:spPr/>
      <dgm:t>
        <a:bodyPr/>
        <a:lstStyle/>
        <a:p>
          <a:pPr algn="just"/>
          <a:r>
            <a:rPr lang="es-CL" dirty="0"/>
            <a:t>TAREA</a:t>
          </a:r>
        </a:p>
      </dgm:t>
    </dgm:pt>
    <dgm:pt modelId="{BAE237A0-853F-43E2-A18A-765F06466F55}" type="parTrans" cxnId="{C4C1BFF2-1481-4ECF-B982-9042C3C4D7BF}">
      <dgm:prSet/>
      <dgm:spPr/>
      <dgm:t>
        <a:bodyPr/>
        <a:lstStyle/>
        <a:p>
          <a:endParaRPr lang="es-CL"/>
        </a:p>
      </dgm:t>
    </dgm:pt>
    <dgm:pt modelId="{3167B924-E788-4558-91E7-8F1CF12F7048}" type="sibTrans" cxnId="{C4C1BFF2-1481-4ECF-B982-9042C3C4D7BF}">
      <dgm:prSet/>
      <dgm:spPr/>
      <dgm:t>
        <a:bodyPr/>
        <a:lstStyle/>
        <a:p>
          <a:endParaRPr lang="es-CL"/>
        </a:p>
      </dgm:t>
    </dgm:pt>
    <dgm:pt modelId="{08CD65F5-259C-4F5F-A8E5-CBA5A4288A43}">
      <dgm:prSet phldrT="[Texto]"/>
      <dgm:spPr/>
      <dgm:t>
        <a:bodyPr/>
        <a:lstStyle/>
        <a:p>
          <a:pPr algn="just"/>
          <a:r>
            <a:rPr lang="es-CL" dirty="0" smtClean="0"/>
            <a:t>Es el efecto </a:t>
          </a:r>
          <a:r>
            <a:rPr lang="es-CL" dirty="0"/>
            <a:t>deseado a alcanzar por un </a:t>
          </a:r>
          <a:r>
            <a:rPr lang="es-CL" dirty="0" smtClean="0"/>
            <a:t>Mando, </a:t>
          </a:r>
          <a:r>
            <a:rPr lang="es-CL" dirty="0"/>
            <a:t>expresada en términos que permitan verificar su grado de </a:t>
          </a:r>
          <a:r>
            <a:rPr lang="es-CL" dirty="0" smtClean="0"/>
            <a:t>satisfacción</a:t>
          </a:r>
          <a:endParaRPr lang="es-CL" dirty="0"/>
        </a:p>
      </dgm:t>
    </dgm:pt>
    <dgm:pt modelId="{61090C67-9D13-4A81-B364-6FC27DA87CB2}" type="parTrans" cxnId="{C55AD1B5-47E9-4B76-9914-8B0D43476630}">
      <dgm:prSet/>
      <dgm:spPr/>
      <dgm:t>
        <a:bodyPr/>
        <a:lstStyle/>
        <a:p>
          <a:endParaRPr lang="es-CL"/>
        </a:p>
      </dgm:t>
    </dgm:pt>
    <dgm:pt modelId="{662C0ED5-3B99-4C90-BD66-00D0AF0E7F16}" type="sibTrans" cxnId="{C55AD1B5-47E9-4B76-9914-8B0D43476630}">
      <dgm:prSet/>
      <dgm:spPr/>
      <dgm:t>
        <a:bodyPr/>
        <a:lstStyle/>
        <a:p>
          <a:endParaRPr lang="es-CL"/>
        </a:p>
      </dgm:t>
    </dgm:pt>
    <dgm:pt modelId="{589FDF2F-B57E-4FBF-8080-38029525CF56}">
      <dgm:prSet phldrT="[Texto]"/>
      <dgm:spPr/>
      <dgm:t>
        <a:bodyPr/>
        <a:lstStyle/>
        <a:p>
          <a:pPr algn="just"/>
          <a:r>
            <a:rPr lang="es-CL" dirty="0"/>
            <a:t>ACTIVIDAD</a:t>
          </a:r>
        </a:p>
      </dgm:t>
    </dgm:pt>
    <dgm:pt modelId="{D436D6AE-7332-47B1-993C-04E140AD6187}" type="parTrans" cxnId="{84CC3012-2EDD-4431-9A5E-96E340F4CE77}">
      <dgm:prSet/>
      <dgm:spPr/>
      <dgm:t>
        <a:bodyPr/>
        <a:lstStyle/>
        <a:p>
          <a:endParaRPr lang="es-CL"/>
        </a:p>
      </dgm:t>
    </dgm:pt>
    <dgm:pt modelId="{AF83877F-8B75-43D9-A7B0-5FE28E3A38F6}" type="sibTrans" cxnId="{84CC3012-2EDD-4431-9A5E-96E340F4CE77}">
      <dgm:prSet/>
      <dgm:spPr/>
      <dgm:t>
        <a:bodyPr/>
        <a:lstStyle/>
        <a:p>
          <a:endParaRPr lang="es-CL"/>
        </a:p>
      </dgm:t>
    </dgm:pt>
    <dgm:pt modelId="{3F062104-C6BC-4A05-84D8-CE51FDEB41B1}">
      <dgm:prSet phldrT="[Texto]"/>
      <dgm:spPr/>
      <dgm:t>
        <a:bodyPr/>
        <a:lstStyle/>
        <a:p>
          <a:pPr algn="just"/>
          <a:r>
            <a:rPr lang="es-CL" dirty="0" smtClean="0"/>
            <a:t>Corresponde a la </a:t>
          </a:r>
          <a:r>
            <a:rPr lang="es-CL" dirty="0"/>
            <a:t>acción específica a desarrollar por un Mando y sus dependientes para cumplir con una Tarea. </a:t>
          </a:r>
        </a:p>
      </dgm:t>
    </dgm:pt>
    <dgm:pt modelId="{7BA421E2-C808-4070-B173-B12DE1927D8B}" type="parTrans" cxnId="{2AD645B3-DA87-4944-B7AE-3C4F5C9BF3C8}">
      <dgm:prSet/>
      <dgm:spPr/>
      <dgm:t>
        <a:bodyPr/>
        <a:lstStyle/>
        <a:p>
          <a:endParaRPr lang="es-CL"/>
        </a:p>
      </dgm:t>
    </dgm:pt>
    <dgm:pt modelId="{CFE47A32-D3C8-4000-BB01-465A173630DF}" type="sibTrans" cxnId="{2AD645B3-DA87-4944-B7AE-3C4F5C9BF3C8}">
      <dgm:prSet/>
      <dgm:spPr/>
      <dgm:t>
        <a:bodyPr/>
        <a:lstStyle/>
        <a:p>
          <a:endParaRPr lang="es-CL"/>
        </a:p>
      </dgm:t>
    </dgm:pt>
    <dgm:pt modelId="{C03F7326-9001-48CD-8EAB-8823A52C5806}">
      <dgm:prSet phldrT="[Texto]"/>
      <dgm:spPr/>
      <dgm:t>
        <a:bodyPr/>
        <a:lstStyle/>
        <a:p>
          <a:pPr algn="just"/>
          <a:r>
            <a:rPr lang="es-CL" dirty="0"/>
            <a:t>SUB ACTIVIDAD</a:t>
          </a:r>
        </a:p>
      </dgm:t>
    </dgm:pt>
    <dgm:pt modelId="{4C16CCA2-F340-401B-9B1A-F2EF6F62BA8A}" type="parTrans" cxnId="{FBB3ACE1-F8E9-47CC-B16F-8EE42E4875A5}">
      <dgm:prSet/>
      <dgm:spPr/>
      <dgm:t>
        <a:bodyPr/>
        <a:lstStyle/>
        <a:p>
          <a:endParaRPr lang="es-CL"/>
        </a:p>
      </dgm:t>
    </dgm:pt>
    <dgm:pt modelId="{870B3C34-0FBC-488F-98FA-49220A9B4BD7}" type="sibTrans" cxnId="{FBB3ACE1-F8E9-47CC-B16F-8EE42E4875A5}">
      <dgm:prSet/>
      <dgm:spPr/>
      <dgm:t>
        <a:bodyPr/>
        <a:lstStyle/>
        <a:p>
          <a:endParaRPr lang="es-CL"/>
        </a:p>
      </dgm:t>
    </dgm:pt>
    <dgm:pt modelId="{7264FAF4-C4B7-42B6-A0E1-E67ED2AB32FB}">
      <dgm:prSet phldrT="[Texto]"/>
      <dgm:spPr/>
      <dgm:t>
        <a:bodyPr/>
        <a:lstStyle/>
        <a:p>
          <a:pPr algn="just"/>
          <a:r>
            <a:rPr lang="es-CL" dirty="0"/>
            <a:t>Una Sub Actividad, corresponde a la desagregación específica de una actividad y es el reflejo de los objetivos específicos </a:t>
          </a:r>
          <a:r>
            <a:rPr lang="es-CL" dirty="0" smtClean="0"/>
            <a:t>alcanzar.</a:t>
          </a:r>
          <a:endParaRPr lang="es-CL" dirty="0"/>
        </a:p>
      </dgm:t>
    </dgm:pt>
    <dgm:pt modelId="{E100EDD3-9FFE-4A32-AF7A-2B64F3A7E7EB}" type="parTrans" cxnId="{E82F6594-B198-4CE3-94C9-2CC7AE143CFE}">
      <dgm:prSet/>
      <dgm:spPr/>
      <dgm:t>
        <a:bodyPr/>
        <a:lstStyle/>
        <a:p>
          <a:endParaRPr lang="es-CL"/>
        </a:p>
      </dgm:t>
    </dgm:pt>
    <dgm:pt modelId="{BFC458E3-9F03-462B-AB7A-688FEB5FEA83}" type="sibTrans" cxnId="{E82F6594-B198-4CE3-94C9-2CC7AE143CFE}">
      <dgm:prSet/>
      <dgm:spPr/>
      <dgm:t>
        <a:bodyPr/>
        <a:lstStyle/>
        <a:p>
          <a:endParaRPr lang="es-CL"/>
        </a:p>
      </dgm:t>
    </dgm:pt>
    <dgm:pt modelId="{3F48E5D8-F87B-4D2A-BA1B-966EB0143293}" type="pres">
      <dgm:prSet presAssocID="{0BE4DC9D-DCD7-4006-8A9A-6AD3595342F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C62BCE9-D5C9-496E-B3FB-CDAA3179AD18}" type="pres">
      <dgm:prSet presAssocID="{0BE4DC9D-DCD7-4006-8A9A-6AD3595342F8}" presName="arrow" presStyleLbl="bgShp" presStyleIdx="0" presStyleCnt="1" custLinFactNeighborX="6420" custLinFactNeighborY="-2735"/>
      <dgm:spPr/>
      <dgm:t>
        <a:bodyPr/>
        <a:lstStyle/>
        <a:p>
          <a:endParaRPr lang="es-ES"/>
        </a:p>
      </dgm:t>
    </dgm:pt>
    <dgm:pt modelId="{58255CC2-D988-4090-8063-7CC8EF57B7B5}" type="pres">
      <dgm:prSet presAssocID="{0BE4DC9D-DCD7-4006-8A9A-6AD3595342F8}" presName="linearProcess" presStyleCnt="0"/>
      <dgm:spPr/>
    </dgm:pt>
    <dgm:pt modelId="{F0C1CB57-92F5-4CBE-A391-AE32CEF59E05}" type="pres">
      <dgm:prSet presAssocID="{BBB44596-58AC-4C6B-95DE-01A85022316F}" presName="textNode" presStyleLbl="node1" presStyleIdx="0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BF4BF1-AC49-452F-B665-78AF80D01799}" type="pres">
      <dgm:prSet presAssocID="{3167B924-E788-4558-91E7-8F1CF12F7048}" presName="sibTrans" presStyleCnt="0"/>
      <dgm:spPr/>
    </dgm:pt>
    <dgm:pt modelId="{1CE8AA59-4030-4E4F-A2AC-42849AC98F92}" type="pres">
      <dgm:prSet presAssocID="{589FDF2F-B57E-4FBF-8080-38029525CF56}" presName="textNode" presStyleLbl="node1" presStyleIdx="1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664399-DA2D-4D8C-ADFA-72F47F532A7A}" type="pres">
      <dgm:prSet presAssocID="{AF83877F-8B75-43D9-A7B0-5FE28E3A38F6}" presName="sibTrans" presStyleCnt="0"/>
      <dgm:spPr/>
    </dgm:pt>
    <dgm:pt modelId="{F1ED7837-DDFA-4E38-94F7-B003AA5C5EC4}" type="pres">
      <dgm:prSet presAssocID="{C03F7326-9001-48CD-8EAB-8823A52C5806}" presName="textNode" presStyleLbl="node1" presStyleIdx="2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AD645B3-DA87-4944-B7AE-3C4F5C9BF3C8}" srcId="{589FDF2F-B57E-4FBF-8080-38029525CF56}" destId="{3F062104-C6BC-4A05-84D8-CE51FDEB41B1}" srcOrd="0" destOrd="0" parTransId="{7BA421E2-C808-4070-B173-B12DE1927D8B}" sibTransId="{CFE47A32-D3C8-4000-BB01-465A173630DF}"/>
    <dgm:cxn modelId="{C162C250-3ACA-4F08-A331-AB58E5C3E390}" type="presOf" srcId="{08CD65F5-259C-4F5F-A8E5-CBA5A4288A43}" destId="{F0C1CB57-92F5-4CBE-A391-AE32CEF59E05}" srcOrd="0" destOrd="1" presId="urn:microsoft.com/office/officeart/2005/8/layout/hProcess9"/>
    <dgm:cxn modelId="{FBB3ACE1-F8E9-47CC-B16F-8EE42E4875A5}" srcId="{0BE4DC9D-DCD7-4006-8A9A-6AD3595342F8}" destId="{C03F7326-9001-48CD-8EAB-8823A52C5806}" srcOrd="2" destOrd="0" parTransId="{4C16CCA2-F340-401B-9B1A-F2EF6F62BA8A}" sibTransId="{870B3C34-0FBC-488F-98FA-49220A9B4BD7}"/>
    <dgm:cxn modelId="{7ECFFB2D-2198-4897-892D-E6B99B2A4827}" type="presOf" srcId="{3F062104-C6BC-4A05-84D8-CE51FDEB41B1}" destId="{1CE8AA59-4030-4E4F-A2AC-42849AC98F92}" srcOrd="0" destOrd="1" presId="urn:microsoft.com/office/officeart/2005/8/layout/hProcess9"/>
    <dgm:cxn modelId="{C55AD1B5-47E9-4B76-9914-8B0D43476630}" srcId="{BBB44596-58AC-4C6B-95DE-01A85022316F}" destId="{08CD65F5-259C-4F5F-A8E5-CBA5A4288A43}" srcOrd="0" destOrd="0" parTransId="{61090C67-9D13-4A81-B364-6FC27DA87CB2}" sibTransId="{662C0ED5-3B99-4C90-BD66-00D0AF0E7F16}"/>
    <dgm:cxn modelId="{C4C1BFF2-1481-4ECF-B982-9042C3C4D7BF}" srcId="{0BE4DC9D-DCD7-4006-8A9A-6AD3595342F8}" destId="{BBB44596-58AC-4C6B-95DE-01A85022316F}" srcOrd="0" destOrd="0" parTransId="{BAE237A0-853F-43E2-A18A-765F06466F55}" sibTransId="{3167B924-E788-4558-91E7-8F1CF12F7048}"/>
    <dgm:cxn modelId="{33FF5B8D-1721-4339-B20C-0207DFAB8026}" type="presOf" srcId="{0BE4DC9D-DCD7-4006-8A9A-6AD3595342F8}" destId="{3F48E5D8-F87B-4D2A-BA1B-966EB0143293}" srcOrd="0" destOrd="0" presId="urn:microsoft.com/office/officeart/2005/8/layout/hProcess9"/>
    <dgm:cxn modelId="{7866550D-36BA-4602-B191-3D5DB6D6388A}" type="presOf" srcId="{7264FAF4-C4B7-42B6-A0E1-E67ED2AB32FB}" destId="{F1ED7837-DDFA-4E38-94F7-B003AA5C5EC4}" srcOrd="0" destOrd="1" presId="urn:microsoft.com/office/officeart/2005/8/layout/hProcess9"/>
    <dgm:cxn modelId="{84CC3012-2EDD-4431-9A5E-96E340F4CE77}" srcId="{0BE4DC9D-DCD7-4006-8A9A-6AD3595342F8}" destId="{589FDF2F-B57E-4FBF-8080-38029525CF56}" srcOrd="1" destOrd="0" parTransId="{D436D6AE-7332-47B1-993C-04E140AD6187}" sibTransId="{AF83877F-8B75-43D9-A7B0-5FE28E3A38F6}"/>
    <dgm:cxn modelId="{4B4B7E97-8AAF-4E0D-8B06-8ADB65BF612A}" type="presOf" srcId="{BBB44596-58AC-4C6B-95DE-01A85022316F}" destId="{F0C1CB57-92F5-4CBE-A391-AE32CEF59E05}" srcOrd="0" destOrd="0" presId="urn:microsoft.com/office/officeart/2005/8/layout/hProcess9"/>
    <dgm:cxn modelId="{E82F6594-B198-4CE3-94C9-2CC7AE143CFE}" srcId="{C03F7326-9001-48CD-8EAB-8823A52C5806}" destId="{7264FAF4-C4B7-42B6-A0E1-E67ED2AB32FB}" srcOrd="0" destOrd="0" parTransId="{E100EDD3-9FFE-4A32-AF7A-2B64F3A7E7EB}" sibTransId="{BFC458E3-9F03-462B-AB7A-688FEB5FEA83}"/>
    <dgm:cxn modelId="{8CD7F63E-A7CD-47C2-9215-CE8B2F9C9127}" type="presOf" srcId="{589FDF2F-B57E-4FBF-8080-38029525CF56}" destId="{1CE8AA59-4030-4E4F-A2AC-42849AC98F92}" srcOrd="0" destOrd="0" presId="urn:microsoft.com/office/officeart/2005/8/layout/hProcess9"/>
    <dgm:cxn modelId="{EA31CBE8-058D-4987-94D5-7A3F4A09FAA5}" type="presOf" srcId="{C03F7326-9001-48CD-8EAB-8823A52C5806}" destId="{F1ED7837-DDFA-4E38-94F7-B003AA5C5EC4}" srcOrd="0" destOrd="0" presId="urn:microsoft.com/office/officeart/2005/8/layout/hProcess9"/>
    <dgm:cxn modelId="{FF9CB4CE-68A2-47DE-AC79-205CC74BA1AA}" type="presParOf" srcId="{3F48E5D8-F87B-4D2A-BA1B-966EB0143293}" destId="{3C62BCE9-D5C9-496E-B3FB-CDAA3179AD18}" srcOrd="0" destOrd="0" presId="urn:microsoft.com/office/officeart/2005/8/layout/hProcess9"/>
    <dgm:cxn modelId="{413E714F-A5BF-4EE9-BB6C-9D7D1B706BA2}" type="presParOf" srcId="{3F48E5D8-F87B-4D2A-BA1B-966EB0143293}" destId="{58255CC2-D988-4090-8063-7CC8EF57B7B5}" srcOrd="1" destOrd="0" presId="urn:microsoft.com/office/officeart/2005/8/layout/hProcess9"/>
    <dgm:cxn modelId="{8BA71544-F2E7-4D4E-8426-69F3883D7368}" type="presParOf" srcId="{58255CC2-D988-4090-8063-7CC8EF57B7B5}" destId="{F0C1CB57-92F5-4CBE-A391-AE32CEF59E05}" srcOrd="0" destOrd="0" presId="urn:microsoft.com/office/officeart/2005/8/layout/hProcess9"/>
    <dgm:cxn modelId="{3B2095D6-D19A-4776-B406-FF98A52A6BA6}" type="presParOf" srcId="{58255CC2-D988-4090-8063-7CC8EF57B7B5}" destId="{8CBF4BF1-AC49-452F-B665-78AF80D01799}" srcOrd="1" destOrd="0" presId="urn:microsoft.com/office/officeart/2005/8/layout/hProcess9"/>
    <dgm:cxn modelId="{B9E58E3A-2CB4-4DDC-AABC-8474917685EF}" type="presParOf" srcId="{58255CC2-D988-4090-8063-7CC8EF57B7B5}" destId="{1CE8AA59-4030-4E4F-A2AC-42849AC98F92}" srcOrd="2" destOrd="0" presId="urn:microsoft.com/office/officeart/2005/8/layout/hProcess9"/>
    <dgm:cxn modelId="{8C81071B-8D6A-4311-B71C-BF958D52783B}" type="presParOf" srcId="{58255CC2-D988-4090-8063-7CC8EF57B7B5}" destId="{6C664399-DA2D-4D8C-ADFA-72F47F532A7A}" srcOrd="3" destOrd="0" presId="urn:microsoft.com/office/officeart/2005/8/layout/hProcess9"/>
    <dgm:cxn modelId="{D27D7F45-8F72-44EE-9E8A-B479D2C7475F}" type="presParOf" srcId="{58255CC2-D988-4090-8063-7CC8EF57B7B5}" destId="{F1ED7837-DDFA-4E38-94F7-B003AA5C5EC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E4DC9D-DCD7-4006-8A9A-6AD3595342F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BB44596-58AC-4C6B-95DE-01A85022316F}">
      <dgm:prSet phldrT="[Texto]"/>
      <dgm:spPr/>
      <dgm:t>
        <a:bodyPr/>
        <a:lstStyle/>
        <a:p>
          <a:r>
            <a:rPr lang="es-CL" dirty="0" smtClean="0"/>
            <a:t>01</a:t>
          </a:r>
          <a:endParaRPr lang="es-CL" dirty="0"/>
        </a:p>
      </dgm:t>
    </dgm:pt>
    <dgm:pt modelId="{BAE237A0-853F-43E2-A18A-765F06466F55}" type="parTrans" cxnId="{C4C1BFF2-1481-4ECF-B982-9042C3C4D7BF}">
      <dgm:prSet/>
      <dgm:spPr/>
      <dgm:t>
        <a:bodyPr/>
        <a:lstStyle/>
        <a:p>
          <a:endParaRPr lang="es-CL"/>
        </a:p>
      </dgm:t>
    </dgm:pt>
    <dgm:pt modelId="{3167B924-E788-4558-91E7-8F1CF12F7048}" type="sibTrans" cxnId="{C4C1BFF2-1481-4ECF-B982-9042C3C4D7BF}">
      <dgm:prSet/>
      <dgm:spPr/>
      <dgm:t>
        <a:bodyPr/>
        <a:lstStyle/>
        <a:p>
          <a:endParaRPr lang="es-CL"/>
        </a:p>
      </dgm:t>
    </dgm:pt>
    <dgm:pt modelId="{589FDF2F-B57E-4FBF-8080-38029525CF56}">
      <dgm:prSet phldrT="[Texto]"/>
      <dgm:spPr/>
      <dgm:t>
        <a:bodyPr/>
        <a:lstStyle/>
        <a:p>
          <a:r>
            <a:rPr lang="es-CL" dirty="0" smtClean="0"/>
            <a:t>131</a:t>
          </a:r>
          <a:endParaRPr lang="es-CL" dirty="0"/>
        </a:p>
      </dgm:t>
    </dgm:pt>
    <dgm:pt modelId="{D436D6AE-7332-47B1-993C-04E140AD6187}" type="parTrans" cxnId="{84CC3012-2EDD-4431-9A5E-96E340F4CE77}">
      <dgm:prSet/>
      <dgm:spPr/>
      <dgm:t>
        <a:bodyPr/>
        <a:lstStyle/>
        <a:p>
          <a:endParaRPr lang="es-CL"/>
        </a:p>
      </dgm:t>
    </dgm:pt>
    <dgm:pt modelId="{AF83877F-8B75-43D9-A7B0-5FE28E3A38F6}" type="sibTrans" cxnId="{84CC3012-2EDD-4431-9A5E-96E340F4CE77}">
      <dgm:prSet/>
      <dgm:spPr/>
      <dgm:t>
        <a:bodyPr/>
        <a:lstStyle/>
        <a:p>
          <a:endParaRPr lang="es-CL"/>
        </a:p>
      </dgm:t>
    </dgm:pt>
    <dgm:pt modelId="{C03F7326-9001-48CD-8EAB-8823A52C5806}">
      <dgm:prSet phldrT="[Texto]"/>
      <dgm:spPr/>
      <dgm:t>
        <a:bodyPr/>
        <a:lstStyle/>
        <a:p>
          <a:r>
            <a:rPr lang="es-CL" dirty="0" smtClean="0"/>
            <a:t>3V</a:t>
          </a:r>
          <a:endParaRPr lang="es-CL" dirty="0"/>
        </a:p>
      </dgm:t>
    </dgm:pt>
    <dgm:pt modelId="{4C16CCA2-F340-401B-9B1A-F2EF6F62BA8A}" type="parTrans" cxnId="{FBB3ACE1-F8E9-47CC-B16F-8EE42E4875A5}">
      <dgm:prSet/>
      <dgm:spPr/>
      <dgm:t>
        <a:bodyPr/>
        <a:lstStyle/>
        <a:p>
          <a:endParaRPr lang="es-CL"/>
        </a:p>
      </dgm:t>
    </dgm:pt>
    <dgm:pt modelId="{870B3C34-0FBC-488F-98FA-49220A9B4BD7}" type="sibTrans" cxnId="{FBB3ACE1-F8E9-47CC-B16F-8EE42E4875A5}">
      <dgm:prSet/>
      <dgm:spPr/>
      <dgm:t>
        <a:bodyPr/>
        <a:lstStyle/>
        <a:p>
          <a:endParaRPr lang="es-CL"/>
        </a:p>
      </dgm:t>
    </dgm:pt>
    <dgm:pt modelId="{3F48E5D8-F87B-4D2A-BA1B-966EB0143293}" type="pres">
      <dgm:prSet presAssocID="{0BE4DC9D-DCD7-4006-8A9A-6AD3595342F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C62BCE9-D5C9-496E-B3FB-CDAA3179AD18}" type="pres">
      <dgm:prSet presAssocID="{0BE4DC9D-DCD7-4006-8A9A-6AD3595342F8}" presName="arrow" presStyleLbl="bgShp" presStyleIdx="0" presStyleCnt="1" custLinFactNeighborX="6420" custLinFactNeighborY="-2735"/>
      <dgm:spPr/>
      <dgm:t>
        <a:bodyPr/>
        <a:lstStyle/>
        <a:p>
          <a:endParaRPr lang="es-ES"/>
        </a:p>
      </dgm:t>
    </dgm:pt>
    <dgm:pt modelId="{58255CC2-D988-4090-8063-7CC8EF57B7B5}" type="pres">
      <dgm:prSet presAssocID="{0BE4DC9D-DCD7-4006-8A9A-6AD3595342F8}" presName="linearProcess" presStyleCnt="0"/>
      <dgm:spPr/>
    </dgm:pt>
    <dgm:pt modelId="{F0C1CB57-92F5-4CBE-A391-AE32CEF59E05}" type="pres">
      <dgm:prSet presAssocID="{BBB44596-58AC-4C6B-95DE-01A85022316F}" presName="textNode" presStyleLbl="node1" presStyleIdx="0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BF4BF1-AC49-452F-B665-78AF80D01799}" type="pres">
      <dgm:prSet presAssocID="{3167B924-E788-4558-91E7-8F1CF12F7048}" presName="sibTrans" presStyleCnt="0"/>
      <dgm:spPr/>
    </dgm:pt>
    <dgm:pt modelId="{1CE8AA59-4030-4E4F-A2AC-42849AC98F92}" type="pres">
      <dgm:prSet presAssocID="{589FDF2F-B57E-4FBF-8080-38029525CF56}" presName="textNode" presStyleLbl="node1" presStyleIdx="1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664399-DA2D-4D8C-ADFA-72F47F532A7A}" type="pres">
      <dgm:prSet presAssocID="{AF83877F-8B75-43D9-A7B0-5FE28E3A38F6}" presName="sibTrans" presStyleCnt="0"/>
      <dgm:spPr/>
    </dgm:pt>
    <dgm:pt modelId="{F1ED7837-DDFA-4E38-94F7-B003AA5C5EC4}" type="pres">
      <dgm:prSet presAssocID="{C03F7326-9001-48CD-8EAB-8823A52C5806}" presName="textNode" presStyleLbl="node1" presStyleIdx="2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3FF5B8D-1721-4339-B20C-0207DFAB8026}" type="presOf" srcId="{0BE4DC9D-DCD7-4006-8A9A-6AD3595342F8}" destId="{3F48E5D8-F87B-4D2A-BA1B-966EB0143293}" srcOrd="0" destOrd="0" presId="urn:microsoft.com/office/officeart/2005/8/layout/hProcess9"/>
    <dgm:cxn modelId="{84CC3012-2EDD-4431-9A5E-96E340F4CE77}" srcId="{0BE4DC9D-DCD7-4006-8A9A-6AD3595342F8}" destId="{589FDF2F-B57E-4FBF-8080-38029525CF56}" srcOrd="1" destOrd="0" parTransId="{D436D6AE-7332-47B1-993C-04E140AD6187}" sibTransId="{AF83877F-8B75-43D9-A7B0-5FE28E3A38F6}"/>
    <dgm:cxn modelId="{FBB3ACE1-F8E9-47CC-B16F-8EE42E4875A5}" srcId="{0BE4DC9D-DCD7-4006-8A9A-6AD3595342F8}" destId="{C03F7326-9001-48CD-8EAB-8823A52C5806}" srcOrd="2" destOrd="0" parTransId="{4C16CCA2-F340-401B-9B1A-F2EF6F62BA8A}" sibTransId="{870B3C34-0FBC-488F-98FA-49220A9B4BD7}"/>
    <dgm:cxn modelId="{EA31CBE8-058D-4987-94D5-7A3F4A09FAA5}" type="presOf" srcId="{C03F7326-9001-48CD-8EAB-8823A52C5806}" destId="{F1ED7837-DDFA-4E38-94F7-B003AA5C5EC4}" srcOrd="0" destOrd="0" presId="urn:microsoft.com/office/officeart/2005/8/layout/hProcess9"/>
    <dgm:cxn modelId="{8CD7F63E-A7CD-47C2-9215-CE8B2F9C9127}" type="presOf" srcId="{589FDF2F-B57E-4FBF-8080-38029525CF56}" destId="{1CE8AA59-4030-4E4F-A2AC-42849AC98F92}" srcOrd="0" destOrd="0" presId="urn:microsoft.com/office/officeart/2005/8/layout/hProcess9"/>
    <dgm:cxn modelId="{4B4B7E97-8AAF-4E0D-8B06-8ADB65BF612A}" type="presOf" srcId="{BBB44596-58AC-4C6B-95DE-01A85022316F}" destId="{F0C1CB57-92F5-4CBE-A391-AE32CEF59E05}" srcOrd="0" destOrd="0" presId="urn:microsoft.com/office/officeart/2005/8/layout/hProcess9"/>
    <dgm:cxn modelId="{C4C1BFF2-1481-4ECF-B982-9042C3C4D7BF}" srcId="{0BE4DC9D-DCD7-4006-8A9A-6AD3595342F8}" destId="{BBB44596-58AC-4C6B-95DE-01A85022316F}" srcOrd="0" destOrd="0" parTransId="{BAE237A0-853F-43E2-A18A-765F06466F55}" sibTransId="{3167B924-E788-4558-91E7-8F1CF12F7048}"/>
    <dgm:cxn modelId="{FF9CB4CE-68A2-47DE-AC79-205CC74BA1AA}" type="presParOf" srcId="{3F48E5D8-F87B-4D2A-BA1B-966EB0143293}" destId="{3C62BCE9-D5C9-496E-B3FB-CDAA3179AD18}" srcOrd="0" destOrd="0" presId="urn:microsoft.com/office/officeart/2005/8/layout/hProcess9"/>
    <dgm:cxn modelId="{413E714F-A5BF-4EE9-BB6C-9D7D1B706BA2}" type="presParOf" srcId="{3F48E5D8-F87B-4D2A-BA1B-966EB0143293}" destId="{58255CC2-D988-4090-8063-7CC8EF57B7B5}" srcOrd="1" destOrd="0" presId="urn:microsoft.com/office/officeart/2005/8/layout/hProcess9"/>
    <dgm:cxn modelId="{8BA71544-F2E7-4D4E-8426-69F3883D7368}" type="presParOf" srcId="{58255CC2-D988-4090-8063-7CC8EF57B7B5}" destId="{F0C1CB57-92F5-4CBE-A391-AE32CEF59E05}" srcOrd="0" destOrd="0" presId="urn:microsoft.com/office/officeart/2005/8/layout/hProcess9"/>
    <dgm:cxn modelId="{3B2095D6-D19A-4776-B406-FF98A52A6BA6}" type="presParOf" srcId="{58255CC2-D988-4090-8063-7CC8EF57B7B5}" destId="{8CBF4BF1-AC49-452F-B665-78AF80D01799}" srcOrd="1" destOrd="0" presId="urn:microsoft.com/office/officeart/2005/8/layout/hProcess9"/>
    <dgm:cxn modelId="{B9E58E3A-2CB4-4DDC-AABC-8474917685EF}" type="presParOf" srcId="{58255CC2-D988-4090-8063-7CC8EF57B7B5}" destId="{1CE8AA59-4030-4E4F-A2AC-42849AC98F92}" srcOrd="2" destOrd="0" presId="urn:microsoft.com/office/officeart/2005/8/layout/hProcess9"/>
    <dgm:cxn modelId="{8C81071B-8D6A-4311-B71C-BF958D52783B}" type="presParOf" srcId="{58255CC2-D988-4090-8063-7CC8EF57B7B5}" destId="{6C664399-DA2D-4D8C-ADFA-72F47F532A7A}" srcOrd="3" destOrd="0" presId="urn:microsoft.com/office/officeart/2005/8/layout/hProcess9"/>
    <dgm:cxn modelId="{D27D7F45-8F72-44EE-9E8A-B479D2C7475F}" type="presParOf" srcId="{58255CC2-D988-4090-8063-7CC8EF57B7B5}" destId="{F1ED7837-DDFA-4E38-94F7-B003AA5C5EC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2BCE9-D5C9-496E-B3FB-CDAA3179AD18}">
      <dsp:nvSpPr>
        <dsp:cNvPr id="0" name=""/>
        <dsp:cNvSpPr/>
      </dsp:nvSpPr>
      <dsp:spPr>
        <a:xfrm>
          <a:off x="650049" y="0"/>
          <a:ext cx="4264428" cy="184062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1CB57-92F5-4CBE-A391-AE32CEF59E05}">
      <dsp:nvSpPr>
        <dsp:cNvPr id="0" name=""/>
        <dsp:cNvSpPr/>
      </dsp:nvSpPr>
      <dsp:spPr>
        <a:xfrm>
          <a:off x="321407" y="552188"/>
          <a:ext cx="1505092" cy="7362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just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900" kern="1200" dirty="0"/>
            <a:t>TAREA</a:t>
          </a:r>
        </a:p>
        <a:p>
          <a:pPr marL="57150" lvl="1" indent="-57150" algn="just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700" kern="1200" dirty="0" smtClean="0"/>
            <a:t>Es el efecto </a:t>
          </a:r>
          <a:r>
            <a:rPr lang="es-CL" sz="700" kern="1200" dirty="0"/>
            <a:t>deseado a alcanzar por un </a:t>
          </a:r>
          <a:r>
            <a:rPr lang="es-CL" sz="700" kern="1200" dirty="0" smtClean="0"/>
            <a:t>Mando, </a:t>
          </a:r>
          <a:r>
            <a:rPr lang="es-CL" sz="700" kern="1200" dirty="0"/>
            <a:t>expresada en términos que permitan verificar su grado de </a:t>
          </a:r>
          <a:r>
            <a:rPr lang="es-CL" sz="700" kern="1200" dirty="0" smtClean="0"/>
            <a:t>satisfacción</a:t>
          </a:r>
          <a:endParaRPr lang="es-CL" sz="700" kern="1200" dirty="0"/>
        </a:p>
      </dsp:txBody>
      <dsp:txXfrm>
        <a:off x="357348" y="588129"/>
        <a:ext cx="1433210" cy="664369"/>
      </dsp:txXfrm>
    </dsp:sp>
    <dsp:sp modelId="{1CE8AA59-4030-4E4F-A2AC-42849AC98F92}">
      <dsp:nvSpPr>
        <dsp:cNvPr id="0" name=""/>
        <dsp:cNvSpPr/>
      </dsp:nvSpPr>
      <dsp:spPr>
        <a:xfrm>
          <a:off x="1907339" y="552188"/>
          <a:ext cx="1505092" cy="7362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just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900" kern="1200" dirty="0"/>
            <a:t>ACTIVIDAD</a:t>
          </a:r>
        </a:p>
        <a:p>
          <a:pPr marL="57150" lvl="1" indent="-57150" algn="just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700" kern="1200" dirty="0" smtClean="0"/>
            <a:t>Corresponde a la </a:t>
          </a:r>
          <a:r>
            <a:rPr lang="es-CL" sz="700" kern="1200" dirty="0"/>
            <a:t>acción específica a desarrollar por un Mando y sus dependientes para cumplir con una Tarea. </a:t>
          </a:r>
        </a:p>
      </dsp:txBody>
      <dsp:txXfrm>
        <a:off x="1943280" y="588129"/>
        <a:ext cx="1433210" cy="664369"/>
      </dsp:txXfrm>
    </dsp:sp>
    <dsp:sp modelId="{F1ED7837-DDFA-4E38-94F7-B003AA5C5EC4}">
      <dsp:nvSpPr>
        <dsp:cNvPr id="0" name=""/>
        <dsp:cNvSpPr/>
      </dsp:nvSpPr>
      <dsp:spPr>
        <a:xfrm>
          <a:off x="3493272" y="552188"/>
          <a:ext cx="1505092" cy="7362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just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900" kern="1200" dirty="0"/>
            <a:t>SUB ACTIVIDAD</a:t>
          </a:r>
        </a:p>
        <a:p>
          <a:pPr marL="57150" lvl="1" indent="-57150" algn="just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700" kern="1200" dirty="0"/>
            <a:t>Una Sub Actividad, corresponde a la desagregación específica de una actividad y es el reflejo de los objetivos específicos </a:t>
          </a:r>
          <a:r>
            <a:rPr lang="es-CL" sz="700" kern="1200" dirty="0" smtClean="0"/>
            <a:t>alcanzar.</a:t>
          </a:r>
          <a:endParaRPr lang="es-CL" sz="700" kern="1200" dirty="0"/>
        </a:p>
      </dsp:txBody>
      <dsp:txXfrm>
        <a:off x="3529213" y="588129"/>
        <a:ext cx="1433210" cy="6643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2BCE9-D5C9-496E-B3FB-CDAA3179AD18}">
      <dsp:nvSpPr>
        <dsp:cNvPr id="0" name=""/>
        <dsp:cNvSpPr/>
      </dsp:nvSpPr>
      <dsp:spPr>
        <a:xfrm>
          <a:off x="418704" y="0"/>
          <a:ext cx="2746771" cy="98755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1CB57-92F5-4CBE-A391-AE32CEF59E05}">
      <dsp:nvSpPr>
        <dsp:cNvPr id="0" name=""/>
        <dsp:cNvSpPr/>
      </dsp:nvSpPr>
      <dsp:spPr>
        <a:xfrm>
          <a:off x="102468" y="296267"/>
          <a:ext cx="1041400" cy="395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just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500" kern="1200" dirty="0"/>
            <a:t>TAREA</a:t>
          </a:r>
        </a:p>
        <a:p>
          <a:pPr marL="57150" lvl="1" indent="-57150" algn="just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400" kern="1200" dirty="0" smtClean="0"/>
            <a:t>Es el efecto </a:t>
          </a:r>
          <a:r>
            <a:rPr lang="es-CL" sz="400" kern="1200" dirty="0"/>
            <a:t>deseado a alcanzar por un </a:t>
          </a:r>
          <a:r>
            <a:rPr lang="es-CL" sz="400" kern="1200" dirty="0" smtClean="0"/>
            <a:t>Mando, </a:t>
          </a:r>
          <a:r>
            <a:rPr lang="es-CL" sz="400" kern="1200" dirty="0"/>
            <a:t>expresada en términos que permitan verificar su grado de </a:t>
          </a:r>
          <a:r>
            <a:rPr lang="es-CL" sz="400" kern="1200" dirty="0" smtClean="0"/>
            <a:t>satisfacción</a:t>
          </a:r>
          <a:endParaRPr lang="es-CL" sz="400" kern="1200" dirty="0"/>
        </a:p>
      </dsp:txBody>
      <dsp:txXfrm>
        <a:off x="121751" y="315550"/>
        <a:ext cx="1002834" cy="356456"/>
      </dsp:txXfrm>
    </dsp:sp>
    <dsp:sp modelId="{1CE8AA59-4030-4E4F-A2AC-42849AC98F92}">
      <dsp:nvSpPr>
        <dsp:cNvPr id="0" name=""/>
        <dsp:cNvSpPr/>
      </dsp:nvSpPr>
      <dsp:spPr>
        <a:xfrm>
          <a:off x="1195938" y="296267"/>
          <a:ext cx="1041400" cy="395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just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500" kern="1200" dirty="0"/>
            <a:t>ACTIVIDAD</a:t>
          </a:r>
        </a:p>
        <a:p>
          <a:pPr marL="57150" lvl="1" indent="-57150" algn="just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400" kern="1200" dirty="0" smtClean="0"/>
            <a:t>Corresponde a la </a:t>
          </a:r>
          <a:r>
            <a:rPr lang="es-CL" sz="400" kern="1200" dirty="0"/>
            <a:t>acción específica a desarrollar por un Mando y sus dependientes para cumplir con una Tarea. </a:t>
          </a:r>
        </a:p>
      </dsp:txBody>
      <dsp:txXfrm>
        <a:off x="1215221" y="315550"/>
        <a:ext cx="1002834" cy="356456"/>
      </dsp:txXfrm>
    </dsp:sp>
    <dsp:sp modelId="{F1ED7837-DDFA-4E38-94F7-B003AA5C5EC4}">
      <dsp:nvSpPr>
        <dsp:cNvPr id="0" name=""/>
        <dsp:cNvSpPr/>
      </dsp:nvSpPr>
      <dsp:spPr>
        <a:xfrm>
          <a:off x="2190095" y="296267"/>
          <a:ext cx="1041400" cy="395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lvl="0" algn="just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500" kern="1200" dirty="0"/>
            <a:t>SUB ACTIVIDAD</a:t>
          </a:r>
        </a:p>
        <a:p>
          <a:pPr marL="57150" lvl="1" indent="-57150" algn="just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400" kern="1200" dirty="0"/>
            <a:t>Una Sub Actividad, corresponde a la desagregación específica de una actividad y es el reflejo de los objetivos específicos </a:t>
          </a:r>
          <a:r>
            <a:rPr lang="es-CL" sz="400" kern="1200" dirty="0" smtClean="0"/>
            <a:t>alcanzar.</a:t>
          </a:r>
          <a:endParaRPr lang="es-CL" sz="400" kern="1200" dirty="0"/>
        </a:p>
      </dsp:txBody>
      <dsp:txXfrm>
        <a:off x="2209378" y="315550"/>
        <a:ext cx="1002834" cy="3564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2BCE9-D5C9-496E-B3FB-CDAA3179AD18}">
      <dsp:nvSpPr>
        <dsp:cNvPr id="0" name=""/>
        <dsp:cNvSpPr/>
      </dsp:nvSpPr>
      <dsp:spPr>
        <a:xfrm>
          <a:off x="451235" y="0"/>
          <a:ext cx="2960178" cy="106522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1CB57-92F5-4CBE-A391-AE32CEF59E05}">
      <dsp:nvSpPr>
        <dsp:cNvPr id="0" name=""/>
        <dsp:cNvSpPr/>
      </dsp:nvSpPr>
      <dsp:spPr>
        <a:xfrm>
          <a:off x="223106" y="319567"/>
          <a:ext cx="1044768" cy="426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01</a:t>
          </a:r>
          <a:endParaRPr lang="es-CL" sz="1700" kern="1200" dirty="0"/>
        </a:p>
      </dsp:txBody>
      <dsp:txXfrm>
        <a:off x="243906" y="340367"/>
        <a:ext cx="1003168" cy="384489"/>
      </dsp:txXfrm>
    </dsp:sp>
    <dsp:sp modelId="{1CE8AA59-4030-4E4F-A2AC-42849AC98F92}">
      <dsp:nvSpPr>
        <dsp:cNvPr id="0" name=""/>
        <dsp:cNvSpPr/>
      </dsp:nvSpPr>
      <dsp:spPr>
        <a:xfrm>
          <a:off x="1398982" y="319567"/>
          <a:ext cx="1044768" cy="426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131</a:t>
          </a:r>
          <a:endParaRPr lang="es-CL" sz="1700" kern="1200" dirty="0"/>
        </a:p>
      </dsp:txBody>
      <dsp:txXfrm>
        <a:off x="1419782" y="340367"/>
        <a:ext cx="1003168" cy="384489"/>
      </dsp:txXfrm>
    </dsp:sp>
    <dsp:sp modelId="{F1ED7837-DDFA-4E38-94F7-B003AA5C5EC4}">
      <dsp:nvSpPr>
        <dsp:cNvPr id="0" name=""/>
        <dsp:cNvSpPr/>
      </dsp:nvSpPr>
      <dsp:spPr>
        <a:xfrm>
          <a:off x="2437794" y="319567"/>
          <a:ext cx="1044768" cy="426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3V</a:t>
          </a:r>
          <a:endParaRPr lang="es-CL" sz="1700" kern="1200" dirty="0"/>
        </a:p>
      </dsp:txBody>
      <dsp:txXfrm>
        <a:off x="2458594" y="340367"/>
        <a:ext cx="1003168" cy="384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38604" cy="465341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159" y="2"/>
            <a:ext cx="3038604" cy="465341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1D46DD8E-8965-4001-96CE-7D3C574ED5D8}" type="datetimeFigureOut">
              <a:rPr lang="es-CL" smtClean="0"/>
              <a:pPr/>
              <a:t>29-06-2022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FB210550-6982-4B84-AACA-D84A7353A125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397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495" y="1166896"/>
            <a:ext cx="12495389" cy="697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07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22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86391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02324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00293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9376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3693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4787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0651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16656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75230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84892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8777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29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4663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EA7B5-80A6-48F6-96FE-0FB177CEEA59}" type="slidenum">
              <a:rPr lang="es-CL" smtClean="0"/>
              <a:t>30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754744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EA7B5-80A6-48F6-96FE-0FB177CEEA59}" type="slidenum">
              <a:rPr lang="es-CL" smtClean="0"/>
              <a:t>31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59878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32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826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33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62098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34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323490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35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95538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36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64015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01589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5901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1595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EA7B5-80A6-48F6-96FE-0FB177CEEA59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3058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9FA46-D74F-45C7-88E6-B24D10A14CBA}" type="slidenum">
              <a:rPr lang="es-CL" smtClean="0"/>
              <a:pPr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05516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64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5831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5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105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42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85" y="17101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85" y="459003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4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4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1" y="365129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82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823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37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37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825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7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22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88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82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67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884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82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2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33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3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33" y="63569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1" y="63569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9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2" y="3175"/>
            <a:ext cx="122237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03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tmp"/><Relationship Id="rId4" Type="http://schemas.openxmlformats.org/officeDocument/2006/relationships/image" Target="../media/image30.tm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1945331" y="1080760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“Administración”</a:t>
            </a:r>
            <a:endParaRPr lang="es-CL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12 Rectángulo"/>
          <p:cNvSpPr/>
          <p:nvPr/>
        </p:nvSpPr>
        <p:spPr>
          <a:xfrm>
            <a:off x="3074387" y="2589058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“determinación de necesidades”</a:t>
            </a:r>
          </a:p>
        </p:txBody>
      </p:sp>
      <p:sp>
        <p:nvSpPr>
          <p:cNvPr id="16" name="12 Rectángulo"/>
          <p:cNvSpPr/>
          <p:nvPr/>
        </p:nvSpPr>
        <p:spPr>
          <a:xfrm>
            <a:off x="3169641" y="4369888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“formulación presupuestaria”</a:t>
            </a:r>
            <a:endParaRPr lang="es-CL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018" y="1310898"/>
            <a:ext cx="1125576" cy="105884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103515" y="1643816"/>
            <a:ext cx="3051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Administradores 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Planificadores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103514" y="3233548"/>
            <a:ext cx="27684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Planificadores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Supervisores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Responsables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3488" y="3017330"/>
            <a:ext cx="1035107" cy="101398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7086" y="4699368"/>
            <a:ext cx="1054603" cy="1034371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4177753" y="5014378"/>
            <a:ext cx="43567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Planificadores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Gestión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Nivel Autoridad Administradora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3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069704" y="1453827"/>
            <a:ext cx="10103121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L" sz="1800" b="1" dirty="0">
                <a:solidFill>
                  <a:schemeClr val="tx2"/>
                </a:solidFill>
              </a:rPr>
              <a:t>Es aquella necesidad que ocurre “Excepcionalmente” por única </a:t>
            </a:r>
            <a:r>
              <a:rPr lang="es-ES" altLang="es-CL" sz="1800" b="1" dirty="0" smtClean="0">
                <a:solidFill>
                  <a:schemeClr val="tx2"/>
                </a:solidFill>
              </a:rPr>
              <a:t>vez </a:t>
            </a:r>
            <a:r>
              <a:rPr lang="es-ES" altLang="es-CL" sz="1800" b="1" dirty="0">
                <a:solidFill>
                  <a:schemeClr val="tx2"/>
                </a:solidFill>
              </a:rPr>
              <a:t>y </a:t>
            </a:r>
            <a:r>
              <a:rPr lang="es-CL" altLang="es-CL" sz="1800" b="1" dirty="0">
                <a:solidFill>
                  <a:schemeClr val="tx2"/>
                </a:solidFill>
              </a:rPr>
              <a:t>que se debe cumplir en el año de formulación inmediata.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6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Char char="-"/>
            </a:pPr>
            <a:r>
              <a:rPr lang="es-ES" altLang="es-CL" sz="1600" dirty="0">
                <a:solidFill>
                  <a:schemeClr val="tx2"/>
                </a:solidFill>
              </a:rPr>
              <a:t>Gasto único sólo existirá para el año indicado, próximo período será eliminado automáticamente por el sistema si ya fue financiado  de manera parcial o total</a:t>
            </a:r>
            <a:r>
              <a:rPr lang="es-ES" altLang="es-CL" sz="1600" dirty="0" smtClean="0">
                <a:solidFill>
                  <a:schemeClr val="tx2"/>
                </a:solidFill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Char char="-"/>
            </a:pPr>
            <a:r>
              <a:rPr lang="es-ES" altLang="es-CL" sz="1600" dirty="0">
                <a:solidFill>
                  <a:schemeClr val="tx2"/>
                </a:solidFill>
              </a:rPr>
              <a:t/>
            </a:r>
            <a:br>
              <a:rPr lang="es-ES" altLang="es-CL" sz="1600" dirty="0">
                <a:solidFill>
                  <a:schemeClr val="tx2"/>
                </a:solidFill>
              </a:rPr>
            </a:br>
            <a:endParaRPr lang="es-ES" altLang="es-CL" sz="16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600" b="1" i="1" dirty="0">
                <a:solidFill>
                  <a:schemeClr val="tx2"/>
                </a:solidFill>
              </a:rPr>
              <a:t>Ejemplos: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600" i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600" i="1" dirty="0">
                <a:solidFill>
                  <a:schemeClr val="tx2"/>
                </a:solidFill>
              </a:rPr>
              <a:t>- “</a:t>
            </a:r>
            <a:r>
              <a:rPr lang="es-CL" altLang="es-CL" sz="1600" b="1" i="1" dirty="0">
                <a:solidFill>
                  <a:srgbClr val="FF0000"/>
                </a:solidFill>
              </a:rPr>
              <a:t>Adquirir</a:t>
            </a:r>
            <a:r>
              <a:rPr lang="es-CL" altLang="es-CL" sz="1600" i="1" dirty="0">
                <a:solidFill>
                  <a:schemeClr val="tx2"/>
                </a:solidFill>
              </a:rPr>
              <a:t> un Equipo por concepto que </a:t>
            </a:r>
            <a:r>
              <a:rPr lang="es-CL" altLang="es-CL" sz="2000" b="1" i="1" dirty="0">
                <a:solidFill>
                  <a:schemeClr val="tx2"/>
                </a:solidFill>
              </a:rPr>
              <a:t>incremente su activo actual</a:t>
            </a:r>
            <a:r>
              <a:rPr lang="es-CL" altLang="es-CL" sz="1600" i="1" dirty="0">
                <a:solidFill>
                  <a:schemeClr val="tx2"/>
                </a:solidFill>
              </a:rPr>
              <a:t>”. </a:t>
            </a:r>
            <a:r>
              <a:rPr lang="es-CL" altLang="es-CL" sz="1600" i="1" dirty="0" smtClean="0">
                <a:solidFill>
                  <a:schemeClr val="tx2"/>
                </a:solidFill>
              </a:rPr>
              <a:t> </a:t>
            </a:r>
            <a:r>
              <a:rPr lang="es-CL" altLang="es-CL" sz="1600" i="1" dirty="0" smtClean="0">
                <a:solidFill>
                  <a:srgbClr val="FF0000"/>
                </a:solidFill>
              </a:rPr>
              <a:t>(*)</a:t>
            </a:r>
            <a:endParaRPr lang="es-CL" altLang="es-CL" sz="1600" i="1" dirty="0">
              <a:solidFill>
                <a:srgbClr val="FF0000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600" i="1" dirty="0">
                <a:solidFill>
                  <a:schemeClr val="tx2"/>
                </a:solidFill>
              </a:rPr>
              <a:t>- </a:t>
            </a:r>
            <a:r>
              <a:rPr lang="es-CL" altLang="es-CL" sz="1600" i="1" dirty="0" smtClean="0">
                <a:solidFill>
                  <a:schemeClr val="tx2"/>
                </a:solidFill>
              </a:rPr>
              <a:t>“Organizar Corrida familiar por motivo 200 años de </a:t>
            </a:r>
            <a:r>
              <a:rPr lang="es-CL" altLang="es-CL" sz="1600" i="1" dirty="0">
                <a:solidFill>
                  <a:schemeClr val="tx2"/>
                </a:solidFill>
              </a:rPr>
              <a:t>la Armada”.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600" b="1" i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600" b="1" i="1" dirty="0" smtClean="0">
                <a:solidFill>
                  <a:schemeClr val="tx2"/>
                </a:solidFill>
              </a:rPr>
              <a:t>Recomendación</a:t>
            </a:r>
            <a:r>
              <a:rPr lang="es-CL" altLang="es-CL" sz="1600" b="1" i="1" dirty="0">
                <a:solidFill>
                  <a:schemeClr val="tx2"/>
                </a:solidFill>
              </a:rPr>
              <a:t>: </a:t>
            </a:r>
          </a:p>
          <a:p>
            <a:pPr marL="285750" indent="-285750" algn="just" eaLnBrk="1" hangingPunct="1">
              <a:spcBef>
                <a:spcPct val="0"/>
              </a:spcBef>
              <a:buFontTx/>
              <a:buChar char="-"/>
            </a:pPr>
            <a:r>
              <a:rPr lang="es-CL" altLang="es-CL" sz="1600" dirty="0" smtClean="0">
                <a:solidFill>
                  <a:schemeClr val="tx2"/>
                </a:solidFill>
              </a:rPr>
              <a:t>Para </a:t>
            </a:r>
            <a:r>
              <a:rPr lang="es-CL" altLang="es-CL" sz="1600" dirty="0">
                <a:solidFill>
                  <a:schemeClr val="tx2"/>
                </a:solidFill>
              </a:rPr>
              <a:t>las necesidades que son compras para adquisición por única vez, el nombre de dicha </a:t>
            </a:r>
            <a:r>
              <a:rPr lang="es-CL" altLang="es-CL" sz="1600" dirty="0" smtClean="0">
                <a:solidFill>
                  <a:schemeClr val="tx2"/>
                </a:solidFill>
              </a:rPr>
              <a:t>necesidad, </a:t>
            </a:r>
            <a:r>
              <a:rPr lang="es-CL" altLang="es-CL" sz="1600" dirty="0">
                <a:solidFill>
                  <a:schemeClr val="tx2"/>
                </a:solidFill>
              </a:rPr>
              <a:t>debe comenzar siempre con la palabra </a:t>
            </a:r>
            <a:r>
              <a:rPr lang="es-CL" altLang="es-CL" sz="1600" b="1" i="1" dirty="0">
                <a:solidFill>
                  <a:schemeClr val="tx2"/>
                </a:solidFill>
              </a:rPr>
              <a:t>“Adquirir ……” </a:t>
            </a:r>
            <a:r>
              <a:rPr lang="es-CL" altLang="es-CL" sz="1600" dirty="0">
                <a:solidFill>
                  <a:schemeClr val="tx2"/>
                </a:solidFill>
              </a:rPr>
              <a:t>a fin de normar y ordenar las necesidades</a:t>
            </a:r>
            <a:r>
              <a:rPr lang="es-CL" altLang="es-CL" sz="1600" dirty="0" smtClean="0">
                <a:solidFill>
                  <a:schemeClr val="tx2"/>
                </a:solidFill>
              </a:rPr>
              <a:t>. </a:t>
            </a:r>
            <a:r>
              <a:rPr lang="es-CL" altLang="es-CL" sz="1600" dirty="0" smtClean="0">
                <a:solidFill>
                  <a:srgbClr val="FF0000"/>
                </a:solidFill>
              </a:rPr>
              <a:t>NOOOOO</a:t>
            </a:r>
          </a:p>
          <a:p>
            <a:pPr marL="285750" indent="-285750" algn="just" eaLnBrk="1" hangingPunct="1">
              <a:spcBef>
                <a:spcPct val="0"/>
              </a:spcBef>
              <a:buFontTx/>
              <a:buChar char="-"/>
            </a:pPr>
            <a:r>
              <a:rPr lang="es-CL" altLang="es-CL" sz="1600" dirty="0" smtClean="0">
                <a:solidFill>
                  <a:schemeClr val="tx2"/>
                </a:solidFill>
              </a:rPr>
              <a:t>Es muy importante no reutilizar necesidades con objetivos distintos ya que esto queda registrado en historial y es importante mantener trazabilidad (para todas las necesidades).</a:t>
            </a:r>
            <a:endParaRPr lang="es-CL" altLang="es-CL" sz="16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/>
          </a:p>
        </p:txBody>
      </p:sp>
      <p:sp>
        <p:nvSpPr>
          <p:cNvPr id="10" name="Rectángulo 9"/>
          <p:cNvSpPr/>
          <p:nvPr/>
        </p:nvSpPr>
        <p:spPr>
          <a:xfrm>
            <a:off x="1069704" y="946002"/>
            <a:ext cx="1528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GASTO ÚNICO</a:t>
            </a:r>
          </a:p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11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76674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C08C06D6-DE03-4BB5-A209-44B00E2F9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6" r="9653" b="16070"/>
          <a:stretch/>
        </p:blipFill>
        <p:spPr>
          <a:xfrm>
            <a:off x="2047163" y="1167216"/>
            <a:ext cx="8498171" cy="5204568"/>
          </a:xfrm>
          <a:prstGeom prst="rect">
            <a:avLst/>
          </a:prstGeom>
        </p:spPr>
      </p:pic>
      <p:sp>
        <p:nvSpPr>
          <p:cNvPr id="1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12</a:t>
            </a:r>
            <a:endParaRPr lang="es-CL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30546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694420" y="1260811"/>
            <a:ext cx="14438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GASTO</a:t>
            </a:r>
          </a:p>
          <a:p>
            <a:r>
              <a:rPr 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RECURRENTE</a:t>
            </a:r>
          </a:p>
          <a:p>
            <a:endParaRPr lang="es-CL" dirty="0"/>
          </a:p>
        </p:txBody>
      </p:sp>
      <p:sp>
        <p:nvSpPr>
          <p:cNvPr id="6" name="Rectángulo 5"/>
          <p:cNvSpPr/>
          <p:nvPr/>
        </p:nvSpPr>
        <p:spPr>
          <a:xfrm>
            <a:off x="2138277" y="1124134"/>
            <a:ext cx="9003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es-ES" altLang="es-CL" dirty="0">
                <a:solidFill>
                  <a:schemeClr val="tx2"/>
                </a:solidFill>
              </a:rPr>
              <a:t>Es aquella necesidad  que  </a:t>
            </a:r>
            <a:r>
              <a:rPr lang="es-ES" altLang="es-CL" dirty="0" smtClean="0">
                <a:solidFill>
                  <a:schemeClr val="tx2"/>
                </a:solidFill>
              </a:rPr>
              <a:t>representa actividades recurrentes en el tiempo y sus costos permanece </a:t>
            </a:r>
            <a:r>
              <a:rPr lang="es-ES" altLang="es-CL" dirty="0">
                <a:solidFill>
                  <a:schemeClr val="tx2"/>
                </a:solidFill>
              </a:rPr>
              <a:t>en el tiempo casi sin </a:t>
            </a:r>
            <a:r>
              <a:rPr lang="es-ES" altLang="es-CL" dirty="0" smtClean="0">
                <a:solidFill>
                  <a:schemeClr val="tx2"/>
                </a:solidFill>
              </a:rPr>
              <a:t>variación (costos fijos, compromisos anuales, bianuales, </a:t>
            </a:r>
            <a:r>
              <a:rPr lang="es-ES" altLang="es-CL" dirty="0" err="1" smtClean="0">
                <a:solidFill>
                  <a:schemeClr val="tx2"/>
                </a:solidFill>
              </a:rPr>
              <a:t>etc</a:t>
            </a:r>
            <a:r>
              <a:rPr lang="es-ES" altLang="es-CL" dirty="0" smtClean="0">
                <a:solidFill>
                  <a:schemeClr val="tx2"/>
                </a:solidFill>
              </a:rPr>
              <a:t>).</a:t>
            </a:r>
          </a:p>
          <a:p>
            <a:pPr algn="just">
              <a:spcBef>
                <a:spcPct val="0"/>
              </a:spcBef>
            </a:pPr>
            <a:r>
              <a:rPr lang="es-ES" altLang="es-CL" dirty="0" smtClean="0">
                <a:solidFill>
                  <a:schemeClr val="tx2"/>
                </a:solidFill>
              </a:rPr>
              <a:t>Su ocurrencia en </a:t>
            </a:r>
            <a:r>
              <a:rPr lang="es-ES" altLang="es-CL" dirty="0">
                <a:solidFill>
                  <a:schemeClr val="tx2"/>
                </a:solidFill>
              </a:rPr>
              <a:t>el </a:t>
            </a:r>
            <a:r>
              <a:rPr lang="es-ES" altLang="es-CL" dirty="0" smtClean="0">
                <a:solidFill>
                  <a:schemeClr val="tx2"/>
                </a:solidFill>
              </a:rPr>
              <a:t>tiempo, está expresada </a:t>
            </a:r>
            <a:r>
              <a:rPr lang="es-ES" altLang="es-CL" dirty="0">
                <a:solidFill>
                  <a:schemeClr val="tx2"/>
                </a:solidFill>
              </a:rPr>
              <a:t>en años </a:t>
            </a:r>
            <a:r>
              <a:rPr lang="es-ES" altLang="es-CL" dirty="0" smtClean="0">
                <a:solidFill>
                  <a:schemeClr val="tx2"/>
                </a:solidFill>
              </a:rPr>
              <a:t>( cada n años).</a:t>
            </a:r>
          </a:p>
          <a:p>
            <a:pPr algn="just">
              <a:spcBef>
                <a:spcPct val="0"/>
              </a:spcBef>
            </a:pPr>
            <a:endParaRPr lang="es-CL" altLang="es-CL" dirty="0" smtClean="0">
              <a:solidFill>
                <a:schemeClr val="tx2"/>
              </a:solidFill>
            </a:endParaRPr>
          </a:p>
          <a:p>
            <a:pPr marL="1160463" indent="-1160463" algn="just">
              <a:spcBef>
                <a:spcPct val="0"/>
              </a:spcBef>
              <a:tabLst>
                <a:tab pos="1160463" algn="l"/>
              </a:tabLst>
            </a:pPr>
            <a:r>
              <a:rPr lang="es-CL" altLang="es-CL" sz="1600" b="1" dirty="0" smtClean="0">
                <a:solidFill>
                  <a:schemeClr val="tx2"/>
                </a:solidFill>
              </a:rPr>
              <a:t>EJEMPLO</a:t>
            </a:r>
            <a:r>
              <a:rPr lang="es-CL" altLang="es-CL" sz="1600" dirty="0" smtClean="0">
                <a:solidFill>
                  <a:schemeClr val="tx2"/>
                </a:solidFill>
              </a:rPr>
              <a:t>:	“Organizar la Expo NAVAL, cada 2 años”</a:t>
            </a:r>
          </a:p>
          <a:p>
            <a:pPr marL="1160463" indent="-1160463" algn="just">
              <a:spcBef>
                <a:spcPct val="0"/>
              </a:spcBef>
              <a:tabLst>
                <a:tab pos="1160463" algn="l"/>
              </a:tabLst>
            </a:pPr>
            <a:r>
              <a:rPr lang="es-CL" altLang="es-CL" sz="1600" dirty="0" smtClean="0">
                <a:solidFill>
                  <a:schemeClr val="tx2"/>
                </a:solidFill>
              </a:rPr>
              <a:t>	“</a:t>
            </a:r>
            <a:r>
              <a:rPr lang="es-CL" altLang="es-CL" sz="1600" dirty="0" smtClean="0">
                <a:solidFill>
                  <a:srgbClr val="FF0000"/>
                </a:solidFill>
              </a:rPr>
              <a:t>Cancelar</a:t>
            </a:r>
            <a:r>
              <a:rPr lang="es-CL" altLang="es-CL" sz="1600" dirty="0" smtClean="0">
                <a:solidFill>
                  <a:schemeClr val="tx2"/>
                </a:solidFill>
              </a:rPr>
              <a:t> Consumos básicos, cada 1 año”</a:t>
            </a:r>
          </a:p>
          <a:p>
            <a:pPr marL="1160463" indent="-1160463" algn="just">
              <a:spcBef>
                <a:spcPct val="0"/>
              </a:spcBef>
              <a:tabLst>
                <a:tab pos="1160463" algn="l"/>
              </a:tabLst>
            </a:pPr>
            <a:r>
              <a:rPr lang="es-CL" altLang="es-CL" sz="1600" dirty="0" smtClean="0">
                <a:solidFill>
                  <a:schemeClr val="tx2"/>
                </a:solidFill>
              </a:rPr>
              <a:t>	“Acreditar en Chile Compras, cada 2 años”</a:t>
            </a:r>
            <a:endParaRPr lang="es-CL" altLang="es-CL" sz="1600" dirty="0">
              <a:solidFill>
                <a:schemeClr val="tx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405" y="3091718"/>
            <a:ext cx="8249801" cy="3534268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711450" y="8159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es-ES_tradnl" altLang="es-CL" sz="2400" b="1"/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13</a:t>
            </a:r>
            <a:endParaRPr lang="es-CL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97403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80A68851-126C-4961-AE8D-930B3D0F7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4" y="1323870"/>
            <a:ext cx="10107639" cy="197505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D1DDB88A-541C-44A1-8353-1840094FA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072" y="3873099"/>
            <a:ext cx="7444895" cy="130575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4EDD34E2-EAFF-4D72-BA80-4E7F2EC51EEE}"/>
              </a:ext>
            </a:extLst>
          </p:cNvPr>
          <p:cNvSpPr/>
          <p:nvPr/>
        </p:nvSpPr>
        <p:spPr>
          <a:xfrm>
            <a:off x="4406769" y="2635964"/>
            <a:ext cx="1380884" cy="387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¿Para qué?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B97A42EE-AC63-4F62-ABB0-A4E3FD9D5BC2}"/>
              </a:ext>
            </a:extLst>
          </p:cNvPr>
          <p:cNvSpPr/>
          <p:nvPr/>
        </p:nvSpPr>
        <p:spPr>
          <a:xfrm>
            <a:off x="7915701" y="3934639"/>
            <a:ext cx="3948753" cy="1105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/>
              <a:t>¿Debería ser sólo una </a:t>
            </a:r>
            <a:r>
              <a:rPr lang="es-CL" dirty="0" smtClean="0"/>
              <a:t>necesidad?</a:t>
            </a:r>
          </a:p>
          <a:p>
            <a:pPr algn="just"/>
            <a:r>
              <a:rPr lang="es-CL" dirty="0"/>
              <a:t>U</a:t>
            </a:r>
            <a:r>
              <a:rPr lang="es-CL" dirty="0" smtClean="0"/>
              <a:t>na </a:t>
            </a:r>
            <a:r>
              <a:rPr lang="es-CL" dirty="0"/>
              <a:t>necesidad </a:t>
            </a:r>
            <a:r>
              <a:rPr lang="es-CL" dirty="0" smtClean="0"/>
              <a:t>no </a:t>
            </a:r>
            <a:r>
              <a:rPr lang="es-CL" dirty="0"/>
              <a:t>es el ítem…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="" xmlns:a16="http://schemas.microsoft.com/office/drawing/2014/main" id="{4B0AFAAA-5C2F-47E7-B2F0-8317D9CC142A}"/>
              </a:ext>
            </a:extLst>
          </p:cNvPr>
          <p:cNvSpPr/>
          <p:nvPr/>
        </p:nvSpPr>
        <p:spPr>
          <a:xfrm>
            <a:off x="4736757" y="1438883"/>
            <a:ext cx="1453717" cy="387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¿Duplicadas?</a:t>
            </a:r>
          </a:p>
        </p:txBody>
      </p:sp>
      <p:sp>
        <p:nvSpPr>
          <p:cNvPr id="18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14</a:t>
            </a:r>
            <a:endParaRPr lang="es-CL" dirty="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8355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2424223" y="663792"/>
            <a:ext cx="867557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b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L" sz="1800" dirty="0">
                <a:solidFill>
                  <a:schemeClr val="tx2"/>
                </a:solidFill>
              </a:rPr>
              <a:t>Es aquella necesidad que representa un compromiso en el tiempo,  donde las fechas de cumplimiento  y sus costos son conocidos al corto, mediano y largo plazo. Estas necesidades requieren de respaldo documentado que permita acreditar los valores que ingresen.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dirty="0">
                <a:solidFill>
                  <a:schemeClr val="tx2"/>
                </a:solidFill>
              </a:rPr>
              <a:t>Un gasto programado pueden ser  las necesidades de las etapas de un proyecto en ejecución,  contrato con terceros, operación internacional, actividades programadas en años.  </a:t>
            </a:r>
            <a:r>
              <a:rPr lang="es-CL" altLang="es-CL" sz="1800" i="1" dirty="0">
                <a:solidFill>
                  <a:schemeClr val="tx2"/>
                </a:solidFill>
              </a:rPr>
              <a:t>(La diferencia con Gasto Recurrente, es que acá los montos pueden ser diferentes en los años</a:t>
            </a:r>
            <a:r>
              <a:rPr lang="es-CL" altLang="es-CL" sz="1800" i="1" dirty="0" smtClean="0">
                <a:solidFill>
                  <a:schemeClr val="tx2"/>
                </a:solidFill>
              </a:rPr>
              <a:t>)</a:t>
            </a:r>
            <a:endParaRPr lang="es-ES" altLang="es-CL" sz="1800" b="1" i="1" dirty="0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776080" y="927776"/>
            <a:ext cx="1648143" cy="646331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r>
              <a:rPr lang="es-ES_tradnl" alt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GASTO</a:t>
            </a:r>
          </a:p>
          <a:p>
            <a:r>
              <a:rPr lang="es-ES_tradnl" alt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PROGRAMADO</a:t>
            </a:r>
            <a:endParaRPr lang="es-ES_tradnl" altLang="es-CL" b="1" i="1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1" y="3593452"/>
            <a:ext cx="52927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764" y="4611040"/>
            <a:ext cx="5202237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6"/>
          <p:cNvSpPr>
            <a:spLocks noChangeArrowheads="1"/>
          </p:cNvSpPr>
          <p:nvPr/>
        </p:nvSpPr>
        <p:spPr bwMode="auto">
          <a:xfrm>
            <a:off x="477673" y="3465173"/>
            <a:ext cx="477288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b="1" i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Ejemplos: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L" altLang="es-CL" sz="1600" i="1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600" i="1" dirty="0" smtClean="0">
                <a:solidFill>
                  <a:schemeClr val="tx2"/>
                </a:solidFill>
              </a:rPr>
              <a:t>- </a:t>
            </a:r>
            <a:r>
              <a:rPr lang="es-CL" altLang="es-CL" sz="1600" i="1" dirty="0">
                <a:solidFill>
                  <a:schemeClr val="tx2"/>
                </a:solidFill>
              </a:rPr>
              <a:t>“Confeccionar red de agua ramal de incendio”.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600" i="1" dirty="0">
                <a:solidFill>
                  <a:schemeClr val="tx2"/>
                </a:solidFill>
              </a:rPr>
              <a:t>- “Efectuar Canalización subterránea tendido eléctrico”.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ES" altLang="es-CL" sz="1800" b="1" dirty="0"/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15</a:t>
            </a:r>
            <a:endParaRPr lang="es-CL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54059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7AC35635-0C02-4C51-AB82-AA14044FF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672" y="1080528"/>
            <a:ext cx="9866197" cy="289854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5FFDE0C0-2BC9-4173-8105-B9AB2580A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248" y="4138249"/>
            <a:ext cx="9892621" cy="81382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27645148-A969-4194-9B89-C91A95F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5672" y="5065352"/>
            <a:ext cx="9576343" cy="1460420"/>
          </a:xfrm>
          <a:prstGeom prst="rect">
            <a:avLst/>
          </a:prstGeom>
        </p:spPr>
      </p:pic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16</a:t>
            </a:r>
            <a:endParaRPr lang="es-CL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25979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24247" y="1012990"/>
            <a:ext cx="2106795" cy="646331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r>
              <a:rPr lang="es-ES_tradnl" alt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</a:t>
            </a:r>
          </a:p>
          <a:p>
            <a:r>
              <a:rPr lang="es-ES_tradnl" alt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RENOVACIÓN </a:t>
            </a:r>
            <a:r>
              <a:rPr lang="es-ES_tradnl" altLang="es-CL" b="1" i="1" dirty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BIEN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431042" y="1084507"/>
            <a:ext cx="896244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L" sz="1800" dirty="0" smtClean="0">
                <a:solidFill>
                  <a:schemeClr val="tx2"/>
                </a:solidFill>
              </a:rPr>
              <a:t>Es </a:t>
            </a:r>
            <a:r>
              <a:rPr lang="es-ES" altLang="es-CL" sz="1800" dirty="0">
                <a:solidFill>
                  <a:schemeClr val="tx2"/>
                </a:solidFill>
              </a:rPr>
              <a:t>aquella necesidad de “</a:t>
            </a:r>
            <a:r>
              <a:rPr lang="es-ES" altLang="es-CL" sz="1800" b="1" i="1" dirty="0">
                <a:solidFill>
                  <a:schemeClr val="tx2"/>
                </a:solidFill>
              </a:rPr>
              <a:t>renovación de material </a:t>
            </a:r>
            <a:r>
              <a:rPr lang="es-ES" altLang="es-CL" sz="1800" b="1" i="1" dirty="0" err="1">
                <a:solidFill>
                  <a:schemeClr val="tx2"/>
                </a:solidFill>
              </a:rPr>
              <a:t>inventariable</a:t>
            </a:r>
            <a:r>
              <a:rPr lang="es-ES" altLang="es-CL" sz="1800" b="1" i="1" dirty="0" smtClean="0">
                <a:solidFill>
                  <a:schemeClr val="tx2"/>
                </a:solidFill>
              </a:rPr>
              <a:t>”</a:t>
            </a:r>
            <a:r>
              <a:rPr lang="es-ES" altLang="es-CL" sz="1800" dirty="0" smtClean="0">
                <a:solidFill>
                  <a:schemeClr val="tx2"/>
                </a:solidFill>
              </a:rPr>
              <a:t>, </a:t>
            </a:r>
            <a:r>
              <a:rPr lang="es-ES" altLang="es-CL" sz="1800" dirty="0">
                <a:solidFill>
                  <a:schemeClr val="tx2"/>
                </a:solidFill>
              </a:rPr>
              <a:t>esta necesidad permite a la unidad ejecutora poder mantener su activo en el tiempo (nivel de stock necesario). Todo </a:t>
            </a:r>
            <a:r>
              <a:rPr lang="es-ES" altLang="es-CL" sz="1800" dirty="0" smtClean="0">
                <a:solidFill>
                  <a:schemeClr val="tx2"/>
                </a:solidFill>
              </a:rPr>
              <a:t>Bien </a:t>
            </a:r>
            <a:r>
              <a:rPr lang="es-ES" altLang="es-CL" sz="1800" dirty="0">
                <a:solidFill>
                  <a:schemeClr val="tx2"/>
                </a:solidFill>
              </a:rPr>
              <a:t>que se requiera sostener o mantener nivel de stock, </a:t>
            </a:r>
            <a:r>
              <a:rPr lang="es-ES" altLang="es-CL" sz="1800" b="1" dirty="0">
                <a:solidFill>
                  <a:schemeClr val="tx2"/>
                </a:solidFill>
              </a:rPr>
              <a:t>debiera pertenecer a un “Plan de Renovación”, </a:t>
            </a:r>
            <a:r>
              <a:rPr lang="es-ES" altLang="es-CL" sz="1800" dirty="0">
                <a:solidFill>
                  <a:schemeClr val="tx2"/>
                </a:solidFill>
              </a:rPr>
              <a:t>es este tipo de necesidad que lo permite</a:t>
            </a:r>
            <a:r>
              <a:rPr lang="es-ES" altLang="es-CL" sz="1800" b="1" dirty="0">
                <a:solidFill>
                  <a:schemeClr val="tx2"/>
                </a:solidFill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Ejemplos: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L" altLang="es-CL" sz="1800" b="1" i="1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“Renovar Equipos  Computacionales”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“Renovar Impresoras” de las Unidades.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L" altLang="es-CL" sz="1800" b="1" i="1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rgbClr val="C00000"/>
                </a:solidFill>
              </a:rPr>
              <a:t>IMPORTANTE: Todo Material que se renueve o adquiera, debe ser canalizado a través de las DD.TT. </a:t>
            </a:r>
            <a:r>
              <a:rPr lang="es-CL" altLang="es-CL" sz="1800" b="1" i="1" dirty="0" smtClean="0">
                <a:solidFill>
                  <a:srgbClr val="C00000"/>
                </a:solidFill>
              </a:rPr>
              <a:t>respectiva</a:t>
            </a:r>
            <a:r>
              <a:rPr lang="es-CL" altLang="es-CL" sz="1800" b="1" i="1" dirty="0">
                <a:solidFill>
                  <a:srgbClr val="C00000"/>
                </a:solidFill>
              </a:rPr>
              <a:t>, sólo Material Computacional (Cap.05) lo ingresan las UURR.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17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78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B6F0F2FE-D119-480B-8B91-881EB7EAD2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8"/>
          <a:stretch/>
        </p:blipFill>
        <p:spPr>
          <a:xfrm>
            <a:off x="1746912" y="1061599"/>
            <a:ext cx="8921087" cy="531062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2CEC83BE-F449-4461-8689-3D345FA959D9}"/>
              </a:ext>
            </a:extLst>
          </p:cNvPr>
          <p:cNvSpPr/>
          <p:nvPr/>
        </p:nvSpPr>
        <p:spPr>
          <a:xfrm>
            <a:off x="5196408" y="4094286"/>
            <a:ext cx="56166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dirty="0"/>
              <a:t>Verificar los Planes de Sostenimiento DD.TT. </a:t>
            </a:r>
            <a:r>
              <a:rPr lang="es-CL" sz="1600" dirty="0" smtClean="0"/>
              <a:t>del </a:t>
            </a:r>
            <a:r>
              <a:rPr lang="es-CL" sz="1600" dirty="0"/>
              <a:t>Material, hay material inventariable que no debe formular las UURR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AE13C760-0DCA-44B9-96F6-CFD44AF1C4CE}"/>
              </a:ext>
            </a:extLst>
          </p:cNvPr>
          <p:cNvSpPr/>
          <p:nvPr/>
        </p:nvSpPr>
        <p:spPr>
          <a:xfrm>
            <a:off x="5051376" y="5391497"/>
            <a:ext cx="561662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dirty="0"/>
              <a:t>En un Plan de Renovación s</a:t>
            </a:r>
            <a:r>
              <a:rPr lang="es-CL" sz="1600" dirty="0" smtClean="0"/>
              <a:t>ólo </a:t>
            </a:r>
            <a:r>
              <a:rPr lang="es-CL" sz="1600" dirty="0"/>
              <a:t>se renueva existencia, no se incrementa el activo de la </a:t>
            </a:r>
            <a:r>
              <a:rPr lang="es-CL" sz="1600" dirty="0" smtClean="0"/>
              <a:t>Repartición </a:t>
            </a:r>
            <a:r>
              <a:rPr lang="es-CL" sz="1600" dirty="0"/>
              <a:t>, por eso deben comenzar con la palabra “Renovar”.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18</a:t>
            </a:r>
            <a:endParaRPr lang="es-CL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415432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027238" y="1084507"/>
            <a:ext cx="9843690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dirty="0">
                <a:solidFill>
                  <a:schemeClr val="tx2"/>
                </a:solidFill>
              </a:rPr>
              <a:t>Corresponden a Actividades relacionadas con la naturaleza del “Mantenimiento”, que demanden un gasto </a:t>
            </a:r>
            <a:r>
              <a:rPr lang="es-CL" altLang="es-CL" sz="1800" dirty="0" smtClean="0">
                <a:solidFill>
                  <a:schemeClr val="tx2"/>
                </a:solidFill>
              </a:rPr>
              <a:t>bajo </a:t>
            </a:r>
            <a:r>
              <a:rPr lang="es-CL" altLang="es-CL" sz="1800" dirty="0">
                <a:solidFill>
                  <a:schemeClr val="tx2"/>
                </a:solidFill>
              </a:rPr>
              <a:t>una </a:t>
            </a:r>
            <a:r>
              <a:rPr lang="es-CL" altLang="es-CL" sz="1800" i="1" dirty="0">
                <a:solidFill>
                  <a:srgbClr val="FF0000"/>
                </a:solidFill>
              </a:rPr>
              <a:t>frecuencia por año calendario </a:t>
            </a:r>
            <a:r>
              <a:rPr lang="es-CL" altLang="es-CL" sz="1800" dirty="0">
                <a:solidFill>
                  <a:schemeClr val="tx2"/>
                </a:solidFill>
              </a:rPr>
              <a:t>o por </a:t>
            </a:r>
            <a:r>
              <a:rPr lang="es-CL" altLang="es-CL" sz="1800" i="1" dirty="0">
                <a:solidFill>
                  <a:srgbClr val="FF0000"/>
                </a:solidFill>
              </a:rPr>
              <a:t>grado actividad </a:t>
            </a:r>
            <a:r>
              <a:rPr lang="es-CL" altLang="es-CL" sz="1800" dirty="0">
                <a:solidFill>
                  <a:schemeClr val="tx2"/>
                </a:solidFill>
              </a:rPr>
              <a:t>del </a:t>
            </a:r>
            <a:r>
              <a:rPr lang="es-CL" altLang="es-CL" sz="1800" dirty="0" smtClean="0">
                <a:solidFill>
                  <a:schemeClr val="tx2"/>
                </a:solidFill>
              </a:rPr>
              <a:t>material, </a:t>
            </a:r>
            <a:r>
              <a:rPr lang="es-CL" altLang="es-CL" sz="1800" dirty="0">
                <a:solidFill>
                  <a:schemeClr val="tx2"/>
                </a:solidFill>
              </a:rPr>
              <a:t>del bien o de la infraestructura.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Datos Solicitados: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_tradnl" altLang="es-CL" sz="1800" b="1" dirty="0">
                <a:solidFill>
                  <a:schemeClr val="tx2"/>
                </a:solidFill>
              </a:rPr>
              <a:t>1</a:t>
            </a:r>
            <a:r>
              <a:rPr lang="es-ES_tradnl" altLang="es-CL" sz="1800" b="1" dirty="0" smtClean="0">
                <a:solidFill>
                  <a:schemeClr val="tx2"/>
                </a:solidFill>
              </a:rPr>
              <a:t>. </a:t>
            </a:r>
            <a:r>
              <a:rPr lang="es-ES_tradnl" altLang="es-CL" sz="1800" b="1" dirty="0">
                <a:solidFill>
                  <a:schemeClr val="tx2"/>
                </a:solidFill>
              </a:rPr>
              <a:t>F.T.R. </a:t>
            </a:r>
            <a:r>
              <a:rPr lang="es-ES_tradnl" altLang="es-CL" sz="1800" b="1" dirty="0" smtClean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es-ES_tradnl" altLang="es-CL" sz="1800" dirty="0" smtClean="0">
                <a:solidFill>
                  <a:schemeClr val="tx2"/>
                </a:solidFill>
                <a:sym typeface="Wingdings" pitchFamily="2" charset="2"/>
              </a:rPr>
              <a:t>Fecha </a:t>
            </a:r>
            <a:r>
              <a:rPr lang="es-ES_tradnl" altLang="es-CL" sz="1800" dirty="0">
                <a:solidFill>
                  <a:schemeClr val="tx2"/>
                </a:solidFill>
                <a:sym typeface="Wingdings" pitchFamily="2" charset="2"/>
              </a:rPr>
              <a:t>de la última vez que se realizó la actividad.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_tradnl" altLang="es-CL" sz="1800" b="1" dirty="0">
                <a:solidFill>
                  <a:schemeClr val="tx2"/>
                </a:solidFill>
                <a:sym typeface="Wingdings" pitchFamily="2" charset="2"/>
              </a:rPr>
              <a:t>2</a:t>
            </a:r>
            <a:r>
              <a:rPr lang="es-ES_tradnl" altLang="es-CL" sz="1800" b="1" dirty="0" smtClean="0">
                <a:solidFill>
                  <a:schemeClr val="tx2"/>
                </a:solidFill>
                <a:sym typeface="Wingdings" pitchFamily="2" charset="2"/>
              </a:rPr>
              <a:t>. </a:t>
            </a:r>
            <a:r>
              <a:rPr lang="es-ES_tradnl" altLang="es-CL" sz="1800" b="1" dirty="0">
                <a:solidFill>
                  <a:schemeClr val="tx2"/>
                </a:solidFill>
                <a:sym typeface="Wingdings" pitchFamily="2" charset="2"/>
              </a:rPr>
              <a:t>Periodicidad Por Calendario: </a:t>
            </a:r>
            <a:r>
              <a:rPr lang="es-ES_tradnl" altLang="es-CL" sz="1800" dirty="0">
                <a:solidFill>
                  <a:schemeClr val="tx2"/>
                </a:solidFill>
                <a:sym typeface="Wingdings" pitchFamily="2" charset="2"/>
              </a:rPr>
              <a:t> Servicio o Actividad que se demanda por una frecuencia en el tiempo (Cada n Años / Meses</a:t>
            </a:r>
            <a:r>
              <a:rPr lang="es-ES_tradnl" altLang="es-CL" sz="1800" dirty="0" smtClean="0">
                <a:solidFill>
                  <a:schemeClr val="tx2"/>
                </a:solidFill>
                <a:sym typeface="Wingdings" pitchFamily="2" charset="2"/>
              </a:rPr>
              <a:t>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CL" sz="1800" b="1" i="1" dirty="0">
              <a:solidFill>
                <a:schemeClr val="tx2"/>
              </a:solidFill>
              <a:sym typeface="Wingdings" pitchFamily="2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 smtClean="0">
                <a:solidFill>
                  <a:schemeClr val="tx2"/>
                </a:solidFill>
              </a:rPr>
              <a:t>Ej.:</a:t>
            </a:r>
            <a:r>
              <a:rPr lang="es-CL" altLang="es-CL" sz="1800" b="1" i="1" dirty="0">
                <a:solidFill>
                  <a:schemeClr val="tx2"/>
                </a:solidFill>
              </a:rPr>
              <a:t/>
            </a:r>
            <a:br>
              <a:rPr lang="es-CL" altLang="es-CL" sz="1800" b="1" i="1" dirty="0">
                <a:solidFill>
                  <a:schemeClr val="tx2"/>
                </a:solidFill>
              </a:rPr>
            </a:br>
            <a:r>
              <a:rPr lang="es-CL" altLang="es-CL" sz="1800" b="1" i="1" dirty="0">
                <a:solidFill>
                  <a:schemeClr val="tx2"/>
                </a:solidFill>
              </a:rPr>
              <a:t>	“Mantener las instalaciones de la unidad”.  </a:t>
            </a:r>
            <a:r>
              <a:rPr lang="es-CL" altLang="es-CL" sz="1800" i="1" dirty="0">
                <a:solidFill>
                  <a:schemeClr val="tx2"/>
                </a:solidFill>
              </a:rPr>
              <a:t>(Por calendario)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	“Efectuar Mantenimiento Preventivo”. </a:t>
            </a:r>
            <a:r>
              <a:rPr lang="es-CL" altLang="es-CL" sz="1800" i="1" dirty="0">
                <a:solidFill>
                  <a:schemeClr val="tx2"/>
                </a:solidFill>
              </a:rPr>
              <a:t>(Por calendario).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 smtClean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es-ES" altLang="es-CL" sz="1800" b="1" dirty="0">
                <a:solidFill>
                  <a:schemeClr val="tx2"/>
                </a:solidFill>
              </a:rPr>
              <a:t>3</a:t>
            </a:r>
            <a:r>
              <a:rPr lang="es-ES" altLang="es-CL" sz="1800" b="1" dirty="0" smtClean="0">
                <a:solidFill>
                  <a:schemeClr val="tx2"/>
                </a:solidFill>
              </a:rPr>
              <a:t>. </a:t>
            </a:r>
            <a:r>
              <a:rPr lang="es-ES" altLang="es-CL" sz="1800" b="1" dirty="0">
                <a:solidFill>
                  <a:schemeClr val="tx2"/>
                </a:solidFill>
              </a:rPr>
              <a:t>Periodicidad </a:t>
            </a:r>
            <a:r>
              <a:rPr lang="es-ES" altLang="es-CL" sz="1800" b="1" dirty="0" smtClean="0">
                <a:solidFill>
                  <a:schemeClr val="tx2"/>
                </a:solidFill>
              </a:rPr>
              <a:t>Por </a:t>
            </a:r>
            <a:r>
              <a:rPr lang="es-ES" altLang="es-CL" sz="1800" b="1" dirty="0">
                <a:solidFill>
                  <a:schemeClr val="tx2"/>
                </a:solidFill>
              </a:rPr>
              <a:t>Grado Actividad</a:t>
            </a:r>
            <a:r>
              <a:rPr lang="es-ES" altLang="es-CL" sz="1800" b="1" dirty="0" smtClean="0">
                <a:solidFill>
                  <a:schemeClr val="tx2"/>
                </a:solidFill>
              </a:rPr>
              <a:t>: </a:t>
            </a:r>
            <a:r>
              <a:rPr lang="es-CL" altLang="es-CL" sz="1800" dirty="0" smtClean="0">
                <a:solidFill>
                  <a:schemeClr val="tx2"/>
                </a:solidFill>
              </a:rPr>
              <a:t>Servicios </a:t>
            </a:r>
            <a:r>
              <a:rPr lang="es-CL" altLang="es-CL" sz="1800" dirty="0">
                <a:solidFill>
                  <a:schemeClr val="tx2"/>
                </a:solidFill>
              </a:rPr>
              <a:t>que se demandan cada cierto </a:t>
            </a:r>
            <a:r>
              <a:rPr lang="es-CL" altLang="es-CL" sz="1800" b="1" dirty="0">
                <a:solidFill>
                  <a:schemeClr val="tx2"/>
                </a:solidFill>
              </a:rPr>
              <a:t>TIEMPO DE USO (GRADO ACTIVIDAD), </a:t>
            </a:r>
            <a:r>
              <a:rPr lang="es-CL" altLang="es-CL" sz="1800" dirty="0">
                <a:solidFill>
                  <a:schemeClr val="tx2"/>
                </a:solidFill>
              </a:rPr>
              <a:t>para lo que debe especificarse el </a:t>
            </a:r>
            <a:r>
              <a:rPr lang="es-CL" altLang="es-CL" sz="1800" i="1" dirty="0">
                <a:solidFill>
                  <a:schemeClr val="tx2"/>
                </a:solidFill>
              </a:rPr>
              <a:t>intervalo y </a:t>
            </a:r>
            <a:r>
              <a:rPr lang="es-CL" altLang="es-CL" sz="1800" dirty="0">
                <a:solidFill>
                  <a:schemeClr val="tx2"/>
                </a:solidFill>
              </a:rPr>
              <a:t>grado de actividad</a:t>
            </a:r>
            <a:r>
              <a:rPr lang="es-CL" altLang="es-CL" sz="1800" dirty="0" smtClean="0">
                <a:solidFill>
                  <a:schemeClr val="tx2"/>
                </a:solidFill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 smtClean="0">
                <a:solidFill>
                  <a:schemeClr val="tx2"/>
                </a:solidFill>
              </a:rPr>
              <a:t>Ej.:</a:t>
            </a:r>
            <a:endParaRPr lang="es-CL" altLang="es-CL" sz="1800" b="1" i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L" altLang="es-CL" sz="1800" b="1" i="1" dirty="0">
                <a:solidFill>
                  <a:schemeClr val="tx2"/>
                </a:solidFill>
              </a:rPr>
              <a:t>	“ Mantener Generadores eléctricos”. </a:t>
            </a:r>
            <a:r>
              <a:rPr lang="es-CL" altLang="es-CL" sz="1800" i="1" dirty="0">
                <a:solidFill>
                  <a:schemeClr val="tx2"/>
                </a:solidFill>
              </a:rPr>
              <a:t>(Por </a:t>
            </a:r>
            <a:r>
              <a:rPr lang="es-CL" altLang="es-CL" sz="1800" i="1" dirty="0" err="1">
                <a:solidFill>
                  <a:schemeClr val="tx2"/>
                </a:solidFill>
              </a:rPr>
              <a:t>gdo.actividad</a:t>
            </a:r>
            <a:r>
              <a:rPr lang="es-CL" altLang="es-CL" sz="1800" i="1" dirty="0">
                <a:solidFill>
                  <a:schemeClr val="tx2"/>
                </a:solidFill>
              </a:rPr>
              <a:t> x </a:t>
            </a:r>
            <a:r>
              <a:rPr lang="es-CL" altLang="es-CL" sz="1800" i="1" dirty="0" err="1">
                <a:solidFill>
                  <a:schemeClr val="tx2"/>
                </a:solidFill>
              </a:rPr>
              <a:t>hrs.de</a:t>
            </a:r>
            <a:r>
              <a:rPr lang="es-CL" altLang="es-CL" sz="1800" i="1" dirty="0">
                <a:solidFill>
                  <a:schemeClr val="tx2"/>
                </a:solidFill>
              </a:rPr>
              <a:t> uso)</a:t>
            </a:r>
            <a:endParaRPr lang="es-CL" altLang="es-CL" sz="1800" b="1" i="1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CL" altLang="es-CL" sz="180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ES" altLang="es-CL" sz="18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1537" y="1084507"/>
            <a:ext cx="1544012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r>
              <a:rPr lang="es-ES_tradnl" altLang="es-CL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MANTENCIÓN</a:t>
            </a:r>
            <a:endParaRPr lang="es-ES_tradnl" altLang="es-CL" b="1" i="1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19</a:t>
            </a:r>
            <a:endParaRPr lang="es-CL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34027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00249" y="2660078"/>
            <a:ext cx="28961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es-ES_tradnl" altLang="es-CL" sz="2400" b="1" dirty="0" smtClean="0">
                <a:solidFill>
                  <a:schemeClr val="tx2"/>
                </a:solidFill>
              </a:rPr>
              <a:t>RECURSOS NO MONETARIOS </a:t>
            </a:r>
          </a:p>
          <a:p>
            <a:pPr algn="ctr" eaLnBrk="1" hangingPunct="1"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es-ES_tradnl" altLang="es-CL" sz="2000" b="1" dirty="0" err="1" smtClean="0">
                <a:solidFill>
                  <a:schemeClr val="tx2"/>
                </a:solidFill>
              </a:rPr>
              <a:t>PxQ</a:t>
            </a:r>
            <a:r>
              <a:rPr lang="es-ES_tradnl" altLang="es-CL" sz="2000" b="1" dirty="0" smtClean="0">
                <a:solidFill>
                  <a:schemeClr val="tx2"/>
                </a:solidFill>
              </a:rPr>
              <a:t> - GRATIFICACIONES</a:t>
            </a:r>
            <a:endParaRPr lang="es-ES_tradnl" altLang="es-CL" sz="2000" b="1" dirty="0">
              <a:solidFill>
                <a:schemeClr val="tx2"/>
              </a:solidFill>
            </a:endParaRPr>
          </a:p>
        </p:txBody>
      </p:sp>
      <p:sp>
        <p:nvSpPr>
          <p:cNvPr id="29703" name="Rectangle 3"/>
          <p:cNvSpPr>
            <a:spLocks noChangeArrowheads="1"/>
          </p:cNvSpPr>
          <p:nvPr/>
        </p:nvSpPr>
        <p:spPr bwMode="auto">
          <a:xfrm>
            <a:off x="1019175" y="1259348"/>
            <a:ext cx="103822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L" sz="1800" b="1" dirty="0" smtClean="0">
                <a:solidFill>
                  <a:schemeClr val="tx2"/>
                </a:solidFill>
              </a:rPr>
              <a:t>Recurso Gratificación lo solicitan las UURR, para el pago del personal que efectúa un apoyo en labores operativas principalmente. (Leer Libro “P” Tomo </a:t>
            </a:r>
            <a:r>
              <a:rPr lang="es-ES" altLang="es-CL" sz="1800" b="1" dirty="0">
                <a:solidFill>
                  <a:schemeClr val="tx2"/>
                </a:solidFill>
              </a:rPr>
              <a:t>N°2 Reglamento </a:t>
            </a:r>
            <a:r>
              <a:rPr lang="es-ES" altLang="es-CL" sz="1800" b="1" dirty="0" smtClean="0">
                <a:solidFill>
                  <a:schemeClr val="tx2"/>
                </a:solidFill>
              </a:rPr>
              <a:t>de Remuneraciones de la armada 7-31/1 2015, hoja 12)</a:t>
            </a:r>
            <a:endParaRPr lang="es-ES" altLang="es-CL" sz="1800" b="1" dirty="0">
              <a:solidFill>
                <a:schemeClr val="tx2"/>
              </a:solidFill>
            </a:endParaRPr>
          </a:p>
        </p:txBody>
      </p:sp>
      <p:pic>
        <p:nvPicPr>
          <p:cNvPr id="11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156" y="2017713"/>
            <a:ext cx="7432675" cy="451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20</a:t>
            </a:r>
            <a:endParaRPr lang="es-CL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50889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77194" y="694450"/>
            <a:ext cx="8840787" cy="1079500"/>
          </a:xfrm>
        </p:spPr>
        <p:txBody>
          <a:bodyPr/>
          <a:lstStyle/>
          <a:p>
            <a:pPr eaLnBrk="1" hangingPunct="1"/>
            <a:r>
              <a:rPr lang="es-ES" altLang="es-CL" sz="2400" b="1" dirty="0">
                <a:solidFill>
                  <a:schemeClr val="tx2"/>
                </a:solidFill>
              </a:rPr>
              <a:t>PROGRAMA DE PLANIFICACIÓN DE ACTIVIDADES DE LA ARMADA</a:t>
            </a:r>
            <a:br>
              <a:rPr lang="es-ES" altLang="es-CL" sz="2400" b="1" dirty="0">
                <a:solidFill>
                  <a:schemeClr val="tx2"/>
                </a:solidFill>
              </a:rPr>
            </a:b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468229" y="2301810"/>
            <a:ext cx="723629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altLang="es-CL" sz="7200" b="1" cap="all" dirty="0" smtClean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PROPACA</a:t>
            </a:r>
            <a:endParaRPr lang="es-ES" altLang="es-CL" sz="72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03389" y="4790285"/>
            <a:ext cx="8765977" cy="634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L" sz="2400" b="1" dirty="0" smtClean="0">
                <a:solidFill>
                  <a:schemeClr val="tx2"/>
                </a:solidFill>
              </a:rPr>
              <a:t>https</a:t>
            </a:r>
            <a:r>
              <a:rPr lang="es-ES" altLang="es-CL" sz="2400" b="1" dirty="0">
                <a:solidFill>
                  <a:schemeClr val="tx2"/>
                </a:solidFill>
              </a:rPr>
              <a:t>://</a:t>
            </a:r>
            <a:r>
              <a:rPr lang="es-ES" altLang="es-CL" sz="2400" b="1" dirty="0" smtClean="0">
                <a:solidFill>
                  <a:schemeClr val="tx2"/>
                </a:solidFill>
              </a:rPr>
              <a:t>propaca.armada.cl</a:t>
            </a: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304926" y="5702157"/>
            <a:ext cx="4364803" cy="634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altLang="es-CL" sz="1800" b="1" dirty="0" smtClean="0">
                <a:solidFill>
                  <a:schemeClr val="tx2"/>
                </a:solidFill>
              </a:rPr>
              <a:t>PAC GDO 5 (CN) Aldo Terzago C.</a:t>
            </a:r>
            <a:endParaRPr lang="es-ES" altLang="es-CL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87" y="1215787"/>
            <a:ext cx="12261448" cy="26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21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58510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711450" y="8159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es-ES_tradnl" altLang="es-CL" sz="2400" b="1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767" y="966103"/>
            <a:ext cx="8474826" cy="5900414"/>
          </a:xfrm>
          <a:prstGeom prst="rect">
            <a:avLst/>
          </a:prstGeo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22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25317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711450" y="8159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es-ES_tradnl" altLang="es-CL" sz="2400" b="1"/>
          </a:p>
        </p:txBody>
      </p:sp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304" y="1014977"/>
            <a:ext cx="4470568" cy="5843023"/>
          </a:xfrm>
          <a:prstGeom prst="rect">
            <a:avLst/>
          </a:prstGeom>
        </p:spPr>
      </p:pic>
      <p:sp>
        <p:nvSpPr>
          <p:cNvPr id="5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23</a:t>
            </a:r>
            <a:endParaRPr lang="es-CL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77305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466965" y="187067"/>
            <a:ext cx="78618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i="1" dirty="0" smtClean="0">
                <a:solidFill>
                  <a:schemeClr val="tx2"/>
                </a:solidFill>
              </a:rPr>
              <a:t>“ Una vez Ingresado como Responsable seleccionar Opción Menú </a:t>
            </a:r>
            <a:r>
              <a:rPr lang="es-CL" b="1" i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s-CL" b="1" i="1" dirty="0" smtClean="0">
                <a:solidFill>
                  <a:schemeClr val="tx2"/>
                </a:solidFill>
              </a:rPr>
              <a:t> Necesidad “</a:t>
            </a:r>
          </a:p>
          <a:p>
            <a:pPr marL="285750" indent="-285750">
              <a:buFontTx/>
              <a:buChar char="-"/>
            </a:pPr>
            <a:r>
              <a:rPr lang="es-CL" b="1" i="1" dirty="0" smtClean="0">
                <a:solidFill>
                  <a:schemeClr val="tx2"/>
                </a:solidFill>
              </a:rPr>
              <a:t>Puede modificar necesidades existentes o ingresar una nueva.</a:t>
            </a:r>
            <a:endParaRPr lang="es-CL" dirty="0">
              <a:solidFill>
                <a:schemeClr val="tx2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r="56069" b="28633"/>
          <a:stretch/>
        </p:blipFill>
        <p:spPr>
          <a:xfrm>
            <a:off x="1014435" y="902187"/>
            <a:ext cx="10163129" cy="5593229"/>
          </a:xfrm>
          <a:prstGeom prst="rect">
            <a:avLst/>
          </a:prstGeom>
        </p:spPr>
      </p:pic>
      <p:sp>
        <p:nvSpPr>
          <p:cNvPr id="6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24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2415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42" y="1509961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99368" y="620688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 smtClean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RESTRICCIONES</a:t>
            </a:r>
            <a:endParaRPr lang="es-ES" altLang="es-CL" sz="2800" b="1" spc="600" dirty="0">
              <a:solidFill>
                <a:srgbClr val="F2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="" xmlns:a16="http://schemas.microsoft.com/office/drawing/2014/main" id="{B6809D91-8AFC-453B-BE2B-B1DC030309EF}"/>
              </a:ext>
            </a:extLst>
          </p:cNvPr>
          <p:cNvSpPr/>
          <p:nvPr/>
        </p:nvSpPr>
        <p:spPr>
          <a:xfrm>
            <a:off x="3049561" y="2038232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 err="1" smtClean="0">
                <a:solidFill>
                  <a:schemeClr val="tx2"/>
                </a:solidFill>
              </a:rPr>
              <a:t>Subactividad</a:t>
            </a:r>
            <a:r>
              <a:rPr lang="es-CL" dirty="0" smtClean="0">
                <a:solidFill>
                  <a:schemeClr val="tx2"/>
                </a:solidFill>
              </a:rPr>
              <a:t> 1X: “Sólo recursos asociados al sostenimiento de la repartición” – </a:t>
            </a:r>
            <a:r>
              <a:rPr lang="es-CL" dirty="0" err="1" smtClean="0">
                <a:solidFill>
                  <a:schemeClr val="tx2"/>
                </a:solidFill>
              </a:rPr>
              <a:t>Items</a:t>
            </a:r>
            <a:r>
              <a:rPr lang="es-CL" dirty="0" smtClean="0">
                <a:solidFill>
                  <a:schemeClr val="tx2"/>
                </a:solidFill>
              </a:rPr>
              <a:t> Restringidos.</a:t>
            </a:r>
            <a:endParaRPr lang="es-CL" dirty="0">
              <a:solidFill>
                <a:schemeClr val="tx2"/>
              </a:solidFill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="" xmlns:a16="http://schemas.microsoft.com/office/drawing/2014/main" id="{5DA207C2-FA8D-4870-AAA2-816DEC426DF4}"/>
              </a:ext>
            </a:extLst>
          </p:cNvPr>
          <p:cNvSpPr/>
          <p:nvPr/>
        </p:nvSpPr>
        <p:spPr>
          <a:xfrm>
            <a:off x="3050910" y="2902328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Subactividades Restringidas : </a:t>
            </a:r>
            <a:r>
              <a:rPr lang="es-CL" dirty="0" smtClean="0">
                <a:solidFill>
                  <a:schemeClr val="tx2"/>
                </a:solidFill>
              </a:rPr>
              <a:t>“</a:t>
            </a:r>
            <a:r>
              <a:rPr lang="es-CL" dirty="0">
                <a:solidFill>
                  <a:schemeClr val="tx2"/>
                </a:solidFill>
              </a:rPr>
              <a:t>UT” , “1Y” , “2S”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="" xmlns:a16="http://schemas.microsoft.com/office/drawing/2014/main" id="{78B42818-AD2A-4456-89BD-517D86E195EF}"/>
              </a:ext>
            </a:extLst>
          </p:cNvPr>
          <p:cNvSpPr/>
          <p:nvPr/>
        </p:nvSpPr>
        <p:spPr>
          <a:xfrm>
            <a:off x="3049560" y="3766423"/>
            <a:ext cx="7048753" cy="11627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 smtClean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s-CL" dirty="0" smtClean="0">
                <a:solidFill>
                  <a:schemeClr val="tx2"/>
                </a:solidFill>
              </a:rPr>
              <a:t>St21 Restringido sólo para DGPA – Depto. Remuneraciones, las UURR pueden formular sólo Viáticos.</a:t>
            </a:r>
            <a:endParaRPr lang="es-CL" dirty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  <a:sym typeface="Wingdings" panose="05000000000000000000" pitchFamily="2" charset="2"/>
              </a:rPr>
              <a:t>St22-07-* , Restringido sólo para DIRECOM y Escuelas **</a:t>
            </a:r>
            <a:endParaRPr lang="es-CL" dirty="0" smtClean="0">
              <a:solidFill>
                <a:schemeClr val="tx2"/>
              </a:solidFill>
            </a:endParaRP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25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8649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942134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910989" y="620688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 smtClean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RESTRICCIONES</a:t>
            </a:r>
            <a:endParaRPr lang="es-ES" altLang="es-CL" sz="2800" b="1" spc="600" dirty="0">
              <a:solidFill>
                <a:srgbClr val="F2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="" xmlns:a16="http://schemas.microsoft.com/office/drawing/2014/main" id="{B6809D91-8AFC-453B-BE2B-B1DC030309EF}"/>
              </a:ext>
            </a:extLst>
          </p:cNvPr>
          <p:cNvSpPr/>
          <p:nvPr/>
        </p:nvSpPr>
        <p:spPr>
          <a:xfrm>
            <a:off x="3431705" y="1628800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 err="1" smtClean="0">
                <a:solidFill>
                  <a:schemeClr val="tx2"/>
                </a:solidFill>
              </a:rPr>
              <a:t>Subactividad</a:t>
            </a:r>
            <a:r>
              <a:rPr lang="es-CL" dirty="0" smtClean="0">
                <a:solidFill>
                  <a:schemeClr val="tx2"/>
                </a:solidFill>
              </a:rPr>
              <a:t> 1X: “Sólo recursos asociados al sostenimiento de la repartición” – </a:t>
            </a:r>
            <a:r>
              <a:rPr lang="es-CL" dirty="0" err="1" smtClean="0">
                <a:solidFill>
                  <a:schemeClr val="tx2"/>
                </a:solidFill>
              </a:rPr>
              <a:t>Items</a:t>
            </a:r>
            <a:r>
              <a:rPr lang="es-CL" dirty="0" smtClean="0">
                <a:solidFill>
                  <a:schemeClr val="tx2"/>
                </a:solidFill>
              </a:rPr>
              <a:t> Restringidos.</a:t>
            </a:r>
            <a:endParaRPr lang="es-CL" dirty="0">
              <a:solidFill>
                <a:schemeClr val="tx2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92896"/>
            <a:ext cx="11965070" cy="3362794"/>
          </a:xfrm>
          <a:prstGeom prst="rect">
            <a:avLst/>
          </a:prstGeom>
        </p:spPr>
      </p:pic>
      <p:sp>
        <p:nvSpPr>
          <p:cNvPr id="6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26</a:t>
            </a:r>
            <a:endParaRPr lang="es-CL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5931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942134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910989" y="620688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 smtClean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RESTRICCIONES</a:t>
            </a:r>
            <a:endParaRPr lang="es-ES" altLang="es-CL" sz="2800" b="1" spc="600" dirty="0">
              <a:solidFill>
                <a:srgbClr val="F2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506" y="2512086"/>
            <a:ext cx="11936491" cy="3477110"/>
          </a:xfrm>
          <a:prstGeom prst="rect">
            <a:avLst/>
          </a:prstGeom>
        </p:spPr>
      </p:pic>
      <p:sp>
        <p:nvSpPr>
          <p:cNvPr id="6" name="Rectángulo: esquinas redondeadas 1">
            <a:extLst>
              <a:ext uri="{FF2B5EF4-FFF2-40B4-BE49-F238E27FC236}">
                <a16:creationId xmlns="" xmlns:a16="http://schemas.microsoft.com/office/drawing/2014/main" id="{B6809D91-8AFC-453B-BE2B-B1DC030309EF}"/>
              </a:ext>
            </a:extLst>
          </p:cNvPr>
          <p:cNvSpPr/>
          <p:nvPr/>
        </p:nvSpPr>
        <p:spPr>
          <a:xfrm>
            <a:off x="3431705" y="1628800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 err="1" smtClean="0">
                <a:solidFill>
                  <a:schemeClr val="tx2"/>
                </a:solidFill>
              </a:rPr>
              <a:t>Subactividad</a:t>
            </a:r>
            <a:r>
              <a:rPr lang="es-CL" dirty="0" smtClean="0">
                <a:solidFill>
                  <a:schemeClr val="tx2"/>
                </a:solidFill>
              </a:rPr>
              <a:t> 1X: “Sólo recursos asociados al sostenimiento de la repartición” – </a:t>
            </a:r>
            <a:r>
              <a:rPr lang="es-CL" dirty="0" err="1" smtClean="0">
                <a:solidFill>
                  <a:schemeClr val="tx2"/>
                </a:solidFill>
              </a:rPr>
              <a:t>Items</a:t>
            </a:r>
            <a:r>
              <a:rPr lang="es-CL" dirty="0" smtClean="0">
                <a:solidFill>
                  <a:schemeClr val="tx2"/>
                </a:solidFill>
              </a:rPr>
              <a:t> Restringidos.</a:t>
            </a:r>
            <a:endParaRPr lang="es-CL" dirty="0">
              <a:solidFill>
                <a:schemeClr val="tx2"/>
              </a:solidFill>
            </a:endParaRP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27</a:t>
            </a:r>
            <a:endParaRPr lang="es-CL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74078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942134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910989" y="620688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 smtClean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RESTRICCIONES</a:t>
            </a:r>
            <a:endParaRPr lang="es-ES" altLang="es-CL" sz="2800" b="1" spc="600" dirty="0">
              <a:solidFill>
                <a:srgbClr val="F2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="" xmlns:a16="http://schemas.microsoft.com/office/drawing/2014/main" id="{B6809D91-8AFC-453B-BE2B-B1DC030309EF}"/>
              </a:ext>
            </a:extLst>
          </p:cNvPr>
          <p:cNvSpPr/>
          <p:nvPr/>
        </p:nvSpPr>
        <p:spPr>
          <a:xfrm>
            <a:off x="3431705" y="1628800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L" dirty="0" err="1" smtClean="0">
                <a:solidFill>
                  <a:schemeClr val="tx2"/>
                </a:solidFill>
              </a:rPr>
              <a:t>Subactividad</a:t>
            </a:r>
            <a:r>
              <a:rPr lang="es-CL" dirty="0" smtClean="0">
                <a:solidFill>
                  <a:schemeClr val="tx2"/>
                </a:solidFill>
              </a:rPr>
              <a:t> 1X: “Sólo recursos asociados al sostenimiento de la repartición” – </a:t>
            </a:r>
            <a:r>
              <a:rPr lang="es-CL" dirty="0" err="1" smtClean="0">
                <a:solidFill>
                  <a:schemeClr val="tx2"/>
                </a:solidFill>
              </a:rPr>
              <a:t>Items</a:t>
            </a:r>
            <a:r>
              <a:rPr lang="es-CL" dirty="0" smtClean="0">
                <a:solidFill>
                  <a:schemeClr val="tx2"/>
                </a:solidFill>
              </a:rPr>
              <a:t> Restringidos.</a:t>
            </a:r>
            <a:endParaRPr lang="es-CL" dirty="0">
              <a:solidFill>
                <a:schemeClr val="tx2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68" y="2534817"/>
            <a:ext cx="11955543" cy="2838846"/>
          </a:xfrm>
          <a:prstGeom prst="rect">
            <a:avLst/>
          </a:prstGeom>
        </p:spPr>
      </p:pic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28</a:t>
            </a:r>
            <a:endParaRPr lang="es-CL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49580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942134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910989" y="620688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 smtClean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RESTRICCIONES</a:t>
            </a:r>
            <a:endParaRPr lang="es-ES" altLang="es-CL" sz="2800" b="1" spc="600" dirty="0">
              <a:solidFill>
                <a:srgbClr val="F270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="" xmlns:a16="http://schemas.microsoft.com/office/drawing/2014/main" id="{5DA207C2-FA8D-4870-AAA2-816DEC426DF4}"/>
              </a:ext>
            </a:extLst>
          </p:cNvPr>
          <p:cNvSpPr/>
          <p:nvPr/>
        </p:nvSpPr>
        <p:spPr>
          <a:xfrm>
            <a:off x="3433054" y="2492896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/>
                </a:solidFill>
              </a:rPr>
              <a:t>Subactividades Restringidas : “UT” , “1Y” , “2S”</a:t>
            </a:r>
            <a:endParaRPr lang="es-CL" dirty="0">
              <a:solidFill>
                <a:schemeClr val="tx2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23" y="3328889"/>
            <a:ext cx="10977846" cy="116969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202" y="4621974"/>
            <a:ext cx="11793596" cy="1076475"/>
          </a:xfrm>
          <a:prstGeom prst="rect">
            <a:avLst/>
          </a:prstGeom>
        </p:spPr>
      </p:pic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29</a:t>
            </a:r>
            <a:endParaRPr lang="es-CL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09828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51584" y="623757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RECOMENDACIONES</a:t>
            </a: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="" xmlns:a16="http://schemas.microsoft.com/office/drawing/2014/main" id="{B6809D91-8AFC-453B-BE2B-B1DC030309EF}"/>
              </a:ext>
            </a:extLst>
          </p:cNvPr>
          <p:cNvSpPr/>
          <p:nvPr/>
        </p:nvSpPr>
        <p:spPr>
          <a:xfrm>
            <a:off x="3431705" y="1628800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Planificar con un alcance de al menos 4 años.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="" xmlns:a16="http://schemas.microsoft.com/office/drawing/2014/main" id="{5DA207C2-FA8D-4870-AAA2-816DEC426DF4}"/>
              </a:ext>
            </a:extLst>
          </p:cNvPr>
          <p:cNvSpPr/>
          <p:nvPr/>
        </p:nvSpPr>
        <p:spPr>
          <a:xfrm>
            <a:off x="3433054" y="2492896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Sobrevaloración =&gt; Fuera de Marco Irreal (baja credibilidad)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="" xmlns:a16="http://schemas.microsoft.com/office/drawing/2014/main" id="{78B42818-AD2A-4456-89BD-517D86E195EF}"/>
              </a:ext>
            </a:extLst>
          </p:cNvPr>
          <p:cNvSpPr/>
          <p:nvPr/>
        </p:nvSpPr>
        <p:spPr>
          <a:xfrm>
            <a:off x="3431704" y="3356992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DD.NN. deben ser correspondientes a las funciones del CARGO asignado. </a:t>
            </a:r>
            <a:r>
              <a:rPr lang="es-CL" dirty="0" smtClean="0">
                <a:solidFill>
                  <a:schemeClr val="tx2"/>
                </a:solidFill>
              </a:rPr>
              <a:t>Ser </a:t>
            </a:r>
            <a:r>
              <a:rPr lang="es-CL" dirty="0">
                <a:solidFill>
                  <a:schemeClr val="tx2"/>
                </a:solidFill>
              </a:rPr>
              <a:t>“</a:t>
            </a:r>
            <a:r>
              <a:rPr lang="es-CL" dirty="0" err="1">
                <a:solidFill>
                  <a:schemeClr val="tx2"/>
                </a:solidFill>
              </a:rPr>
              <a:t>autojustificadas</a:t>
            </a:r>
            <a:r>
              <a:rPr lang="es-CL" dirty="0">
                <a:solidFill>
                  <a:schemeClr val="tx2"/>
                </a:solidFill>
              </a:rPr>
              <a:t>” y </a:t>
            </a:r>
            <a:r>
              <a:rPr lang="es-CL" dirty="0" smtClean="0">
                <a:solidFill>
                  <a:schemeClr val="tx2"/>
                </a:solidFill>
              </a:rPr>
              <a:t>un </a:t>
            </a:r>
            <a:r>
              <a:rPr lang="es-CL" dirty="0">
                <a:solidFill>
                  <a:schemeClr val="tx2"/>
                </a:solidFill>
              </a:rPr>
              <a:t>real aporte.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="" xmlns:a16="http://schemas.microsoft.com/office/drawing/2014/main" id="{D9783F15-7F7C-44F5-98D3-C719B4B042F1}"/>
              </a:ext>
            </a:extLst>
          </p:cNvPr>
          <p:cNvSpPr/>
          <p:nvPr/>
        </p:nvSpPr>
        <p:spPr>
          <a:xfrm>
            <a:off x="3431703" y="4221088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Evitar costos elevados al primer año </a:t>
            </a:r>
            <a:r>
              <a:rPr lang="es-CL" dirty="0" smtClean="0">
                <a:solidFill>
                  <a:schemeClr val="tx2"/>
                </a:solidFill>
              </a:rPr>
              <a:t>=&gt; Debe </a:t>
            </a:r>
            <a:r>
              <a:rPr lang="es-CL" dirty="0">
                <a:solidFill>
                  <a:schemeClr val="tx2"/>
                </a:solidFill>
              </a:rPr>
              <a:t>ser consciente de la real disponibilidad de recursos, por eso se debe tender a aplanar la DD.NN.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="" xmlns:a16="http://schemas.microsoft.com/office/drawing/2014/main" id="{65799EFD-A666-4862-AC57-800BE3B4FD95}"/>
              </a:ext>
            </a:extLst>
          </p:cNvPr>
          <p:cNvSpPr/>
          <p:nvPr/>
        </p:nvSpPr>
        <p:spPr>
          <a:xfrm>
            <a:off x="3431703" y="5106589"/>
            <a:ext cx="7048753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>
                <a:solidFill>
                  <a:schemeClr val="tx2"/>
                </a:solidFill>
              </a:rPr>
              <a:t>Tomar en serio la Planificación=&gt; Lo que se pida puede que te lo den.</a:t>
            </a:r>
          </a:p>
        </p:txBody>
      </p:sp>
      <p:sp>
        <p:nvSpPr>
          <p:cNvPr id="12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30</a:t>
            </a:r>
            <a:endParaRPr lang="es-CL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187450" y="220411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  <p:pic>
        <p:nvPicPr>
          <p:cNvPr id="14" name="Picture 2" descr="Imagen relacionada">
            <a:extLst>
              <a:ext uri="{FF2B5EF4-FFF2-40B4-BE49-F238E27FC236}">
                <a16:creationId xmlns="" xmlns:a16="http://schemas.microsoft.com/office/drawing/2014/main" id="{048771BF-F726-4203-8348-C8DB5D007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42" y="1509961"/>
            <a:ext cx="1818105" cy="42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76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362181" y="2392501"/>
            <a:ext cx="62974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>
                <a:solidFill>
                  <a:schemeClr val="accent4">
                    <a:lumMod val="50000"/>
                  </a:schemeClr>
                </a:solidFill>
              </a:rPr>
              <a:t>DETERMINACIÓN DE NECESIDADES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50000"/>
                  </a:schemeClr>
                </a:solidFill>
              </a:rPr>
              <a:t>PROCESO ADMINISTRATIVO</a:t>
            </a:r>
          </a:p>
        </p:txBody>
      </p:sp>
    </p:spTree>
    <p:extLst>
      <p:ext uri="{BB962C8B-B14F-4D97-AF65-F5344CB8AC3E}">
        <p14:creationId xmlns:p14="http://schemas.microsoft.com/office/powerpoint/2010/main" val="282813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adroTexto 21"/>
          <p:cNvSpPr txBox="1"/>
          <p:nvPr/>
        </p:nvSpPr>
        <p:spPr>
          <a:xfrm>
            <a:off x="3826526" y="385786"/>
            <a:ext cx="4538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3200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AMBIENTES DEL SISTEMA</a:t>
            </a:r>
            <a:endParaRPr lang="es-CL" sz="3200" b="1" i="1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ángulo redondeado 20"/>
          <p:cNvSpPr/>
          <p:nvPr/>
        </p:nvSpPr>
        <p:spPr>
          <a:xfrm>
            <a:off x="1633276" y="4849389"/>
            <a:ext cx="2070226" cy="107157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633276" y="4903443"/>
            <a:ext cx="2047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Ambiente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TRABAJO </a:t>
            </a:r>
          </a:p>
          <a:p>
            <a:pPr algn="ctr"/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DD.NN. Y PPTO.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5148923" y="4858764"/>
            <a:ext cx="2070226" cy="107157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5" name="CuadroTexto 24"/>
          <p:cNvSpPr txBox="1"/>
          <p:nvPr/>
        </p:nvSpPr>
        <p:spPr>
          <a:xfrm>
            <a:off x="5164689" y="4912818"/>
            <a:ext cx="2047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Ambiente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EXPLORATORIO DD.NN.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6" name="Rectángulo redondeado 25"/>
          <p:cNvSpPr/>
          <p:nvPr/>
        </p:nvSpPr>
        <p:spPr>
          <a:xfrm>
            <a:off x="8820408" y="4903443"/>
            <a:ext cx="2070226" cy="107157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7" name="CuadroTexto 26"/>
          <p:cNvSpPr txBox="1"/>
          <p:nvPr/>
        </p:nvSpPr>
        <p:spPr>
          <a:xfrm>
            <a:off x="8842872" y="5102352"/>
            <a:ext cx="204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Ambiente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ENTRENAMIENTO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10" y="1951413"/>
            <a:ext cx="3477110" cy="2934109"/>
          </a:xfrm>
          <a:prstGeom prst="rect">
            <a:avLst/>
          </a:prstGeom>
        </p:spPr>
      </p:pic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024" y="2023866"/>
            <a:ext cx="3419952" cy="2810267"/>
          </a:xfrm>
          <a:prstGeom prst="rect">
            <a:avLst/>
          </a:prstGeom>
        </p:spPr>
      </p:pic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932" y="2140810"/>
            <a:ext cx="3429479" cy="2695951"/>
          </a:xfrm>
          <a:prstGeom prst="rect">
            <a:avLst/>
          </a:prstGeom>
        </p:spPr>
      </p:pic>
      <p:sp>
        <p:nvSpPr>
          <p:cNvPr id="12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31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3662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00" y="2145984"/>
            <a:ext cx="2907184" cy="245318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770" y="2122307"/>
            <a:ext cx="3012400" cy="2476863"/>
          </a:xfrm>
          <a:prstGeom prst="rect">
            <a:avLst/>
          </a:prstGeom>
        </p:spPr>
      </p:pic>
      <p:sp>
        <p:nvSpPr>
          <p:cNvPr id="21" name="Rectángulo redondeado 20"/>
          <p:cNvSpPr/>
          <p:nvPr/>
        </p:nvSpPr>
        <p:spPr>
          <a:xfrm>
            <a:off x="1633276" y="4849389"/>
            <a:ext cx="2070226" cy="107157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633276" y="4903443"/>
            <a:ext cx="2047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Ambiente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TRABAJO </a:t>
            </a:r>
          </a:p>
          <a:p>
            <a:pPr algn="ctr"/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DD.NN. Y PPTO.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4565090" y="4854907"/>
            <a:ext cx="2070226" cy="107157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5" name="CuadroTexto 24"/>
          <p:cNvSpPr txBox="1"/>
          <p:nvPr/>
        </p:nvSpPr>
        <p:spPr>
          <a:xfrm>
            <a:off x="4565090" y="4908961"/>
            <a:ext cx="2047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Ambiente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EXPLORATORIO DD.NN.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786095" y="951293"/>
            <a:ext cx="7233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 smtClean="0">
                <a:solidFill>
                  <a:srgbClr val="003E5A"/>
                </a:solidFill>
              </a:rPr>
              <a:t>CICLO DE VIDA EN PROPACA</a:t>
            </a:r>
            <a:endParaRPr lang="es-CL" sz="3200" b="1" dirty="0">
              <a:solidFill>
                <a:srgbClr val="003E5A"/>
              </a:solidFill>
            </a:endParaRPr>
          </a:p>
          <a:p>
            <a:endParaRPr lang="es-CL" sz="3200" b="1" dirty="0">
              <a:solidFill>
                <a:srgbClr val="003E5A"/>
              </a:solidFill>
            </a:endParaRPr>
          </a:p>
        </p:txBody>
      </p:sp>
      <p:sp>
        <p:nvSpPr>
          <p:cNvPr id="2" name="Flecha doblada 1"/>
          <p:cNvSpPr/>
          <p:nvPr/>
        </p:nvSpPr>
        <p:spPr>
          <a:xfrm rot="16200000">
            <a:off x="5469600" y="2995103"/>
            <a:ext cx="525295" cy="6574859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244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3" name="Flecha derecha 2"/>
          <p:cNvSpPr/>
          <p:nvPr/>
        </p:nvSpPr>
        <p:spPr>
          <a:xfrm>
            <a:off x="4427621" y="3213575"/>
            <a:ext cx="2720642" cy="2887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CuadroTexto 4"/>
          <p:cNvSpPr txBox="1"/>
          <p:nvPr/>
        </p:nvSpPr>
        <p:spPr>
          <a:xfrm>
            <a:off x="1366494" y="1439522"/>
            <a:ext cx="26037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000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(Octubre a Febrero)</a:t>
            </a:r>
          </a:p>
          <a:p>
            <a:pPr algn="ctr"/>
            <a:r>
              <a:rPr lang="es-CL" sz="2000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Presupuestario + 1</a:t>
            </a:r>
            <a:endParaRPr lang="es-CL" sz="2000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7575505" y="1452131"/>
            <a:ext cx="2310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2000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(Marzo a Diciembre)</a:t>
            </a:r>
          </a:p>
          <a:p>
            <a:pPr algn="ctr"/>
            <a:r>
              <a:rPr lang="es-CL" sz="2000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Presupuestario</a:t>
            </a:r>
            <a:endParaRPr lang="es-CL" sz="2000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lecha derecha 16"/>
          <p:cNvSpPr/>
          <p:nvPr/>
        </p:nvSpPr>
        <p:spPr>
          <a:xfrm rot="5400000">
            <a:off x="8631438" y="6020445"/>
            <a:ext cx="487715" cy="2887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Flecha derecha 17"/>
          <p:cNvSpPr/>
          <p:nvPr/>
        </p:nvSpPr>
        <p:spPr>
          <a:xfrm>
            <a:off x="-972151" y="3213575"/>
            <a:ext cx="749061" cy="2887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9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32</a:t>
            </a:r>
            <a:endParaRPr lang="es-CL" dirty="0"/>
          </a:p>
        </p:txBody>
      </p:sp>
      <p:sp>
        <p:nvSpPr>
          <p:cNvPr id="20" name="CuadroTexto 19"/>
          <p:cNvSpPr txBox="1"/>
          <p:nvPr/>
        </p:nvSpPr>
        <p:spPr>
          <a:xfrm>
            <a:off x="3826526" y="385786"/>
            <a:ext cx="4538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3200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AMBIENTES DEL SISTEMA</a:t>
            </a:r>
            <a:endParaRPr lang="es-CL" sz="3200" b="1" i="1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50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0.5026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-0.24896 -0.000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-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0.51536 -0.010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68" y="-53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0.51784 -0.0060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85" y="-30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24049 -0.00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-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-0.23958 0.002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-3.33333E-6 L 0.10586 0.00162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 animBg="1"/>
      <p:bldP spid="25" grpId="0"/>
      <p:bldP spid="2" grpId="0" animBg="1"/>
      <p:bldP spid="3" grpId="0" animBg="1"/>
      <p:bldP spid="5" grpId="0"/>
      <p:bldP spid="16" grpId="0"/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362181" y="2392501"/>
            <a:ext cx="62974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DETERMINACIÓN DE NECESIDADES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50000"/>
                  </a:schemeClr>
                </a:solidFill>
              </a:rPr>
              <a:t>PROCESO ADMINISTRATIVO</a:t>
            </a:r>
          </a:p>
        </p:txBody>
      </p:sp>
    </p:spTree>
    <p:extLst>
      <p:ext uri="{BB962C8B-B14F-4D97-AF65-F5344CB8AC3E}">
        <p14:creationId xmlns:p14="http://schemas.microsoft.com/office/powerpoint/2010/main" val="180279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53172" y="213362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Administración y Control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072382" y="1844824"/>
            <a:ext cx="8352928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200000"/>
              </a:lnSpc>
              <a:spcBef>
                <a:spcPct val="0"/>
              </a:spcBef>
              <a:buClr>
                <a:srgbClr val="E34C0F"/>
              </a:buClr>
              <a:buFont typeface="Wingdings" pitchFamily="2" charset="2"/>
              <a:buChar char="§"/>
            </a:pPr>
            <a:endParaRPr lang="es-ES" altLang="es-CL" sz="1800" b="1" dirty="0">
              <a:solidFill>
                <a:srgbClr val="18469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164667" y="1708303"/>
            <a:ext cx="5260644" cy="136065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es-C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just">
              <a:defRPr/>
            </a:pPr>
            <a:r>
              <a:rPr lang="es-ES" altLang="es-CL" sz="2000" i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“Mantener </a:t>
            </a:r>
            <a:r>
              <a:rPr lang="es-ES" altLang="es-CL" sz="2000" i="1" dirty="0" smtClean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actualizada </a:t>
            </a:r>
            <a:r>
              <a:rPr lang="es-ES" altLang="es-CL" sz="2000" i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 vigente la configuración Orgánica de las UE en PROPACA</a:t>
            </a:r>
            <a:r>
              <a:rPr lang="es-ES" altLang="es-CL" sz="2000" i="1" dirty="0" smtClean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”.</a:t>
            </a:r>
            <a:endParaRPr lang="es-ES" altLang="es-CL" sz="2000" i="1" dirty="0">
              <a:solidFill>
                <a:schemeClr val="tx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2711624" y="1988840"/>
            <a:ext cx="2232248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>
                <a:ln w="0"/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ADMINISTRACIÓN</a:t>
            </a:r>
          </a:p>
        </p:txBody>
      </p:sp>
      <p:sp>
        <p:nvSpPr>
          <p:cNvPr id="4" name="Rectángulo redondeado 3"/>
          <p:cNvSpPr/>
          <p:nvPr/>
        </p:nvSpPr>
        <p:spPr>
          <a:xfrm>
            <a:off x="1851943" y="3573016"/>
            <a:ext cx="2583458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s-C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Administrar Usuarios</a:t>
            </a:r>
          </a:p>
        </p:txBody>
      </p:sp>
      <p:sp>
        <p:nvSpPr>
          <p:cNvPr id="9" name="Rectángulo redondeado 8"/>
          <p:cNvSpPr/>
          <p:nvPr/>
        </p:nvSpPr>
        <p:spPr>
          <a:xfrm>
            <a:off x="4864826" y="3573470"/>
            <a:ext cx="2583458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s-C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Administrar Cargos</a:t>
            </a:r>
          </a:p>
          <a:p>
            <a:pPr algn="ctr"/>
            <a:endParaRPr lang="es-CL" dirty="0"/>
          </a:p>
        </p:txBody>
      </p:sp>
      <p:sp>
        <p:nvSpPr>
          <p:cNvPr id="10" name="Rectángulo redondeado 9"/>
          <p:cNvSpPr/>
          <p:nvPr/>
        </p:nvSpPr>
        <p:spPr>
          <a:xfrm>
            <a:off x="7841852" y="3565521"/>
            <a:ext cx="2583458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s-C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Asignar </a:t>
            </a:r>
            <a:r>
              <a:rPr lang="es-CL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SubActividades</a:t>
            </a:r>
            <a:endParaRPr lang="es-CL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(Planificador ME)</a:t>
            </a:r>
          </a:p>
        </p:txBody>
      </p:sp>
      <p:sp>
        <p:nvSpPr>
          <p:cNvPr id="12" name="Rectángulo redondeado 28"/>
          <p:cNvSpPr/>
          <p:nvPr/>
        </p:nvSpPr>
        <p:spPr>
          <a:xfrm>
            <a:off x="8040216" y="4640436"/>
            <a:ext cx="2271032" cy="145286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s-CL" sz="1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TAREAS</a:t>
            </a:r>
          </a:p>
        </p:txBody>
      </p:sp>
      <p:sp>
        <p:nvSpPr>
          <p:cNvPr id="13" name="Rectángulo redondeado 27"/>
          <p:cNvSpPr/>
          <p:nvPr/>
        </p:nvSpPr>
        <p:spPr>
          <a:xfrm>
            <a:off x="8345911" y="5079942"/>
            <a:ext cx="1794849" cy="101335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s-CL" sz="1200" b="1" spc="50" dirty="0">
                <a:ln w="11430"/>
                <a:solidFill>
                  <a:schemeClr val="accent2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ACTIVIDADES</a:t>
            </a:r>
          </a:p>
        </p:txBody>
      </p:sp>
      <p:sp>
        <p:nvSpPr>
          <p:cNvPr id="14" name="Rectángulo redondeado 29"/>
          <p:cNvSpPr/>
          <p:nvPr/>
        </p:nvSpPr>
        <p:spPr>
          <a:xfrm>
            <a:off x="8701148" y="5486356"/>
            <a:ext cx="1355293" cy="5349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L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SUB ACTIVIDADES</a:t>
            </a:r>
          </a:p>
        </p:txBody>
      </p:sp>
      <p:pic>
        <p:nvPicPr>
          <p:cNvPr id="15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1" y="4221089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/>
          <p:cNvSpPr txBox="1"/>
          <p:nvPr/>
        </p:nvSpPr>
        <p:spPr>
          <a:xfrm>
            <a:off x="2344444" y="4973046"/>
            <a:ext cx="2090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err="1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Aut.Adm</a:t>
            </a:r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</a:t>
            </a:r>
            <a:r>
              <a:rPr lang="es-CL" dirty="0" err="1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Adm.Gral</a:t>
            </a:r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Administrador MA</a:t>
            </a:r>
          </a:p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ME</a:t>
            </a:r>
          </a:p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UE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4"/>
          <a:srcRect r="41236" b="45050"/>
          <a:stretch/>
        </p:blipFill>
        <p:spPr bwMode="auto">
          <a:xfrm>
            <a:off x="5084996" y="4179548"/>
            <a:ext cx="2327701" cy="1681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34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0684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787857" y="805218"/>
            <a:ext cx="10158482" cy="580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  <a:tab pos="1609725" algn="l"/>
              </a:tabLst>
            </a:pPr>
            <a:r>
              <a:rPr lang="es-ES" altLang="es-CL" b="1" u="sng" dirty="0" smtClean="0">
                <a:solidFill>
                  <a:schemeClr val="tx2"/>
                </a:solidFill>
              </a:rPr>
              <a:t>	</a:t>
            </a:r>
            <a:r>
              <a:rPr lang="es-ES" altLang="es-CL" b="1" dirty="0" smtClean="0">
                <a:solidFill>
                  <a:schemeClr val="tx2"/>
                </a:solidFill>
              </a:rPr>
              <a:t>	</a:t>
            </a:r>
            <a:r>
              <a:rPr lang="es-ES" altLang="es-CL" b="1" u="sng" dirty="0" smtClean="0">
                <a:solidFill>
                  <a:schemeClr val="tx2"/>
                </a:solidFill>
              </a:rPr>
              <a:t>Administrar </a:t>
            </a:r>
            <a:r>
              <a:rPr lang="es-ES" altLang="es-CL" b="1" u="sng" dirty="0">
                <a:solidFill>
                  <a:schemeClr val="tx2"/>
                </a:solidFill>
              </a:rPr>
              <a:t>Cuentas de </a:t>
            </a:r>
            <a:r>
              <a:rPr lang="es-ES" altLang="es-CL" b="1" u="sng" dirty="0" smtClean="0">
                <a:solidFill>
                  <a:schemeClr val="tx2"/>
                </a:solidFill>
              </a:rPr>
              <a:t>Usuario</a:t>
            </a:r>
          </a:p>
          <a:p>
            <a:pPr marL="449263" indent="-355600" algn="just" eaLnBrk="1" hangingPunct="1">
              <a:lnSpc>
                <a:spcPct val="150000"/>
              </a:lnSpc>
              <a:spcBef>
                <a:spcPct val="0"/>
              </a:spcBef>
              <a:tabLst>
                <a:tab pos="0" algn="l"/>
              </a:tabLst>
            </a:pPr>
            <a:r>
              <a:rPr lang="es-ES" altLang="es-CL" sz="28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Autoridad Administradora </a:t>
            </a:r>
            <a:r>
              <a:rPr lang="es-ES" altLang="es-CL" sz="2800" dirty="0">
                <a:solidFill>
                  <a:schemeClr val="tx2"/>
                </a:solidFill>
                <a:sym typeface="Wingdings" panose="05000000000000000000" pitchFamily="2" charset="2"/>
              </a:rPr>
              <a:t>“Administrador General</a:t>
            </a:r>
            <a:r>
              <a:rPr lang="es-ES" altLang="es-CL" sz="2800" dirty="0" smtClean="0">
                <a:solidFill>
                  <a:schemeClr val="tx2"/>
                </a:solidFill>
                <a:sym typeface="Wingdings" panose="05000000000000000000" pitchFamily="2" charset="2"/>
              </a:rPr>
              <a:t>”</a:t>
            </a:r>
          </a:p>
          <a:p>
            <a:pPr marL="449263" indent="0" algn="just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Administrador 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Salino	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Respaldo 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No 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Monetario	</a:t>
            </a:r>
          </a:p>
          <a:p>
            <a:pPr marL="449263" indent="0" algn="just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Planificador 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MA	Administrador 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MA	Control 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Gratificaciones	Partida 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Salvataje</a:t>
            </a:r>
          </a:p>
          <a:p>
            <a:pPr marL="449263" indent="-355600" algn="just" eaLnBrk="1" hangingPunct="1">
              <a:lnSpc>
                <a:spcPct val="150000"/>
              </a:lnSpc>
              <a:spcBef>
                <a:spcPct val="0"/>
              </a:spcBef>
              <a:tabLst>
                <a:tab pos="0" algn="l"/>
              </a:tabLst>
            </a:pPr>
            <a:r>
              <a:rPr lang="es-ES" altLang="es-CL" sz="2800" b="1" dirty="0">
                <a:solidFill>
                  <a:schemeClr val="tx2"/>
                </a:solidFill>
                <a:sym typeface="Wingdings" panose="05000000000000000000" pitchFamily="2" charset="2"/>
              </a:rPr>
              <a:t>Mando Administrador  “Administrador MA”</a:t>
            </a:r>
          </a:p>
          <a:p>
            <a:pPr marL="449263" indent="0" algn="just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Planificador 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ME	Consultor MA</a:t>
            </a:r>
          </a:p>
          <a:p>
            <a:pPr marL="449263" indent="-355600" algn="just" eaLnBrk="1" hangingPunct="1">
              <a:lnSpc>
                <a:spcPct val="150000"/>
              </a:lnSpc>
              <a:spcBef>
                <a:spcPct val="0"/>
              </a:spcBef>
              <a:tabLst>
                <a:tab pos="0" algn="l"/>
              </a:tabLst>
            </a:pPr>
            <a:r>
              <a:rPr lang="es-ES" altLang="es-CL" sz="28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Mando </a:t>
            </a:r>
            <a:r>
              <a:rPr lang="es-ES" altLang="es-CL" sz="2800" b="1" dirty="0">
                <a:solidFill>
                  <a:schemeClr val="tx2"/>
                </a:solidFill>
                <a:sym typeface="Wingdings" panose="05000000000000000000" pitchFamily="2" charset="2"/>
              </a:rPr>
              <a:t>Ejecutor  “Planificador ME”</a:t>
            </a:r>
          </a:p>
          <a:p>
            <a:pPr marL="449263" indent="0" algn="just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Planificador 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UE	Consultores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	Supervisores	</a:t>
            </a: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Responsables</a:t>
            </a:r>
          </a:p>
          <a:p>
            <a:pPr marL="449263" indent="-355600" algn="just" eaLnBrk="1" hangingPunct="1">
              <a:lnSpc>
                <a:spcPct val="150000"/>
              </a:lnSpc>
              <a:spcBef>
                <a:spcPct val="0"/>
              </a:spcBef>
              <a:tabLst>
                <a:tab pos="0" algn="l"/>
              </a:tabLst>
            </a:pPr>
            <a:r>
              <a:rPr lang="es-ES" altLang="es-CL" sz="28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Unidad </a:t>
            </a:r>
            <a:r>
              <a:rPr lang="es-ES" altLang="es-CL" sz="2800" b="1" dirty="0">
                <a:solidFill>
                  <a:schemeClr val="tx2"/>
                </a:solidFill>
                <a:sym typeface="Wingdings" panose="05000000000000000000" pitchFamily="2" charset="2"/>
              </a:rPr>
              <a:t>Ejecutora  “Planificador UE”</a:t>
            </a:r>
          </a:p>
          <a:p>
            <a:pPr marL="449263" indent="0" algn="just" eaLnBrk="1" hangingPunct="1">
              <a:lnSpc>
                <a:spcPct val="15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es-ES" altLang="es-CL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			Consultores</a:t>
            </a:r>
            <a:r>
              <a:rPr lang="es-ES" altLang="es-CL" sz="1800" dirty="0">
                <a:solidFill>
                  <a:srgbClr val="FF0000"/>
                </a:solidFill>
                <a:sym typeface="Wingdings" panose="05000000000000000000" pitchFamily="2" charset="2"/>
              </a:rPr>
              <a:t>	Supervisores	Responsables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s-ES" altLang="es-CL" sz="1600" dirty="0">
              <a:solidFill>
                <a:schemeClr val="tx2"/>
              </a:solidFill>
              <a:sym typeface="Wingdings" panose="05000000000000000000" pitchFamily="2" charset="2"/>
            </a:endParaRPr>
          </a:p>
        </p:txBody>
      </p:sp>
      <p:sp>
        <p:nvSpPr>
          <p:cNvPr id="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35</a:t>
            </a:r>
            <a:endParaRPr lang="es-CL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53172" y="213362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Administración y Control</a:t>
            </a:r>
          </a:p>
        </p:txBody>
      </p:sp>
    </p:spTree>
    <p:extLst>
      <p:ext uri="{BB962C8B-B14F-4D97-AF65-F5344CB8AC3E}">
        <p14:creationId xmlns:p14="http://schemas.microsoft.com/office/powerpoint/2010/main" val="13968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83733" y="1140479"/>
            <a:ext cx="10066867" cy="2142066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s-ES" altLang="es-CL" sz="2400" b="1" dirty="0">
                <a:solidFill>
                  <a:schemeClr val="tx2"/>
                </a:solidFill>
              </a:rPr>
              <a:t>PRINCIPALES TAREAS</a:t>
            </a:r>
            <a:r>
              <a:rPr lang="es-ES" altLang="es-CL" sz="2400" b="1" dirty="0" smtClean="0">
                <a:solidFill>
                  <a:schemeClr val="tx2"/>
                </a:solidFill>
              </a:rPr>
              <a:t>:</a:t>
            </a:r>
            <a:r>
              <a:rPr lang="es-ES" altLang="es-CL" sz="2400" b="1" dirty="0">
                <a:solidFill>
                  <a:schemeClr val="tx2"/>
                </a:solidFill>
              </a:rPr>
              <a:t/>
            </a:r>
            <a:br>
              <a:rPr lang="es-ES" altLang="es-CL" sz="2400" b="1" dirty="0">
                <a:solidFill>
                  <a:schemeClr val="tx2"/>
                </a:solidFill>
              </a:rPr>
            </a:br>
            <a:r>
              <a:rPr lang="es-ES" altLang="es-CL" sz="2000" b="1" dirty="0">
                <a:solidFill>
                  <a:schemeClr val="tx2"/>
                </a:solidFill>
              </a:rPr>
              <a:t>1.- Definir y administrar </a:t>
            </a:r>
            <a:r>
              <a:rPr lang="es-ES" altLang="es-CL" sz="1800" b="1" dirty="0">
                <a:solidFill>
                  <a:schemeClr val="tx2"/>
                </a:solidFill>
              </a:rPr>
              <a:t>Estructura Orgánica en PROPACA.</a:t>
            </a:r>
            <a:br>
              <a:rPr lang="es-ES" altLang="es-CL" sz="1800" b="1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</a:rPr>
              <a:t>La organización va cambiando, a todo nivel, se debe procurar que en PROPACA refleje la orgánica interna de las UUEE, por ello debe siempre mantener actualizado:</a:t>
            </a:r>
            <a:br>
              <a:rPr lang="es-ES" altLang="es-CL" sz="1600" dirty="0">
                <a:solidFill>
                  <a:schemeClr val="tx2"/>
                </a:solidFill>
              </a:rPr>
            </a:b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es-ES" altLang="es-CL" sz="1400" dirty="0">
                <a:solidFill>
                  <a:schemeClr val="tx2"/>
                </a:solidFill>
              </a:rPr>
              <a:t>Los Cargos en </a:t>
            </a:r>
            <a:r>
              <a:rPr lang="es-ES" altLang="es-CL" sz="1400" dirty="0" smtClean="0">
                <a:solidFill>
                  <a:schemeClr val="tx2"/>
                </a:solidFill>
              </a:rPr>
              <a:t>PROPACA.</a:t>
            </a:r>
            <a:r>
              <a:rPr lang="es-ES" altLang="es-CL" sz="1400" dirty="0">
                <a:solidFill>
                  <a:schemeClr val="tx2"/>
                </a:solidFill>
              </a:rPr>
              <a:t/>
            </a:r>
            <a:br>
              <a:rPr lang="es-ES" altLang="es-CL" sz="1400" dirty="0">
                <a:solidFill>
                  <a:schemeClr val="tx2"/>
                </a:solidFill>
              </a:rPr>
            </a:b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es-ES" altLang="es-CL" sz="1400" dirty="0">
                <a:solidFill>
                  <a:schemeClr val="tx2"/>
                </a:solidFill>
              </a:rPr>
              <a:t>Las Cuentas de Usuario</a:t>
            </a:r>
            <a:r>
              <a:rPr lang="es-ES" altLang="es-CL" sz="1400" dirty="0" smtClean="0">
                <a:solidFill>
                  <a:schemeClr val="tx2"/>
                </a:solidFill>
              </a:rPr>
              <a:t>.</a:t>
            </a: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062566" y="3014133"/>
            <a:ext cx="10066867" cy="320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s-ES" altLang="es-CL" sz="2000" b="1" dirty="0">
                <a:solidFill>
                  <a:schemeClr val="tx2"/>
                </a:solidFill>
              </a:rPr>
              <a:t>2.- Asegurar la </a:t>
            </a:r>
            <a:r>
              <a:rPr lang="es-ES" altLang="es-CL" sz="2000" b="1" dirty="0" err="1">
                <a:solidFill>
                  <a:schemeClr val="tx2"/>
                </a:solidFill>
              </a:rPr>
              <a:t>disponibilización</a:t>
            </a:r>
            <a:r>
              <a:rPr lang="es-ES" altLang="es-CL" sz="2000" b="1" dirty="0">
                <a:solidFill>
                  <a:schemeClr val="tx2"/>
                </a:solidFill>
              </a:rPr>
              <a:t> de los datos</a:t>
            </a:r>
            <a:r>
              <a:rPr lang="es-ES" altLang="es-CL" sz="1800" b="1" dirty="0">
                <a:solidFill>
                  <a:schemeClr val="tx2"/>
                </a:solidFill>
              </a:rPr>
              <a:t>.</a:t>
            </a:r>
            <a:br>
              <a:rPr lang="es-ES" altLang="es-CL" sz="1800" b="1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</a:rPr>
              <a:t>Principalmente en la determinación de necesidades, es necesario tener actualizada y disponibles las </a:t>
            </a:r>
            <a:r>
              <a:rPr lang="es-ES" altLang="es-CL" sz="1600" dirty="0" err="1">
                <a:solidFill>
                  <a:schemeClr val="tx2"/>
                </a:solidFill>
              </a:rPr>
              <a:t>subactividades</a:t>
            </a:r>
            <a:r>
              <a:rPr lang="es-ES" altLang="es-CL" sz="1600" dirty="0">
                <a:solidFill>
                  <a:schemeClr val="tx2"/>
                </a:solidFill>
              </a:rPr>
              <a:t>, Clasificador de Gastos, Valores Recursos No Monetarios y </a:t>
            </a:r>
            <a:r>
              <a:rPr lang="es-ES" altLang="es-CL" sz="1600" dirty="0" err="1">
                <a:solidFill>
                  <a:schemeClr val="tx2"/>
                </a:solidFill>
              </a:rPr>
              <a:t>PxQ</a:t>
            </a:r>
            <a:r>
              <a:rPr lang="es-ES" altLang="es-CL" sz="1600" dirty="0">
                <a:solidFill>
                  <a:schemeClr val="tx2"/>
                </a:solidFill>
              </a:rPr>
              <a:t> a las UUEE:</a:t>
            </a:r>
            <a:br>
              <a:rPr lang="es-ES" altLang="es-CL" sz="1600" dirty="0">
                <a:solidFill>
                  <a:schemeClr val="tx2"/>
                </a:solidFill>
              </a:rPr>
            </a:b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Administración Catálogo EMGA (Administrador General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EMGA).</a:t>
            </a:r>
            <a:endParaRPr lang="es-ES" altLang="es-CL" sz="1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 Asignación de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Subactividad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 Nivel Mando Administrador, Unidad Ejecutora (Administrador MA y Planificador ME).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 Clasificador de Gastos (Proceso AUTOMÁTICO de obtención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Catálogo).</a:t>
            </a:r>
            <a:endParaRPr lang="es-ES" altLang="es-CL" sz="1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 Valores Recursos No Monetarios ( DGSA, Administrador General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EMGA)</a:t>
            </a:r>
            <a:endParaRPr lang="es-ES" altLang="es-CL" sz="1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 Valores Base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PxQ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 ( DGPA, DGSA,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Aut.Financiera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 – Administrador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(DIRECPRESUP))</a:t>
            </a: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36</a:t>
            </a:r>
            <a:endParaRPr lang="es-CL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53172" y="213362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Administración y Control</a:t>
            </a:r>
          </a:p>
        </p:txBody>
      </p:sp>
    </p:spTree>
    <p:extLst>
      <p:ext uri="{BB962C8B-B14F-4D97-AF65-F5344CB8AC3E}">
        <p14:creationId xmlns:p14="http://schemas.microsoft.com/office/powerpoint/2010/main" val="389692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68388" y="1053457"/>
            <a:ext cx="10058400" cy="2452792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s-ES" altLang="es-CL" sz="2000" b="1" dirty="0" smtClean="0">
                <a:solidFill>
                  <a:schemeClr val="tx2"/>
                </a:solidFill>
              </a:rPr>
              <a:t>3.- </a:t>
            </a:r>
            <a:r>
              <a:rPr lang="es-ES" altLang="es-CL" sz="2000" b="1" dirty="0">
                <a:solidFill>
                  <a:schemeClr val="tx2"/>
                </a:solidFill>
              </a:rPr>
              <a:t>Velar por la veracidad y consistencia de la información</a:t>
            </a:r>
            <a:r>
              <a:rPr lang="es-ES" altLang="es-CL" sz="1800" b="1" dirty="0">
                <a:solidFill>
                  <a:schemeClr val="tx2"/>
                </a:solidFill>
              </a:rPr>
              <a:t>.</a:t>
            </a:r>
            <a:br>
              <a:rPr lang="es-ES" altLang="es-CL" sz="1800" b="1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</a:rPr>
              <a:t>Existen opciones en el sistema que permiten revisar y verificar la información existente:</a:t>
            </a:r>
            <a:br>
              <a:rPr lang="es-ES" altLang="es-CL" sz="1600" dirty="0">
                <a:solidFill>
                  <a:schemeClr val="tx2"/>
                </a:solidFill>
              </a:rPr>
            </a:b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Orgánica PROPACA Actualizada (Consultas </a:t>
            </a: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Orgánica PROPACA)</a:t>
            </a:r>
            <a:r>
              <a:rPr lang="es-ES" altLang="es-CL" sz="1600" dirty="0">
                <a:solidFill>
                  <a:schemeClr val="tx2"/>
                </a:solidFill>
              </a:rPr>
              <a:t/>
            </a:r>
            <a:br>
              <a:rPr lang="es-ES" altLang="es-CL" sz="1600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es-ES" altLang="es-CL" sz="1600" dirty="0">
                <a:solidFill>
                  <a:schemeClr val="tx2"/>
                </a:solidFill>
              </a:rPr>
              <a:t>Cargos sin necesidades (Mantención </a:t>
            </a: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Cargos</a:t>
            </a: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)</a:t>
            </a:r>
            <a:r>
              <a:rPr lang="es-ES" altLang="es-CL" sz="1600" dirty="0">
                <a:solidFill>
                  <a:schemeClr val="tx2"/>
                </a:solidFill>
              </a:rPr>
              <a:t/>
            </a:r>
            <a:br>
              <a:rPr lang="es-ES" altLang="es-CL" sz="1600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 Sub Actividades sin Asignar (</a:t>
            </a:r>
            <a:r>
              <a:rPr lang="es-ES" altLang="es-CL" sz="1600" dirty="0" err="1" smtClean="0">
                <a:solidFill>
                  <a:schemeClr val="tx2"/>
                </a:solidFill>
                <a:sym typeface="Wingdings" panose="05000000000000000000" pitchFamily="2" charset="2"/>
              </a:rPr>
              <a:t>Matención</a:t>
            </a: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  Asignación </a:t>
            </a: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Subactividad).</a:t>
            </a:r>
            <a:b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</a:b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 Consistencia en la Determinación de Necesidades (Control </a:t>
            </a: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Verifica </a:t>
            </a: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Datos)</a:t>
            </a:r>
            <a:b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</a:br>
            <a:r>
              <a:rPr lang="es-ES" altLang="es-CL" sz="1600" dirty="0">
                <a:solidFill>
                  <a:schemeClr val="tx2"/>
                </a:solidFill>
                <a:sym typeface="Wingdings" panose="05000000000000000000" pitchFamily="2" charset="2"/>
              </a:rPr>
              <a:t> Revisar cambios o ajustes a necesidades </a:t>
            </a:r>
            <a:r>
              <a:rPr lang="es-ES" altLang="es-CL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(Control  Bitácora)</a:t>
            </a:r>
            <a:endParaRPr lang="es-ES" altLang="es-CL" sz="1600" b="1" dirty="0">
              <a:solidFill>
                <a:schemeClr val="tx2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092200" y="3458630"/>
            <a:ext cx="10058400" cy="297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s-ES" altLang="es-CL" sz="1800" b="1" dirty="0">
                <a:solidFill>
                  <a:schemeClr val="tx2"/>
                </a:solidFill>
              </a:rPr>
              <a:t>4.- Otras </a:t>
            </a:r>
            <a:r>
              <a:rPr lang="es-ES" altLang="es-CL" sz="1600" b="1" dirty="0">
                <a:solidFill>
                  <a:schemeClr val="tx2"/>
                </a:solidFill>
              </a:rPr>
              <a:t>.</a:t>
            </a:r>
            <a:br>
              <a:rPr lang="es-ES" altLang="es-CL" sz="1600" b="1" dirty="0">
                <a:solidFill>
                  <a:schemeClr val="tx2"/>
                </a:solidFill>
              </a:rPr>
            </a:br>
            <a:r>
              <a:rPr lang="es-ES" altLang="es-CL" sz="1600" dirty="0">
                <a:solidFill>
                  <a:schemeClr val="tx2"/>
                </a:solidFill>
              </a:rPr>
              <a:t>Existen consultas de ayuda orientado a: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Conocer el escenario de aprobación de las necesidades (Estadística necesidades - Gráficos)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el grado de actividad de un usuario (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Mantención  Cuentas  </a:t>
            </a:r>
            <a:r>
              <a:rPr lang="es-ES" altLang="es-CL" sz="1400" dirty="0" err="1" smtClean="0">
                <a:solidFill>
                  <a:schemeClr val="tx2"/>
                </a:solidFill>
                <a:sym typeface="Wingdings" panose="05000000000000000000" pitchFamily="2" charset="2"/>
              </a:rPr>
              <a:t>Logs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).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las Dependencias de una Unidad Ejecutora (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Consulta  Mandos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y Dependencias)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el Clasificador de Gastos (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Consulta  Plan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de Cuentas)</a:t>
            </a: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el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Rate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 de Cambio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(Moneda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presente en pantallas de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formulación)</a:t>
            </a:r>
            <a:endParaRPr lang="es-ES" altLang="es-CL" sz="1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Factores No Monetarios (Consulta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Factores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No Monetarios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)</a:t>
            </a:r>
            <a:endParaRPr lang="es-ES" altLang="es-CL" sz="14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Conocer Catálogo EMGA de 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Tareas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, Actividad y Subactividad (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Consulta  Catálogo 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Tarea –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Activ</a:t>
            </a:r>
            <a:r>
              <a:rPr lang="es-ES" altLang="es-CL" sz="1400" dirty="0">
                <a:solidFill>
                  <a:schemeClr val="tx2"/>
                </a:solidFill>
                <a:sym typeface="Wingdings" panose="05000000000000000000" pitchFamily="2" charset="2"/>
              </a:rPr>
              <a:t>. – </a:t>
            </a:r>
            <a:r>
              <a:rPr lang="es-ES" altLang="es-CL" sz="1400" dirty="0" err="1">
                <a:solidFill>
                  <a:schemeClr val="tx2"/>
                </a:solidFill>
                <a:sym typeface="Wingdings" panose="05000000000000000000" pitchFamily="2" charset="2"/>
              </a:rPr>
              <a:t>Subactiv</a:t>
            </a:r>
            <a:r>
              <a:rPr lang="es-ES" altLang="es-CL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).</a:t>
            </a: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37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353172" y="213362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Administración y Control</a:t>
            </a:r>
          </a:p>
        </p:txBody>
      </p:sp>
    </p:spTree>
    <p:extLst>
      <p:ext uri="{BB962C8B-B14F-4D97-AF65-F5344CB8AC3E}">
        <p14:creationId xmlns:p14="http://schemas.microsoft.com/office/powerpoint/2010/main" val="36118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127529" y="1772816"/>
            <a:ext cx="835292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200000"/>
              </a:lnSpc>
              <a:spcBef>
                <a:spcPct val="0"/>
              </a:spcBef>
              <a:buClr>
                <a:srgbClr val="E34C0F"/>
              </a:buClr>
              <a:buFont typeface="Wingdings" pitchFamily="2" charset="2"/>
              <a:buChar char="§"/>
            </a:pPr>
            <a:endParaRPr lang="es-ES" altLang="es-CL" sz="1800" b="1" dirty="0">
              <a:solidFill>
                <a:srgbClr val="18469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30200" y="1260293"/>
            <a:ext cx="11534775" cy="5005089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es-C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Es un Proceso llevado en PROPACA, donde el “</a:t>
            </a:r>
            <a:r>
              <a:rPr lang="es-ES" altLang="es-CL" b="1" dirty="0">
                <a:solidFill>
                  <a:srgbClr val="F2703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Usuario con </a:t>
            </a:r>
            <a:r>
              <a:rPr lang="es-ES" altLang="es-CL" b="1" dirty="0" smtClean="0">
                <a:solidFill>
                  <a:srgbClr val="F2703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Perfil </a:t>
            </a:r>
            <a:r>
              <a:rPr lang="es-ES" altLang="es-CL" b="1" dirty="0">
                <a:solidFill>
                  <a:srgbClr val="F2703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Responsable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”, 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ingresa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las “Acciones que debe realizar” </a:t>
            </a:r>
            <a:r>
              <a:rPr lang="es-ES" altLang="es-CL" b="1" u="sng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en el cargo que representa</a:t>
            </a:r>
            <a:r>
              <a:rPr lang="es-ES" altLang="es-CL" b="1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para el cumplimiento de los objetivos de 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 UE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en concordancia con la Planificación Institucional (</a:t>
            </a:r>
            <a:r>
              <a:rPr lang="es-ES" altLang="es-CL" dirty="0" err="1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SubActividades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asociadas a dicha UE) .</a:t>
            </a:r>
          </a:p>
          <a:p>
            <a:pPr algn="just">
              <a:lnSpc>
                <a:spcPct val="150000"/>
              </a:lnSpc>
              <a:defRPr/>
            </a:pPr>
            <a:endParaRPr lang="es-CL" altLang="es-CL" dirty="0">
              <a:solidFill>
                <a:schemeClr val="accent1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 Determinación de Necesidades,</a:t>
            </a:r>
            <a:r>
              <a:rPr lang="es-CL" altLang="es-CL" b="1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representa una “Planificación”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que se puede cumplir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al corto, mediano o largo plazo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teniendo como 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consecuencia una demanda de 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Recurso (gasto) 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en una determinada instancia de 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tiempo. Las 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necesidades deben comenzar </a:t>
            </a:r>
            <a:r>
              <a:rPr lang="es-CL" altLang="es-CL" u="sng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con un verbo y en </a:t>
            </a:r>
            <a:r>
              <a:rPr lang="es-CL" altLang="es-CL" u="sng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infinitivo</a:t>
            </a:r>
            <a:r>
              <a:rPr lang="es-CL" altLang="es-CL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</a:t>
            </a:r>
            <a:r>
              <a:rPr lang="es-CL" altLang="es-CL" dirty="0" err="1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ar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/ </a:t>
            </a:r>
            <a:r>
              <a:rPr lang="es-CL" altLang="es-CL" dirty="0" err="1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er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/ ir).</a:t>
            </a:r>
          </a:p>
          <a:p>
            <a:pPr algn="just">
              <a:lnSpc>
                <a:spcPct val="150000"/>
              </a:lnSpc>
              <a:defRPr/>
            </a:pP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Ejemplo: </a:t>
            </a:r>
          </a:p>
          <a:p>
            <a:pPr algn="just">
              <a:lnSpc>
                <a:spcPct val="150000"/>
              </a:lnSpc>
              <a:defRPr/>
            </a:pP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Efectuar… / Renovar… / Participar … / Organizar… / 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Sostener… / Cumplir…</a:t>
            </a:r>
          </a:p>
          <a:p>
            <a:pPr algn="just">
              <a:lnSpc>
                <a:spcPct val="150000"/>
              </a:lnSpc>
              <a:defRPr/>
            </a:pP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Cuidado con: </a:t>
            </a:r>
            <a:r>
              <a:rPr lang="es-ES" altLang="es-CL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Adquirir… / Cancelar… / Contar… / Lograr… / Pagar… </a:t>
            </a:r>
            <a:endParaRPr lang="es-ES" altLang="es-CL" sz="2800" b="1" dirty="0">
              <a:solidFill>
                <a:schemeClr val="tx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8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161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4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771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063552" y="1772816"/>
            <a:ext cx="835292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200000"/>
              </a:lnSpc>
              <a:spcBef>
                <a:spcPct val="0"/>
              </a:spcBef>
              <a:buClr>
                <a:srgbClr val="E34C0F"/>
              </a:buClr>
              <a:buFont typeface="Wingdings" pitchFamily="2" charset="2"/>
              <a:buChar char="§"/>
            </a:pPr>
            <a:endParaRPr lang="es-ES" altLang="es-CL" sz="1800" b="1" dirty="0">
              <a:solidFill>
                <a:srgbClr val="184690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1163" y="828245"/>
            <a:ext cx="11372850" cy="5844796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es-C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s-ES_tradnl" altLang="es-CL" b="1" i="1" dirty="0" smtClean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 </a:t>
            </a:r>
            <a:r>
              <a:rPr lang="es-ES_tradnl" altLang="es-CL" b="1" i="1" dirty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DD.NN. </a:t>
            </a:r>
            <a:r>
              <a:rPr lang="es-ES_tradnl" altLang="es-CL" b="1" i="1" u="sng" dirty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no es el Presupuesto</a:t>
            </a:r>
            <a:r>
              <a:rPr lang="es-ES_tradnl" altLang="es-CL" b="1" i="1" dirty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sino una visión de las tareas (acciones a realizar) a cada nivel en la </a:t>
            </a:r>
            <a:r>
              <a:rPr lang="es-ES_tradnl" altLang="es-CL" b="1" i="1" dirty="0" smtClean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Institución, </a:t>
            </a:r>
            <a:r>
              <a:rPr lang="es-ES_tradnl" altLang="es-CL" b="1" i="1" dirty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en conjunto con la estimación de recursos necesarios para llevarlas a </a:t>
            </a:r>
            <a:r>
              <a:rPr lang="es-ES_tradnl" altLang="es-CL" b="1" i="1" dirty="0" smtClean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cabo, </a:t>
            </a:r>
            <a:r>
              <a:rPr lang="es-ES_tradnl" altLang="es-CL" b="1" i="1" dirty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pudiendo como consecuencia apoyar al proceso de planificación y contar con una visión </a:t>
            </a:r>
            <a:r>
              <a:rPr lang="es-ES_tradnl" altLang="es-CL" b="1" i="1" dirty="0" smtClean="0">
                <a:solidFill>
                  <a:srgbClr val="065BBC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futura.</a:t>
            </a:r>
            <a:endParaRPr lang="es-ES_tradnl" altLang="es-CL" b="1" i="1" dirty="0">
              <a:solidFill>
                <a:srgbClr val="065BBC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>
              <a:lnSpc>
                <a:spcPct val="150000"/>
              </a:lnSpc>
              <a:defRPr/>
            </a:pPr>
            <a:endParaRPr lang="es-ES" altLang="es-CL" dirty="0">
              <a:solidFill>
                <a:schemeClr val="accent1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Para la Determinación de una Necesidad, es elemental saber el “</a:t>
            </a:r>
            <a:r>
              <a:rPr lang="es-ES" altLang="es-CL" b="1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QUÉ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 el “</a:t>
            </a:r>
            <a:r>
              <a:rPr lang="es-ES" altLang="es-CL" b="1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PARA </a:t>
            </a:r>
            <a:r>
              <a:rPr lang="es-ES" altLang="es-CL" b="1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QUÉ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 requiere efectuar dicha acción y luego el “</a:t>
            </a:r>
            <a:r>
              <a:rPr lang="es-ES" altLang="es-CL" b="1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CÓMO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 </a:t>
            </a:r>
            <a:r>
              <a:rPr lang="es-ES" altLang="es-CL" b="1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CUANTO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(es decir con qué recursos y cuanto va a costar).</a:t>
            </a:r>
          </a:p>
          <a:p>
            <a:pPr algn="just">
              <a:lnSpc>
                <a:spcPct val="150000"/>
              </a:lnSpc>
              <a:defRPr/>
            </a:pPr>
            <a:endParaRPr lang="es-ES" altLang="es-CL" dirty="0">
              <a:solidFill>
                <a:schemeClr val="accent1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Una necesidad se compone de un encabezado (Justificación – el qué / para qué) y de uno o más Detalles que identifican los gastos asociados (el Cómo y Cuanto – </a:t>
            </a:r>
            <a:r>
              <a:rPr lang="es-CL" altLang="es-CL" dirty="0" err="1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Items</a:t>
            </a:r>
            <a:r>
              <a:rPr lang="es-CL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de gastos / recursos</a:t>
            </a:r>
            <a:r>
              <a:rPr lang="es-CL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).</a:t>
            </a:r>
          </a:p>
          <a:p>
            <a:pPr algn="just">
              <a:lnSpc>
                <a:spcPct val="150000"/>
              </a:lnSpc>
              <a:defRPr/>
            </a:pPr>
            <a:endParaRPr lang="es-CL" altLang="es-CL" dirty="0" smtClean="0">
              <a:solidFill>
                <a:schemeClr val="accent1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s-ES" altLang="es-CL" dirty="0" err="1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PxQ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(Price x </a:t>
            </a:r>
            <a:r>
              <a:rPr lang="es-ES" altLang="es-CL" dirty="0" err="1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Quantity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)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Wingdings" pitchFamily="2" charset="2"/>
              </a:rPr>
              <a:t> Es decir, dar fundamento a un requerimiento en términos de su Precio 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Wingdings" pitchFamily="2" charset="2"/>
              </a:rPr>
              <a:t>y </a:t>
            </a:r>
            <a:r>
              <a:rPr lang="es-ES" altLang="es-CL" dirty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Wingdings" pitchFamily="2" charset="2"/>
              </a:rPr>
              <a:t>Cantidad requerida</a:t>
            </a:r>
            <a:r>
              <a:rPr lang="es-ES" altLang="es-CL" dirty="0" smtClean="0">
                <a:solidFill>
                  <a:schemeClr val="accent1">
                    <a:lumMod val="75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  <a:sym typeface="Wingdings" pitchFamily="2" charset="2"/>
              </a:rPr>
              <a:t>.</a:t>
            </a:r>
            <a:endParaRPr lang="es-ES_tradnl" altLang="es-CL" dirty="0">
              <a:solidFill>
                <a:schemeClr val="accent1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161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5</a:t>
            </a:r>
            <a:endParaRPr lang="es-CL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0611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echa abajo 19"/>
          <p:cNvSpPr/>
          <p:nvPr/>
        </p:nvSpPr>
        <p:spPr>
          <a:xfrm>
            <a:off x="8518365" y="4101725"/>
            <a:ext cx="218511" cy="1039617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Flecha abajo 17"/>
          <p:cNvSpPr/>
          <p:nvPr/>
        </p:nvSpPr>
        <p:spPr>
          <a:xfrm>
            <a:off x="8058787" y="2615661"/>
            <a:ext cx="222824" cy="141797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aphicFrame>
        <p:nvGraphicFramePr>
          <p:cNvPr id="14" name="Diagrama 13">
            <a:extLst>
              <a:ext uri="{FF2B5EF4-FFF2-40B4-BE49-F238E27FC236}">
                <a16:creationId xmlns="" xmlns:a16="http://schemas.microsoft.com/office/drawing/2014/main" id="{C192B75F-6A7F-48BE-9306-7C8372F508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5327030"/>
              </p:ext>
            </p:extLst>
          </p:nvPr>
        </p:nvGraphicFramePr>
        <p:xfrm>
          <a:off x="-91294" y="2193004"/>
          <a:ext cx="5016975" cy="1840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ángulo redondeado 1"/>
          <p:cNvSpPr/>
          <p:nvPr/>
        </p:nvSpPr>
        <p:spPr>
          <a:xfrm>
            <a:off x="5048477" y="2549132"/>
            <a:ext cx="2260120" cy="1199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smtClean="0"/>
              <a:t>NECESIDADES</a:t>
            </a:r>
            <a:endParaRPr lang="es-CL" b="1" dirty="0"/>
          </a:p>
        </p:txBody>
      </p:sp>
      <p:sp>
        <p:nvSpPr>
          <p:cNvPr id="12" name="Cerrar llave 11"/>
          <p:cNvSpPr/>
          <p:nvPr/>
        </p:nvSpPr>
        <p:spPr>
          <a:xfrm>
            <a:off x="7535495" y="2193004"/>
            <a:ext cx="241538" cy="1840629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Rectángulo redondeado 5"/>
          <p:cNvSpPr/>
          <p:nvPr/>
        </p:nvSpPr>
        <p:spPr>
          <a:xfrm>
            <a:off x="7927675" y="2264896"/>
            <a:ext cx="1943794" cy="61922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ENCABEZADO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Rectángulo redondeado 25"/>
          <p:cNvSpPr/>
          <p:nvPr/>
        </p:nvSpPr>
        <p:spPr>
          <a:xfrm>
            <a:off x="8315903" y="3180561"/>
            <a:ext cx="1943794" cy="3765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COMPONENTE 1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ectángulo redondeado 34"/>
          <p:cNvSpPr/>
          <p:nvPr/>
        </p:nvSpPr>
        <p:spPr>
          <a:xfrm>
            <a:off x="8315903" y="3712970"/>
            <a:ext cx="1943794" cy="3765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COMPONENTE 2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ectángulo redondeado 35"/>
          <p:cNvSpPr/>
          <p:nvPr/>
        </p:nvSpPr>
        <p:spPr>
          <a:xfrm>
            <a:off x="9049110" y="4391083"/>
            <a:ext cx="1272397" cy="2972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PXQ 1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049110" y="4865455"/>
            <a:ext cx="1272397" cy="2972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PXQ 2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Flecha izquierda y derecha 6"/>
          <p:cNvSpPr/>
          <p:nvPr/>
        </p:nvSpPr>
        <p:spPr>
          <a:xfrm>
            <a:off x="12352412" y="2415571"/>
            <a:ext cx="479833" cy="2618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ectángulo redondeado 38"/>
          <p:cNvSpPr/>
          <p:nvPr/>
        </p:nvSpPr>
        <p:spPr>
          <a:xfrm>
            <a:off x="12919922" y="2264896"/>
            <a:ext cx="1459993" cy="512415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Justificación</a:t>
            </a: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0" name="Flecha izquierda y derecha 39"/>
          <p:cNvSpPr/>
          <p:nvPr/>
        </p:nvSpPr>
        <p:spPr>
          <a:xfrm>
            <a:off x="12688050" y="3458355"/>
            <a:ext cx="350664" cy="2618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1" name="Rectángulo redondeado 40"/>
          <p:cNvSpPr/>
          <p:nvPr/>
        </p:nvSpPr>
        <p:spPr>
          <a:xfrm>
            <a:off x="13112425" y="3300916"/>
            <a:ext cx="1359464" cy="512415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Recurso</a:t>
            </a: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2" name="Flecha izquierda y derecha 41"/>
          <p:cNvSpPr/>
          <p:nvPr/>
        </p:nvSpPr>
        <p:spPr>
          <a:xfrm>
            <a:off x="12688050" y="4615291"/>
            <a:ext cx="350664" cy="2618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3" name="Rectángulo redondeado 42"/>
          <p:cNvSpPr/>
          <p:nvPr/>
        </p:nvSpPr>
        <p:spPr>
          <a:xfrm>
            <a:off x="13112425" y="4435483"/>
            <a:ext cx="1359464" cy="612335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Detalle Recurso</a:t>
            </a: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/>
              <a:t>7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7712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371 L -0.1914 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70" y="2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0.18542 0.0041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71" y="20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85185E-6 L -0.1905 0.0074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37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-0.19115 0.0002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85185E-6 L -0.18828 0.0016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4" y="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19036 0.004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8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2" grpId="0" animBg="1"/>
      <p:bldP spid="6" grpId="0" animBg="1"/>
      <p:bldP spid="26" grpId="0" animBg="1"/>
      <p:bldP spid="35" grpId="0" animBg="1"/>
      <p:bldP spid="36" grpId="0" animBg="1"/>
      <p:bldP spid="38" grpId="0" animBg="1"/>
      <p:bldP spid="7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echa abajo 19"/>
          <p:cNvSpPr/>
          <p:nvPr/>
        </p:nvSpPr>
        <p:spPr>
          <a:xfrm>
            <a:off x="6925032" y="4462095"/>
            <a:ext cx="218511" cy="1039617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Flecha abajo 17"/>
          <p:cNvSpPr/>
          <p:nvPr/>
        </p:nvSpPr>
        <p:spPr>
          <a:xfrm>
            <a:off x="6178847" y="2976031"/>
            <a:ext cx="222824" cy="141797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aphicFrame>
        <p:nvGraphicFramePr>
          <p:cNvPr id="14" name="Diagrama 13">
            <a:extLst>
              <a:ext uri="{FF2B5EF4-FFF2-40B4-BE49-F238E27FC236}">
                <a16:creationId xmlns="" xmlns:a16="http://schemas.microsoft.com/office/drawing/2014/main" id="{C192B75F-6A7F-48BE-9306-7C8372F508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0096517"/>
              </p:ext>
            </p:extLst>
          </p:nvPr>
        </p:nvGraphicFramePr>
        <p:xfrm>
          <a:off x="0" y="1820855"/>
          <a:ext cx="3231496" cy="987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ángulo redondeado 1"/>
          <p:cNvSpPr/>
          <p:nvPr/>
        </p:nvSpPr>
        <p:spPr>
          <a:xfrm>
            <a:off x="2956714" y="2625266"/>
            <a:ext cx="2260120" cy="1199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smtClean="0"/>
              <a:t>NECESIDADES</a:t>
            </a:r>
            <a:endParaRPr lang="es-CL" b="1" dirty="0"/>
          </a:p>
        </p:txBody>
      </p:sp>
      <p:sp>
        <p:nvSpPr>
          <p:cNvPr id="12" name="Cerrar llave 11"/>
          <p:cNvSpPr/>
          <p:nvPr/>
        </p:nvSpPr>
        <p:spPr>
          <a:xfrm>
            <a:off x="5322660" y="2324178"/>
            <a:ext cx="241538" cy="1840629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Rectángulo redondeado 5"/>
          <p:cNvSpPr/>
          <p:nvPr/>
        </p:nvSpPr>
        <p:spPr>
          <a:xfrm>
            <a:off x="5720184" y="2625266"/>
            <a:ext cx="1943794" cy="61922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ENCABEZADO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Rectángulo redondeado 25"/>
          <p:cNvSpPr/>
          <p:nvPr/>
        </p:nvSpPr>
        <p:spPr>
          <a:xfrm>
            <a:off x="6108412" y="3540931"/>
            <a:ext cx="1943794" cy="3765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COMPONENTE 1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ectángulo redondeado 34"/>
          <p:cNvSpPr/>
          <p:nvPr/>
        </p:nvSpPr>
        <p:spPr>
          <a:xfrm>
            <a:off x="6108412" y="4073340"/>
            <a:ext cx="1943794" cy="3765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COMPONENTE 2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ectángulo redondeado 35"/>
          <p:cNvSpPr/>
          <p:nvPr/>
        </p:nvSpPr>
        <p:spPr>
          <a:xfrm>
            <a:off x="6841619" y="4751453"/>
            <a:ext cx="1272397" cy="2972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PXQ 1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6841619" y="5225825"/>
            <a:ext cx="1272397" cy="2972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PXQ 2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328251" y="1213682"/>
            <a:ext cx="3808785" cy="4876048"/>
            <a:chOff x="8328251" y="1213682"/>
            <a:chExt cx="3808785" cy="4876048"/>
          </a:xfrm>
        </p:grpSpPr>
        <p:sp>
          <p:nvSpPr>
            <p:cNvPr id="21" name="Flecha abajo 20"/>
            <p:cNvSpPr/>
            <p:nvPr/>
          </p:nvSpPr>
          <p:spPr>
            <a:xfrm>
              <a:off x="10544411" y="4216431"/>
              <a:ext cx="191586" cy="1661614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3" name="Flecha abajo 22"/>
            <p:cNvSpPr/>
            <p:nvPr/>
          </p:nvSpPr>
          <p:spPr>
            <a:xfrm>
              <a:off x="9798225" y="2730367"/>
              <a:ext cx="222824" cy="1417972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4" name="Rectángulo redondeado 23"/>
            <p:cNvSpPr/>
            <p:nvPr/>
          </p:nvSpPr>
          <p:spPr>
            <a:xfrm>
              <a:off x="9339562" y="2379602"/>
              <a:ext cx="2112384" cy="619227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EFECTUAR R.I.A. A SUBTELWILL</a:t>
              </a:r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5" name="Rectángulo redondeado 24"/>
            <p:cNvSpPr/>
            <p:nvPr/>
          </p:nvSpPr>
          <p:spPr>
            <a:xfrm>
              <a:off x="9727790" y="3295267"/>
              <a:ext cx="1943794" cy="376563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VIATICO</a:t>
              </a:r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7" name="Rectángulo redondeado 26"/>
            <p:cNvSpPr/>
            <p:nvPr/>
          </p:nvSpPr>
          <p:spPr>
            <a:xfrm>
              <a:off x="9727790" y="3827676"/>
              <a:ext cx="1943794" cy="376563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PASAJE</a:t>
              </a:r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8" name="Rectángulo redondeado 27"/>
            <p:cNvSpPr/>
            <p:nvPr/>
          </p:nvSpPr>
          <p:spPr>
            <a:xfrm>
              <a:off x="10110469" y="4428116"/>
              <a:ext cx="1854418" cy="32810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Tipo Pasaje</a:t>
              </a:r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9" name="Rectángulo redondeado 28"/>
            <p:cNvSpPr/>
            <p:nvPr/>
          </p:nvSpPr>
          <p:spPr>
            <a:xfrm>
              <a:off x="10124455" y="4881301"/>
              <a:ext cx="1840432" cy="28166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Tramo </a:t>
              </a:r>
            </a:p>
          </p:txBody>
        </p:sp>
        <p:sp>
          <p:nvSpPr>
            <p:cNvPr id="3" name="Flecha derecha 2"/>
            <p:cNvSpPr/>
            <p:nvPr/>
          </p:nvSpPr>
          <p:spPr>
            <a:xfrm>
              <a:off x="8328251" y="3348830"/>
              <a:ext cx="1170207" cy="82155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L" dirty="0" smtClean="0"/>
                <a:t>Ejemplo</a:t>
              </a:r>
              <a:endParaRPr lang="es-CL" dirty="0"/>
            </a:p>
          </p:txBody>
        </p:sp>
        <p:graphicFrame>
          <p:nvGraphicFramePr>
            <p:cNvPr id="30" name="Diagrama 29">
              <a:extLst>
                <a:ext uri="{FF2B5EF4-FFF2-40B4-BE49-F238E27FC236}">
                  <a16:creationId xmlns="" xmlns:a16="http://schemas.microsoft.com/office/drawing/2014/main" id="{C192B75F-6A7F-48BE-9306-7C8372F5080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9083017"/>
                </p:ext>
              </p:extLst>
            </p:nvPr>
          </p:nvGraphicFramePr>
          <p:xfrm>
            <a:off x="8654473" y="1213682"/>
            <a:ext cx="3482563" cy="10652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32" name="Rectángulo redondeado 31"/>
            <p:cNvSpPr/>
            <p:nvPr/>
          </p:nvSpPr>
          <p:spPr>
            <a:xfrm>
              <a:off x="10124455" y="5288041"/>
              <a:ext cx="1840432" cy="35699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err="1" smtClean="0">
                  <a:solidFill>
                    <a:schemeClr val="tx2">
                      <a:lumMod val="50000"/>
                    </a:schemeClr>
                  </a:solidFill>
                </a:rPr>
                <a:t>Cant.Personas</a:t>
              </a:r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33" name="Rectángulo redondeado 32"/>
            <p:cNvSpPr/>
            <p:nvPr/>
          </p:nvSpPr>
          <p:spPr>
            <a:xfrm>
              <a:off x="10138836" y="5768470"/>
              <a:ext cx="1840432" cy="32126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>
                  <a:solidFill>
                    <a:schemeClr val="tx2">
                      <a:lumMod val="50000"/>
                    </a:schemeClr>
                  </a:solidFill>
                </a:rPr>
                <a:t>Valor Unitario</a:t>
              </a:r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/>
              <a:t>8</a:t>
            </a: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165130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ángulo redondeado 44"/>
          <p:cNvSpPr/>
          <p:nvPr/>
        </p:nvSpPr>
        <p:spPr>
          <a:xfrm>
            <a:off x="8862299" y="2218446"/>
            <a:ext cx="2070226" cy="700385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2" name="CuadroTexto 21"/>
          <p:cNvSpPr txBox="1"/>
          <p:nvPr/>
        </p:nvSpPr>
        <p:spPr>
          <a:xfrm>
            <a:off x="109182" y="2742262"/>
            <a:ext cx="2216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3200" b="1" i="1" dirty="0" smtClean="0">
                <a:solidFill>
                  <a:srgbClr val="E8B0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ESTADOS DE  LA NECESIDAD</a:t>
            </a:r>
            <a:endParaRPr lang="es-CL" sz="3200" b="1" i="1" dirty="0">
              <a:solidFill>
                <a:srgbClr val="E8B0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3"/>
          <a:srcRect t="16390"/>
          <a:stretch/>
        </p:blipFill>
        <p:spPr>
          <a:xfrm>
            <a:off x="2644246" y="942109"/>
            <a:ext cx="5852282" cy="5917534"/>
          </a:xfrm>
          <a:prstGeom prst="rect">
            <a:avLst/>
          </a:prstGeom>
        </p:spPr>
      </p:pic>
      <p:sp>
        <p:nvSpPr>
          <p:cNvPr id="37" name="Cerrar llave 36"/>
          <p:cNvSpPr/>
          <p:nvPr/>
        </p:nvSpPr>
        <p:spPr>
          <a:xfrm>
            <a:off x="8496528" y="1904652"/>
            <a:ext cx="241538" cy="1309603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Cerrar llave 38"/>
          <p:cNvSpPr/>
          <p:nvPr/>
        </p:nvSpPr>
        <p:spPr>
          <a:xfrm>
            <a:off x="8496528" y="942109"/>
            <a:ext cx="241538" cy="895927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Cerrar llave 39"/>
          <p:cNvSpPr/>
          <p:nvPr/>
        </p:nvSpPr>
        <p:spPr>
          <a:xfrm>
            <a:off x="8496528" y="3280871"/>
            <a:ext cx="241538" cy="3413297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1" name="Rectángulo redondeado 40"/>
          <p:cNvSpPr/>
          <p:nvPr/>
        </p:nvSpPr>
        <p:spPr>
          <a:xfrm>
            <a:off x="8815190" y="1150215"/>
            <a:ext cx="2070226" cy="687821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" name="CuadroTexto 41"/>
          <p:cNvSpPr txBox="1"/>
          <p:nvPr/>
        </p:nvSpPr>
        <p:spPr>
          <a:xfrm>
            <a:off x="8738066" y="1191705"/>
            <a:ext cx="204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Nivel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Mando Administrador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8862299" y="2272500"/>
            <a:ext cx="204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Nivel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Mando Ejecutor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Rectángulo redondeado 45"/>
          <p:cNvSpPr/>
          <p:nvPr/>
        </p:nvSpPr>
        <p:spPr>
          <a:xfrm>
            <a:off x="8921316" y="4623053"/>
            <a:ext cx="2070226" cy="754437"/>
          </a:xfrm>
          <a:prstGeom prst="roundRect">
            <a:avLst/>
          </a:prstGeom>
          <a:solidFill>
            <a:srgbClr val="F6BE33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47" name="CuadroTexto 46"/>
          <p:cNvSpPr txBox="1"/>
          <p:nvPr/>
        </p:nvSpPr>
        <p:spPr>
          <a:xfrm>
            <a:off x="8921316" y="4677107"/>
            <a:ext cx="204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Nivel</a:t>
            </a:r>
            <a:r>
              <a:rPr lang="es-C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Unidad Ejecutora</a:t>
            </a:r>
            <a:endParaRPr lang="es-CL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9</a:t>
            </a:r>
            <a:endParaRPr lang="es-CL" dirty="0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377613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076326" y="1326283"/>
            <a:ext cx="1006792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CL" altLang="es-CL" b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Tipos de Necesidad:</a:t>
            </a:r>
            <a:r>
              <a:rPr lang="es-CL" altLang="es-CL" sz="1600" b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/>
            </a:r>
            <a:br>
              <a:rPr lang="es-CL" altLang="es-CL" sz="1600" b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endParaRPr lang="es-CL" altLang="es-CL" sz="1600" b="1" dirty="0">
              <a:solidFill>
                <a:schemeClr val="tx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r>
              <a:rPr lang="es-CL" altLang="es-CL" sz="1600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Corresponde a una clasificación en base a su “</a:t>
            </a:r>
            <a:r>
              <a:rPr lang="es-CL" altLang="es-CL" sz="1600" b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NATURALEZA</a:t>
            </a:r>
            <a:r>
              <a:rPr lang="es-CL" altLang="es-CL" sz="1600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y “</a:t>
            </a:r>
            <a:r>
              <a:rPr lang="es-CL" altLang="es-CL" sz="1600" b="1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COMPORTAMIENTO</a:t>
            </a:r>
            <a:r>
              <a:rPr lang="es-CL" altLang="es-CL" sz="1600" dirty="0">
                <a:solidFill>
                  <a:schemeClr val="tx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a través del tiempo.</a:t>
            </a:r>
          </a:p>
          <a:p>
            <a:pPr>
              <a:defRPr/>
            </a:pPr>
            <a:endParaRPr lang="es-ES" altLang="es-CL" sz="1600" b="1" dirty="0">
              <a:solidFill>
                <a:schemeClr val="accent2">
                  <a:lumMod val="75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r>
              <a:rPr lang="es-CL" altLang="es-CL" sz="1600" b="1" i="1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Permanentes:</a:t>
            </a:r>
          </a:p>
          <a:p>
            <a:pPr>
              <a:defRPr/>
            </a:pPr>
            <a:r>
              <a:rPr lang="es-ES" altLang="es-CL" sz="1600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 :: Plan Renovación – (Bien).</a:t>
            </a:r>
          </a:p>
          <a:p>
            <a:pPr>
              <a:defRPr/>
            </a:pPr>
            <a:r>
              <a:rPr lang="es-ES" altLang="es-CL" sz="1600" dirty="0" smtClean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 </a:t>
            </a:r>
            <a:r>
              <a:rPr lang="es-ES" altLang="es-CL" sz="1600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:: Gasto </a:t>
            </a:r>
            <a:r>
              <a:rPr lang="es-ES" altLang="es-CL" sz="1600" dirty="0" smtClean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Recurrente.</a:t>
            </a:r>
            <a:endParaRPr lang="es-ES" altLang="es-CL" sz="1600" dirty="0">
              <a:solidFill>
                <a:srgbClr val="E34C0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r>
              <a:rPr lang="es-ES" altLang="es-CL" sz="1600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 :: Gasto Programado.</a:t>
            </a:r>
          </a:p>
          <a:p>
            <a:pPr>
              <a:defRPr/>
            </a:pPr>
            <a:r>
              <a:rPr lang="es-ES" altLang="es-CL" sz="1600" dirty="0" smtClean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 </a:t>
            </a:r>
            <a:r>
              <a:rPr lang="es-ES" altLang="es-CL" sz="1600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:: </a:t>
            </a:r>
            <a:r>
              <a:rPr lang="es-ES" altLang="es-CL" sz="1600" dirty="0" smtClean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Mantención.</a:t>
            </a:r>
          </a:p>
          <a:p>
            <a:pPr>
              <a:defRPr/>
            </a:pPr>
            <a:endParaRPr lang="es-ES" altLang="es-CL" sz="1600" dirty="0">
              <a:solidFill>
                <a:srgbClr val="E34C0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r>
              <a:rPr lang="es-ES" altLang="es-CL" sz="1600" b="1" i="1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Por Excepción:</a:t>
            </a:r>
          </a:p>
          <a:p>
            <a:pPr>
              <a:defRPr/>
            </a:pPr>
            <a:r>
              <a:rPr lang="es-ES" altLang="es-CL" sz="1600" dirty="0">
                <a:solidFill>
                  <a:srgbClr val="E34C0F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Necesidad :: Gasto Único.</a:t>
            </a:r>
          </a:p>
          <a:p>
            <a:pPr>
              <a:defRPr/>
            </a:pPr>
            <a:endParaRPr lang="es-ES" altLang="es-CL" sz="1600" dirty="0" smtClean="0">
              <a:solidFill>
                <a:srgbClr val="E34C0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endParaRPr lang="es-ES" altLang="es-CL" sz="1600" dirty="0">
              <a:solidFill>
                <a:srgbClr val="E34C0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defRPr/>
            </a:pPr>
            <a:endParaRPr lang="es-ES" altLang="es-CL" sz="1600" dirty="0">
              <a:solidFill>
                <a:srgbClr val="E34C0F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00" y="4400232"/>
            <a:ext cx="11822175" cy="2276793"/>
          </a:xfrm>
          <a:prstGeom prst="rect">
            <a:avLst/>
          </a:prstGeom>
        </p:spPr>
      </p:pic>
      <p:sp>
        <p:nvSpPr>
          <p:cNvPr id="5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10</a:t>
            </a:r>
            <a:endParaRPr lang="es-CL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87450" y="0"/>
            <a:ext cx="9820275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altLang="es-CL" sz="2800" b="1" spc="600" dirty="0">
                <a:solidFill>
                  <a:srgbClr val="F270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Determinación de Necesidades</a:t>
            </a:r>
          </a:p>
        </p:txBody>
      </p:sp>
    </p:spTree>
    <p:extLst>
      <p:ext uri="{BB962C8B-B14F-4D97-AF65-F5344CB8AC3E}">
        <p14:creationId xmlns:p14="http://schemas.microsoft.com/office/powerpoint/2010/main" val="24638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8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3153</TotalTime>
  <Words>1588</Words>
  <Application>Microsoft Office PowerPoint</Application>
  <PresentationFormat>Panorámica</PresentationFormat>
  <Paragraphs>314</Paragraphs>
  <Slides>36</Slides>
  <Notes>27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Open Sans</vt:lpstr>
      <vt:lpstr>Wingdings</vt:lpstr>
      <vt:lpstr>18_Tema de Office</vt:lpstr>
      <vt:lpstr>Presentación de PowerPoint</vt:lpstr>
      <vt:lpstr>PROGRAMA DE PLANIFICACIÓN DE ACTIVIDADES DE LA ARMADA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PRINCIPALES TAREAS: 1.- Definir y administrar Estructura Orgánica en PROPACA. La organización va cambiando, a todo nivel, se debe procurar que en PROPACA refleje la orgánica interna de las UUEE, por ello debe siempre mantener actualizado:  Los Cargos en PROPACA.  Las Cuentas de Usuario.</vt:lpstr>
      <vt:lpstr>3.- Velar por la veracidad y consistencia de la información. Existen opciones en el sistema que permiten revisar y verificar la información existente:  Orgánica PROPACA Actualizada (Consultas  Orgánica PROPACA)  Cargos sin necesidades (Mantención  Cargos)  Sub Actividades sin Asignar (Matención  Asignación Subactividad).  Consistencia en la Determinación de Necesidades (Control  Verifica Datos)  Revisar cambios o ajustes a necesidades (Control  Bitácora)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Secretario General</dc:creator>
  <cp:lastModifiedBy>Terzago Aldo</cp:lastModifiedBy>
  <cp:revision>1315</cp:revision>
  <cp:lastPrinted>2018-11-14T23:06:33Z</cp:lastPrinted>
  <dcterms:created xsi:type="dcterms:W3CDTF">2015-03-04T13:15:16Z</dcterms:created>
  <dcterms:modified xsi:type="dcterms:W3CDTF">2022-06-29T12:50:02Z</dcterms:modified>
</cp:coreProperties>
</file>