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3" r:id="rId1"/>
  </p:sldMasterIdLst>
  <p:notesMasterIdLst>
    <p:notesMasterId r:id="rId30"/>
  </p:notesMasterIdLst>
  <p:handoutMasterIdLst>
    <p:handoutMasterId r:id="rId31"/>
  </p:handoutMasterIdLst>
  <p:sldIdLst>
    <p:sldId id="1316" r:id="rId2"/>
    <p:sldId id="1317" r:id="rId3"/>
    <p:sldId id="1270" r:id="rId4"/>
    <p:sldId id="1271" r:id="rId5"/>
    <p:sldId id="1298" r:id="rId6"/>
    <p:sldId id="1299" r:id="rId7"/>
    <p:sldId id="1277" r:id="rId8"/>
    <p:sldId id="1300" r:id="rId9"/>
    <p:sldId id="1301" r:id="rId10"/>
    <p:sldId id="1302" r:id="rId11"/>
    <p:sldId id="1304" r:id="rId12"/>
    <p:sldId id="1314" r:id="rId13"/>
    <p:sldId id="1308" r:id="rId14"/>
    <p:sldId id="1319" r:id="rId15"/>
    <p:sldId id="1315" r:id="rId16"/>
    <p:sldId id="1318" r:id="rId17"/>
    <p:sldId id="1278" r:id="rId18"/>
    <p:sldId id="1279" r:id="rId19"/>
    <p:sldId id="1280" r:id="rId20"/>
    <p:sldId id="1281" r:id="rId21"/>
    <p:sldId id="1283" r:id="rId22"/>
    <p:sldId id="1282" r:id="rId23"/>
    <p:sldId id="1284" r:id="rId24"/>
    <p:sldId id="1286" r:id="rId25"/>
    <p:sldId id="1287" r:id="rId26"/>
    <p:sldId id="1288" r:id="rId27"/>
    <p:sldId id="1269" r:id="rId28"/>
    <p:sldId id="1274" r:id="rId29"/>
  </p:sldIdLst>
  <p:sldSz cx="12192000" cy="6858000"/>
  <p:notesSz cx="7010400" cy="92964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247" userDrawn="1">
          <p15:clr>
            <a:srgbClr val="A4A3A4"/>
          </p15:clr>
        </p15:guide>
        <p15:guide id="4" pos="5586" userDrawn="1">
          <p15:clr>
            <a:srgbClr val="A4A3A4"/>
          </p15:clr>
        </p15:guide>
        <p15:guide id="5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97" userDrawn="1">
          <p15:clr>
            <a:srgbClr val="A4A3A4"/>
          </p15:clr>
        </p15:guide>
        <p15:guide id="2" pos="2228" userDrawn="1">
          <p15:clr>
            <a:srgbClr val="A4A3A4"/>
          </p15:clr>
        </p15:guide>
        <p15:guide id="3" orient="horz" pos="2928" userDrawn="1">
          <p15:clr>
            <a:srgbClr val="A4A3A4"/>
          </p15:clr>
        </p15:guide>
        <p15:guide id="4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011893"/>
    <a:srgbClr val="00003E"/>
    <a:srgbClr val="FF0000"/>
    <a:srgbClr val="000099"/>
    <a:srgbClr val="000066"/>
    <a:srgbClr val="FFEEBD"/>
    <a:srgbClr val="106A21"/>
    <a:srgbClr val="CC9900"/>
    <a:srgbClr val="FFC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749" autoAdjust="0"/>
    <p:restoredTop sz="83429" autoAdjust="0"/>
  </p:normalViewPr>
  <p:slideViewPr>
    <p:cSldViewPr snapToGrid="0">
      <p:cViewPr varScale="1">
        <p:scale>
          <a:sx n="93" d="100"/>
          <a:sy n="93" d="100"/>
        </p:scale>
        <p:origin x="918" y="90"/>
      </p:cViewPr>
      <p:guideLst>
        <p:guide orient="horz" pos="2296"/>
        <p:guide pos="3840"/>
        <p:guide orient="horz" pos="4247"/>
        <p:guide pos="5586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50" d="100"/>
          <a:sy n="50" d="100"/>
        </p:scale>
        <p:origin x="-2934" y="-180"/>
      </p:cViewPr>
      <p:guideLst>
        <p:guide orient="horz" pos="2697"/>
        <p:guide pos="2228"/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66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E4DC9D-DCD7-4006-8A9A-6AD3595342F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BBB44596-58AC-4C6B-95DE-01A85022316F}">
      <dgm:prSet phldrT="[Texto]"/>
      <dgm:spPr/>
      <dgm:t>
        <a:bodyPr/>
        <a:lstStyle/>
        <a:p>
          <a:pPr algn="ctr"/>
          <a:r>
            <a:rPr lang="es-CL" dirty="0"/>
            <a:t>TAREA</a:t>
          </a:r>
        </a:p>
      </dgm:t>
    </dgm:pt>
    <dgm:pt modelId="{BAE237A0-853F-43E2-A18A-765F06466F55}" type="parTrans" cxnId="{C4C1BFF2-1481-4ECF-B982-9042C3C4D7BF}">
      <dgm:prSet/>
      <dgm:spPr/>
      <dgm:t>
        <a:bodyPr/>
        <a:lstStyle/>
        <a:p>
          <a:endParaRPr lang="es-CL"/>
        </a:p>
      </dgm:t>
    </dgm:pt>
    <dgm:pt modelId="{3167B924-E788-4558-91E7-8F1CF12F7048}" type="sibTrans" cxnId="{C4C1BFF2-1481-4ECF-B982-9042C3C4D7BF}">
      <dgm:prSet/>
      <dgm:spPr/>
      <dgm:t>
        <a:bodyPr/>
        <a:lstStyle/>
        <a:p>
          <a:endParaRPr lang="es-CL"/>
        </a:p>
      </dgm:t>
    </dgm:pt>
    <dgm:pt modelId="{08CD65F5-259C-4F5F-A8E5-CBA5A4288A43}">
      <dgm:prSet phldrT="[Texto]"/>
      <dgm:spPr/>
      <dgm:t>
        <a:bodyPr/>
        <a:lstStyle/>
        <a:p>
          <a:pPr algn="just"/>
          <a:r>
            <a:rPr lang="es-CL" dirty="0" smtClean="0"/>
            <a:t>Es el efecto </a:t>
          </a:r>
          <a:r>
            <a:rPr lang="es-CL" dirty="0"/>
            <a:t>deseado a alcanzar por un </a:t>
          </a:r>
          <a:r>
            <a:rPr lang="es-CL" dirty="0" smtClean="0"/>
            <a:t>Mando, </a:t>
          </a:r>
          <a:r>
            <a:rPr lang="es-CL" dirty="0"/>
            <a:t>expresada en términos que permitan verificar su grado de </a:t>
          </a:r>
          <a:r>
            <a:rPr lang="es-CL" dirty="0" smtClean="0"/>
            <a:t>satisfacción</a:t>
          </a:r>
          <a:endParaRPr lang="es-CL" dirty="0"/>
        </a:p>
      </dgm:t>
    </dgm:pt>
    <dgm:pt modelId="{61090C67-9D13-4A81-B364-6FC27DA87CB2}" type="parTrans" cxnId="{C55AD1B5-47E9-4B76-9914-8B0D43476630}">
      <dgm:prSet/>
      <dgm:spPr/>
      <dgm:t>
        <a:bodyPr/>
        <a:lstStyle/>
        <a:p>
          <a:endParaRPr lang="es-CL"/>
        </a:p>
      </dgm:t>
    </dgm:pt>
    <dgm:pt modelId="{662C0ED5-3B99-4C90-BD66-00D0AF0E7F16}" type="sibTrans" cxnId="{C55AD1B5-47E9-4B76-9914-8B0D43476630}">
      <dgm:prSet/>
      <dgm:spPr/>
      <dgm:t>
        <a:bodyPr/>
        <a:lstStyle/>
        <a:p>
          <a:endParaRPr lang="es-CL"/>
        </a:p>
      </dgm:t>
    </dgm:pt>
    <dgm:pt modelId="{589FDF2F-B57E-4FBF-8080-38029525CF56}">
      <dgm:prSet phldrT="[Texto]"/>
      <dgm:spPr/>
      <dgm:t>
        <a:bodyPr/>
        <a:lstStyle/>
        <a:p>
          <a:pPr algn="ctr"/>
          <a:r>
            <a:rPr lang="es-CL" dirty="0"/>
            <a:t>ACTIVIDAD</a:t>
          </a:r>
        </a:p>
      </dgm:t>
    </dgm:pt>
    <dgm:pt modelId="{D436D6AE-7332-47B1-993C-04E140AD6187}" type="parTrans" cxnId="{84CC3012-2EDD-4431-9A5E-96E340F4CE77}">
      <dgm:prSet/>
      <dgm:spPr/>
      <dgm:t>
        <a:bodyPr/>
        <a:lstStyle/>
        <a:p>
          <a:endParaRPr lang="es-CL"/>
        </a:p>
      </dgm:t>
    </dgm:pt>
    <dgm:pt modelId="{AF83877F-8B75-43D9-A7B0-5FE28E3A38F6}" type="sibTrans" cxnId="{84CC3012-2EDD-4431-9A5E-96E340F4CE77}">
      <dgm:prSet/>
      <dgm:spPr/>
      <dgm:t>
        <a:bodyPr/>
        <a:lstStyle/>
        <a:p>
          <a:endParaRPr lang="es-CL"/>
        </a:p>
      </dgm:t>
    </dgm:pt>
    <dgm:pt modelId="{3F062104-C6BC-4A05-84D8-CE51FDEB41B1}">
      <dgm:prSet phldrT="[Texto]"/>
      <dgm:spPr/>
      <dgm:t>
        <a:bodyPr/>
        <a:lstStyle/>
        <a:p>
          <a:pPr algn="just"/>
          <a:r>
            <a:rPr lang="es-CL" dirty="0" smtClean="0"/>
            <a:t>Corresponde a la </a:t>
          </a:r>
          <a:r>
            <a:rPr lang="es-CL" dirty="0"/>
            <a:t>acción específica a desarrollar por un Mando y sus dependientes para cumplir con una Tarea. </a:t>
          </a:r>
        </a:p>
      </dgm:t>
    </dgm:pt>
    <dgm:pt modelId="{7BA421E2-C808-4070-B173-B12DE1927D8B}" type="parTrans" cxnId="{2AD645B3-DA87-4944-B7AE-3C4F5C9BF3C8}">
      <dgm:prSet/>
      <dgm:spPr/>
      <dgm:t>
        <a:bodyPr/>
        <a:lstStyle/>
        <a:p>
          <a:endParaRPr lang="es-CL"/>
        </a:p>
      </dgm:t>
    </dgm:pt>
    <dgm:pt modelId="{CFE47A32-D3C8-4000-BB01-465A173630DF}" type="sibTrans" cxnId="{2AD645B3-DA87-4944-B7AE-3C4F5C9BF3C8}">
      <dgm:prSet/>
      <dgm:spPr/>
      <dgm:t>
        <a:bodyPr/>
        <a:lstStyle/>
        <a:p>
          <a:endParaRPr lang="es-CL"/>
        </a:p>
      </dgm:t>
    </dgm:pt>
    <dgm:pt modelId="{C03F7326-9001-48CD-8EAB-8823A52C5806}">
      <dgm:prSet phldrT="[Texto]"/>
      <dgm:spPr/>
      <dgm:t>
        <a:bodyPr/>
        <a:lstStyle/>
        <a:p>
          <a:pPr algn="ctr"/>
          <a:r>
            <a:rPr lang="es-CL" dirty="0"/>
            <a:t>SUB ACTIVIDAD</a:t>
          </a:r>
        </a:p>
      </dgm:t>
    </dgm:pt>
    <dgm:pt modelId="{4C16CCA2-F340-401B-9B1A-F2EF6F62BA8A}" type="parTrans" cxnId="{FBB3ACE1-F8E9-47CC-B16F-8EE42E4875A5}">
      <dgm:prSet/>
      <dgm:spPr/>
      <dgm:t>
        <a:bodyPr/>
        <a:lstStyle/>
        <a:p>
          <a:endParaRPr lang="es-CL"/>
        </a:p>
      </dgm:t>
    </dgm:pt>
    <dgm:pt modelId="{870B3C34-0FBC-488F-98FA-49220A9B4BD7}" type="sibTrans" cxnId="{FBB3ACE1-F8E9-47CC-B16F-8EE42E4875A5}">
      <dgm:prSet/>
      <dgm:spPr/>
      <dgm:t>
        <a:bodyPr/>
        <a:lstStyle/>
        <a:p>
          <a:endParaRPr lang="es-CL"/>
        </a:p>
      </dgm:t>
    </dgm:pt>
    <dgm:pt modelId="{7264FAF4-C4B7-42B6-A0E1-E67ED2AB32FB}">
      <dgm:prSet phldrT="[Texto]"/>
      <dgm:spPr/>
      <dgm:t>
        <a:bodyPr/>
        <a:lstStyle/>
        <a:p>
          <a:pPr algn="just"/>
          <a:r>
            <a:rPr lang="es-CL" dirty="0"/>
            <a:t>Una Sub Actividad, corresponde a la desagregación específica de una actividad y es el reflejo de los objetivos específicos </a:t>
          </a:r>
          <a:r>
            <a:rPr lang="es-CL" dirty="0" smtClean="0"/>
            <a:t>alcanzar.</a:t>
          </a:r>
          <a:endParaRPr lang="es-CL" dirty="0"/>
        </a:p>
      </dgm:t>
    </dgm:pt>
    <dgm:pt modelId="{E100EDD3-9FFE-4A32-AF7A-2B64F3A7E7EB}" type="parTrans" cxnId="{E82F6594-B198-4CE3-94C9-2CC7AE143CFE}">
      <dgm:prSet/>
      <dgm:spPr/>
      <dgm:t>
        <a:bodyPr/>
        <a:lstStyle/>
        <a:p>
          <a:endParaRPr lang="es-CL"/>
        </a:p>
      </dgm:t>
    </dgm:pt>
    <dgm:pt modelId="{BFC458E3-9F03-462B-AB7A-688FEB5FEA83}" type="sibTrans" cxnId="{E82F6594-B198-4CE3-94C9-2CC7AE143CFE}">
      <dgm:prSet/>
      <dgm:spPr/>
      <dgm:t>
        <a:bodyPr/>
        <a:lstStyle/>
        <a:p>
          <a:endParaRPr lang="es-CL"/>
        </a:p>
      </dgm:t>
    </dgm:pt>
    <dgm:pt modelId="{3F48E5D8-F87B-4D2A-BA1B-966EB0143293}" type="pres">
      <dgm:prSet presAssocID="{0BE4DC9D-DCD7-4006-8A9A-6AD3595342F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C62BCE9-D5C9-496E-B3FB-CDAA3179AD18}" type="pres">
      <dgm:prSet presAssocID="{0BE4DC9D-DCD7-4006-8A9A-6AD3595342F8}" presName="arrow" presStyleLbl="bgShp" presStyleIdx="0" presStyleCnt="1" custLinFactNeighborX="6420" custLinFactNeighborY="-2735"/>
      <dgm:spPr/>
      <dgm:t>
        <a:bodyPr/>
        <a:lstStyle/>
        <a:p>
          <a:endParaRPr lang="es-ES"/>
        </a:p>
      </dgm:t>
    </dgm:pt>
    <dgm:pt modelId="{58255CC2-D988-4090-8063-7CC8EF57B7B5}" type="pres">
      <dgm:prSet presAssocID="{0BE4DC9D-DCD7-4006-8A9A-6AD3595342F8}" presName="linearProcess" presStyleCnt="0"/>
      <dgm:spPr/>
    </dgm:pt>
    <dgm:pt modelId="{F0C1CB57-92F5-4CBE-A391-AE32CEF59E05}" type="pres">
      <dgm:prSet presAssocID="{BBB44596-58AC-4C6B-95DE-01A85022316F}" presName="textNode" presStyleLbl="node1" presStyleIdx="0" presStyleCnt="3" custLinFactX="4688" custLinFactNeighborX="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CBF4BF1-AC49-452F-B665-78AF80D01799}" type="pres">
      <dgm:prSet presAssocID="{3167B924-E788-4558-91E7-8F1CF12F7048}" presName="sibTrans" presStyleCnt="0"/>
      <dgm:spPr/>
    </dgm:pt>
    <dgm:pt modelId="{1CE8AA59-4030-4E4F-A2AC-42849AC98F92}" type="pres">
      <dgm:prSet presAssocID="{589FDF2F-B57E-4FBF-8080-38029525CF56}" presName="textNode" presStyleLbl="node1" presStyleIdx="1" presStyleCnt="3" custLinFactX="4688" custLinFactNeighborX="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C664399-DA2D-4D8C-ADFA-72F47F532A7A}" type="pres">
      <dgm:prSet presAssocID="{AF83877F-8B75-43D9-A7B0-5FE28E3A38F6}" presName="sibTrans" presStyleCnt="0"/>
      <dgm:spPr/>
    </dgm:pt>
    <dgm:pt modelId="{F1ED7837-DDFA-4E38-94F7-B003AA5C5EC4}" type="pres">
      <dgm:prSet presAssocID="{C03F7326-9001-48CD-8EAB-8823A52C5806}" presName="textNode" presStyleLbl="node1" presStyleIdx="2" presStyleCnt="3" custLinFactX="4688" custLinFactNeighborX="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AD645B3-DA87-4944-B7AE-3C4F5C9BF3C8}" srcId="{589FDF2F-B57E-4FBF-8080-38029525CF56}" destId="{3F062104-C6BC-4A05-84D8-CE51FDEB41B1}" srcOrd="0" destOrd="0" parTransId="{7BA421E2-C808-4070-B173-B12DE1927D8B}" sibTransId="{CFE47A32-D3C8-4000-BB01-465A173630DF}"/>
    <dgm:cxn modelId="{C162C250-3ACA-4F08-A331-AB58E5C3E390}" type="presOf" srcId="{08CD65F5-259C-4F5F-A8E5-CBA5A4288A43}" destId="{F0C1CB57-92F5-4CBE-A391-AE32CEF59E05}" srcOrd="0" destOrd="1" presId="urn:microsoft.com/office/officeart/2005/8/layout/hProcess9"/>
    <dgm:cxn modelId="{FBB3ACE1-F8E9-47CC-B16F-8EE42E4875A5}" srcId="{0BE4DC9D-DCD7-4006-8A9A-6AD3595342F8}" destId="{C03F7326-9001-48CD-8EAB-8823A52C5806}" srcOrd="2" destOrd="0" parTransId="{4C16CCA2-F340-401B-9B1A-F2EF6F62BA8A}" sibTransId="{870B3C34-0FBC-488F-98FA-49220A9B4BD7}"/>
    <dgm:cxn modelId="{7ECFFB2D-2198-4897-892D-E6B99B2A4827}" type="presOf" srcId="{3F062104-C6BC-4A05-84D8-CE51FDEB41B1}" destId="{1CE8AA59-4030-4E4F-A2AC-42849AC98F92}" srcOrd="0" destOrd="1" presId="urn:microsoft.com/office/officeart/2005/8/layout/hProcess9"/>
    <dgm:cxn modelId="{C55AD1B5-47E9-4B76-9914-8B0D43476630}" srcId="{BBB44596-58AC-4C6B-95DE-01A85022316F}" destId="{08CD65F5-259C-4F5F-A8E5-CBA5A4288A43}" srcOrd="0" destOrd="0" parTransId="{61090C67-9D13-4A81-B364-6FC27DA87CB2}" sibTransId="{662C0ED5-3B99-4C90-BD66-00D0AF0E7F16}"/>
    <dgm:cxn modelId="{C4C1BFF2-1481-4ECF-B982-9042C3C4D7BF}" srcId="{0BE4DC9D-DCD7-4006-8A9A-6AD3595342F8}" destId="{BBB44596-58AC-4C6B-95DE-01A85022316F}" srcOrd="0" destOrd="0" parTransId="{BAE237A0-853F-43E2-A18A-765F06466F55}" sibTransId="{3167B924-E788-4558-91E7-8F1CF12F7048}"/>
    <dgm:cxn modelId="{33FF5B8D-1721-4339-B20C-0207DFAB8026}" type="presOf" srcId="{0BE4DC9D-DCD7-4006-8A9A-6AD3595342F8}" destId="{3F48E5D8-F87B-4D2A-BA1B-966EB0143293}" srcOrd="0" destOrd="0" presId="urn:microsoft.com/office/officeart/2005/8/layout/hProcess9"/>
    <dgm:cxn modelId="{7866550D-36BA-4602-B191-3D5DB6D6388A}" type="presOf" srcId="{7264FAF4-C4B7-42B6-A0E1-E67ED2AB32FB}" destId="{F1ED7837-DDFA-4E38-94F7-B003AA5C5EC4}" srcOrd="0" destOrd="1" presId="urn:microsoft.com/office/officeart/2005/8/layout/hProcess9"/>
    <dgm:cxn modelId="{84CC3012-2EDD-4431-9A5E-96E340F4CE77}" srcId="{0BE4DC9D-DCD7-4006-8A9A-6AD3595342F8}" destId="{589FDF2F-B57E-4FBF-8080-38029525CF56}" srcOrd="1" destOrd="0" parTransId="{D436D6AE-7332-47B1-993C-04E140AD6187}" sibTransId="{AF83877F-8B75-43D9-A7B0-5FE28E3A38F6}"/>
    <dgm:cxn modelId="{4B4B7E97-8AAF-4E0D-8B06-8ADB65BF612A}" type="presOf" srcId="{BBB44596-58AC-4C6B-95DE-01A85022316F}" destId="{F0C1CB57-92F5-4CBE-A391-AE32CEF59E05}" srcOrd="0" destOrd="0" presId="urn:microsoft.com/office/officeart/2005/8/layout/hProcess9"/>
    <dgm:cxn modelId="{E82F6594-B198-4CE3-94C9-2CC7AE143CFE}" srcId="{C03F7326-9001-48CD-8EAB-8823A52C5806}" destId="{7264FAF4-C4B7-42B6-A0E1-E67ED2AB32FB}" srcOrd="0" destOrd="0" parTransId="{E100EDD3-9FFE-4A32-AF7A-2B64F3A7E7EB}" sibTransId="{BFC458E3-9F03-462B-AB7A-688FEB5FEA83}"/>
    <dgm:cxn modelId="{8CD7F63E-A7CD-47C2-9215-CE8B2F9C9127}" type="presOf" srcId="{589FDF2F-B57E-4FBF-8080-38029525CF56}" destId="{1CE8AA59-4030-4E4F-A2AC-42849AC98F92}" srcOrd="0" destOrd="0" presId="urn:microsoft.com/office/officeart/2005/8/layout/hProcess9"/>
    <dgm:cxn modelId="{EA31CBE8-058D-4987-94D5-7A3F4A09FAA5}" type="presOf" srcId="{C03F7326-9001-48CD-8EAB-8823A52C5806}" destId="{F1ED7837-DDFA-4E38-94F7-B003AA5C5EC4}" srcOrd="0" destOrd="0" presId="urn:microsoft.com/office/officeart/2005/8/layout/hProcess9"/>
    <dgm:cxn modelId="{FF9CB4CE-68A2-47DE-AC79-205CC74BA1AA}" type="presParOf" srcId="{3F48E5D8-F87B-4D2A-BA1B-966EB0143293}" destId="{3C62BCE9-D5C9-496E-B3FB-CDAA3179AD18}" srcOrd="0" destOrd="0" presId="urn:microsoft.com/office/officeart/2005/8/layout/hProcess9"/>
    <dgm:cxn modelId="{413E714F-A5BF-4EE9-BB6C-9D7D1B706BA2}" type="presParOf" srcId="{3F48E5D8-F87B-4D2A-BA1B-966EB0143293}" destId="{58255CC2-D988-4090-8063-7CC8EF57B7B5}" srcOrd="1" destOrd="0" presId="urn:microsoft.com/office/officeart/2005/8/layout/hProcess9"/>
    <dgm:cxn modelId="{8BA71544-F2E7-4D4E-8426-69F3883D7368}" type="presParOf" srcId="{58255CC2-D988-4090-8063-7CC8EF57B7B5}" destId="{F0C1CB57-92F5-4CBE-A391-AE32CEF59E05}" srcOrd="0" destOrd="0" presId="urn:microsoft.com/office/officeart/2005/8/layout/hProcess9"/>
    <dgm:cxn modelId="{3B2095D6-D19A-4776-B406-FF98A52A6BA6}" type="presParOf" srcId="{58255CC2-D988-4090-8063-7CC8EF57B7B5}" destId="{8CBF4BF1-AC49-452F-B665-78AF80D01799}" srcOrd="1" destOrd="0" presId="urn:microsoft.com/office/officeart/2005/8/layout/hProcess9"/>
    <dgm:cxn modelId="{B9E58E3A-2CB4-4DDC-AABC-8474917685EF}" type="presParOf" srcId="{58255CC2-D988-4090-8063-7CC8EF57B7B5}" destId="{1CE8AA59-4030-4E4F-A2AC-42849AC98F92}" srcOrd="2" destOrd="0" presId="urn:microsoft.com/office/officeart/2005/8/layout/hProcess9"/>
    <dgm:cxn modelId="{8C81071B-8D6A-4311-B71C-BF958D52783B}" type="presParOf" srcId="{58255CC2-D988-4090-8063-7CC8EF57B7B5}" destId="{6C664399-DA2D-4D8C-ADFA-72F47F532A7A}" srcOrd="3" destOrd="0" presId="urn:microsoft.com/office/officeart/2005/8/layout/hProcess9"/>
    <dgm:cxn modelId="{D27D7F45-8F72-44EE-9E8A-B479D2C7475F}" type="presParOf" srcId="{58255CC2-D988-4090-8063-7CC8EF57B7B5}" destId="{F1ED7837-DDFA-4E38-94F7-B003AA5C5EC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62BCE9-D5C9-496E-B3FB-CDAA3179AD18}">
      <dsp:nvSpPr>
        <dsp:cNvPr id="0" name=""/>
        <dsp:cNvSpPr/>
      </dsp:nvSpPr>
      <dsp:spPr>
        <a:xfrm>
          <a:off x="963105" y="0"/>
          <a:ext cx="6318129" cy="4641491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C1CB57-92F5-4CBE-A391-AE32CEF59E05}">
      <dsp:nvSpPr>
        <dsp:cNvPr id="0" name=""/>
        <dsp:cNvSpPr/>
      </dsp:nvSpPr>
      <dsp:spPr>
        <a:xfrm>
          <a:off x="476193" y="1392447"/>
          <a:ext cx="2229928" cy="18565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800" kern="1200" dirty="0"/>
            <a:t>TAREA</a:t>
          </a: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400" kern="1200" dirty="0" smtClean="0"/>
            <a:t>Es el efecto </a:t>
          </a:r>
          <a:r>
            <a:rPr lang="es-CL" sz="1400" kern="1200" dirty="0"/>
            <a:t>deseado a alcanzar por un </a:t>
          </a:r>
          <a:r>
            <a:rPr lang="es-CL" sz="1400" kern="1200" dirty="0" smtClean="0"/>
            <a:t>Mando, </a:t>
          </a:r>
          <a:r>
            <a:rPr lang="es-CL" sz="1400" kern="1200" dirty="0"/>
            <a:t>expresada en términos que permitan verificar su grado de </a:t>
          </a:r>
          <a:r>
            <a:rPr lang="es-CL" sz="1400" kern="1200" dirty="0" smtClean="0"/>
            <a:t>satisfacción</a:t>
          </a:r>
          <a:endParaRPr lang="es-CL" sz="1400" kern="1200" dirty="0"/>
        </a:p>
      </dsp:txBody>
      <dsp:txXfrm>
        <a:off x="566825" y="1483079"/>
        <a:ext cx="2048664" cy="1675332"/>
      </dsp:txXfrm>
    </dsp:sp>
    <dsp:sp modelId="{1CE8AA59-4030-4E4F-A2AC-42849AC98F92}">
      <dsp:nvSpPr>
        <dsp:cNvPr id="0" name=""/>
        <dsp:cNvSpPr/>
      </dsp:nvSpPr>
      <dsp:spPr>
        <a:xfrm>
          <a:off x="2825893" y="1392447"/>
          <a:ext cx="2229928" cy="18565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800" kern="1200" dirty="0"/>
            <a:t>ACTIVIDAD</a:t>
          </a: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400" kern="1200" dirty="0" smtClean="0"/>
            <a:t>Corresponde a la </a:t>
          </a:r>
          <a:r>
            <a:rPr lang="es-CL" sz="1400" kern="1200" dirty="0"/>
            <a:t>acción específica a desarrollar por un Mando y sus dependientes para cumplir con una Tarea. </a:t>
          </a:r>
        </a:p>
      </dsp:txBody>
      <dsp:txXfrm>
        <a:off x="2916525" y="1483079"/>
        <a:ext cx="2048664" cy="1675332"/>
      </dsp:txXfrm>
    </dsp:sp>
    <dsp:sp modelId="{F1ED7837-DDFA-4E38-94F7-B003AA5C5EC4}">
      <dsp:nvSpPr>
        <dsp:cNvPr id="0" name=""/>
        <dsp:cNvSpPr/>
      </dsp:nvSpPr>
      <dsp:spPr>
        <a:xfrm>
          <a:off x="5175593" y="1392447"/>
          <a:ext cx="2229928" cy="18565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800" kern="1200" dirty="0"/>
            <a:t>SUB ACTIVIDAD</a:t>
          </a: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400" kern="1200" dirty="0"/>
            <a:t>Una Sub Actividad, corresponde a la desagregación específica de una actividad y es el reflejo de los objetivos específicos </a:t>
          </a:r>
          <a:r>
            <a:rPr lang="es-CL" sz="1400" kern="1200" dirty="0" smtClean="0"/>
            <a:t>alcanzar.</a:t>
          </a:r>
          <a:endParaRPr lang="es-CL" sz="1400" kern="1200" dirty="0"/>
        </a:p>
      </dsp:txBody>
      <dsp:txXfrm>
        <a:off x="5266225" y="1483079"/>
        <a:ext cx="2048664" cy="16753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38604" cy="465341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70159" y="2"/>
            <a:ext cx="3038604" cy="465341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1D46DD8E-8965-4001-96CE-7D3C574ED5D8}" type="datetimeFigureOut">
              <a:rPr lang="es-CL" smtClean="0"/>
              <a:pPr/>
              <a:t>29-06-2022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FB210550-6982-4B84-AACA-D84A7353A125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33972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2495" y="1166896"/>
            <a:ext cx="12495389" cy="697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607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09195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22106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506974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14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91585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65150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20192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E9CC4F-C800-4032-BE26-432185852155}" type="slidenum">
              <a:rPr lang="es-CL" smtClean="0"/>
              <a:pPr>
                <a:defRPr/>
              </a:pPr>
              <a:t>28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22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052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105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609601" y="274743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599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2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1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2821F-77C0-4523-BE09-0C9B196C4F93}" type="slidenum">
              <a:rPr lang="es-E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53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424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85" y="171019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85" y="459003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545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247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821" y="365129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82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823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37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37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825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71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822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82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884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82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267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82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884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82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225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33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33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33" y="635691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4C7FA-D2DA-4C93-AA6D-482386E504F2}" type="datetimeFigureOut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29-06-2022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1" y="635691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91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6AFE8-5BB0-475E-AD14-347CF40154AA}" type="slidenum">
              <a:rPr lang="es-C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L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22" y="3175"/>
            <a:ext cx="1222375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03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4" r:id="rId1"/>
    <p:sldLayoutId id="2147484135" r:id="rId2"/>
    <p:sldLayoutId id="2147484136" r:id="rId3"/>
    <p:sldLayoutId id="2147484137" r:id="rId4"/>
    <p:sldLayoutId id="2147484138" r:id="rId5"/>
    <p:sldLayoutId id="2147484139" r:id="rId6"/>
    <p:sldLayoutId id="2147484140" r:id="rId7"/>
    <p:sldLayoutId id="2147484141" r:id="rId8"/>
    <p:sldLayoutId id="2147484142" r:id="rId9"/>
    <p:sldLayoutId id="2147484143" r:id="rId10"/>
    <p:sldLayoutId id="2147484144" r:id="rId11"/>
    <p:sldLayoutId id="214748421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jp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g"/><Relationship Id="rId7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jpg"/><Relationship Id="rId7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g"/><Relationship Id="rId7" Type="http://schemas.openxmlformats.org/officeDocument/2006/relationships/image" Target="../media/image29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677194" y="694450"/>
            <a:ext cx="8840787" cy="1079500"/>
          </a:xfrm>
        </p:spPr>
        <p:txBody>
          <a:bodyPr/>
          <a:lstStyle/>
          <a:p>
            <a:pPr eaLnBrk="1" hangingPunct="1"/>
            <a:r>
              <a:rPr lang="es-ES" altLang="es-CL" sz="2400" b="1" dirty="0">
                <a:solidFill>
                  <a:schemeClr val="tx2"/>
                </a:solidFill>
              </a:rPr>
              <a:t>PROGRAMA DE PLANIFICACIÓN DE ACTIVIDADES DE LA ARMADA</a:t>
            </a:r>
            <a:br>
              <a:rPr lang="es-ES" altLang="es-CL" sz="2400" b="1" dirty="0">
                <a:solidFill>
                  <a:schemeClr val="tx2"/>
                </a:solidFill>
              </a:rPr>
            </a:br>
            <a:endParaRPr lang="es-ES" altLang="es-CL" sz="2400" b="1" dirty="0">
              <a:solidFill>
                <a:schemeClr val="tx2"/>
              </a:solidFill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2468229" y="2301810"/>
            <a:ext cx="723629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s-ES" altLang="es-CL" sz="7200" b="1" cap="all" dirty="0" smtClean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PROPACA</a:t>
            </a:r>
            <a:endParaRPr lang="es-ES" altLang="es-CL" sz="7200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03389" y="4790285"/>
            <a:ext cx="8765977" cy="634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altLang="es-CL" sz="2400" b="1" dirty="0" smtClean="0">
                <a:solidFill>
                  <a:schemeClr val="tx2"/>
                </a:solidFill>
              </a:rPr>
              <a:t>https</a:t>
            </a:r>
            <a:r>
              <a:rPr lang="es-ES" altLang="es-CL" sz="2400" b="1" dirty="0">
                <a:solidFill>
                  <a:schemeClr val="tx2"/>
                </a:solidFill>
              </a:rPr>
              <a:t>://</a:t>
            </a:r>
            <a:r>
              <a:rPr lang="es-ES" altLang="es-CL" sz="2400" b="1" dirty="0" smtClean="0">
                <a:solidFill>
                  <a:schemeClr val="tx2"/>
                </a:solidFill>
              </a:rPr>
              <a:t>propaca.armada.cl</a:t>
            </a:r>
            <a:endParaRPr lang="es-ES" altLang="es-CL" sz="2400" b="1" dirty="0">
              <a:solidFill>
                <a:schemeClr val="tx2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304926" y="5702157"/>
            <a:ext cx="4364803" cy="634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altLang="es-CL" sz="1800" b="1" dirty="0" smtClean="0">
                <a:solidFill>
                  <a:schemeClr val="tx2"/>
                </a:solidFill>
              </a:rPr>
              <a:t>PAC GDO 5 (CN) Aldo Terzago C.</a:t>
            </a:r>
            <a:endParaRPr lang="es-ES" altLang="es-CL" sz="1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87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10</a:t>
            </a:fld>
            <a:endParaRPr lang="es-CL" dirty="0"/>
          </a:p>
        </p:txBody>
      </p:sp>
      <p:sp>
        <p:nvSpPr>
          <p:cNvPr id="3" name="Rectángulo 2"/>
          <p:cNvSpPr/>
          <p:nvPr/>
        </p:nvSpPr>
        <p:spPr>
          <a:xfrm>
            <a:off x="2558066" y="1026242"/>
            <a:ext cx="907022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es-ES" altLang="es-CL" sz="1400" b="1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AMBIENTE / CAPÍTULO: </a:t>
            </a:r>
            <a:r>
              <a:rPr lang="es-ES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Existen ambientes especiales, sólo administrados a nivel de DD.TT. y A.A.</a:t>
            </a:r>
          </a:p>
          <a:p>
            <a:pPr algn="just">
              <a:spcBef>
                <a:spcPct val="0"/>
              </a:spcBef>
            </a:pPr>
            <a:endParaRPr lang="es-CL" altLang="es-CL" sz="1400" b="1" dirty="0" smtClean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marL="742950" lvl="1" indent="-28575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M.P.B.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(DGSA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).</a:t>
            </a:r>
          </a:p>
          <a:p>
            <a:pPr marL="742950" lvl="1" indent="-28575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RESPALDO </a:t>
            </a:r>
            <a:r>
              <a:rPr lang="es-CL" altLang="es-CL" sz="1400" b="1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NAVAL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 (DGSA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).</a:t>
            </a:r>
          </a:p>
          <a:p>
            <a:pPr marL="742950" lvl="1" indent="-28575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RESPALDO </a:t>
            </a:r>
            <a:r>
              <a:rPr lang="es-CL" altLang="es-CL" sz="1400" b="1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MARÍTIMO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 (DGTM)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.</a:t>
            </a:r>
            <a:endParaRPr lang="es-ES" altLang="es-CL" sz="1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algn="just">
              <a:spcBef>
                <a:spcPct val="0"/>
              </a:spcBef>
            </a:pPr>
            <a:endParaRPr lang="es-ES" altLang="es-CL" sz="1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lvl="1">
              <a:spcBef>
                <a:spcPct val="0"/>
              </a:spcBef>
            </a:pP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Los RESPALDOS corresponden a la conversión de todos los recursos NO MONETARIOS “Aprobados y Asignados” a recursos MONETARIO (es el respaldo en $$$).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  <a:t/>
            </a:r>
            <a:b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</a:br>
            <a:endParaRPr lang="es-CL" altLang="es-CL" sz="1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071" y="3057567"/>
            <a:ext cx="5947315" cy="3684546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3318937" y="209467"/>
            <a:ext cx="5551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>
                <a:solidFill>
                  <a:schemeClr val="accent4">
                    <a:lumMod val="50000"/>
                  </a:schemeClr>
                </a:solidFill>
              </a:rPr>
              <a:t>ORIENTACIONES GENERALES DEL SISTEMA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851262"/>
            <a:ext cx="850826" cy="113589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84751" y="2110252"/>
            <a:ext cx="2592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¿Qué son los Ambientes?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85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11</a:t>
            </a:fld>
            <a:endParaRPr lang="es-CL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1323869"/>
            <a:ext cx="850826" cy="1135896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51649" y="2456294"/>
            <a:ext cx="253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¿Cómo son los recursos MONETARIOS?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2496620" y="771004"/>
            <a:ext cx="897054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lvl="1" algn="just">
              <a:spcBef>
                <a:spcPct val="0"/>
              </a:spcBef>
            </a:pP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Los RECURSOS MONETARIOS, son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aquellos que están expresados 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en alguna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moneda, Pesos 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o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Dólar 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y que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se obtienen 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a partir de las distintas fuentes de financiamiento.</a:t>
            </a:r>
          </a:p>
          <a:p>
            <a:pPr marL="174625" lvl="1" algn="just">
              <a:spcBef>
                <a:spcPct val="0"/>
              </a:spcBef>
            </a:pPr>
            <a:endParaRPr lang="es-CL" altLang="es-CL" sz="1400" dirty="0" smtClean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marL="174625" lvl="1" algn="just">
              <a:spcBef>
                <a:spcPct val="0"/>
              </a:spcBef>
            </a:pP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Se clasifican según su naturaleza, y hay que conocer y </a:t>
            </a:r>
            <a:r>
              <a:rPr lang="es-CL" altLang="es-CL" sz="1400" dirty="0" err="1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seleccoinar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 correctamente su concepto de Agrupación, especificado en el “Clasificador Presupuestario”:</a:t>
            </a:r>
          </a:p>
          <a:p>
            <a:pPr marL="174625" lvl="1" algn="just">
              <a:spcBef>
                <a:spcPct val="0"/>
              </a:spcBef>
            </a:pPr>
            <a:endParaRPr lang="es-CL" altLang="es-CL" sz="1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marL="174625" lvl="1" algn="just">
              <a:spcBef>
                <a:spcPct val="0"/>
              </a:spcBef>
            </a:pP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SUBTITULO (</a:t>
            </a:r>
            <a:r>
              <a:rPr lang="es-CL" altLang="es-CL" sz="1400" b="1" dirty="0" smtClean="0">
                <a:solidFill>
                  <a:srgbClr val="FF0000"/>
                </a:solidFill>
                <a:latin typeface="Arial" charset="0"/>
              </a:rPr>
              <a:t>xx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) – ITEM (</a:t>
            </a:r>
            <a:r>
              <a:rPr lang="es-CL" altLang="es-CL" sz="1400" b="1" dirty="0" err="1" smtClean="0">
                <a:solidFill>
                  <a:srgbClr val="FF0000"/>
                </a:solidFill>
                <a:latin typeface="Arial" charset="0"/>
              </a:rPr>
              <a:t>yy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) – ASIGNACIÓN (</a:t>
            </a:r>
            <a:r>
              <a:rPr lang="es-CL" altLang="es-CL" sz="1400" b="1" dirty="0" err="1" smtClean="0">
                <a:solidFill>
                  <a:srgbClr val="FF0000"/>
                </a:solidFill>
                <a:latin typeface="Arial" charset="0"/>
              </a:rPr>
              <a:t>zzz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) – SUBASIGNACIÓN(</a:t>
            </a:r>
            <a:r>
              <a:rPr lang="es-CL" altLang="es-CL" sz="1400" b="1" dirty="0" smtClean="0">
                <a:solidFill>
                  <a:srgbClr val="FF0000"/>
                </a:solidFill>
                <a:latin typeface="Arial" charset="0"/>
              </a:rPr>
              <a:t>999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)</a:t>
            </a:r>
          </a:p>
          <a:p>
            <a:pPr marL="174625" lvl="1" algn="just">
              <a:spcBef>
                <a:spcPct val="0"/>
              </a:spcBef>
            </a:pPr>
            <a:endParaRPr lang="es-CL" altLang="es-CL" sz="1400" dirty="0" smtClean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marL="174625" lvl="1" algn="just">
              <a:spcBef>
                <a:spcPct val="0"/>
              </a:spcBef>
            </a:pPr>
            <a:endParaRPr lang="es-CL" altLang="es-CL" sz="1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marL="174625" lvl="1" algn="just">
              <a:spcBef>
                <a:spcPct val="0"/>
              </a:spcBef>
            </a:pPr>
            <a:endParaRPr lang="es-CL" altLang="es-CL" sz="1400" dirty="0" smtClean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marL="174625" lvl="1" algn="just">
              <a:spcBef>
                <a:spcPct val="0"/>
              </a:spcBef>
            </a:pPr>
            <a:endParaRPr lang="es-ES" altLang="es-CL" sz="1400" b="1" i="1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marL="174625" lvl="1" algn="just">
              <a:spcBef>
                <a:spcPct val="0"/>
              </a:spcBef>
            </a:pPr>
            <a:r>
              <a:rPr lang="es-ES" altLang="es-CL" sz="1400" b="1" i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En PROPACA (Menú CONSULTAS) se encuentra el Clasificador de Gastos, así también en la Ley de Presupuestos Anual.</a:t>
            </a:r>
          </a:p>
          <a:p>
            <a:pPr marL="174625" lvl="1" algn="just">
              <a:spcBef>
                <a:spcPct val="0"/>
              </a:spcBef>
            </a:pPr>
            <a:endParaRPr lang="es-ES" altLang="es-CL" sz="1400" b="1" i="1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marL="174625" lvl="1" algn="just">
              <a:spcBef>
                <a:spcPct val="0"/>
              </a:spcBef>
            </a:pPr>
            <a:r>
              <a:rPr lang="es-ES" altLang="es-CL" sz="1400" b="1" i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Atentos porque a contar 2022 NO se autorizan cambios de Ítem</a:t>
            </a:r>
            <a:endParaRPr lang="es-CL" altLang="es-CL" sz="1400" b="1" i="1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3318937" y="209467"/>
            <a:ext cx="5551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>
                <a:solidFill>
                  <a:schemeClr val="accent4">
                    <a:lumMod val="50000"/>
                  </a:schemeClr>
                </a:solidFill>
              </a:rPr>
              <a:t>ORIENTACIONES GENERALES DEL SISTEMA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058" y="4094991"/>
            <a:ext cx="2734057" cy="2276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3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12</a:t>
            </a:fld>
            <a:endParaRPr lang="es-CL" dirty="0"/>
          </a:p>
        </p:txBody>
      </p:sp>
      <p:sp>
        <p:nvSpPr>
          <p:cNvPr id="17" name="Rectángulo 16"/>
          <p:cNvSpPr/>
          <p:nvPr/>
        </p:nvSpPr>
        <p:spPr>
          <a:xfrm>
            <a:off x="2671281" y="1247028"/>
            <a:ext cx="861246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lvl="1" algn="just">
              <a:spcBef>
                <a:spcPct val="0"/>
              </a:spcBef>
            </a:pP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SUBTITULO (</a:t>
            </a:r>
            <a:r>
              <a:rPr lang="es-CL" altLang="es-CL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– ITEM (</a:t>
            </a:r>
            <a:r>
              <a:rPr lang="es-CL" altLang="es-CL" sz="1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yy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– ASIGNACIÓN (</a:t>
            </a:r>
            <a:r>
              <a:rPr lang="es-CL" altLang="es-CL" sz="1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zzz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– SUBASIGNACIÓN(</a:t>
            </a:r>
            <a:r>
              <a:rPr lang="es-CL" altLang="es-CL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999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 algn="just">
              <a:spcBef>
                <a:spcPct val="0"/>
              </a:spcBef>
            </a:pPr>
            <a:endParaRPr lang="es-CL" altLang="es-CL" sz="1400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4625" lvl="1" algn="just">
              <a:spcBef>
                <a:spcPct val="0"/>
              </a:spcBef>
            </a:pP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SUBTITULO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L" sz="1400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Agrupación de operaciones presupuestarias de características o naturaleza homogénea. Ejemplo:</a:t>
            </a:r>
          </a:p>
          <a:p>
            <a:pPr marL="460375" lvl="1" indent="-193675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CL" sz="1400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Subtítulo 21: “Gastos en Personal”</a:t>
            </a:r>
          </a:p>
          <a:p>
            <a:pPr marL="460375" lvl="1" indent="-193675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ES" sz="1400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Subtitulo 22: ”Bienes y Servicios Consumos”</a:t>
            </a:r>
          </a:p>
          <a:p>
            <a:pPr marL="460375" lvl="1" indent="-193675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ES" sz="1400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Subtitulo 29 ”Adquisición de Activos no financieros”</a:t>
            </a:r>
          </a:p>
          <a:p>
            <a:pPr marL="174625" lvl="1" algn="just">
              <a:spcBef>
                <a:spcPct val="0"/>
              </a:spcBef>
            </a:pPr>
            <a:r>
              <a:rPr lang="es-ES" sz="1400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altLang="es-CL" sz="1400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4625" lvl="1" algn="just">
              <a:spcBef>
                <a:spcPct val="0"/>
              </a:spcBef>
            </a:pPr>
            <a:r>
              <a:rPr lang="es-ES" altLang="es-CL" sz="14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ITEM: </a:t>
            </a:r>
            <a:r>
              <a:rPr lang="es-ES" sz="1400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Subconjunto del subtítulo. Corresponde a motivos de naturaleza homogénea de ingresos o gastos. Ejemplo:</a:t>
            </a:r>
          </a:p>
          <a:p>
            <a:pPr marL="460375" lvl="1" indent="-193675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ES" sz="1400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ST-22 </a:t>
            </a:r>
            <a:r>
              <a:rPr lang="es-ES" sz="14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Ítem 08</a:t>
            </a:r>
            <a:r>
              <a:rPr lang="es-ES" sz="1400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“Servicios Generales”.</a:t>
            </a:r>
          </a:p>
          <a:p>
            <a:pPr lvl="1" algn="just">
              <a:spcBef>
                <a:spcPct val="0"/>
              </a:spcBef>
            </a:pPr>
            <a:endParaRPr lang="es-ES" altLang="es-CL" sz="1400" b="1" i="1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marL="174625" lvl="1" algn="just">
              <a:spcBef>
                <a:spcPct val="0"/>
              </a:spcBef>
            </a:pP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ASIGNACIÓN</a:t>
            </a:r>
            <a:r>
              <a:rPr lang="es-CL" altLang="es-CL" sz="14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ES" sz="1400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Subconjunto </a:t>
            </a:r>
            <a:r>
              <a:rPr lang="es-ES" sz="1400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ES" sz="1400" i="1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</a:t>
            </a:r>
            <a:r>
              <a:rPr lang="es-ES" sz="1400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Corresponde a un “motivo específico” de ingreso o gasto. </a:t>
            </a:r>
            <a:r>
              <a:rPr lang="es-ES" sz="1400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Ejemplo:</a:t>
            </a:r>
          </a:p>
          <a:p>
            <a:pPr marL="460375" lvl="1" indent="-193675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ES" sz="1400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ST22 </a:t>
            </a:r>
            <a:r>
              <a:rPr lang="es-ES" sz="1400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1400" i="1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</a:t>
            </a:r>
            <a:r>
              <a:rPr lang="es-ES" sz="1400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08 y Asignación 007 “Pasajes, Fletes y Bodegajes”.</a:t>
            </a:r>
          </a:p>
          <a:p>
            <a:pPr marL="174625" lvl="1" algn="just">
              <a:spcBef>
                <a:spcPct val="0"/>
              </a:spcBef>
            </a:pPr>
            <a:endParaRPr lang="es-ES" sz="1400" b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4625" lvl="1" algn="just">
              <a:spcBef>
                <a:spcPct val="0"/>
              </a:spcBef>
            </a:pPr>
            <a:r>
              <a:rPr lang="es-CL" altLang="es-CL" sz="14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SUBASIGNACIÓN: </a:t>
            </a:r>
            <a:r>
              <a:rPr lang="es-ES" sz="1400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el último nivel de desagregación, cuya subdivisión es controlada por la Dirección de Presupuesto de la </a:t>
            </a:r>
            <a:r>
              <a:rPr lang="es-ES" sz="1400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Armada (Sólo uso Institucional).</a:t>
            </a:r>
            <a:endParaRPr lang="es-ES" sz="1400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s-ES" sz="1600" b="1" i="1" dirty="0" smtClean="0">
                <a:solidFill>
                  <a:schemeClr val="accent4">
                    <a:lumMod val="50000"/>
                  </a:schemeClr>
                </a:solidFill>
              </a:rPr>
              <a:t>Ejemplo</a:t>
            </a:r>
            <a:r>
              <a:rPr lang="es-ES" sz="1600" b="1" i="1" dirty="0">
                <a:solidFill>
                  <a:schemeClr val="accent4">
                    <a:lumMod val="50000"/>
                  </a:schemeClr>
                </a:solidFill>
              </a:rPr>
              <a:t>: </a:t>
            </a:r>
            <a:endParaRPr lang="es-CL" sz="1600" i="1" dirty="0">
              <a:solidFill>
                <a:schemeClr val="accent4">
                  <a:lumMod val="50000"/>
                </a:schemeClr>
              </a:solidFill>
            </a:endParaRPr>
          </a:p>
          <a:p>
            <a:pPr lvl="1" algn="just"/>
            <a:r>
              <a:rPr lang="es-ES" sz="1600" i="1" dirty="0">
                <a:solidFill>
                  <a:schemeClr val="accent4">
                    <a:lumMod val="50000"/>
                  </a:schemeClr>
                </a:solidFill>
              </a:rPr>
              <a:t>22-08-007-</a:t>
            </a:r>
            <a:r>
              <a:rPr lang="es-ES" sz="1600" b="1" i="1" dirty="0">
                <a:solidFill>
                  <a:schemeClr val="accent4">
                    <a:lumMod val="50000"/>
                  </a:schemeClr>
                </a:solidFill>
              </a:rPr>
              <a:t>001</a:t>
            </a:r>
            <a:r>
              <a:rPr lang="es-ES" sz="1600" i="1" dirty="0">
                <a:solidFill>
                  <a:schemeClr val="accent4">
                    <a:lumMod val="50000"/>
                  </a:schemeClr>
                </a:solidFill>
              </a:rPr>
              <a:t> Pasajes,</a:t>
            </a:r>
            <a:endParaRPr lang="es-CL" sz="1600" i="1" dirty="0">
              <a:solidFill>
                <a:schemeClr val="accent4">
                  <a:lumMod val="50000"/>
                </a:schemeClr>
              </a:solidFill>
            </a:endParaRPr>
          </a:p>
          <a:p>
            <a:pPr lvl="1" algn="just"/>
            <a:r>
              <a:rPr lang="es-ES" sz="1600" i="1" dirty="0">
                <a:solidFill>
                  <a:schemeClr val="accent4">
                    <a:lumMod val="50000"/>
                  </a:schemeClr>
                </a:solidFill>
              </a:rPr>
              <a:t>22-08-007-</a:t>
            </a:r>
            <a:r>
              <a:rPr lang="es-ES" sz="1600" b="1" i="1" dirty="0">
                <a:solidFill>
                  <a:schemeClr val="accent4">
                    <a:lumMod val="50000"/>
                  </a:schemeClr>
                </a:solidFill>
              </a:rPr>
              <a:t>002 </a:t>
            </a:r>
            <a:r>
              <a:rPr lang="es-ES" sz="1600" i="1" dirty="0">
                <a:solidFill>
                  <a:schemeClr val="accent4">
                    <a:lumMod val="50000"/>
                  </a:schemeClr>
                </a:solidFill>
              </a:rPr>
              <a:t> Fletes</a:t>
            </a:r>
            <a:endParaRPr lang="es-CL" sz="1600" i="1" dirty="0">
              <a:solidFill>
                <a:schemeClr val="accent4">
                  <a:lumMod val="50000"/>
                </a:schemeClr>
              </a:solidFill>
            </a:endParaRPr>
          </a:p>
          <a:p>
            <a:pPr lvl="1" algn="just"/>
            <a:r>
              <a:rPr lang="es-ES" sz="1600" i="1" dirty="0">
                <a:solidFill>
                  <a:schemeClr val="accent4">
                    <a:lumMod val="50000"/>
                  </a:schemeClr>
                </a:solidFill>
              </a:rPr>
              <a:t>22-08-007-</a:t>
            </a:r>
            <a:r>
              <a:rPr lang="es-ES" sz="1600" b="1" i="1" dirty="0">
                <a:solidFill>
                  <a:schemeClr val="accent4">
                    <a:lumMod val="50000"/>
                  </a:schemeClr>
                </a:solidFill>
              </a:rPr>
              <a:t>003</a:t>
            </a:r>
            <a:r>
              <a:rPr lang="es-ES" sz="1600" i="1" dirty="0">
                <a:solidFill>
                  <a:schemeClr val="accent4">
                    <a:lumMod val="50000"/>
                  </a:schemeClr>
                </a:solidFill>
              </a:rPr>
              <a:t>  Bodegajes</a:t>
            </a:r>
            <a:endParaRPr lang="es-CL" sz="1600" i="1" dirty="0">
              <a:solidFill>
                <a:schemeClr val="accent4">
                  <a:lumMod val="50000"/>
                </a:schemeClr>
              </a:solidFill>
            </a:endParaRPr>
          </a:p>
          <a:p>
            <a:pPr lvl="1" algn="just">
              <a:spcBef>
                <a:spcPct val="0"/>
              </a:spcBef>
            </a:pPr>
            <a:endParaRPr lang="es-CL" altLang="es-CL" sz="1400" b="1" i="1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3318937" y="209467"/>
            <a:ext cx="5551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>
                <a:solidFill>
                  <a:schemeClr val="accent4">
                    <a:lumMod val="50000"/>
                  </a:schemeClr>
                </a:solidFill>
              </a:rPr>
              <a:t>ORIENTACIONES GENERALES DEL SISTEMA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1323869"/>
            <a:ext cx="850826" cy="113589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51649" y="2456294"/>
            <a:ext cx="253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¿Cómo son los recursos MONETARIOS?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92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redondeado 6"/>
          <p:cNvSpPr/>
          <p:nvPr/>
        </p:nvSpPr>
        <p:spPr>
          <a:xfrm>
            <a:off x="134301" y="2024004"/>
            <a:ext cx="2373234" cy="4833995"/>
          </a:xfrm>
          <a:prstGeom prst="roundRect">
            <a:avLst/>
          </a:prstGeom>
          <a:solidFill>
            <a:schemeClr val="accent5">
              <a:lumMod val="60000"/>
              <a:lumOff val="4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CuadroTexto 8"/>
          <p:cNvSpPr txBox="1"/>
          <p:nvPr/>
        </p:nvSpPr>
        <p:spPr>
          <a:xfrm>
            <a:off x="246660" y="2071759"/>
            <a:ext cx="21401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Plan </a:t>
            </a:r>
            <a:r>
              <a:rPr lang="es-CL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Est</a:t>
            </a:r>
            <a:r>
              <a:rPr lang="es-C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. Océano (12)</a:t>
            </a:r>
          </a:p>
          <a:p>
            <a:r>
              <a:rPr lang="es-CL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Misión</a:t>
            </a:r>
          </a:p>
          <a:p>
            <a:r>
              <a:rPr lang="es-CL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Visión</a:t>
            </a:r>
          </a:p>
          <a:p>
            <a:r>
              <a:rPr lang="es-CL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Objetivos</a:t>
            </a:r>
            <a:endParaRPr lang="es-CL" sz="2000" i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" name="Rectángulo redondeado 9"/>
          <p:cNvSpPr/>
          <p:nvPr/>
        </p:nvSpPr>
        <p:spPr>
          <a:xfrm>
            <a:off x="134299" y="3847037"/>
            <a:ext cx="2289723" cy="2916072"/>
          </a:xfrm>
          <a:prstGeom prst="roundRect">
            <a:avLst/>
          </a:prstGeom>
          <a:solidFill>
            <a:schemeClr val="accent5">
              <a:lumMod val="7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CuadroTexto 10"/>
          <p:cNvSpPr txBox="1"/>
          <p:nvPr/>
        </p:nvSpPr>
        <p:spPr>
          <a:xfrm>
            <a:off x="246660" y="3959674"/>
            <a:ext cx="22236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Plan </a:t>
            </a:r>
            <a:r>
              <a:rPr lang="es-CL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Est</a:t>
            </a:r>
            <a:r>
              <a:rPr lang="es-C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. Almirante (4)</a:t>
            </a:r>
          </a:p>
          <a:p>
            <a:r>
              <a:rPr lang="es-CL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Objetivos</a:t>
            </a:r>
          </a:p>
          <a:p>
            <a:r>
              <a:rPr lang="es-CL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Políticas</a:t>
            </a:r>
            <a:endParaRPr lang="es-CL" sz="2000" i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Rectángulo redondeado 11"/>
          <p:cNvSpPr/>
          <p:nvPr/>
        </p:nvSpPr>
        <p:spPr>
          <a:xfrm>
            <a:off x="134301" y="5393648"/>
            <a:ext cx="2140112" cy="1369461"/>
          </a:xfrm>
          <a:prstGeom prst="roundRect">
            <a:avLst/>
          </a:prstGeom>
          <a:solidFill>
            <a:schemeClr val="accent5">
              <a:lumMod val="5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CuadroTexto 12"/>
          <p:cNvSpPr txBox="1"/>
          <p:nvPr/>
        </p:nvSpPr>
        <p:spPr>
          <a:xfrm>
            <a:off x="246660" y="5378114"/>
            <a:ext cx="19889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 smtClean="0">
                <a:solidFill>
                  <a:schemeClr val="bg1"/>
                </a:solidFill>
                <a:latin typeface="+mj-lt"/>
              </a:rPr>
              <a:t>P.AC.A. (1)</a:t>
            </a:r>
          </a:p>
          <a:p>
            <a:r>
              <a:rPr lang="es-CL" sz="2000" i="1" dirty="0" smtClean="0">
                <a:solidFill>
                  <a:schemeClr val="bg1"/>
                </a:solidFill>
                <a:latin typeface="+mj-lt"/>
              </a:rPr>
              <a:t>Objetivos</a:t>
            </a:r>
          </a:p>
          <a:p>
            <a:r>
              <a:rPr lang="es-CL" sz="2000" i="1" dirty="0" smtClean="0">
                <a:solidFill>
                  <a:schemeClr val="bg1"/>
                </a:solidFill>
                <a:latin typeface="+mj-lt"/>
              </a:rPr>
              <a:t>Tareas</a:t>
            </a:r>
          </a:p>
          <a:p>
            <a:r>
              <a:rPr lang="es-CL" sz="2000" i="1" dirty="0" smtClean="0">
                <a:solidFill>
                  <a:schemeClr val="bg1"/>
                </a:solidFill>
                <a:latin typeface="+mj-lt"/>
              </a:rPr>
              <a:t>Recursos</a:t>
            </a:r>
            <a:endParaRPr lang="es-CL" sz="2000" i="1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14" name="Diagrama 13">
            <a:extLst>
              <a:ext uri="{FF2B5EF4-FFF2-40B4-BE49-F238E27FC236}">
                <a16:creationId xmlns:a16="http://schemas.microsoft.com/office/drawing/2014/main" xmlns="" id="{C192B75F-6A7F-48BE-9306-7C8372F508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2316287"/>
              </p:ext>
            </p:extLst>
          </p:nvPr>
        </p:nvGraphicFramePr>
        <p:xfrm>
          <a:off x="2099817" y="2024004"/>
          <a:ext cx="7433094" cy="4641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Elipse 14"/>
          <p:cNvSpPr/>
          <p:nvPr/>
        </p:nvSpPr>
        <p:spPr>
          <a:xfrm>
            <a:off x="9652959" y="2960834"/>
            <a:ext cx="2539041" cy="251397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800" dirty="0" smtClean="0"/>
              <a:t>PROPACA</a:t>
            </a:r>
            <a:endParaRPr lang="es-CL" sz="2800" dirty="0"/>
          </a:p>
        </p:txBody>
      </p:sp>
      <p:sp>
        <p:nvSpPr>
          <p:cNvPr id="16" name="CuadroTexto 15"/>
          <p:cNvSpPr txBox="1"/>
          <p:nvPr/>
        </p:nvSpPr>
        <p:spPr>
          <a:xfrm>
            <a:off x="3808618" y="963718"/>
            <a:ext cx="4572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400" b="1" dirty="0" smtClean="0">
                <a:solidFill>
                  <a:srgbClr val="003E5A"/>
                </a:solidFill>
              </a:rPr>
              <a:t>PLANIFICACIÓN INSTITUCIONAL</a:t>
            </a:r>
            <a:endParaRPr lang="es-CL" sz="2400" b="1" dirty="0">
              <a:solidFill>
                <a:srgbClr val="003E5A"/>
              </a:solidFill>
            </a:endParaRPr>
          </a:p>
          <a:p>
            <a:pPr algn="ctr"/>
            <a:endParaRPr lang="es-CL" sz="2400" b="1" dirty="0">
              <a:solidFill>
                <a:srgbClr val="003E5A"/>
              </a:solidFill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3318937" y="209467"/>
            <a:ext cx="5551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>
                <a:solidFill>
                  <a:schemeClr val="accent4">
                    <a:lumMod val="50000"/>
                  </a:schemeClr>
                </a:solidFill>
              </a:rPr>
              <a:t>ORIENTACIONES GENERALES DEL SISTEMA</a:t>
            </a:r>
          </a:p>
        </p:txBody>
      </p:sp>
      <p:sp>
        <p:nvSpPr>
          <p:cNvPr id="18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14</a:t>
            </a:r>
            <a:endParaRPr lang="es-CL" dirty="0"/>
          </a:p>
        </p:txBody>
      </p:sp>
      <p:sp>
        <p:nvSpPr>
          <p:cNvPr id="19" name="Rectángulo redondeado 18"/>
          <p:cNvSpPr/>
          <p:nvPr/>
        </p:nvSpPr>
        <p:spPr>
          <a:xfrm>
            <a:off x="9792419" y="3618286"/>
            <a:ext cx="2260120" cy="11990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000" b="1" dirty="0" smtClean="0"/>
              <a:t>NECESIDADES</a:t>
            </a:r>
            <a:endParaRPr lang="es-CL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7099669" y="2085265"/>
            <a:ext cx="4968686" cy="3829673"/>
            <a:chOff x="7099669" y="2085265"/>
            <a:chExt cx="4968686" cy="3829673"/>
          </a:xfrm>
        </p:grpSpPr>
        <p:sp>
          <p:nvSpPr>
            <p:cNvPr id="20" name="Rectángulo redondeado 19"/>
            <p:cNvSpPr/>
            <p:nvPr/>
          </p:nvSpPr>
          <p:spPr>
            <a:xfrm>
              <a:off x="7099669" y="2085265"/>
              <a:ext cx="4968686" cy="3829673"/>
            </a:xfrm>
            <a:prstGeom prst="roundRect">
              <a:avLst/>
            </a:prstGeom>
            <a:solidFill>
              <a:srgbClr val="F6BE33">
                <a:alpha val="9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1" name="CuadroTexto 20"/>
            <p:cNvSpPr txBox="1"/>
            <p:nvPr/>
          </p:nvSpPr>
          <p:spPr>
            <a:xfrm>
              <a:off x="7138457" y="2982030"/>
              <a:ext cx="4266729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L" b="1" dirty="0" smtClean="0"/>
                <a:t>TAREA 05:</a:t>
              </a:r>
              <a:r>
                <a:rPr lang="es-CL" dirty="0" smtClean="0"/>
                <a:t> </a:t>
              </a:r>
              <a:r>
                <a:rPr lang="es-CL" sz="1600" dirty="0"/>
                <a:t>“CONTRIBUIR A LA PROYECCIÓN INSTITUCIONAL HACIA LA COMUNIDAD NACIONAL”</a:t>
              </a:r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7474722" y="3676601"/>
              <a:ext cx="4266729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endParaRPr lang="es-CL" sz="1600" dirty="0"/>
            </a:p>
            <a:p>
              <a:pPr algn="just"/>
              <a:r>
                <a:rPr lang="es-CL" b="1" dirty="0" smtClean="0"/>
                <a:t>ACTIVIDAD </a:t>
              </a:r>
              <a:r>
                <a:rPr lang="es-CL" b="1" dirty="0"/>
                <a:t>(151): </a:t>
              </a:r>
              <a:r>
                <a:rPr lang="es-CL" sz="1600" dirty="0" smtClean="0"/>
                <a:t>“CEREMONIAS</a:t>
              </a:r>
              <a:r>
                <a:rPr lang="es-CL" sz="1600" dirty="0"/>
                <a:t>, DESFILES Y </a:t>
              </a:r>
              <a:r>
                <a:rPr lang="es-CL" sz="1600" dirty="0" smtClean="0"/>
                <a:t>HOMENAJES”.</a:t>
              </a:r>
              <a:endParaRPr lang="es-CL" sz="1600" dirty="0"/>
            </a:p>
          </p:txBody>
        </p:sp>
        <p:sp>
          <p:nvSpPr>
            <p:cNvPr id="23" name="CuadroTexto 22"/>
            <p:cNvSpPr txBox="1"/>
            <p:nvPr/>
          </p:nvSpPr>
          <p:spPr>
            <a:xfrm>
              <a:off x="7921455" y="4616491"/>
              <a:ext cx="406848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L" b="1" dirty="0" smtClean="0"/>
                <a:t>SUB ACTIVIDAD </a:t>
              </a:r>
              <a:r>
                <a:rPr lang="es-CL" b="1" dirty="0"/>
                <a:t>(UC</a:t>
              </a:r>
              <a:r>
                <a:rPr lang="es-CL" b="1" dirty="0" smtClean="0"/>
                <a:t>): </a:t>
              </a:r>
              <a:r>
                <a:rPr lang="es-CL" sz="1600" dirty="0" smtClean="0"/>
                <a:t>”DESARROLLAR </a:t>
              </a:r>
              <a:r>
                <a:rPr lang="es-CL" sz="1600" dirty="0"/>
                <a:t>ACTIVIDADES CON MOTIVO DEL MES DEL </a:t>
              </a:r>
              <a:r>
                <a:rPr lang="es-CL" sz="1600" dirty="0" smtClean="0"/>
                <a:t>MAR”.</a:t>
              </a:r>
              <a:endParaRPr lang="es-CL" sz="1600" dirty="0"/>
            </a:p>
          </p:txBody>
        </p:sp>
        <p:sp>
          <p:nvSpPr>
            <p:cNvPr id="24" name="CuadroTexto 23"/>
            <p:cNvSpPr txBox="1"/>
            <p:nvPr/>
          </p:nvSpPr>
          <p:spPr>
            <a:xfrm>
              <a:off x="7474722" y="2319050"/>
              <a:ext cx="4425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Ejemplo Catálogo 05-151-UC:</a:t>
              </a:r>
              <a:endParaRPr lang="es-CL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412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362181" y="2392501"/>
            <a:ext cx="75044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sz="32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ORIENTACIONES GENERALES DEL SISTEMA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sz="3200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</a:p>
        </p:txBody>
      </p:sp>
    </p:spTree>
    <p:extLst>
      <p:ext uri="{BB962C8B-B14F-4D97-AF65-F5344CB8AC3E}">
        <p14:creationId xmlns:p14="http://schemas.microsoft.com/office/powerpoint/2010/main" val="58447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1693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15</a:t>
            </a:fld>
            <a:endParaRPr lang="es-CL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1323869"/>
            <a:ext cx="850826" cy="1135896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51649" y="2456294"/>
            <a:ext cx="22279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¿Y quienes son los que aprueban </a:t>
            </a:r>
          </a:p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las Necesidades?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Triángulo isósceles 18"/>
          <p:cNvSpPr/>
          <p:nvPr/>
        </p:nvSpPr>
        <p:spPr>
          <a:xfrm>
            <a:off x="3706651" y="1605392"/>
            <a:ext cx="6126141" cy="4202213"/>
          </a:xfrm>
          <a:prstGeom prst="triangle">
            <a:avLst/>
          </a:prstGeom>
          <a:gradFill rotWithShape="0">
            <a:gsLst>
              <a:gs pos="0">
                <a:schemeClr val="accent1">
                  <a:tint val="66000"/>
                  <a:satMod val="160000"/>
                </a:schemeClr>
              </a:gs>
              <a:gs pos="74500">
                <a:srgbClr val="D2DDF1"/>
              </a:gs>
              <a:gs pos="49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Rectángulo redondeado 19"/>
          <p:cNvSpPr/>
          <p:nvPr/>
        </p:nvSpPr>
        <p:spPr>
          <a:xfrm>
            <a:off x="5938497" y="3357172"/>
            <a:ext cx="1892041" cy="45681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MM.EE.</a:t>
            </a:r>
          </a:p>
        </p:txBody>
      </p:sp>
      <p:sp>
        <p:nvSpPr>
          <p:cNvPr id="26" name="Rectángulo redondeado 25"/>
          <p:cNvSpPr/>
          <p:nvPr/>
        </p:nvSpPr>
        <p:spPr>
          <a:xfrm>
            <a:off x="6127331" y="2396207"/>
            <a:ext cx="1346076" cy="47287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MM.AA.</a:t>
            </a:r>
            <a:endParaRPr lang="es-CL" sz="1600" dirty="0"/>
          </a:p>
        </p:txBody>
      </p:sp>
      <p:sp>
        <p:nvSpPr>
          <p:cNvPr id="27" name="Rectángulo redondeado 26"/>
          <p:cNvSpPr/>
          <p:nvPr/>
        </p:nvSpPr>
        <p:spPr>
          <a:xfrm>
            <a:off x="5503404" y="4260356"/>
            <a:ext cx="2931906" cy="45483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UU.EE.</a:t>
            </a:r>
          </a:p>
        </p:txBody>
      </p:sp>
      <p:pic>
        <p:nvPicPr>
          <p:cNvPr id="28" name="Picture 2" descr="group icon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206" y="4281185"/>
            <a:ext cx="754166" cy="75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CuadroTexto 28"/>
          <p:cNvSpPr txBox="1"/>
          <p:nvPr/>
        </p:nvSpPr>
        <p:spPr>
          <a:xfrm>
            <a:off x="8057760" y="4790949"/>
            <a:ext cx="1670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Planificador UE</a:t>
            </a:r>
          </a:p>
        </p:txBody>
      </p:sp>
      <p:pic>
        <p:nvPicPr>
          <p:cNvPr id="30" name="Picture 2" descr="group icon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381" y="3381367"/>
            <a:ext cx="754166" cy="75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CuadroTexto 30"/>
          <p:cNvSpPr txBox="1"/>
          <p:nvPr/>
        </p:nvSpPr>
        <p:spPr>
          <a:xfrm>
            <a:off x="7601351" y="3876902"/>
            <a:ext cx="1662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Planificador ME</a:t>
            </a:r>
          </a:p>
        </p:txBody>
      </p:sp>
      <p:pic>
        <p:nvPicPr>
          <p:cNvPr id="32" name="Picture 2" descr="group icon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511" y="2494765"/>
            <a:ext cx="754166" cy="75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CuadroTexto 32"/>
          <p:cNvSpPr txBox="1"/>
          <p:nvPr/>
        </p:nvSpPr>
        <p:spPr>
          <a:xfrm>
            <a:off x="7324261" y="3028157"/>
            <a:ext cx="3760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Planificador MA, Administrador MA</a:t>
            </a:r>
          </a:p>
        </p:txBody>
      </p:sp>
      <p:sp>
        <p:nvSpPr>
          <p:cNvPr id="34" name="Flecha abajo 33"/>
          <p:cNvSpPr/>
          <p:nvPr/>
        </p:nvSpPr>
        <p:spPr>
          <a:xfrm rot="10800000">
            <a:off x="2520777" y="1705232"/>
            <a:ext cx="549763" cy="410237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CL" dirty="0" err="1"/>
              <a:t>Botton</a:t>
            </a:r>
            <a:r>
              <a:rPr lang="es-CL" dirty="0"/>
              <a:t> - UP</a:t>
            </a:r>
          </a:p>
        </p:txBody>
      </p:sp>
      <p:sp>
        <p:nvSpPr>
          <p:cNvPr id="35" name="CuadroTexto 15"/>
          <p:cNvSpPr txBox="1"/>
          <p:nvPr/>
        </p:nvSpPr>
        <p:spPr>
          <a:xfrm>
            <a:off x="8087130" y="5035440"/>
            <a:ext cx="1184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Supervisor</a:t>
            </a:r>
          </a:p>
        </p:txBody>
      </p:sp>
      <p:sp>
        <p:nvSpPr>
          <p:cNvPr id="36" name="CuadroTexto 15"/>
          <p:cNvSpPr txBox="1"/>
          <p:nvPr/>
        </p:nvSpPr>
        <p:spPr>
          <a:xfrm>
            <a:off x="8086320" y="5288502"/>
            <a:ext cx="1460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Responsables</a:t>
            </a:r>
          </a:p>
        </p:txBody>
      </p:sp>
      <p:sp>
        <p:nvSpPr>
          <p:cNvPr id="37" name="Rectángulo: esquinas redondeadas 3">
            <a:extLst>
              <a:ext uri="{FF2B5EF4-FFF2-40B4-BE49-F238E27FC236}">
                <a16:creationId xmlns:a16="http://schemas.microsoft.com/office/drawing/2014/main" xmlns="" id="{CA832C6D-F6BD-4273-A864-DCDA73004F13}"/>
              </a:ext>
            </a:extLst>
          </p:cNvPr>
          <p:cNvSpPr/>
          <p:nvPr/>
        </p:nvSpPr>
        <p:spPr>
          <a:xfrm>
            <a:off x="6228475" y="1120050"/>
            <a:ext cx="1227731" cy="3475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JEFMAYOR</a:t>
            </a:r>
          </a:p>
        </p:txBody>
      </p:sp>
      <p:sp>
        <p:nvSpPr>
          <p:cNvPr id="38" name="Rectángulo: esquinas redondeadas 23">
            <a:extLst>
              <a:ext uri="{FF2B5EF4-FFF2-40B4-BE49-F238E27FC236}">
                <a16:creationId xmlns:a16="http://schemas.microsoft.com/office/drawing/2014/main" xmlns="" id="{AB0494B7-BC7B-4D9E-8D5B-653EFBF6C31B}"/>
              </a:ext>
            </a:extLst>
          </p:cNvPr>
          <p:cNvSpPr/>
          <p:nvPr/>
        </p:nvSpPr>
        <p:spPr>
          <a:xfrm>
            <a:off x="3636187" y="1609325"/>
            <a:ext cx="1227731" cy="347580"/>
          </a:xfrm>
          <a:prstGeom prst="roundRect">
            <a:avLst/>
          </a:prstGeom>
          <a:solidFill>
            <a:srgbClr val="51A1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400" dirty="0"/>
              <a:t>DIRECTEMAR</a:t>
            </a:r>
          </a:p>
        </p:txBody>
      </p:sp>
      <p:sp>
        <p:nvSpPr>
          <p:cNvPr id="39" name="Rectángulo: esquinas redondeadas 24">
            <a:extLst>
              <a:ext uri="{FF2B5EF4-FFF2-40B4-BE49-F238E27FC236}">
                <a16:creationId xmlns:a16="http://schemas.microsoft.com/office/drawing/2014/main" xmlns="" id="{C0425D4F-D319-48BC-8272-C971244DE6AC}"/>
              </a:ext>
            </a:extLst>
          </p:cNvPr>
          <p:cNvSpPr/>
          <p:nvPr/>
        </p:nvSpPr>
        <p:spPr>
          <a:xfrm>
            <a:off x="5129972" y="1620328"/>
            <a:ext cx="1227731" cy="347580"/>
          </a:xfrm>
          <a:prstGeom prst="roundRect">
            <a:avLst/>
          </a:prstGeom>
          <a:solidFill>
            <a:srgbClr val="51A1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400" dirty="0"/>
              <a:t>DIRECFIN</a:t>
            </a:r>
          </a:p>
        </p:txBody>
      </p:sp>
      <p:sp>
        <p:nvSpPr>
          <p:cNvPr id="40" name="Rectángulo: esquinas redondeadas 25">
            <a:extLst>
              <a:ext uri="{FF2B5EF4-FFF2-40B4-BE49-F238E27FC236}">
                <a16:creationId xmlns:a16="http://schemas.microsoft.com/office/drawing/2014/main" xmlns="" id="{B477FBA5-AFAD-45DE-8AAB-89FA01F58190}"/>
              </a:ext>
            </a:extLst>
          </p:cNvPr>
          <p:cNvSpPr/>
          <p:nvPr/>
        </p:nvSpPr>
        <p:spPr>
          <a:xfrm>
            <a:off x="7477767" y="1611091"/>
            <a:ext cx="1227731" cy="347580"/>
          </a:xfrm>
          <a:prstGeom prst="roundRect">
            <a:avLst/>
          </a:prstGeom>
          <a:solidFill>
            <a:srgbClr val="51A1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400" dirty="0"/>
              <a:t>DIRECPERS</a:t>
            </a:r>
          </a:p>
        </p:txBody>
      </p:sp>
      <p:sp>
        <p:nvSpPr>
          <p:cNvPr id="41" name="Rectángulo: esquinas redondeadas 26">
            <a:extLst>
              <a:ext uri="{FF2B5EF4-FFF2-40B4-BE49-F238E27FC236}">
                <a16:creationId xmlns:a16="http://schemas.microsoft.com/office/drawing/2014/main" xmlns="" id="{38436A9A-C65D-4583-83BB-1CF1BE65655C}"/>
              </a:ext>
            </a:extLst>
          </p:cNvPr>
          <p:cNvSpPr/>
          <p:nvPr/>
        </p:nvSpPr>
        <p:spPr>
          <a:xfrm>
            <a:off x="9355953" y="1620328"/>
            <a:ext cx="1227731" cy="347580"/>
          </a:xfrm>
          <a:prstGeom prst="roundRect">
            <a:avLst/>
          </a:prstGeom>
          <a:solidFill>
            <a:srgbClr val="51A1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400" dirty="0"/>
              <a:t>DIRECSERV</a:t>
            </a:r>
          </a:p>
        </p:txBody>
      </p:sp>
      <p:sp>
        <p:nvSpPr>
          <p:cNvPr id="42" name="Globo: flecha hacia arriba 4">
            <a:extLst>
              <a:ext uri="{FF2B5EF4-FFF2-40B4-BE49-F238E27FC236}">
                <a16:creationId xmlns:a16="http://schemas.microsoft.com/office/drawing/2014/main" xmlns="" id="{3F9785D3-8A69-47A6-8D4D-D9702CB45FE1}"/>
              </a:ext>
            </a:extLst>
          </p:cNvPr>
          <p:cNvSpPr/>
          <p:nvPr/>
        </p:nvSpPr>
        <p:spPr>
          <a:xfrm>
            <a:off x="3250370" y="2001531"/>
            <a:ext cx="1838439" cy="347574"/>
          </a:xfrm>
          <a:prstGeom prst="up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dirty="0"/>
              <a:t>Cap.07,Resp.Marit.</a:t>
            </a:r>
          </a:p>
        </p:txBody>
      </p:sp>
      <p:sp>
        <p:nvSpPr>
          <p:cNvPr id="43" name="Globo: flecha hacia arriba 28">
            <a:extLst>
              <a:ext uri="{FF2B5EF4-FFF2-40B4-BE49-F238E27FC236}">
                <a16:creationId xmlns:a16="http://schemas.microsoft.com/office/drawing/2014/main" xmlns="" id="{753BF41E-B6A0-4EB2-A16E-38B2A25A4E78}"/>
              </a:ext>
            </a:extLst>
          </p:cNvPr>
          <p:cNvSpPr/>
          <p:nvPr/>
        </p:nvSpPr>
        <p:spPr>
          <a:xfrm>
            <a:off x="5143906" y="1991331"/>
            <a:ext cx="1227731" cy="357774"/>
          </a:xfrm>
          <a:prstGeom prst="up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dirty="0"/>
              <a:t>Cap.05</a:t>
            </a:r>
          </a:p>
        </p:txBody>
      </p:sp>
      <p:sp>
        <p:nvSpPr>
          <p:cNvPr id="44" name="Globo: flecha hacia arriba 29">
            <a:extLst>
              <a:ext uri="{FF2B5EF4-FFF2-40B4-BE49-F238E27FC236}">
                <a16:creationId xmlns:a16="http://schemas.microsoft.com/office/drawing/2014/main" xmlns="" id="{8343E1CE-D525-403F-851B-96C6FB46AD91}"/>
              </a:ext>
            </a:extLst>
          </p:cNvPr>
          <p:cNvSpPr/>
          <p:nvPr/>
        </p:nvSpPr>
        <p:spPr>
          <a:xfrm>
            <a:off x="7019739" y="1983740"/>
            <a:ext cx="2236667" cy="357774"/>
          </a:xfrm>
          <a:prstGeom prst="up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dirty="0"/>
              <a:t>Cap.08, Prog.03, Bco.4</a:t>
            </a:r>
          </a:p>
        </p:txBody>
      </p:sp>
      <p:sp>
        <p:nvSpPr>
          <p:cNvPr id="45" name="Globo: flecha hacia arriba 30">
            <a:extLst>
              <a:ext uri="{FF2B5EF4-FFF2-40B4-BE49-F238E27FC236}">
                <a16:creationId xmlns:a16="http://schemas.microsoft.com/office/drawing/2014/main" xmlns="" id="{0B05A75B-D1E5-42C2-A2FD-98E0B21E748D}"/>
              </a:ext>
            </a:extLst>
          </p:cNvPr>
          <p:cNvSpPr/>
          <p:nvPr/>
        </p:nvSpPr>
        <p:spPr>
          <a:xfrm>
            <a:off x="9413105" y="1991331"/>
            <a:ext cx="1271867" cy="357774"/>
          </a:xfrm>
          <a:prstGeom prst="up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dirty="0" err="1"/>
              <a:t>Resp.Naval</a:t>
            </a:r>
            <a:endParaRPr lang="es-CL" sz="1600" dirty="0"/>
          </a:p>
        </p:txBody>
      </p:sp>
      <p:sp>
        <p:nvSpPr>
          <p:cNvPr id="46" name="CuadroTexto 15">
            <a:extLst>
              <a:ext uri="{FF2B5EF4-FFF2-40B4-BE49-F238E27FC236}">
                <a16:creationId xmlns:a16="http://schemas.microsoft.com/office/drawing/2014/main" xmlns="" id="{9EFA3B8B-7590-4B11-BB77-32DD1ECE5EF3}"/>
              </a:ext>
            </a:extLst>
          </p:cNvPr>
          <p:cNvSpPr txBox="1"/>
          <p:nvPr/>
        </p:nvSpPr>
        <p:spPr>
          <a:xfrm>
            <a:off x="3149903" y="3469698"/>
            <a:ext cx="1558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Consultores</a:t>
            </a:r>
            <a:endParaRPr lang="es-CL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Abrir llave 46">
            <a:extLst>
              <a:ext uri="{FF2B5EF4-FFF2-40B4-BE49-F238E27FC236}">
                <a16:creationId xmlns:a16="http://schemas.microsoft.com/office/drawing/2014/main" xmlns="" id="{013B5F01-FE2F-4AD4-8BC6-F84E2DDF7908}"/>
              </a:ext>
            </a:extLst>
          </p:cNvPr>
          <p:cNvSpPr/>
          <p:nvPr/>
        </p:nvSpPr>
        <p:spPr>
          <a:xfrm>
            <a:off x="4757948" y="2521470"/>
            <a:ext cx="379731" cy="2938917"/>
          </a:xfrm>
          <a:prstGeom prst="leftBrace">
            <a:avLst>
              <a:gd name="adj1" fmla="val 8333"/>
              <a:gd name="adj2" fmla="val 4096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9" name="CuadroTexto 48"/>
          <p:cNvSpPr txBox="1"/>
          <p:nvPr/>
        </p:nvSpPr>
        <p:spPr>
          <a:xfrm>
            <a:off x="4268199" y="184028"/>
            <a:ext cx="364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  <a:endParaRPr lang="es-CL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37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500"/>
                            </p:stCondLst>
                            <p:childTnLst>
                              <p:par>
                                <p:cTn id="1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500"/>
                            </p:stCondLst>
                            <p:childTnLst>
                              <p:par>
                                <p:cTn id="1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animBg="1"/>
      <p:bldP spid="26" grpId="0" animBg="1"/>
      <p:bldP spid="27" grpId="0" animBg="1"/>
      <p:bldP spid="29" grpId="0"/>
      <p:bldP spid="31" grpId="0"/>
      <p:bldP spid="33" grpId="0"/>
      <p:bldP spid="34" grpId="0" animBg="1"/>
      <p:bldP spid="35" grpId="0"/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7" name="Imagen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1323975"/>
            <a:ext cx="850900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52388" y="2455863"/>
            <a:ext cx="369411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¿Cómo </a:t>
            </a:r>
            <a:r>
              <a:rPr lang="es-CL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es la Orgánica en </a:t>
            </a: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PROPACA?</a:t>
            </a:r>
            <a:endParaRPr lang="es-CL" b="1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21519" name="Object 13"/>
          <p:cNvGraphicFramePr>
            <a:graphicFrameLocks noChangeAspect="1"/>
          </p:cNvGraphicFramePr>
          <p:nvPr/>
        </p:nvGraphicFramePr>
        <p:xfrm>
          <a:off x="2663825" y="849313"/>
          <a:ext cx="8691563" cy="537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Visio" r:id="rId4" imgW="10882846" imgH="7714980" progId="Visio.Drawing.11">
                  <p:embed/>
                </p:oleObj>
              </mc:Choice>
              <mc:Fallback>
                <p:oleObj name="Visio" r:id="rId4" imgW="10882846" imgH="77149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3825" y="849313"/>
                        <a:ext cx="8691563" cy="537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CuadroTexto 12"/>
          <p:cNvSpPr txBox="1"/>
          <p:nvPr/>
        </p:nvSpPr>
        <p:spPr>
          <a:xfrm>
            <a:off x="4268199" y="184028"/>
            <a:ext cx="364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  <a:endParaRPr lang="es-CL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17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4049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17</a:t>
            </a:fld>
            <a:endParaRPr lang="es-CL" dirty="0"/>
          </a:p>
        </p:txBody>
      </p:sp>
      <p:sp>
        <p:nvSpPr>
          <p:cNvPr id="31" name="Rectángulo redondeado 30"/>
          <p:cNvSpPr/>
          <p:nvPr/>
        </p:nvSpPr>
        <p:spPr>
          <a:xfrm>
            <a:off x="476524" y="1514533"/>
            <a:ext cx="2379674" cy="29498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UU.EE.</a:t>
            </a:r>
          </a:p>
        </p:txBody>
      </p:sp>
      <p:pic>
        <p:nvPicPr>
          <p:cNvPr id="25" name="Picture 2" descr="group icon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453" y="1643083"/>
            <a:ext cx="751957" cy="751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uadroTexto 15"/>
          <p:cNvSpPr txBox="1"/>
          <p:nvPr/>
        </p:nvSpPr>
        <p:spPr>
          <a:xfrm>
            <a:off x="4008410" y="1809514"/>
            <a:ext cx="1456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Responsables</a:t>
            </a:r>
          </a:p>
        </p:txBody>
      </p:sp>
      <p:sp>
        <p:nvSpPr>
          <p:cNvPr id="5" name="Rectángulo 4"/>
          <p:cNvSpPr/>
          <p:nvPr/>
        </p:nvSpPr>
        <p:spPr>
          <a:xfrm>
            <a:off x="5321642" y="1429730"/>
            <a:ext cx="6672649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lnSpc>
                <a:spcPct val="140000"/>
              </a:lnSpc>
            </a:pP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Corresponde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al personal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que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tiene asignado un Cargo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definido en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PROPACA. Este Perfil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es el más importante, ya que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desde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ellos se originan las Necesidades de la Unidad Ejecutora.</a:t>
            </a: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48" y="3241508"/>
            <a:ext cx="850826" cy="1135896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171450" y="4373933"/>
            <a:ext cx="335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¿Qué puede hacer en el Sistema?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50" y="4882725"/>
            <a:ext cx="4372585" cy="9335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B w="152400" h="50800" prst="softRound"/>
          </a:sp3d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0" y="3123008"/>
            <a:ext cx="4058216" cy="971686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0" y="3939600"/>
            <a:ext cx="2734057" cy="2276793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9786" y="3867664"/>
            <a:ext cx="2695951" cy="1667108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4268199" y="184028"/>
            <a:ext cx="364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  <a:endParaRPr lang="es-CL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72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18</a:t>
            </a:fld>
            <a:endParaRPr lang="es-CL" dirty="0"/>
          </a:p>
        </p:txBody>
      </p:sp>
      <p:sp>
        <p:nvSpPr>
          <p:cNvPr id="31" name="Rectángulo redondeado 30"/>
          <p:cNvSpPr/>
          <p:nvPr/>
        </p:nvSpPr>
        <p:spPr>
          <a:xfrm>
            <a:off x="476524" y="1514533"/>
            <a:ext cx="2379674" cy="29498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UU.EE.</a:t>
            </a:r>
          </a:p>
        </p:txBody>
      </p:sp>
      <p:pic>
        <p:nvPicPr>
          <p:cNvPr id="25" name="Picture 2" descr="group icon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015" y="1713664"/>
            <a:ext cx="751957" cy="751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uadroTexto 15"/>
          <p:cNvSpPr txBox="1"/>
          <p:nvPr/>
        </p:nvSpPr>
        <p:spPr>
          <a:xfrm>
            <a:off x="3575972" y="1800304"/>
            <a:ext cx="1180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Supervisor</a:t>
            </a:r>
            <a:endParaRPr lang="es-CL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4649822" y="1429730"/>
            <a:ext cx="73444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lvl="1" algn="just">
              <a:lnSpc>
                <a:spcPct val="140000"/>
              </a:lnSpc>
            </a:pP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Corresponde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al Jefe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de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Área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o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Departamento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y es un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Perfil opcional.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Su función es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“supervisar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” las necesidades correspondientes a su ámbito (definido por los cargos creados en el sistema),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puede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autorizar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o rechazar la necesidad; además,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efectuar ajuste</a:t>
            </a:r>
            <a:r>
              <a:rPr lang="es-CL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s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antes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de </a:t>
            </a:r>
            <a:r>
              <a:rPr lang="es-ES" altLang="es-CL" dirty="0" err="1">
                <a:solidFill>
                  <a:srgbClr val="376092"/>
                </a:solidFill>
                <a:latin typeface="Calibri" pitchFamily="34" charset="0"/>
                <a:cs typeface="Arial" charset="0"/>
              </a:rPr>
              <a:t>disponibilizarlas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 al Planificador de su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UE.</a:t>
            </a:r>
            <a:endParaRPr lang="es-ES" altLang="es-CL" sz="1600" dirty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48" y="3212325"/>
            <a:ext cx="850826" cy="1135896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171450" y="4344750"/>
            <a:ext cx="3404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¿Qué puede hacer en el Sistema?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972" y="3755221"/>
            <a:ext cx="8518676" cy="2458861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487920" y="4806330"/>
            <a:ext cx="27715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rgbClr val="FF0000"/>
                </a:solidFill>
              </a:rPr>
              <a:t>IMPORTANTE</a:t>
            </a:r>
            <a:r>
              <a:rPr lang="es-CL" dirty="0" smtClean="0">
                <a:solidFill>
                  <a:srgbClr val="FF0000"/>
                </a:solidFill>
              </a:rPr>
              <a:t>: Un Supervisor puede ser también Responsable pero </a:t>
            </a:r>
            <a:r>
              <a:rPr lang="es-CL" u="sng" dirty="0" smtClean="0">
                <a:solidFill>
                  <a:srgbClr val="FF0000"/>
                </a:solidFill>
              </a:rPr>
              <a:t>NO de un MISMO CARGO</a:t>
            </a:r>
            <a:endParaRPr lang="es-CL" u="sng" dirty="0">
              <a:solidFill>
                <a:srgbClr val="FF0000"/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268199" y="184028"/>
            <a:ext cx="364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  <a:endParaRPr lang="es-CL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11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/>
      <p:bldP spid="32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19</a:t>
            </a:fld>
            <a:endParaRPr lang="es-CL" dirty="0"/>
          </a:p>
        </p:txBody>
      </p:sp>
      <p:sp>
        <p:nvSpPr>
          <p:cNvPr id="31" name="Rectángulo redondeado 30"/>
          <p:cNvSpPr/>
          <p:nvPr/>
        </p:nvSpPr>
        <p:spPr>
          <a:xfrm>
            <a:off x="476524" y="1514533"/>
            <a:ext cx="2379674" cy="29498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UU.EE.</a:t>
            </a:r>
          </a:p>
        </p:txBody>
      </p:sp>
      <p:pic>
        <p:nvPicPr>
          <p:cNvPr id="25" name="Picture 2" descr="group icon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015" y="1713664"/>
            <a:ext cx="751957" cy="751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uadroTexto 15"/>
          <p:cNvSpPr txBox="1"/>
          <p:nvPr/>
        </p:nvSpPr>
        <p:spPr>
          <a:xfrm>
            <a:off x="3595877" y="1780254"/>
            <a:ext cx="1607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Planificador UE</a:t>
            </a:r>
            <a:endParaRPr lang="es-CL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5234062" y="654858"/>
            <a:ext cx="6860586" cy="315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 lvl="1" algn="just">
              <a:lnSpc>
                <a:spcPct val="140000"/>
              </a:lnSpc>
            </a:pP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Corresponde a la Jefatura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o </a:t>
            </a:r>
            <a:r>
              <a:rPr lang="es-ES" altLang="es-CL" dirty="0" err="1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Subjefatura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 de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la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Unidad.</a:t>
            </a:r>
            <a:endParaRPr lang="es-CL" altLang="es-CL" dirty="0" smtClean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  <a:p>
            <a:pPr marL="452438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Define y controla la orgánica PROPACA de su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UE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(crear / estandarizar usuarios y cargos).</a:t>
            </a:r>
          </a:p>
          <a:p>
            <a:pPr marL="452438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s-CL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Sanciona </a:t>
            </a:r>
            <a:r>
              <a:rPr lang="es-CL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(</a:t>
            </a:r>
            <a:r>
              <a:rPr lang="es-CL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Aprueba, Rechaza o Ajusta) </a:t>
            </a:r>
            <a:r>
              <a:rPr lang="es-CL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las </a:t>
            </a:r>
            <a:r>
              <a:rPr lang="es-CL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Necesidades </a:t>
            </a:r>
            <a:r>
              <a:rPr lang="es-CL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y las defiende ante su </a:t>
            </a:r>
            <a:r>
              <a:rPr lang="es-CL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ME.</a:t>
            </a:r>
            <a:endParaRPr lang="es-CL" altLang="es-CL" dirty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  <a:p>
            <a:pPr marL="452438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s-CL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Prioriza y Financia las necesidades de su UE.</a:t>
            </a:r>
          </a:p>
          <a:p>
            <a:pPr marL="452438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s-CL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Calendariza el flujo de Recursos y Asigna Centro Financiero.</a:t>
            </a:r>
            <a:endParaRPr lang="es-CL" altLang="es-CL" dirty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  <a:p>
            <a:pPr marL="92075" lvl="1" algn="just">
              <a:lnSpc>
                <a:spcPct val="140000"/>
              </a:lnSpc>
            </a:pPr>
            <a:endParaRPr lang="es-ES" altLang="es-CL" sz="1600" dirty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48" y="3212325"/>
            <a:ext cx="850826" cy="1135896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171450" y="4344750"/>
            <a:ext cx="3404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¿Qué puede hacer en el Sistema?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083" y="4906680"/>
            <a:ext cx="3181794" cy="724001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8302" y="3389479"/>
            <a:ext cx="2762636" cy="129558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1424" y="5001943"/>
            <a:ext cx="2724530" cy="85737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83268" y="3404594"/>
            <a:ext cx="2705478" cy="214342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83268" y="5630681"/>
            <a:ext cx="3010320" cy="457264"/>
          </a:xfrm>
          <a:prstGeom prst="rect">
            <a:avLst/>
          </a:prstGeom>
        </p:spPr>
      </p:pic>
      <p:sp>
        <p:nvSpPr>
          <p:cNvPr id="23" name="CuadroTexto 22"/>
          <p:cNvSpPr txBox="1"/>
          <p:nvPr/>
        </p:nvSpPr>
        <p:spPr>
          <a:xfrm>
            <a:off x="9619119" y="3250286"/>
            <a:ext cx="25830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rgbClr val="FF0000"/>
                </a:solidFill>
              </a:rPr>
              <a:t>IMPORTANTE</a:t>
            </a:r>
            <a:r>
              <a:rPr lang="es-CL" dirty="0" smtClean="0">
                <a:solidFill>
                  <a:srgbClr val="FF0000"/>
                </a:solidFill>
              </a:rPr>
              <a:t>: </a:t>
            </a:r>
          </a:p>
          <a:p>
            <a:r>
              <a:rPr lang="es-CL" u="sng" dirty="0" smtClean="0">
                <a:solidFill>
                  <a:srgbClr val="FF0000"/>
                </a:solidFill>
              </a:rPr>
              <a:t>Un Planificador NO PUEDE SER RESPONSABLE </a:t>
            </a:r>
            <a:r>
              <a:rPr lang="es-CL" dirty="0" smtClean="0">
                <a:solidFill>
                  <a:srgbClr val="FF0000"/>
                </a:solidFill>
              </a:rPr>
              <a:t>y no tiene sentido que sea SUPERVISOR a la vez en una misma UE.</a:t>
            </a:r>
          </a:p>
          <a:p>
            <a:endParaRPr lang="es-CL" dirty="0" smtClean="0">
              <a:solidFill>
                <a:srgbClr val="FF0000"/>
              </a:solidFill>
            </a:endParaRPr>
          </a:p>
          <a:p>
            <a:r>
              <a:rPr lang="es-CL" u="sng" dirty="0" smtClean="0">
                <a:solidFill>
                  <a:srgbClr val="FF0000"/>
                </a:solidFill>
              </a:rPr>
              <a:t>Sólo </a:t>
            </a:r>
            <a:r>
              <a:rPr lang="es-CL" u="sng" dirty="0">
                <a:solidFill>
                  <a:srgbClr val="FF0000"/>
                </a:solidFill>
              </a:rPr>
              <a:t>existe un Planificador </a:t>
            </a:r>
            <a:r>
              <a:rPr lang="es-CL" u="sng" dirty="0" smtClean="0">
                <a:solidFill>
                  <a:srgbClr val="FF0000"/>
                </a:solidFill>
              </a:rPr>
              <a:t>UE </a:t>
            </a:r>
            <a:r>
              <a:rPr lang="es-CL" u="sng" dirty="0">
                <a:solidFill>
                  <a:srgbClr val="FF0000"/>
                </a:solidFill>
              </a:rPr>
              <a:t>Titular, pueden haber otros más como Retén.</a:t>
            </a:r>
          </a:p>
          <a:p>
            <a:endParaRPr lang="es-CL" u="sng" dirty="0">
              <a:solidFill>
                <a:srgbClr val="FF0000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4268199" y="184028"/>
            <a:ext cx="364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  <a:endParaRPr lang="es-CL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93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/>
      <p:bldP spid="3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362181" y="2392501"/>
            <a:ext cx="7504490" cy="14933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sz="3200" dirty="0" smtClean="0">
                <a:solidFill>
                  <a:schemeClr val="accent4">
                    <a:lumMod val="50000"/>
                  </a:schemeClr>
                </a:solidFill>
              </a:rPr>
              <a:t>ORIENTACIONES GENERALES DEL SISTEMA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sz="3200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</a:p>
        </p:txBody>
      </p:sp>
    </p:spTree>
    <p:extLst>
      <p:ext uri="{BB962C8B-B14F-4D97-AF65-F5344CB8AC3E}">
        <p14:creationId xmlns:p14="http://schemas.microsoft.com/office/powerpoint/2010/main" val="177147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20</a:t>
            </a:fld>
            <a:endParaRPr lang="es-CL" dirty="0"/>
          </a:p>
        </p:txBody>
      </p:sp>
      <p:sp>
        <p:nvSpPr>
          <p:cNvPr id="31" name="Rectángulo redondeado 30"/>
          <p:cNvSpPr/>
          <p:nvPr/>
        </p:nvSpPr>
        <p:spPr>
          <a:xfrm>
            <a:off x="476524" y="1514533"/>
            <a:ext cx="2379674" cy="29498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UU.EE.</a:t>
            </a:r>
          </a:p>
        </p:txBody>
      </p:sp>
      <p:pic>
        <p:nvPicPr>
          <p:cNvPr id="25" name="Picture 2" descr="group icon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015" y="1713664"/>
            <a:ext cx="751957" cy="751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uadroTexto 15"/>
          <p:cNvSpPr txBox="1"/>
          <p:nvPr/>
        </p:nvSpPr>
        <p:spPr>
          <a:xfrm>
            <a:off x="3595877" y="1780254"/>
            <a:ext cx="1405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Consultor UE</a:t>
            </a:r>
            <a:endParaRPr lang="es-CL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5003185" y="1514533"/>
            <a:ext cx="7091463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lnSpc>
                <a:spcPct val="140000"/>
              </a:lnSpc>
            </a:pP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Cualquier usuario que necesite consultar Necesidades en PROPACA, para apoyo y revisión, no interviene directamente, sólo visualización</a:t>
            </a:r>
            <a:r>
              <a:rPr lang="es-CL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. </a:t>
            </a:r>
            <a:endParaRPr lang="es-ES" altLang="es-CL" sz="1600" dirty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48" y="3212325"/>
            <a:ext cx="850826" cy="1135896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171450" y="4344750"/>
            <a:ext cx="335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¿Qué puede hacer en el Sistema?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9237171" y="3644900"/>
            <a:ext cx="25830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rgbClr val="FF0000"/>
                </a:solidFill>
              </a:rPr>
              <a:t>IMPORTANTE</a:t>
            </a:r>
            <a:r>
              <a:rPr lang="es-CL" dirty="0" smtClean="0">
                <a:solidFill>
                  <a:srgbClr val="FF0000"/>
                </a:solidFill>
              </a:rPr>
              <a:t>: </a:t>
            </a:r>
          </a:p>
          <a:p>
            <a:r>
              <a:rPr lang="es-CL" u="sng" dirty="0" smtClean="0">
                <a:solidFill>
                  <a:srgbClr val="FF0000"/>
                </a:solidFill>
              </a:rPr>
              <a:t>Un Consultor puede ver todos los cargos que el Planificador UE le permita ver</a:t>
            </a:r>
            <a:r>
              <a:rPr lang="es-CL" dirty="0" smtClean="0">
                <a:solidFill>
                  <a:srgbClr val="FF0000"/>
                </a:solidFill>
              </a:rPr>
              <a:t>.</a:t>
            </a:r>
            <a:endParaRPr lang="es-CL" u="sng" dirty="0">
              <a:solidFill>
                <a:srgbClr val="FF0000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0" y="4342031"/>
            <a:ext cx="4201111" cy="666843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4268199" y="184028"/>
            <a:ext cx="364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  <a:endParaRPr lang="es-CL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25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/>
      <p:bldP spid="3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21</a:t>
            </a:fld>
            <a:endParaRPr lang="es-CL" dirty="0"/>
          </a:p>
        </p:txBody>
      </p:sp>
      <p:sp>
        <p:nvSpPr>
          <p:cNvPr id="31" name="Rectángulo redondeado 30"/>
          <p:cNvSpPr/>
          <p:nvPr/>
        </p:nvSpPr>
        <p:spPr>
          <a:xfrm>
            <a:off x="476524" y="1514533"/>
            <a:ext cx="2379674" cy="29498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MM.EE.</a:t>
            </a:r>
            <a:endParaRPr lang="es-CL" sz="1600" b="1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Picture 2" descr="group icon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015" y="1713664"/>
            <a:ext cx="751957" cy="751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uadroTexto 15"/>
          <p:cNvSpPr txBox="1"/>
          <p:nvPr/>
        </p:nvSpPr>
        <p:spPr>
          <a:xfrm>
            <a:off x="3595877" y="1780254"/>
            <a:ext cx="1657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Planificador ME</a:t>
            </a:r>
            <a:endParaRPr lang="es-CL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5176962" y="1331255"/>
            <a:ext cx="6874626" cy="435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Corresponde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al encargado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que cumple funciones de Planificación Financiera dentro de su M.E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.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Define y controla la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orgánica PROPACA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de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su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ME (crear / estandarizar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usuarios y cargos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).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Asigna del Catálogo Subactividades las que sean de competencia a sus UE dependientes.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Responsable de </a:t>
            </a:r>
            <a:r>
              <a:rPr lang="es-ES" altLang="es-CL" u="sng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CREAR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 a los Planificadores UE.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s-CL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Sanciona (Aprueba o Rechaza) las Necesidades Autorizadas por Planificador UE y las defiende ante su MA.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s-CL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Prioriza las necesidades a nivel ME.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s-CL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Distribuye </a:t>
            </a:r>
            <a:r>
              <a:rPr lang="es-CL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el </a:t>
            </a:r>
            <a:r>
              <a:rPr lang="es-CL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Marco </a:t>
            </a:r>
            <a:r>
              <a:rPr lang="es-CL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Presupuestario a sus </a:t>
            </a:r>
            <a:r>
              <a:rPr lang="es-CL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UU.EE.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476524" y="2313340"/>
            <a:ext cx="258300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rgbClr val="FF0000"/>
                </a:solidFill>
              </a:rPr>
              <a:t>IMPORTANTE</a:t>
            </a:r>
            <a:r>
              <a:rPr lang="es-CL" dirty="0" smtClean="0">
                <a:solidFill>
                  <a:srgbClr val="FF0000"/>
                </a:solidFill>
              </a:rPr>
              <a:t>: </a:t>
            </a:r>
          </a:p>
          <a:p>
            <a:r>
              <a:rPr lang="es-CL" u="sng" dirty="0" smtClean="0">
                <a:solidFill>
                  <a:srgbClr val="FF0000"/>
                </a:solidFill>
              </a:rPr>
              <a:t>Un Planificador ME, No puede ser Responsable dentro de su ME</a:t>
            </a:r>
          </a:p>
          <a:p>
            <a:endParaRPr lang="es-CL" u="sng" dirty="0">
              <a:solidFill>
                <a:srgbClr val="FF0000"/>
              </a:solidFill>
            </a:endParaRPr>
          </a:p>
          <a:p>
            <a:r>
              <a:rPr lang="es-CL" u="sng" dirty="0" smtClean="0">
                <a:solidFill>
                  <a:srgbClr val="FF0000"/>
                </a:solidFill>
              </a:rPr>
              <a:t>Mismo Planificador ME puede ser Planificador de otros ME.</a:t>
            </a:r>
          </a:p>
          <a:p>
            <a:endParaRPr lang="es-CL" u="sng" dirty="0">
              <a:solidFill>
                <a:srgbClr val="FF0000"/>
              </a:solidFill>
            </a:endParaRPr>
          </a:p>
          <a:p>
            <a:r>
              <a:rPr lang="es-CL" u="sng" dirty="0" smtClean="0">
                <a:solidFill>
                  <a:srgbClr val="FF0000"/>
                </a:solidFill>
              </a:rPr>
              <a:t>Sólo existe un Planificador ME Titular, pueden haber otros más como Retén.</a:t>
            </a:r>
            <a:endParaRPr lang="es-CL" u="sng" dirty="0">
              <a:solidFill>
                <a:srgbClr val="FF0000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4268199" y="184028"/>
            <a:ext cx="364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  <a:endParaRPr lang="es-CL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11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22</a:t>
            </a:fld>
            <a:endParaRPr lang="es-CL" dirty="0"/>
          </a:p>
        </p:txBody>
      </p:sp>
      <p:sp>
        <p:nvSpPr>
          <p:cNvPr id="31" name="Rectángulo redondeado 30"/>
          <p:cNvSpPr/>
          <p:nvPr/>
        </p:nvSpPr>
        <p:spPr>
          <a:xfrm>
            <a:off x="476524" y="1514533"/>
            <a:ext cx="2379674" cy="29498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MM.EE.</a:t>
            </a:r>
            <a:endParaRPr lang="es-CL" sz="1600" b="1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Picture 2" descr="group icon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015" y="1713664"/>
            <a:ext cx="751957" cy="751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uadroTexto 15"/>
          <p:cNvSpPr txBox="1"/>
          <p:nvPr/>
        </p:nvSpPr>
        <p:spPr>
          <a:xfrm>
            <a:off x="3595877" y="1780254"/>
            <a:ext cx="1657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Planificador ME</a:t>
            </a:r>
            <a:endParaRPr lang="es-CL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71" y="2265899"/>
            <a:ext cx="850826" cy="1135896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263773" y="3398324"/>
            <a:ext cx="335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¿Qué puede hacer en el Sistema?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027" y="4138356"/>
            <a:ext cx="3172268" cy="80021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0" y="2866125"/>
            <a:ext cx="3048425" cy="1638529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8579" y="4780697"/>
            <a:ext cx="3019846" cy="1057423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8741" y="2827311"/>
            <a:ext cx="3057952" cy="2019582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74899" y="4729200"/>
            <a:ext cx="3181794" cy="828791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4268199" y="184028"/>
            <a:ext cx="364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  <a:endParaRPr lang="es-CL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47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23</a:t>
            </a:fld>
            <a:endParaRPr lang="es-CL" dirty="0"/>
          </a:p>
        </p:txBody>
      </p:sp>
      <p:sp>
        <p:nvSpPr>
          <p:cNvPr id="31" name="Rectángulo redondeado 30"/>
          <p:cNvSpPr/>
          <p:nvPr/>
        </p:nvSpPr>
        <p:spPr>
          <a:xfrm>
            <a:off x="476524" y="1514533"/>
            <a:ext cx="2379674" cy="29498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MM.AA.</a:t>
            </a:r>
            <a:endParaRPr lang="es-CL" sz="1600" b="1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Picture 2" descr="group icon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338" y="1607057"/>
            <a:ext cx="751957" cy="751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uadroTexto 15"/>
          <p:cNvSpPr txBox="1"/>
          <p:nvPr/>
        </p:nvSpPr>
        <p:spPr>
          <a:xfrm>
            <a:off x="3595877" y="1780254"/>
            <a:ext cx="1678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Planificador MA</a:t>
            </a:r>
            <a:endParaRPr lang="es-CL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5441222" y="1571491"/>
            <a:ext cx="658377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Corresponde al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Oficial del Depto. de Planes o Logístico, que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realiza gestión por sobre la información registrada en el Sistema,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revisa, ajusta y puede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rechazar las necesidades aprobadas por ME.  </a:t>
            </a:r>
            <a:endParaRPr lang="es-ES" altLang="es-CL" dirty="0" smtClean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  <a:p>
            <a:pPr algn="just"/>
            <a:endParaRPr lang="es-ES" altLang="es-CL" dirty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  <a:p>
            <a:pPr algn="just"/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Distribuye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Marco Presupuestario a sus MM.EE.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y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efectúa el control tanto en el proceso DD.NN y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posterior.</a:t>
            </a:r>
          </a:p>
          <a:p>
            <a:pPr algn="just"/>
            <a:endParaRPr lang="es-ES" altLang="es-CL" dirty="0" smtClean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  <a:p>
            <a:pPr algn="just"/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Es quien participa en las reuniones de Defensa del Presupuesto ante </a:t>
            </a:r>
            <a:r>
              <a:rPr lang="es-ES" altLang="es-CL" dirty="0" err="1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Aut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. Administradora de Recursos y JEFMAYOR.</a:t>
            </a:r>
            <a:endParaRPr lang="es-ES" altLang="es-CL" dirty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2856198" y="2567634"/>
            <a:ext cx="23926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u="sng" dirty="0">
                <a:solidFill>
                  <a:srgbClr val="FF0000"/>
                </a:solidFill>
              </a:rPr>
              <a:t>Un Planificador </a:t>
            </a:r>
            <a:r>
              <a:rPr lang="es-CL" u="sng" dirty="0" smtClean="0">
                <a:solidFill>
                  <a:srgbClr val="FF0000"/>
                </a:solidFill>
              </a:rPr>
              <a:t>MA, </a:t>
            </a:r>
            <a:r>
              <a:rPr lang="es-CL" u="sng" dirty="0">
                <a:solidFill>
                  <a:srgbClr val="FF0000"/>
                </a:solidFill>
              </a:rPr>
              <a:t>No puede ser Responsable dentro de su </a:t>
            </a:r>
            <a:r>
              <a:rPr lang="es-CL" u="sng" dirty="0" smtClean="0">
                <a:solidFill>
                  <a:srgbClr val="FF0000"/>
                </a:solidFill>
              </a:rPr>
              <a:t>MA</a:t>
            </a:r>
            <a:endParaRPr lang="es-CL" u="sng" dirty="0">
              <a:solidFill>
                <a:srgbClr val="FF0000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4268199" y="184028"/>
            <a:ext cx="364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  <a:endParaRPr lang="es-CL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71" y="3262489"/>
            <a:ext cx="850826" cy="1135896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263773" y="4394914"/>
            <a:ext cx="3527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 Qué puede hacer en el Sistema?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1802" y="4138758"/>
            <a:ext cx="3048425" cy="1638529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8579" y="5777287"/>
            <a:ext cx="3019846" cy="1057423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6539" y="4120603"/>
            <a:ext cx="3057952" cy="2019582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3686" y="6002898"/>
            <a:ext cx="3181794" cy="828791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446" y="5100660"/>
            <a:ext cx="3505689" cy="111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07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24</a:t>
            </a:fld>
            <a:endParaRPr lang="es-CL" dirty="0"/>
          </a:p>
        </p:txBody>
      </p:sp>
      <p:sp>
        <p:nvSpPr>
          <p:cNvPr id="31" name="Rectángulo redondeado 30"/>
          <p:cNvSpPr/>
          <p:nvPr/>
        </p:nvSpPr>
        <p:spPr>
          <a:xfrm>
            <a:off x="476524" y="1514533"/>
            <a:ext cx="2379674" cy="29498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MM.AA.</a:t>
            </a:r>
            <a:endParaRPr lang="es-CL" sz="1600" b="1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Picture 2" descr="group icon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338" y="1607057"/>
            <a:ext cx="751957" cy="751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uadroTexto 15"/>
          <p:cNvSpPr txBox="1"/>
          <p:nvPr/>
        </p:nvSpPr>
        <p:spPr>
          <a:xfrm>
            <a:off x="3595877" y="1780254"/>
            <a:ext cx="1908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Administrador MA</a:t>
            </a:r>
            <a:endParaRPr lang="es-CL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5565170" y="1654064"/>
            <a:ext cx="658377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Corresponde al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asesor del Depto. de  Planes o Logístico, que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realiza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tareas administrativas en </a:t>
            </a:r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el Sistema,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tales como:</a:t>
            </a:r>
          </a:p>
          <a:p>
            <a:pPr algn="just"/>
            <a:endParaRPr lang="es-ES" altLang="es-CL" dirty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  <a:p>
            <a:pPr algn="just"/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Permite la </a:t>
            </a:r>
            <a:r>
              <a:rPr lang="es-ES" altLang="es-CL" dirty="0" err="1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Disponibilización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 de </a:t>
            </a:r>
            <a:r>
              <a:rPr lang="es-ES" altLang="es-CL" dirty="0" err="1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Subactividades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 a sus ME, obteniendo directamente del CATÁLOGO EMGA.</a:t>
            </a:r>
          </a:p>
          <a:p>
            <a:pPr algn="just"/>
            <a:endParaRPr lang="es-ES" altLang="es-CL" dirty="0" smtClean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  <a:p>
            <a:pPr algn="just"/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Este Perfil es quien </a:t>
            </a:r>
            <a:r>
              <a:rPr lang="es-ES" altLang="es-CL" u="sng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CREA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 a los Planificadores MM.EE.</a:t>
            </a:r>
            <a:endParaRPr lang="es-ES" altLang="es-CL" dirty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2607014" y="2567634"/>
            <a:ext cx="2641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u="sng" dirty="0">
                <a:solidFill>
                  <a:srgbClr val="FF0000"/>
                </a:solidFill>
              </a:rPr>
              <a:t>Un </a:t>
            </a:r>
            <a:r>
              <a:rPr lang="es-CL" u="sng" dirty="0" smtClean="0">
                <a:solidFill>
                  <a:srgbClr val="FF0000"/>
                </a:solidFill>
              </a:rPr>
              <a:t>Administrador MA, Si puede </a:t>
            </a:r>
            <a:r>
              <a:rPr lang="es-CL" u="sng" dirty="0">
                <a:solidFill>
                  <a:srgbClr val="FF0000"/>
                </a:solidFill>
              </a:rPr>
              <a:t>ser Responsable dentro de su </a:t>
            </a:r>
            <a:r>
              <a:rPr lang="es-CL" u="sng" dirty="0" smtClean="0">
                <a:solidFill>
                  <a:srgbClr val="FF0000"/>
                </a:solidFill>
              </a:rPr>
              <a:t>MA</a:t>
            </a:r>
            <a:endParaRPr lang="es-CL" u="sng" dirty="0">
              <a:solidFill>
                <a:srgbClr val="FF0000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953" y="5031760"/>
            <a:ext cx="6182588" cy="543001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76" y="3986170"/>
            <a:ext cx="850826" cy="1135896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405478" y="5118595"/>
            <a:ext cx="335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¿Qué puede hacer en el Sistema?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268199" y="184028"/>
            <a:ext cx="364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  <a:endParaRPr lang="es-CL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877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25</a:t>
            </a:fld>
            <a:endParaRPr lang="es-CL" dirty="0"/>
          </a:p>
        </p:txBody>
      </p:sp>
      <p:sp>
        <p:nvSpPr>
          <p:cNvPr id="31" name="Rectángulo redondeado 30"/>
          <p:cNvSpPr/>
          <p:nvPr/>
        </p:nvSpPr>
        <p:spPr>
          <a:xfrm>
            <a:off x="476524" y="1514533"/>
            <a:ext cx="2379674" cy="29498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MM.AA.</a:t>
            </a:r>
            <a:endParaRPr lang="es-CL" sz="1600" b="1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Picture 2" descr="group icon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338" y="1607057"/>
            <a:ext cx="751957" cy="751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uadroTexto 15"/>
          <p:cNvSpPr txBox="1"/>
          <p:nvPr/>
        </p:nvSpPr>
        <p:spPr>
          <a:xfrm>
            <a:off x="3595877" y="1780254"/>
            <a:ext cx="2497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 Gratificación MA</a:t>
            </a:r>
            <a:endParaRPr lang="es-CL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6181034" y="1729918"/>
            <a:ext cx="57777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altLang="es-CL" dirty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Corresponde al 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personal encargado de A1, o Ámbito del Personal existentes en ZZ.NN. , COMOPER Y DD.GG., QUIENES tienen la responsabilidad de Sancionar y autorizar Necesidades que tengan demanda de recursos correspondiente a Gratificaciones de cualquier naturaleza (Embarco, Sumergida, Vuelo, Buceo, Campaña). </a:t>
            </a:r>
          </a:p>
          <a:p>
            <a:pPr algn="just"/>
            <a:endParaRPr lang="es-ES" altLang="es-CL" dirty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  <a:p>
            <a:pPr algn="just"/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Este perfil es autorizado y </a:t>
            </a:r>
            <a:r>
              <a:rPr lang="es-ES" altLang="es-CL" u="sng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CREADO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 por Administrador General de </a:t>
            </a:r>
            <a:r>
              <a:rPr lang="es-ES" altLang="es-CL" dirty="0" err="1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Aut.Administradora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 (</a:t>
            </a:r>
            <a:r>
              <a:rPr lang="es-ES" altLang="es-CL" dirty="0" err="1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Jefmayor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).</a:t>
            </a:r>
            <a:endParaRPr lang="es-ES" altLang="es-CL" dirty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2694563" y="3000952"/>
            <a:ext cx="2641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u="sng" dirty="0" smtClean="0">
                <a:solidFill>
                  <a:srgbClr val="FF0000"/>
                </a:solidFill>
              </a:rPr>
              <a:t>Este perfil puede ver todas las necesidades que en algunos de sus componentes de recurso tenga gratificaciones a nivel de su MA.</a:t>
            </a:r>
            <a:endParaRPr lang="es-CL" u="sng" dirty="0">
              <a:solidFill>
                <a:srgbClr val="FF0000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4268199" y="184028"/>
            <a:ext cx="364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  <a:endParaRPr lang="es-CL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36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26</a:t>
            </a:fld>
            <a:endParaRPr lang="es-CL" dirty="0"/>
          </a:p>
        </p:txBody>
      </p:sp>
      <p:sp>
        <p:nvSpPr>
          <p:cNvPr id="31" name="Rectángulo redondeado 30"/>
          <p:cNvSpPr/>
          <p:nvPr/>
        </p:nvSpPr>
        <p:spPr>
          <a:xfrm>
            <a:off x="476524" y="1514533"/>
            <a:ext cx="2379674" cy="29498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 err="1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</a:t>
            </a:r>
            <a:r>
              <a:rPr lang="es-CL" sz="1600" b="1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Administradora</a:t>
            </a:r>
            <a:endParaRPr lang="es-CL" sz="1600" b="1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Picture 2" descr="group icon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338" y="1607057"/>
            <a:ext cx="751957" cy="751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uadroTexto 15"/>
          <p:cNvSpPr txBox="1"/>
          <p:nvPr/>
        </p:nvSpPr>
        <p:spPr>
          <a:xfrm>
            <a:off x="3595877" y="1780254"/>
            <a:ext cx="2315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Administrador General</a:t>
            </a:r>
            <a:endParaRPr lang="es-CL" dirty="0">
              <a:solidFill>
                <a:srgbClr val="E34C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6371185" y="1016472"/>
            <a:ext cx="577776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Corresponde a personal de DIPLEMGA, que efectúan labores administrativas en PROPACA y elabora reportes de alto nivel.</a:t>
            </a:r>
          </a:p>
          <a:p>
            <a:endParaRPr lang="es-ES" altLang="es-CL" dirty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  <a:p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Este perfil es quien :</a:t>
            </a:r>
          </a:p>
          <a:p>
            <a:pPr marL="285750" indent="-285750">
              <a:buFontTx/>
              <a:buChar char="-"/>
            </a:pP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Crea y administra CATALOGO EMGA.</a:t>
            </a:r>
          </a:p>
          <a:p>
            <a:pPr marL="285750" indent="-285750">
              <a:buFontTx/>
              <a:buChar char="-"/>
            </a:pP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Actualiza Factores  No Monetarios.</a:t>
            </a:r>
          </a:p>
          <a:p>
            <a:pPr marL="285750" indent="-285750">
              <a:buFontTx/>
              <a:buChar char="-"/>
            </a:pP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Bloquea y Habilita Procesos y Cuentas.</a:t>
            </a:r>
          </a:p>
          <a:p>
            <a:pPr marL="285750" indent="-285750">
              <a:buFontTx/>
              <a:buChar char="-"/>
            </a:pP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Distribuye los Marcos a los MM.AA.</a:t>
            </a:r>
          </a:p>
          <a:p>
            <a:pPr marL="285750" indent="-285750">
              <a:buFontTx/>
              <a:buChar char="-"/>
            </a:pP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Crea los siguientes Perfiles:</a:t>
            </a:r>
          </a:p>
          <a:p>
            <a:pPr marL="742950" lvl="1" indent="-285750">
              <a:buFontTx/>
              <a:buChar char="-"/>
            </a:pPr>
            <a:r>
              <a:rPr lang="es-ES" altLang="es-CL" dirty="0" err="1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Aut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. Gestión</a:t>
            </a:r>
          </a:p>
          <a:p>
            <a:pPr marL="742950" lvl="1" indent="-285750">
              <a:buFontTx/>
              <a:buChar char="-"/>
            </a:pPr>
            <a:r>
              <a:rPr lang="es-ES" altLang="es-CL" dirty="0" err="1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Aut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. Financiera Administrador</a:t>
            </a:r>
          </a:p>
          <a:p>
            <a:pPr marL="742950" lvl="1" indent="-285750">
              <a:buFontTx/>
              <a:buChar char="-"/>
            </a:pPr>
            <a:r>
              <a:rPr lang="es-ES" altLang="es-CL" dirty="0" err="1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Aut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. Financiera Gestión</a:t>
            </a:r>
          </a:p>
          <a:p>
            <a:pPr marL="742950" lvl="1" indent="-285750">
              <a:buFontTx/>
              <a:buChar char="-"/>
            </a:pPr>
            <a:r>
              <a:rPr lang="es-ES" altLang="es-CL" dirty="0" err="1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Aut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. Marítima Administrador</a:t>
            </a:r>
          </a:p>
          <a:p>
            <a:pPr marL="742950" lvl="1" indent="-285750">
              <a:buFontTx/>
              <a:buChar char="-"/>
            </a:pPr>
            <a:r>
              <a:rPr lang="es-ES" altLang="es-CL" dirty="0" err="1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Aut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. Marítima Gestión</a:t>
            </a:r>
          </a:p>
          <a:p>
            <a:pPr marL="742950" lvl="1" indent="-285750">
              <a:buFontTx/>
              <a:buChar char="-"/>
            </a:pPr>
            <a:r>
              <a:rPr lang="es-ES" altLang="es-CL" dirty="0" err="1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Aut</a:t>
            </a: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. Marítima Finanzas</a:t>
            </a:r>
          </a:p>
          <a:p>
            <a:pPr marL="742950" lvl="1" indent="-285750">
              <a:buFontTx/>
              <a:buChar char="-"/>
            </a:pP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Administrador Salino</a:t>
            </a:r>
          </a:p>
          <a:p>
            <a:pPr marL="742950" lvl="1" indent="-285750">
              <a:buFontTx/>
              <a:buChar char="-"/>
            </a:pP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Respaldo No Monetario</a:t>
            </a:r>
          </a:p>
          <a:p>
            <a:pPr marL="742950" lvl="1" indent="-285750">
              <a:buFontTx/>
              <a:buChar char="-"/>
            </a:pPr>
            <a:r>
              <a:rPr lang="es-ES" altLang="es-CL" dirty="0" smtClean="0">
                <a:solidFill>
                  <a:srgbClr val="376092"/>
                </a:solidFill>
                <a:latin typeface="Calibri" pitchFamily="34" charset="0"/>
                <a:cs typeface="Arial" charset="0"/>
              </a:rPr>
              <a:t>Partida Salvataje</a:t>
            </a:r>
            <a:endParaRPr lang="es-ES" altLang="es-CL" dirty="0">
              <a:solidFill>
                <a:srgbClr val="37609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268199" y="184028"/>
            <a:ext cx="364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 smtClean="0">
                <a:solidFill>
                  <a:schemeClr val="accent4">
                    <a:lumMod val="50000"/>
                  </a:schemeClr>
                </a:solidFill>
              </a:rPr>
              <a:t>ORGANIZACIÓN Y PERFILES</a:t>
            </a:r>
            <a:endParaRPr lang="es-CL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584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96D0A73-70CA-4BF0-BCFA-53FA2CF46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89" y="135221"/>
            <a:ext cx="3827485" cy="689543"/>
          </a:xfrm>
        </p:spPr>
        <p:txBody>
          <a:bodyPr>
            <a:normAutofit/>
          </a:bodyPr>
          <a:lstStyle/>
          <a:p>
            <a:r>
              <a:rPr lang="es-CL" sz="28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PLANIFICACIÓN</a:t>
            </a:r>
          </a:p>
        </p:txBody>
      </p:sp>
      <p:sp>
        <p:nvSpPr>
          <p:cNvPr id="12" name="Estrella: 6 puntas 11">
            <a:extLst>
              <a:ext uri="{FF2B5EF4-FFF2-40B4-BE49-F238E27FC236}">
                <a16:creationId xmlns:a16="http://schemas.microsoft.com/office/drawing/2014/main" xmlns="" id="{EA165C17-2337-4144-85E5-E7C9BE8DA6C3}"/>
              </a:ext>
            </a:extLst>
          </p:cNvPr>
          <p:cNvSpPr/>
          <p:nvPr/>
        </p:nvSpPr>
        <p:spPr>
          <a:xfrm rot="3646345">
            <a:off x="5555403" y="-3033783"/>
            <a:ext cx="944822" cy="13055601"/>
          </a:xfrm>
          <a:prstGeom prst="star6">
            <a:avLst>
              <a:gd name="adj" fmla="val 3095"/>
              <a:gd name="hf" fmla="val 1154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B2B2A739-F68F-4F16-B918-B97447814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35" y="2395545"/>
            <a:ext cx="2690104" cy="1676579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3BE1A41C-0124-48F2-8380-F059ED1DF8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322" y="782398"/>
            <a:ext cx="1513947" cy="1348558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xmlns="" id="{D952BD76-9586-4D9B-95F6-B5FD55C322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808" y="2216724"/>
            <a:ext cx="2398009" cy="1798507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E2AB3C10-D3B5-4AF1-8682-6153CAF63B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541" y="3661727"/>
            <a:ext cx="4299637" cy="2377614"/>
          </a:xfrm>
          <a:prstGeom prst="rect">
            <a:avLst/>
          </a:prstGeom>
        </p:spPr>
      </p:pic>
      <p:sp>
        <p:nvSpPr>
          <p:cNvPr id="23" name="Título 1">
            <a:extLst>
              <a:ext uri="{FF2B5EF4-FFF2-40B4-BE49-F238E27FC236}">
                <a16:creationId xmlns:a16="http://schemas.microsoft.com/office/drawing/2014/main" xmlns="" id="{788ED967-E564-4C57-81AD-A6B7F82FCB68}"/>
              </a:ext>
            </a:extLst>
          </p:cNvPr>
          <p:cNvSpPr txBox="1">
            <a:spLocks/>
          </p:cNvSpPr>
          <p:nvPr/>
        </p:nvSpPr>
        <p:spPr>
          <a:xfrm>
            <a:off x="8664880" y="2972184"/>
            <a:ext cx="3039905" cy="6895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28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EJECUCIÓN</a:t>
            </a: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xmlns="" id="{DCFA263C-DE67-4702-A3CA-90DE488BF0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171" y="0"/>
            <a:ext cx="1986940" cy="1322218"/>
          </a:xfrm>
          <a:prstGeom prst="rect">
            <a:avLst/>
          </a:prstGeom>
        </p:spPr>
      </p:pic>
      <p:sp>
        <p:nvSpPr>
          <p:cNvPr id="28" name="Flecha: a la derecha 27">
            <a:extLst>
              <a:ext uri="{FF2B5EF4-FFF2-40B4-BE49-F238E27FC236}">
                <a16:creationId xmlns:a16="http://schemas.microsoft.com/office/drawing/2014/main" xmlns="" id="{BC2C3ABA-5824-4F14-BD6C-78AA3D9BDDDD}"/>
              </a:ext>
            </a:extLst>
          </p:cNvPr>
          <p:cNvSpPr/>
          <p:nvPr/>
        </p:nvSpPr>
        <p:spPr>
          <a:xfrm rot="19977289">
            <a:off x="3645391" y="1481423"/>
            <a:ext cx="440644" cy="2555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29" name="Imagen 28">
            <a:extLst>
              <a:ext uri="{FF2B5EF4-FFF2-40B4-BE49-F238E27FC236}">
                <a16:creationId xmlns:a16="http://schemas.microsoft.com/office/drawing/2014/main" xmlns="" id="{D656EB31-2A43-4438-A24C-71B7AAE346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02115" y="377835"/>
            <a:ext cx="1936258" cy="1249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xmlns="" id="{B0A93F9A-1A98-439B-AA49-B248C53D87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32757" y="4925393"/>
            <a:ext cx="1621874" cy="12581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xmlns="" id="{800A5BD5-19E7-4285-AE9A-398B6F00E7A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23030"/>
          <a:stretch/>
        </p:blipFill>
        <p:spPr>
          <a:xfrm>
            <a:off x="8416683" y="4925393"/>
            <a:ext cx="1531150" cy="1213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Flecha: a la derecha 27">
            <a:extLst>
              <a:ext uri="{FF2B5EF4-FFF2-40B4-BE49-F238E27FC236}">
                <a16:creationId xmlns:a16="http://schemas.microsoft.com/office/drawing/2014/main" xmlns="" id="{BC2C3ABA-5824-4F14-BD6C-78AA3D9BDDDD}"/>
              </a:ext>
            </a:extLst>
          </p:cNvPr>
          <p:cNvSpPr/>
          <p:nvPr/>
        </p:nvSpPr>
        <p:spPr>
          <a:xfrm rot="20840366">
            <a:off x="6389664" y="793538"/>
            <a:ext cx="483216" cy="2668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" name="CuadroTexto 2"/>
          <p:cNvSpPr txBox="1"/>
          <p:nvPr/>
        </p:nvSpPr>
        <p:spPr>
          <a:xfrm>
            <a:off x="7343694" y="1118123"/>
            <a:ext cx="17331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16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Presupuesto Anual</a:t>
            </a:r>
            <a:endParaRPr lang="es-CL" sz="1600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4684024" y="1627033"/>
            <a:ext cx="9681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16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PROPACA</a:t>
            </a:r>
            <a:endParaRPr lang="es-CL" sz="1600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28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2502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6" grpId="0" animBg="1"/>
      <p:bldP spid="3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3925456" y="1074042"/>
            <a:ext cx="723629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defRPr/>
            </a:pPr>
            <a:r>
              <a:rPr lang="es-ES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“Administración”</a:t>
            </a:r>
            <a:endParaRPr lang="es-CL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5" name="12 Rectángulo"/>
          <p:cNvSpPr/>
          <p:nvPr/>
        </p:nvSpPr>
        <p:spPr>
          <a:xfrm>
            <a:off x="3925456" y="2555665"/>
            <a:ext cx="723629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defRPr/>
            </a:pPr>
            <a:r>
              <a:rPr lang="es-ES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“determinación de necesidades”</a:t>
            </a:r>
          </a:p>
        </p:txBody>
      </p:sp>
      <p:sp>
        <p:nvSpPr>
          <p:cNvPr id="16" name="12 Rectángulo"/>
          <p:cNvSpPr/>
          <p:nvPr/>
        </p:nvSpPr>
        <p:spPr>
          <a:xfrm>
            <a:off x="3925456" y="4306506"/>
            <a:ext cx="723629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defRPr/>
            </a:pPr>
            <a:r>
              <a:rPr lang="es-ES" sz="2400" b="1" cap="all" dirty="0">
                <a:ln/>
                <a:solidFill>
                  <a:schemeClr val="tx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“formulación presupuestaria”</a:t>
            </a:r>
            <a:endParaRPr lang="es-CL" b="1" cap="all" dirty="0">
              <a:ln/>
              <a:solidFill>
                <a:schemeClr val="tx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018" y="1310898"/>
            <a:ext cx="1125576" cy="1058843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5233667" y="1643816"/>
            <a:ext cx="3051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chemeClr val="accent1">
                    <a:lumMod val="75000"/>
                  </a:schemeClr>
                </a:solidFill>
              </a:rPr>
              <a:t>Participan </a:t>
            </a:r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Administradores </a:t>
            </a:r>
          </a:p>
          <a:p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                    Planificadores</a:t>
            </a:r>
            <a:endParaRPr lang="es-CL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5233666" y="3233548"/>
            <a:ext cx="27684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chemeClr val="accent1">
                    <a:lumMod val="75000"/>
                  </a:schemeClr>
                </a:solidFill>
              </a:rPr>
              <a:t>Participan </a:t>
            </a:r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Planificadores</a:t>
            </a:r>
          </a:p>
          <a:p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                    Supervisores</a:t>
            </a:r>
          </a:p>
          <a:p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                    Responsables</a:t>
            </a:r>
            <a:endParaRPr lang="es-CL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3488" y="3017330"/>
            <a:ext cx="1035107" cy="101398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7086" y="4699368"/>
            <a:ext cx="1054603" cy="1034371"/>
          </a:xfrm>
          <a:prstGeom prst="rect">
            <a:avLst/>
          </a:prstGeom>
        </p:spPr>
      </p:pic>
      <p:sp>
        <p:nvSpPr>
          <p:cNvPr id="23" name="CuadroTexto 22"/>
          <p:cNvSpPr txBox="1"/>
          <p:nvPr/>
        </p:nvSpPr>
        <p:spPr>
          <a:xfrm>
            <a:off x="5307905" y="5014378"/>
            <a:ext cx="44321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chemeClr val="accent1">
                    <a:lumMod val="75000"/>
                  </a:schemeClr>
                </a:solidFill>
              </a:rPr>
              <a:t>Participan </a:t>
            </a:r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Planificadores</a:t>
            </a:r>
          </a:p>
          <a:p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                    Gestión</a:t>
            </a:r>
          </a:p>
          <a:p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                   </a:t>
            </a:r>
            <a:r>
              <a:rPr lang="es-CL" dirty="0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Nivel </a:t>
            </a:r>
            <a:r>
              <a:rPr lang="es-CL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Autoridad Administradora</a:t>
            </a:r>
            <a:endParaRPr lang="es-CL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 smtClean="0"/>
              <a:t>29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0323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3</a:t>
            </a:fld>
            <a:endParaRPr lang="es-CL" dirty="0"/>
          </a:p>
        </p:txBody>
      </p:sp>
      <p:sp>
        <p:nvSpPr>
          <p:cNvPr id="3" name="CuadroTexto 2"/>
          <p:cNvSpPr txBox="1"/>
          <p:nvPr/>
        </p:nvSpPr>
        <p:spPr>
          <a:xfrm>
            <a:off x="3318937" y="209467"/>
            <a:ext cx="5551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>
                <a:solidFill>
                  <a:schemeClr val="accent4">
                    <a:lumMod val="50000"/>
                  </a:schemeClr>
                </a:solidFill>
              </a:rPr>
              <a:t>ORIENTACIONES GENERALES DEL SISTEMA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105021" y="1714500"/>
            <a:ext cx="9291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Es un sistema </a:t>
            </a:r>
            <a:r>
              <a:rPr lang="es-CL" dirty="0">
                <a:solidFill>
                  <a:schemeClr val="accent4">
                    <a:lumMod val="50000"/>
                  </a:schemeClr>
                </a:solidFill>
              </a:rPr>
              <a:t>integrado en línea 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(Intranet Armada), que permite almacenar las </a:t>
            </a:r>
            <a:r>
              <a:rPr lang="es-CL" i="1" u="sng" dirty="0" smtClean="0">
                <a:solidFill>
                  <a:srgbClr val="FF0000"/>
                </a:solidFill>
              </a:rPr>
              <a:t>necesidades</a:t>
            </a:r>
            <a:r>
              <a:rPr lang="es-CL" dirty="0" smtClean="0">
                <a:solidFill>
                  <a:srgbClr val="FF0000"/>
                </a:solidFill>
              </a:rPr>
              <a:t> 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de cada </a:t>
            </a:r>
            <a:r>
              <a:rPr lang="es-CL" i="1" u="sng" dirty="0" smtClean="0">
                <a:solidFill>
                  <a:srgbClr val="FF0000"/>
                </a:solidFill>
              </a:rPr>
              <a:t>Unidad Ejecutora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 para el cumplimiento de sus tareas, apoyando la </a:t>
            </a:r>
            <a:r>
              <a:rPr lang="es-CL" b="1" dirty="0">
                <a:solidFill>
                  <a:schemeClr val="accent4">
                    <a:lumMod val="50000"/>
                  </a:schemeClr>
                </a:solidFill>
              </a:rPr>
              <a:t>Planificación </a:t>
            </a:r>
            <a:r>
              <a:rPr lang="es-CL" dirty="0">
                <a:solidFill>
                  <a:schemeClr val="accent4">
                    <a:lumMod val="50000"/>
                  </a:schemeClr>
                </a:solidFill>
              </a:rPr>
              <a:t>de </a:t>
            </a: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Actividades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CL" dirty="0">
                <a:solidFill>
                  <a:schemeClr val="accent4">
                    <a:lumMod val="50000"/>
                  </a:schemeClr>
                </a:solidFill>
              </a:rPr>
              <a:t>y </a:t>
            </a:r>
            <a:r>
              <a:rPr lang="es-CL" b="1" dirty="0">
                <a:solidFill>
                  <a:schemeClr val="accent4">
                    <a:lumMod val="50000"/>
                  </a:schemeClr>
                </a:solidFill>
              </a:rPr>
              <a:t>F</a:t>
            </a: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ormulación Presupuestaria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 del año siguiente.</a:t>
            </a:r>
            <a:endParaRPr lang="es-CL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1323869"/>
            <a:ext cx="850826" cy="1135896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647115" y="2459765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¿Qué es?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3521868"/>
            <a:ext cx="850826" cy="1135896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436432" y="4665596"/>
            <a:ext cx="1622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¿Por qué a MÍ?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2121554" y="3477407"/>
            <a:ext cx="92745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Diseñado para que en cada nivel de la Institución, se reflejen sus </a:t>
            </a:r>
            <a:r>
              <a:rPr lang="es-CL" u="sng" dirty="0" smtClean="0">
                <a:solidFill>
                  <a:srgbClr val="FF0000"/>
                </a:solidFill>
              </a:rPr>
              <a:t>necesidades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 y proyectarlas en el tiempo.</a:t>
            </a:r>
          </a:p>
          <a:p>
            <a:pPr algn="just"/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Y esto nos involucra a todos…</a:t>
            </a:r>
            <a:endParaRPr lang="es-CL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8558373" y="4257597"/>
            <a:ext cx="31932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800" b="1" dirty="0" smtClean="0">
                <a:solidFill>
                  <a:srgbClr val="FF0000"/>
                </a:solidFill>
              </a:rPr>
              <a:t>No es sólo área Abastecimiento ni Planes.</a:t>
            </a:r>
          </a:p>
          <a:p>
            <a:pPr algn="ctr"/>
            <a:r>
              <a:rPr lang="es-CL" sz="2800" b="1" dirty="0" smtClean="0">
                <a:solidFill>
                  <a:srgbClr val="FF0000"/>
                </a:solidFill>
              </a:rPr>
              <a:t>Transversal ¡¡¡</a:t>
            </a:r>
            <a:endParaRPr lang="es-CL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47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4</a:t>
            </a:fld>
            <a:endParaRPr lang="es-CL" dirty="0"/>
          </a:p>
        </p:txBody>
      </p:sp>
      <p:sp>
        <p:nvSpPr>
          <p:cNvPr id="6" name="CuadroTexto 5"/>
          <p:cNvSpPr txBox="1"/>
          <p:nvPr/>
        </p:nvSpPr>
        <p:spPr>
          <a:xfrm>
            <a:off x="2793387" y="1221339"/>
            <a:ext cx="90625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Corresponde a </a:t>
            </a: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una tarea / actividad 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de una </a:t>
            </a:r>
            <a:r>
              <a:rPr lang="es-CL" u="sng" dirty="0" smtClean="0">
                <a:solidFill>
                  <a:srgbClr val="FF0000"/>
                </a:solidFill>
              </a:rPr>
              <a:t>Unidad Ejecutora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, que se debe ejecutar  bajo un </a:t>
            </a:r>
            <a:r>
              <a:rPr lang="es-CL" u="sng" dirty="0" smtClean="0">
                <a:solidFill>
                  <a:srgbClr val="FF0000"/>
                </a:solidFill>
              </a:rPr>
              <a:t>Cargo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 determinado y que demanda recursos $$$ a la Institución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algn="just"/>
            <a:endParaRPr lang="es-CL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/>
            <a:r>
              <a:rPr lang="es-CL" dirty="0">
                <a:solidFill>
                  <a:schemeClr val="accent4">
                    <a:lumMod val="50000"/>
                  </a:schemeClr>
                </a:solidFill>
              </a:rPr>
              <a:t>Reflejan una determinada tarea / actividad en términos de acción, para eso debe iniciar como “verbo” y en infinitivo </a:t>
            </a:r>
            <a:r>
              <a:rPr lang="es-CL" dirty="0" err="1">
                <a:solidFill>
                  <a:schemeClr val="accent4">
                    <a:lumMod val="50000"/>
                  </a:schemeClr>
                </a:solidFill>
              </a:rPr>
              <a:t>ar</a:t>
            </a:r>
            <a:r>
              <a:rPr lang="es-CL" dirty="0">
                <a:solidFill>
                  <a:schemeClr val="accent4">
                    <a:lumMod val="50000"/>
                  </a:schemeClr>
                </a:solidFill>
              </a:rPr>
              <a:t> – </a:t>
            </a:r>
            <a:r>
              <a:rPr lang="es-CL" dirty="0" err="1">
                <a:solidFill>
                  <a:schemeClr val="accent4">
                    <a:lumMod val="50000"/>
                  </a:schemeClr>
                </a:solidFill>
              </a:rPr>
              <a:t>er</a:t>
            </a:r>
            <a:r>
              <a:rPr lang="es-CL" dirty="0">
                <a:solidFill>
                  <a:schemeClr val="accent4">
                    <a:lumMod val="50000"/>
                  </a:schemeClr>
                </a:solidFill>
              </a:rPr>
              <a:t> – 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ir.</a:t>
            </a:r>
            <a:endParaRPr lang="es-CL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1323869"/>
            <a:ext cx="850826" cy="1135896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51648" y="2456294"/>
            <a:ext cx="2510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¿Qué es una Necesidad?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3370412"/>
            <a:ext cx="850826" cy="1135896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329048" y="4502837"/>
            <a:ext cx="1954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¿Qué es un Cargo?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2789373" y="3314113"/>
            <a:ext cx="89946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Representa a una unidad administrativa, funcional, logística u operativa específica dentro de una </a:t>
            </a:r>
            <a:r>
              <a:rPr lang="es-CL" b="1" u="sng" dirty="0" smtClean="0">
                <a:solidFill>
                  <a:srgbClr val="FF0000"/>
                </a:solidFill>
              </a:rPr>
              <a:t>Unidad Ejecutora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algn="just"/>
            <a:endParaRPr lang="es-CL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/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De los “Cargos” nacen las Necesidades de una </a:t>
            </a: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Unidad Ejecutora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algn="just"/>
            <a:endParaRPr lang="es-CL" dirty="0">
              <a:solidFill>
                <a:schemeClr val="accent4">
                  <a:lumMod val="50000"/>
                </a:schemeClr>
              </a:solidFill>
            </a:endParaRPr>
          </a:p>
          <a:p>
            <a:pPr algn="just"/>
            <a:r>
              <a:rPr lang="es-CL" dirty="0">
                <a:solidFill>
                  <a:schemeClr val="accent4">
                    <a:lumMod val="50000"/>
                  </a:schemeClr>
                </a:solidFill>
              </a:rPr>
              <a:t>Los Cargos deben ser claros y representativos de la unidad, debiendo ser los que ejecutan las tareas / 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actividades.</a:t>
            </a:r>
            <a:endParaRPr lang="es-CL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/>
            <a:endParaRPr lang="es-CL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/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Nota: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Sólo se deben crear aquellos cargos que demandarán recursos y que a su vez son los responsables de ejecutar dichas tareas.</a:t>
            </a:r>
          </a:p>
          <a:p>
            <a:pPr marL="342900" indent="-342900" algn="just">
              <a:buFont typeface="+mj-lt"/>
              <a:buAutoNum type="alphaLcPeriod"/>
            </a:pP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No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 existen los Departamentos.</a:t>
            </a:r>
            <a:endParaRPr lang="es-CL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3318937" y="209467"/>
            <a:ext cx="5551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>
                <a:solidFill>
                  <a:schemeClr val="accent4">
                    <a:lumMod val="50000"/>
                  </a:schemeClr>
                </a:solidFill>
              </a:rPr>
              <a:t>ORIENTACIONES GENERALES DEL SISTEMA</a:t>
            </a:r>
          </a:p>
        </p:txBody>
      </p:sp>
    </p:spTree>
    <p:extLst>
      <p:ext uri="{BB962C8B-B14F-4D97-AF65-F5344CB8AC3E}">
        <p14:creationId xmlns:p14="http://schemas.microsoft.com/office/powerpoint/2010/main" val="198970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5</a:t>
            </a:fld>
            <a:endParaRPr lang="es-CL" dirty="0"/>
          </a:p>
        </p:txBody>
      </p:sp>
      <p:sp>
        <p:nvSpPr>
          <p:cNvPr id="6" name="CuadroTexto 5"/>
          <p:cNvSpPr txBox="1"/>
          <p:nvPr/>
        </p:nvSpPr>
        <p:spPr>
          <a:xfrm>
            <a:off x="3490172" y="972686"/>
            <a:ext cx="79819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Corresponde a una “Entidad que utiliza Recursos Presupuestarios”.</a:t>
            </a:r>
          </a:p>
          <a:p>
            <a:pPr algn="just"/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Posee Código de U.E. </a:t>
            </a:r>
          </a:p>
          <a:p>
            <a:pPr algn="just"/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Puede ser: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Repartición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Unidad a Flote ( Lynch, Blanco …)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Un Proyecto (PRO-</a:t>
            </a:r>
            <a:r>
              <a:rPr lang="es-CL" dirty="0" err="1" smtClean="0">
                <a:solidFill>
                  <a:schemeClr val="accent4">
                    <a:lumMod val="50000"/>
                  </a:schemeClr>
                </a:solidFill>
              </a:rPr>
              <a:t>xxxx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 : PRO-ICARO, PROPIGS, PID-</a:t>
            </a:r>
            <a:r>
              <a:rPr lang="es-CL" dirty="0" err="1" smtClean="0">
                <a:solidFill>
                  <a:schemeClr val="accent4">
                    <a:lumMod val="50000"/>
                  </a:schemeClr>
                </a:solidFill>
              </a:rPr>
              <a:t>xxxx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, ETC.)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Un Contrato ( CONT-</a:t>
            </a:r>
            <a:r>
              <a:rPr lang="es-CL" dirty="0" err="1" smtClean="0">
                <a:solidFill>
                  <a:schemeClr val="accent4">
                    <a:lumMod val="50000"/>
                  </a:schemeClr>
                </a:solidFill>
              </a:rPr>
              <a:t>xxxx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, CONT-TREILLE, 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Un Misceláneo ( Departamento, Plan (PL-</a:t>
            </a:r>
            <a:r>
              <a:rPr lang="es-CL" dirty="0" err="1" smtClean="0">
                <a:solidFill>
                  <a:schemeClr val="accent4">
                    <a:lumMod val="50000"/>
                  </a:schemeClr>
                </a:solidFill>
              </a:rPr>
              <a:t>xxxx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 , otros )</a:t>
            </a:r>
            <a:endParaRPr lang="es-CL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1323869"/>
            <a:ext cx="850826" cy="1135896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51648" y="2456294"/>
            <a:ext cx="3276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¿Qué es una Unidad Ejecutora?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51648" y="4102483"/>
            <a:ext cx="2828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¿De quien Depende la U.E.?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1" name="Triángulo isósceles 20"/>
          <p:cNvSpPr/>
          <p:nvPr/>
        </p:nvSpPr>
        <p:spPr>
          <a:xfrm>
            <a:off x="3558839" y="3491124"/>
            <a:ext cx="3514371" cy="2476691"/>
          </a:xfrm>
          <a:prstGeom prst="triangle">
            <a:avLst/>
          </a:prstGeom>
          <a:gradFill rotWithShape="0">
            <a:gsLst>
              <a:gs pos="0">
                <a:schemeClr val="accent1">
                  <a:tint val="66000"/>
                  <a:satMod val="160000"/>
                </a:schemeClr>
              </a:gs>
              <a:gs pos="74500">
                <a:srgbClr val="D2DDF1"/>
              </a:gs>
              <a:gs pos="49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Rectángulo redondeado 21"/>
          <p:cNvSpPr/>
          <p:nvPr/>
        </p:nvSpPr>
        <p:spPr>
          <a:xfrm>
            <a:off x="5728817" y="4918281"/>
            <a:ext cx="1085403" cy="2692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MM.EE.</a:t>
            </a:r>
          </a:p>
        </p:txBody>
      </p:sp>
      <p:sp>
        <p:nvSpPr>
          <p:cNvPr id="23" name="Rectángulo redondeado 22"/>
          <p:cNvSpPr/>
          <p:nvPr/>
        </p:nvSpPr>
        <p:spPr>
          <a:xfrm>
            <a:off x="5784672" y="4360162"/>
            <a:ext cx="973692" cy="2787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MM.AA.</a:t>
            </a:r>
            <a:endParaRPr lang="es-CL" sz="1600" dirty="0"/>
          </a:p>
        </p:txBody>
      </p:sp>
      <p:sp>
        <p:nvSpPr>
          <p:cNvPr id="25" name="Rectángulo redondeado 24"/>
          <p:cNvSpPr/>
          <p:nvPr/>
        </p:nvSpPr>
        <p:spPr>
          <a:xfrm>
            <a:off x="5492979" y="5511608"/>
            <a:ext cx="1681941" cy="26806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UU.EE.</a:t>
            </a:r>
          </a:p>
        </p:txBody>
      </p:sp>
      <p:sp>
        <p:nvSpPr>
          <p:cNvPr id="26" name="Flecha abajo 25"/>
          <p:cNvSpPr/>
          <p:nvPr/>
        </p:nvSpPr>
        <p:spPr>
          <a:xfrm rot="10800000">
            <a:off x="3250620" y="3575501"/>
            <a:ext cx="315381" cy="2417848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CL" dirty="0" err="1"/>
              <a:t>Botton</a:t>
            </a:r>
            <a:r>
              <a:rPr lang="es-CL" dirty="0"/>
              <a:t> - UP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7381430" y="4168813"/>
            <a:ext cx="4370587" cy="13234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just"/>
            <a:r>
              <a:rPr lang="es-CL" sz="2000" b="1" dirty="0" smtClean="0">
                <a:ln/>
                <a:solidFill>
                  <a:srgbClr val="FF0000"/>
                </a:solidFill>
              </a:rPr>
              <a:t>Nacen y se Mantienen las Necesidades. </a:t>
            </a:r>
          </a:p>
          <a:p>
            <a:pPr algn="just"/>
            <a:endParaRPr lang="es-CL" sz="2000" b="1" dirty="0" smtClean="0">
              <a:ln/>
              <a:solidFill>
                <a:srgbClr val="FF0000"/>
              </a:solidFill>
            </a:endParaRPr>
          </a:p>
          <a:p>
            <a:pPr algn="just"/>
            <a:r>
              <a:rPr lang="es-CL" sz="2000" b="1" dirty="0" smtClean="0">
                <a:ln/>
                <a:solidFill>
                  <a:srgbClr val="FF0000"/>
                </a:solidFill>
              </a:rPr>
              <a:t>Las Necesidades pasan por estados de aprobación en la cadena de mando</a:t>
            </a:r>
            <a:endParaRPr lang="es-CL" sz="2000" b="1" dirty="0">
              <a:ln/>
              <a:solidFill>
                <a:srgbClr val="FF0000"/>
              </a:solidFill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3318937" y="209467"/>
            <a:ext cx="5551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>
                <a:solidFill>
                  <a:schemeClr val="accent4">
                    <a:lumMod val="50000"/>
                  </a:schemeClr>
                </a:solidFill>
              </a:rPr>
              <a:t>ORIENTACIONES GENERALES DEL SISTEMA</a:t>
            </a:r>
          </a:p>
        </p:txBody>
      </p:sp>
    </p:spTree>
    <p:extLst>
      <p:ext uri="{BB962C8B-B14F-4D97-AF65-F5344CB8AC3E}">
        <p14:creationId xmlns:p14="http://schemas.microsoft.com/office/powerpoint/2010/main" val="346260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0"/>
                            </p:stCondLst>
                            <p:childTnLst>
                              <p:par>
                                <p:cTn id="70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2" grpId="0" animBg="1"/>
      <p:bldP spid="23" grpId="0" animBg="1"/>
      <p:bldP spid="25" grpId="0" animBg="1"/>
      <p:bldP spid="26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6</a:t>
            </a:fld>
            <a:endParaRPr lang="es-CL" dirty="0"/>
          </a:p>
        </p:txBody>
      </p:sp>
      <p:sp>
        <p:nvSpPr>
          <p:cNvPr id="6" name="CuadroTexto 5"/>
          <p:cNvSpPr txBox="1"/>
          <p:nvPr/>
        </p:nvSpPr>
        <p:spPr>
          <a:xfrm>
            <a:off x="3219382" y="856586"/>
            <a:ext cx="825137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Cuando una </a:t>
            </a:r>
            <a:r>
              <a:rPr lang="es-CL" b="1" dirty="0" smtClean="0">
                <a:solidFill>
                  <a:srgbClr val="FF0000"/>
                </a:solidFill>
              </a:rPr>
              <a:t>NECESIDAD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 es creada en PROPACA, debe ser revisada por los distintos niveles de la Organización (Jerárquica), según quien revisa, los estados son los </a:t>
            </a:r>
            <a:r>
              <a:rPr lang="es-CL" dirty="0">
                <a:solidFill>
                  <a:schemeClr val="accent4">
                    <a:lumMod val="50000"/>
                  </a:schemeClr>
                </a:solidFill>
              </a:rPr>
              <a:t>siguientes 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:</a:t>
            </a:r>
          </a:p>
          <a:p>
            <a:pPr algn="just"/>
            <a:endParaRPr lang="es-CL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En Elaboración: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 Cuando el encargado de la tarea / actividad (Responsable del Cargo) crea una Necesidad en </a:t>
            </a:r>
            <a:r>
              <a:rPr lang="es-CL" dirty="0" err="1" smtClean="0">
                <a:solidFill>
                  <a:schemeClr val="accent4">
                    <a:lumMod val="50000"/>
                  </a:schemeClr>
                </a:solidFill>
              </a:rPr>
              <a:t>Propaca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, queda en este estado.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En Revisión por: 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Cuando en algún nivel de la jerarquía le llega la Necesidad para revisar.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Rechazado por: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 Cuando en algún nivel de la jerarquía es rechazada y se devuelve al nivel anterior del flujo de revisión.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Aprobada.</a:t>
            </a:r>
            <a:endParaRPr lang="es-CL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1323869"/>
            <a:ext cx="850826" cy="1135896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51648" y="2456294"/>
            <a:ext cx="24725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¿Y cuáles son esos </a:t>
            </a:r>
          </a:p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estados de Aprobación?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1" name="Triángulo isósceles 20"/>
          <p:cNvSpPr/>
          <p:nvPr/>
        </p:nvSpPr>
        <p:spPr>
          <a:xfrm>
            <a:off x="4514334" y="4025383"/>
            <a:ext cx="3514371" cy="2476691"/>
          </a:xfrm>
          <a:prstGeom prst="triangle">
            <a:avLst/>
          </a:prstGeom>
          <a:gradFill rotWithShape="0">
            <a:gsLst>
              <a:gs pos="0">
                <a:schemeClr val="accent1">
                  <a:tint val="66000"/>
                  <a:satMod val="160000"/>
                </a:schemeClr>
              </a:gs>
              <a:gs pos="74500">
                <a:srgbClr val="D2DDF1"/>
              </a:gs>
              <a:gs pos="49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Rectángulo redondeado 21"/>
          <p:cNvSpPr/>
          <p:nvPr/>
        </p:nvSpPr>
        <p:spPr>
          <a:xfrm>
            <a:off x="5728817" y="5452540"/>
            <a:ext cx="1085403" cy="2692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MM.EE.</a:t>
            </a:r>
          </a:p>
        </p:txBody>
      </p:sp>
      <p:sp>
        <p:nvSpPr>
          <p:cNvPr id="23" name="Rectángulo redondeado 22"/>
          <p:cNvSpPr/>
          <p:nvPr/>
        </p:nvSpPr>
        <p:spPr>
          <a:xfrm>
            <a:off x="5784672" y="4894421"/>
            <a:ext cx="973692" cy="2787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MM.AA.</a:t>
            </a:r>
            <a:endParaRPr lang="es-CL" sz="1600" dirty="0"/>
          </a:p>
        </p:txBody>
      </p:sp>
      <p:sp>
        <p:nvSpPr>
          <p:cNvPr id="25" name="Rectángulo redondeado 24"/>
          <p:cNvSpPr/>
          <p:nvPr/>
        </p:nvSpPr>
        <p:spPr>
          <a:xfrm>
            <a:off x="5492979" y="6045867"/>
            <a:ext cx="1681941" cy="26806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UU.EE.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3318937" y="209467"/>
            <a:ext cx="5551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>
                <a:solidFill>
                  <a:schemeClr val="accent4">
                    <a:lumMod val="50000"/>
                  </a:schemeClr>
                </a:solidFill>
              </a:rPr>
              <a:t>ORIENTACIONES GENERALES DEL SISTEMA</a:t>
            </a:r>
          </a:p>
        </p:txBody>
      </p:sp>
    </p:spTree>
    <p:extLst>
      <p:ext uri="{BB962C8B-B14F-4D97-AF65-F5344CB8AC3E}">
        <p14:creationId xmlns:p14="http://schemas.microsoft.com/office/powerpoint/2010/main" val="15653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2" grpId="0" animBg="1"/>
      <p:bldP spid="23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7</a:t>
            </a:fld>
            <a:endParaRPr lang="es-CL" dirty="0"/>
          </a:p>
        </p:txBody>
      </p:sp>
      <p:sp>
        <p:nvSpPr>
          <p:cNvPr id="6" name="CuadroTexto 5"/>
          <p:cNvSpPr txBox="1"/>
          <p:nvPr/>
        </p:nvSpPr>
        <p:spPr>
          <a:xfrm>
            <a:off x="2774023" y="862204"/>
            <a:ext cx="8661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En PROPACA existen distintos </a:t>
            </a:r>
            <a:r>
              <a:rPr lang="es-CL" b="1" dirty="0" smtClean="0">
                <a:solidFill>
                  <a:srgbClr val="FF0000"/>
                </a:solidFill>
              </a:rPr>
              <a:t>PERFILES</a:t>
            </a:r>
            <a:r>
              <a:rPr lang="es-CL" dirty="0" smtClean="0">
                <a:solidFill>
                  <a:srgbClr val="FF0000"/>
                </a:solidFill>
              </a:rPr>
              <a:t> 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de Usuarios, los cuales tienen más o menos accesos y vistas, dependiendo del objetivo de cada Perfil y se dividen “jerárquicamente” según el nivel de Mando que corresponden:</a:t>
            </a:r>
            <a:endParaRPr lang="es-CL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94" y="671132"/>
            <a:ext cx="850826" cy="1135896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152804" y="1807028"/>
            <a:ext cx="2539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¿Cómo es la Orgánica en PROPACA?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3" name="CuadroTexto 42"/>
          <p:cNvSpPr txBox="1"/>
          <p:nvPr/>
        </p:nvSpPr>
        <p:spPr>
          <a:xfrm>
            <a:off x="3318937" y="209467"/>
            <a:ext cx="5551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>
                <a:solidFill>
                  <a:schemeClr val="accent4">
                    <a:lumMod val="50000"/>
                  </a:schemeClr>
                </a:solidFill>
              </a:rPr>
              <a:t>ORIENTACIONES GENERALES DEL SISTEMA</a:t>
            </a:r>
          </a:p>
        </p:txBody>
      </p:sp>
      <p:graphicFrame>
        <p:nvGraphicFramePr>
          <p:cNvPr id="5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625652"/>
              </p:ext>
            </p:extLst>
          </p:nvPr>
        </p:nvGraphicFramePr>
        <p:xfrm>
          <a:off x="2373334" y="1742884"/>
          <a:ext cx="8246723" cy="5103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Visio" r:id="rId4" imgW="10882846" imgH="7714980" progId="Visio.Drawing.11">
                  <p:embed/>
                </p:oleObj>
              </mc:Choice>
              <mc:Fallback>
                <p:oleObj name="Visio" r:id="rId4" imgW="10882846" imgH="77149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3334" y="1742884"/>
                        <a:ext cx="8246723" cy="51031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093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8</a:t>
            </a:fld>
            <a:endParaRPr lang="es-CL" dirty="0"/>
          </a:p>
        </p:txBody>
      </p:sp>
      <p:sp>
        <p:nvSpPr>
          <p:cNvPr id="6" name="CuadroTexto 5"/>
          <p:cNvSpPr txBox="1"/>
          <p:nvPr/>
        </p:nvSpPr>
        <p:spPr>
          <a:xfrm>
            <a:off x="2849093" y="734583"/>
            <a:ext cx="8779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Se entiende por fuente de financiamiento </a:t>
            </a:r>
            <a:r>
              <a:rPr lang="es-CL" dirty="0">
                <a:solidFill>
                  <a:schemeClr val="accent4">
                    <a:lumMod val="50000"/>
                  </a:schemeClr>
                </a:solidFill>
              </a:rPr>
              <a:t>al 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objetivo </a:t>
            </a:r>
            <a:r>
              <a:rPr lang="es-CL" dirty="0">
                <a:solidFill>
                  <a:schemeClr val="accent4">
                    <a:lumMod val="50000"/>
                  </a:schemeClr>
                </a:solidFill>
              </a:rPr>
              <a:t>y 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orientación específico </a:t>
            </a:r>
            <a:r>
              <a:rPr lang="es-CL" dirty="0">
                <a:solidFill>
                  <a:schemeClr val="accent4">
                    <a:lumMod val="50000"/>
                  </a:schemeClr>
                </a:solidFill>
              </a:rPr>
              <a:t>respecto a para qué y en qué deben ser </a:t>
            </a:r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utilizados los recursos asignados por Ley de Presupuestos.</a:t>
            </a:r>
          </a:p>
          <a:p>
            <a:pPr algn="just"/>
            <a:endParaRPr lang="es-CL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/>
            <a:r>
              <a:rPr lang="es-CL" dirty="0" smtClean="0">
                <a:solidFill>
                  <a:schemeClr val="accent4">
                    <a:lumMod val="50000"/>
                  </a:schemeClr>
                </a:solidFill>
              </a:rPr>
              <a:t>En PROPACA se identifican como Capítulos o Programas, ya que así son presentados y autorizados por el Congreso Nacional en la Ley de Presupuesto Anual.</a:t>
            </a:r>
            <a:endParaRPr lang="es-CL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851262"/>
            <a:ext cx="850826" cy="1135896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84751" y="2110252"/>
            <a:ext cx="225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¿Qué son las Fuentes </a:t>
            </a:r>
          </a:p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de Financiamiento?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3318937" y="209467"/>
            <a:ext cx="5551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>
                <a:solidFill>
                  <a:schemeClr val="accent4">
                    <a:lumMod val="50000"/>
                  </a:schemeClr>
                </a:solidFill>
              </a:rPr>
              <a:t>ORIENTACIONES GENERALES DEL SISTEMA</a:t>
            </a:r>
          </a:p>
        </p:txBody>
      </p:sp>
      <p:sp>
        <p:nvSpPr>
          <p:cNvPr id="9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L" dirty="0"/>
          </a:p>
        </p:txBody>
      </p:sp>
      <p:sp>
        <p:nvSpPr>
          <p:cNvPr id="10" name="Triángulo isósceles 9"/>
          <p:cNvSpPr/>
          <p:nvPr/>
        </p:nvSpPr>
        <p:spPr>
          <a:xfrm>
            <a:off x="3861181" y="3329860"/>
            <a:ext cx="4972266" cy="2725333"/>
          </a:xfrm>
          <a:prstGeom prst="triangle">
            <a:avLst/>
          </a:prstGeom>
          <a:gradFill rotWithShape="0">
            <a:gsLst>
              <a:gs pos="0">
                <a:schemeClr val="accent1">
                  <a:tint val="66000"/>
                  <a:satMod val="160000"/>
                </a:schemeClr>
              </a:gs>
              <a:gs pos="74500">
                <a:srgbClr val="D2DDF1"/>
              </a:gs>
              <a:gs pos="49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Rectángulo redondeado 10"/>
          <p:cNvSpPr/>
          <p:nvPr/>
        </p:nvSpPr>
        <p:spPr>
          <a:xfrm>
            <a:off x="5594094" y="4854473"/>
            <a:ext cx="1535670" cy="2962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MM.EE.</a:t>
            </a:r>
          </a:p>
        </p:txBody>
      </p:sp>
      <p:sp>
        <p:nvSpPr>
          <p:cNvPr id="12" name="Rectángulo redondeado 11"/>
          <p:cNvSpPr/>
          <p:nvPr/>
        </p:nvSpPr>
        <p:spPr>
          <a:xfrm>
            <a:off x="5815660" y="4055914"/>
            <a:ext cx="1092539" cy="30668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MM.AA.</a:t>
            </a:r>
            <a:endParaRPr lang="es-CL" sz="1600" dirty="0"/>
          </a:p>
        </p:txBody>
      </p:sp>
      <p:sp>
        <p:nvSpPr>
          <p:cNvPr id="14" name="Rectángulo redondeado 13"/>
          <p:cNvSpPr/>
          <p:nvPr/>
        </p:nvSpPr>
        <p:spPr>
          <a:xfrm>
            <a:off x="5172092" y="5557324"/>
            <a:ext cx="2379674" cy="29498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UU.EE.</a:t>
            </a:r>
          </a:p>
        </p:txBody>
      </p:sp>
      <p:sp>
        <p:nvSpPr>
          <p:cNvPr id="16" name="Rectángulo: esquinas redondeadas 3">
            <a:extLst>
              <a:ext uri="{FF2B5EF4-FFF2-40B4-BE49-F238E27FC236}">
                <a16:creationId xmlns:a16="http://schemas.microsoft.com/office/drawing/2014/main" xmlns="" id="{CA832C6D-F6BD-4273-A864-DCDA73004F13}"/>
              </a:ext>
            </a:extLst>
          </p:cNvPr>
          <p:cNvSpPr/>
          <p:nvPr/>
        </p:nvSpPr>
        <p:spPr>
          <a:xfrm>
            <a:off x="5843952" y="2400446"/>
            <a:ext cx="1397676" cy="2254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JEFMAYOR</a:t>
            </a:r>
          </a:p>
        </p:txBody>
      </p:sp>
      <p:sp>
        <p:nvSpPr>
          <p:cNvPr id="17" name="Rectángulo: esquinas redondeadas 23">
            <a:extLst>
              <a:ext uri="{FF2B5EF4-FFF2-40B4-BE49-F238E27FC236}">
                <a16:creationId xmlns:a16="http://schemas.microsoft.com/office/drawing/2014/main" xmlns="" id="{AB0494B7-BC7B-4D9E-8D5B-653EFBF6C31B}"/>
              </a:ext>
            </a:extLst>
          </p:cNvPr>
          <p:cNvSpPr/>
          <p:nvPr/>
        </p:nvSpPr>
        <p:spPr>
          <a:xfrm>
            <a:off x="3879715" y="2702194"/>
            <a:ext cx="1292676" cy="253758"/>
          </a:xfrm>
          <a:prstGeom prst="roundRect">
            <a:avLst/>
          </a:prstGeom>
          <a:solidFill>
            <a:srgbClr val="51A1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400" dirty="0"/>
              <a:t>DIRECTEMAR</a:t>
            </a:r>
          </a:p>
        </p:txBody>
      </p:sp>
      <p:sp>
        <p:nvSpPr>
          <p:cNvPr id="18" name="Rectángulo: esquinas redondeadas 24">
            <a:extLst>
              <a:ext uri="{FF2B5EF4-FFF2-40B4-BE49-F238E27FC236}">
                <a16:creationId xmlns:a16="http://schemas.microsoft.com/office/drawing/2014/main" xmlns="" id="{C0425D4F-D319-48BC-8272-C971244DE6AC}"/>
              </a:ext>
            </a:extLst>
          </p:cNvPr>
          <p:cNvSpPr/>
          <p:nvPr/>
        </p:nvSpPr>
        <p:spPr>
          <a:xfrm>
            <a:off x="5296249" y="2715643"/>
            <a:ext cx="996485" cy="225422"/>
          </a:xfrm>
          <a:prstGeom prst="roundRect">
            <a:avLst/>
          </a:prstGeom>
          <a:solidFill>
            <a:srgbClr val="51A1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400" dirty="0"/>
              <a:t>DIRECFIN</a:t>
            </a:r>
          </a:p>
        </p:txBody>
      </p:sp>
      <p:sp>
        <p:nvSpPr>
          <p:cNvPr id="19" name="Rectángulo: esquinas redondeadas 25">
            <a:extLst>
              <a:ext uri="{FF2B5EF4-FFF2-40B4-BE49-F238E27FC236}">
                <a16:creationId xmlns:a16="http://schemas.microsoft.com/office/drawing/2014/main" xmlns="" id="{B477FBA5-AFAD-45DE-8AAB-89FA01F58190}"/>
              </a:ext>
            </a:extLst>
          </p:cNvPr>
          <p:cNvSpPr/>
          <p:nvPr/>
        </p:nvSpPr>
        <p:spPr>
          <a:xfrm>
            <a:off x="6460716" y="2722306"/>
            <a:ext cx="996485" cy="225422"/>
          </a:xfrm>
          <a:prstGeom prst="roundRect">
            <a:avLst/>
          </a:prstGeom>
          <a:solidFill>
            <a:srgbClr val="51A1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400" dirty="0"/>
              <a:t>DIRECPERS</a:t>
            </a:r>
          </a:p>
        </p:txBody>
      </p:sp>
      <p:sp>
        <p:nvSpPr>
          <p:cNvPr id="20" name="Rectángulo: esquinas redondeadas 26">
            <a:extLst>
              <a:ext uri="{FF2B5EF4-FFF2-40B4-BE49-F238E27FC236}">
                <a16:creationId xmlns:a16="http://schemas.microsoft.com/office/drawing/2014/main" xmlns="" id="{38436A9A-C65D-4583-83BB-1CF1BE65655C}"/>
              </a:ext>
            </a:extLst>
          </p:cNvPr>
          <p:cNvSpPr/>
          <p:nvPr/>
        </p:nvSpPr>
        <p:spPr>
          <a:xfrm>
            <a:off x="7649979" y="2730530"/>
            <a:ext cx="1205387" cy="225422"/>
          </a:xfrm>
          <a:prstGeom prst="roundRect">
            <a:avLst/>
          </a:prstGeom>
          <a:solidFill>
            <a:srgbClr val="51A1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400" dirty="0"/>
              <a:t>DIRECSERV</a:t>
            </a:r>
          </a:p>
        </p:txBody>
      </p:sp>
      <p:sp>
        <p:nvSpPr>
          <p:cNvPr id="21" name="Rectángulo redondeado 20"/>
          <p:cNvSpPr/>
          <p:nvPr/>
        </p:nvSpPr>
        <p:spPr>
          <a:xfrm>
            <a:off x="5524475" y="3071738"/>
            <a:ext cx="1643154" cy="5482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1600" b="1" dirty="0" smtClean="0">
                <a:solidFill>
                  <a:srgbClr val="E34C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Autoridad Administradora</a:t>
            </a:r>
            <a:endParaRPr lang="es-CL" sz="1600" dirty="0"/>
          </a:p>
        </p:txBody>
      </p:sp>
      <p:grpSp>
        <p:nvGrpSpPr>
          <p:cNvPr id="22" name="Grupo 21"/>
          <p:cNvGrpSpPr/>
          <p:nvPr/>
        </p:nvGrpSpPr>
        <p:grpSpPr>
          <a:xfrm>
            <a:off x="10511511" y="2683060"/>
            <a:ext cx="649768" cy="619357"/>
            <a:chOff x="3397843" y="2558932"/>
            <a:chExt cx="949045" cy="949045"/>
          </a:xfrm>
        </p:grpSpPr>
        <p:sp>
          <p:nvSpPr>
            <p:cNvPr id="23" name="Elipse 22"/>
            <p:cNvSpPr/>
            <p:nvPr/>
          </p:nvSpPr>
          <p:spPr>
            <a:xfrm>
              <a:off x="3397843" y="2558932"/>
              <a:ext cx="949045" cy="94904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Elipse 4"/>
            <p:cNvSpPr/>
            <p:nvPr/>
          </p:nvSpPr>
          <p:spPr>
            <a:xfrm>
              <a:off x="3543426" y="2731233"/>
              <a:ext cx="671077" cy="6710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1200" kern="1200" dirty="0"/>
                <a:t>CAP.07</a:t>
              </a:r>
            </a:p>
          </p:txBody>
        </p:sp>
      </p:grpSp>
      <p:grpSp>
        <p:nvGrpSpPr>
          <p:cNvPr id="25" name="Grupo 24"/>
          <p:cNvGrpSpPr/>
          <p:nvPr/>
        </p:nvGrpSpPr>
        <p:grpSpPr>
          <a:xfrm>
            <a:off x="10516029" y="4158018"/>
            <a:ext cx="649768" cy="619357"/>
            <a:chOff x="2896426" y="814902"/>
            <a:chExt cx="949045" cy="949045"/>
          </a:xfrm>
        </p:grpSpPr>
        <p:sp>
          <p:nvSpPr>
            <p:cNvPr id="26" name="Elipse 25"/>
            <p:cNvSpPr/>
            <p:nvPr/>
          </p:nvSpPr>
          <p:spPr>
            <a:xfrm>
              <a:off x="2896426" y="814902"/>
              <a:ext cx="949045" cy="94904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Elipse 6"/>
            <p:cNvSpPr/>
            <p:nvPr/>
          </p:nvSpPr>
          <p:spPr>
            <a:xfrm>
              <a:off x="3035410" y="972008"/>
              <a:ext cx="671077" cy="6710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1200" kern="1200" dirty="0"/>
                <a:t>CAP.08</a:t>
              </a:r>
            </a:p>
          </p:txBody>
        </p:sp>
      </p:grpSp>
      <p:grpSp>
        <p:nvGrpSpPr>
          <p:cNvPr id="28" name="Grupo 27"/>
          <p:cNvGrpSpPr/>
          <p:nvPr/>
        </p:nvGrpSpPr>
        <p:grpSpPr>
          <a:xfrm>
            <a:off x="10506159" y="3414862"/>
            <a:ext cx="649768" cy="619357"/>
            <a:chOff x="4142538" y="2141015"/>
            <a:chExt cx="949045" cy="949045"/>
          </a:xfrm>
        </p:grpSpPr>
        <p:sp>
          <p:nvSpPr>
            <p:cNvPr id="29" name="Elipse 28"/>
            <p:cNvSpPr/>
            <p:nvPr/>
          </p:nvSpPr>
          <p:spPr>
            <a:xfrm>
              <a:off x="4142538" y="2141015"/>
              <a:ext cx="949045" cy="94904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Elipse 8"/>
            <p:cNvSpPr/>
            <p:nvPr/>
          </p:nvSpPr>
          <p:spPr>
            <a:xfrm>
              <a:off x="4281522" y="2330713"/>
              <a:ext cx="671077" cy="6710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1200" kern="1200" dirty="0"/>
                <a:t>CAP.20</a:t>
              </a:r>
            </a:p>
          </p:txBody>
        </p:sp>
      </p:grpSp>
      <p:grpSp>
        <p:nvGrpSpPr>
          <p:cNvPr id="31" name="Grupo 30"/>
          <p:cNvGrpSpPr/>
          <p:nvPr/>
        </p:nvGrpSpPr>
        <p:grpSpPr>
          <a:xfrm>
            <a:off x="10555969" y="4885425"/>
            <a:ext cx="649768" cy="619357"/>
            <a:chOff x="1100238" y="2149889"/>
            <a:chExt cx="949045" cy="949045"/>
          </a:xfrm>
        </p:grpSpPr>
        <p:sp>
          <p:nvSpPr>
            <p:cNvPr id="32" name="Elipse 31"/>
            <p:cNvSpPr/>
            <p:nvPr/>
          </p:nvSpPr>
          <p:spPr>
            <a:xfrm>
              <a:off x="1100238" y="2149889"/>
              <a:ext cx="949045" cy="94904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Elipse 10"/>
            <p:cNvSpPr/>
            <p:nvPr/>
          </p:nvSpPr>
          <p:spPr>
            <a:xfrm>
              <a:off x="1283777" y="2346746"/>
              <a:ext cx="671077" cy="6710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1200" kern="1200" dirty="0"/>
                <a:t>PROG.03</a:t>
              </a:r>
            </a:p>
          </p:txBody>
        </p:sp>
      </p:grpSp>
      <p:grpSp>
        <p:nvGrpSpPr>
          <p:cNvPr id="34" name="Grupo 33"/>
          <p:cNvGrpSpPr/>
          <p:nvPr/>
        </p:nvGrpSpPr>
        <p:grpSpPr>
          <a:xfrm>
            <a:off x="10511511" y="1956963"/>
            <a:ext cx="649768" cy="619357"/>
            <a:chOff x="3112919" y="2190927"/>
            <a:chExt cx="949045" cy="949045"/>
          </a:xfrm>
        </p:grpSpPr>
        <p:sp>
          <p:nvSpPr>
            <p:cNvPr id="35" name="Elipse 34"/>
            <p:cNvSpPr/>
            <p:nvPr/>
          </p:nvSpPr>
          <p:spPr>
            <a:xfrm>
              <a:off x="3112919" y="2190927"/>
              <a:ext cx="949045" cy="94904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Elipse 8"/>
            <p:cNvSpPr/>
            <p:nvPr/>
          </p:nvSpPr>
          <p:spPr>
            <a:xfrm>
              <a:off x="3251903" y="2330787"/>
              <a:ext cx="671077" cy="6710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1200" kern="1200" dirty="0"/>
                <a:t>CAP.05</a:t>
              </a:r>
            </a:p>
          </p:txBody>
        </p:sp>
      </p:grpSp>
      <p:grpSp>
        <p:nvGrpSpPr>
          <p:cNvPr id="37" name="Grupo 36"/>
          <p:cNvGrpSpPr/>
          <p:nvPr/>
        </p:nvGrpSpPr>
        <p:grpSpPr>
          <a:xfrm>
            <a:off x="10580767" y="5623740"/>
            <a:ext cx="649768" cy="619357"/>
            <a:chOff x="1100238" y="2149889"/>
            <a:chExt cx="949045" cy="949045"/>
          </a:xfrm>
        </p:grpSpPr>
        <p:sp>
          <p:nvSpPr>
            <p:cNvPr id="38" name="Elipse 37"/>
            <p:cNvSpPr/>
            <p:nvPr/>
          </p:nvSpPr>
          <p:spPr>
            <a:xfrm>
              <a:off x="1100238" y="2149889"/>
              <a:ext cx="949045" cy="94904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Elipse 10"/>
            <p:cNvSpPr/>
            <p:nvPr/>
          </p:nvSpPr>
          <p:spPr>
            <a:xfrm>
              <a:off x="1283777" y="2346746"/>
              <a:ext cx="671077" cy="6710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1200" kern="1200" dirty="0" smtClean="0"/>
                <a:t>BCO. 4</a:t>
              </a:r>
              <a:endParaRPr lang="es-CL" sz="1200" kern="1200" dirty="0"/>
            </a:p>
          </p:txBody>
        </p:sp>
      </p:grpSp>
      <p:sp>
        <p:nvSpPr>
          <p:cNvPr id="40" name="Rectángulo 39"/>
          <p:cNvSpPr/>
          <p:nvPr/>
        </p:nvSpPr>
        <p:spPr>
          <a:xfrm>
            <a:off x="7446079" y="3435728"/>
            <a:ext cx="3028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Administradores de</a:t>
            </a:r>
          </a:p>
          <a:p>
            <a:pPr algn="ctr"/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Fuentes de Financiamiento </a:t>
            </a:r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  <a:sym typeface="Wingdings" panose="05000000000000000000" pitchFamily="2" charset="2"/>
              </a:rPr>
              <a:t>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23838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número de diapositiva 3">
            <a:extLst>
              <a:ext uri="{FF2B5EF4-FFF2-40B4-BE49-F238E27FC236}">
                <a16:creationId xmlns:a16="http://schemas.microsoft.com/office/drawing/2014/main" xmlns="" id="{E6587C1B-9FFF-404C-8746-C5DB356113F8}"/>
              </a:ext>
            </a:extLst>
          </p:cNvPr>
          <p:cNvSpPr txBox="1">
            <a:spLocks/>
          </p:cNvSpPr>
          <p:nvPr/>
        </p:nvSpPr>
        <p:spPr>
          <a:xfrm>
            <a:off x="8885093" y="6006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4E269B-6955-48EA-A516-7F9DC7F9B94A}" type="slidenum">
              <a:rPr lang="es-CL" smtClean="0"/>
              <a:pPr/>
              <a:t>9</a:t>
            </a:fld>
            <a:endParaRPr lang="es-CL" dirty="0"/>
          </a:p>
        </p:txBody>
      </p:sp>
      <p:sp>
        <p:nvSpPr>
          <p:cNvPr id="3" name="Rectángulo 2"/>
          <p:cNvSpPr/>
          <p:nvPr/>
        </p:nvSpPr>
        <p:spPr>
          <a:xfrm>
            <a:off x="2188396" y="1318013"/>
            <a:ext cx="986319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es-ES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CAPÍTULO / AMBIENTE: </a:t>
            </a:r>
            <a:r>
              <a:rPr lang="es-ES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Se refiere a la </a:t>
            </a:r>
            <a:r>
              <a:rPr lang="es-ES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fuente </a:t>
            </a:r>
            <a:r>
              <a:rPr lang="es-ES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de obtención de los recursos que le serán asignados una vez que se realice el proceso </a:t>
            </a:r>
            <a:r>
              <a:rPr lang="es-ES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y </a:t>
            </a:r>
            <a:r>
              <a:rPr lang="es-ES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permite identificar dichos capítulos en ambientes separados dentro de PROPACA. Éstos son los siguientes:</a:t>
            </a:r>
          </a:p>
          <a:p>
            <a:pPr lvl="1" algn="just">
              <a:spcBef>
                <a:spcPct val="0"/>
              </a:spcBef>
            </a:pPr>
            <a:endParaRPr lang="es-CL" altLang="es-CL" sz="1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lvl="1" indent="-190500">
              <a:spcBef>
                <a:spcPct val="0"/>
              </a:spcBef>
              <a:buFontTx/>
              <a:buChar char="-"/>
            </a:pPr>
            <a:r>
              <a:rPr lang="es-CL" altLang="es-CL" sz="1400" b="1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CAPITULO </a:t>
            </a: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05: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A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porte </a:t>
            </a:r>
            <a:r>
              <a:rPr lang="es-CL" altLang="es-CL" sz="1400" b="1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F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iscal </a:t>
            </a: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L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ibre (</a:t>
            </a: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AFL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), </a:t>
            </a:r>
            <a:r>
              <a:rPr lang="es-CL" altLang="es-CL" sz="1400" i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p</a:t>
            </a:r>
            <a:r>
              <a:rPr lang="es-CL" sz="1600" i="1" dirty="0" smtClean="0">
                <a:solidFill>
                  <a:schemeClr val="accent4">
                    <a:lumMod val="50000"/>
                  </a:schemeClr>
                </a:solidFill>
              </a:rPr>
              <a:t>ara </a:t>
            </a:r>
            <a:r>
              <a:rPr lang="es-CL" sz="1600" i="1" dirty="0">
                <a:solidFill>
                  <a:schemeClr val="accent4">
                    <a:lumMod val="50000"/>
                  </a:schemeClr>
                </a:solidFill>
              </a:rPr>
              <a:t>imputación de la entrega de fondos, incluidos en el “Programa de Caja”, a los organismos del sector público, a través del Servicio de </a:t>
            </a:r>
            <a:r>
              <a:rPr lang="es-CL" sz="1600" i="1" dirty="0" smtClean="0">
                <a:solidFill>
                  <a:schemeClr val="accent4">
                    <a:lumMod val="50000"/>
                  </a:schemeClr>
                </a:solidFill>
              </a:rPr>
              <a:t>Tesorerías</a:t>
            </a:r>
            <a:r>
              <a:rPr 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.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/>
            </a:r>
            <a:b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</a:br>
            <a:endParaRPr lang="es-CL" altLang="es-CL" sz="1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lvl="1" indent="-190500">
              <a:spcBef>
                <a:spcPct val="0"/>
              </a:spcBef>
              <a:buFontTx/>
              <a:buChar char="-"/>
            </a:pPr>
            <a:r>
              <a:rPr lang="es-CL" altLang="es-CL" sz="1400" b="1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CAPITULO </a:t>
            </a: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07: Ley de Navegación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, </a:t>
            </a:r>
            <a:r>
              <a:rPr lang="es-CL" sz="1600" i="1" dirty="0" smtClean="0">
                <a:solidFill>
                  <a:schemeClr val="accent4">
                    <a:lumMod val="50000"/>
                  </a:schemeClr>
                </a:solidFill>
              </a:rPr>
              <a:t>proteger </a:t>
            </a:r>
            <a:r>
              <a:rPr lang="es-CL" sz="1600" i="1" dirty="0">
                <a:solidFill>
                  <a:schemeClr val="accent4">
                    <a:lumMod val="50000"/>
                  </a:schemeClr>
                </a:solidFill>
              </a:rPr>
              <a:t>la vida humana </a:t>
            </a:r>
            <a:r>
              <a:rPr lang="es-CL" sz="1600" i="1" dirty="0" smtClean="0">
                <a:solidFill>
                  <a:schemeClr val="accent4">
                    <a:lumMod val="50000"/>
                  </a:schemeClr>
                </a:solidFill>
              </a:rPr>
              <a:t>en el mar, </a:t>
            </a:r>
            <a:r>
              <a:rPr lang="es-CL" sz="1600" i="1" dirty="0">
                <a:solidFill>
                  <a:schemeClr val="accent4">
                    <a:lumMod val="50000"/>
                  </a:schemeClr>
                </a:solidFill>
              </a:rPr>
              <a:t>el medio ambiente, los recursos naturales y regular las actividades que se desarrollan en el ámbito acuático de su jurisdicción, con el propósito de contribuir al desarrollo marítimo de Chile</a:t>
            </a:r>
            <a:r>
              <a:rPr lang="es-CL" sz="1600" dirty="0" smtClean="0"/>
              <a:t>.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(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DGTM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, ZZ.NN.)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/>
            </a:r>
            <a:b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</a:br>
            <a:endParaRPr lang="es-CL" altLang="es-CL" sz="1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lvl="1" indent="-190500">
              <a:spcBef>
                <a:spcPct val="0"/>
              </a:spcBef>
              <a:buFontTx/>
              <a:buChar char="-"/>
            </a:pPr>
            <a:r>
              <a:rPr lang="es-CL" altLang="es-CL" sz="1400" b="1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CAPITULO </a:t>
            </a: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08: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Recursos destinados al ámbito de </a:t>
            </a: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Sanidad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(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DGPA 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  <a:t>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 DIRECSAN)</a:t>
            </a:r>
            <a:b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</a:br>
            <a:endParaRPr lang="es-CL" altLang="es-CL" sz="1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lvl="1" indent="-190500">
              <a:spcBef>
                <a:spcPct val="0"/>
              </a:spcBef>
              <a:buFontTx/>
              <a:buChar char="-"/>
            </a:pPr>
            <a:r>
              <a:rPr lang="es-CL" altLang="es-CL" sz="1400" b="1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CAPITULO </a:t>
            </a: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20: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Recursos Hidrográficos 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(DGTM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  <a:t>SHOA)</a:t>
            </a:r>
            <a:b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</a:br>
            <a:endParaRPr lang="es-CL" altLang="es-CL" sz="1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lvl="1" indent="-190500">
              <a:spcBef>
                <a:spcPct val="0"/>
              </a:spcBef>
              <a:buFontTx/>
              <a:buChar char="-"/>
            </a:pPr>
            <a:r>
              <a:rPr lang="es-CL" altLang="es-CL" sz="1400" b="1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PROGRAMA </a:t>
            </a: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03: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Recursos ámbito </a:t>
            </a: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Bienestar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(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DGPA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  <a:t>DIREBIEN)</a:t>
            </a:r>
          </a:p>
          <a:p>
            <a:pPr lvl="1" indent="-190500">
              <a:spcBef>
                <a:spcPct val="0"/>
              </a:spcBef>
              <a:buFontTx/>
              <a:buChar char="-"/>
            </a:pPr>
            <a:endParaRPr lang="es-CL" altLang="es-CL" sz="1400" dirty="0">
              <a:solidFill>
                <a:schemeClr val="accent4">
                  <a:lumMod val="50000"/>
                </a:schemeClr>
              </a:solidFill>
              <a:latin typeface="Arial" charset="0"/>
              <a:sym typeface="Wingdings" pitchFamily="2" charset="2"/>
            </a:endParaRPr>
          </a:p>
          <a:p>
            <a:pPr lvl="1" indent="-190500">
              <a:spcBef>
                <a:spcPct val="0"/>
              </a:spcBef>
              <a:buFontTx/>
              <a:buChar char="-"/>
            </a:pPr>
            <a:r>
              <a:rPr lang="es-CL" altLang="es-CL" sz="1400" b="1" dirty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  <a:t>BANCO </a:t>
            </a: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  <a:t>4: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  <a:t>Recursos ámbito </a:t>
            </a:r>
            <a:r>
              <a:rPr lang="es-CL" altLang="es-CL" sz="1400" b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  <a:t>Educación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  <a:t>,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  <a:t>destinados 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  <a:t>a </a:t>
            </a:r>
            <a:r>
              <a:rPr lang="es-CL" altLang="es-CL" sz="1400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  <a:t>la operación de las Escuelas </a:t>
            </a:r>
            <a: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  <a:t>(DGPA DIREDUCARM)</a:t>
            </a:r>
            <a:br>
              <a:rPr lang="es-CL" altLang="es-CL" sz="1400" dirty="0">
                <a:solidFill>
                  <a:schemeClr val="accent4">
                    <a:lumMod val="50000"/>
                  </a:schemeClr>
                </a:solidFill>
                <a:latin typeface="Arial" charset="0"/>
                <a:sym typeface="Wingdings" pitchFamily="2" charset="2"/>
              </a:rPr>
            </a:br>
            <a:endParaRPr lang="es-CL" altLang="es-CL" sz="1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3318937" y="209467"/>
            <a:ext cx="5551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400" b="1" dirty="0">
                <a:solidFill>
                  <a:schemeClr val="accent4">
                    <a:lumMod val="50000"/>
                  </a:schemeClr>
                </a:solidFill>
              </a:rPr>
              <a:t>ORIENTACIONES GENERALES DEL SISTEMA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5DDE20F8-A911-4EDB-8F31-807004EC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6" y="851262"/>
            <a:ext cx="850826" cy="113589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84751" y="2110252"/>
            <a:ext cx="225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¿Qué son las Fuentes </a:t>
            </a:r>
          </a:p>
          <a:p>
            <a:r>
              <a:rPr lang="es-CL" b="1" dirty="0" smtClean="0">
                <a:solidFill>
                  <a:schemeClr val="accent4">
                    <a:lumMod val="50000"/>
                  </a:schemeClr>
                </a:solidFill>
              </a:rPr>
              <a:t>de Financiamiento?</a:t>
            </a:r>
            <a:endParaRPr lang="es-CL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04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</TotalTime>
  <Words>2172</Words>
  <Application>Microsoft Office PowerPoint</Application>
  <PresentationFormat>Panorámica</PresentationFormat>
  <Paragraphs>334</Paragraphs>
  <Slides>28</Slides>
  <Notes>7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5" baseType="lpstr">
      <vt:lpstr>Arial</vt:lpstr>
      <vt:lpstr>Arial Black</vt:lpstr>
      <vt:lpstr>Calibri</vt:lpstr>
      <vt:lpstr>Calibri Light</vt:lpstr>
      <vt:lpstr>Wingdings</vt:lpstr>
      <vt:lpstr>18_Tema de Office</vt:lpstr>
      <vt:lpstr>Visio</vt:lpstr>
      <vt:lpstr>PROGRAMA DE PLANIFICACIÓN DE ACTIVIDADES DE LA ARMADA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PLANIFICACIÓN</vt:lpstr>
      <vt:lpstr>Presentación de PowerPoint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CN Aldo Terzago</dc:creator>
  <cp:lastModifiedBy>Terzago Aldo</cp:lastModifiedBy>
  <cp:revision>1322</cp:revision>
  <cp:lastPrinted>2018-11-14T23:06:33Z</cp:lastPrinted>
  <dcterms:created xsi:type="dcterms:W3CDTF">2015-03-04T13:15:16Z</dcterms:created>
  <dcterms:modified xsi:type="dcterms:W3CDTF">2022-06-29T12:22:16Z</dcterms:modified>
</cp:coreProperties>
</file>