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5"/>
  </p:notesMasterIdLst>
  <p:sldIdLst>
    <p:sldId id="256" r:id="rId2"/>
    <p:sldId id="348" r:id="rId3"/>
    <p:sldId id="257" r:id="rId4"/>
    <p:sldId id="258" r:id="rId5"/>
    <p:sldId id="273" r:id="rId6"/>
    <p:sldId id="259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8" r:id="rId16"/>
    <p:sldId id="286" r:id="rId17"/>
    <p:sldId id="287" r:id="rId18"/>
    <p:sldId id="288" r:id="rId19"/>
    <p:sldId id="289" r:id="rId20"/>
    <p:sldId id="290" r:id="rId21"/>
    <p:sldId id="279" r:id="rId22"/>
    <p:sldId id="291" r:id="rId23"/>
    <p:sldId id="292" r:id="rId24"/>
    <p:sldId id="293" r:id="rId25"/>
    <p:sldId id="294" r:id="rId26"/>
    <p:sldId id="298" r:id="rId27"/>
    <p:sldId id="295" r:id="rId28"/>
    <p:sldId id="296" r:id="rId29"/>
    <p:sldId id="297" r:id="rId30"/>
    <p:sldId id="299" r:id="rId31"/>
    <p:sldId id="305" r:id="rId32"/>
    <p:sldId id="304" r:id="rId33"/>
    <p:sldId id="303" r:id="rId34"/>
    <p:sldId id="302" r:id="rId35"/>
    <p:sldId id="301" r:id="rId36"/>
    <p:sldId id="300" r:id="rId37"/>
    <p:sldId id="306" r:id="rId38"/>
    <p:sldId id="260" r:id="rId39"/>
    <p:sldId id="261" r:id="rId40"/>
    <p:sldId id="274" r:id="rId41"/>
    <p:sldId id="284" r:id="rId42"/>
    <p:sldId id="262" r:id="rId43"/>
    <p:sldId id="275" r:id="rId44"/>
    <p:sldId id="285" r:id="rId45"/>
    <p:sldId id="263" r:id="rId46"/>
    <p:sldId id="276" r:id="rId47"/>
    <p:sldId id="277" r:id="rId48"/>
    <p:sldId id="264" r:id="rId49"/>
    <p:sldId id="280" r:id="rId50"/>
    <p:sldId id="281" r:id="rId51"/>
    <p:sldId id="282" r:id="rId52"/>
    <p:sldId id="283" r:id="rId53"/>
    <p:sldId id="307" r:id="rId54"/>
    <p:sldId id="310" r:id="rId55"/>
    <p:sldId id="309" r:id="rId56"/>
    <p:sldId id="314" r:id="rId57"/>
    <p:sldId id="315" r:id="rId58"/>
    <p:sldId id="316" r:id="rId59"/>
    <p:sldId id="317" r:id="rId60"/>
    <p:sldId id="319" r:id="rId61"/>
    <p:sldId id="318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339" r:id="rId82"/>
    <p:sldId id="340" r:id="rId83"/>
    <p:sldId id="341" r:id="rId84"/>
    <p:sldId id="342" r:id="rId85"/>
    <p:sldId id="343" r:id="rId86"/>
    <p:sldId id="344" r:id="rId87"/>
    <p:sldId id="345" r:id="rId88"/>
    <p:sldId id="346" r:id="rId89"/>
    <p:sldId id="347" r:id="rId90"/>
    <p:sldId id="313" r:id="rId91"/>
    <p:sldId id="312" r:id="rId92"/>
    <p:sldId id="311" r:id="rId93"/>
    <p:sldId id="308" r:id="rId9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71EC4-572D-4163-A95F-236EEC1CA4BF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561F0-0507-465E-9479-E5272A5A4F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07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General </a:t>
            </a:r>
            <a:r>
              <a:rPr lang="es-ES" dirty="0" err="1" smtClean="0"/>
              <a:t>Hermann</a:t>
            </a:r>
            <a:r>
              <a:rPr lang="es-ES" dirty="0" smtClean="0"/>
              <a:t> Black , uno</a:t>
            </a:r>
            <a:r>
              <a:rPr lang="es-ES" baseline="0" dirty="0" smtClean="0"/>
              <a:t> de los mas finos tácticos de las Fuerzas Blindadas Alemanas.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4561F0-0507-465E-9479-E5272A5A4F0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20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09600" y="381000"/>
            <a:ext cx="10972800" cy="57150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94B9151-64D7-4A41-A0FD-24CA0F50D168}" type="slidenum">
              <a:rPr lang="es-ES" altLang="en-US"/>
              <a:pPr/>
              <a:t>‹Nº›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5793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ElVivencialCHV%20Infantes%20de%20Marina.mp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08" y="259079"/>
            <a:ext cx="5652655" cy="60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69273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147" y="2985655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93" y="3397751"/>
            <a:ext cx="4333580" cy="314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9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066" y="2403764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16132" y="1954558"/>
            <a:ext cx="8629650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>
                <a:solidFill>
                  <a:srgbClr val="FF0000"/>
                </a:solidFill>
                <a:latin typeface="Comic Sans MS" panose="030F0702030302020204" pitchFamily="66" charset="0"/>
              </a:rPr>
              <a:t>¿QUÉ ES LA ARTILLERÍA DE CAMPAÑA?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9382" y="2566341"/>
            <a:ext cx="7610411" cy="518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0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723" y="3645084"/>
            <a:ext cx="3682277" cy="293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96097" y="1329343"/>
            <a:ext cx="794226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La artillería de campaña es , por excelencia, la unidad de apoyo de fuego empleada, contra objetivos terrestres. El  fuego puede ser </a:t>
            </a:r>
            <a:r>
              <a:rPr lang="es-ES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directo e indirecto. </a:t>
            </a:r>
            <a:r>
              <a:rPr lang="es-ES" altLang="en-US" sz="2400" b="1" dirty="0">
                <a:latin typeface="Comic Sans MS" panose="030F0702030302020204" pitchFamily="66" charset="0"/>
              </a:rPr>
              <a:t>El indirecto constituye la forma habitual de empleo de la artillería de campaña y se define como todo aquel que, por su importancia o influencia potencial sobre el conjunto de la operación, precisa  ser planificado, dirigido, coordinado y ejecutado por los medios que integran el sistema de apoyo de fuego.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822" y="5132682"/>
            <a:ext cx="2530059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638" y="4622478"/>
            <a:ext cx="2767887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109013" y="644236"/>
            <a:ext cx="7921625" cy="6000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altLang="en-US" sz="1800" b="1" dirty="0" smtClean="0"/>
              <a:t>  CARACTERÍSTICAS DE LA ARTILLERÍA DE CAMPAÑA.</a:t>
            </a:r>
            <a:endParaRPr lang="es-ES" altLang="en-US" sz="1800" b="1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93870" y="1510578"/>
            <a:ext cx="8417497" cy="5355312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1.- Arma que obra esencialmente </a:t>
            </a:r>
            <a:r>
              <a:rPr lang="es-CL" altLang="en-US" dirty="0">
                <a:solidFill>
                  <a:srgbClr val="FF0000"/>
                </a:solidFill>
              </a:rPr>
              <a:t>por el fuego.</a:t>
            </a:r>
          </a:p>
          <a:p>
            <a:endParaRPr lang="es-CL" altLang="en-US" dirty="0"/>
          </a:p>
          <a:p>
            <a:r>
              <a:rPr lang="es-CL" altLang="en-US" dirty="0"/>
              <a:t>2.- Medio de acción es el proyectil (variados tipos).</a:t>
            </a:r>
          </a:p>
          <a:p>
            <a:endParaRPr lang="es-CL" altLang="en-US" dirty="0"/>
          </a:p>
          <a:p>
            <a:r>
              <a:rPr lang="es-CL" altLang="en-US" dirty="0"/>
              <a:t>3.- Se amolda a </a:t>
            </a:r>
            <a:r>
              <a:rPr lang="es-CL" altLang="en-US" dirty="0">
                <a:solidFill>
                  <a:srgbClr val="FF0000"/>
                </a:solidFill>
              </a:rPr>
              <a:t>las diferentes situaciones tácticas</a:t>
            </a:r>
            <a:r>
              <a:rPr lang="es-CL" altLang="en-US" dirty="0"/>
              <a:t>, debido a su movilidad y flexibilidad </a:t>
            </a:r>
          </a:p>
          <a:p>
            <a:r>
              <a:rPr lang="es-CL" altLang="en-US" dirty="0"/>
              <a:t>     de sus trayectorias y diversas cadencias de fuego.</a:t>
            </a:r>
          </a:p>
          <a:p>
            <a:endParaRPr lang="es-CL" altLang="en-US" dirty="0"/>
          </a:p>
          <a:p>
            <a:r>
              <a:rPr lang="es-CL" altLang="en-US" dirty="0"/>
              <a:t>4.- Apta para </a:t>
            </a:r>
            <a:r>
              <a:rPr lang="es-CL" altLang="en-US" dirty="0">
                <a:solidFill>
                  <a:srgbClr val="FF0000"/>
                </a:solidFill>
              </a:rPr>
              <a:t>la sorpresa</a:t>
            </a:r>
            <a:r>
              <a:rPr lang="es-CL" altLang="en-US" dirty="0"/>
              <a:t>, ya que puede ejecutar, sin reglaje previo, concentraciones </a:t>
            </a:r>
          </a:p>
          <a:p>
            <a:r>
              <a:rPr lang="es-CL" altLang="en-US" dirty="0"/>
              <a:t>     de fuego.</a:t>
            </a:r>
          </a:p>
          <a:p>
            <a:endParaRPr lang="es-CL" altLang="en-US" dirty="0"/>
          </a:p>
          <a:p>
            <a:r>
              <a:rPr lang="es-CL" altLang="en-US" dirty="0"/>
              <a:t>5.- Posee gran fuerza aniquiladora y </a:t>
            </a:r>
            <a:r>
              <a:rPr lang="es-CL" altLang="en-US" dirty="0">
                <a:solidFill>
                  <a:srgbClr val="FF0000"/>
                </a:solidFill>
              </a:rPr>
              <a:t>efecto moral sobre el adversario</a:t>
            </a:r>
            <a:r>
              <a:rPr lang="es-CL" altLang="en-US" dirty="0"/>
              <a:t>.</a:t>
            </a:r>
          </a:p>
          <a:p>
            <a:endParaRPr lang="es-CL" altLang="en-US" dirty="0"/>
          </a:p>
          <a:p>
            <a:r>
              <a:rPr lang="es-CL" altLang="en-US" dirty="0"/>
              <a:t>6.- Es uno de los medios del que dispone el Comandante para </a:t>
            </a:r>
            <a:r>
              <a:rPr lang="es-CL" altLang="en-US" dirty="0">
                <a:solidFill>
                  <a:srgbClr val="FF0000"/>
                </a:solidFill>
              </a:rPr>
              <a:t>influir </a:t>
            </a:r>
            <a:r>
              <a:rPr lang="es-CL" altLang="en-US" dirty="0" smtClean="0">
                <a:solidFill>
                  <a:srgbClr val="FF0000"/>
                </a:solidFill>
              </a:rPr>
              <a:t>en </a:t>
            </a:r>
            <a:r>
              <a:rPr lang="es-CL" altLang="en-US" dirty="0">
                <a:solidFill>
                  <a:srgbClr val="FF0000"/>
                </a:solidFill>
              </a:rPr>
              <a:t>el combate</a:t>
            </a:r>
            <a:r>
              <a:rPr lang="es-CL" altLang="en-US" dirty="0"/>
              <a:t>.</a:t>
            </a:r>
          </a:p>
          <a:p>
            <a:endParaRPr lang="es-CL" altLang="en-US" dirty="0"/>
          </a:p>
          <a:p>
            <a:r>
              <a:rPr lang="es-CL" altLang="en-US" dirty="0"/>
              <a:t>7.- Arma </a:t>
            </a:r>
            <a:r>
              <a:rPr lang="es-CL" altLang="en-US" dirty="0">
                <a:solidFill>
                  <a:srgbClr val="FF0000"/>
                </a:solidFill>
              </a:rPr>
              <a:t>vulnerable a la acción aérea, FF.E</a:t>
            </a:r>
            <a:r>
              <a:rPr lang="es-CL" altLang="en-US" dirty="0"/>
              <a:t>E. y blindados enemigos.</a:t>
            </a:r>
          </a:p>
          <a:p>
            <a:endParaRPr lang="es-CL" altLang="en-US" dirty="0"/>
          </a:p>
          <a:p>
            <a:r>
              <a:rPr lang="es-CL" altLang="en-US" dirty="0"/>
              <a:t>8.- Es un arma </a:t>
            </a:r>
            <a:r>
              <a:rPr lang="es-CL" altLang="en-US" dirty="0">
                <a:solidFill>
                  <a:srgbClr val="FF0000"/>
                </a:solidFill>
              </a:rPr>
              <a:t>difícil de mantener logísticamente</a:t>
            </a:r>
            <a:r>
              <a:rPr lang="es-CL" altLang="en-US" dirty="0"/>
              <a:t>, debido a la necesidad de munición</a:t>
            </a:r>
          </a:p>
          <a:p>
            <a:r>
              <a:rPr lang="es-CL" altLang="en-US" dirty="0"/>
              <a:t>     y combustible para el material motorizado.</a:t>
            </a:r>
            <a:endParaRPr lang="es-ES" altLang="en-US" dirty="0"/>
          </a:p>
          <a:p>
            <a:endParaRPr lang="es-ES" altLang="en-US" dirty="0"/>
          </a:p>
        </p:txBody>
      </p:sp>
      <p:pic>
        <p:nvPicPr>
          <p:cNvPr id="1026" name="Picture 2" descr="Otra batalla de artillería estalló en la frontera, muchos soldados indios  murieron en el bombardeo a altas horas de la noche y la batalla fue  abrumadora. | DayNews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683" y="2667607"/>
            <a:ext cx="2527795" cy="152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28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646" y="2433731"/>
            <a:ext cx="2730353" cy="217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191523" y="1007926"/>
            <a:ext cx="39957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MISIÓN GENERAL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01241" y="1587364"/>
            <a:ext cx="7921625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3200" b="1" dirty="0">
                <a:latin typeface="Comic Sans MS" panose="030F0702030302020204" pitchFamily="66" charset="0"/>
              </a:rPr>
              <a:t>“</a:t>
            </a:r>
            <a:r>
              <a:rPr lang="es-ES" altLang="en-US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APOYAR</a:t>
            </a:r>
            <a:r>
              <a:rPr lang="es-ES" altLang="en-US" sz="3200" b="1" dirty="0">
                <a:latin typeface="Comic Sans MS" panose="030F0702030302020204" pitchFamily="66" charset="0"/>
              </a:rPr>
              <a:t> Y </a:t>
            </a:r>
            <a:r>
              <a:rPr lang="es-ES" altLang="en-US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PROTEGER</a:t>
            </a:r>
            <a:r>
              <a:rPr lang="es-ES" altLang="en-US" sz="3200" b="1" dirty="0">
                <a:latin typeface="Comic Sans MS" panose="030F0702030302020204" pitchFamily="66" charset="0"/>
              </a:rPr>
              <a:t> POR MEDIO DEL FUEGO A LA UNIDAD QUE PERTENECE, INTEGRANDOSE A SU MANIOBRA”.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465" y="3880572"/>
            <a:ext cx="4578927" cy="2575646"/>
          </a:xfrm>
          <a:prstGeom prst="rect">
            <a:avLst/>
          </a:prstGeom>
        </p:spPr>
      </p:pic>
      <p:pic>
        <p:nvPicPr>
          <p:cNvPr id="2050" name="Picture 2" descr="PRESENCIA DE LOS INFANTES DE MARINA EN MAGALLANES. (SEGUNDA MITAD DEL SIGLO  XIX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275" y="3880572"/>
            <a:ext cx="4004834" cy="263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7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51257" y="2000596"/>
            <a:ext cx="5673725" cy="1066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PRINCIPIOS BASE DE LA </a:t>
            </a:r>
          </a:p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ARTILLERÍA DE CAMPAÑA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235" y="3309504"/>
            <a:ext cx="4391891" cy="32939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75576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92388" y="1119328"/>
            <a:ext cx="3995737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>
                <a:latin typeface="Comic Sans MS" panose="030F0702030302020204" pitchFamily="66" charset="0"/>
              </a:rPr>
              <a:t>PRINCIPIOS BASE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8313" y="2705241"/>
            <a:ext cx="7756525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>
                <a:latin typeface="Comic Sans MS" panose="030F0702030302020204" pitchFamily="66" charset="0"/>
              </a:rPr>
              <a:t>1.-	OPORTUNIDAD Y CONTINUIDAD DE LOS FUEGOS.</a:t>
            </a:r>
          </a:p>
          <a:p>
            <a:endParaRPr lang="es-ES" altLang="en-US" sz="2000" b="1">
              <a:latin typeface="Comic Sans MS" panose="030F0702030302020204" pitchFamily="66" charset="0"/>
            </a:endParaRPr>
          </a:p>
          <a:p>
            <a:r>
              <a:rPr lang="es-ES" altLang="en-US" sz="2000" b="1">
                <a:latin typeface="Comic Sans MS" panose="030F0702030302020204" pitchFamily="66" charset="0"/>
              </a:rPr>
              <a:t>2.-	SORPRESA.</a:t>
            </a:r>
          </a:p>
          <a:p>
            <a:endParaRPr lang="es-ES" altLang="en-US" sz="2000" b="1">
              <a:latin typeface="Comic Sans MS" panose="030F0702030302020204" pitchFamily="66" charset="0"/>
            </a:endParaRPr>
          </a:p>
          <a:p>
            <a:r>
              <a:rPr lang="es-ES" altLang="en-US" sz="2000" b="1">
                <a:latin typeface="Comic Sans MS" panose="030F0702030302020204" pitchFamily="66" charset="0"/>
              </a:rPr>
              <a:t>3.-	FLEXIBILIDAD.</a:t>
            </a:r>
          </a:p>
          <a:p>
            <a:endParaRPr lang="es-ES" altLang="en-US" sz="2000" b="1">
              <a:latin typeface="Comic Sans MS" panose="030F0702030302020204" pitchFamily="66" charset="0"/>
            </a:endParaRPr>
          </a:p>
          <a:p>
            <a:r>
              <a:rPr lang="es-ES" altLang="en-US" sz="2000" b="1">
                <a:latin typeface="Comic Sans MS" panose="030F0702030302020204" pitchFamily="66" charset="0"/>
              </a:rPr>
              <a:t>4.-	INTEGRACIÓN.</a:t>
            </a:r>
          </a:p>
          <a:p>
            <a:endParaRPr lang="es-ES" altLang="en-US" sz="2000" b="1">
              <a:latin typeface="Comic Sans MS" panose="030F0702030302020204" pitchFamily="66" charset="0"/>
            </a:endParaRPr>
          </a:p>
          <a:p>
            <a:r>
              <a:rPr lang="es-ES" altLang="en-US" sz="2000" b="1">
                <a:latin typeface="Comic Sans MS" panose="030F0702030302020204" pitchFamily="66" charset="0"/>
              </a:rPr>
              <a:t>5.-	CONCENTRACIÓN DE LOS FUEGOS.</a:t>
            </a:r>
          </a:p>
          <a:p>
            <a:endParaRPr lang="es-ES" altLang="en-US" sz="2000" b="1">
              <a:latin typeface="Comic Sans MS" panose="030F0702030302020204" pitchFamily="66" charset="0"/>
            </a:endParaRPr>
          </a:p>
          <a:p>
            <a:r>
              <a:rPr lang="es-ES" altLang="en-US" sz="2000" b="1">
                <a:latin typeface="Comic Sans MS" panose="030F0702030302020204" pitchFamily="66" charset="0"/>
              </a:rPr>
              <a:t>6.-	PROFUNDIDAD.</a:t>
            </a:r>
          </a:p>
        </p:txBody>
      </p:sp>
    </p:spTree>
    <p:extLst>
      <p:ext uri="{BB962C8B-B14F-4D97-AF65-F5344CB8AC3E}">
        <p14:creationId xmlns:p14="http://schemas.microsoft.com/office/powerpoint/2010/main" val="29439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633" y="2427534"/>
            <a:ext cx="2632364" cy="210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82663" y="1150936"/>
            <a:ext cx="7261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OPORTUNIDAD Y CONTINUIDAD </a:t>
            </a:r>
          </a:p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DE LOS FUEGOS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83117" y="2315295"/>
            <a:ext cx="8351837" cy="26543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800" b="1" dirty="0">
                <a:latin typeface="Comic Sans MS" panose="030F0702030302020204" pitchFamily="66" charset="0"/>
              </a:rPr>
              <a:t>SE CONSIGUE CUANDO CADA OBJETIVO ES BATIDO EN EL MOMENTO QUE LO EXIGE EL DESARROLLO DE LAS ACCIONES, CUALESQUIERA SEAN LAS CIRCUNTANCIAS O LA EVOLUCIÓN DEL COMBATE.</a:t>
            </a:r>
          </a:p>
        </p:txBody>
      </p:sp>
      <p:pic>
        <p:nvPicPr>
          <p:cNvPr id="3074" name="Picture 2" descr="La Infantería de Marina de la Armada de Chile licita la reparación de  obuses KH-178 - Noticias Infodefensa Amér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67" y="5067154"/>
            <a:ext cx="2628900" cy="174307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93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419474" y="1069035"/>
            <a:ext cx="23606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SORPRESA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91067" y="1856742"/>
            <a:ext cx="8135938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APLICACIÓN INSTANTÁNEA DE UNA GRAN MASA </a:t>
            </a:r>
          </a:p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DE FUEGOSOBRE EL ENEMIGO SIN PREVIO AVISO. </a:t>
            </a:r>
          </a:p>
        </p:txBody>
      </p:sp>
      <p:pic>
        <p:nvPicPr>
          <p:cNvPr id="4098" name="Picture 2" descr="LA CREACIÓN DE LA SORPRESA MILITAR. – Conflictos Modern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3057071"/>
            <a:ext cx="6096000" cy="319087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83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142961" y="1244710"/>
            <a:ext cx="3232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FLEXIBILIDAD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73113" y="2256380"/>
            <a:ext cx="8280400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CAPACIDAD DE TRANSFERIR Y DISTRIBUIR SUS EFECTOS DESDE UNA ZONA A OTRA, RÁPIDAMENTE.</a:t>
            </a:r>
          </a:p>
        </p:txBody>
      </p:sp>
    </p:spTree>
    <p:extLst>
      <p:ext uri="{BB962C8B-B14F-4D97-AF65-F5344CB8AC3E}">
        <p14:creationId xmlns:p14="http://schemas.microsoft.com/office/powerpoint/2010/main" val="38472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171" y="2309464"/>
            <a:ext cx="2245338" cy="179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112799" y="1234065"/>
            <a:ext cx="32337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INTEGRACIÓN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83117" y="2001300"/>
            <a:ext cx="8351837" cy="26776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LAS FUERZAS TERRESTRES COMBATEN MEDIANTE EL FUEGO Y LA MANIOBRA, ESTOS SON INTERDEPENDIENTES Y SE DEBEN PLANIFICAR,</a:t>
            </a:r>
          </a:p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SIMULTÁNEAMENTE, SIENDO EL COMANDANTE DEL BATALLÓN EL RESPONSABLE DE SU INTEGRACIÓN.</a:t>
            </a:r>
          </a:p>
          <a:p>
            <a:pPr algn="just"/>
            <a:endParaRPr lang="es-ES" altLang="en-US" sz="24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 descr="BAA1.JPG"/>
          <p:cNvPicPr>
            <a:picLocks noChangeAspect="1"/>
          </p:cNvPicPr>
          <p:nvPr/>
        </p:nvPicPr>
        <p:blipFill>
          <a:blip r:embed="rId4" cstate="print"/>
          <a:srcRect t="25722" b="34390"/>
          <a:stretch>
            <a:fillRect/>
          </a:stretch>
        </p:blipFill>
        <p:spPr>
          <a:xfrm flipH="1">
            <a:off x="827699" y="4253345"/>
            <a:ext cx="11389371" cy="26046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n 4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49" y="4609987"/>
            <a:ext cx="911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4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164" y="4609987"/>
            <a:ext cx="911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4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755" y="4722901"/>
            <a:ext cx="911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4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970" y="4540981"/>
            <a:ext cx="911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4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25" y="4722901"/>
            <a:ext cx="911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H:\DD al 22 sep\imagenes\Cuerpo IM\DIM Nº 2\ANFI BRAVO\DSC0158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0" t="26519" r="22795" b="20401"/>
          <a:stretch/>
        </p:blipFill>
        <p:spPr bwMode="auto">
          <a:xfrm>
            <a:off x="8516222" y="4500569"/>
            <a:ext cx="873726" cy="659312"/>
          </a:xfrm>
          <a:prstGeom prst="rect">
            <a:avLst/>
          </a:prstGeom>
          <a:ln>
            <a:solidFill>
              <a:schemeClr val="tx1">
                <a:alpha val="20000"/>
              </a:schemeClr>
            </a:solidFill>
            <a:bevel/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46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67127" y="1505278"/>
            <a:ext cx="7480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CONCENTRACIÓN DE LOS FUEGOS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67127" y="2766753"/>
            <a:ext cx="7673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400" b="1" dirty="0">
                <a:latin typeface="Comic Sans MS" panose="030F0702030302020204" pitchFamily="66" charset="0"/>
              </a:rPr>
              <a:t>AGRUPACIÓN FÍSICA DE ARMAS O UNIDADES.</a:t>
            </a:r>
          </a:p>
        </p:txBody>
      </p:sp>
    </p:spTree>
    <p:extLst>
      <p:ext uri="{BB962C8B-B14F-4D97-AF65-F5344CB8AC3E}">
        <p14:creationId xmlns:p14="http://schemas.microsoft.com/office/powerpoint/2010/main" val="201811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36826" y="324716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373" y="2648153"/>
            <a:ext cx="4388162" cy="350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" name="Rectangle 4"/>
          <p:cNvSpPr>
            <a:spLocks noChangeArrowheads="1"/>
          </p:cNvSpPr>
          <p:nvPr/>
        </p:nvSpPr>
        <p:spPr bwMode="auto">
          <a:xfrm>
            <a:off x="3331294" y="1329343"/>
            <a:ext cx="3260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n-US" sz="3200" b="1" dirty="0">
                <a:latin typeface="Comic Sans MS" panose="030F0702030302020204" pitchFamily="66" charset="0"/>
              </a:rPr>
              <a:t>PROFUNDIDAD</a:t>
            </a:r>
          </a:p>
        </p:txBody>
      </p:sp>
      <p:sp>
        <p:nvSpPr>
          <p:cNvPr id="124" name="Text Box 5"/>
          <p:cNvSpPr txBox="1">
            <a:spLocks noChangeArrowheads="1"/>
          </p:cNvSpPr>
          <p:nvPr/>
        </p:nvSpPr>
        <p:spPr bwMode="auto">
          <a:xfrm>
            <a:off x="955600" y="2267076"/>
            <a:ext cx="8012112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n-US" sz="2400" b="1" dirty="0">
                <a:latin typeface="Comic Sans MS" panose="030F0702030302020204" pitchFamily="66" charset="0"/>
              </a:rPr>
              <a:t>ESCALONAMIENTO EN PROFUNDIDAD DE LOS MEDIOS DE APOYO DE FUEGO, EN FUNCIÓN A SUS ALCANCES Y SUS CARACTERÍSTICAS.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5186" y="3791381"/>
            <a:ext cx="5313423" cy="26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4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01782" y="1148385"/>
            <a:ext cx="93656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EL APOYO DE FUEGO.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El apoyo de fuego es el empleo coordinado de las armas de tiro indirecto, de las aeronaves de ataque aire-superficie y otros medios letales y no letales que apoyen un plan en el combate terrestre. El fuego de apoyo incluye morteros, artillería de campaña, fuego de apoyo naval, artillería antiaérea y armas lanzadas desde el aire. </a:t>
            </a: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01782" y="4849735"/>
            <a:ext cx="104601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fuego de apoyo destruye o neutraliza las armas, formaciones e instalaciones del enemigo.</a:t>
            </a:r>
            <a:endParaRPr lang="en-US" sz="3600" i="1" dirty="0">
              <a:solidFill>
                <a:srgbClr val="FF0000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994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069722"/>
            <a:ext cx="94210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Principales Tareas del  Apoyo de Fuego.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CCFA,</a:t>
            </a: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coordina los fuegos  aplicando iniciativa, agilidad, sincronización y profundidad, a fin de asegurar que el sistema, como un todo, cumpla con eficacia sus tareas principales. </a:t>
            </a:r>
            <a:endParaRPr lang="es-E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s-E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Estas </a:t>
            </a: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tareas son los requerimientos básicos que debe cumplir el sistema de apoyo de fuego para destruir o neutralizar al enemigo. </a:t>
            </a:r>
            <a:endParaRPr lang="es-E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s-ES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tareas que cumplen los fuegos de apoyo, los que las materializan las unidades de artillería de campaña y morteros, </a:t>
            </a: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 dan al Comandante el marco de referencia para evaluar la efectividad del sistema de fuegos de apoyo.</a:t>
            </a:r>
            <a:r>
              <a:rPr lang="es-E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Estos requerimientos, referidos como las cuatro tareas básicas de los fuegos de apoyo son:</a:t>
            </a: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7544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01781" y="1138904"/>
            <a:ext cx="89223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u="sng" dirty="0">
                <a:solidFill>
                  <a:srgbClr val="FF0000"/>
                </a:solidFill>
                <a:ea typeface="Times New Roman" panose="02020603050405020304" pitchFamily="18" charset="0"/>
              </a:rPr>
              <a:t>Apoyar a las fuerzas en contacto con el </a:t>
            </a:r>
            <a:r>
              <a:rPr lang="es-ES" sz="2400" u="sng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enemigo</a:t>
            </a:r>
            <a:endParaRPr lang="es-ES" sz="2400" b="1" dirty="0" smtClean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endParaRPr lang="es-ES" sz="2400" b="1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como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pre-requisito para el cumplimiento de esta tarea es contar con la capacidad para  satisfacer los requerimientos de apoyo que soliciten las unidades de maniobra. </a:t>
            </a:r>
            <a:endParaRPr lang="es-ES" sz="2400" dirty="0" smtClean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endParaRPr lang="es-ES" sz="2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Esta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capacidad de apoyo incluye a </a:t>
            </a: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todos los medios de apoyo de fuego terrestre con que cuente el Comandante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, pudiendo contar con medios de apoyo naval y apoyo aéreo, si estos están disponibles para apoyar la ejecución de la maniobra</a:t>
            </a: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</a:p>
          <a:p>
            <a:endParaRPr lang="es-ES" sz="2400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Esta tarea permitirá aumentar la </a:t>
            </a: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sobrevivencia y libertad de maniobra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de las fuerzas propias o amigas apoyadas. Los medios de apoyo de fuego deben estar en condiciones de apoyar a aquellas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10294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12618" y="1148385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0"/>
              </a:spcAft>
            </a:pPr>
            <a:r>
              <a:rPr lang="es-ES" sz="2400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Apoyar el esquema de </a:t>
            </a:r>
            <a:r>
              <a:rPr lang="es-ES" sz="2400" u="sng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maniobra</a:t>
            </a:r>
            <a:endParaRPr lang="es-ES" sz="2400" u="sng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ts val="0"/>
              </a:spcAft>
            </a:pPr>
            <a:endParaRPr lang="es-ES" sz="2400" b="1" dirty="0" smtClean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cumplimiento de esta tarea le permite al Comandante </a:t>
            </a:r>
            <a:r>
              <a:rPr lang="es-ES" sz="24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influi</a:t>
            </a: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en el combate mediante el poder de fuego. </a:t>
            </a:r>
            <a:endParaRPr lang="es-ES" sz="2400" dirty="0" smtClean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provee a él los medios para atacar blancos de importancia cuya destrucción o </a:t>
            </a: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neutralización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será </a:t>
            </a: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altamente beneficiosa para el cumplimiento de la misión. </a:t>
            </a:r>
            <a:endParaRPr lang="es-ES" sz="24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endParaRPr lang="es-ES" sz="24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sistema de apoyo de fuego  responde a los </a:t>
            </a:r>
            <a:r>
              <a:rPr lang="es-ES" sz="2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requerimientos 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del plan del Comandante mediante la ejecución </a:t>
            </a:r>
            <a:r>
              <a:rPr lang="es-ES" sz="24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 fuegos precisos y oportunos</a:t>
            </a:r>
            <a:r>
              <a:rPr lang="es-ES" sz="2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0456" y="4956463"/>
            <a:ext cx="1689986" cy="161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109" y="4406278"/>
            <a:ext cx="3070907" cy="245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825219"/>
            <a:ext cx="65836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0"/>
              </a:spcAft>
            </a:pPr>
            <a:r>
              <a:rPr lang="es-ES" sz="2000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Sincronizar los fuegos de </a:t>
            </a:r>
            <a:r>
              <a:rPr lang="es-ES" sz="2000" u="sng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apoyo</a:t>
            </a:r>
            <a:endParaRPr lang="es-ES" sz="2000" u="sng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ts val="0"/>
              </a:spcAft>
            </a:pPr>
            <a:endParaRPr lang="es-ES" sz="2000" u="sng" dirty="0" smtClean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000" b="1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sincronización, además de ser una de las cuatro tareas básicas del apoyo de fuego, es también uno de los elementos fundamentales del campo de batalla moderno</a:t>
            </a: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En términos de apoyo de fuego, el preciso arreglo y coordinación de actividades en tiempo, espacio y propósito con el fin de ejecutar fuegos de alta efectividad</a:t>
            </a: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>
              <a:spcAft>
                <a:spcPts val="0"/>
              </a:spcAft>
            </a:pPr>
            <a:endParaRPr lang="es-ES" sz="2000" dirty="0" smtClean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sincronización es un proceso y un resultado, que requiere unidad de esfuerzo de todas las fuerzas comprometidas</a:t>
            </a: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0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CCFA sincroniza a la totalidad del sistema de apoyo de fuego y mediante esto, logra que determinado blanco u objetivo sea atacado con el medio más apropiado en el momento oportuno. 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5877" y="2258212"/>
            <a:ext cx="4690924" cy="268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20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608" y="3456709"/>
            <a:ext cx="3774392" cy="301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194551"/>
            <a:ext cx="100029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Aft>
                <a:spcPts val="0"/>
              </a:spcAft>
            </a:pPr>
            <a:r>
              <a:rPr lang="es-ES" sz="20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Ejecutar fuegos de apoyo </a:t>
            </a: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sostenidos</a:t>
            </a:r>
            <a:endParaRPr lang="es-ES" sz="2000" u="sng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ts val="0"/>
              </a:spcAft>
            </a:pPr>
            <a:endParaRPr lang="es-ES" sz="2000" b="1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cumplimiento de esta tarea asegura  la sobrevivencia de todo el sistema de apoyo de fuego. Involucra aquellas acciones necesarias  para lograr la sobrevivencia logística y técnica de los medios de apoyo logístico disponibles.</a:t>
            </a:r>
            <a:endParaRPr lang="en-US" sz="2000" u="none" strike="noStrike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304800" algn="just">
              <a:spcAft>
                <a:spcPts val="0"/>
              </a:spcAft>
            </a:pPr>
            <a:r>
              <a:rPr lang="es-ES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-651165" y="3456709"/>
            <a:ext cx="104186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Estas cuatro tareas básicas sirven como </a:t>
            </a: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factores unificadores del fuego de apoyo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además de integrar la totalidad  de los medios destinados a este fin.  Cada una de estas tareas, además de ser aplicadas al sistema como un todo, se aplican a cada una de las componentes del sistema.</a:t>
            </a:r>
          </a:p>
          <a:p>
            <a:pPr marL="76200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cuatro tareas básicas no reemplazan ni cambian las misiones tradicionales y roles de cada uno de los medios de apoyo,  sin embargo,  si proveen un punto de partida común  para un sistema de </a:t>
            </a: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apoyo de fuego operacionalmente integrado. </a:t>
            </a:r>
            <a:endParaRPr lang="en-US" sz="2000" dirty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4401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14400" y="1878401"/>
            <a:ext cx="885305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CONDUCCIÓN Y COORDINACIÓN DE LA ARTILLERÍA.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n-US" sz="2400" b="1" dirty="0"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6507" y="2267314"/>
            <a:ext cx="3968840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9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67741" y="1277405"/>
            <a:ext cx="94000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Principios Fundamentales para la Conducción de la Artillería.</a:t>
            </a:r>
            <a:endParaRPr lang="en-US" altLang="en-US" sz="2800" dirty="0"/>
          </a:p>
        </p:txBody>
      </p:sp>
      <p:sp>
        <p:nvSpPr>
          <p:cNvPr id="3" name="Rectángulo 2"/>
          <p:cNvSpPr/>
          <p:nvPr/>
        </p:nvSpPr>
        <p:spPr>
          <a:xfrm>
            <a:off x="467741" y="192373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El Comandante deberá procurar mantener los siguientes principios generales en la conducción de la artillería: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</a:rPr>
              <a:t>Acción de masa</a:t>
            </a:r>
            <a:r>
              <a:rPr lang="es-ES" u="sng" dirty="0">
                <a:ea typeface="Times New Roman" panose="02020603050405020304" pitchFamily="18" charset="0"/>
              </a:rPr>
              <a:t>:</a:t>
            </a:r>
            <a:r>
              <a:rPr lang="es-ES" dirty="0">
                <a:ea typeface="Times New Roman" panose="02020603050405020304" pitchFamily="18" charset="0"/>
              </a:rPr>
              <a:t> permitirá la mayor o menor potencia de fuego. Es decir, es la capacidad de concentrar el mayor número de proyectiles en una zona en un tiempo determinado.</a:t>
            </a:r>
            <a:endParaRPr lang="en-US" dirty="0">
              <a:ea typeface="Times New Roman" panose="02020603050405020304" pitchFamily="18" charset="0"/>
            </a:endParaRPr>
          </a:p>
          <a:p>
            <a:pPr marL="685800" indent="-2286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Centralización: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 es una de las preocupaciones principales de todo Comandante. Los mayores y mejores efectos se logran cuando la </a:t>
            </a: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artillería se encuentra centralizada.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La búsqueda de centralización debe ser preocupación del asesor de artillería del Comandante. Con ella, los efectos de los fuegos serán mayores. La acción de masa se logrará mediante una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adecuada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centralización.</a:t>
            </a:r>
            <a:endParaRPr lang="en-US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2260" y="2533996"/>
            <a:ext cx="4303697" cy="28277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249381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056052"/>
            <a:ext cx="865909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Conforme a los niveles de centralización existentes, se puede definir lo siguiente: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Centralización de mando</a:t>
            </a: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entiende por el ejercicio del control táctico y logístico de las unidades de artillería pertenecientes a la fuerza. Esta centralización permite al Comandante: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2286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Definir en mejor forma las zonas de fuego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y fijar los sectores de tiro de las unidades de artillería de acuerdo al esquema de maniobra y a la misión táctica asignada.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Indicar y coordinar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 el despliegue de las unidades de artillería, asignando zonas especiales de des-pliegue.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Controlar el consumo de munición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y prever el reabastecimiento con las unidades logísticas.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Coordinar las Partidas de OA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, unidades de fuerzas especiales y partidas topográficas en el área objetivo.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74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917912"/>
            <a:ext cx="810491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b.-Centralización </a:t>
            </a:r>
            <a:r>
              <a:rPr lang="es-ES" sz="20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del tiro: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caracteriza por la posibilidad que tiene el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Comandante de concentrar sobre uno o varios objetivos, con rapidez y precisión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la totalidad o mayoría de los fuegos de las unidades de artillería bajo su mando, y cuando sea el caso, los de la artillería de otras unidades.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Esta centralización técnica del tiro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no implica que todas las unidades de artillería batan simultáneamente un mismo objetivo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sino que debe permitir que los fuegos de estas unidades sean conducidos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simultáneamente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sobre objetivos distintos.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centralización del tiro da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flexibilidad suficiente como para concentrar fuegos con rapidez y precisión sobre cualquier zona,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dentro del alcance de las unidades, y mantiene también la capacidad de poder distribuir fuego sobre distintos objetivos.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</a:rPr>
              <a:t>La centralización no es sinónimo de concentración de unidades de artillería en una misma posición de fuego. </a:t>
            </a:r>
            <a:endParaRPr lang="en-US" sz="2000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83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896305"/>
            <a:ext cx="91301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- Continuidad </a:t>
            </a:r>
            <a:r>
              <a:rPr lang="es-ES" sz="20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del apoyo de </a:t>
            </a: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fuego</a:t>
            </a:r>
          </a:p>
          <a:p>
            <a:pPr lvl="0" algn="just">
              <a:spcAft>
                <a:spcPts val="0"/>
              </a:spcAft>
            </a:pPr>
            <a:endParaRPr lang="es-ES" sz="2000" u="sng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asegura a través de la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movilidad que tenga la artillería que debe acompañar a la unidad apoyada, tanto en los desplazamientos como en el combate, integrando los fuegos a la maniobra.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flexibilidad de los fuegos, las previsiones en la ocupación de posiciones sucesivas de fuego y en el sostenimiento logístico, son factores que permitirán materializar lo anterior.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498" y="3105017"/>
            <a:ext cx="3641453" cy="3360099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val="15933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685" y="2319618"/>
            <a:ext cx="5903742" cy="471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3964" y="1395223"/>
            <a:ext cx="885305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n-U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d.- </a:t>
            </a:r>
            <a:r>
              <a:rPr kumimoji="0" lang="es-ES" altLang="en-US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Seguridad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altLang="en-US" sz="20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Encierra todas aquellas 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medidas tácticas y técnicas que permiten proteger a la artillería y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 las propias tropas del efecto de las armas enemigas, facilitando la sorpresa y garantizando la integridad de las unidades.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5917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81420" y="527166"/>
            <a:ext cx="9264361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 la Artillería.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 fuego y la maniobra son interdependientes y deben planificarse simultáneamente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n-U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El Comandante es responsable por la coordinación entre ambos elementos, las unidades de artillería y las unidades de maniobra.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 objeto de la coordinación del fuego de </a:t>
            </a:r>
            <a:r>
              <a:rPr kumimoji="0" lang="es-ES" altLang="en-US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apoyo es obtener el mejor rendimiento posible de los medios disponibles, evitando duplicidad de esfuerzo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batiendo los objetivos con los medios más adecuados y realizando la integración del apoyo de fuego con la maniobra.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 los fuegos se hace a través del CCFA, que es el órgano asesor y coordinador con que cuenta el Comandante en su plana mayor para mantener el control de los fuegos en el combate.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141927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535878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164390"/>
            <a:ext cx="103909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Principios de coordinación de los fuegos de apoyo.</a:t>
            </a:r>
            <a:endParaRPr lang="en-US" sz="28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>
              <a:spcAft>
                <a:spcPts val="0"/>
              </a:spcAft>
            </a:pPr>
            <a:r>
              <a:rPr lang="es-E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400" dirty="0">
                <a:ea typeface="Times New Roman" panose="02020603050405020304" pitchFamily="18" charset="0"/>
              </a:rPr>
              <a:t>La planificación del fuego de apoyo tiene poco valor práctico si el coordinador de </a:t>
            </a:r>
            <a:r>
              <a:rPr lang="es-ES" sz="2400" i="1" dirty="0">
                <a:solidFill>
                  <a:srgbClr val="FF0000"/>
                </a:solidFill>
                <a:ea typeface="Times New Roman" panose="02020603050405020304" pitchFamily="18" charset="0"/>
              </a:rPr>
              <a:t>fuegos de apoyo no puede realizar la coordinación necesaria para lograr que el plan de fuegos se ejecute exitosamente. </a:t>
            </a:r>
            <a:endParaRPr lang="es-ES" sz="2400" i="1" dirty="0" smtClean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endParaRPr lang="es-ES" sz="2400" i="1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r>
              <a:rPr lang="es-ES" sz="2400" dirty="0" smtClean="0">
                <a:ea typeface="Times New Roman" panose="02020603050405020304" pitchFamily="18" charset="0"/>
              </a:rPr>
              <a:t>La </a:t>
            </a:r>
            <a:r>
              <a:rPr lang="es-ES" sz="2400" dirty="0">
                <a:ea typeface="Times New Roman" panose="02020603050405020304" pitchFamily="18" charset="0"/>
              </a:rPr>
              <a:t>eficiencia con que un  Comandante emplea el apoyo de fuego disponible, utilizando a las unidades de artillería de campaña, puede ser un factor decisivo para el éxito de la maniobra</a:t>
            </a:r>
            <a:endParaRPr lang="en-US" sz="24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849" y="4205804"/>
            <a:ext cx="3299130" cy="251686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8107" y="5353806"/>
            <a:ext cx="3706502" cy="136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6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15636" y="1329343"/>
            <a:ext cx="91301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lograr dicha eficiencia, la coordinación se rige por ciertos principios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establecidos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que deben aplicar los coordinadores de fuegos de apoyo. Ellos son: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05689" y="2533995"/>
            <a:ext cx="100930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+mj-lt"/>
              <a:buAutoNum type="alphaLcPeriod"/>
            </a:pP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Asegurar un constante flujo de información respecto a la selección de objetivos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el coordinador de fuegos de apoyo debe asegurar que toda la información disponible sobre la selección de objetivos continúe fluyendo dentro del sistema de apoyo de fuego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Esta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información será provista por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los OA pertenecientes a las unidades de artillería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por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las unidades de fuerzas especiales que se encuentren operando en la retaguardia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del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dispositivo enemigo y por las propias unidades de maniobra que se encuentren en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contacto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con las fuerzas adversarias.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0708" y="5135845"/>
            <a:ext cx="3028950" cy="1514475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77089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193964" y="1329343"/>
            <a:ext cx="98921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todos los medios de apoyo de fuego disponibles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Cada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fuegos de apoyo debe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 el apoyo de fuego disponible bajo su mando y aquellos que sean asignados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tal efecto en apoyo a la maniobra de la fuerza, conociendo cabalmente en que etapas del combate van a estar disponibles para ser usados.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Esto permitirá efectuar cambios de posiciones con algunas unidades mientras las otras mantienen el apoyo de fuego sobre los objetivos, como también, permitirá el abastecimiento a aquellas unidades que han llegado al nivel crítico.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18655" y="1540143"/>
            <a:ext cx="9656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Usar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o los medios más eficaces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solicitudes de apoyo de fuego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 enviarán a través de la red de conducción de los fuegos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debiendo el coordinador de fuegos de apoyo considerar la naturaleza e importancia del objetivo, la posibilidad de que éste pueda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desplazarse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la disponibilidad de los medios para batirlo y los efectos que se desean obtener.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lograr los efectos deseados frecuentemente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será necesario utilizar un medio que no es el más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adecuado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 fin de batir y desgastar temporalmente el objetivo, hasta que se pueda batir con un medio más eficaz.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338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81890" y="1665192"/>
            <a:ext cx="91855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Brindar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tipo de apoyo solicitado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solicitante del apoyo de fuego está normalmente en mejor posición para saber lo que necesita realmente. Sin embargo,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coordinador de fuegos de apoyo está en la mejor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posición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para comparar la solicitud con las orientaciones del Comandante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en lo que se refiere a la prioridad de los blancos y al uso actual y futuro del apoyo de fuego. 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368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1329343"/>
            <a:ext cx="91301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Evitar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duplicidad innecesarias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Una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tarea fundamental del coordinador de fuegos de apoyo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es la de asegurarse de que se resuelva la duplicidad en el batimiento de los objetivos y que sólo se utilicen aquellos medios 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necesarios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para lograr los efectos deseados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 es de gran importancia, especialmente cuando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 dispone de menor cantidad de bocas de fuego que el enemigo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El empleo de varios medios de artillería disponibles en contra de un objetivo se hará solamente cuando se desee lograr un efecto de masa contra el blanco y cuando la pronta ejecución de estos fuegos permita al Comandante obtener una ventaja táctica.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468" y="4773120"/>
            <a:ext cx="2393575" cy="2084880"/>
          </a:xfrm>
          <a:prstGeom prst="rect">
            <a:avLst/>
          </a:prstGeom>
          <a:scene3d>
            <a:camera prst="isometricBottomDown"/>
            <a:lightRig rig="threePt" dir="t"/>
          </a:scene3d>
        </p:spPr>
      </p:pic>
      <p:sp>
        <p:nvSpPr>
          <p:cNvPr id="6" name="Flecha derecha 5"/>
          <p:cNvSpPr/>
          <p:nvPr/>
        </p:nvSpPr>
        <p:spPr>
          <a:xfrm>
            <a:off x="4055702" y="5276271"/>
            <a:ext cx="1828800" cy="1078577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853" y="4904261"/>
            <a:ext cx="1454959" cy="155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778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693735"/>
            <a:ext cx="95734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Proporcionar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coordinación con rapidez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Deben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ser establecidas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normas de coordinación de apoyo de fuego lo más dinámicas posible. </a:t>
            </a:r>
            <a:endParaRPr lang="es-ES" sz="2000" i="1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i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puede haber vacilaciones en la ejecución del apoyo de fuego.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fuegos de apoyo </a:t>
            </a:r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debe conocer las características </a:t>
            </a:r>
            <a:r>
              <a:rPr lang="es-ES" sz="2000" b="1" i="1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técnicas </a:t>
            </a:r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tácticas de cada uno de los medios de artillería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pertenecientes a la fuerza y tener la información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inmediata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sobre su disponibilidad de apoyar con fuego a la maniobra.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5463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471183"/>
            <a:ext cx="95734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g.-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Proporcionar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seguridad a las tropas e instalaciones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deberá mantener la ubicación y los límites de las propias tropas en forma permanente,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llevando las evoluciones tácticas de las unidades de maniobra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lo que permitirá activar el plan de fuegos restrictivos cuando se necesite.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503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01781" y="1375201"/>
            <a:ext cx="91855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Utilizar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un sistema común de designación de objetivos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Todos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los  medios de apoyo de fuego de la fuerza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deberán estar en condiciones de identificar un objetivo por medio de su designación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que esto sea posible será necesario establecer un sistema común de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designación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 objetivos.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Los artilleros de la Infantería de Marina española liderarán un ejercicio  internacional de designación de blancos -noticia defensa.com - Noticias  Defensa Españ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63" y="3747947"/>
            <a:ext cx="2554646" cy="1836152"/>
          </a:xfrm>
          <a:prstGeom prst="rect">
            <a:avLst/>
          </a:prstGeom>
          <a:noFill/>
          <a:effectLst>
            <a:glow rad="127000">
              <a:schemeClr val="accent1">
                <a:alpha val="51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562" y="3712465"/>
            <a:ext cx="2493480" cy="1871634"/>
          </a:xfrm>
          <a:prstGeom prst="rect">
            <a:avLst/>
          </a:prstGeom>
          <a:scene3d>
            <a:camera prst="obliqueTop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87971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01781" y="1329343"/>
            <a:ext cx="89223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del espacio aéreo</a:t>
            </a: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trayectorias de las armas de apoyo de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fuego son peligrosas para las aeronaves de apoyo aéreo estrecho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para las aeronaves de evacuación médica y para cualquier movimiento vertical que pueda estar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contemplado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en la maniobra del Comandante. 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apoyo de fuego proporcionará la información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necesaria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al uso del espacio aéreo.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855" y="3633219"/>
            <a:ext cx="4890654" cy="2745899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955964" y="4073236"/>
            <a:ext cx="2327563" cy="10529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NOTAM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55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84820" y="2424345"/>
            <a:ext cx="5580374" cy="40318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1.-	APOYO GENERAL.</a:t>
            </a:r>
          </a:p>
          <a:p>
            <a:endParaRPr lang="es-ES" altLang="en-US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99FF66"/>
                </a:solidFill>
                <a:latin typeface="Comic Sans MS" panose="030F0702030302020204" pitchFamily="66" charset="0"/>
              </a:rPr>
              <a:t>2.-	APOYO DIRECTO.</a:t>
            </a:r>
          </a:p>
          <a:p>
            <a:endParaRPr lang="es-ES" altLang="en-US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FF3300"/>
                </a:solidFill>
                <a:latin typeface="Comic Sans MS" panose="030F0702030302020204" pitchFamily="66" charset="0"/>
              </a:rPr>
              <a:t>3.-	REFUERZO.</a:t>
            </a:r>
          </a:p>
          <a:p>
            <a:endParaRPr lang="es-ES" altLang="en-US" sz="3200" b="1" dirty="0">
              <a:solidFill>
                <a:srgbClr val="FF3300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FFFF00"/>
                </a:solidFill>
                <a:latin typeface="Comic Sans MS" panose="030F0702030302020204" pitchFamily="66" charset="0"/>
              </a:rPr>
              <a:t>4.-	GENERAL REFUERZO.</a:t>
            </a:r>
          </a:p>
          <a:p>
            <a:endParaRPr lang="es-ES" altLang="en-US" sz="32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33675" y="1073071"/>
            <a:ext cx="48021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dirty="0">
                <a:latin typeface="Comic Sans MS" panose="030F0702030302020204" pitchFamily="66" charset="0"/>
              </a:rPr>
              <a:t>MISIONES TÁCTICAS</a:t>
            </a:r>
          </a:p>
        </p:txBody>
      </p:sp>
    </p:spTree>
    <p:extLst>
      <p:ext uri="{BB962C8B-B14F-4D97-AF65-F5344CB8AC3E}">
        <p14:creationId xmlns:p14="http://schemas.microsoft.com/office/powerpoint/2010/main" val="223504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62791" y="877990"/>
            <a:ext cx="3675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APOYO GENERAL</a:t>
            </a:r>
          </a:p>
        </p:txBody>
      </p:sp>
      <p:sp>
        <p:nvSpPr>
          <p:cNvPr id="52" name="Text Box 50"/>
          <p:cNvSpPr txBox="1">
            <a:spLocks noChangeArrowheads="1"/>
          </p:cNvSpPr>
          <p:nvPr/>
        </p:nvSpPr>
        <p:spPr bwMode="auto">
          <a:xfrm>
            <a:off x="5940425" y="201223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¿A quien pertenece?</a:t>
            </a:r>
          </a:p>
        </p:txBody>
      </p:sp>
      <p:sp>
        <p:nvSpPr>
          <p:cNvPr id="53" name="Text Box 51"/>
          <p:cNvSpPr txBox="1">
            <a:spLocks noChangeArrowheads="1"/>
          </p:cNvSpPr>
          <p:nvPr/>
        </p:nvSpPr>
        <p:spPr bwMode="auto">
          <a:xfrm>
            <a:off x="5940425" y="2559482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4" name="Text Box 52"/>
          <p:cNvSpPr txBox="1">
            <a:spLocks noChangeArrowheads="1"/>
          </p:cNvSpPr>
          <p:nvPr/>
        </p:nvSpPr>
        <p:spPr bwMode="auto">
          <a:xfrm>
            <a:off x="5940425" y="3037244"/>
            <a:ext cx="26283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¿Prioridades de fuego?</a:t>
            </a:r>
          </a:p>
        </p:txBody>
      </p:sp>
      <p:sp>
        <p:nvSpPr>
          <p:cNvPr id="55" name="Text Box 53"/>
          <p:cNvSpPr txBox="1">
            <a:spLocks noChangeArrowheads="1"/>
          </p:cNvSpPr>
          <p:nvPr/>
        </p:nvSpPr>
        <p:spPr bwMode="auto">
          <a:xfrm>
            <a:off x="5940425" y="3468457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860963" y="39828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Line 18"/>
          <p:cNvSpPr>
            <a:spLocks noChangeShapeType="1"/>
          </p:cNvSpPr>
          <p:nvPr/>
        </p:nvSpPr>
        <p:spPr bwMode="auto">
          <a:xfrm>
            <a:off x="3851563" y="39066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Line 19"/>
          <p:cNvSpPr>
            <a:spLocks noChangeShapeType="1"/>
          </p:cNvSpPr>
          <p:nvPr/>
        </p:nvSpPr>
        <p:spPr bwMode="auto">
          <a:xfrm>
            <a:off x="3851563" y="39828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23"/>
          <p:cNvSpPr>
            <a:spLocks noChangeShapeType="1"/>
          </p:cNvSpPr>
          <p:nvPr/>
        </p:nvSpPr>
        <p:spPr bwMode="auto">
          <a:xfrm>
            <a:off x="3927763" y="4211467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24"/>
          <p:cNvSpPr>
            <a:spLocks noChangeShapeType="1"/>
          </p:cNvSpPr>
          <p:nvPr/>
        </p:nvSpPr>
        <p:spPr bwMode="auto">
          <a:xfrm>
            <a:off x="2937163" y="4211467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" name="Group 62"/>
          <p:cNvGrpSpPr>
            <a:grpSpLocks/>
          </p:cNvGrpSpPr>
          <p:nvPr/>
        </p:nvGrpSpPr>
        <p:grpSpPr bwMode="auto">
          <a:xfrm>
            <a:off x="955963" y="1773067"/>
            <a:ext cx="2971800" cy="4191000"/>
            <a:chOff x="1728" y="336"/>
            <a:chExt cx="1872" cy="2640"/>
          </a:xfrm>
        </p:grpSpPr>
        <p:sp>
          <p:nvSpPr>
            <p:cNvPr id="62" name="Oval 4"/>
            <p:cNvSpPr>
              <a:spLocks noChangeArrowheads="1"/>
            </p:cNvSpPr>
            <p:nvPr/>
          </p:nvSpPr>
          <p:spPr bwMode="auto">
            <a:xfrm>
              <a:off x="1824" y="336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 dirty="0"/>
                <a:t>OBJETIVOS.</a:t>
              </a:r>
              <a:endParaRPr lang="es-ES" altLang="en-US" dirty="0"/>
            </a:p>
          </p:txBody>
        </p:sp>
        <p:sp>
          <p:nvSpPr>
            <p:cNvPr id="63" name="Line 9"/>
            <p:cNvSpPr>
              <a:spLocks noChangeShapeType="1"/>
            </p:cNvSpPr>
            <p:nvPr/>
          </p:nvSpPr>
          <p:spPr bwMode="auto">
            <a:xfrm>
              <a:off x="2976" y="86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Line 10"/>
            <p:cNvSpPr>
              <a:spLocks noChangeShapeType="1"/>
            </p:cNvSpPr>
            <p:nvPr/>
          </p:nvSpPr>
          <p:spPr bwMode="auto">
            <a:xfrm>
              <a:off x="3600" y="86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25"/>
            <p:cNvGrpSpPr>
              <a:grpSpLocks/>
            </p:cNvGrpSpPr>
            <p:nvPr/>
          </p:nvGrpSpPr>
          <p:grpSpPr bwMode="auto">
            <a:xfrm>
              <a:off x="1728" y="864"/>
              <a:ext cx="144" cy="1728"/>
              <a:chOff x="1728" y="864"/>
              <a:chExt cx="144" cy="1728"/>
            </a:xfrm>
          </p:grpSpPr>
          <p:sp>
            <p:nvSpPr>
              <p:cNvPr id="100" name="Line 6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14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" name="Line 15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Line 21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6" name="Group 26"/>
            <p:cNvGrpSpPr>
              <a:grpSpLocks/>
            </p:cNvGrpSpPr>
            <p:nvPr/>
          </p:nvGrpSpPr>
          <p:grpSpPr bwMode="auto">
            <a:xfrm>
              <a:off x="2304" y="864"/>
              <a:ext cx="144" cy="1728"/>
              <a:chOff x="2304" y="864"/>
              <a:chExt cx="144" cy="1728"/>
            </a:xfrm>
          </p:grpSpPr>
          <p:sp>
            <p:nvSpPr>
              <p:cNvPr id="97" name="Line 8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16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" name="Line 22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7" name="Group 36"/>
            <p:cNvGrpSpPr>
              <a:grpSpLocks/>
            </p:cNvGrpSpPr>
            <p:nvPr/>
          </p:nvGrpSpPr>
          <p:grpSpPr bwMode="auto">
            <a:xfrm>
              <a:off x="2496" y="2016"/>
              <a:ext cx="384" cy="336"/>
              <a:chOff x="2448" y="3168"/>
              <a:chExt cx="672" cy="480"/>
            </a:xfrm>
          </p:grpSpPr>
          <p:grpSp>
            <p:nvGrpSpPr>
              <p:cNvPr id="92" name="Group 27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94" name="AutoShape 28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5" name="Line 29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3" name="Line 35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" name="Group 37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87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9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8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9" name="Group 43"/>
            <p:cNvGrpSpPr>
              <a:grpSpLocks/>
            </p:cNvGrpSpPr>
            <p:nvPr/>
          </p:nvGrpSpPr>
          <p:grpSpPr bwMode="auto">
            <a:xfrm>
              <a:off x="3120" y="2016"/>
              <a:ext cx="384" cy="336"/>
              <a:chOff x="2448" y="3168"/>
              <a:chExt cx="672" cy="480"/>
            </a:xfrm>
          </p:grpSpPr>
          <p:grpSp>
            <p:nvGrpSpPr>
              <p:cNvPr id="82" name="Group 44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4" name="AutoShape 45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5" name="Line 46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6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3" name="Line 48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0" name="Group 52"/>
            <p:cNvGrpSpPr>
              <a:grpSpLocks/>
            </p:cNvGrpSpPr>
            <p:nvPr/>
          </p:nvGrpSpPr>
          <p:grpSpPr bwMode="auto">
            <a:xfrm>
              <a:off x="2112" y="2688"/>
              <a:ext cx="432" cy="288"/>
              <a:chOff x="1968" y="2880"/>
              <a:chExt cx="432" cy="288"/>
            </a:xfrm>
          </p:grpSpPr>
          <p:sp>
            <p:nvSpPr>
              <p:cNvPr id="79" name="AutoShape 49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0" name="Oval 50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" name="Line 51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1" name="Group 53"/>
            <p:cNvGrpSpPr>
              <a:grpSpLocks/>
            </p:cNvGrpSpPr>
            <p:nvPr/>
          </p:nvGrpSpPr>
          <p:grpSpPr bwMode="auto">
            <a:xfrm>
              <a:off x="2880" y="2688"/>
              <a:ext cx="432" cy="288"/>
              <a:chOff x="1968" y="2880"/>
              <a:chExt cx="432" cy="288"/>
            </a:xfrm>
          </p:grpSpPr>
          <p:sp>
            <p:nvSpPr>
              <p:cNvPr id="76" name="AutoShape 5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" name="Oval 5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5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2" name="Line 57"/>
            <p:cNvSpPr>
              <a:spLocks noChangeShapeType="1"/>
            </p:cNvSpPr>
            <p:nvPr/>
          </p:nvSpPr>
          <p:spPr bwMode="auto">
            <a:xfrm flipV="1">
              <a:off x="3168" y="624"/>
              <a:ext cx="384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3" name="Line 58"/>
            <p:cNvSpPr>
              <a:spLocks noChangeShapeType="1"/>
            </p:cNvSpPr>
            <p:nvPr/>
          </p:nvSpPr>
          <p:spPr bwMode="auto">
            <a:xfrm flipH="1" flipV="1">
              <a:off x="1824" y="576"/>
              <a:ext cx="1296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Line 59"/>
            <p:cNvSpPr>
              <a:spLocks noChangeShapeType="1"/>
            </p:cNvSpPr>
            <p:nvPr/>
          </p:nvSpPr>
          <p:spPr bwMode="auto">
            <a:xfrm flipV="1">
              <a:off x="2352" y="624"/>
              <a:ext cx="1152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" name="Line 61"/>
            <p:cNvSpPr>
              <a:spLocks noChangeShapeType="1"/>
            </p:cNvSpPr>
            <p:nvPr/>
          </p:nvSpPr>
          <p:spPr bwMode="auto">
            <a:xfrm flipH="1" flipV="1">
              <a:off x="1824" y="576"/>
              <a:ext cx="528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4911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 Box 4"/>
          <p:cNvSpPr txBox="1">
            <a:spLocks noChangeArrowheads="1"/>
          </p:cNvSpPr>
          <p:nvPr/>
        </p:nvSpPr>
        <p:spPr bwMode="auto">
          <a:xfrm>
            <a:off x="663575" y="1284288"/>
            <a:ext cx="1014816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 smtClean="0"/>
              <a:t> </a:t>
            </a:r>
            <a:r>
              <a:rPr lang="es-CL" altLang="en-US" sz="2400" dirty="0"/>
              <a:t>APOYO GENERAL: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La UU. de artillería va en beneficio de la Unidad apoyada, considerándola </a:t>
            </a:r>
          </a:p>
          <a:p>
            <a:r>
              <a:rPr lang="es-CL" altLang="en-US" sz="2400" dirty="0"/>
              <a:t>     como un todo. Estas UU., son mantenidas bajo el mando directo del Coman-</a:t>
            </a:r>
          </a:p>
          <a:p>
            <a:r>
              <a:rPr lang="es-CL" altLang="en-US" sz="2400" dirty="0"/>
              <a:t>     dante.  Esta misión de apoyo general, es la más centralizada del resto de las</a:t>
            </a:r>
          </a:p>
          <a:p>
            <a:r>
              <a:rPr lang="es-CL" altLang="en-US" sz="2400" dirty="0"/>
              <a:t>     misiones.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Cumpliendo este tipo de misiones se baten preferentemente los siguientes</a:t>
            </a:r>
          </a:p>
          <a:p>
            <a:r>
              <a:rPr lang="es-CL" altLang="en-US" sz="2400" dirty="0"/>
              <a:t>     objetivos: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- Artillería adversaria (Fuego contra batería).</a:t>
            </a:r>
          </a:p>
          <a:p>
            <a:r>
              <a:rPr lang="es-CL" altLang="en-US" sz="2400" dirty="0"/>
              <a:t>     - </a:t>
            </a:r>
            <a:r>
              <a:rPr lang="es-CL" altLang="en-US" sz="2400" dirty="0" err="1"/>
              <a:t>Bcos</a:t>
            </a:r>
            <a:r>
              <a:rPr lang="es-CL" altLang="en-US" sz="2400" dirty="0"/>
              <a:t>. ubicados en la profundidad del dispositivo enemigo.</a:t>
            </a:r>
          </a:p>
          <a:p>
            <a:r>
              <a:rPr lang="es-CL" altLang="en-US" sz="2400" dirty="0"/>
              <a:t>     - Objetivos ubicados en la zona de acción o de operación de la Unidad Opera-</a:t>
            </a:r>
          </a:p>
          <a:p>
            <a:r>
              <a:rPr lang="es-CL" altLang="en-US" sz="2400" dirty="0"/>
              <a:t>       </a:t>
            </a:r>
            <a:r>
              <a:rPr lang="es-CL" altLang="en-US" sz="2400" dirty="0" err="1"/>
              <a:t>tiva</a:t>
            </a:r>
            <a:r>
              <a:rPr lang="es-CL" altLang="en-US" sz="2400" dirty="0"/>
              <a:t> bajo el mando del </a:t>
            </a:r>
            <a:r>
              <a:rPr lang="es-CL" altLang="en-US" sz="2400" dirty="0" err="1"/>
              <a:t>Cdte</a:t>
            </a:r>
            <a:r>
              <a:rPr lang="es-CL" altLang="en-US" sz="2400" dirty="0"/>
              <a:t> de la Fuerza.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362075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866162" y="1055277"/>
            <a:ext cx="6053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MX" altLang="en-US" sz="2400" dirty="0"/>
              <a:t>OBLIGACIONES TACTICAS Y LOGISTICAS EN A.G.</a:t>
            </a:r>
            <a:endParaRPr lang="es-ES" altLang="en-US" sz="2400" dirty="0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39436" y="1833555"/>
            <a:ext cx="1009058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1.- Disponer que todas las UU. de artillería mediana en la zona de acción táctica</a:t>
            </a:r>
          </a:p>
          <a:p>
            <a:r>
              <a:rPr lang="es-MX" altLang="en-US" sz="2400" dirty="0"/>
              <a:t>     estén bajo su mando, dando sectores de emplazamiento y cambios de</a:t>
            </a:r>
          </a:p>
          <a:p>
            <a:r>
              <a:rPr lang="es-MX" altLang="en-US" sz="2400" dirty="0"/>
              <a:t>     posiciones a cada una de ellas, evitando que se superpongan.</a:t>
            </a:r>
            <a:endParaRPr lang="es-ES" altLang="en-US" sz="2400" dirty="0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39436" y="2976556"/>
            <a:ext cx="1011725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2.- Los sectores de acción de las UU. de artillería deben estar dentro del alcance</a:t>
            </a:r>
          </a:p>
          <a:p>
            <a:r>
              <a:rPr lang="es-MX" altLang="en-US" sz="2400"/>
              <a:t>     de fuego al objetivo y deben permitir el acceso a los reabastecimiento. </a:t>
            </a:r>
            <a:endParaRPr lang="es-ES" altLang="en-US" sz="2400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63237" y="3967155"/>
            <a:ext cx="103754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 3.- Los sectores de acción de las UU. de artillería, deben ser determinadas por el</a:t>
            </a:r>
          </a:p>
          <a:p>
            <a:r>
              <a:rPr lang="es-MX" altLang="en-US" sz="2400"/>
              <a:t>      asesor de artillería, el cual deberá efectuar un reconocimiento de las áreas por</a:t>
            </a:r>
          </a:p>
          <a:p>
            <a:r>
              <a:rPr lang="es-MX" altLang="en-US" sz="2400"/>
              <a:t>      carta. </a:t>
            </a:r>
            <a:endParaRPr lang="es-ES" altLang="en-US" sz="2400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339436" y="5103183"/>
            <a:ext cx="1016932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4.- Los sectores de acción de las UU. medianas de artillería de campaña deberán</a:t>
            </a:r>
          </a:p>
          <a:p>
            <a:r>
              <a:rPr lang="es-MX" altLang="en-US" sz="2400"/>
              <a:t>     estar en las cercanías de la reserva, para poder reaccionar en caso de ser  </a:t>
            </a:r>
          </a:p>
          <a:p>
            <a:r>
              <a:rPr lang="es-MX" altLang="en-US" sz="2400"/>
              <a:t>     atacadas por UU. adversarias y de las áreas logísticas, para un apoyo rápido.</a:t>
            </a:r>
            <a:endParaRPr lang="es-ES" altLang="en-US" sz="24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224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143683" y="814235"/>
            <a:ext cx="3667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APOYO DIRECTO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940425" y="156850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¿A quien pertenece?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940425" y="2071962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940425" y="2648224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¿Objetivos que baten?</a:t>
            </a:r>
          </a:p>
        </p:txBody>
      </p:sp>
      <p:grpSp>
        <p:nvGrpSpPr>
          <p:cNvPr id="47" name="Group 49"/>
          <p:cNvGrpSpPr>
            <a:grpSpLocks/>
          </p:cNvGrpSpPr>
          <p:nvPr/>
        </p:nvGrpSpPr>
        <p:grpSpPr bwMode="auto">
          <a:xfrm>
            <a:off x="1482436" y="1568501"/>
            <a:ext cx="3124200" cy="4191000"/>
            <a:chOff x="1728" y="528"/>
            <a:chExt cx="1968" cy="2640"/>
          </a:xfrm>
        </p:grpSpPr>
        <p:sp>
          <p:nvSpPr>
            <p:cNvPr id="48" name="Oval 2"/>
            <p:cNvSpPr>
              <a:spLocks noChangeArrowheads="1"/>
            </p:cNvSpPr>
            <p:nvPr/>
          </p:nvSpPr>
          <p:spPr bwMode="auto">
            <a:xfrm>
              <a:off x="1824" y="528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OBJETIVOS.</a:t>
              </a:r>
              <a:endParaRPr lang="es-ES" altLang="en-US"/>
            </a:p>
          </p:txBody>
        </p:sp>
        <p:grpSp>
          <p:nvGrpSpPr>
            <p:cNvPr id="49" name="Group 3"/>
            <p:cNvGrpSpPr>
              <a:grpSpLocks/>
            </p:cNvGrpSpPr>
            <p:nvPr/>
          </p:nvGrpSpPr>
          <p:grpSpPr bwMode="auto">
            <a:xfrm>
              <a:off x="1728" y="1056"/>
              <a:ext cx="144" cy="1728"/>
              <a:chOff x="1728" y="864"/>
              <a:chExt cx="144" cy="1728"/>
            </a:xfrm>
          </p:grpSpPr>
          <p:sp>
            <p:nvSpPr>
              <p:cNvPr id="87" name="Line 4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Line 5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6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7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0" name="Group 8"/>
            <p:cNvGrpSpPr>
              <a:grpSpLocks/>
            </p:cNvGrpSpPr>
            <p:nvPr/>
          </p:nvGrpSpPr>
          <p:grpSpPr bwMode="auto">
            <a:xfrm>
              <a:off x="2304" y="1056"/>
              <a:ext cx="144" cy="1728"/>
              <a:chOff x="2304" y="864"/>
              <a:chExt cx="144" cy="1728"/>
            </a:xfrm>
          </p:grpSpPr>
          <p:sp>
            <p:nvSpPr>
              <p:cNvPr id="84" name="Line 9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10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Line 11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" name="Group 12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79" name="Group 13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1" name="AutoShape 14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" name="Line 15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3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0" name="Line 17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" name="Group 22"/>
            <p:cNvGrpSpPr>
              <a:grpSpLocks/>
            </p:cNvGrpSpPr>
            <p:nvPr/>
          </p:nvGrpSpPr>
          <p:grpSpPr bwMode="auto">
            <a:xfrm>
              <a:off x="2976" y="1056"/>
              <a:ext cx="144" cy="1728"/>
              <a:chOff x="2304" y="864"/>
              <a:chExt cx="144" cy="1728"/>
            </a:xfrm>
          </p:grpSpPr>
          <p:sp>
            <p:nvSpPr>
              <p:cNvPr id="76" name="Line 23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Line 24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25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" name="Group 26"/>
            <p:cNvGrpSpPr>
              <a:grpSpLocks/>
            </p:cNvGrpSpPr>
            <p:nvPr/>
          </p:nvGrpSpPr>
          <p:grpSpPr bwMode="auto">
            <a:xfrm>
              <a:off x="3552" y="1056"/>
              <a:ext cx="144" cy="1728"/>
              <a:chOff x="1728" y="864"/>
              <a:chExt cx="144" cy="1728"/>
            </a:xfrm>
          </p:grpSpPr>
          <p:sp>
            <p:nvSpPr>
              <p:cNvPr id="72" name="Line 27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Line 28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" name="Line 29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5" name="Line 30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" name="Group 31"/>
            <p:cNvGrpSpPr>
              <a:grpSpLocks/>
            </p:cNvGrpSpPr>
            <p:nvPr/>
          </p:nvGrpSpPr>
          <p:grpSpPr bwMode="auto">
            <a:xfrm>
              <a:off x="2544" y="2208"/>
              <a:ext cx="384" cy="336"/>
              <a:chOff x="2448" y="3168"/>
              <a:chExt cx="672" cy="480"/>
            </a:xfrm>
          </p:grpSpPr>
          <p:grpSp>
            <p:nvGrpSpPr>
              <p:cNvPr id="67" name="Group 32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69" name="AutoShape 33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0" name="Line 34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8" name="Line 36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5" name="Group 37"/>
            <p:cNvGrpSpPr>
              <a:grpSpLocks/>
            </p:cNvGrpSpPr>
            <p:nvPr/>
          </p:nvGrpSpPr>
          <p:grpSpPr bwMode="auto">
            <a:xfrm>
              <a:off x="3120" y="1344"/>
              <a:ext cx="384" cy="336"/>
              <a:chOff x="2448" y="3168"/>
              <a:chExt cx="672" cy="480"/>
            </a:xfrm>
          </p:grpSpPr>
          <p:grpSp>
            <p:nvGrpSpPr>
              <p:cNvPr id="62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64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5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6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3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" name="Group 43"/>
            <p:cNvGrpSpPr>
              <a:grpSpLocks/>
            </p:cNvGrpSpPr>
            <p:nvPr/>
          </p:nvGrpSpPr>
          <p:grpSpPr bwMode="auto">
            <a:xfrm>
              <a:off x="3072" y="2880"/>
              <a:ext cx="432" cy="288"/>
              <a:chOff x="1968" y="2880"/>
              <a:chExt cx="432" cy="288"/>
            </a:xfrm>
          </p:grpSpPr>
          <p:sp>
            <p:nvSpPr>
              <p:cNvPr id="59" name="AutoShape 4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" name="Oval 4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" name="Line 4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" name="Line 47"/>
            <p:cNvSpPr>
              <a:spLocks noChangeShapeType="1"/>
            </p:cNvSpPr>
            <p:nvPr/>
          </p:nvSpPr>
          <p:spPr bwMode="auto">
            <a:xfrm flipV="1">
              <a:off x="3312" y="816"/>
              <a:ext cx="240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" name="Line 48"/>
            <p:cNvSpPr>
              <a:spLocks noChangeShapeType="1"/>
            </p:cNvSpPr>
            <p:nvPr/>
          </p:nvSpPr>
          <p:spPr bwMode="auto">
            <a:xfrm flipH="1" flipV="1">
              <a:off x="3024" y="912"/>
              <a:ext cx="288" cy="192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085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-1385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3536" y="586081"/>
            <a:ext cx="10573279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 smtClean="0"/>
              <a:t>APOYO </a:t>
            </a:r>
            <a:r>
              <a:rPr lang="es-CL" altLang="en-US" sz="2400" dirty="0"/>
              <a:t>DIRECTO: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le atribuye a una Unidad que no dispone de artillería o armas de apoyo </a:t>
            </a:r>
            <a:r>
              <a:rPr lang="es-CL" altLang="en-US" sz="2400" dirty="0" err="1"/>
              <a:t>orgá</a:t>
            </a:r>
            <a:r>
              <a:rPr lang="es-CL" altLang="en-US" sz="2400" dirty="0"/>
              <a:t>-</a:t>
            </a:r>
          </a:p>
          <a:p>
            <a:r>
              <a:rPr lang="es-CL" altLang="en-US" sz="2400" dirty="0"/>
              <a:t>     nicas, esto no implica subordinación.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Es un apoyo inmediato y continuo en beneficio de la Unidad a la cual apoya y </a:t>
            </a:r>
          </a:p>
          <a:p>
            <a:r>
              <a:rPr lang="es-CL" altLang="en-US" sz="2400" dirty="0"/>
              <a:t>     que corresponde a una fracción de las tropas que normalmente están en </a:t>
            </a:r>
            <a:r>
              <a:rPr lang="es-CL" altLang="en-US" sz="2400" dirty="0" err="1"/>
              <a:t>contac</a:t>
            </a:r>
            <a:r>
              <a:rPr lang="es-CL" altLang="en-US" sz="2400" dirty="0"/>
              <a:t>-</a:t>
            </a:r>
          </a:p>
          <a:p>
            <a:r>
              <a:rPr lang="es-CL" altLang="en-US" sz="2400" dirty="0"/>
              <a:t>     to con el adversario.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La principal característica de esta misión, es la relación directa entre la Unidad </a:t>
            </a:r>
          </a:p>
          <a:p>
            <a:r>
              <a:rPr lang="es-CL" altLang="en-US" sz="2400" dirty="0"/>
              <a:t>     que apoya y la apoyada.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Normalmente se asigna este tipo de misión a las Unidades de artillería de gran </a:t>
            </a:r>
          </a:p>
          <a:p>
            <a:r>
              <a:rPr lang="es-CL" altLang="en-US" sz="2400" dirty="0"/>
              <a:t>     movilidad y con un alcance medio.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El Comandante deberá proveer independencia logística, sobre todo si está </a:t>
            </a:r>
          </a:p>
          <a:p>
            <a:r>
              <a:rPr lang="es-CL" altLang="en-US" sz="2400" dirty="0"/>
              <a:t>     Involucrada en las primeras líneas.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578809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86399" y="1392382"/>
            <a:ext cx="92263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Las obligaciones tácticas y logísticas del </a:t>
            </a:r>
            <a:r>
              <a:rPr lang="es-MX" altLang="en-US" sz="2400" dirty="0" err="1"/>
              <a:t>Cdte</a:t>
            </a:r>
            <a:r>
              <a:rPr lang="es-MX" altLang="en-US" sz="2400" dirty="0"/>
              <a:t>. de la </a:t>
            </a:r>
            <a:r>
              <a:rPr lang="es-MX" altLang="en-US" sz="2400" dirty="0" err="1"/>
              <a:t>Fzas</a:t>
            </a:r>
            <a:r>
              <a:rPr lang="es-MX" altLang="en-US" sz="2400" dirty="0"/>
              <a:t>. al asignar a una </a:t>
            </a:r>
          </a:p>
          <a:p>
            <a:r>
              <a:rPr lang="es-MX" altLang="en-US" sz="2400" dirty="0"/>
              <a:t>UU. de artillería serán:</a:t>
            </a:r>
            <a:endParaRPr lang="es-ES" altLang="en-US" sz="24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81599" y="2459182"/>
            <a:ext cx="1022126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1.- La UU. artillera asignada, debe contar con movilidad y rapidez en sus cambios</a:t>
            </a:r>
          </a:p>
          <a:p>
            <a:r>
              <a:rPr lang="es-MX" altLang="en-US" sz="2400"/>
              <a:t>     de posiciones de fuego e independencia logística en las primeras acciones.</a:t>
            </a:r>
            <a:endParaRPr lang="es-ES" altLang="en-US" sz="240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57799" y="3754582"/>
            <a:ext cx="998600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2.- La independencia logística estará en estrecha relación con la cantidad de </a:t>
            </a:r>
          </a:p>
          <a:p>
            <a:r>
              <a:rPr lang="es-MX" altLang="en-US" sz="2400"/>
              <a:t>     objetivos planificados para esa UU. de maniobra, los que deben permitir ser</a:t>
            </a:r>
          </a:p>
          <a:p>
            <a:r>
              <a:rPr lang="es-MX" altLang="en-US" sz="2400"/>
              <a:t>     batidos por la munición que transporta la UU. de artillería.</a:t>
            </a:r>
            <a:endParaRPr lang="es-ES" altLang="en-US" sz="240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57799" y="5430982"/>
            <a:ext cx="94177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3.- Por lo general esta misión táctica, se asignará a UU. de artillería liviana.</a:t>
            </a:r>
            <a:endParaRPr lang="es-ES" altLang="en-US" sz="2400"/>
          </a:p>
        </p:txBody>
      </p:sp>
    </p:spTree>
    <p:extLst>
      <p:ext uri="{BB962C8B-B14F-4D97-AF65-F5344CB8AC3E}">
        <p14:creationId xmlns:p14="http://schemas.microsoft.com/office/powerpoint/2010/main" val="40136061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359150" y="883796"/>
            <a:ext cx="2365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>
                <a:latin typeface="Comic Sans MS" panose="030F0702030302020204" pitchFamily="66" charset="0"/>
              </a:rPr>
              <a:t>REFUERZO</a:t>
            </a:r>
            <a:endParaRPr lang="es-ES" altLang="en-US" sz="3200" b="1">
              <a:latin typeface="Comic Sans MS" panose="030F0702030302020204" pitchFamily="66" charset="0"/>
            </a:endParaRPr>
          </a:p>
        </p:txBody>
      </p: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5940425" y="1748984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¿A quien pertenece?</a:t>
            </a:r>
          </a:p>
        </p:txBody>
      </p:sp>
      <p:sp>
        <p:nvSpPr>
          <p:cNvPr id="49" name="Text Box 47"/>
          <p:cNvSpPr txBox="1">
            <a:spLocks noChangeArrowheads="1"/>
          </p:cNvSpPr>
          <p:nvPr/>
        </p:nvSpPr>
        <p:spPr bwMode="auto">
          <a:xfrm>
            <a:off x="5940425" y="2323659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0" name="Text Box 48"/>
          <p:cNvSpPr txBox="1">
            <a:spLocks noChangeArrowheads="1"/>
          </p:cNvSpPr>
          <p:nvPr/>
        </p:nvSpPr>
        <p:spPr bwMode="auto">
          <a:xfrm>
            <a:off x="5940425" y="2899921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  <p:grpSp>
        <p:nvGrpSpPr>
          <p:cNvPr id="51" name="Group 52"/>
          <p:cNvGrpSpPr>
            <a:grpSpLocks/>
          </p:cNvGrpSpPr>
          <p:nvPr/>
        </p:nvGrpSpPr>
        <p:grpSpPr bwMode="auto">
          <a:xfrm>
            <a:off x="642896" y="1748984"/>
            <a:ext cx="3048000" cy="4114800"/>
            <a:chOff x="1728" y="672"/>
            <a:chExt cx="1920" cy="2592"/>
          </a:xfrm>
        </p:grpSpPr>
        <p:sp>
          <p:nvSpPr>
            <p:cNvPr id="52" name="Oval 2"/>
            <p:cNvSpPr>
              <a:spLocks noChangeArrowheads="1"/>
            </p:cNvSpPr>
            <p:nvPr/>
          </p:nvSpPr>
          <p:spPr bwMode="auto">
            <a:xfrm>
              <a:off x="1824" y="672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OBJETIVOS.</a:t>
              </a:r>
              <a:endParaRPr lang="es-ES" altLang="en-US"/>
            </a:p>
          </p:txBody>
        </p:sp>
        <p:grpSp>
          <p:nvGrpSpPr>
            <p:cNvPr id="53" name="Group 3"/>
            <p:cNvGrpSpPr>
              <a:grpSpLocks/>
            </p:cNvGrpSpPr>
            <p:nvPr/>
          </p:nvGrpSpPr>
          <p:grpSpPr bwMode="auto">
            <a:xfrm>
              <a:off x="1728" y="1056"/>
              <a:ext cx="144" cy="1728"/>
              <a:chOff x="1728" y="864"/>
              <a:chExt cx="144" cy="1728"/>
            </a:xfrm>
          </p:grpSpPr>
          <p:sp>
            <p:nvSpPr>
              <p:cNvPr id="97" name="Line 4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5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" name="Line 6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0" name="Line 7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" name="Group 8"/>
            <p:cNvGrpSpPr>
              <a:grpSpLocks/>
            </p:cNvGrpSpPr>
            <p:nvPr/>
          </p:nvGrpSpPr>
          <p:grpSpPr bwMode="auto">
            <a:xfrm>
              <a:off x="2304" y="1056"/>
              <a:ext cx="144" cy="1728"/>
              <a:chOff x="2304" y="864"/>
              <a:chExt cx="144" cy="1728"/>
            </a:xfrm>
          </p:grpSpPr>
          <p:sp>
            <p:nvSpPr>
              <p:cNvPr id="94" name="Line 9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Line 10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Line 11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" name="Group 12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89" name="Group 13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91" name="AutoShape 14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" name="Line 15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3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0" name="Line 17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" name="Group 18"/>
            <p:cNvGrpSpPr>
              <a:grpSpLocks/>
            </p:cNvGrpSpPr>
            <p:nvPr/>
          </p:nvGrpSpPr>
          <p:grpSpPr bwMode="auto">
            <a:xfrm>
              <a:off x="2448" y="2976"/>
              <a:ext cx="432" cy="288"/>
              <a:chOff x="1968" y="2880"/>
              <a:chExt cx="432" cy="288"/>
            </a:xfrm>
          </p:grpSpPr>
          <p:sp>
            <p:nvSpPr>
              <p:cNvPr id="86" name="AutoShape 19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Oval 20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21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" name="Group 22"/>
            <p:cNvGrpSpPr>
              <a:grpSpLocks/>
            </p:cNvGrpSpPr>
            <p:nvPr/>
          </p:nvGrpSpPr>
          <p:grpSpPr bwMode="auto">
            <a:xfrm>
              <a:off x="2928" y="1056"/>
              <a:ext cx="144" cy="1728"/>
              <a:chOff x="2304" y="864"/>
              <a:chExt cx="144" cy="1728"/>
            </a:xfrm>
          </p:grpSpPr>
          <p:sp>
            <p:nvSpPr>
              <p:cNvPr id="83" name="Line 23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Line 24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5" name="Line 25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" name="Group 26"/>
            <p:cNvGrpSpPr>
              <a:grpSpLocks/>
            </p:cNvGrpSpPr>
            <p:nvPr/>
          </p:nvGrpSpPr>
          <p:grpSpPr bwMode="auto">
            <a:xfrm>
              <a:off x="3504" y="1056"/>
              <a:ext cx="144" cy="1728"/>
              <a:chOff x="1728" y="864"/>
              <a:chExt cx="144" cy="1728"/>
            </a:xfrm>
          </p:grpSpPr>
          <p:sp>
            <p:nvSpPr>
              <p:cNvPr id="79" name="Line 27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Line 28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" name="Line 29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" name="Line 30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" name="Group 31"/>
            <p:cNvGrpSpPr>
              <a:grpSpLocks/>
            </p:cNvGrpSpPr>
            <p:nvPr/>
          </p:nvGrpSpPr>
          <p:grpSpPr bwMode="auto">
            <a:xfrm>
              <a:off x="2448" y="2400"/>
              <a:ext cx="384" cy="336"/>
              <a:chOff x="2448" y="3168"/>
              <a:chExt cx="672" cy="480"/>
            </a:xfrm>
          </p:grpSpPr>
          <p:grpSp>
            <p:nvGrpSpPr>
              <p:cNvPr id="74" name="Group 32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76" name="AutoShape 33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7" name="Line 34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8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5" name="Line 36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0" name="Group 37"/>
            <p:cNvGrpSpPr>
              <a:grpSpLocks/>
            </p:cNvGrpSpPr>
            <p:nvPr/>
          </p:nvGrpSpPr>
          <p:grpSpPr bwMode="auto">
            <a:xfrm>
              <a:off x="3120" y="2016"/>
              <a:ext cx="384" cy="336"/>
              <a:chOff x="2448" y="3168"/>
              <a:chExt cx="672" cy="480"/>
            </a:xfrm>
          </p:grpSpPr>
          <p:grpSp>
            <p:nvGrpSpPr>
              <p:cNvPr id="69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71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0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1" name="Group 43"/>
            <p:cNvGrpSpPr>
              <a:grpSpLocks/>
            </p:cNvGrpSpPr>
            <p:nvPr/>
          </p:nvGrpSpPr>
          <p:grpSpPr bwMode="auto">
            <a:xfrm>
              <a:off x="1824" y="2736"/>
              <a:ext cx="432" cy="288"/>
              <a:chOff x="1968" y="2880"/>
              <a:chExt cx="432" cy="288"/>
            </a:xfrm>
          </p:grpSpPr>
          <p:sp>
            <p:nvSpPr>
              <p:cNvPr id="66" name="AutoShape 4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Oval 4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Line 4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2" name="Line 47"/>
            <p:cNvSpPr>
              <a:spLocks noChangeShapeType="1"/>
            </p:cNvSpPr>
            <p:nvPr/>
          </p:nvSpPr>
          <p:spPr bwMode="auto">
            <a:xfrm flipH="1" flipV="1">
              <a:off x="1824" y="960"/>
              <a:ext cx="240" cy="18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48"/>
            <p:cNvSpPr>
              <a:spLocks noChangeShapeType="1"/>
            </p:cNvSpPr>
            <p:nvPr/>
          </p:nvSpPr>
          <p:spPr bwMode="auto">
            <a:xfrm flipV="1">
              <a:off x="2064" y="1008"/>
              <a:ext cx="288" cy="17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49"/>
            <p:cNvSpPr>
              <a:spLocks noChangeShapeType="1"/>
            </p:cNvSpPr>
            <p:nvPr/>
          </p:nvSpPr>
          <p:spPr bwMode="auto">
            <a:xfrm flipH="1" flipV="1">
              <a:off x="1824" y="960"/>
              <a:ext cx="816" cy="206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50"/>
            <p:cNvSpPr>
              <a:spLocks noChangeShapeType="1"/>
            </p:cNvSpPr>
            <p:nvPr/>
          </p:nvSpPr>
          <p:spPr bwMode="auto">
            <a:xfrm flipV="1">
              <a:off x="2688" y="912"/>
              <a:ext cx="864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77596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784" y="1329343"/>
            <a:ext cx="10885031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 smtClean="0"/>
              <a:t> </a:t>
            </a:r>
            <a:r>
              <a:rPr lang="es-CL" altLang="en-US" sz="2400" dirty="0"/>
              <a:t>REFUERZO: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Incrementa el poder de fuego de otra Unidad de artillería en su misión de apoyo. </a:t>
            </a:r>
          </a:p>
          <a:p>
            <a:r>
              <a:rPr lang="es-CL" altLang="en-US" sz="2400" dirty="0"/>
              <a:t>     La que refuerza permanece bajo las ordenes del Comandante.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Normalmente se refuerza a una Unidad de artillería que está cumpliendo la misión </a:t>
            </a:r>
          </a:p>
          <a:p>
            <a:r>
              <a:rPr lang="es-CL" altLang="en-US" sz="2400" dirty="0"/>
              <a:t>     táctica de apoyo directo.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deberá prestar atención a coordinar los sectores de responsabilidad de cada</a:t>
            </a:r>
          </a:p>
          <a:p>
            <a:r>
              <a:rPr lang="es-CL" altLang="en-US" sz="2400" dirty="0"/>
              <a:t>     Unidad de artillería.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coordinará acuciosamente los cambios de posición.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Control de los OA.</a:t>
            </a:r>
          </a:p>
          <a:p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259084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37096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43963" y="961664"/>
            <a:ext cx="92263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Las obligaciones tácticas y logísticas del </a:t>
            </a:r>
            <a:r>
              <a:rPr lang="es-MX" altLang="en-US" sz="2400" dirty="0" err="1"/>
              <a:t>Cdte</a:t>
            </a:r>
            <a:r>
              <a:rPr lang="es-MX" altLang="en-US" sz="2400" dirty="0"/>
              <a:t>. de la </a:t>
            </a:r>
            <a:r>
              <a:rPr lang="es-MX" altLang="en-US" sz="2400" dirty="0" err="1"/>
              <a:t>Fzas</a:t>
            </a:r>
            <a:r>
              <a:rPr lang="es-MX" altLang="en-US" sz="2400" dirty="0"/>
              <a:t>. al asignar a una </a:t>
            </a:r>
          </a:p>
          <a:p>
            <a:r>
              <a:rPr lang="es-MX" altLang="en-US" sz="2400" dirty="0"/>
              <a:t>UU. de artillería serán:</a:t>
            </a:r>
            <a:endParaRPr lang="es-ES" altLang="en-US" sz="24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42046" y="1945615"/>
            <a:ext cx="101358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1.- Coordinación de los sectores de responsabilidad de cada unidad de artillería.</a:t>
            </a:r>
            <a:endParaRPr lang="es-ES" altLang="en-US" sz="24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-3054" y="2453398"/>
            <a:ext cx="1073736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    2.- Coordinar lo movimientos de las UU. de artillería en apoyo directo mientras las </a:t>
            </a:r>
          </a:p>
          <a:p>
            <a:r>
              <a:rPr lang="es-MX" altLang="en-US" sz="2400" dirty="0"/>
              <a:t>         UU. de artillería en apoyo refuerzo satisfacen los requerimientos de apoyo de</a:t>
            </a:r>
          </a:p>
          <a:p>
            <a:r>
              <a:rPr lang="es-MX" altLang="en-US" sz="2400" dirty="0"/>
              <a:t>         fuego.</a:t>
            </a:r>
            <a:endParaRPr lang="es-ES" altLang="en-US" sz="24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50065" y="3475037"/>
            <a:ext cx="1058424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  3.- Para evitar la duplicidad en el batimiento de objetivos, los refuerzos de fuegos</a:t>
            </a:r>
          </a:p>
          <a:p>
            <a:r>
              <a:rPr lang="es-MX" altLang="en-US" sz="2400" dirty="0"/>
              <a:t>       se realizarán cuando la Unidad que esta en apoyo directo, realice un cambio de </a:t>
            </a:r>
          </a:p>
          <a:p>
            <a:r>
              <a:rPr lang="es-MX" altLang="en-US" sz="2400" dirty="0"/>
              <a:t>       posición de fuego, necesite reabastecimiento de munición o combustible o </a:t>
            </a:r>
          </a:p>
          <a:p>
            <a:r>
              <a:rPr lang="es-MX" altLang="en-US" sz="2400" dirty="0"/>
              <a:t>       cuando no pueda realizar los requerimientos de la unidad apoyada debido a la</a:t>
            </a:r>
          </a:p>
          <a:p>
            <a:r>
              <a:rPr lang="es-MX" altLang="en-US" sz="2400" dirty="0"/>
              <a:t>       situación táctica que se vive</a:t>
            </a:r>
            <a:endParaRPr lang="es-ES" altLang="en-US" sz="2400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53359" y="5167745"/>
            <a:ext cx="98263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4.- Control de la situación de los OA., de las respectivas unidades de artillería.</a:t>
            </a:r>
            <a:endParaRPr lang="es-ES" altLang="en-US" sz="2400"/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53359" y="5868119"/>
            <a:ext cx="1002453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5.- Permitir el enlace, en la red de conducción de los fuegos, entre la unidad en</a:t>
            </a:r>
          </a:p>
          <a:p>
            <a:r>
              <a:rPr lang="es-MX" altLang="en-US" sz="2400" dirty="0"/>
              <a:t>     apoyo directo y la unidad de artillería en apoyo de fuego. 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98522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253" y="911873"/>
            <a:ext cx="4437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GENERAL REFUERZO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46100" y="1491311"/>
            <a:ext cx="3113087" cy="5165725"/>
            <a:chOff x="3305" y="1525"/>
            <a:chExt cx="8160" cy="8482"/>
          </a:xfrm>
        </p:grpSpPr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9305" y="6927"/>
              <a:ext cx="1200" cy="4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 flipV="1">
              <a:off x="9305" y="6927"/>
              <a:ext cx="1200" cy="4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9305" y="6927"/>
              <a:ext cx="1200" cy="4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10"/>
            <p:cNvGrpSpPr>
              <a:grpSpLocks/>
            </p:cNvGrpSpPr>
            <p:nvPr/>
          </p:nvGrpSpPr>
          <p:grpSpPr bwMode="auto">
            <a:xfrm>
              <a:off x="3305" y="1525"/>
              <a:ext cx="8160" cy="8482"/>
              <a:chOff x="3305" y="1525"/>
              <a:chExt cx="8160" cy="8482"/>
            </a:xfrm>
          </p:grpSpPr>
          <p:sp>
            <p:nvSpPr>
              <p:cNvPr id="13" name="Oval 11"/>
              <p:cNvSpPr>
                <a:spLocks noChangeArrowheads="1"/>
              </p:cNvSpPr>
              <p:nvPr/>
            </p:nvSpPr>
            <p:spPr bwMode="auto">
              <a:xfrm>
                <a:off x="3504" y="1525"/>
                <a:ext cx="7920" cy="14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es-ES" altLang="en-US" sz="1200" b="1">
                  <a:latin typeface="Times New Roman" panose="02020603050405020304" pitchFamily="18" charset="0"/>
                </a:endParaRPr>
              </a:p>
              <a:p>
                <a:pPr algn="ctr"/>
                <a:r>
                  <a:rPr lang="es-ES" altLang="en-US" sz="2000" b="1">
                    <a:latin typeface="Comic Sans MS" panose="030F0702030302020204" pitchFamily="66" charset="0"/>
                  </a:rPr>
                  <a:t>OBJETIVO.</a:t>
                </a:r>
                <a:endParaRPr lang="es-ES" altLang="en-US" sz="200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" name="Line 12"/>
              <p:cNvSpPr>
                <a:spLocks noChangeShapeType="1"/>
              </p:cNvSpPr>
              <p:nvPr/>
            </p:nvSpPr>
            <p:spPr bwMode="auto">
              <a:xfrm>
                <a:off x="3504" y="2177"/>
                <a:ext cx="0" cy="358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/>
            </p:nvSpPr>
            <p:spPr bwMode="auto">
              <a:xfrm>
                <a:off x="3425" y="6253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/>
            </p:nvSpPr>
            <p:spPr bwMode="auto">
              <a:xfrm>
                <a:off x="5664" y="2992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/>
            </p:nvSpPr>
            <p:spPr bwMode="auto">
              <a:xfrm>
                <a:off x="5585" y="6090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/>
            </p:nvSpPr>
            <p:spPr bwMode="auto">
              <a:xfrm>
                <a:off x="8184" y="2992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/>
            </p:nvSpPr>
            <p:spPr bwMode="auto">
              <a:xfrm>
                <a:off x="8105" y="6112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/>
            </p:nvSpPr>
            <p:spPr bwMode="auto">
              <a:xfrm>
                <a:off x="11424" y="2340"/>
                <a:ext cx="0" cy="32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/>
            </p:nvSpPr>
            <p:spPr bwMode="auto">
              <a:xfrm>
                <a:off x="11345" y="6137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3905" y="6905"/>
                <a:ext cx="1200" cy="46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6305" y="8208"/>
                <a:ext cx="1200" cy="46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/>
            </p:nvSpPr>
            <p:spPr bwMode="auto">
              <a:xfrm>
                <a:off x="11105" y="5949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/>
            </p:nvSpPr>
            <p:spPr bwMode="auto">
              <a:xfrm>
                <a:off x="5465" y="5927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/>
            </p:nvSpPr>
            <p:spPr bwMode="auto">
              <a:xfrm>
                <a:off x="3305" y="5927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/>
            </p:nvSpPr>
            <p:spPr bwMode="auto">
              <a:xfrm>
                <a:off x="3305" y="6090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/>
            </p:nvSpPr>
            <p:spPr bwMode="auto">
              <a:xfrm>
                <a:off x="11105" y="5785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/>
            </p:nvSpPr>
            <p:spPr bwMode="auto">
              <a:xfrm>
                <a:off x="7985" y="5949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/>
            </p:nvSpPr>
            <p:spPr bwMode="auto">
              <a:xfrm>
                <a:off x="3905" y="6905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/>
            </p:nvSpPr>
            <p:spPr bwMode="auto">
              <a:xfrm flipH="1">
                <a:off x="3905" y="6905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/>
            </p:nvSpPr>
            <p:spPr bwMode="auto">
              <a:xfrm>
                <a:off x="6305" y="8208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/>
            </p:nvSpPr>
            <p:spPr bwMode="auto">
              <a:xfrm flipV="1">
                <a:off x="6305" y="8208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/>
            </p:nvSpPr>
            <p:spPr bwMode="auto">
              <a:xfrm>
                <a:off x="4505" y="6742"/>
                <a:ext cx="0" cy="16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/>
            </p:nvSpPr>
            <p:spPr bwMode="auto">
              <a:xfrm>
                <a:off x="6905" y="8067"/>
                <a:ext cx="0" cy="16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6" name="Group 34"/>
              <p:cNvGrpSpPr>
                <a:grpSpLocks/>
              </p:cNvGrpSpPr>
              <p:nvPr/>
            </p:nvGrpSpPr>
            <p:grpSpPr bwMode="auto">
              <a:xfrm>
                <a:off x="3785" y="8382"/>
                <a:ext cx="1200" cy="625"/>
                <a:chOff x="4614" y="12063"/>
                <a:chExt cx="1200" cy="625"/>
              </a:xfrm>
            </p:grpSpPr>
            <p:sp>
              <p:nvSpPr>
                <p:cNvPr id="45" name="Rectangle 35"/>
                <p:cNvSpPr>
                  <a:spLocks noChangeArrowheads="1"/>
                </p:cNvSpPr>
                <p:nvPr/>
              </p:nvSpPr>
              <p:spPr bwMode="auto">
                <a:xfrm>
                  <a:off x="4614" y="12226"/>
                  <a:ext cx="1200" cy="462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" name="Line 36"/>
                <p:cNvSpPr>
                  <a:spLocks noChangeShapeType="1"/>
                </p:cNvSpPr>
                <p:nvPr/>
              </p:nvSpPr>
              <p:spPr bwMode="auto">
                <a:xfrm>
                  <a:off x="5214" y="12063"/>
                  <a:ext cx="0" cy="16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7" name="AutoShape 37"/>
                <p:cNvSpPr>
                  <a:spLocks noChangeArrowheads="1"/>
                </p:cNvSpPr>
                <p:nvPr/>
              </p:nvSpPr>
              <p:spPr bwMode="auto">
                <a:xfrm>
                  <a:off x="5107" y="12325"/>
                  <a:ext cx="227" cy="227"/>
                </a:xfrm>
                <a:prstGeom prst="flowChartConnector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7" name="Group 38"/>
              <p:cNvGrpSpPr>
                <a:grpSpLocks/>
              </p:cNvGrpSpPr>
              <p:nvPr/>
            </p:nvGrpSpPr>
            <p:grpSpPr bwMode="auto">
              <a:xfrm>
                <a:off x="6425" y="9382"/>
                <a:ext cx="1200" cy="625"/>
                <a:chOff x="7734" y="12389"/>
                <a:chExt cx="1200" cy="625"/>
              </a:xfrm>
            </p:grpSpPr>
            <p:sp>
              <p:nvSpPr>
                <p:cNvPr id="42" name="Rectangle 39"/>
                <p:cNvSpPr>
                  <a:spLocks noChangeArrowheads="1"/>
                </p:cNvSpPr>
                <p:nvPr/>
              </p:nvSpPr>
              <p:spPr bwMode="auto">
                <a:xfrm>
                  <a:off x="7734" y="12552"/>
                  <a:ext cx="1200" cy="462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Line 40"/>
                <p:cNvSpPr>
                  <a:spLocks noChangeShapeType="1"/>
                </p:cNvSpPr>
                <p:nvPr/>
              </p:nvSpPr>
              <p:spPr bwMode="auto">
                <a:xfrm>
                  <a:off x="8334" y="12389"/>
                  <a:ext cx="0" cy="16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AutoShape 41"/>
                <p:cNvSpPr>
                  <a:spLocks noChangeArrowheads="1"/>
                </p:cNvSpPr>
                <p:nvPr/>
              </p:nvSpPr>
              <p:spPr bwMode="auto">
                <a:xfrm>
                  <a:off x="8227" y="12651"/>
                  <a:ext cx="227" cy="227"/>
                </a:xfrm>
                <a:prstGeom prst="flowChartConnector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Line 42"/>
              <p:cNvSpPr>
                <a:spLocks noChangeShapeType="1"/>
              </p:cNvSpPr>
              <p:nvPr/>
            </p:nvSpPr>
            <p:spPr bwMode="auto">
              <a:xfrm flipH="1" flipV="1">
                <a:off x="3504" y="2351"/>
                <a:ext cx="960" cy="619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43"/>
              <p:cNvSpPr>
                <a:spLocks noChangeShapeType="1"/>
              </p:cNvSpPr>
              <p:nvPr/>
            </p:nvSpPr>
            <p:spPr bwMode="auto">
              <a:xfrm flipV="1">
                <a:off x="4464" y="3003"/>
                <a:ext cx="1200" cy="554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44"/>
              <p:cNvSpPr>
                <a:spLocks noChangeShapeType="1"/>
              </p:cNvSpPr>
              <p:nvPr/>
            </p:nvSpPr>
            <p:spPr bwMode="auto">
              <a:xfrm flipH="1" flipV="1">
                <a:off x="3425" y="2514"/>
                <a:ext cx="3600" cy="700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45"/>
              <p:cNvSpPr>
                <a:spLocks noChangeShapeType="1"/>
              </p:cNvSpPr>
              <p:nvPr/>
            </p:nvSpPr>
            <p:spPr bwMode="auto">
              <a:xfrm flipV="1">
                <a:off x="7104" y="2351"/>
                <a:ext cx="4320" cy="71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5940425" y="201223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¿A quien pertenece?</a:t>
            </a:r>
          </a:p>
        </p:txBody>
      </p:sp>
      <p:sp>
        <p:nvSpPr>
          <p:cNvPr id="49" name="Text Box 47"/>
          <p:cNvSpPr txBox="1">
            <a:spLocks noChangeArrowheads="1"/>
          </p:cNvSpPr>
          <p:nvPr/>
        </p:nvSpPr>
        <p:spPr bwMode="auto">
          <a:xfrm>
            <a:off x="5940425" y="2586906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0" name="Text Box 48"/>
          <p:cNvSpPr txBox="1">
            <a:spLocks noChangeArrowheads="1"/>
          </p:cNvSpPr>
          <p:nvPr/>
        </p:nvSpPr>
        <p:spPr bwMode="auto">
          <a:xfrm>
            <a:off x="5940425" y="3163168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</p:spTree>
    <p:extLst>
      <p:ext uri="{BB962C8B-B14F-4D97-AF65-F5344CB8AC3E}">
        <p14:creationId xmlns:p14="http://schemas.microsoft.com/office/powerpoint/2010/main" val="25699683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3964" y="1821837"/>
            <a:ext cx="1026621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La artillería es un arma que obra esencialmente por medio de los fuegos, luego todos sus medios deben orientar sus esfuerzos para lograr que éstos sean precisos y oportunos en toda circunstancia.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85800" algn="l"/>
              </a:tabLst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El fuego es uno de los principales medios, y el más flexible, de que dispone el Comandante de la Fuerza para influir en el combate. La oportuna y eficaz acción y concentración de los fuegos en beneficio de la unidad apoyada dependerá de: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 control centralizado al máximo posible.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Eficientes comunicaciones.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Una adecuada observación.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Un efectivo enlace de las unidades de artillería, el CCFA y la unidad apoyada.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472973" y="1144677"/>
            <a:ext cx="4835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</a:pPr>
            <a:r>
              <a:rPr lang="es-ES" alt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LOS FUEGOS DE LA ARTILLERÍA.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167667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1329343"/>
            <a:ext cx="87145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3810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</a:rPr>
              <a:t>Los fuegos de artillería se clasifican atendiendo a su técnica de ejecución, su propósito táctico y al efecto deseado, siendo estos: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Clases de fuegos.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Formas de fuegos.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-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Conceptos técnicos de fuegos.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2658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6364" y="1471550"/>
            <a:ext cx="97120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es-ES" sz="2000" dirty="0">
                <a:ea typeface="Times New Roman" panose="02020603050405020304" pitchFamily="18" charset="0"/>
              </a:rPr>
              <a:t>Clases de fuegos (según su técnica de ejecución): 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228600" indent="-228600" algn="just">
              <a:spcAft>
                <a:spcPts val="0"/>
              </a:spcAft>
            </a:pPr>
            <a:r>
              <a:rPr lang="es-ES" sz="2000" b="1" dirty="0">
                <a:ea typeface="Times New Roman" panose="02020603050405020304" pitchFamily="18" charset="0"/>
              </a:rPr>
              <a:t> 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228600" indent="-2286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</a:rPr>
              <a:t>Es la modalidad que se dispone a la posición de fuego para la ejecución del tiro. Responde a la necesidad de materializar diversas formas técnicas del tiro y de su correcta ejecución es responsable el Comandante de Batería, quien determinará la técnica de ejecución de acuerdo a la situación táctica que viva su unidad, al efecto que desea obtener con el tiro y a la disposición logística de munición con que cuente.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Existen las siguientes clases de fuegos: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pieza.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alas.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ráfagas.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por salvas.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1325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65017" y="1329343"/>
            <a:ext cx="86590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Aft>
                <a:spcPts val="0"/>
              </a:spcAft>
              <a:tabLst>
                <a:tab pos="685800" algn="l"/>
              </a:tabLs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2.- Formas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 fuegos. </a:t>
            </a:r>
            <a:endParaRPr lang="en-US" sz="2000" u="none" strike="noStrike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Corresponde a la denominaciones tácticas que se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emplean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diferenciar y designar todos los fuegos que realiza la artillería durante las diferentes acciones tácticas y fases del combate.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3904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102835"/>
            <a:ext cx="6553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1066800" algn="l"/>
              </a:tabLs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Normalmente en el ataque.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  <a:tabLst>
                <a:tab pos="1447800" algn="l"/>
              </a:tabLst>
            </a:pPr>
            <a:r>
              <a:rPr lang="es-ES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Fuego de preparación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: su propósito es proteger el apresto y la iniciación del ataque de la unidad apoyada. Consiste en el desencadenamiento de intensos fuegos previstos sobre el enemigo a un horario establecido con la finalidad de interrumpir las comunicaciones enemigas, desorganizar sus defensas, destruir sus apoyos logísticos y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neutralizar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sus medios de apoyo de fuego.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7092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77" y="3539836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09176" y="1293315"/>
            <a:ext cx="9214933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CL" altLang="en-US" dirty="0"/>
              <a:t>     Se inician pre hora H, y duran hasta un horario que sea previsto.</a:t>
            </a:r>
          </a:p>
          <a:p>
            <a:endParaRPr lang="es-CL" altLang="en-US" dirty="0"/>
          </a:p>
          <a:p>
            <a:r>
              <a:rPr lang="es-CL" altLang="en-US" dirty="0"/>
              <a:t>     </a:t>
            </a:r>
            <a:r>
              <a:rPr lang="es-CL" altLang="en-US" b="1" dirty="0"/>
              <a:t>¿Cómo se utilizan?</a:t>
            </a:r>
          </a:p>
          <a:p>
            <a:endParaRPr lang="es-CL" altLang="en-US" b="1" dirty="0"/>
          </a:p>
          <a:p>
            <a:r>
              <a:rPr lang="es-CL" altLang="en-US" dirty="0"/>
              <a:t>      Rompo el fuego con las armas de mayor alcance, las de menor calibre se</a:t>
            </a:r>
          </a:p>
          <a:p>
            <a:r>
              <a:rPr lang="es-CL" altLang="en-US" dirty="0"/>
              <a:t>      aproximan al objetivo, una vez que ocupen sus pos. de fuego, las de mayor </a:t>
            </a:r>
          </a:p>
          <a:p>
            <a:r>
              <a:rPr lang="es-CL" altLang="en-US" dirty="0"/>
              <a:t>      calibre avanzan por saltos. Iniciado el asalto se utilizan las armas de menor </a:t>
            </a:r>
          </a:p>
          <a:p>
            <a:r>
              <a:rPr lang="es-CL" altLang="en-US" dirty="0"/>
              <a:t>      calibre, permitiendo disminuir el efecto que podría producir una </a:t>
            </a:r>
            <a:r>
              <a:rPr lang="es-CL" altLang="en-US" dirty="0" err="1"/>
              <a:t>granda</a:t>
            </a:r>
            <a:r>
              <a:rPr lang="es-CL" altLang="en-US" dirty="0"/>
              <a:t> de 155</a:t>
            </a:r>
          </a:p>
          <a:p>
            <a:endParaRPr lang="es-ES" altLang="en-US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88914" y="3909891"/>
            <a:ext cx="794226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En ese momento, además, las Unidades de mayor calibre se pueden utilizar</a:t>
            </a:r>
          </a:p>
          <a:p>
            <a:r>
              <a:rPr lang="es-CL" altLang="en-US" dirty="0"/>
              <a:t>para formar barreras de fuego, dejando sin uso a las reservas.</a:t>
            </a:r>
          </a:p>
          <a:p>
            <a:endParaRPr lang="es-CL" altLang="en-US" dirty="0"/>
          </a:p>
          <a:p>
            <a:r>
              <a:rPr lang="es-CL" altLang="en-US" dirty="0"/>
              <a:t>Para disminuir los efectos de los fuegos de contra preparación, las Unidades,</a:t>
            </a:r>
          </a:p>
          <a:p>
            <a:r>
              <a:rPr lang="es-CL" altLang="en-US" dirty="0"/>
              <a:t>podrán dividirse por partidas.</a:t>
            </a:r>
            <a:endParaRPr lang="es-ES" altLang="en-US" dirty="0"/>
          </a:p>
          <a:p>
            <a:endParaRPr lang="es-ES" altLang="en-US" dirty="0"/>
          </a:p>
        </p:txBody>
      </p:sp>
    </p:spTree>
    <p:extLst>
      <p:ext uri="{BB962C8B-B14F-4D97-AF65-F5344CB8AC3E}">
        <p14:creationId xmlns:p14="http://schemas.microsoft.com/office/powerpoint/2010/main" val="5302427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57200" y="1717771"/>
            <a:ext cx="7855527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47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Normalmente en la Defensa: </a:t>
            </a:r>
            <a:endParaRPr lang="en-US" altLang="en-US" sz="2000" dirty="0"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447800" algn="l"/>
              </a:tabLst>
            </a:pPr>
            <a:r>
              <a:rPr kumimoji="0" lang="en-US" altLang="en-US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1.-</a:t>
            </a:r>
            <a:r>
              <a:rPr kumimoji="0" lang="en-US" altLang="en-US" sz="20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n-US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Fuego de </a:t>
            </a:r>
            <a:r>
              <a:rPr kumimoji="0" lang="es-ES" altLang="en-US" sz="20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contrapreparación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: es un fuego preparado que se ejecuta en forma planificada ante la inminencia del ataque del adversario.  Busca obtener la superioridad artillera, perturbar y desbaratar el ataque del adversario, desorganizar el sistema de mando y control y disminuir su espíritu combativo.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Se descarga normalmente durante el apresto e iniciación del ataque enemigo.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47800" algn="l"/>
              </a:tabLst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Incluye fuego sobre posiciones de artillería y morteros, zonas de apresto, puestos de mando, puestos de observación, puestos adelantados de comunicaciones u otros.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35235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056941" y="910429"/>
            <a:ext cx="806534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000" b="1" dirty="0"/>
              <a:t>LA CONDUCCIÓN TÁCTICA DEL COMANDANTE DE LAS FUERZAS SOBRE SUS</a:t>
            </a:r>
          </a:p>
          <a:p>
            <a:r>
              <a:rPr lang="es-MX" altLang="en-US" sz="2000" b="1" dirty="0"/>
              <a:t> UNIDADES DE ARTILLERÍA DEBERÍA SER DE LA SIGUIENTE FORMA:</a:t>
            </a:r>
            <a:endParaRPr lang="es-ES" altLang="en-US" sz="2000" b="1" dirty="0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522897" y="1805399"/>
            <a:ext cx="795422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1.- Durante la preparación de la defensa, levantar topográficamente y preparar</a:t>
            </a:r>
          </a:p>
          <a:p>
            <a:r>
              <a:rPr lang="es-MX" altLang="en-US" dirty="0"/>
              <a:t>     las defensas de las posiciones de fuego.</a:t>
            </a:r>
          </a:p>
          <a:p>
            <a:r>
              <a:rPr lang="es-MX" altLang="en-US" dirty="0"/>
              <a:t>     Se les asignará áreas de responsabilidad, que le permitan a las baterías ejecutar </a:t>
            </a:r>
          </a:p>
          <a:p>
            <a:r>
              <a:rPr lang="es-MX" altLang="en-US" dirty="0"/>
              <a:t>     cambios de posiciones.</a:t>
            </a:r>
            <a:endParaRPr lang="es-ES" altLang="en-US" dirty="0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522897" y="3097559"/>
            <a:ext cx="777610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2.- Al contar con pocas UU. de Artillería, el </a:t>
            </a:r>
            <a:r>
              <a:rPr lang="es-MX" altLang="en-US" dirty="0" err="1"/>
              <a:t>Cdte</a:t>
            </a:r>
            <a:r>
              <a:rPr lang="es-MX" altLang="en-US" dirty="0"/>
              <a:t>. Trabajará por partidas dentro de</a:t>
            </a:r>
          </a:p>
          <a:p>
            <a:r>
              <a:rPr lang="es-MX" altLang="en-US" dirty="0"/>
              <a:t>     ellas, permitiendo la supervivencia y el apoyo continuo.</a:t>
            </a:r>
            <a:endParaRPr lang="es-ES" altLang="en-US" dirty="0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522897" y="4040105"/>
            <a:ext cx="72571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3.- Fundamental son los acopios de munición y combustible, para un rápido</a:t>
            </a:r>
          </a:p>
          <a:p>
            <a:r>
              <a:rPr lang="es-MX" altLang="en-US" dirty="0"/>
              <a:t>     reabastecimiento.</a:t>
            </a:r>
            <a:endParaRPr lang="es-ES" altLang="en-US" dirty="0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522897" y="5007378"/>
            <a:ext cx="75095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4.- Evitar posesionar a la artillería en la retaguardia del dispositivo, prefiera los</a:t>
            </a:r>
          </a:p>
          <a:p>
            <a:r>
              <a:rPr lang="es-MX" altLang="en-US" dirty="0"/>
              <a:t>     flancos de las posiciones defensivas.</a:t>
            </a:r>
            <a:endParaRPr lang="es-ES" altLang="en-US" dirty="0"/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669925" y="5990839"/>
            <a:ext cx="73625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Las UU. </a:t>
            </a:r>
            <a:r>
              <a:rPr lang="es-MX" altLang="en-US" dirty="0"/>
              <a:t>livianas de artillería, podrán desplegarse apoyando a los puestos</a:t>
            </a:r>
          </a:p>
          <a:p>
            <a:r>
              <a:rPr lang="es-MX" altLang="en-US" dirty="0"/>
              <a:t>     avanzados de combate, para aumentar las capacidades de fuego de estos.</a:t>
            </a:r>
            <a:endParaRPr lang="es-ES" alt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37888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22997" y="1487776"/>
            <a:ext cx="777135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 smtClean="0"/>
              <a:t>2.-   </a:t>
            </a:r>
            <a:r>
              <a:rPr lang="es-CL" altLang="en-US" dirty="0"/>
              <a:t>Fuegos de detención o de barrera:</a:t>
            </a:r>
          </a:p>
          <a:p>
            <a:endParaRPr lang="es-CL" altLang="en-US" dirty="0"/>
          </a:p>
          <a:p>
            <a:r>
              <a:rPr lang="es-CL" altLang="en-US" dirty="0"/>
              <a:t>     Protección de fuego limitada en tiempo y espacio, preparada por la artillería </a:t>
            </a:r>
          </a:p>
          <a:p>
            <a:r>
              <a:rPr lang="es-CL" altLang="en-US" dirty="0"/>
              <a:t>     que realiza el apoyo directo y continuo a los órganos de maniobra de primera</a:t>
            </a:r>
          </a:p>
          <a:p>
            <a:r>
              <a:rPr lang="es-CL" altLang="en-US" dirty="0"/>
              <a:t>     línea.</a:t>
            </a:r>
          </a:p>
          <a:p>
            <a:endParaRPr lang="es-CL" altLang="en-US" dirty="0"/>
          </a:p>
          <a:p>
            <a:r>
              <a:rPr lang="es-CL" altLang="en-US" dirty="0"/>
              <a:t>     Se ejecuta sobre terrenos intermedios entre la zona de apresto del adversario</a:t>
            </a:r>
          </a:p>
          <a:p>
            <a:r>
              <a:rPr lang="es-CL" altLang="en-US" dirty="0"/>
              <a:t>     y el borde delantero y también en el interior del campo principal de combate.</a:t>
            </a:r>
          </a:p>
          <a:p>
            <a:endParaRPr lang="es-CL" altLang="en-US" dirty="0"/>
          </a:p>
          <a:p>
            <a:r>
              <a:rPr lang="es-CL" altLang="en-US" dirty="0"/>
              <a:t>     Su ejecución debe estar técnicamente preparada y los sectores contemplados </a:t>
            </a:r>
          </a:p>
          <a:p>
            <a:r>
              <a:rPr lang="es-CL" altLang="en-US" dirty="0"/>
              <a:t>     como barreras se considerarán como </a:t>
            </a:r>
            <a:r>
              <a:rPr lang="es-CL" altLang="en-US" dirty="0">
                <a:solidFill>
                  <a:srgbClr val="FF0000"/>
                </a:solidFill>
              </a:rPr>
              <a:t>FUEGOS PRIORITARIOS.</a:t>
            </a:r>
          </a:p>
          <a:p>
            <a:endParaRPr lang="es-CL" altLang="en-US" dirty="0"/>
          </a:p>
          <a:p>
            <a:r>
              <a:rPr lang="es-CL" altLang="en-US" dirty="0"/>
              <a:t>     En el campo principal de combate, su propósito es detener la progresión del</a:t>
            </a:r>
          </a:p>
          <a:p>
            <a:r>
              <a:rPr lang="es-CL" altLang="en-US" dirty="0"/>
              <a:t>     ataque adversario dentro del propio dispositivo defensivo.</a:t>
            </a:r>
            <a:endParaRPr lang="es-ES" altLang="en-US" dirty="0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789709" y="5680363"/>
            <a:ext cx="7426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Una barrera de artillería tiene el ancho óptimo cuando corresponda al frente </a:t>
            </a:r>
          </a:p>
          <a:p>
            <a:r>
              <a:rPr lang="es-MX" altLang="en-US" dirty="0"/>
              <a:t>batido por la unidad de artillería en su </a:t>
            </a:r>
            <a:r>
              <a:rPr lang="es-MX" altLang="en-US" dirty="0">
                <a:solidFill>
                  <a:srgbClr val="FF0000"/>
                </a:solidFill>
              </a:rPr>
              <a:t>haz regular, </a:t>
            </a:r>
            <a:r>
              <a:rPr lang="es-MX" altLang="en-US" dirty="0"/>
              <a:t>siendo para los 105 </a:t>
            </a:r>
            <a:r>
              <a:rPr lang="es-MX" altLang="en-US" dirty="0" err="1"/>
              <a:t>mm.</a:t>
            </a:r>
            <a:r>
              <a:rPr lang="es-MX" altLang="en-US" dirty="0"/>
              <a:t>, </a:t>
            </a:r>
          </a:p>
          <a:p>
            <a:r>
              <a:rPr lang="es-MX" altLang="en-US" dirty="0"/>
              <a:t>con cuatro piezas de 120 metros y para los 155 </a:t>
            </a:r>
            <a:r>
              <a:rPr lang="es-MX" altLang="en-US" dirty="0" err="1"/>
              <a:t>mm.</a:t>
            </a:r>
            <a:r>
              <a:rPr lang="es-MX" altLang="en-US" dirty="0"/>
              <a:t>, de 200 metros.</a:t>
            </a:r>
            <a:endParaRPr lang="es-ES" alt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1611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186583" y="1144369"/>
            <a:ext cx="7275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94960" y="2477080"/>
            <a:ext cx="71552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Asignar esta misión a Unidades livianas, debido a su cadencia de fuego.</a:t>
            </a:r>
            <a:endParaRPr lang="es-ES" altLang="en-US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94960" y="2996626"/>
            <a:ext cx="78929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Las UU.AA.MM., darán protección a las UU.AA.LL., mientras esta se cambian de</a:t>
            </a:r>
          </a:p>
          <a:p>
            <a:r>
              <a:rPr lang="es-MX" altLang="en-US"/>
              <a:t>     posición, batiendo objetivos de largo alcance.</a:t>
            </a:r>
            <a:endParaRPr lang="es-ES" altLang="en-US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94961" y="3758625"/>
            <a:ext cx="742164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En los fuegos dentro del dispositivo defensivo, emplear todo el material </a:t>
            </a:r>
          </a:p>
          <a:p>
            <a:r>
              <a:rPr lang="es-MX" altLang="en-US"/>
              <a:t>     disponible, considerando que las piezas de 105 mm., pueden ser utilizadas</a:t>
            </a:r>
          </a:p>
          <a:p>
            <a:r>
              <a:rPr lang="es-MX" altLang="en-US"/>
              <a:t>     como armas antitanques, en tiro directo.</a:t>
            </a:r>
            <a:endParaRPr lang="es-ES" altLang="en-US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10836" y="4793676"/>
            <a:ext cx="769505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Contar con posiciones levantadas topográficamente hacia la retaguardia para</a:t>
            </a:r>
          </a:p>
          <a:p>
            <a:r>
              <a:rPr lang="es-MX" altLang="en-US"/>
              <a:t>     permitir el rápido emplazamiento, tiro y cambio de posición.</a:t>
            </a:r>
            <a:endParaRPr lang="es-ES" altLang="en-U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9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1779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93964" y="1156232"/>
            <a:ext cx="9502088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b="1" dirty="0" smtClean="0"/>
              <a:t> </a:t>
            </a:r>
            <a:r>
              <a:rPr lang="es-CL" altLang="en-US" sz="2400" b="1" dirty="0"/>
              <a:t>Normalmente comunes al ataque, defensa,  y demás acciones tácticas.</a:t>
            </a:r>
          </a:p>
          <a:p>
            <a:endParaRPr lang="es-CL" altLang="en-US" b="1" dirty="0"/>
          </a:p>
          <a:p>
            <a:endParaRPr lang="es-CL" altLang="en-US" dirty="0"/>
          </a:p>
          <a:p>
            <a:r>
              <a:rPr lang="es-CL" altLang="en-US" dirty="0"/>
              <a:t>    1) Fuegos de entorpecimiento:</a:t>
            </a:r>
          </a:p>
          <a:p>
            <a:endParaRPr lang="es-CL" altLang="en-US" dirty="0"/>
          </a:p>
          <a:p>
            <a:r>
              <a:rPr lang="es-CL" altLang="en-US" dirty="0"/>
              <a:t>        Se ejecutan a las mayores distancias que permite el material. Se descarga en </a:t>
            </a:r>
          </a:p>
          <a:p>
            <a:r>
              <a:rPr lang="es-CL" altLang="en-US" dirty="0"/>
              <a:t>        forma sorpresiva.  Es irregular en cuanto a la cantidad de munición, tiempo de</a:t>
            </a:r>
          </a:p>
          <a:p>
            <a:r>
              <a:rPr lang="es-CL" altLang="en-US" dirty="0"/>
              <a:t>        duración y clase de fuego.</a:t>
            </a:r>
          </a:p>
          <a:p>
            <a:endParaRPr lang="es-CL" altLang="en-US" dirty="0"/>
          </a:p>
          <a:p>
            <a:r>
              <a:rPr lang="es-CL" altLang="en-US" dirty="0"/>
              <a:t>        Se prepara sobre puntos de pasos obligados y se ejecuta para retardar el avance </a:t>
            </a:r>
          </a:p>
          <a:p>
            <a:r>
              <a:rPr lang="es-CL" altLang="en-US" dirty="0"/>
              <a:t>        del enemigo y aislar el campo de batalla.</a:t>
            </a:r>
          </a:p>
          <a:p>
            <a:endParaRPr lang="es-CL" altLang="en-US" dirty="0"/>
          </a:p>
          <a:p>
            <a:r>
              <a:rPr lang="es-CL" altLang="en-US" dirty="0"/>
              <a:t>        Su mayor efectividad se logra en la defensa.</a:t>
            </a:r>
          </a:p>
          <a:p>
            <a:endParaRPr lang="es-CL" altLang="en-US" dirty="0"/>
          </a:p>
          <a:p>
            <a:r>
              <a:rPr lang="es-CL" altLang="en-US" dirty="0"/>
              <a:t>        Otra modalidad  de esta forma de fuego es el llamado ¨hostigamiento¨, este tiene </a:t>
            </a:r>
          </a:p>
          <a:p>
            <a:r>
              <a:rPr lang="es-CL" altLang="en-US" dirty="0"/>
              <a:t>        por  objeto perturbar al adversario. Se descarga sobre puestos de mando y acopios</a:t>
            </a:r>
          </a:p>
          <a:p>
            <a:r>
              <a:rPr lang="es-CL" altLang="en-US" dirty="0"/>
              <a:t>        logísticos.</a:t>
            </a:r>
            <a:endParaRPr lang="es-ES" altLang="en-US" dirty="0"/>
          </a:p>
          <a:p>
            <a:endParaRPr lang="es-ES" alt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3964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5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08692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552162" y="1511487"/>
            <a:ext cx="7275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552162" y="2578287"/>
            <a:ext cx="76275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Adelantar a las UU.AA.MM., hacia el borde delantero  de la defensa, manera</a:t>
            </a:r>
          </a:p>
          <a:p>
            <a:r>
              <a:rPr lang="es-MX" altLang="en-US"/>
              <a:t>     de aprovechar el alcance de su material.</a:t>
            </a:r>
            <a:endParaRPr lang="es-ES" altLang="en-US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552162" y="3340286"/>
            <a:ext cx="5844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utilizar estaciones retransmisoras para enlace con los OA.</a:t>
            </a:r>
            <a:endParaRPr lang="es-ES" altLang="en-US"/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52162" y="3819452"/>
            <a:ext cx="71745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Coordinar cruce de las partidas de OA., y de las FF.EE. por el escalón de </a:t>
            </a:r>
          </a:p>
          <a:p>
            <a:r>
              <a:rPr lang="es-MX" altLang="en-US"/>
              <a:t>     seguridad de la defensa.</a:t>
            </a:r>
            <a:endParaRPr lang="es-ES" altLang="en-US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628361" y="4479059"/>
            <a:ext cx="62583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Este tipo de fuego no necesita un gran consumo de munición.</a:t>
            </a:r>
            <a:endParaRPr lang="es-ES" altLang="en-U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28362" y="5123296"/>
            <a:ext cx="72566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Las UU.AA.LL., se mantendrán en sus posiciones originales, previendo su</a:t>
            </a:r>
          </a:p>
          <a:p>
            <a:r>
              <a:rPr lang="es-MX" altLang="en-US"/>
              <a:t>     desplazamiento protegidas por los fuegos de las UU.AA.MM.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3964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9059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793875" y="188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0" y="1059873"/>
            <a:ext cx="814524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     2) Fuegos de contrabatería:</a:t>
            </a:r>
          </a:p>
          <a:p>
            <a:endParaRPr lang="es-CL" altLang="en-US" dirty="0"/>
          </a:p>
          <a:p>
            <a:r>
              <a:rPr lang="es-CL" altLang="en-US" dirty="0"/>
              <a:t>         Ejecutados para neutralizar o destruir la artillería enemiga y lograr la </a:t>
            </a:r>
            <a:r>
              <a:rPr lang="es-CL" altLang="en-US" dirty="0" err="1"/>
              <a:t>superiori</a:t>
            </a:r>
            <a:r>
              <a:rPr lang="es-CL" altLang="en-US" dirty="0"/>
              <a:t>-</a:t>
            </a:r>
          </a:p>
          <a:p>
            <a:r>
              <a:rPr lang="es-CL" altLang="en-US" dirty="0"/>
              <a:t>         dad sobre ellos, pero en un principio solo la neutralización.</a:t>
            </a:r>
          </a:p>
          <a:p>
            <a:endParaRPr lang="es-CL" altLang="en-US" dirty="0"/>
          </a:p>
          <a:p>
            <a:r>
              <a:rPr lang="es-CL" altLang="en-US" dirty="0"/>
              <a:t>         El fuego de contrabatería constituye la tarea básica de la artillería de apoyo </a:t>
            </a:r>
          </a:p>
          <a:p>
            <a:r>
              <a:rPr lang="es-CL" altLang="en-US" dirty="0"/>
              <a:t>         general y el fuego contra morteros a las UU. que se encuentre en apoyo directo.</a:t>
            </a:r>
          </a:p>
          <a:p>
            <a:endParaRPr lang="es-ES" altLang="en-US" dirty="0"/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46075" y="3422073"/>
            <a:ext cx="727519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 dirty="0"/>
              <a:t>LA CONDUCCIÓN TÁCTICA DEL COMANDANTE DE LAS FUERZAS SOBRE SUS</a:t>
            </a:r>
          </a:p>
          <a:p>
            <a:r>
              <a:rPr lang="es-MX" altLang="en-US" b="1" dirty="0"/>
              <a:t> UNIDADES DE ARTILLERÍA DEBERÍA SER DE LA SIGUIENTE FORMA:</a:t>
            </a:r>
            <a:endParaRPr lang="es-ES" altLang="en-US" b="1" dirty="0"/>
          </a:p>
          <a:p>
            <a:endParaRPr lang="es-ES" altLang="en-US" b="1" dirty="0"/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85762" y="4368224"/>
            <a:ext cx="745511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Al solicitar este tipo de fuego, se dará prioridad a estos fuegos dejando de </a:t>
            </a:r>
          </a:p>
          <a:p>
            <a:r>
              <a:rPr lang="es-MX" altLang="en-US"/>
              <a:t>     apoyar a las UU., de maniobra por el periodo que se ejecuten.</a:t>
            </a:r>
            <a:endParaRPr lang="es-ES" altLang="en-US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06400" y="5130224"/>
            <a:ext cx="78507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Se orientarán medios de búsqueda de información a la localización y posterior </a:t>
            </a:r>
          </a:p>
          <a:p>
            <a:r>
              <a:rPr lang="es-MX" altLang="en-US"/>
              <a:t>     reglaje del tiro contra las Unidades de artillería adversaria.</a:t>
            </a:r>
            <a:endParaRPr lang="es-ES" altLang="en-US"/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406400" y="5968424"/>
            <a:ext cx="777828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Las UU., que se encuentren en la defensa, aprovecharán las posiciones</a:t>
            </a:r>
          </a:p>
          <a:p>
            <a:r>
              <a:rPr lang="es-MX" altLang="en-US"/>
              <a:t>     preparadas para soportar el fuego y para dificultar la localización del enemigo.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17990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087563" y="188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87929" y="914273"/>
            <a:ext cx="815402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b="1" dirty="0"/>
              <a:t>d.- Conceptos técnicos de fuego según el efecto deseado en el objetivo.</a:t>
            </a:r>
          </a:p>
          <a:p>
            <a:endParaRPr lang="es-CL" altLang="en-US" b="1" dirty="0"/>
          </a:p>
          <a:p>
            <a:endParaRPr lang="es-CL" altLang="en-US" b="1" dirty="0"/>
          </a:p>
          <a:p>
            <a:r>
              <a:rPr lang="es-CL" altLang="en-US" dirty="0"/>
              <a:t>     1) Fuego de neutralización:</a:t>
            </a:r>
          </a:p>
          <a:p>
            <a:endParaRPr lang="es-CL" altLang="en-US" dirty="0"/>
          </a:p>
          <a:p>
            <a:r>
              <a:rPr lang="es-CL" altLang="en-US" dirty="0"/>
              <a:t>         Reduce la eficiencia del enemigo, interrumpiendo sus movimientos, acciones y </a:t>
            </a:r>
          </a:p>
          <a:p>
            <a:r>
              <a:rPr lang="es-CL" altLang="en-US" dirty="0"/>
              <a:t>         obligándolo a protegerse dificultando con esto su observación e inhabilitándolo </a:t>
            </a:r>
          </a:p>
          <a:p>
            <a:r>
              <a:rPr lang="es-CL" altLang="en-US" dirty="0"/>
              <a:t>         para hacer un buen uso de las armas.</a:t>
            </a:r>
          </a:p>
          <a:p>
            <a:endParaRPr lang="es-CL" altLang="en-US" dirty="0"/>
          </a:p>
          <a:p>
            <a:r>
              <a:rPr lang="es-CL" altLang="en-US" dirty="0"/>
              <a:t>         Se debe utilizar la sorpresa con un volumen repentino y conveniente.     </a:t>
            </a:r>
            <a:endParaRPr lang="es-ES" altLang="en-US" dirty="0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692203" y="4074595"/>
            <a:ext cx="8130687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2) Fuegos de destrucción:</a:t>
            </a:r>
          </a:p>
          <a:p>
            <a:endParaRPr lang="es-CL" altLang="en-US" dirty="0"/>
          </a:p>
          <a:p>
            <a:r>
              <a:rPr lang="es-CL" altLang="en-US" dirty="0"/>
              <a:t>         Persigue las destrucción del material, se realiza contra fortificaciones de campa-</a:t>
            </a:r>
          </a:p>
          <a:p>
            <a:r>
              <a:rPr lang="es-CL" altLang="en-US" dirty="0"/>
              <a:t>         ña, alambradas obstáculos, edificios, posiciones de armas y ubicación de </a:t>
            </a:r>
            <a:r>
              <a:rPr lang="es-CL" altLang="en-US" dirty="0" err="1"/>
              <a:t>reser</a:t>
            </a:r>
            <a:r>
              <a:rPr lang="es-CL" altLang="en-US" dirty="0"/>
              <a:t>-</a:t>
            </a:r>
          </a:p>
          <a:p>
            <a:r>
              <a:rPr lang="es-CL" altLang="en-US" dirty="0"/>
              <a:t>         vas.</a:t>
            </a:r>
          </a:p>
          <a:p>
            <a:endParaRPr lang="es-CL" altLang="en-US" dirty="0"/>
          </a:p>
          <a:p>
            <a:r>
              <a:rPr lang="es-CL" altLang="en-US" dirty="0"/>
              <a:t>         Se realiza contra fortificaciones de campaña, alambradas obstáculos, edificios,</a:t>
            </a:r>
          </a:p>
          <a:p>
            <a:r>
              <a:rPr lang="es-CL" altLang="en-US" dirty="0"/>
              <a:t>         posiciones de armas, ubicación de reserva etc.</a:t>
            </a:r>
            <a:endParaRPr lang="es-ES" altLang="en-US" dirty="0"/>
          </a:p>
          <a:p>
            <a:endParaRPr lang="es-ES" alt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1418" y="1011382"/>
            <a:ext cx="2258723" cy="240930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1411" y="3396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7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956" y="33043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6931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71945" y="1433946"/>
            <a:ext cx="755136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Otras modalidades del fuegos de destrucción son:</a:t>
            </a:r>
          </a:p>
          <a:p>
            <a:endParaRPr lang="es-CL" altLang="en-US" dirty="0"/>
          </a:p>
          <a:p>
            <a:r>
              <a:rPr lang="es-CL" altLang="en-US" dirty="0"/>
              <a:t>a) Fuego de asalto: Fuego indirecto que se emplea para la destrucción de casa-</a:t>
            </a:r>
          </a:p>
          <a:p>
            <a:r>
              <a:rPr lang="es-CL" altLang="en-US" dirty="0"/>
              <a:t>    matas y protecciones ubicadas en pendientes.</a:t>
            </a:r>
          </a:p>
          <a:p>
            <a:endParaRPr lang="es-CL" altLang="en-US" dirty="0"/>
          </a:p>
          <a:p>
            <a:r>
              <a:rPr lang="es-CL" altLang="en-US" dirty="0"/>
              <a:t>b) Fuegos de aniquilamiento: Busca sólo el exterminio del personal enemigo.</a:t>
            </a:r>
            <a:endParaRPr lang="es-ES" altLang="en-US" dirty="0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671945" y="3616036"/>
            <a:ext cx="781707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dirty="0"/>
              <a:t>3) Fuegos de cegamiento:</a:t>
            </a:r>
          </a:p>
          <a:p>
            <a:endParaRPr lang="es-CL" altLang="en-US" dirty="0"/>
          </a:p>
          <a:p>
            <a:r>
              <a:rPr lang="es-CL" altLang="en-US" dirty="0"/>
              <a:t>    Persigue impedir la observación enemiga en momentos decisivos del combate, </a:t>
            </a:r>
          </a:p>
          <a:p>
            <a:r>
              <a:rPr lang="es-CL" altLang="en-US" dirty="0"/>
              <a:t>    para tal efecto se forman y mantiene nubes de cegamiento por medio de </a:t>
            </a:r>
          </a:p>
          <a:p>
            <a:r>
              <a:rPr lang="es-CL" altLang="en-US" dirty="0"/>
              <a:t>    proyectiles fumígenos.</a:t>
            </a:r>
          </a:p>
          <a:p>
            <a:endParaRPr lang="es-CL" altLang="en-US" dirty="0"/>
          </a:p>
          <a:p>
            <a:r>
              <a:rPr lang="es-CL" altLang="en-US" dirty="0"/>
              <a:t>4) Fuegos varios:</a:t>
            </a:r>
          </a:p>
          <a:p>
            <a:endParaRPr lang="es-CL" altLang="en-US" dirty="0"/>
          </a:p>
          <a:p>
            <a:r>
              <a:rPr lang="es-CL" altLang="en-US" dirty="0"/>
              <a:t>    Se emplean para la iluminación del campo de combate, para la emisión de </a:t>
            </a:r>
          </a:p>
          <a:p>
            <a:r>
              <a:rPr lang="es-CL" altLang="en-US" dirty="0"/>
              <a:t>    agresivos químicos, diseminar minas </a:t>
            </a:r>
            <a:r>
              <a:rPr lang="es-CL" altLang="en-US" dirty="0" err="1"/>
              <a:t>esparcibles</a:t>
            </a:r>
            <a:r>
              <a:rPr lang="es-CL" altLang="en-US" dirty="0"/>
              <a:t> y señalización.</a:t>
            </a:r>
            <a:endParaRPr lang="es-ES" alt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7549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059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021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28162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033342" y="962891"/>
            <a:ext cx="50011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CUADRO RESUMEN DE LOS FUEGOS DE ARTILLERIA.</a:t>
            </a:r>
            <a:endParaRPr lang="es-ES" altLang="en-US" dirty="0"/>
          </a:p>
        </p:txBody>
      </p:sp>
      <p:graphicFrame>
        <p:nvGraphicFramePr>
          <p:cNvPr id="6455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18043"/>
              </p:ext>
            </p:extLst>
          </p:nvPr>
        </p:nvGraphicFramePr>
        <p:xfrm>
          <a:off x="304799" y="1524000"/>
          <a:ext cx="8458200" cy="5079631"/>
        </p:xfrm>
        <a:graphic>
          <a:graphicData uri="http://schemas.openxmlformats.org/drawingml/2006/table">
            <a:tbl>
              <a:tblPr/>
              <a:tblGrid>
                <a:gridCol w="2870200">
                  <a:extLst>
                    <a:ext uri="{9D8B030D-6E8A-4147-A177-3AD203B41FA5}">
                      <a16:colId xmlns:a16="http://schemas.microsoft.com/office/drawing/2014/main" val="737446678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1730282606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3936097802"/>
                    </a:ext>
                  </a:extLst>
                </a:gridCol>
              </a:tblGrid>
              <a:tr h="3552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CLASES DE FUEGO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FORMAS DE FUEGO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EFECTO DESEADO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539530"/>
                  </a:ext>
                </a:extLst>
              </a:tr>
              <a:tr h="1066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Técnicas de ejecución.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Responsabilidad Cmdte. De Batería.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Propósito táctico.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Según la acción táctica o fase: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Conceptos técnicos o efecto deseado en el objetivo.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6403785"/>
                  </a:ext>
                </a:extLst>
              </a:tr>
              <a:tr h="3657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pieza.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alas.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ráfagas.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Por salvas.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 el ataque: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Preparación.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 la defensa: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Contra preparación.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Detención o barrera.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Peligro.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Comunes en ataque/ defensa y demás acc. Tácticas: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Entorpecimiento.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Interdicción.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Hostigamiento.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Contrabatería.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- De apoyo.</a:t>
                      </a:r>
                      <a:endParaRPr kumimoji="0" lang="es-E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Neutralización.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Destrucción.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 asalto.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Aniquilamiento.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De cegamiento.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Iluminación.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Químicos.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Señalización.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MX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 Sembrado de minas.</a:t>
                      </a:r>
                      <a:endParaRPr kumimoji="0" lang="es-E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54425"/>
                  </a:ext>
                </a:extLst>
              </a:tr>
            </a:tbl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7389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mimetism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982" y="-3175"/>
            <a:ext cx="11790218" cy="6859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810001" y="914401"/>
            <a:ext cx="37405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3200" dirty="0">
                <a:solidFill>
                  <a:srgbClr val="FF0000"/>
                </a:solidFill>
              </a:rPr>
              <a:t>POSICION DE FUEGO.</a:t>
            </a:r>
            <a:endParaRPr lang="es-ES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99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276600" y="1704106"/>
            <a:ext cx="51936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b="1"/>
              <a:t>A.- RECONOCIMIENTO DE UNA POSICION DE FUEGO.</a:t>
            </a:r>
            <a:endParaRPr lang="es-ES" altLang="en-US" b="1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981200" y="2389906"/>
            <a:ext cx="794012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El Cdte. De Batería con la partida topográfica, tomando como referencia el Plan</a:t>
            </a:r>
          </a:p>
          <a:p>
            <a:r>
              <a:rPr lang="es-MX" altLang="en-US"/>
              <a:t>     de Fuegos de Apoyo y El Esquema de Maniobra de la Unidad apoyada, estudian </a:t>
            </a:r>
          </a:p>
          <a:p>
            <a:r>
              <a:rPr lang="es-MX" altLang="en-US"/>
              <a:t>     detalladamente la carta topográfica del área comprometida, con el objeto de :</a:t>
            </a:r>
            <a:endParaRPr lang="es-ES" altLang="en-US"/>
          </a:p>
        </p:txBody>
      </p:sp>
      <p:grpSp>
        <p:nvGrpSpPr>
          <p:cNvPr id="65552" name="Group 16"/>
          <p:cNvGrpSpPr>
            <a:grpSpLocks/>
          </p:cNvGrpSpPr>
          <p:nvPr/>
        </p:nvGrpSpPr>
        <p:grpSpPr bwMode="auto">
          <a:xfrm>
            <a:off x="4038600" y="3837709"/>
            <a:ext cx="3505200" cy="646113"/>
            <a:chOff x="1776" y="1536"/>
            <a:chExt cx="2208" cy="407"/>
          </a:xfrm>
        </p:grpSpPr>
        <p:sp>
          <p:nvSpPr>
            <p:cNvPr id="65542" name="AutoShape 6"/>
            <p:cNvSpPr>
              <a:spLocks noChangeArrowheads="1"/>
            </p:cNvSpPr>
            <p:nvPr/>
          </p:nvSpPr>
          <p:spPr bwMode="auto">
            <a:xfrm>
              <a:off x="1776" y="1536"/>
              <a:ext cx="220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5" name="Text Box 9"/>
            <p:cNvSpPr txBox="1">
              <a:spLocks noChangeArrowheads="1"/>
            </p:cNvSpPr>
            <p:nvPr/>
          </p:nvSpPr>
          <p:spPr bwMode="auto">
            <a:xfrm>
              <a:off x="1872" y="1536"/>
              <a:ext cx="1873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Localizar posibles áreas de PF.</a:t>
              </a:r>
            </a:p>
            <a:p>
              <a:r>
                <a:rPr lang="es-MX" altLang="en-US"/>
                <a:t> principales y secundarias</a:t>
              </a:r>
              <a:endParaRPr lang="es-ES" altLang="en-US"/>
            </a:p>
          </p:txBody>
        </p:sp>
      </p:grpSp>
      <p:grpSp>
        <p:nvGrpSpPr>
          <p:cNvPr id="65555" name="Group 19"/>
          <p:cNvGrpSpPr>
            <a:grpSpLocks/>
          </p:cNvGrpSpPr>
          <p:nvPr/>
        </p:nvGrpSpPr>
        <p:grpSpPr bwMode="auto">
          <a:xfrm>
            <a:off x="1828800" y="4904510"/>
            <a:ext cx="3657600" cy="646113"/>
            <a:chOff x="192" y="2160"/>
            <a:chExt cx="2304" cy="407"/>
          </a:xfrm>
        </p:grpSpPr>
        <p:sp>
          <p:nvSpPr>
            <p:cNvPr id="65546" name="AutoShape 10"/>
            <p:cNvSpPr>
              <a:spLocks noChangeArrowheads="1"/>
            </p:cNvSpPr>
            <p:nvPr/>
          </p:nvSpPr>
          <p:spPr bwMode="auto">
            <a:xfrm>
              <a:off x="192" y="2160"/>
              <a:ext cx="2304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9" name="Text Box 13"/>
            <p:cNvSpPr txBox="1">
              <a:spLocks noChangeArrowheads="1"/>
            </p:cNvSpPr>
            <p:nvPr/>
          </p:nvSpPr>
          <p:spPr bwMode="auto">
            <a:xfrm>
              <a:off x="192" y="2160"/>
              <a:ext cx="2135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Ubicación de puntos de referencia</a:t>
              </a:r>
            </a:p>
            <a:p>
              <a:r>
                <a:rPr lang="es-MX" altLang="en-US"/>
                <a:t> y áreas críticas.</a:t>
              </a:r>
              <a:endParaRPr lang="es-ES" altLang="en-US"/>
            </a:p>
          </p:txBody>
        </p:sp>
      </p:grpSp>
      <p:grpSp>
        <p:nvGrpSpPr>
          <p:cNvPr id="65553" name="Group 17"/>
          <p:cNvGrpSpPr>
            <a:grpSpLocks/>
          </p:cNvGrpSpPr>
          <p:nvPr/>
        </p:nvGrpSpPr>
        <p:grpSpPr bwMode="auto">
          <a:xfrm>
            <a:off x="7467600" y="4904510"/>
            <a:ext cx="2362200" cy="646113"/>
            <a:chOff x="4128" y="2160"/>
            <a:chExt cx="1488" cy="407"/>
          </a:xfrm>
        </p:grpSpPr>
        <p:sp>
          <p:nvSpPr>
            <p:cNvPr id="65547" name="AutoShape 11"/>
            <p:cNvSpPr>
              <a:spLocks noChangeArrowheads="1"/>
            </p:cNvSpPr>
            <p:nvPr/>
          </p:nvSpPr>
          <p:spPr bwMode="auto">
            <a:xfrm>
              <a:off x="4128" y="2160"/>
              <a:ext cx="148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50" name="Text Box 14"/>
            <p:cNvSpPr txBox="1">
              <a:spLocks noChangeArrowheads="1"/>
            </p:cNvSpPr>
            <p:nvPr/>
          </p:nvSpPr>
          <p:spPr bwMode="auto">
            <a:xfrm>
              <a:off x="4272" y="2160"/>
              <a:ext cx="1227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Preparar orden de </a:t>
              </a:r>
            </a:p>
            <a:p>
              <a:r>
                <a:rPr lang="es-MX" altLang="en-US"/>
                <a:t>reconocimiento.</a:t>
              </a:r>
              <a:endParaRPr lang="es-ES" altLang="en-US"/>
            </a:p>
          </p:txBody>
        </p:sp>
      </p:grpSp>
      <p:grpSp>
        <p:nvGrpSpPr>
          <p:cNvPr id="65554" name="Group 18"/>
          <p:cNvGrpSpPr>
            <a:grpSpLocks/>
          </p:cNvGrpSpPr>
          <p:nvPr/>
        </p:nvGrpSpPr>
        <p:grpSpPr bwMode="auto">
          <a:xfrm>
            <a:off x="3810000" y="6123706"/>
            <a:ext cx="4038600" cy="641350"/>
            <a:chOff x="1632" y="2640"/>
            <a:chExt cx="2544" cy="404"/>
          </a:xfrm>
        </p:grpSpPr>
        <p:sp>
          <p:nvSpPr>
            <p:cNvPr id="65548" name="AutoShape 12"/>
            <p:cNvSpPr>
              <a:spLocks noChangeArrowheads="1"/>
            </p:cNvSpPr>
            <p:nvPr/>
          </p:nvSpPr>
          <p:spPr bwMode="auto">
            <a:xfrm>
              <a:off x="1632" y="2640"/>
              <a:ext cx="2448" cy="384"/>
            </a:xfrm>
            <a:prstGeom prst="flowChartAlternate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51" name="Text Box 15"/>
            <p:cNvSpPr txBox="1">
              <a:spLocks noChangeArrowheads="1"/>
            </p:cNvSpPr>
            <p:nvPr/>
          </p:nvSpPr>
          <p:spPr bwMode="auto">
            <a:xfrm>
              <a:off x="1680" y="2640"/>
              <a:ext cx="249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MX" altLang="en-US"/>
                <a:t>Preparar la orden de levantamiento </a:t>
              </a:r>
            </a:p>
            <a:p>
              <a:r>
                <a:rPr lang="es-MX" altLang="en-US"/>
                <a:t>topográfico.</a:t>
              </a:r>
              <a:endParaRPr lang="es-ES" altLang="en-U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79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309706" y="2199988"/>
            <a:ext cx="49998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2.- CARACTERISTICAS DE UNA POSICION DE FUEGO.</a:t>
            </a:r>
            <a:endParaRPr lang="es-ES" altLang="en-US" dirty="0"/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087580" y="5978238"/>
            <a:ext cx="358591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Buenas vías de acceso y de escape.</a:t>
            </a:r>
            <a:endParaRPr lang="es-ES" altLang="en-US"/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995506" y="3038188"/>
            <a:ext cx="49532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Amplia, que permita las dispersión de los medios.</a:t>
            </a:r>
            <a:endParaRPr lang="es-ES" altLang="en-US"/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995505" y="3647788"/>
            <a:ext cx="29552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Protección y encubrimiento.</a:t>
            </a:r>
            <a:endParaRPr lang="es-ES" altLang="en-US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011381" y="4149438"/>
            <a:ext cx="43580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Consistencia del terreno. (trabajo de tierra)</a:t>
            </a:r>
            <a:endParaRPr lang="es-ES" altLang="en-US"/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1087580" y="4682838"/>
            <a:ext cx="12466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Ventilada.</a:t>
            </a:r>
            <a:endParaRPr lang="es-ES" altLang="en-US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071706" y="5247988"/>
            <a:ext cx="31989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Facilidades para el mimetismo.</a:t>
            </a:r>
            <a:endParaRPr lang="es-ES" alt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1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688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utoUpdateAnimBg="0"/>
      <p:bldP spid="66563" grpId="0" autoUpdateAnimBg="0"/>
      <p:bldP spid="66565" grpId="0" autoUpdateAnimBg="0"/>
      <p:bldP spid="66566" grpId="0" autoUpdateAnimBg="0"/>
      <p:bldP spid="66567" grpId="0" autoUpdateAnimBg="0"/>
      <p:bldP spid="66568" grpId="0" autoUpdateAnimBg="0"/>
      <p:bldP spid="66569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38306" y="1548825"/>
            <a:ext cx="56936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ORGANIZACIÓN PARA EL RECONOCIMIENTO DE UNA PF.</a:t>
            </a:r>
            <a:endParaRPr lang="es-ES" altLang="en-US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73180" y="4488875"/>
            <a:ext cx="758977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Cuando se realice una OA., la patrulla de recon. desembarcará con las primeras</a:t>
            </a:r>
          </a:p>
          <a:p>
            <a:r>
              <a:rPr lang="es-MX" altLang="en-US"/>
              <a:t> tropas, por lo que no es aconsejable incluir al OF. de emplazamiento, por lo</a:t>
            </a:r>
          </a:p>
          <a:p>
            <a:r>
              <a:rPr lang="es-MX" altLang="en-US"/>
              <a:t> que se considerará al siguiente personal</a:t>
            </a:r>
            <a:endParaRPr lang="es-ES" altLang="en-US"/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230581" y="5936675"/>
            <a:ext cx="20427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Partida Topográfica.</a:t>
            </a:r>
          </a:p>
          <a:p>
            <a:endParaRPr lang="es-MX" altLang="en-US"/>
          </a:p>
          <a:p>
            <a:r>
              <a:rPr lang="es-MX" altLang="en-US"/>
              <a:t>Un guía por pieza.</a:t>
            </a:r>
            <a:endParaRPr lang="es-ES" altLang="en-US"/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1087580" y="2355275"/>
            <a:ext cx="32004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n-US"/>
          </a:p>
          <a:p>
            <a:pPr algn="ctr"/>
            <a:r>
              <a:rPr lang="es-MX" altLang="en-US">
                <a:solidFill>
                  <a:srgbClr val="FFFF00"/>
                </a:solidFill>
              </a:rPr>
              <a:t>Oficial de emplazamiento.</a:t>
            </a:r>
          </a:p>
          <a:p>
            <a:pPr algn="ctr"/>
            <a:endParaRPr lang="es-ES" altLang="en-US">
              <a:solidFill>
                <a:srgbClr val="FFFF00"/>
              </a:solidFill>
            </a:endParaRPr>
          </a:p>
        </p:txBody>
      </p:sp>
      <p:sp>
        <p:nvSpPr>
          <p:cNvPr id="67591" name="AutoShape 7"/>
          <p:cNvSpPr>
            <a:spLocks noChangeArrowheads="1"/>
          </p:cNvSpPr>
          <p:nvPr/>
        </p:nvSpPr>
        <p:spPr bwMode="auto">
          <a:xfrm>
            <a:off x="2535380" y="2964875"/>
            <a:ext cx="32004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n-US"/>
          </a:p>
          <a:p>
            <a:pPr algn="ctr"/>
            <a:r>
              <a:rPr lang="es-MX" altLang="en-US">
                <a:solidFill>
                  <a:srgbClr val="FFFF00"/>
                </a:solidFill>
              </a:rPr>
              <a:t>Partida Topográfica.</a:t>
            </a:r>
          </a:p>
          <a:p>
            <a:pPr algn="ctr"/>
            <a:endParaRPr lang="es-ES" altLang="en-US">
              <a:solidFill>
                <a:srgbClr val="FFFF00"/>
              </a:solidFill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3373580" y="3574475"/>
            <a:ext cx="4495800" cy="4572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altLang="en-US">
                <a:solidFill>
                  <a:srgbClr val="FFFF00"/>
                </a:solidFill>
              </a:rPr>
              <a:t>Un amunicionador y un cargador por pieza</a:t>
            </a:r>
            <a:r>
              <a:rPr lang="es-MX" altLang="en-US"/>
              <a:t>.</a:t>
            </a:r>
            <a:endParaRPr lang="es-ES" altLang="en-U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0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09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utoUpdateAnimBg="0"/>
      <p:bldP spid="67589" grpId="0" autoUpdateAnimBg="0"/>
      <p:bldP spid="67590" grpId="0" animBg="1" autoUpdateAnimBg="0"/>
      <p:bldP spid="67591" grpId="0" animBg="1" autoUpdateAnimBg="0"/>
      <p:bldP spid="67592" grpId="0" animBg="1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780756" y="1264803"/>
            <a:ext cx="58165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PROCEDIMIENTO PARA EL RECONOCIMIENTO DE UNA PF.</a:t>
            </a:r>
            <a:endParaRPr lang="es-ES" altLang="en-US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025230" y="2047585"/>
            <a:ext cx="63089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>
                <a:solidFill>
                  <a:srgbClr val="FF0000"/>
                </a:solidFill>
              </a:rPr>
              <a:t>a.- Desplazarse al área seleccionada, de acuerdo a la ruta elegida.</a:t>
            </a:r>
          </a:p>
          <a:p>
            <a:endParaRPr lang="es-MX" altLang="en-US" dirty="0">
              <a:solidFill>
                <a:srgbClr val="FF0000"/>
              </a:solidFill>
            </a:endParaRPr>
          </a:p>
          <a:p>
            <a:r>
              <a:rPr lang="es-MX" altLang="en-US" dirty="0">
                <a:solidFill>
                  <a:srgbClr val="FF0000"/>
                </a:solidFill>
              </a:rPr>
              <a:t>b.- Ocupar un área de reunión.</a:t>
            </a:r>
            <a:endParaRPr lang="es-ES" altLang="en-US" dirty="0">
              <a:solidFill>
                <a:srgbClr val="FF0000"/>
              </a:solidFill>
            </a:endParaRP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025230" y="3266785"/>
            <a:ext cx="658577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c.- El elemento de seguridad verificará el sector.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d.- Una vez asegurado, se procede a su reconocimiento y marcación.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1101430" y="4530436"/>
            <a:ext cx="71645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e.- La partida topográfica obtiene las coordenadas del centro de la batería.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f.- El Of. de emplazamiento marca la posición de cada una de las piezas,</a:t>
            </a:r>
          </a:p>
          <a:p>
            <a:r>
              <a:rPr lang="es-MX" altLang="en-US">
                <a:solidFill>
                  <a:srgbClr val="FF0000"/>
                </a:solidFill>
              </a:rPr>
              <a:t>    dejando un sirviente en el lugar.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1025230" y="6054436"/>
            <a:ext cx="72407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g.- El Of. de emplazamiento da a conocer al personal de marcación, el APF., </a:t>
            </a:r>
          </a:p>
          <a:p>
            <a:r>
              <a:rPr lang="es-MX" altLang="en-US">
                <a:solidFill>
                  <a:srgbClr val="FF0000"/>
                </a:solidFill>
              </a:rPr>
              <a:t>     con un punto de referencia.</a:t>
            </a:r>
            <a:endParaRPr lang="es-ES" altLang="en-US">
              <a:solidFill>
                <a:srgbClr val="FF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9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83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autoUpdateAnimBg="0"/>
      <p:bldP spid="75780" grpId="0" autoUpdateAnimBg="0"/>
      <p:bldP spid="75781" grpId="0" autoUpdateAnimBg="0"/>
      <p:bldP spid="75782" grpId="0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752600" y="2286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831273" y="1966914"/>
            <a:ext cx="792627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>
                <a:solidFill>
                  <a:srgbClr val="FF0000"/>
                </a:solidFill>
              </a:rPr>
              <a:t>h.- Quedan en la posición de fuego:</a:t>
            </a:r>
          </a:p>
          <a:p>
            <a:endParaRPr lang="es-MX" altLang="en-US" dirty="0">
              <a:solidFill>
                <a:srgbClr val="FF0000"/>
              </a:solidFill>
            </a:endParaRPr>
          </a:p>
          <a:p>
            <a:r>
              <a:rPr lang="es-MX" altLang="en-US" dirty="0">
                <a:solidFill>
                  <a:srgbClr val="FF0000"/>
                </a:solidFill>
              </a:rPr>
              <a:t>     - Of. Emplazamiento.</a:t>
            </a:r>
          </a:p>
          <a:p>
            <a:r>
              <a:rPr lang="es-MX" altLang="en-US" dirty="0">
                <a:solidFill>
                  <a:srgbClr val="FF0000"/>
                </a:solidFill>
              </a:rPr>
              <a:t>     - Calculistas Topo.  y jalonero.</a:t>
            </a:r>
          </a:p>
          <a:p>
            <a:r>
              <a:rPr lang="es-MX" altLang="en-US" dirty="0">
                <a:solidFill>
                  <a:srgbClr val="FF0000"/>
                </a:solidFill>
              </a:rPr>
              <a:t>     - Un servidor por pieza, para la marcación de la posición de la pieza y seguridad.</a:t>
            </a:r>
            <a:endParaRPr lang="es-ES" altLang="en-US" dirty="0">
              <a:solidFill>
                <a:srgbClr val="FF0000"/>
              </a:solidFill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891598" y="4132264"/>
            <a:ext cx="643439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>
                <a:solidFill>
                  <a:srgbClr val="FF0000"/>
                </a:solidFill>
              </a:rPr>
              <a:t>i.- Regresan al área de apresto de la Batería como partida de guías:</a:t>
            </a:r>
          </a:p>
          <a:p>
            <a:r>
              <a:rPr lang="es-MX" altLang="en-US">
                <a:solidFill>
                  <a:srgbClr val="FF0000"/>
                </a:solidFill>
              </a:rPr>
              <a:t>   </a:t>
            </a:r>
          </a:p>
          <a:p>
            <a:r>
              <a:rPr lang="es-MX" altLang="en-US">
                <a:solidFill>
                  <a:srgbClr val="FF0000"/>
                </a:solidFill>
              </a:rPr>
              <a:t>    - El jefe de la partida Topográfica y un jalonero.</a:t>
            </a:r>
          </a:p>
          <a:p>
            <a:endParaRPr lang="es-MX" altLang="en-US">
              <a:solidFill>
                <a:srgbClr val="FF0000"/>
              </a:solidFill>
            </a:endParaRPr>
          </a:p>
          <a:p>
            <a:r>
              <a:rPr lang="es-MX" altLang="en-US">
                <a:solidFill>
                  <a:srgbClr val="FF0000"/>
                </a:solidFill>
              </a:rPr>
              <a:t>    - Los cuatro soldados restantes de las piezas.</a:t>
            </a:r>
            <a:endParaRPr lang="es-ES" altLang="en-US">
              <a:solidFill>
                <a:srgbClr val="FF0000"/>
              </a:solidFill>
            </a:endParaRPr>
          </a:p>
          <a:p>
            <a:endParaRPr lang="es-ES" altLang="en-US">
              <a:solidFill>
                <a:srgbClr val="FF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7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2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utoUpdateAnimBg="0"/>
      <p:bldP spid="68612" grpId="0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2574925" y="41275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33244" y="1115597"/>
            <a:ext cx="42587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5.- OCUPACION DE LA POSICION DE FUEGO.</a:t>
            </a:r>
            <a:endParaRPr lang="es-ES" altLang="en-US" dirty="0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590443" y="1953797"/>
            <a:ext cx="34180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Ocupación del área de apresto.</a:t>
            </a:r>
            <a:endParaRPr lang="es-ES" altLang="en-US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438043" y="2791997"/>
            <a:ext cx="777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AutoNum type="arabicParenR"/>
            </a:pPr>
            <a:r>
              <a:rPr lang="es-MX" altLang="en-US">
                <a:latin typeface="Tahoma" panose="020B0604030504040204" pitchFamily="34" charset="0"/>
              </a:rPr>
              <a:t>En el A.A., personal se mantiene embarcado en los vehículos, mantener</a:t>
            </a:r>
          </a:p>
          <a:p>
            <a:r>
              <a:rPr lang="es-MX" altLang="en-US">
                <a:latin typeface="Tahoma" panose="020B0604030504040204" pitchFamily="34" charset="0"/>
              </a:rPr>
              <a:t>     vigilancia aérea y terrestre.</a:t>
            </a:r>
            <a:endParaRPr lang="es-ES" altLang="en-US">
              <a:latin typeface="Tahoma" panose="020B0604030504040204" pitchFamily="34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38044" y="3692238"/>
            <a:ext cx="72989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2) Todo alto en la ruta o camino debe ser en un área protegida y a cubierto, </a:t>
            </a:r>
          </a:p>
          <a:p>
            <a:r>
              <a:rPr lang="es-MX" altLang="en-US"/>
              <a:t>    el personal cubrirá seguridad perimétrica. </a:t>
            </a:r>
            <a:endParaRPr lang="es-ES" altLang="en-US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524452" y="4759038"/>
            <a:ext cx="68121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3) Se adelanta una partida de reconocimiento, compuesta por el Of. de</a:t>
            </a:r>
          </a:p>
          <a:p>
            <a:r>
              <a:rPr lang="es-MX" altLang="en-US"/>
              <a:t>    emplazamiento y dos sirvientes por pieza.</a:t>
            </a:r>
            <a:endParaRPr lang="es-ES" altLang="en-US"/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540328" y="5825838"/>
            <a:ext cx="71363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4) Una vez asegurada, el área de apresto se ocupará siguiendo el siguiente</a:t>
            </a:r>
          </a:p>
          <a:p>
            <a:r>
              <a:rPr lang="es-MX" altLang="en-US"/>
              <a:t> procedimiento:</a:t>
            </a:r>
            <a:endParaRPr lang="es-ES" alt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1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26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utoUpdateAnimBg="0"/>
      <p:bldP spid="69637" grpId="0" autoUpdateAnimBg="0"/>
      <p:bldP spid="69638" grpId="0" autoUpdateAnimBg="0"/>
      <p:bldP spid="69639" grpId="0" autoUpdateAnimBg="0"/>
      <p:bldP spid="69640" grpId="0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Oval 2"/>
          <p:cNvSpPr>
            <a:spLocks noChangeArrowheads="1"/>
          </p:cNvSpPr>
          <p:nvPr/>
        </p:nvSpPr>
        <p:spPr bwMode="auto">
          <a:xfrm>
            <a:off x="4648200" y="990600"/>
            <a:ext cx="5029200" cy="5257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71715" name="Text Box 35"/>
          <p:cNvSpPr txBox="1">
            <a:spLocks noChangeArrowheads="1"/>
          </p:cNvSpPr>
          <p:nvPr/>
        </p:nvSpPr>
        <p:spPr bwMode="auto">
          <a:xfrm>
            <a:off x="6994526" y="4889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09</a:t>
            </a:r>
            <a:endParaRPr lang="es-ES" altLang="en-US"/>
          </a:p>
        </p:txBody>
      </p:sp>
      <p:sp>
        <p:nvSpPr>
          <p:cNvPr id="71716" name="Text Box 36"/>
          <p:cNvSpPr txBox="1">
            <a:spLocks noChangeArrowheads="1"/>
          </p:cNvSpPr>
          <p:nvPr/>
        </p:nvSpPr>
        <p:spPr bwMode="auto">
          <a:xfrm>
            <a:off x="9737726" y="35369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12</a:t>
            </a:r>
            <a:endParaRPr lang="es-ES" altLang="en-US"/>
          </a:p>
        </p:txBody>
      </p:sp>
      <p:sp>
        <p:nvSpPr>
          <p:cNvPr id="71717" name="Text Box 37"/>
          <p:cNvSpPr txBox="1">
            <a:spLocks noChangeArrowheads="1"/>
          </p:cNvSpPr>
          <p:nvPr/>
        </p:nvSpPr>
        <p:spPr bwMode="auto">
          <a:xfrm>
            <a:off x="6994526" y="62801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03</a:t>
            </a:r>
            <a:endParaRPr lang="es-ES" altLang="en-US"/>
          </a:p>
        </p:txBody>
      </p:sp>
      <p:sp>
        <p:nvSpPr>
          <p:cNvPr id="71718" name="Text Box 38"/>
          <p:cNvSpPr txBox="1">
            <a:spLocks noChangeArrowheads="1"/>
          </p:cNvSpPr>
          <p:nvPr/>
        </p:nvSpPr>
        <p:spPr bwMode="auto">
          <a:xfrm>
            <a:off x="4251326" y="3460751"/>
            <a:ext cx="434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06</a:t>
            </a:r>
            <a:endParaRPr lang="es-ES" altLang="en-US"/>
          </a:p>
        </p:txBody>
      </p:sp>
      <p:sp>
        <p:nvSpPr>
          <p:cNvPr id="71719" name="AutoShape 39"/>
          <p:cNvSpPr>
            <a:spLocks noChangeArrowheads="1"/>
          </p:cNvSpPr>
          <p:nvPr/>
        </p:nvSpPr>
        <p:spPr bwMode="auto">
          <a:xfrm>
            <a:off x="1905000" y="3429000"/>
            <a:ext cx="1295400" cy="457200"/>
          </a:xfrm>
          <a:prstGeom prst="rightArrow">
            <a:avLst>
              <a:gd name="adj1" fmla="val 50000"/>
              <a:gd name="adj2" fmla="val 708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20" name="Text Box 40"/>
          <p:cNvSpPr txBox="1">
            <a:spLocks noChangeArrowheads="1"/>
          </p:cNvSpPr>
          <p:nvPr/>
        </p:nvSpPr>
        <p:spPr bwMode="auto">
          <a:xfrm>
            <a:off x="1633538" y="3994150"/>
            <a:ext cx="20831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Dirección de Avance</a:t>
            </a:r>
            <a:endParaRPr lang="es-ES" altLang="en-US"/>
          </a:p>
        </p:txBody>
      </p:sp>
      <p:grpSp>
        <p:nvGrpSpPr>
          <p:cNvPr id="71727" name="Group 47"/>
          <p:cNvGrpSpPr>
            <a:grpSpLocks/>
          </p:cNvGrpSpPr>
          <p:nvPr/>
        </p:nvGrpSpPr>
        <p:grpSpPr bwMode="auto">
          <a:xfrm>
            <a:off x="8229600" y="3352800"/>
            <a:ext cx="1371600" cy="935038"/>
            <a:chOff x="4224" y="2112"/>
            <a:chExt cx="864" cy="589"/>
          </a:xfrm>
        </p:grpSpPr>
        <p:grpSp>
          <p:nvGrpSpPr>
            <p:cNvPr id="71683" name="Group 3"/>
            <p:cNvGrpSpPr>
              <a:grpSpLocks/>
            </p:cNvGrpSpPr>
            <p:nvPr/>
          </p:nvGrpSpPr>
          <p:grpSpPr bwMode="auto">
            <a:xfrm>
              <a:off x="4224" y="2112"/>
              <a:ext cx="864" cy="336"/>
              <a:chOff x="1536" y="960"/>
              <a:chExt cx="1536" cy="624"/>
            </a:xfrm>
          </p:grpSpPr>
          <p:sp>
            <p:nvSpPr>
              <p:cNvPr id="71684" name="AutoShape 4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5" name="AutoShape 5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6" name="AutoShape 6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7" name="AutoShape 7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8" name="AutoShape 8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89" name="Rectangle 9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0" name="Rectangle 10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2" name="Text Box 42"/>
            <p:cNvSpPr txBox="1">
              <a:spLocks noChangeArrowheads="1"/>
            </p:cNvSpPr>
            <p:nvPr/>
          </p:nvSpPr>
          <p:spPr bwMode="auto">
            <a:xfrm>
              <a:off x="4310" y="2468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1</a:t>
              </a:r>
              <a:endParaRPr lang="es-ES" altLang="en-US"/>
            </a:p>
          </p:txBody>
        </p:sp>
      </p:grpSp>
      <p:grpSp>
        <p:nvGrpSpPr>
          <p:cNvPr id="71728" name="Group 48"/>
          <p:cNvGrpSpPr>
            <a:grpSpLocks/>
          </p:cNvGrpSpPr>
          <p:nvPr/>
        </p:nvGrpSpPr>
        <p:grpSpPr bwMode="auto">
          <a:xfrm>
            <a:off x="6705598" y="1104900"/>
            <a:ext cx="1117600" cy="1779588"/>
            <a:chOff x="3264" y="696"/>
            <a:chExt cx="704" cy="1121"/>
          </a:xfrm>
        </p:grpSpPr>
        <p:grpSp>
          <p:nvGrpSpPr>
            <p:cNvPr id="71707" name="Group 27"/>
            <p:cNvGrpSpPr>
              <a:grpSpLocks/>
            </p:cNvGrpSpPr>
            <p:nvPr/>
          </p:nvGrpSpPr>
          <p:grpSpPr bwMode="auto">
            <a:xfrm rot="16216479">
              <a:off x="3168" y="960"/>
              <a:ext cx="864" cy="336"/>
              <a:chOff x="1536" y="960"/>
              <a:chExt cx="1536" cy="624"/>
            </a:xfrm>
          </p:grpSpPr>
          <p:sp>
            <p:nvSpPr>
              <p:cNvPr id="71708" name="AutoShape 28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9" name="AutoShape 29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0" name="AutoShape 30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1" name="AutoShape 31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2" name="AutoShape 32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3" name="Rectangle 33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14" name="Rectangle 34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3" name="Text Box 43"/>
            <p:cNvSpPr txBox="1">
              <a:spLocks noChangeArrowheads="1"/>
            </p:cNvSpPr>
            <p:nvPr/>
          </p:nvSpPr>
          <p:spPr bwMode="auto">
            <a:xfrm>
              <a:off x="3264" y="1584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2</a:t>
              </a:r>
              <a:endParaRPr lang="es-ES" altLang="en-US"/>
            </a:p>
          </p:txBody>
        </p:sp>
      </p:grpSp>
      <p:grpSp>
        <p:nvGrpSpPr>
          <p:cNvPr id="71730" name="Group 50"/>
          <p:cNvGrpSpPr>
            <a:grpSpLocks/>
          </p:cNvGrpSpPr>
          <p:nvPr/>
        </p:nvGrpSpPr>
        <p:grpSpPr bwMode="auto">
          <a:xfrm>
            <a:off x="4800600" y="2927350"/>
            <a:ext cx="1406525" cy="958850"/>
            <a:chOff x="2064" y="1844"/>
            <a:chExt cx="886" cy="604"/>
          </a:xfrm>
        </p:grpSpPr>
        <p:grpSp>
          <p:nvGrpSpPr>
            <p:cNvPr id="71691" name="Group 11"/>
            <p:cNvGrpSpPr>
              <a:grpSpLocks/>
            </p:cNvGrpSpPr>
            <p:nvPr/>
          </p:nvGrpSpPr>
          <p:grpSpPr bwMode="auto">
            <a:xfrm rot="10829503">
              <a:off x="2064" y="2112"/>
              <a:ext cx="864" cy="336"/>
              <a:chOff x="1536" y="960"/>
              <a:chExt cx="1536" cy="624"/>
            </a:xfrm>
          </p:grpSpPr>
          <p:sp>
            <p:nvSpPr>
              <p:cNvPr id="71692" name="AutoShape 12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3" name="AutoShape 13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4" name="AutoShape 14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5" name="AutoShape 15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6" name="AutoShape 16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7" name="Rectangle 17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698" name="Rectangle 18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4" name="Text Box 44"/>
            <p:cNvSpPr txBox="1">
              <a:spLocks noChangeArrowheads="1"/>
            </p:cNvSpPr>
            <p:nvPr/>
          </p:nvSpPr>
          <p:spPr bwMode="auto">
            <a:xfrm>
              <a:off x="2246" y="1844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4</a:t>
              </a:r>
              <a:endParaRPr lang="es-ES" altLang="en-US"/>
            </a:p>
          </p:txBody>
        </p:sp>
      </p:grpSp>
      <p:grpSp>
        <p:nvGrpSpPr>
          <p:cNvPr id="71729" name="Group 49"/>
          <p:cNvGrpSpPr>
            <a:grpSpLocks/>
          </p:cNvGrpSpPr>
          <p:nvPr/>
        </p:nvGrpSpPr>
        <p:grpSpPr bwMode="auto">
          <a:xfrm>
            <a:off x="6537323" y="4375150"/>
            <a:ext cx="1117600" cy="1797050"/>
            <a:chOff x="3158" y="2756"/>
            <a:chExt cx="704" cy="1132"/>
          </a:xfrm>
        </p:grpSpPr>
        <p:grpSp>
          <p:nvGrpSpPr>
            <p:cNvPr id="71699" name="Group 19"/>
            <p:cNvGrpSpPr>
              <a:grpSpLocks/>
            </p:cNvGrpSpPr>
            <p:nvPr/>
          </p:nvGrpSpPr>
          <p:grpSpPr bwMode="auto">
            <a:xfrm rot="5423351">
              <a:off x="3096" y="3288"/>
              <a:ext cx="864" cy="336"/>
              <a:chOff x="1536" y="960"/>
              <a:chExt cx="1536" cy="624"/>
            </a:xfrm>
          </p:grpSpPr>
          <p:sp>
            <p:nvSpPr>
              <p:cNvPr id="71700" name="AutoShape 20"/>
              <p:cNvSpPr>
                <a:spLocks noChangeArrowheads="1"/>
              </p:cNvSpPr>
              <p:nvPr/>
            </p:nvSpPr>
            <p:spPr bwMode="auto">
              <a:xfrm>
                <a:off x="2016" y="1200"/>
                <a:ext cx="1056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1" name="AutoShape 21"/>
              <p:cNvSpPr>
                <a:spLocks noChangeArrowheads="1"/>
              </p:cNvSpPr>
              <p:nvPr/>
            </p:nvSpPr>
            <p:spPr bwMode="auto">
              <a:xfrm>
                <a:off x="2160" y="1344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2" name="AutoShape 22"/>
              <p:cNvSpPr>
                <a:spLocks noChangeArrowheads="1"/>
              </p:cNvSpPr>
              <p:nvPr/>
            </p:nvSpPr>
            <p:spPr bwMode="auto">
              <a:xfrm>
                <a:off x="2160" y="1056"/>
                <a:ext cx="192" cy="144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3" name="AutoShape 23"/>
              <p:cNvSpPr>
                <a:spLocks noChangeArrowheads="1"/>
              </p:cNvSpPr>
              <p:nvPr/>
            </p:nvSpPr>
            <p:spPr bwMode="auto">
              <a:xfrm>
                <a:off x="2064" y="1488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4" name="AutoShape 24"/>
              <p:cNvSpPr>
                <a:spLocks noChangeArrowheads="1"/>
              </p:cNvSpPr>
              <p:nvPr/>
            </p:nvSpPr>
            <p:spPr bwMode="auto">
              <a:xfrm>
                <a:off x="2064" y="960"/>
                <a:ext cx="432" cy="96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5" name="Rectangle 25"/>
              <p:cNvSpPr>
                <a:spLocks noChangeArrowheads="1"/>
              </p:cNvSpPr>
              <p:nvPr/>
            </p:nvSpPr>
            <p:spPr bwMode="auto">
              <a:xfrm rot="-719509">
                <a:off x="1536" y="1440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706" name="Rectangle 26"/>
              <p:cNvSpPr>
                <a:spLocks noChangeArrowheads="1"/>
              </p:cNvSpPr>
              <p:nvPr/>
            </p:nvSpPr>
            <p:spPr bwMode="auto">
              <a:xfrm rot="811805">
                <a:off x="1536" y="1056"/>
                <a:ext cx="624" cy="4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1725" name="Text Box 45"/>
            <p:cNvSpPr txBox="1">
              <a:spLocks noChangeArrowheads="1"/>
            </p:cNvSpPr>
            <p:nvPr/>
          </p:nvSpPr>
          <p:spPr bwMode="auto">
            <a:xfrm>
              <a:off x="3158" y="2756"/>
              <a:ext cx="70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/>
                <a:t>Pieza N° 3</a:t>
              </a:r>
              <a:endParaRPr lang="es-E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083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1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1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1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71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1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7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 animBg="1" autoUpdateAnimBg="0"/>
      <p:bldP spid="71715" grpId="0" autoUpdateAnimBg="0"/>
      <p:bldP spid="71716" grpId="0" autoUpdateAnimBg="0"/>
      <p:bldP spid="71717" grpId="0" autoUpdateAnimBg="0"/>
      <p:bldP spid="71718" grpId="0" autoUpdateAnimBg="0"/>
      <p:bldP spid="71720" grpId="0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2410692" y="1551709"/>
            <a:ext cx="36555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B.- Actividades en el área de apresto.</a:t>
            </a:r>
            <a:endParaRPr lang="es-ES" altLang="en-US" dirty="0"/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672379" y="2313709"/>
            <a:ext cx="791530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Despliegue de la seguridad local.</a:t>
            </a:r>
          </a:p>
          <a:p>
            <a:endParaRPr lang="es-MX" altLang="en-US"/>
          </a:p>
          <a:p>
            <a:r>
              <a:rPr lang="es-MX" altLang="en-US"/>
              <a:t>2.- Mimetismo de piezas , instalaciones y vehículos.</a:t>
            </a:r>
          </a:p>
          <a:p>
            <a:endParaRPr lang="es-MX" altLang="en-US"/>
          </a:p>
          <a:p>
            <a:r>
              <a:rPr lang="es-MX" altLang="en-US"/>
              <a:t>3.- Conformación de la patrulla de reconocimiento y seguridad.</a:t>
            </a:r>
          </a:p>
          <a:p>
            <a:endParaRPr lang="es-MX" altLang="en-US"/>
          </a:p>
          <a:p>
            <a:r>
              <a:rPr lang="es-MX" altLang="en-US"/>
              <a:t>4.- Reconocimiento del Cdte. batería, Of. emplazamiento y Jefe partida Topos.</a:t>
            </a:r>
          </a:p>
          <a:p>
            <a:endParaRPr lang="es-MX" altLang="en-US"/>
          </a:p>
          <a:p>
            <a:r>
              <a:rPr lang="es-MX" altLang="en-US"/>
              <a:t>5.- Emisión de últimas instrucciones.</a:t>
            </a:r>
          </a:p>
          <a:p>
            <a:endParaRPr lang="es-MX" altLang="en-US"/>
          </a:p>
          <a:p>
            <a:r>
              <a:rPr lang="es-MX" altLang="en-US"/>
              <a:t>7.- Reconocida y asegurada la Pos. de fuego, regresan al A.A., las partidas de guías.</a:t>
            </a:r>
          </a:p>
          <a:p>
            <a:endParaRPr lang="es-MX" altLang="en-US"/>
          </a:p>
          <a:p>
            <a:r>
              <a:rPr lang="es-MX" altLang="en-US"/>
              <a:t>8.- Cdte. de Batería recibe informe de reconocimiento de los jefes de los guías.</a:t>
            </a:r>
          </a:p>
          <a:p>
            <a:endParaRPr lang="es-ES" alt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6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42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1204047" y="1681369"/>
            <a:ext cx="39565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Ocupación de una posición de fuego.</a:t>
            </a:r>
            <a:endParaRPr lang="es-ES" altLang="en-US"/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829397" y="2533996"/>
            <a:ext cx="74837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1.- Jefes de Pieza toman contacto con el personal que marca, solicitando A.P.F.</a:t>
            </a:r>
            <a:endParaRPr lang="es-ES" altLang="en-US" dirty="0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865909" y="3516741"/>
            <a:ext cx="39192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Se emplazan y se orientan las piezas.</a:t>
            </a:r>
            <a:endParaRPr lang="es-ES" altLang="en-US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789710" y="4294909"/>
            <a:ext cx="765106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3.- Una vez que punto 2.- listo y vehículos tractores en su área de reunión, se</a:t>
            </a:r>
          </a:p>
          <a:p>
            <a:r>
              <a:rPr lang="es-MX" altLang="en-US"/>
              <a:t>      da paso a los vehículos logísticos con munición, los que ocuparán un área de</a:t>
            </a:r>
          </a:p>
          <a:p>
            <a:r>
              <a:rPr lang="es-MX" altLang="en-US"/>
              <a:t>      estacionamiento.</a:t>
            </a:r>
            <a:endParaRPr lang="es-ES" alt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74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utoUpdateAnimBg="0"/>
      <p:bldP spid="73732" grpId="0" autoUpdateAnimBg="0"/>
      <p:bldP spid="73733" grpId="0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574926" y="641350"/>
            <a:ext cx="42109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Organización de una Posición de Fuego.</a:t>
            </a:r>
            <a:endParaRPr lang="es-ES" altLang="en-US"/>
          </a:p>
        </p:txBody>
      </p:sp>
      <p:sp>
        <p:nvSpPr>
          <p:cNvPr id="74755" name="Oval 3"/>
          <p:cNvSpPr>
            <a:spLocks noChangeArrowheads="1"/>
          </p:cNvSpPr>
          <p:nvPr/>
        </p:nvSpPr>
        <p:spPr bwMode="auto">
          <a:xfrm>
            <a:off x="2895600" y="1524000"/>
            <a:ext cx="6096000" cy="2667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grpSp>
        <p:nvGrpSpPr>
          <p:cNvPr id="74822" name="Group 70"/>
          <p:cNvGrpSpPr>
            <a:grpSpLocks/>
          </p:cNvGrpSpPr>
          <p:nvPr/>
        </p:nvGrpSpPr>
        <p:grpSpPr bwMode="auto">
          <a:xfrm>
            <a:off x="3657600" y="1752600"/>
            <a:ext cx="4572000" cy="1766888"/>
            <a:chOff x="1344" y="1104"/>
            <a:chExt cx="2880" cy="1113"/>
          </a:xfrm>
        </p:grpSpPr>
        <p:grpSp>
          <p:nvGrpSpPr>
            <p:cNvPr id="74769" name="Group 17"/>
            <p:cNvGrpSpPr>
              <a:grpSpLocks/>
            </p:cNvGrpSpPr>
            <p:nvPr/>
          </p:nvGrpSpPr>
          <p:grpSpPr bwMode="auto">
            <a:xfrm>
              <a:off x="1344" y="1344"/>
              <a:ext cx="192" cy="633"/>
              <a:chOff x="4176" y="2448"/>
              <a:chExt cx="911" cy="1497"/>
            </a:xfrm>
          </p:grpSpPr>
          <p:sp>
            <p:nvSpPr>
              <p:cNvPr id="74758" name="AutoShape 6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59" name="AutoShape 7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1" name="AutoShape 9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3" name="Rectangle 11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4" name="Rectangle 12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7" name="AutoShape 15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68" name="AutoShape 16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70" name="Group 18"/>
            <p:cNvGrpSpPr>
              <a:grpSpLocks/>
            </p:cNvGrpSpPr>
            <p:nvPr/>
          </p:nvGrpSpPr>
          <p:grpSpPr bwMode="auto">
            <a:xfrm>
              <a:off x="2160" y="1584"/>
              <a:ext cx="192" cy="633"/>
              <a:chOff x="4176" y="2448"/>
              <a:chExt cx="911" cy="1497"/>
            </a:xfrm>
          </p:grpSpPr>
          <p:sp>
            <p:nvSpPr>
              <p:cNvPr id="74771" name="AutoShape 19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2" name="AutoShape 20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3" name="AutoShape 21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4" name="Rectangle 22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5" name="Rectangle 23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6" name="AutoShape 24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77" name="AutoShape 25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78" name="Group 26"/>
            <p:cNvGrpSpPr>
              <a:grpSpLocks/>
            </p:cNvGrpSpPr>
            <p:nvPr/>
          </p:nvGrpSpPr>
          <p:grpSpPr bwMode="auto">
            <a:xfrm>
              <a:off x="3024" y="1104"/>
              <a:ext cx="192" cy="633"/>
              <a:chOff x="4176" y="2448"/>
              <a:chExt cx="911" cy="1497"/>
            </a:xfrm>
          </p:grpSpPr>
          <p:sp>
            <p:nvSpPr>
              <p:cNvPr id="74779" name="AutoShape 27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0" name="AutoShape 28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1" name="AutoShape 29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2" name="Rectangle 30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3" name="Rectangle 31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4" name="AutoShape 32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5" name="AutoShape 33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4786" name="Group 34"/>
            <p:cNvGrpSpPr>
              <a:grpSpLocks/>
            </p:cNvGrpSpPr>
            <p:nvPr/>
          </p:nvGrpSpPr>
          <p:grpSpPr bwMode="auto">
            <a:xfrm>
              <a:off x="4032" y="1440"/>
              <a:ext cx="192" cy="633"/>
              <a:chOff x="4176" y="2448"/>
              <a:chExt cx="911" cy="1497"/>
            </a:xfrm>
          </p:grpSpPr>
          <p:sp>
            <p:nvSpPr>
              <p:cNvPr id="74787" name="AutoShape 35"/>
              <p:cNvSpPr>
                <a:spLocks noChangeArrowheads="1"/>
              </p:cNvSpPr>
              <p:nvPr/>
            </p:nvSpPr>
            <p:spPr bwMode="auto">
              <a:xfrm rot="16216479">
                <a:off x="4055" y="2904"/>
                <a:ext cx="1152" cy="240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8" name="AutoShape 36"/>
              <p:cNvSpPr>
                <a:spLocks noChangeArrowheads="1"/>
              </p:cNvSpPr>
              <p:nvPr/>
            </p:nvSpPr>
            <p:spPr bwMode="auto">
              <a:xfrm rot="16216479">
                <a:off x="4734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89" name="AutoShape 37"/>
              <p:cNvSpPr>
                <a:spLocks noChangeArrowheads="1"/>
              </p:cNvSpPr>
              <p:nvPr/>
            </p:nvSpPr>
            <p:spPr bwMode="auto">
              <a:xfrm rot="16216479">
                <a:off x="4775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0" name="Rectangle 38"/>
              <p:cNvSpPr>
                <a:spLocks noChangeArrowheads="1"/>
              </p:cNvSpPr>
              <p:nvPr/>
            </p:nvSpPr>
            <p:spPr bwMode="auto">
              <a:xfrm rot="15496970">
                <a:off x="4583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1" name="Rectangle 39"/>
              <p:cNvSpPr>
                <a:spLocks noChangeArrowheads="1"/>
              </p:cNvSpPr>
              <p:nvPr/>
            </p:nvSpPr>
            <p:spPr bwMode="auto">
              <a:xfrm rot="17028283">
                <a:off x="4055" y="3625"/>
                <a:ext cx="585" cy="55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2" name="AutoShape 40"/>
              <p:cNvSpPr>
                <a:spLocks noChangeArrowheads="1"/>
              </p:cNvSpPr>
              <p:nvPr/>
            </p:nvSpPr>
            <p:spPr bwMode="auto">
              <a:xfrm rot="16216479">
                <a:off x="4302" y="3138"/>
                <a:ext cx="228" cy="192"/>
              </a:xfrm>
              <a:prstGeom prst="flowChartProcess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3" name="AutoShape 41"/>
              <p:cNvSpPr>
                <a:spLocks noChangeArrowheads="1"/>
              </p:cNvSpPr>
              <p:nvPr/>
            </p:nvSpPr>
            <p:spPr bwMode="auto">
              <a:xfrm rot="16216479">
                <a:off x="4008" y="3144"/>
                <a:ext cx="480" cy="144"/>
              </a:xfrm>
              <a:prstGeom prst="flowChartTerminator">
                <a:avLst/>
              </a:prstGeom>
              <a:solidFill>
                <a:srgbClr val="FF0000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4343401" y="3505201"/>
            <a:ext cx="315765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1400">
                <a:solidFill>
                  <a:srgbClr val="FFFF00"/>
                </a:solidFill>
              </a:rPr>
              <a:t>Area de emplazamiento Sección cañones</a:t>
            </a:r>
            <a:endParaRPr lang="es-ES" altLang="en-US" sz="1400">
              <a:solidFill>
                <a:srgbClr val="FFFF00"/>
              </a:solidFill>
            </a:endParaRPr>
          </a:p>
        </p:txBody>
      </p:sp>
      <p:grpSp>
        <p:nvGrpSpPr>
          <p:cNvPr id="74824" name="Group 72"/>
          <p:cNvGrpSpPr>
            <a:grpSpLocks/>
          </p:cNvGrpSpPr>
          <p:nvPr/>
        </p:nvGrpSpPr>
        <p:grpSpPr bwMode="auto">
          <a:xfrm>
            <a:off x="5257801" y="4038601"/>
            <a:ext cx="1509713" cy="688975"/>
            <a:chOff x="2352" y="2544"/>
            <a:chExt cx="951" cy="434"/>
          </a:xfrm>
        </p:grpSpPr>
        <p:grpSp>
          <p:nvGrpSpPr>
            <p:cNvPr id="74800" name="Group 48"/>
            <p:cNvGrpSpPr>
              <a:grpSpLocks/>
            </p:cNvGrpSpPr>
            <p:nvPr/>
          </p:nvGrpSpPr>
          <p:grpSpPr bwMode="auto">
            <a:xfrm>
              <a:off x="2592" y="2544"/>
              <a:ext cx="384" cy="240"/>
              <a:chOff x="2448" y="2928"/>
              <a:chExt cx="384" cy="240"/>
            </a:xfrm>
          </p:grpSpPr>
          <p:sp>
            <p:nvSpPr>
              <p:cNvPr id="74797" name="Oval 45"/>
              <p:cNvSpPr>
                <a:spLocks noChangeArrowheads="1"/>
              </p:cNvSpPr>
              <p:nvPr/>
            </p:nvSpPr>
            <p:spPr bwMode="auto">
              <a:xfrm>
                <a:off x="2448" y="2928"/>
                <a:ext cx="384" cy="24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8" name="Line 46"/>
              <p:cNvSpPr>
                <a:spLocks noChangeShapeType="1"/>
              </p:cNvSpPr>
              <p:nvPr/>
            </p:nvSpPr>
            <p:spPr bwMode="auto">
              <a:xfrm>
                <a:off x="2496" y="2976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799" name="Line 47"/>
              <p:cNvSpPr>
                <a:spLocks noChangeShapeType="1"/>
              </p:cNvSpPr>
              <p:nvPr/>
            </p:nvSpPr>
            <p:spPr bwMode="auto">
              <a:xfrm flipV="1">
                <a:off x="2496" y="2976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4801" name="Text Box 49"/>
            <p:cNvSpPr txBox="1">
              <a:spLocks noChangeArrowheads="1"/>
            </p:cNvSpPr>
            <p:nvPr/>
          </p:nvSpPr>
          <p:spPr bwMode="auto">
            <a:xfrm>
              <a:off x="2352" y="2784"/>
              <a:ext cx="951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Centro de Batería.</a:t>
              </a:r>
              <a:endParaRPr lang="es-ES" altLang="en-US" sz="1400"/>
            </a:p>
          </p:txBody>
        </p:sp>
      </p:grpSp>
      <p:sp>
        <p:nvSpPr>
          <p:cNvPr id="74807" name="Text Box 55"/>
          <p:cNvSpPr txBox="1">
            <a:spLocks noChangeArrowheads="1"/>
          </p:cNvSpPr>
          <p:nvPr/>
        </p:nvSpPr>
        <p:spPr bwMode="auto">
          <a:xfrm>
            <a:off x="5825764" y="1295401"/>
            <a:ext cx="231371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MX" altLang="en-US" sz="1400" dirty="0"/>
              <a:t>Seguridad local, 2 </a:t>
            </a:r>
            <a:r>
              <a:rPr lang="es-MX" altLang="en-US" sz="1400" dirty="0" err="1"/>
              <a:t>Hb</a:t>
            </a:r>
            <a:r>
              <a:rPr lang="es-MX" altLang="en-US" sz="1400" dirty="0"/>
              <a:t>. X pieza</a:t>
            </a:r>
            <a:endParaRPr lang="es-ES" altLang="en-US" sz="1400" dirty="0"/>
          </a:p>
        </p:txBody>
      </p:sp>
      <p:grpSp>
        <p:nvGrpSpPr>
          <p:cNvPr id="74823" name="Group 71"/>
          <p:cNvGrpSpPr>
            <a:grpSpLocks/>
          </p:cNvGrpSpPr>
          <p:nvPr/>
        </p:nvGrpSpPr>
        <p:grpSpPr bwMode="auto">
          <a:xfrm>
            <a:off x="6705598" y="2133600"/>
            <a:ext cx="1219200" cy="609600"/>
            <a:chOff x="3264" y="1344"/>
            <a:chExt cx="768" cy="384"/>
          </a:xfrm>
        </p:grpSpPr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3264" y="1536"/>
              <a:ext cx="768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2" name="Text Box 60"/>
            <p:cNvSpPr txBox="1">
              <a:spLocks noChangeArrowheads="1"/>
            </p:cNvSpPr>
            <p:nvPr/>
          </p:nvSpPr>
          <p:spPr bwMode="auto">
            <a:xfrm>
              <a:off x="3264" y="1344"/>
              <a:ext cx="75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Hasta 100 mt.</a:t>
              </a:r>
              <a:endParaRPr lang="es-ES" altLang="en-US" sz="1400"/>
            </a:p>
          </p:txBody>
        </p:sp>
      </p:grpSp>
      <p:grpSp>
        <p:nvGrpSpPr>
          <p:cNvPr id="74825" name="Group 73"/>
          <p:cNvGrpSpPr>
            <a:grpSpLocks/>
          </p:cNvGrpSpPr>
          <p:nvPr/>
        </p:nvGrpSpPr>
        <p:grpSpPr bwMode="auto">
          <a:xfrm>
            <a:off x="6248400" y="4267200"/>
            <a:ext cx="1981200" cy="914400"/>
            <a:chOff x="2976" y="2688"/>
            <a:chExt cx="1248" cy="576"/>
          </a:xfrm>
        </p:grpSpPr>
        <p:sp>
          <p:nvSpPr>
            <p:cNvPr id="74802" name="Rectangle 50"/>
            <p:cNvSpPr>
              <a:spLocks noChangeArrowheads="1"/>
            </p:cNvSpPr>
            <p:nvPr/>
          </p:nvSpPr>
          <p:spPr bwMode="auto">
            <a:xfrm>
              <a:off x="3696" y="2928"/>
              <a:ext cx="528" cy="33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>
                  <a:solidFill>
                    <a:srgbClr val="FF0000"/>
                  </a:solidFill>
                </a:rPr>
                <a:t>Central </a:t>
              </a:r>
            </a:p>
            <a:p>
              <a:pPr algn="ctr"/>
              <a:r>
                <a:rPr lang="es-MX" altLang="en-US">
                  <a:solidFill>
                    <a:srgbClr val="FF0000"/>
                  </a:solidFill>
                </a:rPr>
                <a:t>de Tiro</a:t>
              </a:r>
              <a:endParaRPr lang="es-ES" altLang="en-US">
                <a:solidFill>
                  <a:srgbClr val="FF0000"/>
                </a:solidFill>
              </a:endParaRPr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2976" y="2736"/>
              <a:ext cx="72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4" name="Text Box 62"/>
            <p:cNvSpPr txBox="1">
              <a:spLocks noChangeArrowheads="1"/>
            </p:cNvSpPr>
            <p:nvPr/>
          </p:nvSpPr>
          <p:spPr bwMode="auto">
            <a:xfrm>
              <a:off x="3312" y="2688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200 mt.</a:t>
              </a:r>
              <a:endParaRPr lang="es-ES" altLang="en-US" sz="1400"/>
            </a:p>
          </p:txBody>
        </p:sp>
      </p:grpSp>
      <p:grpSp>
        <p:nvGrpSpPr>
          <p:cNvPr id="74828" name="Group 76"/>
          <p:cNvGrpSpPr>
            <a:grpSpLocks/>
          </p:cNvGrpSpPr>
          <p:nvPr/>
        </p:nvGrpSpPr>
        <p:grpSpPr bwMode="auto">
          <a:xfrm>
            <a:off x="6172200" y="4419600"/>
            <a:ext cx="3962400" cy="2057400"/>
            <a:chOff x="2928" y="2784"/>
            <a:chExt cx="2496" cy="1296"/>
          </a:xfrm>
        </p:grpSpPr>
        <p:sp>
          <p:nvSpPr>
            <p:cNvPr id="74804" name="AutoShape 52"/>
            <p:cNvSpPr>
              <a:spLocks noChangeArrowheads="1"/>
            </p:cNvSpPr>
            <p:nvPr/>
          </p:nvSpPr>
          <p:spPr bwMode="auto">
            <a:xfrm>
              <a:off x="4512" y="3744"/>
              <a:ext cx="912" cy="336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solidFill>
                <a:srgbClr val="FFFF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Area de VTA.</a:t>
              </a:r>
              <a:endParaRPr lang="es-ES" altLang="en-US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2928" y="2784"/>
              <a:ext cx="1536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6" name="Text Box 64"/>
            <p:cNvSpPr txBox="1">
              <a:spLocks noChangeArrowheads="1"/>
            </p:cNvSpPr>
            <p:nvPr/>
          </p:nvSpPr>
          <p:spPr bwMode="auto">
            <a:xfrm>
              <a:off x="3974" y="3412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500 mt.</a:t>
              </a:r>
              <a:endParaRPr lang="es-ES" altLang="en-US" sz="1400"/>
            </a:p>
          </p:txBody>
        </p:sp>
      </p:grpSp>
      <p:grpSp>
        <p:nvGrpSpPr>
          <p:cNvPr id="74826" name="Group 74"/>
          <p:cNvGrpSpPr>
            <a:grpSpLocks/>
          </p:cNvGrpSpPr>
          <p:nvPr/>
        </p:nvGrpSpPr>
        <p:grpSpPr bwMode="auto">
          <a:xfrm>
            <a:off x="2286000" y="4343400"/>
            <a:ext cx="3352800" cy="2057400"/>
            <a:chOff x="480" y="2736"/>
            <a:chExt cx="2112" cy="1296"/>
          </a:xfrm>
        </p:grpSpPr>
        <p:sp>
          <p:nvSpPr>
            <p:cNvPr id="74805" name="Oval 53"/>
            <p:cNvSpPr>
              <a:spLocks noChangeArrowheads="1"/>
            </p:cNvSpPr>
            <p:nvPr/>
          </p:nvSpPr>
          <p:spPr bwMode="auto">
            <a:xfrm>
              <a:off x="480" y="3216"/>
              <a:ext cx="960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Area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camiones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con </a:t>
              </a:r>
            </a:p>
            <a:p>
              <a:pPr algn="ctr"/>
              <a:r>
                <a:rPr lang="es-MX" altLang="en-US">
                  <a:solidFill>
                    <a:schemeClr val="accent1"/>
                  </a:solidFill>
                </a:rPr>
                <a:t>munición.</a:t>
              </a:r>
              <a:endParaRPr lang="es-ES" altLang="en-US">
                <a:solidFill>
                  <a:schemeClr val="accent1"/>
                </a:solidFill>
              </a:endParaRPr>
            </a:p>
          </p:txBody>
        </p:sp>
        <p:sp>
          <p:nvSpPr>
            <p:cNvPr id="74817" name="Line 65"/>
            <p:cNvSpPr>
              <a:spLocks noChangeShapeType="1"/>
            </p:cNvSpPr>
            <p:nvPr/>
          </p:nvSpPr>
          <p:spPr bwMode="auto">
            <a:xfrm flipV="1">
              <a:off x="1392" y="2736"/>
              <a:ext cx="120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18" name="Text Box 66"/>
            <p:cNvSpPr txBox="1">
              <a:spLocks noChangeArrowheads="1"/>
            </p:cNvSpPr>
            <p:nvPr/>
          </p:nvSpPr>
          <p:spPr bwMode="auto">
            <a:xfrm>
              <a:off x="1296" y="3072"/>
              <a:ext cx="47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200 mt.</a:t>
              </a:r>
              <a:endParaRPr lang="es-ES" altLang="en-US" sz="1400"/>
            </a:p>
          </p:txBody>
        </p:sp>
      </p:grpSp>
      <p:grpSp>
        <p:nvGrpSpPr>
          <p:cNvPr id="74827" name="Group 75"/>
          <p:cNvGrpSpPr>
            <a:grpSpLocks/>
          </p:cNvGrpSpPr>
          <p:nvPr/>
        </p:nvGrpSpPr>
        <p:grpSpPr bwMode="auto">
          <a:xfrm>
            <a:off x="5029200" y="4419600"/>
            <a:ext cx="1676400" cy="2209800"/>
            <a:chOff x="2208" y="2784"/>
            <a:chExt cx="1056" cy="1392"/>
          </a:xfrm>
        </p:grpSpPr>
        <p:sp>
          <p:nvSpPr>
            <p:cNvPr id="74819" name="AutoShape 67"/>
            <p:cNvSpPr>
              <a:spLocks noChangeArrowheads="1"/>
            </p:cNvSpPr>
            <p:nvPr/>
          </p:nvSpPr>
          <p:spPr bwMode="auto">
            <a:xfrm>
              <a:off x="2208" y="3744"/>
              <a:ext cx="1056" cy="432"/>
            </a:xfrm>
            <a:prstGeom prst="flowChartPreparation">
              <a:avLst/>
            </a:prstGeom>
            <a:solidFill>
              <a:schemeClr val="accent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Area Logística</a:t>
              </a:r>
              <a:endParaRPr lang="es-ES" altLang="en-US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 flipH="1">
              <a:off x="2640" y="2784"/>
              <a:ext cx="144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821" name="Text Box 69"/>
            <p:cNvSpPr txBox="1">
              <a:spLocks noChangeArrowheads="1"/>
            </p:cNvSpPr>
            <p:nvPr/>
          </p:nvSpPr>
          <p:spPr bwMode="auto">
            <a:xfrm>
              <a:off x="2304" y="3552"/>
              <a:ext cx="789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s-MX" altLang="en-US" sz="1400"/>
                <a:t>+ De 2.000 mt.</a:t>
              </a:r>
              <a:endParaRPr lang="es-ES" alt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298382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animBg="1" autoUpdateAnimBg="0"/>
      <p:bldP spid="74796" grpId="0" autoUpdateAnimBg="0"/>
      <p:bldP spid="74807" grpId="0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279732" y="1149650"/>
            <a:ext cx="35417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dirty="0"/>
              <a:t>E.- Defensa de la Posición de Fuego.</a:t>
            </a:r>
            <a:endParaRPr lang="es-ES" altLang="en-US" dirty="0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441531" y="1835451"/>
            <a:ext cx="76378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Seguridad en los 360°, materializada por el alcance de las armas individuales</a:t>
            </a:r>
          </a:p>
          <a:p>
            <a:r>
              <a:rPr lang="es-MX" altLang="en-US"/>
              <a:t>     Manera de dar protección a las patrullas de seguridad.</a:t>
            </a:r>
            <a:endParaRPr lang="es-ES" altLang="en-US"/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288925" y="2781600"/>
            <a:ext cx="77904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Esta defensa se empleará cuando la Batería no cumpla con misiones de fuego.</a:t>
            </a:r>
            <a:endParaRPr lang="es-ES" altLang="en-US"/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88926" y="3332119"/>
            <a:ext cx="748621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Al no estar bajo un área de seguridad, se aplicará al máximo el mimetismo,</a:t>
            </a:r>
          </a:p>
          <a:p>
            <a:r>
              <a:rPr lang="es-MX" altLang="en-US"/>
              <a:t>     disciplina de ruido, luces e inmovilidad. </a:t>
            </a:r>
            <a:endParaRPr lang="es-ES" altLang="en-US"/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04800" y="4056254"/>
            <a:ext cx="76313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Al ocupar una posición de fuego y efectuado los trabajos de emplazamiento,</a:t>
            </a:r>
          </a:p>
          <a:p>
            <a:r>
              <a:rPr lang="es-MX" altLang="en-US"/>
              <a:t>     Se ejecutarán las siguientes acciones.</a:t>
            </a:r>
            <a:endParaRPr lang="es-ES" altLang="en-US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203326" y="4790453"/>
            <a:ext cx="32943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Establecimiento de seguridad.</a:t>
            </a:r>
            <a:endParaRPr lang="es-ES" altLang="en-US"/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1203325" y="5247653"/>
            <a:ext cx="43088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Ubicar armas automáticas y antitanques.</a:t>
            </a:r>
            <a:endParaRPr lang="es-ES" altLang="en-US"/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203325" y="5702999"/>
            <a:ext cx="46664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Preparar posiciones paras piezas y sirvientes.</a:t>
            </a:r>
            <a:endParaRPr lang="es-ES" altLang="en-US"/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1203325" y="6072331"/>
            <a:ext cx="58889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Despeje de campos de tiro para las posiciones defensivas.</a:t>
            </a:r>
            <a:endParaRPr lang="es-ES" altLang="en-U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3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06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autoUpdateAnimBg="0"/>
      <p:bldP spid="76804" grpId="0" autoUpdateAnimBg="0"/>
      <p:bldP spid="76805" grpId="0" autoUpdateAnimBg="0"/>
      <p:bldP spid="76806" grpId="0" autoUpdateAnimBg="0"/>
      <p:bldP spid="76807" grpId="0" autoUpdateAnimBg="0"/>
      <p:bldP spid="76808" grpId="0" autoUpdateAnimBg="0"/>
      <p:bldP spid="76809" grpId="0" autoUpdateAnimBg="0"/>
      <p:bldP spid="76810" grpId="0" autoUpdateAnimBg="0"/>
      <p:bldP spid="76811" grpId="0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777876" y="1007466"/>
            <a:ext cx="51845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Preparar posiciones alternativas y suplementarias.</a:t>
            </a:r>
            <a:endParaRPr lang="es-ES" altLang="en-US"/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777875" y="1617066"/>
            <a:ext cx="33146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f.- Preparar posiciones simuladas.</a:t>
            </a:r>
            <a:endParaRPr lang="es-ES" altLang="en-US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777875" y="2226666"/>
            <a:ext cx="4835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g.- Seleccionar áreas de seguridad para la Batería.</a:t>
            </a:r>
            <a:endParaRPr lang="es-ES" altLang="en-US"/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0" y="2826453"/>
            <a:ext cx="76180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5.- Para una defensa de menor tiempo, se establece una seguridad perimétrica,</a:t>
            </a:r>
          </a:p>
          <a:p>
            <a:r>
              <a:rPr lang="es-MX" altLang="en-US"/>
              <a:t>     Sin posiciones definitivas.</a:t>
            </a:r>
            <a:endParaRPr lang="es-ES" altLang="en-US"/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" y="3664653"/>
            <a:ext cx="70186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6.- Cada pieza debe tener una zona de responsabilidad, estableciendo un</a:t>
            </a:r>
          </a:p>
          <a:p>
            <a:r>
              <a:rPr lang="es-MX" altLang="en-US"/>
              <a:t>     dispositivo defensivo como se señala:</a:t>
            </a:r>
            <a:endParaRPr lang="es-ES" altLang="en-US"/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762000" y="4502852"/>
            <a:ext cx="45115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Una posición defensiva frente a cada pieza.</a:t>
            </a:r>
            <a:endParaRPr lang="es-ES" altLang="en-US"/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762001" y="4908218"/>
            <a:ext cx="51763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Una distancia no mayor de 100 mts., a la posición.</a:t>
            </a:r>
            <a:endParaRPr lang="es-ES" altLang="en-US"/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762001" y="5328927"/>
            <a:ext cx="40160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Considerar dos hombres por posición.</a:t>
            </a:r>
            <a:endParaRPr lang="es-ES" altLang="en-US"/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762001" y="5709927"/>
            <a:ext cx="41940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Personal restante, rondas de seguridad.</a:t>
            </a:r>
            <a:endParaRPr lang="es-ES" altLang="en-US"/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762001" y="6079259"/>
            <a:ext cx="59254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Las comunicaciones entre las posiciones serán alámbricas.</a:t>
            </a:r>
            <a:endParaRPr lang="es-ES" alt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0" y="124691"/>
            <a:ext cx="2258723" cy="2409305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4854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14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76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utoUpdateAnimBg="0"/>
      <p:bldP spid="77827" grpId="0" autoUpdateAnimBg="0"/>
      <p:bldP spid="77828" grpId="0" autoUpdateAnimBg="0"/>
      <p:bldP spid="77829" grpId="0" autoUpdateAnimBg="0"/>
      <p:bldP spid="77830" grpId="0" autoUpdateAnimBg="0"/>
      <p:bldP spid="77831" grpId="0" autoUpdateAnimBg="0"/>
      <p:bldP spid="77832" grpId="0" autoUpdateAnimBg="0"/>
      <p:bldP spid="77833" grpId="0" autoUpdateAnimBg="0"/>
      <p:bldP spid="77834" grpId="0" autoUpdateAnimBg="0"/>
      <p:bldP spid="77835" grpId="0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3641725" y="412750"/>
            <a:ext cx="42203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 ARTILLERIA EN LAS ACCIONES TACTICAS.</a:t>
            </a:r>
            <a:endParaRPr lang="es-ES" altLang="en-US"/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2346325" y="1022350"/>
            <a:ext cx="3313536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APROXIMACION AL OBJETIVO.</a:t>
            </a:r>
            <a:endParaRPr lang="es-ES" altLang="en-US"/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2743200" y="1524000"/>
            <a:ext cx="2435090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Columna de Marcha.</a:t>
            </a:r>
            <a:endParaRPr lang="es-ES" altLang="en-US"/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3200400" y="2057400"/>
            <a:ext cx="660193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Considerar: llegar al área de destino a la hora.</a:t>
            </a:r>
          </a:p>
          <a:p>
            <a:r>
              <a:rPr lang="es-MX" altLang="en-US"/>
              <a:t>	    en condiciones de combatir.</a:t>
            </a:r>
          </a:p>
          <a:p>
            <a:r>
              <a:rPr lang="es-MX" altLang="en-US"/>
              <a:t> 	    formación adecuada, para dar cumplimiento a la misión.</a:t>
            </a:r>
            <a:endParaRPr lang="es-ES" altLang="en-US"/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3336925" y="3308350"/>
            <a:ext cx="41476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El tipo de marcha estará determinada por:</a:t>
            </a:r>
            <a:endParaRPr lang="es-ES" altLang="en-US"/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4191001" y="3886201"/>
            <a:ext cx="586282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Misión de la Unidad.</a:t>
            </a:r>
          </a:p>
          <a:p>
            <a:pPr>
              <a:buFontTx/>
              <a:buChar char="-"/>
            </a:pPr>
            <a:r>
              <a:rPr lang="es-MX" altLang="en-US"/>
              <a:t> Visibilidad.</a:t>
            </a:r>
          </a:p>
          <a:p>
            <a:pPr>
              <a:buFontTx/>
              <a:buChar char="-"/>
            </a:pPr>
            <a:r>
              <a:rPr lang="es-MX" altLang="en-US"/>
              <a:t> Condiciones del camino.</a:t>
            </a:r>
          </a:p>
          <a:p>
            <a:pPr>
              <a:buFontTx/>
              <a:buChar char="-"/>
            </a:pPr>
            <a:r>
              <a:rPr lang="es-MX" altLang="en-US"/>
              <a:t> Condiciones de tránsito.</a:t>
            </a:r>
          </a:p>
          <a:p>
            <a:pPr>
              <a:buFontTx/>
              <a:buChar char="-"/>
            </a:pPr>
            <a:r>
              <a:rPr lang="es-MX" altLang="en-US"/>
              <a:t> Actividad aérea.</a:t>
            </a:r>
          </a:p>
          <a:p>
            <a:pPr>
              <a:buFontTx/>
              <a:buChar char="-"/>
            </a:pPr>
            <a:r>
              <a:rPr lang="es-MX" altLang="en-US"/>
              <a:t> Proximidad del objetivo.</a:t>
            </a:r>
          </a:p>
          <a:p>
            <a:pPr>
              <a:buFontTx/>
              <a:buChar char="-"/>
            </a:pPr>
            <a:r>
              <a:rPr lang="es-MX" altLang="en-US"/>
              <a:t> Columna adoptada por las UU. De maniobra a quien apoya.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5875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nimBg="1" autoUpdateAnimBg="0"/>
      <p:bldP spid="78853" grpId="0" autoUpdateAnimBg="0"/>
      <p:bldP spid="78854" grpId="0" autoUpdateAnimBg="0"/>
      <p:bldP spid="78855" grpId="0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879725" y="260350"/>
            <a:ext cx="48093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 formación de las marchas que podrán adoptar.</a:t>
            </a:r>
            <a:endParaRPr lang="es-ES" altLang="en-US"/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057401" y="762000"/>
            <a:ext cx="21355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Columna cerrada.</a:t>
            </a:r>
            <a:endParaRPr lang="es-ES" altLang="en-US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2530475" y="1219200"/>
            <a:ext cx="74593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usa:  Para aprovechar al máximo un terreno.</a:t>
            </a:r>
          </a:p>
          <a:p>
            <a:r>
              <a:rPr lang="es-MX" altLang="en-US"/>
              <a:t>             Para proteger la columna de ataques terrestres o para evitar extravíos.</a:t>
            </a:r>
          </a:p>
          <a:p>
            <a:r>
              <a:rPr lang="es-MX" altLang="en-US"/>
              <a:t>             Facilita el control y los enlaces.</a:t>
            </a:r>
            <a:endParaRPr lang="es-ES" altLang="en-US"/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2574925" y="2317750"/>
            <a:ext cx="60566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Para utilizar esta formación se deberá cumplir con lo siguiente:</a:t>
            </a:r>
            <a:endParaRPr lang="es-ES" altLang="en-US"/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3489325" y="2927350"/>
            <a:ext cx="656237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En la punta y en la retaguardia se asignarán UU de artillería liviana.</a:t>
            </a:r>
          </a:p>
          <a:p>
            <a:r>
              <a:rPr lang="es-MX" altLang="en-US"/>
              <a:t>  (Reacción rápida ante ataques blindados o unidades menores.)</a:t>
            </a:r>
          </a:p>
          <a:p>
            <a:pPr>
              <a:buFontTx/>
              <a:buChar char="-"/>
            </a:pPr>
            <a:r>
              <a:rPr lang="es-MX" altLang="en-US"/>
              <a:t> Las UU. De mayor calibre se mantiene en el grueso, solo reacciona</a:t>
            </a:r>
          </a:p>
          <a:p>
            <a:r>
              <a:rPr lang="es-MX" altLang="en-US"/>
              <a:t>  la dotación con el armamento orgánico.</a:t>
            </a:r>
          </a:p>
          <a:p>
            <a:r>
              <a:rPr lang="es-MX" altLang="en-US"/>
              <a:t>- Los OA., y Topos se desplazan</a:t>
            </a:r>
            <a:endParaRPr lang="es-ES" altLang="en-US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133600" y="4648200"/>
            <a:ext cx="2172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Columna Cerrada.</a:t>
            </a:r>
            <a:endParaRPr lang="es-ES" altLang="en-US"/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2727326" y="5213351"/>
            <a:ext cx="58531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usa: Para disminuir la vulnerabilidad ante ataques aéreos.</a:t>
            </a:r>
          </a:p>
          <a:p>
            <a:r>
              <a:rPr lang="es-MX" altLang="en-US"/>
              <a:t>            Para transitar en caminos muy accidentados.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443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 autoUpdateAnimBg="0"/>
      <p:bldP spid="79877" grpId="0" autoUpdateAnimBg="0"/>
      <p:bldP spid="79878" grpId="0" autoUpdateAnimBg="0"/>
      <p:bldP spid="79879" grpId="0" autoUpdateAnimBg="0"/>
      <p:bldP spid="79880" grpId="0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2346325" y="260350"/>
            <a:ext cx="2172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Columna Cerrada.</a:t>
            </a:r>
            <a:endParaRPr lang="es-ES" altLang="en-US"/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895600" y="762001"/>
            <a:ext cx="5326202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Ventajas: Mayor seguridad pasiva ante ataques aéreos.</a:t>
            </a:r>
          </a:p>
          <a:p>
            <a:r>
              <a:rPr lang="es-MX" altLang="en-US"/>
              <a:t>              </a:t>
            </a:r>
          </a:p>
          <a:p>
            <a:r>
              <a:rPr lang="es-MX" altLang="en-US"/>
              <a:t>              Favorece el secreto.</a:t>
            </a:r>
          </a:p>
          <a:p>
            <a:endParaRPr lang="es-MX" altLang="en-US"/>
          </a:p>
          <a:p>
            <a:r>
              <a:rPr lang="es-MX" altLang="en-US"/>
              <a:t>              Se logra mayor velocidad.</a:t>
            </a:r>
          </a:p>
          <a:p>
            <a:endParaRPr lang="es-MX" altLang="en-US"/>
          </a:p>
          <a:p>
            <a:r>
              <a:rPr lang="es-MX" altLang="en-US"/>
              <a:t>              Disminuye la fatiga de los conductores.</a:t>
            </a:r>
            <a:endParaRPr lang="es-ES" altLang="en-US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2819400" y="3276600"/>
            <a:ext cx="5754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Obligaciones de las unidades que adopten este dispositivo:</a:t>
            </a:r>
            <a:endParaRPr lang="es-ES" altLang="en-US"/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657600" y="4191001"/>
            <a:ext cx="624985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Avanzar por saltos, ocupando posiciones de fuego, coordinados</a:t>
            </a:r>
          </a:p>
          <a:p>
            <a:r>
              <a:rPr lang="es-MX" altLang="en-US"/>
              <a:t>  con el resto de las Unidades de maniobras y artilleras.</a:t>
            </a:r>
          </a:p>
          <a:p>
            <a:endParaRPr lang="es-MX" altLang="en-US"/>
          </a:p>
          <a:p>
            <a:r>
              <a:rPr lang="es-MX" altLang="en-US"/>
              <a:t>- Efectuar este movimiento en horas de oscuridad.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08250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autoUpdateAnimBg="0"/>
      <p:bldP spid="80900" grpId="0" autoUpdateAnimBg="0"/>
      <p:bldP spid="80901" grpId="0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2362200" y="381000"/>
            <a:ext cx="1533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Infiltración.</a:t>
            </a:r>
            <a:endParaRPr lang="es-ES" altLang="en-US"/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2819401" y="914400"/>
            <a:ext cx="655461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Se usa de día, para disminuir al máximo las vulnerabilidades de un </a:t>
            </a:r>
          </a:p>
          <a:p>
            <a:r>
              <a:rPr lang="es-MX" altLang="en-US"/>
              <a:t>  ataque aéreo.</a:t>
            </a:r>
          </a:p>
          <a:p>
            <a:pPr>
              <a:buFontTx/>
              <a:buChar char="-"/>
            </a:pPr>
            <a:r>
              <a:rPr lang="es-MX" altLang="en-US"/>
              <a:t> Cuando se marcha por caminos congestionados.</a:t>
            </a:r>
          </a:p>
          <a:p>
            <a:pPr>
              <a:buFontTx/>
              <a:buChar char="-"/>
            </a:pPr>
            <a:r>
              <a:rPr lang="es-MX" altLang="en-US"/>
              <a:t> De esta manera se logra mayor velocidad y menor desgaste de los</a:t>
            </a:r>
          </a:p>
          <a:p>
            <a:r>
              <a:rPr lang="es-MX" altLang="en-US"/>
              <a:t>   conductores.</a:t>
            </a:r>
            <a:endParaRPr lang="es-ES" altLang="en-US"/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2895601" y="2743200"/>
            <a:ext cx="2910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de artillería deberán:</a:t>
            </a:r>
            <a:endParaRPr lang="es-ES" altLang="en-US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3276600" y="3352800"/>
            <a:ext cx="658500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Organizarse de acuerdo a la cantidad de grupos.  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Mientras una se desplaza, la otra la debe proteger dentro de </a:t>
            </a:r>
          </a:p>
          <a:p>
            <a:r>
              <a:rPr lang="es-MX" altLang="en-US"/>
              <a:t>   su alcance.</a:t>
            </a:r>
          </a:p>
          <a:p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La infiltración la iniciaran las UU más livianas, siendo protegidas</a:t>
            </a:r>
          </a:p>
          <a:p>
            <a:r>
              <a:rPr lang="es-MX" altLang="en-US"/>
              <a:t>  por las UU. medianas, hasta que tomen posiciones de fuego que le </a:t>
            </a:r>
          </a:p>
          <a:p>
            <a:r>
              <a:rPr lang="es-MX" altLang="en-US"/>
              <a:t>  permitan batir posibles objetivos. 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69251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utoUpdateAnimBg="0"/>
      <p:bldP spid="81924" grpId="0" autoUpdateAnimBg="0"/>
      <p:bldP spid="81925" grpId="0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2422525" y="412750"/>
            <a:ext cx="2101922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2.- Columna táctica.</a:t>
            </a:r>
            <a:endParaRPr lang="es-ES" altLang="en-US"/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3184525" y="1022350"/>
            <a:ext cx="670985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Posibilidad de contacto con el enemigo es probable.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Las UU. se agrupan tácticamente y se da seguridad en los 360°.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El Cdte. Organizará sus UU. utilizando conceptos vanguardia, grueso,</a:t>
            </a:r>
          </a:p>
          <a:p>
            <a:r>
              <a:rPr lang="es-MX" altLang="en-US"/>
              <a:t>  flancos de guardia y retaguardia.</a:t>
            </a:r>
            <a:endParaRPr lang="es-ES" altLang="en-US"/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2895601" y="3200400"/>
            <a:ext cx="29384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Artillería en la vanguardia.</a:t>
            </a:r>
            <a:endParaRPr lang="es-ES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3336925" y="3765550"/>
            <a:ext cx="650729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Serán UU. de artillería livianas.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Los OA., serán parte de la punta, manteniendo observación de las </a:t>
            </a:r>
          </a:p>
          <a:p>
            <a:r>
              <a:rPr lang="es-MX" altLang="en-US"/>
              <a:t>  áreas futuras a ocupar por la columna táctica.</a:t>
            </a:r>
          </a:p>
          <a:p>
            <a:endParaRPr lang="es-MX" altLang="en-US"/>
          </a:p>
          <a:p>
            <a:r>
              <a:rPr lang="es-MX" altLang="en-US"/>
              <a:t>- Estas UU. apoyarán por fuego el avance de la columna.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9559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utoUpdateAnimBg="0"/>
      <p:bldP spid="82948" grpId="0" autoUpdateAnimBg="0"/>
      <p:bldP spid="82949" grpId="0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514600" y="304800"/>
            <a:ext cx="39626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La artillería en los flancos de guardia.</a:t>
            </a:r>
            <a:endParaRPr lang="es-ES" altLang="en-US"/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971800" y="838201"/>
            <a:ext cx="67208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Se asignará cuando el terreno lo permita.</a:t>
            </a:r>
          </a:p>
          <a:p>
            <a:pPr>
              <a:buFontTx/>
              <a:buChar char="-"/>
            </a:pPr>
            <a:endParaRPr lang="es-MX" altLang="en-US"/>
          </a:p>
          <a:p>
            <a:r>
              <a:rPr lang="es-MX" altLang="en-US"/>
              <a:t>- Cuando los flancos queden fuera  del alcance de fgos., de la artillería</a:t>
            </a:r>
          </a:p>
          <a:p>
            <a:r>
              <a:rPr lang="es-MX" altLang="en-US"/>
              <a:t>   liviana.</a:t>
            </a:r>
            <a:endParaRPr lang="es-ES" altLang="en-US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2574926" y="2317750"/>
            <a:ext cx="32073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La artillería en la retaguardia.</a:t>
            </a:r>
            <a:endParaRPr lang="es-ES" altLang="en-US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3032125" y="2851151"/>
            <a:ext cx="64044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Idealmente U.A.L., que permitan apoyar a la acción de las UU. De</a:t>
            </a:r>
          </a:p>
          <a:p>
            <a:r>
              <a:rPr lang="es-MX" altLang="en-US"/>
              <a:t>  maniobra. (Permite una rápida evacuación del área).</a:t>
            </a:r>
            <a:endParaRPr lang="es-ES" altLang="en-US"/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651126" y="3841750"/>
            <a:ext cx="27943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La artillería en el grueso.</a:t>
            </a:r>
            <a:endParaRPr lang="es-ES" altLang="en-US"/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3108325" y="4451351"/>
            <a:ext cx="62077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Conformarán el grueso las UU. de artillería mediana.</a:t>
            </a:r>
          </a:p>
          <a:p>
            <a:r>
              <a:rPr lang="es-MX" altLang="en-US"/>
              <a:t>  (Entrarán en combate cuando las U.A.L., estén comprometidas)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0729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utoUpdateAnimBg="0"/>
      <p:bldP spid="83972" grpId="0" autoUpdateAnimBg="0"/>
      <p:bldP spid="83973" grpId="0" autoUpdateAnimBg="0"/>
      <p:bldP spid="83975" grpId="0" autoUpdateAnimBg="0"/>
      <p:bldP spid="83976" grpId="0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2498725" y="260350"/>
            <a:ext cx="2870914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Marcha de aproximación:</a:t>
            </a:r>
            <a:endParaRPr lang="es-ES" altLang="en-US"/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879726" y="793750"/>
            <a:ext cx="672748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Contacto con el enemigo es inminente.</a:t>
            </a:r>
          </a:p>
          <a:p>
            <a:pPr>
              <a:buFontTx/>
              <a:buChar char="-"/>
            </a:pPr>
            <a:r>
              <a:rPr lang="es-MX" altLang="en-US"/>
              <a:t> El objeto es acercarse al enemigo en un buen estado de alistamiento</a:t>
            </a:r>
          </a:p>
          <a:p>
            <a:r>
              <a:rPr lang="es-MX" altLang="en-US"/>
              <a:t>  para el combate y con el mínimo de bajas.</a:t>
            </a:r>
            <a:endParaRPr lang="es-ES" altLang="en-US"/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2955926" y="2012951"/>
            <a:ext cx="686745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De artillería deberán:</a:t>
            </a:r>
          </a:p>
          <a:p>
            <a:endParaRPr lang="es-MX" altLang="en-US"/>
          </a:p>
          <a:p>
            <a:r>
              <a:rPr lang="es-MX" altLang="en-US"/>
              <a:t>a.- Enviar desde el Area de Reunión patrullas para reconocer y levantar </a:t>
            </a:r>
          </a:p>
          <a:p>
            <a:r>
              <a:rPr lang="es-MX" altLang="en-US"/>
              <a:t>     topográficamente las posiciones de fuego.</a:t>
            </a:r>
            <a:endParaRPr lang="es-ES" altLang="en-US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2819401" y="3276601"/>
            <a:ext cx="7092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 b.- Iniciada la marcha de aproximación, debe mantener apoyada a la UU.</a:t>
            </a:r>
          </a:p>
          <a:p>
            <a:r>
              <a:rPr lang="es-MX" altLang="en-US"/>
              <a:t>       de  maniobra.</a:t>
            </a:r>
            <a:endParaRPr lang="es-ES" altLang="en-US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2971801" y="4114800"/>
            <a:ext cx="68384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Las U.A.L., avanzarán protegidas por las Unidades de mayor alcance.</a:t>
            </a:r>
            <a:endParaRPr lang="es-ES" altLang="en-US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032125" y="4756150"/>
            <a:ext cx="67088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Romperán el fuego  cuando los objetivos estén dentro del alcance.</a:t>
            </a:r>
            <a:endParaRPr lang="es-ES" altLang="en-US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3032125" y="5365751"/>
            <a:ext cx="64705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Apoyo constante de las unidades de apoyo logístico, manera de </a:t>
            </a:r>
          </a:p>
          <a:p>
            <a:r>
              <a:rPr lang="es-MX" altLang="en-US"/>
              <a:t>     Mantener el volumen de fuego.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8314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autoUpdateAnimBg="0"/>
      <p:bldP spid="84996" grpId="0" autoUpdateAnimBg="0"/>
      <p:bldP spid="84997" grpId="0" autoUpdateAnimBg="0"/>
      <p:bldP spid="84998" grpId="0" autoUpdateAnimBg="0"/>
      <p:bldP spid="84999" grpId="0" autoUpdateAnimBg="0"/>
      <p:bldP spid="85000" grpId="0" autoUpdateAnimBg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2498726" y="412750"/>
            <a:ext cx="285334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EN ACCIONES OFENSIVAS</a:t>
            </a:r>
            <a:endParaRPr lang="es-ES" altLang="en-US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819400" y="990600"/>
            <a:ext cx="53785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Rapidez, oportuna y eficaz. (Desempeño de la artillería)</a:t>
            </a:r>
            <a:endParaRPr lang="es-ES" altLang="en-US"/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819401" y="1524001"/>
            <a:ext cx="709367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 de artilleía deben buscar el despliegue de sus fuerzas, manera de</a:t>
            </a:r>
          </a:p>
          <a:p>
            <a:r>
              <a:rPr lang="es-MX" altLang="en-US"/>
              <a:t>Obtener una mejor concentración de fuegos sobre los objetivos decisivos.</a:t>
            </a:r>
            <a:endParaRPr lang="es-ES" altLang="en-US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879726" y="2317751"/>
            <a:ext cx="73201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Batir eficazmente la artillería enemiga y efectuar fuegos de entorpecimiento</a:t>
            </a:r>
          </a:p>
          <a:p>
            <a:r>
              <a:rPr lang="es-MX" altLang="en-US"/>
              <a:t>A la profundidad del dispositivo.</a:t>
            </a:r>
            <a:endParaRPr lang="es-ES" altLang="en-US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2879726" y="3079751"/>
            <a:ext cx="72423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Será necesario reconocer la transitabilidad de caminos y su  cubierta contra</a:t>
            </a:r>
          </a:p>
          <a:p>
            <a:r>
              <a:rPr lang="es-MX" altLang="en-US"/>
              <a:t>La observación aérea y terrestre, y los puentes en cuanto a su resistencia.</a:t>
            </a:r>
            <a:endParaRPr lang="es-ES" altLang="en-US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2879725" y="3917951"/>
            <a:ext cx="69984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 Serán altamente móviles y las de mayor calibre se mantendrán</a:t>
            </a:r>
          </a:p>
          <a:p>
            <a:r>
              <a:rPr lang="es-MX" altLang="en-US"/>
              <a:t>en su posición inicial.</a:t>
            </a:r>
            <a:endParaRPr lang="es-ES" altLang="en-US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2879726" y="4756151"/>
            <a:ext cx="70826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Debe alternar su ataque tanto a UU de infantería como de artillería, de la </a:t>
            </a:r>
          </a:p>
          <a:p>
            <a:r>
              <a:rPr lang="es-MX" altLang="en-US"/>
              <a:t>Misma forma su intensidad de fuego, de acuerdo a su capacidad logística.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4698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autoUpdateAnimBg="0"/>
      <p:bldP spid="86020" grpId="0" autoUpdateAnimBg="0"/>
      <p:bldP spid="86021" grpId="0" autoUpdateAnimBg="0"/>
      <p:bldP spid="86022" grpId="0" autoUpdateAnimBg="0"/>
      <p:bldP spid="86023" grpId="0" autoUpdateAnimBg="0"/>
      <p:bldP spid="86024" grpId="0" autoUpdateAnimBg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2346325" y="412750"/>
            <a:ext cx="56666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Su concepto de actuar en todo momento será el siguiente:</a:t>
            </a:r>
            <a:endParaRPr lang="es-ES" altLang="en-US"/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2286000" y="914400"/>
            <a:ext cx="1705788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En el ataque:</a:t>
            </a:r>
            <a:endParaRPr lang="es-ES" altLang="en-US"/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667001" y="1447800"/>
            <a:ext cx="65139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Apoyar a la UU que avanza para que no pierda el ímpetu de ataque.</a:t>
            </a:r>
            <a:endParaRPr lang="es-ES" altLang="en-US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743201" y="1905001"/>
            <a:ext cx="67980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Ocuparán pos. de fuego adelantadas lo que le permitirá batir objetivos</a:t>
            </a:r>
          </a:p>
          <a:p>
            <a:r>
              <a:rPr lang="es-MX" altLang="en-US"/>
              <a:t>Y cubrir su retaguardia.</a:t>
            </a:r>
            <a:endParaRPr lang="es-ES" altLang="en-US"/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738438" y="2667001"/>
            <a:ext cx="7302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 siempre apoyarán alas UU. de maniobra, previamente coordinado</a:t>
            </a:r>
          </a:p>
          <a:p>
            <a:r>
              <a:rPr lang="es-MX" altLang="en-US"/>
              <a:t>con el C.C.F.A., parea garantizar el apoyo mutuo.</a:t>
            </a:r>
            <a:endParaRPr lang="es-ES" altLang="en-US"/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2362201" y="3429000"/>
            <a:ext cx="2034083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Antes del asalto:</a:t>
            </a:r>
            <a:endParaRPr lang="es-ES" altLang="en-US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2743200" y="3886201"/>
            <a:ext cx="68688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Los fuegos estarán orientados a la apertura de brechas, para permitir la</a:t>
            </a:r>
          </a:p>
          <a:p>
            <a:r>
              <a:rPr lang="es-MX" altLang="en-US"/>
              <a:t>Penetración de las UU. De maniobra.</a:t>
            </a:r>
            <a:endParaRPr lang="es-ES" altLang="en-US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2819401" y="4648200"/>
            <a:ext cx="51482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CCFA, determina los objetivos de mayor importancia.</a:t>
            </a:r>
            <a:endParaRPr lang="es-ES" altLang="en-US"/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2743200" y="5105401"/>
            <a:ext cx="6763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el ataque se alargarán los fuegos, manera de proteger a las fuerzas </a:t>
            </a:r>
          </a:p>
          <a:p>
            <a:r>
              <a:rPr lang="es-MX" altLang="en-US"/>
              <a:t>propias.</a:t>
            </a:r>
            <a:endParaRPr lang="es-ES" altLang="en-US"/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2803525" y="5975351"/>
            <a:ext cx="72972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en primera línea deberán marcar su posición, objeto los OA., eviten </a:t>
            </a:r>
          </a:p>
          <a:p>
            <a:r>
              <a:rPr lang="es-MX" altLang="en-US"/>
              <a:t>confusiones con unidades adversarias.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2621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utoUpdateAnimBg="0"/>
      <p:bldP spid="87045" grpId="0" autoUpdateAnimBg="0"/>
      <p:bldP spid="87046" grpId="0" autoUpdateAnimBg="0"/>
      <p:bldP spid="87047" grpId="0" animBg="1" autoUpdateAnimBg="0"/>
      <p:bldP spid="87048" grpId="0" autoUpdateAnimBg="0"/>
      <p:bldP spid="87049" grpId="0" autoUpdateAnimBg="0"/>
      <p:bldP spid="87050" grpId="0" autoUpdateAnimBg="0"/>
      <p:bldP spid="87051" grpId="0" autoUpdateAnimBg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2346325" y="336550"/>
            <a:ext cx="2705292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Durante la penetración:</a:t>
            </a:r>
            <a:endParaRPr lang="es-ES" altLang="en-US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2727325" y="793751"/>
            <a:ext cx="69675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Mantener el ímpetu del fuego, evitando disgregar el ataque. Se batirá la </a:t>
            </a:r>
          </a:p>
          <a:p>
            <a:r>
              <a:rPr lang="es-MX" altLang="en-US"/>
              <a:t>Artillería enemiga y se buscará inmovilizar las reservas enemigas.</a:t>
            </a:r>
            <a:endParaRPr lang="es-ES" altLang="en-US"/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2727325" y="1631951"/>
            <a:ext cx="67097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deberá posponer la seguridad en beneficio del oportuno y efectivo</a:t>
            </a:r>
          </a:p>
          <a:p>
            <a:r>
              <a:rPr lang="es-MX" altLang="en-US"/>
              <a:t>Apoyo de fuego.</a:t>
            </a:r>
            <a:endParaRPr lang="es-ES" altLang="en-US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727326" y="2393951"/>
            <a:ext cx="63549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U.A.M., se adelantarán manera de alargar los fuegos y batir la </a:t>
            </a:r>
          </a:p>
          <a:p>
            <a:r>
              <a:rPr lang="es-MX" altLang="en-US"/>
              <a:t>retaguardia del enemigo.</a:t>
            </a:r>
            <a:endParaRPr lang="es-ES" altLang="en-US"/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2422526" y="3155950"/>
            <a:ext cx="2858411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Durante la consolidación:</a:t>
            </a:r>
            <a:endParaRPr lang="es-ES" altLang="en-US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2727325" y="3689351"/>
            <a:ext cx="71296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ubicarán en una posición que les permita proteger a las UU., que pasan</a:t>
            </a:r>
          </a:p>
          <a:p>
            <a:r>
              <a:rPr lang="es-MX" altLang="en-US"/>
              <a:t>a la defensa</a:t>
            </a:r>
            <a:endParaRPr lang="es-ES" altLang="en-US"/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27325" y="4527551"/>
            <a:ext cx="65923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U.A.L., reconocerán y ocuparán posiciones cercanas a las UU., de</a:t>
            </a:r>
          </a:p>
          <a:p>
            <a:r>
              <a:rPr lang="es-MX" altLang="en-US"/>
              <a:t>maniobra.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0873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autoUpdateAnimBg="0"/>
      <p:bldP spid="88068" grpId="0" autoUpdateAnimBg="0"/>
      <p:bldP spid="88069" grpId="0" autoUpdateAnimBg="0"/>
      <p:bldP spid="88071" grpId="0" autoUpdateAnimBg="0"/>
      <p:bldP spid="88072" grpId="0" autoUpdateAnimBg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2346326" y="412750"/>
            <a:ext cx="333360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C- LA ARTILLERIA EN LA DEFENSA.</a:t>
            </a:r>
            <a:endParaRPr lang="es-ES" altLang="en-US"/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2727326" y="1098550"/>
            <a:ext cx="744902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Su misión será </a:t>
            </a:r>
            <a:r>
              <a:rPr lang="es-MX" altLang="en-US">
                <a:solidFill>
                  <a:srgbClr val="FFFF00"/>
                </a:solidFill>
              </a:rPr>
              <a:t>destruir </a:t>
            </a:r>
            <a:r>
              <a:rPr lang="es-MX" altLang="en-US"/>
              <a:t>al enemigo, </a:t>
            </a:r>
            <a:r>
              <a:rPr lang="es-MX" altLang="en-US">
                <a:solidFill>
                  <a:srgbClr val="FFFF00"/>
                </a:solidFill>
              </a:rPr>
              <a:t>ganar tiempo</a:t>
            </a:r>
            <a:r>
              <a:rPr lang="es-MX" altLang="en-US"/>
              <a:t>, </a:t>
            </a:r>
            <a:r>
              <a:rPr lang="es-MX" altLang="en-US">
                <a:solidFill>
                  <a:srgbClr val="FFFF00"/>
                </a:solidFill>
              </a:rPr>
              <a:t>concentrar fuegos</a:t>
            </a:r>
            <a:r>
              <a:rPr lang="es-MX" altLang="en-US"/>
              <a:t>, </a:t>
            </a:r>
            <a:r>
              <a:rPr lang="es-MX" altLang="en-US">
                <a:solidFill>
                  <a:srgbClr val="FFFF00"/>
                </a:solidFill>
              </a:rPr>
              <a:t>retardar</a:t>
            </a:r>
          </a:p>
          <a:p>
            <a:r>
              <a:rPr lang="es-MX" altLang="en-US"/>
              <a:t>o </a:t>
            </a:r>
            <a:r>
              <a:rPr lang="es-MX" altLang="en-US">
                <a:solidFill>
                  <a:srgbClr val="FFFF00"/>
                </a:solidFill>
              </a:rPr>
              <a:t>debilitar </a:t>
            </a:r>
            <a:r>
              <a:rPr lang="es-MX" altLang="en-US"/>
              <a:t>al enemigo para posteriormente tomar la </a:t>
            </a:r>
            <a:r>
              <a:rPr lang="es-MX" altLang="en-US">
                <a:solidFill>
                  <a:srgbClr val="FF0000"/>
                </a:solidFill>
              </a:rPr>
              <a:t>iniciativa</a:t>
            </a:r>
            <a:r>
              <a:rPr lang="es-MX" altLang="en-US"/>
              <a:t> y cambiar la </a:t>
            </a:r>
          </a:p>
          <a:p>
            <a:r>
              <a:rPr lang="es-MX" altLang="en-US">
                <a:solidFill>
                  <a:srgbClr val="FF0000"/>
                </a:solidFill>
              </a:rPr>
              <a:t>actitud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727325" y="2165351"/>
            <a:ext cx="66981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la defensa es muy importante, porque esta obra por el fuego, pero</a:t>
            </a:r>
          </a:p>
          <a:p>
            <a:r>
              <a:rPr lang="es-MX" altLang="en-US"/>
              <a:t>depende del apoyo logístico disponible.</a:t>
            </a:r>
            <a:endParaRPr lang="es-ES" altLang="en-US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2727325" y="3003551"/>
            <a:ext cx="71612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El fuego es el que detiene a las fuerzas adversarias, por lo que necesita de </a:t>
            </a:r>
          </a:p>
          <a:p>
            <a:r>
              <a:rPr lang="es-MX" altLang="en-US"/>
              <a:t>un </a:t>
            </a:r>
            <a:r>
              <a:rPr lang="es-MX" altLang="en-US">
                <a:solidFill>
                  <a:srgbClr val="FF0000"/>
                </a:solidFill>
              </a:rPr>
              <a:t>PLAN DE FUEGO</a:t>
            </a:r>
            <a:r>
              <a:rPr lang="es-MX" altLang="en-US"/>
              <a:t> meticulosamente elaborado.</a:t>
            </a:r>
            <a:endParaRPr lang="es-ES" altLang="en-US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2727325" y="3841751"/>
            <a:ext cx="73214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Debe mantener un alto grado de </a:t>
            </a:r>
            <a:r>
              <a:rPr lang="es-MX" altLang="en-US">
                <a:solidFill>
                  <a:srgbClr val="FF0000"/>
                </a:solidFill>
              </a:rPr>
              <a:t>centralización</a:t>
            </a:r>
            <a:r>
              <a:rPr lang="es-MX" altLang="en-US"/>
              <a:t>, manera que los fuegos sean</a:t>
            </a:r>
          </a:p>
          <a:p>
            <a:r>
              <a:rPr lang="es-MX" altLang="en-US"/>
              <a:t>descargados sobre el ataque principal del enemigo.</a:t>
            </a:r>
            <a:endParaRPr lang="es-ES" altLang="en-US"/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2727325" y="4679951"/>
            <a:ext cx="7377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Posiciones de fuego, excelente mimetismo, tener lista las suplementaria y las</a:t>
            </a:r>
          </a:p>
          <a:p>
            <a:r>
              <a:rPr lang="es-MX" altLang="en-US"/>
              <a:t>De cambio, teniendo además, las simuladas.</a:t>
            </a:r>
            <a:endParaRPr lang="es-ES" altLang="en-US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2727326" y="5594351"/>
            <a:ext cx="74079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Romperán el fuego de acuerdo aun orden manera de no evidenciar todas las </a:t>
            </a:r>
          </a:p>
          <a:p>
            <a:r>
              <a:rPr lang="es-MX" altLang="en-US"/>
              <a:t>Posiciones de una sola vez, (mantener el secreto).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87611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autoUpdateAnimBg="0"/>
      <p:bldP spid="89092" grpId="0" autoUpdateAnimBg="0"/>
      <p:bldP spid="89093" grpId="0" autoUpdateAnimBg="0"/>
      <p:bldP spid="89094" grpId="0" autoUpdateAnimBg="0"/>
      <p:bldP spid="89095" grpId="0" autoUpdateAnimBg="0"/>
      <p:bldP spid="89096" grpId="0" autoUpdateAnimBg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2270126" y="336550"/>
            <a:ext cx="490839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LA ARTILLERIA EN LAS OPERACIONES ANFIBIAS.</a:t>
            </a:r>
            <a:endParaRPr lang="es-ES" altLang="en-US"/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2651125" y="946150"/>
            <a:ext cx="4437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la descarga general, se priorizará las U.A.L.</a:t>
            </a:r>
            <a:endParaRPr lang="es-ES" altLang="en-US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727325" y="1555751"/>
            <a:ext cx="67119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U.A.M., desembarcarán una vez que las livianas estén cumpliendo</a:t>
            </a:r>
          </a:p>
          <a:p>
            <a:r>
              <a:rPr lang="es-MX" altLang="en-US"/>
              <a:t>requerimiento a las UU de maniobra.</a:t>
            </a:r>
            <a:endParaRPr lang="es-ES" altLang="en-US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2727325" y="2393950"/>
            <a:ext cx="63042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Los OA., y las partidas topo., desembarcarán en las primeras olas.</a:t>
            </a:r>
            <a:endParaRPr lang="es-ES" altLang="en-US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2727325" y="2927351"/>
            <a:ext cx="71778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Tener partidas de apoyo playa entrenadas en el desembarco de las U.A.M.,</a:t>
            </a:r>
          </a:p>
          <a:p>
            <a:r>
              <a:rPr lang="es-MX" altLang="en-US"/>
              <a:t>evitando demoras en el desembarco.</a:t>
            </a:r>
            <a:endParaRPr lang="es-ES" altLang="en-US"/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2727326" y="3689351"/>
            <a:ext cx="6817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Baterías divididas en los buques, manera de evitar pérdidas totales por</a:t>
            </a:r>
          </a:p>
          <a:p>
            <a:r>
              <a:rPr lang="es-MX" altLang="en-US"/>
              <a:t>ataques aéreos o de superficie.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4713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utoUpdateAnimBg="0"/>
      <p:bldP spid="90116" grpId="0" autoUpdateAnimBg="0"/>
      <p:bldP spid="90117" grpId="0" autoUpdateAnimBg="0"/>
      <p:bldP spid="90118" grpId="0" autoUpdateAnimBg="0"/>
      <p:bldP spid="90119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10559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3323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07796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0300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7906</Words>
  <Application>Microsoft Office PowerPoint</Application>
  <PresentationFormat>Panorámica</PresentationFormat>
  <Paragraphs>868</Paragraphs>
  <Slides>93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93</vt:i4>
      </vt:variant>
    </vt:vector>
  </HeadingPairs>
  <TitlesOfParts>
    <vt:vector size="102" baseType="lpstr">
      <vt:lpstr>Arial</vt:lpstr>
      <vt:lpstr>Calibri</vt:lpstr>
      <vt:lpstr>Calibri Light</vt:lpstr>
      <vt:lpstr>Comic Sans MS</vt:lpstr>
      <vt:lpstr>Tahoma</vt:lpstr>
      <vt:lpstr>Times New Roman</vt:lpstr>
      <vt:lpstr>Verdana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PC</cp:lastModifiedBy>
  <cp:revision>30</cp:revision>
  <dcterms:created xsi:type="dcterms:W3CDTF">2021-02-22T23:46:22Z</dcterms:created>
  <dcterms:modified xsi:type="dcterms:W3CDTF">2021-02-24T00:46:37Z</dcterms:modified>
</cp:coreProperties>
</file>