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352" autoAdjust="0"/>
    <p:restoredTop sz="94660"/>
  </p:normalViewPr>
  <p:slideViewPr>
    <p:cSldViewPr snapToGrid="0">
      <p:cViewPr varScale="1">
        <p:scale>
          <a:sx n="71" d="100"/>
          <a:sy n="71" d="100"/>
        </p:scale>
        <p:origin x="1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viewProps" Target="viewProps.xml" /><Relationship Id="rId5" Type="http://schemas.openxmlformats.org/officeDocument/2006/relationships/slide" Target="slides/slide4.xml" /><Relationship Id="rId10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microsoft.com/office/2016/11/relationships/changesInfo" Target="changesInfos/changesInfo1.xml" 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RRIDO PEDREROS MATIAS" userId="1773cc50-32a0-4b5a-bd38-923889667849" providerId="ADAL" clId="{43074E80-B9F5-D94C-8C75-EB244CFBB469}"/>
    <pc:docChg chg="modSld">
      <pc:chgData name="GARRIDO PEDREROS MATIAS" userId="1773cc50-32a0-4b5a-bd38-923889667849" providerId="ADAL" clId="{43074E80-B9F5-D94C-8C75-EB244CFBB469}" dt="2025-08-17T01:35:17.331" v="44" actId="20577"/>
      <pc:docMkLst>
        <pc:docMk/>
      </pc:docMkLst>
      <pc:sldChg chg="modSp">
        <pc:chgData name="GARRIDO PEDREROS MATIAS" userId="1773cc50-32a0-4b5a-bd38-923889667849" providerId="ADAL" clId="{43074E80-B9F5-D94C-8C75-EB244CFBB469}" dt="2025-08-17T01:34:59.802" v="23" actId="20577"/>
        <pc:sldMkLst>
          <pc:docMk/>
          <pc:sldMk cId="3832729044" sldId="261"/>
        </pc:sldMkLst>
        <pc:spChg chg="mod">
          <ac:chgData name="GARRIDO PEDREROS MATIAS" userId="1773cc50-32a0-4b5a-bd38-923889667849" providerId="ADAL" clId="{43074E80-B9F5-D94C-8C75-EB244CFBB469}" dt="2025-08-17T01:34:59.802" v="23" actId="20577"/>
          <ac:spMkLst>
            <pc:docMk/>
            <pc:sldMk cId="3832729044" sldId="261"/>
            <ac:spMk id="2" creationId="{24E90C61-0284-49F3-A2EE-BEC0AB459DF3}"/>
          </ac:spMkLst>
        </pc:spChg>
      </pc:sldChg>
      <pc:sldChg chg="modSp">
        <pc:chgData name="GARRIDO PEDREROS MATIAS" userId="1773cc50-32a0-4b5a-bd38-923889667849" providerId="ADAL" clId="{43074E80-B9F5-D94C-8C75-EB244CFBB469}" dt="2025-08-17T01:35:17.331" v="44" actId="20577"/>
        <pc:sldMkLst>
          <pc:docMk/>
          <pc:sldMk cId="3856091113" sldId="262"/>
        </pc:sldMkLst>
        <pc:spChg chg="mod">
          <ac:chgData name="GARRIDO PEDREROS MATIAS" userId="1773cc50-32a0-4b5a-bd38-923889667849" providerId="ADAL" clId="{43074E80-B9F5-D94C-8C75-EB244CFBB469}" dt="2025-08-17T01:35:17.331" v="44" actId="20577"/>
          <ac:spMkLst>
            <pc:docMk/>
            <pc:sldMk cId="3856091113" sldId="262"/>
            <ac:spMk id="2" creationId="{AA599932-41D3-47F2-BB12-0E00EEE92BC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16-08-2025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130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16-08-2025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4584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16-08-2025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4752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16-08-2025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5989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16-08-2025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91795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16-08-2025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212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16-08-2025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493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16-08-2025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3091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16-08-2025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3264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16-08-2025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53604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187B8-D79C-4E60-8575-4DD14AD3F637}" type="datetimeFigureOut">
              <a:rPr lang="es-CL" smtClean="0"/>
              <a:t>16-08-2025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5724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187B8-D79C-4E60-8575-4DD14AD3F637}" type="datetimeFigureOut">
              <a:rPr lang="es-CL" smtClean="0"/>
              <a:t>16-08-2025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67C5B-FC0C-45C2-8127-38552F2976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642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9.png" /><Relationship Id="rId4" Type="http://schemas.openxmlformats.org/officeDocument/2006/relationships/image" Target="../media/image8.png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44E28A0-F8F2-4190-AC08-73EF5A051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143892" y="1122363"/>
            <a:ext cx="7524108" cy="2387600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4000" b="1" dirty="0" err="1"/>
              <a:t>Análisis</a:t>
            </a:r>
            <a:r>
              <a:rPr lang="en-US" sz="4000" b="1" dirty="0"/>
              <a:t> dimensional</a:t>
            </a:r>
            <a:br>
              <a:rPr lang="en-US" sz="4000" dirty="0"/>
            </a:br>
            <a:r>
              <a:rPr lang="en-US" sz="4000" dirty="0" err="1"/>
              <a:t>Física</a:t>
            </a:r>
            <a:r>
              <a:rPr lang="en-US" sz="4000" dirty="0"/>
              <a:t> I</a:t>
            </a:r>
            <a:br>
              <a:rPr lang="en-US" sz="4000" dirty="0"/>
            </a:br>
            <a:endParaRPr lang="en-US" sz="4000" dirty="0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1C3F4A19-168A-4F01-9BBB-F094D69AB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20700" y="2807110"/>
            <a:ext cx="1075860" cy="107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901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EA1D35-21E6-4914-9BE8-672727D2B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1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7196671-CCCB-4B81-A271-29AB611E33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1217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s-ES" dirty="0"/>
              <a:t>Determinar las unidades de “E” en el sistema internacional: </a:t>
            </a:r>
            <a:endParaRPr lang="es-CL" dirty="0"/>
          </a:p>
          <a:p>
            <a:pPr marL="0" indent="0">
              <a:buNone/>
            </a:pPr>
            <a:r>
              <a:rPr lang="es-ES" dirty="0"/>
              <a:t>Donde: </a:t>
            </a:r>
            <a:endParaRPr lang="es-CL" dirty="0"/>
          </a:p>
          <a:p>
            <a:pPr lvl="0"/>
            <a:r>
              <a:rPr lang="es-ES" dirty="0"/>
              <a:t>ρ = densidad.</a:t>
            </a:r>
            <a:endParaRPr lang="es-CL" dirty="0"/>
          </a:p>
          <a:p>
            <a:r>
              <a:rPr lang="es-ES" dirty="0"/>
              <a:t>V = velocidad.</a:t>
            </a:r>
            <a:r>
              <a:rPr lang="es-CL" dirty="0"/>
              <a:t> </a:t>
            </a:r>
          </a:p>
          <a:p>
            <a:r>
              <a:rPr lang="es-ES" dirty="0"/>
              <a:t>g = aceleración de la gravedad.</a:t>
            </a:r>
          </a:p>
          <a:p>
            <a:pPr lvl="0"/>
            <a:endParaRPr lang="es-ES" dirty="0"/>
          </a:p>
          <a:p>
            <a:pPr marL="0" indent="0">
              <a:buNone/>
            </a:pP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B21B12A8-7BFC-41CB-852D-B532538DE56F}"/>
                  </a:ext>
                </a:extLst>
              </p:cNvPr>
              <p:cNvSpPr txBox="1"/>
              <p:nvPr/>
            </p:nvSpPr>
            <p:spPr>
              <a:xfrm>
                <a:off x="6790765" y="3052483"/>
                <a:ext cx="3267635" cy="21069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6000" i="1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s-CL" sz="6000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s-CL" sz="6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sz="6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  <m:sSup>
                            <m:sSupPr>
                              <m:ctrlPr>
                                <a:rPr lang="es-CL" sz="6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sz="6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p>
                              <m:r>
                                <a:rPr lang="es-CL" sz="6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s-CL" sz="6000" i="1">
                              <a:latin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B21B12A8-7BFC-41CB-852D-B532538DE5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0765" y="3052483"/>
                <a:ext cx="3267635" cy="210698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77312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2227C0-9F50-4A00-A7CA-2E7A39C0D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2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965B5F2-F5AA-47D3-8266-2F35F623F6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dirty="0"/>
              <a:t>En la siguiente fórmula física, indique las dimensiones de “ε”. </a:t>
            </a:r>
            <a:endParaRPr lang="es-CL" dirty="0"/>
          </a:p>
          <a:p>
            <a:pPr marL="0" indent="0">
              <a:buNone/>
            </a:pPr>
            <a:r>
              <a:rPr lang="es-ES" dirty="0"/>
              <a:t>Donde: </a:t>
            </a:r>
            <a:endParaRPr lang="es-CL" dirty="0"/>
          </a:p>
          <a:p>
            <a:pPr lvl="0"/>
            <a:r>
              <a:rPr lang="es-ES" dirty="0"/>
              <a:t>B = longitud. </a:t>
            </a:r>
            <a:endParaRPr lang="es-CL" dirty="0"/>
          </a:p>
          <a:p>
            <a:pPr lvl="0"/>
            <a:r>
              <a:rPr lang="es-ES" dirty="0"/>
              <a:t>t = tiempo.</a:t>
            </a:r>
            <a:endParaRPr lang="es-CL" dirty="0"/>
          </a:p>
          <a:p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D09A85AD-B248-483A-B545-CD2B4303779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061012" y="3744046"/>
                <a:ext cx="5389197" cy="92333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5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 MT"/>
                        </a:rPr>
                        <m:t>𝜀</m:t>
                      </m:r>
                      <m:r>
                        <a:rPr lang="es-CL" sz="5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 MT"/>
                        </a:rPr>
                        <m:t>=</m:t>
                      </m:r>
                      <m:r>
                        <a:rPr lang="es-CL" sz="5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 MT"/>
                        </a:rPr>
                        <m:t>𝑚𝐵</m:t>
                      </m:r>
                      <m:func>
                        <m:funcPr>
                          <m:ctrlPr>
                            <a:rPr lang="es-CL" sz="5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 MT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5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 MT"/>
                            </a:rPr>
                            <m:t>cos</m:t>
                          </m:r>
                        </m:fName>
                        <m:e>
                          <m:r>
                            <a:rPr lang="es-CL" sz="5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 MT"/>
                            </a:rPr>
                            <m:t>(</m:t>
                          </m:r>
                          <m:r>
                            <a:rPr lang="es-CL" sz="5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 MT"/>
                            </a:rPr>
                            <m:t>𝑚𝑡</m:t>
                          </m:r>
                          <m:r>
                            <a:rPr lang="es-CL" sz="5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 MT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lang="es-CL" sz="5400" dirty="0">
                  <a:effectLst/>
                  <a:latin typeface="Arial MT"/>
                  <a:ea typeface="Arial MT"/>
                  <a:cs typeface="Arial MT"/>
                </a:endParaRPr>
              </a:p>
            </p:txBody>
          </p:sp>
        </mc:Choice>
        <mc:Fallback xmlns="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D09A85AD-B248-483A-B545-CD2B430377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061012" y="3744046"/>
                <a:ext cx="5389197" cy="92333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91088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936429-B837-43B2-8E61-1512527EB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3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3F79C01-D948-4AF5-A742-5E9D9BFB69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dirty="0"/>
              <a:t>En la siguiente expresión, dimensionalmente correcta, hallar </a:t>
            </a:r>
            <a:r>
              <a:rPr lang="es-ES" i="1" dirty="0" err="1"/>
              <a:t>x+y</a:t>
            </a:r>
            <a:r>
              <a:rPr lang="es-ES" dirty="0"/>
              <a:t>.</a:t>
            </a:r>
            <a:endParaRPr lang="es-CL" dirty="0"/>
          </a:p>
          <a:p>
            <a:pPr marL="0" indent="0">
              <a:buNone/>
            </a:pPr>
            <a:r>
              <a:rPr lang="es-ES" dirty="0"/>
              <a:t>Donde: </a:t>
            </a:r>
            <a:endParaRPr lang="es-CL" dirty="0"/>
          </a:p>
          <a:p>
            <a:pPr lvl="0"/>
            <a:r>
              <a:rPr lang="es-ES" dirty="0"/>
              <a:t>F = fuerza.</a:t>
            </a:r>
            <a:endParaRPr lang="es-CL" dirty="0"/>
          </a:p>
          <a:p>
            <a:pPr lvl="0"/>
            <a:r>
              <a:rPr lang="es-ES" dirty="0"/>
              <a:t>a = área.</a:t>
            </a:r>
            <a:endParaRPr lang="es-CL" dirty="0"/>
          </a:p>
          <a:p>
            <a:pPr lvl="0"/>
            <a:r>
              <a:rPr lang="es-ES" dirty="0"/>
              <a:t>k = constante numérica.</a:t>
            </a:r>
            <a:endParaRPr lang="es-CL" dirty="0"/>
          </a:p>
          <a:p>
            <a:pPr lvl="0"/>
            <a:r>
              <a:rPr lang="es-ES" dirty="0"/>
              <a:t>ρ = densidad.</a:t>
            </a:r>
            <a:endParaRPr lang="es-CL" dirty="0"/>
          </a:p>
          <a:p>
            <a:pPr lvl="0"/>
            <a:r>
              <a:rPr lang="es-ES" dirty="0"/>
              <a:t>f = frecuencia.</a:t>
            </a:r>
            <a:endParaRPr lang="es-CL" dirty="0"/>
          </a:p>
          <a:p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929C79C4-3114-496C-A268-740EF26C958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685173" y="2979943"/>
                <a:ext cx="4346333" cy="182094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CL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</m:ctrlPr>
                        </m:fPr>
                        <m:num>
                          <m:r>
                            <a:rPr lang="es-ES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  <m:t>𝐹</m:t>
                          </m:r>
                        </m:num>
                        <m:den>
                          <m:sSup>
                            <m:sSupPr>
                              <m:ctrlPr>
                                <a:rPr lang="es-CL" sz="6000" i="1">
                                  <a:effectLst/>
                                  <a:latin typeface="Cambria Math" panose="02040503050406030204" pitchFamily="18" charset="0"/>
                                  <a:ea typeface="Arial MT"/>
                                  <a:cs typeface="Arial MT"/>
                                </a:rPr>
                              </m:ctrlPr>
                            </m:sSupPr>
                            <m:e>
                              <m:r>
                                <a:rPr lang="es-ES" sz="6000" i="1">
                                  <a:effectLst/>
                                  <a:latin typeface="Cambria Math" panose="02040503050406030204" pitchFamily="18" charset="0"/>
                                  <a:ea typeface="Arial MT"/>
                                  <a:cs typeface="Arial MT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s-ES" sz="6000" i="1">
                                  <a:effectLst/>
                                  <a:latin typeface="Cambria Math" panose="02040503050406030204" pitchFamily="18" charset="0"/>
                                  <a:ea typeface="Arial MT"/>
                                  <a:cs typeface="Arial MT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s-ES" sz="6000" i="1">
                          <a:effectLst/>
                          <a:latin typeface="Cambria Math" panose="02040503050406030204" pitchFamily="18" charset="0"/>
                          <a:ea typeface="Arial MT"/>
                          <a:cs typeface="Arial MT"/>
                        </a:rPr>
                        <m:t>=</m:t>
                      </m:r>
                      <m:r>
                        <a:rPr lang="es-ES" sz="6000" i="1">
                          <a:effectLst/>
                          <a:latin typeface="Cambria Math" panose="02040503050406030204" pitchFamily="18" charset="0"/>
                          <a:ea typeface="Arial MT"/>
                          <a:cs typeface="Arial MT"/>
                        </a:rPr>
                        <m:t>𝑘</m:t>
                      </m:r>
                      <m:sSup>
                        <m:sSupPr>
                          <m:ctrlPr>
                            <a:rPr lang="es-CL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</m:ctrlPr>
                        </m:sSupPr>
                        <m:e>
                          <m:r>
                            <a:rPr lang="es-ES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  <m:t>𝜌</m:t>
                          </m:r>
                        </m:e>
                        <m:sup>
                          <m:r>
                            <a:rPr lang="es-ES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  <m:t>𝑥</m:t>
                          </m:r>
                        </m:sup>
                      </m:sSup>
                      <m:sSup>
                        <m:sSupPr>
                          <m:ctrlPr>
                            <a:rPr lang="es-CL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</m:ctrlPr>
                        </m:sSupPr>
                        <m:e>
                          <m:r>
                            <a:rPr lang="es-ES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  <m:t>𝑓</m:t>
                          </m:r>
                        </m:e>
                        <m:sup>
                          <m:r>
                            <a:rPr lang="es-ES" sz="6000" i="1">
                              <a:effectLst/>
                              <a:latin typeface="Cambria Math" panose="02040503050406030204" pitchFamily="18" charset="0"/>
                              <a:ea typeface="Arial MT"/>
                              <a:cs typeface="Arial MT"/>
                            </a:rPr>
                            <m:t>𝑦</m:t>
                          </m:r>
                        </m:sup>
                      </m:sSup>
                    </m:oMath>
                  </m:oMathPara>
                </a14:m>
                <a:endParaRPr lang="es-CL" sz="1100" dirty="0">
                  <a:effectLst/>
                  <a:latin typeface="Arial MT"/>
                  <a:ea typeface="Arial MT"/>
                  <a:cs typeface="Arial MT"/>
                </a:endParaRPr>
              </a:p>
            </p:txBody>
          </p:sp>
        </mc:Choice>
        <mc:Fallback xmlns="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929C79C4-3114-496C-A268-740EF26C95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685173" y="2979943"/>
                <a:ext cx="4346333" cy="182094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03191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7CE188-223E-4912-80A6-97F8AAC4F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7DE2BDF6-4F7F-4623-B01E-BBE7BCD7DF8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s-ES" dirty="0"/>
                  <a:t>Realice el análisis dimensional de las ecuaciones de Movimiento Rectilíneo Uniformemente Acelerado</a:t>
                </a:r>
                <a:endParaRPr lang="es-CL" dirty="0"/>
              </a:p>
              <a:p>
                <a:pPr marL="0" indent="0">
                  <a:buNone/>
                </a:pPr>
                <a:r>
                  <a:rPr lang="es-ES" dirty="0"/>
                  <a:t>Donde:</a:t>
                </a:r>
                <a:endParaRPr lang="es-CL" dirty="0"/>
              </a:p>
              <a:p>
                <a:pPr lvl="0"/>
                <a:r>
                  <a:rPr lang="es-CL" dirty="0"/>
                  <a:t>a = aceleración</a:t>
                </a:r>
              </a:p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s-ES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s-ES" dirty="0"/>
                  <a:t> = rapidez inicial</a:t>
                </a:r>
                <a:endParaRPr lang="es-CL" dirty="0"/>
              </a:p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s-ES" i="1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s-ES" dirty="0"/>
                  <a:t> = rapidez final</a:t>
                </a:r>
                <a:endParaRPr lang="es-CL" dirty="0"/>
              </a:p>
              <a:p>
                <a:pPr lvl="0"/>
                <a:r>
                  <a:rPr lang="es-CL" dirty="0"/>
                  <a:t>t = tiempo</a:t>
                </a:r>
              </a:p>
              <a:p>
                <a:pPr lvl="0"/>
                <a:r>
                  <a:rPr lang="es-CL" dirty="0"/>
                  <a:t>d = distancia recorrida</a:t>
                </a: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7DE2BDF6-4F7F-4623-B01E-BBE7BCD7DF8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24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A1F233FB-65F5-4E72-AB17-45B624F60F0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57901" y="2837691"/>
                <a:ext cx="3296135" cy="956672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 lvl="0">
                  <a:spcAft>
                    <a:spcPts val="0"/>
                  </a:spcAft>
                </a:pPr>
                <a:r>
                  <a:rPr lang="es-ES" sz="4000" dirty="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I. </a:t>
                </a:r>
                <a14:m>
                  <m:oMath xmlns:m="http://schemas.openxmlformats.org/officeDocument/2006/math">
                    <m:r>
                      <a:rPr lang="es-ES" sz="4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s-ES" sz="40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s-CL" sz="4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s-CL" sz="4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s-ES" sz="4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s-ES" sz="4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− </m:t>
                        </m:r>
                        <m:sSub>
                          <m:sSubPr>
                            <m:ctrlPr>
                              <a:rPr lang="es-CL" sz="4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s-ES" sz="4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s-ES" sz="40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sub>
                        </m:sSub>
                      </m:num>
                      <m:den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den>
                    </m:f>
                  </m:oMath>
                </a14:m>
                <a:endParaRPr lang="es-CL" sz="3200" dirty="0"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A1F233FB-65F5-4E72-AB17-45B624F60F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57901" y="2837691"/>
                <a:ext cx="3296135" cy="956672"/>
              </a:xfrm>
              <a:prstGeom prst="rect">
                <a:avLst/>
              </a:prstGeom>
              <a:blipFill>
                <a:blip r:embed="rId3"/>
                <a:stretch>
                  <a:fillRect l="-6470" b="-13462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 de texto 2">
                <a:extLst>
                  <a:ext uri="{FF2B5EF4-FFF2-40B4-BE49-F238E27FC236}">
                    <a16:creationId xmlns:a16="http://schemas.microsoft.com/office/drawing/2014/main" id="{10C28F67-E846-4B51-9828-7E635730969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657856" y="4060650"/>
                <a:ext cx="3695944" cy="73751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s-ES" sz="32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II.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s-CL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</m:ctrlPr>
                      </m:sSubSupPr>
                      <m:e>
                        <m:r>
                          <a:rPr lang="es-ES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𝑣</m:t>
                        </m:r>
                      </m:e>
                      <m:sub>
                        <m:r>
                          <a:rPr lang="es-ES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𝑓</m:t>
                        </m:r>
                      </m:sub>
                      <m:sup>
                        <m:r>
                          <a:rPr lang="es-ES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2</m:t>
                        </m:r>
                      </m:sup>
                    </m:sSubSup>
                    <m:r>
                      <a:rPr lang="es-ES" sz="36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=</m:t>
                    </m:r>
                    <m:sSubSup>
                      <m:sSubSupPr>
                        <m:ctrlPr>
                          <a:rPr lang="es-CL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</m:ctrlPr>
                      </m:sSubSupPr>
                      <m:e>
                        <m:r>
                          <a:rPr lang="es-ES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𝑣</m:t>
                        </m:r>
                      </m:e>
                      <m:sub>
                        <m:r>
                          <a:rPr lang="es-ES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𝑖</m:t>
                        </m:r>
                      </m:sub>
                      <m:sup>
                        <m:r>
                          <a:rPr lang="es-ES" sz="3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2</m:t>
                        </m:r>
                      </m:sup>
                    </m:sSubSup>
                    <m:r>
                      <a:rPr lang="es-ES" sz="36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−2</m:t>
                    </m:r>
                    <m:r>
                      <a:rPr lang="es-ES" sz="36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𝑎𝑑</m:t>
                    </m:r>
                  </m:oMath>
                </a14:m>
                <a:endParaRPr lang="es-CL" sz="3200" dirty="0">
                  <a:effectLst/>
                  <a:latin typeface="Arial MT"/>
                  <a:ea typeface="Arial MT"/>
                  <a:cs typeface="Arial MT"/>
                </a:endParaRPr>
              </a:p>
            </p:txBody>
          </p:sp>
        </mc:Choice>
        <mc:Fallback xmlns="">
          <p:sp>
            <p:nvSpPr>
              <p:cNvPr id="5" name="Cuadro de texto 2">
                <a:extLst>
                  <a:ext uri="{FF2B5EF4-FFF2-40B4-BE49-F238E27FC236}">
                    <a16:creationId xmlns:a16="http://schemas.microsoft.com/office/drawing/2014/main" id="{10C28F67-E846-4B51-9828-7E63573096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657856" y="4060650"/>
                <a:ext cx="3695944" cy="737510"/>
              </a:xfrm>
              <a:prstGeom prst="rect">
                <a:avLst/>
              </a:prstGeom>
              <a:blipFill>
                <a:blip r:embed="rId4"/>
                <a:stretch>
                  <a:fillRect l="-4119" b="-17355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 de texto 2">
                <a:extLst>
                  <a:ext uri="{FF2B5EF4-FFF2-40B4-BE49-F238E27FC236}">
                    <a16:creationId xmlns:a16="http://schemas.microsoft.com/office/drawing/2014/main" id="{A920FAB1-8577-483C-AFF3-7526E486028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667693" y="5234383"/>
                <a:ext cx="4834460" cy="73751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s-ES" sz="36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III.  </a:t>
                </a:r>
                <a14:m>
                  <m:oMath xmlns:m="http://schemas.openxmlformats.org/officeDocument/2006/math">
                    <m:r>
                      <a:rPr lang="es-ES" sz="40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𝑑</m:t>
                    </m:r>
                    <m:r>
                      <a:rPr lang="es-ES" sz="40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=</m:t>
                    </m:r>
                    <m:sSub>
                      <m:sSubPr>
                        <m:ctrlPr>
                          <a:rPr lang="es-CL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</m:ctrlPr>
                      </m:sSubPr>
                      <m:e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𝑣</m:t>
                        </m:r>
                      </m:e>
                      <m:sub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𝑖</m:t>
                        </m:r>
                      </m:sub>
                    </m:sSub>
                    <m:r>
                      <a:rPr lang="es-ES" sz="40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𝑡</m:t>
                    </m:r>
                    <m:r>
                      <a:rPr lang="es-ES" sz="40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+</m:t>
                    </m:r>
                    <m:f>
                      <m:fPr>
                        <m:type m:val="skw"/>
                        <m:ctrlPr>
                          <a:rPr lang="es-CL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</m:ctrlPr>
                      </m:fPr>
                      <m:num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1</m:t>
                        </m:r>
                      </m:num>
                      <m:den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2</m:t>
                        </m:r>
                      </m:den>
                    </m:f>
                    <m:r>
                      <a:rPr lang="es-ES" sz="40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𝑎</m:t>
                    </m:r>
                    <m:sSup>
                      <m:sSupPr>
                        <m:ctrlPr>
                          <a:rPr lang="es-CL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</m:ctrlPr>
                      </m:sSupPr>
                      <m:e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𝑡</m:t>
                        </m:r>
                      </m:e>
                      <m:sup>
                        <m:r>
                          <a:rPr lang="es-ES" sz="40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2</m:t>
                        </m:r>
                      </m:sup>
                    </m:sSup>
                  </m:oMath>
                </a14:m>
                <a:endParaRPr lang="es-CL" sz="3600" dirty="0">
                  <a:effectLst/>
                  <a:latin typeface="Arial MT"/>
                  <a:ea typeface="Arial MT"/>
                  <a:cs typeface="Arial MT"/>
                </a:endParaRPr>
              </a:p>
            </p:txBody>
          </p:sp>
        </mc:Choice>
        <mc:Fallback xmlns="">
          <p:sp>
            <p:nvSpPr>
              <p:cNvPr id="6" name="Cuadro de texto 2">
                <a:extLst>
                  <a:ext uri="{FF2B5EF4-FFF2-40B4-BE49-F238E27FC236}">
                    <a16:creationId xmlns:a16="http://schemas.microsoft.com/office/drawing/2014/main" id="{A920FAB1-8577-483C-AFF3-7526E48602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667693" y="5234383"/>
                <a:ext cx="4834460" cy="737510"/>
              </a:xfrm>
              <a:prstGeom prst="rect">
                <a:avLst/>
              </a:prstGeom>
              <a:blipFill>
                <a:blip r:embed="rId5"/>
                <a:stretch>
                  <a:fillRect l="-1765" t="-4959" b="-26446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4574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E90C61-0284-49F3-A2EE-BEC0AB459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Desafío tipo CUC </a:t>
            </a:r>
            <a:r>
              <a:rPr lang="es-CL" dirty="0"/>
              <a:t>1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84B59BB-599D-4421-93CE-CE5F302145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El periodo de oscilación </a:t>
            </a:r>
            <a:r>
              <a:rPr lang="es-CL" i="1" dirty="0"/>
              <a:t>T</a:t>
            </a:r>
            <a:r>
              <a:rPr lang="es-CL" dirty="0"/>
              <a:t> de un péndulo simple, depende tanto de su longitud </a:t>
            </a:r>
            <a:r>
              <a:rPr lang="es-CL" i="1" dirty="0"/>
              <a:t>L</a:t>
            </a:r>
            <a:r>
              <a:rPr lang="es-CL" dirty="0"/>
              <a:t> como de la aceleración de gravedad </a:t>
            </a:r>
            <a:r>
              <a:rPr lang="es-CL" i="1" dirty="0"/>
              <a:t>g</a:t>
            </a:r>
            <a:r>
              <a:rPr lang="es-CL" dirty="0"/>
              <a:t> del lugar. En la ecuación determine el valor de </a:t>
            </a:r>
            <a:r>
              <a:rPr lang="es-CL" i="1" dirty="0" err="1"/>
              <a:t>x+y</a:t>
            </a:r>
            <a:endParaRPr lang="es-CL" i="1" dirty="0"/>
          </a:p>
          <a:p>
            <a:pPr marL="0" indent="0">
              <a:buNone/>
            </a:pP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5DED3EC4-69B4-4290-8DF0-4F24F6F6D41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75503" y="3659655"/>
                <a:ext cx="5240993" cy="159767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s-CL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sz="66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𝑇</m:t>
                    </m:r>
                    <m:r>
                      <a:rPr lang="es-ES" sz="66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=2</m:t>
                    </m:r>
                    <m:r>
                      <a:rPr lang="es-ES" sz="6600" i="1">
                        <a:effectLst/>
                        <a:latin typeface="Cambria Math" panose="02040503050406030204" pitchFamily="18" charset="0"/>
                        <a:ea typeface="Arial MT"/>
                        <a:cs typeface="Arial MT"/>
                      </a:rPr>
                      <m:t>𝜋</m:t>
                    </m:r>
                    <m:sSup>
                      <m:sSupPr>
                        <m:ctrlPr>
                          <a:rPr lang="es-CL" sz="6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</m:ctrlPr>
                      </m:sSupPr>
                      <m:e>
                        <m:r>
                          <a:rPr lang="es-ES" sz="6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𝐿</m:t>
                        </m:r>
                      </m:e>
                      <m:sup>
                        <m:r>
                          <a:rPr lang="es-ES" sz="6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𝑥</m:t>
                        </m:r>
                      </m:sup>
                    </m:sSup>
                    <m:sSup>
                      <m:sSupPr>
                        <m:ctrlPr>
                          <a:rPr lang="es-CL" sz="6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</m:ctrlPr>
                      </m:sSupPr>
                      <m:e>
                        <m:r>
                          <a:rPr lang="es-ES" sz="6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𝑔</m:t>
                        </m:r>
                      </m:e>
                      <m:sup>
                        <m:r>
                          <a:rPr lang="es-ES" sz="6600" i="1">
                            <a:effectLst/>
                            <a:latin typeface="Cambria Math" panose="02040503050406030204" pitchFamily="18" charset="0"/>
                            <a:ea typeface="Arial MT"/>
                            <a:cs typeface="Arial MT"/>
                          </a:rPr>
                          <m:t>𝑦</m:t>
                        </m:r>
                      </m:sup>
                    </m:sSup>
                  </m:oMath>
                </a14:m>
                <a:endParaRPr lang="es-CL" dirty="0">
                  <a:effectLst/>
                  <a:latin typeface="Arial MT"/>
                  <a:ea typeface="Arial MT"/>
                  <a:cs typeface="Arial MT"/>
                </a:endParaRPr>
              </a:p>
            </p:txBody>
          </p:sp>
        </mc:Choice>
        <mc:Fallback xmlns="">
          <p:sp>
            <p:nvSpPr>
              <p:cNvPr id="4" name="Cuadro de texto 2">
                <a:extLst>
                  <a:ext uri="{FF2B5EF4-FFF2-40B4-BE49-F238E27FC236}">
                    <a16:creationId xmlns:a16="http://schemas.microsoft.com/office/drawing/2014/main" id="{5DED3EC4-69B4-4290-8DF0-4F24F6F6D4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475503" y="3659655"/>
                <a:ext cx="5240993" cy="159767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27290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BF17F7-BC82-4A00-913D-20406AB2C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50D522-76DE-4CBA-ACB2-CAEBC986DE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es-CL" dirty="0"/>
              <a:t>Anotar las unidades de medida y dimensión de cada variable,</a:t>
            </a:r>
          </a:p>
          <a:p>
            <a:pPr marL="514350" indent="-514350">
              <a:buAutoNum type="alphaLcParenR"/>
            </a:pPr>
            <a:endParaRPr lang="es-CL" dirty="0"/>
          </a:p>
          <a:p>
            <a:pPr marL="514350" indent="-514350">
              <a:buAutoNum type="alphaLcParenR"/>
            </a:pPr>
            <a:r>
              <a:rPr lang="es-CL" dirty="0"/>
              <a:t>Plantear relación de proporcionalidad entre las variables</a:t>
            </a:r>
          </a:p>
          <a:p>
            <a:pPr marL="514350" indent="-514350">
              <a:buAutoNum type="alphaLcParenR"/>
            </a:pPr>
            <a:endParaRPr lang="es-CL" dirty="0"/>
          </a:p>
          <a:p>
            <a:pPr marL="514350" indent="-514350">
              <a:buAutoNum type="alphaLcParenR"/>
            </a:pPr>
            <a:r>
              <a:rPr lang="es-CL" dirty="0"/>
              <a:t>Anotar ecuación dimensional</a:t>
            </a:r>
          </a:p>
          <a:p>
            <a:pPr marL="514350" indent="-514350">
              <a:buAutoNum type="alphaLcParenR"/>
            </a:pPr>
            <a:endParaRPr lang="es-CL" dirty="0"/>
          </a:p>
          <a:p>
            <a:pPr marL="514350" indent="-514350">
              <a:buAutoNum type="alphaLcParenR"/>
            </a:pPr>
            <a:r>
              <a:rPr lang="es-CL" dirty="0"/>
              <a:t>Determinar las constantes numéricas de la ecuación dimensional</a:t>
            </a:r>
          </a:p>
        </p:txBody>
      </p:sp>
    </p:spTree>
    <p:extLst>
      <p:ext uri="{BB962C8B-B14F-4D97-AF65-F5344CB8AC3E}">
        <p14:creationId xmlns:p14="http://schemas.microsoft.com/office/powerpoint/2010/main" val="37044809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599932-41D3-47F2-BB12-0E00EEE92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Desafío tipo CUC</a:t>
            </a:r>
            <a:r>
              <a:rPr lang="es-CL"/>
              <a:t> </a:t>
            </a:r>
            <a:r>
              <a:rPr lang="es-CL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38F822D-7CF1-4EC8-821D-D86B203E567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s-MX" dirty="0"/>
                  <a:t>Experimentalmente se obtiene que la potencia </a:t>
                </a:r>
                <a14:m>
                  <m:oMath xmlns:m="http://schemas.openxmlformats.org/officeDocument/2006/math">
                    <m:r>
                      <a:rPr lang="es-MX" i="1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begChr m:val="["/>
                        <m:endChr m:val="]"/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MX" i="1">
                                <a:latin typeface="Cambria Math" panose="02040503050406030204" pitchFamily="18" charset="0"/>
                              </a:rPr>
                              <m:t>𝑘𝑔</m:t>
                            </m:r>
                            <m:r>
                              <a:rPr lang="es-MX" i="1">
                                <a:latin typeface="Cambria Math" panose="02040503050406030204" pitchFamily="18" charset="0"/>
                              </a:rPr>
                              <m:t>⋅</m:t>
                            </m:r>
                            <m:sSup>
                              <m:sSupPr>
                                <m:ctrlPr>
                                  <a:rPr lang="es-CL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s-MX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e>
                              <m:sup>
                                <m:r>
                                  <a:rPr lang="es-MX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sSup>
                              <m:sSupPr>
                                <m:ctrlPr>
                                  <a:rPr lang="es-CL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s-MX" i="1">
                                    <a:latin typeface="Cambria Math" panose="02040503050406030204" pitchFamily="18" charset="0"/>
                                  </a:rPr>
                                  <m:t>𝑠</m:t>
                                </m:r>
                              </m:e>
                              <m:sup>
                                <m:r>
                                  <a:rPr lang="es-MX" i="1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r>
                  <a:rPr lang="es-MX" dirty="0"/>
                  <a:t> de descarga del chorro de agua sale de una tubería es directamente proporcional a la densidad </a:t>
                </a:r>
                <a14:m>
                  <m:oMath xmlns:m="http://schemas.openxmlformats.org/officeDocument/2006/math">
                    <m:r>
                      <a:rPr lang="es-MX" i="1">
                        <a:latin typeface="Cambria Math" panose="02040503050406030204" pitchFamily="18" charset="0"/>
                      </a:rPr>
                      <m:t>𝜌</m:t>
                    </m:r>
                    <m:d>
                      <m:dPr>
                        <m:begChr m:val="["/>
                        <m:endChr m:val="]"/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MX" i="1">
                                <a:latin typeface="Cambria Math" panose="02040503050406030204" pitchFamily="18" charset="0"/>
                              </a:rPr>
                              <m:t>𝑘𝑔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s-CL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s-MX" i="1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e>
                              <m:sup>
                                <m:r>
                                  <a:rPr lang="es-MX" i="1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r>
                  <a:rPr lang="es-MX" dirty="0"/>
                  <a:t> del agua, a su rapidez </a:t>
                </a:r>
                <a14:m>
                  <m:oMath xmlns:m="http://schemas.openxmlformats.org/officeDocument/2006/math">
                    <m:r>
                      <a:rPr lang="es-MX" i="1">
                        <a:latin typeface="Cambria Math" panose="02040503050406030204" pitchFamily="18" charset="0"/>
                      </a:rPr>
                      <m:t>𝑣</m:t>
                    </m:r>
                    <m:d>
                      <m:dPr>
                        <m:begChr m:val="["/>
                        <m:endChr m:val="]"/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MX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num>
                          <m:den>
                            <m:r>
                              <a:rPr lang="es-MX" i="1">
                                <a:latin typeface="Cambria Math" panose="02040503050406030204" pitchFamily="18" charset="0"/>
                              </a:rPr>
                              <m:t>𝑠</m:t>
                            </m:r>
                          </m:den>
                        </m:f>
                      </m:e>
                    </m:d>
                  </m:oMath>
                </a14:m>
                <a:r>
                  <a:rPr lang="es-MX" dirty="0"/>
                  <a:t> y el área </a:t>
                </a:r>
                <a14:m>
                  <m:oMath xmlns:m="http://schemas.openxmlformats.org/officeDocument/2006/math">
                    <m:r>
                      <a:rPr lang="es-MX" i="1">
                        <a:latin typeface="Cambria Math" panose="02040503050406030204" pitchFamily="18" charset="0"/>
                      </a:rPr>
                      <m:t>𝐴</m:t>
                    </m:r>
                    <m:d>
                      <m:dPr>
                        <m:begChr m:val="["/>
                        <m:endChr m:val="]"/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MX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s-MX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es-MX" dirty="0"/>
                  <a:t> de la sección transversal de dicha tubería. </a:t>
                </a:r>
              </a:p>
              <a:p>
                <a:pPr marL="0" indent="0">
                  <a:buNone/>
                </a:pPr>
                <a:r>
                  <a:rPr lang="es-MX" dirty="0"/>
                  <a:t>Determine la relación entre la potencia de descarga y la densidad, la rapidez y el área de la sección transversal de dicha tubería.</a:t>
                </a:r>
                <a:endParaRPr lang="es-C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38F822D-7CF1-4EC8-821D-D86B203E567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1">
            <a:extLst>
              <a:ext uri="{FF2B5EF4-FFF2-40B4-BE49-F238E27FC236}">
                <a16:creationId xmlns:a16="http://schemas.microsoft.com/office/drawing/2014/main" id="{EE1EC6DF-BCDB-47F6-93D8-A0941B35E9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609111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14138</TotalTime>
  <Words>318</Words>
  <Application>Microsoft Office PowerPoint</Application>
  <PresentationFormat>Panorámica</PresentationFormat>
  <Paragraphs>47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Tema de Office</vt:lpstr>
      <vt:lpstr>Análisis dimensional Física I </vt:lpstr>
      <vt:lpstr>Ejercicio 1</vt:lpstr>
      <vt:lpstr>Ejercicio 2</vt:lpstr>
      <vt:lpstr>Ejercicio 3</vt:lpstr>
      <vt:lpstr>Ejercicio 4</vt:lpstr>
      <vt:lpstr>Desafío tipo CUC 1</vt:lpstr>
      <vt:lpstr>Presentación de PowerPoint</vt:lpstr>
      <vt:lpstr>Desafío tipo CUC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Análisis dimensional Física I prof. Cristian Romanque Albornoz </dc:title>
  <dc:creator>Cristian Romanque</dc:creator>
  <cp:lastModifiedBy>anayne gonzalez valenzuela</cp:lastModifiedBy>
  <cp:revision>102</cp:revision>
  <dcterms:created xsi:type="dcterms:W3CDTF">2020-07-27T00:34:06Z</dcterms:created>
  <dcterms:modified xsi:type="dcterms:W3CDTF">2025-08-17T01:35:21Z</dcterms:modified>
</cp:coreProperties>
</file>