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1" r:id="rId2"/>
    <p:sldMasterId id="2147483773" r:id="rId3"/>
  </p:sldMasterIdLst>
  <p:notesMasterIdLst>
    <p:notesMasterId r:id="rId22"/>
  </p:notesMasterIdLst>
  <p:sldIdLst>
    <p:sldId id="290" r:id="rId4"/>
    <p:sldId id="305" r:id="rId5"/>
    <p:sldId id="306" r:id="rId6"/>
    <p:sldId id="307" r:id="rId7"/>
    <p:sldId id="262" r:id="rId8"/>
    <p:sldId id="309" r:id="rId9"/>
    <p:sldId id="265" r:id="rId10"/>
    <p:sldId id="300" r:id="rId11"/>
    <p:sldId id="271" r:id="rId12"/>
    <p:sldId id="276" r:id="rId13"/>
    <p:sldId id="277" r:id="rId14"/>
    <p:sldId id="280" r:id="rId15"/>
    <p:sldId id="293" r:id="rId16"/>
    <p:sldId id="294" r:id="rId17"/>
    <p:sldId id="295" r:id="rId18"/>
    <p:sldId id="283" r:id="rId19"/>
    <p:sldId id="284" r:id="rId20"/>
    <p:sldId id="301" r:id="rId2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375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474" autoAdjust="0"/>
    <p:restoredTop sz="96362" autoAdjust="0"/>
  </p:normalViewPr>
  <p:slideViewPr>
    <p:cSldViewPr snapToGrid="0">
      <p:cViewPr>
        <p:scale>
          <a:sx n="70" d="100"/>
          <a:sy n="70" d="100"/>
        </p:scale>
        <p:origin x="1296" y="4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sz="1800" b="0" i="0" baseline="0">
                <a:effectLst/>
              </a:rPr>
              <a:t>Actividades según componente de interacción</a:t>
            </a:r>
            <a:endParaRPr lang="es-CL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>
        <c:manualLayout>
          <c:layoutTarget val="inner"/>
          <c:xMode val="edge"/>
          <c:yMode val="edge"/>
          <c:x val="3.2800834137323071E-2"/>
          <c:y val="9.7817858474379515E-2"/>
          <c:w val="0.95112586146972888"/>
          <c:h val="0.81364255113355566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50000"/>
                <a:lumOff val="50000"/>
              </a:schemeClr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Hoja2!$A$2:$A$9</c:f>
              <c:strCache>
                <c:ptCount val="8"/>
                <c:pt idx="0">
                  <c:v>Militar</c:v>
                </c:pt>
                <c:pt idx="1">
                  <c:v>Valórico</c:v>
                </c:pt>
                <c:pt idx="2">
                  <c:v>Académico</c:v>
                </c:pt>
                <c:pt idx="3">
                  <c:v>Físico Deportivo</c:v>
                </c:pt>
                <c:pt idx="4">
                  <c:v>Profesional</c:v>
                </c:pt>
                <c:pt idx="5">
                  <c:v>Cultural</c:v>
                </c:pt>
                <c:pt idx="6">
                  <c:v>Posicionamiento ESNAVAL</c:v>
                </c:pt>
                <c:pt idx="7">
                  <c:v>Investigación, creación y/o innovación</c:v>
                </c:pt>
              </c:strCache>
            </c:strRef>
          </c:cat>
          <c:val>
            <c:numRef>
              <c:f>Hoja2!$B$2:$B$9</c:f>
              <c:numCache>
                <c:formatCode>General</c:formatCode>
                <c:ptCount val="8"/>
                <c:pt idx="0">
                  <c:v>227</c:v>
                </c:pt>
                <c:pt idx="1">
                  <c:v>227</c:v>
                </c:pt>
                <c:pt idx="2">
                  <c:v>15</c:v>
                </c:pt>
                <c:pt idx="3">
                  <c:v>70</c:v>
                </c:pt>
                <c:pt idx="4">
                  <c:v>66</c:v>
                </c:pt>
                <c:pt idx="5">
                  <c:v>22</c:v>
                </c:pt>
                <c:pt idx="6">
                  <c:v>133</c:v>
                </c:pt>
                <c:pt idx="7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14-46D4-A410-4F018BE35ED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8941695"/>
        <c:axId val="168940863"/>
      </c:barChart>
      <c:catAx>
        <c:axId val="1689416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168940863"/>
        <c:crosses val="autoZero"/>
        <c:auto val="1"/>
        <c:lblAlgn val="ctr"/>
        <c:lblOffset val="100"/>
        <c:noMultiLvlLbl val="0"/>
      </c:catAx>
      <c:valAx>
        <c:axId val="1689408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1689416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CL" sz="1800" dirty="0"/>
              <a:t>Contribuciones Bidireccional - unidireccional (interna-externa)</a:t>
            </a:r>
          </a:p>
        </c:rich>
      </c:tx>
      <c:layout>
        <c:manualLayout>
          <c:xMode val="edge"/>
          <c:yMode val="edge"/>
          <c:x val="0.12958597761680249"/>
          <c:y val="6.62098719710769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>
        <c:manualLayout>
          <c:layoutTarget val="inner"/>
          <c:xMode val="edge"/>
          <c:yMode val="edge"/>
          <c:x val="0.28588104703670303"/>
          <c:y val="0.22922672507707106"/>
          <c:w val="0.41845871837763671"/>
          <c:h val="0.75964280529517847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5EE-4BC1-A881-6B8F0A00FF20}"/>
              </c:ext>
            </c:extLst>
          </c:dPt>
          <c:dPt>
            <c:idx val="1"/>
            <c:bubble3D val="0"/>
            <c:spPr>
              <a:solidFill>
                <a:schemeClr val="accent6">
                  <a:lumMod val="25000"/>
                  <a:lumOff val="75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5EE-4BC1-A881-6B8F0A00FF20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B5EE-4BC1-A881-6B8F0A00FF20}"/>
              </c:ext>
            </c:extLst>
          </c:dPt>
          <c:dLbls>
            <c:dLbl>
              <c:idx val="0"/>
              <c:layout>
                <c:manualLayout>
                  <c:x val="0.15576673523021037"/>
                  <c:y val="1.123385929214706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5EE-4BC1-A881-6B8F0A00FF20}"/>
                </c:ext>
              </c:extLst>
            </c:dLbl>
            <c:dLbl>
              <c:idx val="1"/>
              <c:layout>
                <c:manualLayout>
                  <c:x val="-0.1103638751855302"/>
                  <c:y val="-3.34716100796565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5EE-4BC1-A881-6B8F0A00FF20}"/>
                </c:ext>
              </c:extLst>
            </c:dLbl>
            <c:dLbl>
              <c:idx val="2"/>
              <c:layout>
                <c:manualLayout>
                  <c:x val="-1.3970110782978509E-3"/>
                  <c:y val="-9.305798470974820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5EE-4BC1-A881-6B8F0A00FF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lt1">
                      <a:lumMod val="95000"/>
                      <a:alpha val="54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Hoja2!$A$34:$A$36</c:f>
              <c:strCache>
                <c:ptCount val="3"/>
                <c:pt idx="0">
                  <c:v>BIDIRECCIONAL</c:v>
                </c:pt>
                <c:pt idx="1">
                  <c:v>INTERNA</c:v>
                </c:pt>
                <c:pt idx="2">
                  <c:v>EXTERNA</c:v>
                </c:pt>
              </c:strCache>
            </c:strRef>
          </c:cat>
          <c:val>
            <c:numRef>
              <c:f>Hoja2!$B$34:$B$36</c:f>
              <c:numCache>
                <c:formatCode>General</c:formatCode>
                <c:ptCount val="3"/>
                <c:pt idx="0">
                  <c:v>209</c:v>
                </c:pt>
                <c:pt idx="1">
                  <c:v>52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5EE-4BC1-A881-6B8F0A00FF2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7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3BE733-DB68-4570-ACAF-0B451EFA7523}" type="doc">
      <dgm:prSet loTypeId="urn:microsoft.com/office/officeart/2005/8/layout/hList7" loCatId="list" qsTypeId="urn:microsoft.com/office/officeart/2005/8/quickstyle/simple5" qsCatId="simple" csTypeId="urn:microsoft.com/office/officeart/2005/8/colors/accent0_3" csCatId="mainScheme" phldr="1"/>
      <dgm:spPr/>
    </dgm:pt>
    <dgm:pt modelId="{BFC381FE-0036-4208-86BC-64BC5B065200}">
      <dgm:prSet phldrT="[Texto]" custT="1"/>
      <dgm:spPr>
        <a:solidFill>
          <a:srgbClr val="002060"/>
        </a:solidFill>
      </dgm:spPr>
      <dgm:t>
        <a:bodyPr/>
        <a:lstStyle/>
        <a:p>
          <a:pPr algn="ctr"/>
          <a:r>
            <a:rPr lang="es-CL" sz="1600" dirty="0" smtClean="0">
              <a:latin typeface="Bebas Neue" pitchFamily="34" charset="0"/>
            </a:rPr>
            <a:t>BIDIRECCIONALIDAD</a:t>
          </a:r>
          <a:endParaRPr lang="es-ES" sz="1600" dirty="0"/>
        </a:p>
      </dgm:t>
    </dgm:pt>
    <dgm:pt modelId="{8D06686E-95D4-4B12-BB94-F83831F666EB}" type="parTrans" cxnId="{DF5F0411-F614-4FC1-BCBC-CAE781F5CDBB}">
      <dgm:prSet/>
      <dgm:spPr/>
      <dgm:t>
        <a:bodyPr/>
        <a:lstStyle/>
        <a:p>
          <a:endParaRPr lang="es-ES"/>
        </a:p>
      </dgm:t>
    </dgm:pt>
    <dgm:pt modelId="{40639473-038C-4208-86FE-86B67598E401}" type="sibTrans" cxnId="{DF5F0411-F614-4FC1-BCBC-CAE781F5CDBB}">
      <dgm:prSet/>
      <dgm:spPr/>
      <dgm:t>
        <a:bodyPr/>
        <a:lstStyle/>
        <a:p>
          <a:endParaRPr lang="es-ES"/>
        </a:p>
      </dgm:t>
    </dgm:pt>
    <dgm:pt modelId="{03FB02E9-53A6-4911-A813-26A4CD49AB42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sz="1700" dirty="0" smtClean="0">
              <a:latin typeface="Bebas Neue" pitchFamily="34" charset="0"/>
            </a:rPr>
            <a:t>SISTEMATIZACIÓN</a:t>
          </a:r>
          <a:endParaRPr lang="es-ES" sz="1700" dirty="0">
            <a:latin typeface="Bebas Neue" pitchFamily="34" charset="0"/>
          </a:endParaRPr>
        </a:p>
      </dgm:t>
    </dgm:pt>
    <dgm:pt modelId="{BD1B3713-D63E-4A9E-87FF-DE4047D50265}" type="parTrans" cxnId="{216FEEAC-32D7-4D75-8B21-A7E849332218}">
      <dgm:prSet/>
      <dgm:spPr/>
      <dgm:t>
        <a:bodyPr/>
        <a:lstStyle/>
        <a:p>
          <a:endParaRPr lang="es-ES"/>
        </a:p>
      </dgm:t>
    </dgm:pt>
    <dgm:pt modelId="{DD3695C8-9577-4F47-8328-0A6C64EE256A}" type="sibTrans" cxnId="{216FEEAC-32D7-4D75-8B21-A7E849332218}">
      <dgm:prSet/>
      <dgm:spPr/>
      <dgm:t>
        <a:bodyPr/>
        <a:lstStyle/>
        <a:p>
          <a:endParaRPr lang="es-ES"/>
        </a:p>
      </dgm:t>
    </dgm:pt>
    <dgm:pt modelId="{59A6CB8F-BE72-4B29-9ECF-911FB8071082}">
      <dgm:prSet phldrT="[Texto]" custT="1"/>
      <dgm:spPr>
        <a:solidFill>
          <a:srgbClr val="002060"/>
        </a:solidFill>
      </dgm:spPr>
      <dgm:t>
        <a:bodyPr/>
        <a:lstStyle/>
        <a:p>
          <a:pPr algn="just"/>
          <a:r>
            <a:rPr lang="es-ES" sz="1600" dirty="0" smtClean="0"/>
            <a:t>Interacción significativa, permanente y de mutuo beneficio con el entorno civil y militar, tanto nacional como internacional. Este mutuo beneficio debe contribuir al desarrollo integral de los y las cadetes como también a fortalecer los lazos con la comunidad.</a:t>
          </a:r>
          <a:endParaRPr lang="es-ES" sz="1600" dirty="0"/>
        </a:p>
      </dgm:t>
    </dgm:pt>
    <dgm:pt modelId="{07AFCC12-FCC0-4E17-8B07-A6A8015690F6}" type="parTrans" cxnId="{E89B7300-2A2C-4A7F-8EF7-F555B5B47B43}">
      <dgm:prSet/>
      <dgm:spPr/>
      <dgm:t>
        <a:bodyPr/>
        <a:lstStyle/>
        <a:p>
          <a:endParaRPr lang="es-ES"/>
        </a:p>
      </dgm:t>
    </dgm:pt>
    <dgm:pt modelId="{00828B54-EE9F-49D4-B5ED-438B8B4E969B}" type="sibTrans" cxnId="{E89B7300-2A2C-4A7F-8EF7-F555B5B47B43}">
      <dgm:prSet/>
      <dgm:spPr/>
      <dgm:t>
        <a:bodyPr/>
        <a:lstStyle/>
        <a:p>
          <a:endParaRPr lang="es-ES"/>
        </a:p>
      </dgm:t>
    </dgm:pt>
    <dgm:pt modelId="{1B487F5D-DC3F-46B3-A331-015930E93A1C}">
      <dgm:prSet phldrT="[Texto]"/>
      <dgm:spPr>
        <a:solidFill>
          <a:srgbClr val="002060"/>
        </a:solidFill>
      </dgm:spPr>
      <dgm:t>
        <a:bodyPr/>
        <a:lstStyle/>
        <a:p>
          <a:pPr algn="ctr"/>
          <a:r>
            <a:rPr lang="es-CL" sz="1700" dirty="0" smtClean="0">
              <a:latin typeface="Bebas Neue" pitchFamily="34" charset="0"/>
            </a:rPr>
            <a:t>MENSURABILIDAD</a:t>
          </a:r>
          <a:endParaRPr lang="es-ES" sz="1700" dirty="0">
            <a:latin typeface="Bebas Neue" pitchFamily="34" charset="0"/>
          </a:endParaRPr>
        </a:p>
      </dgm:t>
    </dgm:pt>
    <dgm:pt modelId="{13932B15-5D8D-4DAD-B687-AA3209BA2DD1}" type="parTrans" cxnId="{BD8C336D-D6AA-4BCE-9837-88C0C160CBAC}">
      <dgm:prSet/>
      <dgm:spPr/>
      <dgm:t>
        <a:bodyPr/>
        <a:lstStyle/>
        <a:p>
          <a:endParaRPr lang="es-ES"/>
        </a:p>
      </dgm:t>
    </dgm:pt>
    <dgm:pt modelId="{0EF27505-F864-4F1D-A474-C1CD491AEBD2}" type="sibTrans" cxnId="{BD8C336D-D6AA-4BCE-9837-88C0C160CBAC}">
      <dgm:prSet/>
      <dgm:spPr/>
      <dgm:t>
        <a:bodyPr/>
        <a:lstStyle/>
        <a:p>
          <a:endParaRPr lang="es-ES"/>
        </a:p>
      </dgm:t>
    </dgm:pt>
    <dgm:pt modelId="{8E004E92-EC53-479B-9C56-4C0F2F62C0D0}">
      <dgm:prSet phldrT="[Texto]" custT="1"/>
      <dgm:spPr>
        <a:solidFill>
          <a:srgbClr val="002060"/>
        </a:solidFill>
      </dgm:spPr>
      <dgm:t>
        <a:bodyPr/>
        <a:lstStyle/>
        <a:p>
          <a:pPr algn="just"/>
          <a:r>
            <a:rPr lang="es-ES" sz="1600" dirty="0" smtClean="0"/>
            <a:t>Se refiere a que las actividades deben poder ser medidas en su resultado, poder distinguir la contribución atribuible a cada actividad, el aporte que realiza al Proyecto Educativo de la Escuela Naval y en especial, el potenciamiento mutuo con la organización externa.</a:t>
          </a:r>
          <a:endParaRPr lang="es-ES" sz="1600" dirty="0"/>
        </a:p>
      </dgm:t>
    </dgm:pt>
    <dgm:pt modelId="{09A99E24-7240-4A10-9DA8-16F9A6EA238C}" type="parTrans" cxnId="{1EC55A78-A4AC-4C50-8D17-129385B1A25F}">
      <dgm:prSet/>
      <dgm:spPr/>
      <dgm:t>
        <a:bodyPr/>
        <a:lstStyle/>
        <a:p>
          <a:endParaRPr lang="es-ES"/>
        </a:p>
      </dgm:t>
    </dgm:pt>
    <dgm:pt modelId="{A15E56A0-90DA-45DE-9607-AD4337CAF02F}" type="sibTrans" cxnId="{1EC55A78-A4AC-4C50-8D17-129385B1A25F}">
      <dgm:prSet/>
      <dgm:spPr/>
      <dgm:t>
        <a:bodyPr/>
        <a:lstStyle/>
        <a:p>
          <a:endParaRPr lang="es-ES"/>
        </a:p>
      </dgm:t>
    </dgm:pt>
    <dgm:pt modelId="{E659BF25-8218-49EC-9D58-1A1867F64B7A}">
      <dgm:prSet phldrT="[Texto]" custT="1"/>
      <dgm:spPr>
        <a:solidFill>
          <a:srgbClr val="002060"/>
        </a:solidFill>
      </dgm:spPr>
      <dgm:t>
        <a:bodyPr/>
        <a:lstStyle/>
        <a:p>
          <a:pPr algn="just"/>
          <a:r>
            <a:rPr lang="es-ES" sz="1600" dirty="0" smtClean="0"/>
            <a:t>Las actividades deben proyectarse en el tiempo y contar con mecanismos que faciliten la interacción con los actores y audiencias del medio externo. Para esto es necesario distinguir los campos, los componentes y los espacios de interacción.</a:t>
          </a:r>
          <a:endParaRPr lang="es-ES" sz="1600" dirty="0"/>
        </a:p>
      </dgm:t>
    </dgm:pt>
    <dgm:pt modelId="{2DA0EC2C-E2D5-4A20-B0BD-560173725ABD}" type="parTrans" cxnId="{CDBAC6F7-0469-4506-BE8A-21C8C40F85B0}">
      <dgm:prSet/>
      <dgm:spPr/>
      <dgm:t>
        <a:bodyPr/>
        <a:lstStyle/>
        <a:p>
          <a:endParaRPr lang="es-ES"/>
        </a:p>
      </dgm:t>
    </dgm:pt>
    <dgm:pt modelId="{14B40115-B5F6-4571-B9D2-0C99C1255B22}" type="sibTrans" cxnId="{CDBAC6F7-0469-4506-BE8A-21C8C40F85B0}">
      <dgm:prSet/>
      <dgm:spPr/>
      <dgm:t>
        <a:bodyPr/>
        <a:lstStyle/>
        <a:p>
          <a:endParaRPr lang="es-ES"/>
        </a:p>
      </dgm:t>
    </dgm:pt>
    <dgm:pt modelId="{BC8E48AF-B816-4C86-8372-37BB17E1A76C}" type="pres">
      <dgm:prSet presAssocID="{753BE733-DB68-4570-ACAF-0B451EFA7523}" presName="Name0" presStyleCnt="0">
        <dgm:presLayoutVars>
          <dgm:dir/>
          <dgm:resizeHandles val="exact"/>
        </dgm:presLayoutVars>
      </dgm:prSet>
      <dgm:spPr/>
    </dgm:pt>
    <dgm:pt modelId="{89DD4400-2958-4B28-97C9-EC86A3730A15}" type="pres">
      <dgm:prSet presAssocID="{753BE733-DB68-4570-ACAF-0B451EFA7523}" presName="fgShape" presStyleLbl="fgShp" presStyleIdx="0" presStyleCnt="1" custLinFactY="4116" custLinFactNeighborX="-760" custLinFactNeighborY="100000"/>
      <dgm:spPr/>
    </dgm:pt>
    <dgm:pt modelId="{B6BA88C0-7EA7-4637-9F94-8C403BCEC65F}" type="pres">
      <dgm:prSet presAssocID="{753BE733-DB68-4570-ACAF-0B451EFA7523}" presName="linComp" presStyleCnt="0"/>
      <dgm:spPr/>
    </dgm:pt>
    <dgm:pt modelId="{CD7DDB80-3512-4760-853B-0F9C1B7D2D50}" type="pres">
      <dgm:prSet presAssocID="{BFC381FE-0036-4208-86BC-64BC5B065200}" presName="compNode" presStyleCnt="0"/>
      <dgm:spPr/>
    </dgm:pt>
    <dgm:pt modelId="{E1DAA35F-D7AE-47F8-8A9E-CC891C53F301}" type="pres">
      <dgm:prSet presAssocID="{BFC381FE-0036-4208-86BC-64BC5B065200}" presName="bkgdShape" presStyleLbl="node1" presStyleIdx="0" presStyleCnt="3"/>
      <dgm:spPr/>
      <dgm:t>
        <a:bodyPr/>
        <a:lstStyle/>
        <a:p>
          <a:endParaRPr lang="es-ES"/>
        </a:p>
      </dgm:t>
    </dgm:pt>
    <dgm:pt modelId="{4492E9A1-DDFE-445B-8E5B-1E88C62D44B3}" type="pres">
      <dgm:prSet presAssocID="{BFC381FE-0036-4208-86BC-64BC5B06520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D163B7B-CE85-48BB-8532-35CABC15F425}" type="pres">
      <dgm:prSet presAssocID="{BFC381FE-0036-4208-86BC-64BC5B065200}" presName="invisiNode" presStyleLbl="node1" presStyleIdx="0" presStyleCnt="3"/>
      <dgm:spPr/>
    </dgm:pt>
    <dgm:pt modelId="{0DD1EEDD-9B3D-49A3-A90A-36D405A3C512}" type="pres">
      <dgm:prSet presAssocID="{BFC381FE-0036-4208-86BC-64BC5B065200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627D73B3-EBE3-4BDA-8B01-04A4544D0CC3}" type="pres">
      <dgm:prSet presAssocID="{40639473-038C-4208-86FE-86B67598E401}" presName="sibTrans" presStyleLbl="sibTrans2D1" presStyleIdx="0" presStyleCnt="0"/>
      <dgm:spPr/>
      <dgm:t>
        <a:bodyPr/>
        <a:lstStyle/>
        <a:p>
          <a:endParaRPr lang="es-ES"/>
        </a:p>
      </dgm:t>
    </dgm:pt>
    <dgm:pt modelId="{CDF0D8F7-9046-4B58-A71D-D5C10662D786}" type="pres">
      <dgm:prSet presAssocID="{1B487F5D-DC3F-46B3-A331-015930E93A1C}" presName="compNode" presStyleCnt="0"/>
      <dgm:spPr/>
    </dgm:pt>
    <dgm:pt modelId="{6C3BF26D-B6CE-4817-BFCA-5B68342B8F15}" type="pres">
      <dgm:prSet presAssocID="{1B487F5D-DC3F-46B3-A331-015930E93A1C}" presName="bkgdShape" presStyleLbl="node1" presStyleIdx="1" presStyleCnt="3"/>
      <dgm:spPr/>
      <dgm:t>
        <a:bodyPr/>
        <a:lstStyle/>
        <a:p>
          <a:endParaRPr lang="es-ES"/>
        </a:p>
      </dgm:t>
    </dgm:pt>
    <dgm:pt modelId="{29C871CC-4079-427E-AFBA-C22AEB0978D7}" type="pres">
      <dgm:prSet presAssocID="{1B487F5D-DC3F-46B3-A331-015930E93A1C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7861760-9AC0-4B96-ABC4-CF211F4FB9DD}" type="pres">
      <dgm:prSet presAssocID="{1B487F5D-DC3F-46B3-A331-015930E93A1C}" presName="invisiNode" presStyleLbl="node1" presStyleIdx="1" presStyleCnt="3"/>
      <dgm:spPr/>
    </dgm:pt>
    <dgm:pt modelId="{0B30AD59-3A47-49D6-B534-58740E3A2E82}" type="pres">
      <dgm:prSet presAssocID="{1B487F5D-DC3F-46B3-A331-015930E93A1C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</dgm:pt>
    <dgm:pt modelId="{536F0A7E-C0D9-4BE0-95CB-C418FF46C113}" type="pres">
      <dgm:prSet presAssocID="{0EF27505-F864-4F1D-A474-C1CD491AEBD2}" presName="sibTrans" presStyleLbl="sibTrans2D1" presStyleIdx="0" presStyleCnt="0"/>
      <dgm:spPr/>
      <dgm:t>
        <a:bodyPr/>
        <a:lstStyle/>
        <a:p>
          <a:endParaRPr lang="es-ES"/>
        </a:p>
      </dgm:t>
    </dgm:pt>
    <dgm:pt modelId="{585706AC-AEFD-44D9-9807-62C8483ED236}" type="pres">
      <dgm:prSet presAssocID="{03FB02E9-53A6-4911-A813-26A4CD49AB42}" presName="compNode" presStyleCnt="0"/>
      <dgm:spPr/>
    </dgm:pt>
    <dgm:pt modelId="{69CF7C94-B7F1-4B2E-9A82-78BF08E4D937}" type="pres">
      <dgm:prSet presAssocID="{03FB02E9-53A6-4911-A813-26A4CD49AB42}" presName="bkgdShape" presStyleLbl="node1" presStyleIdx="2" presStyleCnt="3" custLinFactNeighborX="2586"/>
      <dgm:spPr/>
      <dgm:t>
        <a:bodyPr/>
        <a:lstStyle/>
        <a:p>
          <a:endParaRPr lang="es-ES"/>
        </a:p>
      </dgm:t>
    </dgm:pt>
    <dgm:pt modelId="{D5A284A3-6382-484A-8AA4-8F49CD56E0FF}" type="pres">
      <dgm:prSet presAssocID="{03FB02E9-53A6-4911-A813-26A4CD49AB42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7B354F7-BD16-482B-AEE9-2F9CEF7E8BF7}" type="pres">
      <dgm:prSet presAssocID="{03FB02E9-53A6-4911-A813-26A4CD49AB42}" presName="invisiNode" presStyleLbl="node1" presStyleIdx="2" presStyleCnt="3"/>
      <dgm:spPr/>
    </dgm:pt>
    <dgm:pt modelId="{F532E29F-29B5-4650-B9A8-CB8907486CDB}" type="pres">
      <dgm:prSet presAssocID="{03FB02E9-53A6-4911-A813-26A4CD49AB42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</dgm:ptLst>
  <dgm:cxnLst>
    <dgm:cxn modelId="{56BC7931-FD0D-43E0-8EDD-61BF54C1B72C}" type="presOf" srcId="{1B487F5D-DC3F-46B3-A331-015930E93A1C}" destId="{6C3BF26D-B6CE-4817-BFCA-5B68342B8F15}" srcOrd="0" destOrd="0" presId="urn:microsoft.com/office/officeart/2005/8/layout/hList7"/>
    <dgm:cxn modelId="{BD8C336D-D6AA-4BCE-9837-88C0C160CBAC}" srcId="{753BE733-DB68-4570-ACAF-0B451EFA7523}" destId="{1B487F5D-DC3F-46B3-A331-015930E93A1C}" srcOrd="1" destOrd="0" parTransId="{13932B15-5D8D-4DAD-B687-AA3209BA2DD1}" sibTransId="{0EF27505-F864-4F1D-A474-C1CD491AEBD2}"/>
    <dgm:cxn modelId="{54A3F1A0-BF56-484D-A3D9-AD376B46F6BB}" type="presOf" srcId="{0EF27505-F864-4F1D-A474-C1CD491AEBD2}" destId="{536F0A7E-C0D9-4BE0-95CB-C418FF46C113}" srcOrd="0" destOrd="0" presId="urn:microsoft.com/office/officeart/2005/8/layout/hList7"/>
    <dgm:cxn modelId="{C5FBFEB5-D594-4E28-B5FF-E89F6042E7A0}" type="presOf" srcId="{8E004E92-EC53-479B-9C56-4C0F2F62C0D0}" destId="{6C3BF26D-B6CE-4817-BFCA-5B68342B8F15}" srcOrd="0" destOrd="1" presId="urn:microsoft.com/office/officeart/2005/8/layout/hList7"/>
    <dgm:cxn modelId="{216FEEAC-32D7-4D75-8B21-A7E849332218}" srcId="{753BE733-DB68-4570-ACAF-0B451EFA7523}" destId="{03FB02E9-53A6-4911-A813-26A4CD49AB42}" srcOrd="2" destOrd="0" parTransId="{BD1B3713-D63E-4A9E-87FF-DE4047D50265}" sibTransId="{DD3695C8-9577-4F47-8328-0A6C64EE256A}"/>
    <dgm:cxn modelId="{E0BC50DC-D575-4324-A533-BEC94B501754}" type="presOf" srcId="{E659BF25-8218-49EC-9D58-1A1867F64B7A}" destId="{D5A284A3-6382-484A-8AA4-8F49CD56E0FF}" srcOrd="1" destOrd="1" presId="urn:microsoft.com/office/officeart/2005/8/layout/hList7"/>
    <dgm:cxn modelId="{C01A9037-8C84-4B42-98C0-BD5EB58840BF}" type="presOf" srcId="{59A6CB8F-BE72-4B29-9ECF-911FB8071082}" destId="{4492E9A1-DDFE-445B-8E5B-1E88C62D44B3}" srcOrd="1" destOrd="1" presId="urn:microsoft.com/office/officeart/2005/8/layout/hList7"/>
    <dgm:cxn modelId="{7C2351A8-F1CB-43FC-8957-66CC879D6FD2}" type="presOf" srcId="{03FB02E9-53A6-4911-A813-26A4CD49AB42}" destId="{69CF7C94-B7F1-4B2E-9A82-78BF08E4D937}" srcOrd="0" destOrd="0" presId="urn:microsoft.com/office/officeart/2005/8/layout/hList7"/>
    <dgm:cxn modelId="{1EC55A78-A4AC-4C50-8D17-129385B1A25F}" srcId="{1B487F5D-DC3F-46B3-A331-015930E93A1C}" destId="{8E004E92-EC53-479B-9C56-4C0F2F62C0D0}" srcOrd="0" destOrd="0" parTransId="{09A99E24-7240-4A10-9DA8-16F9A6EA238C}" sibTransId="{A15E56A0-90DA-45DE-9607-AD4337CAF02F}"/>
    <dgm:cxn modelId="{D9284FCB-7F2A-4AB6-81F6-F037C5575F51}" type="presOf" srcId="{BFC381FE-0036-4208-86BC-64BC5B065200}" destId="{E1DAA35F-D7AE-47F8-8A9E-CC891C53F301}" srcOrd="0" destOrd="0" presId="urn:microsoft.com/office/officeart/2005/8/layout/hList7"/>
    <dgm:cxn modelId="{FCC8F32B-6B7E-4E6F-BAAE-626DC5C52BC4}" type="presOf" srcId="{E659BF25-8218-49EC-9D58-1A1867F64B7A}" destId="{69CF7C94-B7F1-4B2E-9A82-78BF08E4D937}" srcOrd="0" destOrd="1" presId="urn:microsoft.com/office/officeart/2005/8/layout/hList7"/>
    <dgm:cxn modelId="{5C5C0A18-A0E2-4FD3-BD97-8025A47C4513}" type="presOf" srcId="{753BE733-DB68-4570-ACAF-0B451EFA7523}" destId="{BC8E48AF-B816-4C86-8372-37BB17E1A76C}" srcOrd="0" destOrd="0" presId="urn:microsoft.com/office/officeart/2005/8/layout/hList7"/>
    <dgm:cxn modelId="{DF5F0411-F614-4FC1-BCBC-CAE781F5CDBB}" srcId="{753BE733-DB68-4570-ACAF-0B451EFA7523}" destId="{BFC381FE-0036-4208-86BC-64BC5B065200}" srcOrd="0" destOrd="0" parTransId="{8D06686E-95D4-4B12-BB94-F83831F666EB}" sibTransId="{40639473-038C-4208-86FE-86B67598E401}"/>
    <dgm:cxn modelId="{52573FF6-C162-4EE5-B397-457D7159DE2F}" type="presOf" srcId="{BFC381FE-0036-4208-86BC-64BC5B065200}" destId="{4492E9A1-DDFE-445B-8E5B-1E88C62D44B3}" srcOrd="1" destOrd="0" presId="urn:microsoft.com/office/officeart/2005/8/layout/hList7"/>
    <dgm:cxn modelId="{CDBAC6F7-0469-4506-BE8A-21C8C40F85B0}" srcId="{03FB02E9-53A6-4911-A813-26A4CD49AB42}" destId="{E659BF25-8218-49EC-9D58-1A1867F64B7A}" srcOrd="0" destOrd="0" parTransId="{2DA0EC2C-E2D5-4A20-B0BD-560173725ABD}" sibTransId="{14B40115-B5F6-4571-B9D2-0C99C1255B22}"/>
    <dgm:cxn modelId="{5841F53E-AB6A-4CBA-89F4-03805CC1A29A}" type="presOf" srcId="{40639473-038C-4208-86FE-86B67598E401}" destId="{627D73B3-EBE3-4BDA-8B01-04A4544D0CC3}" srcOrd="0" destOrd="0" presId="urn:microsoft.com/office/officeart/2005/8/layout/hList7"/>
    <dgm:cxn modelId="{87DB7E3C-B81C-4A64-A797-C14A6769EA3B}" type="presOf" srcId="{59A6CB8F-BE72-4B29-9ECF-911FB8071082}" destId="{E1DAA35F-D7AE-47F8-8A9E-CC891C53F301}" srcOrd="0" destOrd="1" presId="urn:microsoft.com/office/officeart/2005/8/layout/hList7"/>
    <dgm:cxn modelId="{D9E1F87B-AE19-4AFA-9EEE-428385701120}" type="presOf" srcId="{8E004E92-EC53-479B-9C56-4C0F2F62C0D0}" destId="{29C871CC-4079-427E-AFBA-C22AEB0978D7}" srcOrd="1" destOrd="1" presId="urn:microsoft.com/office/officeart/2005/8/layout/hList7"/>
    <dgm:cxn modelId="{37E9ADC2-7C18-4206-877A-0EC0687D622F}" type="presOf" srcId="{1B487F5D-DC3F-46B3-A331-015930E93A1C}" destId="{29C871CC-4079-427E-AFBA-C22AEB0978D7}" srcOrd="1" destOrd="0" presId="urn:microsoft.com/office/officeart/2005/8/layout/hList7"/>
    <dgm:cxn modelId="{E89B7300-2A2C-4A7F-8EF7-F555B5B47B43}" srcId="{BFC381FE-0036-4208-86BC-64BC5B065200}" destId="{59A6CB8F-BE72-4B29-9ECF-911FB8071082}" srcOrd="0" destOrd="0" parTransId="{07AFCC12-FCC0-4E17-8B07-A6A8015690F6}" sibTransId="{00828B54-EE9F-49D4-B5ED-438B8B4E969B}"/>
    <dgm:cxn modelId="{76C38CB7-72BB-4BD8-8B4B-A1769570FF1C}" type="presOf" srcId="{03FB02E9-53A6-4911-A813-26A4CD49AB42}" destId="{D5A284A3-6382-484A-8AA4-8F49CD56E0FF}" srcOrd="1" destOrd="0" presId="urn:microsoft.com/office/officeart/2005/8/layout/hList7"/>
    <dgm:cxn modelId="{03671535-84E6-4E36-84B9-20B2E64B0B27}" type="presParOf" srcId="{BC8E48AF-B816-4C86-8372-37BB17E1A76C}" destId="{89DD4400-2958-4B28-97C9-EC86A3730A15}" srcOrd="0" destOrd="0" presId="urn:microsoft.com/office/officeart/2005/8/layout/hList7"/>
    <dgm:cxn modelId="{B16B9F21-3959-41FC-98EF-CC75768791C7}" type="presParOf" srcId="{BC8E48AF-B816-4C86-8372-37BB17E1A76C}" destId="{B6BA88C0-7EA7-4637-9F94-8C403BCEC65F}" srcOrd="1" destOrd="0" presId="urn:microsoft.com/office/officeart/2005/8/layout/hList7"/>
    <dgm:cxn modelId="{9F227437-FDA9-4964-9C3A-6863D32D030C}" type="presParOf" srcId="{B6BA88C0-7EA7-4637-9F94-8C403BCEC65F}" destId="{CD7DDB80-3512-4760-853B-0F9C1B7D2D50}" srcOrd="0" destOrd="0" presId="urn:microsoft.com/office/officeart/2005/8/layout/hList7"/>
    <dgm:cxn modelId="{872A2AE1-64E2-4E77-8ECA-2292DF64CB43}" type="presParOf" srcId="{CD7DDB80-3512-4760-853B-0F9C1B7D2D50}" destId="{E1DAA35F-D7AE-47F8-8A9E-CC891C53F301}" srcOrd="0" destOrd="0" presId="urn:microsoft.com/office/officeart/2005/8/layout/hList7"/>
    <dgm:cxn modelId="{2A84977C-D303-48A6-A37E-26069EC43244}" type="presParOf" srcId="{CD7DDB80-3512-4760-853B-0F9C1B7D2D50}" destId="{4492E9A1-DDFE-445B-8E5B-1E88C62D44B3}" srcOrd="1" destOrd="0" presId="urn:microsoft.com/office/officeart/2005/8/layout/hList7"/>
    <dgm:cxn modelId="{58FEF7E2-AD53-418A-BC18-49BAE1502793}" type="presParOf" srcId="{CD7DDB80-3512-4760-853B-0F9C1B7D2D50}" destId="{0D163B7B-CE85-48BB-8532-35CABC15F425}" srcOrd="2" destOrd="0" presId="urn:microsoft.com/office/officeart/2005/8/layout/hList7"/>
    <dgm:cxn modelId="{2D7D48CF-2EF6-4CD8-B526-AE7AE312F91A}" type="presParOf" srcId="{CD7DDB80-3512-4760-853B-0F9C1B7D2D50}" destId="{0DD1EEDD-9B3D-49A3-A90A-36D405A3C512}" srcOrd="3" destOrd="0" presId="urn:microsoft.com/office/officeart/2005/8/layout/hList7"/>
    <dgm:cxn modelId="{073CC287-1396-4E1A-89EC-F468E0B9D9D1}" type="presParOf" srcId="{B6BA88C0-7EA7-4637-9F94-8C403BCEC65F}" destId="{627D73B3-EBE3-4BDA-8B01-04A4544D0CC3}" srcOrd="1" destOrd="0" presId="urn:microsoft.com/office/officeart/2005/8/layout/hList7"/>
    <dgm:cxn modelId="{88F4732B-0FCB-41C8-BC1E-14E20A74D961}" type="presParOf" srcId="{B6BA88C0-7EA7-4637-9F94-8C403BCEC65F}" destId="{CDF0D8F7-9046-4B58-A71D-D5C10662D786}" srcOrd="2" destOrd="0" presId="urn:microsoft.com/office/officeart/2005/8/layout/hList7"/>
    <dgm:cxn modelId="{61B732E8-0DA8-44E0-8C61-71966DFCED07}" type="presParOf" srcId="{CDF0D8F7-9046-4B58-A71D-D5C10662D786}" destId="{6C3BF26D-B6CE-4817-BFCA-5B68342B8F15}" srcOrd="0" destOrd="0" presId="urn:microsoft.com/office/officeart/2005/8/layout/hList7"/>
    <dgm:cxn modelId="{1DA9B547-0298-4816-B0D7-F31B10620F90}" type="presParOf" srcId="{CDF0D8F7-9046-4B58-A71D-D5C10662D786}" destId="{29C871CC-4079-427E-AFBA-C22AEB0978D7}" srcOrd="1" destOrd="0" presId="urn:microsoft.com/office/officeart/2005/8/layout/hList7"/>
    <dgm:cxn modelId="{B6E9DDAB-CBCD-4EA7-96BF-2F682973A830}" type="presParOf" srcId="{CDF0D8F7-9046-4B58-A71D-D5C10662D786}" destId="{37861760-9AC0-4B96-ABC4-CF211F4FB9DD}" srcOrd="2" destOrd="0" presId="urn:microsoft.com/office/officeart/2005/8/layout/hList7"/>
    <dgm:cxn modelId="{7368090A-C5E4-47E7-BA1E-D5284E2C1B59}" type="presParOf" srcId="{CDF0D8F7-9046-4B58-A71D-D5C10662D786}" destId="{0B30AD59-3A47-49D6-B534-58740E3A2E82}" srcOrd="3" destOrd="0" presId="urn:microsoft.com/office/officeart/2005/8/layout/hList7"/>
    <dgm:cxn modelId="{ACAE3BFE-34D5-4C2C-8C08-296783E157F8}" type="presParOf" srcId="{B6BA88C0-7EA7-4637-9F94-8C403BCEC65F}" destId="{536F0A7E-C0D9-4BE0-95CB-C418FF46C113}" srcOrd="3" destOrd="0" presId="urn:microsoft.com/office/officeart/2005/8/layout/hList7"/>
    <dgm:cxn modelId="{BA6CBF5B-6E1D-434C-B3C9-93F65DE5C7A6}" type="presParOf" srcId="{B6BA88C0-7EA7-4637-9F94-8C403BCEC65F}" destId="{585706AC-AEFD-44D9-9807-62C8483ED236}" srcOrd="4" destOrd="0" presId="urn:microsoft.com/office/officeart/2005/8/layout/hList7"/>
    <dgm:cxn modelId="{037BF20A-7241-4BB7-BDF1-96482730C22E}" type="presParOf" srcId="{585706AC-AEFD-44D9-9807-62C8483ED236}" destId="{69CF7C94-B7F1-4B2E-9A82-78BF08E4D937}" srcOrd="0" destOrd="0" presId="urn:microsoft.com/office/officeart/2005/8/layout/hList7"/>
    <dgm:cxn modelId="{E795E6E0-E93C-4965-A938-C1517F56D327}" type="presParOf" srcId="{585706AC-AEFD-44D9-9807-62C8483ED236}" destId="{D5A284A3-6382-484A-8AA4-8F49CD56E0FF}" srcOrd="1" destOrd="0" presId="urn:microsoft.com/office/officeart/2005/8/layout/hList7"/>
    <dgm:cxn modelId="{78FE015B-DDC3-4E10-AA80-D4BC509DC9CE}" type="presParOf" srcId="{585706AC-AEFD-44D9-9807-62C8483ED236}" destId="{A7B354F7-BD16-482B-AEE9-2F9CEF7E8BF7}" srcOrd="2" destOrd="0" presId="urn:microsoft.com/office/officeart/2005/8/layout/hList7"/>
    <dgm:cxn modelId="{29459861-38E6-4D98-B724-66C505FA8B18}" type="presParOf" srcId="{585706AC-AEFD-44D9-9807-62C8483ED236}" destId="{F532E29F-29B5-4650-B9A8-CB8907486CD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DAA35F-D7AE-47F8-8A9E-CC891C53F301}">
      <dsp:nvSpPr>
        <dsp:cNvPr id="0" name=""/>
        <dsp:cNvSpPr/>
      </dsp:nvSpPr>
      <dsp:spPr>
        <a:xfrm>
          <a:off x="2319" y="0"/>
          <a:ext cx="3609268" cy="4896377"/>
        </a:xfrm>
        <a:prstGeom prst="roundRect">
          <a:avLst>
            <a:gd name="adj" fmla="val 10000"/>
          </a:avLst>
        </a:prstGeom>
        <a:solidFill>
          <a:srgbClr val="00206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1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>
              <a:latin typeface="Bebas Neue" pitchFamily="34" charset="0"/>
            </a:rPr>
            <a:t>BIDIRECCIONALIDAD</a:t>
          </a:r>
          <a:endParaRPr lang="es-ES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Interacción significativa, permanente y de mutuo beneficio con el entorno civil y militar, tanto nacional como internacional. Este mutuo beneficio debe contribuir al desarrollo integral de los y las cadetes como también a fortalecer los lazos con la comunidad.</a:t>
          </a:r>
          <a:endParaRPr lang="es-ES" sz="1600" kern="1200" dirty="0"/>
        </a:p>
      </dsp:txBody>
      <dsp:txXfrm>
        <a:off x="2319" y="1958550"/>
        <a:ext cx="3609268" cy="1958550"/>
      </dsp:txXfrm>
    </dsp:sp>
    <dsp:sp modelId="{0DD1EEDD-9B3D-49A3-A90A-36D405A3C512}">
      <dsp:nvSpPr>
        <dsp:cNvPr id="0" name=""/>
        <dsp:cNvSpPr/>
      </dsp:nvSpPr>
      <dsp:spPr>
        <a:xfrm>
          <a:off x="991707" y="293782"/>
          <a:ext cx="1630493" cy="163049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C3BF26D-B6CE-4817-BFCA-5B68342B8F15}">
      <dsp:nvSpPr>
        <dsp:cNvPr id="0" name=""/>
        <dsp:cNvSpPr/>
      </dsp:nvSpPr>
      <dsp:spPr>
        <a:xfrm>
          <a:off x="3719865" y="0"/>
          <a:ext cx="3609268" cy="4896377"/>
        </a:xfrm>
        <a:prstGeom prst="roundRect">
          <a:avLst>
            <a:gd name="adj" fmla="val 10000"/>
          </a:avLst>
        </a:prstGeom>
        <a:solidFill>
          <a:srgbClr val="00206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1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kern="1200" dirty="0" smtClean="0">
              <a:latin typeface="Bebas Neue" pitchFamily="34" charset="0"/>
            </a:rPr>
            <a:t>MENSURABILIDAD</a:t>
          </a:r>
          <a:endParaRPr lang="es-ES" sz="1700" kern="1200" dirty="0">
            <a:latin typeface="Bebas Neue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Se refiere a que las actividades deben poder ser medidas en su resultado, poder distinguir la contribución atribuible a cada actividad, el aporte que realiza al Proyecto Educativo de la Escuela Naval y en especial, el potenciamiento mutuo con la organización externa.</a:t>
          </a:r>
          <a:endParaRPr lang="es-ES" sz="1600" kern="1200" dirty="0"/>
        </a:p>
      </dsp:txBody>
      <dsp:txXfrm>
        <a:off x="3719865" y="1958550"/>
        <a:ext cx="3609268" cy="1958550"/>
      </dsp:txXfrm>
    </dsp:sp>
    <dsp:sp modelId="{0B30AD59-3A47-49D6-B534-58740E3A2E82}">
      <dsp:nvSpPr>
        <dsp:cNvPr id="0" name=""/>
        <dsp:cNvSpPr/>
      </dsp:nvSpPr>
      <dsp:spPr>
        <a:xfrm>
          <a:off x="4709253" y="293782"/>
          <a:ext cx="1630493" cy="1630493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9CF7C94-B7F1-4B2E-9A82-78BF08E4D937}">
      <dsp:nvSpPr>
        <dsp:cNvPr id="0" name=""/>
        <dsp:cNvSpPr/>
      </dsp:nvSpPr>
      <dsp:spPr>
        <a:xfrm>
          <a:off x="7439731" y="0"/>
          <a:ext cx="3609268" cy="4896377"/>
        </a:xfrm>
        <a:prstGeom prst="roundRect">
          <a:avLst>
            <a:gd name="adj" fmla="val 10000"/>
          </a:avLst>
        </a:prstGeom>
        <a:solidFill>
          <a:srgbClr val="00206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1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700" kern="1200" dirty="0" smtClean="0">
              <a:latin typeface="Bebas Neue" pitchFamily="34" charset="0"/>
            </a:rPr>
            <a:t>SISTEMATIZACIÓN</a:t>
          </a:r>
          <a:endParaRPr lang="es-ES" sz="1700" kern="1200" dirty="0">
            <a:latin typeface="Bebas Neue" pitchFamily="34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Las actividades deben proyectarse en el tiempo y contar con mecanismos que faciliten la interacción con los actores y audiencias del medio externo. Para esto es necesario distinguir los campos, los componentes y los espacios de interacción.</a:t>
          </a:r>
          <a:endParaRPr lang="es-ES" sz="1600" kern="1200" dirty="0"/>
        </a:p>
      </dsp:txBody>
      <dsp:txXfrm>
        <a:off x="7439731" y="1958550"/>
        <a:ext cx="3609268" cy="1958550"/>
      </dsp:txXfrm>
    </dsp:sp>
    <dsp:sp modelId="{F532E29F-29B5-4650-B9A8-CB8907486CDB}">
      <dsp:nvSpPr>
        <dsp:cNvPr id="0" name=""/>
        <dsp:cNvSpPr/>
      </dsp:nvSpPr>
      <dsp:spPr>
        <a:xfrm>
          <a:off x="8426799" y="293782"/>
          <a:ext cx="1630493" cy="1630493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9DD4400-2958-4B28-97C9-EC86A3730A15}">
      <dsp:nvSpPr>
        <dsp:cNvPr id="0" name=""/>
        <dsp:cNvSpPr/>
      </dsp:nvSpPr>
      <dsp:spPr>
        <a:xfrm>
          <a:off x="364705" y="4161920"/>
          <a:ext cx="10165080" cy="734456"/>
        </a:xfrm>
        <a:prstGeom prst="leftRightArrow">
          <a:avLst/>
        </a:prstGeom>
        <a:gradFill rotWithShape="0">
          <a:gsLst>
            <a:gs pos="0">
              <a:schemeClr val="dk2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597C3-736C-4113-B4D9-2F54CF2AC505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AFC87-043E-461B-A0E7-2EEA1E8C857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600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33451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3723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s-ES" sz="12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PROYECTO EDUCATIVO, INNOVADOR Y EXIGENTE:</a:t>
            </a:r>
          </a:p>
          <a:p>
            <a:endParaRPr lang="es-ES" dirty="0" smtClean="0"/>
          </a:p>
          <a:p>
            <a:r>
              <a:rPr lang="es-ES" dirty="0" smtClean="0"/>
              <a:t>• Nuestro Modelo Educativo</a:t>
            </a:r>
            <a:r>
              <a:rPr lang="es-ES" baseline="0" dirty="0" smtClean="0"/>
              <a:t> se basa </a:t>
            </a:r>
            <a:r>
              <a:rPr lang="es-ES" dirty="0" smtClean="0"/>
              <a:t>en seis modelos de formación, lo que lo hace dinámico y único.</a:t>
            </a:r>
          </a:p>
          <a:p>
            <a:r>
              <a:rPr lang="es-ES" dirty="0" smtClean="0"/>
              <a:t>	Valórico / Cultural /</a:t>
            </a:r>
            <a:r>
              <a:rPr lang="es-ES" baseline="0" dirty="0" smtClean="0"/>
              <a:t> Académico / Físico deportivo / Profesional / Militar Naval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• Su formación de internado, incluye períodos de embarcos, campañas y experiencias prácticas a lo largo de todo su proceso educativo.</a:t>
            </a:r>
          </a:p>
          <a:p>
            <a:r>
              <a:rPr lang="es-ES" dirty="0" smtClean="0"/>
              <a:t>• Diseñado para desarrollar habilidades y competencias de liderazgo, disciplina, trabajo en equipo, lealtad y resiliencia en los cadetes.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DBEDDD-6949-4FA6-AB75-7BEA6AEED7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3945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s-ES" sz="1200" b="1" dirty="0" smtClean="0">
                <a:solidFill>
                  <a:schemeClr val="accent2">
                    <a:lumMod val="75000"/>
                  </a:schemeClr>
                </a:solidFill>
              </a:rPr>
              <a:t>“Contribuir al desarrollo integral y sustentable de las personas e instituciones u organizaciones, en los ámbitos de su competencia”.</a:t>
            </a:r>
            <a:r>
              <a:rPr lang="es-ES" sz="1100" dirty="0" smtClean="0"/>
              <a:t>	</a:t>
            </a:r>
          </a:p>
          <a:p>
            <a:pPr algn="just"/>
            <a:endParaRPr lang="es-ES" sz="1100" dirty="0" smtClean="0"/>
          </a:p>
          <a:p>
            <a:pPr algn="just"/>
            <a:r>
              <a:rPr lang="es-ES" sz="1100" dirty="0" smtClean="0"/>
              <a:t> </a:t>
            </a:r>
            <a:r>
              <a:rPr lang="es-ES" sz="1200" b="1" dirty="0" smtClean="0">
                <a:solidFill>
                  <a:schemeClr val="accent2">
                    <a:lumMod val="75000"/>
                  </a:schemeClr>
                </a:solidFill>
              </a:rPr>
              <a:t>“Una interacción significativa, permanente y de mutuo beneficio con los principales actores públicos, privados y sociales, de carácter horizontal y bidireccional, realizada en su entorno local, regional, nacional o internacional según corresponda a su misión”</a:t>
            </a:r>
            <a:r>
              <a:rPr lang="es-ES" sz="1100" dirty="0" smtClean="0"/>
              <a:t>.</a:t>
            </a:r>
            <a:r>
              <a:rPr lang="es-CL" dirty="0" smtClean="0"/>
              <a:t> </a:t>
            </a:r>
          </a:p>
          <a:p>
            <a:pPr marL="203195" indent="0" algn="just">
              <a:buNone/>
            </a:pPr>
            <a:r>
              <a:rPr lang="es-ES" sz="1100" dirty="0" smtClean="0"/>
              <a:t> </a:t>
            </a:r>
            <a:endParaRPr lang="es-ES" dirty="0" smtClean="0"/>
          </a:p>
          <a:p>
            <a:pPr algn="just"/>
            <a:r>
              <a:rPr lang="es-CL" sz="1200" b="1" dirty="0" smtClean="0">
                <a:solidFill>
                  <a:schemeClr val="accent2">
                    <a:lumMod val="75000"/>
                  </a:schemeClr>
                </a:solidFill>
              </a:rPr>
              <a:t>La Vinculación con el Medio incluye la generación de convenios, actividades de extensión, participación en proyectos comunitarios y el establecimiento de mecanismos de evaluación de impacto de dichas acciones, que benefician a la formación de los cadetes.</a:t>
            </a:r>
          </a:p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AFC87-043E-461B-A0E7-2EEA1E8C8571}" type="slidenum">
              <a:rPr lang="es-CL" smtClean="0"/>
              <a:pPr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0716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AFC87-043E-461B-A0E7-2EEA1E8C8571}" type="slidenum">
              <a:rPr lang="es-CL" smtClean="0"/>
              <a:pPr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6380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92350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27958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ga93fa33eda_4_78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1" name="Google Shape;1091;ga93fa33eda_4_78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20304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AFC87-043E-461B-A0E7-2EEA1E8C8571}" type="slidenum">
              <a:rPr lang="es-CL" smtClean="0"/>
              <a:pPr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4588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Diapositiva de título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00200" y="-98600"/>
            <a:ext cx="123924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" name="Google Shape;10;p2"/>
          <p:cNvSpPr/>
          <p:nvPr/>
        </p:nvSpPr>
        <p:spPr>
          <a:xfrm>
            <a:off x="1492967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2591800" y="1970200"/>
            <a:ext cx="70084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2538985" y="3238600"/>
            <a:ext cx="7114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239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Encabezado de sección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5226100" y="-19095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8350267" y="3331167"/>
            <a:ext cx="28940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8350267" y="4138477"/>
            <a:ext cx="27628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8464980" y="22432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28741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948967" y="1141600"/>
            <a:ext cx="99172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6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406390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5119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6455133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5"/>
          <p:cNvSpPr/>
          <p:nvPr/>
        </p:nvSpPr>
        <p:spPr>
          <a:xfrm>
            <a:off x="1848467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5"/>
          <p:cNvSpPr/>
          <p:nvPr/>
        </p:nvSpPr>
        <p:spPr>
          <a:xfrm>
            <a:off x="7447133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798865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372851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6405536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5979549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5376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Solo el título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18420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5539500" y="2299800"/>
            <a:ext cx="44492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27397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1399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4296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B0E2A4-2002-4649-9171-A2C2B8AF21FA}" type="datetimeFigureOut">
              <a:rPr lang="es-CL" smtClean="0"/>
              <a:pPr/>
              <a:t>04-11-2025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26CA7C-997B-4605-80F3-9F8DB01FDC66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32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1081300" y="950033"/>
            <a:ext cx="36780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8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30997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En blanco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8699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2335000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862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669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833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7204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6011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6175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862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669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833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7204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6011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6175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50949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3545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2503567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2503567" y="2916357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59537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7139033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7139033" y="2888600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3545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2461567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2461567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59537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7139033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7139033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3545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2461567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2461567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59537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7139033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7139033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526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7927384" y="1412767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4082833" y="134326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3356033" y="1617667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7927400" y="3161600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4082833" y="4846767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3356033" y="5121233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7927400" y="4910433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4082833" y="309501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3356033" y="3369451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11399718" y="3510377"/>
            <a:ext cx="2290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637414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ítulo y texto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6185067" y="2611300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6185067" y="3189884"/>
            <a:ext cx="389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2828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398933" y="2611300"/>
            <a:ext cx="22032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398933" y="3189900"/>
            <a:ext cx="46972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2044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18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3461400" y="2465233"/>
            <a:ext cx="52692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42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3747400" y="3189900"/>
            <a:ext cx="46972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21402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421067" y="4436572"/>
            <a:ext cx="3698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238267" y="2231009"/>
            <a:ext cx="38812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1348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2199979" y="2540733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2199967" y="1554800"/>
            <a:ext cx="77928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454312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7496612" y="4885200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7398700" y="2691700"/>
            <a:ext cx="36808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57625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22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948967" y="3657033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948967" y="4059533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1067933" y="24953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953133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3980200" y="5280300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4099000" y="5682800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5186400" y="39725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1575453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4405000" y="-1860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133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126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4405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4341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748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741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93903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2439583" y="2173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73167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590985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53686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4628521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4574403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7666057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761193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76645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2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1059800" y="26820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2556667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6205917" y="26255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7702783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1059800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2556667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6205917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7702783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68956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3253733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2369943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7749832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6866057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3253733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2369943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7749829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6866057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7002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5710967" y="6107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467833" y="577200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0" name="Google Shape;190;p29"/>
          <p:cNvSpPr/>
          <p:nvPr/>
        </p:nvSpPr>
        <p:spPr>
          <a:xfrm>
            <a:off x="7207033" y="577217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1" name="Google Shape;191;p29"/>
          <p:cNvSpPr/>
          <p:nvPr/>
        </p:nvSpPr>
        <p:spPr>
          <a:xfrm>
            <a:off x="3549233" y="1420237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29"/>
          <p:cNvSpPr/>
          <p:nvPr/>
        </p:nvSpPr>
        <p:spPr>
          <a:xfrm>
            <a:off x="4783333" y="4188115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167820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1122217" y="-9333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988127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31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27862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578919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524800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4616455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4562336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7653991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7599871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578919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524800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4616455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4562336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7653991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7599871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7909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2345933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2237933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7765267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7765267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7765267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7765267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2345933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2237933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2345933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2237933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7765267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7765267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60277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5028600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4974600" y="28211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6705467" y="46228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6651467" y="52014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2291933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2237933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3405733" y="4622801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3351733" y="5201399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7819267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7765267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96980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3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3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3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3003051" y="2503467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4507451" y="1658200"/>
            <a:ext cx="43700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7619000" y="4815900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3068600" y="4021600"/>
            <a:ext cx="4550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38136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24120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1136117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63931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6393081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78189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1125567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1125567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3422123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3422123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5718680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5718680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8015236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8015236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27160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3371333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3371349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3371333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3371349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6648916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6230916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6648916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6230916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65592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1244700" y="1729267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936300" y="1503517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9150317" y="30382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4985533" y="2797139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1244700" y="43210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936300" y="4090761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9150317" y="56178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4985533" y="5384384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01890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1063800" y="2067023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1063800" y="4571559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3928000" y="1459700"/>
            <a:ext cx="35028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715700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6430267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3820400" y="2649033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463100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6177667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885658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1190121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4622200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8054279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1265321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4697400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8129479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75220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42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4344600" y="1310296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4344867" y="3630329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4237000" y="2499633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4237000" y="4853699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229850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884000" y="1497767"/>
            <a:ext cx="38512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5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667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2623400" y="2793833"/>
            <a:ext cx="69452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5652544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1110751" y="-3312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6094733" y="13574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6094733" y="18343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6094733" y="2879267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6094733" y="33294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6094733" y="4347601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6094733" y="4824600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27507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2158167" y="895133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2158167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6481833" y="9219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6481833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2158167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2158167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6481833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6481833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105769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0" name="Google Shape;350;p4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2099367" y="12405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2099367" y="17175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5059933" y="2852516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5065133" y="3329684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7848567" y="44717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7848567" y="49487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51441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948967" y="4929100"/>
            <a:ext cx="98856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268465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1139567" y="2423967"/>
            <a:ext cx="40900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845858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4710467" y="12385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637700" y="1559000"/>
            <a:ext cx="39676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5813400" y="1472000"/>
            <a:ext cx="50108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97009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2372044" y="4880468"/>
            <a:ext cx="34604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6363645" y="4880468"/>
            <a:ext cx="36248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4283600" y="2902131"/>
            <a:ext cx="3624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2525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5095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02253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837702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25758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51693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554448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35442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84785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457655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8457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82377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31900"/>
      </p:ext>
    </p:extLst>
  </p:cSld>
  <p:clrMapOvr>
    <a:masterClrMapping/>
  </p:clrMapOvr>
  <p:transition spd="slow">
    <p:push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4735787"/>
      </p:ext>
    </p:extLst>
  </p:cSld>
  <p:clrMapOvr>
    <a:masterClrMapping/>
  </p:clrMapOvr>
  <p:transition spd="slow">
    <p:push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1256989"/>
      </p:ext>
    </p:extLst>
  </p:cSld>
  <p:clrMapOvr>
    <a:masterClrMapping/>
  </p:clrMapOvr>
  <p:transition spd="slow">
    <p:push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9140333"/>
      </p:ext>
    </p:extLst>
  </p:cSld>
  <p:clrMapOvr>
    <a:masterClrMapping/>
  </p:clrMapOvr>
  <p:transition spd="slow">
    <p:push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846037"/>
      </p:ext>
    </p:extLst>
  </p:cSld>
  <p:clrMapOvr>
    <a:masterClrMapping/>
  </p:clrMapOvr>
  <p:transition spd="slow">
    <p:push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640172"/>
      </p:ext>
    </p:extLst>
  </p:cSld>
  <p:clrMapOvr>
    <a:masterClrMapping/>
  </p:clrMapOvr>
  <p:transition spd="slow">
    <p:push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5689625"/>
      </p:ext>
    </p:extLst>
  </p:cSld>
  <p:clrMapOvr>
    <a:masterClrMapping/>
  </p:clrMapOvr>
  <p:transition spd="slow">
    <p:push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0074200"/>
      </p:ext>
    </p:extLst>
  </p:cSld>
  <p:clrMapOvr>
    <a:masterClrMapping/>
  </p:clrMapOvr>
  <p:transition spd="slow">
    <p:push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6171700"/>
      </p:ext>
    </p:extLst>
  </p:cSld>
  <p:clrMapOvr>
    <a:masterClrMapping/>
  </p:clrMapOvr>
  <p:transition spd="slow">
    <p:push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9689396"/>
      </p:ext>
    </p:extLst>
  </p:cSld>
  <p:clrMapOvr>
    <a:masterClrMapping/>
  </p:clrMapOvr>
  <p:transition spd="slow">
    <p:push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1124567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556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649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  <p:sldLayoutId id="2147483733" r:id="rId24"/>
    <p:sldLayoutId id="2147483734" r:id="rId25"/>
    <p:sldLayoutId id="2147483735" r:id="rId26"/>
    <p:sldLayoutId id="2147483736" r:id="rId27"/>
    <p:sldLayoutId id="2147483737" r:id="rId28"/>
    <p:sldLayoutId id="2147483738" r:id="rId29"/>
    <p:sldLayoutId id="2147483739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46" r:id="rId37"/>
    <p:sldLayoutId id="2147483747" r:id="rId38"/>
    <p:sldLayoutId id="2147483748" r:id="rId39"/>
    <p:sldLayoutId id="2147483749" r:id="rId40"/>
    <p:sldLayoutId id="2147483750" r:id="rId41"/>
    <p:sldLayoutId id="2147483751" r:id="rId42"/>
    <p:sldLayoutId id="2147483752" r:id="rId43"/>
    <p:sldLayoutId id="2147483753" r:id="rId44"/>
    <p:sldLayoutId id="2147483754" r:id="rId45"/>
    <p:sldLayoutId id="2147483755" r:id="rId46"/>
    <p:sldLayoutId id="2147483756" r:id="rId47"/>
    <p:sldLayoutId id="2147483757" r:id="rId48"/>
    <p:sldLayoutId id="2147483758" r:id="rId49"/>
    <p:sldLayoutId id="2147483759" r:id="rId50"/>
    <p:sldLayoutId id="2147483760" r:id="rId5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517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4FE9E2-0747-4DD4-ACBB-01A0FEF51709}" type="datetimeFigureOut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04-11-2025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50EEF2-2A67-4F1B-9203-5363283E7F6A}" type="slidenum">
              <a:rPr kumimoji="0" lang="es-CL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8272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ransition spd="slow">
    <p:push/>
  </p:transition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.jpe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36077" y="5842366"/>
            <a:ext cx="208582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altLang="es-CL" sz="1400" noProof="0" dirty="0" smtClean="0">
                <a:solidFill>
                  <a:schemeClr val="accent3">
                    <a:lumMod val="10000"/>
                  </a:schemeClr>
                </a:solidFill>
                <a:latin typeface="Arial"/>
                <a:ea typeface="ＭＳ Ｐゴシック" pitchFamily="34" charset="-128"/>
              </a:rPr>
              <a:t>R</a:t>
            </a:r>
            <a:r>
              <a:rPr kumimoji="0" lang="es-MX" altLang="es-CL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ené Gallegos </a:t>
            </a:r>
            <a:r>
              <a:rPr kumimoji="0" lang="es-MX" altLang="es-CL" sz="14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Jaccard</a:t>
            </a:r>
            <a:endParaRPr kumimoji="0" lang="es-MX" altLang="es-CL" sz="1400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12212" y="3761164"/>
            <a:ext cx="1485278" cy="151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2569" y="6530348"/>
            <a:ext cx="195438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Valparaíso, </a:t>
            </a:r>
            <a:r>
              <a:rPr lang="es-CL" altLang="es-CL" sz="1000" dirty="0" smtClean="0">
                <a:solidFill>
                  <a:schemeClr val="accent3">
                    <a:lumMod val="10000"/>
                  </a:schemeClr>
                </a:solidFill>
                <a:latin typeface="Arial" charset="0"/>
                <a:ea typeface="ＭＳ Ｐゴシック" pitchFamily="34" charset="-128"/>
              </a:rPr>
              <a:t>noviembre</a:t>
            </a:r>
            <a:r>
              <a:rPr kumimoji="0" lang="es-CL" altLang="es-CL" sz="1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 </a:t>
            </a:r>
            <a:r>
              <a:rPr kumimoji="0" lang="es-CL" altLang="es-CL" sz="1000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de </a:t>
            </a:r>
            <a:r>
              <a:rPr kumimoji="0" lang="es-CL" altLang="es-CL" sz="1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10000"/>
                  </a:schemeClr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2025</a:t>
            </a:r>
            <a:endParaRPr kumimoji="0" lang="es-CL" altLang="es-CL" sz="100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10000"/>
                </a:schemeClr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967356" y="1638806"/>
            <a:ext cx="1917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600" b="1" dirty="0" smtClean="0"/>
              <a:t>MODELO</a:t>
            </a:r>
            <a:endParaRPr lang="en-US" sz="3600" b="1" dirty="0"/>
          </a:p>
        </p:txBody>
      </p:sp>
      <p:sp>
        <p:nvSpPr>
          <p:cNvPr id="11" name="CuadroTexto 10"/>
          <p:cNvSpPr txBox="1"/>
          <p:nvPr/>
        </p:nvSpPr>
        <p:spPr>
          <a:xfrm>
            <a:off x="9065281" y="2063456"/>
            <a:ext cx="2885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600" b="1" dirty="0" smtClean="0"/>
              <a:t>VINCULACIÓN</a:t>
            </a:r>
            <a:endParaRPr lang="en-US" sz="3600" b="1" dirty="0"/>
          </a:p>
        </p:txBody>
      </p:sp>
      <p:sp>
        <p:nvSpPr>
          <p:cNvPr id="12" name="CuadroTexto 11"/>
          <p:cNvSpPr txBox="1"/>
          <p:nvPr/>
        </p:nvSpPr>
        <p:spPr>
          <a:xfrm>
            <a:off x="8987053" y="2467334"/>
            <a:ext cx="3026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600" b="1" dirty="0" smtClean="0"/>
              <a:t>CON EL MEDIO</a:t>
            </a:r>
            <a:endParaRPr lang="en-US" sz="36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224468" y="2904506"/>
            <a:ext cx="2723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 smtClean="0">
                <a:solidFill>
                  <a:schemeClr val="bg1">
                    <a:lumMod val="50000"/>
                  </a:schemeClr>
                </a:solidFill>
              </a:rPr>
              <a:t>Escuela Naval “Arturo Prat”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979200" y="720418"/>
            <a:ext cx="23743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marR="0" lvl="0" indent="-457189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ＭＳ Ｐゴシック" charset="-128"/>
                <a:cs typeface="Arial" pitchFamily="34" charset="0"/>
              </a:rPr>
              <a:t>MISIÓN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182592" y="2358736"/>
            <a:ext cx="177684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197558" y="2358736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990317" y="4175844"/>
            <a:ext cx="356931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478983" y="5297791"/>
            <a:ext cx="2983943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990317" y="5650006"/>
            <a:ext cx="1106675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996377" y="4912925"/>
            <a:ext cx="1362077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6254" y="2258144"/>
            <a:ext cx="54726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</a:t>
            </a:r>
            <a:r>
              <a:rPr kumimoji="0" lang="es-CL" alt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SELECCIONAR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 </a:t>
            </a:r>
            <a:r>
              <a:rPr kumimoji="0" lang="es-CL" altLang="es-CL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FORMAR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integralmente a los futuros Oficiales de la Armada de Chile en coherencia con el proyecto educativo institucional, con el propósito de entregar al servicio hombres y mujeres LÍDERES con el carácter para asumir crecientes responsabilidades y con el </a:t>
            </a:r>
            <a:r>
              <a:rPr kumimoji="0" lang="es-CL" altLang="es-CL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potencial</a:t>
            </a:r>
            <a:r>
              <a:rPr kumimoji="0" lang="es-CL" altLang="es-CL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CL" altLang="es-CL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 conducir los destinos institucionales en tiempo de paz y de guerra”.</a:t>
            </a:r>
            <a:endParaRPr kumimoji="0" lang="es-ES" altLang="es-CL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345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621462" y="0"/>
            <a:ext cx="615143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6979200" y="720418"/>
            <a:ext cx="227177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17961" dir="2700000" algn="ctr" rotWithShape="0">
              <a:schemeClr val="tx1">
                <a:alpha val="74998"/>
              </a:schemeClr>
            </a:outerShdw>
          </a:effectLst>
        </p:spPr>
        <p:txBody>
          <a:bodyPr wrap="none">
            <a:spAutoFit/>
          </a:bodyPr>
          <a:lstStyle/>
          <a:p>
            <a:pPr marL="457189" marR="0" lvl="0" indent="-457189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ea typeface="ＭＳ Ｐゴシック" charset="-128"/>
                <a:cs typeface="Arial" pitchFamily="34" charset="0"/>
              </a:rPr>
              <a:t>VISIÓN</a:t>
            </a:r>
            <a:endParaRPr kumimoji="0" lang="es-ES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ea typeface="ＭＳ Ｐゴシック" charset="-128"/>
              <a:cs typeface="Arial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474131" y="2489199"/>
            <a:ext cx="3870144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7474131" y="5068474"/>
            <a:ext cx="2965269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067652" y="2904698"/>
            <a:ext cx="3427276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9250976" y="3757197"/>
            <a:ext cx="1698780" cy="280554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960876" y="2354254"/>
            <a:ext cx="547260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“Ser una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Institución de Educación Superior de Excelencia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reconocida en el ámbito nacional e internacional como la 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formadora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 Oficiales de Marina íntegros, que mantiene los valores y tradiciones navales al </a:t>
            </a:r>
            <a:r>
              <a:rPr kumimoji="0" lang="es-CL" altLang="es-CL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servicio de la Patria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”.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23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5302" y="3870252"/>
            <a:ext cx="6388430" cy="355127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85709" y="190481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702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-85917" y="16192"/>
            <a:ext cx="12277917" cy="6858000"/>
          </a:xfrm>
          <a:prstGeom prst="rect">
            <a:avLst/>
          </a:prstGeom>
          <a:solidFill>
            <a:schemeClr val="tx1">
              <a:alpha val="66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CL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pic>
        <p:nvPicPr>
          <p:cNvPr id="13" name="16 Imagen" descr="WhatsApp Image 2018-03-12 at 09.51.39(4).jpeg"/>
          <p:cNvPicPr>
            <a:picLocks noChangeAspect="1"/>
          </p:cNvPicPr>
          <p:nvPr/>
        </p:nvPicPr>
        <p:blipFill>
          <a:blip r:embed="rId5" cstate="print"/>
          <a:srcRect r="13651"/>
          <a:stretch>
            <a:fillRect/>
          </a:stretch>
        </p:blipFill>
        <p:spPr>
          <a:xfrm>
            <a:off x="76307" y="3629764"/>
            <a:ext cx="3356497" cy="2186510"/>
          </a:xfrm>
          <a:prstGeom prst="rect">
            <a:avLst/>
          </a:prstGeom>
        </p:spPr>
      </p:pic>
      <p:pic>
        <p:nvPicPr>
          <p:cNvPr id="17" name="15 Imagen" descr="DSC_8970.JPG"/>
          <p:cNvPicPr>
            <a:picLocks noChangeAspect="1"/>
          </p:cNvPicPr>
          <p:nvPr/>
        </p:nvPicPr>
        <p:blipFill>
          <a:blip r:embed="rId6" cstate="print"/>
          <a:srcRect l="22465"/>
          <a:stretch>
            <a:fillRect/>
          </a:stretch>
        </p:blipFill>
        <p:spPr>
          <a:xfrm>
            <a:off x="7054157" y="4377116"/>
            <a:ext cx="1931591" cy="1666905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054" y="2106238"/>
            <a:ext cx="2661548" cy="2197258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637" y="2745198"/>
            <a:ext cx="2436781" cy="155829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9" r="13075" b="16111"/>
          <a:stretch/>
        </p:blipFill>
        <p:spPr>
          <a:xfrm>
            <a:off x="3503710" y="4377116"/>
            <a:ext cx="3493412" cy="2194517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7" y="1423961"/>
            <a:ext cx="3312620" cy="211838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353" y="1036095"/>
            <a:ext cx="1353029" cy="1021928"/>
          </a:xfrm>
          <a:prstGeom prst="rect">
            <a:avLst/>
          </a:prstGeom>
        </p:spPr>
      </p:pic>
      <p:sp>
        <p:nvSpPr>
          <p:cNvPr id="23" name="Rectángulo 22"/>
          <p:cNvSpPr/>
          <p:nvPr/>
        </p:nvSpPr>
        <p:spPr>
          <a:xfrm>
            <a:off x="510752" y="384407"/>
            <a:ext cx="91884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 QUÉ ES LA VINCULACIÓN CON EL MEDIO? </a:t>
            </a:r>
            <a:endParaRPr lang="es-E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4" r="15041"/>
          <a:stretch/>
        </p:blipFill>
        <p:spPr>
          <a:xfrm>
            <a:off x="5006474" y="1047624"/>
            <a:ext cx="1117235" cy="99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8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53" y="204716"/>
            <a:ext cx="10786098" cy="636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394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ángulo 18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16 Rectángulo"/>
          <p:cNvSpPr/>
          <p:nvPr/>
        </p:nvSpPr>
        <p:spPr>
          <a:xfrm>
            <a:off x="344032" y="1131687"/>
            <a:ext cx="5067021" cy="48117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5203773" y="2545898"/>
            <a:ext cx="5527963" cy="3019723"/>
          </a:xfrm>
        </p:spPr>
        <p:txBody>
          <a:bodyPr/>
          <a:lstStyle/>
          <a:p>
            <a:pPr algn="just"/>
            <a:r>
              <a:rPr lang="es-ES" dirty="0" smtClean="0"/>
              <a:t>	</a:t>
            </a:r>
            <a:r>
              <a:rPr lang="es-ES" sz="1800" dirty="0" smtClean="0"/>
              <a:t>De </a:t>
            </a:r>
            <a:r>
              <a:rPr lang="es-ES" sz="1800" dirty="0"/>
              <a:t>acuerdo al Plan Estratégico de </a:t>
            </a:r>
            <a:r>
              <a:rPr lang="es-ES" sz="1800" dirty="0" smtClean="0"/>
              <a:t>la Escuela </a:t>
            </a:r>
            <a:r>
              <a:rPr lang="es-ES" sz="1800" dirty="0"/>
              <a:t>Naval, la </a:t>
            </a:r>
            <a:r>
              <a:rPr lang="es-ES" sz="1800" b="1" dirty="0">
                <a:solidFill>
                  <a:schemeClr val="accent2">
                    <a:lumMod val="75000"/>
                  </a:schemeClr>
                </a:solidFill>
              </a:rPr>
              <a:t>Vinculación con el Medio es un proceso relevante</a:t>
            </a:r>
            <a:r>
              <a:rPr lang="es-ES" sz="1800" dirty="0"/>
              <a:t>, junto al proceso de Admisión, al Proyecto Educativo y al de Control de Gestión, y que constituye en gran medida la expresión de la Responsabilidad Social al verse reflejada en el conjunto de esas </a:t>
            </a:r>
            <a:r>
              <a:rPr lang="es-ES" sz="1800" dirty="0" smtClean="0"/>
              <a:t>funciones.</a:t>
            </a:r>
            <a:endParaRPr lang="es-CL" sz="1800" dirty="0"/>
          </a:p>
        </p:txBody>
      </p:sp>
      <p:pic>
        <p:nvPicPr>
          <p:cNvPr id="14" name="13 Imagen" descr="img_Ejecutivos.jpg"/>
          <p:cNvPicPr>
            <a:picLocks noChangeAspect="1"/>
          </p:cNvPicPr>
          <p:nvPr/>
        </p:nvPicPr>
        <p:blipFill>
          <a:blip r:embed="rId4" cstate="print"/>
          <a:srcRect t="42645"/>
          <a:stretch>
            <a:fillRect/>
          </a:stretch>
        </p:blipFill>
        <p:spPr>
          <a:xfrm>
            <a:off x="440748" y="2574603"/>
            <a:ext cx="4858840" cy="1797608"/>
          </a:xfrm>
          <a:prstGeom prst="rect">
            <a:avLst/>
          </a:prstGeom>
        </p:spPr>
      </p:pic>
      <p:pic>
        <p:nvPicPr>
          <p:cNvPr id="15" name="14 Imagen" descr="infanter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0748" y="4423836"/>
            <a:ext cx="4924454" cy="1467948"/>
          </a:xfrm>
          <a:prstGeom prst="rect">
            <a:avLst/>
          </a:prstGeom>
        </p:spPr>
      </p:pic>
      <p:pic>
        <p:nvPicPr>
          <p:cNvPr id="18" name="17 Imagen" descr="img_Ejecutivos.jpg"/>
          <p:cNvPicPr>
            <a:picLocks noChangeAspect="1"/>
          </p:cNvPicPr>
          <p:nvPr/>
        </p:nvPicPr>
        <p:blipFill>
          <a:blip r:embed="rId4" cstate="print"/>
          <a:srcRect b="57646"/>
          <a:stretch>
            <a:fillRect/>
          </a:stretch>
        </p:blipFill>
        <p:spPr>
          <a:xfrm>
            <a:off x="440748" y="1221329"/>
            <a:ext cx="4858840" cy="1327461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5889211" y="712830"/>
            <a:ext cx="513743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POLÍTICA DE VINCULACIÓN </a:t>
            </a:r>
          </a:p>
          <a:p>
            <a:pPr algn="r"/>
            <a:r>
              <a:rPr lang="es-E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EL MEDIO </a:t>
            </a:r>
            <a:endParaRPr lang="es-E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n 1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2561928602"/>
              </p:ext>
            </p:extLst>
          </p:nvPr>
        </p:nvGraphicFramePr>
        <p:xfrm>
          <a:off x="514350" y="989282"/>
          <a:ext cx="11049000" cy="4896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538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653065" y="693323"/>
            <a:ext cx="5455538" cy="1122400"/>
          </a:xfrm>
        </p:spPr>
        <p:txBody>
          <a:bodyPr/>
          <a:lstStyle/>
          <a:p>
            <a:pPr algn="r"/>
            <a:r>
              <a:rPr lang="es-E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DE VINCULACIÓN CON EL MEDIO</a:t>
            </a:r>
            <a:endParaRPr lang="es-CL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5195108" y="2202933"/>
            <a:ext cx="5962615" cy="3534386"/>
          </a:xfrm>
        </p:spPr>
        <p:txBody>
          <a:bodyPr/>
          <a:lstStyle/>
          <a:p>
            <a:pPr lvl="0" algn="just">
              <a:buFont typeface="+mj-lt"/>
              <a:buAutoNum type="arabicPeriod"/>
            </a:pPr>
            <a:r>
              <a:rPr lang="es-CL" sz="1800" dirty="0" smtClean="0"/>
              <a:t>Incentivar </a:t>
            </a:r>
            <a:r>
              <a:rPr lang="es-CL" sz="1800" dirty="0"/>
              <a:t>la participación en actividades que contribuyan a </a:t>
            </a:r>
            <a:r>
              <a:rPr lang="es-CL" sz="1800" dirty="0">
                <a:solidFill>
                  <a:srgbClr val="FFC000"/>
                </a:solidFill>
              </a:rPr>
              <a:t>consolidar la vocación de servicio </a:t>
            </a:r>
            <a:r>
              <a:rPr lang="es-CL" sz="1800" dirty="0"/>
              <a:t>a la Patria y de </a:t>
            </a:r>
            <a:r>
              <a:rPr lang="es-CL" sz="1800" dirty="0">
                <a:solidFill>
                  <a:srgbClr val="FFC000"/>
                </a:solidFill>
              </a:rPr>
              <a:t>responsabilidad social </a:t>
            </a:r>
            <a:r>
              <a:rPr lang="es-CL" sz="1800" dirty="0"/>
              <a:t>que generen un valor hacia la </a:t>
            </a:r>
            <a:r>
              <a:rPr lang="es-CL" sz="1800" dirty="0" smtClean="0"/>
              <a:t>comunidad.</a:t>
            </a:r>
          </a:p>
          <a:p>
            <a:pPr lvl="0" algn="just">
              <a:buFont typeface="+mj-lt"/>
              <a:buAutoNum type="arabicPeriod"/>
            </a:pPr>
            <a:endParaRPr lang="es-CL" sz="1800" dirty="0" smtClean="0"/>
          </a:p>
          <a:p>
            <a:pPr lvl="0" algn="just">
              <a:buFont typeface="+mj-lt"/>
              <a:buAutoNum type="arabicPeriod"/>
            </a:pPr>
            <a:r>
              <a:rPr lang="es-ES" sz="1800" dirty="0" smtClean="0"/>
              <a:t>Establecer </a:t>
            </a:r>
            <a:r>
              <a:rPr lang="es-ES" sz="1800" dirty="0">
                <a:solidFill>
                  <a:srgbClr val="FFC000"/>
                </a:solidFill>
              </a:rPr>
              <a:t>relaciones sistemáticas con el entorno </a:t>
            </a:r>
            <a:r>
              <a:rPr lang="es-ES" sz="1800" dirty="0"/>
              <a:t>naval que permitan a la Escuela Naval mejorar y actualizar sus procesos de formación como también mejorar la evaluación de la formación que se entrega</a:t>
            </a:r>
            <a:r>
              <a:rPr lang="es-ES" sz="1800" dirty="0" smtClean="0"/>
              <a:t>.</a:t>
            </a:r>
          </a:p>
          <a:p>
            <a:pPr lvl="0" algn="just">
              <a:buFont typeface="+mj-lt"/>
              <a:buAutoNum type="arabicPeriod"/>
            </a:pPr>
            <a:endParaRPr lang="es-ES" sz="1800" dirty="0" smtClean="0"/>
          </a:p>
          <a:p>
            <a:pPr algn="just">
              <a:buFont typeface="+mj-lt"/>
              <a:buAutoNum type="arabicPeriod"/>
            </a:pPr>
            <a:r>
              <a:rPr lang="es-ES" sz="1800" dirty="0"/>
              <a:t>Fortalecer las acciones del seguimiento de los egresados para </a:t>
            </a:r>
            <a:r>
              <a:rPr lang="es-ES" sz="1800" dirty="0">
                <a:solidFill>
                  <a:srgbClr val="FFC000"/>
                </a:solidFill>
              </a:rPr>
              <a:t>la retroalimentación de los procesos formativos.</a:t>
            </a:r>
          </a:p>
          <a:p>
            <a:pPr lvl="0" algn="just"/>
            <a:endParaRPr lang="es-ES" sz="1800" dirty="0" smtClean="0"/>
          </a:p>
          <a:p>
            <a:pPr lvl="0" algn="just"/>
            <a:endParaRPr lang="es-ES" sz="1800" dirty="0"/>
          </a:p>
          <a:p>
            <a:pPr lvl="0" algn="just"/>
            <a:r>
              <a:rPr lang="es-ES" sz="1800" dirty="0" smtClean="0"/>
              <a:t>	</a:t>
            </a:r>
            <a:endParaRPr lang="es-ES" sz="1800" dirty="0"/>
          </a:p>
        </p:txBody>
      </p:sp>
      <p:pic>
        <p:nvPicPr>
          <p:cNvPr id="12" name="11 Imagen" descr="miercoles29.jpg"/>
          <p:cNvPicPr>
            <a:picLocks noChangeAspect="1"/>
          </p:cNvPicPr>
          <p:nvPr/>
        </p:nvPicPr>
        <p:blipFill>
          <a:blip r:embed="rId5" cstate="print"/>
          <a:srcRect t="18259" b="2340"/>
          <a:stretch>
            <a:fillRect/>
          </a:stretch>
        </p:blipFill>
        <p:spPr>
          <a:xfrm>
            <a:off x="760516" y="816053"/>
            <a:ext cx="4132033" cy="49212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12 Imagen" descr="PUNTOS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-289879" y="5755880"/>
            <a:ext cx="961046" cy="92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99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n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94" name="Google Shape;1042;p75"/>
          <p:cNvSpPr/>
          <p:nvPr/>
        </p:nvSpPr>
        <p:spPr>
          <a:xfrm>
            <a:off x="7772631" y="3271368"/>
            <a:ext cx="880800" cy="8808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5" name="Google Shape;1043;p75"/>
          <p:cNvSpPr/>
          <p:nvPr/>
        </p:nvSpPr>
        <p:spPr>
          <a:xfrm>
            <a:off x="5702398" y="3271368"/>
            <a:ext cx="880800" cy="8808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6" name="Google Shape;1044;p75"/>
          <p:cNvSpPr/>
          <p:nvPr/>
        </p:nvSpPr>
        <p:spPr>
          <a:xfrm>
            <a:off x="3819364" y="3271368"/>
            <a:ext cx="880800" cy="8808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7" name="Google Shape;1045;p75"/>
          <p:cNvSpPr/>
          <p:nvPr/>
        </p:nvSpPr>
        <p:spPr>
          <a:xfrm>
            <a:off x="1599482" y="3271368"/>
            <a:ext cx="880800" cy="8808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sp>
        <p:nvSpPr>
          <p:cNvPr id="98" name="Google Shape;1047;p75"/>
          <p:cNvSpPr txBox="1">
            <a:spLocks/>
          </p:cNvSpPr>
          <p:nvPr/>
        </p:nvSpPr>
        <p:spPr>
          <a:xfrm>
            <a:off x="945498" y="2001920"/>
            <a:ext cx="2188800" cy="4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CL" sz="5600" dirty="0" smtClean="0"/>
              <a:t>253</a:t>
            </a:r>
            <a:endParaRPr lang="es-CL" sz="5600" dirty="0"/>
          </a:p>
        </p:txBody>
      </p:sp>
      <p:sp>
        <p:nvSpPr>
          <p:cNvPr id="99" name="Google Shape;1048;p75"/>
          <p:cNvSpPr txBox="1">
            <a:spLocks/>
          </p:cNvSpPr>
          <p:nvPr/>
        </p:nvSpPr>
        <p:spPr>
          <a:xfrm>
            <a:off x="945482" y="2502170"/>
            <a:ext cx="2188800" cy="6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 defTabSz="914400" rtl="0" eaLnBrk="1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24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20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marL="0" indent="0" algn="ctr">
              <a:spcAft>
                <a:spcPts val="2133"/>
              </a:spcAft>
              <a:buFont typeface="Roboto Light"/>
              <a:buNone/>
            </a:pPr>
            <a:r>
              <a:rPr lang="en-US" dirty="0" smtClean="0">
                <a:latin typeface="Roboto"/>
                <a:ea typeface="Roboto"/>
                <a:cs typeface="Roboto"/>
                <a:sym typeface="Roboto"/>
              </a:rPr>
              <a:t>Actividades</a:t>
            </a:r>
            <a:endParaRPr lang="en-US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49;p75"/>
          <p:cNvSpPr txBox="1">
            <a:spLocks/>
          </p:cNvSpPr>
          <p:nvPr/>
        </p:nvSpPr>
        <p:spPr>
          <a:xfrm>
            <a:off x="4930162" y="1647087"/>
            <a:ext cx="2467631" cy="855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CL" sz="4800" dirty="0" smtClean="0"/>
              <a:t>803.704</a:t>
            </a:r>
            <a:endParaRPr lang="es-CL" sz="4800" dirty="0"/>
          </a:p>
        </p:txBody>
      </p:sp>
      <p:sp>
        <p:nvSpPr>
          <p:cNvPr id="101" name="Google Shape;1050;p75"/>
          <p:cNvSpPr txBox="1">
            <a:spLocks/>
          </p:cNvSpPr>
          <p:nvPr/>
        </p:nvSpPr>
        <p:spPr>
          <a:xfrm>
            <a:off x="4930162" y="2502150"/>
            <a:ext cx="2518273" cy="6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 defTabSz="914400" rtl="0" eaLnBrk="1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24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20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marL="0" indent="0" algn="ctr">
              <a:buClr>
                <a:schemeClr val="dk1"/>
              </a:buClr>
              <a:buSzPts val="1100"/>
              <a:buFont typeface="Roboto Light"/>
              <a:buNone/>
            </a:pPr>
            <a:r>
              <a:rPr lang="en-US" dirty="0" err="1" smtClean="0">
                <a:latin typeface="Roboto"/>
                <a:ea typeface="Roboto"/>
                <a:cs typeface="Roboto"/>
                <a:sym typeface="Roboto"/>
              </a:rPr>
              <a:t>Participantes</a:t>
            </a:r>
            <a:r>
              <a:rPr lang="en-US" dirty="0" smtClean="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dirty="0" err="1" smtClean="0">
                <a:latin typeface="Roboto"/>
                <a:ea typeface="Roboto"/>
                <a:cs typeface="Roboto"/>
                <a:sym typeface="Roboto"/>
              </a:rPr>
              <a:t>externos</a:t>
            </a:r>
            <a:endParaRPr lang="en-US" dirty="0" smtClean="0">
              <a:latin typeface="Roboto"/>
              <a:ea typeface="Roboto"/>
              <a:cs typeface="Roboto"/>
              <a:sym typeface="Roboto"/>
            </a:endParaRPr>
          </a:p>
          <a:p>
            <a:pPr marL="0" indent="0" algn="ctr">
              <a:spcBef>
                <a:spcPts val="2133"/>
              </a:spcBef>
              <a:spcAft>
                <a:spcPts val="2133"/>
              </a:spcAft>
              <a:buFont typeface="Roboto Light"/>
              <a:buNone/>
            </a:pPr>
            <a:endParaRPr lang="en-US" sz="1467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2" name="Google Shape;1051;p75"/>
          <p:cNvSpPr txBox="1">
            <a:spLocks/>
          </p:cNvSpPr>
          <p:nvPr/>
        </p:nvSpPr>
        <p:spPr>
          <a:xfrm>
            <a:off x="3165364" y="4401503"/>
            <a:ext cx="2188800" cy="4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CL" sz="4800" dirty="0" smtClean="0"/>
              <a:t>15.387</a:t>
            </a:r>
          </a:p>
        </p:txBody>
      </p:sp>
      <p:sp>
        <p:nvSpPr>
          <p:cNvPr id="103" name="Google Shape;1052;p75"/>
          <p:cNvSpPr txBox="1">
            <a:spLocks/>
          </p:cNvSpPr>
          <p:nvPr/>
        </p:nvSpPr>
        <p:spPr>
          <a:xfrm>
            <a:off x="2977631" y="4863656"/>
            <a:ext cx="2537034" cy="6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 defTabSz="914400" rtl="0" eaLnBrk="1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24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20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marL="0" indent="0" algn="ctr">
              <a:spcAft>
                <a:spcPts val="2133"/>
              </a:spcAft>
              <a:buFont typeface="Roboto Light"/>
              <a:buNone/>
            </a:pPr>
            <a:r>
              <a:rPr lang="en-US" dirty="0" err="1" smtClean="0">
                <a:latin typeface="Roboto"/>
                <a:ea typeface="Roboto"/>
                <a:cs typeface="Roboto"/>
                <a:sym typeface="Roboto"/>
              </a:rPr>
              <a:t>Participantes</a:t>
            </a:r>
            <a:r>
              <a:rPr lang="en-US" dirty="0" smtClean="0"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dirty="0" err="1" smtClean="0">
                <a:latin typeface="Roboto"/>
                <a:ea typeface="Roboto"/>
                <a:cs typeface="Roboto"/>
                <a:sym typeface="Roboto"/>
              </a:rPr>
              <a:t>Internos</a:t>
            </a:r>
            <a:endParaRPr lang="en-US" dirty="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4" name="Google Shape;1053;p75"/>
          <p:cNvSpPr txBox="1">
            <a:spLocks/>
          </p:cNvSpPr>
          <p:nvPr/>
        </p:nvSpPr>
        <p:spPr>
          <a:xfrm>
            <a:off x="6818943" y="4377326"/>
            <a:ext cx="2788175" cy="4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CL" sz="4800" dirty="0" smtClean="0"/>
              <a:t>200 MM</a:t>
            </a:r>
            <a:endParaRPr lang="es-CL" sz="4800" dirty="0"/>
          </a:p>
        </p:txBody>
      </p:sp>
      <p:sp>
        <p:nvSpPr>
          <p:cNvPr id="105" name="Google Shape;1054;p75"/>
          <p:cNvSpPr txBox="1">
            <a:spLocks/>
          </p:cNvSpPr>
          <p:nvPr/>
        </p:nvSpPr>
        <p:spPr>
          <a:xfrm>
            <a:off x="7164742" y="4858485"/>
            <a:ext cx="2188800" cy="67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2900" algn="l" defTabSz="914400" rtl="0" eaLnBrk="1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24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20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 defTabSz="914400" rtl="0" eaLnBrk="1" latinLnBrk="0" hangingPunct="1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 sz="1800" kern="12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marL="0" indent="0" algn="ctr">
              <a:spcAft>
                <a:spcPts val="2133"/>
              </a:spcAft>
              <a:buFont typeface="Roboto Light"/>
              <a:buNone/>
            </a:pPr>
            <a:r>
              <a:rPr lang="en-US" dirty="0" err="1" smtClean="0">
                <a:latin typeface="Roboto"/>
                <a:ea typeface="Roboto"/>
                <a:cs typeface="Roboto"/>
                <a:sym typeface="Roboto"/>
              </a:rPr>
              <a:t>Recursos</a:t>
            </a:r>
            <a:endParaRPr lang="en-US" dirty="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06" name="Google Shape;1055;p75"/>
          <p:cNvCxnSpPr>
            <a:stCxn id="97" idx="2"/>
            <a:endCxn id="103" idx="2"/>
          </p:cNvCxnSpPr>
          <p:nvPr/>
        </p:nvCxnSpPr>
        <p:spPr>
          <a:xfrm rot="16200000" flipH="1">
            <a:off x="2451671" y="3740379"/>
            <a:ext cx="1382688" cy="2206266"/>
          </a:xfrm>
          <a:prstGeom prst="bentConnector3">
            <a:avLst>
              <a:gd name="adj1" fmla="val 116533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7" name="Google Shape;1056;p75"/>
          <p:cNvCxnSpPr>
            <a:stCxn id="96" idx="0"/>
            <a:endCxn id="100" idx="0"/>
          </p:cNvCxnSpPr>
          <p:nvPr/>
        </p:nvCxnSpPr>
        <p:spPr>
          <a:xfrm rot="5400000" flipH="1" flipV="1">
            <a:off x="4399731" y="1507121"/>
            <a:ext cx="1624281" cy="1904214"/>
          </a:xfrm>
          <a:prstGeom prst="bentConnector3">
            <a:avLst>
              <a:gd name="adj1" fmla="val 114074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8" name="Google Shape;1057;p75"/>
          <p:cNvCxnSpPr>
            <a:stCxn id="95" idx="2"/>
          </p:cNvCxnSpPr>
          <p:nvPr/>
        </p:nvCxnSpPr>
        <p:spPr>
          <a:xfrm rot="16200000" flipH="1">
            <a:off x="6512212" y="3782754"/>
            <a:ext cx="1377517" cy="2116344"/>
          </a:xfrm>
          <a:prstGeom prst="bentConnector3">
            <a:avLst>
              <a:gd name="adj1" fmla="val 116595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09" name="Google Shape;1058;p75"/>
          <p:cNvCxnSpPr/>
          <p:nvPr/>
        </p:nvCxnSpPr>
        <p:spPr>
          <a:xfrm rot="10800000">
            <a:off x="2039882" y="1504212"/>
            <a:ext cx="0" cy="3476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0" name="Google Shape;1059;p75"/>
          <p:cNvCxnSpPr>
            <a:stCxn id="94" idx="0"/>
          </p:cNvCxnSpPr>
          <p:nvPr/>
        </p:nvCxnSpPr>
        <p:spPr>
          <a:xfrm rot="10800000">
            <a:off x="8213031" y="1497768"/>
            <a:ext cx="0" cy="17736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</p:cxnSp>
      <p:grpSp>
        <p:nvGrpSpPr>
          <p:cNvPr id="122" name="Google Shape;10588;p93"/>
          <p:cNvGrpSpPr/>
          <p:nvPr/>
        </p:nvGrpSpPr>
        <p:grpSpPr>
          <a:xfrm>
            <a:off x="1716564" y="3416445"/>
            <a:ext cx="599629" cy="609820"/>
            <a:chOff x="7967103" y="2415041"/>
            <a:chExt cx="355863" cy="361911"/>
          </a:xfrm>
        </p:grpSpPr>
        <p:sp>
          <p:nvSpPr>
            <p:cNvPr id="123" name="Google Shape;10589;p93"/>
            <p:cNvSpPr/>
            <p:nvPr/>
          </p:nvSpPr>
          <p:spPr>
            <a:xfrm>
              <a:off x="7967103" y="2584427"/>
              <a:ext cx="111810" cy="192525"/>
            </a:xfrm>
            <a:custGeom>
              <a:avLst/>
              <a:gdLst/>
              <a:ahLst/>
              <a:cxnLst/>
              <a:rect l="l" t="t" r="r" b="b"/>
              <a:pathLst>
                <a:path w="3513" h="6049" extrusionOk="0">
                  <a:moveTo>
                    <a:pt x="1738" y="346"/>
                  </a:moveTo>
                  <a:cubicBezTo>
                    <a:pt x="2036" y="346"/>
                    <a:pt x="2298" y="560"/>
                    <a:pt x="2298" y="810"/>
                  </a:cubicBezTo>
                  <a:lnTo>
                    <a:pt x="2298" y="846"/>
                  </a:lnTo>
                  <a:cubicBezTo>
                    <a:pt x="2131" y="762"/>
                    <a:pt x="1941" y="739"/>
                    <a:pt x="1738" y="739"/>
                  </a:cubicBezTo>
                  <a:cubicBezTo>
                    <a:pt x="1548" y="739"/>
                    <a:pt x="1369" y="786"/>
                    <a:pt x="1191" y="846"/>
                  </a:cubicBezTo>
                  <a:lnTo>
                    <a:pt x="1191" y="810"/>
                  </a:lnTo>
                  <a:cubicBezTo>
                    <a:pt x="1203" y="560"/>
                    <a:pt x="1441" y="346"/>
                    <a:pt x="1738" y="346"/>
                  </a:cubicBezTo>
                  <a:close/>
                  <a:moveTo>
                    <a:pt x="1738" y="1048"/>
                  </a:moveTo>
                  <a:cubicBezTo>
                    <a:pt x="2334" y="1048"/>
                    <a:pt x="2834" y="1536"/>
                    <a:pt x="2834" y="2132"/>
                  </a:cubicBezTo>
                  <a:cubicBezTo>
                    <a:pt x="2834" y="2251"/>
                    <a:pt x="2810" y="2358"/>
                    <a:pt x="2762" y="2477"/>
                  </a:cubicBezTo>
                  <a:cubicBezTo>
                    <a:pt x="2286" y="2001"/>
                    <a:pt x="1453" y="1810"/>
                    <a:pt x="1429" y="1798"/>
                  </a:cubicBezTo>
                  <a:cubicBezTo>
                    <a:pt x="1415" y="1791"/>
                    <a:pt x="1400" y="1788"/>
                    <a:pt x="1385" y="1788"/>
                  </a:cubicBezTo>
                  <a:cubicBezTo>
                    <a:pt x="1347" y="1788"/>
                    <a:pt x="1308" y="1805"/>
                    <a:pt x="1274" y="1822"/>
                  </a:cubicBezTo>
                  <a:cubicBezTo>
                    <a:pt x="1238" y="1858"/>
                    <a:pt x="1215" y="1893"/>
                    <a:pt x="1215" y="1953"/>
                  </a:cubicBezTo>
                  <a:cubicBezTo>
                    <a:pt x="1215" y="1977"/>
                    <a:pt x="1203" y="2072"/>
                    <a:pt x="1084" y="2191"/>
                  </a:cubicBezTo>
                  <a:cubicBezTo>
                    <a:pt x="1024" y="2251"/>
                    <a:pt x="1024" y="2358"/>
                    <a:pt x="1084" y="2429"/>
                  </a:cubicBezTo>
                  <a:cubicBezTo>
                    <a:pt x="1111" y="2467"/>
                    <a:pt x="1148" y="2483"/>
                    <a:pt x="1188" y="2483"/>
                  </a:cubicBezTo>
                  <a:cubicBezTo>
                    <a:pt x="1234" y="2483"/>
                    <a:pt x="1283" y="2461"/>
                    <a:pt x="1322" y="2429"/>
                  </a:cubicBezTo>
                  <a:cubicBezTo>
                    <a:pt x="1417" y="2346"/>
                    <a:pt x="1477" y="2239"/>
                    <a:pt x="1500" y="2167"/>
                  </a:cubicBezTo>
                  <a:cubicBezTo>
                    <a:pt x="1786" y="2251"/>
                    <a:pt x="2370" y="2465"/>
                    <a:pt x="2631" y="2834"/>
                  </a:cubicBezTo>
                  <a:cubicBezTo>
                    <a:pt x="2560" y="3263"/>
                    <a:pt x="2191" y="3584"/>
                    <a:pt x="1738" y="3584"/>
                  </a:cubicBezTo>
                  <a:cubicBezTo>
                    <a:pt x="1286" y="3584"/>
                    <a:pt x="893" y="3239"/>
                    <a:pt x="846" y="2774"/>
                  </a:cubicBezTo>
                  <a:cubicBezTo>
                    <a:pt x="846" y="2751"/>
                    <a:pt x="834" y="2727"/>
                    <a:pt x="822" y="2703"/>
                  </a:cubicBezTo>
                  <a:cubicBezTo>
                    <a:pt x="715" y="2536"/>
                    <a:pt x="655" y="2334"/>
                    <a:pt x="655" y="2132"/>
                  </a:cubicBezTo>
                  <a:cubicBezTo>
                    <a:pt x="655" y="1536"/>
                    <a:pt x="1143" y="1048"/>
                    <a:pt x="1738" y="1048"/>
                  </a:cubicBezTo>
                  <a:close/>
                  <a:moveTo>
                    <a:pt x="2131" y="3858"/>
                  </a:moveTo>
                  <a:lnTo>
                    <a:pt x="2131" y="4037"/>
                  </a:lnTo>
                  <a:cubicBezTo>
                    <a:pt x="2131" y="4096"/>
                    <a:pt x="2143" y="4156"/>
                    <a:pt x="2167" y="4203"/>
                  </a:cubicBezTo>
                  <a:lnTo>
                    <a:pt x="1738" y="4596"/>
                  </a:lnTo>
                  <a:lnTo>
                    <a:pt x="1346" y="4203"/>
                  </a:lnTo>
                  <a:cubicBezTo>
                    <a:pt x="1369" y="4156"/>
                    <a:pt x="1381" y="4096"/>
                    <a:pt x="1381" y="4037"/>
                  </a:cubicBezTo>
                  <a:lnTo>
                    <a:pt x="1381" y="3858"/>
                  </a:lnTo>
                  <a:cubicBezTo>
                    <a:pt x="1500" y="3894"/>
                    <a:pt x="1619" y="3917"/>
                    <a:pt x="1750" y="3917"/>
                  </a:cubicBezTo>
                  <a:cubicBezTo>
                    <a:pt x="1893" y="3917"/>
                    <a:pt x="2012" y="3906"/>
                    <a:pt x="2131" y="3858"/>
                  </a:cubicBezTo>
                  <a:close/>
                  <a:moveTo>
                    <a:pt x="1762" y="0"/>
                  </a:moveTo>
                  <a:cubicBezTo>
                    <a:pt x="1286" y="0"/>
                    <a:pt x="881" y="358"/>
                    <a:pt x="881" y="798"/>
                  </a:cubicBezTo>
                  <a:cubicBezTo>
                    <a:pt x="881" y="869"/>
                    <a:pt x="893" y="929"/>
                    <a:pt x="905" y="1000"/>
                  </a:cubicBezTo>
                  <a:cubicBezTo>
                    <a:pt x="572" y="1250"/>
                    <a:pt x="345" y="1667"/>
                    <a:pt x="345" y="2132"/>
                  </a:cubicBezTo>
                  <a:cubicBezTo>
                    <a:pt x="345" y="2382"/>
                    <a:pt x="405" y="2632"/>
                    <a:pt x="536" y="2834"/>
                  </a:cubicBezTo>
                  <a:cubicBezTo>
                    <a:pt x="584" y="3191"/>
                    <a:pt x="774" y="3489"/>
                    <a:pt x="1060" y="3679"/>
                  </a:cubicBezTo>
                  <a:lnTo>
                    <a:pt x="1060" y="4025"/>
                  </a:lnTo>
                  <a:lnTo>
                    <a:pt x="1060" y="4037"/>
                  </a:lnTo>
                  <a:lnTo>
                    <a:pt x="393" y="4382"/>
                  </a:lnTo>
                  <a:cubicBezTo>
                    <a:pt x="155" y="4501"/>
                    <a:pt x="0" y="4739"/>
                    <a:pt x="0" y="5013"/>
                  </a:cubicBezTo>
                  <a:lnTo>
                    <a:pt x="0" y="5882"/>
                  </a:lnTo>
                  <a:cubicBezTo>
                    <a:pt x="0" y="5977"/>
                    <a:pt x="72" y="6049"/>
                    <a:pt x="167" y="6049"/>
                  </a:cubicBezTo>
                  <a:cubicBezTo>
                    <a:pt x="250" y="6049"/>
                    <a:pt x="334" y="5977"/>
                    <a:pt x="334" y="5882"/>
                  </a:cubicBezTo>
                  <a:lnTo>
                    <a:pt x="334" y="5013"/>
                  </a:lnTo>
                  <a:cubicBezTo>
                    <a:pt x="334" y="4870"/>
                    <a:pt x="405" y="4739"/>
                    <a:pt x="536" y="4679"/>
                  </a:cubicBezTo>
                  <a:lnTo>
                    <a:pt x="1084" y="4394"/>
                  </a:lnTo>
                  <a:lnTo>
                    <a:pt x="1596" y="4894"/>
                  </a:lnTo>
                  <a:lnTo>
                    <a:pt x="1596" y="5882"/>
                  </a:lnTo>
                  <a:cubicBezTo>
                    <a:pt x="1596" y="5977"/>
                    <a:pt x="1667" y="6049"/>
                    <a:pt x="1762" y="6049"/>
                  </a:cubicBezTo>
                  <a:cubicBezTo>
                    <a:pt x="1846" y="6049"/>
                    <a:pt x="1917" y="5977"/>
                    <a:pt x="1917" y="5882"/>
                  </a:cubicBezTo>
                  <a:lnTo>
                    <a:pt x="1917" y="4894"/>
                  </a:lnTo>
                  <a:lnTo>
                    <a:pt x="2429" y="4394"/>
                  </a:lnTo>
                  <a:lnTo>
                    <a:pt x="2977" y="4679"/>
                  </a:lnTo>
                  <a:cubicBezTo>
                    <a:pt x="3096" y="4739"/>
                    <a:pt x="3191" y="4870"/>
                    <a:pt x="3191" y="5013"/>
                  </a:cubicBezTo>
                  <a:lnTo>
                    <a:pt x="3191" y="5882"/>
                  </a:lnTo>
                  <a:cubicBezTo>
                    <a:pt x="3191" y="5977"/>
                    <a:pt x="3262" y="6049"/>
                    <a:pt x="3346" y="6049"/>
                  </a:cubicBezTo>
                  <a:cubicBezTo>
                    <a:pt x="3441" y="6049"/>
                    <a:pt x="3513" y="5977"/>
                    <a:pt x="3513" y="5882"/>
                  </a:cubicBezTo>
                  <a:lnTo>
                    <a:pt x="3513" y="5013"/>
                  </a:lnTo>
                  <a:cubicBezTo>
                    <a:pt x="3513" y="4739"/>
                    <a:pt x="3370" y="4501"/>
                    <a:pt x="3132" y="4382"/>
                  </a:cubicBezTo>
                  <a:lnTo>
                    <a:pt x="2453" y="4037"/>
                  </a:lnTo>
                  <a:lnTo>
                    <a:pt x="2453" y="4025"/>
                  </a:lnTo>
                  <a:lnTo>
                    <a:pt x="2453" y="3679"/>
                  </a:lnTo>
                  <a:cubicBezTo>
                    <a:pt x="2739" y="3489"/>
                    <a:pt x="2929" y="3191"/>
                    <a:pt x="2977" y="2834"/>
                  </a:cubicBezTo>
                  <a:cubicBezTo>
                    <a:pt x="3096" y="2632"/>
                    <a:pt x="3167" y="2370"/>
                    <a:pt x="3167" y="2132"/>
                  </a:cubicBezTo>
                  <a:cubicBezTo>
                    <a:pt x="3167" y="1667"/>
                    <a:pt x="2953" y="1262"/>
                    <a:pt x="2608" y="1000"/>
                  </a:cubicBezTo>
                  <a:cubicBezTo>
                    <a:pt x="2620" y="941"/>
                    <a:pt x="2631" y="869"/>
                    <a:pt x="2631" y="798"/>
                  </a:cubicBezTo>
                  <a:cubicBezTo>
                    <a:pt x="2631" y="369"/>
                    <a:pt x="2239" y="0"/>
                    <a:pt x="17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0590;p93"/>
            <p:cNvSpPr/>
            <p:nvPr/>
          </p:nvSpPr>
          <p:spPr>
            <a:xfrm>
              <a:off x="7989446" y="2750789"/>
              <a:ext cx="10280" cy="26162"/>
            </a:xfrm>
            <a:custGeom>
              <a:avLst/>
              <a:gdLst/>
              <a:ahLst/>
              <a:cxnLst/>
              <a:rect l="l" t="t" r="r" b="b"/>
              <a:pathLst>
                <a:path w="323" h="822" extrusionOk="0">
                  <a:moveTo>
                    <a:pt x="167" y="0"/>
                  </a:moveTo>
                  <a:cubicBezTo>
                    <a:pt x="72" y="0"/>
                    <a:pt x="1" y="83"/>
                    <a:pt x="1" y="167"/>
                  </a:cubicBezTo>
                  <a:lnTo>
                    <a:pt x="1" y="655"/>
                  </a:lnTo>
                  <a:cubicBezTo>
                    <a:pt x="1" y="750"/>
                    <a:pt x="72" y="822"/>
                    <a:pt x="167" y="822"/>
                  </a:cubicBezTo>
                  <a:cubicBezTo>
                    <a:pt x="251" y="822"/>
                    <a:pt x="322" y="750"/>
                    <a:pt x="322" y="655"/>
                  </a:cubicBezTo>
                  <a:lnTo>
                    <a:pt x="322" y="167"/>
                  </a:lnTo>
                  <a:cubicBezTo>
                    <a:pt x="322" y="83"/>
                    <a:pt x="251" y="0"/>
                    <a:pt x="1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0591;p93"/>
            <p:cNvSpPr/>
            <p:nvPr/>
          </p:nvSpPr>
          <p:spPr>
            <a:xfrm>
              <a:off x="8045908" y="2750789"/>
              <a:ext cx="10662" cy="26162"/>
            </a:xfrm>
            <a:custGeom>
              <a:avLst/>
              <a:gdLst/>
              <a:ahLst/>
              <a:cxnLst/>
              <a:rect l="l" t="t" r="r" b="b"/>
              <a:pathLst>
                <a:path w="335" h="822" extrusionOk="0">
                  <a:moveTo>
                    <a:pt x="155" y="0"/>
                  </a:moveTo>
                  <a:cubicBezTo>
                    <a:pt x="72" y="0"/>
                    <a:pt x="1" y="83"/>
                    <a:pt x="1" y="167"/>
                  </a:cubicBezTo>
                  <a:lnTo>
                    <a:pt x="1" y="655"/>
                  </a:lnTo>
                  <a:cubicBezTo>
                    <a:pt x="1" y="750"/>
                    <a:pt x="72" y="822"/>
                    <a:pt x="155" y="822"/>
                  </a:cubicBezTo>
                  <a:cubicBezTo>
                    <a:pt x="251" y="822"/>
                    <a:pt x="322" y="750"/>
                    <a:pt x="322" y="655"/>
                  </a:cubicBezTo>
                  <a:lnTo>
                    <a:pt x="322" y="167"/>
                  </a:lnTo>
                  <a:cubicBezTo>
                    <a:pt x="334" y="83"/>
                    <a:pt x="263" y="0"/>
                    <a:pt x="15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0592;p93"/>
            <p:cNvSpPr/>
            <p:nvPr/>
          </p:nvSpPr>
          <p:spPr>
            <a:xfrm>
              <a:off x="8073184" y="2595789"/>
              <a:ext cx="136858" cy="112956"/>
            </a:xfrm>
            <a:custGeom>
              <a:avLst/>
              <a:gdLst/>
              <a:ahLst/>
              <a:cxnLst/>
              <a:rect l="l" t="t" r="r" b="b"/>
              <a:pathLst>
                <a:path w="4300" h="3549" extrusionOk="0">
                  <a:moveTo>
                    <a:pt x="2156" y="1"/>
                  </a:moveTo>
                  <a:cubicBezTo>
                    <a:pt x="2073" y="1"/>
                    <a:pt x="2001" y="84"/>
                    <a:pt x="2001" y="167"/>
                  </a:cubicBezTo>
                  <a:lnTo>
                    <a:pt x="2001" y="2048"/>
                  </a:lnTo>
                  <a:lnTo>
                    <a:pt x="108" y="3251"/>
                  </a:lnTo>
                  <a:cubicBezTo>
                    <a:pt x="37" y="3299"/>
                    <a:pt x="1" y="3406"/>
                    <a:pt x="60" y="3477"/>
                  </a:cubicBezTo>
                  <a:cubicBezTo>
                    <a:pt x="96" y="3525"/>
                    <a:pt x="156" y="3549"/>
                    <a:pt x="191" y="3549"/>
                  </a:cubicBezTo>
                  <a:cubicBezTo>
                    <a:pt x="227" y="3549"/>
                    <a:pt x="251" y="3537"/>
                    <a:pt x="287" y="3525"/>
                  </a:cubicBezTo>
                  <a:lnTo>
                    <a:pt x="2156" y="2334"/>
                  </a:lnTo>
                  <a:lnTo>
                    <a:pt x="4037" y="3525"/>
                  </a:lnTo>
                  <a:cubicBezTo>
                    <a:pt x="4063" y="3538"/>
                    <a:pt x="4093" y="3544"/>
                    <a:pt x="4123" y="3544"/>
                  </a:cubicBezTo>
                  <a:cubicBezTo>
                    <a:pt x="4178" y="3544"/>
                    <a:pt x="4233" y="3523"/>
                    <a:pt x="4263" y="3477"/>
                  </a:cubicBezTo>
                  <a:cubicBezTo>
                    <a:pt x="4299" y="3406"/>
                    <a:pt x="4287" y="3299"/>
                    <a:pt x="4216" y="3251"/>
                  </a:cubicBezTo>
                  <a:lnTo>
                    <a:pt x="2323" y="2048"/>
                  </a:lnTo>
                  <a:lnTo>
                    <a:pt x="2323" y="167"/>
                  </a:lnTo>
                  <a:cubicBezTo>
                    <a:pt x="2323" y="84"/>
                    <a:pt x="2251" y="1"/>
                    <a:pt x="215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0593;p93"/>
            <p:cNvSpPr/>
            <p:nvPr/>
          </p:nvSpPr>
          <p:spPr>
            <a:xfrm>
              <a:off x="8085310" y="2415041"/>
              <a:ext cx="112956" cy="169036"/>
            </a:xfrm>
            <a:custGeom>
              <a:avLst/>
              <a:gdLst/>
              <a:ahLst/>
              <a:cxnLst/>
              <a:rect l="l" t="t" r="r" b="b"/>
              <a:pathLst>
                <a:path w="3549" h="5311" extrusionOk="0">
                  <a:moveTo>
                    <a:pt x="1775" y="334"/>
                  </a:moveTo>
                  <a:cubicBezTo>
                    <a:pt x="2061" y="334"/>
                    <a:pt x="2335" y="453"/>
                    <a:pt x="2525" y="643"/>
                  </a:cubicBezTo>
                  <a:cubicBezTo>
                    <a:pt x="2716" y="846"/>
                    <a:pt x="2835" y="1119"/>
                    <a:pt x="2870" y="1417"/>
                  </a:cubicBezTo>
                  <a:cubicBezTo>
                    <a:pt x="2882" y="1524"/>
                    <a:pt x="2894" y="1655"/>
                    <a:pt x="2906" y="1822"/>
                  </a:cubicBezTo>
                  <a:cubicBezTo>
                    <a:pt x="2727" y="1500"/>
                    <a:pt x="2430" y="1286"/>
                    <a:pt x="2061" y="1167"/>
                  </a:cubicBezTo>
                  <a:cubicBezTo>
                    <a:pt x="1727" y="1060"/>
                    <a:pt x="1430" y="1060"/>
                    <a:pt x="1418" y="1060"/>
                  </a:cubicBezTo>
                  <a:cubicBezTo>
                    <a:pt x="1382" y="1060"/>
                    <a:pt x="1334" y="1072"/>
                    <a:pt x="1299" y="1108"/>
                  </a:cubicBezTo>
                  <a:lnTo>
                    <a:pt x="1001" y="1417"/>
                  </a:lnTo>
                  <a:cubicBezTo>
                    <a:pt x="942" y="1477"/>
                    <a:pt x="942" y="1596"/>
                    <a:pt x="1001" y="1655"/>
                  </a:cubicBezTo>
                  <a:cubicBezTo>
                    <a:pt x="1031" y="1685"/>
                    <a:pt x="1075" y="1700"/>
                    <a:pt x="1120" y="1700"/>
                  </a:cubicBezTo>
                  <a:cubicBezTo>
                    <a:pt x="1165" y="1700"/>
                    <a:pt x="1209" y="1685"/>
                    <a:pt x="1239" y="1655"/>
                  </a:cubicBezTo>
                  <a:lnTo>
                    <a:pt x="1501" y="1405"/>
                  </a:lnTo>
                  <a:cubicBezTo>
                    <a:pt x="1584" y="1405"/>
                    <a:pt x="1763" y="1417"/>
                    <a:pt x="1954" y="1489"/>
                  </a:cubicBezTo>
                  <a:cubicBezTo>
                    <a:pt x="2299" y="1608"/>
                    <a:pt x="2537" y="1798"/>
                    <a:pt x="2668" y="2084"/>
                  </a:cubicBezTo>
                  <a:cubicBezTo>
                    <a:pt x="2596" y="2512"/>
                    <a:pt x="2227" y="2846"/>
                    <a:pt x="1775" y="2846"/>
                  </a:cubicBezTo>
                  <a:cubicBezTo>
                    <a:pt x="1287" y="2846"/>
                    <a:pt x="870" y="2441"/>
                    <a:pt x="870" y="1941"/>
                  </a:cubicBezTo>
                  <a:cubicBezTo>
                    <a:pt x="870" y="1846"/>
                    <a:pt x="799" y="1774"/>
                    <a:pt x="703" y="1774"/>
                  </a:cubicBezTo>
                  <a:cubicBezTo>
                    <a:pt x="691" y="1774"/>
                    <a:pt x="680" y="1774"/>
                    <a:pt x="644" y="1786"/>
                  </a:cubicBezTo>
                  <a:cubicBezTo>
                    <a:pt x="668" y="1655"/>
                    <a:pt x="680" y="1524"/>
                    <a:pt x="691" y="1417"/>
                  </a:cubicBezTo>
                  <a:cubicBezTo>
                    <a:pt x="703" y="1119"/>
                    <a:pt x="822" y="834"/>
                    <a:pt x="1037" y="643"/>
                  </a:cubicBezTo>
                  <a:cubicBezTo>
                    <a:pt x="1227" y="429"/>
                    <a:pt x="1501" y="334"/>
                    <a:pt x="1775" y="334"/>
                  </a:cubicBezTo>
                  <a:close/>
                  <a:moveTo>
                    <a:pt x="572" y="2239"/>
                  </a:moveTo>
                  <a:cubicBezTo>
                    <a:pt x="644" y="2536"/>
                    <a:pt x="822" y="2786"/>
                    <a:pt x="1084" y="2965"/>
                  </a:cubicBezTo>
                  <a:lnTo>
                    <a:pt x="1084" y="3143"/>
                  </a:lnTo>
                  <a:cubicBezTo>
                    <a:pt x="763" y="3084"/>
                    <a:pt x="549" y="3013"/>
                    <a:pt x="394" y="2929"/>
                  </a:cubicBezTo>
                  <a:cubicBezTo>
                    <a:pt x="382" y="2929"/>
                    <a:pt x="394" y="2917"/>
                    <a:pt x="394" y="2917"/>
                  </a:cubicBezTo>
                  <a:cubicBezTo>
                    <a:pt x="465" y="2727"/>
                    <a:pt x="525" y="2477"/>
                    <a:pt x="572" y="2239"/>
                  </a:cubicBezTo>
                  <a:close/>
                  <a:moveTo>
                    <a:pt x="2989" y="2239"/>
                  </a:moveTo>
                  <a:cubicBezTo>
                    <a:pt x="3025" y="2489"/>
                    <a:pt x="3108" y="2727"/>
                    <a:pt x="3168" y="2917"/>
                  </a:cubicBezTo>
                  <a:lnTo>
                    <a:pt x="3168" y="2929"/>
                  </a:lnTo>
                  <a:cubicBezTo>
                    <a:pt x="3025" y="2989"/>
                    <a:pt x="2811" y="3084"/>
                    <a:pt x="2477" y="3143"/>
                  </a:cubicBezTo>
                  <a:lnTo>
                    <a:pt x="2477" y="2965"/>
                  </a:lnTo>
                  <a:cubicBezTo>
                    <a:pt x="2716" y="2798"/>
                    <a:pt x="2906" y="2536"/>
                    <a:pt x="2989" y="2239"/>
                  </a:cubicBezTo>
                  <a:close/>
                  <a:moveTo>
                    <a:pt x="2168" y="3108"/>
                  </a:moveTo>
                  <a:lnTo>
                    <a:pt x="2168" y="3286"/>
                  </a:lnTo>
                  <a:cubicBezTo>
                    <a:pt x="2168" y="3346"/>
                    <a:pt x="2180" y="3405"/>
                    <a:pt x="2204" y="3453"/>
                  </a:cubicBezTo>
                  <a:lnTo>
                    <a:pt x="2037" y="3608"/>
                  </a:lnTo>
                  <a:cubicBezTo>
                    <a:pt x="1960" y="3673"/>
                    <a:pt x="1864" y="3706"/>
                    <a:pt x="1772" y="3706"/>
                  </a:cubicBezTo>
                  <a:cubicBezTo>
                    <a:pt x="1680" y="3706"/>
                    <a:pt x="1590" y="3673"/>
                    <a:pt x="1525" y="3608"/>
                  </a:cubicBezTo>
                  <a:lnTo>
                    <a:pt x="1382" y="3453"/>
                  </a:lnTo>
                  <a:cubicBezTo>
                    <a:pt x="1406" y="3405"/>
                    <a:pt x="1418" y="3346"/>
                    <a:pt x="1418" y="3286"/>
                  </a:cubicBezTo>
                  <a:lnTo>
                    <a:pt x="1418" y="3108"/>
                  </a:lnTo>
                  <a:cubicBezTo>
                    <a:pt x="1537" y="3143"/>
                    <a:pt x="1656" y="3167"/>
                    <a:pt x="1799" y="3167"/>
                  </a:cubicBezTo>
                  <a:cubicBezTo>
                    <a:pt x="1930" y="3167"/>
                    <a:pt x="2049" y="3155"/>
                    <a:pt x="2168" y="3108"/>
                  </a:cubicBezTo>
                  <a:close/>
                  <a:moveTo>
                    <a:pt x="1775" y="0"/>
                  </a:moveTo>
                  <a:cubicBezTo>
                    <a:pt x="1037" y="0"/>
                    <a:pt x="418" y="607"/>
                    <a:pt x="358" y="1405"/>
                  </a:cubicBezTo>
                  <a:cubicBezTo>
                    <a:pt x="334" y="1727"/>
                    <a:pt x="227" y="2417"/>
                    <a:pt x="84" y="2810"/>
                  </a:cubicBezTo>
                  <a:cubicBezTo>
                    <a:pt x="25" y="2989"/>
                    <a:pt x="96" y="3167"/>
                    <a:pt x="263" y="3251"/>
                  </a:cubicBezTo>
                  <a:cubicBezTo>
                    <a:pt x="382" y="3310"/>
                    <a:pt x="572" y="3382"/>
                    <a:pt x="822" y="3441"/>
                  </a:cubicBezTo>
                  <a:lnTo>
                    <a:pt x="394" y="3644"/>
                  </a:lnTo>
                  <a:cubicBezTo>
                    <a:pt x="156" y="3763"/>
                    <a:pt x="1" y="4001"/>
                    <a:pt x="1" y="4275"/>
                  </a:cubicBezTo>
                  <a:lnTo>
                    <a:pt x="1" y="5156"/>
                  </a:lnTo>
                  <a:cubicBezTo>
                    <a:pt x="1" y="5239"/>
                    <a:pt x="84" y="5310"/>
                    <a:pt x="168" y="5310"/>
                  </a:cubicBezTo>
                  <a:cubicBezTo>
                    <a:pt x="263" y="5310"/>
                    <a:pt x="334" y="5239"/>
                    <a:pt x="334" y="5156"/>
                  </a:cubicBezTo>
                  <a:lnTo>
                    <a:pt x="334" y="4275"/>
                  </a:lnTo>
                  <a:cubicBezTo>
                    <a:pt x="334" y="4144"/>
                    <a:pt x="406" y="4001"/>
                    <a:pt x="537" y="3941"/>
                  </a:cubicBezTo>
                  <a:lnTo>
                    <a:pt x="1096" y="3667"/>
                  </a:lnTo>
                  <a:lnTo>
                    <a:pt x="1287" y="3846"/>
                  </a:lnTo>
                  <a:cubicBezTo>
                    <a:pt x="1418" y="3977"/>
                    <a:pt x="1596" y="4036"/>
                    <a:pt x="1763" y="4036"/>
                  </a:cubicBezTo>
                  <a:cubicBezTo>
                    <a:pt x="1942" y="4036"/>
                    <a:pt x="2108" y="3977"/>
                    <a:pt x="2239" y="3846"/>
                  </a:cubicBezTo>
                  <a:lnTo>
                    <a:pt x="2430" y="3667"/>
                  </a:lnTo>
                  <a:lnTo>
                    <a:pt x="2977" y="3941"/>
                  </a:lnTo>
                  <a:cubicBezTo>
                    <a:pt x="3097" y="4001"/>
                    <a:pt x="3192" y="4144"/>
                    <a:pt x="3192" y="4275"/>
                  </a:cubicBezTo>
                  <a:lnTo>
                    <a:pt x="3192" y="5156"/>
                  </a:lnTo>
                  <a:cubicBezTo>
                    <a:pt x="3192" y="5239"/>
                    <a:pt x="3263" y="5310"/>
                    <a:pt x="3358" y="5310"/>
                  </a:cubicBezTo>
                  <a:cubicBezTo>
                    <a:pt x="3442" y="5310"/>
                    <a:pt x="3513" y="5239"/>
                    <a:pt x="3513" y="5156"/>
                  </a:cubicBezTo>
                  <a:lnTo>
                    <a:pt x="3513" y="4275"/>
                  </a:lnTo>
                  <a:cubicBezTo>
                    <a:pt x="3549" y="4001"/>
                    <a:pt x="3406" y="3763"/>
                    <a:pt x="3168" y="3644"/>
                  </a:cubicBezTo>
                  <a:lnTo>
                    <a:pt x="2727" y="3441"/>
                  </a:lnTo>
                  <a:cubicBezTo>
                    <a:pt x="2989" y="3382"/>
                    <a:pt x="3180" y="3310"/>
                    <a:pt x="3299" y="3251"/>
                  </a:cubicBezTo>
                  <a:cubicBezTo>
                    <a:pt x="3454" y="3167"/>
                    <a:pt x="3537" y="2977"/>
                    <a:pt x="3478" y="2810"/>
                  </a:cubicBezTo>
                  <a:cubicBezTo>
                    <a:pt x="3323" y="2417"/>
                    <a:pt x="3204" y="1727"/>
                    <a:pt x="3192" y="1405"/>
                  </a:cubicBezTo>
                  <a:cubicBezTo>
                    <a:pt x="3132" y="596"/>
                    <a:pt x="2525" y="0"/>
                    <a:pt x="17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0594;p93"/>
            <p:cNvSpPr/>
            <p:nvPr/>
          </p:nvSpPr>
          <p:spPr>
            <a:xfrm>
              <a:off x="8108449" y="2557501"/>
              <a:ext cx="10248" cy="26194"/>
            </a:xfrm>
            <a:custGeom>
              <a:avLst/>
              <a:gdLst/>
              <a:ahLst/>
              <a:cxnLst/>
              <a:rect l="l" t="t" r="r" b="b"/>
              <a:pathLst>
                <a:path w="322" h="823" extrusionOk="0">
                  <a:moveTo>
                    <a:pt x="155" y="1"/>
                  </a:moveTo>
                  <a:cubicBezTo>
                    <a:pt x="72" y="1"/>
                    <a:pt x="0" y="84"/>
                    <a:pt x="0" y="168"/>
                  </a:cubicBezTo>
                  <a:lnTo>
                    <a:pt x="0" y="656"/>
                  </a:lnTo>
                  <a:cubicBezTo>
                    <a:pt x="0" y="751"/>
                    <a:pt x="72" y="823"/>
                    <a:pt x="155" y="823"/>
                  </a:cubicBezTo>
                  <a:cubicBezTo>
                    <a:pt x="250" y="823"/>
                    <a:pt x="322" y="751"/>
                    <a:pt x="322" y="656"/>
                  </a:cubicBezTo>
                  <a:lnTo>
                    <a:pt x="322" y="168"/>
                  </a:lnTo>
                  <a:cubicBezTo>
                    <a:pt x="322" y="84"/>
                    <a:pt x="250" y="1"/>
                    <a:pt x="1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0595;p93"/>
            <p:cNvSpPr/>
            <p:nvPr/>
          </p:nvSpPr>
          <p:spPr>
            <a:xfrm>
              <a:off x="8165293" y="2557501"/>
              <a:ext cx="10248" cy="26194"/>
            </a:xfrm>
            <a:custGeom>
              <a:avLst/>
              <a:gdLst/>
              <a:ahLst/>
              <a:cxnLst/>
              <a:rect l="l" t="t" r="r" b="b"/>
              <a:pathLst>
                <a:path w="322" h="823" extrusionOk="0">
                  <a:moveTo>
                    <a:pt x="155" y="1"/>
                  </a:moveTo>
                  <a:cubicBezTo>
                    <a:pt x="72" y="1"/>
                    <a:pt x="0" y="84"/>
                    <a:pt x="0" y="168"/>
                  </a:cubicBezTo>
                  <a:lnTo>
                    <a:pt x="0" y="656"/>
                  </a:lnTo>
                  <a:cubicBezTo>
                    <a:pt x="0" y="751"/>
                    <a:pt x="72" y="823"/>
                    <a:pt x="155" y="823"/>
                  </a:cubicBezTo>
                  <a:cubicBezTo>
                    <a:pt x="250" y="823"/>
                    <a:pt x="322" y="751"/>
                    <a:pt x="322" y="656"/>
                  </a:cubicBezTo>
                  <a:lnTo>
                    <a:pt x="322" y="168"/>
                  </a:lnTo>
                  <a:cubicBezTo>
                    <a:pt x="322" y="84"/>
                    <a:pt x="250" y="1"/>
                    <a:pt x="1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0596;p93"/>
            <p:cNvSpPr/>
            <p:nvPr/>
          </p:nvSpPr>
          <p:spPr>
            <a:xfrm>
              <a:off x="8238432" y="2635956"/>
              <a:ext cx="45481" cy="15946"/>
            </a:xfrm>
            <a:custGeom>
              <a:avLst/>
              <a:gdLst/>
              <a:ahLst/>
              <a:cxnLst/>
              <a:rect l="l" t="t" r="r" b="b"/>
              <a:pathLst>
                <a:path w="1429" h="501" extrusionOk="0">
                  <a:moveTo>
                    <a:pt x="167" y="1"/>
                  </a:moveTo>
                  <a:cubicBezTo>
                    <a:pt x="83" y="1"/>
                    <a:pt x="0" y="72"/>
                    <a:pt x="0" y="155"/>
                  </a:cubicBezTo>
                  <a:cubicBezTo>
                    <a:pt x="0" y="251"/>
                    <a:pt x="83" y="322"/>
                    <a:pt x="167" y="322"/>
                  </a:cubicBezTo>
                  <a:cubicBezTo>
                    <a:pt x="357" y="322"/>
                    <a:pt x="893" y="358"/>
                    <a:pt x="1167" y="489"/>
                  </a:cubicBezTo>
                  <a:cubicBezTo>
                    <a:pt x="1191" y="501"/>
                    <a:pt x="1214" y="501"/>
                    <a:pt x="1238" y="501"/>
                  </a:cubicBezTo>
                  <a:cubicBezTo>
                    <a:pt x="1298" y="501"/>
                    <a:pt x="1357" y="477"/>
                    <a:pt x="1393" y="417"/>
                  </a:cubicBezTo>
                  <a:cubicBezTo>
                    <a:pt x="1429" y="334"/>
                    <a:pt x="1405" y="239"/>
                    <a:pt x="1310" y="191"/>
                  </a:cubicBezTo>
                  <a:cubicBezTo>
                    <a:pt x="929" y="1"/>
                    <a:pt x="202" y="1"/>
                    <a:pt x="1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0597;p93"/>
            <p:cNvSpPr/>
            <p:nvPr/>
          </p:nvSpPr>
          <p:spPr>
            <a:xfrm>
              <a:off x="8198998" y="2607534"/>
              <a:ext cx="123968" cy="169036"/>
            </a:xfrm>
            <a:custGeom>
              <a:avLst/>
              <a:gdLst/>
              <a:ahLst/>
              <a:cxnLst/>
              <a:rect l="l" t="t" r="r" b="b"/>
              <a:pathLst>
                <a:path w="3895" h="5311" extrusionOk="0">
                  <a:moveTo>
                    <a:pt x="3049" y="322"/>
                  </a:moveTo>
                  <a:lnTo>
                    <a:pt x="3049" y="1025"/>
                  </a:lnTo>
                  <a:cubicBezTo>
                    <a:pt x="3049" y="1144"/>
                    <a:pt x="3013" y="1251"/>
                    <a:pt x="2965" y="1346"/>
                  </a:cubicBezTo>
                  <a:lnTo>
                    <a:pt x="2882" y="1513"/>
                  </a:lnTo>
                  <a:cubicBezTo>
                    <a:pt x="2870" y="1548"/>
                    <a:pt x="2870" y="1560"/>
                    <a:pt x="2870" y="1584"/>
                  </a:cubicBezTo>
                  <a:lnTo>
                    <a:pt x="2870" y="1941"/>
                  </a:lnTo>
                  <a:cubicBezTo>
                    <a:pt x="2870" y="2203"/>
                    <a:pt x="2763" y="2418"/>
                    <a:pt x="2596" y="2596"/>
                  </a:cubicBezTo>
                  <a:cubicBezTo>
                    <a:pt x="2406" y="2763"/>
                    <a:pt x="2168" y="2858"/>
                    <a:pt x="1930" y="2858"/>
                  </a:cubicBezTo>
                  <a:cubicBezTo>
                    <a:pt x="1453" y="2834"/>
                    <a:pt x="1049" y="2406"/>
                    <a:pt x="1049" y="1906"/>
                  </a:cubicBezTo>
                  <a:lnTo>
                    <a:pt x="1049" y="1584"/>
                  </a:lnTo>
                  <a:cubicBezTo>
                    <a:pt x="1049" y="1560"/>
                    <a:pt x="1049" y="1548"/>
                    <a:pt x="1037" y="1513"/>
                  </a:cubicBezTo>
                  <a:lnTo>
                    <a:pt x="929" y="1310"/>
                  </a:lnTo>
                  <a:cubicBezTo>
                    <a:pt x="882" y="1227"/>
                    <a:pt x="870" y="1144"/>
                    <a:pt x="870" y="1072"/>
                  </a:cubicBezTo>
                  <a:lnTo>
                    <a:pt x="870" y="1048"/>
                  </a:lnTo>
                  <a:cubicBezTo>
                    <a:pt x="870" y="655"/>
                    <a:pt x="1203" y="322"/>
                    <a:pt x="1596" y="322"/>
                  </a:cubicBezTo>
                  <a:close/>
                  <a:moveTo>
                    <a:pt x="2334" y="3132"/>
                  </a:moveTo>
                  <a:cubicBezTo>
                    <a:pt x="2334" y="3180"/>
                    <a:pt x="2346" y="3239"/>
                    <a:pt x="2358" y="3287"/>
                  </a:cubicBezTo>
                  <a:lnTo>
                    <a:pt x="2215" y="3418"/>
                  </a:lnTo>
                  <a:cubicBezTo>
                    <a:pt x="2138" y="3495"/>
                    <a:pt x="2043" y="3534"/>
                    <a:pt x="1949" y="3534"/>
                  </a:cubicBezTo>
                  <a:cubicBezTo>
                    <a:pt x="1855" y="3534"/>
                    <a:pt x="1763" y="3495"/>
                    <a:pt x="1691" y="3418"/>
                  </a:cubicBezTo>
                  <a:lnTo>
                    <a:pt x="1561" y="3287"/>
                  </a:lnTo>
                  <a:cubicBezTo>
                    <a:pt x="1572" y="3239"/>
                    <a:pt x="1584" y="3180"/>
                    <a:pt x="1584" y="3132"/>
                  </a:cubicBezTo>
                  <a:cubicBezTo>
                    <a:pt x="1691" y="3168"/>
                    <a:pt x="1811" y="3191"/>
                    <a:pt x="1918" y="3191"/>
                  </a:cubicBezTo>
                  <a:lnTo>
                    <a:pt x="1953" y="3191"/>
                  </a:lnTo>
                  <a:cubicBezTo>
                    <a:pt x="2096" y="3191"/>
                    <a:pt x="2215" y="3180"/>
                    <a:pt x="2334" y="3132"/>
                  </a:cubicBezTo>
                  <a:close/>
                  <a:moveTo>
                    <a:pt x="1584" y="1"/>
                  </a:moveTo>
                  <a:cubicBezTo>
                    <a:pt x="1001" y="1"/>
                    <a:pt x="525" y="477"/>
                    <a:pt x="525" y="1048"/>
                  </a:cubicBezTo>
                  <a:lnTo>
                    <a:pt x="525" y="1072"/>
                  </a:lnTo>
                  <a:cubicBezTo>
                    <a:pt x="525" y="1203"/>
                    <a:pt x="560" y="1334"/>
                    <a:pt x="620" y="1453"/>
                  </a:cubicBezTo>
                  <a:lnTo>
                    <a:pt x="703" y="1620"/>
                  </a:lnTo>
                  <a:lnTo>
                    <a:pt x="703" y="1882"/>
                  </a:lnTo>
                  <a:cubicBezTo>
                    <a:pt x="703" y="2322"/>
                    <a:pt x="918" y="2703"/>
                    <a:pt x="1239" y="2941"/>
                  </a:cubicBezTo>
                  <a:lnTo>
                    <a:pt x="1239" y="3096"/>
                  </a:lnTo>
                  <a:cubicBezTo>
                    <a:pt x="1239" y="3180"/>
                    <a:pt x="1180" y="3251"/>
                    <a:pt x="1108" y="3275"/>
                  </a:cubicBezTo>
                  <a:lnTo>
                    <a:pt x="513" y="3453"/>
                  </a:lnTo>
                  <a:cubicBezTo>
                    <a:pt x="215" y="3537"/>
                    <a:pt x="1" y="3811"/>
                    <a:pt x="1" y="4120"/>
                  </a:cubicBezTo>
                  <a:lnTo>
                    <a:pt x="1" y="5144"/>
                  </a:lnTo>
                  <a:cubicBezTo>
                    <a:pt x="1" y="5239"/>
                    <a:pt x="84" y="5311"/>
                    <a:pt x="167" y="5311"/>
                  </a:cubicBezTo>
                  <a:cubicBezTo>
                    <a:pt x="263" y="5311"/>
                    <a:pt x="334" y="5239"/>
                    <a:pt x="334" y="5144"/>
                  </a:cubicBezTo>
                  <a:lnTo>
                    <a:pt x="334" y="4120"/>
                  </a:lnTo>
                  <a:cubicBezTo>
                    <a:pt x="334" y="3953"/>
                    <a:pt x="441" y="3811"/>
                    <a:pt x="596" y="3763"/>
                  </a:cubicBezTo>
                  <a:lnTo>
                    <a:pt x="1191" y="3584"/>
                  </a:lnTo>
                  <a:cubicBezTo>
                    <a:pt x="1251" y="3572"/>
                    <a:pt x="1299" y="3537"/>
                    <a:pt x="1346" y="3525"/>
                  </a:cubicBezTo>
                  <a:lnTo>
                    <a:pt x="1453" y="3632"/>
                  </a:lnTo>
                  <a:cubicBezTo>
                    <a:pt x="1584" y="3763"/>
                    <a:pt x="1763" y="3834"/>
                    <a:pt x="1942" y="3834"/>
                  </a:cubicBezTo>
                  <a:cubicBezTo>
                    <a:pt x="2120" y="3834"/>
                    <a:pt x="2299" y="3763"/>
                    <a:pt x="2430" y="3632"/>
                  </a:cubicBezTo>
                  <a:lnTo>
                    <a:pt x="2537" y="3525"/>
                  </a:lnTo>
                  <a:cubicBezTo>
                    <a:pt x="2584" y="3549"/>
                    <a:pt x="2620" y="3572"/>
                    <a:pt x="2680" y="3584"/>
                  </a:cubicBezTo>
                  <a:lnTo>
                    <a:pt x="3275" y="3763"/>
                  </a:lnTo>
                  <a:cubicBezTo>
                    <a:pt x="3442" y="3811"/>
                    <a:pt x="3549" y="3953"/>
                    <a:pt x="3549" y="4120"/>
                  </a:cubicBezTo>
                  <a:lnTo>
                    <a:pt x="3549" y="5144"/>
                  </a:lnTo>
                  <a:cubicBezTo>
                    <a:pt x="3549" y="5239"/>
                    <a:pt x="3620" y="5311"/>
                    <a:pt x="3716" y="5311"/>
                  </a:cubicBezTo>
                  <a:cubicBezTo>
                    <a:pt x="3799" y="5311"/>
                    <a:pt x="3870" y="5239"/>
                    <a:pt x="3870" y="5144"/>
                  </a:cubicBezTo>
                  <a:lnTo>
                    <a:pt x="3870" y="4120"/>
                  </a:lnTo>
                  <a:cubicBezTo>
                    <a:pt x="3894" y="3822"/>
                    <a:pt x="3680" y="3549"/>
                    <a:pt x="3382" y="3465"/>
                  </a:cubicBezTo>
                  <a:lnTo>
                    <a:pt x="2787" y="3287"/>
                  </a:lnTo>
                  <a:cubicBezTo>
                    <a:pt x="2715" y="3251"/>
                    <a:pt x="2656" y="3180"/>
                    <a:pt x="2656" y="3108"/>
                  </a:cubicBezTo>
                  <a:lnTo>
                    <a:pt x="2656" y="2977"/>
                  </a:lnTo>
                  <a:cubicBezTo>
                    <a:pt x="2715" y="2930"/>
                    <a:pt x="2763" y="2882"/>
                    <a:pt x="2823" y="2834"/>
                  </a:cubicBezTo>
                  <a:cubicBezTo>
                    <a:pt x="3061" y="2596"/>
                    <a:pt x="3192" y="2287"/>
                    <a:pt x="3192" y="1941"/>
                  </a:cubicBezTo>
                  <a:lnTo>
                    <a:pt x="3192" y="1632"/>
                  </a:lnTo>
                  <a:lnTo>
                    <a:pt x="3251" y="1501"/>
                  </a:lnTo>
                  <a:cubicBezTo>
                    <a:pt x="3323" y="1346"/>
                    <a:pt x="3370" y="1191"/>
                    <a:pt x="3370" y="1025"/>
                  </a:cubicBezTo>
                  <a:lnTo>
                    <a:pt x="3370" y="155"/>
                  </a:lnTo>
                  <a:cubicBezTo>
                    <a:pt x="3370" y="72"/>
                    <a:pt x="3299" y="1"/>
                    <a:pt x="320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0598;p93"/>
            <p:cNvSpPr/>
            <p:nvPr/>
          </p:nvSpPr>
          <p:spPr>
            <a:xfrm>
              <a:off x="8222137" y="2743946"/>
              <a:ext cx="10248" cy="33005"/>
            </a:xfrm>
            <a:custGeom>
              <a:avLst/>
              <a:gdLst/>
              <a:ahLst/>
              <a:cxnLst/>
              <a:rect l="l" t="t" r="r" b="b"/>
              <a:pathLst>
                <a:path w="322" h="1037" extrusionOk="0">
                  <a:moveTo>
                    <a:pt x="155" y="1"/>
                  </a:moveTo>
                  <a:cubicBezTo>
                    <a:pt x="72" y="1"/>
                    <a:pt x="0" y="72"/>
                    <a:pt x="0" y="156"/>
                  </a:cubicBezTo>
                  <a:lnTo>
                    <a:pt x="0" y="870"/>
                  </a:lnTo>
                  <a:cubicBezTo>
                    <a:pt x="0" y="965"/>
                    <a:pt x="72" y="1037"/>
                    <a:pt x="155" y="1037"/>
                  </a:cubicBezTo>
                  <a:cubicBezTo>
                    <a:pt x="250" y="1037"/>
                    <a:pt x="322" y="965"/>
                    <a:pt x="322" y="870"/>
                  </a:cubicBezTo>
                  <a:lnTo>
                    <a:pt x="322" y="156"/>
                  </a:lnTo>
                  <a:cubicBezTo>
                    <a:pt x="322" y="72"/>
                    <a:pt x="250" y="1"/>
                    <a:pt x="1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0599;p93"/>
            <p:cNvSpPr/>
            <p:nvPr/>
          </p:nvSpPr>
          <p:spPr>
            <a:xfrm>
              <a:off x="8289579" y="2743946"/>
              <a:ext cx="10630" cy="33005"/>
            </a:xfrm>
            <a:custGeom>
              <a:avLst/>
              <a:gdLst/>
              <a:ahLst/>
              <a:cxnLst/>
              <a:rect l="l" t="t" r="r" b="b"/>
              <a:pathLst>
                <a:path w="334" h="1037" extrusionOk="0">
                  <a:moveTo>
                    <a:pt x="167" y="1"/>
                  </a:moveTo>
                  <a:cubicBezTo>
                    <a:pt x="84" y="1"/>
                    <a:pt x="0" y="72"/>
                    <a:pt x="0" y="156"/>
                  </a:cubicBezTo>
                  <a:lnTo>
                    <a:pt x="0" y="870"/>
                  </a:lnTo>
                  <a:cubicBezTo>
                    <a:pt x="0" y="965"/>
                    <a:pt x="84" y="1037"/>
                    <a:pt x="167" y="1037"/>
                  </a:cubicBezTo>
                  <a:cubicBezTo>
                    <a:pt x="250" y="1037"/>
                    <a:pt x="334" y="965"/>
                    <a:pt x="334" y="870"/>
                  </a:cubicBezTo>
                  <a:lnTo>
                    <a:pt x="334" y="156"/>
                  </a:lnTo>
                  <a:cubicBezTo>
                    <a:pt x="334" y="72"/>
                    <a:pt x="262" y="1"/>
                    <a:pt x="1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8" name="Google Shape;10751;p93"/>
          <p:cNvGrpSpPr/>
          <p:nvPr/>
        </p:nvGrpSpPr>
        <p:grpSpPr>
          <a:xfrm>
            <a:off x="3892656" y="3418945"/>
            <a:ext cx="734216" cy="538663"/>
            <a:chOff x="5331913" y="3413947"/>
            <a:chExt cx="347143" cy="254684"/>
          </a:xfrm>
        </p:grpSpPr>
        <p:sp>
          <p:nvSpPr>
            <p:cNvPr id="139" name="Google Shape;10752;p93"/>
            <p:cNvSpPr/>
            <p:nvPr/>
          </p:nvSpPr>
          <p:spPr>
            <a:xfrm>
              <a:off x="5597163" y="3523083"/>
              <a:ext cx="43222" cy="15564"/>
            </a:xfrm>
            <a:custGeom>
              <a:avLst/>
              <a:gdLst/>
              <a:ahLst/>
              <a:cxnLst/>
              <a:rect l="l" t="t" r="r" b="b"/>
              <a:pathLst>
                <a:path w="1358" h="489" extrusionOk="0">
                  <a:moveTo>
                    <a:pt x="167" y="0"/>
                  </a:moveTo>
                  <a:cubicBezTo>
                    <a:pt x="84" y="0"/>
                    <a:pt x="0" y="71"/>
                    <a:pt x="0" y="167"/>
                  </a:cubicBezTo>
                  <a:cubicBezTo>
                    <a:pt x="0" y="250"/>
                    <a:pt x="84" y="322"/>
                    <a:pt x="167" y="322"/>
                  </a:cubicBezTo>
                  <a:cubicBezTo>
                    <a:pt x="346" y="322"/>
                    <a:pt x="870" y="357"/>
                    <a:pt x="1120" y="476"/>
                  </a:cubicBezTo>
                  <a:cubicBezTo>
                    <a:pt x="1155" y="488"/>
                    <a:pt x="1167" y="488"/>
                    <a:pt x="1191" y="488"/>
                  </a:cubicBezTo>
                  <a:cubicBezTo>
                    <a:pt x="1251" y="488"/>
                    <a:pt x="1310" y="464"/>
                    <a:pt x="1346" y="405"/>
                  </a:cubicBezTo>
                  <a:cubicBezTo>
                    <a:pt x="1358" y="322"/>
                    <a:pt x="1334" y="226"/>
                    <a:pt x="1251" y="191"/>
                  </a:cubicBezTo>
                  <a:cubicBezTo>
                    <a:pt x="882" y="12"/>
                    <a:pt x="203" y="0"/>
                    <a:pt x="1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0753;p93"/>
            <p:cNvSpPr/>
            <p:nvPr/>
          </p:nvSpPr>
          <p:spPr>
            <a:xfrm>
              <a:off x="5331913" y="3413947"/>
              <a:ext cx="347143" cy="253538"/>
            </a:xfrm>
            <a:custGeom>
              <a:avLst/>
              <a:gdLst/>
              <a:ahLst/>
              <a:cxnLst/>
              <a:rect l="l" t="t" r="r" b="b"/>
              <a:pathLst>
                <a:path w="10907" h="7966" extrusionOk="0">
                  <a:moveTo>
                    <a:pt x="7168" y="357"/>
                  </a:moveTo>
                  <a:lnTo>
                    <a:pt x="7168" y="1893"/>
                  </a:lnTo>
                  <a:cubicBezTo>
                    <a:pt x="7168" y="2131"/>
                    <a:pt x="7120" y="2357"/>
                    <a:pt x="7013" y="2560"/>
                  </a:cubicBezTo>
                  <a:cubicBezTo>
                    <a:pt x="7001" y="2584"/>
                    <a:pt x="7001" y="2608"/>
                    <a:pt x="7001" y="2643"/>
                  </a:cubicBezTo>
                  <a:lnTo>
                    <a:pt x="7001" y="3084"/>
                  </a:lnTo>
                  <a:cubicBezTo>
                    <a:pt x="7001" y="3512"/>
                    <a:pt x="6822" y="3917"/>
                    <a:pt x="6513" y="4203"/>
                  </a:cubicBezTo>
                  <a:cubicBezTo>
                    <a:pt x="6465" y="4227"/>
                    <a:pt x="6429" y="4274"/>
                    <a:pt x="6394" y="4310"/>
                  </a:cubicBezTo>
                  <a:cubicBezTo>
                    <a:pt x="6111" y="4514"/>
                    <a:pt x="5775" y="4621"/>
                    <a:pt x="5415" y="4621"/>
                  </a:cubicBezTo>
                  <a:cubicBezTo>
                    <a:pt x="5396" y="4621"/>
                    <a:pt x="5377" y="4620"/>
                    <a:pt x="5358" y="4620"/>
                  </a:cubicBezTo>
                  <a:cubicBezTo>
                    <a:pt x="4536" y="4560"/>
                    <a:pt x="3917" y="3858"/>
                    <a:pt x="3917" y="3024"/>
                  </a:cubicBezTo>
                  <a:lnTo>
                    <a:pt x="3917" y="2643"/>
                  </a:lnTo>
                  <a:cubicBezTo>
                    <a:pt x="3917" y="2608"/>
                    <a:pt x="3917" y="2596"/>
                    <a:pt x="3905" y="2560"/>
                  </a:cubicBezTo>
                  <a:cubicBezTo>
                    <a:pt x="3798" y="2357"/>
                    <a:pt x="3751" y="2131"/>
                    <a:pt x="3751" y="1893"/>
                  </a:cubicBezTo>
                  <a:lnTo>
                    <a:pt x="3751" y="1548"/>
                  </a:lnTo>
                  <a:cubicBezTo>
                    <a:pt x="3751" y="893"/>
                    <a:pt x="4286" y="357"/>
                    <a:pt x="4941" y="357"/>
                  </a:cubicBezTo>
                  <a:close/>
                  <a:moveTo>
                    <a:pt x="10013" y="2905"/>
                  </a:moveTo>
                  <a:lnTo>
                    <a:pt x="10013" y="3560"/>
                  </a:lnTo>
                  <a:cubicBezTo>
                    <a:pt x="10013" y="3667"/>
                    <a:pt x="9989" y="3774"/>
                    <a:pt x="9942" y="3870"/>
                  </a:cubicBezTo>
                  <a:lnTo>
                    <a:pt x="9870" y="4036"/>
                  </a:lnTo>
                  <a:cubicBezTo>
                    <a:pt x="9858" y="4048"/>
                    <a:pt x="9858" y="4084"/>
                    <a:pt x="9858" y="4108"/>
                  </a:cubicBezTo>
                  <a:lnTo>
                    <a:pt x="9858" y="4453"/>
                  </a:lnTo>
                  <a:cubicBezTo>
                    <a:pt x="9870" y="4679"/>
                    <a:pt x="9763" y="4882"/>
                    <a:pt x="9597" y="5048"/>
                  </a:cubicBezTo>
                  <a:cubicBezTo>
                    <a:pt x="9451" y="5205"/>
                    <a:pt x="9244" y="5288"/>
                    <a:pt x="9022" y="5288"/>
                  </a:cubicBezTo>
                  <a:cubicBezTo>
                    <a:pt x="9007" y="5288"/>
                    <a:pt x="8992" y="5287"/>
                    <a:pt x="8977" y="5286"/>
                  </a:cubicBezTo>
                  <a:cubicBezTo>
                    <a:pt x="8513" y="5275"/>
                    <a:pt x="8144" y="4870"/>
                    <a:pt x="8144" y="4382"/>
                  </a:cubicBezTo>
                  <a:lnTo>
                    <a:pt x="8144" y="4084"/>
                  </a:lnTo>
                  <a:cubicBezTo>
                    <a:pt x="8144" y="4048"/>
                    <a:pt x="8144" y="4036"/>
                    <a:pt x="8132" y="4012"/>
                  </a:cubicBezTo>
                  <a:lnTo>
                    <a:pt x="8025" y="3810"/>
                  </a:lnTo>
                  <a:cubicBezTo>
                    <a:pt x="8002" y="3741"/>
                    <a:pt x="7968" y="3672"/>
                    <a:pt x="7966" y="3582"/>
                  </a:cubicBezTo>
                  <a:lnTo>
                    <a:pt x="7966" y="3582"/>
                  </a:lnTo>
                  <a:cubicBezTo>
                    <a:pt x="7973" y="3196"/>
                    <a:pt x="8279" y="2905"/>
                    <a:pt x="8644" y="2905"/>
                  </a:cubicBezTo>
                  <a:close/>
                  <a:moveTo>
                    <a:pt x="1727" y="2893"/>
                  </a:moveTo>
                  <a:cubicBezTo>
                    <a:pt x="2000" y="2893"/>
                    <a:pt x="2250" y="3000"/>
                    <a:pt x="2441" y="3191"/>
                  </a:cubicBezTo>
                  <a:cubicBezTo>
                    <a:pt x="2643" y="3381"/>
                    <a:pt x="2739" y="3655"/>
                    <a:pt x="2774" y="3929"/>
                  </a:cubicBezTo>
                  <a:cubicBezTo>
                    <a:pt x="2774" y="4024"/>
                    <a:pt x="2786" y="4132"/>
                    <a:pt x="2786" y="4227"/>
                  </a:cubicBezTo>
                  <a:lnTo>
                    <a:pt x="2786" y="4262"/>
                  </a:lnTo>
                  <a:cubicBezTo>
                    <a:pt x="2608" y="3989"/>
                    <a:pt x="2358" y="3798"/>
                    <a:pt x="2000" y="3691"/>
                  </a:cubicBezTo>
                  <a:cubicBezTo>
                    <a:pt x="1753" y="3615"/>
                    <a:pt x="1520" y="3607"/>
                    <a:pt x="1431" y="3607"/>
                  </a:cubicBezTo>
                  <a:cubicBezTo>
                    <a:pt x="1409" y="3607"/>
                    <a:pt x="1396" y="3608"/>
                    <a:pt x="1393" y="3608"/>
                  </a:cubicBezTo>
                  <a:cubicBezTo>
                    <a:pt x="1346" y="3608"/>
                    <a:pt x="1310" y="3620"/>
                    <a:pt x="1286" y="3655"/>
                  </a:cubicBezTo>
                  <a:lnTo>
                    <a:pt x="1000" y="3953"/>
                  </a:lnTo>
                  <a:cubicBezTo>
                    <a:pt x="941" y="4012"/>
                    <a:pt x="941" y="4108"/>
                    <a:pt x="1000" y="4167"/>
                  </a:cubicBezTo>
                  <a:cubicBezTo>
                    <a:pt x="1030" y="4197"/>
                    <a:pt x="1072" y="4212"/>
                    <a:pt x="1113" y="4212"/>
                  </a:cubicBezTo>
                  <a:cubicBezTo>
                    <a:pt x="1155" y="4212"/>
                    <a:pt x="1197" y="4197"/>
                    <a:pt x="1226" y="4167"/>
                  </a:cubicBezTo>
                  <a:lnTo>
                    <a:pt x="1465" y="3917"/>
                  </a:lnTo>
                  <a:cubicBezTo>
                    <a:pt x="1667" y="3929"/>
                    <a:pt x="2322" y="4012"/>
                    <a:pt x="2572" y="4572"/>
                  </a:cubicBezTo>
                  <a:cubicBezTo>
                    <a:pt x="2500" y="4989"/>
                    <a:pt x="2143" y="5298"/>
                    <a:pt x="1727" y="5298"/>
                  </a:cubicBezTo>
                  <a:cubicBezTo>
                    <a:pt x="1250" y="5298"/>
                    <a:pt x="869" y="4917"/>
                    <a:pt x="869" y="4441"/>
                  </a:cubicBezTo>
                  <a:cubicBezTo>
                    <a:pt x="869" y="4346"/>
                    <a:pt x="798" y="4274"/>
                    <a:pt x="703" y="4274"/>
                  </a:cubicBezTo>
                  <a:lnTo>
                    <a:pt x="679" y="4274"/>
                  </a:lnTo>
                  <a:lnTo>
                    <a:pt x="679" y="4227"/>
                  </a:lnTo>
                  <a:cubicBezTo>
                    <a:pt x="679" y="4132"/>
                    <a:pt x="679" y="4024"/>
                    <a:pt x="691" y="3929"/>
                  </a:cubicBezTo>
                  <a:cubicBezTo>
                    <a:pt x="703" y="3655"/>
                    <a:pt x="822" y="3381"/>
                    <a:pt x="1012" y="3191"/>
                  </a:cubicBezTo>
                  <a:cubicBezTo>
                    <a:pt x="1215" y="3000"/>
                    <a:pt x="1465" y="2893"/>
                    <a:pt x="1727" y="2893"/>
                  </a:cubicBezTo>
                  <a:close/>
                  <a:moveTo>
                    <a:pt x="643" y="4882"/>
                  </a:moveTo>
                  <a:cubicBezTo>
                    <a:pt x="726" y="5096"/>
                    <a:pt x="881" y="5275"/>
                    <a:pt x="1060" y="5405"/>
                  </a:cubicBezTo>
                  <a:lnTo>
                    <a:pt x="1060" y="5596"/>
                  </a:lnTo>
                  <a:cubicBezTo>
                    <a:pt x="762" y="5501"/>
                    <a:pt x="619" y="5346"/>
                    <a:pt x="560" y="5275"/>
                  </a:cubicBezTo>
                  <a:cubicBezTo>
                    <a:pt x="595" y="5155"/>
                    <a:pt x="631" y="5036"/>
                    <a:pt x="643" y="4882"/>
                  </a:cubicBezTo>
                  <a:close/>
                  <a:moveTo>
                    <a:pt x="2798" y="4882"/>
                  </a:moveTo>
                  <a:cubicBezTo>
                    <a:pt x="2810" y="5024"/>
                    <a:pt x="2846" y="5155"/>
                    <a:pt x="2893" y="5263"/>
                  </a:cubicBezTo>
                  <a:cubicBezTo>
                    <a:pt x="2834" y="5346"/>
                    <a:pt x="2679" y="5477"/>
                    <a:pt x="2381" y="5596"/>
                  </a:cubicBezTo>
                  <a:lnTo>
                    <a:pt x="2381" y="5405"/>
                  </a:lnTo>
                  <a:cubicBezTo>
                    <a:pt x="2560" y="5275"/>
                    <a:pt x="2715" y="5096"/>
                    <a:pt x="2798" y="4882"/>
                  </a:cubicBezTo>
                  <a:close/>
                  <a:moveTo>
                    <a:pt x="6299" y="4727"/>
                  </a:moveTo>
                  <a:lnTo>
                    <a:pt x="6299" y="5001"/>
                  </a:lnTo>
                  <a:lnTo>
                    <a:pt x="5453" y="5596"/>
                  </a:lnTo>
                  <a:lnTo>
                    <a:pt x="4584" y="5024"/>
                  </a:lnTo>
                  <a:lnTo>
                    <a:pt x="4584" y="4727"/>
                  </a:lnTo>
                  <a:cubicBezTo>
                    <a:pt x="4810" y="4846"/>
                    <a:pt x="5060" y="4917"/>
                    <a:pt x="5322" y="4929"/>
                  </a:cubicBezTo>
                  <a:lnTo>
                    <a:pt x="5441" y="4929"/>
                  </a:lnTo>
                  <a:cubicBezTo>
                    <a:pt x="5739" y="4929"/>
                    <a:pt x="6037" y="4858"/>
                    <a:pt x="6299" y="4727"/>
                  </a:cubicBezTo>
                  <a:close/>
                  <a:moveTo>
                    <a:pt x="9347" y="5572"/>
                  </a:moveTo>
                  <a:lnTo>
                    <a:pt x="9347" y="5632"/>
                  </a:lnTo>
                  <a:cubicBezTo>
                    <a:pt x="9347" y="5656"/>
                    <a:pt x="9347" y="5691"/>
                    <a:pt x="9358" y="5715"/>
                  </a:cubicBezTo>
                  <a:lnTo>
                    <a:pt x="9001" y="6072"/>
                  </a:lnTo>
                  <a:lnTo>
                    <a:pt x="8644" y="5715"/>
                  </a:lnTo>
                  <a:cubicBezTo>
                    <a:pt x="8644" y="5691"/>
                    <a:pt x="8668" y="5656"/>
                    <a:pt x="8668" y="5632"/>
                  </a:cubicBezTo>
                  <a:lnTo>
                    <a:pt x="8668" y="5572"/>
                  </a:lnTo>
                  <a:cubicBezTo>
                    <a:pt x="8763" y="5596"/>
                    <a:pt x="8870" y="5632"/>
                    <a:pt x="8977" y="5632"/>
                  </a:cubicBezTo>
                  <a:lnTo>
                    <a:pt x="9001" y="5632"/>
                  </a:lnTo>
                  <a:cubicBezTo>
                    <a:pt x="9120" y="5632"/>
                    <a:pt x="9239" y="5620"/>
                    <a:pt x="9347" y="5572"/>
                  </a:cubicBezTo>
                  <a:close/>
                  <a:moveTo>
                    <a:pt x="2108" y="5572"/>
                  </a:moveTo>
                  <a:lnTo>
                    <a:pt x="2108" y="5739"/>
                  </a:lnTo>
                  <a:cubicBezTo>
                    <a:pt x="2108" y="5798"/>
                    <a:pt x="2119" y="5834"/>
                    <a:pt x="2143" y="5882"/>
                  </a:cubicBezTo>
                  <a:lnTo>
                    <a:pt x="1965" y="6013"/>
                  </a:lnTo>
                  <a:cubicBezTo>
                    <a:pt x="1899" y="6084"/>
                    <a:pt x="1816" y="6120"/>
                    <a:pt x="1731" y="6120"/>
                  </a:cubicBezTo>
                  <a:cubicBezTo>
                    <a:pt x="1646" y="6120"/>
                    <a:pt x="1560" y="6084"/>
                    <a:pt x="1488" y="6013"/>
                  </a:cubicBezTo>
                  <a:lnTo>
                    <a:pt x="1346" y="5882"/>
                  </a:lnTo>
                  <a:cubicBezTo>
                    <a:pt x="1369" y="5834"/>
                    <a:pt x="1381" y="5775"/>
                    <a:pt x="1381" y="5739"/>
                  </a:cubicBezTo>
                  <a:lnTo>
                    <a:pt x="1381" y="5572"/>
                  </a:lnTo>
                  <a:cubicBezTo>
                    <a:pt x="1488" y="5596"/>
                    <a:pt x="1607" y="5632"/>
                    <a:pt x="1750" y="5632"/>
                  </a:cubicBezTo>
                  <a:cubicBezTo>
                    <a:pt x="1857" y="5632"/>
                    <a:pt x="1977" y="5608"/>
                    <a:pt x="2108" y="5572"/>
                  </a:cubicBezTo>
                  <a:close/>
                  <a:moveTo>
                    <a:pt x="4465" y="5298"/>
                  </a:moveTo>
                  <a:lnTo>
                    <a:pt x="5215" y="5810"/>
                  </a:lnTo>
                  <a:lnTo>
                    <a:pt x="4810" y="6215"/>
                  </a:lnTo>
                  <a:lnTo>
                    <a:pt x="4798" y="6215"/>
                  </a:lnTo>
                  <a:lnTo>
                    <a:pt x="4310" y="5465"/>
                  </a:lnTo>
                  <a:lnTo>
                    <a:pt x="4465" y="5298"/>
                  </a:lnTo>
                  <a:close/>
                  <a:moveTo>
                    <a:pt x="6429" y="5298"/>
                  </a:moveTo>
                  <a:lnTo>
                    <a:pt x="6596" y="5465"/>
                  </a:lnTo>
                  <a:lnTo>
                    <a:pt x="6108" y="6215"/>
                  </a:lnTo>
                  <a:lnTo>
                    <a:pt x="6096" y="6215"/>
                  </a:lnTo>
                  <a:lnTo>
                    <a:pt x="5691" y="5810"/>
                  </a:lnTo>
                  <a:lnTo>
                    <a:pt x="6429" y="5298"/>
                  </a:lnTo>
                  <a:close/>
                  <a:moveTo>
                    <a:pt x="4905" y="0"/>
                  </a:moveTo>
                  <a:cubicBezTo>
                    <a:pt x="4072" y="0"/>
                    <a:pt x="3381" y="691"/>
                    <a:pt x="3381" y="1524"/>
                  </a:cubicBezTo>
                  <a:lnTo>
                    <a:pt x="3381" y="1869"/>
                  </a:lnTo>
                  <a:cubicBezTo>
                    <a:pt x="3381" y="2131"/>
                    <a:pt x="3441" y="2381"/>
                    <a:pt x="3548" y="2643"/>
                  </a:cubicBezTo>
                  <a:lnTo>
                    <a:pt x="3548" y="3000"/>
                  </a:lnTo>
                  <a:cubicBezTo>
                    <a:pt x="3548" y="3596"/>
                    <a:pt x="3810" y="4132"/>
                    <a:pt x="4227" y="4465"/>
                  </a:cubicBezTo>
                  <a:lnTo>
                    <a:pt x="4227" y="5001"/>
                  </a:lnTo>
                  <a:lnTo>
                    <a:pt x="3929" y="5322"/>
                  </a:lnTo>
                  <a:cubicBezTo>
                    <a:pt x="3905" y="5346"/>
                    <a:pt x="3893" y="5394"/>
                    <a:pt x="3893" y="5441"/>
                  </a:cubicBezTo>
                  <a:lnTo>
                    <a:pt x="2905" y="5798"/>
                  </a:lnTo>
                  <a:cubicBezTo>
                    <a:pt x="2834" y="5822"/>
                    <a:pt x="2774" y="5858"/>
                    <a:pt x="2715" y="5894"/>
                  </a:cubicBezTo>
                  <a:lnTo>
                    <a:pt x="2560" y="5822"/>
                  </a:lnTo>
                  <a:cubicBezTo>
                    <a:pt x="3024" y="5632"/>
                    <a:pt x="3155" y="5346"/>
                    <a:pt x="3179" y="5334"/>
                  </a:cubicBezTo>
                  <a:cubicBezTo>
                    <a:pt x="3203" y="5286"/>
                    <a:pt x="3203" y="5227"/>
                    <a:pt x="3179" y="5179"/>
                  </a:cubicBezTo>
                  <a:cubicBezTo>
                    <a:pt x="3060" y="4965"/>
                    <a:pt x="3036" y="4524"/>
                    <a:pt x="3036" y="4203"/>
                  </a:cubicBezTo>
                  <a:cubicBezTo>
                    <a:pt x="3036" y="4084"/>
                    <a:pt x="3036" y="3977"/>
                    <a:pt x="3024" y="3893"/>
                  </a:cubicBezTo>
                  <a:cubicBezTo>
                    <a:pt x="2965" y="3131"/>
                    <a:pt x="2405" y="2548"/>
                    <a:pt x="1691" y="2548"/>
                  </a:cubicBezTo>
                  <a:cubicBezTo>
                    <a:pt x="976" y="2548"/>
                    <a:pt x="393" y="3131"/>
                    <a:pt x="345" y="3893"/>
                  </a:cubicBezTo>
                  <a:cubicBezTo>
                    <a:pt x="345" y="3977"/>
                    <a:pt x="333" y="4084"/>
                    <a:pt x="333" y="4203"/>
                  </a:cubicBezTo>
                  <a:cubicBezTo>
                    <a:pt x="322" y="4548"/>
                    <a:pt x="298" y="4965"/>
                    <a:pt x="203" y="5179"/>
                  </a:cubicBezTo>
                  <a:cubicBezTo>
                    <a:pt x="167" y="5227"/>
                    <a:pt x="167" y="5286"/>
                    <a:pt x="203" y="5334"/>
                  </a:cubicBezTo>
                  <a:cubicBezTo>
                    <a:pt x="203" y="5346"/>
                    <a:pt x="345" y="5632"/>
                    <a:pt x="810" y="5822"/>
                  </a:cubicBezTo>
                  <a:lnTo>
                    <a:pt x="369" y="6037"/>
                  </a:lnTo>
                  <a:cubicBezTo>
                    <a:pt x="155" y="6156"/>
                    <a:pt x="0" y="6370"/>
                    <a:pt x="0" y="6632"/>
                  </a:cubicBezTo>
                  <a:lnTo>
                    <a:pt x="0" y="7799"/>
                  </a:lnTo>
                  <a:cubicBezTo>
                    <a:pt x="0" y="7894"/>
                    <a:pt x="72" y="7965"/>
                    <a:pt x="167" y="7965"/>
                  </a:cubicBezTo>
                  <a:cubicBezTo>
                    <a:pt x="250" y="7965"/>
                    <a:pt x="333" y="7894"/>
                    <a:pt x="333" y="7799"/>
                  </a:cubicBezTo>
                  <a:lnTo>
                    <a:pt x="333" y="6632"/>
                  </a:lnTo>
                  <a:cubicBezTo>
                    <a:pt x="333" y="6489"/>
                    <a:pt x="405" y="6370"/>
                    <a:pt x="524" y="6310"/>
                  </a:cubicBezTo>
                  <a:lnTo>
                    <a:pt x="1060" y="6048"/>
                  </a:lnTo>
                  <a:lnTo>
                    <a:pt x="1238" y="6227"/>
                  </a:lnTo>
                  <a:cubicBezTo>
                    <a:pt x="1369" y="6346"/>
                    <a:pt x="1536" y="6406"/>
                    <a:pt x="1703" y="6406"/>
                  </a:cubicBezTo>
                  <a:cubicBezTo>
                    <a:pt x="1857" y="6406"/>
                    <a:pt x="2024" y="6346"/>
                    <a:pt x="2155" y="6227"/>
                  </a:cubicBezTo>
                  <a:lnTo>
                    <a:pt x="2334" y="6048"/>
                  </a:lnTo>
                  <a:lnTo>
                    <a:pt x="2512" y="6132"/>
                  </a:lnTo>
                  <a:cubicBezTo>
                    <a:pt x="2441" y="6275"/>
                    <a:pt x="2381" y="6418"/>
                    <a:pt x="2381" y="6584"/>
                  </a:cubicBezTo>
                  <a:lnTo>
                    <a:pt x="2381" y="7799"/>
                  </a:lnTo>
                  <a:cubicBezTo>
                    <a:pt x="2381" y="7894"/>
                    <a:pt x="2453" y="7965"/>
                    <a:pt x="2548" y="7965"/>
                  </a:cubicBezTo>
                  <a:cubicBezTo>
                    <a:pt x="2631" y="7965"/>
                    <a:pt x="2715" y="7894"/>
                    <a:pt x="2715" y="7799"/>
                  </a:cubicBezTo>
                  <a:lnTo>
                    <a:pt x="2715" y="6584"/>
                  </a:lnTo>
                  <a:cubicBezTo>
                    <a:pt x="2715" y="6358"/>
                    <a:pt x="2846" y="6167"/>
                    <a:pt x="3048" y="6096"/>
                  </a:cubicBezTo>
                  <a:lnTo>
                    <a:pt x="4084" y="5715"/>
                  </a:lnTo>
                  <a:lnTo>
                    <a:pt x="4513" y="6358"/>
                  </a:lnTo>
                  <a:cubicBezTo>
                    <a:pt x="4572" y="6453"/>
                    <a:pt x="4655" y="6489"/>
                    <a:pt x="4751" y="6513"/>
                  </a:cubicBezTo>
                  <a:lnTo>
                    <a:pt x="4775" y="6513"/>
                  </a:lnTo>
                  <a:cubicBezTo>
                    <a:pt x="4870" y="6513"/>
                    <a:pt x="4941" y="6477"/>
                    <a:pt x="5013" y="6418"/>
                  </a:cubicBezTo>
                  <a:lnTo>
                    <a:pt x="5286" y="6156"/>
                  </a:lnTo>
                  <a:lnTo>
                    <a:pt x="5286" y="7799"/>
                  </a:lnTo>
                  <a:cubicBezTo>
                    <a:pt x="5286" y="7894"/>
                    <a:pt x="5358" y="7965"/>
                    <a:pt x="5453" y="7965"/>
                  </a:cubicBezTo>
                  <a:cubicBezTo>
                    <a:pt x="5537" y="7965"/>
                    <a:pt x="5608" y="7894"/>
                    <a:pt x="5608" y="7799"/>
                  </a:cubicBezTo>
                  <a:lnTo>
                    <a:pt x="5608" y="6156"/>
                  </a:lnTo>
                  <a:lnTo>
                    <a:pt x="5882" y="6418"/>
                  </a:lnTo>
                  <a:cubicBezTo>
                    <a:pt x="5941" y="6477"/>
                    <a:pt x="6025" y="6513"/>
                    <a:pt x="6120" y="6513"/>
                  </a:cubicBezTo>
                  <a:lnTo>
                    <a:pt x="6144" y="6513"/>
                  </a:lnTo>
                  <a:cubicBezTo>
                    <a:pt x="6251" y="6489"/>
                    <a:pt x="6322" y="6453"/>
                    <a:pt x="6382" y="6358"/>
                  </a:cubicBezTo>
                  <a:lnTo>
                    <a:pt x="6822" y="5715"/>
                  </a:lnTo>
                  <a:lnTo>
                    <a:pt x="7846" y="6096"/>
                  </a:lnTo>
                  <a:cubicBezTo>
                    <a:pt x="8049" y="6167"/>
                    <a:pt x="8192" y="6358"/>
                    <a:pt x="8192" y="6584"/>
                  </a:cubicBezTo>
                  <a:lnTo>
                    <a:pt x="8192" y="7799"/>
                  </a:lnTo>
                  <a:cubicBezTo>
                    <a:pt x="8192" y="7894"/>
                    <a:pt x="8263" y="7965"/>
                    <a:pt x="8346" y="7965"/>
                  </a:cubicBezTo>
                  <a:cubicBezTo>
                    <a:pt x="8442" y="7965"/>
                    <a:pt x="8513" y="7894"/>
                    <a:pt x="8513" y="7799"/>
                  </a:cubicBezTo>
                  <a:lnTo>
                    <a:pt x="8513" y="6584"/>
                  </a:lnTo>
                  <a:cubicBezTo>
                    <a:pt x="8513" y="6358"/>
                    <a:pt x="8430" y="6156"/>
                    <a:pt x="8275" y="6001"/>
                  </a:cubicBezTo>
                  <a:lnTo>
                    <a:pt x="8323" y="5989"/>
                  </a:lnTo>
                  <a:cubicBezTo>
                    <a:pt x="8370" y="5977"/>
                    <a:pt x="8406" y="5953"/>
                    <a:pt x="8465" y="5929"/>
                  </a:cubicBezTo>
                  <a:lnTo>
                    <a:pt x="8870" y="6334"/>
                  </a:lnTo>
                  <a:lnTo>
                    <a:pt x="8870" y="7787"/>
                  </a:lnTo>
                  <a:cubicBezTo>
                    <a:pt x="8870" y="7882"/>
                    <a:pt x="8942" y="7953"/>
                    <a:pt x="9037" y="7953"/>
                  </a:cubicBezTo>
                  <a:cubicBezTo>
                    <a:pt x="9120" y="7953"/>
                    <a:pt x="9204" y="7882"/>
                    <a:pt x="9204" y="7787"/>
                  </a:cubicBezTo>
                  <a:lnTo>
                    <a:pt x="9204" y="6334"/>
                  </a:lnTo>
                  <a:lnTo>
                    <a:pt x="9597" y="5929"/>
                  </a:lnTo>
                  <a:cubicBezTo>
                    <a:pt x="9620" y="5941"/>
                    <a:pt x="9644" y="5941"/>
                    <a:pt x="9680" y="5953"/>
                  </a:cubicBezTo>
                  <a:lnTo>
                    <a:pt x="10335" y="6156"/>
                  </a:lnTo>
                  <a:cubicBezTo>
                    <a:pt x="10478" y="6191"/>
                    <a:pt x="10585" y="6334"/>
                    <a:pt x="10585" y="6489"/>
                  </a:cubicBezTo>
                  <a:lnTo>
                    <a:pt x="10585" y="7799"/>
                  </a:lnTo>
                  <a:cubicBezTo>
                    <a:pt x="10585" y="7894"/>
                    <a:pt x="10656" y="7965"/>
                    <a:pt x="10751" y="7965"/>
                  </a:cubicBezTo>
                  <a:cubicBezTo>
                    <a:pt x="10835" y="7965"/>
                    <a:pt x="10906" y="7894"/>
                    <a:pt x="10906" y="7799"/>
                  </a:cubicBezTo>
                  <a:lnTo>
                    <a:pt x="10906" y="6489"/>
                  </a:lnTo>
                  <a:cubicBezTo>
                    <a:pt x="10871" y="6227"/>
                    <a:pt x="10656" y="5953"/>
                    <a:pt x="10382" y="5870"/>
                  </a:cubicBezTo>
                  <a:lnTo>
                    <a:pt x="9716" y="5679"/>
                  </a:lnTo>
                  <a:cubicBezTo>
                    <a:pt x="9692" y="5656"/>
                    <a:pt x="9680" y="5644"/>
                    <a:pt x="9680" y="5620"/>
                  </a:cubicBezTo>
                  <a:lnTo>
                    <a:pt x="9680" y="5394"/>
                  </a:lnTo>
                  <a:cubicBezTo>
                    <a:pt x="9739" y="5358"/>
                    <a:pt x="9787" y="5322"/>
                    <a:pt x="9823" y="5275"/>
                  </a:cubicBezTo>
                  <a:cubicBezTo>
                    <a:pt x="10049" y="5048"/>
                    <a:pt x="10180" y="4751"/>
                    <a:pt x="10180" y="4429"/>
                  </a:cubicBezTo>
                  <a:lnTo>
                    <a:pt x="10180" y="4132"/>
                  </a:lnTo>
                  <a:lnTo>
                    <a:pt x="10239" y="3989"/>
                  </a:lnTo>
                  <a:cubicBezTo>
                    <a:pt x="10323" y="3858"/>
                    <a:pt x="10347" y="3691"/>
                    <a:pt x="10347" y="3548"/>
                  </a:cubicBezTo>
                  <a:lnTo>
                    <a:pt x="10347" y="2727"/>
                  </a:lnTo>
                  <a:cubicBezTo>
                    <a:pt x="10347" y="2643"/>
                    <a:pt x="10275" y="2560"/>
                    <a:pt x="10180" y="2560"/>
                  </a:cubicBezTo>
                  <a:lnTo>
                    <a:pt x="8656" y="2560"/>
                  </a:lnTo>
                  <a:cubicBezTo>
                    <a:pt x="8096" y="2560"/>
                    <a:pt x="7644" y="3012"/>
                    <a:pt x="7644" y="3572"/>
                  </a:cubicBezTo>
                  <a:lnTo>
                    <a:pt x="7644" y="3596"/>
                  </a:lnTo>
                  <a:cubicBezTo>
                    <a:pt x="7644" y="3727"/>
                    <a:pt x="7668" y="3846"/>
                    <a:pt x="7727" y="3965"/>
                  </a:cubicBezTo>
                  <a:lnTo>
                    <a:pt x="7799" y="4132"/>
                  </a:lnTo>
                  <a:lnTo>
                    <a:pt x="7799" y="4382"/>
                  </a:lnTo>
                  <a:cubicBezTo>
                    <a:pt x="7799" y="4798"/>
                    <a:pt x="8013" y="5155"/>
                    <a:pt x="8311" y="5382"/>
                  </a:cubicBezTo>
                  <a:lnTo>
                    <a:pt x="8311" y="5596"/>
                  </a:lnTo>
                  <a:cubicBezTo>
                    <a:pt x="8311" y="5632"/>
                    <a:pt x="8311" y="5644"/>
                    <a:pt x="8180" y="5691"/>
                  </a:cubicBezTo>
                  <a:lnTo>
                    <a:pt x="7858" y="5775"/>
                  </a:lnTo>
                  <a:lnTo>
                    <a:pt x="6941" y="5441"/>
                  </a:lnTo>
                  <a:cubicBezTo>
                    <a:pt x="6941" y="5394"/>
                    <a:pt x="6930" y="5346"/>
                    <a:pt x="6894" y="5322"/>
                  </a:cubicBezTo>
                  <a:lnTo>
                    <a:pt x="6596" y="5001"/>
                  </a:lnTo>
                  <a:lnTo>
                    <a:pt x="6596" y="4489"/>
                  </a:lnTo>
                  <a:cubicBezTo>
                    <a:pt x="6632" y="4453"/>
                    <a:pt x="6656" y="4429"/>
                    <a:pt x="6691" y="4405"/>
                  </a:cubicBezTo>
                  <a:cubicBezTo>
                    <a:pt x="7061" y="4072"/>
                    <a:pt x="7263" y="3560"/>
                    <a:pt x="7263" y="3060"/>
                  </a:cubicBezTo>
                  <a:lnTo>
                    <a:pt x="7263" y="2643"/>
                  </a:lnTo>
                  <a:cubicBezTo>
                    <a:pt x="7382" y="2405"/>
                    <a:pt x="7430" y="2131"/>
                    <a:pt x="7430" y="1869"/>
                  </a:cubicBezTo>
                  <a:lnTo>
                    <a:pt x="7430" y="167"/>
                  </a:lnTo>
                  <a:cubicBezTo>
                    <a:pt x="7430" y="83"/>
                    <a:pt x="7358" y="0"/>
                    <a:pt x="726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0754;p93"/>
            <p:cNvSpPr/>
            <p:nvPr/>
          </p:nvSpPr>
          <p:spPr>
            <a:xfrm>
              <a:off x="5645669" y="3625759"/>
              <a:ext cx="10248" cy="42872"/>
            </a:xfrm>
            <a:custGeom>
              <a:avLst/>
              <a:gdLst/>
              <a:ahLst/>
              <a:cxnLst/>
              <a:rect l="l" t="t" r="r" b="b"/>
              <a:pathLst>
                <a:path w="322" h="1347" extrusionOk="0">
                  <a:moveTo>
                    <a:pt x="167" y="1"/>
                  </a:moveTo>
                  <a:cubicBezTo>
                    <a:pt x="72" y="1"/>
                    <a:pt x="0" y="72"/>
                    <a:pt x="0" y="167"/>
                  </a:cubicBezTo>
                  <a:lnTo>
                    <a:pt x="0" y="1179"/>
                  </a:lnTo>
                  <a:cubicBezTo>
                    <a:pt x="0" y="1263"/>
                    <a:pt x="72" y="1346"/>
                    <a:pt x="167" y="1346"/>
                  </a:cubicBezTo>
                  <a:cubicBezTo>
                    <a:pt x="251" y="1346"/>
                    <a:pt x="322" y="1263"/>
                    <a:pt x="322" y="1179"/>
                  </a:cubicBezTo>
                  <a:lnTo>
                    <a:pt x="322" y="167"/>
                  </a:lnTo>
                  <a:cubicBezTo>
                    <a:pt x="322" y="60"/>
                    <a:pt x="251" y="1"/>
                    <a:pt x="16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0755;p93"/>
            <p:cNvSpPr/>
            <p:nvPr/>
          </p:nvSpPr>
          <p:spPr>
            <a:xfrm>
              <a:off x="5462247" y="3461115"/>
              <a:ext cx="86825" cy="29759"/>
            </a:xfrm>
            <a:custGeom>
              <a:avLst/>
              <a:gdLst/>
              <a:ahLst/>
              <a:cxnLst/>
              <a:rect l="l" t="t" r="r" b="b"/>
              <a:pathLst>
                <a:path w="2728" h="935" extrusionOk="0">
                  <a:moveTo>
                    <a:pt x="1094" y="0"/>
                  </a:moveTo>
                  <a:cubicBezTo>
                    <a:pt x="768" y="0"/>
                    <a:pt x="473" y="35"/>
                    <a:pt x="287" y="66"/>
                  </a:cubicBezTo>
                  <a:cubicBezTo>
                    <a:pt x="120" y="102"/>
                    <a:pt x="1" y="233"/>
                    <a:pt x="1" y="399"/>
                  </a:cubicBezTo>
                  <a:lnTo>
                    <a:pt x="1" y="768"/>
                  </a:lnTo>
                  <a:cubicBezTo>
                    <a:pt x="1" y="864"/>
                    <a:pt x="72" y="935"/>
                    <a:pt x="168" y="935"/>
                  </a:cubicBezTo>
                  <a:cubicBezTo>
                    <a:pt x="251" y="935"/>
                    <a:pt x="322" y="864"/>
                    <a:pt x="322" y="768"/>
                  </a:cubicBezTo>
                  <a:lnTo>
                    <a:pt x="322" y="399"/>
                  </a:lnTo>
                  <a:cubicBezTo>
                    <a:pt x="322" y="399"/>
                    <a:pt x="322" y="387"/>
                    <a:pt x="346" y="387"/>
                  </a:cubicBezTo>
                  <a:cubicBezTo>
                    <a:pt x="498" y="361"/>
                    <a:pt x="764" y="327"/>
                    <a:pt x="1063" y="327"/>
                  </a:cubicBezTo>
                  <a:cubicBezTo>
                    <a:pt x="1162" y="327"/>
                    <a:pt x="1266" y="331"/>
                    <a:pt x="1370" y="340"/>
                  </a:cubicBezTo>
                  <a:cubicBezTo>
                    <a:pt x="1858" y="364"/>
                    <a:pt x="2215" y="506"/>
                    <a:pt x="2442" y="709"/>
                  </a:cubicBezTo>
                  <a:cubicBezTo>
                    <a:pt x="2471" y="739"/>
                    <a:pt x="2513" y="753"/>
                    <a:pt x="2555" y="753"/>
                  </a:cubicBezTo>
                  <a:cubicBezTo>
                    <a:pt x="2596" y="753"/>
                    <a:pt x="2638" y="739"/>
                    <a:pt x="2668" y="709"/>
                  </a:cubicBezTo>
                  <a:cubicBezTo>
                    <a:pt x="2727" y="637"/>
                    <a:pt x="2727" y="530"/>
                    <a:pt x="2656" y="471"/>
                  </a:cubicBezTo>
                  <a:cubicBezTo>
                    <a:pt x="2283" y="97"/>
                    <a:pt x="1643" y="0"/>
                    <a:pt x="10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0756;p93"/>
            <p:cNvSpPr/>
            <p:nvPr/>
          </p:nvSpPr>
          <p:spPr>
            <a:xfrm>
              <a:off x="5441050" y="3636389"/>
              <a:ext cx="10248" cy="32241"/>
            </a:xfrm>
            <a:custGeom>
              <a:avLst/>
              <a:gdLst/>
              <a:ahLst/>
              <a:cxnLst/>
              <a:rect l="l" t="t" r="r" b="b"/>
              <a:pathLst>
                <a:path w="322" h="1013" extrusionOk="0">
                  <a:moveTo>
                    <a:pt x="167" y="0"/>
                  </a:moveTo>
                  <a:cubicBezTo>
                    <a:pt x="72" y="0"/>
                    <a:pt x="0" y="71"/>
                    <a:pt x="0" y="155"/>
                  </a:cubicBezTo>
                  <a:lnTo>
                    <a:pt x="0" y="845"/>
                  </a:lnTo>
                  <a:cubicBezTo>
                    <a:pt x="0" y="929"/>
                    <a:pt x="72" y="1012"/>
                    <a:pt x="167" y="1012"/>
                  </a:cubicBezTo>
                  <a:cubicBezTo>
                    <a:pt x="250" y="1012"/>
                    <a:pt x="322" y="929"/>
                    <a:pt x="322" y="845"/>
                  </a:cubicBezTo>
                  <a:lnTo>
                    <a:pt x="322" y="155"/>
                  </a:lnTo>
                  <a:cubicBezTo>
                    <a:pt x="310" y="71"/>
                    <a:pt x="250" y="0"/>
                    <a:pt x="1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0757;p93"/>
            <p:cNvSpPr/>
            <p:nvPr/>
          </p:nvSpPr>
          <p:spPr>
            <a:xfrm>
              <a:off x="5559257" y="3636389"/>
              <a:ext cx="10662" cy="32241"/>
            </a:xfrm>
            <a:custGeom>
              <a:avLst/>
              <a:gdLst/>
              <a:ahLst/>
              <a:cxnLst/>
              <a:rect l="l" t="t" r="r" b="b"/>
              <a:pathLst>
                <a:path w="335" h="1013" extrusionOk="0">
                  <a:moveTo>
                    <a:pt x="168" y="0"/>
                  </a:moveTo>
                  <a:cubicBezTo>
                    <a:pt x="84" y="0"/>
                    <a:pt x="1" y="71"/>
                    <a:pt x="1" y="155"/>
                  </a:cubicBezTo>
                  <a:lnTo>
                    <a:pt x="1" y="845"/>
                  </a:lnTo>
                  <a:cubicBezTo>
                    <a:pt x="1" y="929"/>
                    <a:pt x="84" y="1012"/>
                    <a:pt x="168" y="1012"/>
                  </a:cubicBezTo>
                  <a:cubicBezTo>
                    <a:pt x="263" y="1012"/>
                    <a:pt x="334" y="929"/>
                    <a:pt x="334" y="845"/>
                  </a:cubicBezTo>
                  <a:lnTo>
                    <a:pt x="334" y="155"/>
                  </a:lnTo>
                  <a:cubicBezTo>
                    <a:pt x="334" y="71"/>
                    <a:pt x="263" y="0"/>
                    <a:pt x="1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4" name="Google Shape;10900;p93"/>
          <p:cNvSpPr/>
          <p:nvPr/>
        </p:nvSpPr>
        <p:spPr>
          <a:xfrm>
            <a:off x="5820669" y="3417748"/>
            <a:ext cx="678175" cy="565758"/>
          </a:xfrm>
          <a:custGeom>
            <a:avLst/>
            <a:gdLst/>
            <a:ahLst/>
            <a:cxnLst/>
            <a:rect l="l" t="t" r="r" b="b"/>
            <a:pathLst>
              <a:path w="10919" h="9109" extrusionOk="0">
                <a:moveTo>
                  <a:pt x="2917" y="310"/>
                </a:moveTo>
                <a:cubicBezTo>
                  <a:pt x="3119" y="310"/>
                  <a:pt x="3286" y="476"/>
                  <a:pt x="3286" y="679"/>
                </a:cubicBezTo>
                <a:lnTo>
                  <a:pt x="3286" y="1036"/>
                </a:lnTo>
                <a:cubicBezTo>
                  <a:pt x="3250" y="1322"/>
                  <a:pt x="3012" y="1560"/>
                  <a:pt x="2715" y="1560"/>
                </a:cubicBezTo>
                <a:cubicBezTo>
                  <a:pt x="2417" y="1560"/>
                  <a:pt x="2179" y="1322"/>
                  <a:pt x="2179" y="1024"/>
                </a:cubicBezTo>
                <a:lnTo>
                  <a:pt x="2179" y="679"/>
                </a:lnTo>
                <a:cubicBezTo>
                  <a:pt x="2179" y="476"/>
                  <a:pt x="2346" y="310"/>
                  <a:pt x="2560" y="310"/>
                </a:cubicBezTo>
                <a:close/>
                <a:moveTo>
                  <a:pt x="5715" y="310"/>
                </a:moveTo>
                <a:cubicBezTo>
                  <a:pt x="5917" y="310"/>
                  <a:pt x="6084" y="476"/>
                  <a:pt x="6084" y="679"/>
                </a:cubicBezTo>
                <a:lnTo>
                  <a:pt x="6084" y="1036"/>
                </a:lnTo>
                <a:cubicBezTo>
                  <a:pt x="6048" y="1322"/>
                  <a:pt x="5810" y="1560"/>
                  <a:pt x="5513" y="1560"/>
                </a:cubicBezTo>
                <a:cubicBezTo>
                  <a:pt x="5215" y="1560"/>
                  <a:pt x="4977" y="1322"/>
                  <a:pt x="4977" y="1024"/>
                </a:cubicBezTo>
                <a:lnTo>
                  <a:pt x="4977" y="679"/>
                </a:lnTo>
                <a:cubicBezTo>
                  <a:pt x="4977" y="476"/>
                  <a:pt x="5144" y="310"/>
                  <a:pt x="5358" y="310"/>
                </a:cubicBezTo>
                <a:close/>
                <a:moveTo>
                  <a:pt x="8513" y="310"/>
                </a:moveTo>
                <a:cubicBezTo>
                  <a:pt x="8715" y="310"/>
                  <a:pt x="8882" y="476"/>
                  <a:pt x="8882" y="679"/>
                </a:cubicBezTo>
                <a:lnTo>
                  <a:pt x="8882" y="1036"/>
                </a:lnTo>
                <a:cubicBezTo>
                  <a:pt x="8846" y="1322"/>
                  <a:pt x="8608" y="1560"/>
                  <a:pt x="8311" y="1560"/>
                </a:cubicBezTo>
                <a:cubicBezTo>
                  <a:pt x="8013" y="1560"/>
                  <a:pt x="7775" y="1322"/>
                  <a:pt x="7775" y="1024"/>
                </a:cubicBezTo>
                <a:lnTo>
                  <a:pt x="7775" y="679"/>
                </a:lnTo>
                <a:cubicBezTo>
                  <a:pt x="7775" y="476"/>
                  <a:pt x="7941" y="310"/>
                  <a:pt x="8156" y="310"/>
                </a:cubicBezTo>
                <a:close/>
                <a:moveTo>
                  <a:pt x="2893" y="1881"/>
                </a:moveTo>
                <a:lnTo>
                  <a:pt x="2893" y="1977"/>
                </a:lnTo>
                <a:cubicBezTo>
                  <a:pt x="2893" y="2036"/>
                  <a:pt x="2905" y="2096"/>
                  <a:pt x="2941" y="2143"/>
                </a:cubicBezTo>
                <a:lnTo>
                  <a:pt x="2715" y="2358"/>
                </a:lnTo>
                <a:lnTo>
                  <a:pt x="2691" y="2358"/>
                </a:lnTo>
                <a:lnTo>
                  <a:pt x="2465" y="2143"/>
                </a:lnTo>
                <a:cubicBezTo>
                  <a:pt x="2500" y="2096"/>
                  <a:pt x="2512" y="2036"/>
                  <a:pt x="2512" y="1977"/>
                </a:cubicBezTo>
                <a:lnTo>
                  <a:pt x="2512" y="1881"/>
                </a:lnTo>
                <a:close/>
                <a:moveTo>
                  <a:pt x="5715" y="1881"/>
                </a:moveTo>
                <a:lnTo>
                  <a:pt x="5715" y="1977"/>
                </a:lnTo>
                <a:cubicBezTo>
                  <a:pt x="5715" y="2036"/>
                  <a:pt x="5727" y="2096"/>
                  <a:pt x="5751" y="2143"/>
                </a:cubicBezTo>
                <a:lnTo>
                  <a:pt x="5536" y="2358"/>
                </a:lnTo>
                <a:lnTo>
                  <a:pt x="5501" y="2358"/>
                </a:lnTo>
                <a:lnTo>
                  <a:pt x="5274" y="2143"/>
                </a:lnTo>
                <a:cubicBezTo>
                  <a:pt x="5310" y="2096"/>
                  <a:pt x="5322" y="2036"/>
                  <a:pt x="5322" y="1977"/>
                </a:cubicBezTo>
                <a:lnTo>
                  <a:pt x="5322" y="1881"/>
                </a:lnTo>
                <a:close/>
                <a:moveTo>
                  <a:pt x="8501" y="1881"/>
                </a:moveTo>
                <a:lnTo>
                  <a:pt x="8501" y="1977"/>
                </a:lnTo>
                <a:cubicBezTo>
                  <a:pt x="8501" y="2036"/>
                  <a:pt x="8525" y="2096"/>
                  <a:pt x="8549" y="2143"/>
                </a:cubicBezTo>
                <a:lnTo>
                  <a:pt x="8334" y="2358"/>
                </a:lnTo>
                <a:lnTo>
                  <a:pt x="8299" y="2358"/>
                </a:lnTo>
                <a:lnTo>
                  <a:pt x="8072" y="2143"/>
                </a:lnTo>
                <a:cubicBezTo>
                  <a:pt x="8108" y="2096"/>
                  <a:pt x="8120" y="2036"/>
                  <a:pt x="8120" y="1977"/>
                </a:cubicBezTo>
                <a:lnTo>
                  <a:pt x="8120" y="1881"/>
                </a:lnTo>
                <a:close/>
                <a:moveTo>
                  <a:pt x="9906" y="3286"/>
                </a:moveTo>
                <a:cubicBezTo>
                  <a:pt x="10120" y="3286"/>
                  <a:pt x="10275" y="3453"/>
                  <a:pt x="10275" y="3655"/>
                </a:cubicBezTo>
                <a:lnTo>
                  <a:pt x="10275" y="4012"/>
                </a:lnTo>
                <a:cubicBezTo>
                  <a:pt x="10263" y="4298"/>
                  <a:pt x="10013" y="4536"/>
                  <a:pt x="9716" y="4536"/>
                </a:cubicBezTo>
                <a:cubicBezTo>
                  <a:pt x="9418" y="4536"/>
                  <a:pt x="9180" y="4298"/>
                  <a:pt x="9180" y="4001"/>
                </a:cubicBezTo>
                <a:lnTo>
                  <a:pt x="9180" y="3655"/>
                </a:lnTo>
                <a:cubicBezTo>
                  <a:pt x="9180" y="3453"/>
                  <a:pt x="9346" y="3286"/>
                  <a:pt x="9549" y="3286"/>
                </a:cubicBezTo>
                <a:close/>
                <a:moveTo>
                  <a:pt x="1512" y="3286"/>
                </a:moveTo>
                <a:cubicBezTo>
                  <a:pt x="1691" y="3286"/>
                  <a:pt x="1857" y="3453"/>
                  <a:pt x="1857" y="3655"/>
                </a:cubicBezTo>
                <a:lnTo>
                  <a:pt x="1857" y="4012"/>
                </a:lnTo>
                <a:cubicBezTo>
                  <a:pt x="1857" y="4310"/>
                  <a:pt x="1619" y="4548"/>
                  <a:pt x="1322" y="4548"/>
                </a:cubicBezTo>
                <a:cubicBezTo>
                  <a:pt x="1024" y="4548"/>
                  <a:pt x="786" y="4310"/>
                  <a:pt x="786" y="4012"/>
                </a:cubicBezTo>
                <a:lnTo>
                  <a:pt x="786" y="3655"/>
                </a:lnTo>
                <a:cubicBezTo>
                  <a:pt x="786" y="3453"/>
                  <a:pt x="953" y="3286"/>
                  <a:pt x="1155" y="3286"/>
                </a:cubicBezTo>
                <a:close/>
                <a:moveTo>
                  <a:pt x="4310" y="3286"/>
                </a:moveTo>
                <a:cubicBezTo>
                  <a:pt x="4489" y="3286"/>
                  <a:pt x="4655" y="3453"/>
                  <a:pt x="4655" y="3655"/>
                </a:cubicBezTo>
                <a:lnTo>
                  <a:pt x="4655" y="4012"/>
                </a:lnTo>
                <a:cubicBezTo>
                  <a:pt x="4655" y="4310"/>
                  <a:pt x="4417" y="4548"/>
                  <a:pt x="4120" y="4548"/>
                </a:cubicBezTo>
                <a:cubicBezTo>
                  <a:pt x="3822" y="4548"/>
                  <a:pt x="3584" y="4310"/>
                  <a:pt x="3584" y="4012"/>
                </a:cubicBezTo>
                <a:lnTo>
                  <a:pt x="3584" y="3655"/>
                </a:lnTo>
                <a:cubicBezTo>
                  <a:pt x="3584" y="3453"/>
                  <a:pt x="3750" y="3286"/>
                  <a:pt x="3953" y="3286"/>
                </a:cubicBezTo>
                <a:close/>
                <a:moveTo>
                  <a:pt x="7108" y="3286"/>
                </a:moveTo>
                <a:cubicBezTo>
                  <a:pt x="7287" y="3286"/>
                  <a:pt x="7453" y="3453"/>
                  <a:pt x="7453" y="3655"/>
                </a:cubicBezTo>
                <a:lnTo>
                  <a:pt x="7453" y="4012"/>
                </a:lnTo>
                <a:cubicBezTo>
                  <a:pt x="7453" y="4310"/>
                  <a:pt x="7215" y="4548"/>
                  <a:pt x="6918" y="4548"/>
                </a:cubicBezTo>
                <a:cubicBezTo>
                  <a:pt x="6620" y="4548"/>
                  <a:pt x="6382" y="4310"/>
                  <a:pt x="6382" y="4012"/>
                </a:cubicBezTo>
                <a:lnTo>
                  <a:pt x="6382" y="3655"/>
                </a:lnTo>
                <a:cubicBezTo>
                  <a:pt x="6382" y="3453"/>
                  <a:pt x="6548" y="3286"/>
                  <a:pt x="6751" y="3286"/>
                </a:cubicBezTo>
                <a:close/>
                <a:moveTo>
                  <a:pt x="1500" y="4858"/>
                </a:moveTo>
                <a:lnTo>
                  <a:pt x="1500" y="4953"/>
                </a:lnTo>
                <a:cubicBezTo>
                  <a:pt x="1500" y="5013"/>
                  <a:pt x="1512" y="5072"/>
                  <a:pt x="1548" y="5120"/>
                </a:cubicBezTo>
                <a:lnTo>
                  <a:pt x="1322" y="5334"/>
                </a:lnTo>
                <a:lnTo>
                  <a:pt x="1286" y="5334"/>
                </a:lnTo>
                <a:lnTo>
                  <a:pt x="1072" y="5120"/>
                </a:lnTo>
                <a:cubicBezTo>
                  <a:pt x="1095" y="5072"/>
                  <a:pt x="1107" y="5013"/>
                  <a:pt x="1107" y="4953"/>
                </a:cubicBezTo>
                <a:lnTo>
                  <a:pt x="1107" y="4858"/>
                </a:lnTo>
                <a:close/>
                <a:moveTo>
                  <a:pt x="4298" y="4858"/>
                </a:moveTo>
                <a:lnTo>
                  <a:pt x="4298" y="4953"/>
                </a:lnTo>
                <a:cubicBezTo>
                  <a:pt x="4298" y="5013"/>
                  <a:pt x="4310" y="5072"/>
                  <a:pt x="4334" y="5120"/>
                </a:cubicBezTo>
                <a:lnTo>
                  <a:pt x="4120" y="5334"/>
                </a:lnTo>
                <a:lnTo>
                  <a:pt x="4084" y="5334"/>
                </a:lnTo>
                <a:lnTo>
                  <a:pt x="3870" y="5120"/>
                </a:lnTo>
                <a:cubicBezTo>
                  <a:pt x="3893" y="5072"/>
                  <a:pt x="3905" y="5013"/>
                  <a:pt x="3905" y="4953"/>
                </a:cubicBezTo>
                <a:lnTo>
                  <a:pt x="3905" y="4858"/>
                </a:lnTo>
                <a:close/>
                <a:moveTo>
                  <a:pt x="7108" y="4858"/>
                </a:moveTo>
                <a:lnTo>
                  <a:pt x="7108" y="4953"/>
                </a:lnTo>
                <a:cubicBezTo>
                  <a:pt x="7108" y="5013"/>
                  <a:pt x="7120" y="5072"/>
                  <a:pt x="7156" y="5120"/>
                </a:cubicBezTo>
                <a:lnTo>
                  <a:pt x="6929" y="5334"/>
                </a:lnTo>
                <a:lnTo>
                  <a:pt x="6906" y="5334"/>
                </a:lnTo>
                <a:lnTo>
                  <a:pt x="6679" y="5120"/>
                </a:lnTo>
                <a:cubicBezTo>
                  <a:pt x="6703" y="5072"/>
                  <a:pt x="6715" y="5013"/>
                  <a:pt x="6715" y="4953"/>
                </a:cubicBezTo>
                <a:lnTo>
                  <a:pt x="6715" y="4858"/>
                </a:lnTo>
                <a:close/>
                <a:moveTo>
                  <a:pt x="9906" y="4858"/>
                </a:moveTo>
                <a:lnTo>
                  <a:pt x="9906" y="4953"/>
                </a:lnTo>
                <a:cubicBezTo>
                  <a:pt x="9906" y="5013"/>
                  <a:pt x="9918" y="5072"/>
                  <a:pt x="9954" y="5120"/>
                </a:cubicBezTo>
                <a:lnTo>
                  <a:pt x="9727" y="5334"/>
                </a:lnTo>
                <a:lnTo>
                  <a:pt x="9704" y="5334"/>
                </a:lnTo>
                <a:lnTo>
                  <a:pt x="9477" y="5120"/>
                </a:lnTo>
                <a:cubicBezTo>
                  <a:pt x="9501" y="5072"/>
                  <a:pt x="9525" y="5013"/>
                  <a:pt x="9525" y="4953"/>
                </a:cubicBezTo>
                <a:lnTo>
                  <a:pt x="9525" y="4858"/>
                </a:lnTo>
                <a:close/>
                <a:moveTo>
                  <a:pt x="2453" y="0"/>
                </a:moveTo>
                <a:cubicBezTo>
                  <a:pt x="2084" y="0"/>
                  <a:pt x="1762" y="310"/>
                  <a:pt x="1762" y="679"/>
                </a:cubicBezTo>
                <a:lnTo>
                  <a:pt x="1762" y="1036"/>
                </a:lnTo>
                <a:cubicBezTo>
                  <a:pt x="1762" y="1322"/>
                  <a:pt x="1905" y="1572"/>
                  <a:pt x="2119" y="1726"/>
                </a:cubicBezTo>
                <a:lnTo>
                  <a:pt x="2119" y="1977"/>
                </a:lnTo>
                <a:cubicBezTo>
                  <a:pt x="2119" y="1977"/>
                  <a:pt x="2119" y="1988"/>
                  <a:pt x="2107" y="1988"/>
                </a:cubicBezTo>
                <a:lnTo>
                  <a:pt x="1691" y="2203"/>
                </a:lnTo>
                <a:cubicBezTo>
                  <a:pt x="1512" y="2286"/>
                  <a:pt x="1405" y="2465"/>
                  <a:pt x="1405" y="2655"/>
                </a:cubicBezTo>
                <a:lnTo>
                  <a:pt x="1405" y="2989"/>
                </a:lnTo>
                <a:lnTo>
                  <a:pt x="1036" y="2989"/>
                </a:lnTo>
                <a:cubicBezTo>
                  <a:pt x="667" y="2989"/>
                  <a:pt x="357" y="3298"/>
                  <a:pt x="357" y="3667"/>
                </a:cubicBezTo>
                <a:lnTo>
                  <a:pt x="357" y="4024"/>
                </a:lnTo>
                <a:cubicBezTo>
                  <a:pt x="357" y="4310"/>
                  <a:pt x="488" y="4560"/>
                  <a:pt x="714" y="4715"/>
                </a:cubicBezTo>
                <a:lnTo>
                  <a:pt x="714" y="4965"/>
                </a:lnTo>
                <a:cubicBezTo>
                  <a:pt x="714" y="4965"/>
                  <a:pt x="714" y="4977"/>
                  <a:pt x="691" y="4977"/>
                </a:cubicBezTo>
                <a:lnTo>
                  <a:pt x="274" y="5191"/>
                </a:lnTo>
                <a:cubicBezTo>
                  <a:pt x="95" y="5275"/>
                  <a:pt x="0" y="5453"/>
                  <a:pt x="0" y="5656"/>
                </a:cubicBezTo>
                <a:lnTo>
                  <a:pt x="0" y="7382"/>
                </a:lnTo>
                <a:cubicBezTo>
                  <a:pt x="0" y="7513"/>
                  <a:pt x="36" y="7644"/>
                  <a:pt x="119" y="7751"/>
                </a:cubicBezTo>
                <a:lnTo>
                  <a:pt x="298" y="8013"/>
                </a:lnTo>
                <a:cubicBezTo>
                  <a:pt x="333" y="8073"/>
                  <a:pt x="357" y="8156"/>
                  <a:pt x="357" y="8227"/>
                </a:cubicBezTo>
                <a:lnTo>
                  <a:pt x="357" y="8942"/>
                </a:lnTo>
                <a:cubicBezTo>
                  <a:pt x="357" y="9025"/>
                  <a:pt x="429" y="9108"/>
                  <a:pt x="512" y="9108"/>
                </a:cubicBezTo>
                <a:cubicBezTo>
                  <a:pt x="607" y="9108"/>
                  <a:pt x="679" y="9025"/>
                  <a:pt x="679" y="8942"/>
                </a:cubicBezTo>
                <a:lnTo>
                  <a:pt x="679" y="8227"/>
                </a:lnTo>
                <a:cubicBezTo>
                  <a:pt x="679" y="8096"/>
                  <a:pt x="631" y="7953"/>
                  <a:pt x="560" y="7858"/>
                </a:cubicBezTo>
                <a:lnTo>
                  <a:pt x="381" y="7584"/>
                </a:lnTo>
                <a:cubicBezTo>
                  <a:pt x="333" y="7525"/>
                  <a:pt x="321" y="7453"/>
                  <a:pt x="321" y="7382"/>
                </a:cubicBezTo>
                <a:lnTo>
                  <a:pt x="321" y="5656"/>
                </a:lnTo>
                <a:cubicBezTo>
                  <a:pt x="321" y="5572"/>
                  <a:pt x="369" y="5513"/>
                  <a:pt x="429" y="5477"/>
                </a:cubicBezTo>
                <a:lnTo>
                  <a:pt x="714" y="5322"/>
                </a:lnTo>
                <a:lnTo>
                  <a:pt x="976" y="5596"/>
                </a:lnTo>
                <a:cubicBezTo>
                  <a:pt x="1036" y="5656"/>
                  <a:pt x="1131" y="5691"/>
                  <a:pt x="1214" y="5691"/>
                </a:cubicBezTo>
                <a:cubicBezTo>
                  <a:pt x="1310" y="5691"/>
                  <a:pt x="1381" y="5667"/>
                  <a:pt x="1453" y="5596"/>
                </a:cubicBezTo>
                <a:lnTo>
                  <a:pt x="1726" y="5322"/>
                </a:lnTo>
                <a:lnTo>
                  <a:pt x="2000" y="5477"/>
                </a:lnTo>
                <a:cubicBezTo>
                  <a:pt x="2060" y="5501"/>
                  <a:pt x="2107" y="5572"/>
                  <a:pt x="2107" y="5656"/>
                </a:cubicBezTo>
                <a:lnTo>
                  <a:pt x="2107" y="7382"/>
                </a:lnTo>
                <a:cubicBezTo>
                  <a:pt x="2107" y="7453"/>
                  <a:pt x="2096" y="7525"/>
                  <a:pt x="2048" y="7584"/>
                </a:cubicBezTo>
                <a:lnTo>
                  <a:pt x="1869" y="7858"/>
                </a:lnTo>
                <a:cubicBezTo>
                  <a:pt x="1798" y="7977"/>
                  <a:pt x="1750" y="8096"/>
                  <a:pt x="1750" y="8227"/>
                </a:cubicBezTo>
                <a:lnTo>
                  <a:pt x="1750" y="8942"/>
                </a:lnTo>
                <a:cubicBezTo>
                  <a:pt x="1750" y="9025"/>
                  <a:pt x="1822" y="9108"/>
                  <a:pt x="1917" y="9108"/>
                </a:cubicBezTo>
                <a:cubicBezTo>
                  <a:pt x="2000" y="9108"/>
                  <a:pt x="2084" y="9025"/>
                  <a:pt x="2084" y="8942"/>
                </a:cubicBezTo>
                <a:lnTo>
                  <a:pt x="2084" y="8227"/>
                </a:lnTo>
                <a:cubicBezTo>
                  <a:pt x="2084" y="8156"/>
                  <a:pt x="2096" y="8073"/>
                  <a:pt x="2143" y="8013"/>
                </a:cubicBezTo>
                <a:lnTo>
                  <a:pt x="2322" y="7751"/>
                </a:lnTo>
                <a:cubicBezTo>
                  <a:pt x="2393" y="7632"/>
                  <a:pt x="2441" y="7513"/>
                  <a:pt x="2441" y="7382"/>
                </a:cubicBezTo>
                <a:lnTo>
                  <a:pt x="2441" y="5656"/>
                </a:lnTo>
                <a:cubicBezTo>
                  <a:pt x="2441" y="5453"/>
                  <a:pt x="2334" y="5275"/>
                  <a:pt x="2155" y="5191"/>
                </a:cubicBezTo>
                <a:lnTo>
                  <a:pt x="1738" y="4977"/>
                </a:lnTo>
                <a:lnTo>
                  <a:pt x="1726" y="4965"/>
                </a:lnTo>
                <a:lnTo>
                  <a:pt x="1726" y="4703"/>
                </a:lnTo>
                <a:cubicBezTo>
                  <a:pt x="1929" y="4536"/>
                  <a:pt x="2084" y="4298"/>
                  <a:pt x="2084" y="4012"/>
                </a:cubicBezTo>
                <a:lnTo>
                  <a:pt x="2084" y="3655"/>
                </a:lnTo>
                <a:cubicBezTo>
                  <a:pt x="2084" y="3405"/>
                  <a:pt x="1929" y="3179"/>
                  <a:pt x="1726" y="3060"/>
                </a:cubicBezTo>
                <a:lnTo>
                  <a:pt x="1726" y="2643"/>
                </a:lnTo>
                <a:cubicBezTo>
                  <a:pt x="1726" y="2572"/>
                  <a:pt x="1762" y="2512"/>
                  <a:pt x="1822" y="2465"/>
                </a:cubicBezTo>
                <a:lnTo>
                  <a:pt x="2107" y="2322"/>
                </a:lnTo>
                <a:lnTo>
                  <a:pt x="2381" y="2584"/>
                </a:lnTo>
                <a:cubicBezTo>
                  <a:pt x="2441" y="2643"/>
                  <a:pt x="2524" y="2691"/>
                  <a:pt x="2619" y="2691"/>
                </a:cubicBezTo>
                <a:cubicBezTo>
                  <a:pt x="2703" y="2691"/>
                  <a:pt x="2774" y="2655"/>
                  <a:pt x="2858" y="2584"/>
                </a:cubicBezTo>
                <a:lnTo>
                  <a:pt x="3119" y="2322"/>
                </a:lnTo>
                <a:lnTo>
                  <a:pt x="3405" y="2465"/>
                </a:lnTo>
                <a:cubicBezTo>
                  <a:pt x="3465" y="2500"/>
                  <a:pt x="3512" y="2572"/>
                  <a:pt x="3512" y="2643"/>
                </a:cubicBezTo>
                <a:lnTo>
                  <a:pt x="3512" y="3060"/>
                </a:lnTo>
                <a:cubicBezTo>
                  <a:pt x="3298" y="3179"/>
                  <a:pt x="3155" y="3405"/>
                  <a:pt x="3155" y="3655"/>
                </a:cubicBezTo>
                <a:lnTo>
                  <a:pt x="3155" y="4012"/>
                </a:lnTo>
                <a:cubicBezTo>
                  <a:pt x="3155" y="4298"/>
                  <a:pt x="3286" y="4548"/>
                  <a:pt x="3512" y="4703"/>
                </a:cubicBezTo>
                <a:lnTo>
                  <a:pt x="3512" y="4953"/>
                </a:lnTo>
                <a:cubicBezTo>
                  <a:pt x="3512" y="4953"/>
                  <a:pt x="3512" y="4965"/>
                  <a:pt x="3489" y="4965"/>
                </a:cubicBezTo>
                <a:lnTo>
                  <a:pt x="3072" y="5179"/>
                </a:lnTo>
                <a:cubicBezTo>
                  <a:pt x="2893" y="5263"/>
                  <a:pt x="2798" y="5441"/>
                  <a:pt x="2798" y="5632"/>
                </a:cubicBezTo>
                <a:lnTo>
                  <a:pt x="2798" y="7358"/>
                </a:lnTo>
                <a:cubicBezTo>
                  <a:pt x="2798" y="7501"/>
                  <a:pt x="2834" y="7632"/>
                  <a:pt x="2917" y="7739"/>
                </a:cubicBezTo>
                <a:lnTo>
                  <a:pt x="3096" y="8001"/>
                </a:lnTo>
                <a:cubicBezTo>
                  <a:pt x="3131" y="8061"/>
                  <a:pt x="3155" y="8132"/>
                  <a:pt x="3155" y="8215"/>
                </a:cubicBezTo>
                <a:lnTo>
                  <a:pt x="3155" y="8930"/>
                </a:lnTo>
                <a:cubicBezTo>
                  <a:pt x="3155" y="9013"/>
                  <a:pt x="3227" y="9085"/>
                  <a:pt x="3310" y="9085"/>
                </a:cubicBezTo>
                <a:cubicBezTo>
                  <a:pt x="3405" y="9085"/>
                  <a:pt x="3477" y="9013"/>
                  <a:pt x="3477" y="8930"/>
                </a:cubicBezTo>
                <a:lnTo>
                  <a:pt x="3477" y="8215"/>
                </a:lnTo>
                <a:cubicBezTo>
                  <a:pt x="3477" y="8073"/>
                  <a:pt x="3429" y="7942"/>
                  <a:pt x="3358" y="7834"/>
                </a:cubicBezTo>
                <a:lnTo>
                  <a:pt x="3179" y="7572"/>
                </a:lnTo>
                <a:cubicBezTo>
                  <a:pt x="3131" y="7513"/>
                  <a:pt x="3119" y="7441"/>
                  <a:pt x="3119" y="7358"/>
                </a:cubicBezTo>
                <a:lnTo>
                  <a:pt x="3119" y="5632"/>
                </a:lnTo>
                <a:cubicBezTo>
                  <a:pt x="3119" y="5560"/>
                  <a:pt x="3167" y="5501"/>
                  <a:pt x="3227" y="5453"/>
                </a:cubicBezTo>
                <a:lnTo>
                  <a:pt x="3512" y="5310"/>
                </a:lnTo>
                <a:lnTo>
                  <a:pt x="3774" y="5572"/>
                </a:lnTo>
                <a:cubicBezTo>
                  <a:pt x="3834" y="5632"/>
                  <a:pt x="3929" y="5679"/>
                  <a:pt x="4012" y="5679"/>
                </a:cubicBezTo>
                <a:cubicBezTo>
                  <a:pt x="4108" y="5679"/>
                  <a:pt x="4179" y="5656"/>
                  <a:pt x="4251" y="5572"/>
                </a:cubicBezTo>
                <a:lnTo>
                  <a:pt x="4524" y="5310"/>
                </a:lnTo>
                <a:lnTo>
                  <a:pt x="4798" y="5453"/>
                </a:lnTo>
                <a:cubicBezTo>
                  <a:pt x="4858" y="5489"/>
                  <a:pt x="4905" y="5560"/>
                  <a:pt x="4905" y="5632"/>
                </a:cubicBezTo>
                <a:lnTo>
                  <a:pt x="4905" y="7358"/>
                </a:lnTo>
                <a:cubicBezTo>
                  <a:pt x="4905" y="7441"/>
                  <a:pt x="4893" y="7513"/>
                  <a:pt x="4846" y="7572"/>
                </a:cubicBezTo>
                <a:lnTo>
                  <a:pt x="4667" y="7834"/>
                </a:lnTo>
                <a:cubicBezTo>
                  <a:pt x="4596" y="7953"/>
                  <a:pt x="4548" y="8073"/>
                  <a:pt x="4548" y="8215"/>
                </a:cubicBezTo>
                <a:lnTo>
                  <a:pt x="4548" y="8930"/>
                </a:lnTo>
                <a:cubicBezTo>
                  <a:pt x="4548" y="9013"/>
                  <a:pt x="4620" y="9085"/>
                  <a:pt x="4715" y="9085"/>
                </a:cubicBezTo>
                <a:cubicBezTo>
                  <a:pt x="4798" y="9085"/>
                  <a:pt x="4882" y="9013"/>
                  <a:pt x="4882" y="8930"/>
                </a:cubicBezTo>
                <a:lnTo>
                  <a:pt x="4882" y="8215"/>
                </a:lnTo>
                <a:cubicBezTo>
                  <a:pt x="4882" y="8132"/>
                  <a:pt x="4893" y="8061"/>
                  <a:pt x="4941" y="8001"/>
                </a:cubicBezTo>
                <a:lnTo>
                  <a:pt x="5120" y="7739"/>
                </a:lnTo>
                <a:cubicBezTo>
                  <a:pt x="5191" y="7620"/>
                  <a:pt x="5239" y="7501"/>
                  <a:pt x="5239" y="7358"/>
                </a:cubicBezTo>
                <a:lnTo>
                  <a:pt x="5239" y="5632"/>
                </a:lnTo>
                <a:cubicBezTo>
                  <a:pt x="5239" y="5441"/>
                  <a:pt x="5132" y="5263"/>
                  <a:pt x="4953" y="5179"/>
                </a:cubicBezTo>
                <a:lnTo>
                  <a:pt x="4536" y="4965"/>
                </a:lnTo>
                <a:lnTo>
                  <a:pt x="4524" y="4953"/>
                </a:lnTo>
                <a:lnTo>
                  <a:pt x="4524" y="4703"/>
                </a:lnTo>
                <a:cubicBezTo>
                  <a:pt x="4727" y="4536"/>
                  <a:pt x="4882" y="4298"/>
                  <a:pt x="4882" y="4012"/>
                </a:cubicBezTo>
                <a:lnTo>
                  <a:pt x="4882" y="3655"/>
                </a:lnTo>
                <a:cubicBezTo>
                  <a:pt x="4882" y="3405"/>
                  <a:pt x="4727" y="3179"/>
                  <a:pt x="4524" y="3060"/>
                </a:cubicBezTo>
                <a:lnTo>
                  <a:pt x="4524" y="2643"/>
                </a:lnTo>
                <a:cubicBezTo>
                  <a:pt x="4524" y="2572"/>
                  <a:pt x="4560" y="2512"/>
                  <a:pt x="4620" y="2465"/>
                </a:cubicBezTo>
                <a:lnTo>
                  <a:pt x="4905" y="2322"/>
                </a:lnTo>
                <a:lnTo>
                  <a:pt x="5179" y="2584"/>
                </a:lnTo>
                <a:cubicBezTo>
                  <a:pt x="5239" y="2643"/>
                  <a:pt x="5322" y="2691"/>
                  <a:pt x="5417" y="2691"/>
                </a:cubicBezTo>
                <a:cubicBezTo>
                  <a:pt x="5501" y="2691"/>
                  <a:pt x="5572" y="2655"/>
                  <a:pt x="5655" y="2584"/>
                </a:cubicBezTo>
                <a:lnTo>
                  <a:pt x="5917" y="2322"/>
                </a:lnTo>
                <a:lnTo>
                  <a:pt x="6203" y="2465"/>
                </a:lnTo>
                <a:cubicBezTo>
                  <a:pt x="6263" y="2500"/>
                  <a:pt x="6310" y="2572"/>
                  <a:pt x="6310" y="2643"/>
                </a:cubicBezTo>
                <a:lnTo>
                  <a:pt x="6310" y="3060"/>
                </a:lnTo>
                <a:cubicBezTo>
                  <a:pt x="6096" y="3179"/>
                  <a:pt x="5953" y="3405"/>
                  <a:pt x="5953" y="3655"/>
                </a:cubicBezTo>
                <a:lnTo>
                  <a:pt x="5953" y="4012"/>
                </a:lnTo>
                <a:cubicBezTo>
                  <a:pt x="5953" y="4298"/>
                  <a:pt x="6084" y="4548"/>
                  <a:pt x="6310" y="4703"/>
                </a:cubicBezTo>
                <a:lnTo>
                  <a:pt x="6310" y="4953"/>
                </a:lnTo>
                <a:cubicBezTo>
                  <a:pt x="6310" y="4953"/>
                  <a:pt x="6310" y="4965"/>
                  <a:pt x="6287" y="4965"/>
                </a:cubicBezTo>
                <a:lnTo>
                  <a:pt x="5870" y="5179"/>
                </a:lnTo>
                <a:cubicBezTo>
                  <a:pt x="5691" y="5263"/>
                  <a:pt x="5596" y="5441"/>
                  <a:pt x="5596" y="5632"/>
                </a:cubicBezTo>
                <a:lnTo>
                  <a:pt x="5596" y="7358"/>
                </a:lnTo>
                <a:cubicBezTo>
                  <a:pt x="5596" y="7501"/>
                  <a:pt x="5632" y="7632"/>
                  <a:pt x="5715" y="7739"/>
                </a:cubicBezTo>
                <a:lnTo>
                  <a:pt x="5894" y="8001"/>
                </a:lnTo>
                <a:cubicBezTo>
                  <a:pt x="5929" y="8061"/>
                  <a:pt x="5953" y="8132"/>
                  <a:pt x="5953" y="8215"/>
                </a:cubicBezTo>
                <a:lnTo>
                  <a:pt x="5953" y="8930"/>
                </a:lnTo>
                <a:cubicBezTo>
                  <a:pt x="5953" y="9013"/>
                  <a:pt x="6025" y="9085"/>
                  <a:pt x="6108" y="9085"/>
                </a:cubicBezTo>
                <a:cubicBezTo>
                  <a:pt x="6203" y="9085"/>
                  <a:pt x="6275" y="9013"/>
                  <a:pt x="6275" y="8930"/>
                </a:cubicBezTo>
                <a:lnTo>
                  <a:pt x="6275" y="8215"/>
                </a:lnTo>
                <a:cubicBezTo>
                  <a:pt x="6275" y="8073"/>
                  <a:pt x="6227" y="7942"/>
                  <a:pt x="6156" y="7834"/>
                </a:cubicBezTo>
                <a:lnTo>
                  <a:pt x="5977" y="7572"/>
                </a:lnTo>
                <a:cubicBezTo>
                  <a:pt x="5929" y="7513"/>
                  <a:pt x="5917" y="7441"/>
                  <a:pt x="5917" y="7358"/>
                </a:cubicBezTo>
                <a:lnTo>
                  <a:pt x="5917" y="5632"/>
                </a:lnTo>
                <a:cubicBezTo>
                  <a:pt x="5917" y="5560"/>
                  <a:pt x="5965" y="5501"/>
                  <a:pt x="6025" y="5453"/>
                </a:cubicBezTo>
                <a:lnTo>
                  <a:pt x="6310" y="5310"/>
                </a:lnTo>
                <a:lnTo>
                  <a:pt x="6572" y="5572"/>
                </a:lnTo>
                <a:cubicBezTo>
                  <a:pt x="6632" y="5632"/>
                  <a:pt x="6727" y="5679"/>
                  <a:pt x="6810" y="5679"/>
                </a:cubicBezTo>
                <a:cubicBezTo>
                  <a:pt x="6906" y="5679"/>
                  <a:pt x="6977" y="5656"/>
                  <a:pt x="7049" y="5572"/>
                </a:cubicBezTo>
                <a:lnTo>
                  <a:pt x="7322" y="5310"/>
                </a:lnTo>
                <a:lnTo>
                  <a:pt x="7596" y="5453"/>
                </a:lnTo>
                <a:cubicBezTo>
                  <a:pt x="7656" y="5489"/>
                  <a:pt x="7703" y="5560"/>
                  <a:pt x="7703" y="5632"/>
                </a:cubicBezTo>
                <a:lnTo>
                  <a:pt x="7703" y="7358"/>
                </a:lnTo>
                <a:cubicBezTo>
                  <a:pt x="7703" y="7441"/>
                  <a:pt x="7691" y="7513"/>
                  <a:pt x="7644" y="7572"/>
                </a:cubicBezTo>
                <a:lnTo>
                  <a:pt x="7465" y="7834"/>
                </a:lnTo>
                <a:cubicBezTo>
                  <a:pt x="7394" y="7953"/>
                  <a:pt x="7346" y="8073"/>
                  <a:pt x="7346" y="8215"/>
                </a:cubicBezTo>
                <a:lnTo>
                  <a:pt x="7346" y="8930"/>
                </a:lnTo>
                <a:cubicBezTo>
                  <a:pt x="7346" y="9013"/>
                  <a:pt x="7418" y="9085"/>
                  <a:pt x="7513" y="9085"/>
                </a:cubicBezTo>
                <a:cubicBezTo>
                  <a:pt x="7596" y="9085"/>
                  <a:pt x="7680" y="9013"/>
                  <a:pt x="7680" y="8930"/>
                </a:cubicBezTo>
                <a:lnTo>
                  <a:pt x="7680" y="8215"/>
                </a:lnTo>
                <a:cubicBezTo>
                  <a:pt x="7680" y="8132"/>
                  <a:pt x="7691" y="8061"/>
                  <a:pt x="7739" y="8001"/>
                </a:cubicBezTo>
                <a:lnTo>
                  <a:pt x="7918" y="7739"/>
                </a:lnTo>
                <a:cubicBezTo>
                  <a:pt x="7989" y="7620"/>
                  <a:pt x="8037" y="7501"/>
                  <a:pt x="8037" y="7358"/>
                </a:cubicBezTo>
                <a:lnTo>
                  <a:pt x="8037" y="5632"/>
                </a:lnTo>
                <a:cubicBezTo>
                  <a:pt x="8037" y="5441"/>
                  <a:pt x="7930" y="5263"/>
                  <a:pt x="7751" y="5179"/>
                </a:cubicBezTo>
                <a:lnTo>
                  <a:pt x="7334" y="4965"/>
                </a:lnTo>
                <a:lnTo>
                  <a:pt x="7322" y="4953"/>
                </a:lnTo>
                <a:lnTo>
                  <a:pt x="7322" y="4703"/>
                </a:lnTo>
                <a:cubicBezTo>
                  <a:pt x="7525" y="4536"/>
                  <a:pt x="7680" y="4298"/>
                  <a:pt x="7680" y="4012"/>
                </a:cubicBezTo>
                <a:lnTo>
                  <a:pt x="7680" y="3655"/>
                </a:lnTo>
                <a:cubicBezTo>
                  <a:pt x="7680" y="3405"/>
                  <a:pt x="7525" y="3179"/>
                  <a:pt x="7322" y="3060"/>
                </a:cubicBezTo>
                <a:lnTo>
                  <a:pt x="7322" y="2643"/>
                </a:lnTo>
                <a:cubicBezTo>
                  <a:pt x="7322" y="2572"/>
                  <a:pt x="7358" y="2512"/>
                  <a:pt x="7418" y="2465"/>
                </a:cubicBezTo>
                <a:lnTo>
                  <a:pt x="7703" y="2322"/>
                </a:lnTo>
                <a:lnTo>
                  <a:pt x="7977" y="2584"/>
                </a:lnTo>
                <a:cubicBezTo>
                  <a:pt x="8037" y="2643"/>
                  <a:pt x="8120" y="2691"/>
                  <a:pt x="8215" y="2691"/>
                </a:cubicBezTo>
                <a:cubicBezTo>
                  <a:pt x="8299" y="2691"/>
                  <a:pt x="8370" y="2655"/>
                  <a:pt x="8453" y="2584"/>
                </a:cubicBezTo>
                <a:lnTo>
                  <a:pt x="8715" y="2322"/>
                </a:lnTo>
                <a:lnTo>
                  <a:pt x="9001" y="2465"/>
                </a:lnTo>
                <a:cubicBezTo>
                  <a:pt x="9061" y="2500"/>
                  <a:pt x="9108" y="2572"/>
                  <a:pt x="9108" y="2643"/>
                </a:cubicBezTo>
                <a:lnTo>
                  <a:pt x="9108" y="3060"/>
                </a:lnTo>
                <a:cubicBezTo>
                  <a:pt x="8894" y="3179"/>
                  <a:pt x="8751" y="3405"/>
                  <a:pt x="8751" y="3655"/>
                </a:cubicBezTo>
                <a:lnTo>
                  <a:pt x="8751" y="4012"/>
                </a:lnTo>
                <a:cubicBezTo>
                  <a:pt x="8751" y="4298"/>
                  <a:pt x="8882" y="4548"/>
                  <a:pt x="9108" y="4703"/>
                </a:cubicBezTo>
                <a:lnTo>
                  <a:pt x="9108" y="4953"/>
                </a:lnTo>
                <a:cubicBezTo>
                  <a:pt x="9108" y="4953"/>
                  <a:pt x="9108" y="4965"/>
                  <a:pt x="9084" y="4965"/>
                </a:cubicBezTo>
                <a:lnTo>
                  <a:pt x="8668" y="5179"/>
                </a:lnTo>
                <a:cubicBezTo>
                  <a:pt x="8489" y="5263"/>
                  <a:pt x="8394" y="5441"/>
                  <a:pt x="8394" y="5632"/>
                </a:cubicBezTo>
                <a:lnTo>
                  <a:pt x="8394" y="7358"/>
                </a:lnTo>
                <a:cubicBezTo>
                  <a:pt x="8394" y="7501"/>
                  <a:pt x="8430" y="7632"/>
                  <a:pt x="8513" y="7739"/>
                </a:cubicBezTo>
                <a:lnTo>
                  <a:pt x="8692" y="8001"/>
                </a:lnTo>
                <a:cubicBezTo>
                  <a:pt x="8727" y="8061"/>
                  <a:pt x="8751" y="8132"/>
                  <a:pt x="8751" y="8215"/>
                </a:cubicBezTo>
                <a:lnTo>
                  <a:pt x="8751" y="8930"/>
                </a:lnTo>
                <a:cubicBezTo>
                  <a:pt x="8751" y="9013"/>
                  <a:pt x="8823" y="9085"/>
                  <a:pt x="8906" y="9085"/>
                </a:cubicBezTo>
                <a:cubicBezTo>
                  <a:pt x="9001" y="9085"/>
                  <a:pt x="9073" y="9013"/>
                  <a:pt x="9073" y="8930"/>
                </a:cubicBezTo>
                <a:lnTo>
                  <a:pt x="9073" y="8215"/>
                </a:lnTo>
                <a:cubicBezTo>
                  <a:pt x="9073" y="8073"/>
                  <a:pt x="9025" y="7942"/>
                  <a:pt x="8954" y="7834"/>
                </a:cubicBezTo>
                <a:lnTo>
                  <a:pt x="8775" y="7572"/>
                </a:lnTo>
                <a:cubicBezTo>
                  <a:pt x="8727" y="7513"/>
                  <a:pt x="8715" y="7441"/>
                  <a:pt x="8715" y="7358"/>
                </a:cubicBezTo>
                <a:lnTo>
                  <a:pt x="8715" y="5632"/>
                </a:lnTo>
                <a:cubicBezTo>
                  <a:pt x="8715" y="5560"/>
                  <a:pt x="8763" y="5501"/>
                  <a:pt x="8823" y="5453"/>
                </a:cubicBezTo>
                <a:lnTo>
                  <a:pt x="9108" y="5310"/>
                </a:lnTo>
                <a:lnTo>
                  <a:pt x="9370" y="5572"/>
                </a:lnTo>
                <a:cubicBezTo>
                  <a:pt x="9430" y="5632"/>
                  <a:pt x="9525" y="5679"/>
                  <a:pt x="9608" y="5679"/>
                </a:cubicBezTo>
                <a:cubicBezTo>
                  <a:pt x="9704" y="5679"/>
                  <a:pt x="9775" y="5656"/>
                  <a:pt x="9846" y="5572"/>
                </a:cubicBezTo>
                <a:lnTo>
                  <a:pt x="10120" y="5310"/>
                </a:lnTo>
                <a:lnTo>
                  <a:pt x="10394" y="5453"/>
                </a:lnTo>
                <a:cubicBezTo>
                  <a:pt x="10454" y="5489"/>
                  <a:pt x="10501" y="5560"/>
                  <a:pt x="10501" y="5632"/>
                </a:cubicBezTo>
                <a:lnTo>
                  <a:pt x="10501" y="7358"/>
                </a:lnTo>
                <a:cubicBezTo>
                  <a:pt x="10501" y="7441"/>
                  <a:pt x="10489" y="7513"/>
                  <a:pt x="10442" y="7572"/>
                </a:cubicBezTo>
                <a:lnTo>
                  <a:pt x="10263" y="7834"/>
                </a:lnTo>
                <a:cubicBezTo>
                  <a:pt x="10192" y="7953"/>
                  <a:pt x="10144" y="8073"/>
                  <a:pt x="10144" y="8215"/>
                </a:cubicBezTo>
                <a:lnTo>
                  <a:pt x="10144" y="8930"/>
                </a:lnTo>
                <a:cubicBezTo>
                  <a:pt x="10144" y="9013"/>
                  <a:pt x="10216" y="9085"/>
                  <a:pt x="10311" y="9085"/>
                </a:cubicBezTo>
                <a:cubicBezTo>
                  <a:pt x="10394" y="9085"/>
                  <a:pt x="10478" y="9013"/>
                  <a:pt x="10478" y="8930"/>
                </a:cubicBezTo>
                <a:lnTo>
                  <a:pt x="10478" y="8215"/>
                </a:lnTo>
                <a:cubicBezTo>
                  <a:pt x="10478" y="8132"/>
                  <a:pt x="10489" y="8061"/>
                  <a:pt x="10537" y="8001"/>
                </a:cubicBezTo>
                <a:lnTo>
                  <a:pt x="10716" y="7739"/>
                </a:lnTo>
                <a:cubicBezTo>
                  <a:pt x="10787" y="7620"/>
                  <a:pt x="10835" y="7501"/>
                  <a:pt x="10835" y="7358"/>
                </a:cubicBezTo>
                <a:lnTo>
                  <a:pt x="10835" y="5632"/>
                </a:lnTo>
                <a:cubicBezTo>
                  <a:pt x="10918" y="5429"/>
                  <a:pt x="10811" y="5251"/>
                  <a:pt x="10632" y="5155"/>
                </a:cubicBezTo>
                <a:lnTo>
                  <a:pt x="10216" y="4953"/>
                </a:lnTo>
                <a:lnTo>
                  <a:pt x="10204" y="4941"/>
                </a:lnTo>
                <a:lnTo>
                  <a:pt x="10204" y="4703"/>
                </a:lnTo>
                <a:cubicBezTo>
                  <a:pt x="10418" y="4536"/>
                  <a:pt x="10561" y="4298"/>
                  <a:pt x="10561" y="4012"/>
                </a:cubicBezTo>
                <a:lnTo>
                  <a:pt x="10561" y="3655"/>
                </a:lnTo>
                <a:cubicBezTo>
                  <a:pt x="10561" y="3286"/>
                  <a:pt x="10251" y="2977"/>
                  <a:pt x="9882" y="2977"/>
                </a:cubicBezTo>
                <a:lnTo>
                  <a:pt x="9501" y="2977"/>
                </a:lnTo>
                <a:lnTo>
                  <a:pt x="9501" y="2643"/>
                </a:lnTo>
                <a:cubicBezTo>
                  <a:pt x="9501" y="2453"/>
                  <a:pt x="9406" y="2274"/>
                  <a:pt x="9227" y="2179"/>
                </a:cubicBezTo>
                <a:lnTo>
                  <a:pt x="8811" y="1977"/>
                </a:lnTo>
                <a:lnTo>
                  <a:pt x="8787" y="1953"/>
                </a:lnTo>
                <a:lnTo>
                  <a:pt x="8787" y="1726"/>
                </a:lnTo>
                <a:cubicBezTo>
                  <a:pt x="9001" y="1560"/>
                  <a:pt x="9144" y="1322"/>
                  <a:pt x="9144" y="1036"/>
                </a:cubicBezTo>
                <a:lnTo>
                  <a:pt x="9144" y="679"/>
                </a:lnTo>
                <a:cubicBezTo>
                  <a:pt x="9144" y="310"/>
                  <a:pt x="8834" y="0"/>
                  <a:pt x="8465" y="0"/>
                </a:cubicBezTo>
                <a:lnTo>
                  <a:pt x="8108" y="0"/>
                </a:lnTo>
                <a:cubicBezTo>
                  <a:pt x="7739" y="0"/>
                  <a:pt x="7418" y="310"/>
                  <a:pt x="7418" y="679"/>
                </a:cubicBezTo>
                <a:lnTo>
                  <a:pt x="7418" y="1036"/>
                </a:lnTo>
                <a:cubicBezTo>
                  <a:pt x="7418" y="1322"/>
                  <a:pt x="7560" y="1572"/>
                  <a:pt x="7775" y="1726"/>
                </a:cubicBezTo>
                <a:lnTo>
                  <a:pt x="7775" y="1977"/>
                </a:lnTo>
                <a:cubicBezTo>
                  <a:pt x="7775" y="1977"/>
                  <a:pt x="7775" y="1988"/>
                  <a:pt x="7763" y="1988"/>
                </a:cubicBezTo>
                <a:lnTo>
                  <a:pt x="7346" y="2203"/>
                </a:lnTo>
                <a:cubicBezTo>
                  <a:pt x="7168" y="2286"/>
                  <a:pt x="7060" y="2465"/>
                  <a:pt x="7060" y="2655"/>
                </a:cubicBezTo>
                <a:lnTo>
                  <a:pt x="7060" y="2989"/>
                </a:lnTo>
                <a:lnTo>
                  <a:pt x="6679" y="2989"/>
                </a:lnTo>
                <a:lnTo>
                  <a:pt x="6679" y="2655"/>
                </a:lnTo>
                <a:cubicBezTo>
                  <a:pt x="6679" y="2465"/>
                  <a:pt x="6572" y="2286"/>
                  <a:pt x="6394" y="2203"/>
                </a:cubicBezTo>
                <a:lnTo>
                  <a:pt x="5977" y="1988"/>
                </a:lnTo>
                <a:lnTo>
                  <a:pt x="5965" y="1977"/>
                </a:lnTo>
                <a:lnTo>
                  <a:pt x="5965" y="1726"/>
                </a:lnTo>
                <a:cubicBezTo>
                  <a:pt x="6167" y="1560"/>
                  <a:pt x="6322" y="1322"/>
                  <a:pt x="6322" y="1036"/>
                </a:cubicBezTo>
                <a:lnTo>
                  <a:pt x="6322" y="679"/>
                </a:lnTo>
                <a:cubicBezTo>
                  <a:pt x="6322" y="310"/>
                  <a:pt x="6013" y="0"/>
                  <a:pt x="5632" y="0"/>
                </a:cubicBezTo>
                <a:lnTo>
                  <a:pt x="5274" y="0"/>
                </a:lnTo>
                <a:cubicBezTo>
                  <a:pt x="4905" y="0"/>
                  <a:pt x="4596" y="310"/>
                  <a:pt x="4596" y="679"/>
                </a:cubicBezTo>
                <a:lnTo>
                  <a:pt x="4596" y="1036"/>
                </a:lnTo>
                <a:cubicBezTo>
                  <a:pt x="4596" y="1322"/>
                  <a:pt x="4727" y="1572"/>
                  <a:pt x="4953" y="1726"/>
                </a:cubicBezTo>
                <a:lnTo>
                  <a:pt x="4953" y="1977"/>
                </a:lnTo>
                <a:cubicBezTo>
                  <a:pt x="4953" y="1977"/>
                  <a:pt x="4953" y="1988"/>
                  <a:pt x="4941" y="1988"/>
                </a:cubicBezTo>
                <a:lnTo>
                  <a:pt x="4524" y="2203"/>
                </a:lnTo>
                <a:cubicBezTo>
                  <a:pt x="4346" y="2286"/>
                  <a:pt x="4239" y="2465"/>
                  <a:pt x="4239" y="2655"/>
                </a:cubicBezTo>
                <a:lnTo>
                  <a:pt x="4239" y="2989"/>
                </a:lnTo>
                <a:lnTo>
                  <a:pt x="3846" y="2989"/>
                </a:lnTo>
                <a:lnTo>
                  <a:pt x="3846" y="2655"/>
                </a:lnTo>
                <a:cubicBezTo>
                  <a:pt x="3846" y="2465"/>
                  <a:pt x="3750" y="2286"/>
                  <a:pt x="3572" y="2203"/>
                </a:cubicBezTo>
                <a:lnTo>
                  <a:pt x="3155" y="1988"/>
                </a:lnTo>
                <a:lnTo>
                  <a:pt x="3131" y="1977"/>
                </a:lnTo>
                <a:lnTo>
                  <a:pt x="3131" y="1726"/>
                </a:lnTo>
                <a:cubicBezTo>
                  <a:pt x="3346" y="1560"/>
                  <a:pt x="3489" y="1322"/>
                  <a:pt x="3489" y="1036"/>
                </a:cubicBezTo>
                <a:lnTo>
                  <a:pt x="3489" y="679"/>
                </a:lnTo>
                <a:cubicBezTo>
                  <a:pt x="3489" y="310"/>
                  <a:pt x="3179" y="0"/>
                  <a:pt x="281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5" name="Google Shape;9692;p91"/>
          <p:cNvGrpSpPr/>
          <p:nvPr/>
        </p:nvGrpSpPr>
        <p:grpSpPr>
          <a:xfrm>
            <a:off x="7886884" y="3399107"/>
            <a:ext cx="652293" cy="622788"/>
            <a:chOff x="7390435" y="3680868"/>
            <a:chExt cx="372073" cy="355243"/>
          </a:xfrm>
        </p:grpSpPr>
        <p:sp>
          <p:nvSpPr>
            <p:cNvPr id="156" name="Google Shape;9693;p91"/>
            <p:cNvSpPr/>
            <p:nvPr/>
          </p:nvSpPr>
          <p:spPr>
            <a:xfrm>
              <a:off x="7390435" y="3744950"/>
              <a:ext cx="294178" cy="291162"/>
            </a:xfrm>
            <a:custGeom>
              <a:avLst/>
              <a:gdLst/>
              <a:ahLst/>
              <a:cxnLst/>
              <a:rect l="l" t="t" r="r" b="b"/>
              <a:pathLst>
                <a:path w="9264" h="9169" extrusionOk="0">
                  <a:moveTo>
                    <a:pt x="4668" y="0"/>
                  </a:moveTo>
                  <a:cubicBezTo>
                    <a:pt x="3441" y="0"/>
                    <a:pt x="2287" y="477"/>
                    <a:pt x="1417" y="1334"/>
                  </a:cubicBezTo>
                  <a:cubicBezTo>
                    <a:pt x="1358" y="1393"/>
                    <a:pt x="1358" y="1501"/>
                    <a:pt x="1417" y="1572"/>
                  </a:cubicBezTo>
                  <a:cubicBezTo>
                    <a:pt x="1447" y="1602"/>
                    <a:pt x="1489" y="1617"/>
                    <a:pt x="1532" y="1617"/>
                  </a:cubicBezTo>
                  <a:cubicBezTo>
                    <a:pt x="1575" y="1617"/>
                    <a:pt x="1620" y="1602"/>
                    <a:pt x="1655" y="1572"/>
                  </a:cubicBezTo>
                  <a:cubicBezTo>
                    <a:pt x="2465" y="774"/>
                    <a:pt x="3537" y="322"/>
                    <a:pt x="4668" y="322"/>
                  </a:cubicBezTo>
                  <a:cubicBezTo>
                    <a:pt x="5799" y="322"/>
                    <a:pt x="6870" y="774"/>
                    <a:pt x="7668" y="1572"/>
                  </a:cubicBezTo>
                  <a:cubicBezTo>
                    <a:pt x="8478" y="2382"/>
                    <a:pt x="8918" y="3453"/>
                    <a:pt x="8918" y="4584"/>
                  </a:cubicBezTo>
                  <a:cubicBezTo>
                    <a:pt x="8918" y="5715"/>
                    <a:pt x="8478" y="6787"/>
                    <a:pt x="7668" y="7585"/>
                  </a:cubicBezTo>
                  <a:cubicBezTo>
                    <a:pt x="6841" y="8412"/>
                    <a:pt x="5751" y="8826"/>
                    <a:pt x="4662" y="8826"/>
                  </a:cubicBezTo>
                  <a:cubicBezTo>
                    <a:pt x="3572" y="8826"/>
                    <a:pt x="2483" y="8412"/>
                    <a:pt x="1655" y="7585"/>
                  </a:cubicBezTo>
                  <a:cubicBezTo>
                    <a:pt x="953" y="6882"/>
                    <a:pt x="524" y="5965"/>
                    <a:pt x="441" y="4977"/>
                  </a:cubicBezTo>
                  <a:cubicBezTo>
                    <a:pt x="346" y="4013"/>
                    <a:pt x="596" y="3037"/>
                    <a:pt x="1132" y="2227"/>
                  </a:cubicBezTo>
                  <a:cubicBezTo>
                    <a:pt x="1179" y="2155"/>
                    <a:pt x="1167" y="2048"/>
                    <a:pt x="1096" y="1989"/>
                  </a:cubicBezTo>
                  <a:cubicBezTo>
                    <a:pt x="1066" y="1972"/>
                    <a:pt x="1035" y="1964"/>
                    <a:pt x="1005" y="1964"/>
                  </a:cubicBezTo>
                  <a:cubicBezTo>
                    <a:pt x="950" y="1964"/>
                    <a:pt x="896" y="1990"/>
                    <a:pt x="858" y="2036"/>
                  </a:cubicBezTo>
                  <a:cubicBezTo>
                    <a:pt x="274" y="2894"/>
                    <a:pt x="1" y="3953"/>
                    <a:pt x="108" y="5013"/>
                  </a:cubicBezTo>
                  <a:cubicBezTo>
                    <a:pt x="215" y="6073"/>
                    <a:pt x="679" y="7085"/>
                    <a:pt x="1429" y="7823"/>
                  </a:cubicBezTo>
                  <a:cubicBezTo>
                    <a:pt x="2322" y="8716"/>
                    <a:pt x="3501" y="9168"/>
                    <a:pt x="4680" y="9168"/>
                  </a:cubicBezTo>
                  <a:cubicBezTo>
                    <a:pt x="5858" y="9168"/>
                    <a:pt x="7025" y="8716"/>
                    <a:pt x="7918" y="7823"/>
                  </a:cubicBezTo>
                  <a:cubicBezTo>
                    <a:pt x="8787" y="6966"/>
                    <a:pt x="9264" y="5799"/>
                    <a:pt x="9264" y="4584"/>
                  </a:cubicBezTo>
                  <a:cubicBezTo>
                    <a:pt x="9264" y="3358"/>
                    <a:pt x="8787" y="2203"/>
                    <a:pt x="7906" y="1334"/>
                  </a:cubicBezTo>
                  <a:cubicBezTo>
                    <a:pt x="7049" y="477"/>
                    <a:pt x="5882" y="0"/>
                    <a:pt x="466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9694;p91"/>
            <p:cNvSpPr/>
            <p:nvPr/>
          </p:nvSpPr>
          <p:spPr>
            <a:xfrm>
              <a:off x="7408948" y="3772259"/>
              <a:ext cx="259407" cy="236257"/>
            </a:xfrm>
            <a:custGeom>
              <a:avLst/>
              <a:gdLst/>
              <a:ahLst/>
              <a:cxnLst/>
              <a:rect l="l" t="t" r="r" b="b"/>
              <a:pathLst>
                <a:path w="8169" h="7440" extrusionOk="0">
                  <a:moveTo>
                    <a:pt x="4085" y="319"/>
                  </a:moveTo>
                  <a:cubicBezTo>
                    <a:pt x="4942" y="319"/>
                    <a:pt x="5823" y="653"/>
                    <a:pt x="6478" y="1319"/>
                  </a:cubicBezTo>
                  <a:cubicBezTo>
                    <a:pt x="7800" y="2653"/>
                    <a:pt x="7800" y="4796"/>
                    <a:pt x="6478" y="6117"/>
                  </a:cubicBezTo>
                  <a:cubicBezTo>
                    <a:pt x="5817" y="6778"/>
                    <a:pt x="4951" y="7109"/>
                    <a:pt x="4083" y="7109"/>
                  </a:cubicBezTo>
                  <a:cubicBezTo>
                    <a:pt x="3216" y="7109"/>
                    <a:pt x="2346" y="6778"/>
                    <a:pt x="1680" y="6117"/>
                  </a:cubicBezTo>
                  <a:cubicBezTo>
                    <a:pt x="358" y="4796"/>
                    <a:pt x="358" y="2653"/>
                    <a:pt x="1680" y="1319"/>
                  </a:cubicBezTo>
                  <a:cubicBezTo>
                    <a:pt x="2335" y="664"/>
                    <a:pt x="3216" y="319"/>
                    <a:pt x="4085" y="319"/>
                  </a:cubicBezTo>
                  <a:close/>
                  <a:moveTo>
                    <a:pt x="4088" y="1"/>
                  </a:moveTo>
                  <a:cubicBezTo>
                    <a:pt x="3132" y="1"/>
                    <a:pt x="2174" y="361"/>
                    <a:pt x="1442" y="1081"/>
                  </a:cubicBezTo>
                  <a:cubicBezTo>
                    <a:pt x="1" y="2534"/>
                    <a:pt x="1" y="4891"/>
                    <a:pt x="1442" y="6356"/>
                  </a:cubicBezTo>
                  <a:cubicBezTo>
                    <a:pt x="2180" y="7082"/>
                    <a:pt x="3120" y="7439"/>
                    <a:pt x="4085" y="7439"/>
                  </a:cubicBezTo>
                  <a:cubicBezTo>
                    <a:pt x="5037" y="7439"/>
                    <a:pt x="5978" y="7082"/>
                    <a:pt x="6716" y="6356"/>
                  </a:cubicBezTo>
                  <a:cubicBezTo>
                    <a:pt x="8169" y="4891"/>
                    <a:pt x="8169" y="2546"/>
                    <a:pt x="6716" y="1081"/>
                  </a:cubicBezTo>
                  <a:cubicBezTo>
                    <a:pt x="5996" y="361"/>
                    <a:pt x="5043" y="1"/>
                    <a:pt x="408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9695;p91"/>
            <p:cNvSpPr/>
            <p:nvPr/>
          </p:nvSpPr>
          <p:spPr>
            <a:xfrm>
              <a:off x="7487986" y="3680868"/>
              <a:ext cx="274522" cy="259565"/>
            </a:xfrm>
            <a:custGeom>
              <a:avLst/>
              <a:gdLst/>
              <a:ahLst/>
              <a:cxnLst/>
              <a:rect l="l" t="t" r="r" b="b"/>
              <a:pathLst>
                <a:path w="8645" h="8174" extrusionOk="0">
                  <a:moveTo>
                    <a:pt x="3614" y="0"/>
                  </a:moveTo>
                  <a:cubicBezTo>
                    <a:pt x="2438" y="0"/>
                    <a:pt x="1262" y="447"/>
                    <a:pt x="369" y="1340"/>
                  </a:cubicBezTo>
                  <a:cubicBezTo>
                    <a:pt x="262" y="1447"/>
                    <a:pt x="167" y="1566"/>
                    <a:pt x="60" y="1685"/>
                  </a:cubicBezTo>
                  <a:cubicBezTo>
                    <a:pt x="0" y="1756"/>
                    <a:pt x="12" y="1864"/>
                    <a:pt x="84" y="1923"/>
                  </a:cubicBezTo>
                  <a:cubicBezTo>
                    <a:pt x="118" y="1948"/>
                    <a:pt x="155" y="1960"/>
                    <a:pt x="191" y="1960"/>
                  </a:cubicBezTo>
                  <a:cubicBezTo>
                    <a:pt x="240" y="1960"/>
                    <a:pt x="287" y="1936"/>
                    <a:pt x="322" y="1887"/>
                  </a:cubicBezTo>
                  <a:cubicBezTo>
                    <a:pt x="417" y="1792"/>
                    <a:pt x="500" y="1685"/>
                    <a:pt x="608" y="1578"/>
                  </a:cubicBezTo>
                  <a:cubicBezTo>
                    <a:pt x="1435" y="750"/>
                    <a:pt x="2524" y="337"/>
                    <a:pt x="3614" y="337"/>
                  </a:cubicBezTo>
                  <a:cubicBezTo>
                    <a:pt x="4703" y="337"/>
                    <a:pt x="5793" y="750"/>
                    <a:pt x="6620" y="1578"/>
                  </a:cubicBezTo>
                  <a:cubicBezTo>
                    <a:pt x="8275" y="3233"/>
                    <a:pt x="8275" y="5936"/>
                    <a:pt x="6620" y="7591"/>
                  </a:cubicBezTo>
                  <a:cubicBezTo>
                    <a:pt x="6513" y="7698"/>
                    <a:pt x="6418" y="7781"/>
                    <a:pt x="6311" y="7876"/>
                  </a:cubicBezTo>
                  <a:cubicBezTo>
                    <a:pt x="6239" y="7936"/>
                    <a:pt x="6215" y="8043"/>
                    <a:pt x="6275" y="8114"/>
                  </a:cubicBezTo>
                  <a:cubicBezTo>
                    <a:pt x="6311" y="8162"/>
                    <a:pt x="6358" y="8174"/>
                    <a:pt x="6418" y="8174"/>
                  </a:cubicBezTo>
                  <a:cubicBezTo>
                    <a:pt x="6454" y="8174"/>
                    <a:pt x="6489" y="8162"/>
                    <a:pt x="6513" y="8126"/>
                  </a:cubicBezTo>
                  <a:cubicBezTo>
                    <a:pt x="6632" y="8043"/>
                    <a:pt x="6751" y="7936"/>
                    <a:pt x="6858" y="7817"/>
                  </a:cubicBezTo>
                  <a:cubicBezTo>
                    <a:pt x="8644" y="6031"/>
                    <a:pt x="8644" y="3126"/>
                    <a:pt x="6858" y="1340"/>
                  </a:cubicBezTo>
                  <a:cubicBezTo>
                    <a:pt x="5965" y="447"/>
                    <a:pt x="4790" y="0"/>
                    <a:pt x="36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9696;p91"/>
            <p:cNvSpPr/>
            <p:nvPr/>
          </p:nvSpPr>
          <p:spPr>
            <a:xfrm>
              <a:off x="7691758" y="3789502"/>
              <a:ext cx="34073" cy="102918"/>
            </a:xfrm>
            <a:custGeom>
              <a:avLst/>
              <a:gdLst/>
              <a:ahLst/>
              <a:cxnLst/>
              <a:rect l="l" t="t" r="r" b="b"/>
              <a:pathLst>
                <a:path w="1073" h="3241" extrusionOk="0">
                  <a:moveTo>
                    <a:pt x="589" y="1"/>
                  </a:moveTo>
                  <a:cubicBezTo>
                    <a:pt x="580" y="1"/>
                    <a:pt x="570" y="1"/>
                    <a:pt x="560" y="2"/>
                  </a:cubicBezTo>
                  <a:cubicBezTo>
                    <a:pt x="477" y="38"/>
                    <a:pt x="429" y="121"/>
                    <a:pt x="441" y="217"/>
                  </a:cubicBezTo>
                  <a:cubicBezTo>
                    <a:pt x="715" y="1157"/>
                    <a:pt x="560" y="2145"/>
                    <a:pt x="37" y="2967"/>
                  </a:cubicBezTo>
                  <a:cubicBezTo>
                    <a:pt x="1" y="3038"/>
                    <a:pt x="13" y="3146"/>
                    <a:pt x="84" y="3205"/>
                  </a:cubicBezTo>
                  <a:cubicBezTo>
                    <a:pt x="120" y="3217"/>
                    <a:pt x="144" y="3241"/>
                    <a:pt x="167" y="3241"/>
                  </a:cubicBezTo>
                  <a:cubicBezTo>
                    <a:pt x="239" y="3241"/>
                    <a:pt x="275" y="3205"/>
                    <a:pt x="310" y="3158"/>
                  </a:cubicBezTo>
                  <a:cubicBezTo>
                    <a:pt x="906" y="2265"/>
                    <a:pt x="1072" y="1169"/>
                    <a:pt x="775" y="121"/>
                  </a:cubicBezTo>
                  <a:cubicBezTo>
                    <a:pt x="743" y="47"/>
                    <a:pt x="672" y="1"/>
                    <a:pt x="58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9697;p91"/>
            <p:cNvSpPr/>
            <p:nvPr/>
          </p:nvSpPr>
          <p:spPr>
            <a:xfrm>
              <a:off x="7536000" y="3708082"/>
              <a:ext cx="173192" cy="72052"/>
            </a:xfrm>
            <a:custGeom>
              <a:avLst/>
              <a:gdLst/>
              <a:ahLst/>
              <a:cxnLst/>
              <a:rect l="l" t="t" r="r" b="b"/>
              <a:pathLst>
                <a:path w="5454" h="2269" extrusionOk="0">
                  <a:moveTo>
                    <a:pt x="2121" y="0"/>
                  </a:moveTo>
                  <a:cubicBezTo>
                    <a:pt x="1410" y="0"/>
                    <a:pt x="707" y="204"/>
                    <a:pt x="108" y="590"/>
                  </a:cubicBezTo>
                  <a:cubicBezTo>
                    <a:pt x="36" y="638"/>
                    <a:pt x="0" y="733"/>
                    <a:pt x="60" y="828"/>
                  </a:cubicBezTo>
                  <a:cubicBezTo>
                    <a:pt x="91" y="874"/>
                    <a:pt x="147" y="906"/>
                    <a:pt x="205" y="906"/>
                  </a:cubicBezTo>
                  <a:cubicBezTo>
                    <a:pt x="237" y="906"/>
                    <a:pt x="269" y="897"/>
                    <a:pt x="298" y="876"/>
                  </a:cubicBezTo>
                  <a:cubicBezTo>
                    <a:pt x="841" y="534"/>
                    <a:pt x="1478" y="344"/>
                    <a:pt x="2123" y="344"/>
                  </a:cubicBezTo>
                  <a:cubicBezTo>
                    <a:pt x="2241" y="344"/>
                    <a:pt x="2359" y="351"/>
                    <a:pt x="2477" y="364"/>
                  </a:cubicBezTo>
                  <a:cubicBezTo>
                    <a:pt x="3251" y="435"/>
                    <a:pt x="3977" y="792"/>
                    <a:pt x="4513" y="1328"/>
                  </a:cubicBezTo>
                  <a:cubicBezTo>
                    <a:pt x="4763" y="1590"/>
                    <a:pt x="4977" y="1864"/>
                    <a:pt x="5120" y="2185"/>
                  </a:cubicBezTo>
                  <a:cubicBezTo>
                    <a:pt x="5156" y="2245"/>
                    <a:pt x="5215" y="2269"/>
                    <a:pt x="5275" y="2269"/>
                  </a:cubicBezTo>
                  <a:cubicBezTo>
                    <a:pt x="5299" y="2269"/>
                    <a:pt x="5323" y="2269"/>
                    <a:pt x="5346" y="2257"/>
                  </a:cubicBezTo>
                  <a:cubicBezTo>
                    <a:pt x="5418" y="2197"/>
                    <a:pt x="5453" y="2102"/>
                    <a:pt x="5406" y="2019"/>
                  </a:cubicBezTo>
                  <a:cubicBezTo>
                    <a:pt x="5227" y="1673"/>
                    <a:pt x="5001" y="1364"/>
                    <a:pt x="4739" y="1102"/>
                  </a:cubicBezTo>
                  <a:cubicBezTo>
                    <a:pt x="4144" y="507"/>
                    <a:pt x="3334" y="114"/>
                    <a:pt x="2489" y="18"/>
                  </a:cubicBezTo>
                  <a:cubicBezTo>
                    <a:pt x="2366" y="6"/>
                    <a:pt x="2243" y="0"/>
                    <a:pt x="21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9698;p91"/>
            <p:cNvSpPr/>
            <p:nvPr/>
          </p:nvSpPr>
          <p:spPr>
            <a:xfrm>
              <a:off x="7501228" y="3819415"/>
              <a:ext cx="75640" cy="141437"/>
            </a:xfrm>
            <a:custGeom>
              <a:avLst/>
              <a:gdLst/>
              <a:ahLst/>
              <a:cxnLst/>
              <a:rect l="l" t="t" r="r" b="b"/>
              <a:pathLst>
                <a:path w="2382" h="4454" extrusionOk="0">
                  <a:moveTo>
                    <a:pt x="1012" y="692"/>
                  </a:moveTo>
                  <a:lnTo>
                    <a:pt x="1012" y="2061"/>
                  </a:lnTo>
                  <a:cubicBezTo>
                    <a:pt x="607" y="2001"/>
                    <a:pt x="310" y="1715"/>
                    <a:pt x="310" y="1370"/>
                  </a:cubicBezTo>
                  <a:cubicBezTo>
                    <a:pt x="310" y="1025"/>
                    <a:pt x="607" y="763"/>
                    <a:pt x="1012" y="692"/>
                  </a:cubicBezTo>
                  <a:close/>
                  <a:moveTo>
                    <a:pt x="1357" y="2418"/>
                  </a:moveTo>
                  <a:cubicBezTo>
                    <a:pt x="1750" y="2477"/>
                    <a:pt x="2048" y="2751"/>
                    <a:pt x="2048" y="3097"/>
                  </a:cubicBezTo>
                  <a:cubicBezTo>
                    <a:pt x="2048" y="3430"/>
                    <a:pt x="1738" y="3704"/>
                    <a:pt x="1357" y="3763"/>
                  </a:cubicBezTo>
                  <a:lnTo>
                    <a:pt x="1357" y="2418"/>
                  </a:lnTo>
                  <a:close/>
                  <a:moveTo>
                    <a:pt x="1191" y="1"/>
                  </a:moveTo>
                  <a:cubicBezTo>
                    <a:pt x="1095" y="1"/>
                    <a:pt x="1024" y="72"/>
                    <a:pt x="1024" y="168"/>
                  </a:cubicBezTo>
                  <a:lnTo>
                    <a:pt x="1024" y="358"/>
                  </a:lnTo>
                  <a:cubicBezTo>
                    <a:pt x="441" y="430"/>
                    <a:pt x="0" y="870"/>
                    <a:pt x="0" y="1370"/>
                  </a:cubicBezTo>
                  <a:cubicBezTo>
                    <a:pt x="0" y="1882"/>
                    <a:pt x="441" y="2323"/>
                    <a:pt x="1024" y="2382"/>
                  </a:cubicBezTo>
                  <a:lnTo>
                    <a:pt x="1024" y="3763"/>
                  </a:lnTo>
                  <a:cubicBezTo>
                    <a:pt x="619" y="3704"/>
                    <a:pt x="322" y="3430"/>
                    <a:pt x="322" y="3085"/>
                  </a:cubicBezTo>
                  <a:cubicBezTo>
                    <a:pt x="322" y="2989"/>
                    <a:pt x="250" y="2918"/>
                    <a:pt x="167" y="2918"/>
                  </a:cubicBezTo>
                  <a:cubicBezTo>
                    <a:pt x="71" y="2918"/>
                    <a:pt x="0" y="2989"/>
                    <a:pt x="0" y="3085"/>
                  </a:cubicBezTo>
                  <a:cubicBezTo>
                    <a:pt x="0" y="3609"/>
                    <a:pt x="441" y="4037"/>
                    <a:pt x="1024" y="4097"/>
                  </a:cubicBezTo>
                  <a:lnTo>
                    <a:pt x="1024" y="4287"/>
                  </a:lnTo>
                  <a:cubicBezTo>
                    <a:pt x="1024" y="4371"/>
                    <a:pt x="1095" y="4454"/>
                    <a:pt x="1191" y="4454"/>
                  </a:cubicBezTo>
                  <a:cubicBezTo>
                    <a:pt x="1274" y="4454"/>
                    <a:pt x="1357" y="4371"/>
                    <a:pt x="1357" y="4287"/>
                  </a:cubicBezTo>
                  <a:lnTo>
                    <a:pt x="1357" y="4097"/>
                  </a:lnTo>
                  <a:cubicBezTo>
                    <a:pt x="1929" y="4025"/>
                    <a:pt x="2381" y="3585"/>
                    <a:pt x="2381" y="3085"/>
                  </a:cubicBezTo>
                  <a:cubicBezTo>
                    <a:pt x="2381" y="2573"/>
                    <a:pt x="1929" y="2144"/>
                    <a:pt x="1357" y="2073"/>
                  </a:cubicBezTo>
                  <a:lnTo>
                    <a:pt x="1357" y="692"/>
                  </a:lnTo>
                  <a:cubicBezTo>
                    <a:pt x="1750" y="751"/>
                    <a:pt x="2048" y="1025"/>
                    <a:pt x="2048" y="1370"/>
                  </a:cubicBezTo>
                  <a:cubicBezTo>
                    <a:pt x="2048" y="1465"/>
                    <a:pt x="2131" y="1537"/>
                    <a:pt x="2215" y="1537"/>
                  </a:cubicBezTo>
                  <a:cubicBezTo>
                    <a:pt x="2298" y="1537"/>
                    <a:pt x="2381" y="1465"/>
                    <a:pt x="2381" y="1370"/>
                  </a:cubicBezTo>
                  <a:cubicBezTo>
                    <a:pt x="2381" y="846"/>
                    <a:pt x="1929" y="418"/>
                    <a:pt x="1345" y="358"/>
                  </a:cubicBezTo>
                  <a:lnTo>
                    <a:pt x="1345" y="168"/>
                  </a:lnTo>
                  <a:cubicBezTo>
                    <a:pt x="1345" y="72"/>
                    <a:pt x="1274" y="1"/>
                    <a:pt x="119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3" name="Rectángulo 162"/>
          <p:cNvSpPr/>
          <p:nvPr/>
        </p:nvSpPr>
        <p:spPr>
          <a:xfrm>
            <a:off x="920044" y="310603"/>
            <a:ext cx="422743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dirty="0" smtClean="0">
                <a:solidFill>
                  <a:schemeClr val="accent1"/>
                </a:solidFill>
                <a:latin typeface="Bebas Neue" pitchFamily="34" charset="0"/>
              </a:rPr>
              <a:t>RESUMEN 2024</a:t>
            </a:r>
            <a:endParaRPr lang="es-CL" sz="4200" dirty="0">
              <a:solidFill>
                <a:schemeClr val="accent1"/>
              </a:solidFill>
              <a:latin typeface="Bebas Neu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29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 9"/>
          <p:cNvSpPr/>
          <p:nvPr/>
        </p:nvSpPr>
        <p:spPr>
          <a:xfrm>
            <a:off x="920044" y="310603"/>
            <a:ext cx="422743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dirty="0" smtClean="0">
                <a:solidFill>
                  <a:schemeClr val="bg1"/>
                </a:solidFill>
                <a:latin typeface="Bebas Neue" pitchFamily="34" charset="0"/>
              </a:rPr>
              <a:t>RESUMEN 2024</a:t>
            </a:r>
            <a:endParaRPr lang="es-CL" sz="4200" dirty="0">
              <a:solidFill>
                <a:schemeClr val="bg1"/>
              </a:solidFill>
              <a:latin typeface="Bebas Neue" pitchFamily="34" charset="0"/>
            </a:endParaRPr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680611"/>
              </p:ext>
            </p:extLst>
          </p:nvPr>
        </p:nvGraphicFramePr>
        <p:xfrm>
          <a:off x="534635" y="1351399"/>
          <a:ext cx="10271690" cy="5190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34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 9"/>
          <p:cNvSpPr/>
          <p:nvPr/>
        </p:nvSpPr>
        <p:spPr>
          <a:xfrm>
            <a:off x="920044" y="310603"/>
            <a:ext cx="267252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dirty="0" smtClean="0">
                <a:solidFill>
                  <a:schemeClr val="bg1"/>
                </a:solidFill>
                <a:latin typeface="Bebas Neue" pitchFamily="34" charset="0"/>
              </a:rPr>
              <a:t>RESUMEN 2024</a:t>
            </a:r>
            <a:endParaRPr lang="es-CL" sz="4200" dirty="0">
              <a:solidFill>
                <a:schemeClr val="bg1"/>
              </a:solidFill>
              <a:latin typeface="Bebas Neue" pitchFamily="34" charset="0"/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1420886"/>
              </p:ext>
            </p:extLst>
          </p:nvPr>
        </p:nvGraphicFramePr>
        <p:xfrm>
          <a:off x="849102" y="1126836"/>
          <a:ext cx="9449443" cy="5403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1" name="Imagen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8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5103" t="13074" r="50616" b="4500"/>
          <a:stretch/>
        </p:blipFill>
        <p:spPr>
          <a:xfrm>
            <a:off x="1773610" y="1457168"/>
            <a:ext cx="8280920" cy="4335222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 bwMode="auto">
          <a:xfrm>
            <a:off x="5982934" y="2648953"/>
            <a:ext cx="1944216" cy="642336"/>
          </a:xfrm>
          <a:prstGeom prst="rect">
            <a:avLst/>
          </a:prstGeom>
          <a:noFill/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6" name="Rectángulo 15"/>
          <p:cNvSpPr/>
          <p:nvPr/>
        </p:nvSpPr>
        <p:spPr bwMode="auto">
          <a:xfrm>
            <a:off x="3931754" y="2648953"/>
            <a:ext cx="1944216" cy="642336"/>
          </a:xfrm>
          <a:prstGeom prst="rect">
            <a:avLst/>
          </a:prstGeom>
          <a:noFill/>
          <a:ln w="2857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8" name="Título 7"/>
          <p:cNvSpPr txBox="1">
            <a:spLocks/>
          </p:cNvSpPr>
          <p:nvPr/>
        </p:nvSpPr>
        <p:spPr>
          <a:xfrm flipH="1">
            <a:off x="400331" y="342908"/>
            <a:ext cx="10247533" cy="1114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 kern="12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Bree Serif"/>
              <a:buNone/>
              <a:defRPr sz="16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ES" sz="4400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PLATAFORMAS</a:t>
            </a:r>
            <a:endParaRPr lang="es-CL" sz="4400" dirty="0">
              <a:solidFill>
                <a:schemeClr val="bg1"/>
              </a:solidFill>
              <a:latin typeface="Bebas Neue" panose="020B0606020202050201" pitchFamily="34" charset="0"/>
            </a:endParaRPr>
          </a:p>
        </p:txBody>
      </p:sp>
      <p:sp>
        <p:nvSpPr>
          <p:cNvPr id="9" name="Título 26"/>
          <p:cNvSpPr txBox="1">
            <a:spLocks/>
          </p:cNvSpPr>
          <p:nvPr/>
        </p:nvSpPr>
        <p:spPr>
          <a:xfrm>
            <a:off x="5212842" y="6210014"/>
            <a:ext cx="6176357" cy="44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 kern="12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Bree Serif"/>
              <a:buNone/>
              <a:defRPr sz="3200">
                <a:solidFill>
                  <a:schemeClr val="accent4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pPr algn="ctr"/>
            <a:r>
              <a:rPr lang="es-ES" sz="1600" dirty="0" smtClean="0"/>
              <a:t>Desarrollado por </a:t>
            </a:r>
            <a:r>
              <a:rPr lang="es-ES" sz="1600" dirty="0"/>
              <a:t>d</a:t>
            </a:r>
            <a:r>
              <a:rPr lang="es-ES" sz="1600" dirty="0" smtClean="0"/>
              <a:t>ivisión de Informática, Escuela Naval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395447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71" y="443920"/>
            <a:ext cx="5044718" cy="59463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5187" y="4661102"/>
            <a:ext cx="2838553" cy="172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51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0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221673" y="203200"/>
            <a:ext cx="11757891" cy="6580866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855" y="738540"/>
            <a:ext cx="9042400" cy="572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02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221674" y="160338"/>
            <a:ext cx="11819436" cy="6623728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494717" y="1269076"/>
            <a:ext cx="5455538" cy="1122400"/>
          </a:xfrm>
        </p:spPr>
        <p:txBody>
          <a:bodyPr/>
          <a:lstStyle/>
          <a:p>
            <a:r>
              <a:rPr lang="es-ES" sz="2800" b="1" dirty="0" smtClean="0">
                <a:latin typeface="Bebas Neue" pitchFamily="34" charset="0"/>
              </a:rPr>
              <a:t>FORTALEZAS</a:t>
            </a:r>
            <a:endParaRPr lang="es-CL" sz="2600" b="1" dirty="0">
              <a:latin typeface="Bebas Neue" pitchFamily="34" charset="0"/>
            </a:endParaRPr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4987640" y="1882607"/>
            <a:ext cx="5902033" cy="4564194"/>
          </a:xfrm>
        </p:spPr>
        <p:txBody>
          <a:bodyPr/>
          <a:lstStyle/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bg1"/>
                </a:solidFill>
              </a:rPr>
              <a:t>Relación permanente con la Armada de Chile, nos permite mantener una constante </a:t>
            </a:r>
            <a:r>
              <a:rPr lang="es-ES" sz="1800" dirty="0" smtClean="0">
                <a:solidFill>
                  <a:schemeClr val="accent2">
                    <a:lumMod val="75000"/>
                  </a:schemeClr>
                </a:solidFill>
              </a:rPr>
              <a:t>bidireccionalidad con nuestro entorno relevante</a:t>
            </a:r>
            <a:r>
              <a:rPr lang="es-ES" sz="1800" dirty="0" smtClean="0">
                <a:solidFill>
                  <a:schemeClr val="bg1"/>
                </a:solidFill>
              </a:rPr>
              <a:t>. </a:t>
            </a:r>
          </a:p>
          <a:p>
            <a:pPr lvl="0" algn="just">
              <a:buFont typeface="+mj-lt"/>
              <a:buAutoNum type="arabicPeriod"/>
            </a:pPr>
            <a:endParaRPr lang="es-ES" sz="1800" dirty="0" smtClean="0">
              <a:solidFill>
                <a:schemeClr val="accent1"/>
              </a:solidFill>
            </a:endParaRPr>
          </a:p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accent1"/>
                </a:solidFill>
              </a:rPr>
              <a:t>Aplicación </a:t>
            </a:r>
            <a:r>
              <a:rPr lang="es-ES" sz="1800" dirty="0">
                <a:solidFill>
                  <a:schemeClr val="accent1"/>
                </a:solidFill>
              </a:rPr>
              <a:t>Informática </a:t>
            </a:r>
            <a:r>
              <a:rPr lang="es-ES" sz="1800" dirty="0">
                <a:solidFill>
                  <a:schemeClr val="bg1"/>
                </a:solidFill>
              </a:rPr>
              <a:t>donde se registra las actividades para obtener información y utilizarla para mejorar nuestros procesos internos</a:t>
            </a:r>
            <a:r>
              <a:rPr lang="es-ES" sz="1800" dirty="0" smtClean="0">
                <a:solidFill>
                  <a:schemeClr val="bg1"/>
                </a:solidFill>
              </a:rPr>
              <a:t>.</a:t>
            </a:r>
          </a:p>
          <a:p>
            <a:pPr lvl="0" algn="just">
              <a:buFont typeface="+mj-lt"/>
              <a:buAutoNum type="arabicPeriod"/>
            </a:pPr>
            <a:endParaRPr lang="es-ES" sz="1800" dirty="0">
              <a:solidFill>
                <a:schemeClr val="bg1"/>
              </a:solidFill>
            </a:endParaRPr>
          </a:p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bg1"/>
                </a:solidFill>
              </a:rPr>
              <a:t>A través de</a:t>
            </a:r>
            <a:r>
              <a:rPr lang="es-ES" sz="1800" dirty="0" smtClean="0">
                <a:solidFill>
                  <a:schemeClr val="accent1"/>
                </a:solidFill>
              </a:rPr>
              <a:t> las </a:t>
            </a:r>
            <a:r>
              <a:rPr lang="es-ES" sz="1800" dirty="0">
                <a:solidFill>
                  <a:schemeClr val="accent1"/>
                </a:solidFill>
              </a:rPr>
              <a:t>encuestas</a:t>
            </a:r>
            <a:r>
              <a:rPr lang="es-ES" sz="1800" dirty="0">
                <a:solidFill>
                  <a:schemeClr val="bg1"/>
                </a:solidFill>
              </a:rPr>
              <a:t> </a:t>
            </a:r>
            <a:r>
              <a:rPr lang="es-ES" sz="1800" dirty="0" smtClean="0">
                <a:solidFill>
                  <a:schemeClr val="bg1"/>
                </a:solidFill>
              </a:rPr>
              <a:t>se obtienen </a:t>
            </a:r>
            <a:r>
              <a:rPr lang="es-ES" sz="1800" dirty="0">
                <a:solidFill>
                  <a:schemeClr val="bg1"/>
                </a:solidFill>
              </a:rPr>
              <a:t>los beneficios que tributan a nuestros modelos de formación para buscar las mejoras </a:t>
            </a:r>
            <a:endParaRPr lang="es-ES" sz="1800" dirty="0" smtClean="0">
              <a:solidFill>
                <a:schemeClr val="bg1"/>
              </a:solidFill>
            </a:endParaRPr>
          </a:p>
          <a:p>
            <a:pPr lvl="0" algn="just">
              <a:buFont typeface="+mj-lt"/>
              <a:buAutoNum type="arabicPeriod"/>
            </a:pPr>
            <a:endParaRPr lang="es-ES" sz="1800" dirty="0">
              <a:solidFill>
                <a:schemeClr val="bg1"/>
              </a:solidFill>
            </a:endParaRPr>
          </a:p>
          <a:p>
            <a:pPr lvl="0" algn="just">
              <a:buFont typeface="+mj-lt"/>
              <a:buAutoNum type="arabicPeriod"/>
            </a:pPr>
            <a:endParaRPr lang="es-ES" sz="1800" dirty="0">
              <a:solidFill>
                <a:schemeClr val="bg1"/>
              </a:solidFill>
            </a:endParaRPr>
          </a:p>
          <a:p>
            <a:pPr lvl="0" algn="just"/>
            <a:endParaRPr lang="es-CL" sz="1800" dirty="0"/>
          </a:p>
          <a:p>
            <a:pPr lvl="0" algn="just"/>
            <a:r>
              <a:rPr lang="es-CL" sz="1800" dirty="0" smtClean="0">
                <a:solidFill>
                  <a:schemeClr val="accent1"/>
                </a:solidFill>
              </a:rPr>
              <a:t>	</a:t>
            </a:r>
            <a:endParaRPr lang="es-CL" sz="1800" dirty="0"/>
          </a:p>
        </p:txBody>
      </p:sp>
      <p:sp>
        <p:nvSpPr>
          <p:cNvPr id="5" name="AutoShape 2" descr="https://escuelanaval.cl/wp-content/uploads/2024/11/vinculacio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73" y="1882606"/>
            <a:ext cx="2595895" cy="367319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656" y="2781006"/>
            <a:ext cx="1960984" cy="277479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4265" y="491122"/>
            <a:ext cx="2828925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2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221674" y="160338"/>
            <a:ext cx="11819436" cy="6623728"/>
          </a:xfrm>
          <a:prstGeom prst="rect">
            <a:avLst/>
          </a:prstGeom>
          <a:solidFill>
            <a:schemeClr val="accent4">
              <a:lumMod val="5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5433230" y="602326"/>
            <a:ext cx="5455538" cy="1122400"/>
          </a:xfrm>
        </p:spPr>
        <p:txBody>
          <a:bodyPr/>
          <a:lstStyle/>
          <a:p>
            <a:r>
              <a:rPr lang="es-ES" sz="2800" b="1" dirty="0" smtClean="0">
                <a:latin typeface="Bebas Neue" pitchFamily="34" charset="0"/>
              </a:rPr>
              <a:t>OPORTUNIDADES DE MEJORA CONTINUA</a:t>
            </a:r>
            <a:endParaRPr lang="es-CL" sz="2600" b="1" dirty="0">
              <a:latin typeface="Bebas Neue" pitchFamily="34" charset="0"/>
            </a:endParaRPr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>
          <a:xfrm>
            <a:off x="5273734" y="1882607"/>
            <a:ext cx="5615939" cy="3859287"/>
          </a:xfrm>
        </p:spPr>
        <p:txBody>
          <a:bodyPr/>
          <a:lstStyle/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bg1"/>
                </a:solidFill>
              </a:rPr>
              <a:t>Por la alta rotación de personal se deben efectuar en forma permanente </a:t>
            </a:r>
            <a:r>
              <a:rPr lang="es-ES" sz="1800" dirty="0" smtClean="0">
                <a:solidFill>
                  <a:srgbClr val="FFC000"/>
                </a:solidFill>
              </a:rPr>
              <a:t>inducciones y capacitaciones al personal</a:t>
            </a:r>
            <a:r>
              <a:rPr lang="es-ES" sz="1800" dirty="0" smtClean="0">
                <a:solidFill>
                  <a:schemeClr val="bg1"/>
                </a:solidFill>
              </a:rPr>
              <a:t>.</a:t>
            </a:r>
          </a:p>
          <a:p>
            <a:pPr lvl="0" algn="just">
              <a:buFont typeface="+mj-lt"/>
              <a:buAutoNum type="arabicPeriod"/>
            </a:pPr>
            <a:endParaRPr lang="es-ES" sz="1800" dirty="0">
              <a:solidFill>
                <a:schemeClr val="bg1"/>
              </a:solidFill>
            </a:endParaRPr>
          </a:p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bg1"/>
                </a:solidFill>
              </a:rPr>
              <a:t>Se debe reforzar constantemente el </a:t>
            </a:r>
            <a:r>
              <a:rPr lang="es-ES" sz="1800" dirty="0" smtClean="0">
                <a:solidFill>
                  <a:srgbClr val="FFC000"/>
                </a:solidFill>
              </a:rPr>
              <a:t>concepto </a:t>
            </a:r>
            <a:r>
              <a:rPr lang="es-ES" sz="1800" dirty="0">
                <a:solidFill>
                  <a:srgbClr val="FFC000"/>
                </a:solidFill>
              </a:rPr>
              <a:t>de Vinculación con el Medio </a:t>
            </a:r>
            <a:r>
              <a:rPr lang="es-ES" sz="1800" dirty="0">
                <a:solidFill>
                  <a:schemeClr val="bg1"/>
                </a:solidFill>
              </a:rPr>
              <a:t>para </a:t>
            </a:r>
            <a:r>
              <a:rPr lang="es-ES" sz="1800" dirty="0" smtClean="0">
                <a:solidFill>
                  <a:schemeClr val="bg1"/>
                </a:solidFill>
              </a:rPr>
              <a:t>mantener una buena trazabilidad en los proceso.</a:t>
            </a:r>
          </a:p>
          <a:p>
            <a:pPr lvl="0" algn="just">
              <a:buFont typeface="+mj-lt"/>
              <a:buAutoNum type="arabicPeriod"/>
            </a:pPr>
            <a:endParaRPr lang="es-ES" sz="1800" dirty="0" smtClean="0">
              <a:solidFill>
                <a:schemeClr val="bg1"/>
              </a:solidFill>
            </a:endParaRPr>
          </a:p>
          <a:p>
            <a:pPr lvl="0" algn="just">
              <a:buFont typeface="+mj-lt"/>
              <a:buAutoNum type="arabicPeriod"/>
            </a:pPr>
            <a:r>
              <a:rPr lang="es-ES" sz="1800" dirty="0" smtClean="0">
                <a:solidFill>
                  <a:schemeClr val="bg1"/>
                </a:solidFill>
              </a:rPr>
              <a:t>El análisis de información entregada contribuye a la </a:t>
            </a:r>
            <a:r>
              <a:rPr lang="es-ES" sz="1800" dirty="0" smtClean="0">
                <a:solidFill>
                  <a:srgbClr val="FFC000"/>
                </a:solidFill>
              </a:rPr>
              <a:t>identificación las actividades relevantes</a:t>
            </a:r>
            <a:r>
              <a:rPr lang="es-ES" sz="1800" dirty="0" smtClean="0">
                <a:solidFill>
                  <a:schemeClr val="bg1"/>
                </a:solidFill>
              </a:rPr>
              <a:t> en los procesos formativos.</a:t>
            </a:r>
            <a:endParaRPr lang="es-ES" sz="1800" dirty="0">
              <a:solidFill>
                <a:schemeClr val="bg1"/>
              </a:solidFill>
            </a:endParaRPr>
          </a:p>
          <a:p>
            <a:pPr lvl="0" algn="just"/>
            <a:endParaRPr lang="es-ES" sz="1800" dirty="0">
              <a:solidFill>
                <a:schemeClr val="bg1"/>
              </a:solidFill>
            </a:endParaRPr>
          </a:p>
          <a:p>
            <a:pPr lvl="0" algn="just"/>
            <a:endParaRPr lang="es-ES" sz="1800" dirty="0">
              <a:solidFill>
                <a:schemeClr val="bg1"/>
              </a:solidFill>
            </a:endParaRPr>
          </a:p>
          <a:p>
            <a:pPr lvl="0" algn="just"/>
            <a:endParaRPr lang="es-CL" sz="1800" dirty="0"/>
          </a:p>
          <a:p>
            <a:pPr lvl="0" algn="just"/>
            <a:r>
              <a:rPr lang="es-CL" sz="1800" dirty="0" smtClean="0">
                <a:solidFill>
                  <a:schemeClr val="accent1"/>
                </a:solidFill>
              </a:rPr>
              <a:t>	</a:t>
            </a:r>
            <a:endParaRPr lang="es-CL" sz="1800" dirty="0"/>
          </a:p>
        </p:txBody>
      </p:sp>
      <p:pic>
        <p:nvPicPr>
          <p:cNvPr id="11" name="10 Imagen" descr="DSC_4846.JPG"/>
          <p:cNvPicPr>
            <a:picLocks noChangeAspect="1"/>
          </p:cNvPicPr>
          <p:nvPr/>
        </p:nvPicPr>
        <p:blipFill>
          <a:blip r:embed="rId5" cstate="print"/>
          <a:srcRect l="33284" t="4160" r="17780"/>
          <a:stretch>
            <a:fillRect/>
          </a:stretch>
        </p:blipFill>
        <p:spPr>
          <a:xfrm>
            <a:off x="0" y="0"/>
            <a:ext cx="5252484" cy="6858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180746" y="191388"/>
            <a:ext cx="4912242" cy="649649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883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 flipH="1">
            <a:off x="2028717" y="2581514"/>
            <a:ext cx="8316416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lang="es-ES" b="1" dirty="0" smtClean="0">
                <a:solidFill>
                  <a:sysClr val="window" lastClr="FFFFFF"/>
                </a:solidFill>
                <a:latin typeface="Calibri"/>
              </a:rPr>
              <a:t>MODELO DE VINCULACIÓN CON EL MEDIO 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9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62206" y="1412915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696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esnaval</Template>
  <TotalTime>8774</TotalTime>
  <Words>781</Words>
  <Application>Microsoft Office PowerPoint</Application>
  <PresentationFormat>Panorámica</PresentationFormat>
  <Paragraphs>84</Paragraphs>
  <Slides>18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31" baseType="lpstr">
      <vt:lpstr>ＭＳ Ｐゴシック</vt:lpstr>
      <vt:lpstr>Arial</vt:lpstr>
      <vt:lpstr>Bebas Neue</vt:lpstr>
      <vt:lpstr>Bree Serif</vt:lpstr>
      <vt:lpstr>Calibri</vt:lpstr>
      <vt:lpstr>Calibri Light</vt:lpstr>
      <vt:lpstr>Livvic</vt:lpstr>
      <vt:lpstr>Roboto</vt:lpstr>
      <vt:lpstr>Roboto Condensed Light</vt:lpstr>
      <vt:lpstr>Roboto Light</vt:lpstr>
      <vt:lpstr>Tema de Office</vt:lpstr>
      <vt:lpstr>5_Tema de Office</vt:lpstr>
      <vt:lpstr>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PROCEDIMIENTO DE VINCULACIÓN CON EL MEDIO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FORTALEZAS</vt:lpstr>
      <vt:lpstr>OPORTUNIDADES DE MEJORA CONTINUA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SebFranco</dc:creator>
  <cp:lastModifiedBy>B06 Jefe Acreditación T1 Carolina Cuadra L.</cp:lastModifiedBy>
  <cp:revision>141</cp:revision>
  <dcterms:created xsi:type="dcterms:W3CDTF">2022-07-13T17:10:22Z</dcterms:created>
  <dcterms:modified xsi:type="dcterms:W3CDTF">2025-11-04T19:08:27Z</dcterms:modified>
</cp:coreProperties>
</file>