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6"/>
  </p:notesMasterIdLst>
  <p:sldIdLst>
    <p:sldId id="383" r:id="rId2"/>
    <p:sldId id="384" r:id="rId3"/>
    <p:sldId id="369" r:id="rId4"/>
    <p:sldId id="373" r:id="rId5"/>
    <p:sldId id="260" r:id="rId6"/>
    <p:sldId id="376" r:id="rId7"/>
    <p:sldId id="377" r:id="rId8"/>
    <p:sldId id="378" r:id="rId9"/>
    <p:sldId id="261" r:id="rId10"/>
    <p:sldId id="379" r:id="rId11"/>
    <p:sldId id="268" r:id="rId12"/>
    <p:sldId id="380" r:id="rId13"/>
    <p:sldId id="381" r:id="rId14"/>
    <p:sldId id="371" r:id="rId15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6327"/>
  </p:normalViewPr>
  <p:slideViewPr>
    <p:cSldViewPr snapToGrid="0" snapToObjects="1">
      <p:cViewPr>
        <p:scale>
          <a:sx n="92" d="100"/>
          <a:sy n="92" d="100"/>
        </p:scale>
        <p:origin x="1864" y="9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00055D-229D-C54D-9BC4-CD3D0D674D86}" type="datetimeFigureOut">
              <a:rPr lang="es-CL" smtClean="0"/>
              <a:t>22-02-21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BA5793-1712-254E-95AC-E2CA4A0EFBB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3746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11400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13579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66101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82511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89438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51678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16561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56405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33769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73791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03676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0" y="6041267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10 Rectángulo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  <a:prstGeom prst="rect">
            <a:avLst/>
          </a:prstGeo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22-02-21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0524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675223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22-02-21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8802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25ED48-B20A-4EF6-ABBA-1DA493907E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7304189-DEF0-4B46-8429-639D0E672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22-02-21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EA6127D-20BE-4723-8CC3-BA9207AF9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4D1066B-B6E5-4086-BE06-F829E5298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158366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  <a:prstGeom prst="rect">
            <a:avLst/>
          </a:prstGeo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22-02-21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74691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22-02-21</a:t>
            </a:fld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77651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22-02-21</a:t>
            </a:fld>
            <a:endParaRPr lang="es-CL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prstGeom prst="rect">
            <a:avLst/>
          </a:prstGeo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prstGeom prst="rect">
            <a:avLst/>
          </a:prstGeo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580673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22-02-21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23622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22-02-21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57144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  <a:prstGeom prst="rect">
            <a:avLst/>
          </a:prstGeo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22-02-21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prstGeom prst="rect">
            <a:avLst/>
          </a:prstGeo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9014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  <a:prstGeom prst="rect">
            <a:avLst/>
          </a:prstGeo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/>
          <a:p>
            <a:fld id="{C8961CAB-A9C0-4CF9-A6C5-E46BA769987C}" type="datetimeFigureOut">
              <a:rPr lang="es-CL" smtClean="0"/>
              <a:t>22-02-21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  <a:prstGeom prst="rect">
            <a:avLst/>
          </a:prstGeom>
        </p:spPr>
        <p:txBody>
          <a:bodyPr rtlCol="0"/>
          <a:lstStyle>
            <a:lvl1pPr>
              <a:defRPr sz="2800"/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2133600" y="6248207"/>
            <a:ext cx="6096000" cy="365125"/>
          </a:xfrm>
        </p:spPr>
        <p:txBody>
          <a:bodyPr rtlCol="0"/>
          <a:lstStyle/>
          <a:p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prstGeom prst="rect">
            <a:avLst/>
          </a:prstGeo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155065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22-02-21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437652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0" y="609601"/>
            <a:ext cx="2743200" cy="5516563"/>
          </a:xfrm>
          <a:prstGeom prst="rect">
            <a:avLst/>
          </a:prstGeo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  <a:prstGeom prst="rect">
            <a:avLst/>
          </a:prstGeo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737600" y="6248403"/>
            <a:ext cx="2946400" cy="365125"/>
          </a:xfrm>
        </p:spPr>
        <p:txBody>
          <a:bodyPr/>
          <a:lstStyle/>
          <a:p>
            <a:fld id="{C8961CAB-A9C0-4CF9-A6C5-E46BA769987C}" type="datetimeFigureOut">
              <a:rPr lang="es-CL" smtClean="0"/>
              <a:t>22-02-21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9602" y="6248208"/>
            <a:ext cx="7431311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884735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4F699D-1671-4D7B-8D25-8AB546740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0BE5CB0-1D38-46D8-B4DC-DEDCA08A3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22-02-21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D1F2CE3-2990-4825-BB8F-F0B2869E4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49778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22-02-21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12192000" cy="8367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0" y="6613332"/>
            <a:ext cx="12192000" cy="24466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</p:spTree>
    <p:extLst>
      <p:ext uri="{BB962C8B-B14F-4D97-AF65-F5344CB8AC3E}">
        <p14:creationId xmlns:p14="http://schemas.microsoft.com/office/powerpoint/2010/main" val="3430604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sv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0.png"/><Relationship Id="rId4" Type="http://schemas.openxmlformats.org/officeDocument/2006/relationships/image" Target="../media/image6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50.png"/><Relationship Id="rId7" Type="http://schemas.openxmlformats.org/officeDocument/2006/relationships/image" Target="../media/image9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png"/><Relationship Id="rId5" Type="http://schemas.openxmlformats.org/officeDocument/2006/relationships/image" Target="../media/image70.png"/><Relationship Id="rId4" Type="http://schemas.openxmlformats.org/officeDocument/2006/relationships/image" Target="../media/image6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0.png"/><Relationship Id="rId5" Type="http://schemas.openxmlformats.org/officeDocument/2006/relationships/image" Target="../media/image130.png"/><Relationship Id="rId4" Type="http://schemas.openxmlformats.org/officeDocument/2006/relationships/image" Target="../media/image12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3" Type="http://schemas.openxmlformats.org/officeDocument/2006/relationships/image" Target="../media/image11.png"/><Relationship Id="rId7" Type="http://schemas.openxmlformats.org/officeDocument/2006/relationships/image" Target="../media/image15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0.png"/><Relationship Id="rId5" Type="http://schemas.openxmlformats.org/officeDocument/2006/relationships/image" Target="../media/image130.png"/><Relationship Id="rId4" Type="http://schemas.openxmlformats.org/officeDocument/2006/relationships/image" Target="../media/image120.png"/><Relationship Id="rId9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3" Type="http://schemas.openxmlformats.org/officeDocument/2006/relationships/image" Target="../media/image11.png"/><Relationship Id="rId7" Type="http://schemas.openxmlformats.org/officeDocument/2006/relationships/image" Target="../media/image15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0.png"/><Relationship Id="rId11" Type="http://schemas.openxmlformats.org/officeDocument/2006/relationships/image" Target="../media/image20.png"/><Relationship Id="rId5" Type="http://schemas.openxmlformats.org/officeDocument/2006/relationships/image" Target="../media/image130.png"/><Relationship Id="rId10" Type="http://schemas.openxmlformats.org/officeDocument/2006/relationships/image" Target="../media/image19.png"/><Relationship Id="rId4" Type="http://schemas.openxmlformats.org/officeDocument/2006/relationships/image" Target="../media/image120.png"/><Relationship Id="rId9" Type="http://schemas.openxmlformats.org/officeDocument/2006/relationships/image" Target="../media/image18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3" Type="http://schemas.openxmlformats.org/officeDocument/2006/relationships/image" Target="../media/image11.png"/><Relationship Id="rId7" Type="http://schemas.openxmlformats.org/officeDocument/2006/relationships/image" Target="../media/image150.png"/><Relationship Id="rId12" Type="http://schemas.openxmlformats.org/officeDocument/2006/relationships/image" Target="../media/image18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0.png"/><Relationship Id="rId11" Type="http://schemas.openxmlformats.org/officeDocument/2006/relationships/image" Target="../media/image21.png"/><Relationship Id="rId5" Type="http://schemas.openxmlformats.org/officeDocument/2006/relationships/image" Target="../media/image130.png"/><Relationship Id="rId10" Type="http://schemas.openxmlformats.org/officeDocument/2006/relationships/image" Target="../media/image20.png"/><Relationship Id="rId4" Type="http://schemas.openxmlformats.org/officeDocument/2006/relationships/image" Target="../media/image120.png"/><Relationship Id="rId9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13" Type="http://schemas.openxmlformats.org/officeDocument/2006/relationships/image" Target="../media/image180.png"/><Relationship Id="rId3" Type="http://schemas.openxmlformats.org/officeDocument/2006/relationships/image" Target="../media/image11.png"/><Relationship Id="rId7" Type="http://schemas.openxmlformats.org/officeDocument/2006/relationships/image" Target="../media/image150.png"/><Relationship Id="rId12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0.png"/><Relationship Id="rId11" Type="http://schemas.openxmlformats.org/officeDocument/2006/relationships/image" Target="../media/image21.png"/><Relationship Id="rId5" Type="http://schemas.openxmlformats.org/officeDocument/2006/relationships/image" Target="../media/image130.png"/><Relationship Id="rId10" Type="http://schemas.openxmlformats.org/officeDocument/2006/relationships/image" Target="../media/image20.png"/><Relationship Id="rId4" Type="http://schemas.openxmlformats.org/officeDocument/2006/relationships/image" Target="../media/image120.png"/><Relationship Id="rId9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30.png"/><Relationship Id="rId5" Type="http://schemas.openxmlformats.org/officeDocument/2006/relationships/image" Target="../media/image220.png"/><Relationship Id="rId4" Type="http://schemas.openxmlformats.org/officeDocument/2006/relationships/image" Target="../media/image2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0" y="2898522"/>
            <a:ext cx="12192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4800" b="1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Física II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4800" b="1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2021</a:t>
            </a:r>
          </a:p>
        </p:txBody>
      </p:sp>
      <p:pic>
        <p:nvPicPr>
          <p:cNvPr id="8" name="Imagen 3">
            <a:extLst>
              <a:ext uri="{FF2B5EF4-FFF2-40B4-BE49-F238E27FC236}">
                <a16:creationId xmlns:a16="http://schemas.microsoft.com/office/drawing/2014/main" id="{DE59ECFF-11E1-CA49-B9AF-025DE0F66B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888" y="908720"/>
            <a:ext cx="1721827" cy="1989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5994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0048D5-42C2-5F4E-BAB0-9988FB101D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Sobre video…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7787FE3-1C34-7745-9FBF-FC8FA93D3A28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¿Dudas? ¿Comentarios?...</a:t>
            </a:r>
          </a:p>
        </p:txBody>
      </p:sp>
    </p:spTree>
    <p:extLst>
      <p:ext uri="{BB962C8B-B14F-4D97-AF65-F5344CB8AC3E}">
        <p14:creationId xmlns:p14="http://schemas.microsoft.com/office/powerpoint/2010/main" val="1610337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FEF9B958-491E-45ED-9A50-452231168606}"/>
              </a:ext>
            </a:extLst>
          </p:cNvPr>
          <p:cNvSpPr txBox="1"/>
          <p:nvPr/>
        </p:nvSpPr>
        <p:spPr>
          <a:xfrm>
            <a:off x="407368" y="548680"/>
            <a:ext cx="113772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“Un automóvil que viajaba a gran </a:t>
            </a:r>
            <a:r>
              <a:rPr kumimoji="0" lang="es-CL" sz="24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velocidad</a:t>
            </a: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colisionó con una pared de gran </a:t>
            </a:r>
            <a:r>
              <a:rPr kumimoji="0" lang="es-CL" sz="24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masa</a:t>
            </a: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, provocando graves lesiones en su conductor. Los investigadores notaron que los frenos fueron accionados tardíamente, puesto que la </a:t>
            </a:r>
            <a:r>
              <a:rPr kumimoji="0" lang="es-CL" sz="24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aceleración</a:t>
            </a: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efectuada no fue capaz de detener el movimiento del automóvil antes de alcanzar la pared. La </a:t>
            </a:r>
            <a:r>
              <a:rPr kumimoji="0" lang="es-CL" sz="24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fuerza</a:t>
            </a: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que ejerció la pared sobre el automóvil fue tal que produjo una gran deformación del vehículo. Afortunadamente, una persona observó el </a:t>
            </a:r>
            <a:r>
              <a:rPr kumimoji="0" lang="es-CL" sz="24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desplazamiento</a:t>
            </a: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del automóvil, dando aviso oportunamente a los servicios de emergencia”. De las cantidades subrayadas, ¿cuál(es) no corresponde(n) a una cantidad vectorial?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BEFF0331-4421-4AF6-BCFC-CD5746D97DED}"/>
              </a:ext>
            </a:extLst>
          </p:cNvPr>
          <p:cNvSpPr txBox="1"/>
          <p:nvPr/>
        </p:nvSpPr>
        <p:spPr>
          <a:xfrm>
            <a:off x="839416" y="3653730"/>
            <a:ext cx="5156604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Todas son cantidades vectoriales.</a:t>
            </a: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Todas son cantidades escalares.</a:t>
            </a:r>
            <a:endParaRPr kumimoji="0" lang="es-CL" sz="2400" b="0" i="0" u="none" strike="noStrike" kern="1200" cap="none" spc="0" normalizeH="0" baseline="0" noProof="0" dirty="0">
              <a:ln>
                <a:noFill/>
              </a:ln>
              <a:solidFill>
                <a:srgbClr val="00456F"/>
              </a:solidFill>
              <a:effectLst/>
              <a:uLnTx/>
              <a:uFillTx/>
              <a:latin typeface="CMU Serif" panose="02000603000000000000" pitchFamily="50" charset="0"/>
              <a:ea typeface="CMU Serif" panose="02000603000000000000" pitchFamily="50" charset="0"/>
              <a:cs typeface="CMU Serif" panose="02000603000000000000" pitchFamily="50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Solo la masa.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La masa y el desplazamiento.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La velocidad y el desplazamiento.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endParaRPr kumimoji="0" lang="es-CL" sz="2400" b="0" i="0" u="none" strike="noStrike" kern="1200" cap="none" spc="0" normalizeH="0" baseline="0" noProof="0" dirty="0">
              <a:ln>
                <a:noFill/>
              </a:ln>
              <a:solidFill>
                <a:srgbClr val="00456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621AB25C-D640-482C-B716-708212D9D78F}"/>
              </a:ext>
            </a:extLst>
          </p:cNvPr>
          <p:cNvGrpSpPr/>
          <p:nvPr/>
        </p:nvGrpSpPr>
        <p:grpSpPr>
          <a:xfrm>
            <a:off x="6312624" y="4005064"/>
            <a:ext cx="5400000" cy="2016224"/>
            <a:chOff x="6096600" y="3645024"/>
            <a:chExt cx="5400000" cy="2016224"/>
          </a:xfrm>
        </p:grpSpPr>
        <p:sp>
          <p:nvSpPr>
            <p:cNvPr id="6" name="Rectángulo 5">
              <a:extLst>
                <a:ext uri="{FF2B5EF4-FFF2-40B4-BE49-F238E27FC236}">
                  <a16:creationId xmlns:a16="http://schemas.microsoft.com/office/drawing/2014/main" id="{D2AAC7B0-F9A8-45E6-8A81-AC404BA94CAD}"/>
                </a:ext>
              </a:extLst>
            </p:cNvPr>
            <p:cNvSpPr/>
            <p:nvPr/>
          </p:nvSpPr>
          <p:spPr>
            <a:xfrm>
              <a:off x="10128448" y="3645024"/>
              <a:ext cx="432048" cy="1584173"/>
            </a:xfrm>
            <a:prstGeom prst="rect">
              <a:avLst/>
            </a:prstGeom>
            <a:pattFill prst="diagBrick">
              <a:fgClr>
                <a:schemeClr val="accent1"/>
              </a:fgClr>
              <a:bgClr>
                <a:schemeClr val="bg1"/>
              </a:bgClr>
            </a:pattFill>
            <a:ln w="6350"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/>
                <a:ea typeface="+mn-ea"/>
                <a:cs typeface="+mn-cs"/>
              </a:endParaRPr>
            </a:p>
          </p:txBody>
        </p:sp>
        <p:pic>
          <p:nvPicPr>
            <p:cNvPr id="4" name="Gráfico 3" descr="Coche">
              <a:extLst>
                <a:ext uri="{FF2B5EF4-FFF2-40B4-BE49-F238E27FC236}">
                  <a16:creationId xmlns:a16="http://schemas.microsoft.com/office/drawing/2014/main" id="{1A275490-766D-41D5-97FD-835084C93E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7176120" y="4077072"/>
              <a:ext cx="1584176" cy="1584176"/>
            </a:xfrm>
            <a:prstGeom prst="rect">
              <a:avLst/>
            </a:prstGeom>
          </p:spPr>
        </p:pic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74B818AA-9D39-4FDD-A7A0-F9BEAD7FFB4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096600" y="5229200"/>
              <a:ext cx="5400000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ector recto de flecha 9">
              <a:extLst>
                <a:ext uri="{FF2B5EF4-FFF2-40B4-BE49-F238E27FC236}">
                  <a16:creationId xmlns:a16="http://schemas.microsoft.com/office/drawing/2014/main" id="{AA0E63D3-C5BD-4CF3-8298-A8D8B675F4EF}"/>
                </a:ext>
              </a:extLst>
            </p:cNvPr>
            <p:cNvCxnSpPr/>
            <p:nvPr/>
          </p:nvCxnSpPr>
          <p:spPr>
            <a:xfrm>
              <a:off x="7032104" y="4293096"/>
              <a:ext cx="1512168" cy="0"/>
            </a:xfrm>
            <a:prstGeom prst="straightConnector1">
              <a:avLst/>
            </a:prstGeom>
            <a:ln w="15875">
              <a:solidFill>
                <a:srgbClr val="00456F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109378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-11912" y="2636912"/>
            <a:ext cx="12192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480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Vectores: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480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Características de un vector</a:t>
            </a:r>
          </a:p>
        </p:txBody>
      </p:sp>
    </p:spTree>
    <p:extLst>
      <p:ext uri="{BB962C8B-B14F-4D97-AF65-F5344CB8AC3E}">
        <p14:creationId xmlns:p14="http://schemas.microsoft.com/office/powerpoint/2010/main" val="24543527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FA181430-B509-40F0-A565-3C311C9B3B03}"/>
              </a:ext>
            </a:extLst>
          </p:cNvPr>
          <p:cNvCxnSpPr/>
          <p:nvPr/>
        </p:nvCxnSpPr>
        <p:spPr>
          <a:xfrm flipV="1">
            <a:off x="2097539" y="2021618"/>
            <a:ext cx="2088232" cy="1944216"/>
          </a:xfrm>
          <a:prstGeom prst="straightConnector1">
            <a:avLst/>
          </a:prstGeom>
          <a:ln w="381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/>
              <p:nvPr/>
            </p:nvSpPr>
            <p:spPr>
              <a:xfrm>
                <a:off x="2801688" y="2498332"/>
                <a:ext cx="330540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1688" y="2498332"/>
                <a:ext cx="330540" cy="48596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Marcador de contenido 2">
            <a:extLst>
              <a:ext uri="{FF2B5EF4-FFF2-40B4-BE49-F238E27FC236}">
                <a16:creationId xmlns:a16="http://schemas.microsoft.com/office/drawing/2014/main" id="{C1E150D8-C355-4CED-BF9F-A8640D7130DA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52128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456F"/>
              </a:buClr>
              <a:buSzPct val="60000"/>
              <a:buFont typeface="Wingdings"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Características de un vector</a:t>
            </a:r>
          </a:p>
        </p:txBody>
      </p:sp>
    </p:spTree>
    <p:extLst>
      <p:ext uri="{BB962C8B-B14F-4D97-AF65-F5344CB8AC3E}">
        <p14:creationId xmlns:p14="http://schemas.microsoft.com/office/powerpoint/2010/main" val="4164283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FA181430-B509-40F0-A565-3C311C9B3B03}"/>
              </a:ext>
            </a:extLst>
          </p:cNvPr>
          <p:cNvCxnSpPr/>
          <p:nvPr/>
        </p:nvCxnSpPr>
        <p:spPr>
          <a:xfrm flipV="1">
            <a:off x="2097539" y="2021618"/>
            <a:ext cx="2088232" cy="1944216"/>
          </a:xfrm>
          <a:prstGeom prst="straightConnector1">
            <a:avLst/>
          </a:prstGeom>
          <a:ln w="381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/>
              <p:nvPr/>
            </p:nvSpPr>
            <p:spPr>
              <a:xfrm>
                <a:off x="2801688" y="2498332"/>
                <a:ext cx="330540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1688" y="2498332"/>
                <a:ext cx="330540" cy="48596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0A2536E5-631B-4567-B13B-15DA9BE861F8}"/>
              </a:ext>
            </a:extLst>
          </p:cNvPr>
          <p:cNvCxnSpPr>
            <a:cxnSpLocks/>
          </p:cNvCxnSpPr>
          <p:nvPr/>
        </p:nvCxnSpPr>
        <p:spPr>
          <a:xfrm flipV="1">
            <a:off x="1620060" y="1508135"/>
            <a:ext cx="2088232" cy="1908212"/>
          </a:xfrm>
          <a:prstGeom prst="straightConnector1">
            <a:avLst/>
          </a:prstGeom>
          <a:ln w="12700">
            <a:prstDash val="dash"/>
            <a:headEnd type="arrow"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B41127F5-AC74-4B3F-8B74-633E2C53C1E5}"/>
                  </a:ext>
                </a:extLst>
              </p:cNvPr>
              <p:cNvSpPr txBox="1"/>
              <p:nvPr/>
            </p:nvSpPr>
            <p:spPr>
              <a:xfrm rot="19075783">
                <a:off x="1725995" y="1968002"/>
                <a:ext cx="1256178" cy="52052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FF9108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FF9108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</m:d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</m:t>
                      </m:r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B41127F5-AC74-4B3F-8B74-633E2C53C1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9075783">
                <a:off x="1725995" y="1968002"/>
                <a:ext cx="1256178" cy="52052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CuadroTexto 17">
            <a:extLst>
              <a:ext uri="{FF2B5EF4-FFF2-40B4-BE49-F238E27FC236}">
                <a16:creationId xmlns:a16="http://schemas.microsoft.com/office/drawing/2014/main" id="{4AF67F80-153D-420E-AE03-360230312C0A}"/>
              </a:ext>
            </a:extLst>
          </p:cNvPr>
          <p:cNvSpPr txBox="1"/>
          <p:nvPr/>
        </p:nvSpPr>
        <p:spPr>
          <a:xfrm>
            <a:off x="555146" y="1766600"/>
            <a:ext cx="13805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FF910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Magnitud</a:t>
            </a:r>
          </a:p>
        </p:txBody>
      </p:sp>
      <p:sp>
        <p:nvSpPr>
          <p:cNvPr id="19" name="Marcador de contenido 2">
            <a:extLst>
              <a:ext uri="{FF2B5EF4-FFF2-40B4-BE49-F238E27FC236}">
                <a16:creationId xmlns:a16="http://schemas.microsoft.com/office/drawing/2014/main" id="{81623916-A1FB-4DAE-A4E1-33B29B027C58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52128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456F"/>
              </a:buClr>
              <a:buSzPct val="60000"/>
              <a:buFont typeface="Wingdings"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Características de un vector</a:t>
            </a:r>
          </a:p>
        </p:txBody>
      </p:sp>
    </p:spTree>
    <p:extLst>
      <p:ext uri="{BB962C8B-B14F-4D97-AF65-F5344CB8AC3E}">
        <p14:creationId xmlns:p14="http://schemas.microsoft.com/office/powerpoint/2010/main" val="2543332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FA181430-B509-40F0-A565-3C311C9B3B03}"/>
              </a:ext>
            </a:extLst>
          </p:cNvPr>
          <p:cNvCxnSpPr/>
          <p:nvPr/>
        </p:nvCxnSpPr>
        <p:spPr>
          <a:xfrm flipV="1">
            <a:off x="2097539" y="2021618"/>
            <a:ext cx="2088232" cy="1944216"/>
          </a:xfrm>
          <a:prstGeom prst="straightConnector1">
            <a:avLst/>
          </a:prstGeom>
          <a:ln w="381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/>
              <p:nvPr/>
            </p:nvSpPr>
            <p:spPr>
              <a:xfrm>
                <a:off x="2801688" y="2498332"/>
                <a:ext cx="330540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1688" y="2498332"/>
                <a:ext cx="330540" cy="48596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0A2536E5-631B-4567-B13B-15DA9BE861F8}"/>
              </a:ext>
            </a:extLst>
          </p:cNvPr>
          <p:cNvCxnSpPr>
            <a:cxnSpLocks/>
          </p:cNvCxnSpPr>
          <p:nvPr/>
        </p:nvCxnSpPr>
        <p:spPr>
          <a:xfrm flipV="1">
            <a:off x="1620060" y="1508135"/>
            <a:ext cx="2088232" cy="1908212"/>
          </a:xfrm>
          <a:prstGeom prst="straightConnector1">
            <a:avLst/>
          </a:prstGeom>
          <a:ln w="12700">
            <a:prstDash val="dash"/>
            <a:headEnd type="arrow"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B41127F5-AC74-4B3F-8B74-633E2C53C1E5}"/>
                  </a:ext>
                </a:extLst>
              </p:cNvPr>
              <p:cNvSpPr txBox="1"/>
              <p:nvPr/>
            </p:nvSpPr>
            <p:spPr>
              <a:xfrm rot="19075783">
                <a:off x="1725995" y="1968002"/>
                <a:ext cx="1256178" cy="52052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FF9108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FF9108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</m:d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</m:t>
                      </m:r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B41127F5-AC74-4B3F-8B74-633E2C53C1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9075783">
                <a:off x="1725995" y="1968002"/>
                <a:ext cx="1256178" cy="52052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CuadroTexto 17">
            <a:extLst>
              <a:ext uri="{FF2B5EF4-FFF2-40B4-BE49-F238E27FC236}">
                <a16:creationId xmlns:a16="http://schemas.microsoft.com/office/drawing/2014/main" id="{4AF67F80-153D-420E-AE03-360230312C0A}"/>
              </a:ext>
            </a:extLst>
          </p:cNvPr>
          <p:cNvSpPr txBox="1"/>
          <p:nvPr/>
        </p:nvSpPr>
        <p:spPr>
          <a:xfrm>
            <a:off x="555146" y="1766600"/>
            <a:ext cx="13805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FF910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Magnitud</a:t>
            </a:r>
          </a:p>
        </p:txBody>
      </p:sp>
      <p:cxnSp>
        <p:nvCxnSpPr>
          <p:cNvPr id="20" name="Conector recto 19">
            <a:extLst>
              <a:ext uri="{FF2B5EF4-FFF2-40B4-BE49-F238E27FC236}">
                <a16:creationId xmlns:a16="http://schemas.microsoft.com/office/drawing/2014/main" id="{D088FBE2-7F7F-4BAC-B580-28B48AAC7FFB}"/>
              </a:ext>
            </a:extLst>
          </p:cNvPr>
          <p:cNvCxnSpPr>
            <a:cxnSpLocks/>
          </p:cNvCxnSpPr>
          <p:nvPr/>
        </p:nvCxnSpPr>
        <p:spPr>
          <a:xfrm>
            <a:off x="1853713" y="3956407"/>
            <a:ext cx="2226490" cy="1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Arco 22">
            <a:extLst>
              <a:ext uri="{FF2B5EF4-FFF2-40B4-BE49-F238E27FC236}">
                <a16:creationId xmlns:a16="http://schemas.microsoft.com/office/drawing/2014/main" id="{23C77FEE-A1C8-4656-B3A6-E08C5D074D09}"/>
              </a:ext>
            </a:extLst>
          </p:cNvPr>
          <p:cNvSpPr/>
          <p:nvPr/>
        </p:nvSpPr>
        <p:spPr>
          <a:xfrm>
            <a:off x="2081608" y="3510516"/>
            <a:ext cx="720080" cy="792088"/>
          </a:xfrm>
          <a:prstGeom prst="arc">
            <a:avLst>
              <a:gd name="adj1" fmla="val 17446810"/>
              <a:gd name="adj2" fmla="val 425467"/>
            </a:avLst>
          </a:prstGeom>
          <a:ln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70FEF538-E0EB-436D-AC5F-185FA048B8FE}"/>
                  </a:ext>
                </a:extLst>
              </p:cNvPr>
              <p:cNvSpPr txBox="1"/>
              <p:nvPr/>
            </p:nvSpPr>
            <p:spPr>
              <a:xfrm>
                <a:off x="2400793" y="3591509"/>
                <a:ext cx="311880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𝜃</m:t>
                      </m:r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70FEF538-E0EB-436D-AC5F-185FA048B8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0793" y="3591509"/>
                <a:ext cx="311880" cy="43088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CuadroTexto 24">
            <a:extLst>
              <a:ext uri="{FF2B5EF4-FFF2-40B4-BE49-F238E27FC236}">
                <a16:creationId xmlns:a16="http://schemas.microsoft.com/office/drawing/2014/main" id="{8772CD8D-7805-4A33-BEAC-9D8733D9F47D}"/>
              </a:ext>
            </a:extLst>
          </p:cNvPr>
          <p:cNvSpPr txBox="1"/>
          <p:nvPr/>
        </p:nvSpPr>
        <p:spPr>
          <a:xfrm>
            <a:off x="2160193" y="4025214"/>
            <a:ext cx="13965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FF910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Dirección</a:t>
            </a: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3F40D1CD-9F22-4518-B96B-902935D8B127}"/>
              </a:ext>
            </a:extLst>
          </p:cNvPr>
          <p:cNvSpPr txBox="1"/>
          <p:nvPr/>
        </p:nvSpPr>
        <p:spPr>
          <a:xfrm>
            <a:off x="638122" y="4537338"/>
            <a:ext cx="38372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El ángulo que forma el vector respecto a alguna referencia, define su dirección</a:t>
            </a:r>
          </a:p>
        </p:txBody>
      </p:sp>
      <p:sp>
        <p:nvSpPr>
          <p:cNvPr id="19" name="Marcador de contenido 2">
            <a:extLst>
              <a:ext uri="{FF2B5EF4-FFF2-40B4-BE49-F238E27FC236}">
                <a16:creationId xmlns:a16="http://schemas.microsoft.com/office/drawing/2014/main" id="{81623916-A1FB-4DAE-A4E1-33B29B027C58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52128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456F"/>
              </a:buClr>
              <a:buSzPct val="60000"/>
              <a:buFont typeface="Wingdings"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Características de un vector</a:t>
            </a:r>
          </a:p>
        </p:txBody>
      </p:sp>
    </p:spTree>
    <p:extLst>
      <p:ext uri="{BB962C8B-B14F-4D97-AF65-F5344CB8AC3E}">
        <p14:creationId xmlns:p14="http://schemas.microsoft.com/office/powerpoint/2010/main" val="11718148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FA181430-B509-40F0-A565-3C311C9B3B03}"/>
              </a:ext>
            </a:extLst>
          </p:cNvPr>
          <p:cNvCxnSpPr/>
          <p:nvPr/>
        </p:nvCxnSpPr>
        <p:spPr>
          <a:xfrm flipV="1">
            <a:off x="2097539" y="2021618"/>
            <a:ext cx="2088232" cy="1944216"/>
          </a:xfrm>
          <a:prstGeom prst="straightConnector1">
            <a:avLst/>
          </a:prstGeom>
          <a:ln w="381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D27BCE62-A4D8-4913-AA59-F07A7519E23F}"/>
              </a:ext>
            </a:extLst>
          </p:cNvPr>
          <p:cNvCxnSpPr/>
          <p:nvPr/>
        </p:nvCxnSpPr>
        <p:spPr>
          <a:xfrm flipV="1">
            <a:off x="5832528" y="1484784"/>
            <a:ext cx="2088232" cy="1944216"/>
          </a:xfrm>
          <a:prstGeom prst="straightConnector1">
            <a:avLst/>
          </a:prstGeom>
          <a:ln w="381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/>
              <p:nvPr/>
            </p:nvSpPr>
            <p:spPr>
              <a:xfrm>
                <a:off x="2801688" y="2498332"/>
                <a:ext cx="330540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1688" y="2498332"/>
                <a:ext cx="330540" cy="48596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0A2536E5-631B-4567-B13B-15DA9BE861F8}"/>
              </a:ext>
            </a:extLst>
          </p:cNvPr>
          <p:cNvCxnSpPr>
            <a:cxnSpLocks/>
          </p:cNvCxnSpPr>
          <p:nvPr/>
        </p:nvCxnSpPr>
        <p:spPr>
          <a:xfrm flipV="1">
            <a:off x="1620060" y="1508135"/>
            <a:ext cx="2088232" cy="1908212"/>
          </a:xfrm>
          <a:prstGeom prst="straightConnector1">
            <a:avLst/>
          </a:prstGeom>
          <a:ln w="12700">
            <a:prstDash val="dash"/>
            <a:headEnd type="arrow"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de flecha 14">
            <a:extLst>
              <a:ext uri="{FF2B5EF4-FFF2-40B4-BE49-F238E27FC236}">
                <a16:creationId xmlns:a16="http://schemas.microsoft.com/office/drawing/2014/main" id="{6B00E2A3-32E3-4303-B7D5-FA2211E3905E}"/>
              </a:ext>
            </a:extLst>
          </p:cNvPr>
          <p:cNvCxnSpPr>
            <a:cxnSpLocks/>
          </p:cNvCxnSpPr>
          <p:nvPr/>
        </p:nvCxnSpPr>
        <p:spPr>
          <a:xfrm rot="16200000" flipV="1">
            <a:off x="8604836" y="1790728"/>
            <a:ext cx="2088232" cy="1944216"/>
          </a:xfrm>
          <a:prstGeom prst="straightConnector1">
            <a:avLst/>
          </a:prstGeom>
          <a:ln w="381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B41127F5-AC74-4B3F-8B74-633E2C53C1E5}"/>
                  </a:ext>
                </a:extLst>
              </p:cNvPr>
              <p:cNvSpPr txBox="1"/>
              <p:nvPr/>
            </p:nvSpPr>
            <p:spPr>
              <a:xfrm rot="19075783">
                <a:off x="1725995" y="1968002"/>
                <a:ext cx="1256178" cy="52052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FF9108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FF9108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</m:d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</m:t>
                      </m:r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B41127F5-AC74-4B3F-8B74-633E2C53C1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9075783">
                <a:off x="1725995" y="1968002"/>
                <a:ext cx="1256178" cy="52052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CuadroTexto 17">
            <a:extLst>
              <a:ext uri="{FF2B5EF4-FFF2-40B4-BE49-F238E27FC236}">
                <a16:creationId xmlns:a16="http://schemas.microsoft.com/office/drawing/2014/main" id="{4AF67F80-153D-420E-AE03-360230312C0A}"/>
              </a:ext>
            </a:extLst>
          </p:cNvPr>
          <p:cNvSpPr txBox="1"/>
          <p:nvPr/>
        </p:nvSpPr>
        <p:spPr>
          <a:xfrm>
            <a:off x="555146" y="1766600"/>
            <a:ext cx="13805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FF910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Magnitud</a:t>
            </a:r>
          </a:p>
        </p:txBody>
      </p:sp>
      <p:cxnSp>
        <p:nvCxnSpPr>
          <p:cNvPr id="20" name="Conector recto 19">
            <a:extLst>
              <a:ext uri="{FF2B5EF4-FFF2-40B4-BE49-F238E27FC236}">
                <a16:creationId xmlns:a16="http://schemas.microsoft.com/office/drawing/2014/main" id="{D088FBE2-7F7F-4BAC-B580-28B48AAC7FFB}"/>
              </a:ext>
            </a:extLst>
          </p:cNvPr>
          <p:cNvCxnSpPr>
            <a:cxnSpLocks/>
          </p:cNvCxnSpPr>
          <p:nvPr/>
        </p:nvCxnSpPr>
        <p:spPr>
          <a:xfrm>
            <a:off x="1853713" y="3956407"/>
            <a:ext cx="2226490" cy="1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Arco 22">
            <a:extLst>
              <a:ext uri="{FF2B5EF4-FFF2-40B4-BE49-F238E27FC236}">
                <a16:creationId xmlns:a16="http://schemas.microsoft.com/office/drawing/2014/main" id="{23C77FEE-A1C8-4656-B3A6-E08C5D074D09}"/>
              </a:ext>
            </a:extLst>
          </p:cNvPr>
          <p:cNvSpPr/>
          <p:nvPr/>
        </p:nvSpPr>
        <p:spPr>
          <a:xfrm>
            <a:off x="2081608" y="3510516"/>
            <a:ext cx="720080" cy="792088"/>
          </a:xfrm>
          <a:prstGeom prst="arc">
            <a:avLst>
              <a:gd name="adj1" fmla="val 17446810"/>
              <a:gd name="adj2" fmla="val 425467"/>
            </a:avLst>
          </a:prstGeom>
          <a:ln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70FEF538-E0EB-436D-AC5F-185FA048B8FE}"/>
                  </a:ext>
                </a:extLst>
              </p:cNvPr>
              <p:cNvSpPr txBox="1"/>
              <p:nvPr/>
            </p:nvSpPr>
            <p:spPr>
              <a:xfrm>
                <a:off x="2400793" y="3591509"/>
                <a:ext cx="311880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𝜃</m:t>
                      </m:r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70FEF538-E0EB-436D-AC5F-185FA048B8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0793" y="3591509"/>
                <a:ext cx="311880" cy="43088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CuadroTexto 24">
            <a:extLst>
              <a:ext uri="{FF2B5EF4-FFF2-40B4-BE49-F238E27FC236}">
                <a16:creationId xmlns:a16="http://schemas.microsoft.com/office/drawing/2014/main" id="{8772CD8D-7805-4A33-BEAC-9D8733D9F47D}"/>
              </a:ext>
            </a:extLst>
          </p:cNvPr>
          <p:cNvSpPr txBox="1"/>
          <p:nvPr/>
        </p:nvSpPr>
        <p:spPr>
          <a:xfrm>
            <a:off x="2160193" y="4025214"/>
            <a:ext cx="13965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FF910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Dirección</a:t>
            </a: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3F40D1CD-9F22-4518-B96B-902935D8B127}"/>
              </a:ext>
            </a:extLst>
          </p:cNvPr>
          <p:cNvSpPr txBox="1"/>
          <p:nvPr/>
        </p:nvSpPr>
        <p:spPr>
          <a:xfrm>
            <a:off x="638122" y="4537338"/>
            <a:ext cx="38372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El ángulo que forma el vector respecto a alguna referencia, define su dirección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CF672671-F9A1-4006-BD31-081FB3F62EE7}"/>
                  </a:ext>
                </a:extLst>
              </p:cNvPr>
              <p:cNvSpPr txBox="1"/>
              <p:nvPr/>
            </p:nvSpPr>
            <p:spPr>
              <a:xfrm>
                <a:off x="6425179" y="2021618"/>
                <a:ext cx="344646" cy="48314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𝐵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CF672671-F9A1-4006-BD31-081FB3F62E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25179" y="2021618"/>
                <a:ext cx="344646" cy="48314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33D237A8-3A6B-42D3-AB3A-72B6082C243E}"/>
                  </a:ext>
                </a:extLst>
              </p:cNvPr>
              <p:cNvSpPr txBox="1"/>
              <p:nvPr/>
            </p:nvSpPr>
            <p:spPr>
              <a:xfrm>
                <a:off x="9732060" y="2294365"/>
                <a:ext cx="329962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𝐶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33D237A8-3A6B-42D3-AB3A-72B6082C243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32060" y="2294365"/>
                <a:ext cx="329962" cy="48596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FE86492E-7D6F-4F25-A289-A0CD1457E2A5}"/>
                  </a:ext>
                </a:extLst>
              </p:cNvPr>
              <p:cNvSpPr txBox="1"/>
              <p:nvPr/>
            </p:nvSpPr>
            <p:spPr>
              <a:xfrm>
                <a:off x="6120560" y="3762353"/>
                <a:ext cx="4500500" cy="9873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Si se tiene que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kumimoji="0" lang="es-CL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kumimoji="0" lang="es-CL" sz="24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00456F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kumimoji="0" lang="es-CL" sz="24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00456F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</m:e>
                        </m:acc>
                      </m:e>
                    </m:d>
                    <m:r>
                      <a:rPr kumimoji="0" lang="es-CL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kumimoji="0" lang="es-CL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kumimoji="0" lang="es-CL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456F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kumimoji="0" lang="es-CL" sz="24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00456F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𝐵</m:t>
                            </m:r>
                          </m:e>
                        </m:acc>
                      </m:e>
                    </m:d>
                    <m:r>
                      <a:rPr kumimoji="0" lang="es-CL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kumimoji="0" lang="es-CL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kumimoji="0" lang="es-CL" sz="24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srgbClr val="00456F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kumimoji="0" lang="es-CL" sz="2400" b="0" i="1" u="none" strike="noStrike" kern="1200" cap="none" spc="0" normalizeH="0" baseline="0" noProof="0" dirty="0" smtClean="0">
                                <a:ln>
                                  <a:noFill/>
                                </a:ln>
                                <a:solidFill>
                                  <a:srgbClr val="00456F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𝐶</m:t>
                            </m:r>
                          </m:e>
                        </m:acc>
                      </m:e>
                    </m:d>
                  </m:oMath>
                </a14:m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, entonces ¿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</m:e>
                    </m:acc>
                    <m:r>
                      <a:rPr kumimoji="0" lang="es-CL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</m:acc>
                    <m:r>
                      <a:rPr kumimoji="0" lang="es-CL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𝐶</m:t>
                        </m:r>
                      </m:e>
                    </m:acc>
                  </m:oMath>
                </a14:m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?</a:t>
                </a:r>
              </a:p>
            </p:txBody>
          </p:sp>
        </mc:Choice>
        <mc:Fallback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FE86492E-7D6F-4F25-A289-A0CD1457E2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0560" y="3762353"/>
                <a:ext cx="4500500" cy="987386"/>
              </a:xfrm>
              <a:prstGeom prst="rect">
                <a:avLst/>
              </a:prstGeom>
              <a:blipFill>
                <a:blip r:embed="rId8"/>
                <a:stretch>
                  <a:fillRect l="-1966" t="-10256" r="-1966" b="-1025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CuadroTexto 30">
            <a:extLst>
              <a:ext uri="{FF2B5EF4-FFF2-40B4-BE49-F238E27FC236}">
                <a16:creationId xmlns:a16="http://schemas.microsoft.com/office/drawing/2014/main" id="{763E6A22-1394-4CE1-8CC6-47A5930A6F80}"/>
              </a:ext>
            </a:extLst>
          </p:cNvPr>
          <p:cNvSpPr txBox="1"/>
          <p:nvPr/>
        </p:nvSpPr>
        <p:spPr>
          <a:xfrm>
            <a:off x="5686370" y="4827546"/>
            <a:ext cx="60262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Dos vectores son iguales siempre y cuando ambos posean la misma magnitud y dirección.</a:t>
            </a:r>
          </a:p>
        </p:txBody>
      </p:sp>
      <p:sp>
        <p:nvSpPr>
          <p:cNvPr id="19" name="Marcador de contenido 2">
            <a:extLst>
              <a:ext uri="{FF2B5EF4-FFF2-40B4-BE49-F238E27FC236}">
                <a16:creationId xmlns:a16="http://schemas.microsoft.com/office/drawing/2014/main" id="{81623916-A1FB-4DAE-A4E1-33B29B027C58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52128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456F"/>
              </a:buClr>
              <a:buSzPct val="60000"/>
              <a:buFont typeface="Wingdings"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Características de un vector</a:t>
            </a:r>
          </a:p>
        </p:txBody>
      </p:sp>
    </p:spTree>
    <p:extLst>
      <p:ext uri="{BB962C8B-B14F-4D97-AF65-F5344CB8AC3E}">
        <p14:creationId xmlns:p14="http://schemas.microsoft.com/office/powerpoint/2010/main" val="16072300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FA181430-B509-40F0-A565-3C311C9B3B03}"/>
              </a:ext>
            </a:extLst>
          </p:cNvPr>
          <p:cNvCxnSpPr/>
          <p:nvPr/>
        </p:nvCxnSpPr>
        <p:spPr>
          <a:xfrm flipV="1">
            <a:off x="2072979" y="2097674"/>
            <a:ext cx="2088232" cy="1944216"/>
          </a:xfrm>
          <a:prstGeom prst="straightConnector1">
            <a:avLst/>
          </a:prstGeom>
          <a:ln w="381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/>
              <p:nvPr/>
            </p:nvSpPr>
            <p:spPr>
              <a:xfrm>
                <a:off x="2777128" y="2574388"/>
                <a:ext cx="330540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7128" y="2574388"/>
                <a:ext cx="330540" cy="48596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17E0607-D929-4AE0-B32D-6124F0B24F1E}"/>
              </a:ext>
            </a:extLst>
          </p:cNvPr>
          <p:cNvCxnSpPr>
            <a:cxnSpLocks/>
          </p:cNvCxnSpPr>
          <p:nvPr/>
        </p:nvCxnSpPr>
        <p:spPr>
          <a:xfrm>
            <a:off x="2063552" y="1584191"/>
            <a:ext cx="0" cy="3024336"/>
          </a:xfrm>
          <a:prstGeom prst="line">
            <a:avLst/>
          </a:prstGeom>
          <a:ln w="12700">
            <a:solidFill>
              <a:schemeClr val="tx1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617B6DE7-ACB8-4DB2-B36E-83024E6BDD5D}"/>
              </a:ext>
            </a:extLst>
          </p:cNvPr>
          <p:cNvCxnSpPr>
            <a:cxnSpLocks/>
          </p:cNvCxnSpPr>
          <p:nvPr/>
        </p:nvCxnSpPr>
        <p:spPr>
          <a:xfrm rot="5400000">
            <a:off x="2999656" y="2520295"/>
            <a:ext cx="0" cy="3024336"/>
          </a:xfrm>
          <a:prstGeom prst="line">
            <a:avLst/>
          </a:prstGeom>
          <a:ln w="12700">
            <a:solidFill>
              <a:schemeClr val="tx1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Arco 20">
            <a:extLst>
              <a:ext uri="{FF2B5EF4-FFF2-40B4-BE49-F238E27FC236}">
                <a16:creationId xmlns:a16="http://schemas.microsoft.com/office/drawing/2014/main" id="{A6845EDF-03F0-4517-90FB-0B9C47DB3A38}"/>
              </a:ext>
            </a:extLst>
          </p:cNvPr>
          <p:cNvSpPr/>
          <p:nvPr/>
        </p:nvSpPr>
        <p:spPr>
          <a:xfrm>
            <a:off x="2057048" y="3586572"/>
            <a:ext cx="720080" cy="792088"/>
          </a:xfrm>
          <a:prstGeom prst="arc">
            <a:avLst>
              <a:gd name="adj1" fmla="val 17446810"/>
              <a:gd name="adj2" fmla="val 425467"/>
            </a:avLst>
          </a:prstGeom>
          <a:ln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2C5B69C4-D8C0-491E-9467-E82010E807C2}"/>
                  </a:ext>
                </a:extLst>
              </p:cNvPr>
              <p:cNvSpPr txBox="1"/>
              <p:nvPr/>
            </p:nvSpPr>
            <p:spPr>
              <a:xfrm>
                <a:off x="2376233" y="3667565"/>
                <a:ext cx="311880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𝜃</m:t>
                      </m:r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2C5B69C4-D8C0-491E-9467-E82010E807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6233" y="3667565"/>
                <a:ext cx="311880" cy="43088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A681028C-D687-4F2E-A79F-65DFDCA66275}"/>
                  </a:ext>
                </a:extLst>
              </p:cNvPr>
              <p:cNvSpPr txBox="1"/>
              <p:nvPr/>
            </p:nvSpPr>
            <p:spPr>
              <a:xfrm>
                <a:off x="4458688" y="3982616"/>
                <a:ext cx="214546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𝑥</m:t>
                      </m:r>
                    </m:oMath>
                  </m:oMathPara>
                </a14:m>
                <a:endParaRPr kumimoji="0" lang="es-CL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A681028C-D687-4F2E-A79F-65DFDCA662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8688" y="3982616"/>
                <a:ext cx="214546" cy="307777"/>
              </a:xfrm>
              <a:prstGeom prst="rect">
                <a:avLst/>
              </a:prstGeom>
              <a:blipFill>
                <a:blip r:embed="rId5"/>
                <a:stretch>
                  <a:fillRect l="-11111" r="-8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D012FDCF-9C4E-4A90-9D46-03FBDF3F0E19}"/>
                  </a:ext>
                </a:extLst>
              </p:cNvPr>
              <p:cNvSpPr txBox="1"/>
              <p:nvPr/>
            </p:nvSpPr>
            <p:spPr>
              <a:xfrm>
                <a:off x="1834963" y="1340768"/>
                <a:ext cx="21916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𝑦</m:t>
                      </m:r>
                    </m:oMath>
                  </m:oMathPara>
                </a14:m>
                <a:endParaRPr kumimoji="0" lang="es-CL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D012FDCF-9C4E-4A90-9D46-03FBDF3F0E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4963" y="1340768"/>
                <a:ext cx="219163" cy="307777"/>
              </a:xfrm>
              <a:prstGeom prst="rect">
                <a:avLst/>
              </a:prstGeom>
              <a:blipFill>
                <a:blip r:embed="rId6"/>
                <a:stretch>
                  <a:fillRect l="-25000" r="-25000" b="-2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Marcador de contenido 2">
            <a:extLst>
              <a:ext uri="{FF2B5EF4-FFF2-40B4-BE49-F238E27FC236}">
                <a16:creationId xmlns:a16="http://schemas.microsoft.com/office/drawing/2014/main" id="{84D9CC3B-6B10-4C5E-B896-01C4602B11A0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52128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456F"/>
              </a:buClr>
              <a:buSzPct val="60000"/>
              <a:buFont typeface="Wingdings"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Componentes de un vector</a:t>
            </a:r>
          </a:p>
        </p:txBody>
      </p:sp>
    </p:spTree>
    <p:extLst>
      <p:ext uri="{BB962C8B-B14F-4D97-AF65-F5344CB8AC3E}">
        <p14:creationId xmlns:p14="http://schemas.microsoft.com/office/powerpoint/2010/main" val="41505215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FA181430-B509-40F0-A565-3C311C9B3B03}"/>
              </a:ext>
            </a:extLst>
          </p:cNvPr>
          <p:cNvCxnSpPr/>
          <p:nvPr/>
        </p:nvCxnSpPr>
        <p:spPr>
          <a:xfrm flipV="1">
            <a:off x="2072979" y="2097674"/>
            <a:ext cx="2088232" cy="1944216"/>
          </a:xfrm>
          <a:prstGeom prst="straightConnector1">
            <a:avLst/>
          </a:prstGeom>
          <a:ln w="381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D27BCE62-A4D8-4913-AA59-F07A7519E23F}"/>
              </a:ext>
            </a:extLst>
          </p:cNvPr>
          <p:cNvCxnSpPr>
            <a:cxnSpLocks/>
          </p:cNvCxnSpPr>
          <p:nvPr/>
        </p:nvCxnSpPr>
        <p:spPr>
          <a:xfrm flipV="1">
            <a:off x="4149458" y="2097674"/>
            <a:ext cx="0" cy="1944000"/>
          </a:xfrm>
          <a:prstGeom prst="straightConnector1">
            <a:avLst/>
          </a:prstGeom>
          <a:ln w="38100">
            <a:solidFill>
              <a:srgbClr val="00456F">
                <a:alpha val="50000"/>
              </a:srgb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/>
              <p:nvPr/>
            </p:nvSpPr>
            <p:spPr>
              <a:xfrm>
                <a:off x="2777128" y="2574388"/>
                <a:ext cx="330540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7128" y="2574388"/>
                <a:ext cx="330540" cy="48596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17E0607-D929-4AE0-B32D-6124F0B24F1E}"/>
              </a:ext>
            </a:extLst>
          </p:cNvPr>
          <p:cNvCxnSpPr>
            <a:cxnSpLocks/>
          </p:cNvCxnSpPr>
          <p:nvPr/>
        </p:nvCxnSpPr>
        <p:spPr>
          <a:xfrm>
            <a:off x="2063552" y="1584191"/>
            <a:ext cx="0" cy="3024336"/>
          </a:xfrm>
          <a:prstGeom prst="line">
            <a:avLst/>
          </a:prstGeom>
          <a:ln w="12700">
            <a:solidFill>
              <a:schemeClr val="tx1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617B6DE7-ACB8-4DB2-B36E-83024E6BDD5D}"/>
              </a:ext>
            </a:extLst>
          </p:cNvPr>
          <p:cNvCxnSpPr>
            <a:cxnSpLocks/>
          </p:cNvCxnSpPr>
          <p:nvPr/>
        </p:nvCxnSpPr>
        <p:spPr>
          <a:xfrm rot="5400000">
            <a:off x="2999656" y="2520295"/>
            <a:ext cx="0" cy="3024336"/>
          </a:xfrm>
          <a:prstGeom prst="line">
            <a:avLst/>
          </a:prstGeom>
          <a:ln w="12700">
            <a:solidFill>
              <a:schemeClr val="tx1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Arco 20">
            <a:extLst>
              <a:ext uri="{FF2B5EF4-FFF2-40B4-BE49-F238E27FC236}">
                <a16:creationId xmlns:a16="http://schemas.microsoft.com/office/drawing/2014/main" id="{A6845EDF-03F0-4517-90FB-0B9C47DB3A38}"/>
              </a:ext>
            </a:extLst>
          </p:cNvPr>
          <p:cNvSpPr/>
          <p:nvPr/>
        </p:nvSpPr>
        <p:spPr>
          <a:xfrm>
            <a:off x="2057048" y="3586572"/>
            <a:ext cx="720080" cy="792088"/>
          </a:xfrm>
          <a:prstGeom prst="arc">
            <a:avLst>
              <a:gd name="adj1" fmla="val 17446810"/>
              <a:gd name="adj2" fmla="val 425467"/>
            </a:avLst>
          </a:prstGeom>
          <a:ln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2C5B69C4-D8C0-491E-9467-E82010E807C2}"/>
                  </a:ext>
                </a:extLst>
              </p:cNvPr>
              <p:cNvSpPr txBox="1"/>
              <p:nvPr/>
            </p:nvSpPr>
            <p:spPr>
              <a:xfrm>
                <a:off x="2376233" y="3667565"/>
                <a:ext cx="311880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𝜃</m:t>
                      </m:r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2C5B69C4-D8C0-491E-9467-E82010E807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6233" y="3667565"/>
                <a:ext cx="311880" cy="43088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A681028C-D687-4F2E-A79F-65DFDCA66275}"/>
                  </a:ext>
                </a:extLst>
              </p:cNvPr>
              <p:cNvSpPr txBox="1"/>
              <p:nvPr/>
            </p:nvSpPr>
            <p:spPr>
              <a:xfrm>
                <a:off x="4458688" y="3982616"/>
                <a:ext cx="214546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𝑥</m:t>
                      </m:r>
                    </m:oMath>
                  </m:oMathPara>
                </a14:m>
                <a:endParaRPr kumimoji="0" lang="es-CL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A681028C-D687-4F2E-A79F-65DFDCA662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8688" y="3982616"/>
                <a:ext cx="214546" cy="307777"/>
              </a:xfrm>
              <a:prstGeom prst="rect">
                <a:avLst/>
              </a:prstGeom>
              <a:blipFill>
                <a:blip r:embed="rId5"/>
                <a:stretch>
                  <a:fillRect l="-11111" r="-8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D012FDCF-9C4E-4A90-9D46-03FBDF3F0E19}"/>
                  </a:ext>
                </a:extLst>
              </p:cNvPr>
              <p:cNvSpPr txBox="1"/>
              <p:nvPr/>
            </p:nvSpPr>
            <p:spPr>
              <a:xfrm>
                <a:off x="1834963" y="1340768"/>
                <a:ext cx="21916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𝑦</m:t>
                      </m:r>
                    </m:oMath>
                  </m:oMathPara>
                </a14:m>
                <a:endParaRPr kumimoji="0" lang="es-CL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D012FDCF-9C4E-4A90-9D46-03FBDF3F0E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4963" y="1340768"/>
                <a:ext cx="219163" cy="307777"/>
              </a:xfrm>
              <a:prstGeom prst="rect">
                <a:avLst/>
              </a:prstGeom>
              <a:blipFill>
                <a:blip r:embed="rId6"/>
                <a:stretch>
                  <a:fillRect l="-25000" r="-25000" b="-2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E285D525-21FC-49E9-95AF-F3E57091620C}"/>
              </a:ext>
            </a:extLst>
          </p:cNvPr>
          <p:cNvCxnSpPr>
            <a:cxnSpLocks/>
          </p:cNvCxnSpPr>
          <p:nvPr/>
        </p:nvCxnSpPr>
        <p:spPr>
          <a:xfrm rot="5400000" flipV="1">
            <a:off x="3107560" y="3004720"/>
            <a:ext cx="0" cy="2088000"/>
          </a:xfrm>
          <a:prstGeom prst="straightConnector1">
            <a:avLst/>
          </a:prstGeom>
          <a:ln w="38100">
            <a:solidFill>
              <a:srgbClr val="00456F">
                <a:alpha val="50000"/>
              </a:srgb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FA7DC595-1638-46A7-AF6A-FC5D29251DDF}"/>
                  </a:ext>
                </a:extLst>
              </p:cNvPr>
              <p:cNvSpPr txBox="1"/>
              <p:nvPr/>
            </p:nvSpPr>
            <p:spPr>
              <a:xfrm>
                <a:off x="2923892" y="4074324"/>
                <a:ext cx="504432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FA7DC595-1638-46A7-AF6A-FC5D29251D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3892" y="4074324"/>
                <a:ext cx="504432" cy="48596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95BE7340-758E-4A98-BF43-4A5958DC3FF7}"/>
                  </a:ext>
                </a:extLst>
              </p:cNvPr>
              <p:cNvSpPr txBox="1"/>
              <p:nvPr/>
            </p:nvSpPr>
            <p:spPr>
              <a:xfrm>
                <a:off x="4206472" y="2955485"/>
                <a:ext cx="515013" cy="52988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95BE7340-758E-4A98-BF43-4A5958DC3F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6472" y="2955485"/>
                <a:ext cx="515013" cy="52988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id="{A6580B84-A35B-4DEC-8271-435DF38B67EA}"/>
                  </a:ext>
                </a:extLst>
              </p:cNvPr>
              <p:cNvSpPr txBox="1"/>
              <p:nvPr/>
            </p:nvSpPr>
            <p:spPr>
              <a:xfrm>
                <a:off x="7608168" y="1682867"/>
                <a:ext cx="2045688" cy="52988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  <m:r>
                        <a:rPr kumimoji="0" lang="es-CL" sz="28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id="{A6580B84-A35B-4DEC-8271-435DF38B67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08168" y="1682867"/>
                <a:ext cx="2045688" cy="52988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Marcador de contenido 2">
            <a:extLst>
              <a:ext uri="{FF2B5EF4-FFF2-40B4-BE49-F238E27FC236}">
                <a16:creationId xmlns:a16="http://schemas.microsoft.com/office/drawing/2014/main" id="{84D9CC3B-6B10-4C5E-B896-01C4602B11A0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52128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456F"/>
              </a:buClr>
              <a:buSzPct val="60000"/>
              <a:buFont typeface="Wingdings"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Componentes de un vector</a:t>
            </a:r>
          </a:p>
        </p:txBody>
      </p:sp>
    </p:spTree>
    <p:extLst>
      <p:ext uri="{BB962C8B-B14F-4D97-AF65-F5344CB8AC3E}">
        <p14:creationId xmlns:p14="http://schemas.microsoft.com/office/powerpoint/2010/main" val="5013721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FA181430-B509-40F0-A565-3C311C9B3B03}"/>
              </a:ext>
            </a:extLst>
          </p:cNvPr>
          <p:cNvCxnSpPr/>
          <p:nvPr/>
        </p:nvCxnSpPr>
        <p:spPr>
          <a:xfrm flipV="1">
            <a:off x="2072979" y="2097674"/>
            <a:ext cx="2088232" cy="1944216"/>
          </a:xfrm>
          <a:prstGeom prst="straightConnector1">
            <a:avLst/>
          </a:prstGeom>
          <a:ln w="381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D27BCE62-A4D8-4913-AA59-F07A7519E23F}"/>
              </a:ext>
            </a:extLst>
          </p:cNvPr>
          <p:cNvCxnSpPr>
            <a:cxnSpLocks/>
          </p:cNvCxnSpPr>
          <p:nvPr/>
        </p:nvCxnSpPr>
        <p:spPr>
          <a:xfrm flipV="1">
            <a:off x="4149458" y="2097674"/>
            <a:ext cx="0" cy="1944000"/>
          </a:xfrm>
          <a:prstGeom prst="straightConnector1">
            <a:avLst/>
          </a:prstGeom>
          <a:ln w="38100">
            <a:solidFill>
              <a:srgbClr val="00456F">
                <a:alpha val="50000"/>
              </a:srgb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/>
              <p:nvPr/>
            </p:nvSpPr>
            <p:spPr>
              <a:xfrm>
                <a:off x="2777128" y="2574388"/>
                <a:ext cx="330540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7128" y="2574388"/>
                <a:ext cx="330540" cy="48596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17E0607-D929-4AE0-B32D-6124F0B24F1E}"/>
              </a:ext>
            </a:extLst>
          </p:cNvPr>
          <p:cNvCxnSpPr>
            <a:cxnSpLocks/>
          </p:cNvCxnSpPr>
          <p:nvPr/>
        </p:nvCxnSpPr>
        <p:spPr>
          <a:xfrm>
            <a:off x="2063552" y="1584191"/>
            <a:ext cx="0" cy="3024336"/>
          </a:xfrm>
          <a:prstGeom prst="line">
            <a:avLst/>
          </a:prstGeom>
          <a:ln w="12700">
            <a:solidFill>
              <a:schemeClr val="tx1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617B6DE7-ACB8-4DB2-B36E-83024E6BDD5D}"/>
              </a:ext>
            </a:extLst>
          </p:cNvPr>
          <p:cNvCxnSpPr>
            <a:cxnSpLocks/>
          </p:cNvCxnSpPr>
          <p:nvPr/>
        </p:nvCxnSpPr>
        <p:spPr>
          <a:xfrm rot="5400000">
            <a:off x="2999656" y="2520295"/>
            <a:ext cx="0" cy="3024336"/>
          </a:xfrm>
          <a:prstGeom prst="line">
            <a:avLst/>
          </a:prstGeom>
          <a:ln w="12700">
            <a:solidFill>
              <a:schemeClr val="tx1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Arco 20">
            <a:extLst>
              <a:ext uri="{FF2B5EF4-FFF2-40B4-BE49-F238E27FC236}">
                <a16:creationId xmlns:a16="http://schemas.microsoft.com/office/drawing/2014/main" id="{A6845EDF-03F0-4517-90FB-0B9C47DB3A38}"/>
              </a:ext>
            </a:extLst>
          </p:cNvPr>
          <p:cNvSpPr/>
          <p:nvPr/>
        </p:nvSpPr>
        <p:spPr>
          <a:xfrm>
            <a:off x="2057048" y="3586572"/>
            <a:ext cx="720080" cy="792088"/>
          </a:xfrm>
          <a:prstGeom prst="arc">
            <a:avLst>
              <a:gd name="adj1" fmla="val 17446810"/>
              <a:gd name="adj2" fmla="val 425467"/>
            </a:avLst>
          </a:prstGeom>
          <a:ln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2C5B69C4-D8C0-491E-9467-E82010E807C2}"/>
                  </a:ext>
                </a:extLst>
              </p:cNvPr>
              <p:cNvSpPr txBox="1"/>
              <p:nvPr/>
            </p:nvSpPr>
            <p:spPr>
              <a:xfrm>
                <a:off x="2376233" y="3667565"/>
                <a:ext cx="311880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𝜃</m:t>
                      </m:r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2C5B69C4-D8C0-491E-9467-E82010E807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6233" y="3667565"/>
                <a:ext cx="311880" cy="43088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A681028C-D687-4F2E-A79F-65DFDCA66275}"/>
                  </a:ext>
                </a:extLst>
              </p:cNvPr>
              <p:cNvSpPr txBox="1"/>
              <p:nvPr/>
            </p:nvSpPr>
            <p:spPr>
              <a:xfrm>
                <a:off x="4458688" y="3982616"/>
                <a:ext cx="214546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𝑥</m:t>
                      </m:r>
                    </m:oMath>
                  </m:oMathPara>
                </a14:m>
                <a:endParaRPr kumimoji="0" lang="es-CL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A681028C-D687-4F2E-A79F-65DFDCA662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8688" y="3982616"/>
                <a:ext cx="214546" cy="307777"/>
              </a:xfrm>
              <a:prstGeom prst="rect">
                <a:avLst/>
              </a:prstGeom>
              <a:blipFill>
                <a:blip r:embed="rId5"/>
                <a:stretch>
                  <a:fillRect l="-11111" r="-8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D012FDCF-9C4E-4A90-9D46-03FBDF3F0E19}"/>
                  </a:ext>
                </a:extLst>
              </p:cNvPr>
              <p:cNvSpPr txBox="1"/>
              <p:nvPr/>
            </p:nvSpPr>
            <p:spPr>
              <a:xfrm>
                <a:off x="1834963" y="1340768"/>
                <a:ext cx="21916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𝑦</m:t>
                      </m:r>
                    </m:oMath>
                  </m:oMathPara>
                </a14:m>
                <a:endParaRPr kumimoji="0" lang="es-CL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D012FDCF-9C4E-4A90-9D46-03FBDF3F0E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4963" y="1340768"/>
                <a:ext cx="219163" cy="307777"/>
              </a:xfrm>
              <a:prstGeom prst="rect">
                <a:avLst/>
              </a:prstGeom>
              <a:blipFill>
                <a:blip r:embed="rId6"/>
                <a:stretch>
                  <a:fillRect l="-25000" r="-25000" b="-2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E285D525-21FC-49E9-95AF-F3E57091620C}"/>
              </a:ext>
            </a:extLst>
          </p:cNvPr>
          <p:cNvCxnSpPr>
            <a:cxnSpLocks/>
          </p:cNvCxnSpPr>
          <p:nvPr/>
        </p:nvCxnSpPr>
        <p:spPr>
          <a:xfrm rot="5400000" flipV="1">
            <a:off x="3107560" y="3004720"/>
            <a:ext cx="0" cy="2088000"/>
          </a:xfrm>
          <a:prstGeom prst="straightConnector1">
            <a:avLst/>
          </a:prstGeom>
          <a:ln w="38100">
            <a:solidFill>
              <a:srgbClr val="00456F">
                <a:alpha val="50000"/>
              </a:srgb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FA7DC595-1638-46A7-AF6A-FC5D29251DDF}"/>
                  </a:ext>
                </a:extLst>
              </p:cNvPr>
              <p:cNvSpPr txBox="1"/>
              <p:nvPr/>
            </p:nvSpPr>
            <p:spPr>
              <a:xfrm>
                <a:off x="2923892" y="4074324"/>
                <a:ext cx="504432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FA7DC595-1638-46A7-AF6A-FC5D29251D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3892" y="4074324"/>
                <a:ext cx="504432" cy="48596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95BE7340-758E-4A98-BF43-4A5958DC3FF7}"/>
                  </a:ext>
                </a:extLst>
              </p:cNvPr>
              <p:cNvSpPr txBox="1"/>
              <p:nvPr/>
            </p:nvSpPr>
            <p:spPr>
              <a:xfrm>
                <a:off x="4206472" y="2955485"/>
                <a:ext cx="515013" cy="52988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95BE7340-758E-4A98-BF43-4A5958DC3F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6472" y="2955485"/>
                <a:ext cx="515013" cy="52988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id="{A6580B84-A35B-4DEC-8271-435DF38B67EA}"/>
                  </a:ext>
                </a:extLst>
              </p:cNvPr>
              <p:cNvSpPr txBox="1"/>
              <p:nvPr/>
            </p:nvSpPr>
            <p:spPr>
              <a:xfrm>
                <a:off x="6672064" y="1682867"/>
                <a:ext cx="4088299" cy="52988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  <m:r>
                        <a:rPr kumimoji="0" lang="es-CL" sz="28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  <m:acc>
                        <m:accPr>
                          <m:chr m:val="̂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𝑖</m:t>
                          </m:r>
                        </m:e>
                      </m:acc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  <m:acc>
                        <m:accPr>
                          <m:chr m:val="̂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𝑗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id="{A6580B84-A35B-4DEC-8271-435DF38B67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2064" y="1682867"/>
                <a:ext cx="4088299" cy="52988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3070FD5C-0FF2-4547-B326-5D1370B5A442}"/>
                  </a:ext>
                </a:extLst>
              </p:cNvPr>
              <p:cNvSpPr txBox="1"/>
              <p:nvPr/>
            </p:nvSpPr>
            <p:spPr>
              <a:xfrm>
                <a:off x="5805764" y="2640876"/>
                <a:ext cx="2276649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</m:t>
                      </m:r>
                      <m:func>
                        <m:func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kumimoji="0" lang="es-CL" sz="28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cos</m:t>
                          </m:r>
                        </m:fName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(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𝜃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)</m:t>
                          </m:r>
                        </m:e>
                      </m:fun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3070FD5C-0FF2-4547-B326-5D1370B5A4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5764" y="2640876"/>
                <a:ext cx="2276649" cy="430887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CuadroTexto 32">
                <a:extLst>
                  <a:ext uri="{FF2B5EF4-FFF2-40B4-BE49-F238E27FC236}">
                    <a16:creationId xmlns:a16="http://schemas.microsoft.com/office/drawing/2014/main" id="{B46CDB4E-3BB5-435F-B7E8-815881B8D9BC}"/>
                  </a:ext>
                </a:extLst>
              </p:cNvPr>
              <p:cNvSpPr txBox="1"/>
              <p:nvPr/>
            </p:nvSpPr>
            <p:spPr>
              <a:xfrm>
                <a:off x="5805764" y="3187563"/>
                <a:ext cx="2237536" cy="46487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</m:t>
                      </m:r>
                      <m:func>
                        <m:func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kumimoji="0" lang="es-CL" sz="28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sin</m:t>
                          </m:r>
                        </m:fName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(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𝜃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)</m:t>
                          </m:r>
                        </m:e>
                      </m:func>
                    </m:oMath>
                  </m:oMathPara>
                </a14:m>
                <a:endParaRPr kumimoji="0" lang="es-CL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3" name="CuadroTexto 32">
                <a:extLst>
                  <a:ext uri="{FF2B5EF4-FFF2-40B4-BE49-F238E27FC236}">
                    <a16:creationId xmlns:a16="http://schemas.microsoft.com/office/drawing/2014/main" id="{B46CDB4E-3BB5-435F-B7E8-815881B8D9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5764" y="3187563"/>
                <a:ext cx="2237536" cy="46487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Cerrar llave 8">
            <a:extLst>
              <a:ext uri="{FF2B5EF4-FFF2-40B4-BE49-F238E27FC236}">
                <a16:creationId xmlns:a16="http://schemas.microsoft.com/office/drawing/2014/main" id="{9893CB76-A3C6-4F4F-AC9F-8E613E52C7D8}"/>
              </a:ext>
            </a:extLst>
          </p:cNvPr>
          <p:cNvSpPr/>
          <p:nvPr/>
        </p:nvSpPr>
        <p:spPr>
          <a:xfrm>
            <a:off x="8292983" y="2432030"/>
            <a:ext cx="214546" cy="138440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B94CB0A4-BEBB-49EB-B8EB-9CD212BED476}"/>
              </a:ext>
            </a:extLst>
          </p:cNvPr>
          <p:cNvSpPr txBox="1"/>
          <p:nvPr/>
        </p:nvSpPr>
        <p:spPr>
          <a:xfrm>
            <a:off x="8718099" y="2708735"/>
            <a:ext cx="195277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Componentes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 un vector</a:t>
            </a:r>
          </a:p>
        </p:txBody>
      </p:sp>
      <p:sp>
        <p:nvSpPr>
          <p:cNvPr id="39" name="Marcador de contenido 2">
            <a:extLst>
              <a:ext uri="{FF2B5EF4-FFF2-40B4-BE49-F238E27FC236}">
                <a16:creationId xmlns:a16="http://schemas.microsoft.com/office/drawing/2014/main" id="{84D9CC3B-6B10-4C5E-B896-01C4602B11A0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52128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456F"/>
              </a:buClr>
              <a:buSzPct val="60000"/>
              <a:buFont typeface="Wingdings"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Componentes de un vector</a:t>
            </a:r>
          </a:p>
        </p:txBody>
      </p:sp>
    </p:spTree>
    <p:extLst>
      <p:ext uri="{BB962C8B-B14F-4D97-AF65-F5344CB8AC3E}">
        <p14:creationId xmlns:p14="http://schemas.microsoft.com/office/powerpoint/2010/main" val="6869406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FA181430-B509-40F0-A565-3C311C9B3B03}"/>
              </a:ext>
            </a:extLst>
          </p:cNvPr>
          <p:cNvCxnSpPr/>
          <p:nvPr/>
        </p:nvCxnSpPr>
        <p:spPr>
          <a:xfrm flipV="1">
            <a:off x="2072979" y="2097674"/>
            <a:ext cx="2088232" cy="1944216"/>
          </a:xfrm>
          <a:prstGeom prst="straightConnector1">
            <a:avLst/>
          </a:prstGeom>
          <a:ln w="381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D27BCE62-A4D8-4913-AA59-F07A7519E23F}"/>
              </a:ext>
            </a:extLst>
          </p:cNvPr>
          <p:cNvCxnSpPr>
            <a:cxnSpLocks/>
          </p:cNvCxnSpPr>
          <p:nvPr/>
        </p:nvCxnSpPr>
        <p:spPr>
          <a:xfrm flipV="1">
            <a:off x="4149458" y="2097674"/>
            <a:ext cx="0" cy="1944000"/>
          </a:xfrm>
          <a:prstGeom prst="straightConnector1">
            <a:avLst/>
          </a:prstGeom>
          <a:ln w="38100">
            <a:solidFill>
              <a:srgbClr val="00456F">
                <a:alpha val="50000"/>
              </a:srgb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/>
              <p:nvPr/>
            </p:nvSpPr>
            <p:spPr>
              <a:xfrm>
                <a:off x="2777128" y="2574388"/>
                <a:ext cx="330540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7128" y="2574388"/>
                <a:ext cx="330540" cy="48596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17E0607-D929-4AE0-B32D-6124F0B24F1E}"/>
              </a:ext>
            </a:extLst>
          </p:cNvPr>
          <p:cNvCxnSpPr>
            <a:cxnSpLocks/>
          </p:cNvCxnSpPr>
          <p:nvPr/>
        </p:nvCxnSpPr>
        <p:spPr>
          <a:xfrm>
            <a:off x="2063552" y="1584191"/>
            <a:ext cx="0" cy="3024336"/>
          </a:xfrm>
          <a:prstGeom prst="line">
            <a:avLst/>
          </a:prstGeom>
          <a:ln w="12700">
            <a:solidFill>
              <a:schemeClr val="tx1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617B6DE7-ACB8-4DB2-B36E-83024E6BDD5D}"/>
              </a:ext>
            </a:extLst>
          </p:cNvPr>
          <p:cNvCxnSpPr>
            <a:cxnSpLocks/>
          </p:cNvCxnSpPr>
          <p:nvPr/>
        </p:nvCxnSpPr>
        <p:spPr>
          <a:xfrm rot="5400000">
            <a:off x="2999656" y="2520295"/>
            <a:ext cx="0" cy="3024336"/>
          </a:xfrm>
          <a:prstGeom prst="line">
            <a:avLst/>
          </a:prstGeom>
          <a:ln w="12700">
            <a:solidFill>
              <a:schemeClr val="tx1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Arco 20">
            <a:extLst>
              <a:ext uri="{FF2B5EF4-FFF2-40B4-BE49-F238E27FC236}">
                <a16:creationId xmlns:a16="http://schemas.microsoft.com/office/drawing/2014/main" id="{A6845EDF-03F0-4517-90FB-0B9C47DB3A38}"/>
              </a:ext>
            </a:extLst>
          </p:cNvPr>
          <p:cNvSpPr/>
          <p:nvPr/>
        </p:nvSpPr>
        <p:spPr>
          <a:xfrm>
            <a:off x="2057048" y="3586572"/>
            <a:ext cx="720080" cy="792088"/>
          </a:xfrm>
          <a:prstGeom prst="arc">
            <a:avLst>
              <a:gd name="adj1" fmla="val 17446810"/>
              <a:gd name="adj2" fmla="val 425467"/>
            </a:avLst>
          </a:prstGeom>
          <a:ln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2C5B69C4-D8C0-491E-9467-E82010E807C2}"/>
                  </a:ext>
                </a:extLst>
              </p:cNvPr>
              <p:cNvSpPr txBox="1"/>
              <p:nvPr/>
            </p:nvSpPr>
            <p:spPr>
              <a:xfrm>
                <a:off x="2376233" y="3667565"/>
                <a:ext cx="311880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𝜃</m:t>
                      </m:r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2C5B69C4-D8C0-491E-9467-E82010E807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6233" y="3667565"/>
                <a:ext cx="311880" cy="43088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A681028C-D687-4F2E-A79F-65DFDCA66275}"/>
                  </a:ext>
                </a:extLst>
              </p:cNvPr>
              <p:cNvSpPr txBox="1"/>
              <p:nvPr/>
            </p:nvSpPr>
            <p:spPr>
              <a:xfrm>
                <a:off x="4458688" y="3982616"/>
                <a:ext cx="214546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𝑥</m:t>
                      </m:r>
                    </m:oMath>
                  </m:oMathPara>
                </a14:m>
                <a:endParaRPr kumimoji="0" lang="es-CL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A681028C-D687-4F2E-A79F-65DFDCA662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8688" y="3982616"/>
                <a:ext cx="214546" cy="307777"/>
              </a:xfrm>
              <a:prstGeom prst="rect">
                <a:avLst/>
              </a:prstGeom>
              <a:blipFill>
                <a:blip r:embed="rId5"/>
                <a:stretch>
                  <a:fillRect l="-11111" r="-8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D012FDCF-9C4E-4A90-9D46-03FBDF3F0E19}"/>
                  </a:ext>
                </a:extLst>
              </p:cNvPr>
              <p:cNvSpPr txBox="1"/>
              <p:nvPr/>
            </p:nvSpPr>
            <p:spPr>
              <a:xfrm>
                <a:off x="1834963" y="1340768"/>
                <a:ext cx="21916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𝑦</m:t>
                      </m:r>
                    </m:oMath>
                  </m:oMathPara>
                </a14:m>
                <a:endParaRPr kumimoji="0" lang="es-CL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D012FDCF-9C4E-4A90-9D46-03FBDF3F0E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4963" y="1340768"/>
                <a:ext cx="219163" cy="307777"/>
              </a:xfrm>
              <a:prstGeom prst="rect">
                <a:avLst/>
              </a:prstGeom>
              <a:blipFill>
                <a:blip r:embed="rId6"/>
                <a:stretch>
                  <a:fillRect l="-25000" r="-25000" b="-2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E285D525-21FC-49E9-95AF-F3E57091620C}"/>
              </a:ext>
            </a:extLst>
          </p:cNvPr>
          <p:cNvCxnSpPr>
            <a:cxnSpLocks/>
          </p:cNvCxnSpPr>
          <p:nvPr/>
        </p:nvCxnSpPr>
        <p:spPr>
          <a:xfrm rot="5400000" flipV="1">
            <a:off x="3107560" y="3004720"/>
            <a:ext cx="0" cy="2088000"/>
          </a:xfrm>
          <a:prstGeom prst="straightConnector1">
            <a:avLst/>
          </a:prstGeom>
          <a:ln w="38100">
            <a:solidFill>
              <a:srgbClr val="00456F">
                <a:alpha val="50000"/>
              </a:srgb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FA7DC595-1638-46A7-AF6A-FC5D29251DDF}"/>
                  </a:ext>
                </a:extLst>
              </p:cNvPr>
              <p:cNvSpPr txBox="1"/>
              <p:nvPr/>
            </p:nvSpPr>
            <p:spPr>
              <a:xfrm>
                <a:off x="2923892" y="4074324"/>
                <a:ext cx="504432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FA7DC595-1638-46A7-AF6A-FC5D29251D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3892" y="4074324"/>
                <a:ext cx="504432" cy="48596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95BE7340-758E-4A98-BF43-4A5958DC3FF7}"/>
                  </a:ext>
                </a:extLst>
              </p:cNvPr>
              <p:cNvSpPr txBox="1"/>
              <p:nvPr/>
            </p:nvSpPr>
            <p:spPr>
              <a:xfrm>
                <a:off x="4206472" y="2955485"/>
                <a:ext cx="515013" cy="52988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95BE7340-758E-4A98-BF43-4A5958DC3F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6472" y="2955485"/>
                <a:ext cx="515013" cy="52988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3070FD5C-0FF2-4547-B326-5D1370B5A442}"/>
                  </a:ext>
                </a:extLst>
              </p:cNvPr>
              <p:cNvSpPr txBox="1"/>
              <p:nvPr/>
            </p:nvSpPr>
            <p:spPr>
              <a:xfrm>
                <a:off x="5805764" y="2640876"/>
                <a:ext cx="2276649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</m:t>
                      </m:r>
                      <m:func>
                        <m:func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kumimoji="0" lang="es-CL" sz="28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cos</m:t>
                          </m:r>
                        </m:fName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(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𝜃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)</m:t>
                          </m:r>
                        </m:e>
                      </m:fun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3070FD5C-0FF2-4547-B326-5D1370B5A4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5764" y="2640876"/>
                <a:ext cx="2276649" cy="430887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CuadroTexto 32">
                <a:extLst>
                  <a:ext uri="{FF2B5EF4-FFF2-40B4-BE49-F238E27FC236}">
                    <a16:creationId xmlns:a16="http://schemas.microsoft.com/office/drawing/2014/main" id="{B46CDB4E-3BB5-435F-B7E8-815881B8D9BC}"/>
                  </a:ext>
                </a:extLst>
              </p:cNvPr>
              <p:cNvSpPr txBox="1"/>
              <p:nvPr/>
            </p:nvSpPr>
            <p:spPr>
              <a:xfrm>
                <a:off x="5805764" y="3187563"/>
                <a:ext cx="2237536" cy="46487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</m:t>
                      </m:r>
                      <m:func>
                        <m:func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kumimoji="0" lang="es-CL" sz="28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sin</m:t>
                          </m:r>
                        </m:fName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(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𝜃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)</m:t>
                          </m:r>
                        </m:e>
                      </m:func>
                    </m:oMath>
                  </m:oMathPara>
                </a14:m>
                <a:endParaRPr kumimoji="0" lang="es-CL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3" name="CuadroTexto 32">
                <a:extLst>
                  <a:ext uri="{FF2B5EF4-FFF2-40B4-BE49-F238E27FC236}">
                    <a16:creationId xmlns:a16="http://schemas.microsoft.com/office/drawing/2014/main" id="{B46CDB4E-3BB5-435F-B7E8-815881B8D9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5764" y="3187563"/>
                <a:ext cx="2237536" cy="46487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Cerrar llave 8">
            <a:extLst>
              <a:ext uri="{FF2B5EF4-FFF2-40B4-BE49-F238E27FC236}">
                <a16:creationId xmlns:a16="http://schemas.microsoft.com/office/drawing/2014/main" id="{9893CB76-A3C6-4F4F-AC9F-8E613E52C7D8}"/>
              </a:ext>
            </a:extLst>
          </p:cNvPr>
          <p:cNvSpPr/>
          <p:nvPr/>
        </p:nvSpPr>
        <p:spPr>
          <a:xfrm>
            <a:off x="8292983" y="2432030"/>
            <a:ext cx="214546" cy="138440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B94CB0A4-BEBB-49EB-B8EB-9CD212BED476}"/>
              </a:ext>
            </a:extLst>
          </p:cNvPr>
          <p:cNvSpPr txBox="1"/>
          <p:nvPr/>
        </p:nvSpPr>
        <p:spPr>
          <a:xfrm>
            <a:off x="8718099" y="2708735"/>
            <a:ext cx="195277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Componentes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 un vector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CuadroTexto 34">
                <a:extLst>
                  <a:ext uri="{FF2B5EF4-FFF2-40B4-BE49-F238E27FC236}">
                    <a16:creationId xmlns:a16="http://schemas.microsoft.com/office/drawing/2014/main" id="{9390C01A-3950-483E-B344-AE22B939B685}"/>
                  </a:ext>
                </a:extLst>
              </p:cNvPr>
              <p:cNvSpPr txBox="1"/>
              <p:nvPr/>
            </p:nvSpPr>
            <p:spPr>
              <a:xfrm>
                <a:off x="5977797" y="4032463"/>
                <a:ext cx="2315186" cy="8768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radPr>
                        <m:deg/>
                        <m:e>
                          <m:sSubSup>
                            <m:sSubSupPr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Sup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  <m:sub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𝑥</m:t>
                              </m:r>
                            </m:sub>
                            <m:sup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2</m:t>
                              </m:r>
                            </m:sup>
                          </m:sSubSup>
                          <m:r>
                            <a:rPr kumimoji="0" lang="es-CL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+</m:t>
                          </m:r>
                          <m:sSubSup>
                            <m:sSubSupPr>
                              <m:ctrlPr>
                                <a:rPr kumimoji="0" lang="es-CL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SupPr>
                            <m:e>
                              <m:r>
                                <a:rPr kumimoji="0" lang="es-CL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  <m:sub>
                              <m:r>
                                <a:rPr kumimoji="0" lang="es-CL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𝑦</m:t>
                              </m:r>
                            </m:sub>
                            <m:sup>
                              <m:r>
                                <a:rPr kumimoji="0" lang="es-CL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2</m:t>
                              </m:r>
                            </m:sup>
                          </m:sSubSup>
                        </m:e>
                      </m:rad>
                    </m:oMath>
                  </m:oMathPara>
                </a14:m>
                <a:endParaRPr kumimoji="0" lang="es-CL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5" name="CuadroTexto 34">
                <a:extLst>
                  <a:ext uri="{FF2B5EF4-FFF2-40B4-BE49-F238E27FC236}">
                    <a16:creationId xmlns:a16="http://schemas.microsoft.com/office/drawing/2014/main" id="{9390C01A-3950-483E-B344-AE22B939B6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77797" y="4032463"/>
                <a:ext cx="2315186" cy="876843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CuadroTexto 35">
            <a:extLst>
              <a:ext uri="{FF2B5EF4-FFF2-40B4-BE49-F238E27FC236}">
                <a16:creationId xmlns:a16="http://schemas.microsoft.com/office/drawing/2014/main" id="{7275656F-EBAE-49D0-B1D0-882571CBD35C}"/>
              </a:ext>
            </a:extLst>
          </p:cNvPr>
          <p:cNvSpPr txBox="1"/>
          <p:nvPr/>
        </p:nvSpPr>
        <p:spPr>
          <a:xfrm>
            <a:off x="8832304" y="4196899"/>
            <a:ext cx="14574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Magnitud </a:t>
            </a:r>
          </a:p>
        </p:txBody>
      </p:sp>
      <p:sp>
        <p:nvSpPr>
          <p:cNvPr id="39" name="Marcador de contenido 2">
            <a:extLst>
              <a:ext uri="{FF2B5EF4-FFF2-40B4-BE49-F238E27FC236}">
                <a16:creationId xmlns:a16="http://schemas.microsoft.com/office/drawing/2014/main" id="{84D9CC3B-6B10-4C5E-B896-01C4602B11A0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52128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456F"/>
              </a:buClr>
              <a:buSzPct val="60000"/>
              <a:buFont typeface="Wingdings"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Componentes de un vector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82A2F25F-F434-454B-AF52-C6E20F40E0FB}"/>
                  </a:ext>
                </a:extLst>
              </p:cNvPr>
              <p:cNvSpPr txBox="1"/>
              <p:nvPr/>
            </p:nvSpPr>
            <p:spPr>
              <a:xfrm>
                <a:off x="6672064" y="1682867"/>
                <a:ext cx="4088299" cy="52988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  <m:r>
                        <a:rPr kumimoji="0" lang="es-CL" sz="28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  <m:acc>
                        <m:accPr>
                          <m:chr m:val="̂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𝑖</m:t>
                          </m:r>
                        </m:e>
                      </m:acc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  <m:acc>
                        <m:accPr>
                          <m:chr m:val="̂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𝑗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82A2F25F-F434-454B-AF52-C6E20F40E0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2064" y="1682867"/>
                <a:ext cx="4088299" cy="529889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941480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FA181430-B509-40F0-A565-3C311C9B3B03}"/>
              </a:ext>
            </a:extLst>
          </p:cNvPr>
          <p:cNvCxnSpPr/>
          <p:nvPr/>
        </p:nvCxnSpPr>
        <p:spPr>
          <a:xfrm flipV="1">
            <a:off x="2072979" y="2097674"/>
            <a:ext cx="2088232" cy="1944216"/>
          </a:xfrm>
          <a:prstGeom prst="straightConnector1">
            <a:avLst/>
          </a:prstGeom>
          <a:ln w="38100">
            <a:solidFill>
              <a:srgbClr val="00456F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D27BCE62-A4D8-4913-AA59-F07A7519E23F}"/>
              </a:ext>
            </a:extLst>
          </p:cNvPr>
          <p:cNvCxnSpPr>
            <a:cxnSpLocks/>
          </p:cNvCxnSpPr>
          <p:nvPr/>
        </p:nvCxnSpPr>
        <p:spPr>
          <a:xfrm flipV="1">
            <a:off x="4149458" y="2097674"/>
            <a:ext cx="0" cy="1944000"/>
          </a:xfrm>
          <a:prstGeom prst="straightConnector1">
            <a:avLst/>
          </a:prstGeom>
          <a:ln w="38100">
            <a:solidFill>
              <a:srgbClr val="00456F">
                <a:alpha val="50000"/>
              </a:srgb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/>
              <p:nvPr/>
            </p:nvSpPr>
            <p:spPr>
              <a:xfrm>
                <a:off x="2777128" y="2574388"/>
                <a:ext cx="330540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2EEA366B-551C-4745-8B6F-E67940EEBF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7128" y="2574388"/>
                <a:ext cx="330540" cy="48596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17E0607-D929-4AE0-B32D-6124F0B24F1E}"/>
              </a:ext>
            </a:extLst>
          </p:cNvPr>
          <p:cNvCxnSpPr>
            <a:cxnSpLocks/>
          </p:cNvCxnSpPr>
          <p:nvPr/>
        </p:nvCxnSpPr>
        <p:spPr>
          <a:xfrm>
            <a:off x="2063552" y="1584191"/>
            <a:ext cx="0" cy="3024336"/>
          </a:xfrm>
          <a:prstGeom prst="line">
            <a:avLst/>
          </a:prstGeom>
          <a:ln w="12700">
            <a:solidFill>
              <a:schemeClr val="tx1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617B6DE7-ACB8-4DB2-B36E-83024E6BDD5D}"/>
              </a:ext>
            </a:extLst>
          </p:cNvPr>
          <p:cNvCxnSpPr>
            <a:cxnSpLocks/>
          </p:cNvCxnSpPr>
          <p:nvPr/>
        </p:nvCxnSpPr>
        <p:spPr>
          <a:xfrm rot="5400000">
            <a:off x="2999656" y="2520295"/>
            <a:ext cx="0" cy="3024336"/>
          </a:xfrm>
          <a:prstGeom prst="line">
            <a:avLst/>
          </a:prstGeom>
          <a:ln w="12700">
            <a:solidFill>
              <a:schemeClr val="tx1"/>
            </a:solidFill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Arco 20">
            <a:extLst>
              <a:ext uri="{FF2B5EF4-FFF2-40B4-BE49-F238E27FC236}">
                <a16:creationId xmlns:a16="http://schemas.microsoft.com/office/drawing/2014/main" id="{A6845EDF-03F0-4517-90FB-0B9C47DB3A38}"/>
              </a:ext>
            </a:extLst>
          </p:cNvPr>
          <p:cNvSpPr/>
          <p:nvPr/>
        </p:nvSpPr>
        <p:spPr>
          <a:xfrm>
            <a:off x="2057048" y="3586572"/>
            <a:ext cx="720080" cy="792088"/>
          </a:xfrm>
          <a:prstGeom prst="arc">
            <a:avLst>
              <a:gd name="adj1" fmla="val 17446810"/>
              <a:gd name="adj2" fmla="val 425467"/>
            </a:avLst>
          </a:prstGeom>
          <a:ln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2C5B69C4-D8C0-491E-9467-E82010E807C2}"/>
                  </a:ext>
                </a:extLst>
              </p:cNvPr>
              <p:cNvSpPr txBox="1"/>
              <p:nvPr/>
            </p:nvSpPr>
            <p:spPr>
              <a:xfrm>
                <a:off x="2376233" y="3667565"/>
                <a:ext cx="311880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𝜃</m:t>
                      </m:r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2C5B69C4-D8C0-491E-9467-E82010E807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6233" y="3667565"/>
                <a:ext cx="311880" cy="43088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A681028C-D687-4F2E-A79F-65DFDCA66275}"/>
                  </a:ext>
                </a:extLst>
              </p:cNvPr>
              <p:cNvSpPr txBox="1"/>
              <p:nvPr/>
            </p:nvSpPr>
            <p:spPr>
              <a:xfrm>
                <a:off x="4458688" y="3982616"/>
                <a:ext cx="214546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𝑥</m:t>
                      </m:r>
                    </m:oMath>
                  </m:oMathPara>
                </a14:m>
                <a:endParaRPr kumimoji="0" lang="es-CL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A681028C-D687-4F2E-A79F-65DFDCA662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8688" y="3982616"/>
                <a:ext cx="214546" cy="307777"/>
              </a:xfrm>
              <a:prstGeom prst="rect">
                <a:avLst/>
              </a:prstGeom>
              <a:blipFill>
                <a:blip r:embed="rId5"/>
                <a:stretch>
                  <a:fillRect l="-11111" r="-8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D012FDCF-9C4E-4A90-9D46-03FBDF3F0E19}"/>
                  </a:ext>
                </a:extLst>
              </p:cNvPr>
              <p:cNvSpPr txBox="1"/>
              <p:nvPr/>
            </p:nvSpPr>
            <p:spPr>
              <a:xfrm>
                <a:off x="1834963" y="1340768"/>
                <a:ext cx="21916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𝑦</m:t>
                      </m:r>
                    </m:oMath>
                  </m:oMathPara>
                </a14:m>
                <a:endParaRPr kumimoji="0" lang="es-CL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D012FDCF-9C4E-4A90-9D46-03FBDF3F0E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4963" y="1340768"/>
                <a:ext cx="219163" cy="307777"/>
              </a:xfrm>
              <a:prstGeom prst="rect">
                <a:avLst/>
              </a:prstGeom>
              <a:blipFill>
                <a:blip r:embed="rId6"/>
                <a:stretch>
                  <a:fillRect l="-25000" r="-25000" b="-26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E285D525-21FC-49E9-95AF-F3E57091620C}"/>
              </a:ext>
            </a:extLst>
          </p:cNvPr>
          <p:cNvCxnSpPr>
            <a:cxnSpLocks/>
          </p:cNvCxnSpPr>
          <p:nvPr/>
        </p:nvCxnSpPr>
        <p:spPr>
          <a:xfrm rot="5400000" flipV="1">
            <a:off x="3107560" y="3004720"/>
            <a:ext cx="0" cy="2088000"/>
          </a:xfrm>
          <a:prstGeom prst="straightConnector1">
            <a:avLst/>
          </a:prstGeom>
          <a:ln w="38100">
            <a:solidFill>
              <a:srgbClr val="00456F">
                <a:alpha val="50000"/>
              </a:srgb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FA7DC595-1638-46A7-AF6A-FC5D29251DDF}"/>
                  </a:ext>
                </a:extLst>
              </p:cNvPr>
              <p:cNvSpPr txBox="1"/>
              <p:nvPr/>
            </p:nvSpPr>
            <p:spPr>
              <a:xfrm>
                <a:off x="2923892" y="4074324"/>
                <a:ext cx="504432" cy="4859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FA7DC595-1638-46A7-AF6A-FC5D29251D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3892" y="4074324"/>
                <a:ext cx="504432" cy="48596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95BE7340-758E-4A98-BF43-4A5958DC3FF7}"/>
                  </a:ext>
                </a:extLst>
              </p:cNvPr>
              <p:cNvSpPr txBox="1"/>
              <p:nvPr/>
            </p:nvSpPr>
            <p:spPr>
              <a:xfrm>
                <a:off x="4206472" y="2955485"/>
                <a:ext cx="515013" cy="52988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>
                                      <a:alpha val="50000"/>
                                    </a:srgbClr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>
                                  <a:alpha val="50000"/>
                                </a:srgbClr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95BE7340-758E-4A98-BF43-4A5958DC3F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6472" y="2955485"/>
                <a:ext cx="515013" cy="52988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3070FD5C-0FF2-4547-B326-5D1370B5A442}"/>
                  </a:ext>
                </a:extLst>
              </p:cNvPr>
              <p:cNvSpPr txBox="1"/>
              <p:nvPr/>
            </p:nvSpPr>
            <p:spPr>
              <a:xfrm>
                <a:off x="5805764" y="2640876"/>
                <a:ext cx="2276649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</m:t>
                      </m:r>
                      <m:func>
                        <m:func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kumimoji="0" lang="es-CL" sz="28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cos</m:t>
                          </m:r>
                        </m:fName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(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𝜃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)</m:t>
                          </m:r>
                        </m:e>
                      </m:fun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3070FD5C-0FF2-4547-B326-5D1370B5A4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5764" y="2640876"/>
                <a:ext cx="2276649" cy="430887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CuadroTexto 32">
                <a:extLst>
                  <a:ext uri="{FF2B5EF4-FFF2-40B4-BE49-F238E27FC236}">
                    <a16:creationId xmlns:a16="http://schemas.microsoft.com/office/drawing/2014/main" id="{B46CDB4E-3BB5-435F-B7E8-815881B8D9BC}"/>
                  </a:ext>
                </a:extLst>
              </p:cNvPr>
              <p:cNvSpPr txBox="1"/>
              <p:nvPr/>
            </p:nvSpPr>
            <p:spPr>
              <a:xfrm>
                <a:off x="5805764" y="3187563"/>
                <a:ext cx="2237536" cy="46487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</m:t>
                      </m:r>
                      <m:func>
                        <m:func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kumimoji="0" lang="es-CL" sz="28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sin</m:t>
                          </m:r>
                        </m:fName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(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𝜃</m:t>
                          </m:r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)</m:t>
                          </m:r>
                        </m:e>
                      </m:func>
                    </m:oMath>
                  </m:oMathPara>
                </a14:m>
                <a:endParaRPr kumimoji="0" lang="es-CL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3" name="CuadroTexto 32">
                <a:extLst>
                  <a:ext uri="{FF2B5EF4-FFF2-40B4-BE49-F238E27FC236}">
                    <a16:creationId xmlns:a16="http://schemas.microsoft.com/office/drawing/2014/main" id="{B46CDB4E-3BB5-435F-B7E8-815881B8D9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5764" y="3187563"/>
                <a:ext cx="2237536" cy="46487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Cerrar llave 8">
            <a:extLst>
              <a:ext uri="{FF2B5EF4-FFF2-40B4-BE49-F238E27FC236}">
                <a16:creationId xmlns:a16="http://schemas.microsoft.com/office/drawing/2014/main" id="{9893CB76-A3C6-4F4F-AC9F-8E613E52C7D8}"/>
              </a:ext>
            </a:extLst>
          </p:cNvPr>
          <p:cNvSpPr/>
          <p:nvPr/>
        </p:nvSpPr>
        <p:spPr>
          <a:xfrm>
            <a:off x="8292983" y="2432030"/>
            <a:ext cx="214546" cy="138440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B94CB0A4-BEBB-49EB-B8EB-9CD212BED476}"/>
              </a:ext>
            </a:extLst>
          </p:cNvPr>
          <p:cNvSpPr txBox="1"/>
          <p:nvPr/>
        </p:nvSpPr>
        <p:spPr>
          <a:xfrm>
            <a:off x="8718099" y="2708735"/>
            <a:ext cx="195277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Componentes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 un vector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CuadroTexto 34">
                <a:extLst>
                  <a:ext uri="{FF2B5EF4-FFF2-40B4-BE49-F238E27FC236}">
                    <a16:creationId xmlns:a16="http://schemas.microsoft.com/office/drawing/2014/main" id="{9390C01A-3950-483E-B344-AE22B939B685}"/>
                  </a:ext>
                </a:extLst>
              </p:cNvPr>
              <p:cNvSpPr txBox="1"/>
              <p:nvPr/>
            </p:nvSpPr>
            <p:spPr>
              <a:xfrm>
                <a:off x="5977797" y="4032463"/>
                <a:ext cx="2315186" cy="8768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𝐴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radPr>
                        <m:deg/>
                        <m:e>
                          <m:sSubSup>
                            <m:sSubSupPr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Sup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  <m:sub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𝑥</m:t>
                              </m:r>
                            </m:sub>
                            <m:sup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2</m:t>
                              </m:r>
                            </m:sup>
                          </m:sSubSup>
                          <m:r>
                            <a:rPr kumimoji="0" lang="es-CL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+</m:t>
                          </m:r>
                          <m:sSubSup>
                            <m:sSubSupPr>
                              <m:ctrlPr>
                                <a:rPr kumimoji="0" lang="es-CL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SupPr>
                            <m:e>
                              <m:r>
                                <a:rPr kumimoji="0" lang="es-CL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  <m:sub>
                              <m:r>
                                <a:rPr kumimoji="0" lang="es-CL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𝑦</m:t>
                              </m:r>
                            </m:sub>
                            <m:sup>
                              <m:r>
                                <a:rPr kumimoji="0" lang="es-CL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2</m:t>
                              </m:r>
                            </m:sup>
                          </m:sSubSup>
                        </m:e>
                      </m:rad>
                    </m:oMath>
                  </m:oMathPara>
                </a14:m>
                <a:endParaRPr kumimoji="0" lang="es-CL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5" name="CuadroTexto 34">
                <a:extLst>
                  <a:ext uri="{FF2B5EF4-FFF2-40B4-BE49-F238E27FC236}">
                    <a16:creationId xmlns:a16="http://schemas.microsoft.com/office/drawing/2014/main" id="{9390C01A-3950-483E-B344-AE22B939B6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77797" y="4032463"/>
                <a:ext cx="2315186" cy="876843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CuadroTexto 35">
            <a:extLst>
              <a:ext uri="{FF2B5EF4-FFF2-40B4-BE49-F238E27FC236}">
                <a16:creationId xmlns:a16="http://schemas.microsoft.com/office/drawing/2014/main" id="{7275656F-EBAE-49D0-B1D0-882571CBD35C}"/>
              </a:ext>
            </a:extLst>
          </p:cNvPr>
          <p:cNvSpPr txBox="1"/>
          <p:nvPr/>
        </p:nvSpPr>
        <p:spPr>
          <a:xfrm>
            <a:off x="8832304" y="4196899"/>
            <a:ext cx="14574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Magnitud </a:t>
            </a: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A593A6C6-0E29-4B17-B20F-7D01A69465CF}"/>
              </a:ext>
            </a:extLst>
          </p:cNvPr>
          <p:cNvSpPr txBox="1"/>
          <p:nvPr/>
        </p:nvSpPr>
        <p:spPr>
          <a:xfrm>
            <a:off x="8832304" y="5209245"/>
            <a:ext cx="14734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Dirección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CuadroTexto 37">
                <a:extLst>
                  <a:ext uri="{FF2B5EF4-FFF2-40B4-BE49-F238E27FC236}">
                    <a16:creationId xmlns:a16="http://schemas.microsoft.com/office/drawing/2014/main" id="{5C382452-24A6-41AD-8880-3DAD6794EFFF}"/>
                  </a:ext>
                </a:extLst>
              </p:cNvPr>
              <p:cNvSpPr txBox="1"/>
              <p:nvPr/>
            </p:nvSpPr>
            <p:spPr>
              <a:xfrm>
                <a:off x="2965571" y="4993065"/>
                <a:ext cx="5559727" cy="89402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kumimoji="0" lang="es-CL" sz="28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tan</m:t>
                          </m:r>
                        </m:fName>
                        <m:e>
                          <m:d>
                            <m:dPr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d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𝜃</m:t>
                              </m:r>
                            </m:e>
                          </m:d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=</m:t>
                          </m:r>
                          <m:f>
                            <m:fPr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kumimoji="0" lang="es-CL" sz="2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srgbClr val="00456F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s-CL" sz="2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srgbClr val="00456F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kumimoji="0" lang="es-CL" sz="2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srgbClr val="00456F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𝑦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kumimoji="0" lang="es-CL" sz="2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srgbClr val="00456F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s-CL" sz="2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srgbClr val="00456F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kumimoji="0" lang="es-CL" sz="2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srgbClr val="00456F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𝑥</m:t>
                                  </m:r>
                                </m:sub>
                              </m:sSub>
                            </m:den>
                          </m:f>
                        </m:e>
                      </m:func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→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𝜃</m:t>
                      </m:r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func>
                        <m:func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uncPr>
                        <m:fName>
                          <m:sSup>
                            <m:sSupPr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kumimoji="0" lang="es-CL" sz="2800" b="0" i="0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tan</m:t>
                              </m:r>
                            </m:e>
                            <m:sup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−1</m:t>
                              </m:r>
                            </m:sup>
                          </m:sSup>
                        </m:fName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(</m:t>
                          </m:r>
                          <m:sSub>
                            <m:sSubPr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  <m:sub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𝑦</m:t>
                              </m:r>
                            </m:sub>
                          </m:s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/</m:t>
                          </m:r>
                          <m:sSub>
                            <m:sSubPr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  <m:sub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𝑥</m:t>
                              </m:r>
                            </m:sub>
                          </m:s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)</m:t>
                          </m:r>
                        </m:e>
                      </m:func>
                    </m:oMath>
                  </m:oMathPara>
                </a14:m>
                <a:endParaRPr kumimoji="0" lang="es-CL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8" name="CuadroTexto 37">
                <a:extLst>
                  <a:ext uri="{FF2B5EF4-FFF2-40B4-BE49-F238E27FC236}">
                    <a16:creationId xmlns:a16="http://schemas.microsoft.com/office/drawing/2014/main" id="{5C382452-24A6-41AD-8880-3DAD6794EF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5571" y="4993065"/>
                <a:ext cx="5559727" cy="894027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Marcador de contenido 2">
            <a:extLst>
              <a:ext uri="{FF2B5EF4-FFF2-40B4-BE49-F238E27FC236}">
                <a16:creationId xmlns:a16="http://schemas.microsoft.com/office/drawing/2014/main" id="{84D9CC3B-6B10-4C5E-B896-01C4602B11A0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52128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456F"/>
              </a:buClr>
              <a:buSzPct val="60000"/>
              <a:buFont typeface="Wingdings"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Componentes de un vector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82A2F25F-F434-454B-AF52-C6E20F40E0FB}"/>
                  </a:ext>
                </a:extLst>
              </p:cNvPr>
              <p:cNvSpPr txBox="1"/>
              <p:nvPr/>
            </p:nvSpPr>
            <p:spPr>
              <a:xfrm>
                <a:off x="6672064" y="1682867"/>
                <a:ext cx="4088299" cy="52988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</m:acc>
                      <m:r>
                        <a:rPr kumimoji="0" lang="es-CL" sz="28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accPr>
                            <m:e>
                              <m:r>
                                <a:rPr kumimoji="0" lang="es-CL" sz="2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456F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</m:sub>
                      </m:sSub>
                      <m:acc>
                        <m:accPr>
                          <m:chr m:val="̂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𝑖</m:t>
                          </m:r>
                        </m:e>
                      </m:acc>
                      <m:r>
                        <a:rPr kumimoji="0" lang="es-CL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e>
                        <m:sub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sub>
                      </m:sSub>
                      <m:acc>
                        <m:accPr>
                          <m:chr m:val="̂"/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𝑗</m:t>
                          </m:r>
                        </m:e>
                      </m:acc>
                    </m:oMath>
                  </m:oMathPara>
                </a14:m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82A2F25F-F434-454B-AF52-C6E20F40E0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2064" y="1682867"/>
                <a:ext cx="4088299" cy="529889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632700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FEF9B958-491E-45ED-9A50-452231168606}"/>
                  </a:ext>
                </a:extLst>
              </p:cNvPr>
              <p:cNvSpPr txBox="1"/>
              <p:nvPr/>
            </p:nvSpPr>
            <p:spPr>
              <a:xfrm>
                <a:off x="407368" y="548680"/>
                <a:ext cx="11377264" cy="23878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CMU Serif" panose="02000603000000000000" pitchFamily="50" charset="0"/>
                    <a:cs typeface="Arial" panose="020B0604020202020204" pitchFamily="34" charset="0"/>
                  </a:rPr>
                  <a:t>Los vectores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</m:acc>
                  </m:oMath>
                </a14:m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CMU Serif" panose="02000603000000000000" pitchFamily="50" charset="0"/>
                    <a:cs typeface="Arial" panose="020B0604020202020204" pitchFamily="34" charset="0"/>
                  </a:rPr>
                  <a:t>,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</m:acc>
                  </m:oMath>
                </a14:m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CMU Serif" panose="02000603000000000000" pitchFamily="50" charset="0"/>
                    <a:cs typeface="Arial" panose="020B0604020202020204" pitchFamily="34" charset="0"/>
                  </a:rPr>
                  <a:t> 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𝑤</m:t>
                        </m:r>
                      </m:e>
                    </m:acc>
                    <m:r>
                      <a:rPr kumimoji="0" lang="es-CL" sz="24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CMU Serif" panose="02000603000000000000" pitchFamily="50" charset="0"/>
                    <a:cs typeface="Arial" panose="020B0604020202020204" pitchFamily="34" charset="0"/>
                  </a:rPr>
                  <a:t> se disponen formando un triángulo como se indica en la figura. Al respecto, es correcto afirmar que:</a:t>
                </a:r>
              </a:p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CMU Serif" panose="02000603000000000000" pitchFamily="50" charset="0"/>
                    <a:cs typeface="Arial" panose="020B0604020202020204" pitchFamily="34" charset="0"/>
                  </a:rPr>
                  <a:t> </a:t>
                </a:r>
              </a:p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CMU Serif" panose="02000603000000000000" pitchFamily="50" charset="0"/>
                    <a:cs typeface="Arial" panose="020B0604020202020204" pitchFamily="34" charset="0"/>
                  </a:rPr>
                  <a:t>	I)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s-ES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</m:acc>
                    <m:r>
                      <a:rPr kumimoji="0" lang="es-CL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</m:acc>
                    <m:r>
                      <a:rPr kumimoji="0" lang="es-CL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𝑤</m:t>
                        </m:r>
                      </m:e>
                    </m:acc>
                  </m:oMath>
                </a14:m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CMU Serif" panose="02000603000000000000" pitchFamily="50" charset="0"/>
                    <a:cs typeface="Arial" panose="020B0604020202020204" pitchFamily="34" charset="0"/>
                  </a:rPr>
                  <a:t>.</a:t>
                </a:r>
              </a:p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CMU Serif" panose="02000603000000000000" pitchFamily="50" charset="0"/>
                    <a:cs typeface="Arial" panose="020B0604020202020204" pitchFamily="34" charset="0"/>
                  </a:rPr>
                  <a:t>	II)    </a:t>
                </a:r>
                <a14:m>
                  <m:oMath xmlns:m="http://schemas.openxmlformats.org/officeDocument/2006/math">
                    <m:r>
                      <a:rPr kumimoji="0" lang="es-CL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|</m:t>
                    </m:r>
                    <m:acc>
                      <m:accPr>
                        <m:chr m:val="⃗"/>
                        <m:ctrlPr>
                          <a:rPr kumimoji="0" lang="es-ES" sz="24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𝑤</m:t>
                        </m:r>
                      </m:e>
                    </m:acc>
                    <m:r>
                      <a:rPr kumimoji="0" lang="es-CL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</m:acc>
                    <m:r>
                      <a:rPr kumimoji="0" lang="es-CL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|</m:t>
                    </m:r>
                    <m:r>
                      <a:rPr kumimoji="0" lang="es-CL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kumimoji="0" lang="es-CL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|</m:t>
                    </m:r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</m:acc>
                    <m:r>
                      <a:rPr kumimoji="0" lang="es-CL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|</m:t>
                    </m:r>
                  </m:oMath>
                </a14:m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CMU Serif" panose="02000603000000000000" pitchFamily="50" charset="0"/>
                    <a:cs typeface="Arial" panose="020B0604020202020204" pitchFamily="34" charset="0"/>
                  </a:rPr>
                  <a:t>.</a:t>
                </a:r>
              </a:p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CMU Serif" panose="02000603000000000000" pitchFamily="50" charset="0"/>
                    <a:cs typeface="Arial" panose="020B0604020202020204" pitchFamily="34" charset="0"/>
                  </a:rPr>
                  <a:t>	III)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s-ES" sz="24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</m:acc>
                    <m:r>
                      <a:rPr kumimoji="0" lang="es-CL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</m:acc>
                    <m:r>
                      <a:rPr kumimoji="0" lang="es-CL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𝑤</m:t>
                        </m:r>
                      </m:e>
                    </m:acc>
                    <m:r>
                      <a:rPr kumimoji="0" lang="es-CL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s-CL" sz="24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00456F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e>
                    </m:acc>
                  </m:oMath>
                </a14:m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CMU Serif" panose="02000603000000000000" pitchFamily="50" charset="0"/>
                    <a:cs typeface="Arial" panose="020B0604020202020204" pitchFamily="34" charset="0"/>
                  </a:rPr>
                  <a:t>.</a:t>
                </a:r>
              </a:p>
            </p:txBody>
          </p:sp>
        </mc:Choice>
        <mc:Fallback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FEF9B958-491E-45ED-9A50-4522311686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368" y="548680"/>
                <a:ext cx="11377264" cy="2387898"/>
              </a:xfrm>
              <a:prstGeom prst="rect">
                <a:avLst/>
              </a:prstGeom>
              <a:blipFill>
                <a:blip r:embed="rId3"/>
                <a:stretch>
                  <a:fillRect l="-893" t="-4233" r="-893" b="-317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CuadroTexto 22">
            <a:extLst>
              <a:ext uri="{FF2B5EF4-FFF2-40B4-BE49-F238E27FC236}">
                <a16:creationId xmlns:a16="http://schemas.microsoft.com/office/drawing/2014/main" id="{BEFF0331-4421-4AF6-BCFC-CD5746D97DED}"/>
              </a:ext>
            </a:extLst>
          </p:cNvPr>
          <p:cNvSpPr txBox="1"/>
          <p:nvPr/>
        </p:nvSpPr>
        <p:spPr>
          <a:xfrm>
            <a:off x="2953431" y="3865100"/>
            <a:ext cx="221201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 Solo I.</a:t>
            </a: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 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 Solo II.</a:t>
            </a:r>
            <a:endParaRPr kumimoji="0" lang="es-CL" sz="2400" b="0" i="0" u="none" strike="noStrike" kern="1200" cap="none" spc="0" normalizeH="0" baseline="0" noProof="0" dirty="0">
              <a:ln>
                <a:noFill/>
              </a:ln>
              <a:solidFill>
                <a:srgbClr val="00456F"/>
              </a:solidFill>
              <a:effectLst/>
              <a:uLnTx/>
              <a:uFillTx/>
              <a:latin typeface="Arial" panose="020B0604020202020204" pitchFamily="34" charset="0"/>
              <a:ea typeface="CMU Serif" panose="02000603000000000000" pitchFamily="50" charset="0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 Solo III.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 Solo I y II.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CL" sz="24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Arial" panose="020B0604020202020204" pitchFamily="34" charset="0"/>
                <a:ea typeface="CMU Serif" panose="02000603000000000000" pitchFamily="50" charset="0"/>
                <a:cs typeface="Arial" panose="020B0604020202020204" pitchFamily="34" charset="0"/>
              </a:rPr>
              <a:t> Solo I y III.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endParaRPr kumimoji="0" lang="es-CL" sz="2400" b="0" i="0" u="none" strike="noStrike" kern="1200" cap="none" spc="0" normalizeH="0" baseline="0" noProof="0" dirty="0">
              <a:ln>
                <a:noFill/>
              </a:ln>
              <a:solidFill>
                <a:srgbClr val="00456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E5A44EF3-7411-4549-9B97-07AD647D006A}"/>
              </a:ext>
            </a:extLst>
          </p:cNvPr>
          <p:cNvGrpSpPr/>
          <p:nvPr/>
        </p:nvGrpSpPr>
        <p:grpSpPr>
          <a:xfrm>
            <a:off x="7248128" y="2882267"/>
            <a:ext cx="3792923" cy="1954306"/>
            <a:chOff x="6623157" y="3212178"/>
            <a:chExt cx="3792923" cy="1954306"/>
          </a:xfrm>
        </p:grpSpPr>
        <p:cxnSp>
          <p:nvCxnSpPr>
            <p:cNvPr id="4" name="Conector recto de flecha 3">
              <a:extLst>
                <a:ext uri="{FF2B5EF4-FFF2-40B4-BE49-F238E27FC236}">
                  <a16:creationId xmlns:a16="http://schemas.microsoft.com/office/drawing/2014/main" id="{8CF32851-D558-408F-8CA5-0C9262349ADA}"/>
                </a:ext>
              </a:extLst>
            </p:cNvPr>
            <p:cNvCxnSpPr>
              <a:cxnSpLocks/>
            </p:cNvCxnSpPr>
            <p:nvPr/>
          </p:nvCxnSpPr>
          <p:spPr>
            <a:xfrm>
              <a:off x="6816080" y="4652963"/>
              <a:ext cx="3600000" cy="0"/>
            </a:xfrm>
            <a:prstGeom prst="straightConnector1">
              <a:avLst/>
            </a:prstGeom>
            <a:ln w="28575"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de flecha 6">
              <a:extLst>
                <a:ext uri="{FF2B5EF4-FFF2-40B4-BE49-F238E27FC236}">
                  <a16:creationId xmlns:a16="http://schemas.microsoft.com/office/drawing/2014/main" id="{211CD339-9F1F-494C-B0F8-D3DA9742AADC}"/>
                </a:ext>
              </a:extLst>
            </p:cNvPr>
            <p:cNvCxnSpPr>
              <a:cxnSpLocks/>
            </p:cNvCxnSpPr>
            <p:nvPr/>
          </p:nvCxnSpPr>
          <p:spPr>
            <a:xfrm rot="19800000">
              <a:off x="6623157" y="3932179"/>
              <a:ext cx="2880000" cy="0"/>
            </a:xfrm>
            <a:prstGeom prst="straightConnector1">
              <a:avLst/>
            </a:prstGeom>
            <a:ln w="28575"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ector recto de flecha 9">
              <a:extLst>
                <a:ext uri="{FF2B5EF4-FFF2-40B4-BE49-F238E27FC236}">
                  <a16:creationId xmlns:a16="http://schemas.microsoft.com/office/drawing/2014/main" id="{077D94B3-862E-4742-B94A-4078A72B668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9310234" y="3212178"/>
              <a:ext cx="1105846" cy="1440786"/>
            </a:xfrm>
            <a:prstGeom prst="straightConnector1">
              <a:avLst/>
            </a:prstGeom>
            <a:ln w="28575"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CuadroTexto 11">
                  <a:extLst>
                    <a:ext uri="{FF2B5EF4-FFF2-40B4-BE49-F238E27FC236}">
                      <a16:creationId xmlns:a16="http://schemas.microsoft.com/office/drawing/2014/main" id="{FCD65A79-09C7-42C9-9E57-FC8A974CB703}"/>
                    </a:ext>
                  </a:extLst>
                </p:cNvPr>
                <p:cNvSpPr txBox="1"/>
                <p:nvPr/>
              </p:nvSpPr>
              <p:spPr>
                <a:xfrm>
                  <a:off x="7794044" y="3512103"/>
                  <a:ext cx="269113" cy="369332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kumimoji="0" lang="es-CL" sz="24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FF9108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accPr>
                          <m:e>
                            <m:r>
                              <a:rPr kumimoji="0" lang="es-CL" sz="24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FF9108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𝑢</m:t>
                            </m:r>
                          </m:e>
                        </m:acc>
                      </m:oMath>
                    </m:oMathPara>
                  </a14:m>
                  <a:endParaRPr kumimoji="0" lang="es-CL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12" name="CuadroTexto 11">
                  <a:extLst>
                    <a:ext uri="{FF2B5EF4-FFF2-40B4-BE49-F238E27FC236}">
                      <a16:creationId xmlns:a16="http://schemas.microsoft.com/office/drawing/2014/main" id="{FCD65A79-09C7-42C9-9E57-FC8A974CB70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794044" y="3512103"/>
                  <a:ext cx="269113" cy="369332"/>
                </a:xfrm>
                <a:prstGeom prst="rect">
                  <a:avLst/>
                </a:prstGeom>
                <a:blipFill>
                  <a:blip r:embed="rId4"/>
                  <a:stretch>
                    <a:fillRect l="-11364" r="-11364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CuadroTexto 12">
                  <a:extLst>
                    <a:ext uri="{FF2B5EF4-FFF2-40B4-BE49-F238E27FC236}">
                      <a16:creationId xmlns:a16="http://schemas.microsoft.com/office/drawing/2014/main" id="{F557DEAC-7FD5-400E-8435-0C3848DA44C3}"/>
                    </a:ext>
                  </a:extLst>
                </p:cNvPr>
                <p:cNvSpPr txBox="1"/>
                <p:nvPr/>
              </p:nvSpPr>
              <p:spPr>
                <a:xfrm>
                  <a:off x="10019085" y="3562847"/>
                  <a:ext cx="260712" cy="369332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kumimoji="0" lang="es-CL" sz="24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FF9108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accPr>
                          <m:e>
                            <m:r>
                              <a:rPr kumimoji="0" lang="es-CL" sz="24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FF9108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𝑣</m:t>
                            </m:r>
                          </m:e>
                        </m:acc>
                      </m:oMath>
                    </m:oMathPara>
                  </a14:m>
                  <a:endParaRPr kumimoji="0" lang="es-CL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13" name="CuadroTexto 12">
                  <a:extLst>
                    <a:ext uri="{FF2B5EF4-FFF2-40B4-BE49-F238E27FC236}">
                      <a16:creationId xmlns:a16="http://schemas.microsoft.com/office/drawing/2014/main" id="{F557DEAC-7FD5-400E-8435-0C3848DA44C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019085" y="3562847"/>
                  <a:ext cx="260712" cy="369332"/>
                </a:xfrm>
                <a:prstGeom prst="rect">
                  <a:avLst/>
                </a:prstGeom>
                <a:blipFill>
                  <a:blip r:embed="rId5"/>
                  <a:stretch>
                    <a:fillRect l="-18605" t="-36066" r="-95349" b="-3279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CuadroTexto 13">
                  <a:extLst>
                    <a:ext uri="{FF2B5EF4-FFF2-40B4-BE49-F238E27FC236}">
                      <a16:creationId xmlns:a16="http://schemas.microsoft.com/office/drawing/2014/main" id="{51B1175C-70C8-4B7C-A54E-DC82713D44FA}"/>
                    </a:ext>
                  </a:extLst>
                </p:cNvPr>
                <p:cNvSpPr txBox="1"/>
                <p:nvPr/>
              </p:nvSpPr>
              <p:spPr>
                <a:xfrm>
                  <a:off x="8688288" y="4797152"/>
                  <a:ext cx="321627" cy="369332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0" tIns="0" rIns="0" bIns="0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kumimoji="0" lang="es-CL" sz="24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FF9108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accPr>
                          <m:e>
                            <m:r>
                              <a:rPr kumimoji="0" lang="es-CL" sz="24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FF9108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𝑤</m:t>
                            </m:r>
                          </m:e>
                        </m:acc>
                      </m:oMath>
                    </m:oMathPara>
                  </a14:m>
                  <a:endParaRPr kumimoji="0" lang="es-CL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14" name="CuadroTexto 13">
                  <a:extLst>
                    <a:ext uri="{FF2B5EF4-FFF2-40B4-BE49-F238E27FC236}">
                      <a16:creationId xmlns:a16="http://schemas.microsoft.com/office/drawing/2014/main" id="{51B1175C-70C8-4B7C-A54E-DC82713D44F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688288" y="4797152"/>
                  <a:ext cx="321627" cy="369332"/>
                </a:xfrm>
                <a:prstGeom prst="rect">
                  <a:avLst/>
                </a:prstGeom>
                <a:blipFill>
                  <a:blip r:embed="rId6"/>
                  <a:stretch>
                    <a:fillRect l="-11321" r="-5660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20057412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Intermedio">
  <a:themeElements>
    <a:clrScheme name="Personalizado 4">
      <a:dk1>
        <a:sysClr val="windowText" lastClr="000000"/>
      </a:dk1>
      <a:lt1>
        <a:sysClr val="window" lastClr="FFFFFF"/>
      </a:lt1>
      <a:dk2>
        <a:srgbClr val="FFFFFF"/>
      </a:dk2>
      <a:lt2>
        <a:srgbClr val="EBDDC3"/>
      </a:lt2>
      <a:accent1>
        <a:srgbClr val="FF9108"/>
      </a:accent1>
      <a:accent2>
        <a:srgbClr val="00456F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489</Words>
  <Application>Microsoft Macintosh PowerPoint</Application>
  <PresentationFormat>Panorámica</PresentationFormat>
  <Paragraphs>115</Paragraphs>
  <Slides>14</Slides>
  <Notes>11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3" baseType="lpstr">
      <vt:lpstr>Arial</vt:lpstr>
      <vt:lpstr>Calibri</vt:lpstr>
      <vt:lpstr>Cambria Math</vt:lpstr>
      <vt:lpstr>CMU Serif</vt:lpstr>
      <vt:lpstr>Times New Roman</vt:lpstr>
      <vt:lpstr>Tw Cen MT</vt:lpstr>
      <vt:lpstr>Wingdings</vt:lpstr>
      <vt:lpstr>Wingdings 2</vt:lpstr>
      <vt:lpstr>1_Intermedio</vt:lpstr>
      <vt:lpstr>Presentación de PowerPoint</vt:lpstr>
      <vt:lpstr>Sobre video…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Javiera Sanchez Espinoza</dc:creator>
  <cp:lastModifiedBy>Javiera Sanchez Espinoza</cp:lastModifiedBy>
  <cp:revision>1</cp:revision>
  <dcterms:created xsi:type="dcterms:W3CDTF">2021-02-23T02:03:30Z</dcterms:created>
  <dcterms:modified xsi:type="dcterms:W3CDTF">2021-02-23T02:10:56Z</dcterms:modified>
</cp:coreProperties>
</file>