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396" r:id="rId2"/>
    <p:sldId id="538" r:id="rId3"/>
    <p:sldId id="647" r:id="rId4"/>
    <p:sldId id="539" r:id="rId5"/>
    <p:sldId id="554" r:id="rId6"/>
    <p:sldId id="719" r:id="rId7"/>
    <p:sldId id="720" r:id="rId8"/>
    <p:sldId id="721" r:id="rId9"/>
    <p:sldId id="540" r:id="rId10"/>
    <p:sldId id="555" r:id="rId11"/>
    <p:sldId id="542" r:id="rId12"/>
    <p:sldId id="557" r:id="rId13"/>
    <p:sldId id="636" r:id="rId14"/>
    <p:sldId id="612" r:id="rId15"/>
    <p:sldId id="544" r:id="rId16"/>
    <p:sldId id="560" r:id="rId17"/>
    <p:sldId id="545" r:id="rId18"/>
    <p:sldId id="716" r:id="rId19"/>
    <p:sldId id="546" r:id="rId20"/>
    <p:sldId id="562" r:id="rId21"/>
    <p:sldId id="547" r:id="rId22"/>
    <p:sldId id="563" r:id="rId23"/>
    <p:sldId id="722" r:id="rId24"/>
    <p:sldId id="723" r:id="rId25"/>
    <p:sldId id="548" r:id="rId26"/>
    <p:sldId id="564" r:id="rId27"/>
    <p:sldId id="549" r:id="rId28"/>
    <p:sldId id="565" r:id="rId29"/>
    <p:sldId id="550" r:id="rId30"/>
    <p:sldId id="566" r:id="rId31"/>
    <p:sldId id="552" r:id="rId32"/>
    <p:sldId id="568" r:id="rId33"/>
    <p:sldId id="553" r:id="rId34"/>
    <p:sldId id="637" r:id="rId35"/>
    <p:sldId id="670" r:id="rId3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602B"/>
    <a:srgbClr val="5C190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Estilo oscuro 1 - Énfasis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Estilo oscuro 1 - Énfasis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7AC3CCA-C797-4891-BE02-D94E43425B78}" styleName="Estilo me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1324" autoAdjust="0"/>
    <p:restoredTop sz="94624" autoAdjust="0"/>
  </p:normalViewPr>
  <p:slideViewPr>
    <p:cSldViewPr>
      <p:cViewPr>
        <p:scale>
          <a:sx n="60" d="100"/>
          <a:sy n="60" d="100"/>
        </p:scale>
        <p:origin x="-846" y="-28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3C926F-67B1-421A-A26C-75DE9F79AABB}" type="datetimeFigureOut">
              <a:rPr lang="es-CL" smtClean="0"/>
              <a:pPr/>
              <a:t>30-05-2024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018609-5150-474F-AC86-25A88E50D9B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993767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smtClean="0"/>
          </a:p>
        </p:txBody>
      </p:sp>
      <p:sp>
        <p:nvSpPr>
          <p:cNvPr id="696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9B42216B-6E2B-4BD7-84AD-C0B9783EB5EC}" type="slidenum">
              <a:rPr lang="es-CL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s-CL" smtClean="0"/>
          </a:p>
        </p:txBody>
      </p:sp>
    </p:spTree>
    <p:extLst>
      <p:ext uri="{BB962C8B-B14F-4D97-AF65-F5344CB8AC3E}">
        <p14:creationId xmlns:p14="http://schemas.microsoft.com/office/powerpoint/2010/main" xmlns="" val="13791905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F6D63-18D2-40C7-AFE1-7D0313CA5108}" type="datetime1">
              <a:rPr lang="es-CL" smtClean="0"/>
              <a:pPr/>
              <a:t>30-05-2024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 smtClean="0"/>
              <a:t>CURSO GUÍA DE SALTO LIBRE MILITAR 2018</a:t>
            </a: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4D1CC-BB8A-406E-8DEF-0FC28CEBB9FD}" type="datetime1">
              <a:rPr lang="es-CL" smtClean="0"/>
              <a:pPr/>
              <a:t>30-05-2024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 smtClean="0"/>
              <a:t>CURSO GUÍA DE SALTO LIBRE MILITAR 2018</a:t>
            </a: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B1987-ACD8-4637-B2C5-20C2BD2C3B83}" type="datetime1">
              <a:rPr lang="es-CL" smtClean="0"/>
              <a:pPr/>
              <a:t>30-05-2024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 smtClean="0"/>
              <a:t>CURSO GUÍA DE SALTO LIBRE MILITAR 2018</a:t>
            </a: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6EF58-BF5A-4772-A307-E6E313EAE9C5}" type="datetime1">
              <a:rPr lang="es-CL" smtClean="0"/>
              <a:pPr/>
              <a:t>30-05-2024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 smtClean="0"/>
              <a:t>CURSO GUÍA DE SALTO LIBRE MILITAR 2018</a:t>
            </a: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98625-3E00-4D95-BEE3-595976389CE9}" type="datetime1">
              <a:rPr lang="es-CL" smtClean="0"/>
              <a:pPr/>
              <a:t>30-05-2024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 smtClean="0"/>
              <a:t>CURSO GUÍA DE SALTO LIBRE MILITAR 2018</a:t>
            </a:r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F0C7-F171-4C21-AC28-EBAC5631A92C}" type="datetime1">
              <a:rPr lang="es-CL" smtClean="0"/>
              <a:pPr/>
              <a:t>30-05-2024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 smtClean="0"/>
              <a:t>CURSO GUÍA DE SALTO LIBRE MILITAR 2018</a:t>
            </a:r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5E067-B2FB-4FD0-A572-2732BDE32787}" type="datetime1">
              <a:rPr lang="es-CL" smtClean="0"/>
              <a:pPr/>
              <a:t>30-05-2024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 smtClean="0"/>
              <a:t>CURSO GUÍA DE SALTO LIBRE MILITAR 2018</a:t>
            </a:r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81E06-C088-41A9-9686-D4E5EB14A580}" type="datetime1">
              <a:rPr lang="es-CL" smtClean="0"/>
              <a:pPr/>
              <a:t>30-05-2024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 smtClean="0"/>
              <a:t>CURSO GUÍA DE SALTO LIBRE MILITAR 2018</a:t>
            </a: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2D6AA-9DDF-4956-B465-0DE2897807B3}" type="datetime1">
              <a:rPr lang="es-CL" smtClean="0"/>
              <a:pPr/>
              <a:t>30-05-2024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 smtClean="0"/>
              <a:t>CURSO GUÍA DE SALTO LIBRE MILITAR 2018</a:t>
            </a: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CAE57-99B2-4C5D-A9E6-EDB767840DBA}" type="datetime1">
              <a:rPr lang="es-CL" smtClean="0"/>
              <a:pPr/>
              <a:t>30-05-2024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 smtClean="0"/>
              <a:t>CURSO GUÍA DE SALTO LIBRE MILITAR 2018</a:t>
            </a: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3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3120E-1DD3-4D34-A866-F99795A15C43}" type="datetime1">
              <a:rPr lang="es-CL" smtClean="0"/>
              <a:pPr/>
              <a:t>30-05-2024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 smtClean="0"/>
              <a:t>CURSO GUÍA DE SALTO LIBRE MILITAR 2018</a:t>
            </a: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5D71AC-1E95-46AD-BA48-E61D5773D705}" type="datetime1">
              <a:rPr lang="es-CL" smtClean="0"/>
              <a:pPr/>
              <a:t>30-05-2024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CL" smtClean="0"/>
              <a:t>CURSO GUÍA DE SALTO LIBRE MILITAR 2018</a:t>
            </a: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47BC8-2157-4784-B6FD-31BC299068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8 CuadroTexto"/>
          <p:cNvSpPr txBox="1">
            <a:spLocks noChangeArrowheads="1"/>
          </p:cNvSpPr>
          <p:nvPr/>
        </p:nvSpPr>
        <p:spPr bwMode="auto">
          <a:xfrm>
            <a:off x="1595408" y="1268760"/>
            <a:ext cx="8929717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es-CL" sz="2800" b="1" dirty="0" smtClean="0">
                <a:latin typeface="Arial Black" pitchFamily="34" charset="0"/>
              </a:rPr>
              <a:t>ESCUELA DE FUERZAS ESPECIALES </a:t>
            </a:r>
          </a:p>
          <a:p>
            <a:pPr algn="ctr" eaLnBrk="1" hangingPunct="1"/>
            <a:endParaRPr lang="es-CL" sz="2800" b="1" dirty="0">
              <a:latin typeface="Arial Black" pitchFamily="34" charset="0"/>
            </a:endParaRPr>
          </a:p>
          <a:p>
            <a:pPr algn="ctr" eaLnBrk="1" hangingPunct="1"/>
            <a:endParaRPr lang="es-CL" sz="2800" b="1" dirty="0" smtClean="0">
              <a:latin typeface="Arial Black" pitchFamily="34" charset="0"/>
            </a:endParaRPr>
          </a:p>
          <a:p>
            <a:pPr algn="ctr" eaLnBrk="1" hangingPunct="1"/>
            <a:r>
              <a:rPr lang="es-CL" sz="5400" b="1" dirty="0" smtClean="0">
                <a:latin typeface="Arial Black" pitchFamily="34" charset="0"/>
              </a:rPr>
              <a:t>BRIEFING SALTO AL AGUA</a:t>
            </a:r>
            <a:endParaRPr lang="es-CL" sz="5400" b="1" dirty="0">
              <a:latin typeface="Arial Black" pitchFamily="34" charset="0"/>
            </a:endParaRPr>
          </a:p>
          <a:p>
            <a:pPr algn="ctr" eaLnBrk="1" hangingPunct="1"/>
            <a:endParaRPr lang="es-CL" sz="4800" b="1" dirty="0">
              <a:latin typeface="Arial Black" pitchFamily="34" charset="0"/>
            </a:endParaRPr>
          </a:p>
        </p:txBody>
      </p:sp>
      <p:sp>
        <p:nvSpPr>
          <p:cNvPr id="2053" name="1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9480376" y="6356355"/>
            <a:ext cx="2133600" cy="3651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482CD509-0357-4897-9102-AAD7A72F576A}" type="slidenum">
              <a:rPr lang="es-CL" sz="1600">
                <a:solidFill>
                  <a:schemeClr val="bg1"/>
                </a:solidFill>
                <a:latin typeface="Arial Black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s-CL" sz="16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4069907" y="5570076"/>
            <a:ext cx="38572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SO° </a:t>
            </a:r>
            <a:r>
              <a:rPr lang="es-CL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IM </a:t>
            </a:r>
            <a:r>
              <a:rPr lang="es-CL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s-CL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Inf</a:t>
            </a:r>
            <a:r>
              <a:rPr lang="es-CL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.Co</a:t>
            </a:r>
            <a:r>
              <a:rPr lang="es-CL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.) </a:t>
            </a:r>
            <a:r>
              <a:rPr lang="es-CL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PATRICIO PEREZ REYES</a:t>
            </a:r>
            <a:endParaRPr lang="es-CL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VALPARAISO , JUEVES 30 DE MAYO 2024.</a:t>
            </a:r>
            <a:endParaRPr lang="es-CL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1884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REFERENCIAS.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schemeClr val="bg1"/>
                </a:solidFill>
                <a:latin typeface="Arial Black" panose="020B0A04020102020204" pitchFamily="34" charset="0"/>
              </a:rPr>
              <a:pPr/>
              <a:t>2</a:t>
            </a:fld>
            <a:endParaRPr lang="es-CL" sz="160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2 Marcador de contenido"/>
          <p:cNvSpPr txBox="1">
            <a:spLocks noGrp="1"/>
          </p:cNvSpPr>
          <p:nvPr>
            <p:ph idx="1"/>
          </p:nvPr>
        </p:nvSpPr>
        <p:spPr>
          <a:xfrm>
            <a:off x="609600" y="980728"/>
            <a:ext cx="10972800" cy="5184576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rtlCol="0">
            <a:noAutofit/>
          </a:bodyPr>
          <a:lstStyle/>
          <a:p>
            <a:pPr marL="342900" indent="-342900" algn="just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s-CL" sz="1800" b="1" dirty="0">
                <a:latin typeface="Arial" panose="020B0604020202020204" pitchFamily="34" charset="0"/>
                <a:cs typeface="Arial" panose="020B0604020202020204" pitchFamily="34" charset="0"/>
              </a:rPr>
              <a:t>MANUAL DE PARACAIDISMO DE LA ARMADA</a:t>
            </a:r>
            <a:r>
              <a:rPr lang="es-C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 defTabSz="939800">
              <a:spcBef>
                <a:spcPct val="20000"/>
              </a:spcBef>
              <a:buNone/>
              <a:defRPr/>
            </a:pPr>
            <a:r>
              <a:rPr lang="es-C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</a:p>
          <a:p>
            <a:pPr marL="342900" indent="-342900" algn="just">
              <a:spcBef>
                <a:spcPct val="20000"/>
              </a:spcBef>
              <a:buFont typeface="Wingdings" panose="05000000000000000000" pitchFamily="2" charset="2"/>
              <a:buChar char="Ø"/>
              <a:defRPr/>
            </a:pPr>
            <a:r>
              <a:rPr lang="es-C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SOLICITUD DE AERONAVE    </a:t>
            </a:r>
          </a:p>
          <a:p>
            <a:pPr marL="342900" indent="-342900" algn="just">
              <a:spcBef>
                <a:spcPct val="20000"/>
              </a:spcBef>
              <a:buFont typeface="Wingdings" panose="05000000000000000000" pitchFamily="2" charset="2"/>
              <a:buChar char="Ø"/>
              <a:defRPr/>
            </a:pPr>
            <a:r>
              <a:rPr lang="es-C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MENSAJE EJERCICIO  </a:t>
            </a:r>
          </a:p>
          <a:p>
            <a:pPr marL="342900" indent="-342900" algn="just">
              <a:spcBef>
                <a:spcPct val="20000"/>
              </a:spcBef>
              <a:buFont typeface="Wingdings" panose="05000000000000000000" pitchFamily="2" charset="2"/>
              <a:buChar char="Ø"/>
              <a:defRPr/>
            </a:pPr>
            <a:endParaRPr lang="es-CL" sz="18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spcBef>
                <a:spcPct val="20000"/>
              </a:spcBef>
              <a:buFont typeface="Wingdings" panose="05000000000000000000" pitchFamily="2" charset="2"/>
              <a:buChar char="Ø"/>
              <a:defRPr/>
            </a:pPr>
            <a:r>
              <a:rPr lang="es-C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REFERENCIA </a:t>
            </a:r>
            <a:r>
              <a:rPr lang="es-CL" sz="1800" b="1" dirty="0">
                <a:latin typeface="Arial" panose="020B0604020202020204" pitchFamily="34" charset="0"/>
                <a:cs typeface="Arial" panose="020B0604020202020204" pitchFamily="34" charset="0"/>
              </a:rPr>
              <a:t>DE VIENTOS</a:t>
            </a:r>
          </a:p>
          <a:p>
            <a:pPr marL="0" indent="0" algn="just">
              <a:spcBef>
                <a:spcPct val="20000"/>
              </a:spcBef>
              <a:buNone/>
              <a:defRPr/>
            </a:pPr>
            <a:r>
              <a:rPr lang="es-CL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NOAA </a:t>
            </a:r>
            <a:r>
              <a:rPr lang="es-CL" sz="1800" b="1" dirty="0">
                <a:latin typeface="Arial" panose="020B0604020202020204" pitchFamily="34" charset="0"/>
                <a:cs typeface="Arial" panose="020B0604020202020204" pitchFamily="34" charset="0"/>
              </a:rPr>
              <a:t>READY</a:t>
            </a:r>
          </a:p>
          <a:p>
            <a:pPr marL="0" indent="0" algn="just">
              <a:spcBef>
                <a:spcPct val="20000"/>
              </a:spcBef>
              <a:buNone/>
              <a:defRPr/>
            </a:pPr>
            <a:r>
              <a:rPr lang="es-CL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WINDY</a:t>
            </a:r>
            <a:endParaRPr lang="es-CL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ct val="20000"/>
              </a:spcBef>
              <a:buNone/>
              <a:defRPr/>
            </a:pPr>
            <a:endParaRPr lang="es-CL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s-C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GOOGLE </a:t>
            </a:r>
            <a:r>
              <a:rPr lang="es-CL" sz="1800" b="1" dirty="0">
                <a:latin typeface="Arial" panose="020B0604020202020204" pitchFamily="34" charset="0"/>
                <a:cs typeface="Arial" panose="020B0604020202020204" pitchFamily="34" charset="0"/>
              </a:rPr>
              <a:t>EARTH</a:t>
            </a:r>
          </a:p>
          <a:p>
            <a:pPr marL="285750" indent="-285750" algn="just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s-C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METEOCHILE</a:t>
            </a:r>
            <a:endParaRPr lang="es-CL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716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MISIÓN.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schemeClr val="bg1"/>
                </a:solidFill>
                <a:latin typeface="Arial Black" panose="020B0A04020102020204" pitchFamily="34" charset="0"/>
              </a:rPr>
              <a:pPr/>
              <a:t>3</a:t>
            </a:fld>
            <a:endParaRPr lang="es-CL" sz="160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CL" sz="18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LOS ALUMNOS DEL CURSO DE COMANDOS IM REALIZARAN SALTO AL AGUA DESDE HH-50 EN  SECTOR MOLO DE ABRIGO, CON EL PROPOSITO DE ADQUIRIR EXPERIENCIAS PARA EL DESARROLLO EN SUS FUNCIONES COMO OPERADORES ESPECIALES </a:t>
            </a:r>
            <a:endParaRPr lang="es-CL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4975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TEMARIO.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4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2 Marcador de contenido"/>
          <p:cNvSpPr txBox="1">
            <a:spLocks noGrp="1"/>
          </p:cNvSpPr>
          <p:nvPr>
            <p:ph idx="1"/>
          </p:nvPr>
        </p:nvSpPr>
        <p:spPr>
          <a:xfrm>
            <a:off x="609600" y="1052737"/>
            <a:ext cx="10972800" cy="5073428"/>
          </a:xfrm>
          <a:prstGeom prst="rect">
            <a:avLst/>
          </a:prstGeom>
          <a:solidFill>
            <a:schemeClr val="bg1">
              <a:alpha val="70000"/>
            </a:schemeClr>
          </a:solidFill>
          <a:ln w="19050">
            <a:solidFill>
              <a:schemeClr val="tx1"/>
            </a:solidFill>
          </a:ln>
        </p:spPr>
        <p:txBody>
          <a:bodyPr rtlCol="0">
            <a:normAutofit fontScale="47500" lnSpcReduction="20000"/>
          </a:bodyPr>
          <a:lstStyle/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DEL SALTO.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 LA AERONAVE.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DROPE ZONE PRINCIPAL Y ALTERNATIVA.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ACCIÓN EN EL OBJETIVO.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METEOROLOGÍA.</a:t>
            </a: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CONFIRMACIÓN AL 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HORARIO GUÍA.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EQUIPO.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COMUNICACIONES.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ZONA DE CARGUÍO.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</a:t>
            </a:r>
            <a:r>
              <a:rPr lang="es-C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AERONAVE</a:t>
            </a: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DURANTE LA CAÍDA LIBRE.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CON CÚPULA  ABIERTA.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SEGURIDAD Y PROCEDIMIENTOS DE EMERGENCIA.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7164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I.   PERSONAL.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5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10" name="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34949808"/>
              </p:ext>
            </p:extLst>
          </p:nvPr>
        </p:nvGraphicFramePr>
        <p:xfrm>
          <a:off x="767408" y="1295792"/>
          <a:ext cx="10972800" cy="3631272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02047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67679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OFICIAL</a:t>
                      </a:r>
                      <a:r>
                        <a:rPr lang="es-CL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 CARGO</a:t>
                      </a:r>
                      <a:endParaRPr lang="es-C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T1 IM</a:t>
                      </a:r>
                      <a:r>
                        <a:rPr lang="es-CL" sz="16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SERGIO PINO FONSECA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67679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C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OFICIAL DE SEFURIDAD</a:t>
                      </a:r>
                      <a:endParaRPr lang="es-C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SO IM OMAR MUÑOZ VALDEBENITO </a:t>
                      </a:r>
                    </a:p>
                  </a:txBody>
                  <a:tcPr anchor="ctr"/>
                </a:tc>
              </a:tr>
              <a:tr h="520826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CONTROL ZONA </a:t>
                      </a:r>
                      <a:endParaRPr lang="es-C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s-CL" sz="1600" dirty="0" smtClean="0">
                          <a:latin typeface="Arial" pitchFamily="34" charset="0"/>
                          <a:cs typeface="Arial" pitchFamily="34" charset="0"/>
                        </a:rPr>
                        <a:t>S2</a:t>
                      </a:r>
                      <a:r>
                        <a:rPr lang="es-CL" sz="1600" baseline="0" dirty="0" smtClean="0">
                          <a:latin typeface="Arial" pitchFamily="34" charset="0"/>
                          <a:cs typeface="Arial" pitchFamily="34" charset="0"/>
                        </a:rPr>
                        <a:t> IM DANIEL CONCHA ABALLAY</a:t>
                      </a:r>
                      <a:endParaRPr lang="es-CL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16848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CONDUCTORES </a:t>
                      </a:r>
                      <a:endParaRPr lang="es-C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endParaRPr lang="es-CL" sz="1600" b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s-CL" sz="16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AMBULANCIA         S1</a:t>
                      </a:r>
                      <a:r>
                        <a:rPr lang="es-CL" sz="16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 EDUARDO MORALES ABARCA</a:t>
                      </a:r>
                      <a:endParaRPr lang="es-CL" sz="1600" b="0" dirty="0" smtClean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lang="es-CL" sz="1600" b="0" baseline="0" dirty="0" smtClean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16848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BOTE</a:t>
                      </a:r>
                      <a:endParaRPr lang="es-C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s-CL" sz="16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C2 GONZALEZ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s-CL" sz="16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SM URIGOITIA</a:t>
                      </a:r>
                    </a:p>
                  </a:txBody>
                  <a:tcPr anchor="ctr"/>
                </a:tc>
              </a:tr>
              <a:tr h="328656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ENFERMERO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S2</a:t>
                      </a:r>
                      <a:r>
                        <a:rPr lang="es-CL" sz="16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 GUSTAVO BARNE GODOY</a:t>
                      </a:r>
                      <a:endParaRPr lang="es-CL" sz="16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50907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I.   PERSONAL.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6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CuadroTexto 4"/>
          <p:cNvSpPr txBox="1"/>
          <p:nvPr/>
        </p:nvSpPr>
        <p:spPr>
          <a:xfrm>
            <a:off x="5294256" y="764704"/>
            <a:ext cx="1296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>
                <a:latin typeface="Arial Black" panose="020B0A04020102020204" pitchFamily="34" charset="0"/>
              </a:rPr>
              <a:t>VUELO </a:t>
            </a:r>
            <a:r>
              <a:rPr lang="es-CL" dirty="0">
                <a:latin typeface="Arial Black" panose="020B0A04020102020204" pitchFamily="34" charset="0"/>
              </a:rPr>
              <a:t>1</a:t>
            </a:r>
          </a:p>
        </p:txBody>
      </p:sp>
      <p:graphicFrame>
        <p:nvGraphicFramePr>
          <p:cNvPr id="14" name="1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21725805"/>
              </p:ext>
            </p:extLst>
          </p:nvPr>
        </p:nvGraphicFramePr>
        <p:xfrm>
          <a:off x="1991544" y="1268760"/>
          <a:ext cx="8128000" cy="9811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/>
                <a:gridCol w="4064000"/>
              </a:tblGrid>
              <a:tr h="490571">
                <a:tc>
                  <a:txBody>
                    <a:bodyPr/>
                    <a:lstStyle/>
                    <a:p>
                      <a:r>
                        <a:rPr lang="es-CL" dirty="0" smtClean="0"/>
                        <a:t>C1</a:t>
                      </a:r>
                      <a:r>
                        <a:rPr lang="es-CL" baseline="0" dirty="0" smtClean="0"/>
                        <a:t> HIDALGO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ALUMNO PUIGCERVER</a:t>
                      </a:r>
                      <a:endParaRPr lang="es-CL" dirty="0"/>
                    </a:p>
                  </a:txBody>
                  <a:tcPr/>
                </a:tc>
              </a:tr>
              <a:tr h="490571"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ALUMNO FLORES</a:t>
                      </a:r>
                      <a:endParaRPr lang="es-CL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CuadroTexto 4"/>
          <p:cNvSpPr txBox="1"/>
          <p:nvPr/>
        </p:nvSpPr>
        <p:spPr>
          <a:xfrm>
            <a:off x="5294256" y="2348880"/>
            <a:ext cx="1296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>
                <a:latin typeface="Arial Black" panose="020B0A04020102020204" pitchFamily="34" charset="0"/>
              </a:rPr>
              <a:t>VUELO 2</a:t>
            </a:r>
            <a:endParaRPr lang="es-CL" dirty="0">
              <a:latin typeface="Arial Black" panose="020B0A04020102020204" pitchFamily="34" charset="0"/>
            </a:endParaRPr>
          </a:p>
        </p:txBody>
      </p:sp>
      <p:graphicFrame>
        <p:nvGraphicFramePr>
          <p:cNvPr id="16" name="1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92272577"/>
              </p:ext>
            </p:extLst>
          </p:nvPr>
        </p:nvGraphicFramePr>
        <p:xfrm>
          <a:off x="1991544" y="2852936"/>
          <a:ext cx="8128000" cy="9811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/>
                <a:gridCol w="4064000"/>
              </a:tblGrid>
              <a:tr h="490571">
                <a:tc>
                  <a:txBody>
                    <a:bodyPr/>
                    <a:lstStyle/>
                    <a:p>
                      <a:r>
                        <a:rPr lang="es-CL" dirty="0" smtClean="0"/>
                        <a:t>T1</a:t>
                      </a:r>
                      <a:r>
                        <a:rPr lang="es-CL" baseline="0" dirty="0" smtClean="0"/>
                        <a:t> PINO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ALUMNO YAÑEZ</a:t>
                      </a:r>
                      <a:endParaRPr lang="es-CL" dirty="0"/>
                    </a:p>
                  </a:txBody>
                  <a:tcPr/>
                </a:tc>
              </a:tr>
              <a:tr h="490571"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ALUMNO</a:t>
                      </a:r>
                      <a:r>
                        <a:rPr lang="es-CL" baseline="0" dirty="0" smtClean="0"/>
                        <a:t> SEPULVEDA</a:t>
                      </a:r>
                      <a:endParaRPr lang="es-CL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7" name="CuadroTexto 4"/>
          <p:cNvSpPr txBox="1"/>
          <p:nvPr/>
        </p:nvSpPr>
        <p:spPr>
          <a:xfrm>
            <a:off x="5294256" y="3933056"/>
            <a:ext cx="1373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>
                <a:latin typeface="Arial Black" panose="020B0A04020102020204" pitchFamily="34" charset="0"/>
              </a:rPr>
              <a:t>VUELO </a:t>
            </a:r>
            <a:r>
              <a:rPr lang="es-CL" dirty="0">
                <a:latin typeface="Arial Black" panose="020B0A04020102020204" pitchFamily="34" charset="0"/>
              </a:rPr>
              <a:t>3</a:t>
            </a:r>
            <a:r>
              <a:rPr lang="es-CL" dirty="0" smtClean="0">
                <a:latin typeface="Arial Black" panose="020B0A04020102020204" pitchFamily="34" charset="0"/>
              </a:rPr>
              <a:t> </a:t>
            </a:r>
            <a:endParaRPr lang="es-CL" dirty="0">
              <a:latin typeface="Arial Black" panose="020B0A04020102020204" pitchFamily="34" charset="0"/>
            </a:endParaRPr>
          </a:p>
        </p:txBody>
      </p:sp>
      <p:graphicFrame>
        <p:nvGraphicFramePr>
          <p:cNvPr id="18" name="17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83265545"/>
              </p:ext>
            </p:extLst>
          </p:nvPr>
        </p:nvGraphicFramePr>
        <p:xfrm>
          <a:off x="1991544" y="4437112"/>
          <a:ext cx="8128000" cy="9811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/>
                <a:gridCol w="4064000"/>
              </a:tblGrid>
              <a:tr h="490571">
                <a:tc>
                  <a:txBody>
                    <a:bodyPr/>
                    <a:lstStyle/>
                    <a:p>
                      <a:r>
                        <a:rPr lang="es-CL" dirty="0" smtClean="0"/>
                        <a:t>T2</a:t>
                      </a:r>
                      <a:r>
                        <a:rPr lang="es-CL" baseline="0" dirty="0" smtClean="0"/>
                        <a:t> VALENZUELA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SO IM PEREZ</a:t>
                      </a:r>
                      <a:endParaRPr lang="es-CL" dirty="0"/>
                    </a:p>
                  </a:txBody>
                  <a:tcPr/>
                </a:tc>
              </a:tr>
              <a:tr h="490571"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CADETE BRUNA</a:t>
                      </a:r>
                      <a:endParaRPr lang="es-C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66999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I.   PERSONAL.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7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CuadroTexto 4"/>
          <p:cNvSpPr txBox="1"/>
          <p:nvPr/>
        </p:nvSpPr>
        <p:spPr>
          <a:xfrm>
            <a:off x="5294256" y="764704"/>
            <a:ext cx="1296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>
                <a:latin typeface="Arial Black" panose="020B0A04020102020204" pitchFamily="34" charset="0"/>
              </a:rPr>
              <a:t>VUELO 4</a:t>
            </a:r>
            <a:endParaRPr lang="es-CL" dirty="0">
              <a:latin typeface="Arial Black" panose="020B0A04020102020204" pitchFamily="34" charset="0"/>
            </a:endParaRPr>
          </a:p>
        </p:txBody>
      </p:sp>
      <p:graphicFrame>
        <p:nvGraphicFramePr>
          <p:cNvPr id="14" name="1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74244404"/>
              </p:ext>
            </p:extLst>
          </p:nvPr>
        </p:nvGraphicFramePr>
        <p:xfrm>
          <a:off x="1991544" y="1268760"/>
          <a:ext cx="8128000" cy="9811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/>
                <a:gridCol w="4064000"/>
              </a:tblGrid>
              <a:tr h="490571">
                <a:tc>
                  <a:txBody>
                    <a:bodyPr/>
                    <a:lstStyle/>
                    <a:p>
                      <a:r>
                        <a:rPr lang="es-CL" dirty="0" smtClean="0"/>
                        <a:t>SO</a:t>
                      </a:r>
                      <a:r>
                        <a:rPr lang="es-CL" baseline="0" dirty="0" smtClean="0"/>
                        <a:t> MUÑOZ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CADETE ALFARO</a:t>
                      </a:r>
                      <a:endParaRPr lang="es-CL" dirty="0"/>
                    </a:p>
                  </a:txBody>
                  <a:tcPr/>
                </a:tc>
              </a:tr>
              <a:tr h="490571"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CADETE LARRAIN</a:t>
                      </a:r>
                      <a:endParaRPr lang="es-CL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CuadroTexto 4"/>
          <p:cNvSpPr txBox="1"/>
          <p:nvPr/>
        </p:nvSpPr>
        <p:spPr>
          <a:xfrm>
            <a:off x="5294256" y="2348880"/>
            <a:ext cx="1296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>
                <a:latin typeface="Arial Black" panose="020B0A04020102020204" pitchFamily="34" charset="0"/>
              </a:rPr>
              <a:t>VUELO </a:t>
            </a:r>
            <a:r>
              <a:rPr lang="es-CL" dirty="0">
                <a:latin typeface="Arial Black" panose="020B0A04020102020204" pitchFamily="34" charset="0"/>
              </a:rPr>
              <a:t>5</a:t>
            </a:r>
          </a:p>
        </p:txBody>
      </p:sp>
      <p:graphicFrame>
        <p:nvGraphicFramePr>
          <p:cNvPr id="16" name="1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19546706"/>
              </p:ext>
            </p:extLst>
          </p:nvPr>
        </p:nvGraphicFramePr>
        <p:xfrm>
          <a:off x="1991544" y="2852936"/>
          <a:ext cx="8128000" cy="9811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/>
                <a:gridCol w="4064000"/>
              </a:tblGrid>
              <a:tr h="490571">
                <a:tc>
                  <a:txBody>
                    <a:bodyPr/>
                    <a:lstStyle/>
                    <a:p>
                      <a:r>
                        <a:rPr lang="es-CL" dirty="0" smtClean="0"/>
                        <a:t>S2</a:t>
                      </a:r>
                      <a:r>
                        <a:rPr lang="es-CL" baseline="0" dirty="0" smtClean="0"/>
                        <a:t> CONCHA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CADETE FEHRMANN</a:t>
                      </a:r>
                      <a:endParaRPr lang="es-CL" dirty="0"/>
                    </a:p>
                  </a:txBody>
                  <a:tcPr/>
                </a:tc>
              </a:tr>
              <a:tr h="490571"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CAETE ALVARADO</a:t>
                      </a:r>
                      <a:endParaRPr lang="es-CL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7" name="CuadroTexto 4"/>
          <p:cNvSpPr txBox="1"/>
          <p:nvPr/>
        </p:nvSpPr>
        <p:spPr>
          <a:xfrm>
            <a:off x="5294256" y="3933056"/>
            <a:ext cx="1373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>
                <a:latin typeface="Arial Black" panose="020B0A04020102020204" pitchFamily="34" charset="0"/>
              </a:rPr>
              <a:t>VUELO 6 </a:t>
            </a:r>
            <a:endParaRPr lang="es-CL" dirty="0">
              <a:latin typeface="Arial Black" panose="020B0A04020102020204" pitchFamily="34" charset="0"/>
            </a:endParaRPr>
          </a:p>
        </p:txBody>
      </p:sp>
      <p:graphicFrame>
        <p:nvGraphicFramePr>
          <p:cNvPr id="18" name="17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97652988"/>
              </p:ext>
            </p:extLst>
          </p:nvPr>
        </p:nvGraphicFramePr>
        <p:xfrm>
          <a:off x="1991544" y="4437112"/>
          <a:ext cx="8128000" cy="9811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/>
                <a:gridCol w="4064000"/>
              </a:tblGrid>
              <a:tr h="490571">
                <a:tc>
                  <a:txBody>
                    <a:bodyPr/>
                    <a:lstStyle/>
                    <a:p>
                      <a:r>
                        <a:rPr lang="es-CL" dirty="0" smtClean="0"/>
                        <a:t>S2</a:t>
                      </a:r>
                      <a:r>
                        <a:rPr lang="es-CL" baseline="0" dirty="0" smtClean="0"/>
                        <a:t> CARREÑO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CADETE FUENTES</a:t>
                      </a:r>
                      <a:endParaRPr lang="es-CL" dirty="0"/>
                    </a:p>
                  </a:txBody>
                  <a:tcPr/>
                </a:tc>
              </a:tr>
              <a:tr h="490571"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CADETE VAZQUES</a:t>
                      </a:r>
                      <a:endParaRPr lang="es-C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09659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I.   PERSONAL.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8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CuadroTexto 4"/>
          <p:cNvSpPr txBox="1"/>
          <p:nvPr/>
        </p:nvSpPr>
        <p:spPr>
          <a:xfrm>
            <a:off x="5294256" y="764704"/>
            <a:ext cx="1296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>
                <a:latin typeface="Arial Black" panose="020B0A04020102020204" pitchFamily="34" charset="0"/>
              </a:rPr>
              <a:t>VUELO </a:t>
            </a:r>
            <a:r>
              <a:rPr lang="es-CL" dirty="0">
                <a:latin typeface="Arial Black" panose="020B0A04020102020204" pitchFamily="34" charset="0"/>
              </a:rPr>
              <a:t>7</a:t>
            </a:r>
          </a:p>
        </p:txBody>
      </p:sp>
      <p:graphicFrame>
        <p:nvGraphicFramePr>
          <p:cNvPr id="14" name="1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76422300"/>
              </p:ext>
            </p:extLst>
          </p:nvPr>
        </p:nvGraphicFramePr>
        <p:xfrm>
          <a:off x="1991544" y="1268760"/>
          <a:ext cx="8128000" cy="9811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/>
                <a:gridCol w="4064000"/>
              </a:tblGrid>
              <a:tr h="490571">
                <a:tc>
                  <a:txBody>
                    <a:bodyPr/>
                    <a:lstStyle/>
                    <a:p>
                      <a:r>
                        <a:rPr lang="es-CL" dirty="0" smtClean="0"/>
                        <a:t>C1</a:t>
                      </a:r>
                      <a:r>
                        <a:rPr lang="es-CL" baseline="0" dirty="0" smtClean="0"/>
                        <a:t> VILLARROEL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CADETE OLIVA </a:t>
                      </a:r>
                      <a:endParaRPr lang="es-CL" dirty="0"/>
                    </a:p>
                  </a:txBody>
                  <a:tcPr/>
                </a:tc>
              </a:tr>
              <a:tr h="490571"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CADETE MORA</a:t>
                      </a:r>
                      <a:endParaRPr lang="es-CL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CuadroTexto 4"/>
          <p:cNvSpPr txBox="1"/>
          <p:nvPr/>
        </p:nvSpPr>
        <p:spPr>
          <a:xfrm>
            <a:off x="5294256" y="2348880"/>
            <a:ext cx="1296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>
                <a:latin typeface="Arial Black" panose="020B0A04020102020204" pitchFamily="34" charset="0"/>
              </a:rPr>
              <a:t>VUELO 8</a:t>
            </a:r>
            <a:endParaRPr lang="es-CL" dirty="0">
              <a:latin typeface="Arial Black" panose="020B0A04020102020204" pitchFamily="34" charset="0"/>
            </a:endParaRPr>
          </a:p>
        </p:txBody>
      </p:sp>
      <p:graphicFrame>
        <p:nvGraphicFramePr>
          <p:cNvPr id="16" name="1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55137394"/>
              </p:ext>
            </p:extLst>
          </p:nvPr>
        </p:nvGraphicFramePr>
        <p:xfrm>
          <a:off x="1991544" y="2852936"/>
          <a:ext cx="8128000" cy="9811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/>
                <a:gridCol w="4064000"/>
              </a:tblGrid>
              <a:tr h="490571">
                <a:tc>
                  <a:txBody>
                    <a:bodyPr/>
                    <a:lstStyle/>
                    <a:p>
                      <a:r>
                        <a:rPr lang="es-CL" dirty="0" smtClean="0"/>
                        <a:t>S2 CONCHA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CADETE DEL VALLE</a:t>
                      </a:r>
                      <a:endParaRPr lang="es-CL" dirty="0"/>
                    </a:p>
                  </a:txBody>
                  <a:tcPr/>
                </a:tc>
              </a:tr>
              <a:tr h="490571"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C1</a:t>
                      </a:r>
                      <a:r>
                        <a:rPr lang="es-CL" baseline="0" dirty="0" smtClean="0"/>
                        <a:t> GUZMAN</a:t>
                      </a:r>
                      <a:endParaRPr lang="es-C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08893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TEMARIO.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9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2 Marcador de contenido"/>
          <p:cNvSpPr txBox="1">
            <a:spLocks noGrp="1"/>
          </p:cNvSpPr>
          <p:nvPr>
            <p:ph idx="1"/>
          </p:nvPr>
        </p:nvSpPr>
        <p:spPr>
          <a:xfrm>
            <a:off x="609600" y="1052737"/>
            <a:ext cx="10972800" cy="5073428"/>
          </a:xfrm>
          <a:prstGeom prst="rect">
            <a:avLst/>
          </a:prstGeom>
          <a:solidFill>
            <a:schemeClr val="bg1">
              <a:alpha val="70000"/>
            </a:schemeClr>
          </a:solidFill>
          <a:ln w="19050">
            <a:solidFill>
              <a:schemeClr val="tx1"/>
            </a:solidFill>
          </a:ln>
        </p:spPr>
        <p:txBody>
          <a:bodyPr rtlCol="0">
            <a:normAutofit fontScale="47500" lnSpcReduction="20000"/>
          </a:bodyPr>
          <a:lstStyle/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DESCRIPCIÓN DEL SALTO.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 LA AERONAVE.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DROPE ZONE PRINCIPAL Y ALTERNATIVA.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ACCIÓN EN EL OBJETIVO.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METEOROLOGÍA.</a:t>
            </a: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CONFIRMACIÓN AL 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HORARIO GUÍA.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EQUIPO.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COMUNICACIONES.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ZONA DE CARGUÍO.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</a:t>
            </a:r>
            <a:r>
              <a:rPr lang="es-C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AERONAVE</a:t>
            </a: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DURANTE LA CAÍDA LIBRE.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CON CÚPULA  ABIERTA.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SEGURIDAD Y PROCEDIMIENTOS DE EMERGENCIA.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0060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II.   DESCRIPCIÓN DEL SALTO.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10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5" name="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16248452"/>
              </p:ext>
            </p:extLst>
          </p:nvPr>
        </p:nvGraphicFramePr>
        <p:xfrm>
          <a:off x="1559496" y="1207926"/>
          <a:ext cx="9217024" cy="3965642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36004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61662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42876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None/>
                      </a:pPr>
                      <a:endParaRPr lang="es-CL" sz="1600" b="1" dirty="0" smtClean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buFont typeface="Wingdings" pitchFamily="2" charset="2"/>
                        <a:buNone/>
                      </a:pPr>
                      <a:r>
                        <a:rPr lang="es-CL" sz="1600" b="1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TIPO DE SALTO </a:t>
                      </a:r>
                    </a:p>
                    <a:p>
                      <a:pPr algn="l">
                        <a:buFont typeface="Wingdings" pitchFamily="2" charset="2"/>
                        <a:buNone/>
                      </a:pPr>
                      <a:r>
                        <a:rPr lang="es-CL" sz="1600" b="1" baseline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s-CL" sz="1600" b="1" dirty="0" smtClean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buFont typeface="Wingdings" pitchFamily="2" charset="2"/>
                        <a:buNone/>
                      </a:pPr>
                      <a:r>
                        <a:rPr lang="es-CL" sz="1600" b="1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s-CL" sz="16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SIN CARGA.</a:t>
                      </a:r>
                      <a:r>
                        <a:rPr lang="es-CL" sz="16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s-CL" sz="1600" b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DIURNO.</a:t>
                      </a:r>
                      <a:endParaRPr lang="es-CL" sz="1600" b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AL</a:t>
                      </a:r>
                      <a:r>
                        <a:rPr lang="es-CL" sz="16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AGUA</a:t>
                      </a:r>
                      <a:r>
                        <a:rPr lang="es-CL" sz="16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algn="l">
                        <a:buFont typeface="Wingdings" pitchFamily="2" charset="2"/>
                        <a:buNone/>
                      </a:pPr>
                      <a:r>
                        <a:rPr lang="es-CL" sz="16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s-CL" sz="16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OBJETIVO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285750" lvl="0" indent="-285750" algn="just">
                        <a:buFont typeface="Wingdings" pitchFamily="2" charset="2"/>
                        <a:buChar char="Ø"/>
                      </a:pPr>
                      <a:r>
                        <a:rPr lang="es-CL" sz="16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CUMPLIR PLAN DE ESTUDIO CURSO COMANDOS IM</a:t>
                      </a:r>
                      <a:endParaRPr lang="es-CL" sz="1600" b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ALTURA DE SALTO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20 FT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33194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VELOCIDAD DE LANZAMIENTO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HOOVER</a:t>
                      </a:r>
                      <a:endParaRPr lang="es-CL" sz="16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99482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ALTURA MÍNIMA</a:t>
                      </a:r>
                      <a:r>
                        <a:rPr lang="es-CL" sz="1600" b="1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SALTO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OMITIDO</a:t>
                      </a:r>
                      <a:endParaRPr lang="es-CL" sz="16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40984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VUELOS Y PASES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08</a:t>
                      </a:r>
                      <a:r>
                        <a:rPr lang="es-CL" sz="16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VUELOS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32414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ORDEN DE</a:t>
                      </a:r>
                      <a:r>
                        <a:rPr lang="es-CL" sz="1600" b="1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SALIDA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 LA ORDEN DEL LANZADOR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endParaRPr lang="es-CL" sz="1600" b="0" baseline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123844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MODALIDAD DE SALTO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SALTE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538414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TEMARIO.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11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2 Marcador de contenido"/>
          <p:cNvSpPr txBox="1">
            <a:spLocks noGrp="1"/>
          </p:cNvSpPr>
          <p:nvPr>
            <p:ph idx="1"/>
          </p:nvPr>
        </p:nvSpPr>
        <p:spPr>
          <a:xfrm>
            <a:off x="609600" y="1052737"/>
            <a:ext cx="10972800" cy="5073428"/>
          </a:xfrm>
          <a:prstGeom prst="rect">
            <a:avLst/>
          </a:prstGeom>
          <a:solidFill>
            <a:schemeClr val="bg1">
              <a:alpha val="70000"/>
            </a:schemeClr>
          </a:solidFill>
          <a:ln w="19050">
            <a:solidFill>
              <a:schemeClr val="tx1"/>
            </a:solidFill>
          </a:ln>
        </p:spPr>
        <p:txBody>
          <a:bodyPr rtlCol="0">
            <a:normAutofit fontScale="47500" lnSpcReduction="20000"/>
          </a:bodyPr>
          <a:lstStyle/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DEL SALTO.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 LA AERONAVE.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DROPE ZONE 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ACCIÓN EN EL OBJETIVO.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METEOROLOGÍA.</a:t>
            </a: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CONFIRMACIÓN AL 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HORARIO GUÍA.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EQUIPO.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COMUNICACIONES.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ZONA DE CARGUÍO.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</a:t>
            </a:r>
            <a:r>
              <a:rPr lang="es-C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AERONAVE</a:t>
            </a: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DURANTE LA CAÍDA LIBRE.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CON CÚPULA  ABIERTA.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SEGURIDAD Y PROCEDIMIENTOS DE EMERGENCIA.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5387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033" t="15082" r="18105" b="13641"/>
          <a:stretch/>
        </p:blipFill>
        <p:spPr bwMode="auto">
          <a:xfrm>
            <a:off x="1415480" y="980728"/>
            <a:ext cx="9089959" cy="521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IV.   DROPE ZONE PRINCIPAL.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12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4223792" y="692696"/>
            <a:ext cx="39412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6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ÁREA GENERAL DE VALPARAÍSO</a:t>
            </a:r>
            <a:r>
              <a:rPr lang="es-CL" sz="1600" dirty="0" smtClean="0">
                <a:latin typeface="Arial Black" panose="020B0A04020102020204" pitchFamily="34" charset="0"/>
              </a:rPr>
              <a:t>.</a:t>
            </a:r>
            <a:endParaRPr lang="es-CL" sz="1600" dirty="0">
              <a:latin typeface="Arial Black" panose="020B0A04020102020204" pitchFamily="34" charset="0"/>
            </a:endParaRPr>
          </a:p>
        </p:txBody>
      </p:sp>
      <p:grpSp>
        <p:nvGrpSpPr>
          <p:cNvPr id="15" name="Grupo 14"/>
          <p:cNvGrpSpPr/>
          <p:nvPr/>
        </p:nvGrpSpPr>
        <p:grpSpPr>
          <a:xfrm>
            <a:off x="9581427" y="1026318"/>
            <a:ext cx="937007" cy="984887"/>
            <a:chOff x="10024932" y="1499331"/>
            <a:chExt cx="937007" cy="984887"/>
          </a:xfrm>
        </p:grpSpPr>
        <p:pic>
          <p:nvPicPr>
            <p:cNvPr id="16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024932" y="1547213"/>
              <a:ext cx="937007" cy="937005"/>
            </a:xfrm>
            <a:prstGeom prst="rect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</p:pic>
        <p:sp>
          <p:nvSpPr>
            <p:cNvPr id="17" name="CuadroTexto 16"/>
            <p:cNvSpPr txBox="1"/>
            <p:nvPr/>
          </p:nvSpPr>
          <p:spPr>
            <a:xfrm>
              <a:off x="10356347" y="1499331"/>
              <a:ext cx="30168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1100" b="1" dirty="0">
                  <a:solidFill>
                    <a:srgbClr val="FF0000"/>
                  </a:solidFill>
                  <a:latin typeface="Arial Black" panose="020B0A04020102020204" pitchFamily="34" charset="0"/>
                </a:rPr>
                <a:t>N</a:t>
              </a:r>
            </a:p>
          </p:txBody>
        </p:sp>
      </p:grpSp>
      <p:sp>
        <p:nvSpPr>
          <p:cNvPr id="13" name="15 Elipse"/>
          <p:cNvSpPr/>
          <p:nvPr/>
        </p:nvSpPr>
        <p:spPr>
          <a:xfrm>
            <a:off x="6240016" y="1484784"/>
            <a:ext cx="360040" cy="360040"/>
          </a:xfrm>
          <a:prstGeom prst="ellipse">
            <a:avLst/>
          </a:prstGeom>
          <a:solidFill>
            <a:srgbClr val="FFFF00">
              <a:alpha val="2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>
                <a:solidFill>
                  <a:schemeClr val="tx1"/>
                </a:solidFill>
              </a:rPr>
              <a:t>DZ</a:t>
            </a:r>
          </a:p>
        </p:txBody>
      </p:sp>
    </p:spTree>
    <p:extLst>
      <p:ext uri="{BB962C8B-B14F-4D97-AF65-F5344CB8AC3E}">
        <p14:creationId xmlns:p14="http://schemas.microsoft.com/office/powerpoint/2010/main" xmlns="" val="1194124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287" t="15194" r="18436" b="17879"/>
          <a:stretch/>
        </p:blipFill>
        <p:spPr bwMode="auto">
          <a:xfrm>
            <a:off x="1470248" y="1031467"/>
            <a:ext cx="9144000" cy="4895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IV.   DROPE ZONE PRINCIPAL.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8737600" y="6264022"/>
            <a:ext cx="2844800" cy="365125"/>
          </a:xfrm>
        </p:spPr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13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Grupo 7"/>
          <p:cNvGrpSpPr/>
          <p:nvPr/>
        </p:nvGrpSpPr>
        <p:grpSpPr>
          <a:xfrm>
            <a:off x="9669078" y="1031467"/>
            <a:ext cx="937007" cy="984887"/>
            <a:chOff x="10024932" y="1499331"/>
            <a:chExt cx="937007" cy="984887"/>
          </a:xfrm>
        </p:grpSpPr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024932" y="1547213"/>
              <a:ext cx="937007" cy="937005"/>
            </a:xfrm>
            <a:prstGeom prst="rect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</p:pic>
        <p:sp>
          <p:nvSpPr>
            <p:cNvPr id="10" name="CuadroTexto 9"/>
            <p:cNvSpPr txBox="1"/>
            <p:nvPr/>
          </p:nvSpPr>
          <p:spPr>
            <a:xfrm>
              <a:off x="10356347" y="1499331"/>
              <a:ext cx="30168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1100" b="1" dirty="0">
                  <a:solidFill>
                    <a:srgbClr val="FF0000"/>
                  </a:solidFill>
                  <a:latin typeface="Arial Black" panose="020B0A04020102020204" pitchFamily="34" charset="0"/>
                </a:rPr>
                <a:t>N</a:t>
              </a:r>
            </a:p>
          </p:txBody>
        </p:sp>
      </p:grpSp>
      <p:sp>
        <p:nvSpPr>
          <p:cNvPr id="12" name="15 Elipse"/>
          <p:cNvSpPr/>
          <p:nvPr/>
        </p:nvSpPr>
        <p:spPr>
          <a:xfrm>
            <a:off x="6600056" y="3068960"/>
            <a:ext cx="448335" cy="493033"/>
          </a:xfrm>
          <a:prstGeom prst="ellipse">
            <a:avLst/>
          </a:prstGeom>
          <a:solidFill>
            <a:srgbClr val="92D050">
              <a:alpha val="2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>
                <a:solidFill>
                  <a:schemeClr val="tx1"/>
                </a:solidFill>
              </a:rPr>
              <a:t>DZ</a:t>
            </a:r>
          </a:p>
        </p:txBody>
      </p:sp>
    </p:spTree>
    <p:extLst>
      <p:ext uri="{BB962C8B-B14F-4D97-AF65-F5344CB8AC3E}">
        <p14:creationId xmlns:p14="http://schemas.microsoft.com/office/powerpoint/2010/main" xmlns="" val="81602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451" t="9973" r="14819" b="16164"/>
          <a:stretch/>
        </p:blipFill>
        <p:spPr bwMode="auto">
          <a:xfrm>
            <a:off x="1229710" y="729514"/>
            <a:ext cx="9853449" cy="5403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IV.   DROPE ZONE PRINCIPAL.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14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16" name="Grupo 15"/>
          <p:cNvGrpSpPr/>
          <p:nvPr/>
        </p:nvGrpSpPr>
        <p:grpSpPr>
          <a:xfrm>
            <a:off x="9984432" y="701084"/>
            <a:ext cx="1022789" cy="1071732"/>
            <a:chOff x="10356347" y="1499331"/>
            <a:chExt cx="1022789" cy="1071732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442129" y="1634058"/>
              <a:ext cx="937007" cy="937005"/>
            </a:xfrm>
            <a:prstGeom prst="rect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</p:pic>
        <p:sp>
          <p:nvSpPr>
            <p:cNvPr id="19" name="CuadroTexto 18"/>
            <p:cNvSpPr txBox="1"/>
            <p:nvPr/>
          </p:nvSpPr>
          <p:spPr>
            <a:xfrm>
              <a:off x="10356347" y="1499331"/>
              <a:ext cx="30168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1100" b="1" dirty="0">
                  <a:solidFill>
                    <a:srgbClr val="FF0000"/>
                  </a:solidFill>
                  <a:latin typeface="Arial Black" panose="020B0A04020102020204" pitchFamily="34" charset="0"/>
                </a:rPr>
                <a:t>N</a:t>
              </a:r>
            </a:p>
          </p:txBody>
        </p:sp>
      </p:grpSp>
      <p:sp>
        <p:nvSpPr>
          <p:cNvPr id="14" name="15 Elipse"/>
          <p:cNvSpPr/>
          <p:nvPr/>
        </p:nvSpPr>
        <p:spPr>
          <a:xfrm>
            <a:off x="5663952" y="2276872"/>
            <a:ext cx="893182" cy="747710"/>
          </a:xfrm>
          <a:prstGeom prst="ellipse">
            <a:avLst/>
          </a:prstGeom>
          <a:solidFill>
            <a:srgbClr val="FF0000">
              <a:alpha val="2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dirty="0" smtClean="0">
                <a:solidFill>
                  <a:schemeClr val="tx1"/>
                </a:solidFill>
              </a:rPr>
              <a:t>PID</a:t>
            </a:r>
            <a:endParaRPr lang="es-CL" sz="2400" dirty="0">
              <a:solidFill>
                <a:srgbClr val="FF0000"/>
              </a:solidFill>
            </a:endParaRPr>
          </a:p>
        </p:txBody>
      </p:sp>
      <p:sp>
        <p:nvSpPr>
          <p:cNvPr id="10" name="15 Elipse"/>
          <p:cNvSpPr/>
          <p:nvPr/>
        </p:nvSpPr>
        <p:spPr>
          <a:xfrm>
            <a:off x="5087888" y="1700808"/>
            <a:ext cx="1008112" cy="864096"/>
          </a:xfrm>
          <a:prstGeom prst="ellipse">
            <a:avLst/>
          </a:prstGeom>
          <a:solidFill>
            <a:srgbClr val="FF0000">
              <a:alpha val="2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dirty="0" smtClean="0">
                <a:solidFill>
                  <a:schemeClr val="tx1"/>
                </a:solidFill>
              </a:rPr>
              <a:t>BT</a:t>
            </a:r>
            <a:endParaRPr lang="es-CL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7370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TEMARIO.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15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2 Marcador de contenido"/>
          <p:cNvSpPr txBox="1">
            <a:spLocks noGrp="1"/>
          </p:cNvSpPr>
          <p:nvPr>
            <p:ph idx="1"/>
          </p:nvPr>
        </p:nvSpPr>
        <p:spPr>
          <a:xfrm>
            <a:off x="609600" y="1052737"/>
            <a:ext cx="10972800" cy="5073428"/>
          </a:xfrm>
          <a:prstGeom prst="rect">
            <a:avLst/>
          </a:prstGeom>
          <a:solidFill>
            <a:schemeClr val="bg1">
              <a:alpha val="70000"/>
            </a:schemeClr>
          </a:solidFill>
          <a:ln w="19050">
            <a:solidFill>
              <a:schemeClr val="tx1"/>
            </a:solidFill>
          </a:ln>
        </p:spPr>
        <p:txBody>
          <a:bodyPr rtlCol="0">
            <a:normAutofit fontScale="47500" lnSpcReduction="20000"/>
          </a:bodyPr>
          <a:lstStyle/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DEL SALTO.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 LA AERONAVE.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DROPE ZONE PRINCIPAL Y ALTERNATIVA.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ACCIÓN EN EL OBJETIVO.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METEOROLOGÍA.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CONFIRMACIÓN AL 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HORARIO GUÍA.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EQUIPO.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COMUNICACIONES.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ZONA DE CARGUÍO.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</a:t>
            </a:r>
            <a:r>
              <a:rPr lang="es-C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AERONAVE</a:t>
            </a: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DURANTE LA CAÍDA LIBRE.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CON CÚPULA  ABIERTA.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SEGURIDAD Y PROCEDIMIENTOS DE EMERGENCIA.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27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382" t="66870" r="21118" b="9765"/>
          <a:stretch/>
        </p:blipFill>
        <p:spPr bwMode="auto">
          <a:xfrm>
            <a:off x="1487488" y="836713"/>
            <a:ext cx="9393399" cy="2836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VI.   METEOROLOGÍA.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16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6456040" y="836712"/>
            <a:ext cx="2520280" cy="2836655"/>
          </a:xfrm>
          <a:prstGeom prst="rect">
            <a:avLst/>
          </a:prstGeom>
          <a:solidFill>
            <a:schemeClr val="bg1">
              <a:alpha val="0"/>
            </a:schemeClr>
          </a:solidFill>
          <a:ln w="539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96" t="36869" r="21727" b="30066"/>
          <a:stretch/>
        </p:blipFill>
        <p:spPr bwMode="auto">
          <a:xfrm>
            <a:off x="2278981" y="3875310"/>
            <a:ext cx="7504387" cy="2418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ángulo 6"/>
          <p:cNvSpPr/>
          <p:nvPr/>
        </p:nvSpPr>
        <p:spPr>
          <a:xfrm>
            <a:off x="2278981" y="4566956"/>
            <a:ext cx="7129387" cy="950276"/>
          </a:xfrm>
          <a:prstGeom prst="rect">
            <a:avLst/>
          </a:prstGeom>
          <a:solidFill>
            <a:schemeClr val="bg1">
              <a:alpha val="0"/>
            </a:schemeClr>
          </a:solidFill>
          <a:ln w="539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521958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TEMARIO.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17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2 Marcador de contenido"/>
          <p:cNvSpPr txBox="1">
            <a:spLocks noGrp="1"/>
          </p:cNvSpPr>
          <p:nvPr>
            <p:ph idx="1"/>
          </p:nvPr>
        </p:nvSpPr>
        <p:spPr>
          <a:xfrm>
            <a:off x="609600" y="1052737"/>
            <a:ext cx="10972800" cy="5073428"/>
          </a:xfrm>
          <a:prstGeom prst="rect">
            <a:avLst/>
          </a:prstGeom>
          <a:solidFill>
            <a:schemeClr val="bg1">
              <a:alpha val="70000"/>
            </a:schemeClr>
          </a:solidFill>
          <a:ln w="19050">
            <a:solidFill>
              <a:schemeClr val="tx1"/>
            </a:solidFill>
          </a:ln>
        </p:spPr>
        <p:txBody>
          <a:bodyPr rtlCol="0">
            <a:normAutofit fontScale="47500" lnSpcReduction="20000"/>
          </a:bodyPr>
          <a:lstStyle/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DEL SALTO.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 LA AERONAVE.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DROPE ZONE PRINCIPAL Y ALTERNATIVA.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ACCIÓN EN EL OBJETIVO.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METEOROLOGÍA.</a:t>
            </a: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CONFIRMACIÓN AL 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HORARIO GUÍA.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EQUIPO.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COMUNICACIONES.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ZONA DE CARGUÍO.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</a:t>
            </a:r>
            <a:r>
              <a:rPr lang="es-C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AERONAVE</a:t>
            </a: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DURANTE LA CAÍDA LIBRE.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CON CÚPULA  ABIERTA.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SEGURIDAD Y PROCEDIMIENTOS DE EMERGENCIA.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882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049035" y="6350024"/>
            <a:ext cx="761963" cy="365125"/>
          </a:xfrm>
        </p:spPr>
        <p:txBody>
          <a:bodyPr/>
          <a:lstStyle/>
          <a:p>
            <a:fld id="{68C47BC8-2157-4784-B6FD-31BC29906831}" type="slidenum">
              <a:rPr lang="es-CL" sz="2000" smtClean="0">
                <a:solidFill>
                  <a:srgbClr val="FF0000"/>
                </a:solidFill>
                <a:latin typeface="Stencil" pitchFamily="82" charset="0"/>
              </a:rPr>
              <a:pPr/>
              <a:t>18</a:t>
            </a:fld>
            <a:endParaRPr lang="es-CL" sz="2000" dirty="0">
              <a:solidFill>
                <a:srgbClr val="FF0000"/>
              </a:solidFill>
              <a:latin typeface="Stencil" pitchFamily="82" charset="0"/>
            </a:endParaRPr>
          </a:p>
        </p:txBody>
      </p:sp>
      <p:graphicFrame>
        <p:nvGraphicFramePr>
          <p:cNvPr id="7" name="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37651383"/>
              </p:ext>
            </p:extLst>
          </p:nvPr>
        </p:nvGraphicFramePr>
        <p:xfrm>
          <a:off x="190459" y="2526446"/>
          <a:ext cx="11953240" cy="1474059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1953240"/>
              </a:tblGrid>
              <a:tr h="376779">
                <a:tc>
                  <a:txBody>
                    <a:bodyPr/>
                    <a:lstStyle/>
                    <a:p>
                      <a:pPr algn="just">
                        <a:buFont typeface="Wingdings" pitchFamily="2" charset="2"/>
                        <a:buChar char="Ø"/>
                      </a:pPr>
                      <a:r>
                        <a:rPr lang="es-CL" sz="1800" dirty="0" smtClean="0">
                          <a:latin typeface="Courier New" pitchFamily="49" charset="0"/>
                          <a:cs typeface="Courier New" pitchFamily="49" charset="0"/>
                        </a:rPr>
                        <a:t> ¿ALGUIEN NO HA SALTADO DESDE ESTA AERONAVE ANTES?</a:t>
                      </a:r>
                      <a:endParaRPr lang="es-CL" sz="1800" dirty="0">
                        <a:latin typeface="Courier New" pitchFamily="49" charset="0"/>
                        <a:cs typeface="Courier New" pitchFamily="49" charset="0"/>
                      </a:endParaRPr>
                    </a:p>
                  </a:txBody>
                  <a:tcPr marL="121920" marR="121920"/>
                </a:tc>
              </a:tr>
              <a:tr h="347796">
                <a:tc>
                  <a:txBody>
                    <a:bodyPr/>
                    <a:lstStyle/>
                    <a:p>
                      <a:pPr algn="just">
                        <a:buFont typeface="Wingdings" pitchFamily="2" charset="2"/>
                        <a:buChar char="Ø"/>
                      </a:pPr>
                      <a:r>
                        <a:rPr lang="es-CL" sz="1800" b="1" dirty="0" smtClean="0">
                          <a:latin typeface="Courier New" pitchFamily="49" charset="0"/>
                          <a:cs typeface="Courier New" pitchFamily="49" charset="0"/>
                        </a:rPr>
                        <a:t> ¿ALGUIEN NO HA SALTADO EN ESTA ZONA ANTES?</a:t>
                      </a:r>
                    </a:p>
                  </a:txBody>
                  <a:tcPr marL="121920" marR="121920"/>
                </a:tc>
              </a:tr>
              <a:tr h="347796">
                <a:tc>
                  <a:txBody>
                    <a:bodyPr/>
                    <a:lstStyle/>
                    <a:p>
                      <a:pPr algn="just">
                        <a:buFont typeface="Wingdings" pitchFamily="2" charset="2"/>
                        <a:buChar char="Ø"/>
                      </a:pPr>
                      <a:r>
                        <a:rPr lang="es-CL" sz="1800" b="1" dirty="0" smtClean="0">
                          <a:latin typeface="Courier New" pitchFamily="49" charset="0"/>
                          <a:cs typeface="Courier New" pitchFamily="49" charset="0"/>
                        </a:rPr>
                        <a:t> ¿ALGUIEN NO HA</a:t>
                      </a:r>
                      <a:r>
                        <a:rPr lang="es-CL" sz="1800" b="1" baseline="0" dirty="0" smtClean="0">
                          <a:latin typeface="Courier New" pitchFamily="49" charset="0"/>
                          <a:cs typeface="Courier New" pitchFamily="49" charset="0"/>
                        </a:rPr>
                        <a:t> SALTADO EN LOS ÚLTIMOS 6 MESES?</a:t>
                      </a:r>
                      <a:endParaRPr lang="es-CL" sz="1800" b="1" dirty="0">
                        <a:latin typeface="Courier New" pitchFamily="49" charset="0"/>
                        <a:cs typeface="Courier New" pitchFamily="49" charset="0"/>
                      </a:endParaRPr>
                    </a:p>
                  </a:txBody>
                  <a:tcPr marL="121920" marR="121920"/>
                </a:tc>
              </a:tr>
              <a:tr h="347796">
                <a:tc>
                  <a:txBody>
                    <a:bodyPr/>
                    <a:lstStyle/>
                    <a:p>
                      <a:pPr algn="just">
                        <a:buFont typeface="Wingdings" pitchFamily="2" charset="2"/>
                        <a:buChar char="Ø"/>
                      </a:pPr>
                      <a:r>
                        <a:rPr lang="es-CL" sz="1800" b="1" dirty="0" smtClean="0">
                          <a:latin typeface="Courier New" pitchFamily="49" charset="0"/>
                          <a:cs typeface="Courier New" pitchFamily="49" charset="0"/>
                        </a:rPr>
                        <a:t> ¿ALGUIEN NO TIENE</a:t>
                      </a:r>
                      <a:r>
                        <a:rPr lang="es-CL" sz="1800" b="1" baseline="0" dirty="0" smtClean="0">
                          <a:latin typeface="Courier New" pitchFamily="49" charset="0"/>
                          <a:cs typeface="Courier New" pitchFamily="49" charset="0"/>
                        </a:rPr>
                        <a:t> LA CAPACITACIÓN DE ESCAPE DE CABINA AL DÍA?</a:t>
                      </a:r>
                      <a:endParaRPr lang="es-CL" sz="1800" b="1" dirty="0">
                        <a:latin typeface="Courier New" pitchFamily="49" charset="0"/>
                        <a:cs typeface="Courier New" pitchFamily="49" charset="0"/>
                      </a:endParaRPr>
                    </a:p>
                  </a:txBody>
                  <a:tcPr marL="121920" marR="121920"/>
                </a:tc>
              </a:tr>
            </a:tbl>
          </a:graphicData>
        </a:graphic>
      </p:graphicFrame>
      <p:sp>
        <p:nvSpPr>
          <p:cNvPr id="8" name="Título 1"/>
          <p:cNvSpPr txBox="1">
            <a:spLocks/>
          </p:cNvSpPr>
          <p:nvPr/>
        </p:nvSpPr>
        <p:spPr>
          <a:xfrm>
            <a:off x="595808" y="125760"/>
            <a:ext cx="109728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VI.   CONFIRMACION  AL PERSONAL.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3529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TEMARIO.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19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2 Marcador de contenido"/>
          <p:cNvSpPr txBox="1">
            <a:spLocks noGrp="1"/>
          </p:cNvSpPr>
          <p:nvPr>
            <p:ph idx="1"/>
          </p:nvPr>
        </p:nvSpPr>
        <p:spPr>
          <a:xfrm>
            <a:off x="609600" y="1052737"/>
            <a:ext cx="10972800" cy="5073428"/>
          </a:xfrm>
          <a:prstGeom prst="rect">
            <a:avLst/>
          </a:prstGeom>
          <a:solidFill>
            <a:schemeClr val="bg1">
              <a:alpha val="70000"/>
            </a:schemeClr>
          </a:solidFill>
          <a:ln w="19050">
            <a:solidFill>
              <a:schemeClr val="tx1"/>
            </a:solidFill>
          </a:ln>
        </p:spPr>
        <p:txBody>
          <a:bodyPr rtlCol="0">
            <a:normAutofit fontScale="47500" lnSpcReduction="20000"/>
          </a:bodyPr>
          <a:lstStyle/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DEL SALTO.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 LA AERONAVE.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DROPE ZONE PRINCIPAL Y ALTERNATIVA.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ACCIÓN EN EL OBJETIVO.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METEOROLOGÍA.</a:t>
            </a: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CONFIRMACIÓN AL 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HORARIO GUÍA.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EQUIPO.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COMUNICACIONES.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ZONA DE CARGUÍO.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</a:t>
            </a:r>
            <a:r>
              <a:rPr lang="es-C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AERONAVE</a:t>
            </a: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DURANTE LA CAÍDA LIBRE.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CON CÚPULA  ABIERTA.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SEGURIDAD Y PROCEDIMIENTOS DE EMERGENCIA.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9728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VIII.   HORARIO GUÍA.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20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2 Marcador de contenido"/>
          <p:cNvSpPr txBox="1">
            <a:spLocks/>
          </p:cNvSpPr>
          <p:nvPr/>
        </p:nvSpPr>
        <p:spPr>
          <a:xfrm>
            <a:off x="1487488" y="1628800"/>
            <a:ext cx="8999539" cy="3600400"/>
          </a:xfrm>
          <a:prstGeom prst="rect">
            <a:avLst/>
          </a:prstGeom>
          <a:solidFill>
            <a:schemeClr val="accent3">
              <a:lumMod val="75000"/>
              <a:alpha val="69804"/>
            </a:schemeClr>
          </a:solidFill>
          <a:ln w="19050">
            <a:solidFill>
              <a:schemeClr val="tx1"/>
            </a:solidFill>
          </a:ln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es-CL" sz="1600" dirty="0" smtClean="0">
                <a:latin typeface="Courier New" pitchFamily="49" charset="0"/>
                <a:cs typeface="Courier New" pitchFamily="49" charset="0"/>
              </a:rPr>
              <a:t>29XXXX		BRIEFING 				 ESBUC.</a:t>
            </a:r>
          </a:p>
          <a:p>
            <a:pPr>
              <a:spcBef>
                <a:spcPct val="20000"/>
              </a:spcBef>
              <a:defRPr/>
            </a:pPr>
            <a:r>
              <a:rPr lang="es-CL" sz="1600" dirty="0" smtClean="0">
                <a:latin typeface="Courier New" pitchFamily="49" charset="0"/>
                <a:cs typeface="Courier New" pitchFamily="49" charset="0"/>
              </a:rPr>
              <a:t>311200		DESPLAZAMIENTO ESFUES.    		 ESFUES.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s-CL" sz="1600" dirty="0" smtClean="0">
                <a:latin typeface="Courier New" pitchFamily="49" charset="0"/>
                <a:cs typeface="Courier New" pitchFamily="49" charset="0"/>
              </a:rPr>
              <a:t>311245</a:t>
            </a:r>
            <a:r>
              <a:rPr lang="es-CL" sz="1600" dirty="0">
                <a:latin typeface="Courier New" pitchFamily="49" charset="0"/>
                <a:cs typeface="Courier New" pitchFamily="49" charset="0"/>
              </a:rPr>
              <a:t>		REVISTA </a:t>
            </a:r>
            <a:r>
              <a:rPr lang="es-CL" sz="1600" dirty="0" smtClean="0">
                <a:latin typeface="Courier New" pitchFamily="49" charset="0"/>
                <a:cs typeface="Courier New" pitchFamily="49" charset="0"/>
              </a:rPr>
              <a:t>DE EQUIPO.             	 ESFUES.</a:t>
            </a:r>
            <a:endParaRPr lang="es-CL" sz="1600" dirty="0">
              <a:latin typeface="Courier New" pitchFamily="49" charset="0"/>
              <a:cs typeface="Courier New" pitchFamily="49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s-CL" sz="1600" dirty="0" smtClean="0">
                <a:latin typeface="Courier New" pitchFamily="49" charset="0"/>
                <a:cs typeface="Courier New" pitchFamily="49" charset="0"/>
              </a:rPr>
              <a:t>311315   </a:t>
            </a:r>
            <a:r>
              <a:rPr lang="es-CL" sz="16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s-CL" sz="1600" dirty="0" smtClean="0">
                <a:latin typeface="Courier New" pitchFamily="49" charset="0"/>
                <a:cs typeface="Courier New" pitchFamily="49" charset="0"/>
              </a:rPr>
              <a:t>ORIENTACION GS.	        	 ESFUES.</a:t>
            </a:r>
            <a:endParaRPr lang="es-CL" sz="1600" dirty="0">
              <a:latin typeface="Courier New" pitchFamily="49" charset="0"/>
              <a:cs typeface="Courier New" pitchFamily="49" charset="0"/>
            </a:endParaRPr>
          </a:p>
          <a:p>
            <a:pPr>
              <a:spcBef>
                <a:spcPct val="20000"/>
              </a:spcBef>
              <a:defRPr/>
            </a:pPr>
            <a:r>
              <a:rPr lang="es-CL" sz="1600" dirty="0" smtClean="0">
                <a:latin typeface="Courier New" pitchFamily="49" charset="0"/>
                <a:cs typeface="Courier New" pitchFamily="49" charset="0"/>
              </a:rPr>
              <a:t>311330</a:t>
            </a:r>
            <a:r>
              <a:rPr lang="es-CL" sz="1600" b="1" dirty="0" smtClean="0">
                <a:latin typeface="Courier New" pitchFamily="49" charset="0"/>
                <a:cs typeface="Courier New" pitchFamily="49" charset="0"/>
              </a:rPr>
              <a:t>         BRIEFING BAJO LAS ALAS.</a:t>
            </a:r>
            <a:r>
              <a:rPr lang="es-CL" sz="1600" dirty="0" smtClean="0">
                <a:latin typeface="Courier New" pitchFamily="49" charset="0"/>
                <a:cs typeface="Courier New" pitchFamily="49" charset="0"/>
              </a:rPr>
              <a:t>      </a:t>
            </a:r>
            <a:r>
              <a:rPr lang="es-CL" sz="1600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s-CL" sz="1600" dirty="0" smtClean="0">
                <a:latin typeface="Courier New" pitchFamily="49" charset="0"/>
                <a:cs typeface="Courier New" pitchFamily="49" charset="0"/>
              </a:rPr>
              <a:t>	 ESFUES.</a:t>
            </a:r>
            <a:endParaRPr lang="es-CL" sz="1600" dirty="0">
              <a:latin typeface="Courier New" pitchFamily="49" charset="0"/>
              <a:cs typeface="Courier New" pitchFamily="49" charset="0"/>
            </a:endParaRPr>
          </a:p>
          <a:p>
            <a:pPr>
              <a:spcBef>
                <a:spcPct val="20000"/>
              </a:spcBef>
              <a:defRPr/>
            </a:pPr>
            <a:r>
              <a:rPr lang="es-CL" sz="1600" dirty="0" smtClean="0">
                <a:latin typeface="Courier New" pitchFamily="49" charset="0"/>
                <a:cs typeface="Courier New" pitchFamily="49" charset="0"/>
              </a:rPr>
              <a:t>311400         COMEX ACTIVIDAD.	      		 QUINTERO.</a:t>
            </a:r>
            <a:endParaRPr lang="es-CL" sz="1600" dirty="0">
              <a:latin typeface="Courier New" pitchFamily="49" charset="0"/>
              <a:cs typeface="Courier New" pitchFamily="49" charset="0"/>
            </a:endParaRPr>
          </a:p>
          <a:p>
            <a:pPr>
              <a:spcBef>
                <a:spcPct val="20000"/>
              </a:spcBef>
              <a:defRPr/>
            </a:pPr>
            <a:r>
              <a:rPr lang="es-CL" sz="1600" dirty="0" smtClean="0">
                <a:latin typeface="Courier New" pitchFamily="49" charset="0"/>
                <a:cs typeface="Courier New" pitchFamily="49" charset="0"/>
              </a:rPr>
              <a:t>311530         FINEX ACTIVIDAD.</a:t>
            </a:r>
            <a:r>
              <a:rPr lang="es-CL" sz="1600" dirty="0">
                <a:latin typeface="Courier New" pitchFamily="49" charset="0"/>
                <a:cs typeface="Courier New" pitchFamily="49" charset="0"/>
              </a:rPr>
              <a:t>		  </a:t>
            </a:r>
            <a:r>
              <a:rPr lang="es-CL" sz="1600" dirty="0" smtClean="0">
                <a:latin typeface="Courier New" pitchFamily="49" charset="0"/>
                <a:cs typeface="Courier New" pitchFamily="49" charset="0"/>
              </a:rPr>
              <a:t>	 QUINTERO.</a:t>
            </a:r>
            <a:endParaRPr lang="es-CL" sz="1600" dirty="0">
              <a:latin typeface="Courier New" pitchFamily="49" charset="0"/>
              <a:cs typeface="Courier New" pitchFamily="49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s-CL" sz="1600" b="1" dirty="0" smtClean="0">
                <a:latin typeface="Courier New" pitchFamily="49" charset="0"/>
                <a:cs typeface="Courier New" pitchFamily="49" charset="0"/>
              </a:rPr>
              <a:t>311600	</a:t>
            </a:r>
            <a:r>
              <a:rPr lang="es-CL" sz="16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s-CL" sz="1600" b="1" dirty="0" smtClean="0">
                <a:latin typeface="Courier New" pitchFamily="49" charset="0"/>
                <a:cs typeface="Courier New" pitchFamily="49" charset="0"/>
              </a:rPr>
              <a:t>DEBRIEFING.	               	 QUINTERO.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s-CL" sz="1600" b="1" dirty="0" smtClean="0">
                <a:latin typeface="Courier New" pitchFamily="49" charset="0"/>
                <a:cs typeface="Courier New" pitchFamily="49" charset="0"/>
              </a:rPr>
              <a:t>311630		TRINCADO DE EQUIPO.		  	 QUINTERO.</a:t>
            </a:r>
            <a:endParaRPr lang="es-CL" sz="1600" b="1" dirty="0">
              <a:latin typeface="Courier New" pitchFamily="49" charset="0"/>
              <a:cs typeface="Courier New" pitchFamily="49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endParaRPr lang="es-CL" sz="1600" dirty="0"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5821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TEMARIO.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21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2 Marcador de contenido"/>
          <p:cNvSpPr txBox="1">
            <a:spLocks noGrp="1"/>
          </p:cNvSpPr>
          <p:nvPr>
            <p:ph idx="1"/>
          </p:nvPr>
        </p:nvSpPr>
        <p:spPr>
          <a:xfrm>
            <a:off x="609600" y="1052737"/>
            <a:ext cx="10972800" cy="5073428"/>
          </a:xfrm>
          <a:prstGeom prst="rect">
            <a:avLst/>
          </a:prstGeom>
          <a:solidFill>
            <a:schemeClr val="bg1">
              <a:alpha val="70000"/>
            </a:schemeClr>
          </a:solidFill>
          <a:ln w="19050">
            <a:solidFill>
              <a:schemeClr val="tx1"/>
            </a:solidFill>
          </a:ln>
        </p:spPr>
        <p:txBody>
          <a:bodyPr rtlCol="0">
            <a:normAutofit fontScale="47500" lnSpcReduction="20000"/>
          </a:bodyPr>
          <a:lstStyle/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DEL SALTO.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 LA AERONAVE.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DROPE ZONE PRINCIPAL Y ALTERNATIVA.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ACCIÓN EN EL OBJETIVO.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METEOROLOGÍA.</a:t>
            </a: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CONFIRMACIÓN AL 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HORARIO GUÍA.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EQUIPO.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COMUNICACIONES.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ZONA DE CARGUÍO.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</a:t>
            </a:r>
            <a:r>
              <a:rPr lang="es-C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AERONAVE</a:t>
            </a: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DURANTE LA CAÍDA LIBRE.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CON CÚPULA  ABIERTA.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SEGURIDAD Y PROCEDIMIENTOS DE EMERGENCIA.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356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IX.   EQUIPO.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22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117" t="21767" r="33478" b="33189"/>
          <a:stretch/>
        </p:blipFill>
        <p:spPr bwMode="auto">
          <a:xfrm>
            <a:off x="1576552" y="1592316"/>
            <a:ext cx="8191856" cy="3813137"/>
          </a:xfrm>
          <a:prstGeom prst="rect">
            <a:avLst/>
          </a:prstGeom>
          <a:noFill/>
          <a:ln w="44450">
            <a:solidFill>
              <a:schemeClr val="tx1">
                <a:alpha val="99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96880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IX.   EQUIPO.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23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837" t="10776" r="17484" b="6249"/>
          <a:stretch/>
        </p:blipFill>
        <p:spPr bwMode="auto">
          <a:xfrm>
            <a:off x="2567608" y="692696"/>
            <a:ext cx="6463862" cy="6069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17070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IX.   EQUIPO.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24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929" t="10991" r="16878" b="6250"/>
          <a:stretch/>
        </p:blipFill>
        <p:spPr bwMode="auto">
          <a:xfrm>
            <a:off x="2567608" y="692696"/>
            <a:ext cx="6921062" cy="6053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2397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TEMARIO.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25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2 Marcador de contenido"/>
          <p:cNvSpPr txBox="1">
            <a:spLocks noGrp="1"/>
          </p:cNvSpPr>
          <p:nvPr>
            <p:ph idx="1"/>
          </p:nvPr>
        </p:nvSpPr>
        <p:spPr>
          <a:xfrm>
            <a:off x="609600" y="1052737"/>
            <a:ext cx="10972800" cy="5073428"/>
          </a:xfrm>
          <a:prstGeom prst="rect">
            <a:avLst/>
          </a:prstGeom>
          <a:solidFill>
            <a:schemeClr val="bg1">
              <a:alpha val="70000"/>
            </a:schemeClr>
          </a:solidFill>
          <a:ln w="19050">
            <a:solidFill>
              <a:schemeClr val="tx1"/>
            </a:solidFill>
          </a:ln>
        </p:spPr>
        <p:txBody>
          <a:bodyPr rtlCol="0">
            <a:normAutofit fontScale="47500" lnSpcReduction="20000"/>
          </a:bodyPr>
          <a:lstStyle/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DEL SALTO.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 LA AERONAVE.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DROPE ZONE PRINCIPAL Y ALTERNATIVA.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ACCIÓN EN EL OBJETIVO.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METEOROLOGÍA.</a:t>
            </a: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CONFIRMACIÓN AL 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HORARIO GUÍA.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EQUIPO.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COMUNICACIONES.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ZONA DE CARGUÍO.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</a:t>
            </a:r>
            <a:r>
              <a:rPr lang="es-C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AERONAVE</a:t>
            </a: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DURANTE LA CAÍDA LIBRE.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CON CÚPULA  ABIERTA.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SEGURIDAD Y PROCEDIMIENTOS DE EMERGENCIA.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381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X.   COMUNICACIONES.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26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9090657" y="1672432"/>
            <a:ext cx="2304255" cy="1610435"/>
            <a:chOff x="4746311" y="585367"/>
            <a:chExt cx="2071702" cy="1570314"/>
          </a:xfrm>
        </p:grpSpPr>
        <p:sp>
          <p:nvSpPr>
            <p:cNvPr id="7" name="31 CuadroTexto"/>
            <p:cNvSpPr txBox="1"/>
            <p:nvPr/>
          </p:nvSpPr>
          <p:spPr>
            <a:xfrm>
              <a:off x="5054910" y="585367"/>
              <a:ext cx="1535740" cy="374353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s-CL" sz="1400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AMBULANCIA</a:t>
              </a:r>
              <a:endParaRPr lang="es-CL" sz="1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8" name="Picture 4" descr="C:\Users\Julio Jimenez\Desktop\aa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746311" y="1012673"/>
              <a:ext cx="2071702" cy="1143008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grpSp>
        <p:nvGrpSpPr>
          <p:cNvPr id="9" name="Grupo 8"/>
          <p:cNvGrpSpPr/>
          <p:nvPr/>
        </p:nvGrpSpPr>
        <p:grpSpPr>
          <a:xfrm>
            <a:off x="4740880" y="2340169"/>
            <a:ext cx="2710240" cy="2167034"/>
            <a:chOff x="4709617" y="2766931"/>
            <a:chExt cx="2012950" cy="1576930"/>
          </a:xfrm>
        </p:grpSpPr>
        <p:pic>
          <p:nvPicPr>
            <p:cNvPr id="10" name="Picture 4" descr="C:\Users\danny\Desktop\CONTROL ZONA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709617" y="3043699"/>
              <a:ext cx="2012950" cy="1300162"/>
            </a:xfrm>
            <a:prstGeom prst="rect">
              <a:avLst/>
            </a:prstGeom>
            <a:ln w="28575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1" name="30 CuadroTexto"/>
            <p:cNvSpPr txBox="1"/>
            <p:nvPr/>
          </p:nvSpPr>
          <p:spPr>
            <a:xfrm>
              <a:off x="5130944" y="2766931"/>
              <a:ext cx="1214641" cy="268759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s-CL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TOPO</a:t>
              </a:r>
              <a:endParaRPr lang="es-CL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" name="32 CuadroTexto"/>
          <p:cNvSpPr txBox="1"/>
          <p:nvPr/>
        </p:nvSpPr>
        <p:spPr>
          <a:xfrm>
            <a:off x="695402" y="2844225"/>
            <a:ext cx="2071703" cy="36988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s-CL" b="1" dirty="0" smtClean="0">
                <a:solidFill>
                  <a:schemeClr val="tx1"/>
                </a:solidFill>
              </a:rPr>
              <a:t>POR CONFIRMAR</a:t>
            </a:r>
            <a:endParaRPr lang="es-CL" b="1" dirty="0">
              <a:solidFill>
                <a:schemeClr val="tx1"/>
              </a:solidFill>
            </a:endParaRPr>
          </a:p>
        </p:txBody>
      </p:sp>
      <p:sp>
        <p:nvSpPr>
          <p:cNvPr id="22" name="29 CuadroTexto"/>
          <p:cNvSpPr txBox="1"/>
          <p:nvPr/>
        </p:nvSpPr>
        <p:spPr>
          <a:xfrm>
            <a:off x="675339" y="4897058"/>
            <a:ext cx="2071701" cy="58477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s-CL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PPAL. </a:t>
            </a:r>
            <a:r>
              <a:rPr lang="es-CL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120.00 </a:t>
            </a:r>
            <a:r>
              <a:rPr lang="es-CL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MHZ</a:t>
            </a:r>
          </a:p>
          <a:p>
            <a:pPr>
              <a:defRPr/>
            </a:pPr>
            <a:r>
              <a:rPr lang="es-CL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ALT.    </a:t>
            </a:r>
            <a:r>
              <a:rPr lang="es-CL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125.00 </a:t>
            </a:r>
            <a:r>
              <a:rPr lang="es-CL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MHZ</a:t>
            </a:r>
          </a:p>
        </p:txBody>
      </p:sp>
      <p:sp>
        <p:nvSpPr>
          <p:cNvPr id="24" name="28 Flecha izquierda y derecha"/>
          <p:cNvSpPr/>
          <p:nvPr/>
        </p:nvSpPr>
        <p:spPr>
          <a:xfrm rot="10800000">
            <a:off x="3143675" y="3685366"/>
            <a:ext cx="1153743" cy="166970"/>
          </a:xfrm>
          <a:prstGeom prst="leftRightArrow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prstClr val="white"/>
              </a:solidFill>
            </a:endParaRPr>
          </a:p>
        </p:txBody>
      </p:sp>
      <p:sp>
        <p:nvSpPr>
          <p:cNvPr id="27" name="20 Flecha izquierda y derecha"/>
          <p:cNvSpPr/>
          <p:nvPr/>
        </p:nvSpPr>
        <p:spPr>
          <a:xfrm>
            <a:off x="7744833" y="3636313"/>
            <a:ext cx="1146243" cy="170590"/>
          </a:xfrm>
          <a:prstGeom prst="leftRightArrow">
            <a:avLst/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prstClr val="white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4" t="26509" r="71405" b="45258"/>
          <a:stretch/>
        </p:blipFill>
        <p:spPr bwMode="auto">
          <a:xfrm>
            <a:off x="9321881" y="4498851"/>
            <a:ext cx="2182416" cy="1381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309" t="46809" r="54322" b="26595"/>
          <a:stretch/>
        </p:blipFill>
        <p:spPr bwMode="auto">
          <a:xfrm>
            <a:off x="760809" y="3282867"/>
            <a:ext cx="1806800" cy="147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29 CuadroTexto"/>
          <p:cNvSpPr txBox="1"/>
          <p:nvPr/>
        </p:nvSpPr>
        <p:spPr>
          <a:xfrm>
            <a:off x="7048635" y="4797152"/>
            <a:ext cx="2071701" cy="58477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s-CL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PPAL. </a:t>
            </a:r>
            <a:r>
              <a:rPr lang="es-CL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 1</a:t>
            </a:r>
            <a:endParaRPr lang="es-CL" sz="1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s-CL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ALT.    </a:t>
            </a:r>
            <a:r>
              <a:rPr lang="es-CL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 2</a:t>
            </a:r>
            <a:endParaRPr lang="es-CL" sz="1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32 CuadroTexto"/>
          <p:cNvSpPr txBox="1"/>
          <p:nvPr/>
        </p:nvSpPr>
        <p:spPr>
          <a:xfrm>
            <a:off x="9400060" y="4137315"/>
            <a:ext cx="2071703" cy="36988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s-CL" b="1" dirty="0" smtClean="0">
                <a:solidFill>
                  <a:schemeClr val="tx1"/>
                </a:solidFill>
              </a:rPr>
              <a:t>RANA</a:t>
            </a:r>
            <a:endParaRPr lang="es-CL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9600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TEMARIO.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27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2 Marcador de contenido"/>
          <p:cNvSpPr txBox="1">
            <a:spLocks noGrp="1"/>
          </p:cNvSpPr>
          <p:nvPr>
            <p:ph idx="1"/>
          </p:nvPr>
        </p:nvSpPr>
        <p:spPr>
          <a:xfrm>
            <a:off x="609600" y="1052737"/>
            <a:ext cx="10972800" cy="5073428"/>
          </a:xfrm>
          <a:prstGeom prst="rect">
            <a:avLst/>
          </a:prstGeom>
          <a:solidFill>
            <a:schemeClr val="bg1">
              <a:alpha val="70000"/>
            </a:schemeClr>
          </a:solidFill>
          <a:ln w="19050">
            <a:solidFill>
              <a:schemeClr val="tx1"/>
            </a:solidFill>
          </a:ln>
        </p:spPr>
        <p:txBody>
          <a:bodyPr rtlCol="0">
            <a:normAutofit fontScale="47500" lnSpcReduction="20000"/>
          </a:bodyPr>
          <a:lstStyle/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DEL SALTO.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 LA AERONAVE.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DROPE ZONE PRINCIPAL Y ALTERNATIVA.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ACCIÓN EN EL OBJETIVO.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METEOROLOGÍA.</a:t>
            </a: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CONFIRMACIÓN AL 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HORARIO GUÍA.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EQUIPO.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COMUNICACIONES.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ACCIONES EN ZONA DE CARGUÍO.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</a:t>
            </a:r>
            <a:r>
              <a:rPr lang="es-C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AERONAVE</a:t>
            </a: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DURANTE LA CAÍDA LIBRE.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CON CÚPULA  ABIERTA.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SEGURIDAD Y PROCEDIMIENTOS DE EMERGENCIA.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4398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XI.   ACCIONES EN ZONA DE CARGUÍO.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28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5" name="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35526051"/>
              </p:ext>
            </p:extLst>
          </p:nvPr>
        </p:nvGraphicFramePr>
        <p:xfrm>
          <a:off x="1487489" y="1844824"/>
          <a:ext cx="9253123" cy="249936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925312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42876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DESEMBARCAR</a:t>
                      </a:r>
                      <a:r>
                        <a:rPr lang="es-CL" sz="16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EQUIPO Y ORDENAR POR PASES .</a:t>
                      </a:r>
                      <a:endParaRPr lang="es-CL" sz="1600" b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GUÍA DE</a:t>
                      </a:r>
                      <a:r>
                        <a:rPr lang="es-CL" sz="16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SALTOS DE LOS  VUELOS REVISAR AERONAVE. </a:t>
                      </a:r>
                      <a:endParaRPr lang="es-C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EN</a:t>
                      </a:r>
                      <a:r>
                        <a:rPr lang="es-CL" sz="16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CASO DE QUE ALGÚN SALTADOR REQUIERA ABANDONAR LA ZONA   DE REUNIÓN EN LA LOZA, DEBE INFORMAR AL GUÍA DE SU PASE.</a:t>
                      </a:r>
                      <a:endParaRPr lang="es-C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COORDINACIÓN</a:t>
                      </a:r>
                      <a:r>
                        <a:rPr lang="es-CL" sz="16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CON LA TRIPULACIÓN DE LA AERONAVE. </a:t>
                      </a:r>
                      <a:endParaRPr lang="es-C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49554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REVISTAR A LOS SALTADORES.</a:t>
                      </a:r>
                      <a:endParaRPr lang="es-C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25720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CADA</a:t>
                      </a:r>
                      <a:r>
                        <a:rPr lang="es-CL" sz="16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GUÍA DE SALTO DARÁ LA ORIENTACIÓN A TODOS </a:t>
                      </a:r>
                      <a:r>
                        <a:rPr lang="es-CL" sz="16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LOS SALTADORES </a:t>
                      </a:r>
                      <a:r>
                        <a:rPr lang="es-CL" sz="16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 SU VUELO.</a:t>
                      </a:r>
                      <a:endParaRPr lang="es-C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75294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TEMARIO.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29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2 Marcador de contenido"/>
          <p:cNvSpPr txBox="1">
            <a:spLocks noGrp="1"/>
          </p:cNvSpPr>
          <p:nvPr>
            <p:ph idx="1"/>
          </p:nvPr>
        </p:nvSpPr>
        <p:spPr>
          <a:xfrm>
            <a:off x="609600" y="1052737"/>
            <a:ext cx="10972800" cy="5073428"/>
          </a:xfrm>
          <a:prstGeom prst="rect">
            <a:avLst/>
          </a:prstGeom>
          <a:solidFill>
            <a:schemeClr val="bg1">
              <a:alpha val="70000"/>
            </a:schemeClr>
          </a:solidFill>
          <a:ln w="19050">
            <a:solidFill>
              <a:schemeClr val="tx1"/>
            </a:solidFill>
          </a:ln>
        </p:spPr>
        <p:txBody>
          <a:bodyPr rtlCol="0">
            <a:normAutofit fontScale="47500" lnSpcReduction="20000"/>
          </a:bodyPr>
          <a:lstStyle/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DEL SALTO.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 LA AERONAVE.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DROPE ZONE PRINCIPAL Y ALTERNATIVA.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ACCIÓN EN EL OBJETIVO.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METEOROLOGÍA.</a:t>
            </a: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CONFIRMACIÓN AL 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HORARIO GUÍA.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EQUIPO.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COMUNICACIONES.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ZONA DE CARGUÍO.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ACCIONES EN </a:t>
            </a:r>
            <a:r>
              <a:rPr lang="es-CL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AERONAVE</a:t>
            </a:r>
            <a:r>
              <a:rPr lang="es-CL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DURANTE LA CAÍDA LIBRE.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CON CÚPULA  ABIERTA.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SEGURIDAD Y PROCEDIMIENTOS DE EMERGENCIA.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6614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XII.   ACCIONES EN LA AERONAVE.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30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450" t="17672" r="32267" b="34698"/>
          <a:stretch/>
        </p:blipFill>
        <p:spPr bwMode="auto">
          <a:xfrm>
            <a:off x="1749972" y="1292772"/>
            <a:ext cx="7946428" cy="3920002"/>
          </a:xfrm>
          <a:prstGeom prst="rect">
            <a:avLst/>
          </a:prstGeom>
          <a:noFill/>
          <a:ln w="444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01039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TEMARIO.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31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2 Marcador de contenido"/>
          <p:cNvSpPr txBox="1">
            <a:spLocks noGrp="1"/>
          </p:cNvSpPr>
          <p:nvPr>
            <p:ph idx="1"/>
          </p:nvPr>
        </p:nvSpPr>
        <p:spPr>
          <a:xfrm>
            <a:off x="609600" y="1052737"/>
            <a:ext cx="10972800" cy="5073428"/>
          </a:xfrm>
          <a:prstGeom prst="rect">
            <a:avLst/>
          </a:prstGeom>
          <a:solidFill>
            <a:schemeClr val="bg1">
              <a:alpha val="70000"/>
            </a:schemeClr>
          </a:solidFill>
          <a:ln w="19050">
            <a:solidFill>
              <a:schemeClr val="tx1"/>
            </a:solidFill>
          </a:ln>
        </p:spPr>
        <p:txBody>
          <a:bodyPr rtlCol="0">
            <a:normAutofit fontScale="47500" lnSpcReduction="20000"/>
          </a:bodyPr>
          <a:lstStyle/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DEL SALTO.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 LA AERONAVE.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DROPE ZONE PRINCIPAL Y ALTERNATIVA.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ACCIÓN EN EL OBJETIVO.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METEOROLOGÍA.</a:t>
            </a: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CONFIRMACIÓN AL 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HORARIO GUÍA.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EQUIPO.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COMUNICACIONES.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ZONA DE CARGUÍO.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</a:t>
            </a:r>
            <a:r>
              <a:rPr lang="es-C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AERONAVE</a:t>
            </a: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DURANTE LA CAÍDA LIBRE.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ACCIONES DESPUES DEL SALTO.</a:t>
            </a: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SEGURIDAD Y PROCEDIMIENTOS DE EMERGENCIA.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0131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XIV.   ACCIONES CON CÚPULA ABIERTA.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32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026" t="44828" r="33478" b="21767"/>
          <a:stretch/>
        </p:blipFill>
        <p:spPr bwMode="auto">
          <a:xfrm>
            <a:off x="983432" y="1772816"/>
            <a:ext cx="10182408" cy="3446011"/>
          </a:xfrm>
          <a:prstGeom prst="rect">
            <a:avLst/>
          </a:prstGeom>
          <a:noFill/>
          <a:ln w="444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75635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TEMARIO.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33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2 Marcador de contenido"/>
          <p:cNvSpPr txBox="1">
            <a:spLocks noGrp="1"/>
          </p:cNvSpPr>
          <p:nvPr>
            <p:ph idx="1"/>
          </p:nvPr>
        </p:nvSpPr>
        <p:spPr>
          <a:xfrm>
            <a:off x="609600" y="1052737"/>
            <a:ext cx="10972800" cy="5073428"/>
          </a:xfrm>
          <a:prstGeom prst="rect">
            <a:avLst/>
          </a:prstGeom>
          <a:solidFill>
            <a:schemeClr val="bg1">
              <a:alpha val="70000"/>
            </a:schemeClr>
          </a:solidFill>
          <a:ln w="19050">
            <a:solidFill>
              <a:schemeClr val="tx1"/>
            </a:solidFill>
          </a:ln>
        </p:spPr>
        <p:txBody>
          <a:bodyPr rtlCol="0">
            <a:normAutofit fontScale="47500" lnSpcReduction="20000"/>
          </a:bodyPr>
          <a:lstStyle/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DEL SALTO.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 LA AERONAVE.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DROPE ZONE PRINCIPAL Y ALTERNATIVA.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ACCIÓN EN EL OBJETIVO.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METEOROLOGÍA.</a:t>
            </a: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CONFIRMACIÓN AL 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HORARIO GUÍA.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EQUIPO.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COMUNICACIONES.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ZONA DE CARGUÍO.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</a:t>
            </a:r>
            <a:r>
              <a:rPr lang="es-C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AERONAVE</a:t>
            </a: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DURANTE LA CAÍDA LIBRE.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CON CÚPULA  ABIERTA.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Y PROCEDIMIENTOS DE EMERGENCIA.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2985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34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609600" y="2708920"/>
            <a:ext cx="10972800" cy="1143000"/>
          </a:xfrm>
        </p:spPr>
        <p:txBody>
          <a:bodyPr/>
          <a:lstStyle/>
          <a:p>
            <a:r>
              <a:rPr lang="es-CL" dirty="0" smtClean="0">
                <a:latin typeface="Arial Black" panose="020B0A04020102020204" pitchFamily="34" charset="0"/>
              </a:rPr>
              <a:t>TÉRMINO DE LA PRESENTACIÓN.</a:t>
            </a:r>
            <a:endParaRPr lang="es-CL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060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35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609600" y="2708920"/>
            <a:ext cx="10972800" cy="1143000"/>
          </a:xfrm>
        </p:spPr>
        <p:txBody>
          <a:bodyPr>
            <a:normAutofit/>
          </a:bodyPr>
          <a:lstStyle/>
          <a:p>
            <a:r>
              <a:rPr lang="es-CL" dirty="0" smtClean="0">
                <a:latin typeface="Arial Black" panose="020B0A04020102020204" pitchFamily="34" charset="0"/>
              </a:rPr>
              <a:t>“SÍGANME” </a:t>
            </a:r>
            <a:endParaRPr lang="es-CL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1457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00">
            <a:alpha val="42000"/>
          </a:srgbClr>
        </a:solidFill>
        <a:ln w="38100">
          <a:solidFill>
            <a:srgbClr val="FF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13403</TotalTime>
  <Words>1344</Words>
  <Application>Microsoft Office PowerPoint</Application>
  <PresentationFormat>Personalizado</PresentationFormat>
  <Paragraphs>396</Paragraphs>
  <Slides>35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35</vt:i4>
      </vt:variant>
    </vt:vector>
  </HeadingPairs>
  <TitlesOfParts>
    <vt:vector size="36" baseType="lpstr">
      <vt:lpstr>Tema de Office</vt:lpstr>
      <vt:lpstr>Diapositiva 1</vt:lpstr>
      <vt:lpstr>REFERENCIAS.</vt:lpstr>
      <vt:lpstr>MISIÓN.</vt:lpstr>
      <vt:lpstr>TEMARIO.</vt:lpstr>
      <vt:lpstr>I.   PERSONAL.</vt:lpstr>
      <vt:lpstr>I.   PERSONAL.</vt:lpstr>
      <vt:lpstr>I.   PERSONAL.</vt:lpstr>
      <vt:lpstr>I.   PERSONAL.</vt:lpstr>
      <vt:lpstr>TEMARIO.</vt:lpstr>
      <vt:lpstr>II.   DESCRIPCIÓN DEL SALTO.</vt:lpstr>
      <vt:lpstr>TEMARIO.</vt:lpstr>
      <vt:lpstr>IV.   DROPE ZONE PRINCIPAL.</vt:lpstr>
      <vt:lpstr>IV.   DROPE ZONE PRINCIPAL.</vt:lpstr>
      <vt:lpstr>IV.   DROPE ZONE PRINCIPAL.</vt:lpstr>
      <vt:lpstr>TEMARIO.</vt:lpstr>
      <vt:lpstr>VI.   METEOROLOGÍA.</vt:lpstr>
      <vt:lpstr>TEMARIO.</vt:lpstr>
      <vt:lpstr>Diapositiva 18</vt:lpstr>
      <vt:lpstr>TEMARIO.</vt:lpstr>
      <vt:lpstr>VIII.   HORARIO GUÍA.</vt:lpstr>
      <vt:lpstr>TEMARIO.</vt:lpstr>
      <vt:lpstr>IX.   EQUIPO.</vt:lpstr>
      <vt:lpstr>IX.   EQUIPO.</vt:lpstr>
      <vt:lpstr>IX.   EQUIPO.</vt:lpstr>
      <vt:lpstr>TEMARIO.</vt:lpstr>
      <vt:lpstr>X.   COMUNICACIONES.</vt:lpstr>
      <vt:lpstr>TEMARIO.</vt:lpstr>
      <vt:lpstr>XI.   ACCIONES EN ZONA DE CARGUÍO.</vt:lpstr>
      <vt:lpstr>TEMARIO.</vt:lpstr>
      <vt:lpstr>XII.   ACCIONES EN LA AERONAVE.</vt:lpstr>
      <vt:lpstr>TEMARIO.</vt:lpstr>
      <vt:lpstr>XIV.   ACCIONES CON CÚPULA ABIERTA.</vt:lpstr>
      <vt:lpstr>TEMARIO.</vt:lpstr>
      <vt:lpstr>TÉRMINO DE LA PRESENTACIÓN.</vt:lpstr>
      <vt:lpstr>“SÍGANME”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Julio Jimenez</dc:creator>
  <cp:lastModifiedBy>13194348-2</cp:lastModifiedBy>
  <cp:revision>1220</cp:revision>
  <dcterms:created xsi:type="dcterms:W3CDTF">2018-07-05T16:16:30Z</dcterms:created>
  <dcterms:modified xsi:type="dcterms:W3CDTF">2024-05-30T17:57:35Z</dcterms:modified>
</cp:coreProperties>
</file>