
<file path=[Content_Types].xml><?xml version="1.0" encoding="utf-8"?>
<Types xmlns="http://schemas.openxmlformats.org/package/2006/content-types">
  <Default Extension="bin" ContentType="image/unknown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282" r:id="rId2"/>
    <p:sldId id="312" r:id="rId3"/>
    <p:sldId id="321" r:id="rId4"/>
    <p:sldId id="302" r:id="rId5"/>
    <p:sldId id="266" r:id="rId6"/>
    <p:sldId id="303" r:id="rId7"/>
    <p:sldId id="279" r:id="rId8"/>
    <p:sldId id="322" r:id="rId9"/>
    <p:sldId id="305" r:id="rId10"/>
    <p:sldId id="317" r:id="rId11"/>
    <p:sldId id="306" r:id="rId12"/>
    <p:sldId id="307" r:id="rId13"/>
    <p:sldId id="299" r:id="rId14"/>
    <p:sldId id="308" r:id="rId15"/>
    <p:sldId id="292" r:id="rId16"/>
    <p:sldId id="300" r:id="rId17"/>
    <p:sldId id="310" r:id="rId18"/>
    <p:sldId id="293" r:id="rId19"/>
    <p:sldId id="301" r:id="rId20"/>
    <p:sldId id="314" r:id="rId21"/>
    <p:sldId id="294" r:id="rId22"/>
    <p:sldId id="315" r:id="rId23"/>
    <p:sldId id="296" r:id="rId24"/>
    <p:sldId id="320" r:id="rId25"/>
  </p:sldIdLst>
  <p:sldSz cx="9144000" cy="6858000" type="screen4x3"/>
  <p:notesSz cx="7010400" cy="92964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ECFF"/>
    <a:srgbClr val="33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56" d="100"/>
          <a:sy n="56" d="100"/>
        </p:scale>
        <p:origin x="1508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01FC0D4D-7A4F-4943-8CF8-55301453CD1F}" type="datetimeFigureOut">
              <a:rPr lang="es-CL" smtClean="0"/>
              <a:t>02-06-2026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855BC8C2-D855-4CE8-8EB1-E360CBE4D11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487943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4186CDA7-1BCD-47EA-98E2-006FD59CA13B}" type="datetimeFigureOut">
              <a:rPr lang="es-CL" smtClean="0"/>
              <a:pPr/>
              <a:t>02-06-2026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4ADF28E9-3D26-4D1B-8D72-BFF2DB80FE67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1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9093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F28E9-3D26-4D1B-8D72-BFF2DB80FE67}" type="slidenum">
              <a:rPr lang="es-CL" smtClean="0"/>
              <a:pPr/>
              <a:t>6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960438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24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1700768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0E1A5-16E6-4209-8FDD-7749CE9AE27A}" type="datetimeFigureOut">
              <a:rPr lang="es-CL" smtClean="0"/>
              <a:pPr/>
              <a:t>02-06-2026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FC712-A301-434E-A558-2CACC0640C2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0E1A5-16E6-4209-8FDD-7749CE9AE27A}" type="datetimeFigureOut">
              <a:rPr lang="es-CL" smtClean="0"/>
              <a:pPr/>
              <a:t>02-06-2026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FC712-A301-434E-A558-2CACC0640C2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0E1A5-16E6-4209-8FDD-7749CE9AE27A}" type="datetimeFigureOut">
              <a:rPr lang="es-CL" smtClean="0"/>
              <a:pPr/>
              <a:t>02-06-2026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FC712-A301-434E-A558-2CACC0640C2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0E1A5-16E6-4209-8FDD-7749CE9AE27A}" type="datetimeFigureOut">
              <a:rPr lang="es-CL" smtClean="0"/>
              <a:pPr/>
              <a:t>02-06-2026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FC712-A301-434E-A558-2CACC0640C2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0E1A5-16E6-4209-8FDD-7749CE9AE27A}" type="datetimeFigureOut">
              <a:rPr lang="es-CL" smtClean="0"/>
              <a:pPr/>
              <a:t>02-06-2026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FC712-A301-434E-A558-2CACC0640C2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0E1A5-16E6-4209-8FDD-7749CE9AE27A}" type="datetimeFigureOut">
              <a:rPr lang="es-CL" smtClean="0"/>
              <a:pPr/>
              <a:t>02-06-2026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FC712-A301-434E-A558-2CACC0640C2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0E1A5-16E6-4209-8FDD-7749CE9AE27A}" type="datetimeFigureOut">
              <a:rPr lang="es-CL" smtClean="0"/>
              <a:pPr/>
              <a:t>02-06-2026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FC712-A301-434E-A558-2CACC0640C2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0E1A5-16E6-4209-8FDD-7749CE9AE27A}" type="datetimeFigureOut">
              <a:rPr lang="es-CL" smtClean="0"/>
              <a:pPr/>
              <a:t>02-06-2026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FC712-A301-434E-A558-2CACC0640C2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0E1A5-16E6-4209-8FDD-7749CE9AE27A}" type="datetimeFigureOut">
              <a:rPr lang="es-CL" smtClean="0"/>
              <a:pPr/>
              <a:t>02-06-2026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FC712-A301-434E-A558-2CACC0640C2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0E1A5-16E6-4209-8FDD-7749CE9AE27A}" type="datetimeFigureOut">
              <a:rPr lang="es-CL" smtClean="0"/>
              <a:pPr/>
              <a:t>02-06-2026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FC712-A301-434E-A558-2CACC0640C2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0E1A5-16E6-4209-8FDD-7749CE9AE27A}" type="datetimeFigureOut">
              <a:rPr lang="es-CL" smtClean="0"/>
              <a:pPr/>
              <a:t>02-06-2026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FC712-A301-434E-A558-2CACC0640C2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D0E1A5-16E6-4209-8FDD-7749CE9AE27A}" type="datetimeFigureOut">
              <a:rPr lang="es-CL" smtClean="0"/>
              <a:pPr/>
              <a:t>02-06-2026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7FC712-A301-434E-A558-2CACC0640C2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bin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bin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endParaRPr lang="es-ES_tradnl" dirty="0"/>
          </a:p>
          <a:p>
            <a:endParaRPr lang="es-ES_tradnl" dirty="0"/>
          </a:p>
          <a:p>
            <a:endParaRPr lang="es-ES_tradnl" dirty="0"/>
          </a:p>
          <a:p>
            <a:r>
              <a:rPr lang="es-ES_tradnl" dirty="0"/>
              <a:t>TRADICI</a:t>
            </a:r>
            <a:r>
              <a:rPr lang="es-ES" dirty="0"/>
              <a:t>ÓN NAVAL.</a:t>
            </a:r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</a:t>
            </a:fld>
            <a:endParaRPr lang="en-US" dirty="0"/>
          </a:p>
        </p:txBody>
      </p:sp>
      <p:pic>
        <p:nvPicPr>
          <p:cNvPr id="14" name="Imagen 13" descr="3573694334_fd81afa8d5_o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58351"/>
            <a:ext cx="9153085" cy="8136075"/>
          </a:xfrm>
          <a:prstGeom prst="rect">
            <a:avLst/>
          </a:prstGeom>
        </p:spPr>
      </p:pic>
      <p:sp>
        <p:nvSpPr>
          <p:cNvPr id="15" name="Rectángulo 14"/>
          <p:cNvSpPr/>
          <p:nvPr/>
        </p:nvSpPr>
        <p:spPr>
          <a:xfrm>
            <a:off x="183172" y="1071546"/>
            <a:ext cx="8777655" cy="41549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6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PRÁCTICA PROFESIONAL </a:t>
            </a:r>
          </a:p>
          <a:p>
            <a:pPr algn="ctr"/>
            <a:r>
              <a:rPr lang="es-ES" sz="6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DE INVIERNO</a:t>
            </a:r>
          </a:p>
          <a:p>
            <a:pPr algn="ctr"/>
            <a:r>
              <a:rPr lang="es-ES" sz="6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“PUELCHE BRAVO”</a:t>
            </a:r>
          </a:p>
          <a:p>
            <a:pPr algn="ctr"/>
            <a:r>
              <a:rPr lang="es-ES" sz="6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2026</a:t>
            </a:r>
          </a:p>
        </p:txBody>
      </p:sp>
    </p:spTree>
    <p:extLst>
      <p:ext uri="{BB962C8B-B14F-4D97-AF65-F5344CB8AC3E}">
        <p14:creationId xmlns:p14="http://schemas.microsoft.com/office/powerpoint/2010/main" val="1457636477"/>
      </p:ext>
    </p:extLst>
  </p:cSld>
  <p:clrMapOvr>
    <a:masterClrMapping/>
  </p:clrMapOvr>
  <p:transition spd="slow">
    <p:randomBar dir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132856"/>
            <a:ext cx="8229600" cy="1143000"/>
          </a:xfrm>
        </p:spPr>
        <p:txBody>
          <a:bodyPr>
            <a:normAutofit/>
          </a:bodyPr>
          <a:lstStyle/>
          <a:p>
            <a:r>
              <a:rPr lang="es-ES" dirty="0"/>
              <a:t>I.-	ANTECEDENTES</a:t>
            </a:r>
            <a:endParaRPr lang="es-CL" dirty="0"/>
          </a:p>
        </p:txBody>
      </p:sp>
      <p:grpSp>
        <p:nvGrpSpPr>
          <p:cNvPr id="7" name="Grupo 5"/>
          <p:cNvGrpSpPr/>
          <p:nvPr/>
        </p:nvGrpSpPr>
        <p:grpSpPr>
          <a:xfrm>
            <a:off x="0" y="1"/>
            <a:ext cx="9144000" cy="571480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PRÁCTICA PROFESIONAL DE INVIERNO 2026</a:t>
              </a:r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9"/>
              <a:ext cx="404775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3717032"/>
            <a:ext cx="8229600" cy="2409131"/>
          </a:xfrm>
        </p:spPr>
        <p:txBody>
          <a:bodyPr/>
          <a:lstStyle/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633997919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073" y="23337"/>
            <a:ext cx="7725853" cy="6811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0232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132856"/>
            <a:ext cx="8229600" cy="1143000"/>
          </a:xfrm>
        </p:spPr>
        <p:txBody>
          <a:bodyPr/>
          <a:lstStyle/>
          <a:p>
            <a:r>
              <a:rPr lang="es-ES" dirty="0"/>
              <a:t>II.-	ACTIVIDADES A DESARROLLAR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3717032"/>
            <a:ext cx="8229600" cy="2409131"/>
          </a:xfrm>
        </p:spPr>
        <p:txBody>
          <a:bodyPr/>
          <a:lstStyle/>
          <a:p>
            <a:endParaRPr lang="es-CL" dirty="0"/>
          </a:p>
        </p:txBody>
      </p:sp>
      <p:grpSp>
        <p:nvGrpSpPr>
          <p:cNvPr id="4" name="Grupo 5"/>
          <p:cNvGrpSpPr/>
          <p:nvPr/>
        </p:nvGrpSpPr>
        <p:grpSpPr>
          <a:xfrm>
            <a:off x="0" y="1"/>
            <a:ext cx="9144000" cy="571480"/>
            <a:chOff x="0" y="0"/>
            <a:chExt cx="12192000" cy="997743"/>
          </a:xfrm>
        </p:grpSpPr>
        <p:sp>
          <p:nvSpPr>
            <p:cNvPr id="5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PRÁCTICA PROFESIONAL DE INVIERNO 2025</a:t>
              </a:r>
            </a:p>
          </p:txBody>
        </p:sp>
        <p:pic>
          <p:nvPicPr>
            <p:cNvPr id="6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9"/>
              <a:ext cx="404775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92164870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9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79974860"/>
              </p:ext>
            </p:extLst>
          </p:nvPr>
        </p:nvGraphicFramePr>
        <p:xfrm>
          <a:off x="267892" y="1285860"/>
          <a:ext cx="8192540" cy="4879444"/>
        </p:xfrm>
        <a:graphic>
          <a:graphicData uri="http://schemas.openxmlformats.org/drawingml/2006/table">
            <a:tbl>
              <a:tblPr/>
              <a:tblGrid>
                <a:gridCol w="11703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37601">
                  <a:extLst>
                    <a:ext uri="{9D8B030D-6E8A-4147-A177-3AD203B41FA5}">
                      <a16:colId xmlns:a16="http://schemas.microsoft.com/office/drawing/2014/main" val="4114018608"/>
                    </a:ext>
                  </a:extLst>
                </a:gridCol>
                <a:gridCol w="15121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6724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632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CURSO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OFICIAL A CARGO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FECHA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ACTIVIDAD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8292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CUARTO EJ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20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CC J. CURA </a:t>
                      </a: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22-26 Junio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Curso centinela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ESNAVAL</a:t>
                      </a: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083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TERCERO EJ  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T1 M. CONTRERAS 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22 Junio – 03 Julio</a:t>
                      </a: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Práctica de desempeño a bordo de unidades PSG.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QUINZONA  y LST en área insular PRIZONA</a:t>
                      </a: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3627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SEGUNDO EJ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T1 ALCAYAGA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21 – 27 Junio 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Práctica de actividades en la mar a bordo LST RANCAGUA en área de Chiloé</a:t>
                      </a: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886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PRIMER AÑO</a:t>
                      </a: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CC  C. TEICHELMANN</a:t>
                      </a:r>
                      <a:endParaRPr lang="es-CL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19 – 25 Julio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Embarco de familiarización en AP Aquiles en área insular y Coquimbo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9" name="Picture 4" descr="l_armada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891" y="67742"/>
            <a:ext cx="303581" cy="460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0 Rectángulo"/>
          <p:cNvSpPr/>
          <p:nvPr/>
        </p:nvSpPr>
        <p:spPr bwMode="auto">
          <a:xfrm>
            <a:off x="-13672" y="0"/>
            <a:ext cx="9144000" cy="57148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2800" b="1" dirty="0"/>
              <a:t>     PRÁCTICA PROFESIONAL DE INVIERNO 2026</a:t>
            </a: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7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3384687"/>
              </p:ext>
            </p:extLst>
          </p:nvPr>
        </p:nvGraphicFramePr>
        <p:xfrm>
          <a:off x="267890" y="1340768"/>
          <a:ext cx="8048526" cy="2320244"/>
        </p:xfrm>
        <a:graphic>
          <a:graphicData uri="http://schemas.openxmlformats.org/drawingml/2006/table">
            <a:tbl>
              <a:tblPr/>
              <a:tblGrid>
                <a:gridCol w="11357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1712768229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88843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480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CURSO</a:t>
                      </a:r>
                      <a:endParaRPr lang="es-CL" sz="18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OFICIAL A CARGO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FECHA</a:t>
                      </a:r>
                      <a:endParaRPr lang="es-CL" sz="18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ACTIVIDAD</a:t>
                      </a:r>
                      <a:endParaRPr lang="es-CL" sz="18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6077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CUARTO IM</a:t>
                      </a:r>
                      <a:endParaRPr lang="es-CL" sz="18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CC IM F VON DER WETH</a:t>
                      </a: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18 - 27 Junio</a:t>
                      </a:r>
                      <a:endParaRPr kumimoji="0" lang="es-CL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Entrenamiento en clima frio.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DIM COCHRANE / I.DAWSON</a:t>
                      </a:r>
                      <a:endParaRPr lang="es-CL" sz="18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T1 IM   G. PIZARRO</a:t>
                      </a:r>
                      <a:endParaRPr lang="es-CL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64068766"/>
                  </a:ext>
                </a:extLst>
              </a:tr>
              <a:tr h="54002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TERCERO IM  </a:t>
                      </a:r>
                      <a:endParaRPr lang="es-CL" sz="18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0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22 - 26 Junio</a:t>
                      </a:r>
                      <a:endParaRPr kumimoji="0" lang="es-CL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Instrucción de comandante de pelotón de fusileros IM.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BRIGADA (BATALDEA)</a:t>
                      </a:r>
                      <a:endParaRPr lang="es-CL" sz="18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07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SEGUNDO IM</a:t>
                      </a:r>
                      <a:endParaRPr lang="es-CL" sz="18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0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22 - 26 Junio</a:t>
                      </a:r>
                      <a:endParaRPr kumimoji="0" lang="es-CL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Instrucción de tiro avanzado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COMFUES</a:t>
                      </a:r>
                      <a:endParaRPr lang="es-CL" sz="18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2" name="8 Marcador de contenid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56874915"/>
              </p:ext>
            </p:extLst>
          </p:nvPr>
        </p:nvGraphicFramePr>
        <p:xfrm>
          <a:off x="267890" y="3861048"/>
          <a:ext cx="8069831" cy="3074327"/>
        </p:xfrm>
        <a:graphic>
          <a:graphicData uri="http://schemas.openxmlformats.org/drawingml/2006/table">
            <a:tbl>
              <a:tblPr/>
              <a:tblGrid>
                <a:gridCol w="11357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898263001"/>
                    </a:ext>
                  </a:extLst>
                </a:gridCol>
                <a:gridCol w="136078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1710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7687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CURSO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OFICIAL A CARGO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FECHA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ACTIVIDAD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400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CUARTO AB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T1 AB HERNANDEZ</a:t>
                      </a:r>
                      <a:endParaRPr lang="es-CL" sz="11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15- 19  Junio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s-E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22 - 26 Junio</a:t>
                      </a:r>
                      <a:endParaRPr kumimoji="0" lang="es-CL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Práctica profesional en Centros AB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Curso centinela em ESNAVAL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36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TERCERO AB  </a:t>
                      </a:r>
                      <a:endParaRPr lang="es-CL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22 - 24 Junio</a:t>
                      </a:r>
                      <a:endParaRPr kumimoji="0" lang="es-CL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s-E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s-E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25 - 26 Junio</a:t>
                      </a:r>
                      <a:endParaRPr kumimoji="0" lang="es-CL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Práctica profesional en cargos de abastecimiento en reparticiones navales.  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(BASIMCON – BASAERO – ESTANAVMET)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Visitas</a:t>
                      </a:r>
                      <a:r>
                        <a:rPr lang="es-ES" sz="1200" baseline="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a centros logísticos y financieros. (Santiago)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236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SEGUNDO AB</a:t>
                      </a:r>
                      <a:endParaRPr lang="es-CL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22 - 26 Junio</a:t>
                      </a:r>
                      <a:endParaRPr kumimoji="0" lang="es-CL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Período de Familiarización en TALCABAS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" name="10 Rectángulo">
            <a:extLst>
              <a:ext uri="{FF2B5EF4-FFF2-40B4-BE49-F238E27FC236}">
                <a16:creationId xmlns:a16="http://schemas.microsoft.com/office/drawing/2014/main" id="{01B367B2-1E4F-417A-BD8C-DFC0DFFBBF03}"/>
              </a:ext>
            </a:extLst>
          </p:cNvPr>
          <p:cNvSpPr/>
          <p:nvPr/>
        </p:nvSpPr>
        <p:spPr bwMode="auto">
          <a:xfrm>
            <a:off x="-13672" y="0"/>
            <a:ext cx="9144000" cy="57148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2800" b="1" dirty="0"/>
              <a:t>     PRÁCTICA PROFESIONAL DE INVIERNO 2026</a:t>
            </a:r>
          </a:p>
        </p:txBody>
      </p:sp>
    </p:spTree>
    <p:extLst>
      <p:ext uri="{BB962C8B-B14F-4D97-AF65-F5344CB8AC3E}">
        <p14:creationId xmlns:p14="http://schemas.microsoft.com/office/powerpoint/2010/main" val="1628406933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9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07473842"/>
              </p:ext>
            </p:extLst>
          </p:nvPr>
        </p:nvGraphicFramePr>
        <p:xfrm>
          <a:off x="395536" y="1844824"/>
          <a:ext cx="8051695" cy="3817867"/>
        </p:xfrm>
        <a:graphic>
          <a:graphicData uri="http://schemas.openxmlformats.org/drawingml/2006/table">
            <a:tbl>
              <a:tblPr/>
              <a:tblGrid>
                <a:gridCol w="11135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8715">
                  <a:extLst>
                    <a:ext uri="{9D8B030D-6E8A-4147-A177-3AD203B41FA5}">
                      <a16:colId xmlns:a16="http://schemas.microsoft.com/office/drawing/2014/main" val="1145644110"/>
                    </a:ext>
                  </a:extLst>
                </a:gridCol>
                <a:gridCol w="1800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65920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3298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/>
                          <a:ea typeface="Times New Roman"/>
                          <a:cs typeface="Times New Roman"/>
                        </a:rPr>
                        <a:t>CURSO</a:t>
                      </a: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kern="12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OFICIAL</a:t>
                      </a:r>
                      <a:r>
                        <a:rPr lang="es-ES" sz="1200" kern="1200" baseline="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A CARGO</a:t>
                      </a:r>
                      <a:endParaRPr lang="es-CL" sz="1200" kern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kern="12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FECHA</a:t>
                      </a:r>
                      <a:endParaRPr lang="es-CL" sz="1200" kern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/>
                          <a:ea typeface="Times New Roman"/>
                          <a:cs typeface="Times New Roman"/>
                        </a:rPr>
                        <a:t>ACTIVIDAD</a:t>
                      </a: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042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CUARTO LT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T1</a:t>
                      </a:r>
                      <a:r>
                        <a:rPr lang="es-ES" sz="1200" baseline="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LT  C. RUIZ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22 - 26 Junio</a:t>
                      </a:r>
                      <a:endParaRPr kumimoji="0" lang="es-CL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Curso centinela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ESNAVAL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112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TERCERO LT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22 - 26 Junio</a:t>
                      </a:r>
                      <a:endParaRPr kumimoji="0" lang="es-CL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Práctica en capitanías de puerto </a:t>
                      </a:r>
                      <a:r>
                        <a:rPr lang="es-ES" sz="1200" baseline="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de </a:t>
                      </a: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Gob. Marítima Valdivia.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346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SEGUNDO LT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22 - 26 Junio</a:t>
                      </a:r>
                      <a:endParaRPr kumimoji="0" lang="es-CL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Período de Familiarización en capitanías de puerto de:</a:t>
                      </a:r>
                      <a:r>
                        <a:rPr lang="es-ES" sz="1200" baseline="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Caldera - Quintero – Valparaíso</a:t>
                      </a:r>
                      <a:r>
                        <a:rPr lang="es-ES" sz="1200" baseline="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– San Antonio - Coquimbo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346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CURSO OM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MX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29 Junio - 03 Julio</a:t>
                      </a:r>
                      <a:endParaRPr kumimoji="0" lang="es-CL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Práctica en capitanías de puerto.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Caldera - Quintero – Valparaíso</a:t>
                      </a:r>
                      <a:r>
                        <a:rPr lang="es-ES" sz="1200" baseline="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– San Antonio - Coquimbo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4719347"/>
                  </a:ext>
                </a:extLst>
              </a:tr>
            </a:tbl>
          </a:graphicData>
        </a:graphic>
      </p:graphicFrame>
      <p:pic>
        <p:nvPicPr>
          <p:cNvPr id="13" name="Picture 4" descr="l_armada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891" y="67742"/>
            <a:ext cx="303581" cy="460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0 Rectángulo">
            <a:extLst>
              <a:ext uri="{FF2B5EF4-FFF2-40B4-BE49-F238E27FC236}">
                <a16:creationId xmlns:a16="http://schemas.microsoft.com/office/drawing/2014/main" id="{105668EE-12C1-9DC4-5006-2900B8469528}"/>
              </a:ext>
            </a:extLst>
          </p:cNvPr>
          <p:cNvSpPr/>
          <p:nvPr/>
        </p:nvSpPr>
        <p:spPr bwMode="auto">
          <a:xfrm>
            <a:off x="-13672" y="0"/>
            <a:ext cx="9144000" cy="57148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2800" b="1" dirty="0"/>
              <a:t>     PRÁCTICA PROFESIONAL DE INVIERNO 2026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70C531-10B4-735A-32C7-1BE814BA85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4" descr="l_armada">
            <a:extLst>
              <a:ext uri="{FF2B5EF4-FFF2-40B4-BE49-F238E27FC236}">
                <a16:creationId xmlns:a16="http://schemas.microsoft.com/office/drawing/2014/main" id="{D0E71FCC-59E5-1A90-E943-8E3DA283D0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891" y="67742"/>
            <a:ext cx="303581" cy="460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0 Rectángulo">
            <a:extLst>
              <a:ext uri="{FF2B5EF4-FFF2-40B4-BE49-F238E27FC236}">
                <a16:creationId xmlns:a16="http://schemas.microsoft.com/office/drawing/2014/main" id="{ADF9A1FE-D65E-2366-F7F9-95280BF62CA5}"/>
              </a:ext>
            </a:extLst>
          </p:cNvPr>
          <p:cNvSpPr/>
          <p:nvPr/>
        </p:nvSpPr>
        <p:spPr bwMode="auto">
          <a:xfrm>
            <a:off x="-13672" y="0"/>
            <a:ext cx="9144000" cy="57148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2800" b="1" dirty="0"/>
              <a:t>     PRÁCTICA PROFESIONAL DE INVIERNO 2026</a:t>
            </a:r>
          </a:p>
        </p:txBody>
      </p:sp>
      <p:graphicFrame>
        <p:nvGraphicFramePr>
          <p:cNvPr id="3" name="9 Marcador de contenido">
            <a:extLst>
              <a:ext uri="{FF2B5EF4-FFF2-40B4-BE49-F238E27FC236}">
                <a16:creationId xmlns:a16="http://schemas.microsoft.com/office/drawing/2014/main" id="{9C3143CC-7D87-3897-F4E6-9F762D453D4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74157876"/>
              </p:ext>
            </p:extLst>
          </p:nvPr>
        </p:nvGraphicFramePr>
        <p:xfrm>
          <a:off x="365860" y="2636912"/>
          <a:ext cx="8051695" cy="1367685"/>
        </p:xfrm>
        <a:graphic>
          <a:graphicData uri="http://schemas.openxmlformats.org/drawingml/2006/table">
            <a:tbl>
              <a:tblPr/>
              <a:tblGrid>
                <a:gridCol w="11135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8715">
                  <a:extLst>
                    <a:ext uri="{9D8B030D-6E8A-4147-A177-3AD203B41FA5}">
                      <a16:colId xmlns:a16="http://schemas.microsoft.com/office/drawing/2014/main" val="1145644110"/>
                    </a:ext>
                  </a:extLst>
                </a:gridCol>
                <a:gridCol w="1800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65920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3298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/>
                          <a:ea typeface="Times New Roman"/>
                          <a:cs typeface="Times New Roman"/>
                        </a:rPr>
                        <a:t>CURSO</a:t>
                      </a: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kern="12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OFICIAL</a:t>
                      </a:r>
                      <a:r>
                        <a:rPr lang="es-ES" sz="1200" kern="1200" baseline="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A CARGO</a:t>
                      </a:r>
                      <a:endParaRPr lang="es-CL" sz="1200" kern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kern="12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FECHA</a:t>
                      </a:r>
                      <a:endParaRPr lang="es-CL" sz="1200" kern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/>
                          <a:ea typeface="Times New Roman"/>
                          <a:cs typeface="Times New Roman"/>
                        </a:rPr>
                        <a:t>ACTIVIDAD</a:t>
                      </a: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346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CURSO OM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T1 C RUIZ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MX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29 Junio - 03 Julio</a:t>
                      </a:r>
                      <a:endParaRPr kumimoji="0" lang="es-CL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Práctica en capitanías de puerto.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Caldera - Quintero – Valparaíso</a:t>
                      </a:r>
                      <a:r>
                        <a:rPr lang="es-ES" sz="1200" baseline="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– San Antonio - Coquimbo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4719347"/>
                  </a:ext>
                </a:extLst>
              </a:tr>
            </a:tbl>
          </a:graphicData>
        </a:graphic>
      </p:graphicFrame>
      <p:graphicFrame>
        <p:nvGraphicFramePr>
          <p:cNvPr id="4" name="9 Marcador de contenido">
            <a:extLst>
              <a:ext uri="{FF2B5EF4-FFF2-40B4-BE49-F238E27FC236}">
                <a16:creationId xmlns:a16="http://schemas.microsoft.com/office/drawing/2014/main" id="{FD696A2C-69B5-4AED-FC4A-C98CA6C6AD8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7236231"/>
              </p:ext>
            </p:extLst>
          </p:nvPr>
        </p:nvGraphicFramePr>
        <p:xfrm>
          <a:off x="395535" y="4451630"/>
          <a:ext cx="8051695" cy="1367685"/>
        </p:xfrm>
        <a:graphic>
          <a:graphicData uri="http://schemas.openxmlformats.org/drawingml/2006/table">
            <a:tbl>
              <a:tblPr/>
              <a:tblGrid>
                <a:gridCol w="11135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8715">
                  <a:extLst>
                    <a:ext uri="{9D8B030D-6E8A-4147-A177-3AD203B41FA5}">
                      <a16:colId xmlns:a16="http://schemas.microsoft.com/office/drawing/2014/main" val="1145644110"/>
                    </a:ext>
                  </a:extLst>
                </a:gridCol>
                <a:gridCol w="1800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65920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3298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/>
                          <a:ea typeface="Times New Roman"/>
                          <a:cs typeface="Times New Roman"/>
                        </a:rPr>
                        <a:t>CURSO</a:t>
                      </a: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kern="12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OFICIAL</a:t>
                      </a:r>
                      <a:r>
                        <a:rPr lang="es-ES" sz="1200" kern="1200" baseline="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A CARGO</a:t>
                      </a:r>
                      <a:endParaRPr lang="es-CL" sz="1200" kern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kern="12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FECHA</a:t>
                      </a:r>
                      <a:endParaRPr lang="es-CL" sz="1200" kern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/>
                          <a:ea typeface="Times New Roman"/>
                          <a:cs typeface="Times New Roman"/>
                        </a:rPr>
                        <a:t>ACTIVIDAD</a:t>
                      </a: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346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CURSO OM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L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CF  J. HUIDOBRO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MX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21 – 27 Junio</a:t>
                      </a:r>
                      <a:endParaRPr kumimoji="0" lang="es-CL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Práctica de actividades en la mar a bordo LST RANCAGUA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47193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767604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132856"/>
            <a:ext cx="8229600" cy="1143000"/>
          </a:xfrm>
        </p:spPr>
        <p:txBody>
          <a:bodyPr>
            <a:normAutofit/>
          </a:bodyPr>
          <a:lstStyle/>
          <a:p>
            <a:r>
              <a:rPr lang="es-ES" dirty="0"/>
              <a:t>III.-	EJECUCIÓN DE TAREAS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3717032"/>
            <a:ext cx="8229600" cy="2409131"/>
          </a:xfrm>
        </p:spPr>
        <p:txBody>
          <a:bodyPr/>
          <a:lstStyle/>
          <a:p>
            <a:endParaRPr lang="es-CL" dirty="0"/>
          </a:p>
        </p:txBody>
      </p:sp>
      <p:grpSp>
        <p:nvGrpSpPr>
          <p:cNvPr id="13" name="Grupo 5"/>
          <p:cNvGrpSpPr/>
          <p:nvPr/>
        </p:nvGrpSpPr>
        <p:grpSpPr>
          <a:xfrm>
            <a:off x="0" y="1"/>
            <a:ext cx="9144000" cy="571480"/>
            <a:chOff x="0" y="0"/>
            <a:chExt cx="12192000" cy="997743"/>
          </a:xfrm>
        </p:grpSpPr>
        <p:sp>
          <p:nvSpPr>
            <p:cNvPr id="14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PRÁCTICA PROFESIONAL DE INVIERNO 2025</a:t>
              </a:r>
            </a:p>
          </p:txBody>
        </p:sp>
        <p:pic>
          <p:nvPicPr>
            <p:cNvPr id="15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9"/>
              <a:ext cx="404775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149667391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1259632" y="1665521"/>
            <a:ext cx="455919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000" b="1" cap="none" spc="0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CURSOS EJECUTIVOS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3068960"/>
            <a:ext cx="5554960" cy="269068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376802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9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10464242"/>
              </p:ext>
            </p:extLst>
          </p:nvPr>
        </p:nvGraphicFramePr>
        <p:xfrm>
          <a:off x="395536" y="1285860"/>
          <a:ext cx="8064895" cy="3449689"/>
        </p:xfrm>
        <a:graphic>
          <a:graphicData uri="http://schemas.openxmlformats.org/drawingml/2006/table">
            <a:tbl>
              <a:tblPr/>
              <a:tblGrid>
                <a:gridCol w="15841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105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37013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4439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PARTICIPAN</a:t>
                      </a:r>
                      <a:endParaRPr lang="es-CL" sz="12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FECHA</a:t>
                      </a:r>
                      <a:endParaRPr lang="es-CL" sz="12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ACTIVIDAD</a:t>
                      </a:r>
                      <a:endParaRPr lang="es-CL" sz="12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50675">
                <a:tc>
                  <a:txBody>
                    <a:bodyPr/>
                    <a:lstStyle/>
                    <a:p>
                      <a:pPr marL="271463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OF:</a:t>
                      </a:r>
                      <a:r>
                        <a:rPr lang="es-ES" sz="1200" baseline="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01 </a:t>
                      </a:r>
                    </a:p>
                    <a:p>
                      <a:pPr marL="17780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s-ES" sz="1200" baseline="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 (CC </a:t>
                      </a:r>
                      <a:r>
                        <a:rPr lang="es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Cura)</a:t>
                      </a:r>
                      <a:endParaRPr lang="es-CL" sz="12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71463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200" baseline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271463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CD:  64</a:t>
                      </a: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22 - 26 Junio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Curso Centinela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En ESNAVAL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54621">
                <a:tc gridSpan="3">
                  <a:txBody>
                    <a:bodyPr/>
                    <a:lstStyle/>
                    <a:p>
                      <a:pPr marL="285750" indent="-195263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Curso se realizará en la Escuela Naval</a:t>
                      </a:r>
                      <a:r>
                        <a:rPr lang="es-ES" sz="1200" baseline="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.</a:t>
                      </a:r>
                    </a:p>
                    <a:p>
                      <a:pPr marL="285750" indent="-195263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baseline="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Instructores serán monitores calificados, por APOLINAV y profesores formación naval</a:t>
                      </a:r>
                    </a:p>
                    <a:p>
                      <a:pPr marL="285750" indent="-195263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baseline="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Rancho  bordo</a:t>
                      </a:r>
                      <a:endParaRPr lang="es-E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" name="Rectángulo 1"/>
          <p:cNvSpPr/>
          <p:nvPr/>
        </p:nvSpPr>
        <p:spPr>
          <a:xfrm>
            <a:off x="395536" y="736759"/>
            <a:ext cx="2540119" cy="38382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ES" b="1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CUARTO EJECUTIVO</a:t>
            </a:r>
            <a:endParaRPr lang="es-CL" b="1" dirty="0"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</p:txBody>
      </p:sp>
      <p:sp>
        <p:nvSpPr>
          <p:cNvPr id="3" name="10 Rectángulo">
            <a:extLst>
              <a:ext uri="{FF2B5EF4-FFF2-40B4-BE49-F238E27FC236}">
                <a16:creationId xmlns:a16="http://schemas.microsoft.com/office/drawing/2014/main" id="{DE37C730-01DC-1A2B-D805-4F4B4DC9A21C}"/>
              </a:ext>
            </a:extLst>
          </p:cNvPr>
          <p:cNvSpPr/>
          <p:nvPr/>
        </p:nvSpPr>
        <p:spPr bwMode="auto">
          <a:xfrm>
            <a:off x="-13672" y="0"/>
            <a:ext cx="9144000" cy="57148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2800" b="1" dirty="0"/>
              <a:t>     PRÁCTICA PROFESIONAL DE INVIERNO 2026</a:t>
            </a:r>
          </a:p>
        </p:txBody>
      </p:sp>
    </p:spTree>
    <p:extLst>
      <p:ext uri="{BB962C8B-B14F-4D97-AF65-F5344CB8AC3E}">
        <p14:creationId xmlns:p14="http://schemas.microsoft.com/office/powerpoint/2010/main" val="2300805251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9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31342163"/>
              </p:ext>
            </p:extLst>
          </p:nvPr>
        </p:nvGraphicFramePr>
        <p:xfrm>
          <a:off x="395536" y="1285860"/>
          <a:ext cx="7004128" cy="4447396"/>
        </p:xfrm>
        <a:graphic>
          <a:graphicData uri="http://schemas.openxmlformats.org/drawingml/2006/table">
            <a:tbl>
              <a:tblPr/>
              <a:tblGrid>
                <a:gridCol w="11906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475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26595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964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Arial"/>
                          <a:ea typeface="Times New Roman"/>
                          <a:cs typeface="Times New Roman"/>
                        </a:rPr>
                        <a:t>PARTICIPAN</a:t>
                      </a:r>
                      <a:endParaRPr lang="es-CL" sz="1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Arial"/>
                          <a:ea typeface="Times New Roman"/>
                          <a:cs typeface="Times New Roman"/>
                        </a:rPr>
                        <a:t>FECHA</a:t>
                      </a:r>
                      <a:endParaRPr lang="es-CL" sz="1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Arial"/>
                          <a:ea typeface="Times New Roman"/>
                          <a:cs typeface="Times New Roman"/>
                        </a:rPr>
                        <a:t>ACTIVIDAD</a:t>
                      </a:r>
                      <a:endParaRPr lang="es-CL" sz="1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667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/>
                          <a:ea typeface="Times New Roman"/>
                          <a:cs typeface="Times New Roman"/>
                        </a:rPr>
                        <a:t>CD:  66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/>
                          <a:ea typeface="Times New Roman"/>
                          <a:cs typeface="Times New Roman"/>
                        </a:rPr>
                        <a:t>(T1 Contreras) (A bordo </a:t>
                      </a:r>
                      <a:r>
                        <a:rPr lang="es-ES" sz="1200" dirty="0" err="1">
                          <a:latin typeface="Arial"/>
                          <a:ea typeface="Times New Roman"/>
                          <a:cs typeface="Times New Roman"/>
                        </a:rPr>
                        <a:t>Of</a:t>
                      </a:r>
                      <a:r>
                        <a:rPr lang="es-ES" sz="1200" dirty="0">
                          <a:latin typeface="Arial"/>
                          <a:ea typeface="Times New Roman"/>
                          <a:cs typeface="Times New Roman"/>
                        </a:rPr>
                        <a:t>. Instrucción del buque)</a:t>
                      </a: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/>
                          <a:ea typeface="Times New Roman"/>
                          <a:cs typeface="Times New Roman"/>
                        </a:rPr>
                        <a:t>30 Junio – 04 Julio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200" dirty="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/>
                          <a:ea typeface="Times New Roman"/>
                          <a:cs typeface="Times New Roman"/>
                        </a:rPr>
                        <a:t>07 – 11 Julio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200" dirty="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200" dirty="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200" dirty="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/>
                          <a:ea typeface="Times New Roman"/>
                          <a:cs typeface="Times New Roman"/>
                        </a:rPr>
                        <a:t>22- 26 Junio</a:t>
                      </a: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baseline="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PSG Micalvi  (15 cadetes)</a:t>
                      </a:r>
                    </a:p>
                    <a:p>
                      <a:pPr marL="17145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s-E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ES" sz="1200" baseline="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PMD Videla (8 cadetes)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s-ES" sz="1200" baseline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s-ES" sz="1200" baseline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s-ES" sz="1200" baseline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ES" sz="1200" baseline="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LST Chacabuco (15 cadetes)</a:t>
                      </a: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84176">
                <a:tc gridSpan="3">
                  <a:txBody>
                    <a:bodyPr/>
                    <a:lstStyle/>
                    <a:p>
                      <a:pPr marL="261937" marR="0" lvl="0" indent="-17145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>
                          <a:tab pos="1439863" algn="l"/>
                        </a:tabLst>
                        <a:defRPr/>
                      </a:pPr>
                      <a:r>
                        <a:rPr lang="es-ES" sz="1200" b="0" dirty="0">
                          <a:latin typeface="Arial"/>
                          <a:ea typeface="Times New Roman"/>
                          <a:cs typeface="Times New Roman"/>
                        </a:rPr>
                        <a:t>DMFO asignado :  12,5 m3 por PSG por período. (Total 25 m3)</a:t>
                      </a:r>
                    </a:p>
                    <a:p>
                      <a:pPr marL="261937" marR="0" lvl="0" indent="-17145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>
                          <a:tab pos="1439863" algn="l"/>
                        </a:tabLst>
                        <a:defRPr/>
                      </a:pPr>
                      <a:r>
                        <a:rPr lang="es-ES" sz="1200" b="0" dirty="0">
                          <a:latin typeface="Arial"/>
                          <a:ea typeface="Times New Roman"/>
                          <a:cs typeface="Times New Roman"/>
                        </a:rPr>
                        <a:t>Navegación LST con cargo PRIZONA (Comisión insular)</a:t>
                      </a:r>
                    </a:p>
                    <a:p>
                      <a:pPr marL="261937" lvl="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>
                          <a:tab pos="1439863" algn="l"/>
                        </a:tabLst>
                      </a:pPr>
                      <a:endParaRPr lang="es-ES" sz="1200" b="0" dirty="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marL="261937" lvl="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>
                          <a:tab pos="1439863" algn="l"/>
                        </a:tabLst>
                      </a:pPr>
                      <a:r>
                        <a:rPr lang="es-ES" sz="1200" b="0" dirty="0">
                          <a:latin typeface="Arial"/>
                          <a:ea typeface="Times New Roman"/>
                          <a:cs typeface="Times New Roman"/>
                        </a:rPr>
                        <a:t>Pendientes por embarcar 28 cadetes </a:t>
                      </a:r>
                    </a:p>
                    <a:p>
                      <a:pPr marL="285750" indent="-195263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b="0" dirty="0">
                          <a:latin typeface="Arial"/>
                          <a:ea typeface="Times New Roman"/>
                          <a:cs typeface="Times New Roman"/>
                        </a:rPr>
                        <a:t>Compra de pasajes en bus para embarcos QUINZONA</a:t>
                      </a:r>
                    </a:p>
                    <a:p>
                      <a:pPr marL="285750" indent="-195263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b="0" dirty="0">
                          <a:latin typeface="Arial"/>
                          <a:ea typeface="Times New Roman"/>
                          <a:cs typeface="Times New Roman"/>
                        </a:rPr>
                        <a:t>Embarco en LST Chacabuco en Valparaíso.</a:t>
                      </a:r>
                    </a:p>
                    <a:p>
                      <a:pPr marL="285750" indent="-195263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b="0" dirty="0">
                          <a:latin typeface="Arial"/>
                          <a:ea typeface="Times New Roman"/>
                          <a:cs typeface="Times New Roman"/>
                        </a:rPr>
                        <a:t>Enviar pauta evaluación a unidades.</a:t>
                      </a: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" name="Rectángulo 2"/>
          <p:cNvSpPr/>
          <p:nvPr/>
        </p:nvSpPr>
        <p:spPr>
          <a:xfrm>
            <a:off x="384667" y="805867"/>
            <a:ext cx="2800767" cy="38504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</a:pPr>
            <a:r>
              <a:rPr lang="es-ES" dirty="0">
                <a:latin typeface="Arial"/>
                <a:ea typeface="Times New Roman"/>
                <a:cs typeface="Times New Roman"/>
              </a:rPr>
              <a:t>TERCERO EJECUTIVO  </a:t>
            </a:r>
            <a:endParaRPr lang="es-CL" sz="280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2" name="10 Rectángulo">
            <a:extLst>
              <a:ext uri="{FF2B5EF4-FFF2-40B4-BE49-F238E27FC236}">
                <a16:creationId xmlns:a16="http://schemas.microsoft.com/office/drawing/2014/main" id="{825BF085-0FE5-738C-A9C1-256B57E8CC9F}"/>
              </a:ext>
            </a:extLst>
          </p:cNvPr>
          <p:cNvSpPr/>
          <p:nvPr/>
        </p:nvSpPr>
        <p:spPr bwMode="auto">
          <a:xfrm>
            <a:off x="-13672" y="0"/>
            <a:ext cx="9144000" cy="57148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2800" b="1" dirty="0"/>
              <a:t>     PRÁCTICA PROFESIONAL DE INVIERNO 2026</a:t>
            </a:r>
          </a:p>
        </p:txBody>
      </p:sp>
    </p:spTree>
    <p:extLst>
      <p:ext uri="{BB962C8B-B14F-4D97-AF65-F5344CB8AC3E}">
        <p14:creationId xmlns:p14="http://schemas.microsoft.com/office/powerpoint/2010/main" val="2076825645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9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78548935"/>
              </p:ext>
            </p:extLst>
          </p:nvPr>
        </p:nvGraphicFramePr>
        <p:xfrm>
          <a:off x="359860" y="1260020"/>
          <a:ext cx="8360180" cy="2908953"/>
        </p:xfrm>
        <a:graphic>
          <a:graphicData uri="http://schemas.openxmlformats.org/drawingml/2006/table">
            <a:tbl>
              <a:tblPr/>
              <a:tblGrid>
                <a:gridCol w="23399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6520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4439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PARTICIPAN</a:t>
                      </a:r>
                      <a:endParaRPr lang="es-CL" sz="18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FECHA</a:t>
                      </a:r>
                      <a:endParaRPr lang="es-CL" sz="18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ACTIVIDAD</a:t>
                      </a:r>
                      <a:endParaRPr lang="es-CL" sz="18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20531">
                <a:tc>
                  <a:txBody>
                    <a:bodyPr/>
                    <a:lstStyle/>
                    <a:p>
                      <a:pPr marL="361950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>
                          <a:latin typeface="Arial"/>
                          <a:ea typeface="Times New Roman"/>
                          <a:cs typeface="Times New Roman"/>
                        </a:rPr>
                        <a:t>OF:  02  </a:t>
                      </a:r>
                    </a:p>
                    <a:p>
                      <a:pPr marL="177800" lvl="1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/>
                          <a:ea typeface="Times New Roman"/>
                          <a:cs typeface="Times New Roman"/>
                        </a:rPr>
                        <a:t>(T1 Alcayaga – T1 Contreras)</a:t>
                      </a:r>
                    </a:p>
                    <a:p>
                      <a:pPr marL="360363" lvl="1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>
                          <a:latin typeface="Arial"/>
                          <a:ea typeface="Times New Roman"/>
                          <a:cs typeface="Times New Roman"/>
                        </a:rPr>
                        <a:t>GM:  04</a:t>
                      </a: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361950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>
                          <a:latin typeface="Arial"/>
                          <a:ea typeface="Times New Roman"/>
                          <a:cs typeface="Times New Roman"/>
                        </a:rPr>
                        <a:t>CD: 72</a:t>
                      </a: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/>
                          <a:ea typeface="Times New Roman"/>
                          <a:cs typeface="Times New Roman"/>
                        </a:rPr>
                        <a:t>19 – 27 Junio</a:t>
                      </a: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Práctica de actividades en la mar a bordo LST.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Talcahuano – Castro - Puerto</a:t>
                      </a:r>
                      <a:r>
                        <a:rPr lang="es-ES" sz="1200" baseline="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Montt  – Talcahuano</a:t>
                      </a: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52128">
                <a:tc gridSpan="3">
                  <a:txBody>
                    <a:bodyPr/>
                    <a:lstStyle/>
                    <a:p>
                      <a:pPr marL="361950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DMFO asignado:</a:t>
                      </a:r>
                      <a:r>
                        <a:rPr lang="es-ES" sz="1200" baseline="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50 m3</a:t>
                      </a:r>
                      <a:endParaRPr lang="es-E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361950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s-E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361950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Arriendo de 2 buses </a:t>
                      </a:r>
                      <a:r>
                        <a:rPr lang="es-ES" sz="1200" dirty="0" err="1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Valpo</a:t>
                      </a: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– </a:t>
                      </a:r>
                      <a:r>
                        <a:rPr lang="es-ES" sz="1200" dirty="0" err="1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Thno</a:t>
                      </a: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– </a:t>
                      </a:r>
                      <a:r>
                        <a:rPr lang="es-ES" sz="1200" dirty="0" err="1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Valpo</a:t>
                      </a:r>
                      <a:endParaRPr lang="es-E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361950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Embarco y desembarco en</a:t>
                      </a:r>
                      <a:r>
                        <a:rPr lang="es-ES" sz="1200" baseline="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Talcahuano</a:t>
                      </a:r>
                    </a:p>
                    <a:p>
                      <a:pPr marL="361950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baseline="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Apoyo de 4 GM Depto AB. (02 M y 02 C)</a:t>
                      </a:r>
                    </a:p>
                    <a:p>
                      <a:pPr marL="361950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baseline="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Apoyo de 4 Brigadieres / cadetes de tercer año</a:t>
                      </a: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" name="Rectángulo 1"/>
          <p:cNvSpPr/>
          <p:nvPr/>
        </p:nvSpPr>
        <p:spPr>
          <a:xfrm>
            <a:off x="406210" y="874978"/>
            <a:ext cx="2710999" cy="38504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</a:pPr>
            <a:r>
              <a:rPr lang="es-ES" dirty="0">
                <a:latin typeface="Arial"/>
                <a:ea typeface="Times New Roman"/>
                <a:cs typeface="Times New Roman"/>
              </a:rPr>
              <a:t>SEGUNDO EJECUTIVO</a:t>
            </a:r>
            <a:endParaRPr lang="es-CL" sz="2800" dirty="0">
              <a:latin typeface="Times New Roman"/>
              <a:ea typeface="Times New Roman"/>
              <a:cs typeface="Times New Roman"/>
            </a:endParaRPr>
          </a:p>
        </p:txBody>
      </p:sp>
      <p:graphicFrame>
        <p:nvGraphicFramePr>
          <p:cNvPr id="3" name="9 Marcador de contenido">
            <a:extLst>
              <a:ext uri="{FF2B5EF4-FFF2-40B4-BE49-F238E27FC236}">
                <a16:creationId xmlns:a16="http://schemas.microsoft.com/office/drawing/2014/main" id="{7B272CCE-6B3A-8837-C015-01C996E431E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98678511"/>
              </p:ext>
            </p:extLst>
          </p:nvPr>
        </p:nvGraphicFramePr>
        <p:xfrm>
          <a:off x="391910" y="4725144"/>
          <a:ext cx="8280921" cy="1944216"/>
        </p:xfrm>
        <a:graphic>
          <a:graphicData uri="http://schemas.openxmlformats.org/drawingml/2006/table">
            <a:tbl>
              <a:tblPr/>
              <a:tblGrid>
                <a:gridCol w="23798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6768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2569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Arial"/>
                          <a:ea typeface="Times New Roman"/>
                          <a:cs typeface="Times New Roman"/>
                        </a:rPr>
                        <a:t>PARTICIPAN</a:t>
                      </a:r>
                      <a:endParaRPr lang="es-CL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Arial"/>
                          <a:ea typeface="Times New Roman"/>
                          <a:cs typeface="Times New Roman"/>
                        </a:rPr>
                        <a:t>FECHA</a:t>
                      </a:r>
                      <a:endParaRPr lang="es-CL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Arial"/>
                          <a:ea typeface="Times New Roman"/>
                          <a:cs typeface="Times New Roman"/>
                        </a:rPr>
                        <a:t>ACTIVIDAD</a:t>
                      </a:r>
                      <a:endParaRPr lang="es-CL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50229">
                <a:tc>
                  <a:txBody>
                    <a:bodyPr/>
                    <a:lstStyle/>
                    <a:p>
                      <a:pPr marL="271463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OF:  01</a:t>
                      </a:r>
                    </a:p>
                    <a:p>
                      <a:pPr marL="271463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(CF Huidobro)</a:t>
                      </a:r>
                    </a:p>
                    <a:p>
                      <a:pPr marL="271463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OF res. Nav. Yate:  05</a:t>
                      </a:r>
                    </a:p>
                    <a:p>
                      <a:pPr marL="271463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Aspirantes: 29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19 - 25 Julio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Embarco de familiarización en LST Rancagua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95114">
                <a:tc gridSpan="3">
                  <a:txBody>
                    <a:bodyPr/>
                    <a:lstStyle/>
                    <a:p>
                      <a:pPr marL="271463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baseline="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OF, a cargo:   CF J. Huidobro</a:t>
                      </a:r>
                    </a:p>
                    <a:p>
                      <a:pPr marL="271463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baseline="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Desembarcan en Puerto Montt el 25 de junio.</a:t>
                      </a: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" name="Rectángulo 3">
            <a:extLst>
              <a:ext uri="{FF2B5EF4-FFF2-40B4-BE49-F238E27FC236}">
                <a16:creationId xmlns:a16="http://schemas.microsoft.com/office/drawing/2014/main" id="{69544F5E-EEDE-A4CD-0E4E-8DC4F7DACCE2}"/>
              </a:ext>
            </a:extLst>
          </p:cNvPr>
          <p:cNvSpPr/>
          <p:nvPr/>
        </p:nvSpPr>
        <p:spPr>
          <a:xfrm>
            <a:off x="395536" y="4293096"/>
            <a:ext cx="2441759" cy="38504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</a:pPr>
            <a:r>
              <a:rPr lang="es-ES" dirty="0">
                <a:latin typeface="Arial"/>
                <a:ea typeface="Times New Roman"/>
                <a:cs typeface="Times New Roman"/>
              </a:rPr>
              <a:t>CURSO CAOR YATE </a:t>
            </a:r>
            <a:endParaRPr lang="es-CL" sz="280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10 Rectángulo">
            <a:extLst>
              <a:ext uri="{FF2B5EF4-FFF2-40B4-BE49-F238E27FC236}">
                <a16:creationId xmlns:a16="http://schemas.microsoft.com/office/drawing/2014/main" id="{D21E5C18-1872-8CF5-5DA7-D7A97289B6AD}"/>
              </a:ext>
            </a:extLst>
          </p:cNvPr>
          <p:cNvSpPr/>
          <p:nvPr/>
        </p:nvSpPr>
        <p:spPr bwMode="auto">
          <a:xfrm>
            <a:off x="-13672" y="0"/>
            <a:ext cx="9144000" cy="57148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2800" b="1" dirty="0"/>
              <a:t>     PRÁCTICA PROFESIONAL DE INVIERNO 2026</a:t>
            </a:r>
          </a:p>
        </p:txBody>
      </p:sp>
    </p:spTree>
    <p:extLst>
      <p:ext uri="{BB962C8B-B14F-4D97-AF65-F5344CB8AC3E}">
        <p14:creationId xmlns:p14="http://schemas.microsoft.com/office/powerpoint/2010/main" val="1127246663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9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03033042"/>
              </p:ext>
            </p:extLst>
          </p:nvPr>
        </p:nvGraphicFramePr>
        <p:xfrm>
          <a:off x="387864" y="1473438"/>
          <a:ext cx="8280921" cy="3666608"/>
        </p:xfrm>
        <a:graphic>
          <a:graphicData uri="http://schemas.openxmlformats.org/drawingml/2006/table">
            <a:tbl>
              <a:tblPr/>
              <a:tblGrid>
                <a:gridCol w="27439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925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74441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874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Arial"/>
                          <a:ea typeface="Times New Roman"/>
                          <a:cs typeface="Times New Roman"/>
                        </a:rPr>
                        <a:t>PARTICIPAN</a:t>
                      </a:r>
                      <a:endParaRPr lang="es-CL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Arial"/>
                          <a:ea typeface="Times New Roman"/>
                          <a:cs typeface="Times New Roman"/>
                        </a:rPr>
                        <a:t>FECHA</a:t>
                      </a:r>
                      <a:endParaRPr lang="es-CL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Arial"/>
                          <a:ea typeface="Times New Roman"/>
                          <a:cs typeface="Times New Roman"/>
                        </a:rPr>
                        <a:t>ACTIVIDAD</a:t>
                      </a:r>
                      <a:endParaRPr lang="es-CL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24141">
                <a:tc>
                  <a:txBody>
                    <a:bodyPr/>
                    <a:lstStyle/>
                    <a:p>
                      <a:pPr marL="271463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OF:  04</a:t>
                      </a:r>
                    </a:p>
                    <a:p>
                      <a:pPr marL="90488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  (CC TEICHELMAN y </a:t>
                      </a:r>
                      <a:r>
                        <a:rPr lang="es-ES" sz="1200" dirty="0" err="1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Of</a:t>
                      </a: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. División)</a:t>
                      </a:r>
                    </a:p>
                    <a:p>
                      <a:pPr marL="271463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GM:  08</a:t>
                      </a:r>
                    </a:p>
                    <a:p>
                      <a:pPr marL="271463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PC:  02</a:t>
                      </a:r>
                    </a:p>
                    <a:p>
                      <a:pPr marL="271463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Brig: 08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271463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CD: 165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19 - 25 Julio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Embarco de familiarización en AP Aquiles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Valparaíso – Coquimbo – I. Robinson Crusoe  - Valparaíso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55062">
                <a:tc gridSpan="3">
                  <a:txBody>
                    <a:bodyPr/>
                    <a:lstStyle/>
                    <a:p>
                      <a:pPr marL="271463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baseline="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DMFO asignado:  56 M3 </a:t>
                      </a:r>
                    </a:p>
                    <a:p>
                      <a:pPr marL="90488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s-ES" sz="1200" baseline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271463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baseline="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Apoyo  8 GM Depto AB. (01 AB, 03 M, 03 C y 01 </a:t>
                      </a:r>
                      <a:r>
                        <a:rPr lang="es-ES" sz="1200" baseline="0" dirty="0" err="1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Enf</a:t>
                      </a:r>
                      <a:r>
                        <a:rPr lang="es-ES" sz="1200" baseline="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.)</a:t>
                      </a:r>
                    </a:p>
                    <a:p>
                      <a:pPr marL="271463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baseline="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Apoyo 8 Brigadieres. / cadetes de Tercer año</a:t>
                      </a:r>
                    </a:p>
                    <a:p>
                      <a:pPr marL="271463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baseline="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Apoyo 1 PC Ed. Física</a:t>
                      </a:r>
                    </a:p>
                    <a:p>
                      <a:pPr marL="271463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baseline="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Apoyo 1 PC Náutica</a:t>
                      </a:r>
                    </a:p>
                    <a:p>
                      <a:pPr marL="271463" indent="-180975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baseline="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Se invitará a profesores civiles</a:t>
                      </a: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1311" marR="413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" name="Rectángulo 1"/>
          <p:cNvSpPr/>
          <p:nvPr/>
        </p:nvSpPr>
        <p:spPr>
          <a:xfrm>
            <a:off x="394638" y="817019"/>
            <a:ext cx="2420343" cy="41088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</a:pPr>
            <a:r>
              <a:rPr lang="es-ES" dirty="0">
                <a:latin typeface="Arial"/>
                <a:ea typeface="Times New Roman"/>
                <a:cs typeface="Times New Roman"/>
              </a:rPr>
              <a:t>PRIMER AÑO NAVAL</a:t>
            </a:r>
            <a:endParaRPr lang="es-CL" sz="280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10 Rectángulo">
            <a:extLst>
              <a:ext uri="{FF2B5EF4-FFF2-40B4-BE49-F238E27FC236}">
                <a16:creationId xmlns:a16="http://schemas.microsoft.com/office/drawing/2014/main" id="{7AD53EA2-A926-AF9A-E75C-BBEAC1019183}"/>
              </a:ext>
            </a:extLst>
          </p:cNvPr>
          <p:cNvSpPr/>
          <p:nvPr/>
        </p:nvSpPr>
        <p:spPr bwMode="auto">
          <a:xfrm>
            <a:off x="-13672" y="0"/>
            <a:ext cx="9144000" cy="57148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2800" b="1" dirty="0"/>
              <a:t>     PRÁCTICA PROFESIONAL DE INVIERNO 2026</a:t>
            </a:r>
          </a:p>
        </p:txBody>
      </p:sp>
    </p:spTree>
    <p:extLst>
      <p:ext uri="{BB962C8B-B14F-4D97-AF65-F5344CB8AC3E}">
        <p14:creationId xmlns:p14="http://schemas.microsoft.com/office/powerpoint/2010/main" val="1264895364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3205951" y="1052736"/>
            <a:ext cx="260500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000" b="1" cap="none" spc="0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CURSOS IM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8455" y="2564904"/>
            <a:ext cx="3422296" cy="254016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2492896"/>
            <a:ext cx="3073524" cy="307352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7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91548128"/>
              </p:ext>
            </p:extLst>
          </p:nvPr>
        </p:nvGraphicFramePr>
        <p:xfrm>
          <a:off x="467544" y="1154614"/>
          <a:ext cx="7622232" cy="2278271"/>
        </p:xfrm>
        <a:graphic>
          <a:graphicData uri="http://schemas.openxmlformats.org/drawingml/2006/table">
            <a:tbl>
              <a:tblPr/>
              <a:tblGrid>
                <a:gridCol w="14471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171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3579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9276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Arial"/>
                          <a:ea typeface="Times New Roman"/>
                          <a:cs typeface="Times New Roman"/>
                        </a:rPr>
                        <a:t>PARTICIPAN</a:t>
                      </a:r>
                      <a:endParaRPr lang="es-CL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Arial"/>
                          <a:ea typeface="Times New Roman"/>
                          <a:cs typeface="Times New Roman"/>
                        </a:rPr>
                        <a:t>FECHA</a:t>
                      </a:r>
                      <a:endParaRPr lang="es-CL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Arial"/>
                          <a:ea typeface="Times New Roman"/>
                          <a:cs typeface="Times New Roman"/>
                        </a:rPr>
                        <a:t>ACTIVIDAD</a:t>
                      </a:r>
                      <a:endParaRPr lang="es-CL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89538">
                <a:tc>
                  <a:txBody>
                    <a:bodyPr/>
                    <a:lstStyle/>
                    <a:p>
                      <a:pPr marL="17145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OF</a:t>
                      </a:r>
                      <a:r>
                        <a:rPr lang="es-ES" sz="120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:  01</a:t>
                      </a:r>
                      <a:endParaRPr lang="es-E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17145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GM:  01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17145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CD:  08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18 – 27 Junio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/>
                          <a:ea typeface="Times New Roman"/>
                          <a:cs typeface="Times New Roman"/>
                        </a:rPr>
                        <a:t>Entrenamiento en clima frio.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/>
                          <a:ea typeface="Times New Roman"/>
                          <a:cs typeface="Times New Roman"/>
                        </a:rPr>
                        <a:t>I. Dawson</a:t>
                      </a:r>
                      <a:r>
                        <a:rPr lang="es-ES" sz="1200" baseline="0" dirty="0"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5135">
                <a:tc gridSpan="3"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Compra de pasajes Aéreos 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ES" sz="12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Apoya SO IM </a:t>
                      </a:r>
                      <a:r>
                        <a:rPr lang="es-ES" sz="1200" baseline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Perez</a:t>
                      </a:r>
                      <a:r>
                        <a:rPr lang="es-ES" sz="12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(</a:t>
                      </a:r>
                      <a:r>
                        <a:rPr lang="es-ES" sz="1200" baseline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Dpto</a:t>
                      </a:r>
                      <a:r>
                        <a:rPr lang="es-ES" sz="12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Educación)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s-ES" sz="12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Traslado a I. Dawson con medios proporcionados  por TERZONA</a:t>
                      </a:r>
                    </a:p>
                    <a:p>
                      <a:pPr marL="17145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Rectángulo 2"/>
          <p:cNvSpPr/>
          <p:nvPr/>
        </p:nvSpPr>
        <p:spPr>
          <a:xfrm>
            <a:off x="467544" y="620688"/>
            <a:ext cx="1471557" cy="41088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s-ES" dirty="0">
                <a:latin typeface="Arial"/>
                <a:ea typeface="Times New Roman"/>
                <a:cs typeface="Times New Roman"/>
              </a:rPr>
              <a:t>CUARTO IM</a:t>
            </a:r>
            <a:endParaRPr lang="es-CL" sz="2800" dirty="0">
              <a:latin typeface="Times New Roman"/>
              <a:ea typeface="Times New Roman"/>
              <a:cs typeface="Times New Roman"/>
            </a:endParaRPr>
          </a:p>
        </p:txBody>
      </p:sp>
      <p:graphicFrame>
        <p:nvGraphicFramePr>
          <p:cNvPr id="11" name="7 Marcador de contenid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57601083"/>
              </p:ext>
            </p:extLst>
          </p:nvPr>
        </p:nvGraphicFramePr>
        <p:xfrm>
          <a:off x="467544" y="3962926"/>
          <a:ext cx="7848601" cy="2778441"/>
        </p:xfrm>
        <a:graphic>
          <a:graphicData uri="http://schemas.openxmlformats.org/drawingml/2006/table">
            <a:tbl>
              <a:tblPr/>
              <a:tblGrid>
                <a:gridCol w="12855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757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8732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0337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Arial"/>
                          <a:ea typeface="Times New Roman"/>
                          <a:cs typeface="Times New Roman"/>
                        </a:rPr>
                        <a:t>PARTICIPAN</a:t>
                      </a:r>
                      <a:endParaRPr lang="es-CL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Arial"/>
                          <a:ea typeface="Times New Roman"/>
                          <a:cs typeface="Times New Roman"/>
                        </a:rPr>
                        <a:t>FECHA</a:t>
                      </a:r>
                      <a:endParaRPr lang="es-CL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Arial"/>
                          <a:ea typeface="Times New Roman"/>
                          <a:cs typeface="Times New Roman"/>
                        </a:rPr>
                        <a:t>ACTIVIDAD</a:t>
                      </a:r>
                      <a:endParaRPr lang="es-CL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655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CD:  05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T1 IM Pizarro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22 – 26 Junio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/>
                          <a:ea typeface="Times New Roman"/>
                          <a:cs typeface="Times New Roman"/>
                        </a:rPr>
                        <a:t>Instrucción de comandante de pelotón de fusileros.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/>
                          <a:ea typeface="Times New Roman"/>
                          <a:cs typeface="Times New Roman"/>
                        </a:rPr>
                        <a:t>BATALDEA  (Talcahuano)</a:t>
                      </a: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09543">
                <a:tc gridSpan="3">
                  <a:txBody>
                    <a:bodyPr/>
                    <a:lstStyle/>
                    <a:p>
                      <a:pPr marL="17145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Pernoctan en BASIMTUM</a:t>
                      </a:r>
                      <a:r>
                        <a:rPr lang="es-ES" sz="1200" baseline="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marL="180975" indent="-180975">
                        <a:buFont typeface="Arial" panose="020B0604020202020204" pitchFamily="34" charset="0"/>
                        <a:buChar char="•"/>
                      </a:pPr>
                      <a:r>
                        <a:rPr lang="es-ES" sz="12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Enviar pauta de evaluación</a:t>
                      </a:r>
                    </a:p>
                    <a:p>
                      <a:pPr marL="180975" indent="-180975">
                        <a:buFont typeface="Arial" panose="020B0604020202020204" pitchFamily="34" charset="0"/>
                        <a:buChar char="•"/>
                      </a:pPr>
                      <a:r>
                        <a:rPr lang="es-ES" sz="12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Comprar pasajes en bus</a:t>
                      </a:r>
                      <a:endParaRPr lang="es-CL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7145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2" name="Rectángulo 11"/>
          <p:cNvSpPr/>
          <p:nvPr/>
        </p:nvSpPr>
        <p:spPr>
          <a:xfrm>
            <a:off x="467544" y="3501008"/>
            <a:ext cx="1762021" cy="41088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s-ES" dirty="0">
                <a:latin typeface="Arial"/>
                <a:ea typeface="Times New Roman"/>
                <a:cs typeface="Times New Roman"/>
              </a:rPr>
              <a:t>TERCERO IM  </a:t>
            </a:r>
            <a:endParaRPr lang="es-CL" sz="2800" dirty="0">
              <a:latin typeface="Times New Roman"/>
              <a:ea typeface="Times New Roman"/>
              <a:cs typeface="Times New Roman"/>
            </a:endParaRPr>
          </a:p>
        </p:txBody>
      </p:sp>
      <p:grpSp>
        <p:nvGrpSpPr>
          <p:cNvPr id="14" name="Grupo 5"/>
          <p:cNvGrpSpPr/>
          <p:nvPr/>
        </p:nvGrpSpPr>
        <p:grpSpPr>
          <a:xfrm>
            <a:off x="0" y="1"/>
            <a:ext cx="9144000" cy="571480"/>
            <a:chOff x="0" y="0"/>
            <a:chExt cx="12192000" cy="997743"/>
          </a:xfrm>
        </p:grpSpPr>
        <p:sp>
          <p:nvSpPr>
            <p:cNvPr id="15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PRÁCTICA PROFESIONAL DE INVIERNO 2025</a:t>
              </a:r>
            </a:p>
          </p:txBody>
        </p:sp>
        <p:pic>
          <p:nvPicPr>
            <p:cNvPr id="16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9"/>
              <a:ext cx="404775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10 Rectángulo">
            <a:extLst>
              <a:ext uri="{FF2B5EF4-FFF2-40B4-BE49-F238E27FC236}">
                <a16:creationId xmlns:a16="http://schemas.microsoft.com/office/drawing/2014/main" id="{0B155810-7BDF-01FC-EB32-8C75F3F98775}"/>
              </a:ext>
            </a:extLst>
          </p:cNvPr>
          <p:cNvSpPr/>
          <p:nvPr/>
        </p:nvSpPr>
        <p:spPr bwMode="auto">
          <a:xfrm>
            <a:off x="-13672" y="0"/>
            <a:ext cx="9144000" cy="57148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2800" b="1" dirty="0"/>
              <a:t>     PRÁCTICA PROFESIONAL DE INVIERNO 2026</a:t>
            </a:r>
          </a:p>
        </p:txBody>
      </p:sp>
    </p:spTree>
    <p:extLst>
      <p:ext uri="{BB962C8B-B14F-4D97-AF65-F5344CB8AC3E}">
        <p14:creationId xmlns:p14="http://schemas.microsoft.com/office/powerpoint/2010/main" val="3151723992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7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00092052"/>
              </p:ext>
            </p:extLst>
          </p:nvPr>
        </p:nvGraphicFramePr>
        <p:xfrm>
          <a:off x="467544" y="2306742"/>
          <a:ext cx="7848601" cy="2544575"/>
        </p:xfrm>
        <a:graphic>
          <a:graphicData uri="http://schemas.openxmlformats.org/drawingml/2006/table">
            <a:tbl>
              <a:tblPr/>
              <a:tblGrid>
                <a:gridCol w="149014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112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8732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24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Arial"/>
                          <a:ea typeface="Times New Roman"/>
                          <a:cs typeface="Times New Roman"/>
                        </a:rPr>
                        <a:t>PARTICIPAN</a:t>
                      </a:r>
                      <a:endParaRPr lang="es-CL" sz="1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Arial"/>
                          <a:ea typeface="Times New Roman"/>
                          <a:cs typeface="Times New Roman"/>
                        </a:rPr>
                        <a:t>FECHA</a:t>
                      </a:r>
                      <a:endParaRPr lang="es-CL" sz="1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Arial"/>
                          <a:ea typeface="Times New Roman"/>
                          <a:cs typeface="Times New Roman"/>
                        </a:rPr>
                        <a:t>ACTIVIDAD</a:t>
                      </a:r>
                      <a:endParaRPr lang="es-CL" sz="1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58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CD:  04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(Of a cargo COMFUES)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22 – 26 Junio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/>
                          <a:ea typeface="Times New Roman"/>
                          <a:cs typeface="Times New Roman"/>
                        </a:rPr>
                        <a:t>Instrucción de tiro avanzado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/>
                          <a:ea typeface="Times New Roman"/>
                          <a:cs typeface="Times New Roman"/>
                        </a:rPr>
                        <a:t>COMFUES</a:t>
                      </a:r>
                      <a:endParaRPr lang="es-CL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96285">
                <a:tc gridSpan="3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Traslado diario desde y hacia COMFUES</a:t>
                      </a:r>
                    </a:p>
                    <a:p>
                      <a:pPr marL="180975" indent="-171450">
                        <a:buFont typeface="Arial" panose="020B0604020202020204" pitchFamily="34" charset="0"/>
                        <a:buChar char="•"/>
                      </a:pPr>
                      <a:r>
                        <a:rPr lang="es-ES" sz="12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Enviar pauta de evaluación</a:t>
                      </a:r>
                      <a:endParaRPr lang="es-CL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dirty="0"/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" name="Rectángulo 2"/>
          <p:cNvSpPr/>
          <p:nvPr/>
        </p:nvSpPr>
        <p:spPr>
          <a:xfrm>
            <a:off x="492967" y="1772816"/>
            <a:ext cx="1672253" cy="41088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s-ES" dirty="0">
                <a:latin typeface="Arial"/>
                <a:ea typeface="Times New Roman"/>
                <a:cs typeface="Times New Roman"/>
              </a:rPr>
              <a:t>SEGUNDO IM</a:t>
            </a:r>
            <a:endParaRPr lang="es-CL" sz="280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10 Rectángulo">
            <a:extLst>
              <a:ext uri="{FF2B5EF4-FFF2-40B4-BE49-F238E27FC236}">
                <a16:creationId xmlns:a16="http://schemas.microsoft.com/office/drawing/2014/main" id="{85F1BE8C-EC49-41DA-3ECF-2032BC563AB1}"/>
              </a:ext>
            </a:extLst>
          </p:cNvPr>
          <p:cNvSpPr/>
          <p:nvPr/>
        </p:nvSpPr>
        <p:spPr bwMode="auto">
          <a:xfrm>
            <a:off x="-13672" y="0"/>
            <a:ext cx="9144000" cy="57148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2800" b="1" dirty="0"/>
              <a:t>     PRÁCTICA PROFESIONAL DE INVIERNO 2026</a:t>
            </a:r>
          </a:p>
        </p:txBody>
      </p:sp>
    </p:spTree>
    <p:extLst>
      <p:ext uri="{BB962C8B-B14F-4D97-AF65-F5344CB8AC3E}">
        <p14:creationId xmlns:p14="http://schemas.microsoft.com/office/powerpoint/2010/main" val="2906351563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2158760" y="1700808"/>
            <a:ext cx="261783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000" b="1" cap="none" spc="0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CURSOS AB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2996952"/>
            <a:ext cx="2220838" cy="190500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8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47323834"/>
              </p:ext>
            </p:extLst>
          </p:nvPr>
        </p:nvGraphicFramePr>
        <p:xfrm>
          <a:off x="389343" y="1215208"/>
          <a:ext cx="8136904" cy="2384907"/>
        </p:xfrm>
        <a:graphic>
          <a:graphicData uri="http://schemas.openxmlformats.org/drawingml/2006/table">
            <a:tbl>
              <a:tblPr/>
              <a:tblGrid>
                <a:gridCol w="16623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6067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91384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1359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Arial"/>
                          <a:ea typeface="Times New Roman"/>
                          <a:cs typeface="Times New Roman"/>
                        </a:rPr>
                        <a:t>PARTICIPAN</a:t>
                      </a:r>
                      <a:endParaRPr lang="es-CL" sz="1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Arial"/>
                          <a:ea typeface="Times New Roman"/>
                          <a:cs typeface="Times New Roman"/>
                        </a:rPr>
                        <a:t>FECHA</a:t>
                      </a:r>
                      <a:endParaRPr lang="es-CL" sz="1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Arial"/>
                          <a:ea typeface="Times New Roman"/>
                          <a:cs typeface="Times New Roman"/>
                        </a:rPr>
                        <a:t>ACTIVIDAD</a:t>
                      </a:r>
                      <a:endParaRPr lang="es-CL" sz="1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3759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CD:  10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(Of a cargo:</a:t>
                      </a:r>
                      <a:r>
                        <a:rPr lang="es-ES" sz="1200" baseline="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Of Inst. Centro AB)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23 – 27 Junio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Práctica en los departamentos de Operaciones,</a:t>
                      </a:r>
                      <a:r>
                        <a:rPr lang="es-ES" sz="1200" baseline="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abastecimiento </a:t>
                      </a: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y adquisiciones de un Centro de Abastecimiento.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aseline="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IQUEABAS – ABASMONTT</a:t>
                      </a:r>
                      <a:endParaRPr lang="es-E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98119">
                <a:tc gridSpan="3">
                  <a:txBody>
                    <a:bodyPr/>
                    <a:lstStyle/>
                    <a:p>
                      <a:pPr marL="36195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05 cadetes por Centro AB</a:t>
                      </a:r>
                    </a:p>
                    <a:p>
                      <a:pPr marL="36195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Compra</a:t>
                      </a:r>
                      <a:r>
                        <a:rPr lang="es-ES" sz="1200" baseline="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pasajes aéreos a Iquique</a:t>
                      </a:r>
                    </a:p>
                    <a:p>
                      <a:pPr marL="36195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baseline="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Compra pasajes en bus Puerto Montt</a:t>
                      </a:r>
                    </a:p>
                    <a:p>
                      <a:pPr marL="36195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baseline="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Régimen a bordo (pernoctan y guardias)</a:t>
                      </a:r>
                    </a:p>
                    <a:p>
                      <a:pPr marL="285750" indent="-195263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b="0" dirty="0">
                          <a:latin typeface="Arial"/>
                          <a:ea typeface="Times New Roman"/>
                          <a:cs typeface="Times New Roman"/>
                        </a:rPr>
                        <a:t>Enviar pauta evaluación a los centros AB.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7" name="8 Marcador de contenid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47660494"/>
              </p:ext>
            </p:extLst>
          </p:nvPr>
        </p:nvGraphicFramePr>
        <p:xfrm>
          <a:off x="380819" y="4653136"/>
          <a:ext cx="8088055" cy="2649414"/>
        </p:xfrm>
        <a:graphic>
          <a:graphicData uri="http://schemas.openxmlformats.org/drawingml/2006/table">
            <a:tbl>
              <a:tblPr/>
              <a:tblGrid>
                <a:gridCol w="26717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621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35420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166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b="1" dirty="0">
                          <a:latin typeface="Arial"/>
                          <a:ea typeface="Times New Roman"/>
                          <a:cs typeface="Times New Roman"/>
                        </a:rPr>
                        <a:t>PARTICIPAN</a:t>
                      </a:r>
                      <a:endParaRPr lang="es-CL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b="1" dirty="0">
                          <a:latin typeface="Arial"/>
                          <a:ea typeface="Times New Roman"/>
                          <a:cs typeface="Times New Roman"/>
                        </a:rPr>
                        <a:t>FECHA</a:t>
                      </a:r>
                      <a:endParaRPr lang="es-CL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000" b="1" dirty="0">
                          <a:latin typeface="Arial"/>
                          <a:ea typeface="Times New Roman"/>
                          <a:cs typeface="Times New Roman"/>
                        </a:rPr>
                        <a:t>ACTIVIDAD</a:t>
                      </a:r>
                      <a:endParaRPr lang="es-CL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8119">
                <a:tc>
                  <a:txBody>
                    <a:bodyPr/>
                    <a:lstStyle/>
                    <a:p>
                      <a:pPr marL="180975" indent="-90488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OF</a:t>
                      </a:r>
                      <a:r>
                        <a:rPr lang="es-ES" sz="1200" baseline="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: 01</a:t>
                      </a:r>
                    </a:p>
                    <a:p>
                      <a:pPr marL="180975" indent="261938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T1 AB Valenzuela</a:t>
                      </a:r>
                      <a:endParaRPr lang="es-ES" sz="1200" baseline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180975" indent="-90488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200" baseline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180975" indent="-90488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CD:  08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s-E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23 - 25 Junio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s-E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s-E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s-E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26 – 27 Junio</a:t>
                      </a:r>
                      <a:endParaRPr kumimoji="0" lang="es-CL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Práctica profesional en cargos de abastecimiento en reparticiones navales.   BASIMCON – BASAERO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Visitas</a:t>
                      </a:r>
                      <a:r>
                        <a:rPr lang="es-ES" sz="1200" baseline="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a centros logísticos y financieros</a:t>
                      </a:r>
                      <a:endParaRPr kumimoji="0" lang="es-CL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98119">
                <a:tc gridSpan="3">
                  <a:txBody>
                    <a:bodyPr/>
                    <a:lstStyle/>
                    <a:p>
                      <a:pPr marL="17145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MX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Movilización diaria de ESNAVAL (23 – 25 Jun)</a:t>
                      </a:r>
                    </a:p>
                    <a:p>
                      <a:pPr marL="17145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MX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Pernoctan en Escuela Militar (25-26 jun)</a:t>
                      </a:r>
                    </a:p>
                    <a:p>
                      <a:pPr marL="17145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MX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Furgón con conductor de ESNAVAL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Enviar pauta de instrucción y evaluación </a:t>
                      </a:r>
                    </a:p>
                    <a:p>
                      <a:pPr marL="17145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" name="Rectángulo 2"/>
          <p:cNvSpPr/>
          <p:nvPr/>
        </p:nvSpPr>
        <p:spPr>
          <a:xfrm>
            <a:off x="419681" y="702128"/>
            <a:ext cx="1510093" cy="41088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s-ES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CUARTO AB</a:t>
            </a:r>
            <a:endParaRPr lang="es-CL" dirty="0"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417519" y="4056244"/>
            <a:ext cx="1800558" cy="41088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s-ES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TERCERO AB  </a:t>
            </a:r>
            <a:endParaRPr lang="es-CL" dirty="0"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</p:txBody>
      </p:sp>
      <p:pic>
        <p:nvPicPr>
          <p:cNvPr id="14" name="Picture 4" descr="l_armada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891" y="67742"/>
            <a:ext cx="303581" cy="460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0 Rectángulo">
            <a:extLst>
              <a:ext uri="{FF2B5EF4-FFF2-40B4-BE49-F238E27FC236}">
                <a16:creationId xmlns:a16="http://schemas.microsoft.com/office/drawing/2014/main" id="{624383FD-1AFB-4480-019D-F33C9B6AEAF4}"/>
              </a:ext>
            </a:extLst>
          </p:cNvPr>
          <p:cNvSpPr/>
          <p:nvPr/>
        </p:nvSpPr>
        <p:spPr bwMode="auto">
          <a:xfrm>
            <a:off x="-13672" y="0"/>
            <a:ext cx="9144000" cy="57148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2800" b="1" dirty="0"/>
              <a:t>     PRÁCTICA PROFESIONAL DE INVIERNO 2026</a:t>
            </a:r>
          </a:p>
        </p:txBody>
      </p:sp>
    </p:spTree>
    <p:extLst>
      <p:ext uri="{BB962C8B-B14F-4D97-AF65-F5344CB8AC3E}">
        <p14:creationId xmlns:p14="http://schemas.microsoft.com/office/powerpoint/2010/main" val="271833438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8 Marcador de contenid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5647279"/>
              </p:ext>
            </p:extLst>
          </p:nvPr>
        </p:nvGraphicFramePr>
        <p:xfrm>
          <a:off x="419681" y="1340768"/>
          <a:ext cx="8256775" cy="2213518"/>
        </p:xfrm>
        <a:graphic>
          <a:graphicData uri="http://schemas.openxmlformats.org/drawingml/2006/table">
            <a:tbl>
              <a:tblPr/>
              <a:tblGrid>
                <a:gridCol w="15600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105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9862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320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Arial"/>
                          <a:ea typeface="Times New Roman"/>
                          <a:cs typeface="Times New Roman"/>
                        </a:rPr>
                        <a:t>PARTICIPAN</a:t>
                      </a:r>
                      <a:endParaRPr lang="es-CL" sz="1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Arial"/>
                          <a:ea typeface="Times New Roman"/>
                          <a:cs typeface="Times New Roman"/>
                        </a:rPr>
                        <a:t>FECHA</a:t>
                      </a:r>
                      <a:endParaRPr lang="es-CL" sz="1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Arial"/>
                          <a:ea typeface="Times New Roman"/>
                          <a:cs typeface="Times New Roman"/>
                        </a:rPr>
                        <a:t>ACTIVIDAD</a:t>
                      </a:r>
                      <a:endParaRPr lang="es-CL" sz="1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8119">
                <a:tc>
                  <a:txBody>
                    <a:bodyPr/>
                    <a:lstStyle/>
                    <a:p>
                      <a:pPr marL="271463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OF:  01</a:t>
                      </a:r>
                    </a:p>
                    <a:p>
                      <a:pPr marL="268288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T1 AB </a:t>
                      </a:r>
                      <a:r>
                        <a:rPr lang="es-ES" sz="1200" dirty="0" err="1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Ferruzola</a:t>
                      </a:r>
                      <a:endParaRPr lang="es-E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268288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endParaRPr lang="es-ES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268288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CD: 09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23 – 27 Junio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Período de Familiarización en un Centro de Abastecimiento.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TALCABAS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58065">
                <a:tc gridSpan="3">
                  <a:txBody>
                    <a:bodyPr/>
                    <a:lstStyle/>
                    <a:p>
                      <a:pPr marL="17145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Traslado en bus</a:t>
                      </a:r>
                    </a:p>
                    <a:p>
                      <a:pPr marL="17145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Pernoctan en HABITALC (por confirmar)</a:t>
                      </a:r>
                    </a:p>
                    <a:p>
                      <a:pPr marL="17145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Proponer programa de visitas 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3997573"/>
                  </a:ext>
                </a:extLst>
              </a:tr>
            </a:tbl>
          </a:graphicData>
        </a:graphic>
      </p:graphicFrame>
      <p:sp>
        <p:nvSpPr>
          <p:cNvPr id="5" name="Rectángulo 4"/>
          <p:cNvSpPr/>
          <p:nvPr/>
        </p:nvSpPr>
        <p:spPr>
          <a:xfrm>
            <a:off x="419681" y="869829"/>
            <a:ext cx="1710789" cy="41088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s-ES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SEGUNDO AB</a:t>
            </a:r>
            <a:endParaRPr lang="es-CL" dirty="0"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</p:txBody>
      </p:sp>
      <p:sp>
        <p:nvSpPr>
          <p:cNvPr id="2" name="10 Rectángulo">
            <a:extLst>
              <a:ext uri="{FF2B5EF4-FFF2-40B4-BE49-F238E27FC236}">
                <a16:creationId xmlns:a16="http://schemas.microsoft.com/office/drawing/2014/main" id="{2FAF14D9-3EC1-445C-D6B3-7670A1623168}"/>
              </a:ext>
            </a:extLst>
          </p:cNvPr>
          <p:cNvSpPr/>
          <p:nvPr/>
        </p:nvSpPr>
        <p:spPr bwMode="auto">
          <a:xfrm>
            <a:off x="-13672" y="0"/>
            <a:ext cx="9144000" cy="57148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2800" b="1" dirty="0"/>
              <a:t>     PRÁCTICA PROFESIONAL DE INVIERNO 2026</a:t>
            </a:r>
          </a:p>
        </p:txBody>
      </p:sp>
    </p:spTree>
    <p:extLst>
      <p:ext uri="{BB962C8B-B14F-4D97-AF65-F5344CB8AC3E}">
        <p14:creationId xmlns:p14="http://schemas.microsoft.com/office/powerpoint/2010/main" val="198814615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683568" y="1417638"/>
            <a:ext cx="245201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000" b="1" cap="none" spc="0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CURSOS LT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8440" y="2927792"/>
            <a:ext cx="4313109" cy="207478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924944"/>
            <a:ext cx="3659981" cy="205316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9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63866877"/>
              </p:ext>
            </p:extLst>
          </p:nvPr>
        </p:nvGraphicFramePr>
        <p:xfrm>
          <a:off x="755576" y="4581128"/>
          <a:ext cx="7632848" cy="1949218"/>
        </p:xfrm>
        <a:graphic>
          <a:graphicData uri="http://schemas.openxmlformats.org/drawingml/2006/table">
            <a:tbl>
              <a:tblPr/>
              <a:tblGrid>
                <a:gridCol w="19442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121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17646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92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/>
                          <a:ea typeface="Times New Roman"/>
                          <a:cs typeface="Times New Roman"/>
                        </a:rPr>
                        <a:t>PARTICIPAN</a:t>
                      </a: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/>
                          <a:ea typeface="Times New Roman"/>
                          <a:cs typeface="Times New Roman"/>
                        </a:rPr>
                        <a:t>FECHA</a:t>
                      </a: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/>
                          <a:ea typeface="Times New Roman"/>
                          <a:cs typeface="Times New Roman"/>
                        </a:rPr>
                        <a:t>ACTIVIDAD</a:t>
                      </a: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287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/>
                          <a:ea typeface="Times New Roman"/>
                          <a:cs typeface="Times New Roman"/>
                        </a:rPr>
                        <a:t>CD:  11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/>
                          <a:ea typeface="Times New Roman"/>
                          <a:cs typeface="Times New Roman"/>
                        </a:rPr>
                        <a:t>(A cargo:</a:t>
                      </a:r>
                      <a:r>
                        <a:rPr lang="es-ES" sz="1200" baseline="0" dirty="0">
                          <a:latin typeface="Arial"/>
                          <a:ea typeface="Times New Roman"/>
                          <a:cs typeface="Times New Roman"/>
                        </a:rPr>
                        <a:t> Of. Instrucción CAPUERTO)</a:t>
                      </a: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23 - 27 Junio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/>
                          <a:ea typeface="Times New Roman"/>
                          <a:cs typeface="Times New Roman"/>
                        </a:rPr>
                        <a:t> Práctica en capitanías de puerto.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Caldera - Quintero – Valparaíso</a:t>
                      </a:r>
                      <a:r>
                        <a:rPr lang="es-ES" sz="1200" baseline="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– San Antonio</a:t>
                      </a: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.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97090">
                <a:tc gridSpan="3">
                  <a:txBody>
                    <a:bodyPr/>
                    <a:lstStyle/>
                    <a:p>
                      <a:pPr marL="271463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Pernoctan en las capitanías de puerto.</a:t>
                      </a:r>
                      <a:endParaRPr lang="es-ES" sz="1200" b="0" dirty="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marL="271463" marR="0" indent="-17145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ES" sz="1200" b="0" dirty="0">
                          <a:latin typeface="Arial"/>
                          <a:ea typeface="Times New Roman"/>
                          <a:cs typeface="Times New Roman"/>
                        </a:rPr>
                        <a:t>Enviar pauta evaluación a capitanías de puerto.</a:t>
                      </a:r>
                    </a:p>
                    <a:p>
                      <a:pPr marL="271463" marR="0" indent="-17145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s-CL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7" name="9 Marcador de contenid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42049539"/>
              </p:ext>
            </p:extLst>
          </p:nvPr>
        </p:nvGraphicFramePr>
        <p:xfrm>
          <a:off x="731772" y="1822139"/>
          <a:ext cx="7656651" cy="2020051"/>
        </p:xfrm>
        <a:graphic>
          <a:graphicData uri="http://schemas.openxmlformats.org/drawingml/2006/table">
            <a:tbl>
              <a:tblPr/>
              <a:tblGrid>
                <a:gridCol w="11759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091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08411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44568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892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Arial"/>
                          <a:ea typeface="Times New Roman"/>
                          <a:cs typeface="Times New Roman"/>
                        </a:rPr>
                        <a:t>PARTICIPAN</a:t>
                      </a:r>
                      <a:endParaRPr lang="es-CL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Arial"/>
                          <a:ea typeface="Times New Roman"/>
                          <a:cs typeface="Times New Roman"/>
                        </a:rPr>
                        <a:t>FECHA</a:t>
                      </a:r>
                      <a:endParaRPr lang="es-CL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Arial"/>
                          <a:ea typeface="Times New Roman"/>
                          <a:cs typeface="Times New Roman"/>
                        </a:rPr>
                        <a:t>ACTIVIDAD</a:t>
                      </a:r>
                      <a:endParaRPr lang="es-CL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Arial"/>
                          <a:ea typeface="Times New Roman"/>
                          <a:cs typeface="Times New Roman"/>
                        </a:rPr>
                        <a:t>OBSERVACIÓN</a:t>
                      </a:r>
                      <a:endParaRPr lang="es-CL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8555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/>
                          <a:ea typeface="Times New Roman"/>
                          <a:cs typeface="Times New Roman"/>
                        </a:rPr>
                        <a:t>CD : 10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/>
                          <a:ea typeface="Times New Roman"/>
                          <a:cs typeface="Times New Roman"/>
                        </a:rPr>
                        <a:t>(A cargo Teniente Cares)</a:t>
                      </a: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23 - 27 Junio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/>
                          <a:ea typeface="Times New Roman"/>
                          <a:cs typeface="Times New Roman"/>
                        </a:rPr>
                        <a:t>Instrucción de control de muchedumbre por Carabineros.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/>
                          <a:ea typeface="Times New Roman"/>
                          <a:cs typeface="Times New Roman"/>
                        </a:rPr>
                        <a:t>ESNAVAL</a:t>
                      </a: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/>
                          <a:ea typeface="Times New Roman"/>
                          <a:cs typeface="Times New Roman"/>
                        </a:rPr>
                        <a:t>En Fuerte Aguayo a cargo Prefectura de FF.EE. de Carabineros. (Valparaíso)</a:t>
                      </a: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45238">
                <a:tc gridSpan="4">
                  <a:txBody>
                    <a:bodyPr/>
                    <a:lstStyle/>
                    <a:p>
                      <a:pPr marL="17145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Lugar de instrucción ESNAVAL</a:t>
                      </a:r>
                    </a:p>
                    <a:p>
                      <a:pPr marL="17145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Instrucción a cargo de Prefectura de Orden y Seguridad </a:t>
                      </a:r>
                      <a:r>
                        <a:rPr lang="es-ES" sz="1200" dirty="0" err="1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Valpo</a:t>
                      </a: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. </a:t>
                      </a:r>
                    </a:p>
                    <a:p>
                      <a:pPr marL="171450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Escuela</a:t>
                      </a:r>
                      <a:r>
                        <a:rPr lang="es-ES" sz="1200" baseline="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cuenta con equipamiento básico para instrucción.</a:t>
                      </a: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 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s-CL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Rectángulo 2"/>
          <p:cNvSpPr/>
          <p:nvPr/>
        </p:nvSpPr>
        <p:spPr>
          <a:xfrm>
            <a:off x="731773" y="1124744"/>
            <a:ext cx="1467261" cy="41088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s-ES" dirty="0">
                <a:latin typeface="Arial"/>
                <a:ea typeface="Times New Roman"/>
                <a:cs typeface="Times New Roman"/>
              </a:rPr>
              <a:t>CUARTO LT</a:t>
            </a:r>
            <a:endParaRPr lang="es-CL" sz="280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755576" y="4008101"/>
            <a:ext cx="1629485" cy="41088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s-ES" dirty="0">
                <a:latin typeface="Arial"/>
                <a:ea typeface="Times New Roman"/>
                <a:cs typeface="Times New Roman"/>
              </a:rPr>
              <a:t>TERCERO LT</a:t>
            </a:r>
            <a:endParaRPr lang="es-CL" sz="280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2" name="10 Rectángulo">
            <a:extLst>
              <a:ext uri="{FF2B5EF4-FFF2-40B4-BE49-F238E27FC236}">
                <a16:creationId xmlns:a16="http://schemas.microsoft.com/office/drawing/2014/main" id="{5B24E53F-59A0-75B2-626C-400621B2253A}"/>
              </a:ext>
            </a:extLst>
          </p:cNvPr>
          <p:cNvSpPr/>
          <p:nvPr/>
        </p:nvSpPr>
        <p:spPr bwMode="auto">
          <a:xfrm>
            <a:off x="-13672" y="0"/>
            <a:ext cx="9144000" cy="57148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2800" b="1" dirty="0"/>
              <a:t>     PRÁCTICA PROFESIONAL DE INVIERNO 2026</a:t>
            </a:r>
          </a:p>
        </p:txBody>
      </p:sp>
    </p:spTree>
    <p:extLst>
      <p:ext uri="{BB962C8B-B14F-4D97-AF65-F5344CB8AC3E}">
        <p14:creationId xmlns:p14="http://schemas.microsoft.com/office/powerpoint/2010/main" val="323355134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9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5835988"/>
              </p:ext>
            </p:extLst>
          </p:nvPr>
        </p:nvGraphicFramePr>
        <p:xfrm>
          <a:off x="838200" y="1190575"/>
          <a:ext cx="7766248" cy="2310433"/>
        </p:xfrm>
        <a:graphic>
          <a:graphicData uri="http://schemas.openxmlformats.org/drawingml/2006/table">
            <a:tbl>
              <a:tblPr/>
              <a:tblGrid>
                <a:gridCol w="15854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43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59646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894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PARTICIPAN</a:t>
                      </a:r>
                      <a:endParaRPr lang="es-CL" sz="12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FECHA</a:t>
                      </a:r>
                      <a:endParaRPr lang="es-CL" sz="12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ACTIVIDAD</a:t>
                      </a:r>
                      <a:endParaRPr lang="es-CL" sz="12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6484">
                <a:tc>
                  <a:txBody>
                    <a:bodyPr/>
                    <a:lstStyle/>
                    <a:p>
                      <a:pPr marL="271463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CD:  17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22 - 26 Junio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Práctica en capitanía de puerto de: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Caldera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Coquimbo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Valparaíso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Quintero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San Antonio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6972">
                <a:tc gridSpan="3">
                  <a:txBody>
                    <a:bodyPr/>
                    <a:lstStyle/>
                    <a:p>
                      <a:pPr marL="271463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4 cadetes por capitanía.</a:t>
                      </a:r>
                    </a:p>
                    <a:p>
                      <a:pPr marL="271463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Enviar pauta de instrucción y evaluación 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s-CL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7199647"/>
                  </a:ext>
                </a:extLst>
              </a:tr>
            </a:tbl>
          </a:graphicData>
        </a:graphic>
      </p:graphicFrame>
      <p:sp>
        <p:nvSpPr>
          <p:cNvPr id="3" name="Rectángulo 2"/>
          <p:cNvSpPr/>
          <p:nvPr/>
        </p:nvSpPr>
        <p:spPr>
          <a:xfrm>
            <a:off x="821784" y="692696"/>
            <a:ext cx="1667957" cy="41088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defRPr/>
            </a:pPr>
            <a:r>
              <a:rPr lang="es-ES" dirty="0">
                <a:latin typeface="Arial"/>
                <a:ea typeface="Times New Roman"/>
                <a:cs typeface="Times New Roman"/>
              </a:rPr>
              <a:t>SEGUNDO LT</a:t>
            </a:r>
            <a:endParaRPr lang="es-CL" sz="2800" dirty="0"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10 Rectángulo">
            <a:extLst>
              <a:ext uri="{FF2B5EF4-FFF2-40B4-BE49-F238E27FC236}">
                <a16:creationId xmlns:a16="http://schemas.microsoft.com/office/drawing/2014/main" id="{972D7A54-F4B6-8890-C64C-658D8D148CC7}"/>
              </a:ext>
            </a:extLst>
          </p:cNvPr>
          <p:cNvSpPr/>
          <p:nvPr/>
        </p:nvSpPr>
        <p:spPr bwMode="auto">
          <a:xfrm>
            <a:off x="-13672" y="0"/>
            <a:ext cx="9144000" cy="57148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2800" b="1" dirty="0"/>
              <a:t>     PRÁCTICA PROFESIONAL DE INVIERNO 2026</a:t>
            </a:r>
          </a:p>
        </p:txBody>
      </p:sp>
      <p:graphicFrame>
        <p:nvGraphicFramePr>
          <p:cNvPr id="5" name="9 Marcador de contenido">
            <a:extLst>
              <a:ext uri="{FF2B5EF4-FFF2-40B4-BE49-F238E27FC236}">
                <a16:creationId xmlns:a16="http://schemas.microsoft.com/office/drawing/2014/main" id="{55CFFD03-2516-D149-1E80-E951A39ADA1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58912356"/>
              </p:ext>
            </p:extLst>
          </p:nvPr>
        </p:nvGraphicFramePr>
        <p:xfrm>
          <a:off x="844000" y="4221087"/>
          <a:ext cx="7766248" cy="2499945"/>
        </p:xfrm>
        <a:graphic>
          <a:graphicData uri="http://schemas.openxmlformats.org/drawingml/2006/table">
            <a:tbl>
              <a:tblPr/>
              <a:tblGrid>
                <a:gridCol w="15854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43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59646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894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PARTICIPAN</a:t>
                      </a:r>
                      <a:endParaRPr lang="es-CL" sz="12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FECHA</a:t>
                      </a:r>
                      <a:endParaRPr lang="es-CL" sz="12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ACTIVIDAD</a:t>
                      </a:r>
                      <a:endParaRPr lang="es-CL" sz="1200" b="1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6484">
                <a:tc>
                  <a:txBody>
                    <a:bodyPr/>
                    <a:lstStyle/>
                    <a:p>
                      <a:pPr marL="271463" marR="0" indent="-17145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OF:  01</a:t>
                      </a:r>
                    </a:p>
                    <a:p>
                      <a:pPr marL="53340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T1 LT Ruiz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271463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CD:  17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29 Junio – 03 Julio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Práctica en capitanía de puerto de: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Caldera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Coquimbo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Valparaíso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Quintero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San Antonio</a:t>
                      </a:r>
                      <a:endParaRPr lang="es-CL" sz="12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6484">
                <a:tc gridSpan="3">
                  <a:txBody>
                    <a:bodyPr/>
                    <a:lstStyle/>
                    <a:p>
                      <a:pPr marL="271463" indent="-17145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s-ES" sz="12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Sin evaluación 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s-CL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C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7199647"/>
                  </a:ext>
                </a:extLst>
              </a:tr>
            </a:tbl>
          </a:graphicData>
        </a:graphic>
      </p:graphicFrame>
      <p:sp>
        <p:nvSpPr>
          <p:cNvPr id="6" name="Rectángulo 5">
            <a:extLst>
              <a:ext uri="{FF2B5EF4-FFF2-40B4-BE49-F238E27FC236}">
                <a16:creationId xmlns:a16="http://schemas.microsoft.com/office/drawing/2014/main" id="{470569BC-2457-B20E-26DB-576E015AADD5}"/>
              </a:ext>
            </a:extLst>
          </p:cNvPr>
          <p:cNvSpPr/>
          <p:nvPr/>
        </p:nvSpPr>
        <p:spPr>
          <a:xfrm>
            <a:off x="827584" y="3789040"/>
            <a:ext cx="1454244" cy="38504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defRPr/>
            </a:pPr>
            <a:r>
              <a:rPr lang="es-ES" dirty="0">
                <a:latin typeface="Arial"/>
                <a:ea typeface="Times New Roman"/>
                <a:cs typeface="Times New Roman"/>
              </a:rPr>
              <a:t>CURSO OM</a:t>
            </a:r>
            <a:endParaRPr lang="es-CL" sz="2800" dirty="0">
              <a:latin typeface="Times New Roman"/>
              <a:ea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endParaRPr lang="es-ES_tradnl" dirty="0"/>
          </a:p>
          <a:p>
            <a:endParaRPr lang="es-ES_tradnl" dirty="0"/>
          </a:p>
          <a:p>
            <a:endParaRPr lang="es-ES_tradnl" dirty="0"/>
          </a:p>
          <a:p>
            <a:r>
              <a:rPr lang="es-ES_tradnl" dirty="0"/>
              <a:t>TRADICI</a:t>
            </a:r>
            <a:r>
              <a:rPr lang="es-ES" dirty="0"/>
              <a:t>ÓN NAVAL.</a:t>
            </a:r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24</a:t>
            </a:fld>
            <a:endParaRPr lang="en-US" dirty="0"/>
          </a:p>
        </p:txBody>
      </p:sp>
      <p:pic>
        <p:nvPicPr>
          <p:cNvPr id="14" name="Imagen 13" descr="3573694334_fd81afa8d5_o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58351"/>
            <a:ext cx="9153085" cy="8136075"/>
          </a:xfrm>
          <a:prstGeom prst="rect">
            <a:avLst/>
          </a:prstGeom>
        </p:spPr>
      </p:pic>
      <p:sp>
        <p:nvSpPr>
          <p:cNvPr id="15" name="Rectángulo 14"/>
          <p:cNvSpPr/>
          <p:nvPr/>
        </p:nvSpPr>
        <p:spPr>
          <a:xfrm>
            <a:off x="183172" y="1071546"/>
            <a:ext cx="8777655" cy="41549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6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PRÁCTICA PROFESIONAL </a:t>
            </a:r>
          </a:p>
          <a:p>
            <a:pPr algn="ctr"/>
            <a:r>
              <a:rPr lang="es-ES" sz="6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DE INVIERNO</a:t>
            </a:r>
          </a:p>
          <a:p>
            <a:pPr algn="ctr"/>
            <a:r>
              <a:rPr lang="es-ES" sz="6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“PUELCHE BRAVO”</a:t>
            </a:r>
          </a:p>
          <a:p>
            <a:pPr algn="ctr"/>
            <a:r>
              <a:rPr lang="es-ES" sz="6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2026</a:t>
            </a:r>
          </a:p>
        </p:txBody>
      </p:sp>
    </p:spTree>
    <p:extLst>
      <p:ext uri="{BB962C8B-B14F-4D97-AF65-F5344CB8AC3E}">
        <p14:creationId xmlns:p14="http://schemas.microsoft.com/office/powerpoint/2010/main" val="238335209"/>
      </p:ext>
    </p:extLst>
  </p:cSld>
  <p:clrMapOvr>
    <a:masterClrMapping/>
  </p:clrMapOvr>
  <p:transition spd="slow">
    <p:randomBar dir="vert"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6621</TotalTime>
  <Words>1413</Words>
  <Application>Microsoft Office PowerPoint</Application>
  <PresentationFormat>Presentación en pantalla (4:3)</PresentationFormat>
  <Paragraphs>381</Paragraphs>
  <Slides>24</Slides>
  <Notes>3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24</vt:i4>
      </vt:variant>
    </vt:vector>
  </HeadingPairs>
  <TitlesOfParts>
    <vt:vector size="28" baseType="lpstr">
      <vt:lpstr>Arial</vt:lpstr>
      <vt:lpstr>Calibri</vt:lpstr>
      <vt:lpstr>Times New Roman</vt:lpstr>
      <vt:lpstr>Tema de Office</vt:lpstr>
      <vt:lpstr>Presentación de PowerPoint</vt:lpstr>
      <vt:lpstr>I.- ANTECEDENTES</vt:lpstr>
      <vt:lpstr>Presentación de PowerPoint</vt:lpstr>
      <vt:lpstr>II.- ACTIVIDADES A DESARROLLAR</vt:lpstr>
      <vt:lpstr>Presentación de PowerPoint</vt:lpstr>
      <vt:lpstr>Presentación de PowerPoint</vt:lpstr>
      <vt:lpstr>Presentación de PowerPoint</vt:lpstr>
      <vt:lpstr>Presentación de PowerPoint</vt:lpstr>
      <vt:lpstr>III.- EJECUCIÓN DE TAREAS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RevolucionUnattended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7089557-9</dc:creator>
  <cp:lastModifiedBy>GONZALO MALDONADO</cp:lastModifiedBy>
  <cp:revision>122</cp:revision>
  <cp:lastPrinted>2025-05-15T12:17:45Z</cp:lastPrinted>
  <dcterms:created xsi:type="dcterms:W3CDTF">2019-11-07T14:43:48Z</dcterms:created>
  <dcterms:modified xsi:type="dcterms:W3CDTF">2026-06-03T12:09:58Z</dcterms:modified>
</cp:coreProperties>
</file>