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3"/>
  </p:notesMasterIdLst>
  <p:sldIdLst>
    <p:sldId id="256" r:id="rId2"/>
    <p:sldId id="308" r:id="rId3"/>
    <p:sldId id="282" r:id="rId4"/>
    <p:sldId id="283" r:id="rId5"/>
    <p:sldId id="284" r:id="rId6"/>
    <p:sldId id="285" r:id="rId7"/>
    <p:sldId id="281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309" r:id="rId19"/>
    <p:sldId id="296" r:id="rId20"/>
    <p:sldId id="297" r:id="rId21"/>
    <p:sldId id="298" r:id="rId22"/>
    <p:sldId id="299" r:id="rId23"/>
    <p:sldId id="300" r:id="rId24"/>
    <p:sldId id="310" r:id="rId25"/>
    <p:sldId id="301" r:id="rId26"/>
    <p:sldId id="278" r:id="rId27"/>
    <p:sldId id="280" r:id="rId28"/>
    <p:sldId id="261" r:id="rId29"/>
    <p:sldId id="302" r:id="rId30"/>
    <p:sldId id="303" r:id="rId31"/>
    <p:sldId id="306" r:id="rId32"/>
    <p:sldId id="304" r:id="rId33"/>
    <p:sldId id="305" r:id="rId34"/>
    <p:sldId id="307" r:id="rId35"/>
    <p:sldId id="267" r:id="rId36"/>
    <p:sldId id="271" r:id="rId37"/>
    <p:sldId id="272" r:id="rId38"/>
    <p:sldId id="268" r:id="rId39"/>
    <p:sldId id="269" r:id="rId40"/>
    <p:sldId id="270" r:id="rId41"/>
    <p:sldId id="273" r:id="rId4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92355"/>
  </p:normalViewPr>
  <p:slideViewPr>
    <p:cSldViewPr>
      <p:cViewPr varScale="1">
        <p:scale>
          <a:sx n="100" d="100"/>
          <a:sy n="100" d="100"/>
        </p:scale>
        <p:origin x="752" y="16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10D4D46C-FFF6-E14D-B018-C1A6D2B6D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66B198EC-85C0-7841-A535-085D6FA8159B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E0390E-1592-544B-A26A-56561522DCF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548B492-CFCE-854F-B1F5-1BB8F4BB62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0D92A3DA-D3FF-8A4B-928B-B26188F6E0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5013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37BFEC46-D38A-2945-965B-B73CE74F0B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E9BBF0CD-34DF-9E43-8D90-4CC28F1971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4D90D6E3-3AF7-0849-BE75-8CD3126ED9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7F72D6B-E091-594E-8D13-50CD0377A8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8435630A-37A3-B54C-93EC-4F673E7FBA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313D39A-B83F-E342-9122-4BA0F1769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668C0724-5B77-F340-87E5-706506CE68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DF6A4E97-96AD-FE46-8FBD-EF51DA97D4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A82BB329-2647-0444-B648-AA44D484E2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C7E4CB1E-11BE-0F40-B740-8CBA27E62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33FA33FE-8908-064E-9FD2-B4122F6E93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C263FCA3-D40E-9847-876C-991D98E10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25A24FFA-1B6F-F24D-8AD7-ED5FC0E3ED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7A1F143-8394-0E4E-B488-6A3D08286D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9584EF80-48A4-2942-A147-5CD8610CD5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CA905877-EDB6-5E4C-9E49-BC68462DEB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58804-0CD3-A34D-A7B5-6C74CA1E896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272379-4CEB-5B43-942F-4EAD426F447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05E9F-52B6-474A-B74A-233310D2A4D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8991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063C47-21C2-4B44-877E-51B9FBCF56F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5A2E03-3856-074C-9D31-3F9F4B64C72C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7D4A3-4788-2D4E-9FB6-ADB32FBE265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5565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30AEF2-65AC-1244-A8A3-914841C467D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CB9E7C-01D3-AE47-A868-76BB7638451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FD843-E929-7447-935D-6251F92B7A4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1254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20C3F9-7405-C24F-8391-4C7943CFE3B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4EDEBC-AA8C-6541-B530-B04F0D6444E6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8E296E-4578-A94A-B3D5-6B956AB1FC62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732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FE56229-8B2E-9940-B6E5-ED08B9D785C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DC6C2C5-9B42-794E-9860-D69FE67969A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3AC7DF-FDA9-D644-A17D-905B1AEADD6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7072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2499F23-39A4-4343-B3D4-4FB44783D031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DF658D3-2361-8E44-918F-5BCF7CE8338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6CE5D5-126B-4848-B69E-879492FB4D8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5179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9C17B92-3B4E-EE43-A417-4B023ACA4CF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5BD1EB-9BFD-1445-899E-1FB29ECB374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75081-D80B-5A4C-8538-D01581E82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4074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4FE40E9-25F3-2241-BFE3-8525B38C487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0401-9F9C-8E41-8922-08F9ECF69F3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2BAD82-3AE9-494E-9F79-150F687706C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631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04914-5E68-A94D-AE5A-4B74E48BC1E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FAEA54-331D-2A44-8DB7-9B053F2EE5C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21818A-71AA-E847-A409-1B60A2927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9461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0E27E-03F4-A449-AF2B-5EC9C910E89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7EBEA0-D37F-E546-B0B0-7259CEC838BB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AC50A8-9A6A-B84A-9443-142090478D6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805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36B011-7DEE-C54E-AB74-A9A392BB1E0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F67C3-D08D-C74D-B949-B1BF5111E23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403BC-6689-E143-AA19-870DEDB26C0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41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6065ED67-1C05-A441-9348-4ADF56534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935C169-5FA3-D843-908B-1249B1AE39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37D0DBF-CB89-1A45-8A7C-2621C87AA64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E1B11879-B8D3-DF4B-AC57-76A934D6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E9E7817-5501-5D4A-BC99-9C1F4976559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E150F699-286A-1044-848D-232395F8A48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if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tif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iff"/><Relationship Id="rId2" Type="http://schemas.openxmlformats.org/officeDocument/2006/relationships/image" Target="../media/image54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>
            <a:extLst>
              <a:ext uri="{FF2B5EF4-FFF2-40B4-BE49-F238E27FC236}">
                <a16:creationId xmlns:a16="http://schemas.microsoft.com/office/drawing/2014/main" id="{757F8DE1-7AF8-0F46-BCBD-66EC6D4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060849"/>
            <a:ext cx="558323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_tradnl" altLang="es-CL" sz="4400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I: Energía potencial eléctrica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D44D0699-6724-C241-A816-0E3FD19F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Arturo Prat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2025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5928931-86D3-FA4E-B889-2389EB5EB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B7C3FC-8043-2847-B19B-ABF12CA3E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2E9C014-5642-2A42-97F3-99FD5458D033}"/>
              </a:ext>
            </a:extLst>
          </p:cNvPr>
          <p:cNvSpPr/>
          <p:nvPr/>
        </p:nvSpPr>
        <p:spPr>
          <a:xfrm>
            <a:off x="467544" y="1124744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trabajo realizado por una fuerza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trabajo eléctrico y energía potencial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Aplicar el principio de conservación de la energía para resolver problemas que involucran cargas puntuales y algunas distribuciones continuas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6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3D175D-04BD-2D4F-95AF-BAFCBD893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cinética de un sistema es la suma de las energías cinéticas de todas las partículas que componen el sistema.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  <m:e>
                          <m:f>
                            <m:f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𝒎</m:t>
                          </m:r>
                          <m:sSubSup>
                            <m:sSubSup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es-ES_tradnl" altLang="es-CL" sz="2000" b="1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potencial de un sistema, </a:t>
                </a:r>
                <a14:m>
                  <m:oMath xmlns:m="http://schemas.openxmlformats.org/officeDocument/2006/math"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𝑼</m:t>
                    </m:r>
                    <m:r>
                      <a:rPr lang="es-ES_tradnl" altLang="es-CL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 la energía de interacción del sistema.</a:t>
                </a: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El cambio en la energía potencial es -1 veces el trabajo hecho por las fuerzas de interacción, al moverse desde una posición inicial “i” a una final “f”.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𝒇𝒖𝒆𝒓𝒛𝒂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𝒅𝒆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𝒊𝒏𝒕𝒆𝒓𝒂𝒄𝒄𝒊</m:t>
                          </m:r>
                          <m:r>
                            <a:rPr lang="es-ES_tradnl" altLang="es-CL" sz="2000" b="1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ó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d>
                        <m:dPr>
                          <m:ctrlP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ES_tradnl" altLang="es-CL" sz="200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es-ES_tradnl" altLang="es-CL" sz="2000" dirty="0">
                  <a:solidFill>
                    <a:srgbClr val="0070C0"/>
                  </a:solidFill>
                  <a:latin typeface="Comic Sans MS" panose="030F0902030302020204" pitchFamily="66" charset="0"/>
                  <a:ea typeface="Cambria Math" panose="02040503050406030204" pitchFamily="18" charset="0"/>
                </a:endParaRP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todas las fuerzas involucradas son conservativas, entonces la energía total (</a:t>
                </a:r>
                <a:r>
                  <a:rPr lang="es-ES_tradnl" altLang="es-CL" dirty="0">
                    <a:solidFill>
                      <a:srgbClr val="7030A0"/>
                    </a:solidFill>
                    <a:latin typeface="Comic Sans MS" panose="030F0902030302020204" pitchFamily="66" charset="0"/>
                  </a:rPr>
                  <a:t>E=K+U</a:t>
                </a:r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se conserva.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</m:oMath>
                  </m:oMathPara>
                </a14:m>
                <a:endParaRPr lang="es-ES_tradnl" altLang="es-CL" sz="24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blipFill>
                <a:blip r:embed="rId2"/>
                <a:stretch>
                  <a:fillRect l="-664" t="-8311" r="-66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01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0AA43-1DC6-B44A-94E5-66C8D3166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una fuerza constante </a:t>
            </a:r>
          </a:p>
        </p:txBody>
      </p:sp>
      <p:pic>
        <p:nvPicPr>
          <p:cNvPr id="4" name="Imagen 3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0CD4F67-7917-7545-8B82-3A1812365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4154369" cy="54452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/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/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𝑭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𝒄𝒐𝒔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𝜽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  <a:blipFill>
                <a:blip r:embed="rId4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5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88AEFCB0-A035-DB44-BB6F-25EA5E4C5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95" y="1844824"/>
            <a:ext cx="4545112" cy="403560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D5E30BC-47B7-874E-BB9C-E8D507862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el campo gravitacional terrestre: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de masa “m” se mueve en línea recta desde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/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/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/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∙−(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  <a:blipFill>
                <a:blip r:embed="rId5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/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/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  <a:blipFill>
                <a:blip r:embed="rId7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/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𝒎𝒈𝒚</m:t>
                      </m:r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  <a:blipFill>
                <a:blip r:embed="rId8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6A0908-BD0C-F841-A080-AC4014569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163569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 campo eléctrico homogéneo: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cargada “q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0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”, positiva,  se mueve en línea recta desde la posición s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A618A6D-5D47-2144-8C6C-3E22AAC5A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1772816"/>
            <a:ext cx="4258185" cy="44395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/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/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  <a:blipFill>
                <a:blip r:embed="rId4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/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)∙(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  <a:blipFill>
                <a:blip r:embed="rId5"/>
                <a:stretch>
                  <a:fillRect t="-2857"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/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  <a:blipFill>
                <a:blip r:embed="rId6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/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  <a:blipFill>
                <a:blip r:embed="rId7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/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𝑬𝒔</m:t>
                      </m:r>
                    </m:oMath>
                  </m:oMathPara>
                </a14:m>
                <a:endParaRPr lang="es-ES_tradnl" sz="2400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  <a:blipFill>
                <a:blip r:embed="rId8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735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reloj&#10;&#10;Descripción generada automáticamente">
            <a:extLst>
              <a:ext uri="{FF2B5EF4-FFF2-40B4-BE49-F238E27FC236}">
                <a16:creationId xmlns:a16="http://schemas.microsoft.com/office/drawing/2014/main" id="{F012B4C6-D95B-6D45-BA96-95821F265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88" y="2420888"/>
            <a:ext cx="5662412" cy="2808312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10BA40EE-A125-5C4F-B8C1-AE464E664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positiva moviéndose en un campo eléctrico uniforme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A621762-4C58-D548-B160-E182E130F687}"/>
              </a:ext>
            </a:extLst>
          </p:cNvPr>
          <p:cNvSpPr/>
          <p:nvPr/>
        </p:nvSpPr>
        <p:spPr>
          <a:xfrm>
            <a:off x="467544" y="135709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Si una carga positiva se mueve en la dirección del campo eléctrico, su energía potencial disminuye mientras que su energía cinética aumenta.  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C1947D9-C6F2-9D4A-9321-8DC73CD9E4D2}"/>
              </a:ext>
            </a:extLst>
          </p:cNvPr>
          <p:cNvSpPr/>
          <p:nvPr/>
        </p:nvSpPr>
        <p:spPr>
          <a:xfrm>
            <a:off x="683568" y="553895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Por el contrario si se mueve en contra del campo eléctrico, su energía potencial aumenta y su energía cinética disminuye </a:t>
            </a:r>
            <a:endParaRPr lang="es-ES_tradnl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80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reloj&#10;&#10;Descripción generada automáticamente">
            <a:extLst>
              <a:ext uri="{FF2B5EF4-FFF2-40B4-BE49-F238E27FC236}">
                <a16:creationId xmlns:a16="http://schemas.microsoft.com/office/drawing/2014/main" id="{851BAB16-BDFE-284E-BCA3-E74A6ADF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15896"/>
            <a:ext cx="6100540" cy="3011781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6459936-9E7F-2441-8C54-B6C4AA800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negativa moviéndose en un campo eléctrico uniforme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38D0597-83B0-C749-AE33-BD530C15C0A9}"/>
              </a:ext>
            </a:extLst>
          </p:cNvPr>
          <p:cNvSpPr/>
          <p:nvPr/>
        </p:nvSpPr>
        <p:spPr>
          <a:xfrm>
            <a:off x="467544" y="123969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Una carga negativa tiene energía potencial eléctrica negativa.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1B27175-2698-6A4F-BE7E-E821DBC761DD}"/>
              </a:ext>
            </a:extLst>
          </p:cNvPr>
          <p:cNvSpPr/>
          <p:nvPr/>
        </p:nvSpPr>
        <p:spPr>
          <a:xfrm>
            <a:off x="467544" y="164653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del campo eléctrico, el campo hace un trabajo negativo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se incrementa (se hace menos negativa)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E39B516-7ECA-F947-BF31-FE48A39EE637}"/>
              </a:ext>
            </a:extLst>
          </p:cNvPr>
          <p:cNvSpPr/>
          <p:nvPr/>
        </p:nvSpPr>
        <p:spPr>
          <a:xfrm>
            <a:off x="467544" y="544522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contraria del campo eléctrico, el campo hace un trabajo positivo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disminuye.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1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F51F9D-6FEE-8E45-9BF3-07583725D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4" name="Imagen 3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536DFAB-11D8-FA4D-A66D-B926441A4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48994"/>
            <a:ext cx="5534124" cy="32165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9236549-6218-D742-900D-4A3E3FEA22DF}"/>
              </a:ext>
            </a:extLst>
          </p:cNvPr>
          <p:cNvSpPr/>
          <p:nvPr/>
        </p:nvSpPr>
        <p:spPr>
          <a:xfrm>
            <a:off x="539552" y="1244114"/>
            <a:ext cx="4032448" cy="656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cargas eléctricas puntuales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endParaRPr lang="es-ES_tradnl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7BC0DDB-8851-5049-A13F-0FB2A71C726D}"/>
              </a:ext>
            </a:extLst>
          </p:cNvPr>
          <p:cNvSpPr/>
          <p:nvPr/>
        </p:nvSpPr>
        <p:spPr>
          <a:xfrm>
            <a:off x="539553" y="1928190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El campo eléctrico de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mueve la carga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desde la posición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la posición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95089A6-FC1A-B445-B959-A2C2E20A21A5}"/>
              </a:ext>
            </a:extLst>
          </p:cNvPr>
          <p:cNvSpPr/>
          <p:nvPr/>
        </p:nvSpPr>
        <p:spPr>
          <a:xfrm>
            <a:off x="6066339" y="4077072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alt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campo eléctrico no es uniforme</a:t>
            </a:r>
            <a:endParaRPr lang="es-ES_tradn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9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BE4E69-531C-0D4B-9E7D-28CD920B9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3" name="Imagen 2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CA77CB8-2965-B64B-865A-5FEC5C9DB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6" y="1772816"/>
            <a:ext cx="3456384" cy="200894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006F40C-9D2D-A444-A35A-497B282BFBAF}"/>
              </a:ext>
            </a:extLst>
          </p:cNvPr>
          <p:cNvSpPr/>
          <p:nvPr/>
        </p:nvSpPr>
        <p:spPr>
          <a:xfrm>
            <a:off x="4139952" y="1094893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Para calcular el trabajo eléctrico debemos considerar desplazamientos infinitesimales desde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llegar a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endParaRPr lang="es-ES_tradnl" altLang="es-CL" baseline="-25000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algn="just"/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Y en cada uno de esos desplazamientos considerar que el campo eléctrico es uniforme, es decir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/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d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blipFill>
                <a:blip r:embed="rId3"/>
                <a:stretch>
                  <a:fillRect l="-2222" t="-17857" r="-741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F2FDBAE6-146A-7F4E-95D3-BBBF3D5F2920}"/>
              </a:ext>
            </a:extLst>
          </p:cNvPr>
          <p:cNvSpPr/>
          <p:nvPr/>
        </p:nvSpPr>
        <p:spPr>
          <a:xfrm>
            <a:off x="4245628" y="3244334"/>
            <a:ext cx="4754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Luego el trabajo total se obtiene sumando 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todos los trabajos infinitesimales…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/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nary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f>
                            <m:f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blipFill>
                <a:blip r:embed="rId4"/>
                <a:stretch>
                  <a:fillRect l="-11465" t="-177193" r="-637" b="-25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/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f>
                                <m:f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</m:sSubSup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blipFill>
                <a:blip r:embed="rId5"/>
                <a:stretch>
                  <a:fillRect l="-557" t="-185938" b="-2609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498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9E4E91-9AC0-1F4D-B4AD-FE4E174C4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34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/>
              <p:nvPr/>
            </p:nvSpPr>
            <p:spPr>
              <a:xfrm>
                <a:off x="4978205" y="1328407"/>
                <a:ext cx="2738377" cy="6629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8205" y="1328407"/>
                <a:ext cx="2738377" cy="662938"/>
              </a:xfrm>
              <a:prstGeom prst="rect">
                <a:avLst/>
              </a:prstGeom>
              <a:blipFill>
                <a:blip r:embed="rId2"/>
                <a:stretch>
                  <a:fillRect l="-1852" r="-463" b="-94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7CBD4DF3-B405-FC42-A692-2E8DC54D92A0}"/>
              </a:ext>
            </a:extLst>
          </p:cNvPr>
          <p:cNvSpPr/>
          <p:nvPr/>
        </p:nvSpPr>
        <p:spPr>
          <a:xfrm>
            <a:off x="611560" y="3491716"/>
            <a:ext cx="552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la variación en la energía potencial eléctrica es 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/>
              <p:nvPr/>
            </p:nvSpPr>
            <p:spPr>
              <a:xfrm>
                <a:off x="4195683" y="4021556"/>
                <a:ext cx="15650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𝑒𝑙𝑒𝑐</m:t>
                          </m:r>
                        </m:sub>
                      </m:sSub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683" y="4021556"/>
                <a:ext cx="15650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11A87ADC-D6FC-1A46-9F7B-1D9EDC20D984}"/>
              </a:ext>
            </a:extLst>
          </p:cNvPr>
          <p:cNvSpPr/>
          <p:nvPr/>
        </p:nvSpPr>
        <p:spPr>
          <a:xfrm>
            <a:off x="613124" y="4623660"/>
            <a:ext cx="54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Si,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/>
              <p:nvPr/>
            </p:nvSpPr>
            <p:spPr>
              <a:xfrm>
                <a:off x="1680064" y="4579726"/>
                <a:ext cx="2373535" cy="783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064" y="4579726"/>
                <a:ext cx="2373535" cy="783741"/>
              </a:xfrm>
              <a:prstGeom prst="rect">
                <a:avLst/>
              </a:prstGeom>
              <a:blipFill>
                <a:blip r:embed="rId4"/>
                <a:stretch>
                  <a:fillRect b="-31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ángulo 7">
            <a:extLst>
              <a:ext uri="{FF2B5EF4-FFF2-40B4-BE49-F238E27FC236}">
                <a16:creationId xmlns:a16="http://schemas.microsoft.com/office/drawing/2014/main" id="{7F5200E6-0C49-8C4C-888C-AB130041C3C5}"/>
              </a:ext>
            </a:extLst>
          </p:cNvPr>
          <p:cNvSpPr/>
          <p:nvPr/>
        </p:nvSpPr>
        <p:spPr>
          <a:xfrm>
            <a:off x="482967" y="5435932"/>
            <a:ext cx="7425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Energía del sistema compuesto por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separados una distancia x</a:t>
            </a:r>
            <a:endParaRPr lang="es-ES_tradnl" dirty="0"/>
          </a:p>
        </p:txBody>
      </p:sp>
      <p:pic>
        <p:nvPicPr>
          <p:cNvPr id="9" name="Imagen 8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2DE17D00-3116-D24B-97FF-72B5AA29E3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28" y="1289401"/>
            <a:ext cx="3456384" cy="200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74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4DAD24-9A18-A444-AAF1-79807765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La fuerza eléctrica es una fuerza conservativa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4E9EAE9-E03B-6F4E-A3A3-915EEBC4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3356928" cy="331236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4EFA793-523E-EE4A-85B0-A08AEDFBD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916832"/>
            <a:ext cx="4004146" cy="453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9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1A6BAF-C1B1-3E45-9BF5-16C0E3434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para más de dos cargas puntuales </a:t>
            </a:r>
          </a:p>
        </p:txBody>
      </p:sp>
      <p:pic>
        <p:nvPicPr>
          <p:cNvPr id="5" name="Imagen 4" descr="Imagen que contiene tabla, barco, pequeño, colgando&#10;&#10;Descripción generada automáticamente">
            <a:extLst>
              <a:ext uri="{FF2B5EF4-FFF2-40B4-BE49-F238E27FC236}">
                <a16:creationId xmlns:a16="http://schemas.microsoft.com/office/drawing/2014/main" id="{8072F199-E0D5-3942-8933-A7BCB7FB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74" y="1880828"/>
            <a:ext cx="3748206" cy="3096344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BAA492-EA36-2C41-81BF-24859C85728F}"/>
              </a:ext>
            </a:extLst>
          </p:cNvPr>
          <p:cNvSpPr/>
          <p:nvPr/>
        </p:nvSpPr>
        <p:spPr>
          <a:xfrm>
            <a:off x="4217694" y="980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Considere más de dos cargas puntuales. La energía potencial eléctrica asociada a la carga q</a:t>
            </a:r>
            <a:r>
              <a:rPr lang="es-ES_tradnl" b="0" i="0" baseline="-2500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0 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es: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/>
              <p:nvPr/>
            </p:nvSpPr>
            <p:spPr>
              <a:xfrm>
                <a:off x="4287051" y="1971462"/>
                <a:ext cx="4294317" cy="7997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d>
                        <m:d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7051" y="1971462"/>
                <a:ext cx="4294317" cy="799771"/>
              </a:xfrm>
              <a:prstGeom prst="rect">
                <a:avLst/>
              </a:prstGeom>
              <a:blipFill>
                <a:blip r:embed="rId3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482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FCA230-E611-5D4C-9EDD-64A16E0C1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3DC8036-D3E4-824D-8F45-366822412E08}"/>
              </a:ext>
            </a:extLst>
          </p:cNvPr>
          <p:cNvSpPr/>
          <p:nvPr/>
        </p:nvSpPr>
        <p:spPr>
          <a:xfrm>
            <a:off x="308274" y="916992"/>
            <a:ext cx="85274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Un protón es disparado desde muy lejos hacia una esfera de vidrio de diámetro 1mm que tiene una carga de 100 </a:t>
            </a:r>
            <a:r>
              <a:rPr lang="es-ES_tradnl" b="0" i="0" dirty="0" err="1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nC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. ¿Cuál debe ser la velocidad inicial del protón para que se detenga justo en la superficie de la esfera? </a:t>
            </a:r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48FD94-4D5A-A743-BFB7-35813925F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4" y="2244136"/>
            <a:ext cx="8394700" cy="1562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BB479B-C78C-F141-B7B3-47C8E0FF3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25" y="3933056"/>
            <a:ext cx="8293100" cy="22733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F56BA9F-A8FC-7249-A179-55C1BECABE48}"/>
              </a:ext>
            </a:extLst>
          </p:cNvPr>
          <p:cNvSpPr/>
          <p:nvPr/>
        </p:nvSpPr>
        <p:spPr bwMode="auto">
          <a:xfrm>
            <a:off x="3275856" y="3083840"/>
            <a:ext cx="3240360" cy="48917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596D23-0609-A44E-B3E9-CC5E94061F1E}"/>
              </a:ext>
            </a:extLst>
          </p:cNvPr>
          <p:cNvSpPr/>
          <p:nvPr/>
        </p:nvSpPr>
        <p:spPr bwMode="auto">
          <a:xfrm>
            <a:off x="5940152" y="5165576"/>
            <a:ext cx="1863824" cy="128776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08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D9FE6A-2461-C249-A582-C41ADB42C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 descr="Imagen que contiene texto&#10;&#10;Descripción generada automáticamente">
            <a:extLst>
              <a:ext uri="{FF2B5EF4-FFF2-40B4-BE49-F238E27FC236}">
                <a16:creationId xmlns:a16="http://schemas.microsoft.com/office/drawing/2014/main" id="{1DF6A4F4-D133-9D41-8EC8-21013526D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271"/>
            <a:ext cx="3217707" cy="3502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ADBCC0B-8BD1-5D4D-A05A-F763AEF941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23" y="3710722"/>
            <a:ext cx="2506194" cy="279261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B10B1E6-526F-A34D-B37C-DF60316F70A5}"/>
              </a:ext>
            </a:extLst>
          </p:cNvPr>
          <p:cNvSpPr/>
          <p:nvPr/>
        </p:nvSpPr>
        <p:spPr>
          <a:xfrm>
            <a:off x="354306" y="860158"/>
            <a:ext cx="53698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Tres electrones están inicialmente alineados  y separados 1 mm a lo largo de una línea vertical. Los electrones en los extremos están fijos.</a:t>
            </a:r>
          </a:p>
          <a:p>
            <a:pPr marL="342900" indent="-342900" algn="just">
              <a:buAutoNum type="alphaLcParenR"/>
            </a:pP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¿El electrón central está en equilibrio estable o inestable?</a:t>
            </a:r>
          </a:p>
          <a:p>
            <a:pPr marL="342900" indent="-342900" algn="just">
              <a:buAutoNum type="alphaLcParenR"/>
            </a:pP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Si el electrón central es levemente desplazado en la dirección </a:t>
            </a: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horizontal ¿Cuál es su velocidad cuando está muy lejos?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1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ED4F241-732C-B043-9F2D-2A8CCBC05051}"/>
              </a:ext>
            </a:extLst>
          </p:cNvPr>
          <p:cNvSpPr/>
          <p:nvPr/>
        </p:nvSpPr>
        <p:spPr>
          <a:xfrm>
            <a:off x="350934" y="908720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chemeClr val="accent6">
                    <a:lumMod val="50000"/>
                  </a:schemeClr>
                </a:solidFill>
                <a:effectLst/>
                <a:latin typeface="Comic Sans MS" panose="030F0902030302020204" pitchFamily="66" charset="0"/>
              </a:rPr>
              <a:t>Determine la cantidad de trabajo que debe hacer un agente externo al ensamblar cuatro cargas +2,0 𝜇𝐶, +3,0 𝜇𝐶, +4,0 𝜇𝐶 y +5,0 𝜇𝐶 en los vértices de un cuadrado de lado 1 cm, comenzando cada carga desde el infinito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8549E17-4A25-BC4E-9A80-4F01D1A6F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881E59-2976-8743-9507-46A07EA09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22198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4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6A17E547-13EA-6941-B581-F34E76EF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663825"/>
            <a:ext cx="5864696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CL" sz="440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II: Potencial eléctrico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B4998BD-C978-FA41-B701-C023CF436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2024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9CA7056-27B4-7548-81BF-FDE61F6AA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56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8E4D2B-AAAD-864F-916D-66E311E06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BD54BD8-A28D-4148-91F8-582C47FEA42C}"/>
              </a:ext>
            </a:extLst>
          </p:cNvPr>
          <p:cNvSpPr/>
          <p:nvPr/>
        </p:nvSpPr>
        <p:spPr>
          <a:xfrm>
            <a:off x="467544" y="1124744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Definir el potencial eléctrico.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potencial eléctrico y campo eléctrico en algunas distribuciones de carga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campo eléctrico a partir de un potencial eléctrico conocido.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90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445F2-0DE3-434A-BFA6-6C01F4C8D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3348037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Potencial eléctrico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21C98E0-696F-7B47-95D7-C220F0C2E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720"/>
            <a:ext cx="8208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es energía potencial eléctrica por unidad de carga eléctrica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/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2941" r="-980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ángulo 4">
            <a:extLst>
              <a:ext uri="{FF2B5EF4-FFF2-40B4-BE49-F238E27FC236}">
                <a16:creationId xmlns:a16="http://schemas.microsoft.com/office/drawing/2014/main" id="{E1D33F3F-31C3-8442-9CF8-17703A30209F}"/>
              </a:ext>
            </a:extLst>
          </p:cNvPr>
          <p:cNvSpPr/>
          <p:nvPr/>
        </p:nvSpPr>
        <p:spPr>
          <a:xfrm>
            <a:off x="296862" y="2348880"/>
            <a:ext cx="8379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Su unidad en el SI es el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[J/C ]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 se define como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volt [V]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24EA02-F846-424F-AEC7-277EE25DD7C9}"/>
              </a:ext>
            </a:extLst>
          </p:cNvPr>
          <p:cNvSpPr/>
          <p:nvPr/>
        </p:nvSpPr>
        <p:spPr>
          <a:xfrm>
            <a:off x="2771800" y="2938215"/>
            <a:ext cx="2164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1 volt = 1V=1J/C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4540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ED6100F-7205-204C-BCFE-BFD8D151FC41}"/>
              </a:ext>
            </a:extLst>
          </p:cNvPr>
          <p:cNvSpPr/>
          <p:nvPr/>
        </p:nvSpPr>
        <p:spPr>
          <a:xfrm>
            <a:off x="323850" y="333375"/>
            <a:ext cx="4217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Diferencia de potencial</a:t>
            </a:r>
            <a:endParaRPr lang="es-ES_tradnl" sz="280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42FD00B-C635-F54A-A4A9-0802703CC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81075"/>
            <a:ext cx="83518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 física el cambio en el valor del potencial eléctrico tiene real significado, no su valor en cada punto. </a:t>
            </a:r>
          </a:p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Definimos la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eléctrico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 entre los puntos a y b como: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/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</m:oMath>
                  </m:oMathPara>
                </a14:m>
                <a:endParaRPr lang="es-ES_tradnl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blipFill>
                <a:blip r:embed="rId2"/>
                <a:stretch>
                  <a:fillRect l="-2239" r="-746" b="-1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AED7D236-698F-614B-A35F-5864AD1DC4C5}"/>
              </a:ext>
            </a:extLst>
          </p:cNvPr>
          <p:cNvSpPr/>
          <p:nvPr/>
        </p:nvSpPr>
        <p:spPr>
          <a:xfrm>
            <a:off x="467544" y="3584169"/>
            <a:ext cx="32288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1" dirty="0">
                <a:solidFill>
                  <a:srgbClr val="00B050"/>
                </a:solidFill>
                <a:latin typeface="Comic Sans MS" panose="030F0902030302020204" pitchFamily="66" charset="0"/>
              </a:rPr>
              <a:t>Es igual al trabajo realizado por la fuerza eléctrica cuando se mueve una unidad de carga eléctrica desde a hasta b.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E9F504-F612-BA4E-BCD9-9083CF0D299F}"/>
              </a:ext>
            </a:extLst>
          </p:cNvPr>
          <p:cNvSpPr/>
          <p:nvPr/>
        </p:nvSpPr>
        <p:spPr>
          <a:xfrm>
            <a:off x="2699792" y="2165836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>
                <a:solidFill>
                  <a:srgbClr val="FF0000"/>
                </a:solidFill>
                <a:latin typeface="Comic Sans MS" panose="030F0902030302020204" pitchFamily="66" charset="0"/>
              </a:rPr>
              <a:t>Potencial eléctrico de a respecto de b</a:t>
            </a:r>
          </a:p>
        </p:txBody>
      </p:sp>
      <p:pic>
        <p:nvPicPr>
          <p:cNvPr id="9" name="Imagen 8" descr="Imagen que contiene botella&#10;&#10;Descripción generada automáticamente">
            <a:extLst>
              <a:ext uri="{FF2B5EF4-FFF2-40B4-BE49-F238E27FC236}">
                <a16:creationId xmlns:a16="http://schemas.microsoft.com/office/drawing/2014/main" id="{C0A1AE64-4DA0-0C46-9473-C0B6869AB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58" y="2548760"/>
            <a:ext cx="3580847" cy="36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7761D87-ACB6-1844-AA48-CFDCA87FB207}"/>
              </a:ext>
            </a:extLst>
          </p:cNvPr>
          <p:cNvSpPr/>
          <p:nvPr/>
        </p:nvSpPr>
        <p:spPr>
          <a:xfrm>
            <a:off x="323850" y="333375"/>
            <a:ext cx="6345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¿Cómo usamos el potencial eléctrico?</a:t>
            </a:r>
            <a:endParaRPr lang="es-ES_tradn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/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3960" r="-1980" b="-96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/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𝒒𝑽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blipFill>
                <a:blip r:embed="rId3"/>
                <a:stretch>
                  <a:fillRect l="-2632" r="-4386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A55D1D7F-79AD-3D43-8D38-41ACB2EB8A28}"/>
              </a:ext>
            </a:extLst>
          </p:cNvPr>
          <p:cNvCxnSpPr/>
          <p:nvPr/>
        </p:nvCxnSpPr>
        <p:spPr bwMode="auto">
          <a:xfrm>
            <a:off x="2267744" y="1516774"/>
            <a:ext cx="1262272" cy="0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132E0F7B-2861-6748-88DE-21B23727F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176954"/>
            <a:ext cx="83518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partícula cargada “q” moviéndose a través de un campo eléctrico, puede experimentar cambios en su energía potencial eléctrica, mas su energía total se conserva: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/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blipFill>
                <a:blip r:embed="rId4"/>
                <a:stretch>
                  <a:fillRect l="-1852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/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blipFill>
                <a:blip r:embed="rId5"/>
                <a:stretch>
                  <a:fillRect l="-2083" r="-521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85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11ED3B7-9EC4-1740-8D9E-5D8F97829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908720"/>
            <a:ext cx="835183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 protón con velocidad 2 x10</a:t>
            </a:r>
            <a:r>
              <a:rPr lang="es-ES_tradnl" altLang="es-CL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5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m/s ingresa a una región del espacio donde el potencial eléctrico varía de 0 a 100 V. 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¿Cuál es la velocidad del protón cuando su potencial es 100V?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¿Cuál es la velocidad final si el protón se reemplaza por un electrón?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¿Cómo cambian sus respuestas anteriores si el potencial eléctrico varía de 200V a 300 V ?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4DC07B0-B8E6-3B40-974D-2ACD8D9D9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5" name="Imagen 4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B1486427-DFC0-BD40-9C2A-A8A3AE802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08" y="3068960"/>
            <a:ext cx="5256584" cy="192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4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potencial eléctrico a partir del campo eléctrico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1945144"/>
                <a:ext cx="3113288" cy="7561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1945144"/>
                <a:ext cx="3113288" cy="756104"/>
              </a:xfrm>
              <a:prstGeom prst="rect">
                <a:avLst/>
              </a:prstGeom>
              <a:blipFill>
                <a:blip r:embed="rId2"/>
                <a:stretch>
                  <a:fillRect l="-1220" t="-1667" r="-407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2794205"/>
                <a:ext cx="2591222" cy="5164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acc>
                        <m:accPr>
                          <m:chr m:val="⃗"/>
                          <m:ctrlP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𝑬</m:t>
                          </m:r>
                        </m:e>
                      </m:acc>
                      <m:r>
                        <a:rPr lang="es-ES_tradnl" sz="24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</m:e>
                      </m:acc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2794205"/>
                <a:ext cx="2591222" cy="516488"/>
              </a:xfrm>
              <a:prstGeom prst="rect">
                <a:avLst/>
              </a:prstGeom>
              <a:blipFill>
                <a:blip r:embed="rId3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3460270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559158" y="4245742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387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potencial eléctrico a partir del campo eléctrico (cuando el campo eléctrico es uniforme)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2204864"/>
                <a:ext cx="4911794" cy="800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  <m:sup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𝑙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2204864"/>
                <a:ext cx="4911794" cy="800027"/>
              </a:xfrm>
              <a:prstGeom prst="rect">
                <a:avLst/>
              </a:prstGeom>
              <a:blipFill>
                <a:blip r:embed="rId2"/>
                <a:stretch>
                  <a:fillRect l="-773" t="-192188" r="-3093" b="-278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3053925"/>
                <a:ext cx="3144066" cy="8906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  <m:sup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3053925"/>
                <a:ext cx="3144066" cy="890693"/>
              </a:xfrm>
              <a:prstGeom prst="rect">
                <a:avLst/>
              </a:prstGeom>
              <a:blipFill>
                <a:blip r:embed="rId3"/>
                <a:stretch>
                  <a:fillRect t="-169014" r="-2419" b="-2450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ángulo 9">
            <a:extLst>
              <a:ext uri="{FF2B5EF4-FFF2-40B4-BE49-F238E27FC236}">
                <a16:creationId xmlns:a16="http://schemas.microsoft.com/office/drawing/2014/main" id="{C89A32EE-04B6-A646-94EC-4AFE3D88BDAE}"/>
              </a:ext>
            </a:extLst>
          </p:cNvPr>
          <p:cNvSpPr/>
          <p:nvPr/>
        </p:nvSpPr>
        <p:spPr>
          <a:xfrm>
            <a:off x="395697" y="4192776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Si conocemos el campo eléctrico, solo debemos elegir un camino de integración que nos permita calcular la integral fácilmente.</a:t>
            </a:r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5342958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491880" y="6226737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4263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EAFF41-E73E-A74A-91E9-ECB23CC64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9" y="1628800"/>
            <a:ext cx="2938522" cy="3168351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BC747D9-1E07-E443-9574-F751D8032BB6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Diferencia de potencial entre dos placas paralelas con carga eléctrica opuesta</a:t>
            </a: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val="7201731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1">
            <a:extLst>
              <a:ext uri="{FF2B5EF4-FFF2-40B4-BE49-F238E27FC236}">
                <a16:creationId xmlns:a16="http://schemas.microsoft.com/office/drawing/2014/main" id="{39BE6637-F170-F34B-A37B-E6A97692A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49275"/>
            <a:ext cx="74882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Variación en el potencial eléctrico experimentado por un electrón moviéndose en un campo eléctrico uniforme </a:t>
            </a:r>
            <a:endParaRPr lang="es-ES_tradnl" altLang="es-CL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9458" name="Imagen 2">
            <a:extLst>
              <a:ext uri="{FF2B5EF4-FFF2-40B4-BE49-F238E27FC236}">
                <a16:creationId xmlns:a16="http://schemas.microsoft.com/office/drawing/2014/main" id="{376AC75A-FF29-7F4B-8267-4C0E31344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32829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ángulo 4">
            <a:extLst>
              <a:ext uri="{FF2B5EF4-FFF2-40B4-BE49-F238E27FC236}">
                <a16:creationId xmlns:a16="http://schemas.microsoft.com/office/drawing/2014/main" id="{959B8205-928F-694F-95C4-04A77FF1B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1404938"/>
            <a:ext cx="528955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CL" dirty="0">
                <a:solidFill>
                  <a:srgbClr val="002060"/>
                </a:solidFill>
              </a:rPr>
              <a:t>Un electrón se libera desde el reposo en un punto donde el potencial eléctrico es de 3,0 J/C. Los puntos se encuentran en una región de campo eléctrico uniforme de magnitud 75 N/C. </a:t>
            </a:r>
          </a:p>
          <a:p>
            <a:pPr algn="just"/>
            <a:r>
              <a:rPr lang="es-ES" altLang="es-CL" dirty="0">
                <a:solidFill>
                  <a:srgbClr val="002060"/>
                </a:solidFill>
              </a:rPr>
              <a:t>Puesto en marcha por el campo, el electrón alcanza un punto a 0,020 m de su punto de inicio. ¿Cuál es el potencial en este punto?</a:t>
            </a:r>
            <a:endParaRPr lang="es-ES_tradnl" altLang="es-CL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n 1">
            <a:extLst>
              <a:ext uri="{FF2B5EF4-FFF2-40B4-BE49-F238E27FC236}">
                <a16:creationId xmlns:a16="http://schemas.microsoft.com/office/drawing/2014/main" id="{249335DB-B6A9-0940-A1E4-61BA2F855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65400"/>
            <a:ext cx="3960813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14E5182-E804-F946-B296-1168B078D56E}"/>
              </a:ext>
            </a:extLst>
          </p:cNvPr>
          <p:cNvSpPr/>
          <p:nvPr/>
        </p:nvSpPr>
        <p:spPr>
          <a:xfrm>
            <a:off x="107950" y="620713"/>
            <a:ext cx="85677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</a:p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Un campo eléctrico uniforme de magnitud 1200 N/C apunta en la dirección –x</a:t>
            </a:r>
            <a:r>
              <a:rPr lang="es-ES_tradnl" dirty="0">
                <a:solidFill>
                  <a:srgbClr val="FF0000"/>
                </a:solidFill>
                <a:latin typeface="Comic Sans MS" panose="030F0902030302020204" pitchFamily="66" charset="0"/>
              </a:rPr>
              <a:t>. </a:t>
            </a: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Determine la diferencia de potencial entre los puntos 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A y B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-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B y C 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C y A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</a:t>
            </a:r>
          </a:p>
          <a:p>
            <a:pPr>
              <a:defRPr/>
            </a:pPr>
            <a:r>
              <a:rPr lang="es-ES_tradnl" dirty="0">
                <a:solidFill>
                  <a:schemeClr val="accent6">
                    <a:lumMod val="75000"/>
                  </a:schemeClr>
                </a:solidFill>
                <a:latin typeface="Comic Sans MS" panose="030F0902030302020204" pitchFamily="66" charset="0"/>
              </a:rPr>
              <a:t>Con la información entregada en el problema ¿es posible determinar el potencial eléctrico en el punto A?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19">
            <a:extLst>
              <a:ext uri="{FF2B5EF4-FFF2-40B4-BE49-F238E27FC236}">
                <a16:creationId xmlns:a16="http://schemas.microsoft.com/office/drawing/2014/main" id="{B29E5FD2-5116-2C4A-96D4-712A1B760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9" y="154480"/>
            <a:ext cx="61214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Del ejemplo anterior, podemos concluir que todos los puntos en un plano perpendicular al campo eléctrico uniforme tienen el mismo potencial.</a:t>
            </a:r>
          </a:p>
        </p:txBody>
      </p:sp>
      <p:sp>
        <p:nvSpPr>
          <p:cNvPr id="8212" name="Rectangle 20">
            <a:extLst>
              <a:ext uri="{FF2B5EF4-FFF2-40B4-BE49-F238E27FC236}">
                <a16:creationId xmlns:a16="http://schemas.microsoft.com/office/drawing/2014/main" id="{34876F50-8DE1-4D42-8F08-E2B8568D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49725"/>
            <a:ext cx="64277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 esta superficie se le denomina </a:t>
            </a:r>
            <a:r>
              <a:rPr lang="es-CL" altLang="es-CL" sz="1600" b="1">
                <a:solidFill>
                  <a:srgbClr val="FFC000"/>
                </a:solidFill>
                <a:latin typeface="Comic Sans MS" panose="030F0902030302020204" pitchFamily="66" charset="0"/>
              </a:rPr>
              <a:t>SUPERFICIE EQUIPOTENCIAL</a:t>
            </a:r>
          </a:p>
        </p:txBody>
      </p:sp>
      <p:sp>
        <p:nvSpPr>
          <p:cNvPr id="8213" name="Rectangle 21">
            <a:extLst>
              <a:ext uri="{FF2B5EF4-FFF2-40B4-BE49-F238E27FC236}">
                <a16:creationId xmlns:a16="http://schemas.microsoft.com/office/drawing/2014/main" id="{D7E22592-08C5-AD40-A0E4-918974EC3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063" y="1636713"/>
            <a:ext cx="315118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superficies equipotenciales asociadas a un campo eléctrico uniforme son una familia de planos , todas perpendiculares al campo. </a:t>
            </a:r>
          </a:p>
        </p:txBody>
      </p:sp>
      <p:sp>
        <p:nvSpPr>
          <p:cNvPr id="8214" name="Rectangle 22">
            <a:extLst>
              <a:ext uri="{FF2B5EF4-FFF2-40B4-BE49-F238E27FC236}">
                <a16:creationId xmlns:a16="http://schemas.microsoft.com/office/drawing/2014/main" id="{97CF7C4A-74FE-5F4A-89C5-BF04B5D7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4640263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Una superficie equipotencial, es siempre perpendicular al campo eléctrico</a:t>
            </a:r>
          </a:p>
        </p:txBody>
      </p:sp>
      <p:sp>
        <p:nvSpPr>
          <p:cNvPr id="8215" name="Rectangle 23">
            <a:extLst>
              <a:ext uri="{FF2B5EF4-FFF2-40B4-BE49-F238E27FC236}">
                <a16:creationId xmlns:a16="http://schemas.microsoft.com/office/drawing/2014/main" id="{DD7A716E-B090-C546-800C-CC947BCFF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5137150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Si una partícula cargada se mueve sobre una superficie equipotencial, el campo eléctrico no realiza trabajo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E69A46-11E6-344B-A38D-F41AD4E8F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66" y="1109276"/>
            <a:ext cx="4944297" cy="25571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DD5706EF-6AB7-AB40-96EC-9EFF6B8E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164288" cy="422594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64D571FA-ED05-5F45-BF4C-240216895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el campo eléctrico entre dos placas paralelas </a:t>
            </a:r>
          </a:p>
        </p:txBody>
      </p:sp>
    </p:spTree>
    <p:extLst>
      <p:ext uri="{BB962C8B-B14F-4D97-AF65-F5344CB8AC3E}">
        <p14:creationId xmlns:p14="http://schemas.microsoft.com/office/powerpoint/2010/main" val="2893822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B64C67-8F15-4D4D-BB2C-CF931CB91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Elección del potencial eléctrico igual a cero</a:t>
            </a:r>
          </a:p>
        </p:txBody>
      </p:sp>
      <p:pic>
        <p:nvPicPr>
          <p:cNvPr id="4" name="Imagen 3" descr="Imagen que contiene medidor, reloj&#10;&#10;Descripción generada automáticamente">
            <a:extLst>
              <a:ext uri="{FF2B5EF4-FFF2-40B4-BE49-F238E27FC236}">
                <a16:creationId xmlns:a16="http://schemas.microsoft.com/office/drawing/2014/main" id="{27428388-9D58-7142-A397-727C562E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4351"/>
            <a:ext cx="7452320" cy="3256339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2FDE89A-9B65-B34D-9337-CBA2C5C3A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050" y="1196752"/>
            <a:ext cx="68199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elección de V=0 es totalmente arbitraria, en todos los casos la diferencia de potencial es la misma </a:t>
            </a:r>
          </a:p>
        </p:txBody>
      </p:sp>
    </p:spTree>
    <p:extLst>
      <p:ext uri="{BB962C8B-B14F-4D97-AF65-F5344CB8AC3E}">
        <p14:creationId xmlns:p14="http://schemas.microsoft.com/office/powerpoint/2010/main" val="26419156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50A0A1-E02A-7D4B-A63D-AB0B485A3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95865"/>
            <a:ext cx="6732240" cy="437595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1EFFA0B-98E3-284A-B647-2CED1B97B2D0}"/>
              </a:ext>
            </a:extLst>
          </p:cNvPr>
          <p:cNvSpPr/>
          <p:nvPr/>
        </p:nvSpPr>
        <p:spPr>
          <a:xfrm>
            <a:off x="296863" y="1301931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Las líneas de contorno en un mapa topográfico son curvas de elevación (curvas de nivel) constante y por lo tanto de energía potencial  gravitacional constante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279A7D1-1A11-F240-8728-2F46AE1BB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Analogía entre un gráfico de contorno y líneas equipotenciales  </a:t>
            </a:r>
          </a:p>
        </p:txBody>
      </p:sp>
    </p:spTree>
    <p:extLst>
      <p:ext uri="{BB962C8B-B14F-4D97-AF65-F5344CB8AC3E}">
        <p14:creationId xmlns:p14="http://schemas.microsoft.com/office/powerpoint/2010/main" val="1032540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9C1F8E-6EB0-B14B-9DB9-C05313FCE49A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una carga puntual </a:t>
            </a:r>
            <a:endParaRPr lang="es-ES_tradnl" sz="2800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C4344F7-1F30-414B-8788-A802A6FA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09" y="1130541"/>
            <a:ext cx="3055937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/>
              <p:nvPr/>
            </p:nvSpPr>
            <p:spPr>
              <a:xfrm>
                <a:off x="4561716" y="1629822"/>
                <a:ext cx="3688702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d>
                        <m:d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𝒃</m:t>
                                  </m:r>
                                </m:sub>
                              </m:sSub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𝒂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1716" y="1629822"/>
                <a:ext cx="3688702" cy="848374"/>
              </a:xfrm>
              <a:prstGeom prst="rect">
                <a:avLst/>
              </a:prstGeom>
              <a:blipFill>
                <a:blip r:embed="rId3"/>
                <a:stretch>
                  <a:fillRect b="-29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/>
              <p:nvPr/>
            </p:nvSpPr>
            <p:spPr>
              <a:xfrm>
                <a:off x="259756" y="4567517"/>
                <a:ext cx="891442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hacemos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este muy alejado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→∞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podemos hacer la elección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𝑽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𝟎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𝑽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</m:oMath>
                </a14:m>
                <a:endParaRPr lang="es-ES" sz="1800" b="1" i="1" dirty="0">
                  <a:solidFill>
                    <a:srgbClr val="00206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𝒆𝒏𝒕𝒐𝒏𝒄𝒆𝒔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: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756" y="4567517"/>
                <a:ext cx="8914428" cy="646331"/>
              </a:xfrm>
              <a:prstGeom prst="rect">
                <a:avLst/>
              </a:prstGeom>
              <a:blipFill>
                <a:blip r:embed="rId4"/>
                <a:stretch>
                  <a:fillRect l="-569" t="-38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/>
              <p:nvPr/>
            </p:nvSpPr>
            <p:spPr>
              <a:xfrm>
                <a:off x="3601346" y="5334044"/>
                <a:ext cx="1620251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1346" y="5334044"/>
                <a:ext cx="1620251" cy="848374"/>
              </a:xfrm>
              <a:prstGeom prst="rect">
                <a:avLst/>
              </a:prstGeom>
              <a:blipFill>
                <a:blip r:embed="rId5"/>
                <a:stretch>
                  <a:fillRect b="-14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36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A0C0333-0004-C64F-83A8-B4DDD6A4E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22" y="1517179"/>
            <a:ext cx="2783707" cy="2821409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979F295-B395-3D49-A734-7A693BCBE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una carga puntual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312296-CC03-3543-8614-463E739C8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1503749"/>
            <a:ext cx="4373736" cy="37123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9F6E141-6F64-8642-930C-201DA7C0D7D9}"/>
              </a:ext>
            </a:extLst>
          </p:cNvPr>
          <p:cNvSpPr/>
          <p:nvPr/>
        </p:nvSpPr>
        <p:spPr>
          <a:xfrm>
            <a:off x="5262578" y="995535"/>
            <a:ext cx="36359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Visión 3D: familia de cascarones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esféricos concéntricos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/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  <a:blipFill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ángulo 6">
            <a:extLst>
              <a:ext uri="{FF2B5EF4-FFF2-40B4-BE49-F238E27FC236}">
                <a16:creationId xmlns:a16="http://schemas.microsoft.com/office/drawing/2014/main" id="{1F6423BB-C301-5548-AE13-56795D17224B}"/>
              </a:ext>
            </a:extLst>
          </p:cNvPr>
          <p:cNvSpPr/>
          <p:nvPr/>
        </p:nvSpPr>
        <p:spPr>
          <a:xfrm>
            <a:off x="395536" y="433858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s-CL" dirty="0"/>
            </a:br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superficie equipotencial es una superficie donde el potencial eléctrico es constante. </a:t>
            </a:r>
          </a:p>
          <a:p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Para una carga puntual, esta sería una superficie esférica</a:t>
            </a:r>
            <a:endParaRPr lang="es-ES_trad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622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A364B1E-50DA-6347-AA2B-F8E175EC9578}"/>
              </a:ext>
            </a:extLst>
          </p:cNvPr>
          <p:cNvSpPr/>
          <p:nvPr/>
        </p:nvSpPr>
        <p:spPr>
          <a:xfrm>
            <a:off x="788355" y="230561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0070C0"/>
                </a:solidFill>
              </a:rPr>
              <a:t>La diferencia potencial está relacionada con el trabajo realizado para mover una carga de prueba en un campo eléctrico. </a:t>
            </a:r>
          </a:p>
          <a:p>
            <a:r>
              <a:rPr lang="es-ES" sz="2000" dirty="0">
                <a:solidFill>
                  <a:srgbClr val="0070C0"/>
                </a:solidFill>
              </a:rPr>
              <a:t>La fuerza eléctrica neta no hace trabajo sobre una carga de prueba si esta carga se movió a lo largo de una superficie equipotencial.</a:t>
            </a:r>
            <a:endParaRPr lang="es-ES_tradnl" sz="2000" dirty="0">
              <a:solidFill>
                <a:srgbClr val="0070C0"/>
              </a:solidFill>
            </a:endParaRPr>
          </a:p>
        </p:txBody>
      </p:sp>
      <p:pic>
        <p:nvPicPr>
          <p:cNvPr id="3" name="Picture 5" descr="F19.13">
            <a:extLst>
              <a:ext uri="{FF2B5EF4-FFF2-40B4-BE49-F238E27FC236}">
                <a16:creationId xmlns:a16="http://schemas.microsoft.com/office/drawing/2014/main" id="{136DAB36-1BA4-844F-8824-4732A8E8B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23887"/>
            <a:ext cx="26543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904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8002324D-47A4-4842-BC72-9893037B4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595617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Otros ejemplos de superficies (líneas) equipotenciales</a:t>
            </a:r>
          </a:p>
        </p:txBody>
      </p:sp>
      <p:pic>
        <p:nvPicPr>
          <p:cNvPr id="3" name="Imagen 2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F55CF4BF-3ABB-7D4C-B907-6D22B3B6C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85" y="1702108"/>
            <a:ext cx="4591895" cy="2990702"/>
          </a:xfrm>
          <a:prstGeom prst="rect">
            <a:avLst/>
          </a:prstGeom>
        </p:spPr>
      </p:pic>
      <p:pic>
        <p:nvPicPr>
          <p:cNvPr id="5" name="Imagen 4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3E8E7EE1-F24C-9541-9EFE-1D1777D5C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95" y="1628800"/>
            <a:ext cx="4591895" cy="313731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F7706985-6B76-234F-9A60-6E0DB087D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 conductor cargado 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A5B0DB04-93F6-2A49-9475-73E85DD3B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563813"/>
            <a:ext cx="2344737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>
            <a:extLst>
              <a:ext uri="{FF2B5EF4-FFF2-40B4-BE49-F238E27FC236}">
                <a16:creationId xmlns:a16="http://schemas.microsoft.com/office/drawing/2014/main" id="{C39B905D-4D43-FA48-981D-C8CA7258F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superficie de todo conductor cargado y en equilibrio electrostático, es una superficie equipotencial.   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F746A03-6533-804F-9442-86A4E3BDE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576388"/>
            <a:ext cx="68183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Dado que el campo eléctrico es cero en el interior del conductor, el potencial es constante en el interior del conductor e igual al valor en la superficie.    </a:t>
            </a:r>
          </a:p>
        </p:txBody>
      </p:sp>
      <p:sp>
        <p:nvSpPr>
          <p:cNvPr id="38918" name="AutoShape 5">
            <a:extLst>
              <a:ext uri="{FF2B5EF4-FFF2-40B4-BE49-F238E27FC236}">
                <a16:creationId xmlns:a16="http://schemas.microsoft.com/office/drawing/2014/main" id="{33676E50-364A-754F-AA6D-98C9217D1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2770188"/>
            <a:ext cx="2163762" cy="2163762"/>
          </a:xfrm>
          <a:prstGeom prst="flowChartConnector">
            <a:avLst/>
          </a:prstGeom>
          <a:noFill/>
          <a:ln w="15840" cap="sq">
            <a:solidFill>
              <a:srgbClr val="00B0F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8438" name="Freeform 6">
            <a:extLst>
              <a:ext uri="{FF2B5EF4-FFF2-40B4-BE49-F238E27FC236}">
                <a16:creationId xmlns:a16="http://schemas.microsoft.com/office/drawing/2014/main" id="{6FDC3D5D-B94A-8743-93FA-8F3896C0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800350"/>
            <a:ext cx="1862137" cy="2163763"/>
          </a:xfrm>
          <a:custGeom>
            <a:avLst/>
            <a:gdLst>
              <a:gd name="T0" fmla="*/ 958558 w 1862137"/>
              <a:gd name="T1" fmla="*/ 472 h 2163763"/>
              <a:gd name="T2" fmla="*/ 1774664 w 1862137"/>
              <a:gd name="T3" fmla="*/ 624061 h 216376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862137" h="2163763" stroke="0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  <a:lnTo>
                  <a:pt x="931069" y="1081882"/>
                </a:lnTo>
                <a:lnTo>
                  <a:pt x="958558" y="472"/>
                </a:lnTo>
                <a:close/>
              </a:path>
              <a:path w="1862137" h="2163763" fill="none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</a:path>
            </a:pathLst>
          </a:custGeom>
          <a:noFill/>
          <a:ln w="38160" cap="flat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dirty="0"/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B4E9B7D-3ED8-F54B-9256-4945599F3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2401888"/>
            <a:ext cx="306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5BC4E716-BCE1-6948-8B2F-3121FB0F0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838" y="3235325"/>
            <a:ext cx="315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b</a:t>
            </a:r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FA860883-6E22-6D4A-8D1D-47E636D2F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1380" y="2297628"/>
            <a:ext cx="2538413" cy="428625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campo electico es perpendicular a la superficie del conductor</a:t>
            </a:r>
          </a:p>
        </p:txBody>
      </p:sp>
      <p:pic>
        <p:nvPicPr>
          <p:cNvPr id="18443" name="Picture 11">
            <a:extLst>
              <a:ext uri="{FF2B5EF4-FFF2-40B4-BE49-F238E27FC236}">
                <a16:creationId xmlns:a16="http://schemas.microsoft.com/office/drawing/2014/main" id="{1E0A6DFB-4312-8446-9081-E7E6072ED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560" y="3031053"/>
            <a:ext cx="1377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>
            <a:extLst>
              <a:ext uri="{FF2B5EF4-FFF2-40B4-BE49-F238E27FC236}">
                <a16:creationId xmlns:a16="http://schemas.microsoft.com/office/drawing/2014/main" id="{5B6CE33E-59D5-CA42-8559-9D9429D1B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913188"/>
            <a:ext cx="8223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0" name="Rectangle 18">
            <a:extLst>
              <a:ext uri="{FF2B5EF4-FFF2-40B4-BE49-F238E27FC236}">
                <a16:creationId xmlns:a16="http://schemas.microsoft.com/office/drawing/2014/main" id="{C0D77EAD-2165-8441-9020-23298F81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3419475"/>
            <a:ext cx="45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•b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E34E8B9D-2C90-4942-B2D0-CFC5BB9F5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540" y="5209639"/>
            <a:ext cx="7512844" cy="263791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el interior de conductor es constante e igual al potencial en la superficie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68E2C3D5-935A-5847-8774-915CF897787E}"/>
                  </a:ext>
                </a:extLst>
              </p:cNvPr>
              <p:cNvSpPr txBox="1"/>
              <p:nvPr/>
            </p:nvSpPr>
            <p:spPr>
              <a:xfrm>
                <a:off x="2113034" y="5787762"/>
                <a:ext cx="3286028" cy="3032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𝒆𝒏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𝒍𝒂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𝒔𝒖𝒑𝒆𝒓𝒇𝒊𝒄𝒊𝒆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𝒅𝒆𝒍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𝒄𝒐𝒏𝒅𝒖𝒄𝒕𝒐𝒓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68E2C3D5-935A-5847-8774-915CF89778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3034" y="5787762"/>
                <a:ext cx="3286028" cy="303225"/>
              </a:xfrm>
              <a:prstGeom prst="rect">
                <a:avLst/>
              </a:prstGeom>
              <a:blipFill>
                <a:blip r:embed="rId6"/>
                <a:stretch>
                  <a:fillRect l="-1154" b="-28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>
            <a:extLst>
              <a:ext uri="{FF2B5EF4-FFF2-40B4-BE49-F238E27FC236}">
                <a16:creationId xmlns:a16="http://schemas.microsoft.com/office/drawing/2014/main" id="{EA3B79FA-8736-954D-AB94-D3E1937FB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60648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 conductor en un campo eléctrico externo </a:t>
            </a: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112F27FB-CF80-3B46-B3B8-3C91DF2ED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1196975"/>
            <a:ext cx="26670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BC7906AB-7A41-574B-8CE9-F34EE49C1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1025525"/>
            <a:ext cx="4824412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 situar un conductor descargado (neutro) en un campo eléctrico externo. Los electrones de conducción se redistribuyen sobre la superficie , lo que reduce a cero el campo eléctrico en el interior del conductor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E16FFF30-F31E-0947-9147-08A6B4502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2347913"/>
            <a:ext cx="482441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Lejos del conductor las superficies equipotenciales son planas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8C34F87E-A85B-2843-8280-484FEC16A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009900"/>
            <a:ext cx="48244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Cerca del conductor las superficies equipotenciales se curvan tomando la forma del conductor, que como sabemos, e una superficie equipotencial.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>
            <a:extLst>
              <a:ext uri="{FF2B5EF4-FFF2-40B4-BE49-F238E27FC236}">
                <a16:creationId xmlns:a16="http://schemas.microsoft.com/office/drawing/2014/main" id="{4A1BE1DF-81BC-FA41-A48E-3E8778C13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87852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campo eléctrico a partir del potencial 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85918CBD-4998-1048-B26E-23E9EBDF9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Tanto campo eléctrico como potencial eléctrico son descripciones equivalentes de la electrostática.   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AD3A53E1-E753-204D-A04D-17C89C71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809750"/>
            <a:ext cx="160813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53A05739-8670-364F-969E-DF2CF51BC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741488"/>
            <a:ext cx="583247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entre dos puntos a una distancia ds  </a:t>
            </a:r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F2D0A774-C287-084D-BE42-5F2014588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05435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>
            <a:extLst>
              <a:ext uri="{FF2B5EF4-FFF2-40B4-BE49-F238E27FC236}">
                <a16:creationId xmlns:a16="http://schemas.microsoft.com/office/drawing/2014/main" id="{8FC7AE8D-8163-2B44-824E-00FAB737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500313"/>
            <a:ext cx="1530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74A949A6-3F76-2740-A75D-F5BFC6E32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3249613"/>
            <a:ext cx="13589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Rectangle 9">
            <a:extLst>
              <a:ext uri="{FF2B5EF4-FFF2-40B4-BE49-F238E27FC236}">
                <a16:creationId xmlns:a16="http://schemas.microsoft.com/office/drawing/2014/main" id="{0C97FE69-A8EB-1E4C-9179-837FBD903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4260850"/>
            <a:ext cx="360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En general, el potencial es una función de las tres coordenadas espaciales. Si V(r) Esta dado en coordenadas cartesianas entonces:    </a:t>
            </a:r>
          </a:p>
        </p:txBody>
      </p:sp>
      <p:pic>
        <p:nvPicPr>
          <p:cNvPr id="15370" name="Picture 10">
            <a:extLst>
              <a:ext uri="{FF2B5EF4-FFF2-40B4-BE49-F238E27FC236}">
                <a16:creationId xmlns:a16="http://schemas.microsoft.com/office/drawing/2014/main" id="{D84D3539-D45D-DF43-869D-8A43ED972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865563"/>
            <a:ext cx="1354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>
            <a:extLst>
              <a:ext uri="{FF2B5EF4-FFF2-40B4-BE49-F238E27FC236}">
                <a16:creationId xmlns:a16="http://schemas.microsoft.com/office/drawing/2014/main" id="{90C7836A-7D9B-BF4E-AE7F-804CEB58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999038"/>
            <a:ext cx="136048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>
            <a:extLst>
              <a:ext uri="{FF2B5EF4-FFF2-40B4-BE49-F238E27FC236}">
                <a16:creationId xmlns:a16="http://schemas.microsoft.com/office/drawing/2014/main" id="{8B37FEC1-EC6C-824F-B9E2-0C51BF3AF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132513"/>
            <a:ext cx="1341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>
            <a:extLst>
              <a:ext uri="{FF2B5EF4-FFF2-40B4-BE49-F238E27FC236}">
                <a16:creationId xmlns:a16="http://schemas.microsoft.com/office/drawing/2014/main" id="{5BD9E09D-45A5-7A49-B587-DAD71CA11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5389563"/>
            <a:ext cx="24018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AutoShape 14">
            <a:extLst>
              <a:ext uri="{FF2B5EF4-FFF2-40B4-BE49-F238E27FC236}">
                <a16:creationId xmlns:a16="http://schemas.microsoft.com/office/drawing/2014/main" id="{52A136F7-4C1D-DE4F-A485-9D2CFD493B41}"/>
              </a:ext>
            </a:extLst>
          </p:cNvPr>
          <p:cNvSpPr>
            <a:spLocks/>
          </p:cNvSpPr>
          <p:nvPr/>
        </p:nvSpPr>
        <p:spPr bwMode="auto">
          <a:xfrm>
            <a:off x="3665538" y="3787775"/>
            <a:ext cx="360362" cy="3021013"/>
          </a:xfrm>
          <a:prstGeom prst="leftBrace">
            <a:avLst>
              <a:gd name="adj1" fmla="val 8344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FA6443FA-1DEE-6545-B038-25AC5C061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6C85E26-5B84-444B-BCC0-427EBFD22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un punto P sobre el eje de una anillo delgado, a una altura x esta dado por:   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1630E297-DBB0-6B44-973F-9386DF55D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1575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4">
            <a:extLst>
              <a:ext uri="{FF2B5EF4-FFF2-40B4-BE49-F238E27FC236}">
                <a16:creationId xmlns:a16="http://schemas.microsoft.com/office/drawing/2014/main" id="{1971F7B7-8C89-6D49-B754-F10BBF1D2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Q es la carga del anillo, uniformemente distribuida. R es el radio del anillo    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7B75729F-C72C-3440-8F7E-A82F372A0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P   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50E3A0CE-48E8-B64D-9363-E85E1EFFE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Dada la simetría del problema, V solo es función de x. Luego</a:t>
            </a: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30DD2536-0BF4-C349-9DFB-458850CD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3748087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>
            <a:extLst>
              <a:ext uri="{FF2B5EF4-FFF2-40B4-BE49-F238E27FC236}">
                <a16:creationId xmlns:a16="http://schemas.microsoft.com/office/drawing/2014/main" id="{3ED87A73-6471-3146-AC3D-341FC66EF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645025"/>
            <a:ext cx="231775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7E8CF766-3E53-BD46-8A58-57E358D3F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AEA7D1B-2DE4-E140-9F17-B76791075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que produce un dipolo eléctrico en un punto R muy alejado esta dado por la expresión.    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AD91F632-4DF6-7D4C-A5AF-463D2D30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2797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4">
            <a:extLst>
              <a:ext uri="{FF2B5EF4-FFF2-40B4-BE49-F238E27FC236}">
                <a16:creationId xmlns:a16="http://schemas.microsoft.com/office/drawing/2014/main" id="{758B87C9-15FF-2B4D-9132-CE7F180D5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P es el momento dipolar eléctrico del dipolo y (x,z) son las coordenadas del punto R  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C46708B-D541-DC4D-8A1A-C24C71268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R   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297BA11D-9934-FB45-A614-A613C438D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Como vemos V es función de x y z </a:t>
            </a: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44FA49C8-D463-C44B-B62F-7E1E942F1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3717925"/>
            <a:ext cx="3700463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ED781FC0-7404-C943-B8F4-75E48EE55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4400550"/>
            <a:ext cx="3717925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5C3CC893-AB2A-2749-AB9A-BFA3D2150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5078413"/>
            <a:ext cx="37004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AutoShape 10">
            <a:extLst>
              <a:ext uri="{FF2B5EF4-FFF2-40B4-BE49-F238E27FC236}">
                <a16:creationId xmlns:a16="http://schemas.microsoft.com/office/drawing/2014/main" id="{D3D562CA-4C89-7C4D-BC3A-1F1F994EACB5}"/>
              </a:ext>
            </a:extLst>
          </p:cNvPr>
          <p:cNvSpPr>
            <a:spLocks/>
          </p:cNvSpPr>
          <p:nvPr/>
        </p:nvSpPr>
        <p:spPr bwMode="auto">
          <a:xfrm>
            <a:off x="4284663" y="3221038"/>
            <a:ext cx="358775" cy="3021012"/>
          </a:xfrm>
          <a:prstGeom prst="leftBrace">
            <a:avLst>
              <a:gd name="adj1" fmla="val 8381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pic>
        <p:nvPicPr>
          <p:cNvPr id="17419" name="Picture 11">
            <a:extLst>
              <a:ext uri="{FF2B5EF4-FFF2-40B4-BE49-F238E27FC236}">
                <a16:creationId xmlns:a16="http://schemas.microsoft.com/office/drawing/2014/main" id="{461295A0-170A-8C4D-BB79-264AF9104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303588"/>
            <a:ext cx="256063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>
            <a:extLst>
              <a:ext uri="{FF2B5EF4-FFF2-40B4-BE49-F238E27FC236}">
                <a16:creationId xmlns:a16="http://schemas.microsoft.com/office/drawing/2014/main" id="{50AAD8E6-DC50-7248-AC6C-BB792F546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4657725"/>
            <a:ext cx="9207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3">
            <a:extLst>
              <a:ext uri="{FF2B5EF4-FFF2-40B4-BE49-F238E27FC236}">
                <a16:creationId xmlns:a16="http://schemas.microsoft.com/office/drawing/2014/main" id="{35DFE78D-8F73-A344-A395-271FF532D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5456238"/>
            <a:ext cx="259715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29319EC1-4892-F74F-BE72-6A489C8D3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Problema : Diferencia de potencial </a:t>
            </a: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0B30EC01-84DE-D84E-AB9C-5D5B5331F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936625"/>
            <a:ext cx="8064500" cy="117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esferas metálicas uniformemente cargadas. 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a) Determine la diferencia de potencial entre los puntos a y b 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b) Si las esferas se unen mediante un alambre muy delgado ¿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Cuál será, ahora, la diferencia de potencial entre los puntos a y b?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c) Después de conectarse, ¿se mantiene o cambia la carga en las esferas? </a:t>
            </a:r>
          </a:p>
        </p:txBody>
      </p:sp>
      <p:pic>
        <p:nvPicPr>
          <p:cNvPr id="43011" name="Picture 3">
            <a:extLst>
              <a:ext uri="{FF2B5EF4-FFF2-40B4-BE49-F238E27FC236}">
                <a16:creationId xmlns:a16="http://schemas.microsoft.com/office/drawing/2014/main" id="{093B2B6B-A7CA-514E-8EA6-D7A15561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95500"/>
            <a:ext cx="5294585" cy="426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Arial Unicode MS"/>
        <a:cs typeface="Arial Unicode MS"/>
      </a:majorFont>
      <a:minorFont>
        <a:latin typeface="Calibri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5709</TotalTime>
  <Words>2153</Words>
  <Application>Microsoft Macintosh PowerPoint</Application>
  <PresentationFormat>Presentación en pantalla (4:3)</PresentationFormat>
  <Paragraphs>183</Paragraphs>
  <Slides>41</Slides>
  <Notes>10</Notes>
  <HiddenSlides>2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9" baseType="lpstr">
      <vt:lpstr>Arial</vt:lpstr>
      <vt:lpstr>Arial</vt:lpstr>
      <vt:lpstr>Arial Narrow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Hector Jaime</cp:lastModifiedBy>
  <cp:revision>117</cp:revision>
  <cp:lastPrinted>1601-01-01T00:00:00Z</cp:lastPrinted>
  <dcterms:created xsi:type="dcterms:W3CDTF">2012-04-02T01:03:01Z</dcterms:created>
  <dcterms:modified xsi:type="dcterms:W3CDTF">2025-03-31T17:47:30Z</dcterms:modified>
</cp:coreProperties>
</file>