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86" r:id="rId3"/>
    <p:sldId id="285" r:id="rId4"/>
    <p:sldId id="287" r:id="rId5"/>
    <p:sldId id="288" r:id="rId6"/>
    <p:sldId id="289" r:id="rId7"/>
    <p:sldId id="291" r:id="rId8"/>
    <p:sldId id="284" r:id="rId9"/>
    <p:sldId id="292" r:id="rId10"/>
    <p:sldId id="257" r:id="rId11"/>
    <p:sldId id="293" r:id="rId12"/>
    <p:sldId id="294" r:id="rId13"/>
    <p:sldId id="290" r:id="rId14"/>
    <p:sldId id="283" r:id="rId15"/>
    <p:sldId id="277" r:id="rId16"/>
    <p:sldId id="276" r:id="rId17"/>
    <p:sldId id="275" r:id="rId18"/>
    <p:sldId id="295" r:id="rId19"/>
    <p:sldId id="296" r:id="rId20"/>
    <p:sldId id="297" r:id="rId21"/>
    <p:sldId id="298" r:id="rId22"/>
    <p:sldId id="278" r:id="rId23"/>
    <p:sldId id="299" r:id="rId24"/>
    <p:sldId id="304" r:id="rId25"/>
    <p:sldId id="281" r:id="rId26"/>
    <p:sldId id="305" r:id="rId27"/>
    <p:sldId id="306" r:id="rId28"/>
    <p:sldId id="303" r:id="rId29"/>
    <p:sldId id="300" r:id="rId30"/>
    <p:sldId id="302" r:id="rId31"/>
    <p:sldId id="301" r:id="rId32"/>
    <p:sldId id="307" r:id="rId33"/>
    <p:sldId id="308" r:id="rId34"/>
    <p:sldId id="309" r:id="rId35"/>
    <p:sldId id="311" r:id="rId36"/>
    <p:sldId id="312" r:id="rId37"/>
    <p:sldId id="313" r:id="rId38"/>
    <p:sldId id="315" r:id="rId39"/>
    <p:sldId id="314" r:id="rId40"/>
    <p:sldId id="316" r:id="rId41"/>
    <p:sldId id="317" r:id="rId42"/>
    <p:sldId id="318" r:id="rId43"/>
    <p:sldId id="319" r:id="rId44"/>
    <p:sldId id="322" r:id="rId45"/>
    <p:sldId id="320" r:id="rId46"/>
    <p:sldId id="323" r:id="rId47"/>
    <p:sldId id="324" r:id="rId48"/>
    <p:sldId id="325" r:id="rId49"/>
    <p:sldId id="328" r:id="rId50"/>
    <p:sldId id="327" r:id="rId51"/>
    <p:sldId id="326" r:id="rId52"/>
    <p:sldId id="330" r:id="rId53"/>
    <p:sldId id="329" r:id="rId54"/>
    <p:sldId id="331" r:id="rId55"/>
    <p:sldId id="332" r:id="rId56"/>
    <p:sldId id="333" r:id="rId57"/>
    <p:sldId id="334" r:id="rId58"/>
    <p:sldId id="335" r:id="rId59"/>
    <p:sldId id="336" r:id="rId60"/>
    <p:sldId id="339" r:id="rId61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12C8A45-B9B2-4E01-B945-EA96BBA19178}" type="datetimeFigureOut">
              <a:rPr lang="es-CL" smtClean="0"/>
              <a:pPr/>
              <a:t>22-04-2020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s-CL"/>
          </a:p>
        </p:txBody>
      </p:sp>
      <p:sp>
        <p:nvSpPr>
          <p:cNvPr id="10" name="9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21 Conector recto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26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23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Elipse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24 Elipse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A964AEA-90DC-4BC5-83BC-E6AEB90072D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12C8A45-B9B2-4E01-B945-EA96BBA19178}" type="datetimeFigureOut">
              <a:rPr lang="es-CL" smtClean="0"/>
              <a:pPr/>
              <a:t>22-04-2020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A964AEA-90DC-4BC5-83BC-E6AEB90072DD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12C8A45-B9B2-4E01-B945-EA96BBA19178}" type="datetimeFigureOut">
              <a:rPr lang="es-CL" smtClean="0"/>
              <a:pPr/>
              <a:t>22-04-2020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s-CL"/>
          </a:p>
        </p:txBody>
      </p:sp>
      <p:sp>
        <p:nvSpPr>
          <p:cNvPr id="9" name="8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16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18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19 Elipse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Elipse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Conector recto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A964AEA-90DC-4BC5-83BC-E6AEB90072D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C8A45-B9B2-4E01-B945-EA96BBA19178}" type="datetimeFigureOut">
              <a:rPr lang="es-CL" smtClean="0"/>
              <a:pPr/>
              <a:t>22-04-2020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4AEA-90DC-4BC5-83BC-E6AEB90072DD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C8A45-B9B2-4E01-B945-EA96BBA19178}" type="datetimeFigureOut">
              <a:rPr lang="es-CL" smtClean="0"/>
              <a:pPr/>
              <a:t>22-04-2020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4AEA-90DC-4BC5-83BC-E6AEB90072DD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texto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12C8A45-B9B2-4E01-B945-EA96BBA19178}" type="datetimeFigureOut">
              <a:rPr lang="es-CL" smtClean="0"/>
              <a:pPr/>
              <a:t>22-04-2020</a:t>
            </a:fld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A964AEA-90DC-4BC5-83BC-E6AEB90072DD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C8A45-B9B2-4E01-B945-EA96BBA19178}" type="datetimeFigureOut">
              <a:rPr lang="es-CL" smtClean="0"/>
              <a:pPr/>
              <a:t>22-04-2020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4AEA-90DC-4BC5-83BC-E6AEB90072D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17 Marcador de contenido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12C8A45-B9B2-4E01-B945-EA96BBA19178}" type="datetimeFigureOut">
              <a:rPr lang="es-CL" smtClean="0"/>
              <a:pPr/>
              <a:t>22-04-2020</a:t>
            </a:fld>
            <a:endParaRPr lang="es-CL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A964AEA-90DC-4BC5-83BC-E6AEB90072DD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23" name="22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18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16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12C8A45-B9B2-4E01-B945-EA96BBA19178}" type="datetimeFigureOut">
              <a:rPr lang="es-CL" smtClean="0"/>
              <a:pPr/>
              <a:t>22-04-2020</a:t>
            </a:fld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A964AEA-90DC-4BC5-83BC-E6AEB90072DD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C8A45-B9B2-4E01-B945-EA96BBA19178}" type="datetimeFigureOut">
              <a:rPr lang="es-CL" smtClean="0"/>
              <a:pPr/>
              <a:t>22-04-2020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4AEA-90DC-4BC5-83BC-E6AEB90072D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C8A45-B9B2-4E01-B945-EA96BBA19178}" type="datetimeFigureOut">
              <a:rPr lang="es-CL" smtClean="0"/>
              <a:pPr/>
              <a:t>22-04-2020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4AEA-90DC-4BC5-83BC-E6AEB90072D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12C8A45-B9B2-4E01-B945-EA96BBA19178}" type="datetimeFigureOut">
              <a:rPr lang="es-CL" smtClean="0"/>
              <a:pPr/>
              <a:t>22-04-2020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A964AEA-90DC-4BC5-83BC-E6AEB90072D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s-CL" dirty="0" smtClean="0"/>
              <a:t>UNIDAD TEMATICA CUATRO REGIMEN JURIDICO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Las relaciones entre el Estado y el personal de los Ministerios, Intendencias, Gobernaciones y de los servicios públicos centralizados y descentralizados creados para el cumplimiento de la función administrativa , se regularan por las normas del Estatuto Administrativo. 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Definiciones básicas:</a:t>
            </a:r>
          </a:p>
          <a:p>
            <a:r>
              <a:rPr lang="es-CL" sz="2400" dirty="0" smtClean="0">
                <a:solidFill>
                  <a:schemeClr val="accent4">
                    <a:lumMod val="50000"/>
                  </a:schemeClr>
                </a:solidFill>
              </a:rPr>
              <a:t>a.-Cargo </a:t>
            </a:r>
            <a:r>
              <a:rPr lang="es-CL" sz="2400" dirty="0" smtClean="0">
                <a:solidFill>
                  <a:schemeClr val="accent4">
                    <a:lumMod val="50000"/>
                  </a:schemeClr>
                </a:solidFill>
              </a:rPr>
              <a:t>Pú</a:t>
            </a:r>
            <a:r>
              <a:rPr lang="es-CL" sz="2400" dirty="0" smtClean="0">
                <a:solidFill>
                  <a:schemeClr val="accent4">
                    <a:lumMod val="50000"/>
                  </a:schemeClr>
                </a:solidFill>
              </a:rPr>
              <a:t>blico</a:t>
            </a:r>
            <a:r>
              <a:rPr lang="es-CL" sz="2400" dirty="0" smtClean="0">
                <a:solidFill>
                  <a:schemeClr val="accent4">
                    <a:lumMod val="50000"/>
                  </a:schemeClr>
                </a:solidFill>
              </a:rPr>
              <a:t>. </a:t>
            </a:r>
            <a:r>
              <a:rPr lang="es-CL" sz="2400" dirty="0" smtClean="0">
                <a:solidFill>
                  <a:schemeClr val="tx1"/>
                </a:solidFill>
              </a:rPr>
              <a:t>Es aquel que se contempla en las plantas o como empleos a contrata en las instituciones publicas, a través del cual se realiza una función administrativa.</a:t>
            </a:r>
            <a:endParaRPr lang="es-C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Definiciones básicas:</a:t>
            </a:r>
          </a:p>
          <a:p>
            <a:r>
              <a:rPr lang="es-CL" sz="2400" dirty="0" smtClean="0">
                <a:solidFill>
                  <a:schemeClr val="accent4">
                    <a:lumMod val="50000"/>
                  </a:schemeClr>
                </a:solidFill>
              </a:rPr>
              <a:t>b.-Planta de Personal. </a:t>
            </a:r>
            <a:r>
              <a:rPr lang="es-CL" sz="2400" dirty="0" smtClean="0">
                <a:solidFill>
                  <a:schemeClr val="tx1"/>
                </a:solidFill>
              </a:rPr>
              <a:t>Es el conjunto de cargos permanentes asignados por la ley a cada institución que se estructura de acuerdo a la carrera funcionaria que establezca cada institución.</a:t>
            </a:r>
            <a:endParaRPr lang="es-C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Definiciones básicas:</a:t>
            </a:r>
          </a:p>
          <a:p>
            <a:r>
              <a:rPr lang="es-CL" sz="2400" dirty="0" smtClean="0">
                <a:solidFill>
                  <a:schemeClr val="accent4">
                    <a:lumMod val="50000"/>
                  </a:schemeClr>
                </a:solidFill>
              </a:rPr>
              <a:t>c.-Empleo a contrata. </a:t>
            </a:r>
            <a:r>
              <a:rPr lang="es-CL" sz="2400" dirty="0" smtClean="0">
                <a:solidFill>
                  <a:schemeClr val="tx1"/>
                </a:solidFill>
              </a:rPr>
              <a:t>Es aquel de carácter transitorio que se consulta en la dotación de una institución.</a:t>
            </a:r>
            <a:endParaRPr lang="es-C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Definiciones básicas:</a:t>
            </a:r>
          </a:p>
          <a:p>
            <a:r>
              <a:rPr lang="es-CL" sz="2400" dirty="0" smtClean="0">
                <a:solidFill>
                  <a:schemeClr val="accent4">
                    <a:lumMod val="50000"/>
                  </a:schemeClr>
                </a:solidFill>
              </a:rPr>
              <a:t>d.-Sueldo. </a:t>
            </a:r>
            <a:r>
              <a:rPr lang="es-CL" sz="2400" dirty="0" smtClean="0">
                <a:solidFill>
                  <a:schemeClr val="tx1"/>
                </a:solidFill>
              </a:rPr>
              <a:t>Es la retribución pecuniaria , de carácter fijo y por periodos iguales, asignada a un empleo </a:t>
            </a:r>
            <a:r>
              <a:rPr lang="es-CL" sz="2400" dirty="0" smtClean="0">
                <a:solidFill>
                  <a:schemeClr val="tx1"/>
                </a:solidFill>
              </a:rPr>
              <a:t>público </a:t>
            </a:r>
            <a:r>
              <a:rPr lang="es-CL" sz="2400" dirty="0" smtClean="0">
                <a:solidFill>
                  <a:schemeClr val="tx1"/>
                </a:solidFill>
              </a:rPr>
              <a:t>de acuerdo con el nivel o grado en que se encuentra clasificado.</a:t>
            </a:r>
            <a:endParaRPr lang="es-C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Definiciones básicas:</a:t>
            </a:r>
          </a:p>
          <a:p>
            <a:r>
              <a:rPr lang="es-CL" sz="2400" dirty="0" smtClean="0">
                <a:solidFill>
                  <a:schemeClr val="accent4">
                    <a:lumMod val="50000"/>
                  </a:schemeClr>
                </a:solidFill>
              </a:rPr>
              <a:t>e.- Carrera funcionaria. </a:t>
            </a:r>
            <a:r>
              <a:rPr lang="es-CL" sz="2400" dirty="0" smtClean="0">
                <a:solidFill>
                  <a:schemeClr val="tx1"/>
                </a:solidFill>
              </a:rPr>
              <a:t>Es un sistema integral de regulación del empleo  </a:t>
            </a:r>
            <a:r>
              <a:rPr lang="es-CL" sz="2400" dirty="0" smtClean="0">
                <a:solidFill>
                  <a:schemeClr val="tx1"/>
                </a:solidFill>
              </a:rPr>
              <a:t>público</a:t>
            </a:r>
            <a:r>
              <a:rPr lang="es-CL" sz="2400" dirty="0" smtClean="0">
                <a:solidFill>
                  <a:schemeClr val="tx1"/>
                </a:solidFill>
              </a:rPr>
              <a:t>, aplicable al personal titular de planta, fundado en principios jerárquicos, profesionales y técnicos.</a:t>
            </a:r>
            <a:endParaRPr lang="es-C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Los cargos de planta o a contrata solo podrán corresponder a funciones propias que deban realizar las instituciones </a:t>
            </a:r>
            <a:r>
              <a:rPr lang="es-CL" sz="2400" dirty="0" smtClean="0"/>
              <a:t>públicas</a:t>
            </a:r>
            <a:r>
              <a:rPr lang="es-CL" sz="2400" dirty="0" smtClean="0"/>
              <a:t>.</a:t>
            </a:r>
          </a:p>
          <a:p>
            <a:r>
              <a:rPr lang="es-CL" sz="2400" dirty="0" smtClean="0"/>
              <a:t>Las demás actividades no contempladas por el servicio </a:t>
            </a:r>
            <a:r>
              <a:rPr lang="es-CL" sz="2400" dirty="0" smtClean="0"/>
              <a:t>público</a:t>
            </a:r>
            <a:r>
              <a:rPr lang="es-CL" sz="2400" dirty="0" smtClean="0"/>
              <a:t>, se deberá procurar que su prestación sea efectuada por el sector privado.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Definiciones básicas:</a:t>
            </a:r>
          </a:p>
          <a:p>
            <a:r>
              <a:rPr lang="es-CL" sz="2400" dirty="0" smtClean="0">
                <a:solidFill>
                  <a:schemeClr val="accent4">
                    <a:lumMod val="50000"/>
                  </a:schemeClr>
                </a:solidFill>
              </a:rPr>
              <a:t>e.- Carrera </a:t>
            </a:r>
            <a:r>
              <a:rPr lang="es-CL" sz="2400" dirty="0" smtClean="0">
                <a:solidFill>
                  <a:schemeClr val="accent4">
                    <a:lumMod val="50000"/>
                  </a:schemeClr>
                </a:solidFill>
              </a:rPr>
              <a:t>funcionaria(continuación</a:t>
            </a:r>
            <a:r>
              <a:rPr lang="es-CL" sz="2400" dirty="0" smtClean="0">
                <a:solidFill>
                  <a:schemeClr val="accent4">
                    <a:lumMod val="50000"/>
                  </a:schemeClr>
                </a:solidFill>
              </a:rPr>
              <a:t>).</a:t>
            </a:r>
          </a:p>
          <a:p>
            <a:r>
              <a:rPr lang="es-CL" sz="2400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s-CL" sz="2400" dirty="0" smtClean="0">
                <a:solidFill>
                  <a:schemeClr val="tx1"/>
                </a:solidFill>
              </a:rPr>
              <a:t>Es un sistema  que garantiza la igualdad de oportunidades para el ingreso, la dignidad de la función publica, la capacitación y el ascenso, la estabilidad en el empleo, y la objetividad en las calificaciones en función.</a:t>
            </a:r>
            <a:endParaRPr lang="es-C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Todas las personas que desempeñen cargos de planta podrán tener la calidad de titulares, suplentes o subrogantes.</a:t>
            </a:r>
          </a:p>
          <a:p>
            <a:r>
              <a:rPr lang="es-CL" sz="2400" dirty="0" smtClean="0"/>
              <a:t>El titular es aquel funcionario que es nombrado para ocupar en propiedad un cargo vacante.</a:t>
            </a:r>
          </a:p>
          <a:p>
            <a:r>
              <a:rPr lang="es-CL" sz="2400" dirty="0" smtClean="0"/>
              <a:t> 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Son suplentes aquellos funcionarios </a:t>
            </a:r>
          </a:p>
          <a:p>
            <a:r>
              <a:rPr lang="es-CL" sz="2400" dirty="0" smtClean="0"/>
              <a:t>designados en esa calidad en los cargos que se encuentren vacantes y en aquellos que por cualquier circunstancia no sean desempeñados por el titular, durante un </a:t>
            </a:r>
            <a:r>
              <a:rPr lang="es-CL" sz="2400" dirty="0" smtClean="0"/>
              <a:t>período </a:t>
            </a:r>
            <a:r>
              <a:rPr lang="es-CL" sz="2400" dirty="0" smtClean="0"/>
              <a:t>no inferior a 15 días.</a:t>
            </a:r>
          </a:p>
          <a:p>
            <a:endParaRPr lang="es-CL" sz="2400" dirty="0" smtClean="0"/>
          </a:p>
          <a:p>
            <a:r>
              <a:rPr lang="es-CL" sz="2400" dirty="0" smtClean="0"/>
              <a:t> 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El suplente tendrá derecho a percibir la remuneración asignada al cargo que sirva en tal calidad en el caso que se encontrara vacante; cuando el titular del mismo por cualquier motivo no goce de dicha remuneración, o cuando el titular del mismo haga uso de licencia medica.</a:t>
            </a:r>
          </a:p>
          <a:p>
            <a:endParaRPr lang="es-CL" sz="2400" dirty="0" smtClean="0"/>
          </a:p>
          <a:p>
            <a:r>
              <a:rPr lang="es-CL" sz="2400" dirty="0" smtClean="0"/>
              <a:t> 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Definiciones básicas:</a:t>
            </a:r>
          </a:p>
          <a:p>
            <a:r>
              <a:rPr lang="es-CL" sz="2400" dirty="0" smtClean="0">
                <a:solidFill>
                  <a:schemeClr val="accent4">
                    <a:lumMod val="50000"/>
                  </a:schemeClr>
                </a:solidFill>
              </a:rPr>
              <a:t>e.- Remuneración. </a:t>
            </a:r>
            <a:r>
              <a:rPr lang="es-CL" sz="2400" dirty="0" smtClean="0">
                <a:solidFill>
                  <a:schemeClr val="tx1"/>
                </a:solidFill>
              </a:rPr>
              <a:t>Es cualquier contraprestación en dinero que el funcionario tenga derecho a percibir en razón de su empleo o función, como, por ejemplo, sueldo, asignación de zona, asignación profesional y otras.</a:t>
            </a:r>
            <a:endParaRPr lang="es-C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Con todo lo precedentemente expuesto, en el caso de licencias maternales y licencias medicas que excedan de 30 días, la designación podrá efectuarse  con la remuneración correspondiente a un grado inferior  al del cargo que se suple.  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En el caso que la suplencia corresponda a un cargo vacante, esta no podrá extenderse a mas de seis meses, al termino de los cuales deberá necesariamente proveerse por un titular. 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Tienen la condición de subrogante aquellos funcionarios que entran a desempeñar el empleo de titular o suplente por el solo ministerio de la ley, cuando estos se encuentran impedidos de desempeñarlo por cualquier causa. 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Para efectos de la carrera funcionaria cada institución solo podrá tener las siguientes  plantas de personal: Directivos, Profesionales, Técnicos, Administrativos y Auxiliares. 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La carrera funcionaria se iniciara con el ingreso en calidad de titular aun cargo de planta, se extenderá hasta los cargos de jerarquía inmediatamente inferior a los de exclusiva confianza. 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Serán cargos de la exclusiva confianza del Presidente de la República o de la autoridad facultada para efectuar el nombramiento:</a:t>
            </a:r>
          </a:p>
          <a:p>
            <a:endParaRPr lang="es-CL" sz="2400" dirty="0" smtClean="0"/>
          </a:p>
          <a:p>
            <a:r>
              <a:rPr lang="es-CL" sz="2400" dirty="0" smtClean="0"/>
              <a:t>a.- Los cargos de la planta de la Presidencia de la República .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 lnSpcReduction="10000"/>
          </a:bodyPr>
          <a:lstStyle/>
          <a:p>
            <a:r>
              <a:rPr lang="es-CL" sz="2400" dirty="0" smtClean="0"/>
              <a:t>Serán cargos de la exclusiva confianza del Presidente de la República o de la autoridad facultada para efectuar el nombramiento:</a:t>
            </a:r>
          </a:p>
          <a:p>
            <a:endParaRPr lang="es-CL" sz="2400" dirty="0" smtClean="0"/>
          </a:p>
          <a:p>
            <a:r>
              <a:rPr lang="es-CL" sz="2400" dirty="0" smtClean="0"/>
              <a:t>b.-En los Ministerios, los Secretarios Regionales Ministeriales y los Jefes de División o Jefaturas de niveles jerárquicos equivalentes o superiores a dichas jefaturas existentes en la estructura ministerial, cualquiera sea su </a:t>
            </a:r>
            <a:r>
              <a:rPr lang="es-CL" sz="2400" dirty="0" smtClean="0"/>
              <a:t>denominación   </a:t>
            </a:r>
            <a:r>
              <a:rPr lang="es-CL" sz="2400" dirty="0" smtClean="0"/>
              <a:t>.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 fontScale="92500" lnSpcReduction="10000"/>
          </a:bodyPr>
          <a:lstStyle/>
          <a:p>
            <a:r>
              <a:rPr lang="es-CL" sz="2400" dirty="0" smtClean="0"/>
              <a:t>Serán cargos de la exclusiva confianza del Presidente de la República o de la autoridad facultada para efectuar el nombramiento:</a:t>
            </a:r>
          </a:p>
          <a:p>
            <a:endParaRPr lang="es-CL" sz="2400" dirty="0" smtClean="0"/>
          </a:p>
          <a:p>
            <a:r>
              <a:rPr lang="es-CL" sz="2400" dirty="0" smtClean="0"/>
              <a:t>c.- En los servicios públicos, los jefes superiores de los servicios, los subdirectores, los directores regionales o jefaturas de niveles jerárquicos  equivalentes o superiores a dichas jefaturas, existentes en la estructura del servicio, cualquiera sea su denominación .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No serán considerados  en esta condición los rectores de las instituciones de educación superior  de carácter estatal, los que se regirán por la ley orgánica constitucional  de enseñanza , y además los estatutos propios de cada institución. 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Todo cargo </a:t>
            </a:r>
            <a:r>
              <a:rPr lang="es-CL" sz="2400" dirty="0" smtClean="0"/>
              <a:t>público </a:t>
            </a:r>
            <a:r>
              <a:rPr lang="es-CL" sz="2400" dirty="0" smtClean="0"/>
              <a:t>deberá tener asignado  un grado de acuerdo con la importancia de la función que se desempeñe y, en consecuencia, le corresponderá el sueldo  de ese grado y las demás remuneraciones a que tenga derecho el funcionario . 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Los  empleos a contrata duraran, como máximo, solo hasta el 31 de Diciembre de cada año y los empleados que los sirvan </a:t>
            </a:r>
            <a:r>
              <a:rPr lang="es-CL" sz="2400" dirty="0" smtClean="0"/>
              <a:t>expirarán </a:t>
            </a:r>
            <a:r>
              <a:rPr lang="es-CL" sz="2400" dirty="0" smtClean="0"/>
              <a:t>en sus funciones en esa fecha, por el solo ministerio de la ley, salvo que hubiere sido propuesta la prorroga con 30 días de anticipación a lo menos. 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El </a:t>
            </a:r>
            <a:r>
              <a:rPr lang="es-CL" sz="2400" dirty="0" smtClean="0"/>
              <a:t>número </a:t>
            </a:r>
            <a:r>
              <a:rPr lang="es-CL" sz="2400" dirty="0" smtClean="0"/>
              <a:t>de funcionarios </a:t>
            </a:r>
            <a:r>
              <a:rPr lang="es-CL" sz="2400" dirty="0" smtClean="0"/>
              <a:t> </a:t>
            </a:r>
            <a:r>
              <a:rPr lang="es-CL" sz="2400" dirty="0" smtClean="0"/>
              <a:t>a contrata de una institución no podrá exceder de una cantidad  equivalente al veinte por ciento del total de las cargos de planta de personal de </a:t>
            </a:r>
            <a:r>
              <a:rPr lang="es-CL" sz="2400" dirty="0" smtClean="0"/>
              <a:t>la misma</a:t>
            </a:r>
            <a:r>
              <a:rPr lang="es-CL" sz="2400" dirty="0" smtClean="0"/>
              <a:t>. 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Además podrán existir  empleos a contrata por jornada parcial y en tal caso, la correspondiente remuneración será proporcional a dicha jornada.  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Podrán contratarse  sobre la  base de honorarios a profesionales  y técnicos de educación superior  o expertos en determinadas materias, cuando deban realizarse labores accidentales y que no sean las habituales de la institución, mediante resolución de la autoridad correspondiente.</a:t>
            </a:r>
          </a:p>
          <a:p>
            <a:r>
              <a:rPr lang="es-CL" sz="2400" dirty="0" smtClean="0"/>
              <a:t>  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Del mismo modo se podrá contratar , sobre la base de honorarios,  a extranjeros que posean </a:t>
            </a:r>
            <a:r>
              <a:rPr lang="es-CL" sz="2400" dirty="0" smtClean="0"/>
              <a:t>título </a:t>
            </a:r>
            <a:r>
              <a:rPr lang="es-CL" sz="2400" dirty="0" smtClean="0"/>
              <a:t>correspondiente a la especialidad que se requiera. 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Además se podrá contratar sobre la base de honorarios la prestación de servicios para para cometidos específicos, en conformidad a la normativa general precedentemente descrita. 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 Las personas que sean contratadas bajo la modalidad  de honorarios , se regirán por las reglas estipuladas en las </a:t>
            </a:r>
            <a:r>
              <a:rPr lang="es-CL" sz="2400" dirty="0" err="1" smtClean="0"/>
              <a:t>claúsulas</a:t>
            </a:r>
            <a:r>
              <a:rPr lang="es-CL" sz="2400" dirty="0" smtClean="0"/>
              <a:t> </a:t>
            </a:r>
            <a:r>
              <a:rPr lang="es-CL" sz="2400" dirty="0" smtClean="0"/>
              <a:t>del  respectivo contrato y no les serán aplicables las disposiciones del estatuto administrativo.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Los requisitos para ingresar a la administración del Estado son :</a:t>
            </a:r>
          </a:p>
          <a:p>
            <a:r>
              <a:rPr lang="es-CL" sz="2400" dirty="0" smtClean="0"/>
              <a:t>a.- Ser ciudadano. En casos de excepción determinados por la autoridad llamada a hacer el nombramiento, podrá designarse en empleos a </a:t>
            </a:r>
            <a:r>
              <a:rPr lang="es-CL" sz="2400" dirty="0" smtClean="0"/>
              <a:t>contrata  </a:t>
            </a:r>
            <a:r>
              <a:rPr lang="es-CL" sz="2400" dirty="0" smtClean="0"/>
              <a:t>a extranjeros que posean conocimientos específicos o de carácter especial</a:t>
            </a:r>
            <a:r>
              <a:rPr lang="es-CL" sz="2400" dirty="0" smtClean="0"/>
              <a:t>.</a:t>
            </a:r>
            <a:endParaRPr lang="es-C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Los requisitos para ingresar a la administración del Estado son </a:t>
            </a:r>
            <a:r>
              <a:rPr lang="es-CL" sz="2400" dirty="0" smtClean="0"/>
              <a:t>:</a:t>
            </a:r>
          </a:p>
          <a:p>
            <a:endParaRPr lang="es-CL" sz="2400" dirty="0" smtClean="0"/>
          </a:p>
          <a:p>
            <a:r>
              <a:rPr lang="es-CL" sz="2400" dirty="0" smtClean="0"/>
              <a:t>b.- Haber cumplido con la ley de reclutamiento y movilización, cuando fuera procedente.</a:t>
            </a:r>
          </a:p>
          <a:p>
            <a:endParaRPr lang="es-CL" sz="2400" dirty="0" smtClean="0"/>
          </a:p>
          <a:p>
            <a:r>
              <a:rPr lang="es-CL" sz="2400" dirty="0" smtClean="0"/>
              <a:t>c.-Tener salud  compatible con el desempeño del cargo.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Los requisitos para ingresar a la administración del Estado son </a:t>
            </a:r>
            <a:r>
              <a:rPr lang="es-CL" sz="2400" dirty="0" smtClean="0"/>
              <a:t>:</a:t>
            </a:r>
          </a:p>
          <a:p>
            <a:endParaRPr lang="es-CL" sz="2400" dirty="0" smtClean="0"/>
          </a:p>
          <a:p>
            <a:r>
              <a:rPr lang="es-CL" sz="2400" dirty="0" smtClean="0"/>
              <a:t>d.- Haber aprobado la educación básica y poseer el nivel educacional o </a:t>
            </a:r>
            <a:r>
              <a:rPr lang="es-CL" sz="2400" dirty="0" smtClean="0"/>
              <a:t>título </a:t>
            </a:r>
            <a:r>
              <a:rPr lang="es-CL" sz="2400" dirty="0" smtClean="0"/>
              <a:t>profesional o técnico que por la naturaleza  del empleo exija la ley.</a:t>
            </a:r>
          </a:p>
          <a:p>
            <a:endParaRPr lang="es-CL" sz="2400" dirty="0" smtClean="0"/>
          </a:p>
          <a:p>
            <a:r>
              <a:rPr lang="es-CL" sz="2400" dirty="0" smtClean="0"/>
              <a:t>e.-Tener salud  compatible con el desempeño del cargo.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Los requisitos para ingresar a la administración del Estado son :</a:t>
            </a:r>
          </a:p>
          <a:p>
            <a:endParaRPr lang="es-CL" sz="2400" dirty="0" smtClean="0"/>
          </a:p>
          <a:p>
            <a:r>
              <a:rPr lang="es-CL" sz="2400" dirty="0" smtClean="0"/>
              <a:t>f.-No estar inhabilitado para el ejercicio de funciones o cargos publico, ni hallarse condenado por crimen o simple delito.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 fontScale="92500"/>
          </a:bodyPr>
          <a:lstStyle/>
          <a:p>
            <a:r>
              <a:rPr lang="es-CL" sz="2400" dirty="0" smtClean="0"/>
              <a:t>La provisión de los cargos se efectuara mediante nombramiento o promoción.</a:t>
            </a:r>
          </a:p>
          <a:p>
            <a:r>
              <a:rPr lang="es-CL" sz="2400" dirty="0" smtClean="0"/>
              <a:t>El nombramiento o promoción se resolverá por los Ministros,</a:t>
            </a:r>
          </a:p>
          <a:p>
            <a:r>
              <a:rPr lang="es-CL" sz="2400" dirty="0" smtClean="0"/>
              <a:t> Intendentes o Gobernadores, respecto de los empleos de su dependencia , y por los jefes superiores en los servicios públicos regidos por el estatuto administrativo, con excepción del nombramiento en los cargos de la exclusiva confianza del Presidente.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5984" y="1785926"/>
            <a:ext cx="6172200" cy="4517558"/>
          </a:xfrm>
        </p:spPr>
        <p:txBody>
          <a:bodyPr>
            <a:normAutofit lnSpcReduction="10000"/>
          </a:bodyPr>
          <a:lstStyle/>
          <a:p>
            <a:r>
              <a:rPr lang="es-CL" sz="2400" dirty="0" smtClean="0"/>
              <a:t>Cuando no sea posible aplicar la promoción en los cargos de carrera, procederá  aplicar las normas sobre nombramiento.</a:t>
            </a:r>
          </a:p>
          <a:p>
            <a:r>
              <a:rPr lang="es-CL" sz="2400" dirty="0" smtClean="0"/>
              <a:t>En los casos en que se origine la creación de nuevos cargos de </a:t>
            </a:r>
            <a:r>
              <a:rPr lang="es-CL" sz="2400" dirty="0" smtClean="0"/>
              <a:t>carrera, se </a:t>
            </a:r>
            <a:r>
              <a:rPr lang="es-CL" sz="2400" dirty="0" smtClean="0"/>
              <a:t>fijen nuevas plantas de personal que los incluyan o bien se autoricen reestructuraciones o fusiones que den lugar a nuevos cargos de esa naturaleza, la primera provisión de dichos empleos se hará siempre por concurso </a:t>
            </a:r>
            <a:r>
              <a:rPr lang="es-CL" sz="2400" dirty="0" smtClean="0"/>
              <a:t>público.</a:t>
            </a:r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El respectivo nombramiento regirá desde la fecha indicada en el respectivo decreto o resolución o desde que este quede totalmente tramitado  por la </a:t>
            </a:r>
            <a:r>
              <a:rPr lang="es-CL" sz="2400" dirty="0" smtClean="0"/>
              <a:t>C.G.R</a:t>
            </a:r>
            <a:r>
              <a:rPr lang="es-CL" sz="2400" dirty="0" smtClean="0"/>
              <a:t>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El ingreso a los cargos de carrera en calidad de titular se hará por concurso </a:t>
            </a:r>
            <a:r>
              <a:rPr lang="es-CL" sz="2400" dirty="0" smtClean="0"/>
              <a:t>público </a:t>
            </a:r>
            <a:r>
              <a:rPr lang="es-CL" sz="2400" dirty="0" smtClean="0"/>
              <a:t>y  procederá en el ultimo grado  de la planta respectiva, salvo que existan vacantes de grados superiores a este que no hubieran podido proveerse mediante </a:t>
            </a:r>
            <a:r>
              <a:rPr lang="es-CL" sz="2400" dirty="0" smtClean="0"/>
              <a:t>promociones internas.</a:t>
            </a:r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Se prohíbe todo acto de discriminación que se traduzca en exclusiones o preferencias basadas en motivos de raza, color, sexo , edad, estado civil </a:t>
            </a:r>
            <a:r>
              <a:rPr lang="es-CL" sz="2400" dirty="0" smtClean="0"/>
              <a:t>,sindicación</a:t>
            </a:r>
            <a:r>
              <a:rPr lang="es-CL" sz="2400" dirty="0" smtClean="0"/>
              <a:t>, religión, opinión, política, ascendencia nacional u origen social que tengan por objeto anular o </a:t>
            </a:r>
            <a:r>
              <a:rPr lang="es-CL" sz="2400" dirty="0" smtClean="0"/>
              <a:t>alterar </a:t>
            </a:r>
            <a:r>
              <a:rPr lang="es-CL" sz="2400" dirty="0" smtClean="0"/>
              <a:t>la igualdad de oportunidades o trato en el empleo.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Las distinciones, exclusiones o preferencias basadas en las calificaciones exigidas para un empleo determinado no serán consideradas discriminación.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Se entenderá por capacitación el conjunto de actividades permanentes organizadas y sistemáticas destinadas a que los funcionarios desarrollen, complementen, perfeccionen o actualicen los conocimientos y destrezas necesarios para el eficiente desempeño de sus cargos o aptitudes funcionarias.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Existirán tres tipos de actividades de capacitación:</a:t>
            </a:r>
          </a:p>
          <a:p>
            <a:r>
              <a:rPr lang="es-CL" sz="2400" dirty="0" smtClean="0"/>
              <a:t>a.- Capacitación para promoción que corresponde a aquella que habilita a los  funcionarios para asumir cargos superiores .</a:t>
            </a:r>
          </a:p>
          <a:p>
            <a:r>
              <a:rPr lang="es-CL" sz="2400" dirty="0" smtClean="0"/>
              <a:t>b- </a:t>
            </a:r>
            <a:r>
              <a:rPr lang="es-CL" sz="2400" dirty="0" smtClean="0"/>
              <a:t>La capacitación para perfeccionamiento, que tiene por objeto mejorar el desempeño del funcionario en el cargo que actualmente ocupa.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c.-La </a:t>
            </a:r>
            <a:r>
              <a:rPr lang="es-CL" sz="2400" dirty="0" smtClean="0"/>
              <a:t>capacitación voluntaria, que corresponde a aquella de interés para la institución, y que no esta ligada a un cargo determinado, ni es habilitante para el ascenso.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En los casos en que la capacitación impida al funcionario desempeñar las labores de su cargo, conservara este el derecho a percibir las remuneraciones correspondientes.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Los estudios de educación básica, media o superior y los cursos de post-grado conducentes a la obtención de un grado académico, no se consideraran actividades de capacitación y de responsabilidad institucional.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En el caso de asistencia a cursos obligatorios fuera de la jornada ordinaria de trabajo, dará derecho aun descanso  complementario igual al tiempo efectivo de asistencia a clases.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Los funcionarios seleccionados para seguir cursos de capacitación tendrán la obligación de asistir a estos , desde  el momento en que hayan sido seleccionados, y los resultados obtenidos deberán ser considerados en sus respectivas calificaciones.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El sistema de calificaciones tendrá  por objeto evaluar el desempeño  y las aptitudes de cada funcionario, atendidas las exigencias y características de su cargo , y servirá de base para la promoción , los estímulos y la eliminación del servicio.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412776"/>
            <a:ext cx="6172200" cy="4962146"/>
          </a:xfrm>
        </p:spPr>
        <p:txBody>
          <a:bodyPr>
            <a:normAutofit fontScale="92500" lnSpcReduction="10000"/>
          </a:bodyPr>
          <a:lstStyle/>
          <a:p>
            <a:r>
              <a:rPr lang="es-CL" sz="2400" dirty="0" smtClean="0"/>
              <a:t>Todos los funcionarios, incluido el personal a contrata, deben ser calificados anualmente , en alguna de las siguientes listas</a:t>
            </a:r>
            <a:r>
              <a:rPr lang="es-CL" sz="2400" dirty="0" smtClean="0"/>
              <a:t>:</a:t>
            </a:r>
          </a:p>
          <a:p>
            <a:endParaRPr lang="es-CL" sz="2400" dirty="0" smtClean="0"/>
          </a:p>
          <a:p>
            <a:r>
              <a:rPr lang="es-CL" sz="2400" dirty="0" smtClean="0"/>
              <a:t> </a:t>
            </a:r>
            <a:r>
              <a:rPr lang="es-CL" sz="2400" dirty="0" smtClean="0"/>
              <a:t>Lista 1, de </a:t>
            </a:r>
            <a:r>
              <a:rPr lang="es-CL" sz="2400" dirty="0" smtClean="0"/>
              <a:t>distinción. </a:t>
            </a:r>
          </a:p>
          <a:p>
            <a:r>
              <a:rPr lang="es-CL" sz="2400" dirty="0" smtClean="0"/>
              <a:t> </a:t>
            </a:r>
            <a:r>
              <a:rPr lang="es-CL" sz="2400" dirty="0" smtClean="0"/>
              <a:t>Lista 2, buena </a:t>
            </a:r>
            <a:r>
              <a:rPr lang="es-CL" sz="2400" dirty="0" smtClean="0"/>
              <a:t>.</a:t>
            </a:r>
          </a:p>
          <a:p>
            <a:r>
              <a:rPr lang="es-CL" sz="2400" dirty="0"/>
              <a:t> </a:t>
            </a:r>
            <a:r>
              <a:rPr lang="es-CL" sz="2400" dirty="0" smtClean="0"/>
              <a:t>Lista </a:t>
            </a:r>
            <a:r>
              <a:rPr lang="es-CL" sz="2400" dirty="0" smtClean="0"/>
              <a:t>tres, condicional </a:t>
            </a:r>
            <a:endParaRPr lang="es-CL" sz="2400" dirty="0" smtClean="0"/>
          </a:p>
          <a:p>
            <a:r>
              <a:rPr lang="es-CL" sz="2400" dirty="0" smtClean="0"/>
              <a:t> </a:t>
            </a:r>
            <a:r>
              <a:rPr lang="es-CL" sz="2400" dirty="0" smtClean="0"/>
              <a:t>Lista 4 , de eliminación</a:t>
            </a:r>
            <a:r>
              <a:rPr lang="es-CL" sz="2400" dirty="0" smtClean="0"/>
              <a:t>.</a:t>
            </a:r>
          </a:p>
          <a:p>
            <a:endParaRPr lang="es-CL" sz="2400" dirty="0" smtClean="0"/>
          </a:p>
          <a:p>
            <a:r>
              <a:rPr lang="es-CL" sz="2400" dirty="0" smtClean="0"/>
              <a:t>El jefe superior de la institución será personalmente responsable del cumplimiento de este deber.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No serán calificados  el Jefe Suprior de la Institución, su subrogante legal, los miembros de la junta calificadora central y los delegados del </a:t>
            </a:r>
            <a:r>
              <a:rPr lang="es-CL" sz="2400" dirty="0" smtClean="0"/>
              <a:t>personal </a:t>
            </a:r>
            <a:r>
              <a:rPr lang="es-CL" sz="2400" dirty="0" smtClean="0"/>
              <a:t>, quienes conservaran la calificación del año anterior, cuando corresponda.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La junta calificadora será presidida por el funcionario de </a:t>
            </a:r>
            <a:r>
              <a:rPr lang="es-CL" sz="2400" dirty="0" smtClean="0"/>
              <a:t>más </a:t>
            </a:r>
            <a:r>
              <a:rPr lang="es-CL" sz="2400" dirty="0" smtClean="0"/>
              <a:t>alta graduación o nivel jerárquico que la integre.</a:t>
            </a:r>
          </a:p>
          <a:p>
            <a:endParaRPr lang="es-CL" sz="2400" dirty="0" smtClean="0"/>
          </a:p>
          <a:p>
            <a:r>
              <a:rPr lang="es-CL" sz="2400" dirty="0" smtClean="0"/>
              <a:t>La calificación  evaluara los doce meses de desempeño funcionario comprendidos entre el primero de septiembre de un año y el 31 de Agosto del año siguiente.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No serán calificados los funcionarios que por cualquier motivo hubieren desempeñado efectivamente sus funciones por un lapso inferior a seis meses, ya sea en forma continua o discontinua dentro del respectivo periodo de calificaciones, caso en el cual conservaran la calificación obtenida en el año anterior.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Son anotaciones de </a:t>
            </a:r>
            <a:r>
              <a:rPr lang="es-CL" sz="2400" dirty="0" smtClean="0"/>
              <a:t>mérito todas  </a:t>
            </a:r>
            <a:r>
              <a:rPr lang="es-CL" sz="2400" dirty="0" smtClean="0"/>
              <a:t>aquellas destinadas a dejar constancia de cualquier acción del empleado que implique una conducta o desempeño funcionario destacado.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Son anotaciones de </a:t>
            </a:r>
            <a:r>
              <a:rPr lang="es-CL" sz="2400" dirty="0" smtClean="0"/>
              <a:t>demérito </a:t>
            </a:r>
            <a:r>
              <a:rPr lang="es-CL" sz="2400" dirty="0" smtClean="0"/>
              <a:t>aquellas destinadas a dejar constancia de cualquier acción u omisión del empleado que implique una conducta o desempeño funcionario reprochable.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Cualquier tipo de anotación deberá solo referirse al </a:t>
            </a:r>
            <a:r>
              <a:rPr lang="es-CL" sz="2400" dirty="0" smtClean="0"/>
              <a:t>período </a:t>
            </a:r>
            <a:r>
              <a:rPr lang="es-CL" sz="2400" dirty="0" smtClean="0"/>
              <a:t>que se califica , y serán realizadas por la unidad encargada de personal a petición escrita formulada por jefe directo del funcionario aludido.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El funcionario asimismo podrá solicitar  a su jefe directo que se efectúen las anotaciones de </a:t>
            </a:r>
            <a:r>
              <a:rPr lang="es-CL" sz="2400" dirty="0" smtClean="0"/>
              <a:t>mérito </a:t>
            </a:r>
            <a:r>
              <a:rPr lang="es-CL" sz="2400" dirty="0" smtClean="0"/>
              <a:t>que a su juicio sean procedentes .</a:t>
            </a:r>
          </a:p>
          <a:p>
            <a:r>
              <a:rPr lang="es-CL" sz="2400" dirty="0" smtClean="0"/>
              <a:t>Como asimismo podrá requerir que se deje sin efecto la anotación de </a:t>
            </a:r>
            <a:r>
              <a:rPr lang="es-CL" sz="2400" dirty="0" smtClean="0"/>
              <a:t>demérito </a:t>
            </a:r>
            <a:r>
              <a:rPr lang="es-CL" sz="2400" dirty="0" smtClean="0"/>
              <a:t>o que se deje clara constancia de las circunstancias atenuantes que concurran en cada </a:t>
            </a:r>
            <a:r>
              <a:rPr lang="es-CL" sz="2400" dirty="0" smtClean="0"/>
              <a:t>caso.</a:t>
            </a:r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En el caso que el jefe directo rechazare las solicitudes formuladas por el funcionario, deberá dejarse constancia de los fundamentos de su rechazo, debiendo agregarse a la respectiva hoja de vida tales solicitudes.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Aquel funcionario calificado por resolución ejecutoriada en lista 4 o por dos años consecutivos </a:t>
            </a:r>
            <a:r>
              <a:rPr lang="es-CL" sz="2400" dirty="0" smtClean="0"/>
              <a:t> </a:t>
            </a:r>
            <a:r>
              <a:rPr lang="es-CL" sz="2400" dirty="0" smtClean="0"/>
              <a:t>en lista tres, deberá retirarse del servicio dentro de los 15 días hábiles siguientes al </a:t>
            </a:r>
            <a:r>
              <a:rPr lang="es-CL" sz="2400" dirty="0" smtClean="0"/>
              <a:t>término </a:t>
            </a:r>
            <a:r>
              <a:rPr lang="es-CL" sz="2400" dirty="0" smtClean="0"/>
              <a:t>del proceso de calificación. Si así no lo hiciere se le declarara vacante el empleo a contar desde el día siguiente a esa fecha. 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Con el resultado de las calificaciones ejecutoriadas, las instituciones confeccionaran un escalafón disponiendo a los funcionarios de cada grado de la respectiva planta en orden decreciente en conformidad al puntaje obtenido.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428604"/>
            <a:ext cx="6172200" cy="714380"/>
          </a:xfrm>
        </p:spPr>
        <p:txBody>
          <a:bodyPr/>
          <a:lstStyle/>
          <a:p>
            <a:r>
              <a:rPr lang="es-CL" dirty="0" smtClean="0"/>
              <a:t>Estatuto Administrativo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6000" y="1857364"/>
            <a:ext cx="6172200" cy="4517558"/>
          </a:xfrm>
        </p:spPr>
        <p:txBody>
          <a:bodyPr>
            <a:normAutofit/>
          </a:bodyPr>
          <a:lstStyle/>
          <a:p>
            <a:r>
              <a:rPr lang="es-CL" sz="2400" dirty="0" smtClean="0"/>
              <a:t>                        </a:t>
            </a:r>
          </a:p>
          <a:p>
            <a:endParaRPr lang="es-CL" sz="2400" dirty="0"/>
          </a:p>
          <a:p>
            <a:endParaRPr lang="es-CL" sz="2400" dirty="0" smtClean="0"/>
          </a:p>
          <a:p>
            <a:endParaRPr lang="es-CL" sz="2400" dirty="0"/>
          </a:p>
          <a:p>
            <a:r>
              <a:rPr lang="es-CL" sz="2400" smtClean="0"/>
              <a:t>                         FIN.</a:t>
            </a:r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irador">
  <a:themeElements>
    <a:clrScheme name="Mirador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Mirador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irador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973</TotalTime>
  <Words>2450</Words>
  <Application>Microsoft Office PowerPoint</Application>
  <PresentationFormat>Presentación en pantalla (4:3)</PresentationFormat>
  <Paragraphs>286</Paragraphs>
  <Slides>60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60</vt:i4>
      </vt:variant>
    </vt:vector>
  </HeadingPairs>
  <TitlesOfParts>
    <vt:vector size="64" baseType="lpstr">
      <vt:lpstr>Century Schoolbook</vt:lpstr>
      <vt:lpstr>Wingdings</vt:lpstr>
      <vt:lpstr>Wingdings 2</vt:lpstr>
      <vt:lpstr>Mirador</vt:lpstr>
      <vt:lpstr>UNIDAD TEMATICA CUATRO REGIMEN JURIDICO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  <vt:lpstr>Estatuto Administrativo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UNIDAD TEMATICA DOS EL PODER EJECUTIVO</dc:title>
  <dc:creator>casa</dc:creator>
  <cp:lastModifiedBy>Norman Rodriguez Ortega</cp:lastModifiedBy>
  <cp:revision>148</cp:revision>
  <dcterms:created xsi:type="dcterms:W3CDTF">2014-03-27T13:54:37Z</dcterms:created>
  <dcterms:modified xsi:type="dcterms:W3CDTF">2020-04-22T17:01:26Z</dcterms:modified>
</cp:coreProperties>
</file>