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5" r:id="rId2"/>
    <p:sldId id="293" r:id="rId3"/>
    <p:sldId id="266" r:id="rId4"/>
    <p:sldId id="288" r:id="rId5"/>
    <p:sldId id="287" r:id="rId6"/>
    <p:sldId id="289" r:id="rId7"/>
    <p:sldId id="267" r:id="rId8"/>
    <p:sldId id="290" r:id="rId9"/>
    <p:sldId id="273" r:id="rId10"/>
    <p:sldId id="274" r:id="rId11"/>
    <p:sldId id="272" r:id="rId12"/>
    <p:sldId id="268" r:id="rId13"/>
    <p:sldId id="303" r:id="rId14"/>
    <p:sldId id="295" r:id="rId15"/>
    <p:sldId id="256" r:id="rId16"/>
    <p:sldId id="300" r:id="rId17"/>
    <p:sldId id="258" r:id="rId18"/>
    <p:sldId id="281" r:id="rId19"/>
    <p:sldId id="297" r:id="rId20"/>
    <p:sldId id="280" r:id="rId21"/>
    <p:sldId id="301" r:id="rId22"/>
    <p:sldId id="260" r:id="rId23"/>
    <p:sldId id="277" r:id="rId24"/>
    <p:sldId id="276" r:id="rId25"/>
    <p:sldId id="304" r:id="rId26"/>
    <p:sldId id="302" r:id="rId27"/>
    <p:sldId id="279" r:id="rId28"/>
    <p:sldId id="285" r:id="rId29"/>
    <p:sldId id="283" r:id="rId30"/>
    <p:sldId id="286" r:id="rId31"/>
    <p:sldId id="298" r:id="rId32"/>
    <p:sldId id="284" r:id="rId33"/>
    <p:sldId id="282" r:id="rId34"/>
    <p:sldId id="299" r:id="rId35"/>
  </p:sldIdLst>
  <p:sldSz cx="9144000" cy="5715000" type="screen16x1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4D4D4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1188" y="52"/>
      </p:cViewPr>
      <p:guideLst>
        <p:guide orient="horz" pos="2160"/>
        <p:guide pos="2880"/>
        <p:guide orient="horz" pos="18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F1B89-56FA-467A-9EC9-6ED05C0BE899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7965B-CB8E-44C5-9F42-B488494C49F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bg1"/>
                </a:solidFill>
              </a:rPr>
              <a:t>FUNDAMENTOS NAVALES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NOCIONES SOBRE MORAL NAVAL/VIRTUDES Y LA ORDENANZA DE LA ARMADA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15292"/>
            <a:ext cx="9153085" cy="6780063"/>
          </a:xfrm>
          <a:prstGeom prst="rect">
            <a:avLst/>
          </a:prstGeom>
        </p:spPr>
      </p:pic>
      <p:sp>
        <p:nvSpPr>
          <p:cNvPr id="7" name="Marcador de número de diapositiva 3"/>
          <p:cNvSpPr txBox="1">
            <a:spLocks/>
          </p:cNvSpPr>
          <p:nvPr/>
        </p:nvSpPr>
        <p:spPr>
          <a:xfrm>
            <a:off x="7956720" y="4892147"/>
            <a:ext cx="413375" cy="314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8" name="Rectángulo 7"/>
          <p:cNvSpPr/>
          <p:nvPr/>
        </p:nvSpPr>
        <p:spPr>
          <a:xfrm>
            <a:off x="54109" y="447021"/>
            <a:ext cx="83263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344771" y="3750475"/>
            <a:ext cx="6454459" cy="923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UNIFORMES NAVALES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ítulo 1"/>
          <p:cNvSpPr txBox="1">
            <a:spLocks/>
          </p:cNvSpPr>
          <p:nvPr/>
        </p:nvSpPr>
        <p:spPr>
          <a:xfrm>
            <a:off x="2108710" y="1777380"/>
            <a:ext cx="4926579" cy="952500"/>
          </a:xfrm>
          <a:prstGeom prst="rect">
            <a:avLst/>
          </a:prstGeom>
          <a:ln w="76200"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072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6429020" y="63725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1" t="641" r="16689" b="-641"/>
          <a:stretch/>
        </p:blipFill>
        <p:spPr>
          <a:xfrm>
            <a:off x="3729696" y="1717373"/>
            <a:ext cx="4585470" cy="3780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3500429" y="1071550"/>
            <a:ext cx="2500330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PARADA AZUL 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131840" y="4274119"/>
            <a:ext cx="2214578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</a:t>
            </a:r>
          </a:p>
          <a:p>
            <a:r>
              <a:rPr lang="es-ES" sz="1600" dirty="0"/>
              <a:t>21 de Mayo</a:t>
            </a:r>
          </a:p>
          <a:p>
            <a:r>
              <a:rPr lang="es-ES" sz="1600" dirty="0"/>
              <a:t>18 de septiembre</a:t>
            </a:r>
          </a:p>
          <a:p>
            <a:r>
              <a:rPr lang="es-ES" sz="1600" dirty="0"/>
              <a:t>Visita SEPRE</a:t>
            </a:r>
          </a:p>
          <a:p>
            <a:r>
              <a:rPr lang="es-ES" sz="1600" dirty="0"/>
              <a:t>Matrimonio (Novio)</a:t>
            </a:r>
            <a:endParaRPr lang="es-CL" sz="1600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4C2B78D-1548-0FDB-925F-DF2579B12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45" y="913749"/>
            <a:ext cx="2381250" cy="4038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6429020" y="63725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2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6" r="21112"/>
          <a:stretch>
            <a:fillRect/>
          </a:stretch>
        </p:blipFill>
        <p:spPr>
          <a:xfrm>
            <a:off x="1714480" y="1597360"/>
            <a:ext cx="3571900" cy="33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2928926" y="773892"/>
            <a:ext cx="2500330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PARADA BLANCO</a:t>
            </a:r>
          </a:p>
        </p:txBody>
      </p:sp>
    </p:spTree>
    <p:extLst>
      <p:ext uri="{BB962C8B-B14F-4D97-AF65-F5344CB8AC3E}">
        <p14:creationId xmlns:p14="http://schemas.microsoft.com/office/powerpoint/2010/main" val="1075137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10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86" t="25199" r="11016" b="-399"/>
          <a:stretch/>
        </p:blipFill>
        <p:spPr>
          <a:xfrm>
            <a:off x="700473" y="1775420"/>
            <a:ext cx="3655503" cy="3895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9 CuadroTexto"/>
          <p:cNvSpPr txBox="1"/>
          <p:nvPr/>
        </p:nvSpPr>
        <p:spPr>
          <a:xfrm flipH="1">
            <a:off x="1472050" y="891731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  <a:p>
            <a:pPr algn="ctr"/>
            <a:r>
              <a:rPr lang="es-CL" dirty="0">
                <a:latin typeface="Arial Black" pitchFamily="34" charset="0"/>
              </a:rPr>
              <a:t>CON SABLE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932040" y="1556730"/>
            <a:ext cx="3571900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</a:t>
            </a:r>
          </a:p>
          <a:p>
            <a:r>
              <a:rPr lang="es-ES" sz="1600" dirty="0"/>
              <a:t>Visita SEPRE</a:t>
            </a:r>
          </a:p>
          <a:p>
            <a:r>
              <a:rPr lang="es-ES" sz="1600" dirty="0"/>
              <a:t>Cambio de mando unidad o repartición</a:t>
            </a:r>
          </a:p>
          <a:p>
            <a:r>
              <a:rPr lang="es-ES" sz="1600" dirty="0"/>
              <a:t>Matrimonio (invitado, arco de espada)</a:t>
            </a:r>
            <a:endParaRPr lang="es-CL" sz="1600" dirty="0"/>
          </a:p>
        </p:txBody>
      </p:sp>
      <p:pic>
        <p:nvPicPr>
          <p:cNvPr id="12" name="11 Imagen" descr="4-4.jpg"/>
          <p:cNvPicPr>
            <a:picLocks noChangeAspect="1"/>
          </p:cNvPicPr>
          <p:nvPr/>
        </p:nvPicPr>
        <p:blipFill rotWithShape="1">
          <a:blip r:embed="rId4"/>
          <a:srcRect l="2965" r="11061"/>
          <a:stretch/>
        </p:blipFill>
        <p:spPr>
          <a:xfrm>
            <a:off x="4615321" y="2785492"/>
            <a:ext cx="4176464" cy="266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18062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9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0" y="1785930"/>
            <a:ext cx="5533206" cy="3074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9 CuadroTexto"/>
          <p:cNvSpPr txBox="1"/>
          <p:nvPr/>
        </p:nvSpPr>
        <p:spPr>
          <a:xfrm flipH="1">
            <a:off x="2428861" y="833424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BLANCO</a:t>
            </a:r>
          </a:p>
          <a:p>
            <a:pPr algn="ctr"/>
            <a:r>
              <a:rPr lang="es-CL" dirty="0">
                <a:latin typeface="Arial Black" pitchFamily="34" charset="0"/>
              </a:rPr>
              <a:t>CON SABLE</a:t>
            </a:r>
          </a:p>
        </p:txBody>
      </p:sp>
    </p:spTree>
    <p:extLst>
      <p:ext uri="{BB962C8B-B14F-4D97-AF65-F5344CB8AC3E}">
        <p14:creationId xmlns:p14="http://schemas.microsoft.com/office/powerpoint/2010/main" val="1826629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697260"/>
            <a:ext cx="2345264" cy="40379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CuadroTexto"/>
          <p:cNvSpPr txBox="1"/>
          <p:nvPr/>
        </p:nvSpPr>
        <p:spPr>
          <a:xfrm flipH="1">
            <a:off x="2940896" y="759976"/>
            <a:ext cx="2855239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155748" y="3577580"/>
            <a:ext cx="2686731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Visita de CJA, autoridades o Mando.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Guardia (Con tiros)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Funerales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Franco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Matrimonio (no participa en arco de espada)</a:t>
            </a:r>
            <a:endParaRPr lang="es-CL" sz="16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r="2385"/>
          <a:stretch/>
        </p:blipFill>
        <p:spPr>
          <a:xfrm>
            <a:off x="4860032" y="1417340"/>
            <a:ext cx="4176464" cy="3433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12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r="31101"/>
          <a:stretch/>
        </p:blipFill>
        <p:spPr>
          <a:xfrm>
            <a:off x="428597" y="1250145"/>
            <a:ext cx="2079045" cy="3482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657367"/>
            <a:ext cx="2475844" cy="363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10 CuadroTexto"/>
          <p:cNvSpPr txBox="1"/>
          <p:nvPr/>
        </p:nvSpPr>
        <p:spPr>
          <a:xfrm flipH="1">
            <a:off x="2714613" y="833423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BLANCO</a:t>
            </a:r>
          </a:p>
        </p:txBody>
      </p:sp>
    </p:spTree>
    <p:extLst>
      <p:ext uri="{BB962C8B-B14F-4D97-AF65-F5344CB8AC3E}">
        <p14:creationId xmlns:p14="http://schemas.microsoft.com/office/powerpoint/2010/main" val="436637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6"/>
            <a:ext cx="3426382" cy="4649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289602" y="476233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14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CuadroTexto"/>
          <p:cNvSpPr txBox="1"/>
          <p:nvPr/>
        </p:nvSpPr>
        <p:spPr>
          <a:xfrm flipH="1">
            <a:off x="5214943" y="1726399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CON CASACA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74511"/>
            <a:ext cx="5364584" cy="2980324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2" y="1309677"/>
            <a:ext cx="2746931" cy="4118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588224" y="790652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16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8 CuadroTexto"/>
          <p:cNvSpPr txBox="1"/>
          <p:nvPr/>
        </p:nvSpPr>
        <p:spPr>
          <a:xfrm flipH="1">
            <a:off x="3071803" y="892955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DE VERANO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841" y="1383843"/>
            <a:ext cx="2457888" cy="37798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6493984" y="796644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15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" t="-1622" r="3853" b="16111"/>
          <a:stretch/>
        </p:blipFill>
        <p:spPr>
          <a:xfrm>
            <a:off x="3143240" y="1726398"/>
            <a:ext cx="5626968" cy="3163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3214679" y="1131082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TROPICAL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7" y="1547804"/>
            <a:ext cx="2296203" cy="3660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11064" y="654828"/>
            <a:ext cx="443294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COMPLEMENTARIAS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458" name="Picture 2" descr="27&#10;OFICIALES&#10;Uniforme Naval&#10;Tenida N° 53 Capa&#10;OFICIAL MASCULINO:&#10;Para asistir a ceremonias o&#10;recepciones y las condiciones..."/>
          <p:cNvPicPr>
            <a:picLocks noChangeAspect="1" noChangeArrowheads="1"/>
          </p:cNvPicPr>
          <p:nvPr/>
        </p:nvPicPr>
        <p:blipFill>
          <a:blip r:embed="rId4"/>
          <a:srcRect t="16265" r="32993"/>
          <a:stretch>
            <a:fillRect/>
          </a:stretch>
        </p:blipFill>
        <p:spPr bwMode="auto">
          <a:xfrm>
            <a:off x="1000100" y="1369208"/>
            <a:ext cx="2885520" cy="39092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7572396" y="2357434"/>
            <a:ext cx="104689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TENIDAS</a:t>
            </a:r>
            <a:r>
              <a:rPr lang="es-ES" dirty="0"/>
              <a:t> </a:t>
            </a:r>
          </a:p>
          <a:p>
            <a:pPr algn="ctr"/>
            <a:r>
              <a:rPr lang="es-ES" dirty="0"/>
              <a:t>Nº 1</a:t>
            </a:r>
          </a:p>
          <a:p>
            <a:pPr algn="ctr"/>
            <a:r>
              <a:rPr lang="es-ES" dirty="0"/>
              <a:t>Nº 10</a:t>
            </a:r>
          </a:p>
          <a:p>
            <a:pPr algn="ctr"/>
            <a:r>
              <a:rPr lang="es-ES" dirty="0"/>
              <a:t>Nº 11</a:t>
            </a:r>
            <a:endParaRPr lang="es-CL" dirty="0"/>
          </a:p>
        </p:txBody>
      </p:sp>
      <p:sp>
        <p:nvSpPr>
          <p:cNvPr id="11" name="10 CuadroTexto"/>
          <p:cNvSpPr txBox="1"/>
          <p:nvPr/>
        </p:nvSpPr>
        <p:spPr>
          <a:xfrm>
            <a:off x="4357686" y="4214822"/>
            <a:ext cx="94109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</a:t>
            </a:r>
            <a:r>
              <a:rPr lang="es-ES" dirty="0"/>
              <a:t> </a:t>
            </a:r>
          </a:p>
          <a:p>
            <a:pPr algn="ctr"/>
            <a:r>
              <a:rPr lang="es-ES" dirty="0"/>
              <a:t>Nº 14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00034" y="3286128"/>
            <a:ext cx="99399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TENIDAS</a:t>
            </a:r>
            <a:endParaRPr lang="es-ES" dirty="0"/>
          </a:p>
          <a:p>
            <a:pPr algn="ctr"/>
            <a:r>
              <a:rPr lang="es-ES" dirty="0"/>
              <a:t>Nº 11</a:t>
            </a:r>
          </a:p>
          <a:p>
            <a:pPr algn="ctr"/>
            <a:r>
              <a:rPr lang="es-ES" dirty="0"/>
              <a:t>Nº 14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14282" y="1928806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Impermeable 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7000892" y="1857368"/>
            <a:ext cx="852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Capote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4000496" y="2143120"/>
            <a:ext cx="1216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Chaquetón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211064" y="654828"/>
            <a:ext cx="2800960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Uso de Palas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12 CuadroTexto"/>
          <p:cNvSpPr txBox="1"/>
          <p:nvPr/>
        </p:nvSpPr>
        <p:spPr>
          <a:xfrm>
            <a:off x="1562458" y="1928806"/>
            <a:ext cx="2073438" cy="30008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dirty="0"/>
              <a:t>PALAS DURAS</a:t>
            </a:r>
          </a:p>
          <a:p>
            <a:pPr>
              <a:lnSpc>
                <a:spcPct val="150000"/>
              </a:lnSpc>
            </a:pP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Capote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Chaquetón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2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9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12</a:t>
            </a:r>
          </a:p>
        </p:txBody>
      </p:sp>
      <p:sp>
        <p:nvSpPr>
          <p:cNvPr id="16" name="12 CuadroTexto"/>
          <p:cNvSpPr txBox="1"/>
          <p:nvPr/>
        </p:nvSpPr>
        <p:spPr>
          <a:xfrm>
            <a:off x="5148064" y="1643054"/>
            <a:ext cx="2252733" cy="38318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dirty="0"/>
              <a:t>PALAS BLANDAS</a:t>
            </a:r>
          </a:p>
          <a:p>
            <a:pPr>
              <a:lnSpc>
                <a:spcPct val="150000"/>
              </a:lnSpc>
            </a:pP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14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15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Tenida 16</a:t>
            </a: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Impermeable</a:t>
            </a: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Parka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Tenida de combate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Polar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35417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ítulo 1"/>
          <p:cNvSpPr txBox="1">
            <a:spLocks/>
          </p:cNvSpPr>
          <p:nvPr/>
        </p:nvSpPr>
        <p:spPr>
          <a:xfrm>
            <a:off x="2108710" y="1777380"/>
            <a:ext cx="4926579" cy="952500"/>
          </a:xfrm>
          <a:prstGeom prst="rect">
            <a:avLst/>
          </a:prstGeom>
          <a:ln w="76200"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GENTE DE MAR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397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2622" y="735509"/>
            <a:ext cx="3597686" cy="52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4522" y="735509"/>
            <a:ext cx="1872208" cy="491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0960" y="772905"/>
            <a:ext cx="2197545" cy="4894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142844" y="595297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/>
          <p:nvPr/>
        </p:nvSpPr>
        <p:spPr>
          <a:xfrm flipH="1">
            <a:off x="2214547" y="595296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28596" y="571484"/>
            <a:ext cx="1714512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2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/>
          <p:nvPr/>
        </p:nvSpPr>
        <p:spPr>
          <a:xfrm flipH="1">
            <a:off x="2214547" y="595296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  <p:pic>
        <p:nvPicPr>
          <p:cNvPr id="5" name="Picture 2" descr="Imagen foto_00000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7" y="1714492"/>
            <a:ext cx="2095515" cy="3143272"/>
          </a:xfrm>
          <a:prstGeom prst="rect">
            <a:avLst/>
          </a:prstGeom>
          <a:noFill/>
        </p:spPr>
      </p:pic>
      <p:pic>
        <p:nvPicPr>
          <p:cNvPr id="14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4" t="17240" r="50987"/>
          <a:stretch/>
        </p:blipFill>
        <p:spPr>
          <a:xfrm>
            <a:off x="1285852" y="1500178"/>
            <a:ext cx="1941344" cy="398479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588566" y="3368786"/>
            <a:ext cx="207505" cy="428628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654828"/>
            <a:ext cx="3702058" cy="5369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659669" y="796644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14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11 CuadroTexto"/>
          <p:cNvSpPr txBox="1"/>
          <p:nvPr/>
        </p:nvSpPr>
        <p:spPr>
          <a:xfrm flipH="1">
            <a:off x="571473" y="1904994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CON CASACA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30" y="1799485"/>
            <a:ext cx="2857520" cy="346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r="29412"/>
          <a:stretch>
            <a:fillRect/>
          </a:stretch>
        </p:blipFill>
        <p:spPr bwMode="auto">
          <a:xfrm>
            <a:off x="3328950" y="664328"/>
            <a:ext cx="2571768" cy="4889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107504" y="743423"/>
            <a:ext cx="3708066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21, 22 y 24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41" t="12201" r="34880" b="8421"/>
          <a:stretch/>
        </p:blipFill>
        <p:spPr>
          <a:xfrm>
            <a:off x="6182278" y="765582"/>
            <a:ext cx="2304256" cy="4536504"/>
          </a:xfrm>
          <a:prstGeom prst="rect">
            <a:avLst/>
          </a:prstGeom>
        </p:spPr>
      </p:pic>
      <p:sp>
        <p:nvSpPr>
          <p:cNvPr id="3" name="AutoShape 2" descr="33 ideas de Chilean Navy/ Armada de Chile en 2026 | armada, escuela naval, 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1" y="435600"/>
            <a:ext cx="3495675" cy="4876800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755576" y="826704"/>
            <a:ext cx="2304256" cy="4729708"/>
            <a:chOff x="755576" y="826704"/>
            <a:chExt cx="2304256" cy="4729708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34" t="17240" r="50987"/>
            <a:stretch/>
          </p:blipFill>
          <p:spPr>
            <a:xfrm>
              <a:off x="755576" y="826704"/>
              <a:ext cx="2304256" cy="4729708"/>
            </a:xfrm>
            <a:prstGeom prst="rect">
              <a:avLst/>
            </a:prstGeom>
          </p:spPr>
        </p:pic>
        <p:sp>
          <p:nvSpPr>
            <p:cNvPr id="10" name="9 Rectángulo"/>
            <p:cNvSpPr/>
            <p:nvPr/>
          </p:nvSpPr>
          <p:spPr>
            <a:xfrm>
              <a:off x="2285984" y="3000376"/>
              <a:ext cx="285752" cy="57150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968494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62538" y="849205"/>
            <a:ext cx="2331087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GRADOS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11 Grupo"/>
          <p:cNvGrpSpPr/>
          <p:nvPr/>
        </p:nvGrpSpPr>
        <p:grpSpPr>
          <a:xfrm>
            <a:off x="3286116" y="1928806"/>
            <a:ext cx="4150451" cy="2031325"/>
            <a:chOff x="2339752" y="1846556"/>
            <a:chExt cx="4150451" cy="2031325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3"/>
            <a:srcRect l="11511" t="64498" r="59621" b="23926"/>
            <a:stretch/>
          </p:blipFill>
          <p:spPr bwMode="auto">
            <a:xfrm>
              <a:off x="2339752" y="1957401"/>
              <a:ext cx="4150451" cy="1810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3 CuadroTexto"/>
            <p:cNvSpPr txBox="1"/>
            <p:nvPr/>
          </p:nvSpPr>
          <p:spPr>
            <a:xfrm>
              <a:off x="2627785" y="1846556"/>
              <a:ext cx="3862417" cy="2031325"/>
            </a:xfrm>
            <a:prstGeom prst="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/>
                <a:t>Bocamanga</a:t>
              </a:r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CL" dirty="0"/>
            </a:p>
          </p:txBody>
        </p:sp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3794" y="721360"/>
            <a:ext cx="1297362" cy="31600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10 CuadroTexto"/>
          <p:cNvSpPr txBox="1"/>
          <p:nvPr/>
        </p:nvSpPr>
        <p:spPr>
          <a:xfrm>
            <a:off x="214282" y="1785930"/>
            <a:ext cx="321113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Especialidades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195019" y="3767455"/>
            <a:ext cx="9131943" cy="1868359"/>
            <a:chOff x="195019" y="3767455"/>
            <a:chExt cx="9131943" cy="1868359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 rotWithShape="1">
            <a:blip r:embed="rId3"/>
            <a:srcRect l="38464" t="64498" b="23926"/>
            <a:stretch/>
          </p:blipFill>
          <p:spPr bwMode="auto">
            <a:xfrm>
              <a:off x="195019" y="3767455"/>
              <a:ext cx="9131943" cy="1868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" name="12 CuadroTexto"/>
            <p:cNvSpPr txBox="1"/>
            <p:nvPr/>
          </p:nvSpPr>
          <p:spPr>
            <a:xfrm>
              <a:off x="714348" y="3857632"/>
              <a:ext cx="16284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/>
                <a:t>Brazo izquierdo</a:t>
              </a:r>
            </a:p>
          </p:txBody>
        </p:sp>
      </p:grpSp>
      <p:pic>
        <p:nvPicPr>
          <p:cNvPr id="15" name="Imagen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9"/>
          <a:stretch/>
        </p:blipFill>
        <p:spPr>
          <a:xfrm>
            <a:off x="3583326" y="907942"/>
            <a:ext cx="3724978" cy="277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15 CuadroTexto"/>
          <p:cNvSpPr txBox="1"/>
          <p:nvPr/>
        </p:nvSpPr>
        <p:spPr>
          <a:xfrm>
            <a:off x="6929454" y="5095228"/>
            <a:ext cx="2936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/>
              <a:t>1°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7643834" y="5143516"/>
            <a:ext cx="840295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000" b="1" dirty="0"/>
              <a:t>Marinero </a:t>
            </a:r>
            <a:br>
              <a:rPr lang="es-CL" sz="1000" b="1" dirty="0"/>
            </a:br>
            <a:r>
              <a:rPr lang="es-CL" sz="1000" b="1" dirty="0"/>
              <a:t>Profesional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571472" y="1000112"/>
            <a:ext cx="357014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Años de servicio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4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24" y="2057795"/>
            <a:ext cx="2676302" cy="159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99" name="98 Grupo"/>
          <p:cNvGrpSpPr/>
          <p:nvPr/>
        </p:nvGrpSpPr>
        <p:grpSpPr>
          <a:xfrm>
            <a:off x="142844" y="3786194"/>
            <a:ext cx="5981529" cy="1928806"/>
            <a:chOff x="142844" y="3786194"/>
            <a:chExt cx="5981529" cy="1928806"/>
          </a:xfrm>
        </p:grpSpPr>
        <p:grpSp>
          <p:nvGrpSpPr>
            <p:cNvPr id="6" name="23 Grupo"/>
            <p:cNvGrpSpPr/>
            <p:nvPr/>
          </p:nvGrpSpPr>
          <p:grpSpPr>
            <a:xfrm>
              <a:off x="142844" y="3846641"/>
              <a:ext cx="5981529" cy="1868359"/>
              <a:chOff x="195019" y="3775223"/>
              <a:chExt cx="5981529" cy="1868359"/>
            </a:xfrm>
          </p:grpSpPr>
          <p:pic>
            <p:nvPicPr>
              <p:cNvPr id="5122" name="Picture 2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l="38464" t="64498" r="21932" b="23926"/>
              <a:stretch/>
            </p:blipFill>
            <p:spPr bwMode="auto">
              <a:xfrm>
                <a:off x="195019" y="3775223"/>
                <a:ext cx="5877179" cy="18683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grpSp>
            <p:nvGrpSpPr>
              <p:cNvPr id="9" name="22 Grupo"/>
              <p:cNvGrpSpPr/>
              <p:nvPr/>
            </p:nvGrpSpPr>
            <p:grpSpPr>
              <a:xfrm>
                <a:off x="480771" y="4286260"/>
                <a:ext cx="5695777" cy="1143028"/>
                <a:chOff x="480771" y="4286260"/>
                <a:chExt cx="5695777" cy="1143028"/>
              </a:xfrm>
            </p:grpSpPr>
            <p:sp>
              <p:nvSpPr>
                <p:cNvPr id="14" name="13 Rectángulo"/>
                <p:cNvSpPr/>
                <p:nvPr/>
              </p:nvSpPr>
              <p:spPr>
                <a:xfrm>
                  <a:off x="3571868" y="4357698"/>
                  <a:ext cx="571504" cy="357190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5" name="14 Rectángulo"/>
                <p:cNvSpPr/>
                <p:nvPr/>
              </p:nvSpPr>
              <p:spPr>
                <a:xfrm>
                  <a:off x="5000628" y="4357698"/>
                  <a:ext cx="571504" cy="428628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6" name="15 Rectángulo"/>
                <p:cNvSpPr/>
                <p:nvPr/>
              </p:nvSpPr>
              <p:spPr>
                <a:xfrm>
                  <a:off x="2143108" y="4340446"/>
                  <a:ext cx="571504" cy="357190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8" name="17 Rectángulo"/>
                <p:cNvSpPr/>
                <p:nvPr/>
              </p:nvSpPr>
              <p:spPr>
                <a:xfrm rot="1549950">
                  <a:off x="661934" y="4410411"/>
                  <a:ext cx="409107" cy="204921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0" name="19 Rectángulo"/>
                <p:cNvSpPr/>
                <p:nvPr/>
              </p:nvSpPr>
              <p:spPr>
                <a:xfrm rot="19649408">
                  <a:off x="904693" y="4401797"/>
                  <a:ext cx="409107" cy="204921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1" name="20 Rectángulo"/>
                <p:cNvSpPr/>
                <p:nvPr/>
              </p:nvSpPr>
              <p:spPr>
                <a:xfrm>
                  <a:off x="714348" y="4286260"/>
                  <a:ext cx="571504" cy="214314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2" name="21 Rectángulo"/>
                <p:cNvSpPr/>
                <p:nvPr/>
              </p:nvSpPr>
              <p:spPr>
                <a:xfrm>
                  <a:off x="480771" y="5143536"/>
                  <a:ext cx="5695777" cy="28575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tabLst>
                      <a:tab pos="1344613" algn="l"/>
                      <a:tab pos="2871788" algn="l"/>
                      <a:tab pos="4664075" algn="l"/>
                    </a:tabLst>
                  </a:pPr>
                  <a:r>
                    <a:rPr lang="es-CL" dirty="0">
                      <a:solidFill>
                        <a:schemeClr val="tx1"/>
                      </a:solidFill>
                    </a:rPr>
                    <a:t> 20 años	   15 años	 10 años               5 años </a:t>
                  </a:r>
                </a:p>
              </p:txBody>
            </p:sp>
          </p:grpSp>
        </p:grpSp>
        <p:sp>
          <p:nvSpPr>
            <p:cNvPr id="13" name="12 CuadroTexto"/>
            <p:cNvSpPr txBox="1"/>
            <p:nvPr/>
          </p:nvSpPr>
          <p:spPr>
            <a:xfrm>
              <a:off x="1428728" y="3786194"/>
              <a:ext cx="1919756" cy="4001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2000" b="1" dirty="0"/>
                <a:t>Años de servicio</a:t>
              </a:r>
              <a:endParaRPr lang="es-CL" sz="2000" b="1" dirty="0"/>
            </a:p>
          </p:txBody>
        </p:sp>
        <p:grpSp>
          <p:nvGrpSpPr>
            <p:cNvPr id="98" name="97 Grupo"/>
            <p:cNvGrpSpPr/>
            <p:nvPr/>
          </p:nvGrpSpPr>
          <p:grpSpPr>
            <a:xfrm>
              <a:off x="1947844" y="4324360"/>
              <a:ext cx="785818" cy="857256"/>
              <a:chOff x="5857884" y="4429136"/>
              <a:chExt cx="785818" cy="857256"/>
            </a:xfrm>
          </p:grpSpPr>
          <p:sp>
            <p:nvSpPr>
              <p:cNvPr id="28" name="27 Rectángulo"/>
              <p:cNvSpPr/>
              <p:nvPr/>
            </p:nvSpPr>
            <p:spPr>
              <a:xfrm>
                <a:off x="5857884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32" name="31 Grupo"/>
              <p:cNvGrpSpPr/>
              <p:nvPr/>
            </p:nvGrpSpPr>
            <p:grpSpPr>
              <a:xfrm>
                <a:off x="5857884" y="4727588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23" name="22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2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32 Grupo"/>
              <p:cNvGrpSpPr/>
              <p:nvPr/>
            </p:nvGrpSpPr>
            <p:grpSpPr>
              <a:xfrm>
                <a:off x="5857884" y="483236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34" name="33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3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35 Grupo"/>
              <p:cNvGrpSpPr/>
              <p:nvPr/>
            </p:nvGrpSpPr>
            <p:grpSpPr>
              <a:xfrm>
                <a:off x="5857884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37" name="3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3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7" name="96 Grupo"/>
            <p:cNvGrpSpPr/>
            <p:nvPr/>
          </p:nvGrpSpPr>
          <p:grpSpPr>
            <a:xfrm>
              <a:off x="3409942" y="4357698"/>
              <a:ext cx="785818" cy="857256"/>
              <a:chOff x="6786578" y="4429136"/>
              <a:chExt cx="785818" cy="857256"/>
            </a:xfrm>
          </p:grpSpPr>
          <p:sp>
            <p:nvSpPr>
              <p:cNvPr id="42" name="41 Rectángulo"/>
              <p:cNvSpPr/>
              <p:nvPr/>
            </p:nvSpPr>
            <p:spPr>
              <a:xfrm>
                <a:off x="6786578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43" name="42 Grupo"/>
              <p:cNvGrpSpPr/>
              <p:nvPr/>
            </p:nvGrpSpPr>
            <p:grpSpPr>
              <a:xfrm>
                <a:off x="6786578" y="4811726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44" name="43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4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" name="45 Grupo"/>
              <p:cNvGrpSpPr/>
              <p:nvPr/>
            </p:nvGrpSpPr>
            <p:grpSpPr>
              <a:xfrm>
                <a:off x="6786578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47" name="4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4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5" name="94 Grupo"/>
            <p:cNvGrpSpPr/>
            <p:nvPr/>
          </p:nvGrpSpPr>
          <p:grpSpPr>
            <a:xfrm>
              <a:off x="531784" y="4332298"/>
              <a:ext cx="787406" cy="857256"/>
              <a:chOff x="4356098" y="3214690"/>
              <a:chExt cx="787406" cy="857256"/>
            </a:xfrm>
          </p:grpSpPr>
          <p:sp>
            <p:nvSpPr>
              <p:cNvPr id="68" name="67 Rectángulo"/>
              <p:cNvSpPr/>
              <p:nvPr/>
            </p:nvSpPr>
            <p:spPr>
              <a:xfrm>
                <a:off x="4357686" y="3214690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69" name="68 Grupo"/>
              <p:cNvGrpSpPr/>
              <p:nvPr/>
            </p:nvGrpSpPr>
            <p:grpSpPr>
              <a:xfrm>
                <a:off x="4357686" y="3597280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0" name="69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70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" name="71 Grupo"/>
              <p:cNvGrpSpPr/>
              <p:nvPr/>
            </p:nvGrpSpPr>
            <p:grpSpPr>
              <a:xfrm>
                <a:off x="4357686" y="3714756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3" name="72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73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5" name="74 Grupo"/>
              <p:cNvGrpSpPr/>
              <p:nvPr/>
            </p:nvGrpSpPr>
            <p:grpSpPr>
              <a:xfrm>
                <a:off x="4357686" y="381159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6" name="75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76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" name="77 Grupo"/>
              <p:cNvGrpSpPr/>
              <p:nvPr/>
            </p:nvGrpSpPr>
            <p:grpSpPr>
              <a:xfrm>
                <a:off x="4356098" y="349250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9" name="78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79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6" name="95 Grupo"/>
            <p:cNvGrpSpPr/>
            <p:nvPr/>
          </p:nvGrpSpPr>
          <p:grpSpPr>
            <a:xfrm>
              <a:off x="4786314" y="4357698"/>
              <a:ext cx="785818" cy="857256"/>
              <a:chOff x="7929586" y="4429136"/>
              <a:chExt cx="785818" cy="857256"/>
            </a:xfrm>
          </p:grpSpPr>
          <p:sp>
            <p:nvSpPr>
              <p:cNvPr id="82" name="81 Rectángulo"/>
              <p:cNvSpPr/>
              <p:nvPr/>
            </p:nvSpPr>
            <p:spPr>
              <a:xfrm>
                <a:off x="7929586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86" name="85 Grupo"/>
              <p:cNvGrpSpPr/>
              <p:nvPr/>
            </p:nvGrpSpPr>
            <p:grpSpPr>
              <a:xfrm>
                <a:off x="7929586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87" name="8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8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1026" name="Picture 2" descr="https://www.eldiariopanguipulli.cl/imagenes/2014/05%20mayo/21/21mayo/marinos.jpg"/>
          <p:cNvPicPr>
            <a:picLocks noChangeAspect="1" noChangeArrowheads="1"/>
          </p:cNvPicPr>
          <p:nvPr/>
        </p:nvPicPr>
        <p:blipFill>
          <a:blip r:embed="rId5"/>
          <a:srcRect l="-8523" r="40340" b="-7144"/>
          <a:stretch>
            <a:fillRect/>
          </a:stretch>
        </p:blipFill>
        <p:spPr bwMode="auto">
          <a:xfrm>
            <a:off x="5643570" y="1571616"/>
            <a:ext cx="2857520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6872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9649" t="11719" r="25878" b="4785"/>
          <a:stretch>
            <a:fillRect/>
          </a:stretch>
        </p:blipFill>
        <p:spPr bwMode="auto">
          <a:xfrm>
            <a:off x="1331640" y="-44257"/>
            <a:ext cx="6480720" cy="5700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42844" y="1928806"/>
            <a:ext cx="2331087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GRADOS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929454" y="1928806"/>
            <a:ext cx="1460272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Palas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2643174" y="714360"/>
            <a:ext cx="1714512" cy="11287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lipse"/>
          <p:cNvSpPr/>
          <p:nvPr/>
        </p:nvSpPr>
        <p:spPr>
          <a:xfrm>
            <a:off x="3000364" y="2714624"/>
            <a:ext cx="1928826" cy="12715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lipse"/>
          <p:cNvSpPr/>
          <p:nvPr/>
        </p:nvSpPr>
        <p:spPr>
          <a:xfrm>
            <a:off x="5786446" y="714360"/>
            <a:ext cx="1714512" cy="10001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Elipse"/>
          <p:cNvSpPr/>
          <p:nvPr/>
        </p:nvSpPr>
        <p:spPr>
          <a:xfrm>
            <a:off x="5572132" y="2714624"/>
            <a:ext cx="1857388" cy="13573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57828" y="1248634"/>
            <a:ext cx="310515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386388" y="1353110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5616" y="4235693"/>
            <a:ext cx="4052660" cy="1282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54159450-FD2E-3193-E3FC-90BBAF6006C8}"/>
              </a:ext>
            </a:extLst>
          </p:cNvPr>
          <p:cNvSpPr txBox="1"/>
          <p:nvPr/>
        </p:nvSpPr>
        <p:spPr>
          <a:xfrm>
            <a:off x="1043951" y="3044780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cuello</a:t>
            </a:r>
          </a:p>
          <a:p>
            <a:pPr algn="ctr"/>
            <a:r>
              <a:rPr lang="es-CL" dirty="0"/>
              <a:t>Uso: Máximo una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CuadroTexto"/>
          <p:cNvSpPr txBox="1"/>
          <p:nvPr/>
        </p:nvSpPr>
        <p:spPr>
          <a:xfrm>
            <a:off x="134017" y="669540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3447" y="4827575"/>
            <a:ext cx="2711793" cy="100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64538" y="5006271"/>
            <a:ext cx="2286016" cy="829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203895" y="1500178"/>
            <a:ext cx="2248618" cy="342822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2" name="11 Imagen" descr="CL130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5561" y="1673811"/>
            <a:ext cx="3357586" cy="3357586"/>
          </a:xfrm>
          <a:prstGeom prst="rect">
            <a:avLst/>
          </a:prstGeom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69BF0F30-2230-B90B-596E-A5EE4E13369B}"/>
              </a:ext>
            </a:extLst>
          </p:cNvPr>
          <p:cNvSpPr txBox="1"/>
          <p:nvPr/>
        </p:nvSpPr>
        <p:spPr>
          <a:xfrm>
            <a:off x="5652120" y="822231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pecho</a:t>
            </a:r>
          </a:p>
          <a:p>
            <a:pPr algn="ctr"/>
            <a:r>
              <a:rPr lang="es-CL" dirty="0"/>
              <a:t>Uso: Máximo tres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1B31B-8723-011D-BAF2-09C73D234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>
            <a:extLst>
              <a:ext uri="{FF2B5EF4-FFF2-40B4-BE49-F238E27FC236}">
                <a16:creationId xmlns:a16="http://schemas.microsoft.com/office/drawing/2014/main" id="{68A22290-2A21-C7E1-855C-067E15CDA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531" y="1624466"/>
            <a:ext cx="3305175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785ABD7A-9458-0508-89DB-9503BB74A7CE}"/>
              </a:ext>
            </a:extLst>
          </p:cNvPr>
          <p:cNvSpPr txBox="1"/>
          <p:nvPr/>
        </p:nvSpPr>
        <p:spPr>
          <a:xfrm>
            <a:off x="179513" y="937287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1CADBFE7-9C46-C8E8-FBCC-48675EC88309}"/>
              </a:ext>
            </a:extLst>
          </p:cNvPr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2" name="10 Rectángulo">
              <a:extLst>
                <a:ext uri="{FF2B5EF4-FFF2-40B4-BE49-F238E27FC236}">
                  <a16:creationId xmlns:a16="http://schemas.microsoft.com/office/drawing/2014/main" id="{A393404B-9C36-3EDE-EC19-70770CC09783}"/>
                </a:ext>
              </a:extLst>
            </p:cNvPr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3" name="Picture 4" descr="l_armada">
              <a:extLst>
                <a:ext uri="{FF2B5EF4-FFF2-40B4-BE49-F238E27FC236}">
                  <a16:creationId xmlns:a16="http://schemas.microsoft.com/office/drawing/2014/main" id="{613C48CD-76EF-3FE1-5C3F-5DE9D6366E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3">
            <a:extLst>
              <a:ext uri="{FF2B5EF4-FFF2-40B4-BE49-F238E27FC236}">
                <a16:creationId xmlns:a16="http://schemas.microsoft.com/office/drawing/2014/main" id="{75546FDA-E41F-67C6-466B-DA208A8D8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563" y="4460476"/>
            <a:ext cx="40100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C7264EF3-78E4-CBD5-2B88-C2E24CE7951E}"/>
              </a:ext>
            </a:extLst>
          </p:cNvPr>
          <p:cNvSpPr txBox="1"/>
          <p:nvPr/>
        </p:nvSpPr>
        <p:spPr>
          <a:xfrm>
            <a:off x="4355976" y="2281436"/>
            <a:ext cx="4320480" cy="92333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vientre</a:t>
            </a:r>
          </a:p>
          <a:p>
            <a:pPr marL="534988" indent="-534988"/>
            <a:r>
              <a:rPr lang="es-CL" dirty="0"/>
              <a:t>Uso: Máximo una lado izquierdo </a:t>
            </a:r>
          </a:p>
          <a:p>
            <a:pPr marL="534988"/>
            <a:r>
              <a:rPr lang="es-CL" dirty="0"/>
              <a:t>Máximo dos lado derecho</a:t>
            </a:r>
          </a:p>
        </p:txBody>
      </p:sp>
    </p:spTree>
    <p:extLst>
      <p:ext uri="{BB962C8B-B14F-4D97-AF65-F5344CB8AC3E}">
        <p14:creationId xmlns:p14="http://schemas.microsoft.com/office/powerpoint/2010/main" val="1140529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0" name="AutoShape 2" descr="https://www.epicentrochile.com/wp-content/uploads/2018/05/FFAA-1-750x404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" name="5 CuadroTexto"/>
          <p:cNvSpPr txBox="1"/>
          <p:nvPr/>
        </p:nvSpPr>
        <p:spPr>
          <a:xfrm>
            <a:off x="307975" y="533838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375" y="1345332"/>
            <a:ext cx="1855836" cy="4219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2805053" y="3437521"/>
            <a:ext cx="6120680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USO DE CONDECORACIONES </a:t>
            </a:r>
          </a:p>
          <a:p>
            <a:pPr algn="ctr"/>
            <a:r>
              <a:rPr lang="es-ES" dirty="0"/>
              <a:t>Cantidad máxima</a:t>
            </a:r>
          </a:p>
          <a:p>
            <a:pPr algn="ctr"/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/ Medallas de pecho 	:  3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de cuello		: 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de vientre		:  1 izquierda</a:t>
            </a:r>
          </a:p>
          <a:p>
            <a:pPr lvl="7"/>
            <a:r>
              <a:rPr lang="es-ES" dirty="0"/>
              <a:t>		:  2 derecha</a:t>
            </a:r>
            <a:endParaRPr lang="es-CL" dirty="0"/>
          </a:p>
        </p:txBody>
      </p:sp>
      <p:pic>
        <p:nvPicPr>
          <p:cNvPr id="9" name="8 Marcador de contenido" descr="FFAA-1-750x40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823859"/>
            <a:ext cx="4497749" cy="242278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3"/>
          <a:srcRect l="30630" t="16532" r="28416" b="48707"/>
          <a:stretch/>
        </p:blipFill>
        <p:spPr>
          <a:xfrm>
            <a:off x="362537" y="1777380"/>
            <a:ext cx="8148194" cy="32403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6 CuadroTexto"/>
          <p:cNvSpPr txBox="1"/>
          <p:nvPr/>
        </p:nvSpPr>
        <p:spPr>
          <a:xfrm>
            <a:off x="215423" y="857236"/>
            <a:ext cx="820500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ESCALAFÓN / ESPECIALIDAD 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8" name="4 CuadroTexto"/>
          <p:cNvSpPr txBox="1"/>
          <p:nvPr/>
        </p:nvSpPr>
        <p:spPr>
          <a:xfrm>
            <a:off x="428596" y="5089748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215423" y="857236"/>
            <a:ext cx="6105582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SUBESPECIALIDAD 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4" name="Grupo 1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5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6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upo 2"/>
          <p:cNvGrpSpPr/>
          <p:nvPr/>
        </p:nvGrpSpPr>
        <p:grpSpPr>
          <a:xfrm>
            <a:off x="755577" y="1657367"/>
            <a:ext cx="7574071" cy="3497037"/>
            <a:chOff x="755576" y="2328900"/>
            <a:chExt cx="7574071" cy="4196444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 rotWithShape="1">
            <a:blip r:embed="rId3"/>
            <a:srcRect l="30630" t="50984" r="28416" b="8657"/>
            <a:stretch/>
          </p:blipFill>
          <p:spPr>
            <a:xfrm>
              <a:off x="755576" y="2328900"/>
              <a:ext cx="7574071" cy="419644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66887" t="62376" r="18876" b="18582"/>
            <a:stretch/>
          </p:blipFill>
          <p:spPr bwMode="auto">
            <a:xfrm>
              <a:off x="3586551" y="2348880"/>
              <a:ext cx="1325999" cy="1521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1" name="10 Rectángulo"/>
          <p:cNvSpPr/>
          <p:nvPr/>
        </p:nvSpPr>
        <p:spPr>
          <a:xfrm>
            <a:off x="5722978" y="3360742"/>
            <a:ext cx="3000364" cy="1925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4 CuadroTexto"/>
          <p:cNvSpPr txBox="1"/>
          <p:nvPr/>
        </p:nvSpPr>
        <p:spPr>
          <a:xfrm>
            <a:off x="6028676" y="3819838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3310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b="77351"/>
          <a:stretch>
            <a:fillRect/>
          </a:stretch>
        </p:blipFill>
        <p:spPr bwMode="auto">
          <a:xfrm>
            <a:off x="528101" y="2857500"/>
            <a:ext cx="8087798" cy="1309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4 CuadroTexto"/>
          <p:cNvSpPr txBox="1"/>
          <p:nvPr/>
        </p:nvSpPr>
        <p:spPr>
          <a:xfrm>
            <a:off x="169078" y="1177313"/>
            <a:ext cx="6424451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OTRAS ACTIVIDADES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11" name="4 CuadroTexto"/>
          <p:cNvSpPr txBox="1"/>
          <p:nvPr/>
        </p:nvSpPr>
        <p:spPr>
          <a:xfrm>
            <a:off x="428596" y="5017740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0852" t="37063" r="19432" b="38229"/>
          <a:stretch>
            <a:fillRect/>
          </a:stretch>
        </p:blipFill>
        <p:spPr bwMode="auto">
          <a:xfrm>
            <a:off x="1691680" y="2377447"/>
            <a:ext cx="5843936" cy="1728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/>
          <a:srcRect l="32743" t="13779" r="33647" b="55256"/>
          <a:stretch/>
        </p:blipFill>
        <p:spPr bwMode="auto">
          <a:xfrm>
            <a:off x="395536" y="1273324"/>
            <a:ext cx="8352928" cy="36054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" name="4 CuadroTexto"/>
          <p:cNvSpPr txBox="1"/>
          <p:nvPr/>
        </p:nvSpPr>
        <p:spPr>
          <a:xfrm>
            <a:off x="285720" y="553244"/>
            <a:ext cx="6424451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OTRAS ACTIVIDADES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2" name="8 CuadroTexto">
            <a:extLst>
              <a:ext uri="{FF2B5EF4-FFF2-40B4-BE49-F238E27FC236}">
                <a16:creationId xmlns:a16="http://schemas.microsoft.com/office/drawing/2014/main" id="{00252CCD-5B66-2E87-00D3-7F9A73B03E23}"/>
              </a:ext>
            </a:extLst>
          </p:cNvPr>
          <p:cNvSpPr txBox="1"/>
          <p:nvPr/>
        </p:nvSpPr>
        <p:spPr>
          <a:xfrm>
            <a:off x="107504" y="4834815"/>
            <a:ext cx="8987589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>
            <a:defPPr>
              <a:defRPr lang="es-CL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Temporal: Mientras se ejerce mando / lado derecho</a:t>
            </a:r>
          </a:p>
          <a:p>
            <a:r>
              <a:rPr lang="es-CL" dirty="0"/>
              <a:t>Permanente: Haber ejercido mando mas de dos años / lado izquierdo</a:t>
            </a:r>
          </a:p>
        </p:txBody>
      </p:sp>
    </p:spTree>
    <p:extLst>
      <p:ext uri="{BB962C8B-B14F-4D97-AF65-F5344CB8AC3E}">
        <p14:creationId xmlns:p14="http://schemas.microsoft.com/office/powerpoint/2010/main" val="604456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4 CuadroTexto"/>
          <p:cNvSpPr txBox="1"/>
          <p:nvPr/>
        </p:nvSpPr>
        <p:spPr>
          <a:xfrm>
            <a:off x="1258130" y="4804539"/>
            <a:ext cx="1298753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PIOCHAS</a:t>
            </a:r>
            <a:endParaRPr lang="es-CL" sz="2400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5" t="5609" b="16642"/>
          <a:stretch/>
        </p:blipFill>
        <p:spPr>
          <a:xfrm>
            <a:off x="214282" y="714360"/>
            <a:ext cx="3272427" cy="2714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558624" y="3793604"/>
            <a:ext cx="17859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Sólo una piocha en lado derecho.</a:t>
            </a:r>
          </a:p>
        </p:txBody>
      </p:sp>
      <p:sp>
        <p:nvSpPr>
          <p:cNvPr id="12" name="8 CuadroTexto"/>
          <p:cNvSpPr txBox="1"/>
          <p:nvPr/>
        </p:nvSpPr>
        <p:spPr>
          <a:xfrm>
            <a:off x="5055106" y="4513684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Máximo tres piochas en el lado izquierdo</a:t>
            </a:r>
          </a:p>
        </p:txBody>
      </p:sp>
      <p:pic>
        <p:nvPicPr>
          <p:cNvPr id="13" name="9 Imagen" descr="Cambio de mando ESNAVA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1201316"/>
            <a:ext cx="5070668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08172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/>
          <a:srcRect l="32782" t="44859" r="33405" b="6250"/>
          <a:stretch/>
        </p:blipFill>
        <p:spPr bwMode="auto">
          <a:xfrm>
            <a:off x="2019230" y="1177313"/>
            <a:ext cx="6624736" cy="44878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Rectángulo 2"/>
          <p:cNvSpPr/>
          <p:nvPr/>
        </p:nvSpPr>
        <p:spPr>
          <a:xfrm>
            <a:off x="2000232" y="4290506"/>
            <a:ext cx="6624736" cy="142449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6643702" y="2702318"/>
            <a:ext cx="2016224" cy="1583942"/>
          </a:xfrm>
          <a:prstGeom prst="rect">
            <a:avLst/>
          </a:prstGeom>
          <a:noFill/>
          <a:ln w="5715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4 CuadroTexto"/>
          <p:cNvSpPr txBox="1"/>
          <p:nvPr/>
        </p:nvSpPr>
        <p:spPr>
          <a:xfrm>
            <a:off x="357158" y="571484"/>
            <a:ext cx="5739392" cy="58477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</a:rPr>
              <a:t>PIOCHAS DE OTRAS ACTIVIDADES</a:t>
            </a:r>
            <a:endParaRPr lang="es-CL" sz="3200" dirty="0">
              <a:solidFill>
                <a:schemeClr val="bg1"/>
              </a:solidFill>
            </a:endParaRPr>
          </a:p>
        </p:txBody>
      </p:sp>
      <p:sp>
        <p:nvSpPr>
          <p:cNvPr id="14" name="4 CuadroTexto"/>
          <p:cNvSpPr txBox="1"/>
          <p:nvPr/>
        </p:nvSpPr>
        <p:spPr>
          <a:xfrm>
            <a:off x="82986" y="3263456"/>
            <a:ext cx="1874424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TEMPORALES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715140" y="4429136"/>
            <a:ext cx="1785950" cy="1143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contenido 2"/>
          <p:cNvSpPr>
            <a:spLocks noGrp="1"/>
          </p:cNvSpPr>
          <p:nvPr>
            <p:ph idx="1"/>
          </p:nvPr>
        </p:nvSpPr>
        <p:spPr>
          <a:xfrm>
            <a:off x="0" y="453487"/>
            <a:ext cx="9144000" cy="541736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266700" lvl="1" indent="0">
              <a:buNone/>
            </a:pPr>
            <a:endParaRPr lang="es-ES" sz="1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66700" lvl="1" indent="0">
              <a:buNone/>
            </a:pPr>
            <a:r>
              <a:rPr lang="es-ES" sz="2400" b="1" u="sng" dirty="0">
                <a:latin typeface="Verdana" panose="020B0604030504040204" pitchFamily="34" charset="0"/>
                <a:ea typeface="Verdana" panose="020B0604030504040204" pitchFamily="34" charset="0"/>
              </a:rPr>
              <a:t>DEL UNIFORME (Ordenanza de la Armada)</a:t>
            </a:r>
          </a:p>
          <a:p>
            <a:pPr marL="266700" lvl="1" indent="0">
              <a:buNone/>
            </a:pPr>
            <a:endParaRPr lang="es-ES" sz="18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Obligación de tener todos los uniformes del reglamento.</a:t>
            </a: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el uso de prendas no reglamentarias o la mezcla de prendas de diferentes tenidas.</a:t>
            </a: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el empleo de uniforme en fiestas de disfraces y en casinos o recintos de juegos.</a:t>
            </a:r>
          </a:p>
          <a:p>
            <a:pPr marL="531813" lvl="1" indent="-280988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la venta de prendas del uniforme.</a:t>
            </a:r>
          </a:p>
          <a:p>
            <a:pPr marL="266700" lvl="1" indent="0">
              <a:buNone/>
            </a:pPr>
            <a:endParaRPr lang="es-ES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bg1"/>
                </a:solidFill>
              </a:rPr>
              <a:t>FUNDAMENTOS NAVALES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NOCIONES SOBRE MORAL NAVAL/VIRTUDES Y LA ORDENANZA DE LA ARMADA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15292"/>
            <a:ext cx="9153085" cy="6780063"/>
          </a:xfrm>
          <a:prstGeom prst="rect">
            <a:avLst/>
          </a:prstGeom>
        </p:spPr>
      </p:pic>
      <p:sp>
        <p:nvSpPr>
          <p:cNvPr id="7" name="Marcador de número de diapositiva 3"/>
          <p:cNvSpPr txBox="1">
            <a:spLocks/>
          </p:cNvSpPr>
          <p:nvPr/>
        </p:nvSpPr>
        <p:spPr>
          <a:xfrm>
            <a:off x="7956720" y="4892147"/>
            <a:ext cx="413375" cy="314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8" name="Rectángulo 7"/>
          <p:cNvSpPr/>
          <p:nvPr/>
        </p:nvSpPr>
        <p:spPr>
          <a:xfrm>
            <a:off x="54109" y="447021"/>
            <a:ext cx="83263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344771" y="3750475"/>
            <a:ext cx="6454459" cy="923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UNIFORMES NAVALES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4546</TotalTime>
  <Words>525</Words>
  <Application>Microsoft Office PowerPoint</Application>
  <PresentationFormat>Presentación en pantalla (16:10)</PresentationFormat>
  <Paragraphs>179</Paragraphs>
  <Slides>34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Arial Black</vt:lpstr>
      <vt:lpstr>Calibri</vt:lpstr>
      <vt:lpstr>Verdana</vt:lpstr>
      <vt:lpstr>Tema de Office</vt:lpstr>
      <vt:lpstr>FUNDAMENTOS NAVALES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FUNDAMENTOS NAVALES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7089557-9</dc:creator>
  <cp:lastModifiedBy>GONZALO MALDONADO</cp:lastModifiedBy>
  <cp:revision>81</cp:revision>
  <dcterms:created xsi:type="dcterms:W3CDTF">2019-04-29T16:55:29Z</dcterms:created>
  <dcterms:modified xsi:type="dcterms:W3CDTF">2026-03-09T14:02:01Z</dcterms:modified>
</cp:coreProperties>
</file>