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8288000" cy="10287000"/>
  <p:notesSz cx="6858000" cy="9144000"/>
  <p:embeddedFontLst>
    <p:embeddedFont>
      <p:font typeface="Open Sans" panose="020B0604020202020204" charset="0"/>
      <p:bold r:id="rId35"/>
      <p:boldItalic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1" roundtripDataSignature="AMtx7mhzk8G4QwmchHv9JlPjMbAzA0+5c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69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20" Type="http://schemas.openxmlformats.org/officeDocument/2006/relationships/slide" Target="slides/slide19.xml"/><Relationship Id="rId41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3" name="Google Shape;45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3" name="Google Shape;47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1" name="Google Shape;51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0" name="Google Shape;53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9" name="Google Shape;54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8" name="Google Shape;56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7" name="Google Shape;587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6" name="Google Shape;606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5" name="Google Shape;62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4" name="Google Shape;644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0" name="Google Shape;660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Google Shape;678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9" name="Google Shape;679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7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3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3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3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3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1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1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4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2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2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2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4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3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4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4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85" name="Google Shape;85;p1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86" name="Google Shape;86;p1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7" name="Google Shape;87;p1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88" name="Google Shape;88;p1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89" name="Google Shape;89;p1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0" name="Google Shape;90;p1"/>
          <p:cNvGrpSpPr/>
          <p:nvPr/>
        </p:nvGrpSpPr>
        <p:grpSpPr>
          <a:xfrm>
            <a:off x="7318766" y="5840914"/>
            <a:ext cx="9940534" cy="985769"/>
            <a:chOff x="0" y="-28575"/>
            <a:chExt cx="2185847" cy="216763"/>
          </a:xfrm>
        </p:grpSpPr>
        <p:sp>
          <p:nvSpPr>
            <p:cNvPr id="91" name="Google Shape;91;p1"/>
            <p:cNvSpPr/>
            <p:nvPr/>
          </p:nvSpPr>
          <p:spPr>
            <a:xfrm>
              <a:off x="0" y="0"/>
              <a:ext cx="2185847" cy="188188"/>
            </a:xfrm>
            <a:custGeom>
              <a:avLst/>
              <a:gdLst/>
              <a:ahLst/>
              <a:cxnLst/>
              <a:rect l="l" t="t" r="r" b="b"/>
              <a:pathLst>
                <a:path w="2185847" h="188188" extrusionOk="0">
                  <a:moveTo>
                    <a:pt x="0" y="0"/>
                  </a:moveTo>
                  <a:lnTo>
                    <a:pt x="2185847" y="0"/>
                  </a:lnTo>
                  <a:lnTo>
                    <a:pt x="2185847" y="188188"/>
                  </a:lnTo>
                  <a:lnTo>
                    <a:pt x="0" y="188188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92" name="Google Shape;92;p1"/>
            <p:cNvSpPr txBox="1"/>
            <p:nvPr/>
          </p:nvSpPr>
          <p:spPr>
            <a:xfrm>
              <a:off x="0" y="-28575"/>
              <a:ext cx="2185847" cy="2167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825" tIns="60825" rIns="60825" bIns="60825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3" name="Google Shape;93;p1"/>
          <p:cNvSpPr txBox="1"/>
          <p:nvPr/>
        </p:nvSpPr>
        <p:spPr>
          <a:xfrm>
            <a:off x="7318766" y="6186923"/>
            <a:ext cx="9940534" cy="45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0" b="1" i="0" u="none" strike="noStrike" cap="none">
                <a:solidFill>
                  <a:srgbClr val="FFFFFF"/>
                </a:solidFill>
                <a:latin typeface="Ultra"/>
                <a:ea typeface="Ultra"/>
                <a:cs typeface="Ultra"/>
                <a:sym typeface="Ultra"/>
              </a:rPr>
              <a:t>Sexual y Laboral en el Trabajo</a:t>
            </a:r>
            <a:endParaRPr/>
          </a:p>
        </p:txBody>
      </p:sp>
      <p:sp>
        <p:nvSpPr>
          <p:cNvPr id="94" name="Google Shape;94;p1"/>
          <p:cNvSpPr txBox="1"/>
          <p:nvPr/>
        </p:nvSpPr>
        <p:spPr>
          <a:xfrm>
            <a:off x="7318766" y="4037495"/>
            <a:ext cx="9940534" cy="1302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72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LEY 21.643 -  </a:t>
            </a:r>
            <a:endParaRPr/>
          </a:p>
        </p:txBody>
      </p:sp>
      <p:sp>
        <p:nvSpPr>
          <p:cNvPr id="95" name="Google Shape;95;p1"/>
          <p:cNvSpPr txBox="1"/>
          <p:nvPr/>
        </p:nvSpPr>
        <p:spPr>
          <a:xfrm>
            <a:off x="7318766" y="5192982"/>
            <a:ext cx="9940534" cy="788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928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LEY CONTRA EL ACOSO </a:t>
            </a:r>
            <a:endParaRPr/>
          </a:p>
        </p:txBody>
      </p:sp>
      <p:grpSp>
        <p:nvGrpSpPr>
          <p:cNvPr id="96" name="Google Shape;96;p1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97" name="Google Shape;97;p1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98" name="Google Shape;98;p1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9" name="Google Shape;99;p1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100" name="Google Shape;100;p1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01" name="Google Shape;101;p1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2" name="Google Shape;102;p1"/>
          <p:cNvSpPr/>
          <p:nvPr/>
        </p:nvSpPr>
        <p:spPr>
          <a:xfrm>
            <a:off x="1028700" y="1551597"/>
            <a:ext cx="5516922" cy="7909566"/>
          </a:xfrm>
          <a:custGeom>
            <a:avLst/>
            <a:gdLst/>
            <a:ahLst/>
            <a:cxnLst/>
            <a:rect l="l" t="t" r="r" b="b"/>
            <a:pathLst>
              <a:path w="5516922" h="7909566" extrusionOk="0">
                <a:moveTo>
                  <a:pt x="0" y="0"/>
                </a:moveTo>
                <a:lnTo>
                  <a:pt x="5516922" y="0"/>
                </a:lnTo>
                <a:lnTo>
                  <a:pt x="5516922" y="7909567"/>
                </a:lnTo>
                <a:lnTo>
                  <a:pt x="0" y="790956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" name="Google Shape;107;p2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108" name="Google Shape;108;p2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109" name="Google Shape;109;p2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0" name="Google Shape;110;p2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111" name="Google Shape;111;p2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112" name="Google Shape;112;p2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3" name="Google Shape;113;p2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114" name="Google Shape;114;p2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15" name="Google Shape;115;p2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6" name="Google Shape;116;p2"/>
          <p:cNvGrpSpPr/>
          <p:nvPr/>
        </p:nvGrpSpPr>
        <p:grpSpPr>
          <a:xfrm rot="10800000">
            <a:off x="-318061" y="9968157"/>
            <a:ext cx="19154580" cy="701965"/>
            <a:chOff x="0" y="-28575"/>
            <a:chExt cx="6439189" cy="235979"/>
          </a:xfrm>
        </p:grpSpPr>
        <p:sp>
          <p:nvSpPr>
            <p:cNvPr id="117" name="Google Shape;117;p2"/>
            <p:cNvSpPr/>
            <p:nvPr/>
          </p:nvSpPr>
          <p:spPr>
            <a:xfrm>
              <a:off x="0" y="0"/>
              <a:ext cx="6439189" cy="207404"/>
            </a:xfrm>
            <a:custGeom>
              <a:avLst/>
              <a:gdLst/>
              <a:ahLst/>
              <a:cxnLst/>
              <a:rect l="l" t="t" r="r" b="b"/>
              <a:pathLst>
                <a:path w="6439189" h="207404" extrusionOk="0">
                  <a:moveTo>
                    <a:pt x="0" y="0"/>
                  </a:moveTo>
                  <a:lnTo>
                    <a:pt x="6439189" y="0"/>
                  </a:lnTo>
                  <a:lnTo>
                    <a:pt x="6439189" y="207404"/>
                  </a:lnTo>
                  <a:lnTo>
                    <a:pt x="0" y="2074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18" name="Google Shape;118;p2"/>
            <p:cNvSpPr txBox="1"/>
            <p:nvPr/>
          </p:nvSpPr>
          <p:spPr>
            <a:xfrm>
              <a:off x="0" y="-28575"/>
              <a:ext cx="6439189" cy="2359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9" name="Google Shape;119;p2"/>
          <p:cNvSpPr/>
          <p:nvPr/>
        </p:nvSpPr>
        <p:spPr>
          <a:xfrm>
            <a:off x="0" y="4008318"/>
            <a:ext cx="4882483" cy="5249982"/>
          </a:xfrm>
          <a:custGeom>
            <a:avLst/>
            <a:gdLst/>
            <a:ahLst/>
            <a:cxnLst/>
            <a:rect l="l" t="t" r="r" b="b"/>
            <a:pathLst>
              <a:path w="4882483" h="5249982" extrusionOk="0">
                <a:moveTo>
                  <a:pt x="0" y="0"/>
                </a:moveTo>
                <a:lnTo>
                  <a:pt x="4882483" y="0"/>
                </a:lnTo>
                <a:lnTo>
                  <a:pt x="4882483" y="5249982"/>
                </a:lnTo>
                <a:lnTo>
                  <a:pt x="0" y="524998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20" name="Google Shape;120;p2"/>
          <p:cNvSpPr txBox="1"/>
          <p:nvPr/>
        </p:nvSpPr>
        <p:spPr>
          <a:xfrm>
            <a:off x="2939449" y="1549457"/>
            <a:ext cx="16230600" cy="1635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4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INTRODUCCIÓN</a:t>
            </a:r>
            <a:endParaRPr/>
          </a:p>
        </p:txBody>
      </p:sp>
      <p:sp>
        <p:nvSpPr>
          <p:cNvPr id="121" name="Google Shape;121;p2"/>
          <p:cNvSpPr txBox="1"/>
          <p:nvPr/>
        </p:nvSpPr>
        <p:spPr>
          <a:xfrm>
            <a:off x="5346072" y="3414586"/>
            <a:ext cx="12391450" cy="4891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51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La Ley 21.643, también conocida como Ley Karin, es una ley chilena promulgada en enero de 2024 que busca erradicar el acoso sexual, laboral y la violencia en el trabajo, tanto en el sector público como privado.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Google Shape;126;p3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127" name="Google Shape;127;p3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128" name="Google Shape;128;p3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9" name="Google Shape;129;p3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130" name="Google Shape;130;p3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131" name="Google Shape;131;p3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2" name="Google Shape;132;p3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133" name="Google Shape;133;p3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34" name="Google Shape;134;p3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5" name="Google Shape;135;p3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136" name="Google Shape;136;p3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37" name="Google Shape;137;p3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8" name="Google Shape;138;p3"/>
          <p:cNvSpPr/>
          <p:nvPr/>
        </p:nvSpPr>
        <p:spPr>
          <a:xfrm>
            <a:off x="1575501" y="5343208"/>
            <a:ext cx="3274738" cy="3731895"/>
          </a:xfrm>
          <a:custGeom>
            <a:avLst/>
            <a:gdLst/>
            <a:ahLst/>
            <a:cxnLst/>
            <a:rect l="l" t="t" r="r" b="b"/>
            <a:pathLst>
              <a:path w="3274738" h="3731895" extrusionOk="0">
                <a:moveTo>
                  <a:pt x="0" y="0"/>
                </a:moveTo>
                <a:lnTo>
                  <a:pt x="3274738" y="0"/>
                </a:lnTo>
                <a:lnTo>
                  <a:pt x="3274738" y="3731895"/>
                </a:lnTo>
                <a:lnTo>
                  <a:pt x="0" y="373189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39" name="Google Shape;139;p3"/>
          <p:cNvSpPr txBox="1"/>
          <p:nvPr/>
        </p:nvSpPr>
        <p:spPr>
          <a:xfrm>
            <a:off x="1028700" y="1152525"/>
            <a:ext cx="16230600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OBJETIVOS PRINCIPALES DE LA LEY</a:t>
            </a:r>
            <a:endParaRPr/>
          </a:p>
        </p:txBody>
      </p:sp>
      <p:sp>
        <p:nvSpPr>
          <p:cNvPr id="140" name="Google Shape;140;p3"/>
          <p:cNvSpPr txBox="1"/>
          <p:nvPr/>
        </p:nvSpPr>
        <p:spPr>
          <a:xfrm>
            <a:off x="5259047" y="2824144"/>
            <a:ext cx="12000300" cy="49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El objetivo principal de la Ley Karin es erradicar el acoso sexual, laboral y la violencia en el trabajo, tanto en el sector público como privado. La ley busca crear un ambiente laboral seguro y respetuoso para todos los trabajadores, libre de discriminación y violencia.</a:t>
            </a:r>
            <a:endParaRPr sz="4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" name="Google Shape;145;p4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146" name="Google Shape;146;p4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147" name="Google Shape;147;p4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8" name="Google Shape;148;p4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149" name="Google Shape;149;p4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150" name="Google Shape;150;p4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1" name="Google Shape;151;p4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152" name="Google Shape;152;p4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53" name="Google Shape;153;p4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4" name="Google Shape;154;p4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155" name="Google Shape;155;p4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56" name="Google Shape;156;p4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7" name="Google Shape;157;p4"/>
          <p:cNvSpPr/>
          <p:nvPr/>
        </p:nvSpPr>
        <p:spPr>
          <a:xfrm>
            <a:off x="11863798" y="5073083"/>
            <a:ext cx="5233800" cy="4468357"/>
          </a:xfrm>
          <a:custGeom>
            <a:avLst/>
            <a:gdLst/>
            <a:ahLst/>
            <a:cxnLst/>
            <a:rect l="l" t="t" r="r" b="b"/>
            <a:pathLst>
              <a:path w="5233800" h="4468357" extrusionOk="0">
                <a:moveTo>
                  <a:pt x="0" y="0"/>
                </a:moveTo>
                <a:lnTo>
                  <a:pt x="5233801" y="0"/>
                </a:lnTo>
                <a:lnTo>
                  <a:pt x="5233801" y="4468357"/>
                </a:lnTo>
                <a:lnTo>
                  <a:pt x="0" y="446835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58" name="Google Shape;158;p4"/>
          <p:cNvSpPr txBox="1"/>
          <p:nvPr/>
        </p:nvSpPr>
        <p:spPr>
          <a:xfrm>
            <a:off x="1028700" y="1190282"/>
            <a:ext cx="16230600" cy="161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FECHA DE PROMULGACIÓN Y ENTRADA EN VIGENCIA</a:t>
            </a:r>
            <a:endParaRPr/>
          </a:p>
        </p:txBody>
      </p:sp>
      <p:sp>
        <p:nvSpPr>
          <p:cNvPr id="159" name="Google Shape;159;p4"/>
          <p:cNvSpPr txBox="1"/>
          <p:nvPr/>
        </p:nvSpPr>
        <p:spPr>
          <a:xfrm>
            <a:off x="1028700" y="3162114"/>
            <a:ext cx="16068899" cy="9584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66" marR="0" lvl="1" indent="-367032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00"/>
              <a:buFont typeface="Arial"/>
              <a:buChar char="•"/>
            </a:pPr>
            <a:r>
              <a:rPr lang="en-US" sz="34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Ley 21.643, también conocida como Ley Karin, fue promulgada el 5 de enero de 2024 por el Presidente de la República, Gabriel Boric Fon</a:t>
            </a:r>
            <a:endParaRPr/>
          </a:p>
        </p:txBody>
      </p:sp>
      <p:sp>
        <p:nvSpPr>
          <p:cNvPr id="160" name="Google Shape;160;p4"/>
          <p:cNvSpPr txBox="1"/>
          <p:nvPr/>
        </p:nvSpPr>
        <p:spPr>
          <a:xfrm>
            <a:off x="1717924" y="2578275"/>
            <a:ext cx="4158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Promulgación:</a:t>
            </a:r>
            <a:endParaRPr/>
          </a:p>
        </p:txBody>
      </p:sp>
      <p:sp>
        <p:nvSpPr>
          <p:cNvPr id="161" name="Google Shape;161;p4"/>
          <p:cNvSpPr txBox="1"/>
          <p:nvPr/>
        </p:nvSpPr>
        <p:spPr>
          <a:xfrm>
            <a:off x="1028700" y="5409282"/>
            <a:ext cx="11665071" cy="1910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66" marR="0" lvl="1" indent="-367032" algn="just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00"/>
              <a:buFont typeface="Arial"/>
              <a:buChar char="•"/>
            </a:pPr>
            <a:r>
              <a:rPr lang="en-US" sz="34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Ley Karin entró en vigencia el 1 de agosto de 2024. Esto significa que a partir de esa fecha, todas las empresas y organismos del Estado están obligados a cumplir con las disposiciones de la ley.</a:t>
            </a:r>
            <a:endParaRPr/>
          </a:p>
        </p:txBody>
      </p:sp>
      <p:sp>
        <p:nvSpPr>
          <p:cNvPr id="162" name="Google Shape;162;p4"/>
          <p:cNvSpPr txBox="1"/>
          <p:nvPr/>
        </p:nvSpPr>
        <p:spPr>
          <a:xfrm>
            <a:off x="1717923" y="4825425"/>
            <a:ext cx="6333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Entrada en vigencia: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Google Shape;167;p5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168" name="Google Shape;168;p5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169" name="Google Shape;169;p5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70" name="Google Shape;170;p5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171" name="Google Shape;171;p5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172" name="Google Shape;172;p5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73" name="Google Shape;173;p5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174" name="Google Shape;174;p5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75" name="Google Shape;175;p5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76" name="Google Shape;176;p5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177" name="Google Shape;177;p5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78" name="Google Shape;178;p5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9" name="Google Shape;179;p5"/>
          <p:cNvSpPr/>
          <p:nvPr/>
        </p:nvSpPr>
        <p:spPr>
          <a:xfrm>
            <a:off x="14358820" y="6602422"/>
            <a:ext cx="2900480" cy="2476285"/>
          </a:xfrm>
          <a:custGeom>
            <a:avLst/>
            <a:gdLst/>
            <a:ahLst/>
            <a:cxnLst/>
            <a:rect l="l" t="t" r="r" b="b"/>
            <a:pathLst>
              <a:path w="2900480" h="2476285" extrusionOk="0">
                <a:moveTo>
                  <a:pt x="0" y="0"/>
                </a:moveTo>
                <a:lnTo>
                  <a:pt x="2900480" y="0"/>
                </a:lnTo>
                <a:lnTo>
                  <a:pt x="2900480" y="2476285"/>
                </a:lnTo>
                <a:lnTo>
                  <a:pt x="0" y="247628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80" name="Google Shape;180;p5"/>
          <p:cNvSpPr txBox="1"/>
          <p:nvPr/>
        </p:nvSpPr>
        <p:spPr>
          <a:xfrm>
            <a:off x="1028700" y="1190282"/>
            <a:ext cx="16230600" cy="15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FECHA DE PROMULGACIÓN Y ENTRADA EN VIGENCIA</a:t>
            </a:r>
            <a:endParaRPr sz="200"/>
          </a:p>
        </p:txBody>
      </p:sp>
      <p:sp>
        <p:nvSpPr>
          <p:cNvPr id="181" name="Google Shape;181;p5"/>
          <p:cNvSpPr txBox="1"/>
          <p:nvPr/>
        </p:nvSpPr>
        <p:spPr>
          <a:xfrm>
            <a:off x="1028700" y="3287512"/>
            <a:ext cx="16068899" cy="1910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66" marR="0" lvl="1" indent="-367032" algn="just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00"/>
              <a:buFont typeface="Arial"/>
              <a:buChar char="•"/>
            </a:pPr>
            <a:r>
              <a:rPr lang="en-US" sz="34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Las empresas tuvieron un período de seis meses desde la promulgación de la ley para elaborar e implementar sus propios protocolos de prevención del acoso sexual, laboral y la violencia en el trabajo. Este período venció el 5 de julio de 2024.</a:t>
            </a:r>
            <a:endParaRPr/>
          </a:p>
        </p:txBody>
      </p:sp>
      <p:sp>
        <p:nvSpPr>
          <p:cNvPr id="182" name="Google Shape;182;p5"/>
          <p:cNvSpPr txBox="1"/>
          <p:nvPr/>
        </p:nvSpPr>
        <p:spPr>
          <a:xfrm>
            <a:off x="1717924" y="2578275"/>
            <a:ext cx="8725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Período de implementación:</a:t>
            </a:r>
            <a:endParaRPr/>
          </a:p>
        </p:txBody>
      </p:sp>
      <p:sp>
        <p:nvSpPr>
          <p:cNvPr id="183" name="Google Shape;183;p5"/>
          <p:cNvSpPr txBox="1"/>
          <p:nvPr/>
        </p:nvSpPr>
        <p:spPr>
          <a:xfrm>
            <a:off x="1028700" y="6136328"/>
            <a:ext cx="12766028" cy="333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66" marR="0" lvl="1" indent="-367032" algn="just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00"/>
              <a:buFont typeface="Arial"/>
              <a:buChar char="•"/>
            </a:pPr>
            <a:r>
              <a:rPr lang="en-US" sz="34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Ley Karin es una ley de orden público, por lo que sus disposiciones son de carácter obligatorio para todas las empresas y organismos del Estado en Chile.</a:t>
            </a:r>
            <a:endParaRPr/>
          </a:p>
          <a:p>
            <a:pPr marL="734066" marR="0" lvl="1" indent="-367032" algn="just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00"/>
              <a:buFont typeface="Arial"/>
              <a:buChar char="•"/>
            </a:pPr>
            <a:r>
              <a:rPr lang="en-US" sz="34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El incumplimiento de la Ley Karin puede ser sancionado con multas de hasta 2.000 unidades de fomento (aproximadamente $1.200.000).</a:t>
            </a:r>
            <a:endParaRPr/>
          </a:p>
          <a:p>
            <a:pPr marL="0" marR="0" lvl="0" indent="0" algn="just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400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5"/>
          <p:cNvSpPr txBox="1"/>
          <p:nvPr/>
        </p:nvSpPr>
        <p:spPr>
          <a:xfrm>
            <a:off x="1717930" y="5425508"/>
            <a:ext cx="7846127" cy="482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Es importante recordar que: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9" name="Google Shape;189;p6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190" name="Google Shape;190;p6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191" name="Google Shape;191;p6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2" name="Google Shape;192;p6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193" name="Google Shape;193;p6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194" name="Google Shape;194;p6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5" name="Google Shape;195;p6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196" name="Google Shape;196;p6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197" name="Google Shape;197;p6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8" name="Google Shape;198;p6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199" name="Google Shape;199;p6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00" name="Google Shape;200;p6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1" name="Google Shape;201;p6"/>
          <p:cNvSpPr txBox="1"/>
          <p:nvPr/>
        </p:nvSpPr>
        <p:spPr>
          <a:xfrm>
            <a:off x="1028700" y="1152525"/>
            <a:ext cx="16230600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DEFINICIÓN DE ACOSO SEXUAL</a:t>
            </a:r>
            <a:endParaRPr/>
          </a:p>
        </p:txBody>
      </p:sp>
      <p:sp>
        <p:nvSpPr>
          <p:cNvPr id="202" name="Google Shape;202;p6"/>
          <p:cNvSpPr txBox="1"/>
          <p:nvPr/>
        </p:nvSpPr>
        <p:spPr>
          <a:xfrm>
            <a:off x="1028700" y="2968307"/>
            <a:ext cx="16230600" cy="59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El que una persona realice, en forma indebida, por cualquier medio, requerimientos de carácter sexual, no consentidos por quien los recibe y que am</a:t>
            </a:r>
            <a:r>
              <a:rPr lang="en-US" sz="27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enacen o perjudiquen su situación laboral o sus oportunidades en el empleo.</a:t>
            </a:r>
            <a:endParaRPr sz="200"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700" b="1" i="0" u="none" strike="noStrike" cap="none">
              <a:solidFill>
                <a:srgbClr val="022759"/>
              </a:solidFill>
              <a:latin typeface="Ultra"/>
              <a:ea typeface="Ultra"/>
              <a:cs typeface="Ultra"/>
              <a:sym typeface="Ultra"/>
            </a:endParaRPr>
          </a:p>
          <a:p>
            <a:pPr marL="842015" marR="0" lvl="1" indent="-3448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2700"/>
              <a:buFont typeface="Arial"/>
              <a:buChar char="•"/>
            </a:pPr>
            <a:r>
              <a:rPr lang="en-US" sz="27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En otras palabras, el acoso sexual se produce cuando una persona, en el ámbito laboral, realiza a otra persona requerimientos de carácter sexual que no son consentidos por la víctima y que, además, tienen un impacto negativo en su situación laboral o en sus oportunidades de empleo.</a:t>
            </a:r>
            <a:endParaRPr sz="200"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00" b="1" i="0" u="none" strike="noStrike" cap="none">
              <a:solidFill>
                <a:srgbClr val="022759"/>
              </a:solidFill>
              <a:latin typeface="Ultra"/>
              <a:ea typeface="Ultra"/>
              <a:cs typeface="Ultra"/>
              <a:sym typeface="Ultra"/>
            </a:endParaRPr>
          </a:p>
        </p:txBody>
      </p:sp>
      <p:sp>
        <p:nvSpPr>
          <p:cNvPr id="203" name="Google Shape;203;p6"/>
          <p:cNvSpPr txBox="1"/>
          <p:nvPr/>
        </p:nvSpPr>
        <p:spPr>
          <a:xfrm>
            <a:off x="1351317" y="8401368"/>
            <a:ext cx="15585367" cy="6835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1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62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(Ley 21.643, que modifica el Código del Trabajo y otros cuerpos legales para fortalecer la prevención, investigación y sanción del acoso sexual, laboral y la violencia en el ámbito laboral)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" name="Google Shape;208;p7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209" name="Google Shape;209;p7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210" name="Google Shape;210;p7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11" name="Google Shape;211;p7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212" name="Google Shape;212;p7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213" name="Google Shape;213;p7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14" name="Google Shape;214;p7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215" name="Google Shape;215;p7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16" name="Google Shape;216;p7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17" name="Google Shape;217;p7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218" name="Google Shape;218;p7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19" name="Google Shape;219;p7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0" name="Google Shape;220;p7"/>
          <p:cNvSpPr/>
          <p:nvPr/>
        </p:nvSpPr>
        <p:spPr>
          <a:xfrm>
            <a:off x="12974591" y="2748280"/>
            <a:ext cx="4820925" cy="4302676"/>
          </a:xfrm>
          <a:custGeom>
            <a:avLst/>
            <a:gdLst/>
            <a:ahLst/>
            <a:cxnLst/>
            <a:rect l="l" t="t" r="r" b="b"/>
            <a:pathLst>
              <a:path w="4820925" h="4302676" extrusionOk="0">
                <a:moveTo>
                  <a:pt x="0" y="0"/>
                </a:moveTo>
                <a:lnTo>
                  <a:pt x="4820925" y="0"/>
                </a:lnTo>
                <a:lnTo>
                  <a:pt x="4820925" y="4302676"/>
                </a:lnTo>
                <a:lnTo>
                  <a:pt x="0" y="430267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1" name="Google Shape;221;p7"/>
          <p:cNvSpPr txBox="1"/>
          <p:nvPr/>
        </p:nvSpPr>
        <p:spPr>
          <a:xfrm>
            <a:off x="1110625" y="1133475"/>
            <a:ext cx="16923300" cy="19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TIPOS DE CONDUCTAS QUE CONSTITUYEN ACOSO SEXUAL SEGÚN LA LEY 21.643</a:t>
            </a:r>
            <a:endParaRPr/>
          </a:p>
        </p:txBody>
      </p:sp>
      <p:sp>
        <p:nvSpPr>
          <p:cNvPr id="222" name="Google Shape;222;p7"/>
          <p:cNvSpPr txBox="1"/>
          <p:nvPr/>
        </p:nvSpPr>
        <p:spPr>
          <a:xfrm>
            <a:off x="1197625" y="3537650"/>
            <a:ext cx="140307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99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Requerimientos de carácter sexual:</a:t>
            </a:r>
            <a:endParaRPr/>
          </a:p>
        </p:txBody>
      </p:sp>
      <p:sp>
        <p:nvSpPr>
          <p:cNvPr id="223" name="Google Shape;223;p7"/>
          <p:cNvSpPr txBox="1"/>
          <p:nvPr/>
        </p:nvSpPr>
        <p:spPr>
          <a:xfrm>
            <a:off x="719056" y="4416651"/>
            <a:ext cx="11945891" cy="4403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Hacer insinuaciones o comentarios sexuales no deseados.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Contactar a la víctima de forma sexual no deseada.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Enviar mensajes o correos electrónicos de contenido sexual no solicitados.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Exponerse o realizar actos de exhibicionismo sexual.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Hacer tocamientos no deseados.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Solicitar o exigir favores sexuales a cambio de beneficios laborales.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491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8" name="Google Shape;228;p8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229" name="Google Shape;229;p8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230" name="Google Shape;230;p8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1" name="Google Shape;231;p8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232" name="Google Shape;232;p8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233" name="Google Shape;233;p8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4" name="Google Shape;234;p8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235" name="Google Shape;235;p8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36" name="Google Shape;236;p8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7" name="Google Shape;237;p8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238" name="Google Shape;238;p8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39" name="Google Shape;239;p8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40" name="Google Shape;240;p8"/>
          <p:cNvSpPr txBox="1"/>
          <p:nvPr/>
        </p:nvSpPr>
        <p:spPr>
          <a:xfrm>
            <a:off x="719056" y="4416651"/>
            <a:ext cx="11946000" cy="48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Crear un ambiente de trabajo hostil o humillante para la víctima.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Ridiculizar o burlarse de la víctima por su apariencia, género o vida sexual.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Difundir rumores o chismes falsos sobre la vida sexual de la víctima.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Amenazar a la víctima con represalias si no accede a sus pretensiones sexuales</a:t>
            </a:r>
            <a:r>
              <a:rPr lang="en-US" sz="3491">
                <a:solidFill>
                  <a:srgbClr val="022759"/>
                </a:solidFill>
              </a:rPr>
              <a:t>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491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8"/>
          <p:cNvSpPr/>
          <p:nvPr/>
        </p:nvSpPr>
        <p:spPr>
          <a:xfrm>
            <a:off x="13376887" y="2934035"/>
            <a:ext cx="4264041" cy="4114800"/>
          </a:xfrm>
          <a:custGeom>
            <a:avLst/>
            <a:gdLst/>
            <a:ahLst/>
            <a:cxnLst/>
            <a:rect l="l" t="t" r="r" b="b"/>
            <a:pathLst>
              <a:path w="4264041" h="4114800" extrusionOk="0">
                <a:moveTo>
                  <a:pt x="0" y="0"/>
                </a:moveTo>
                <a:lnTo>
                  <a:pt x="4264041" y="0"/>
                </a:lnTo>
                <a:lnTo>
                  <a:pt x="42640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42" name="Google Shape;242;p8"/>
          <p:cNvSpPr txBox="1"/>
          <p:nvPr/>
        </p:nvSpPr>
        <p:spPr>
          <a:xfrm>
            <a:off x="1110625" y="1133475"/>
            <a:ext cx="17177400" cy="19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TIPOS DE CONDUCTAS QUE CONSTITUYEN ACOSO SEXUAL SEGÚN LA LEY 21.643</a:t>
            </a:r>
            <a:endParaRPr/>
          </a:p>
        </p:txBody>
      </p:sp>
      <p:sp>
        <p:nvSpPr>
          <p:cNvPr id="243" name="Google Shape;243;p8"/>
          <p:cNvSpPr txBox="1"/>
          <p:nvPr/>
        </p:nvSpPr>
        <p:spPr>
          <a:xfrm>
            <a:off x="1110625" y="3233275"/>
            <a:ext cx="11554500" cy="14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Comportamientos intimidatorios o humillantes: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8" name="Google Shape;248;p9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249" name="Google Shape;249;p9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250" name="Google Shape;250;p9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51" name="Google Shape;251;p9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252" name="Google Shape;252;p9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253" name="Google Shape;253;p9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54" name="Google Shape;254;p9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255" name="Google Shape;255;p9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56" name="Google Shape;256;p9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57" name="Google Shape;257;p9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258" name="Google Shape;258;p9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59" name="Google Shape;259;p9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0" name="Google Shape;260;p9"/>
          <p:cNvSpPr/>
          <p:nvPr/>
        </p:nvSpPr>
        <p:spPr>
          <a:xfrm>
            <a:off x="13990813" y="2895600"/>
            <a:ext cx="3793097" cy="4114800"/>
          </a:xfrm>
          <a:custGeom>
            <a:avLst/>
            <a:gdLst/>
            <a:ahLst/>
            <a:cxnLst/>
            <a:rect l="l" t="t" r="r" b="b"/>
            <a:pathLst>
              <a:path w="3793097" h="4114800" extrusionOk="0">
                <a:moveTo>
                  <a:pt x="0" y="0"/>
                </a:moveTo>
                <a:lnTo>
                  <a:pt x="3793097" y="0"/>
                </a:lnTo>
                <a:lnTo>
                  <a:pt x="379309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61" name="Google Shape;261;p9"/>
          <p:cNvSpPr txBox="1"/>
          <p:nvPr/>
        </p:nvSpPr>
        <p:spPr>
          <a:xfrm>
            <a:off x="719056" y="4881880"/>
            <a:ext cx="11945891" cy="3527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Seguir o vigilar a la víctima sin su consentimiento.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Controlar sus comunicaciones o actividades personales.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Exigirle que le informe sobre su paradero o sus actividades.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Limitar su libertad de movimiento o de interacción con otras personas.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491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9"/>
          <p:cNvSpPr txBox="1"/>
          <p:nvPr/>
        </p:nvSpPr>
        <p:spPr>
          <a:xfrm>
            <a:off x="1110630" y="1133475"/>
            <a:ext cx="15420380" cy="161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TIPOS DE CONDUCTAS QUE CONSTITUYEN ACOSO SEXUAL SEGÚN LA LEY 21.643</a:t>
            </a:r>
            <a:endParaRPr/>
          </a:p>
        </p:txBody>
      </p:sp>
      <p:sp>
        <p:nvSpPr>
          <p:cNvPr id="263" name="Google Shape;263;p9"/>
          <p:cNvSpPr txBox="1"/>
          <p:nvPr/>
        </p:nvSpPr>
        <p:spPr>
          <a:xfrm>
            <a:off x="1197630" y="3676650"/>
            <a:ext cx="115542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Comportamientos de control o vigilancia: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8" name="Google Shape;268;p10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269" name="Google Shape;269;p10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270" name="Google Shape;270;p10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1" name="Google Shape;271;p10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272" name="Google Shape;272;p10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273" name="Google Shape;273;p10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4" name="Google Shape;274;p10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275" name="Google Shape;275;p10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76" name="Google Shape;276;p10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7" name="Google Shape;277;p10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278" name="Google Shape;278;p10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79" name="Google Shape;279;p10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80" name="Google Shape;280;p10"/>
          <p:cNvSpPr txBox="1"/>
          <p:nvPr/>
        </p:nvSpPr>
        <p:spPr>
          <a:xfrm>
            <a:off x="656800" y="1492300"/>
            <a:ext cx="18179700" cy="17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CASO 1: ACOSO SEXUAL POR PARTE DE UN JEFE</a:t>
            </a:r>
            <a:endParaRPr sz="60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200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10"/>
          <p:cNvSpPr txBox="1"/>
          <p:nvPr/>
        </p:nvSpPr>
        <p:spPr>
          <a:xfrm>
            <a:off x="795386" y="2730791"/>
            <a:ext cx="16400100" cy="560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62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Descripción: </a:t>
            </a:r>
            <a:r>
              <a:rPr lang="en-US" sz="3162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Un jefe de departamento realiza comentarios sexuales no deseados a una de sus subordinadas. Le hace insinuaciones sobre su apariencia física, le cuenta chistes de contenido sexual y le invita a salir en citas a pesar de que ella le ha dicho que no está interesada. La víctima se siente incómoda y humillada por la situación, y teme perder su trabajo si no accede a las pretensiones del jefe.</a:t>
            </a:r>
            <a:endParaRPr/>
          </a:p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162" b="0" i="0" u="none" strike="noStrike" cap="none">
              <a:solidFill>
                <a:srgbClr val="022759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62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Consecuencias: </a:t>
            </a:r>
            <a:r>
              <a:rPr lang="en-US" sz="3162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La víctima denuncia el acoso a la Inspección del Trabajo, que inicia una investigación. El jefe es despedido de la empresa por su conducta inapropiada. La víctima recibe apoyo psicológico y jurídico para superar el trauma del acoso.</a:t>
            </a:r>
            <a:endParaRPr/>
          </a:p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162" b="0" i="0" u="none" strike="noStrike" cap="none">
              <a:solidFill>
                <a:srgbClr val="02275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" name="Google Shape;286;p11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287" name="Google Shape;287;p11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288" name="Google Shape;288;p11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89" name="Google Shape;289;p11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290" name="Google Shape;290;p11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291" name="Google Shape;291;p11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92" name="Google Shape;292;p11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293" name="Google Shape;293;p11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94" name="Google Shape;294;p11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95" name="Google Shape;295;p11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296" name="Google Shape;296;p11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297" name="Google Shape;297;p11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8" name="Google Shape;298;p11"/>
          <p:cNvSpPr txBox="1"/>
          <p:nvPr/>
        </p:nvSpPr>
        <p:spPr>
          <a:xfrm>
            <a:off x="795386" y="1133475"/>
            <a:ext cx="180411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CASO 2: ACOSO SEXUAL ENTRE COMPAÑEROS DE TRABAJO</a:t>
            </a:r>
            <a:endParaRPr sz="10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200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11"/>
          <p:cNvSpPr txBox="1"/>
          <p:nvPr/>
        </p:nvSpPr>
        <p:spPr>
          <a:xfrm>
            <a:off x="795386" y="2730791"/>
            <a:ext cx="16400171" cy="6168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62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Descripción: </a:t>
            </a:r>
            <a:r>
              <a:rPr lang="en-US" sz="3162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Dos compañeros de trabajo trabajan juntos en un proyecto. Uno de ellos comienza a hacer comentarios sexuales no deseados a la otra persona, le envía mensajes de texto de contenido sexual y la toca de manera inapropiada en varias ocasiones. La víctima se siente acosada e intimidada, y teme que si denuncia la situación podría crear un mal ambiente en el trab</a:t>
            </a:r>
            <a:r>
              <a:rPr lang="en-US" sz="3162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ajo.</a:t>
            </a:r>
            <a:endParaRPr/>
          </a:p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162" b="1" i="0" u="none" strike="noStrike" cap="none">
              <a:solidFill>
                <a:srgbClr val="022759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62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Consecuencias: </a:t>
            </a:r>
            <a:r>
              <a:rPr lang="en-US" sz="3162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La víctima decide denunciar el acoso a la empresa, que activa su protocolo de prevención del acoso sexual. Se realiza una investigación interna y el acosador es sancionado disciplinariamente. La empresa también brinda apoyo psicológico a la víctima para ayudarla a superar el trauma del acoso.</a:t>
            </a:r>
            <a:endParaRPr/>
          </a:p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162" b="0" i="0" u="none" strike="noStrike" cap="none">
              <a:solidFill>
                <a:srgbClr val="02275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4" name="Google Shape;304;p12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305" name="Google Shape;305;p12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306" name="Google Shape;306;p12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7" name="Google Shape;307;p12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308" name="Google Shape;308;p12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309" name="Google Shape;309;p12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10" name="Google Shape;310;p12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311" name="Google Shape;311;p12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12" name="Google Shape;312;p12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13" name="Google Shape;313;p12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314" name="Google Shape;314;p12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15" name="Google Shape;315;p12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6" name="Google Shape;316;p12"/>
          <p:cNvSpPr txBox="1"/>
          <p:nvPr/>
        </p:nvSpPr>
        <p:spPr>
          <a:xfrm>
            <a:off x="564928" y="1133475"/>
            <a:ext cx="180411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sz="51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ASO 3: ACOSO SEXUAL POR PARTE DE UN CLIENTE</a:t>
            </a:r>
            <a:endParaRPr sz="300"/>
          </a:p>
        </p:txBody>
      </p:sp>
      <p:sp>
        <p:nvSpPr>
          <p:cNvPr id="317" name="Google Shape;317;p12"/>
          <p:cNvSpPr txBox="1"/>
          <p:nvPr/>
        </p:nvSpPr>
        <p:spPr>
          <a:xfrm>
            <a:off x="795386" y="2214401"/>
            <a:ext cx="16400171" cy="6168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62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Descripción: </a:t>
            </a:r>
            <a:r>
              <a:rPr lang="en-US" sz="3162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Una trabajadora de una tienda de ropa atiende a un cliente que comienza a hacer comentarios sexuales sobre su cuerpo. Le hace insinuaciones sobre lo que le haría si la pudiera tener a solas, y le pide que le muestre la ropa interior. La víctima se siente humillada y asustada, y no sabe cómo reaccionar ante la situación.</a:t>
            </a:r>
            <a:endParaRPr/>
          </a:p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162" b="0" i="0" u="none" strike="noStrike" cap="none">
              <a:solidFill>
                <a:srgbClr val="022759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62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Consecuencias: </a:t>
            </a:r>
            <a:r>
              <a:rPr lang="en-US" sz="3162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La trabajadora denuncia el acoso a su jefe, quien le da su apoyo y la ayuda a presentar una queja formal ante la empresa. La empresa también informa del incidente a la seguridad del centro comercial, para que puedan tomar medidas contra el cliente. La trabajadora recibe apoyo psicológico para ayudarla a superar el trauma del acoso.</a:t>
            </a:r>
            <a:endParaRPr/>
          </a:p>
          <a:p>
            <a:pPr marL="0" marR="0" lvl="0" indent="0" algn="just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162" b="0" i="0" u="none" strike="noStrike" cap="none">
              <a:solidFill>
                <a:srgbClr val="02275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2" name="Google Shape;322;p13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323" name="Google Shape;323;p13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324" name="Google Shape;324;p13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25" name="Google Shape;325;p13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326" name="Google Shape;326;p13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327" name="Google Shape;327;p13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28" name="Google Shape;328;p13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329" name="Google Shape;329;p13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30" name="Google Shape;330;p13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31" name="Google Shape;331;p13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332" name="Google Shape;332;p13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33" name="Google Shape;333;p13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4" name="Google Shape;334;p13"/>
          <p:cNvSpPr txBox="1"/>
          <p:nvPr/>
        </p:nvSpPr>
        <p:spPr>
          <a:xfrm>
            <a:off x="1028700" y="1152525"/>
            <a:ext cx="16230600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DEFINICIÓN DE ACOSO LABORAL</a:t>
            </a:r>
            <a:endParaRPr/>
          </a:p>
        </p:txBody>
      </p:sp>
      <p:sp>
        <p:nvSpPr>
          <p:cNvPr id="335" name="Google Shape;335;p13"/>
          <p:cNvSpPr txBox="1"/>
          <p:nvPr/>
        </p:nvSpPr>
        <p:spPr>
          <a:xfrm>
            <a:off x="770735" y="2600725"/>
            <a:ext cx="16910391" cy="58482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61777" marR="0" lvl="1" indent="-38088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28"/>
              <a:buFont typeface="Arial"/>
              <a:buChar char="•"/>
            </a:pPr>
            <a:r>
              <a:rPr lang="en-US" sz="3528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Toda conducta que constituya agresión u hostigamiento reiterados, ejercida por el empleador o por uno o más trabajadores, en contra de otro u otros trabajadores, por cualquier medio, y que tenga como resultado para el o los afectados menoscabo, maltrato o humillación, o bien que amenace o perjudique su situación laboral o sus oportunidades en el empleo.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28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1777" marR="0" lvl="1" indent="-38088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28"/>
              <a:buFont typeface="Arial"/>
              <a:buChar char="•"/>
            </a:pPr>
            <a:r>
              <a:rPr lang="en-US" sz="3528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En otras palabras, el acoso laboral se produce cuando una persona en el trabajo, ya sea el jefe, un compañero o un tercero, realiza de manera reiterada conductas de agresión u hostigamiento hacia otra persona, con el objetivo de menoscabarla, maltratarla o humillarla, o bien de perjudicar su situación laboral o sus oportunidades de empleo.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28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13"/>
          <p:cNvSpPr txBox="1"/>
          <p:nvPr/>
        </p:nvSpPr>
        <p:spPr>
          <a:xfrm>
            <a:off x="1351317" y="8401368"/>
            <a:ext cx="15585367" cy="6835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1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62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(Ley 21.643, que modifica el Código del Trabajo y otros cuerpos legales para fortalecer la prevención, investigación y sanción del acoso sexual, laboral y la violencia en el ámbito laboral)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14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342" name="Google Shape;342;p14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343" name="Google Shape;343;p14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4" name="Google Shape;344;p14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345" name="Google Shape;345;p14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346" name="Google Shape;346;p14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7" name="Google Shape;347;p14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348" name="Google Shape;348;p14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49" name="Google Shape;349;p14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0" name="Google Shape;350;p14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351" name="Google Shape;351;p14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52" name="Google Shape;352;p14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53" name="Google Shape;353;p14"/>
          <p:cNvSpPr/>
          <p:nvPr/>
        </p:nvSpPr>
        <p:spPr>
          <a:xfrm>
            <a:off x="13772167" y="3053080"/>
            <a:ext cx="3487133" cy="5681670"/>
          </a:xfrm>
          <a:custGeom>
            <a:avLst/>
            <a:gdLst/>
            <a:ahLst/>
            <a:cxnLst/>
            <a:rect l="l" t="t" r="r" b="b"/>
            <a:pathLst>
              <a:path w="3487133" h="5681670" extrusionOk="0">
                <a:moveTo>
                  <a:pt x="0" y="0"/>
                </a:moveTo>
                <a:lnTo>
                  <a:pt x="3487133" y="0"/>
                </a:lnTo>
                <a:lnTo>
                  <a:pt x="3487133" y="5681671"/>
                </a:lnTo>
                <a:lnTo>
                  <a:pt x="0" y="568167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l="-6046" t="-1551" b="-1552"/>
            </a:stretch>
          </a:blipFill>
          <a:ln>
            <a:noFill/>
          </a:ln>
        </p:spPr>
      </p:sp>
      <p:sp>
        <p:nvSpPr>
          <p:cNvPr id="354" name="Google Shape;354;p14"/>
          <p:cNvSpPr txBox="1"/>
          <p:nvPr/>
        </p:nvSpPr>
        <p:spPr>
          <a:xfrm>
            <a:off x="1110625" y="1133475"/>
            <a:ext cx="16814400" cy="19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TIPOS DE CONDUCTAS QUE CONSTITUYEN ACOSO LABORAL SEGÚN LA LEY 21.643</a:t>
            </a:r>
            <a:endParaRPr/>
          </a:p>
        </p:txBody>
      </p:sp>
      <p:sp>
        <p:nvSpPr>
          <p:cNvPr id="355" name="Google Shape;355;p14"/>
          <p:cNvSpPr txBox="1"/>
          <p:nvPr/>
        </p:nvSpPr>
        <p:spPr>
          <a:xfrm>
            <a:off x="1110630" y="2990850"/>
            <a:ext cx="8956559" cy="614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99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Hostigamiento:</a:t>
            </a:r>
            <a:endParaRPr/>
          </a:p>
        </p:txBody>
      </p:sp>
      <p:sp>
        <p:nvSpPr>
          <p:cNvPr id="356" name="Google Shape;356;p14"/>
          <p:cNvSpPr txBox="1"/>
          <p:nvPr/>
        </p:nvSpPr>
        <p:spPr>
          <a:xfrm>
            <a:off x="719056" y="3961907"/>
            <a:ext cx="11945891" cy="3089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Asignar tareas humillantes o degradantes a la víctima.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Aislar o excluir socialmente a la víctima.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Sabotear el trabajo de la víctima.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Difundir rumores falsos sobre la víctima.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Vigi o controlar a la víctima de manera invasiva.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491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1" name="Google Shape;361;p15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362" name="Google Shape;362;p15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363" name="Google Shape;363;p15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64" name="Google Shape;364;p15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365" name="Google Shape;365;p15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366" name="Google Shape;366;p15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67" name="Google Shape;367;p15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368" name="Google Shape;368;p15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69" name="Google Shape;369;p15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0" name="Google Shape;370;p15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371" name="Google Shape;371;p15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72" name="Google Shape;372;p15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3" name="Google Shape;373;p15"/>
          <p:cNvSpPr/>
          <p:nvPr/>
        </p:nvSpPr>
        <p:spPr>
          <a:xfrm>
            <a:off x="12983193" y="3796008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 extrusionOk="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74" name="Google Shape;374;p15"/>
          <p:cNvSpPr txBox="1"/>
          <p:nvPr/>
        </p:nvSpPr>
        <p:spPr>
          <a:xfrm>
            <a:off x="1110630" y="1133475"/>
            <a:ext cx="15420380" cy="161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TIPOS DE CONDUCTAS QUE CONSTITUYEN ACOSO LABORAL SEGÚN LA LEY 21.643</a:t>
            </a:r>
            <a:endParaRPr/>
          </a:p>
        </p:txBody>
      </p:sp>
      <p:sp>
        <p:nvSpPr>
          <p:cNvPr id="375" name="Google Shape;375;p15"/>
          <p:cNvSpPr txBox="1"/>
          <p:nvPr/>
        </p:nvSpPr>
        <p:spPr>
          <a:xfrm>
            <a:off x="1110630" y="4184771"/>
            <a:ext cx="8956559" cy="614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99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Violencia física:</a:t>
            </a:r>
            <a:endParaRPr/>
          </a:p>
        </p:txBody>
      </p:sp>
      <p:sp>
        <p:nvSpPr>
          <p:cNvPr id="376" name="Google Shape;376;p15"/>
          <p:cNvSpPr txBox="1"/>
          <p:nvPr/>
        </p:nvSpPr>
        <p:spPr>
          <a:xfrm>
            <a:off x="719056" y="5210175"/>
            <a:ext cx="11945891" cy="1336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Empujar, golpear o agredir físicamente a la víctima.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Dañar las pertenencias de la víctima.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491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1" name="Google Shape;381;p16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382" name="Google Shape;382;p16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383" name="Google Shape;383;p16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84" name="Google Shape;384;p16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385" name="Google Shape;385;p16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386" name="Google Shape;386;p16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87" name="Google Shape;387;p16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388" name="Google Shape;388;p16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89" name="Google Shape;389;p16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0" name="Google Shape;390;p16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391" name="Google Shape;391;p16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92" name="Google Shape;392;p16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93" name="Google Shape;393;p16"/>
          <p:cNvSpPr/>
          <p:nvPr/>
        </p:nvSpPr>
        <p:spPr>
          <a:xfrm>
            <a:off x="13314251" y="3438155"/>
            <a:ext cx="3734717" cy="4813814"/>
          </a:xfrm>
          <a:custGeom>
            <a:avLst/>
            <a:gdLst/>
            <a:ahLst/>
            <a:cxnLst/>
            <a:rect l="l" t="t" r="r" b="b"/>
            <a:pathLst>
              <a:path w="3734717" h="4813814" extrusionOk="0">
                <a:moveTo>
                  <a:pt x="0" y="0"/>
                </a:moveTo>
                <a:lnTo>
                  <a:pt x="3734717" y="0"/>
                </a:lnTo>
                <a:lnTo>
                  <a:pt x="3734717" y="4813814"/>
                </a:lnTo>
                <a:lnTo>
                  <a:pt x="0" y="481381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94" name="Google Shape;394;p16"/>
          <p:cNvSpPr txBox="1"/>
          <p:nvPr/>
        </p:nvSpPr>
        <p:spPr>
          <a:xfrm>
            <a:off x="1110630" y="1133475"/>
            <a:ext cx="15420380" cy="161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TIPOS DE CONDUCTAS QUE CONSTITUYEN ACOSO LABORAL SEGÚN LA LEY 21.643</a:t>
            </a:r>
            <a:endParaRPr/>
          </a:p>
        </p:txBody>
      </p:sp>
      <p:sp>
        <p:nvSpPr>
          <p:cNvPr id="395" name="Google Shape;395;p16"/>
          <p:cNvSpPr txBox="1"/>
          <p:nvPr/>
        </p:nvSpPr>
        <p:spPr>
          <a:xfrm>
            <a:off x="1349848" y="3877275"/>
            <a:ext cx="117906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99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Otros tipos de conductas:</a:t>
            </a:r>
            <a:endParaRPr/>
          </a:p>
        </p:txBody>
      </p:sp>
      <p:sp>
        <p:nvSpPr>
          <p:cNvPr id="396" name="Google Shape;396;p16"/>
          <p:cNvSpPr txBox="1"/>
          <p:nvPr/>
        </p:nvSpPr>
        <p:spPr>
          <a:xfrm>
            <a:off x="787866" y="4600575"/>
            <a:ext cx="11945891" cy="3527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Exigir a la víctima que realice tareas que no están dentro de sus funciones o que son excesivamente exigentes.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Negar a la víctima oportunidades de ascenso o formación.</a:t>
            </a:r>
            <a:endParaRPr/>
          </a:p>
          <a:p>
            <a:pPr marL="753727" marR="0" lvl="1" indent="-376863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491"/>
              <a:buFont typeface="Arial"/>
              <a:buChar char="•"/>
            </a:pPr>
            <a:r>
              <a:rPr lang="en-US" sz="3491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Someter a la víctima a presión psicológica para que renuncie o abandone su puesto de trabajo.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491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1" name="Google Shape;401;p17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402" name="Google Shape;402;p17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403" name="Google Shape;403;p17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04" name="Google Shape;404;p17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405" name="Google Shape;405;p17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406" name="Google Shape;406;p17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07" name="Google Shape;407;p17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408" name="Google Shape;408;p17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09" name="Google Shape;409;p17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10" name="Google Shape;410;p17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411" name="Google Shape;411;p17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12" name="Google Shape;412;p17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13" name="Google Shape;413;p17"/>
          <p:cNvSpPr txBox="1"/>
          <p:nvPr/>
        </p:nvSpPr>
        <p:spPr>
          <a:xfrm>
            <a:off x="795386" y="1006003"/>
            <a:ext cx="17573489" cy="161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CASO 1: ACOSO LABORAL POR PARTE DE UN JEFE HACIA UNA SUBORDINADA</a:t>
            </a:r>
            <a:endParaRPr/>
          </a:p>
        </p:txBody>
      </p:sp>
      <p:sp>
        <p:nvSpPr>
          <p:cNvPr id="414" name="Google Shape;414;p17"/>
          <p:cNvSpPr txBox="1"/>
          <p:nvPr/>
        </p:nvSpPr>
        <p:spPr>
          <a:xfrm>
            <a:off x="795386" y="2740316"/>
            <a:ext cx="16463914" cy="5950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96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Descripción:</a:t>
            </a:r>
            <a:endParaRPr/>
          </a:p>
          <a:p>
            <a:pPr marL="603803" marR="0" lvl="1" indent="-301902" algn="just" rtl="0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2796"/>
              <a:buFont typeface="Arial"/>
              <a:buChar char="•"/>
            </a:pPr>
            <a:r>
              <a:rPr lang="en-US" sz="2796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Una jefa de departamento constantemente menosprecia el trabajo de una de sus subordinadas, haciéndola sentir incapaz e inútil. La jefa le asigna tareas humillantes y degradantes, como limpiar la oficina o servir café, mientras que a otros compañeros les asigna tareas más relevantes.La jefa la critica públicamente delante de sus compañeros, haciéndola sentir avergonzada e intimidada. La jefa la presiona para que trabaje horas extra sin remuneración adicional, y la amenaza con despedirla si no lo hace.</a:t>
            </a:r>
            <a:endParaRPr/>
          </a:p>
          <a:p>
            <a:pPr marL="0" marR="0" lvl="0" indent="0" algn="just" rtl="0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96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Consecuencias:</a:t>
            </a:r>
            <a:endParaRPr/>
          </a:p>
          <a:p>
            <a:pPr marL="603803" marR="0" lvl="1" indent="-301902" algn="just" rtl="0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2796"/>
              <a:buFont typeface="Arial"/>
              <a:buChar char="•"/>
            </a:pPr>
            <a:r>
              <a:rPr lang="en-US" sz="2796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La víctima se siente humillada, estresada y ansiosa. Su rendimiento laboral disminuye debido al acoso. Comienza a tener problemas de salud, como insomnio y jaquecas. Finalmente, la víctima decide renunciar a su trabajo para proteger su salud mental.</a:t>
            </a:r>
            <a:endParaRPr/>
          </a:p>
          <a:p>
            <a:pPr marL="0" marR="0" lvl="0" indent="0" algn="just" rtl="0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796" b="0" i="0" u="none" strike="noStrike" cap="none">
              <a:solidFill>
                <a:srgbClr val="02275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" name="Google Shape;419;p18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420" name="Google Shape;420;p18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421" name="Google Shape;421;p18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22" name="Google Shape;422;p18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423" name="Google Shape;423;p18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424" name="Google Shape;424;p18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25" name="Google Shape;425;p18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426" name="Google Shape;426;p18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27" name="Google Shape;427;p18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28" name="Google Shape;428;p18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429" name="Google Shape;429;p18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30" name="Google Shape;430;p18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31" name="Google Shape;431;p18"/>
          <p:cNvSpPr txBox="1"/>
          <p:nvPr/>
        </p:nvSpPr>
        <p:spPr>
          <a:xfrm>
            <a:off x="795386" y="1006003"/>
            <a:ext cx="16747771" cy="161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CASO 3: ACOSO LABORAL POR PARTE DE UN CLIENTE HACIA UNA TRABAJADO</a:t>
            </a:r>
            <a:endParaRPr/>
          </a:p>
        </p:txBody>
      </p:sp>
      <p:sp>
        <p:nvSpPr>
          <p:cNvPr id="432" name="Google Shape;432;p18"/>
          <p:cNvSpPr txBox="1"/>
          <p:nvPr/>
        </p:nvSpPr>
        <p:spPr>
          <a:xfrm>
            <a:off x="763515" y="3058958"/>
            <a:ext cx="16463914" cy="5929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96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Descripción:</a:t>
            </a:r>
            <a:endParaRPr/>
          </a:p>
          <a:p>
            <a:pPr marL="603804" marR="0" lvl="1" indent="-301902" algn="just" rtl="0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2796"/>
              <a:buFont typeface="Arial"/>
              <a:buChar char="•"/>
            </a:pPr>
            <a:r>
              <a:rPr lang="en-US" sz="2796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Una trabajadora de un restaurante atiende a un cliente que comienza a hacer comentarios sexuales inapropiados sobre ella. Le hace insinuaciones sobre lo que le haría si la pudiera tener a solas, y le pide que le muestre su número de teléfono. La trabajadora se siente incómoda y asustada, pero no sabe cómo reaccionar ante la situación. El cliente le insiste y la toca de manera inapropiada en un brazo.</a:t>
            </a:r>
            <a:endParaRPr/>
          </a:p>
          <a:p>
            <a:pPr marL="0" marR="0" lvl="0" indent="0" algn="just" rtl="0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96" b="1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Consecuencias:</a:t>
            </a:r>
            <a:endParaRPr/>
          </a:p>
          <a:p>
            <a:pPr marL="603804" marR="0" lvl="1" indent="-301902" algn="just" rtl="0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2796"/>
              <a:buFont typeface="Arial"/>
              <a:buChar char="•"/>
            </a:pPr>
            <a:r>
              <a:rPr lang="en-US" sz="2796" b="0" i="0" u="none" strike="noStrike" cap="none">
                <a:solidFill>
                  <a:srgbClr val="022759"/>
                </a:solidFill>
                <a:latin typeface="Open Sans"/>
                <a:ea typeface="Open Sans"/>
                <a:cs typeface="Open Sans"/>
                <a:sym typeface="Open Sans"/>
              </a:rPr>
              <a:t>La víctima denuncia el acoso a su jefe, quien le da su apoyo y la ayuda a presentar una queja formal ante la empresa. La empresa también informa del incidente a la seguridad del centro comercial, para que puedan tomar medidas contra el cliente. La trabajadora recibe apoyo psicológico para ayudarla a superar el trauma del acoso.</a:t>
            </a:r>
            <a:endParaRPr/>
          </a:p>
          <a:p>
            <a:pPr marL="0" marR="0" lvl="0" indent="0" algn="just" rtl="0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796" b="0" i="0" u="none" strike="noStrike" cap="none">
              <a:solidFill>
                <a:srgbClr val="02275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7" name="Google Shape;437;p19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438" name="Google Shape;438;p19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439" name="Google Shape;439;p19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0" name="Google Shape;440;p19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441" name="Google Shape;441;p19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442" name="Google Shape;442;p19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3" name="Google Shape;443;p19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444" name="Google Shape;444;p19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45" name="Google Shape;445;p19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6" name="Google Shape;446;p19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447" name="Google Shape;447;p19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48" name="Google Shape;448;p19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9" name="Google Shape;449;p19"/>
          <p:cNvSpPr txBox="1"/>
          <p:nvPr/>
        </p:nvSpPr>
        <p:spPr>
          <a:xfrm>
            <a:off x="805068" y="809583"/>
            <a:ext cx="166779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DERECHOS DE LAS PERSONAS AFECTADAS POR ACOSO SEXUAL Y LABORAL SEGÚN LA LEY 21.643</a:t>
            </a:r>
            <a:endParaRPr/>
          </a:p>
        </p:txBody>
      </p:sp>
      <p:sp>
        <p:nvSpPr>
          <p:cNvPr id="450" name="Google Shape;450;p19"/>
          <p:cNvSpPr txBox="1"/>
          <p:nvPr/>
        </p:nvSpPr>
        <p:spPr>
          <a:xfrm>
            <a:off x="1028700" y="3929775"/>
            <a:ext cx="16230600" cy="34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Ley 21.643, también conocida como Ley Karin, establece una serie de derechos importantes para las personas que han sido víctimas de acoso sexual o laboral en el ámbito del trabajo. Estos derechos tienen como objetivo proteger a las víctimas, garantizar su acceso a la justicia y reparar el daño causado.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5" name="Google Shape;455;p20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456" name="Google Shape;456;p20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457" name="Google Shape;457;p20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58" name="Google Shape;458;p20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459" name="Google Shape;459;p20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460" name="Google Shape;460;p20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61" name="Google Shape;461;p20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462" name="Google Shape;462;p20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63" name="Google Shape;463;p20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64" name="Google Shape;464;p20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465" name="Google Shape;465;p20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66" name="Google Shape;466;p20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7" name="Google Shape;467;p20"/>
          <p:cNvSpPr txBox="1"/>
          <p:nvPr/>
        </p:nvSpPr>
        <p:spPr>
          <a:xfrm>
            <a:off x="596280" y="1114425"/>
            <a:ext cx="17259300" cy="1219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85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ALGUNOS DE LOS PRINCIPALES DERECHOS DE LAS PERSONAS AFECTADAS POR ACOSO SEXUAL Y LABORAL SEGÚN LA LEY 21.643:</a:t>
            </a:r>
            <a:endParaRPr/>
          </a:p>
        </p:txBody>
      </p:sp>
      <p:sp>
        <p:nvSpPr>
          <p:cNvPr id="468" name="Google Shape;468;p20"/>
          <p:cNvSpPr txBox="1"/>
          <p:nvPr/>
        </p:nvSpPr>
        <p:spPr>
          <a:xfrm>
            <a:off x="596280" y="3323895"/>
            <a:ext cx="16189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Derechos comunes a víctimas de acoso sexual y laboral</a:t>
            </a:r>
            <a:endParaRPr/>
          </a:p>
        </p:txBody>
      </p:sp>
      <p:sp>
        <p:nvSpPr>
          <p:cNvPr id="469" name="Google Shape;469;p20"/>
          <p:cNvSpPr txBox="1"/>
          <p:nvPr/>
        </p:nvSpPr>
        <p:spPr>
          <a:xfrm>
            <a:off x="4682756" y="3948110"/>
            <a:ext cx="12782974" cy="4939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Las víctimas tienen derecho a que su denuncia sea investigada de manera oportuna, diligente y justa por parte de su empleador o de la Inspección del Trabajo.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investigación debe ser realizada por un equipo imparcial y contar con todas las garantías para que la víctima pueda presentar sus pruebas y ser escuchada.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El resultado de la investigación debe ser comunicado a la víctima por escrito, informándole de las medidas que se adoptarán para poner fin al acoso y reparar el daño causado.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99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20"/>
          <p:cNvSpPr txBox="1"/>
          <p:nvPr/>
        </p:nvSpPr>
        <p:spPr>
          <a:xfrm>
            <a:off x="596280" y="5509856"/>
            <a:ext cx="4298653" cy="1358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99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Derecho a una investigación diligente y justa: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5" name="Google Shape;475;p21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476" name="Google Shape;476;p21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477" name="Google Shape;477;p21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8" name="Google Shape;478;p21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479" name="Google Shape;479;p21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480" name="Google Shape;480;p21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81" name="Google Shape;481;p21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482" name="Google Shape;482;p21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83" name="Google Shape;483;p21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84" name="Google Shape;484;p21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485" name="Google Shape;485;p21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86" name="Google Shape;486;p21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7" name="Google Shape;487;p21"/>
          <p:cNvSpPr/>
          <p:nvPr/>
        </p:nvSpPr>
        <p:spPr>
          <a:xfrm>
            <a:off x="14499875" y="3474103"/>
            <a:ext cx="3034664" cy="3034664"/>
          </a:xfrm>
          <a:custGeom>
            <a:avLst/>
            <a:gdLst/>
            <a:ahLst/>
            <a:cxnLst/>
            <a:rect l="l" t="t" r="r" b="b"/>
            <a:pathLst>
              <a:path w="3034664" h="3034664" extrusionOk="0">
                <a:moveTo>
                  <a:pt x="0" y="0"/>
                </a:moveTo>
                <a:lnTo>
                  <a:pt x="3034664" y="0"/>
                </a:lnTo>
                <a:lnTo>
                  <a:pt x="3034664" y="3034664"/>
                </a:lnTo>
                <a:lnTo>
                  <a:pt x="0" y="303466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488" name="Google Shape;488;p21"/>
          <p:cNvSpPr txBox="1"/>
          <p:nvPr/>
        </p:nvSpPr>
        <p:spPr>
          <a:xfrm>
            <a:off x="275239" y="1275634"/>
            <a:ext cx="17259300" cy="7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85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2. DERECHO A PROTECCIÓN FRENTE A REPRESALIAS:</a:t>
            </a:r>
            <a:endParaRPr/>
          </a:p>
        </p:txBody>
      </p:sp>
      <p:sp>
        <p:nvSpPr>
          <p:cNvPr id="489" name="Google Shape;489;p21"/>
          <p:cNvSpPr txBox="1"/>
          <p:nvPr/>
        </p:nvSpPr>
        <p:spPr>
          <a:xfrm>
            <a:off x="1028700" y="3067751"/>
            <a:ext cx="12782974" cy="4939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Las víctimas tienen derecho a ser protegidas frente a cualquier represalia por parte del acosador o de la empresa como consecuencia de haber denunciado el acoso.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Esto significa que la víctima no puede ser despedida, sancionada o de cualquier otra forma perjudicada en su trabajo por haber denunciado el acoso.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Si la víctima sufre represalias, puede presentar una nueva denuncia ante la Inspección del Trabajo y exigir que se tomen las medidas necesarias para protegerla.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99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4" name="Google Shape;494;p22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495" name="Google Shape;495;p22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496" name="Google Shape;496;p22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97" name="Google Shape;497;p22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498" name="Google Shape;498;p22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499" name="Google Shape;499;p22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00" name="Google Shape;500;p22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501" name="Google Shape;501;p22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02" name="Google Shape;502;p22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03" name="Google Shape;503;p22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504" name="Google Shape;504;p22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05" name="Google Shape;505;p22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6" name="Google Shape;506;p22"/>
          <p:cNvSpPr txBox="1"/>
          <p:nvPr/>
        </p:nvSpPr>
        <p:spPr>
          <a:xfrm>
            <a:off x="1028700" y="3067751"/>
            <a:ext cx="12782974" cy="4939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Las víctimas tienen derecho a que se adopten las medidas necesarias para reparar el daño causado por el acoso, tanto material como moral.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Las medidas de reparación pueden incluir: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separación temporal o definitiva del acosador de su lugar de trabajo.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El cambio de lugar de trabajo de la víctima.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El pago de una indemnización por los daños y perjuicios sufridos.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atención psicológica o psiquiátrica para la víctima.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99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7" name="Google Shape;507;p22"/>
          <p:cNvSpPr/>
          <p:nvPr/>
        </p:nvSpPr>
        <p:spPr>
          <a:xfrm>
            <a:off x="14111211" y="2991551"/>
            <a:ext cx="3896349" cy="4114800"/>
          </a:xfrm>
          <a:custGeom>
            <a:avLst/>
            <a:gdLst/>
            <a:ahLst/>
            <a:cxnLst/>
            <a:rect l="l" t="t" r="r" b="b"/>
            <a:pathLst>
              <a:path w="3896349" h="4114800" extrusionOk="0">
                <a:moveTo>
                  <a:pt x="0" y="0"/>
                </a:moveTo>
                <a:lnTo>
                  <a:pt x="3896349" y="0"/>
                </a:lnTo>
                <a:lnTo>
                  <a:pt x="38963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08" name="Google Shape;508;p22"/>
          <p:cNvSpPr txBox="1"/>
          <p:nvPr/>
        </p:nvSpPr>
        <p:spPr>
          <a:xfrm>
            <a:off x="493065" y="1587802"/>
            <a:ext cx="11823325" cy="626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85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3. DERECHO A MEDIDAS DE REPARACIÓN: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" name="Google Shape;513;p23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514" name="Google Shape;514;p23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515" name="Google Shape;515;p23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16" name="Google Shape;516;p23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517" name="Google Shape;517;p23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518" name="Google Shape;518;p23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19" name="Google Shape;519;p23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520" name="Google Shape;520;p23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21" name="Google Shape;521;p23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22" name="Google Shape;522;p23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523" name="Google Shape;523;p23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24" name="Google Shape;524;p23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5" name="Google Shape;525;p23"/>
          <p:cNvSpPr txBox="1"/>
          <p:nvPr/>
        </p:nvSpPr>
        <p:spPr>
          <a:xfrm>
            <a:off x="1028700" y="3067751"/>
            <a:ext cx="12782974" cy="4939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Las víctimas tienen derecho a que se adopten las medidas necesarias para reparar el daño causado por el acoso, tanto material como moral.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Las medidas de reparación pueden incluir: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separación temporal o definitiva del acosador de su lugar de trabajo.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El cambio de lugar de trabajo de la víctima.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El pago de una indemnización por los daños y perjuicios sufridos.</a:t>
            </a:r>
            <a:endParaRPr/>
          </a:p>
          <a:p>
            <a:pPr marL="777238" marR="0" lvl="1" indent="-388619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99"/>
              <a:buFont typeface="Arial"/>
              <a:buChar char="•"/>
            </a:pPr>
            <a:r>
              <a:rPr lang="en-US" sz="35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atención psicológica o psiquiátrica para la víctima.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599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23"/>
          <p:cNvSpPr/>
          <p:nvPr/>
        </p:nvSpPr>
        <p:spPr>
          <a:xfrm>
            <a:off x="14111211" y="2991551"/>
            <a:ext cx="3896349" cy="4114800"/>
          </a:xfrm>
          <a:custGeom>
            <a:avLst/>
            <a:gdLst/>
            <a:ahLst/>
            <a:cxnLst/>
            <a:rect l="l" t="t" r="r" b="b"/>
            <a:pathLst>
              <a:path w="3896349" h="4114800" extrusionOk="0">
                <a:moveTo>
                  <a:pt x="0" y="0"/>
                </a:moveTo>
                <a:lnTo>
                  <a:pt x="3896349" y="0"/>
                </a:lnTo>
                <a:lnTo>
                  <a:pt x="38963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27" name="Google Shape;527;p23"/>
          <p:cNvSpPr txBox="1"/>
          <p:nvPr/>
        </p:nvSpPr>
        <p:spPr>
          <a:xfrm>
            <a:off x="493065" y="1587802"/>
            <a:ext cx="11823325" cy="626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85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3. DERECHO A MEDIDAS DE REPARACIÓN: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oogle Shape;532;p24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533" name="Google Shape;533;p24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534" name="Google Shape;534;p24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35" name="Google Shape;535;p24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536" name="Google Shape;536;p24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537" name="Google Shape;537;p24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38" name="Google Shape;538;p24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539" name="Google Shape;539;p24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40" name="Google Shape;540;p24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41" name="Google Shape;541;p24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542" name="Google Shape;542;p24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43" name="Google Shape;543;p24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4" name="Google Shape;544;p24"/>
          <p:cNvSpPr/>
          <p:nvPr/>
        </p:nvSpPr>
        <p:spPr>
          <a:xfrm>
            <a:off x="13144500" y="3288964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 extrusionOk="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45" name="Google Shape;545;p24"/>
          <p:cNvSpPr txBox="1"/>
          <p:nvPr/>
        </p:nvSpPr>
        <p:spPr>
          <a:xfrm>
            <a:off x="1028700" y="1190282"/>
            <a:ext cx="16230600" cy="833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2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RESPONSABILIDADES DE LOS EMPLEADORES</a:t>
            </a:r>
            <a:endParaRPr/>
          </a:p>
        </p:txBody>
      </p:sp>
      <p:sp>
        <p:nvSpPr>
          <p:cNvPr id="546" name="Google Shape;546;p24"/>
          <p:cNvSpPr txBox="1"/>
          <p:nvPr/>
        </p:nvSpPr>
        <p:spPr>
          <a:xfrm>
            <a:off x="1181100" y="3220151"/>
            <a:ext cx="11368447" cy="5031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868983" marR="0" lvl="1" indent="-434491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4024"/>
              <a:buFont typeface="Arial"/>
              <a:buChar char="•"/>
            </a:pPr>
            <a:r>
              <a:rPr lang="en-US" sz="4024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Ley 21.643, también conocida como Ley Karin, establece una serie de obligaciones importantes para los empleadores en materia de prevención, investigación y sanción del acoso sexual y laboral en el trabajo. Estas obligaciones tienen como objetivo crear un ambiente laboral seguro y libre de violencia para todos los trabajadores.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24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1" name="Google Shape;551;p25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552" name="Google Shape;552;p25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553" name="Google Shape;553;p25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54" name="Google Shape;554;p25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555" name="Google Shape;555;p25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556" name="Google Shape;556;p25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57" name="Google Shape;557;p25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558" name="Google Shape;558;p25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59" name="Google Shape;559;p25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60" name="Google Shape;560;p25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561" name="Google Shape;561;p25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62" name="Google Shape;562;p25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3" name="Google Shape;563;p25"/>
          <p:cNvSpPr/>
          <p:nvPr/>
        </p:nvSpPr>
        <p:spPr>
          <a:xfrm flipH="1">
            <a:off x="269262" y="4219969"/>
            <a:ext cx="3655080" cy="5038331"/>
          </a:xfrm>
          <a:custGeom>
            <a:avLst/>
            <a:gdLst/>
            <a:ahLst/>
            <a:cxnLst/>
            <a:rect l="l" t="t" r="r" b="b"/>
            <a:pathLst>
              <a:path w="3655080" h="5038331" extrusionOk="0">
                <a:moveTo>
                  <a:pt x="3655080" y="0"/>
                </a:moveTo>
                <a:lnTo>
                  <a:pt x="0" y="0"/>
                </a:lnTo>
                <a:lnTo>
                  <a:pt x="0" y="5038331"/>
                </a:lnTo>
                <a:lnTo>
                  <a:pt x="3655080" y="5038331"/>
                </a:lnTo>
                <a:lnTo>
                  <a:pt x="365508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64" name="Google Shape;564;p25"/>
          <p:cNvSpPr txBox="1"/>
          <p:nvPr/>
        </p:nvSpPr>
        <p:spPr>
          <a:xfrm>
            <a:off x="1110600" y="944088"/>
            <a:ext cx="16230600" cy="32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OBLIGACIONES DE LOS EMPLEADORES SEGÚN LA LEY 21.643</a:t>
            </a:r>
            <a:endParaRPr/>
          </a:p>
        </p:txBody>
      </p:sp>
      <p:sp>
        <p:nvSpPr>
          <p:cNvPr id="565" name="Google Shape;565;p25"/>
          <p:cNvSpPr txBox="1"/>
          <p:nvPr/>
        </p:nvSpPr>
        <p:spPr>
          <a:xfrm>
            <a:off x="4583584" y="3223101"/>
            <a:ext cx="12675600" cy="60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 1.</a:t>
            </a:r>
            <a:r>
              <a:rPr lang="en-US" sz="35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-Elaborar e implementar un protocolo de prevención:</a:t>
            </a:r>
            <a:endParaRPr sz="1000"/>
          </a:p>
          <a:p>
            <a:pPr marL="842015" marR="0" lvl="1" indent="-3956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00"/>
              <a:buFont typeface="Arial"/>
              <a:buChar char="•"/>
            </a:pPr>
            <a:r>
              <a:rPr lang="en-US" sz="35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Los empleadores, independientemente de su tamaño, deben elaborar e implementar un protocolo de prevención del acoso sexual, laboral y violencia en el trabajo.</a:t>
            </a:r>
            <a:endParaRPr sz="1000"/>
          </a:p>
          <a:p>
            <a:pPr marL="842015" marR="0" lvl="1" indent="-3956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00"/>
              <a:buFont typeface="Arial"/>
              <a:buChar char="•"/>
            </a:pPr>
            <a:r>
              <a:rPr lang="en-US" sz="35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El protocolo debe ser claro, accesible y conocido por todos los trabajadores.</a:t>
            </a:r>
            <a:endParaRPr sz="1000"/>
          </a:p>
          <a:p>
            <a:pPr marL="842015" marR="0" lvl="1" indent="-3956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500"/>
              <a:buFont typeface="Arial"/>
              <a:buChar char="•"/>
            </a:pPr>
            <a:r>
              <a:rPr lang="en-US" sz="35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Debe establecer los canales de denuncia, el procedimiento de investigación, las medidas de protección para las víctimas y las sanciones para los acosadores.</a:t>
            </a:r>
            <a:endParaRPr sz="100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00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0" name="Google Shape;570;p26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571" name="Google Shape;571;p26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572" name="Google Shape;572;p26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73" name="Google Shape;573;p26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574" name="Google Shape;574;p26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575" name="Google Shape;575;p26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76" name="Google Shape;576;p26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577" name="Google Shape;577;p26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78" name="Google Shape;578;p26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79" name="Google Shape;579;p26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580" name="Google Shape;580;p26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81" name="Google Shape;581;p26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2" name="Google Shape;582;p26"/>
          <p:cNvSpPr/>
          <p:nvPr/>
        </p:nvSpPr>
        <p:spPr>
          <a:xfrm>
            <a:off x="542952" y="3968032"/>
            <a:ext cx="3945064" cy="4114800"/>
          </a:xfrm>
          <a:custGeom>
            <a:avLst/>
            <a:gdLst/>
            <a:ahLst/>
            <a:cxnLst/>
            <a:rect l="l" t="t" r="r" b="b"/>
            <a:pathLst>
              <a:path w="3945064" h="4114800" extrusionOk="0">
                <a:moveTo>
                  <a:pt x="0" y="0"/>
                </a:moveTo>
                <a:lnTo>
                  <a:pt x="3945065" y="0"/>
                </a:lnTo>
                <a:lnTo>
                  <a:pt x="39450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583" name="Google Shape;583;p26"/>
          <p:cNvSpPr txBox="1"/>
          <p:nvPr/>
        </p:nvSpPr>
        <p:spPr>
          <a:xfrm>
            <a:off x="1028700" y="1271588"/>
            <a:ext cx="16230600" cy="1825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OBLIGACIONES DE LOS EMPLEADORES SEGÚN LA LEY 21.643</a:t>
            </a:r>
            <a:endParaRPr/>
          </a:p>
        </p:txBody>
      </p:sp>
      <p:sp>
        <p:nvSpPr>
          <p:cNvPr id="584" name="Google Shape;584;p26"/>
          <p:cNvSpPr txBox="1"/>
          <p:nvPr/>
        </p:nvSpPr>
        <p:spPr>
          <a:xfrm>
            <a:off x="4583584" y="3223101"/>
            <a:ext cx="12675716" cy="4985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2. Capacitar a los trabajadores: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Los empleadores deben capacitar a todos sus trabajadores sobre el acoso sexual, laboral y violencia en el trabajo, al menos una vez al año.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capacitación debe abordar los conceptos de acoso sexual y laboral, los tipos de conductas que constituyen acoso, los derechos de las víctimas y los procedimientos para denunciar el acoso.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00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9" name="Google Shape;589;p27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590" name="Google Shape;590;p27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591" name="Google Shape;591;p27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92" name="Google Shape;592;p27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593" name="Google Shape;593;p27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594" name="Google Shape;594;p27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95" name="Google Shape;595;p27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596" name="Google Shape;596;p27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597" name="Google Shape;597;p27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98" name="Google Shape;598;p27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599" name="Google Shape;599;p27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00" name="Google Shape;600;p27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1" name="Google Shape;601;p27"/>
          <p:cNvSpPr txBox="1"/>
          <p:nvPr/>
        </p:nvSpPr>
        <p:spPr>
          <a:xfrm>
            <a:off x="4583584" y="3223101"/>
            <a:ext cx="12675716" cy="5975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Investigar todas las denuncias de acoso: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Los empleadores deben investigar todas las denuncias de acoso sexual, laboral y violencia en el trabajo de manera oportuna, diligente y justa.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investigación debe ser realizada por un equipo imparcial y contar con todas las garantías para que la víctima pueda presentar sus pruebas y ser escuchada.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El resultado de la investigación debe ser comunicado a la víctima y al denunciado por escrito.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00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2" name="Google Shape;602;p27"/>
          <p:cNvSpPr/>
          <p:nvPr/>
        </p:nvSpPr>
        <p:spPr>
          <a:xfrm>
            <a:off x="484214" y="3840162"/>
            <a:ext cx="4099369" cy="4114800"/>
          </a:xfrm>
          <a:custGeom>
            <a:avLst/>
            <a:gdLst/>
            <a:ahLst/>
            <a:cxnLst/>
            <a:rect l="l" t="t" r="r" b="b"/>
            <a:pathLst>
              <a:path w="4099369" h="4114800" extrusionOk="0">
                <a:moveTo>
                  <a:pt x="0" y="0"/>
                </a:moveTo>
                <a:lnTo>
                  <a:pt x="4099370" y="0"/>
                </a:lnTo>
                <a:lnTo>
                  <a:pt x="409937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03" name="Google Shape;603;p27"/>
          <p:cNvSpPr txBox="1"/>
          <p:nvPr/>
        </p:nvSpPr>
        <p:spPr>
          <a:xfrm>
            <a:off x="1028700" y="1271588"/>
            <a:ext cx="16230600" cy="1825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OBLIGACIONES DE LOS EMPLEADORES SEGÚN LA LEY 21.643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8" name="Google Shape;608;p28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609" name="Google Shape;609;p28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610" name="Google Shape;610;p28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1" name="Google Shape;611;p28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612" name="Google Shape;612;p28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613" name="Google Shape;613;p28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4" name="Google Shape;614;p28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615" name="Google Shape;615;p28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16" name="Google Shape;616;p28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7" name="Google Shape;617;p28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618" name="Google Shape;618;p28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19" name="Google Shape;619;p28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20" name="Google Shape;620;p28"/>
          <p:cNvSpPr txBox="1"/>
          <p:nvPr/>
        </p:nvSpPr>
        <p:spPr>
          <a:xfrm>
            <a:off x="4757684" y="3730351"/>
            <a:ext cx="12675600" cy="48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Adoptar medidas de protección para las víctimas:</a:t>
            </a:r>
            <a:endParaRPr sz="600"/>
          </a:p>
          <a:p>
            <a:pPr marL="842015" marR="0" lvl="1" indent="-3702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100"/>
              <a:buFont typeface="Arial"/>
              <a:buAutoNum type="arabicPeriod"/>
            </a:pPr>
            <a:r>
              <a:rPr lang="en-US" sz="31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Los empleadores deben adoptar las medidas necesarias para proteger a las víctimas de acoso sexual, laboral y violencia en el trabajo, tanto durante la investigación como después de la misma.</a:t>
            </a:r>
            <a:endParaRPr sz="600"/>
          </a:p>
          <a:p>
            <a:pPr marL="842015" marR="0" lvl="1" indent="-3702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100"/>
              <a:buFont typeface="Arial"/>
              <a:buAutoNum type="arabicPeriod"/>
            </a:pPr>
            <a:r>
              <a:rPr lang="en-US" sz="31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Estas medidas pueden incluir:</a:t>
            </a:r>
            <a:endParaRPr sz="600"/>
          </a:p>
          <a:p>
            <a:pPr marL="842015" marR="0" lvl="1" indent="-3702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100"/>
              <a:buFont typeface="Arial"/>
              <a:buChar char="•"/>
            </a:pPr>
            <a:r>
              <a:rPr lang="en-US" sz="31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separación temporal o definitiva del acosador de su lugar de trabajo.</a:t>
            </a:r>
            <a:endParaRPr sz="600"/>
          </a:p>
          <a:p>
            <a:pPr marL="842015" marR="0" lvl="1" indent="-3702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100"/>
              <a:buFont typeface="Arial"/>
              <a:buChar char="•"/>
            </a:pPr>
            <a:r>
              <a:rPr lang="en-US" sz="31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El cambio de lugar de trabajo de la víctima.</a:t>
            </a:r>
            <a:endParaRPr sz="600"/>
          </a:p>
          <a:p>
            <a:pPr marL="842015" marR="0" lvl="1" indent="-3702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100"/>
              <a:buFont typeface="Arial"/>
              <a:buChar char="•"/>
            </a:pPr>
            <a:r>
              <a:rPr lang="en-US" sz="31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 atención psicológica o psiquiátrica para la víctima.</a:t>
            </a:r>
            <a:endParaRPr sz="600"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00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1" name="Google Shape;621;p28"/>
          <p:cNvSpPr/>
          <p:nvPr/>
        </p:nvSpPr>
        <p:spPr>
          <a:xfrm>
            <a:off x="468784" y="412035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 extrusionOk="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22" name="Google Shape;622;p28"/>
          <p:cNvSpPr txBox="1"/>
          <p:nvPr/>
        </p:nvSpPr>
        <p:spPr>
          <a:xfrm>
            <a:off x="1202675" y="1103513"/>
            <a:ext cx="16230600" cy="32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OBLIGACIONES DE LOS EMPLEADORES SEGÚN LA LEY 21.643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7" name="Google Shape;627;p29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628" name="Google Shape;628;p29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629" name="Google Shape;629;p29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30" name="Google Shape;630;p29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631" name="Google Shape;631;p29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632" name="Google Shape;632;p29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33" name="Google Shape;633;p29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634" name="Google Shape;634;p29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35" name="Google Shape;635;p29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36" name="Google Shape;636;p29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637" name="Google Shape;637;p29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38" name="Google Shape;638;p29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9" name="Google Shape;639;p29"/>
          <p:cNvSpPr txBox="1"/>
          <p:nvPr/>
        </p:nvSpPr>
        <p:spPr>
          <a:xfrm>
            <a:off x="4583584" y="3223101"/>
            <a:ext cx="12675716" cy="5975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Sancionar a los acosadores: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AutoNum type="arabicPeriod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Los empleadores deben sancionar a los trabajadores que sean responsables de acoso sexual, laboral y violencia en el trabajo.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AutoNum type="arabicPeriod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Las sanciones deben ser proporcionales a la gravedad del acoso y estar establecidas en el protocolo de prevención.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AutoNum type="arabicPeriod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Pueden incluir:</a:t>
            </a:r>
            <a:endParaRPr/>
          </a:p>
          <a:p>
            <a:pPr marL="1684030" marR="0" lvl="2" indent="-56134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⚬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Amonestaciones verbales o escritas.</a:t>
            </a:r>
            <a:endParaRPr/>
          </a:p>
          <a:p>
            <a:pPr marL="1684030" marR="0" lvl="2" indent="-56134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⚬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Suspensiones de funciones.</a:t>
            </a:r>
            <a:endParaRPr/>
          </a:p>
          <a:p>
            <a:pPr marL="1684030" marR="0" lvl="2" indent="-56134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⚬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Despidos.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00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0" name="Google Shape;640;p29"/>
          <p:cNvSpPr/>
          <p:nvPr/>
        </p:nvSpPr>
        <p:spPr>
          <a:xfrm>
            <a:off x="604745" y="4508379"/>
            <a:ext cx="3606476" cy="2623712"/>
          </a:xfrm>
          <a:custGeom>
            <a:avLst/>
            <a:gdLst/>
            <a:ahLst/>
            <a:cxnLst/>
            <a:rect l="l" t="t" r="r" b="b"/>
            <a:pathLst>
              <a:path w="3606476" h="2623712" extrusionOk="0">
                <a:moveTo>
                  <a:pt x="0" y="0"/>
                </a:moveTo>
                <a:lnTo>
                  <a:pt x="3606476" y="0"/>
                </a:lnTo>
                <a:lnTo>
                  <a:pt x="3606476" y="2623711"/>
                </a:lnTo>
                <a:lnTo>
                  <a:pt x="0" y="262371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41" name="Google Shape;641;p29"/>
          <p:cNvSpPr txBox="1"/>
          <p:nvPr/>
        </p:nvSpPr>
        <p:spPr>
          <a:xfrm>
            <a:off x="1028700" y="1271588"/>
            <a:ext cx="16230600" cy="1825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OBLIGACIONES DE LOS EMPLEADORES SEGÚN LA LEY 21.643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6" name="Google Shape;646;p30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647" name="Google Shape;647;p30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648" name="Google Shape;648;p30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49" name="Google Shape;649;p30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650" name="Google Shape;650;p30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51" name="Google Shape;651;p30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52" name="Google Shape;652;p30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653" name="Google Shape;653;p30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54" name="Google Shape;654;p30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5" name="Google Shape;655;p30"/>
          <p:cNvSpPr txBox="1"/>
          <p:nvPr/>
        </p:nvSpPr>
        <p:spPr>
          <a:xfrm>
            <a:off x="4583584" y="3223101"/>
            <a:ext cx="12675716" cy="5975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Informar semestralmente sobre las medidas de prevención: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Los empleadores deben informar semestralmente a sus trabajadores sobre las medidas de prevención del acoso sexual, laboral y violencia en el trabajo que se han implementado.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Esta información debe incluir el número de denuncias recibidas, las investigaciones realizadas, las medidas de protección adoptadas y las sanciones aplicadas.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00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6" name="Google Shape;656;p30"/>
          <p:cNvSpPr/>
          <p:nvPr/>
        </p:nvSpPr>
        <p:spPr>
          <a:xfrm>
            <a:off x="1028700" y="3877413"/>
            <a:ext cx="2870073" cy="4114800"/>
          </a:xfrm>
          <a:custGeom>
            <a:avLst/>
            <a:gdLst/>
            <a:ahLst/>
            <a:cxnLst/>
            <a:rect l="l" t="t" r="r" b="b"/>
            <a:pathLst>
              <a:path w="2870073" h="4114800" extrusionOk="0">
                <a:moveTo>
                  <a:pt x="0" y="0"/>
                </a:moveTo>
                <a:lnTo>
                  <a:pt x="2870073" y="0"/>
                </a:lnTo>
                <a:lnTo>
                  <a:pt x="287007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57" name="Google Shape;657;p30"/>
          <p:cNvSpPr txBox="1"/>
          <p:nvPr/>
        </p:nvSpPr>
        <p:spPr>
          <a:xfrm>
            <a:off x="1028700" y="1271588"/>
            <a:ext cx="16230600" cy="1825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OBLIGACIONES DE LOS EMPLEADORES SEGÚN LA LEY 21.643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2" name="Google Shape;662;p31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663" name="Google Shape;663;p31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664" name="Google Shape;664;p31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65" name="Google Shape;665;p31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666" name="Google Shape;666;p31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667" name="Google Shape;667;p31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68" name="Google Shape;668;p31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669" name="Google Shape;669;p31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70" name="Google Shape;670;p31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71" name="Google Shape;671;p31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672" name="Google Shape;672;p31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73" name="Google Shape;673;p31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4" name="Google Shape;674;p31"/>
          <p:cNvSpPr txBox="1"/>
          <p:nvPr/>
        </p:nvSpPr>
        <p:spPr>
          <a:xfrm>
            <a:off x="4583584" y="3223101"/>
            <a:ext cx="12675716" cy="4985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Medidas adicionales que pueden implementar los empleadores: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Crear un clima laboral positivo y respetuoso.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Promover la comunicación abierta y honesta entre los trabajadores.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Implementar programas de formación en igualdad de género y no discriminación.</a:t>
            </a:r>
            <a:endParaRPr/>
          </a:p>
          <a:p>
            <a:pPr marL="842015" marR="0" lvl="1" indent="-421006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22759"/>
              </a:buClr>
              <a:buSzPts val="3900"/>
              <a:buFont typeface="Arial"/>
              <a:buChar char="•"/>
            </a:pPr>
            <a:r>
              <a:rPr lang="en-US" sz="3900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Designar a un responsable de la prevención del acoso sexual, laboral y violencia en el trabajo.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00" b="0" i="0" u="none" strike="noStrike" cap="none">
              <a:solidFill>
                <a:srgbClr val="0227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5" name="Google Shape;675;p31"/>
          <p:cNvSpPr/>
          <p:nvPr/>
        </p:nvSpPr>
        <p:spPr>
          <a:xfrm>
            <a:off x="602756" y="3840162"/>
            <a:ext cx="3458146" cy="4114800"/>
          </a:xfrm>
          <a:custGeom>
            <a:avLst/>
            <a:gdLst/>
            <a:ahLst/>
            <a:cxnLst/>
            <a:rect l="l" t="t" r="r" b="b"/>
            <a:pathLst>
              <a:path w="3458146" h="4114800" extrusionOk="0">
                <a:moveTo>
                  <a:pt x="0" y="0"/>
                </a:moveTo>
                <a:lnTo>
                  <a:pt x="3458146" y="0"/>
                </a:lnTo>
                <a:lnTo>
                  <a:pt x="345814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676" name="Google Shape;676;p31"/>
          <p:cNvSpPr txBox="1"/>
          <p:nvPr/>
        </p:nvSpPr>
        <p:spPr>
          <a:xfrm>
            <a:off x="1028663" y="944088"/>
            <a:ext cx="16230600" cy="32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0" i="0" u="none" strike="noStrike" cap="none">
                <a:solidFill>
                  <a:srgbClr val="022759"/>
                </a:solidFill>
                <a:latin typeface="Arial"/>
                <a:ea typeface="Arial"/>
                <a:cs typeface="Arial"/>
                <a:sym typeface="Arial"/>
              </a:rPr>
              <a:t>OBLIGACIONES DE LOS EMPLEADORES SEGÚN LA LEY 21.643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DFF"/>
        </a:solidFill>
        <a:effectLst/>
      </p:bgPr>
    </p:bg>
    <p:spTree>
      <p:nvGrpSpPr>
        <p:cNvPr id="1" name="Shape 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1" name="Google Shape;681;p32"/>
          <p:cNvGrpSpPr/>
          <p:nvPr/>
        </p:nvGrpSpPr>
        <p:grpSpPr>
          <a:xfrm>
            <a:off x="-615117" y="9173298"/>
            <a:ext cx="19221178" cy="1381053"/>
            <a:chOff x="0" y="-28575"/>
            <a:chExt cx="6461577" cy="464268"/>
          </a:xfrm>
        </p:grpSpPr>
        <p:sp>
          <p:nvSpPr>
            <p:cNvPr id="682" name="Google Shape;682;p32"/>
            <p:cNvSpPr/>
            <p:nvPr/>
          </p:nvSpPr>
          <p:spPr>
            <a:xfrm>
              <a:off x="0" y="0"/>
              <a:ext cx="6461577" cy="435693"/>
            </a:xfrm>
            <a:custGeom>
              <a:avLst/>
              <a:gdLst/>
              <a:ahLst/>
              <a:cxnLst/>
              <a:rect l="l" t="t" r="r" b="b"/>
              <a:pathLst>
                <a:path w="6461577" h="435693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435693"/>
                  </a:lnTo>
                  <a:lnTo>
                    <a:pt x="0" y="435693"/>
                  </a:lnTo>
                  <a:close/>
                </a:path>
              </a:pathLst>
            </a:custGeom>
            <a:solidFill>
              <a:srgbClr val="D82222"/>
            </a:solidFill>
            <a:ln>
              <a:noFill/>
            </a:ln>
          </p:spPr>
        </p:sp>
        <p:sp>
          <p:nvSpPr>
            <p:cNvPr id="683" name="Google Shape;683;p32"/>
            <p:cNvSpPr txBox="1"/>
            <p:nvPr/>
          </p:nvSpPr>
          <p:spPr>
            <a:xfrm>
              <a:off x="0" y="-28575"/>
              <a:ext cx="6461577" cy="464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84" name="Google Shape;684;p32"/>
          <p:cNvGrpSpPr/>
          <p:nvPr/>
        </p:nvGrpSpPr>
        <p:grpSpPr>
          <a:xfrm rot="10800000">
            <a:off x="-384659" y="9968157"/>
            <a:ext cx="19221178" cy="671195"/>
            <a:chOff x="0" y="-28575"/>
            <a:chExt cx="6461577" cy="225635"/>
          </a:xfrm>
        </p:grpSpPr>
        <p:sp>
          <p:nvSpPr>
            <p:cNvPr id="685" name="Google Shape;685;p32"/>
            <p:cNvSpPr/>
            <p:nvPr/>
          </p:nvSpPr>
          <p:spPr>
            <a:xfrm>
              <a:off x="0" y="0"/>
              <a:ext cx="6461577" cy="197060"/>
            </a:xfrm>
            <a:custGeom>
              <a:avLst/>
              <a:gdLst/>
              <a:ahLst/>
              <a:cxnLst/>
              <a:rect l="l" t="t" r="r" b="b"/>
              <a:pathLst>
                <a:path w="6461577" h="197060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97060"/>
                  </a:lnTo>
                  <a:lnTo>
                    <a:pt x="0" y="1970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86" name="Google Shape;686;p32"/>
            <p:cNvSpPr txBox="1"/>
            <p:nvPr/>
          </p:nvSpPr>
          <p:spPr>
            <a:xfrm>
              <a:off x="0" y="-28575"/>
              <a:ext cx="6461577" cy="225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7" name="Google Shape;687;p32"/>
          <p:cNvSpPr txBox="1"/>
          <p:nvPr/>
        </p:nvSpPr>
        <p:spPr>
          <a:xfrm>
            <a:off x="592419" y="3706710"/>
            <a:ext cx="11149959" cy="2422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358" b="1" i="0" u="none" strike="noStrike" cap="none">
                <a:solidFill>
                  <a:srgbClr val="022759"/>
                </a:solidFill>
                <a:latin typeface="Ultra"/>
                <a:ea typeface="Ultra"/>
                <a:cs typeface="Ultra"/>
                <a:sym typeface="Ultra"/>
              </a:rPr>
              <a:t>Presentación del protocolo</a:t>
            </a:r>
            <a:endParaRPr/>
          </a:p>
        </p:txBody>
      </p:sp>
      <p:grpSp>
        <p:nvGrpSpPr>
          <p:cNvPr id="688" name="Google Shape;688;p32"/>
          <p:cNvGrpSpPr/>
          <p:nvPr/>
        </p:nvGrpSpPr>
        <p:grpSpPr>
          <a:xfrm rot="10800000">
            <a:off x="-384659" y="-82213"/>
            <a:ext cx="19221178" cy="572942"/>
            <a:chOff x="0" y="-28575"/>
            <a:chExt cx="6461577" cy="192606"/>
          </a:xfrm>
        </p:grpSpPr>
        <p:sp>
          <p:nvSpPr>
            <p:cNvPr id="689" name="Google Shape;689;p32"/>
            <p:cNvSpPr/>
            <p:nvPr/>
          </p:nvSpPr>
          <p:spPr>
            <a:xfrm>
              <a:off x="0" y="0"/>
              <a:ext cx="6461577" cy="164031"/>
            </a:xfrm>
            <a:custGeom>
              <a:avLst/>
              <a:gdLst/>
              <a:ahLst/>
              <a:cxnLst/>
              <a:rect l="l" t="t" r="r" b="b"/>
              <a:pathLst>
                <a:path w="6461577" h="164031" extrusionOk="0">
                  <a:moveTo>
                    <a:pt x="0" y="0"/>
                  </a:moveTo>
                  <a:lnTo>
                    <a:pt x="6461577" y="0"/>
                  </a:lnTo>
                  <a:lnTo>
                    <a:pt x="6461577" y="164031"/>
                  </a:lnTo>
                  <a:lnTo>
                    <a:pt x="0" y="164031"/>
                  </a:lnTo>
                  <a:close/>
                </a:path>
              </a:pathLst>
            </a:custGeom>
            <a:solidFill>
              <a:srgbClr val="022759"/>
            </a:solidFill>
            <a:ln>
              <a:noFill/>
            </a:ln>
          </p:spPr>
        </p:sp>
        <p:sp>
          <p:nvSpPr>
            <p:cNvPr id="690" name="Google Shape;690;p32"/>
            <p:cNvSpPr txBox="1"/>
            <p:nvPr/>
          </p:nvSpPr>
          <p:spPr>
            <a:xfrm>
              <a:off x="0" y="-28575"/>
              <a:ext cx="6461577" cy="1926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91" name="Google Shape;691;p32"/>
          <p:cNvGrpSpPr/>
          <p:nvPr/>
        </p:nvGrpSpPr>
        <p:grpSpPr>
          <a:xfrm rot="10800000">
            <a:off x="-318061" y="405727"/>
            <a:ext cx="18924122" cy="403845"/>
            <a:chOff x="0" y="-28575"/>
            <a:chExt cx="6361716" cy="135760"/>
          </a:xfrm>
        </p:grpSpPr>
        <p:sp>
          <p:nvSpPr>
            <p:cNvPr id="692" name="Google Shape;692;p32"/>
            <p:cNvSpPr/>
            <p:nvPr/>
          </p:nvSpPr>
          <p:spPr>
            <a:xfrm>
              <a:off x="0" y="0"/>
              <a:ext cx="6361716" cy="107185"/>
            </a:xfrm>
            <a:custGeom>
              <a:avLst/>
              <a:gdLst/>
              <a:ahLst/>
              <a:cxnLst/>
              <a:rect l="l" t="t" r="r" b="b"/>
              <a:pathLst>
                <a:path w="6361716" h="107185" extrusionOk="0">
                  <a:moveTo>
                    <a:pt x="0" y="0"/>
                  </a:moveTo>
                  <a:lnTo>
                    <a:pt x="6361716" y="0"/>
                  </a:lnTo>
                  <a:lnTo>
                    <a:pt x="6361716" y="107185"/>
                  </a:lnTo>
                  <a:lnTo>
                    <a:pt x="0" y="1071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693" name="Google Shape;693;p32"/>
            <p:cNvSpPr txBox="1"/>
            <p:nvPr/>
          </p:nvSpPr>
          <p:spPr>
            <a:xfrm>
              <a:off x="0" y="-28575"/>
              <a:ext cx="6361716" cy="135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4" name="Google Shape;694;p32"/>
          <p:cNvSpPr/>
          <p:nvPr/>
        </p:nvSpPr>
        <p:spPr>
          <a:xfrm>
            <a:off x="11742378" y="1763727"/>
            <a:ext cx="5516922" cy="7909566"/>
          </a:xfrm>
          <a:custGeom>
            <a:avLst/>
            <a:gdLst/>
            <a:ahLst/>
            <a:cxnLst/>
            <a:rect l="l" t="t" r="r" b="b"/>
            <a:pathLst>
              <a:path w="5516922" h="7909566" extrusionOk="0">
                <a:moveTo>
                  <a:pt x="0" y="0"/>
                </a:moveTo>
                <a:lnTo>
                  <a:pt x="5516922" y="0"/>
                </a:lnTo>
                <a:lnTo>
                  <a:pt x="5516922" y="7909567"/>
                </a:lnTo>
                <a:lnTo>
                  <a:pt x="0" y="790956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2691</Words>
  <Application>Microsoft Office PowerPoint</Application>
  <PresentationFormat>Personalizado</PresentationFormat>
  <Paragraphs>154</Paragraphs>
  <Slides>32</Slides>
  <Notes>32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7" baseType="lpstr">
      <vt:lpstr>Ultra</vt:lpstr>
      <vt:lpstr>Arial</vt:lpstr>
      <vt:lpstr>Open Sans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N- PAC Gonzalo Pedreros Alonso</dc:creator>
  <cp:lastModifiedBy>PAC Gonzalo Pedreros Alonso</cp:lastModifiedBy>
  <cp:revision>1</cp:revision>
  <dcterms:created xsi:type="dcterms:W3CDTF">2006-08-16T00:00:00Z</dcterms:created>
  <dcterms:modified xsi:type="dcterms:W3CDTF">2025-06-13T19:42:34Z</dcterms:modified>
</cp:coreProperties>
</file>