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9" r:id="rId4"/>
    <p:sldId id="359" r:id="rId5"/>
    <p:sldId id="360" r:id="rId6"/>
    <p:sldId id="260" r:id="rId7"/>
    <p:sldId id="263" r:id="rId8"/>
    <p:sldId id="264" r:id="rId9"/>
    <p:sldId id="265" r:id="rId10"/>
    <p:sldId id="261" r:id="rId11"/>
    <p:sldId id="262" r:id="rId12"/>
    <p:sldId id="266" r:id="rId13"/>
    <p:sldId id="267" r:id="rId14"/>
    <p:sldId id="268" r:id="rId15"/>
    <p:sldId id="269" r:id="rId16"/>
    <p:sldId id="270" r:id="rId17"/>
    <p:sldId id="271" r:id="rId18"/>
    <p:sldId id="272" r:id="rId19"/>
    <p:sldId id="273" r:id="rId20"/>
    <p:sldId id="274" r:id="rId21"/>
    <p:sldId id="275" r:id="rId22"/>
    <p:sldId id="276" r:id="rId23"/>
    <p:sldId id="337" r:id="rId24"/>
    <p:sldId id="277" r:id="rId25"/>
    <p:sldId id="278" r:id="rId26"/>
    <p:sldId id="279" r:id="rId27"/>
    <p:sldId id="280" r:id="rId28"/>
    <p:sldId id="281" r:id="rId29"/>
    <p:sldId id="283" r:id="rId30"/>
    <p:sldId id="282" r:id="rId31"/>
    <p:sldId id="287" r:id="rId32"/>
    <p:sldId id="284" r:id="rId33"/>
    <p:sldId id="286" r:id="rId34"/>
    <p:sldId id="285" r:id="rId35"/>
    <p:sldId id="290" r:id="rId36"/>
    <p:sldId id="288" r:id="rId37"/>
    <p:sldId id="289" r:id="rId38"/>
    <p:sldId id="291" r:id="rId39"/>
    <p:sldId id="292" r:id="rId40"/>
    <p:sldId id="293" r:id="rId41"/>
    <p:sldId id="294" r:id="rId42"/>
    <p:sldId id="348" r:id="rId43"/>
    <p:sldId id="295" r:id="rId44"/>
    <p:sldId id="296" r:id="rId45"/>
    <p:sldId id="338" r:id="rId46"/>
    <p:sldId id="297" r:id="rId47"/>
    <p:sldId id="300" r:id="rId48"/>
    <p:sldId id="298" r:id="rId49"/>
    <p:sldId id="301" r:id="rId50"/>
    <p:sldId id="328" r:id="rId51"/>
    <p:sldId id="330" r:id="rId52"/>
    <p:sldId id="331" r:id="rId53"/>
    <p:sldId id="332" r:id="rId54"/>
    <p:sldId id="351" r:id="rId55"/>
    <p:sldId id="352" r:id="rId56"/>
    <p:sldId id="353" r:id="rId57"/>
    <p:sldId id="354" r:id="rId58"/>
    <p:sldId id="355" r:id="rId59"/>
    <p:sldId id="358" r:id="rId60"/>
    <p:sldId id="357" r:id="rId61"/>
    <p:sldId id="356" r:id="rId62"/>
    <p:sldId id="335" r:id="rId63"/>
    <p:sldId id="350" r:id="rId64"/>
    <p:sldId id="333" r:id="rId65"/>
  </p:sldIdLst>
  <p:sldSz cx="12192000" cy="6858000"/>
  <p:notesSz cx="6858000" cy="9144000"/>
  <p:defaultText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62"/>
    <p:restoredTop sz="94655"/>
  </p:normalViewPr>
  <p:slideViewPr>
    <p:cSldViewPr snapToGrid="0">
      <p:cViewPr varScale="1">
        <p:scale>
          <a:sx n="85" d="100"/>
          <a:sy n="85" d="100"/>
        </p:scale>
        <p:origin x="1744" y="4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4EE58AD2-BCB5-4D5A-A05D-5223BC9C8FC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A52405F7-8058-4843-AFBA-F6DD6868D191}">
      <dgm:prSet/>
      <dgm:spPr/>
      <dgm:t>
        <a:bodyPr/>
        <a:lstStyle/>
        <a:p>
          <a:r>
            <a:rPr lang="es-ES_tradnl"/>
            <a:t>¿Cuáles son los tipos de operaciones defensivas?</a:t>
          </a:r>
          <a:endParaRPr lang="en-US"/>
        </a:p>
      </dgm:t>
    </dgm:pt>
    <dgm:pt modelId="{45ACB47E-8A0E-4812-B20C-28434C7787A8}" type="parTrans" cxnId="{BA9FDF9C-5BEA-43DE-9C8C-0C9C2729E550}">
      <dgm:prSet/>
      <dgm:spPr/>
      <dgm:t>
        <a:bodyPr/>
        <a:lstStyle/>
        <a:p>
          <a:endParaRPr lang="en-US"/>
        </a:p>
      </dgm:t>
    </dgm:pt>
    <dgm:pt modelId="{25E76880-C81F-40CA-8D75-58604A2C5D6C}" type="sibTrans" cxnId="{BA9FDF9C-5BEA-43DE-9C8C-0C9C2729E550}">
      <dgm:prSet/>
      <dgm:spPr/>
      <dgm:t>
        <a:bodyPr/>
        <a:lstStyle/>
        <a:p>
          <a:endParaRPr lang="en-US"/>
        </a:p>
      </dgm:t>
    </dgm:pt>
    <dgm:pt modelId="{8B14E088-31EC-4D36-916D-520594960A52}">
      <dgm:prSet/>
      <dgm:spPr/>
      <dgm:t>
        <a:bodyPr/>
        <a:lstStyle/>
        <a:p>
          <a:r>
            <a:rPr lang="es-ES_tradnl"/>
            <a:t>¿Cuáles son los tipos de maniobras ofensivas?</a:t>
          </a:r>
          <a:endParaRPr lang="en-US"/>
        </a:p>
      </dgm:t>
    </dgm:pt>
    <dgm:pt modelId="{00A9CD00-B687-4C19-A6B5-0F99C72642B0}" type="parTrans" cxnId="{D438DC58-1007-46D8-9267-D5088710A9F6}">
      <dgm:prSet/>
      <dgm:spPr/>
      <dgm:t>
        <a:bodyPr/>
        <a:lstStyle/>
        <a:p>
          <a:endParaRPr lang="en-US"/>
        </a:p>
      </dgm:t>
    </dgm:pt>
    <dgm:pt modelId="{57724C44-CE59-42D8-8DEE-B2971019DFFA}" type="sibTrans" cxnId="{D438DC58-1007-46D8-9267-D5088710A9F6}">
      <dgm:prSet/>
      <dgm:spPr/>
      <dgm:t>
        <a:bodyPr/>
        <a:lstStyle/>
        <a:p>
          <a:endParaRPr lang="en-US"/>
        </a:p>
      </dgm:t>
    </dgm:pt>
    <dgm:pt modelId="{3763D64F-C9C3-45B0-B815-171CEDB19925}">
      <dgm:prSet/>
      <dgm:spPr/>
      <dgm:t>
        <a:bodyPr/>
        <a:lstStyle/>
        <a:p>
          <a:r>
            <a:rPr lang="es-ES_tradnl"/>
            <a:t>Expongan en la pizarra un esquema de maniobra que contenga la siguiente información: posición de ataque, área de reunión, línea de partida, limite izquierdo y derecho, línea de avance máximo. Una cota de 150 metros con dos unidades enemigas de magnitud escuadra, una unidad amiga de magnitud escuadra de infantería fijando a ambas escuadras enemigas y una escuadra + de infantería mecanizada  despejando la cota de izquierda a derecha.</a:t>
          </a:r>
          <a:endParaRPr lang="en-US"/>
        </a:p>
      </dgm:t>
    </dgm:pt>
    <dgm:pt modelId="{05BF8E17-B16C-43FA-A748-309A0CBB3C67}" type="parTrans" cxnId="{844B6F74-9776-42BF-BB02-F00792139DC7}">
      <dgm:prSet/>
      <dgm:spPr/>
      <dgm:t>
        <a:bodyPr/>
        <a:lstStyle/>
        <a:p>
          <a:endParaRPr lang="en-US"/>
        </a:p>
      </dgm:t>
    </dgm:pt>
    <dgm:pt modelId="{6B2B626C-EF6F-4FCE-ADE9-98C163406FB8}" type="sibTrans" cxnId="{844B6F74-9776-42BF-BB02-F00792139DC7}">
      <dgm:prSet/>
      <dgm:spPr/>
      <dgm:t>
        <a:bodyPr/>
        <a:lstStyle/>
        <a:p>
          <a:endParaRPr lang="en-US"/>
        </a:p>
      </dgm:t>
    </dgm:pt>
    <dgm:pt modelId="{38000210-835F-43D4-AF9E-C3B49AC7EEA0}" type="pres">
      <dgm:prSet presAssocID="{4EE58AD2-BCB5-4D5A-A05D-5223BC9C8FC8}" presName="root" presStyleCnt="0">
        <dgm:presLayoutVars>
          <dgm:dir/>
          <dgm:resizeHandles val="exact"/>
        </dgm:presLayoutVars>
      </dgm:prSet>
      <dgm:spPr/>
    </dgm:pt>
    <dgm:pt modelId="{12D9144A-5A4D-4190-AEE1-6A08D5C59B01}" type="pres">
      <dgm:prSet presAssocID="{A52405F7-8058-4843-AFBA-F6DD6868D191}" presName="compNode" presStyleCnt="0"/>
      <dgm:spPr/>
    </dgm:pt>
    <dgm:pt modelId="{13D2EA4E-8D21-46C6-91D9-52A93522995E}" type="pres">
      <dgm:prSet presAssocID="{A52405F7-8058-4843-AFBA-F6DD6868D191}" presName="bgRect" presStyleLbl="bgShp" presStyleIdx="0" presStyleCnt="3"/>
      <dgm:spPr/>
    </dgm:pt>
    <dgm:pt modelId="{C362AF38-DB7D-401F-9A8F-DF2BEF0BB888}" type="pres">
      <dgm:prSet presAssocID="{A52405F7-8058-4843-AFBA-F6DD6868D19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ja registradora"/>
        </a:ext>
      </dgm:extLst>
    </dgm:pt>
    <dgm:pt modelId="{7B628C78-B3F5-44E4-9F34-072BFBE34CAA}" type="pres">
      <dgm:prSet presAssocID="{A52405F7-8058-4843-AFBA-F6DD6868D191}" presName="spaceRect" presStyleCnt="0"/>
      <dgm:spPr/>
    </dgm:pt>
    <dgm:pt modelId="{02F64FAA-0034-41F2-B444-5CD8688E960D}" type="pres">
      <dgm:prSet presAssocID="{A52405F7-8058-4843-AFBA-F6DD6868D191}" presName="parTx" presStyleLbl="revTx" presStyleIdx="0" presStyleCnt="3">
        <dgm:presLayoutVars>
          <dgm:chMax val="0"/>
          <dgm:chPref val="0"/>
        </dgm:presLayoutVars>
      </dgm:prSet>
      <dgm:spPr/>
    </dgm:pt>
    <dgm:pt modelId="{EC21AAEC-98B7-42EF-80E3-E84071B0FF6A}" type="pres">
      <dgm:prSet presAssocID="{25E76880-C81F-40CA-8D75-58604A2C5D6C}" presName="sibTrans" presStyleCnt="0"/>
      <dgm:spPr/>
    </dgm:pt>
    <dgm:pt modelId="{D535B1ED-A1E9-442F-A03E-678EE7128453}" type="pres">
      <dgm:prSet presAssocID="{8B14E088-31EC-4D36-916D-520594960A52}" presName="compNode" presStyleCnt="0"/>
      <dgm:spPr/>
    </dgm:pt>
    <dgm:pt modelId="{E144FD30-F936-468B-80E6-462BCF5FA8B8}" type="pres">
      <dgm:prSet presAssocID="{8B14E088-31EC-4D36-916D-520594960A52}" presName="bgRect" presStyleLbl="bgShp" presStyleIdx="1" presStyleCnt="3"/>
      <dgm:spPr/>
    </dgm:pt>
    <dgm:pt modelId="{0EE509AF-3199-4937-A308-A4A48B70E038}" type="pres">
      <dgm:prSet presAssocID="{8B14E088-31EC-4D36-916D-520594960A5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licóptero"/>
        </a:ext>
      </dgm:extLst>
    </dgm:pt>
    <dgm:pt modelId="{D90ED77F-8419-43AE-8329-C2051B86540F}" type="pres">
      <dgm:prSet presAssocID="{8B14E088-31EC-4D36-916D-520594960A52}" presName="spaceRect" presStyleCnt="0"/>
      <dgm:spPr/>
    </dgm:pt>
    <dgm:pt modelId="{BA4167B6-62B8-48A4-9BF3-14058B65785B}" type="pres">
      <dgm:prSet presAssocID="{8B14E088-31EC-4D36-916D-520594960A52}" presName="parTx" presStyleLbl="revTx" presStyleIdx="1" presStyleCnt="3">
        <dgm:presLayoutVars>
          <dgm:chMax val="0"/>
          <dgm:chPref val="0"/>
        </dgm:presLayoutVars>
      </dgm:prSet>
      <dgm:spPr/>
    </dgm:pt>
    <dgm:pt modelId="{3648E1E2-30EA-4515-B894-F697B37D9342}" type="pres">
      <dgm:prSet presAssocID="{57724C44-CE59-42D8-8DEE-B2971019DFFA}" presName="sibTrans" presStyleCnt="0"/>
      <dgm:spPr/>
    </dgm:pt>
    <dgm:pt modelId="{7836D41D-AFA2-4789-A1F1-728D8AEBC04C}" type="pres">
      <dgm:prSet presAssocID="{3763D64F-C9C3-45B0-B815-171CEDB19925}" presName="compNode" presStyleCnt="0"/>
      <dgm:spPr/>
    </dgm:pt>
    <dgm:pt modelId="{DB517B94-2581-41E5-9CD4-D49F2F951325}" type="pres">
      <dgm:prSet presAssocID="{3763D64F-C9C3-45B0-B815-171CEDB19925}" presName="bgRect" presStyleLbl="bgShp" presStyleIdx="2" presStyleCnt="3"/>
      <dgm:spPr/>
    </dgm:pt>
    <dgm:pt modelId="{485F4069-4CA1-4233-8AE6-8DF1554999CA}" type="pres">
      <dgm:prSet presAssocID="{3763D64F-C9C3-45B0-B815-171CEDB1992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ula de clases"/>
        </a:ext>
      </dgm:extLst>
    </dgm:pt>
    <dgm:pt modelId="{29B1B467-AC77-4FF0-BFAC-57AE984CFCFE}" type="pres">
      <dgm:prSet presAssocID="{3763D64F-C9C3-45B0-B815-171CEDB19925}" presName="spaceRect" presStyleCnt="0"/>
      <dgm:spPr/>
    </dgm:pt>
    <dgm:pt modelId="{ED8F8D35-39BF-47D8-A1A3-6F96D7B29596}" type="pres">
      <dgm:prSet presAssocID="{3763D64F-C9C3-45B0-B815-171CEDB19925}" presName="parTx" presStyleLbl="revTx" presStyleIdx="2" presStyleCnt="3">
        <dgm:presLayoutVars>
          <dgm:chMax val="0"/>
          <dgm:chPref val="0"/>
        </dgm:presLayoutVars>
      </dgm:prSet>
      <dgm:spPr/>
    </dgm:pt>
  </dgm:ptLst>
  <dgm:cxnLst>
    <dgm:cxn modelId="{E0573D2D-D409-42D4-A63C-0411A1CEB049}" type="presOf" srcId="{A52405F7-8058-4843-AFBA-F6DD6868D191}" destId="{02F64FAA-0034-41F2-B444-5CD8688E960D}" srcOrd="0" destOrd="0" presId="urn:microsoft.com/office/officeart/2018/2/layout/IconVerticalSolidList"/>
    <dgm:cxn modelId="{D438DC58-1007-46D8-9267-D5088710A9F6}" srcId="{4EE58AD2-BCB5-4D5A-A05D-5223BC9C8FC8}" destId="{8B14E088-31EC-4D36-916D-520594960A52}" srcOrd="1" destOrd="0" parTransId="{00A9CD00-B687-4C19-A6B5-0F99C72642B0}" sibTransId="{57724C44-CE59-42D8-8DEE-B2971019DFFA}"/>
    <dgm:cxn modelId="{844B6F74-9776-42BF-BB02-F00792139DC7}" srcId="{4EE58AD2-BCB5-4D5A-A05D-5223BC9C8FC8}" destId="{3763D64F-C9C3-45B0-B815-171CEDB19925}" srcOrd="2" destOrd="0" parTransId="{05BF8E17-B16C-43FA-A748-309A0CBB3C67}" sibTransId="{6B2B626C-EF6F-4FCE-ADE9-98C163406FB8}"/>
    <dgm:cxn modelId="{BA9FDF9C-5BEA-43DE-9C8C-0C9C2729E550}" srcId="{4EE58AD2-BCB5-4D5A-A05D-5223BC9C8FC8}" destId="{A52405F7-8058-4843-AFBA-F6DD6868D191}" srcOrd="0" destOrd="0" parTransId="{45ACB47E-8A0E-4812-B20C-28434C7787A8}" sibTransId="{25E76880-C81F-40CA-8D75-58604A2C5D6C}"/>
    <dgm:cxn modelId="{BF63039D-AECD-44B3-870A-83F83F5F19D0}" type="presOf" srcId="{3763D64F-C9C3-45B0-B815-171CEDB19925}" destId="{ED8F8D35-39BF-47D8-A1A3-6F96D7B29596}" srcOrd="0" destOrd="0" presId="urn:microsoft.com/office/officeart/2018/2/layout/IconVerticalSolidList"/>
    <dgm:cxn modelId="{7E3B45D3-72C5-46E2-A86A-A2DB3BFD8D9E}" type="presOf" srcId="{8B14E088-31EC-4D36-916D-520594960A52}" destId="{BA4167B6-62B8-48A4-9BF3-14058B65785B}" srcOrd="0" destOrd="0" presId="urn:microsoft.com/office/officeart/2018/2/layout/IconVerticalSolidList"/>
    <dgm:cxn modelId="{5B01C1F4-0A11-42BC-B20B-320A584AA6F2}" type="presOf" srcId="{4EE58AD2-BCB5-4D5A-A05D-5223BC9C8FC8}" destId="{38000210-835F-43D4-AF9E-C3B49AC7EEA0}" srcOrd="0" destOrd="0" presId="urn:microsoft.com/office/officeart/2018/2/layout/IconVerticalSolidList"/>
    <dgm:cxn modelId="{19FFDBED-07A4-4056-AB07-6C227939B678}" type="presParOf" srcId="{38000210-835F-43D4-AF9E-C3B49AC7EEA0}" destId="{12D9144A-5A4D-4190-AEE1-6A08D5C59B01}" srcOrd="0" destOrd="0" presId="urn:microsoft.com/office/officeart/2018/2/layout/IconVerticalSolidList"/>
    <dgm:cxn modelId="{F008502D-8A40-491E-9A94-11145E32C83C}" type="presParOf" srcId="{12D9144A-5A4D-4190-AEE1-6A08D5C59B01}" destId="{13D2EA4E-8D21-46C6-91D9-52A93522995E}" srcOrd="0" destOrd="0" presId="urn:microsoft.com/office/officeart/2018/2/layout/IconVerticalSolidList"/>
    <dgm:cxn modelId="{27466CC6-980B-4E22-BE99-13D5F0F3763D}" type="presParOf" srcId="{12D9144A-5A4D-4190-AEE1-6A08D5C59B01}" destId="{C362AF38-DB7D-401F-9A8F-DF2BEF0BB888}" srcOrd="1" destOrd="0" presId="urn:microsoft.com/office/officeart/2018/2/layout/IconVerticalSolidList"/>
    <dgm:cxn modelId="{B15D8714-36DC-48D9-ABED-9A6E94E91C03}" type="presParOf" srcId="{12D9144A-5A4D-4190-AEE1-6A08D5C59B01}" destId="{7B628C78-B3F5-44E4-9F34-072BFBE34CAA}" srcOrd="2" destOrd="0" presId="urn:microsoft.com/office/officeart/2018/2/layout/IconVerticalSolidList"/>
    <dgm:cxn modelId="{037AF09F-6169-497E-B3CE-B64C869FBE8C}" type="presParOf" srcId="{12D9144A-5A4D-4190-AEE1-6A08D5C59B01}" destId="{02F64FAA-0034-41F2-B444-5CD8688E960D}" srcOrd="3" destOrd="0" presId="urn:microsoft.com/office/officeart/2018/2/layout/IconVerticalSolidList"/>
    <dgm:cxn modelId="{7517FE21-19AE-4C13-98A9-A5EC4A6BFF02}" type="presParOf" srcId="{38000210-835F-43D4-AF9E-C3B49AC7EEA0}" destId="{EC21AAEC-98B7-42EF-80E3-E84071B0FF6A}" srcOrd="1" destOrd="0" presId="urn:microsoft.com/office/officeart/2018/2/layout/IconVerticalSolidList"/>
    <dgm:cxn modelId="{4B67C46D-4F41-41FB-92C7-BC3FEBF468EC}" type="presParOf" srcId="{38000210-835F-43D4-AF9E-C3B49AC7EEA0}" destId="{D535B1ED-A1E9-442F-A03E-678EE7128453}" srcOrd="2" destOrd="0" presId="urn:microsoft.com/office/officeart/2018/2/layout/IconVerticalSolidList"/>
    <dgm:cxn modelId="{EA8D1C54-0946-410E-89E8-4C8594C28118}" type="presParOf" srcId="{D535B1ED-A1E9-442F-A03E-678EE7128453}" destId="{E144FD30-F936-468B-80E6-462BCF5FA8B8}" srcOrd="0" destOrd="0" presId="urn:microsoft.com/office/officeart/2018/2/layout/IconVerticalSolidList"/>
    <dgm:cxn modelId="{D055346A-6729-40C9-8410-2BF83B72F517}" type="presParOf" srcId="{D535B1ED-A1E9-442F-A03E-678EE7128453}" destId="{0EE509AF-3199-4937-A308-A4A48B70E038}" srcOrd="1" destOrd="0" presId="urn:microsoft.com/office/officeart/2018/2/layout/IconVerticalSolidList"/>
    <dgm:cxn modelId="{3CF78707-758F-421F-8A8F-8B9A2C8D6F56}" type="presParOf" srcId="{D535B1ED-A1E9-442F-A03E-678EE7128453}" destId="{D90ED77F-8419-43AE-8329-C2051B86540F}" srcOrd="2" destOrd="0" presId="urn:microsoft.com/office/officeart/2018/2/layout/IconVerticalSolidList"/>
    <dgm:cxn modelId="{B880F771-4AB7-46CD-A49A-67A683C2B6F2}" type="presParOf" srcId="{D535B1ED-A1E9-442F-A03E-678EE7128453}" destId="{BA4167B6-62B8-48A4-9BF3-14058B65785B}" srcOrd="3" destOrd="0" presId="urn:microsoft.com/office/officeart/2018/2/layout/IconVerticalSolidList"/>
    <dgm:cxn modelId="{327D821E-9B72-4857-A721-382505C07A3F}" type="presParOf" srcId="{38000210-835F-43D4-AF9E-C3B49AC7EEA0}" destId="{3648E1E2-30EA-4515-B894-F697B37D9342}" srcOrd="3" destOrd="0" presId="urn:microsoft.com/office/officeart/2018/2/layout/IconVerticalSolidList"/>
    <dgm:cxn modelId="{6C50E43B-377C-43F2-ACF7-CD4F7780EBE1}" type="presParOf" srcId="{38000210-835F-43D4-AF9E-C3B49AC7EEA0}" destId="{7836D41D-AFA2-4789-A1F1-728D8AEBC04C}" srcOrd="4" destOrd="0" presId="urn:microsoft.com/office/officeart/2018/2/layout/IconVerticalSolidList"/>
    <dgm:cxn modelId="{180F0B3E-0953-4A1A-9FBE-FE4DDE90C866}" type="presParOf" srcId="{7836D41D-AFA2-4789-A1F1-728D8AEBC04C}" destId="{DB517B94-2581-41E5-9CD4-D49F2F951325}" srcOrd="0" destOrd="0" presId="urn:microsoft.com/office/officeart/2018/2/layout/IconVerticalSolidList"/>
    <dgm:cxn modelId="{9DC3AF7F-7280-449A-A215-B20E3504F5B1}" type="presParOf" srcId="{7836D41D-AFA2-4789-A1F1-728D8AEBC04C}" destId="{485F4069-4CA1-4233-8AE6-8DF1554999CA}" srcOrd="1" destOrd="0" presId="urn:microsoft.com/office/officeart/2018/2/layout/IconVerticalSolidList"/>
    <dgm:cxn modelId="{D87B3077-B445-4789-B4FF-F768EC6AFEB0}" type="presParOf" srcId="{7836D41D-AFA2-4789-A1F1-728D8AEBC04C}" destId="{29B1B467-AC77-4FF0-BFAC-57AE984CFCFE}" srcOrd="2" destOrd="0" presId="urn:microsoft.com/office/officeart/2018/2/layout/IconVerticalSolidList"/>
    <dgm:cxn modelId="{A9498E8F-87BF-4D83-9BE9-7EFC9717AD0E}" type="presParOf" srcId="{7836D41D-AFA2-4789-A1F1-728D8AEBC04C}" destId="{ED8F8D35-39BF-47D8-A1A3-6F96D7B2959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D2EA4E-8D21-46C6-91D9-52A93522995E}">
      <dsp:nvSpPr>
        <dsp:cNvPr id="0" name=""/>
        <dsp:cNvSpPr/>
      </dsp:nvSpPr>
      <dsp:spPr>
        <a:xfrm>
          <a:off x="0" y="531"/>
          <a:ext cx="10515600" cy="124293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62AF38-DB7D-401F-9A8F-DF2BEF0BB888}">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F64FAA-0034-41F2-B444-5CD8688E960D}">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22300">
            <a:lnSpc>
              <a:spcPct val="90000"/>
            </a:lnSpc>
            <a:spcBef>
              <a:spcPct val="0"/>
            </a:spcBef>
            <a:spcAft>
              <a:spcPct val="35000"/>
            </a:spcAft>
            <a:buNone/>
          </a:pPr>
          <a:r>
            <a:rPr lang="es-ES_tradnl" sz="1400" kern="1200"/>
            <a:t>¿Cuáles son los tipos de operaciones defensivas?</a:t>
          </a:r>
          <a:endParaRPr lang="en-US" sz="1400" kern="1200"/>
        </a:p>
      </dsp:txBody>
      <dsp:txXfrm>
        <a:off x="1435590" y="531"/>
        <a:ext cx="9080009" cy="1242935"/>
      </dsp:txXfrm>
    </dsp:sp>
    <dsp:sp modelId="{E144FD30-F936-468B-80E6-462BCF5FA8B8}">
      <dsp:nvSpPr>
        <dsp:cNvPr id="0" name=""/>
        <dsp:cNvSpPr/>
      </dsp:nvSpPr>
      <dsp:spPr>
        <a:xfrm>
          <a:off x="0" y="1554201"/>
          <a:ext cx="10515600" cy="124293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E509AF-3199-4937-A308-A4A48B70E038}">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4167B6-62B8-48A4-9BF3-14058B65785B}">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22300">
            <a:lnSpc>
              <a:spcPct val="90000"/>
            </a:lnSpc>
            <a:spcBef>
              <a:spcPct val="0"/>
            </a:spcBef>
            <a:spcAft>
              <a:spcPct val="35000"/>
            </a:spcAft>
            <a:buNone/>
          </a:pPr>
          <a:r>
            <a:rPr lang="es-ES_tradnl" sz="1400" kern="1200"/>
            <a:t>¿Cuáles son los tipos de maniobras ofensivas?</a:t>
          </a:r>
          <a:endParaRPr lang="en-US" sz="1400" kern="1200"/>
        </a:p>
      </dsp:txBody>
      <dsp:txXfrm>
        <a:off x="1435590" y="1554201"/>
        <a:ext cx="9080009" cy="1242935"/>
      </dsp:txXfrm>
    </dsp:sp>
    <dsp:sp modelId="{DB517B94-2581-41E5-9CD4-D49F2F951325}">
      <dsp:nvSpPr>
        <dsp:cNvPr id="0" name=""/>
        <dsp:cNvSpPr/>
      </dsp:nvSpPr>
      <dsp:spPr>
        <a:xfrm>
          <a:off x="0" y="3107870"/>
          <a:ext cx="10515600" cy="124293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5F4069-4CA1-4233-8AE6-8DF1554999CA}">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8F8D35-39BF-47D8-A1A3-6F96D7B29596}">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22300">
            <a:lnSpc>
              <a:spcPct val="90000"/>
            </a:lnSpc>
            <a:spcBef>
              <a:spcPct val="0"/>
            </a:spcBef>
            <a:spcAft>
              <a:spcPct val="35000"/>
            </a:spcAft>
            <a:buNone/>
          </a:pPr>
          <a:r>
            <a:rPr lang="es-ES_tradnl" sz="1400" kern="1200"/>
            <a:t>Expongan en la pizarra un esquema de maniobra que contenga la siguiente información: posición de ataque, área de reunión, línea de partida, limite izquierdo y derecho, línea de avance máximo. Una cota de 150 metros con dos unidades enemigas de magnitud escuadra, una unidad amiga de magnitud escuadra de infantería fijando a ambas escuadras enemigas y una escuadra + de infantería mecanizada  despejando la cota de izquierda a derecha.</a:t>
          </a:r>
          <a:endParaRPr lang="en-US" sz="1400" kern="1200"/>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3FEFE5-914A-5234-D1C4-B2E82EF73B37}"/>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ES_tradnl"/>
          </a:p>
        </p:txBody>
      </p:sp>
      <p:sp>
        <p:nvSpPr>
          <p:cNvPr id="3" name="Subtítulo 2">
            <a:extLst>
              <a:ext uri="{FF2B5EF4-FFF2-40B4-BE49-F238E27FC236}">
                <a16:creationId xmlns:a16="http://schemas.microsoft.com/office/drawing/2014/main" id="{B82CDFF5-208A-FC95-5BB6-4A7B3F3B90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ES_tradnl"/>
          </a:p>
        </p:txBody>
      </p:sp>
      <p:sp>
        <p:nvSpPr>
          <p:cNvPr id="4" name="Marcador de fecha 3">
            <a:extLst>
              <a:ext uri="{FF2B5EF4-FFF2-40B4-BE49-F238E27FC236}">
                <a16:creationId xmlns:a16="http://schemas.microsoft.com/office/drawing/2014/main" id="{2AFCF065-7C6E-6142-09F7-B1ED0BD85696}"/>
              </a:ext>
            </a:extLst>
          </p:cNvPr>
          <p:cNvSpPr>
            <a:spLocks noGrp="1"/>
          </p:cNvSpPr>
          <p:nvPr>
            <p:ph type="dt" sz="half" idx="10"/>
          </p:nvPr>
        </p:nvSpPr>
        <p:spPr/>
        <p:txBody>
          <a:bodyPr/>
          <a:lstStyle/>
          <a:p>
            <a:fld id="{6617B14C-7FEF-FD4A-9889-D3A6E6981573}" type="datetimeFigureOut">
              <a:rPr lang="es-ES_tradnl" smtClean="0"/>
              <a:t>4/3/25</a:t>
            </a:fld>
            <a:endParaRPr lang="es-ES_tradnl"/>
          </a:p>
        </p:txBody>
      </p:sp>
      <p:sp>
        <p:nvSpPr>
          <p:cNvPr id="5" name="Marcador de pie de página 4">
            <a:extLst>
              <a:ext uri="{FF2B5EF4-FFF2-40B4-BE49-F238E27FC236}">
                <a16:creationId xmlns:a16="http://schemas.microsoft.com/office/drawing/2014/main" id="{A62F1D46-1EA8-1B64-0FAE-2B0ED28E279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1D0826A8-3236-1375-CC84-08E6F2B063B7}"/>
              </a:ext>
            </a:extLst>
          </p:cNvPr>
          <p:cNvSpPr>
            <a:spLocks noGrp="1"/>
          </p:cNvSpPr>
          <p:nvPr>
            <p:ph type="sldNum" sz="quarter" idx="12"/>
          </p:nvPr>
        </p:nvSpPr>
        <p:spPr/>
        <p:txBody>
          <a:body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195041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0B85B3-DECC-35C2-A57F-9479EDF80870}"/>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B06D2913-D90E-A34C-C319-EDBCC77E3C67}"/>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63646F68-2009-B71E-3E08-CF6A43D95AE1}"/>
              </a:ext>
            </a:extLst>
          </p:cNvPr>
          <p:cNvSpPr>
            <a:spLocks noGrp="1"/>
          </p:cNvSpPr>
          <p:nvPr>
            <p:ph type="dt" sz="half" idx="10"/>
          </p:nvPr>
        </p:nvSpPr>
        <p:spPr/>
        <p:txBody>
          <a:bodyPr/>
          <a:lstStyle/>
          <a:p>
            <a:fld id="{6617B14C-7FEF-FD4A-9889-D3A6E6981573}" type="datetimeFigureOut">
              <a:rPr lang="es-ES_tradnl" smtClean="0"/>
              <a:t>4/3/25</a:t>
            </a:fld>
            <a:endParaRPr lang="es-ES_tradnl"/>
          </a:p>
        </p:txBody>
      </p:sp>
      <p:sp>
        <p:nvSpPr>
          <p:cNvPr id="5" name="Marcador de pie de página 4">
            <a:extLst>
              <a:ext uri="{FF2B5EF4-FFF2-40B4-BE49-F238E27FC236}">
                <a16:creationId xmlns:a16="http://schemas.microsoft.com/office/drawing/2014/main" id="{FFAF69EB-8F8F-0A4C-5033-B54443171B45}"/>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17470C9F-938C-DE58-C4D6-B01F5527E384}"/>
              </a:ext>
            </a:extLst>
          </p:cNvPr>
          <p:cNvSpPr>
            <a:spLocks noGrp="1"/>
          </p:cNvSpPr>
          <p:nvPr>
            <p:ph type="sldNum" sz="quarter" idx="12"/>
          </p:nvPr>
        </p:nvSpPr>
        <p:spPr/>
        <p:txBody>
          <a:body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1522944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B473E1-2B62-E86B-885B-0143636A61F3}"/>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7BD956DE-9D63-243D-B31D-F4B07B223C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F075CA07-BC5F-FF0F-06BC-CB2A8A83245F}"/>
              </a:ext>
            </a:extLst>
          </p:cNvPr>
          <p:cNvSpPr>
            <a:spLocks noGrp="1"/>
          </p:cNvSpPr>
          <p:nvPr>
            <p:ph type="dt" sz="half" idx="10"/>
          </p:nvPr>
        </p:nvSpPr>
        <p:spPr/>
        <p:txBody>
          <a:bodyPr/>
          <a:lstStyle/>
          <a:p>
            <a:fld id="{6617B14C-7FEF-FD4A-9889-D3A6E6981573}" type="datetimeFigureOut">
              <a:rPr lang="es-ES_tradnl" smtClean="0"/>
              <a:t>4/3/25</a:t>
            </a:fld>
            <a:endParaRPr lang="es-ES_tradnl"/>
          </a:p>
        </p:txBody>
      </p:sp>
      <p:sp>
        <p:nvSpPr>
          <p:cNvPr id="5" name="Marcador de pie de página 4">
            <a:extLst>
              <a:ext uri="{FF2B5EF4-FFF2-40B4-BE49-F238E27FC236}">
                <a16:creationId xmlns:a16="http://schemas.microsoft.com/office/drawing/2014/main" id="{90730633-7C48-E51E-F567-59D61AB2B75B}"/>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225A69EE-86EF-77CC-9C7A-268F12F9D580}"/>
              </a:ext>
            </a:extLst>
          </p:cNvPr>
          <p:cNvSpPr>
            <a:spLocks noGrp="1"/>
          </p:cNvSpPr>
          <p:nvPr>
            <p:ph type="sldNum" sz="quarter" idx="12"/>
          </p:nvPr>
        </p:nvSpPr>
        <p:spPr/>
        <p:txBody>
          <a:body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2520759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878E57-8639-437E-9C5B-8CF7A8FC05EB}"/>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531EEF3B-0B9A-F1EC-ADAF-E5B0531C63DB}"/>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contenido 3">
            <a:extLst>
              <a:ext uri="{FF2B5EF4-FFF2-40B4-BE49-F238E27FC236}">
                <a16:creationId xmlns:a16="http://schemas.microsoft.com/office/drawing/2014/main" id="{2BE75AD2-E586-C9CA-2E8C-EF37394DC176}"/>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fecha 4">
            <a:extLst>
              <a:ext uri="{FF2B5EF4-FFF2-40B4-BE49-F238E27FC236}">
                <a16:creationId xmlns:a16="http://schemas.microsoft.com/office/drawing/2014/main" id="{2393285F-D3A2-4874-18A0-7AC33ECD7DDF}"/>
              </a:ext>
            </a:extLst>
          </p:cNvPr>
          <p:cNvSpPr>
            <a:spLocks noGrp="1"/>
          </p:cNvSpPr>
          <p:nvPr>
            <p:ph type="dt" sz="half" idx="10"/>
          </p:nvPr>
        </p:nvSpPr>
        <p:spPr/>
        <p:txBody>
          <a:bodyPr/>
          <a:lstStyle/>
          <a:p>
            <a:fld id="{6617B14C-7FEF-FD4A-9889-D3A6E6981573}" type="datetimeFigureOut">
              <a:rPr lang="es-ES_tradnl" smtClean="0"/>
              <a:t>4/3/25</a:t>
            </a:fld>
            <a:endParaRPr lang="es-ES_tradnl"/>
          </a:p>
        </p:txBody>
      </p:sp>
      <p:sp>
        <p:nvSpPr>
          <p:cNvPr id="6" name="Marcador de pie de página 5">
            <a:extLst>
              <a:ext uri="{FF2B5EF4-FFF2-40B4-BE49-F238E27FC236}">
                <a16:creationId xmlns:a16="http://schemas.microsoft.com/office/drawing/2014/main" id="{0DFC5CB7-0107-90E4-66B4-8CB9793A7CA3}"/>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DAC05F10-770A-3322-1D01-125678C66382}"/>
              </a:ext>
            </a:extLst>
          </p:cNvPr>
          <p:cNvSpPr>
            <a:spLocks noGrp="1"/>
          </p:cNvSpPr>
          <p:nvPr>
            <p:ph type="sldNum" sz="quarter" idx="12"/>
          </p:nvPr>
        </p:nvSpPr>
        <p:spPr/>
        <p:txBody>
          <a:body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2325131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CF5603-16E2-91AB-3951-28AB8EA899A3}"/>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F5964DB9-ABB9-0383-803E-09E058B47E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C1EFED2F-3F06-6EC1-E060-3FD23FAABD3E}"/>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texto 4">
            <a:extLst>
              <a:ext uri="{FF2B5EF4-FFF2-40B4-BE49-F238E27FC236}">
                <a16:creationId xmlns:a16="http://schemas.microsoft.com/office/drawing/2014/main" id="{685418FB-BC9E-DBE9-DDC4-9CB93DB3BEC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65D893EF-4A83-4214-D4A2-55018C410DB6}"/>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7" name="Marcador de fecha 6">
            <a:extLst>
              <a:ext uri="{FF2B5EF4-FFF2-40B4-BE49-F238E27FC236}">
                <a16:creationId xmlns:a16="http://schemas.microsoft.com/office/drawing/2014/main" id="{2BBB4382-4D81-8ADC-2F42-B843BB4189BF}"/>
              </a:ext>
            </a:extLst>
          </p:cNvPr>
          <p:cNvSpPr>
            <a:spLocks noGrp="1"/>
          </p:cNvSpPr>
          <p:nvPr>
            <p:ph type="dt" sz="half" idx="10"/>
          </p:nvPr>
        </p:nvSpPr>
        <p:spPr/>
        <p:txBody>
          <a:bodyPr/>
          <a:lstStyle/>
          <a:p>
            <a:fld id="{6617B14C-7FEF-FD4A-9889-D3A6E6981573}" type="datetimeFigureOut">
              <a:rPr lang="es-ES_tradnl" smtClean="0"/>
              <a:t>4/3/25</a:t>
            </a:fld>
            <a:endParaRPr lang="es-ES_tradnl"/>
          </a:p>
        </p:txBody>
      </p:sp>
      <p:sp>
        <p:nvSpPr>
          <p:cNvPr id="8" name="Marcador de pie de página 7">
            <a:extLst>
              <a:ext uri="{FF2B5EF4-FFF2-40B4-BE49-F238E27FC236}">
                <a16:creationId xmlns:a16="http://schemas.microsoft.com/office/drawing/2014/main" id="{049B3D4B-F17F-1E7A-B110-F1915C0C3463}"/>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1319A5FF-5702-66DB-7A45-1384106DC576}"/>
              </a:ext>
            </a:extLst>
          </p:cNvPr>
          <p:cNvSpPr>
            <a:spLocks noGrp="1"/>
          </p:cNvSpPr>
          <p:nvPr>
            <p:ph type="sldNum" sz="quarter" idx="12"/>
          </p:nvPr>
        </p:nvSpPr>
        <p:spPr/>
        <p:txBody>
          <a:body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6456902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EDD8C0-50A5-9394-6CBA-06B523F4AA05}"/>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fecha 2">
            <a:extLst>
              <a:ext uri="{FF2B5EF4-FFF2-40B4-BE49-F238E27FC236}">
                <a16:creationId xmlns:a16="http://schemas.microsoft.com/office/drawing/2014/main" id="{DF8415C8-59C6-57A9-980D-AE0060D3E19A}"/>
              </a:ext>
            </a:extLst>
          </p:cNvPr>
          <p:cNvSpPr>
            <a:spLocks noGrp="1"/>
          </p:cNvSpPr>
          <p:nvPr>
            <p:ph type="dt" sz="half" idx="10"/>
          </p:nvPr>
        </p:nvSpPr>
        <p:spPr/>
        <p:txBody>
          <a:bodyPr/>
          <a:lstStyle/>
          <a:p>
            <a:fld id="{6617B14C-7FEF-FD4A-9889-D3A6E6981573}" type="datetimeFigureOut">
              <a:rPr lang="es-ES_tradnl" smtClean="0"/>
              <a:t>4/3/25</a:t>
            </a:fld>
            <a:endParaRPr lang="es-ES_tradnl"/>
          </a:p>
        </p:txBody>
      </p:sp>
      <p:sp>
        <p:nvSpPr>
          <p:cNvPr id="4" name="Marcador de pie de página 3">
            <a:extLst>
              <a:ext uri="{FF2B5EF4-FFF2-40B4-BE49-F238E27FC236}">
                <a16:creationId xmlns:a16="http://schemas.microsoft.com/office/drawing/2014/main" id="{7898382F-7510-F258-A8D1-15509065D329}"/>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B0F4CC7A-CF0A-B247-571D-5260512F93FE}"/>
              </a:ext>
            </a:extLst>
          </p:cNvPr>
          <p:cNvSpPr>
            <a:spLocks noGrp="1"/>
          </p:cNvSpPr>
          <p:nvPr>
            <p:ph type="sldNum" sz="quarter" idx="12"/>
          </p:nvPr>
        </p:nvSpPr>
        <p:spPr/>
        <p:txBody>
          <a:body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4206744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DDE25C1-F5BA-C7E5-DDA7-5F2F1AB70890}"/>
              </a:ext>
            </a:extLst>
          </p:cNvPr>
          <p:cNvSpPr>
            <a:spLocks noGrp="1"/>
          </p:cNvSpPr>
          <p:nvPr>
            <p:ph type="dt" sz="half" idx="10"/>
          </p:nvPr>
        </p:nvSpPr>
        <p:spPr/>
        <p:txBody>
          <a:bodyPr/>
          <a:lstStyle/>
          <a:p>
            <a:fld id="{6617B14C-7FEF-FD4A-9889-D3A6E6981573}" type="datetimeFigureOut">
              <a:rPr lang="es-ES_tradnl" smtClean="0"/>
              <a:t>4/3/25</a:t>
            </a:fld>
            <a:endParaRPr lang="es-ES_tradnl"/>
          </a:p>
        </p:txBody>
      </p:sp>
      <p:sp>
        <p:nvSpPr>
          <p:cNvPr id="3" name="Marcador de pie de página 2">
            <a:extLst>
              <a:ext uri="{FF2B5EF4-FFF2-40B4-BE49-F238E27FC236}">
                <a16:creationId xmlns:a16="http://schemas.microsoft.com/office/drawing/2014/main" id="{B149F20C-0CFD-397E-D4E2-266C2401D71D}"/>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F90C8072-1C6F-8F3B-670F-80BA84C95B71}"/>
              </a:ext>
            </a:extLst>
          </p:cNvPr>
          <p:cNvSpPr>
            <a:spLocks noGrp="1"/>
          </p:cNvSpPr>
          <p:nvPr>
            <p:ph type="sldNum" sz="quarter" idx="12"/>
          </p:nvPr>
        </p:nvSpPr>
        <p:spPr/>
        <p:txBody>
          <a:body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1385896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3DC7D1-A0B3-8F2A-EA3C-2545AD268FCB}"/>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404020CA-E0DA-8C32-A3EB-6C37F83068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texto 3">
            <a:extLst>
              <a:ext uri="{FF2B5EF4-FFF2-40B4-BE49-F238E27FC236}">
                <a16:creationId xmlns:a16="http://schemas.microsoft.com/office/drawing/2014/main" id="{D90D547E-3B6D-59C5-18FC-E8ADBB8AE7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E2FD24E7-A6DF-5D9C-C29F-E75CB0ED2A59}"/>
              </a:ext>
            </a:extLst>
          </p:cNvPr>
          <p:cNvSpPr>
            <a:spLocks noGrp="1"/>
          </p:cNvSpPr>
          <p:nvPr>
            <p:ph type="dt" sz="half" idx="10"/>
          </p:nvPr>
        </p:nvSpPr>
        <p:spPr/>
        <p:txBody>
          <a:bodyPr/>
          <a:lstStyle/>
          <a:p>
            <a:fld id="{6617B14C-7FEF-FD4A-9889-D3A6E6981573}" type="datetimeFigureOut">
              <a:rPr lang="es-ES_tradnl" smtClean="0"/>
              <a:t>4/3/25</a:t>
            </a:fld>
            <a:endParaRPr lang="es-ES_tradnl"/>
          </a:p>
        </p:txBody>
      </p:sp>
      <p:sp>
        <p:nvSpPr>
          <p:cNvPr id="6" name="Marcador de pie de página 5">
            <a:extLst>
              <a:ext uri="{FF2B5EF4-FFF2-40B4-BE49-F238E27FC236}">
                <a16:creationId xmlns:a16="http://schemas.microsoft.com/office/drawing/2014/main" id="{C7CEB953-2013-2E60-6AD5-B19BB1C3F5A7}"/>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21F20D67-EEFF-046E-1FF1-589649A1F7D0}"/>
              </a:ext>
            </a:extLst>
          </p:cNvPr>
          <p:cNvSpPr>
            <a:spLocks noGrp="1"/>
          </p:cNvSpPr>
          <p:nvPr>
            <p:ph type="sldNum" sz="quarter" idx="12"/>
          </p:nvPr>
        </p:nvSpPr>
        <p:spPr/>
        <p:txBody>
          <a:body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2225580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D46F8B-3879-D9FD-CD44-0314F16A8733}"/>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E859BA98-AA45-9032-00D9-7F84FE4EC9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8DEC965C-CBA1-6ACE-048F-BBE30D1028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2E99E90D-9027-3645-76AF-7DE9CF71F980}"/>
              </a:ext>
            </a:extLst>
          </p:cNvPr>
          <p:cNvSpPr>
            <a:spLocks noGrp="1"/>
          </p:cNvSpPr>
          <p:nvPr>
            <p:ph type="dt" sz="half" idx="10"/>
          </p:nvPr>
        </p:nvSpPr>
        <p:spPr/>
        <p:txBody>
          <a:bodyPr/>
          <a:lstStyle/>
          <a:p>
            <a:fld id="{6617B14C-7FEF-FD4A-9889-D3A6E6981573}" type="datetimeFigureOut">
              <a:rPr lang="es-ES_tradnl" smtClean="0"/>
              <a:t>4/3/25</a:t>
            </a:fld>
            <a:endParaRPr lang="es-ES_tradnl"/>
          </a:p>
        </p:txBody>
      </p:sp>
      <p:sp>
        <p:nvSpPr>
          <p:cNvPr id="6" name="Marcador de pie de página 5">
            <a:extLst>
              <a:ext uri="{FF2B5EF4-FFF2-40B4-BE49-F238E27FC236}">
                <a16:creationId xmlns:a16="http://schemas.microsoft.com/office/drawing/2014/main" id="{7D97A64E-0037-5E40-125C-ACB385E41ADB}"/>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63BBDD4D-92FC-8236-9A41-47AB16AB221A}"/>
              </a:ext>
            </a:extLst>
          </p:cNvPr>
          <p:cNvSpPr>
            <a:spLocks noGrp="1"/>
          </p:cNvSpPr>
          <p:nvPr>
            <p:ph type="sldNum" sz="quarter" idx="12"/>
          </p:nvPr>
        </p:nvSpPr>
        <p:spPr/>
        <p:txBody>
          <a:body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1765676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E8BE4C-626C-9ADB-0D9B-22FDA65F11DA}"/>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3F25C1E4-15E4-FE8C-D371-49BA9515B353}"/>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DCCF5181-3CBB-2AB1-4012-8F93B3301D89}"/>
              </a:ext>
            </a:extLst>
          </p:cNvPr>
          <p:cNvSpPr>
            <a:spLocks noGrp="1"/>
          </p:cNvSpPr>
          <p:nvPr>
            <p:ph type="dt" sz="half" idx="10"/>
          </p:nvPr>
        </p:nvSpPr>
        <p:spPr/>
        <p:txBody>
          <a:bodyPr/>
          <a:lstStyle/>
          <a:p>
            <a:fld id="{6617B14C-7FEF-FD4A-9889-D3A6E6981573}" type="datetimeFigureOut">
              <a:rPr lang="es-ES_tradnl" smtClean="0"/>
              <a:t>4/3/25</a:t>
            </a:fld>
            <a:endParaRPr lang="es-ES_tradnl"/>
          </a:p>
        </p:txBody>
      </p:sp>
      <p:sp>
        <p:nvSpPr>
          <p:cNvPr id="5" name="Marcador de pie de página 4">
            <a:extLst>
              <a:ext uri="{FF2B5EF4-FFF2-40B4-BE49-F238E27FC236}">
                <a16:creationId xmlns:a16="http://schemas.microsoft.com/office/drawing/2014/main" id="{7D9B59A8-7A87-61EC-1B3F-2395F4B6BC07}"/>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5B3C07A5-B6B2-81A0-229D-AAEE5D7E609D}"/>
              </a:ext>
            </a:extLst>
          </p:cNvPr>
          <p:cNvSpPr>
            <a:spLocks noGrp="1"/>
          </p:cNvSpPr>
          <p:nvPr>
            <p:ph type="sldNum" sz="quarter" idx="12"/>
          </p:nvPr>
        </p:nvSpPr>
        <p:spPr/>
        <p:txBody>
          <a:body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2604987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D437818-48FF-3117-C9DE-A50C8FE362D5}"/>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6BF34550-323F-30CD-B6A5-FEBAF0A23C35}"/>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8F7DE153-0E17-4241-C6D7-3BD7C127795B}"/>
              </a:ext>
            </a:extLst>
          </p:cNvPr>
          <p:cNvSpPr>
            <a:spLocks noGrp="1"/>
          </p:cNvSpPr>
          <p:nvPr>
            <p:ph type="dt" sz="half" idx="10"/>
          </p:nvPr>
        </p:nvSpPr>
        <p:spPr/>
        <p:txBody>
          <a:bodyPr/>
          <a:lstStyle/>
          <a:p>
            <a:fld id="{6617B14C-7FEF-FD4A-9889-D3A6E6981573}" type="datetimeFigureOut">
              <a:rPr lang="es-ES_tradnl" smtClean="0"/>
              <a:t>4/3/25</a:t>
            </a:fld>
            <a:endParaRPr lang="es-ES_tradnl"/>
          </a:p>
        </p:txBody>
      </p:sp>
      <p:sp>
        <p:nvSpPr>
          <p:cNvPr id="5" name="Marcador de pie de página 4">
            <a:extLst>
              <a:ext uri="{FF2B5EF4-FFF2-40B4-BE49-F238E27FC236}">
                <a16:creationId xmlns:a16="http://schemas.microsoft.com/office/drawing/2014/main" id="{C5F97C7E-C548-59B1-B054-DF644034D454}"/>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197694A-5CF8-08B7-A2AE-2B6832EBA9C4}"/>
              </a:ext>
            </a:extLst>
          </p:cNvPr>
          <p:cNvSpPr>
            <a:spLocks noGrp="1"/>
          </p:cNvSpPr>
          <p:nvPr>
            <p:ph type="sldNum" sz="quarter" idx="12"/>
          </p:nvPr>
        </p:nvSpPr>
        <p:spPr/>
        <p:txBody>
          <a:body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1072243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72A0CE3-5745-C6C4-0AAA-09942BD00A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FE58F004-FB25-6B89-C5BE-409311092C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477833F6-150A-4D20-3CDC-F3EC5F7C47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17B14C-7FEF-FD4A-9889-D3A6E6981573}" type="datetimeFigureOut">
              <a:rPr lang="es-ES_tradnl" smtClean="0"/>
              <a:t>4/3/25</a:t>
            </a:fld>
            <a:endParaRPr lang="es-ES_tradnl"/>
          </a:p>
        </p:txBody>
      </p:sp>
      <p:sp>
        <p:nvSpPr>
          <p:cNvPr id="5" name="Marcador de pie de página 4">
            <a:extLst>
              <a:ext uri="{FF2B5EF4-FFF2-40B4-BE49-F238E27FC236}">
                <a16:creationId xmlns:a16="http://schemas.microsoft.com/office/drawing/2014/main" id="{636A7045-D4C1-0EB7-EF69-04EE5ACAF5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0B934154-18BF-7567-C801-89FA0B62A6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CDB7BC-06B6-314E-925D-64E794B3FC8E}" type="slidenum">
              <a:rPr lang="es-ES_tradnl" smtClean="0"/>
              <a:t>‹Nº›</a:t>
            </a:fld>
            <a:endParaRPr lang="es-ES_tradnl"/>
          </a:p>
        </p:txBody>
      </p:sp>
    </p:spTree>
    <p:extLst>
      <p:ext uri="{BB962C8B-B14F-4D97-AF65-F5344CB8AC3E}">
        <p14:creationId xmlns:p14="http://schemas.microsoft.com/office/powerpoint/2010/main" val="18167931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5.sv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0.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53.png"/></Relationships>
</file>

<file path=ppt/slides/_rels/slide3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slideLayout" Target="../slideLayouts/slideLayout2.xml"/><Relationship Id="rId1" Type="http://schemas.openxmlformats.org/officeDocument/2006/relationships/video" Target="https://www.youtube.com/embed/ZVO8ujGnGi4?feature=oembed"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png"/><Relationship Id="rId7" Type="http://schemas.openxmlformats.org/officeDocument/2006/relationships/image" Target="../media/image76.png"/><Relationship Id="rId12" Type="http://schemas.openxmlformats.org/officeDocument/2006/relationships/image" Target="../media/image81.png"/><Relationship Id="rId2" Type="http://schemas.openxmlformats.org/officeDocument/2006/relationships/image" Target="../media/image71.png"/><Relationship Id="rId1" Type="http://schemas.openxmlformats.org/officeDocument/2006/relationships/slideLayout" Target="../slideLayouts/slideLayout2.xml"/><Relationship Id="rId6" Type="http://schemas.openxmlformats.org/officeDocument/2006/relationships/image" Target="../media/image75.png"/><Relationship Id="rId11" Type="http://schemas.openxmlformats.org/officeDocument/2006/relationships/image" Target="../media/image80.png"/><Relationship Id="rId5" Type="http://schemas.openxmlformats.org/officeDocument/2006/relationships/image" Target="../media/image74.png"/><Relationship Id="rId10" Type="http://schemas.openxmlformats.org/officeDocument/2006/relationships/image" Target="../media/image79.png"/><Relationship Id="rId4" Type="http://schemas.openxmlformats.org/officeDocument/2006/relationships/image" Target="../media/image73.png"/><Relationship Id="rId9" Type="http://schemas.openxmlformats.org/officeDocument/2006/relationships/image" Target="../media/image78.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 Id="rId5" Type="http://schemas.openxmlformats.org/officeDocument/2006/relationships/image" Target="../media/image85.png"/><Relationship Id="rId4" Type="http://schemas.openxmlformats.org/officeDocument/2006/relationships/image" Target="../media/image84.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2.xml"/><Relationship Id="rId5" Type="http://schemas.openxmlformats.org/officeDocument/2006/relationships/image" Target="../media/image89.png"/><Relationship Id="rId4" Type="http://schemas.openxmlformats.org/officeDocument/2006/relationships/image" Target="../media/image88.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Georges Scott (1873-1943) illustration &quot;American Marines in Belleau Wood (1918)&quot;">
            <a:extLst>
              <a:ext uri="{FF2B5EF4-FFF2-40B4-BE49-F238E27FC236}">
                <a16:creationId xmlns:a16="http://schemas.microsoft.com/office/drawing/2014/main" id="{4D42409D-BD8F-C928-4D4D-BC768CED7C7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545" b="21455"/>
          <a:stretch/>
        </p:blipFill>
        <p:spPr bwMode="auto">
          <a:xfrm>
            <a:off x="-3047" y="10"/>
            <a:ext cx="12191999"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3B7B789E-2F92-C1D3-629E-E1A1C3F726A8}"/>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s-ES_tradnl" sz="5200" dirty="0">
                <a:solidFill>
                  <a:srgbClr val="FFFFFF"/>
                </a:solidFill>
              </a:rPr>
              <a:t>OFENSA </a:t>
            </a:r>
          </a:p>
        </p:txBody>
      </p:sp>
      <p:sp>
        <p:nvSpPr>
          <p:cNvPr id="3" name="Subtítulo 2">
            <a:extLst>
              <a:ext uri="{FF2B5EF4-FFF2-40B4-BE49-F238E27FC236}">
                <a16:creationId xmlns:a16="http://schemas.microsoft.com/office/drawing/2014/main" id="{F63A9B60-B7D4-376F-EA05-1FDBA8AC6AA9}"/>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s-ES_tradnl">
                <a:solidFill>
                  <a:srgbClr val="FFFFFF"/>
                </a:solidFill>
              </a:rPr>
              <a:t>T1° IM F. VON DER WETH P.</a:t>
            </a:r>
          </a:p>
          <a:p>
            <a:r>
              <a:rPr lang="es-ES_tradnl">
                <a:solidFill>
                  <a:srgbClr val="FFFFFF"/>
                </a:solidFill>
              </a:rPr>
              <a:t>ESCUELA DE IFANTERÍA DE MARINA </a:t>
            </a:r>
            <a:endParaRPr lang="es-ES_tradnl" dirty="0">
              <a:solidFill>
                <a:srgbClr val="FFFFFF"/>
              </a:solidFill>
            </a:endParaRPr>
          </a:p>
        </p:txBody>
      </p:sp>
    </p:spTree>
    <p:extLst>
      <p:ext uri="{BB962C8B-B14F-4D97-AF65-F5344CB8AC3E}">
        <p14:creationId xmlns:p14="http://schemas.microsoft.com/office/powerpoint/2010/main" val="1506409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US Marines of the 1st Division take position overlooking the western part of Fallujah, Iraq, Saturday, Nov. 13, 2004.">
            <a:extLst>
              <a:ext uri="{FF2B5EF4-FFF2-40B4-BE49-F238E27FC236}">
                <a16:creationId xmlns:a16="http://schemas.microsoft.com/office/drawing/2014/main" id="{4EDA3B0C-C0E6-3C7B-7F6C-3AAA84187F2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091" r="24734"/>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Rectangle 2056">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B5B2DA56-5038-1931-3018-208A7D984A30}"/>
              </a:ext>
            </a:extLst>
          </p:cNvPr>
          <p:cNvSpPr>
            <a:spLocks noGrp="1"/>
          </p:cNvSpPr>
          <p:nvPr>
            <p:ph type="title"/>
          </p:nvPr>
        </p:nvSpPr>
        <p:spPr>
          <a:xfrm>
            <a:off x="371094" y="1161288"/>
            <a:ext cx="3438144" cy="1124712"/>
          </a:xfrm>
        </p:spPr>
        <p:txBody>
          <a:bodyPr anchor="b">
            <a:normAutofit/>
          </a:bodyPr>
          <a:lstStyle/>
          <a:p>
            <a:r>
              <a:rPr lang="es-ES_tradnl" sz="2800" dirty="0"/>
              <a:t>Temario </a:t>
            </a:r>
          </a:p>
        </p:txBody>
      </p:sp>
      <p:sp>
        <p:nvSpPr>
          <p:cNvPr id="2059" name="Rectangle 2058">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61" name="Rectangle 2060">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Marcador de contenido 2">
            <a:extLst>
              <a:ext uri="{FF2B5EF4-FFF2-40B4-BE49-F238E27FC236}">
                <a16:creationId xmlns:a16="http://schemas.microsoft.com/office/drawing/2014/main" id="{56112083-616D-70CE-D919-77753222073E}"/>
              </a:ext>
            </a:extLst>
          </p:cNvPr>
          <p:cNvSpPr>
            <a:spLocks noGrp="1"/>
          </p:cNvSpPr>
          <p:nvPr>
            <p:ph idx="1"/>
          </p:nvPr>
        </p:nvSpPr>
        <p:spPr>
          <a:xfrm>
            <a:off x="371094" y="2718054"/>
            <a:ext cx="3438906" cy="3207258"/>
          </a:xfrm>
        </p:spPr>
        <p:txBody>
          <a:bodyPr anchor="t">
            <a:normAutofit/>
          </a:bodyPr>
          <a:lstStyle/>
          <a:p>
            <a:pPr marL="0" indent="0">
              <a:buNone/>
            </a:pPr>
            <a:r>
              <a:rPr lang="es-ES_tradnl" sz="1700" dirty="0"/>
              <a:t>Fundamentos </a:t>
            </a:r>
          </a:p>
          <a:p>
            <a:pPr marL="0" indent="0">
              <a:buNone/>
            </a:pPr>
            <a:r>
              <a:rPr lang="es-ES_tradnl" sz="1700" dirty="0"/>
              <a:t>Tipos de operaciones </a:t>
            </a:r>
          </a:p>
          <a:p>
            <a:pPr marL="0" indent="0">
              <a:buNone/>
            </a:pPr>
            <a:r>
              <a:rPr lang="es-ES_tradnl" sz="1700" dirty="0"/>
              <a:t>Tipos de maniobras</a:t>
            </a:r>
          </a:p>
          <a:p>
            <a:pPr marL="0" indent="0">
              <a:buNone/>
            </a:pPr>
            <a:r>
              <a:rPr lang="es-ES_tradnl" sz="1700" dirty="0"/>
              <a:t>Interacción entre la defensa y ofensa </a:t>
            </a:r>
          </a:p>
          <a:p>
            <a:pPr marL="0" indent="0">
              <a:buNone/>
            </a:pPr>
            <a:r>
              <a:rPr lang="es-ES_tradnl" sz="1700" dirty="0"/>
              <a:t>Tipos de operaciones defensivas </a:t>
            </a:r>
          </a:p>
          <a:p>
            <a:pPr marL="0" indent="0">
              <a:buNone/>
            </a:pPr>
            <a:r>
              <a:rPr lang="es-ES_tradnl" sz="1700" dirty="0"/>
              <a:t>Elementos de coordinación tácticos más comunes</a:t>
            </a:r>
          </a:p>
          <a:p>
            <a:pPr marL="0" indent="0">
              <a:buNone/>
            </a:pPr>
            <a:r>
              <a:rPr lang="es-ES_tradnl" sz="1700" dirty="0"/>
              <a:t>Tareas Tácticas de misión</a:t>
            </a:r>
          </a:p>
        </p:txBody>
      </p:sp>
    </p:spTree>
    <p:extLst>
      <p:ext uri="{BB962C8B-B14F-4D97-AF65-F5344CB8AC3E}">
        <p14:creationId xmlns:p14="http://schemas.microsoft.com/office/powerpoint/2010/main" val="2453085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5" name="Rectangle 411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710388" y="891540"/>
            <a:ext cx="5224523" cy="1578308"/>
          </a:xfrm>
        </p:spPr>
        <p:txBody>
          <a:bodyPr>
            <a:normAutofit/>
          </a:bodyPr>
          <a:lstStyle/>
          <a:p>
            <a:r>
              <a:rPr lang="es-ES_tradnl" sz="4000" b="1" i="1"/>
              <a:t>CONDICIONES PARA EL ÉXITO EN LA OFENSA</a:t>
            </a:r>
          </a:p>
        </p:txBody>
      </p:sp>
      <p:sp>
        <p:nvSpPr>
          <p:cNvPr id="3" name="Marcador de contenido 2">
            <a:extLst>
              <a:ext uri="{FF2B5EF4-FFF2-40B4-BE49-F238E27FC236}">
                <a16:creationId xmlns:a16="http://schemas.microsoft.com/office/drawing/2014/main" id="{DE4CF518-88EC-5D95-733C-EDDABBA37E18}"/>
              </a:ext>
            </a:extLst>
          </p:cNvPr>
          <p:cNvSpPr>
            <a:spLocks noGrp="1"/>
          </p:cNvSpPr>
          <p:nvPr>
            <p:ph idx="1"/>
          </p:nvPr>
        </p:nvSpPr>
        <p:spPr>
          <a:xfrm>
            <a:off x="710390" y="2630161"/>
            <a:ext cx="5224521" cy="3332489"/>
          </a:xfrm>
        </p:spPr>
        <p:txBody>
          <a:bodyPr>
            <a:normAutofit/>
          </a:bodyPr>
          <a:lstStyle/>
          <a:p>
            <a:pPr marL="457200" indent="-457200">
              <a:buFont typeface="+mj-lt"/>
              <a:buAutoNum type="arabicPeriod"/>
            </a:pPr>
            <a:r>
              <a:rPr lang="es-ES_tradnl" sz="2000" dirty="0"/>
              <a:t>Superficies y vacíos </a:t>
            </a:r>
          </a:p>
          <a:p>
            <a:pPr marL="457200" indent="-457200">
              <a:buFont typeface="+mj-lt"/>
              <a:buAutoNum type="arabicPeriod"/>
            </a:pPr>
            <a:r>
              <a:rPr lang="es-ES_tradnl" sz="2000" dirty="0"/>
              <a:t>Aislar líneas logísticas </a:t>
            </a:r>
          </a:p>
          <a:p>
            <a:pPr marL="457200" indent="-457200">
              <a:buFont typeface="+mj-lt"/>
              <a:buAutoNum type="arabicPeriod"/>
            </a:pPr>
            <a:r>
              <a:rPr lang="es-ES_tradnl" sz="2000" dirty="0"/>
              <a:t>Forzarlo a pelear en posiciones menos preparadas</a:t>
            </a:r>
          </a:p>
          <a:p>
            <a:pPr marL="457200" indent="-457200">
              <a:buFont typeface="+mj-lt"/>
              <a:buAutoNum type="arabicPeriod"/>
            </a:pPr>
            <a:r>
              <a:rPr lang="es-ES_tradnl" sz="2000" dirty="0"/>
              <a:t>Engañar al comandante enemigo (MILDEC)</a:t>
            </a:r>
          </a:p>
          <a:p>
            <a:pPr marL="457200" indent="-457200">
              <a:buFont typeface="+mj-lt"/>
              <a:buAutoNum type="arabicPeriod"/>
            </a:pPr>
            <a:r>
              <a:rPr lang="es-ES_tradnl" sz="2000" dirty="0"/>
              <a:t>Concentrar los esfuerzos mentales y físicos sobre el enemigo, no el terreno.</a:t>
            </a:r>
          </a:p>
          <a:p>
            <a:pPr marL="457200" indent="-457200">
              <a:buFont typeface="+mj-lt"/>
              <a:buAutoNum type="arabicPeriod"/>
            </a:pPr>
            <a:r>
              <a:rPr lang="es-ES_tradnl" sz="2000" b="1" dirty="0">
                <a:solidFill>
                  <a:srgbClr val="FF0000"/>
                </a:solidFill>
              </a:rPr>
              <a:t>Interrumpir, fijar, acción decisiva</a:t>
            </a:r>
          </a:p>
        </p:txBody>
      </p:sp>
      <p:pic>
        <p:nvPicPr>
          <p:cNvPr id="4111" name="Picture 4110" descr="Jaque mate en una partida de ajedrez">
            <a:extLst>
              <a:ext uri="{FF2B5EF4-FFF2-40B4-BE49-F238E27FC236}">
                <a16:creationId xmlns:a16="http://schemas.microsoft.com/office/drawing/2014/main" id="{37939EA5-5AB0-842F-3D97-FE28362F9B47}"/>
              </a:ext>
            </a:extLst>
          </p:cNvPr>
          <p:cNvPicPr>
            <a:picLocks noChangeAspect="1"/>
          </p:cNvPicPr>
          <p:nvPr/>
        </p:nvPicPr>
        <p:blipFill rotWithShape="1">
          <a:blip r:embed="rId2"/>
          <a:srcRect l="5604" r="8114" b="-2"/>
          <a:stretch/>
        </p:blipFill>
        <p:spPr>
          <a:xfrm>
            <a:off x="6415922" y="891540"/>
            <a:ext cx="5776079" cy="5071110"/>
          </a:xfrm>
          <a:prstGeom prst="rect">
            <a:avLst/>
          </a:prstGeom>
          <a:effectLst>
            <a:outerShdw blurRad="406400" dist="317500" dir="5400000" sx="89000" sy="89000" rotWithShape="0">
              <a:prstClr val="black">
                <a:alpha val="15000"/>
              </a:prstClr>
            </a:outerShdw>
          </a:effectLst>
        </p:spPr>
      </p:pic>
    </p:spTree>
    <p:extLst>
      <p:ext uri="{BB962C8B-B14F-4D97-AF65-F5344CB8AC3E}">
        <p14:creationId xmlns:p14="http://schemas.microsoft.com/office/powerpoint/2010/main" val="297294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AFCF766-F397-4AB1-D331-F1A46D109F7A}"/>
            </a:ext>
          </a:extLst>
        </p:cNvPr>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US Marines of the 1st Division take position overlooking the western part of Fallujah, Iraq, Saturday, Nov. 13, 2004.">
            <a:extLst>
              <a:ext uri="{FF2B5EF4-FFF2-40B4-BE49-F238E27FC236}">
                <a16:creationId xmlns:a16="http://schemas.microsoft.com/office/drawing/2014/main" id="{A50E4063-BE28-34B2-CC26-C67A2992113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091" r="24734"/>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Rectangle 2056">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DE1DC32F-B917-6B0D-E352-B520A5024BFC}"/>
              </a:ext>
            </a:extLst>
          </p:cNvPr>
          <p:cNvSpPr>
            <a:spLocks noGrp="1"/>
          </p:cNvSpPr>
          <p:nvPr>
            <p:ph type="title"/>
          </p:nvPr>
        </p:nvSpPr>
        <p:spPr>
          <a:xfrm>
            <a:off x="371094" y="1161288"/>
            <a:ext cx="3438144" cy="1124712"/>
          </a:xfrm>
        </p:spPr>
        <p:txBody>
          <a:bodyPr anchor="b">
            <a:normAutofit/>
          </a:bodyPr>
          <a:lstStyle/>
          <a:p>
            <a:r>
              <a:rPr lang="es-ES_tradnl" sz="2800" dirty="0"/>
              <a:t>Temario </a:t>
            </a:r>
          </a:p>
        </p:txBody>
      </p:sp>
      <p:sp>
        <p:nvSpPr>
          <p:cNvPr id="2059" name="Rectangle 2058">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61" name="Rectangle 2060">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Marcador de contenido 2">
            <a:extLst>
              <a:ext uri="{FF2B5EF4-FFF2-40B4-BE49-F238E27FC236}">
                <a16:creationId xmlns:a16="http://schemas.microsoft.com/office/drawing/2014/main" id="{82070E81-6DEB-503A-4A90-4B41E36A602A}"/>
              </a:ext>
            </a:extLst>
          </p:cNvPr>
          <p:cNvSpPr>
            <a:spLocks noGrp="1"/>
          </p:cNvSpPr>
          <p:nvPr>
            <p:ph idx="1"/>
          </p:nvPr>
        </p:nvSpPr>
        <p:spPr>
          <a:xfrm>
            <a:off x="371094" y="2718054"/>
            <a:ext cx="3438906" cy="3207258"/>
          </a:xfrm>
        </p:spPr>
        <p:txBody>
          <a:bodyPr anchor="t">
            <a:normAutofit/>
          </a:bodyPr>
          <a:lstStyle/>
          <a:p>
            <a:pPr marL="0" indent="0">
              <a:buNone/>
            </a:pPr>
            <a:r>
              <a:rPr lang="es-ES_tradnl" sz="1700" dirty="0"/>
              <a:t>Actividad Grupal</a:t>
            </a:r>
          </a:p>
          <a:p>
            <a:pPr marL="0" indent="0">
              <a:buNone/>
            </a:pPr>
            <a:r>
              <a:rPr lang="es-ES_tradnl" sz="1700" dirty="0"/>
              <a:t>Repaso de contenidos de la Ofensa </a:t>
            </a:r>
          </a:p>
          <a:p>
            <a:pPr marL="0" indent="0">
              <a:buNone/>
            </a:pPr>
            <a:r>
              <a:rPr lang="es-ES_tradnl" sz="1700" dirty="0"/>
              <a:t>Modelo de planificación BAMCIS </a:t>
            </a:r>
          </a:p>
          <a:p>
            <a:pPr marL="0" indent="0">
              <a:buNone/>
            </a:pPr>
            <a:r>
              <a:rPr lang="es-ES_tradnl" sz="1700" dirty="0"/>
              <a:t>TDG</a:t>
            </a:r>
          </a:p>
          <a:p>
            <a:pPr marL="0" indent="0">
              <a:buNone/>
            </a:pPr>
            <a:r>
              <a:rPr lang="es-ES_tradnl" sz="1700" dirty="0"/>
              <a:t>Reflexiones </a:t>
            </a:r>
          </a:p>
        </p:txBody>
      </p:sp>
    </p:spTree>
    <p:extLst>
      <p:ext uri="{BB962C8B-B14F-4D97-AF65-F5344CB8AC3E}">
        <p14:creationId xmlns:p14="http://schemas.microsoft.com/office/powerpoint/2010/main" val="65495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0FC3E81D-E0AC-15C7-9D9D-EFEA81056098}"/>
              </a:ext>
            </a:extLst>
          </p:cNvPr>
          <p:cNvPicPr>
            <a:picLocks noChangeAspect="1"/>
          </p:cNvPicPr>
          <p:nvPr/>
        </p:nvPicPr>
        <p:blipFill>
          <a:blip r:embed="rId2">
            <a:alphaModFix amt="35000"/>
          </a:blip>
          <a:srcRect t="16045"/>
          <a:stretch/>
        </p:blipFill>
        <p:spPr>
          <a:xfrm>
            <a:off x="20" y="10"/>
            <a:ext cx="12191980" cy="6857990"/>
          </a:xfrm>
          <a:prstGeom prst="rect">
            <a:avLst/>
          </a:prstGeom>
        </p:spPr>
      </p:pic>
      <p:sp>
        <p:nvSpPr>
          <p:cNvPr id="2" name="Título 1">
            <a:extLst>
              <a:ext uri="{FF2B5EF4-FFF2-40B4-BE49-F238E27FC236}">
                <a16:creationId xmlns:a16="http://schemas.microsoft.com/office/drawing/2014/main" id="{86F3A983-A969-0E9D-319E-7552916C0EF7}"/>
              </a:ext>
            </a:extLst>
          </p:cNvPr>
          <p:cNvSpPr>
            <a:spLocks noGrp="1"/>
          </p:cNvSpPr>
          <p:nvPr>
            <p:ph type="title"/>
          </p:nvPr>
        </p:nvSpPr>
        <p:spPr>
          <a:xfrm>
            <a:off x="838200" y="365125"/>
            <a:ext cx="10515600" cy="1325563"/>
          </a:xfrm>
        </p:spPr>
        <p:txBody>
          <a:bodyPr>
            <a:normAutofit/>
          </a:bodyPr>
          <a:lstStyle/>
          <a:p>
            <a:r>
              <a:rPr lang="es-ES_tradnl">
                <a:solidFill>
                  <a:srgbClr val="FFFFFF"/>
                </a:solidFill>
              </a:rPr>
              <a:t>Actividad (10/15)</a:t>
            </a:r>
          </a:p>
        </p:txBody>
      </p:sp>
      <p:graphicFrame>
        <p:nvGraphicFramePr>
          <p:cNvPr id="16" name="Marcador de contenido 2">
            <a:extLst>
              <a:ext uri="{FF2B5EF4-FFF2-40B4-BE49-F238E27FC236}">
                <a16:creationId xmlns:a16="http://schemas.microsoft.com/office/drawing/2014/main" id="{19150D0D-0A2D-A5F5-F509-FFED1FEFDF58}"/>
              </a:ext>
            </a:extLst>
          </p:cNvPr>
          <p:cNvGraphicFramePr>
            <a:graphicFrameLocks noGrp="1"/>
          </p:cNvGraphicFramePr>
          <p:nvPr>
            <p:ph idx="1"/>
            <p:extLst>
              <p:ext uri="{D42A27DB-BD31-4B8C-83A1-F6EECF244321}">
                <p14:modId xmlns:p14="http://schemas.microsoft.com/office/powerpoint/2010/main" val="404948514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67345915"/>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5" name="Rectangle 411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710388" y="891540"/>
            <a:ext cx="6990575" cy="1578308"/>
          </a:xfrm>
        </p:spPr>
        <p:txBody>
          <a:bodyPr>
            <a:normAutofit/>
          </a:bodyPr>
          <a:lstStyle/>
          <a:p>
            <a:r>
              <a:rPr lang="es-ES_tradnl" sz="4000" b="1" i="1" dirty="0"/>
              <a:t>TIPOS DE ACCIONES OFENSIVAS (MCWP 3-1)</a:t>
            </a:r>
          </a:p>
        </p:txBody>
      </p:sp>
      <p:sp>
        <p:nvSpPr>
          <p:cNvPr id="3" name="Marcador de contenido 2">
            <a:extLst>
              <a:ext uri="{FF2B5EF4-FFF2-40B4-BE49-F238E27FC236}">
                <a16:creationId xmlns:a16="http://schemas.microsoft.com/office/drawing/2014/main" id="{DE4CF518-88EC-5D95-733C-EDDABBA37E18}"/>
              </a:ext>
            </a:extLst>
          </p:cNvPr>
          <p:cNvSpPr>
            <a:spLocks noGrp="1"/>
          </p:cNvSpPr>
          <p:nvPr>
            <p:ph idx="1"/>
          </p:nvPr>
        </p:nvSpPr>
        <p:spPr>
          <a:xfrm>
            <a:off x="710390" y="2630161"/>
            <a:ext cx="5224521" cy="3332489"/>
          </a:xfrm>
        </p:spPr>
        <p:txBody>
          <a:bodyPr>
            <a:normAutofit/>
          </a:bodyPr>
          <a:lstStyle/>
          <a:p>
            <a:pPr marL="457200" indent="-457200">
              <a:buFont typeface="+mj-lt"/>
              <a:buAutoNum type="arabicPeriod"/>
            </a:pPr>
            <a:r>
              <a:rPr lang="es-ES_tradnl" dirty="0"/>
              <a:t>Movimiento hacia el contacto</a:t>
            </a:r>
          </a:p>
          <a:p>
            <a:pPr marL="457200" indent="-457200">
              <a:buFont typeface="+mj-lt"/>
              <a:buAutoNum type="arabicPeriod"/>
            </a:pPr>
            <a:r>
              <a:rPr lang="es-ES_tradnl" dirty="0"/>
              <a:t>Ataque </a:t>
            </a:r>
          </a:p>
          <a:p>
            <a:pPr marL="457200" indent="-457200">
              <a:buFont typeface="+mj-lt"/>
              <a:buAutoNum type="arabicPeriod"/>
            </a:pPr>
            <a:r>
              <a:rPr lang="es-ES_tradnl" dirty="0"/>
              <a:t>Explotación </a:t>
            </a:r>
          </a:p>
          <a:p>
            <a:pPr marL="457200" indent="-457200">
              <a:buFont typeface="+mj-lt"/>
              <a:buAutoNum type="arabicPeriod"/>
            </a:pPr>
            <a:r>
              <a:rPr lang="es-ES_tradnl" dirty="0"/>
              <a:t>Persecución</a:t>
            </a:r>
          </a:p>
        </p:txBody>
      </p:sp>
      <p:sp>
        <p:nvSpPr>
          <p:cNvPr id="4" name="Título 1">
            <a:extLst>
              <a:ext uri="{FF2B5EF4-FFF2-40B4-BE49-F238E27FC236}">
                <a16:creationId xmlns:a16="http://schemas.microsoft.com/office/drawing/2014/main" id="{7F221457-067A-DB68-1C44-4FB9C85F7567}"/>
              </a:ext>
            </a:extLst>
          </p:cNvPr>
          <p:cNvSpPr txBox="1">
            <a:spLocks/>
          </p:cNvSpPr>
          <p:nvPr/>
        </p:nvSpPr>
        <p:spPr>
          <a:xfrm>
            <a:off x="7243763" y="3085616"/>
            <a:ext cx="4738687" cy="1578308"/>
          </a:xfrm>
          <a:prstGeom prst="rect">
            <a:avLst/>
          </a:prstGeom>
          <a:ln w="41275">
            <a:solidFill>
              <a:schemeClr val="accent2"/>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ES_tradnl" sz="4000" b="1" i="1" dirty="0"/>
              <a:t>¿Pueden ser fases?</a:t>
            </a:r>
          </a:p>
        </p:txBody>
      </p:sp>
      <p:sp>
        <p:nvSpPr>
          <p:cNvPr id="5" name="Cerrar llave 4">
            <a:extLst>
              <a:ext uri="{FF2B5EF4-FFF2-40B4-BE49-F238E27FC236}">
                <a16:creationId xmlns:a16="http://schemas.microsoft.com/office/drawing/2014/main" id="{38AA8DF0-BB5D-6D3E-F062-8374B2A425E1}"/>
              </a:ext>
            </a:extLst>
          </p:cNvPr>
          <p:cNvSpPr/>
          <p:nvPr/>
        </p:nvSpPr>
        <p:spPr>
          <a:xfrm>
            <a:off x="6096000" y="3629024"/>
            <a:ext cx="161091" cy="957263"/>
          </a:xfrm>
          <a:prstGeom prst="rightBrace">
            <a:avLst/>
          </a:prstGeom>
          <a:ln w="3492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sp>
        <p:nvSpPr>
          <p:cNvPr id="6" name="Título 1">
            <a:extLst>
              <a:ext uri="{FF2B5EF4-FFF2-40B4-BE49-F238E27FC236}">
                <a16:creationId xmlns:a16="http://schemas.microsoft.com/office/drawing/2014/main" id="{F9798596-513C-5FE6-613C-A0AED37FB07C}"/>
              </a:ext>
            </a:extLst>
          </p:cNvPr>
          <p:cNvSpPr txBox="1">
            <a:spLocks/>
          </p:cNvSpPr>
          <p:nvPr/>
        </p:nvSpPr>
        <p:spPr>
          <a:xfrm>
            <a:off x="7243762" y="4971808"/>
            <a:ext cx="4738687" cy="1578308"/>
          </a:xfrm>
          <a:prstGeom prst="rect">
            <a:avLst/>
          </a:prstGeom>
          <a:ln w="41275">
            <a:solidFill>
              <a:srgbClr val="FF0000"/>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ES_tradnl" sz="4000" b="1" i="1" dirty="0"/>
              <a:t>Organización de la fuerza</a:t>
            </a:r>
          </a:p>
        </p:txBody>
      </p:sp>
    </p:spTree>
    <p:extLst>
      <p:ext uri="{BB962C8B-B14F-4D97-AF65-F5344CB8AC3E}">
        <p14:creationId xmlns:p14="http://schemas.microsoft.com/office/powerpoint/2010/main" val="13729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300" b="1" i="1" kern="1200">
                <a:solidFill>
                  <a:srgbClr val="FFFFFF"/>
                </a:solidFill>
                <a:latin typeface="+mj-lt"/>
                <a:ea typeface="+mj-ea"/>
                <a:cs typeface="+mj-cs"/>
              </a:rPr>
              <a:t>MOVIMIENTO HACIA EL CONTACTO</a:t>
            </a:r>
          </a:p>
        </p:txBody>
      </p:sp>
      <p:pic>
        <p:nvPicPr>
          <p:cNvPr id="8194" name="Picture 2" descr="Figure 4-2. Force Organized for a Movement to Contact">
            <a:extLst>
              <a:ext uri="{FF2B5EF4-FFF2-40B4-BE49-F238E27FC236}">
                <a16:creationId xmlns:a16="http://schemas.microsoft.com/office/drawing/2014/main" id="{C6783EAF-25D6-5F2B-57B4-24387342D5C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77316" y="925434"/>
            <a:ext cx="6780700" cy="5004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0869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300" b="1" i="1" kern="1200" dirty="0">
                <a:solidFill>
                  <a:srgbClr val="FFFFFF"/>
                </a:solidFill>
                <a:latin typeface="+mj-lt"/>
                <a:ea typeface="+mj-ea"/>
                <a:cs typeface="+mj-cs"/>
              </a:rPr>
              <a:t>EXPLOTACIÓN</a:t>
            </a:r>
          </a:p>
        </p:txBody>
      </p:sp>
      <p:pic>
        <p:nvPicPr>
          <p:cNvPr id="10242" name="Picture 2" descr="Figure 6-4. Brigade Exploitation: Two Battalions Forward, One in Reserve">
            <a:extLst>
              <a:ext uri="{FF2B5EF4-FFF2-40B4-BE49-F238E27FC236}">
                <a16:creationId xmlns:a16="http://schemas.microsoft.com/office/drawing/2014/main" id="{714EF98B-6279-5EFB-E04C-E21B16E1C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27804" y="711355"/>
            <a:ext cx="7156324" cy="5119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506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842963" y="1967266"/>
            <a:ext cx="2814637" cy="2547257"/>
          </a:xfrm>
          <a:noFill/>
        </p:spPr>
        <p:txBody>
          <a:bodyPr vert="horz" lIns="91440" tIns="45720" rIns="91440" bIns="45720" rtlCol="0" anchor="ctr">
            <a:normAutofit/>
          </a:bodyPr>
          <a:lstStyle/>
          <a:p>
            <a:pPr algn="ctr"/>
            <a:r>
              <a:rPr lang="en-US" sz="3300" b="1" i="1" kern="1200" dirty="0">
                <a:solidFill>
                  <a:srgbClr val="FFFFFF"/>
                </a:solidFill>
                <a:latin typeface="+mj-lt"/>
                <a:ea typeface="+mj-ea"/>
                <a:cs typeface="+mj-cs"/>
              </a:rPr>
              <a:t>PERSECUCIÓN</a:t>
            </a:r>
          </a:p>
        </p:txBody>
      </p:sp>
      <p:pic>
        <p:nvPicPr>
          <p:cNvPr id="12290" name="Picture 2" descr="FM3-90 Chapter 7 Pursuit">
            <a:extLst>
              <a:ext uri="{FF2B5EF4-FFF2-40B4-BE49-F238E27FC236}">
                <a16:creationId xmlns:a16="http://schemas.microsoft.com/office/drawing/2014/main" id="{AA5F02E5-596E-612F-035B-5F633F54CB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9225" y="1096962"/>
            <a:ext cx="5791200" cy="440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5249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5" name="Rectangle 411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138888" y="706992"/>
            <a:ext cx="10719612" cy="1578308"/>
          </a:xfrm>
          <a:ln w="34925">
            <a:solidFill>
              <a:srgbClr val="FF0000"/>
            </a:solidFill>
          </a:ln>
        </p:spPr>
        <p:txBody>
          <a:bodyPr>
            <a:normAutofit/>
          </a:bodyPr>
          <a:lstStyle/>
          <a:p>
            <a:r>
              <a:rPr lang="es-ES_tradnl" sz="4000" b="1" i="1" dirty="0"/>
              <a:t>Organización de la fuerza: aplica para todo tipo de operaciones y en todos los niveles</a:t>
            </a:r>
          </a:p>
        </p:txBody>
      </p:sp>
      <p:sp>
        <p:nvSpPr>
          <p:cNvPr id="3" name="Marcador de contenido 2">
            <a:extLst>
              <a:ext uri="{FF2B5EF4-FFF2-40B4-BE49-F238E27FC236}">
                <a16:creationId xmlns:a16="http://schemas.microsoft.com/office/drawing/2014/main" id="{DE4CF518-88EC-5D95-733C-EDDABBA37E18}"/>
              </a:ext>
            </a:extLst>
          </p:cNvPr>
          <p:cNvSpPr>
            <a:spLocks noGrp="1"/>
          </p:cNvSpPr>
          <p:nvPr>
            <p:ph idx="1"/>
          </p:nvPr>
        </p:nvSpPr>
        <p:spPr>
          <a:xfrm>
            <a:off x="238901" y="2997679"/>
            <a:ext cx="3532999" cy="2968779"/>
          </a:xfrm>
          <a:ln w="34925">
            <a:solidFill>
              <a:srgbClr val="FF0000"/>
            </a:solidFill>
          </a:ln>
        </p:spPr>
        <p:txBody>
          <a:bodyPr>
            <a:normAutofit fontScale="70000" lnSpcReduction="20000"/>
          </a:bodyPr>
          <a:lstStyle/>
          <a:p>
            <a:pPr marL="0" indent="0" algn="just">
              <a:buNone/>
            </a:pPr>
            <a:r>
              <a:rPr lang="es-ES_tradnl" dirty="0"/>
              <a:t>Esfuerzo Principal:</a:t>
            </a:r>
          </a:p>
          <a:p>
            <a:pPr marL="0" indent="0" algn="just">
              <a:buNone/>
            </a:pPr>
            <a:r>
              <a:rPr lang="es-ES_tradnl" dirty="0"/>
              <a:t>Cumplimiento de tarea esencial, la que normalmente define el éxito de la misión.</a:t>
            </a:r>
          </a:p>
          <a:p>
            <a:pPr marL="0" indent="0" algn="just">
              <a:buNone/>
            </a:pPr>
            <a:r>
              <a:rPr lang="es-ES_tradnl" dirty="0"/>
              <a:t>1.-POF.</a:t>
            </a:r>
          </a:p>
          <a:p>
            <a:pPr marL="0" indent="0" algn="just">
              <a:buNone/>
            </a:pPr>
            <a:r>
              <a:rPr lang="es-ES_tradnl" dirty="0"/>
              <a:t>2.-Prioridad de apoyo por parte del la reserva.</a:t>
            </a:r>
          </a:p>
          <a:p>
            <a:pPr marL="0" indent="0" algn="just">
              <a:buNone/>
            </a:pPr>
            <a:r>
              <a:rPr lang="es-ES_tradnl" dirty="0"/>
              <a:t>3.-Concentración de fuerza/densidad del COG propio</a:t>
            </a:r>
          </a:p>
        </p:txBody>
      </p:sp>
      <p:sp>
        <p:nvSpPr>
          <p:cNvPr id="7" name="Marcador de contenido 2">
            <a:extLst>
              <a:ext uri="{FF2B5EF4-FFF2-40B4-BE49-F238E27FC236}">
                <a16:creationId xmlns:a16="http://schemas.microsoft.com/office/drawing/2014/main" id="{ECEBF3A0-1117-12A3-8359-758B7BE41E0A}"/>
              </a:ext>
            </a:extLst>
          </p:cNvPr>
          <p:cNvSpPr txBox="1">
            <a:spLocks/>
          </p:cNvSpPr>
          <p:nvPr/>
        </p:nvSpPr>
        <p:spPr>
          <a:xfrm>
            <a:off x="4379617" y="2994985"/>
            <a:ext cx="3292771" cy="2971474"/>
          </a:xfrm>
          <a:prstGeom prst="rect">
            <a:avLst/>
          </a:prstGeom>
          <a:ln w="34925">
            <a:solidFill>
              <a:srgbClr val="FF0000"/>
            </a:solidFill>
          </a:ln>
        </p:spPr>
        <p:txBody>
          <a:bodyPr vert="horz" lIns="91440" tIns="45720" rIns="91440" bIns="45720" rtlCol="0">
            <a:normAutofit/>
          </a:bodyPr>
          <a:lstStyle>
            <a:lvl1pPr indent="0">
              <a:lnSpc>
                <a:spcPct val="90000"/>
              </a:lnSpc>
              <a:spcBef>
                <a:spcPts val="1000"/>
              </a:spcBef>
              <a:buFont typeface="Arial" panose="020B0604020202020204" pitchFamily="34" charset="0"/>
              <a:buNone/>
              <a:defRPr sz="28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nSpc>
                <a:spcPct val="70000"/>
              </a:lnSpc>
            </a:pPr>
            <a:r>
              <a:rPr lang="es-ES_tradnl" sz="2000" dirty="0"/>
              <a:t>Esfuerzos Secundarios: </a:t>
            </a:r>
          </a:p>
          <a:p>
            <a:pPr>
              <a:lnSpc>
                <a:spcPct val="70000"/>
              </a:lnSpc>
            </a:pPr>
            <a:r>
              <a:rPr lang="es-ES_tradnl" sz="2000" dirty="0"/>
              <a:t>Generan condiciones para el éxito del esfuerzo principal o el cumplimiento de la misión.</a:t>
            </a:r>
          </a:p>
        </p:txBody>
      </p:sp>
      <p:sp>
        <p:nvSpPr>
          <p:cNvPr id="8" name="Marcador de contenido 2">
            <a:extLst>
              <a:ext uri="{FF2B5EF4-FFF2-40B4-BE49-F238E27FC236}">
                <a16:creationId xmlns:a16="http://schemas.microsoft.com/office/drawing/2014/main" id="{B5504EBE-0C15-9C77-B13E-40804BADE50F}"/>
              </a:ext>
            </a:extLst>
          </p:cNvPr>
          <p:cNvSpPr txBox="1">
            <a:spLocks/>
          </p:cNvSpPr>
          <p:nvPr/>
        </p:nvSpPr>
        <p:spPr>
          <a:xfrm>
            <a:off x="8038160" y="2994986"/>
            <a:ext cx="4010796" cy="2971474"/>
          </a:xfrm>
          <a:prstGeom prst="rect">
            <a:avLst/>
          </a:prstGeom>
          <a:ln w="34925">
            <a:solidFill>
              <a:srgbClr val="FF0000"/>
            </a:solidFill>
          </a:ln>
        </p:spPr>
        <p:txBody>
          <a:bodyPr vert="horz" lIns="91440" tIns="45720" rIns="91440" bIns="45720" rtlCol="0">
            <a:normAutofit fontScale="92500" lnSpcReduction="10000"/>
          </a:bodyPr>
          <a:lstStyle>
            <a:lvl1pPr indent="0">
              <a:lnSpc>
                <a:spcPct val="90000"/>
              </a:lnSpc>
              <a:spcBef>
                <a:spcPts val="1000"/>
              </a:spcBef>
              <a:buFont typeface="Arial" panose="020B0604020202020204" pitchFamily="34" charset="0"/>
              <a:buNone/>
              <a:defRPr sz="28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nSpc>
                <a:spcPct val="70000"/>
              </a:lnSpc>
            </a:pPr>
            <a:r>
              <a:rPr lang="es-ES_tradnl" sz="2000" dirty="0"/>
              <a:t>Reserva: </a:t>
            </a:r>
          </a:p>
          <a:p>
            <a:pPr>
              <a:lnSpc>
                <a:spcPct val="70000"/>
              </a:lnSpc>
            </a:pPr>
            <a:r>
              <a:rPr lang="es-ES_tradnl" sz="2000" dirty="0"/>
              <a:t>Posicionada para apoyar al esfuerzo principal.</a:t>
            </a:r>
          </a:p>
          <a:p>
            <a:pPr>
              <a:lnSpc>
                <a:spcPct val="70000"/>
              </a:lnSpc>
            </a:pPr>
            <a:r>
              <a:rPr lang="es-ES_tradnl" sz="2000" dirty="0"/>
              <a:t>Explotar éxito.</a:t>
            </a:r>
          </a:p>
          <a:p>
            <a:pPr>
              <a:lnSpc>
                <a:spcPct val="70000"/>
              </a:lnSpc>
            </a:pPr>
            <a:r>
              <a:rPr lang="es-ES_tradnl" sz="2000" dirty="0"/>
              <a:t>Se compromete como una fuerza, no en trozos.</a:t>
            </a:r>
          </a:p>
          <a:p>
            <a:pPr>
              <a:lnSpc>
                <a:spcPct val="70000"/>
              </a:lnSpc>
            </a:pPr>
            <a:r>
              <a:rPr lang="es-ES_tradnl" sz="2000" dirty="0"/>
              <a:t>Su magnitud es, normalmente, directamente proporcional con el grado de incertidumbre.</a:t>
            </a:r>
          </a:p>
          <a:p>
            <a:pPr>
              <a:lnSpc>
                <a:spcPct val="70000"/>
              </a:lnSpc>
            </a:pPr>
            <a:endParaRPr lang="es-ES_tradnl" sz="2000" dirty="0"/>
          </a:p>
          <a:p>
            <a:pPr>
              <a:lnSpc>
                <a:spcPct val="70000"/>
              </a:lnSpc>
            </a:pPr>
            <a:r>
              <a:rPr lang="es-ES_tradnl" sz="2000" dirty="0"/>
              <a:t>¿Reserva a todo nivel? Buena práctica</a:t>
            </a:r>
          </a:p>
        </p:txBody>
      </p:sp>
    </p:spTree>
    <p:extLst>
      <p:ext uri="{BB962C8B-B14F-4D97-AF65-F5344CB8AC3E}">
        <p14:creationId xmlns:p14="http://schemas.microsoft.com/office/powerpoint/2010/main" val="297368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5" name="Rectangle 411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Tabla 7">
            <a:extLst>
              <a:ext uri="{FF2B5EF4-FFF2-40B4-BE49-F238E27FC236}">
                <a16:creationId xmlns:a16="http://schemas.microsoft.com/office/drawing/2014/main" id="{0CB91214-9F38-12B1-E54B-060738AC97BF}"/>
              </a:ext>
            </a:extLst>
          </p:cNvPr>
          <p:cNvGraphicFramePr>
            <a:graphicFrameLocks noGrp="1"/>
          </p:cNvGraphicFramePr>
          <p:nvPr>
            <p:extLst>
              <p:ext uri="{D42A27DB-BD31-4B8C-83A1-F6EECF244321}">
                <p14:modId xmlns:p14="http://schemas.microsoft.com/office/powerpoint/2010/main" val="2434901511"/>
              </p:ext>
            </p:extLst>
          </p:nvPr>
        </p:nvGraphicFramePr>
        <p:xfrm>
          <a:off x="200024" y="1214437"/>
          <a:ext cx="11787190" cy="4829176"/>
        </p:xfrm>
        <a:graphic>
          <a:graphicData uri="http://schemas.openxmlformats.org/drawingml/2006/table">
            <a:tbl>
              <a:tblPr firstRow="1" bandRow="1">
                <a:tableStyleId>{5C22544A-7EE6-4342-B048-85BDC9FD1C3A}</a:tableStyleId>
              </a:tblPr>
              <a:tblGrid>
                <a:gridCol w="1165348">
                  <a:extLst>
                    <a:ext uri="{9D8B030D-6E8A-4147-A177-3AD203B41FA5}">
                      <a16:colId xmlns:a16="http://schemas.microsoft.com/office/drawing/2014/main" val="3834587235"/>
                    </a:ext>
                  </a:extLst>
                </a:gridCol>
                <a:gridCol w="1690631">
                  <a:extLst>
                    <a:ext uri="{9D8B030D-6E8A-4147-A177-3AD203B41FA5}">
                      <a16:colId xmlns:a16="http://schemas.microsoft.com/office/drawing/2014/main" val="1499325114"/>
                    </a:ext>
                  </a:extLst>
                </a:gridCol>
                <a:gridCol w="2168676">
                  <a:extLst>
                    <a:ext uri="{9D8B030D-6E8A-4147-A177-3AD203B41FA5}">
                      <a16:colId xmlns:a16="http://schemas.microsoft.com/office/drawing/2014/main" val="1708205525"/>
                    </a:ext>
                  </a:extLst>
                </a:gridCol>
                <a:gridCol w="2215314">
                  <a:extLst>
                    <a:ext uri="{9D8B030D-6E8A-4147-A177-3AD203B41FA5}">
                      <a16:colId xmlns:a16="http://schemas.microsoft.com/office/drawing/2014/main" val="2287392130"/>
                    </a:ext>
                  </a:extLst>
                </a:gridCol>
                <a:gridCol w="1865526">
                  <a:extLst>
                    <a:ext uri="{9D8B030D-6E8A-4147-A177-3AD203B41FA5}">
                      <a16:colId xmlns:a16="http://schemas.microsoft.com/office/drawing/2014/main" val="1411454401"/>
                    </a:ext>
                  </a:extLst>
                </a:gridCol>
                <a:gridCol w="2681695">
                  <a:extLst>
                    <a:ext uri="{9D8B030D-6E8A-4147-A177-3AD203B41FA5}">
                      <a16:colId xmlns:a16="http://schemas.microsoft.com/office/drawing/2014/main" val="2061456116"/>
                    </a:ext>
                  </a:extLst>
                </a:gridCol>
              </a:tblGrid>
              <a:tr h="162895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dk1"/>
                          </a:solidFill>
                          <a:latin typeface="Arial" panose="020B0604020202020204" pitchFamily="34" charset="0"/>
                          <a:ea typeface="+mn-ea"/>
                          <a:cs typeface="Arial" panose="020B0604020202020204" pitchFamily="34" charset="0"/>
                        </a:rPr>
                        <a:t>UNIDAD</a:t>
                      </a:r>
                    </a:p>
                  </a:txBody>
                  <a:tcPr anchor="ctr">
                    <a:solidFill>
                      <a:schemeClr val="bg1">
                        <a:lumMod val="85000"/>
                      </a:schemeClr>
                    </a:solidFill>
                  </a:tcPr>
                </a:tc>
                <a:tc>
                  <a:txBody>
                    <a:bodyPr/>
                    <a:lstStyle/>
                    <a:p>
                      <a:pPr marL="0" algn="r" defTabSz="914400" rtl="0" eaLnBrk="1" latinLnBrk="0" hangingPunct="1"/>
                      <a:r>
                        <a:rPr lang="es-CL" sz="1200" b="1" kern="1200" dirty="0">
                          <a:solidFill>
                            <a:schemeClr val="dk1"/>
                          </a:solidFill>
                          <a:latin typeface="Arial" panose="020B0604020202020204" pitchFamily="34" charset="0"/>
                          <a:ea typeface="+mn-ea"/>
                          <a:cs typeface="Arial" panose="020B0604020202020204" pitchFamily="34" charset="0"/>
                        </a:rPr>
                        <a:t>ME</a:t>
                      </a:r>
                    </a:p>
                  </a:txBody>
                  <a:tcPr anchor="ctr">
                    <a:solidFill>
                      <a:schemeClr val="bg1">
                        <a:lumMod val="85000"/>
                      </a:schemeClr>
                    </a:solidFill>
                  </a:tcPr>
                </a:tc>
                <a:tc>
                  <a:txBody>
                    <a:bodyPr/>
                    <a:lstStyle/>
                    <a:p>
                      <a:pPr marL="0" algn="r" defTabSz="914400" rtl="0" eaLnBrk="1" latinLnBrk="0" hangingPunct="1"/>
                      <a:r>
                        <a:rPr lang="es-CL" sz="1200" b="1" kern="1200" dirty="0">
                          <a:solidFill>
                            <a:schemeClr val="dk1"/>
                          </a:solidFill>
                          <a:latin typeface="Arial" panose="020B0604020202020204" pitchFamily="34" charset="0"/>
                          <a:ea typeface="+mn-ea"/>
                          <a:cs typeface="Arial" panose="020B0604020202020204" pitchFamily="34" charset="0"/>
                        </a:rPr>
                        <a:t>SE 1</a:t>
                      </a:r>
                    </a:p>
                  </a:txBody>
                  <a:tcPr anchor="ctr">
                    <a:solidFill>
                      <a:schemeClr val="bg1">
                        <a:lumMod val="85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dk1"/>
                          </a:solidFill>
                          <a:latin typeface="Arial" panose="020B0604020202020204" pitchFamily="34" charset="0"/>
                          <a:ea typeface="+mn-ea"/>
                          <a:cs typeface="Arial" panose="020B0604020202020204" pitchFamily="34" charset="0"/>
                        </a:rPr>
                        <a:t>SE 2</a:t>
                      </a:r>
                    </a:p>
                  </a:txBody>
                  <a:tcPr anchor="ctr">
                    <a:solidFill>
                      <a:schemeClr val="bg1">
                        <a:lumMod val="85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dk1"/>
                          </a:solidFill>
                          <a:latin typeface="Arial" panose="020B0604020202020204" pitchFamily="34" charset="0"/>
                          <a:ea typeface="+mn-ea"/>
                          <a:cs typeface="Arial" panose="020B0604020202020204" pitchFamily="34" charset="0"/>
                        </a:rPr>
                        <a:t>SE 3</a:t>
                      </a:r>
                    </a:p>
                  </a:txBody>
                  <a:tcPr anchor="ctr">
                    <a:solidFill>
                      <a:schemeClr val="bg1">
                        <a:lumMod val="85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dk1"/>
                          </a:solidFill>
                          <a:latin typeface="Arial" panose="020B0604020202020204" pitchFamily="34" charset="0"/>
                          <a:ea typeface="+mn-ea"/>
                          <a:cs typeface="Arial" panose="020B0604020202020204" pitchFamily="34" charset="0"/>
                        </a:rPr>
                        <a:t>Reserva</a:t>
                      </a:r>
                    </a:p>
                  </a:txBody>
                  <a:tcPr anchor="ctr">
                    <a:solidFill>
                      <a:schemeClr val="bg1">
                        <a:lumMod val="85000"/>
                      </a:schemeClr>
                    </a:solidFill>
                  </a:tcPr>
                </a:tc>
                <a:extLst>
                  <a:ext uri="{0D108BD9-81ED-4DB2-BD59-A6C34878D82A}">
                    <a16:rowId xmlns:a16="http://schemas.microsoft.com/office/drawing/2014/main" val="856455858"/>
                  </a:ext>
                </a:extLst>
              </a:tr>
              <a:tr h="1600109">
                <a:tc>
                  <a:txBody>
                    <a:bodyPr/>
                    <a:lstStyle/>
                    <a:p>
                      <a:pPr algn="ctr"/>
                      <a:r>
                        <a:rPr lang="es-CL" sz="1200" b="1" dirty="0">
                          <a:latin typeface="Arial" panose="020B0604020202020204" pitchFamily="34" charset="0"/>
                          <a:cs typeface="Arial" panose="020B0604020202020204" pitchFamily="34" charset="0"/>
                        </a:rPr>
                        <a:t>TAREA</a:t>
                      </a:r>
                    </a:p>
                  </a:txBody>
                  <a:tcPr anchor="ctr"/>
                </a:tc>
                <a:tc>
                  <a:txBody>
                    <a:bodyPr/>
                    <a:lstStyle/>
                    <a:p>
                      <a:pPr algn="ctr"/>
                      <a:r>
                        <a:rPr lang="es-CL" sz="1200" dirty="0">
                          <a:solidFill>
                            <a:schemeClr val="tx1"/>
                          </a:solidFill>
                          <a:latin typeface="Arial" panose="020B0604020202020204" pitchFamily="34" charset="0"/>
                          <a:cs typeface="Arial" panose="020B0604020202020204" pitchFamily="34" charset="0"/>
                        </a:rPr>
                        <a:t>NLT 212200 Capturar BAE OBJ 1.</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dirty="0">
                          <a:solidFill>
                            <a:schemeClr val="tx1"/>
                          </a:solidFill>
                          <a:latin typeface="Arial" panose="020B0604020202020204" pitchFamily="34" charset="0"/>
                          <a:cs typeface="Arial" panose="020B0604020202020204" pitchFamily="34" charset="0"/>
                        </a:rPr>
                        <a:t>Cuando detectado , Fijar fuerzas enemigas IVO R-160 y R-180</a:t>
                      </a:r>
                    </a:p>
                  </a:txBody>
                  <a:tcPr anchor="ctr"/>
                </a:tc>
                <a:tc>
                  <a:txBody>
                    <a:bodyPr/>
                    <a:lstStyle/>
                    <a:p>
                      <a:pPr algn="ctr"/>
                      <a:r>
                        <a:rPr lang="es-CL" sz="1200" dirty="0">
                          <a:solidFill>
                            <a:schemeClr val="tx1"/>
                          </a:solidFill>
                          <a:latin typeface="Arial" panose="020B0604020202020204" pitchFamily="34" charset="0"/>
                          <a:cs typeface="Arial" panose="020B0604020202020204" pitchFamily="34" charset="0"/>
                        </a:rPr>
                        <a:t>NLT 211000 </a:t>
                      </a:r>
                      <a:r>
                        <a:rPr lang="es-CL" sz="1200" dirty="0" err="1">
                          <a:solidFill>
                            <a:schemeClr val="tx1"/>
                          </a:solidFill>
                          <a:latin typeface="Arial" panose="020B0604020202020204" pitchFamily="34" charset="0"/>
                          <a:cs typeface="Arial" panose="020B0604020202020204" pitchFamily="34" charset="0"/>
                        </a:rPr>
                        <a:t>Screen</a:t>
                      </a:r>
                      <a:r>
                        <a:rPr lang="es-CL" sz="1200" dirty="0">
                          <a:solidFill>
                            <a:schemeClr val="tx1"/>
                          </a:solidFill>
                          <a:latin typeface="Arial" panose="020B0604020202020204" pitchFamily="34" charset="0"/>
                          <a:cs typeface="Arial" panose="020B0604020202020204" pitchFamily="34" charset="0"/>
                        </a:rPr>
                        <a:t> IVO NAI 2 y NAI 3</a:t>
                      </a:r>
                    </a:p>
                  </a:txBody>
                  <a:tcPr anchor="ctr"/>
                </a:tc>
                <a:tc>
                  <a:txBody>
                    <a:bodyPr/>
                    <a:lstStyle/>
                    <a:p>
                      <a:pPr algn="ctr"/>
                      <a:r>
                        <a:rPr lang="es-CL" sz="1200" dirty="0">
                          <a:solidFill>
                            <a:schemeClr val="tx1"/>
                          </a:solidFill>
                          <a:latin typeface="Arial" panose="020B0604020202020204" pitchFamily="34" charset="0"/>
                          <a:cs typeface="Arial" panose="020B0604020202020204" pitchFamily="34" charset="0"/>
                        </a:rPr>
                        <a:t>NLT 211000 Proveer fuego de apoyo al </a:t>
                      </a:r>
                      <a:r>
                        <a:rPr lang="es-CL" sz="1200" dirty="0" err="1">
                          <a:solidFill>
                            <a:schemeClr val="tx1"/>
                          </a:solidFill>
                          <a:latin typeface="Arial" panose="020B0604020202020204" pitchFamily="34" charset="0"/>
                          <a:cs typeface="Arial" panose="020B0604020202020204" pitchFamily="34" charset="0"/>
                        </a:rPr>
                        <a:t>Bn</a:t>
                      </a:r>
                      <a:r>
                        <a:rPr lang="es-CL" sz="1200" dirty="0">
                          <a:solidFill>
                            <a:schemeClr val="tx1"/>
                          </a:solidFill>
                          <a:latin typeface="Arial" panose="020B0604020202020204" pitchFamily="34" charset="0"/>
                          <a:cs typeface="Arial" panose="020B0604020202020204" pitchFamily="34" charset="0"/>
                        </a:rPr>
                        <a:t> 1 </a:t>
                      </a:r>
                    </a:p>
                    <a:p>
                      <a:pPr algn="ctr"/>
                      <a:r>
                        <a:rPr lang="es-CL" sz="1200" dirty="0">
                          <a:solidFill>
                            <a:schemeClr val="tx1"/>
                          </a:solidFill>
                          <a:latin typeface="Arial" panose="020B0604020202020204" pitchFamily="34" charset="0"/>
                          <a:cs typeface="Arial" panose="020B0604020202020204" pitchFamily="34" charset="0"/>
                        </a:rPr>
                        <a:t>POF: SE2 </a:t>
                      </a:r>
                    </a:p>
                    <a:p>
                      <a:pPr algn="ctr"/>
                      <a:r>
                        <a:rPr lang="es-CL" sz="1200" dirty="0">
                          <a:solidFill>
                            <a:schemeClr val="tx1"/>
                          </a:solidFill>
                          <a:latin typeface="Arial" panose="020B0604020202020204" pitchFamily="34" charset="0"/>
                          <a:cs typeface="Arial" panose="020B0604020202020204" pitchFamily="34" charset="0"/>
                        </a:rPr>
                        <a:t>         SE1</a:t>
                      </a:r>
                    </a:p>
                    <a:p>
                      <a:pPr algn="ctr"/>
                      <a:r>
                        <a:rPr lang="es-CL" sz="1200" dirty="0">
                          <a:solidFill>
                            <a:schemeClr val="tx1"/>
                          </a:solidFill>
                          <a:latin typeface="Arial" panose="020B0604020202020204" pitchFamily="34" charset="0"/>
                          <a:cs typeface="Arial" panose="020B0604020202020204" pitchFamily="34" charset="0"/>
                        </a:rPr>
                        <a:t>        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dirty="0">
                          <a:solidFill>
                            <a:schemeClr val="tx1"/>
                          </a:solidFill>
                          <a:latin typeface="Arial" panose="020B0604020202020204" pitchFamily="34" charset="0"/>
                          <a:cs typeface="Arial" panose="020B0604020202020204" pitchFamily="34" charset="0"/>
                        </a:rPr>
                        <a:t>POE: ME-SE-1</a:t>
                      </a:r>
                    </a:p>
                  </a:txBody>
                  <a:tcPr anchor="ctr"/>
                </a:tc>
                <a:extLst>
                  <a:ext uri="{0D108BD9-81ED-4DB2-BD59-A6C34878D82A}">
                    <a16:rowId xmlns:a16="http://schemas.microsoft.com/office/drawing/2014/main" val="3349177864"/>
                  </a:ext>
                </a:extLst>
              </a:tr>
              <a:tr h="1600109">
                <a:tc>
                  <a:txBody>
                    <a:bodyPr/>
                    <a:lstStyle/>
                    <a:p>
                      <a:pPr algn="ctr"/>
                      <a:r>
                        <a:rPr lang="es-CL" sz="1200" b="1" dirty="0">
                          <a:latin typeface="Arial" panose="020B0604020202020204" pitchFamily="34" charset="0"/>
                          <a:cs typeface="Arial" panose="020B0604020202020204" pitchFamily="34" charset="0"/>
                        </a:rPr>
                        <a:t>PROPÓSITO</a:t>
                      </a:r>
                    </a:p>
                  </a:txBody>
                  <a:tcPr anchor="ctr"/>
                </a:tc>
                <a:tc>
                  <a:txBody>
                    <a:bodyPr/>
                    <a:lstStyle/>
                    <a:p>
                      <a:pPr algn="ctr"/>
                      <a:r>
                        <a:rPr lang="es-CL" sz="1200" dirty="0">
                          <a:solidFill>
                            <a:schemeClr val="tx1"/>
                          </a:solidFill>
                          <a:latin typeface="Arial" panose="020B0604020202020204" pitchFamily="34" charset="0"/>
                          <a:cs typeface="Arial" panose="020B0604020202020204" pitchFamily="34" charset="0"/>
                        </a:rPr>
                        <a:t>Generar condiciones para el desembarco vía SPOD de la 3era Brigada Motorizada </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dirty="0">
                          <a:solidFill>
                            <a:schemeClr val="tx1"/>
                          </a:solidFill>
                          <a:latin typeface="Arial" panose="020B0604020202020204" pitchFamily="34" charset="0"/>
                          <a:cs typeface="Arial" panose="020B0604020202020204" pitchFamily="34" charset="0"/>
                        </a:rPr>
                        <a:t>Generar condiciones al ME para  la captura de BAE OBJ 1</a:t>
                      </a:r>
                    </a:p>
                    <a:p>
                      <a:pPr algn="ctr"/>
                      <a:endParaRPr lang="es-CL" sz="1200" dirty="0">
                        <a:solidFill>
                          <a:schemeClr val="tx1"/>
                        </a:solidFill>
                        <a:latin typeface="Arial" panose="020B0604020202020204" pitchFamily="34" charset="0"/>
                        <a:cs typeface="Arial" panose="020B0604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dirty="0">
                          <a:solidFill>
                            <a:schemeClr val="tx1"/>
                          </a:solidFill>
                          <a:latin typeface="Arial" panose="020B0604020202020204" pitchFamily="34" charset="0"/>
                          <a:cs typeface="Arial" panose="020B0604020202020204" pitchFamily="34" charset="0"/>
                        </a:rPr>
                        <a:t>Proveer alerta temprana al </a:t>
                      </a:r>
                      <a:r>
                        <a:rPr lang="es-CL" sz="1200" dirty="0" err="1">
                          <a:solidFill>
                            <a:schemeClr val="tx1"/>
                          </a:solidFill>
                          <a:latin typeface="Arial" panose="020B0604020202020204" pitchFamily="34" charset="0"/>
                          <a:cs typeface="Arial" panose="020B0604020202020204" pitchFamily="34" charset="0"/>
                        </a:rPr>
                        <a:t>Bn</a:t>
                      </a:r>
                      <a:r>
                        <a:rPr lang="es-CL" sz="1200" dirty="0">
                          <a:solidFill>
                            <a:schemeClr val="tx1"/>
                          </a:solidFill>
                          <a:latin typeface="Arial" panose="020B0604020202020204" pitchFamily="34" charset="0"/>
                          <a:cs typeface="Arial" panose="020B0604020202020204" pitchFamily="34" charset="0"/>
                        </a:rPr>
                        <a:t> sobre aproximación de fuerzas enemigas sobre OBJ 1 y guiar fuegos de apoyo </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dirty="0">
                          <a:solidFill>
                            <a:schemeClr val="tx1"/>
                          </a:solidFill>
                          <a:latin typeface="Arial" panose="020B0604020202020204" pitchFamily="34" charset="0"/>
                          <a:cs typeface="Arial" panose="020B0604020202020204" pitchFamily="34" charset="0"/>
                        </a:rPr>
                        <a:t>Limitar capacidad enemiga para concentrar fuerzas IVO BAE OBJ 1</a:t>
                      </a:r>
                    </a:p>
                  </a:txBody>
                  <a:tcPr anchor="ctr"/>
                </a:tc>
                <a:tc>
                  <a:txBody>
                    <a:bodyPr/>
                    <a:lstStyle/>
                    <a:p>
                      <a:pPr algn="ctr"/>
                      <a:r>
                        <a:rPr lang="es-CL" sz="1200" dirty="0">
                          <a:solidFill>
                            <a:schemeClr val="tx1"/>
                          </a:solidFill>
                          <a:latin typeface="Arial" panose="020B0604020202020204" pitchFamily="34" charset="0"/>
                          <a:cs typeface="Arial" panose="020B0604020202020204" pitchFamily="34" charset="0"/>
                        </a:rPr>
                        <a:t>GENERAR CONDICIONES PARA RETNER BAE OBJ 1</a:t>
                      </a:r>
                    </a:p>
                  </a:txBody>
                  <a:tcPr anchor="ctr"/>
                </a:tc>
                <a:extLst>
                  <a:ext uri="{0D108BD9-81ED-4DB2-BD59-A6C34878D82A}">
                    <a16:rowId xmlns:a16="http://schemas.microsoft.com/office/drawing/2014/main" val="3931730566"/>
                  </a:ext>
                </a:extLst>
              </a:tr>
            </a:tbl>
          </a:graphicData>
        </a:graphic>
      </p:graphicFrame>
      <p:grpSp>
        <p:nvGrpSpPr>
          <p:cNvPr id="11" name="Grupo 10">
            <a:extLst>
              <a:ext uri="{FF2B5EF4-FFF2-40B4-BE49-F238E27FC236}">
                <a16:creationId xmlns:a16="http://schemas.microsoft.com/office/drawing/2014/main" id="{94ABC66E-21DC-6926-170B-16D8A99A68CB}"/>
              </a:ext>
            </a:extLst>
          </p:cNvPr>
          <p:cNvGrpSpPr/>
          <p:nvPr/>
        </p:nvGrpSpPr>
        <p:grpSpPr>
          <a:xfrm>
            <a:off x="1300164" y="1345153"/>
            <a:ext cx="1375392" cy="1183735"/>
            <a:chOff x="873122" y="1581938"/>
            <a:chExt cx="2496981" cy="1865878"/>
          </a:xfrm>
        </p:grpSpPr>
        <p:grpSp>
          <p:nvGrpSpPr>
            <p:cNvPr id="12" name="Grupo 11">
              <a:extLst>
                <a:ext uri="{FF2B5EF4-FFF2-40B4-BE49-F238E27FC236}">
                  <a16:creationId xmlns:a16="http://schemas.microsoft.com/office/drawing/2014/main" id="{D9959A75-481D-8DF4-6858-75E91894BF3E}"/>
                </a:ext>
              </a:extLst>
            </p:cNvPr>
            <p:cNvGrpSpPr/>
            <p:nvPr/>
          </p:nvGrpSpPr>
          <p:grpSpPr>
            <a:xfrm>
              <a:off x="2126173" y="1683109"/>
              <a:ext cx="583200" cy="628992"/>
              <a:chOff x="2198275" y="1894921"/>
              <a:chExt cx="583200" cy="628992"/>
            </a:xfrm>
          </p:grpSpPr>
          <p:pic>
            <p:nvPicPr>
              <p:cNvPr id="21" name="Gráfico 20">
                <a:extLst>
                  <a:ext uri="{FF2B5EF4-FFF2-40B4-BE49-F238E27FC236}">
                    <a16:creationId xmlns:a16="http://schemas.microsoft.com/office/drawing/2014/main" id="{8DA97C46-6EA2-277C-5A7C-C2FAA887293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198275" y="1940713"/>
                <a:ext cx="583200" cy="583200"/>
              </a:xfrm>
              <a:prstGeom prst="rect">
                <a:avLst/>
              </a:prstGeom>
            </p:spPr>
          </p:pic>
          <p:cxnSp>
            <p:nvCxnSpPr>
              <p:cNvPr id="22" name="Conector recto 21">
                <a:extLst>
                  <a:ext uri="{FF2B5EF4-FFF2-40B4-BE49-F238E27FC236}">
                    <a16:creationId xmlns:a16="http://schemas.microsoft.com/office/drawing/2014/main" id="{FAA7FB37-EED3-0AE7-40BA-DF8CB9DC3315}"/>
                  </a:ext>
                </a:extLst>
              </p:cNvPr>
              <p:cNvCxnSpPr/>
              <p:nvPr/>
            </p:nvCxnSpPr>
            <p:spPr>
              <a:xfrm>
                <a:off x="2488580" y="1894921"/>
                <a:ext cx="0" cy="1113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3" name="Imagen 12" descr="Pantalla azul con letras blancas&#10;&#10;Descripción generada automáticamente con confianza media">
              <a:extLst>
                <a:ext uri="{FF2B5EF4-FFF2-40B4-BE49-F238E27FC236}">
                  <a16:creationId xmlns:a16="http://schemas.microsoft.com/office/drawing/2014/main" id="{0235C076-1878-6F78-2857-43BF4F248A8D}"/>
                </a:ext>
              </a:extLst>
            </p:cNvPr>
            <p:cNvPicPr>
              <a:picLocks noChangeAspect="1"/>
            </p:cNvPicPr>
            <p:nvPr/>
          </p:nvPicPr>
          <p:blipFill>
            <a:blip r:embed="rId4"/>
            <a:stretch>
              <a:fillRect/>
            </a:stretch>
          </p:blipFill>
          <p:spPr>
            <a:xfrm>
              <a:off x="1248064" y="2864616"/>
              <a:ext cx="972000" cy="583200"/>
            </a:xfrm>
            <a:prstGeom prst="rect">
              <a:avLst/>
            </a:prstGeom>
          </p:spPr>
        </p:pic>
        <p:grpSp>
          <p:nvGrpSpPr>
            <p:cNvPr id="14" name="Grupo 13">
              <a:extLst>
                <a:ext uri="{FF2B5EF4-FFF2-40B4-BE49-F238E27FC236}">
                  <a16:creationId xmlns:a16="http://schemas.microsoft.com/office/drawing/2014/main" id="{075FA97E-6170-368A-D661-8EC6CF058C23}"/>
                </a:ext>
              </a:extLst>
            </p:cNvPr>
            <p:cNvGrpSpPr/>
            <p:nvPr/>
          </p:nvGrpSpPr>
          <p:grpSpPr>
            <a:xfrm>
              <a:off x="2786903" y="1681655"/>
              <a:ext cx="583200" cy="628992"/>
              <a:chOff x="2198275" y="1894921"/>
              <a:chExt cx="583200" cy="628992"/>
            </a:xfrm>
          </p:grpSpPr>
          <p:pic>
            <p:nvPicPr>
              <p:cNvPr id="19" name="Gráfico 18">
                <a:extLst>
                  <a:ext uri="{FF2B5EF4-FFF2-40B4-BE49-F238E27FC236}">
                    <a16:creationId xmlns:a16="http://schemas.microsoft.com/office/drawing/2014/main" id="{F2CB96F1-EDBD-3CF0-7BF6-4D3CB8DF119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198275" y="1940713"/>
                <a:ext cx="583200" cy="583200"/>
              </a:xfrm>
              <a:prstGeom prst="rect">
                <a:avLst/>
              </a:prstGeom>
            </p:spPr>
          </p:pic>
          <p:cxnSp>
            <p:nvCxnSpPr>
              <p:cNvPr id="20" name="Conector recto 19">
                <a:extLst>
                  <a:ext uri="{FF2B5EF4-FFF2-40B4-BE49-F238E27FC236}">
                    <a16:creationId xmlns:a16="http://schemas.microsoft.com/office/drawing/2014/main" id="{D7413AA8-588E-A90A-7A7E-53DF34B04A6E}"/>
                  </a:ext>
                </a:extLst>
              </p:cNvPr>
              <p:cNvCxnSpPr/>
              <p:nvPr/>
            </p:nvCxnSpPr>
            <p:spPr>
              <a:xfrm>
                <a:off x="2488580" y="1894921"/>
                <a:ext cx="0" cy="1113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5" name="Imagen 14" descr="Pantalla azul con letras blancas&#10;&#10;Descripción generada automáticamente con confianza media">
              <a:extLst>
                <a:ext uri="{FF2B5EF4-FFF2-40B4-BE49-F238E27FC236}">
                  <a16:creationId xmlns:a16="http://schemas.microsoft.com/office/drawing/2014/main" id="{D60E808D-1978-AACC-BE12-5A45E5922AD4}"/>
                </a:ext>
              </a:extLst>
            </p:cNvPr>
            <p:cNvPicPr>
              <a:picLocks noChangeAspect="1"/>
            </p:cNvPicPr>
            <p:nvPr/>
          </p:nvPicPr>
          <p:blipFill>
            <a:blip r:embed="rId4"/>
            <a:stretch>
              <a:fillRect/>
            </a:stretch>
          </p:blipFill>
          <p:spPr>
            <a:xfrm>
              <a:off x="1929307" y="2307687"/>
              <a:ext cx="972000" cy="583200"/>
            </a:xfrm>
            <a:prstGeom prst="rect">
              <a:avLst/>
            </a:prstGeom>
          </p:spPr>
        </p:pic>
        <p:pic>
          <p:nvPicPr>
            <p:cNvPr id="16" name="Imagen 15" descr="Imagen que contiene Forma&#10;&#10;Descripción generada automáticamente">
              <a:extLst>
                <a:ext uri="{FF2B5EF4-FFF2-40B4-BE49-F238E27FC236}">
                  <a16:creationId xmlns:a16="http://schemas.microsoft.com/office/drawing/2014/main" id="{4F99A9BA-C46D-20E7-8D5A-E04FF49E5C00}"/>
                </a:ext>
              </a:extLst>
            </p:cNvPr>
            <p:cNvPicPr>
              <a:picLocks noChangeAspect="1"/>
            </p:cNvPicPr>
            <p:nvPr/>
          </p:nvPicPr>
          <p:blipFill rotWithShape="1">
            <a:blip r:embed="rId5"/>
            <a:srcRect b="16643"/>
            <a:stretch/>
          </p:blipFill>
          <p:spPr>
            <a:xfrm>
              <a:off x="873122" y="1581938"/>
              <a:ext cx="1560000" cy="780223"/>
            </a:xfrm>
            <a:prstGeom prst="rect">
              <a:avLst/>
            </a:prstGeom>
          </p:spPr>
        </p:pic>
        <p:pic>
          <p:nvPicPr>
            <p:cNvPr id="17" name="Imagen 16" descr="Imagen que contiene Diagrama&#10;&#10;Descripción generada automáticamente">
              <a:extLst>
                <a:ext uri="{FF2B5EF4-FFF2-40B4-BE49-F238E27FC236}">
                  <a16:creationId xmlns:a16="http://schemas.microsoft.com/office/drawing/2014/main" id="{E5C34418-103C-CE2D-CD1A-85DC00505EEE}"/>
                </a:ext>
              </a:extLst>
            </p:cNvPr>
            <p:cNvPicPr>
              <a:picLocks noChangeAspect="1"/>
            </p:cNvPicPr>
            <p:nvPr/>
          </p:nvPicPr>
          <p:blipFill>
            <a:blip r:embed="rId6"/>
            <a:stretch>
              <a:fillRect/>
            </a:stretch>
          </p:blipFill>
          <p:spPr>
            <a:xfrm>
              <a:off x="1238876" y="2322948"/>
              <a:ext cx="972000" cy="583200"/>
            </a:xfrm>
            <a:prstGeom prst="rect">
              <a:avLst/>
            </a:prstGeom>
          </p:spPr>
        </p:pic>
        <p:pic>
          <p:nvPicPr>
            <p:cNvPr id="18" name="Imagen 17" descr="Imagen que contiene objeto, reloj, pantalla&#10;&#10;Descripción generada automáticamente">
              <a:extLst>
                <a:ext uri="{FF2B5EF4-FFF2-40B4-BE49-F238E27FC236}">
                  <a16:creationId xmlns:a16="http://schemas.microsoft.com/office/drawing/2014/main" id="{7411533D-2DB5-97D6-70B2-39D1B6E4FF5C}"/>
                </a:ext>
              </a:extLst>
            </p:cNvPr>
            <p:cNvPicPr>
              <a:picLocks noChangeAspect="1"/>
            </p:cNvPicPr>
            <p:nvPr/>
          </p:nvPicPr>
          <p:blipFill>
            <a:blip r:embed="rId7"/>
            <a:stretch>
              <a:fillRect/>
            </a:stretch>
          </p:blipFill>
          <p:spPr>
            <a:xfrm>
              <a:off x="1928146" y="2864616"/>
              <a:ext cx="972000" cy="583200"/>
            </a:xfrm>
            <a:prstGeom prst="rect">
              <a:avLst/>
            </a:prstGeom>
          </p:spPr>
        </p:pic>
      </p:grpSp>
      <p:grpSp>
        <p:nvGrpSpPr>
          <p:cNvPr id="23" name="Grupo 22">
            <a:extLst>
              <a:ext uri="{FF2B5EF4-FFF2-40B4-BE49-F238E27FC236}">
                <a16:creationId xmlns:a16="http://schemas.microsoft.com/office/drawing/2014/main" id="{CB2DC981-EBF5-8871-A228-B93386CF21C3}"/>
              </a:ext>
            </a:extLst>
          </p:cNvPr>
          <p:cNvGrpSpPr/>
          <p:nvPr/>
        </p:nvGrpSpPr>
        <p:grpSpPr>
          <a:xfrm>
            <a:off x="3247371" y="1345153"/>
            <a:ext cx="1500721" cy="1159899"/>
            <a:chOff x="3538918" y="1982922"/>
            <a:chExt cx="1673817" cy="1293302"/>
          </a:xfrm>
        </p:grpSpPr>
        <p:grpSp>
          <p:nvGrpSpPr>
            <p:cNvPr id="24" name="Grupo 23">
              <a:extLst>
                <a:ext uri="{FF2B5EF4-FFF2-40B4-BE49-F238E27FC236}">
                  <a16:creationId xmlns:a16="http://schemas.microsoft.com/office/drawing/2014/main" id="{EE859551-03CC-DED1-640C-A0441D0052F1}"/>
                </a:ext>
              </a:extLst>
            </p:cNvPr>
            <p:cNvGrpSpPr/>
            <p:nvPr/>
          </p:nvGrpSpPr>
          <p:grpSpPr>
            <a:xfrm>
              <a:off x="3739771" y="2037241"/>
              <a:ext cx="583200" cy="628992"/>
              <a:chOff x="2198275" y="1894921"/>
              <a:chExt cx="583200" cy="628992"/>
            </a:xfrm>
          </p:grpSpPr>
          <p:pic>
            <p:nvPicPr>
              <p:cNvPr id="28" name="Gráfico 27">
                <a:extLst>
                  <a:ext uri="{FF2B5EF4-FFF2-40B4-BE49-F238E27FC236}">
                    <a16:creationId xmlns:a16="http://schemas.microsoft.com/office/drawing/2014/main" id="{6882625E-6084-EA3E-38B5-996DCB3F1CD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198275" y="1940713"/>
                <a:ext cx="583200" cy="583200"/>
              </a:xfrm>
              <a:prstGeom prst="rect">
                <a:avLst/>
              </a:prstGeom>
            </p:spPr>
          </p:pic>
          <p:cxnSp>
            <p:nvCxnSpPr>
              <p:cNvPr id="29" name="Conector recto 28">
                <a:extLst>
                  <a:ext uri="{FF2B5EF4-FFF2-40B4-BE49-F238E27FC236}">
                    <a16:creationId xmlns:a16="http://schemas.microsoft.com/office/drawing/2014/main" id="{996139BC-1D23-F0B1-1620-C906823F5E57}"/>
                  </a:ext>
                </a:extLst>
              </p:cNvPr>
              <p:cNvCxnSpPr/>
              <p:nvPr/>
            </p:nvCxnSpPr>
            <p:spPr>
              <a:xfrm>
                <a:off x="2488580" y="1894921"/>
                <a:ext cx="0" cy="1113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5" name="Imagen 24" descr="Pantalla azul con letras blancas&#10;&#10;Descripción generada automáticamente con confianza media">
              <a:extLst>
                <a:ext uri="{FF2B5EF4-FFF2-40B4-BE49-F238E27FC236}">
                  <a16:creationId xmlns:a16="http://schemas.microsoft.com/office/drawing/2014/main" id="{5D2201A2-1064-0A6E-DB9A-85A8D23BEDCA}"/>
                </a:ext>
              </a:extLst>
            </p:cNvPr>
            <p:cNvPicPr>
              <a:picLocks noChangeAspect="1"/>
            </p:cNvPicPr>
            <p:nvPr/>
          </p:nvPicPr>
          <p:blipFill>
            <a:blip r:embed="rId4"/>
            <a:stretch>
              <a:fillRect/>
            </a:stretch>
          </p:blipFill>
          <p:spPr>
            <a:xfrm>
              <a:off x="4214662" y="2691225"/>
              <a:ext cx="972000" cy="583200"/>
            </a:xfrm>
            <a:prstGeom prst="rect">
              <a:avLst/>
            </a:prstGeom>
          </p:spPr>
        </p:pic>
        <p:pic>
          <p:nvPicPr>
            <p:cNvPr id="26" name="Imagen 25" descr="Imagen que contiene objeto, reloj, pantalla&#10;&#10;Descripción generada automáticamente">
              <a:extLst>
                <a:ext uri="{FF2B5EF4-FFF2-40B4-BE49-F238E27FC236}">
                  <a16:creationId xmlns:a16="http://schemas.microsoft.com/office/drawing/2014/main" id="{502CC4F2-B8BC-77BF-926D-3B9560566C97}"/>
                </a:ext>
              </a:extLst>
            </p:cNvPr>
            <p:cNvPicPr>
              <a:picLocks noChangeAspect="1"/>
            </p:cNvPicPr>
            <p:nvPr/>
          </p:nvPicPr>
          <p:blipFill>
            <a:blip r:embed="rId8"/>
            <a:stretch>
              <a:fillRect/>
            </a:stretch>
          </p:blipFill>
          <p:spPr>
            <a:xfrm>
              <a:off x="4240735" y="1982922"/>
              <a:ext cx="972000" cy="583200"/>
            </a:xfrm>
            <a:prstGeom prst="rect">
              <a:avLst/>
            </a:prstGeom>
          </p:spPr>
        </p:pic>
        <p:pic>
          <p:nvPicPr>
            <p:cNvPr id="27" name="Imagen 26" descr="Imagen que contiene Diagrama&#10;&#10;Descripción generada automáticamente">
              <a:extLst>
                <a:ext uri="{FF2B5EF4-FFF2-40B4-BE49-F238E27FC236}">
                  <a16:creationId xmlns:a16="http://schemas.microsoft.com/office/drawing/2014/main" id="{BC1EB26F-C893-692F-5273-7BB9418DB77B}"/>
                </a:ext>
              </a:extLst>
            </p:cNvPr>
            <p:cNvPicPr>
              <a:picLocks noChangeAspect="1"/>
            </p:cNvPicPr>
            <p:nvPr/>
          </p:nvPicPr>
          <p:blipFill>
            <a:blip r:embed="rId9"/>
            <a:stretch>
              <a:fillRect/>
            </a:stretch>
          </p:blipFill>
          <p:spPr>
            <a:xfrm>
              <a:off x="3538918" y="2693024"/>
              <a:ext cx="972000" cy="583200"/>
            </a:xfrm>
            <a:prstGeom prst="rect">
              <a:avLst/>
            </a:prstGeom>
          </p:spPr>
        </p:pic>
      </p:grpSp>
      <p:grpSp>
        <p:nvGrpSpPr>
          <p:cNvPr id="30" name="Grupo 29">
            <a:extLst>
              <a:ext uri="{FF2B5EF4-FFF2-40B4-BE49-F238E27FC236}">
                <a16:creationId xmlns:a16="http://schemas.microsoft.com/office/drawing/2014/main" id="{154FC10A-F26E-5CA2-BCFE-458BE8AA6967}"/>
              </a:ext>
            </a:extLst>
          </p:cNvPr>
          <p:cNvGrpSpPr/>
          <p:nvPr/>
        </p:nvGrpSpPr>
        <p:grpSpPr>
          <a:xfrm>
            <a:off x="5386241" y="1469351"/>
            <a:ext cx="1638401" cy="1074451"/>
            <a:chOff x="5614990" y="2023682"/>
            <a:chExt cx="1662753" cy="1200810"/>
          </a:xfrm>
        </p:grpSpPr>
        <p:pic>
          <p:nvPicPr>
            <p:cNvPr id="31" name="Imagen 30">
              <a:extLst>
                <a:ext uri="{FF2B5EF4-FFF2-40B4-BE49-F238E27FC236}">
                  <a16:creationId xmlns:a16="http://schemas.microsoft.com/office/drawing/2014/main" id="{BCD9EBB8-36E0-D937-9F38-F5C3271936B8}"/>
                </a:ext>
              </a:extLst>
            </p:cNvPr>
            <p:cNvPicPr>
              <a:picLocks noChangeAspect="1"/>
            </p:cNvPicPr>
            <p:nvPr/>
          </p:nvPicPr>
          <p:blipFill>
            <a:blip r:embed="rId10"/>
            <a:stretch>
              <a:fillRect/>
            </a:stretch>
          </p:blipFill>
          <p:spPr>
            <a:xfrm>
              <a:off x="6303971" y="2640229"/>
              <a:ext cx="973772" cy="584263"/>
            </a:xfrm>
            <a:prstGeom prst="rect">
              <a:avLst/>
            </a:prstGeom>
          </p:spPr>
        </p:pic>
        <p:pic>
          <p:nvPicPr>
            <p:cNvPr id="32" name="Imagen 31">
              <a:extLst>
                <a:ext uri="{FF2B5EF4-FFF2-40B4-BE49-F238E27FC236}">
                  <a16:creationId xmlns:a16="http://schemas.microsoft.com/office/drawing/2014/main" id="{AD50BBEC-7A15-023E-10FE-113389443AD0}"/>
                </a:ext>
              </a:extLst>
            </p:cNvPr>
            <p:cNvPicPr>
              <a:picLocks noChangeAspect="1"/>
            </p:cNvPicPr>
            <p:nvPr/>
          </p:nvPicPr>
          <p:blipFill>
            <a:blip r:embed="rId10"/>
            <a:stretch>
              <a:fillRect/>
            </a:stretch>
          </p:blipFill>
          <p:spPr>
            <a:xfrm>
              <a:off x="5614990" y="2630011"/>
              <a:ext cx="978000" cy="586800"/>
            </a:xfrm>
            <a:prstGeom prst="rect">
              <a:avLst/>
            </a:prstGeom>
          </p:spPr>
        </p:pic>
        <p:pic>
          <p:nvPicPr>
            <p:cNvPr id="34" name="Imagen 33">
              <a:extLst>
                <a:ext uri="{FF2B5EF4-FFF2-40B4-BE49-F238E27FC236}">
                  <a16:creationId xmlns:a16="http://schemas.microsoft.com/office/drawing/2014/main" id="{9B353EF9-493A-5A7F-B95B-80BBEBD71BA5}"/>
                </a:ext>
              </a:extLst>
            </p:cNvPr>
            <p:cNvPicPr>
              <a:picLocks noChangeAspect="1"/>
            </p:cNvPicPr>
            <p:nvPr/>
          </p:nvPicPr>
          <p:blipFill>
            <a:blip r:embed="rId11"/>
            <a:stretch>
              <a:fillRect/>
            </a:stretch>
          </p:blipFill>
          <p:spPr>
            <a:xfrm>
              <a:off x="5630676" y="2023682"/>
              <a:ext cx="908536" cy="545122"/>
            </a:xfrm>
            <a:prstGeom prst="rect">
              <a:avLst/>
            </a:prstGeom>
          </p:spPr>
        </p:pic>
      </p:grpSp>
      <p:grpSp>
        <p:nvGrpSpPr>
          <p:cNvPr id="35" name="Grupo 34">
            <a:extLst>
              <a:ext uri="{FF2B5EF4-FFF2-40B4-BE49-F238E27FC236}">
                <a16:creationId xmlns:a16="http://schemas.microsoft.com/office/drawing/2014/main" id="{86223B1E-CEC5-8956-BE13-8B66FF315D63}"/>
              </a:ext>
            </a:extLst>
          </p:cNvPr>
          <p:cNvGrpSpPr/>
          <p:nvPr/>
        </p:nvGrpSpPr>
        <p:grpSpPr>
          <a:xfrm>
            <a:off x="7763053" y="2034827"/>
            <a:ext cx="1372674" cy="494060"/>
            <a:chOff x="7786080" y="2768842"/>
            <a:chExt cx="1825998" cy="656988"/>
          </a:xfrm>
        </p:grpSpPr>
        <p:pic>
          <p:nvPicPr>
            <p:cNvPr id="36" name="Imagen 35">
              <a:extLst>
                <a:ext uri="{FF2B5EF4-FFF2-40B4-BE49-F238E27FC236}">
                  <a16:creationId xmlns:a16="http://schemas.microsoft.com/office/drawing/2014/main" id="{A7608136-6B42-18C5-F1D6-49103D6F7324}"/>
                </a:ext>
              </a:extLst>
            </p:cNvPr>
            <p:cNvPicPr>
              <a:picLocks noChangeAspect="1"/>
            </p:cNvPicPr>
            <p:nvPr/>
          </p:nvPicPr>
          <p:blipFill>
            <a:blip r:embed="rId12"/>
            <a:stretch>
              <a:fillRect/>
            </a:stretch>
          </p:blipFill>
          <p:spPr>
            <a:xfrm>
              <a:off x="7786080" y="2768842"/>
              <a:ext cx="973772" cy="584263"/>
            </a:xfrm>
            <a:prstGeom prst="rect">
              <a:avLst/>
            </a:prstGeom>
          </p:spPr>
        </p:pic>
        <p:grpSp>
          <p:nvGrpSpPr>
            <p:cNvPr id="39" name="Grupo 38">
              <a:extLst>
                <a:ext uri="{FF2B5EF4-FFF2-40B4-BE49-F238E27FC236}">
                  <a16:creationId xmlns:a16="http://schemas.microsoft.com/office/drawing/2014/main" id="{6623BF74-AC5D-066E-01F0-0AEAEACFEE30}"/>
                </a:ext>
              </a:extLst>
            </p:cNvPr>
            <p:cNvGrpSpPr/>
            <p:nvPr/>
          </p:nvGrpSpPr>
          <p:grpSpPr>
            <a:xfrm>
              <a:off x="8487130" y="2842630"/>
              <a:ext cx="1124948" cy="583200"/>
              <a:chOff x="9361634" y="2432840"/>
              <a:chExt cx="1124948" cy="583200"/>
            </a:xfrm>
          </p:grpSpPr>
          <p:pic>
            <p:nvPicPr>
              <p:cNvPr id="41" name="Imagen 40" descr="Logotipo, Icono&#10;&#10;Descripción generada automáticamente">
                <a:extLst>
                  <a:ext uri="{FF2B5EF4-FFF2-40B4-BE49-F238E27FC236}">
                    <a16:creationId xmlns:a16="http://schemas.microsoft.com/office/drawing/2014/main" id="{B0608B62-4A9C-C9FE-CBE3-C7AE01B312C2}"/>
                  </a:ext>
                </a:extLst>
              </p:cNvPr>
              <p:cNvPicPr>
                <a:picLocks noChangeAspect="1"/>
              </p:cNvPicPr>
              <p:nvPr/>
            </p:nvPicPr>
            <p:blipFill>
              <a:blip r:embed="rId13"/>
              <a:stretch>
                <a:fillRect/>
              </a:stretch>
            </p:blipFill>
            <p:spPr>
              <a:xfrm>
                <a:off x="9361634" y="2432840"/>
                <a:ext cx="972000" cy="583200"/>
              </a:xfrm>
              <a:prstGeom prst="rect">
                <a:avLst/>
              </a:prstGeom>
            </p:spPr>
          </p:pic>
          <p:sp>
            <p:nvSpPr>
              <p:cNvPr id="42" name="CuadroTexto 41">
                <a:extLst>
                  <a:ext uri="{FF2B5EF4-FFF2-40B4-BE49-F238E27FC236}">
                    <a16:creationId xmlns:a16="http://schemas.microsoft.com/office/drawing/2014/main" id="{64D645FB-5751-9DE2-384E-CCD5403E4542}"/>
                  </a:ext>
                </a:extLst>
              </p:cNvPr>
              <p:cNvSpPr txBox="1"/>
              <p:nvPr/>
            </p:nvSpPr>
            <p:spPr>
              <a:xfrm>
                <a:off x="10071084" y="2573035"/>
                <a:ext cx="415498" cy="276999"/>
              </a:xfrm>
              <a:prstGeom prst="rect">
                <a:avLst/>
              </a:prstGeom>
              <a:noFill/>
            </p:spPr>
            <p:txBody>
              <a:bodyPr wrap="none" rtlCol="0">
                <a:spAutoFit/>
              </a:bodyPr>
              <a:lstStyle/>
              <a:p>
                <a:r>
                  <a:rPr lang="es-CL" sz="1200" dirty="0">
                    <a:latin typeface="Arial" panose="020B0604020202020204" pitchFamily="34" charset="0"/>
                    <a:cs typeface="Arial" panose="020B0604020202020204" pitchFamily="34" charset="0"/>
                  </a:rPr>
                  <a:t>X 2</a:t>
                </a:r>
              </a:p>
            </p:txBody>
          </p:sp>
        </p:grpSp>
      </p:grpSp>
      <p:pic>
        <p:nvPicPr>
          <p:cNvPr id="49" name="Imagen 48" descr="Imagen que contiene Diagrama&#10;&#10;Descripción generada automáticamente">
            <a:extLst>
              <a:ext uri="{FF2B5EF4-FFF2-40B4-BE49-F238E27FC236}">
                <a16:creationId xmlns:a16="http://schemas.microsoft.com/office/drawing/2014/main" id="{D1C71307-46E1-C6F3-B84E-FEAC16B60119}"/>
              </a:ext>
            </a:extLst>
          </p:cNvPr>
          <p:cNvPicPr>
            <a:picLocks noChangeAspect="1"/>
          </p:cNvPicPr>
          <p:nvPr/>
        </p:nvPicPr>
        <p:blipFill>
          <a:blip r:embed="rId9"/>
          <a:stretch>
            <a:fillRect/>
          </a:stretch>
        </p:blipFill>
        <p:spPr>
          <a:xfrm>
            <a:off x="10041474" y="1681189"/>
            <a:ext cx="1039993" cy="624179"/>
          </a:xfrm>
          <a:prstGeom prst="rect">
            <a:avLst/>
          </a:prstGeom>
        </p:spPr>
      </p:pic>
      <p:sp>
        <p:nvSpPr>
          <p:cNvPr id="50" name="Título 1">
            <a:extLst>
              <a:ext uri="{FF2B5EF4-FFF2-40B4-BE49-F238E27FC236}">
                <a16:creationId xmlns:a16="http://schemas.microsoft.com/office/drawing/2014/main" id="{D344D9DA-AB83-BC33-2D60-FE911964049E}"/>
              </a:ext>
            </a:extLst>
          </p:cNvPr>
          <p:cNvSpPr>
            <a:spLocks noGrp="1"/>
          </p:cNvSpPr>
          <p:nvPr>
            <p:ph type="title"/>
          </p:nvPr>
        </p:nvSpPr>
        <p:spPr>
          <a:xfrm>
            <a:off x="200024" y="27237"/>
            <a:ext cx="10719612" cy="1099733"/>
          </a:xfrm>
          <a:ln w="34925">
            <a:solidFill>
              <a:srgbClr val="FF0000"/>
            </a:solidFill>
          </a:ln>
        </p:spPr>
        <p:txBody>
          <a:bodyPr>
            <a:normAutofit/>
          </a:bodyPr>
          <a:lstStyle/>
          <a:p>
            <a:r>
              <a:rPr lang="es-ES_tradnl" sz="4000" b="1" i="1" dirty="0"/>
              <a:t>Organización de la fuerza= ORGATAR (T/O)</a:t>
            </a:r>
          </a:p>
        </p:txBody>
      </p:sp>
      <p:cxnSp>
        <p:nvCxnSpPr>
          <p:cNvPr id="52" name="Conector recto de flecha 51">
            <a:extLst>
              <a:ext uri="{FF2B5EF4-FFF2-40B4-BE49-F238E27FC236}">
                <a16:creationId xmlns:a16="http://schemas.microsoft.com/office/drawing/2014/main" id="{BAF9AD80-8DD2-CDA2-053F-2B89C549DB84}"/>
              </a:ext>
            </a:extLst>
          </p:cNvPr>
          <p:cNvCxnSpPr>
            <a:cxnSpLocks/>
          </p:cNvCxnSpPr>
          <p:nvPr/>
        </p:nvCxnSpPr>
        <p:spPr>
          <a:xfrm>
            <a:off x="2837378" y="2828925"/>
            <a:ext cx="845734" cy="1210770"/>
          </a:xfrm>
          <a:prstGeom prst="straightConnector1">
            <a:avLst/>
          </a:prstGeom>
          <a:ln w="44450">
            <a:tailEnd type="triangle"/>
          </a:ln>
        </p:spPr>
        <p:style>
          <a:lnRef idx="1">
            <a:schemeClr val="accent1"/>
          </a:lnRef>
          <a:fillRef idx="0">
            <a:schemeClr val="accent1"/>
          </a:fillRef>
          <a:effectRef idx="0">
            <a:schemeClr val="accent1"/>
          </a:effectRef>
          <a:fontRef idx="minor">
            <a:schemeClr val="tx1"/>
          </a:fontRef>
        </p:style>
      </p:cxnSp>
      <p:cxnSp>
        <p:nvCxnSpPr>
          <p:cNvPr id="53" name="Conector recto de flecha 52">
            <a:extLst>
              <a:ext uri="{FF2B5EF4-FFF2-40B4-BE49-F238E27FC236}">
                <a16:creationId xmlns:a16="http://schemas.microsoft.com/office/drawing/2014/main" id="{FFD7E12C-120B-EEE0-6B85-11DA47BEAA51}"/>
              </a:ext>
            </a:extLst>
          </p:cNvPr>
          <p:cNvCxnSpPr>
            <a:cxnSpLocks/>
          </p:cNvCxnSpPr>
          <p:nvPr/>
        </p:nvCxnSpPr>
        <p:spPr>
          <a:xfrm>
            <a:off x="4118853" y="2828925"/>
            <a:ext cx="0" cy="1238830"/>
          </a:xfrm>
          <a:prstGeom prst="straightConnector1">
            <a:avLst/>
          </a:prstGeom>
          <a:ln w="44450">
            <a:tailEnd type="triangle"/>
          </a:ln>
        </p:spPr>
        <p:style>
          <a:lnRef idx="1">
            <a:schemeClr val="accent1"/>
          </a:lnRef>
          <a:fillRef idx="0">
            <a:schemeClr val="accent1"/>
          </a:fillRef>
          <a:effectRef idx="0">
            <a:schemeClr val="accent1"/>
          </a:effectRef>
          <a:fontRef idx="minor">
            <a:schemeClr val="tx1"/>
          </a:fontRef>
        </p:style>
      </p:cxnSp>
      <p:sp>
        <p:nvSpPr>
          <p:cNvPr id="57" name="CuadroTexto 56">
            <a:extLst>
              <a:ext uri="{FF2B5EF4-FFF2-40B4-BE49-F238E27FC236}">
                <a16:creationId xmlns:a16="http://schemas.microsoft.com/office/drawing/2014/main" id="{DA113A20-A352-7807-0915-7A6211C69995}"/>
              </a:ext>
            </a:extLst>
          </p:cNvPr>
          <p:cNvSpPr txBox="1"/>
          <p:nvPr/>
        </p:nvSpPr>
        <p:spPr>
          <a:xfrm>
            <a:off x="875838" y="4039695"/>
            <a:ext cx="8194231" cy="369332"/>
          </a:xfrm>
          <a:prstGeom prst="rect">
            <a:avLst/>
          </a:prstGeom>
          <a:solidFill>
            <a:schemeClr val="bg1"/>
          </a:solidFill>
          <a:ln>
            <a:solidFill>
              <a:schemeClr val="accent1"/>
            </a:solidFill>
          </a:ln>
        </p:spPr>
        <p:txBody>
          <a:bodyPr wrap="none" rtlCol="0">
            <a:spAutoFit/>
          </a:bodyPr>
          <a:lstStyle/>
          <a:p>
            <a:r>
              <a:rPr lang="es-ES_tradnl" dirty="0"/>
              <a:t>Estos esfuerzos también tendrán: Esfuerzo principal, esfuerzos secundarios y reserva </a:t>
            </a:r>
          </a:p>
        </p:txBody>
      </p:sp>
    </p:spTree>
    <p:extLst>
      <p:ext uri="{BB962C8B-B14F-4D97-AF65-F5344CB8AC3E}">
        <p14:creationId xmlns:p14="http://schemas.microsoft.com/office/powerpoint/2010/main" val="4049630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Reimagine a historic battle with visibility analysis | Learn ArcGIS">
            <a:extLst>
              <a:ext uri="{FF2B5EF4-FFF2-40B4-BE49-F238E27FC236}">
                <a16:creationId xmlns:a16="http://schemas.microsoft.com/office/drawing/2014/main" id="{49874FA4-D63E-B75F-BA28-EEDF8627697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8382" b="276"/>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4345" name="Rectangle 14344">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ítulo 2">
            <a:extLst>
              <a:ext uri="{FF2B5EF4-FFF2-40B4-BE49-F238E27FC236}">
                <a16:creationId xmlns:a16="http://schemas.microsoft.com/office/drawing/2014/main" id="{BB169F12-BE63-73D7-FD55-ECB7BE3C1BFD}"/>
              </a:ext>
            </a:extLst>
          </p:cNvPr>
          <p:cNvSpPr>
            <a:spLocks noGrp="1"/>
          </p:cNvSpPr>
          <p:nvPr>
            <p:ph type="title"/>
          </p:nvPr>
        </p:nvSpPr>
        <p:spPr>
          <a:xfrm>
            <a:off x="371093" y="1161288"/>
            <a:ext cx="5201031" cy="1124712"/>
          </a:xfrm>
        </p:spPr>
        <p:txBody>
          <a:bodyPr vert="horz" lIns="91440" tIns="45720" rIns="91440" bIns="45720" rtlCol="0" anchor="b">
            <a:normAutofit fontScale="90000"/>
          </a:bodyPr>
          <a:lstStyle/>
          <a:p>
            <a:r>
              <a:rPr lang="en-US" sz="2800" b="1" i="1" dirty="0"/>
              <a:t>ATAQUES: FORMAS DE MANIOBRA </a:t>
            </a:r>
            <a:br>
              <a:rPr lang="en-US" sz="2800" b="1" i="1" dirty="0"/>
            </a:br>
            <a:endParaRPr lang="en-US" sz="2800" b="1" i="1" dirty="0"/>
          </a:p>
        </p:txBody>
      </p:sp>
      <p:sp>
        <p:nvSpPr>
          <p:cNvPr id="14347" name="Rectangle 14346">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349" name="Rectangle 1434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uadroTexto 3">
            <a:extLst>
              <a:ext uri="{FF2B5EF4-FFF2-40B4-BE49-F238E27FC236}">
                <a16:creationId xmlns:a16="http://schemas.microsoft.com/office/drawing/2014/main" id="{2E59038C-C581-E9AF-A7E8-20CC8E04F83C}"/>
              </a:ext>
            </a:extLst>
          </p:cNvPr>
          <p:cNvSpPr txBox="1"/>
          <p:nvPr/>
        </p:nvSpPr>
        <p:spPr>
          <a:xfrm>
            <a:off x="371094" y="2718054"/>
            <a:ext cx="4672394" cy="3207258"/>
          </a:xfrm>
          <a:prstGeom prst="rect">
            <a:avLst/>
          </a:prstGeom>
        </p:spPr>
        <p:txBody>
          <a:bodyPr vert="horz" lIns="91440" tIns="45720" rIns="91440" bIns="45720" rtlCol="0" anchor="t">
            <a:normAutofit/>
          </a:bodyPr>
          <a:lstStyle/>
          <a:p>
            <a:pPr marL="628650" indent="-514350">
              <a:lnSpc>
                <a:spcPct val="90000"/>
              </a:lnSpc>
              <a:spcAft>
                <a:spcPts val="600"/>
              </a:spcAft>
              <a:buFont typeface="+mj-lt"/>
              <a:buAutoNum type="arabicPeriod"/>
            </a:pPr>
            <a:r>
              <a:rPr lang="en-US" sz="2800" i="1" dirty="0"/>
              <a:t>Frontal</a:t>
            </a:r>
          </a:p>
          <a:p>
            <a:pPr marL="628650" indent="-514350">
              <a:lnSpc>
                <a:spcPct val="90000"/>
              </a:lnSpc>
              <a:spcAft>
                <a:spcPts val="600"/>
              </a:spcAft>
              <a:buFont typeface="+mj-lt"/>
              <a:buAutoNum type="arabicPeriod"/>
            </a:pPr>
            <a:r>
              <a:rPr lang="en-US" sz="2800" i="1" dirty="0" err="1"/>
              <a:t>Penetración</a:t>
            </a:r>
            <a:r>
              <a:rPr lang="en-US" sz="2800" i="1" dirty="0"/>
              <a:t> </a:t>
            </a:r>
          </a:p>
          <a:p>
            <a:pPr marL="628650" indent="-514350">
              <a:lnSpc>
                <a:spcPct val="90000"/>
              </a:lnSpc>
              <a:spcAft>
                <a:spcPts val="600"/>
              </a:spcAft>
              <a:buFont typeface="+mj-lt"/>
              <a:buAutoNum type="arabicPeriod"/>
            </a:pPr>
            <a:r>
              <a:rPr lang="en-US" sz="2800" i="1" dirty="0" err="1"/>
              <a:t>Flancos</a:t>
            </a:r>
            <a:endParaRPr lang="en-US" sz="2800" i="1" dirty="0"/>
          </a:p>
          <a:p>
            <a:pPr marL="628650" indent="-514350">
              <a:lnSpc>
                <a:spcPct val="90000"/>
              </a:lnSpc>
              <a:spcAft>
                <a:spcPts val="600"/>
              </a:spcAft>
              <a:buFont typeface="+mj-lt"/>
              <a:buAutoNum type="arabicPeriod"/>
            </a:pPr>
            <a:r>
              <a:rPr lang="en-US" sz="2800" i="1" dirty="0" err="1"/>
              <a:t>Envolvimiento</a:t>
            </a:r>
            <a:endParaRPr lang="en-US" sz="2800" i="1" dirty="0"/>
          </a:p>
          <a:p>
            <a:pPr marL="628650" indent="-514350">
              <a:lnSpc>
                <a:spcPct val="90000"/>
              </a:lnSpc>
              <a:spcAft>
                <a:spcPts val="600"/>
              </a:spcAft>
              <a:buFont typeface="+mj-lt"/>
              <a:buAutoNum type="arabicPeriod"/>
            </a:pPr>
            <a:r>
              <a:rPr lang="en-US" sz="2800" i="1" dirty="0"/>
              <a:t>Giro </a:t>
            </a:r>
          </a:p>
          <a:p>
            <a:pPr marL="628650" indent="-514350">
              <a:lnSpc>
                <a:spcPct val="90000"/>
              </a:lnSpc>
              <a:spcAft>
                <a:spcPts val="600"/>
              </a:spcAft>
              <a:buFont typeface="+mj-lt"/>
              <a:buAutoNum type="arabicPeriod"/>
            </a:pPr>
            <a:r>
              <a:rPr lang="en-US" sz="2800" i="1" dirty="0" err="1"/>
              <a:t>Infiltración</a:t>
            </a:r>
            <a:r>
              <a:rPr lang="en-US" sz="2800" i="1" dirty="0"/>
              <a:t> </a:t>
            </a:r>
          </a:p>
          <a:p>
            <a:pPr indent="-228600">
              <a:lnSpc>
                <a:spcPct val="90000"/>
              </a:lnSpc>
              <a:spcAft>
                <a:spcPts val="600"/>
              </a:spcAft>
              <a:buFont typeface="Arial" panose="020B0604020202020204" pitchFamily="34" charset="0"/>
              <a:buChar char="•"/>
            </a:pPr>
            <a:endParaRPr lang="en-US" sz="2800" dirty="0"/>
          </a:p>
          <a:p>
            <a:pPr>
              <a:lnSpc>
                <a:spcPct val="90000"/>
              </a:lnSpc>
              <a:spcAft>
                <a:spcPts val="600"/>
              </a:spcAft>
            </a:pPr>
            <a:endParaRPr lang="en-US" sz="2800" dirty="0"/>
          </a:p>
        </p:txBody>
      </p:sp>
    </p:spTree>
    <p:extLst>
      <p:ext uri="{BB962C8B-B14F-4D97-AF65-F5344CB8AC3E}">
        <p14:creationId xmlns:p14="http://schemas.microsoft.com/office/powerpoint/2010/main" val="814450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Reimagine a historic battle with visibility analysis | Learn ArcGIS">
            <a:extLst>
              <a:ext uri="{FF2B5EF4-FFF2-40B4-BE49-F238E27FC236}">
                <a16:creationId xmlns:a16="http://schemas.microsoft.com/office/drawing/2014/main" id="{49874FA4-D63E-B75F-BA28-EEDF8627697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8382" b="276"/>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4345" name="Rectangle 14344">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ítulo 2">
            <a:extLst>
              <a:ext uri="{FF2B5EF4-FFF2-40B4-BE49-F238E27FC236}">
                <a16:creationId xmlns:a16="http://schemas.microsoft.com/office/drawing/2014/main" id="{BB169F12-BE63-73D7-FD55-ECB7BE3C1BFD}"/>
              </a:ext>
            </a:extLst>
          </p:cNvPr>
          <p:cNvSpPr>
            <a:spLocks noGrp="1"/>
          </p:cNvSpPr>
          <p:nvPr>
            <p:ph type="title"/>
          </p:nvPr>
        </p:nvSpPr>
        <p:spPr>
          <a:xfrm>
            <a:off x="371093" y="1161288"/>
            <a:ext cx="5201031" cy="1124712"/>
          </a:xfrm>
        </p:spPr>
        <p:txBody>
          <a:bodyPr vert="horz" lIns="91440" tIns="45720" rIns="91440" bIns="45720" rtlCol="0" anchor="b">
            <a:normAutofit fontScale="90000"/>
          </a:bodyPr>
          <a:lstStyle/>
          <a:p>
            <a:r>
              <a:rPr lang="en-US" sz="2800" b="1" i="1" dirty="0"/>
              <a:t>LA COMBANACIÓN DE FORMAS DE MANIOBRA ES CLAVE PARA EL ÉXITO</a:t>
            </a:r>
            <a:br>
              <a:rPr lang="en-US" sz="2800" b="1" i="1" dirty="0"/>
            </a:br>
            <a:endParaRPr lang="en-US" sz="2800" b="1" i="1" dirty="0"/>
          </a:p>
        </p:txBody>
      </p:sp>
      <p:sp>
        <p:nvSpPr>
          <p:cNvPr id="14347" name="Rectangle 14346">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349" name="Rectangle 1434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uadroTexto 3">
            <a:extLst>
              <a:ext uri="{FF2B5EF4-FFF2-40B4-BE49-F238E27FC236}">
                <a16:creationId xmlns:a16="http://schemas.microsoft.com/office/drawing/2014/main" id="{2E59038C-C581-E9AF-A7E8-20CC8E04F83C}"/>
              </a:ext>
            </a:extLst>
          </p:cNvPr>
          <p:cNvSpPr txBox="1"/>
          <p:nvPr/>
        </p:nvSpPr>
        <p:spPr>
          <a:xfrm>
            <a:off x="371094" y="2718054"/>
            <a:ext cx="4672394" cy="3207258"/>
          </a:xfrm>
          <a:prstGeom prst="rect">
            <a:avLst/>
          </a:prstGeom>
        </p:spPr>
        <p:txBody>
          <a:bodyPr vert="horz" lIns="91440" tIns="45720" rIns="91440" bIns="45720" rtlCol="0" anchor="t">
            <a:normAutofit/>
          </a:bodyPr>
          <a:lstStyle/>
          <a:p>
            <a:pPr marL="628650" indent="-514350">
              <a:lnSpc>
                <a:spcPct val="90000"/>
              </a:lnSpc>
              <a:spcAft>
                <a:spcPts val="600"/>
              </a:spcAft>
              <a:buFont typeface="+mj-lt"/>
              <a:buAutoNum type="arabicPeriod"/>
            </a:pPr>
            <a:r>
              <a:rPr lang="en-US" sz="2800" i="1" dirty="0"/>
              <a:t>Frontal</a:t>
            </a:r>
          </a:p>
          <a:p>
            <a:pPr marL="628650" indent="-514350">
              <a:lnSpc>
                <a:spcPct val="90000"/>
              </a:lnSpc>
              <a:spcAft>
                <a:spcPts val="600"/>
              </a:spcAft>
              <a:buFont typeface="+mj-lt"/>
              <a:buAutoNum type="arabicPeriod"/>
            </a:pPr>
            <a:r>
              <a:rPr lang="en-US" sz="2800" i="1" dirty="0" err="1"/>
              <a:t>Penetración</a:t>
            </a:r>
            <a:r>
              <a:rPr lang="en-US" sz="2800" i="1" dirty="0"/>
              <a:t> </a:t>
            </a:r>
          </a:p>
          <a:p>
            <a:pPr marL="628650" indent="-514350">
              <a:lnSpc>
                <a:spcPct val="90000"/>
              </a:lnSpc>
              <a:spcAft>
                <a:spcPts val="600"/>
              </a:spcAft>
              <a:buFont typeface="+mj-lt"/>
              <a:buAutoNum type="arabicPeriod"/>
            </a:pPr>
            <a:r>
              <a:rPr lang="en-US" sz="2800" i="1" dirty="0" err="1"/>
              <a:t>Flancos</a:t>
            </a:r>
            <a:endParaRPr lang="en-US" sz="2800" i="1" dirty="0"/>
          </a:p>
          <a:p>
            <a:pPr marL="628650" indent="-514350">
              <a:lnSpc>
                <a:spcPct val="90000"/>
              </a:lnSpc>
              <a:spcAft>
                <a:spcPts val="600"/>
              </a:spcAft>
              <a:buFont typeface="+mj-lt"/>
              <a:buAutoNum type="arabicPeriod"/>
            </a:pPr>
            <a:r>
              <a:rPr lang="en-US" sz="2800" i="1" dirty="0" err="1"/>
              <a:t>Envolvimiento</a:t>
            </a:r>
            <a:endParaRPr lang="en-US" sz="2800" i="1" dirty="0"/>
          </a:p>
          <a:p>
            <a:pPr marL="628650" indent="-514350">
              <a:lnSpc>
                <a:spcPct val="90000"/>
              </a:lnSpc>
              <a:spcAft>
                <a:spcPts val="600"/>
              </a:spcAft>
              <a:buFont typeface="+mj-lt"/>
              <a:buAutoNum type="arabicPeriod"/>
            </a:pPr>
            <a:r>
              <a:rPr lang="en-US" sz="2800" i="1" dirty="0"/>
              <a:t>Giro </a:t>
            </a:r>
          </a:p>
          <a:p>
            <a:pPr marL="628650" indent="-514350">
              <a:lnSpc>
                <a:spcPct val="90000"/>
              </a:lnSpc>
              <a:spcAft>
                <a:spcPts val="600"/>
              </a:spcAft>
              <a:buFont typeface="+mj-lt"/>
              <a:buAutoNum type="arabicPeriod"/>
            </a:pPr>
            <a:r>
              <a:rPr lang="en-US" sz="2800" i="1" dirty="0" err="1"/>
              <a:t>Infiltración</a:t>
            </a:r>
            <a:r>
              <a:rPr lang="en-US" sz="2800" i="1" dirty="0"/>
              <a:t> </a:t>
            </a:r>
          </a:p>
          <a:p>
            <a:pPr indent="-228600">
              <a:lnSpc>
                <a:spcPct val="90000"/>
              </a:lnSpc>
              <a:spcAft>
                <a:spcPts val="600"/>
              </a:spcAft>
              <a:buFont typeface="Arial" panose="020B0604020202020204" pitchFamily="34" charset="0"/>
              <a:buChar char="•"/>
            </a:pPr>
            <a:endParaRPr lang="en-US" sz="2800" dirty="0"/>
          </a:p>
          <a:p>
            <a:pPr>
              <a:lnSpc>
                <a:spcPct val="90000"/>
              </a:lnSpc>
              <a:spcAft>
                <a:spcPts val="600"/>
              </a:spcAft>
            </a:pPr>
            <a:endParaRPr lang="en-US" sz="2800" dirty="0"/>
          </a:p>
        </p:txBody>
      </p:sp>
    </p:spTree>
    <p:extLst>
      <p:ext uri="{BB962C8B-B14F-4D97-AF65-F5344CB8AC3E}">
        <p14:creationId xmlns:p14="http://schemas.microsoft.com/office/powerpoint/2010/main" val="197368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9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DC1C67A-DEC2-5129-5F87-D59F87DFA362}"/>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FRONTAL</a:t>
            </a:r>
          </a:p>
        </p:txBody>
      </p:sp>
      <p:pic>
        <p:nvPicPr>
          <p:cNvPr id="16386" name="Picture 2" descr="FM3-90 Chapter 3 The Basics of the Offense">
            <a:extLst>
              <a:ext uri="{FF2B5EF4-FFF2-40B4-BE49-F238E27FC236}">
                <a16:creationId xmlns:a16="http://schemas.microsoft.com/office/drawing/2014/main" id="{738653B0-503B-388D-2188-C491EF1A52F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77316" y="1290287"/>
            <a:ext cx="6780700" cy="4275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61142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9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DC1C67A-DEC2-5129-5F87-D59F87DFA362}"/>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PENTRACIÓN</a:t>
            </a:r>
          </a:p>
        </p:txBody>
      </p:sp>
      <p:pic>
        <p:nvPicPr>
          <p:cNvPr id="18434" name="Picture 2" descr="FM3-90 Chapter 3 The Basics of the Offense">
            <a:extLst>
              <a:ext uri="{FF2B5EF4-FFF2-40B4-BE49-F238E27FC236}">
                <a16:creationId xmlns:a16="http://schemas.microsoft.com/office/drawing/2014/main" id="{D5C43545-CCE7-0442-9179-81DED36A6E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0613" y="1029481"/>
            <a:ext cx="6573965" cy="4597658"/>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27B73222-7D18-B67D-20A6-0D526FA205BE}"/>
              </a:ext>
            </a:extLst>
          </p:cNvPr>
          <p:cNvSpPr txBox="1"/>
          <p:nvPr/>
        </p:nvSpPr>
        <p:spPr>
          <a:xfrm>
            <a:off x="5343526" y="5828519"/>
            <a:ext cx="455574" cy="369332"/>
          </a:xfrm>
          <a:prstGeom prst="rect">
            <a:avLst/>
          </a:prstGeom>
          <a:noFill/>
          <a:ln>
            <a:solidFill>
              <a:srgbClr val="FF0000"/>
            </a:solidFill>
          </a:ln>
        </p:spPr>
        <p:txBody>
          <a:bodyPr wrap="none" rtlCol="0">
            <a:spAutoFit/>
          </a:bodyPr>
          <a:lstStyle/>
          <a:p>
            <a:r>
              <a:rPr lang="es-ES_tradnl" dirty="0"/>
              <a:t>SE </a:t>
            </a:r>
          </a:p>
        </p:txBody>
      </p:sp>
      <p:sp>
        <p:nvSpPr>
          <p:cNvPr id="4" name="CuadroTexto 3">
            <a:extLst>
              <a:ext uri="{FF2B5EF4-FFF2-40B4-BE49-F238E27FC236}">
                <a16:creationId xmlns:a16="http://schemas.microsoft.com/office/drawing/2014/main" id="{DC81B68A-3A8E-0816-516C-24A167D938BA}"/>
              </a:ext>
            </a:extLst>
          </p:cNvPr>
          <p:cNvSpPr txBox="1"/>
          <p:nvPr/>
        </p:nvSpPr>
        <p:spPr>
          <a:xfrm>
            <a:off x="6667502" y="3775859"/>
            <a:ext cx="1232325" cy="1200329"/>
          </a:xfrm>
          <a:prstGeom prst="rect">
            <a:avLst/>
          </a:prstGeom>
          <a:solidFill>
            <a:schemeClr val="bg1"/>
          </a:solidFill>
          <a:ln>
            <a:solidFill>
              <a:srgbClr val="FF0000"/>
            </a:solidFill>
          </a:ln>
        </p:spPr>
        <p:txBody>
          <a:bodyPr wrap="none" rtlCol="0">
            <a:spAutoFit/>
          </a:bodyPr>
          <a:lstStyle/>
          <a:p>
            <a:r>
              <a:rPr lang="es-ES_tradnl" dirty="0"/>
              <a:t>ME:</a:t>
            </a:r>
          </a:p>
          <a:p>
            <a:r>
              <a:rPr lang="es-ES_tradnl" dirty="0"/>
              <a:t>FIJAR </a:t>
            </a:r>
          </a:p>
          <a:p>
            <a:r>
              <a:rPr lang="es-ES_tradnl" dirty="0"/>
              <a:t>BRECHA</a:t>
            </a:r>
          </a:p>
          <a:p>
            <a:r>
              <a:rPr lang="es-ES_tradnl" b="1" dirty="0"/>
              <a:t>CAPTURAR</a:t>
            </a:r>
          </a:p>
        </p:txBody>
      </p:sp>
      <p:sp>
        <p:nvSpPr>
          <p:cNvPr id="5" name="CuadroTexto 4">
            <a:extLst>
              <a:ext uri="{FF2B5EF4-FFF2-40B4-BE49-F238E27FC236}">
                <a16:creationId xmlns:a16="http://schemas.microsoft.com/office/drawing/2014/main" id="{2F7697C1-AADE-F576-70D8-F79DB1E4BDE1}"/>
              </a:ext>
            </a:extLst>
          </p:cNvPr>
          <p:cNvSpPr txBox="1"/>
          <p:nvPr/>
        </p:nvSpPr>
        <p:spPr>
          <a:xfrm>
            <a:off x="10410969" y="5828519"/>
            <a:ext cx="402674" cy="369332"/>
          </a:xfrm>
          <a:prstGeom prst="rect">
            <a:avLst/>
          </a:prstGeom>
          <a:noFill/>
          <a:ln>
            <a:solidFill>
              <a:srgbClr val="FF0000"/>
            </a:solidFill>
          </a:ln>
        </p:spPr>
        <p:txBody>
          <a:bodyPr wrap="none" rtlCol="0">
            <a:spAutoFit/>
          </a:bodyPr>
          <a:lstStyle/>
          <a:p>
            <a:r>
              <a:rPr lang="es-ES_tradnl" dirty="0"/>
              <a:t>SE</a:t>
            </a:r>
          </a:p>
        </p:txBody>
      </p:sp>
      <p:sp>
        <p:nvSpPr>
          <p:cNvPr id="6" name="CuadroTexto 5">
            <a:extLst>
              <a:ext uri="{FF2B5EF4-FFF2-40B4-BE49-F238E27FC236}">
                <a16:creationId xmlns:a16="http://schemas.microsoft.com/office/drawing/2014/main" id="{40D3E850-C82E-CCA4-4528-CBE3C8D1148B}"/>
              </a:ext>
            </a:extLst>
          </p:cNvPr>
          <p:cNvSpPr txBox="1"/>
          <p:nvPr/>
        </p:nvSpPr>
        <p:spPr>
          <a:xfrm>
            <a:off x="7654532" y="5828519"/>
            <a:ext cx="1066126" cy="369332"/>
          </a:xfrm>
          <a:prstGeom prst="rect">
            <a:avLst/>
          </a:prstGeom>
          <a:noFill/>
          <a:ln>
            <a:solidFill>
              <a:srgbClr val="FF0000"/>
            </a:solidFill>
          </a:ln>
        </p:spPr>
        <p:txBody>
          <a:bodyPr wrap="none" rtlCol="0">
            <a:spAutoFit/>
          </a:bodyPr>
          <a:lstStyle/>
          <a:p>
            <a:r>
              <a:rPr lang="es-ES_tradnl" dirty="0"/>
              <a:t>RESERVA </a:t>
            </a:r>
          </a:p>
        </p:txBody>
      </p:sp>
    </p:spTree>
    <p:extLst>
      <p:ext uri="{BB962C8B-B14F-4D97-AF65-F5344CB8AC3E}">
        <p14:creationId xmlns:p14="http://schemas.microsoft.com/office/powerpoint/2010/main" val="454094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9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DC1C67A-DEC2-5129-5F87-D59F87DFA362}"/>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FLANCO</a:t>
            </a:r>
          </a:p>
        </p:txBody>
      </p:sp>
      <p:sp>
        <p:nvSpPr>
          <p:cNvPr id="6" name="CuadroTexto 5">
            <a:extLst>
              <a:ext uri="{FF2B5EF4-FFF2-40B4-BE49-F238E27FC236}">
                <a16:creationId xmlns:a16="http://schemas.microsoft.com/office/drawing/2014/main" id="{40D3E850-C82E-CCA4-4528-CBE3C8D1148B}"/>
              </a:ext>
            </a:extLst>
          </p:cNvPr>
          <p:cNvSpPr txBox="1"/>
          <p:nvPr/>
        </p:nvSpPr>
        <p:spPr>
          <a:xfrm>
            <a:off x="5029874" y="4269039"/>
            <a:ext cx="1066126" cy="369332"/>
          </a:xfrm>
          <a:prstGeom prst="rect">
            <a:avLst/>
          </a:prstGeom>
          <a:noFill/>
          <a:ln>
            <a:solidFill>
              <a:srgbClr val="FF0000"/>
            </a:solidFill>
          </a:ln>
        </p:spPr>
        <p:txBody>
          <a:bodyPr wrap="none" rtlCol="0">
            <a:spAutoFit/>
          </a:bodyPr>
          <a:lstStyle/>
          <a:p>
            <a:r>
              <a:rPr lang="es-ES_tradnl" dirty="0"/>
              <a:t>RESERVA </a:t>
            </a:r>
          </a:p>
        </p:txBody>
      </p:sp>
      <p:pic>
        <p:nvPicPr>
          <p:cNvPr id="20482" name="Picture 2" descr="FM3-0 Chptr 7 Offensive Operations">
            <a:extLst>
              <a:ext uri="{FF2B5EF4-FFF2-40B4-BE49-F238E27FC236}">
                <a16:creationId xmlns:a16="http://schemas.microsoft.com/office/drawing/2014/main" id="{2CF1A3EB-ED13-7870-49D5-39E19DD8EB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3278" y="1107294"/>
            <a:ext cx="5321300" cy="426720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DC81B68A-3A8E-0816-516C-24A167D938BA}"/>
              </a:ext>
            </a:extLst>
          </p:cNvPr>
          <p:cNvSpPr txBox="1"/>
          <p:nvPr/>
        </p:nvSpPr>
        <p:spPr>
          <a:xfrm>
            <a:off x="5036064" y="1616078"/>
            <a:ext cx="1519968" cy="1200329"/>
          </a:xfrm>
          <a:prstGeom prst="rect">
            <a:avLst/>
          </a:prstGeom>
          <a:solidFill>
            <a:schemeClr val="bg1"/>
          </a:solidFill>
          <a:ln>
            <a:solidFill>
              <a:srgbClr val="FF0000"/>
            </a:solidFill>
          </a:ln>
        </p:spPr>
        <p:txBody>
          <a:bodyPr wrap="none" rtlCol="0">
            <a:spAutoFit/>
          </a:bodyPr>
          <a:lstStyle/>
          <a:p>
            <a:r>
              <a:rPr lang="es-ES_tradnl" dirty="0"/>
              <a:t>ME:</a:t>
            </a:r>
          </a:p>
          <a:p>
            <a:r>
              <a:rPr lang="es-ES_tradnl" dirty="0"/>
              <a:t>FIJAR </a:t>
            </a:r>
          </a:p>
          <a:p>
            <a:r>
              <a:rPr lang="es-ES_tradnl" dirty="0"/>
              <a:t>BRECHA</a:t>
            </a:r>
          </a:p>
          <a:p>
            <a:r>
              <a:rPr lang="es-ES_tradnl" b="1" dirty="0"/>
              <a:t>NUETRALIZAR</a:t>
            </a:r>
          </a:p>
        </p:txBody>
      </p:sp>
      <p:sp>
        <p:nvSpPr>
          <p:cNvPr id="5" name="CuadroTexto 4">
            <a:extLst>
              <a:ext uri="{FF2B5EF4-FFF2-40B4-BE49-F238E27FC236}">
                <a16:creationId xmlns:a16="http://schemas.microsoft.com/office/drawing/2014/main" id="{2F7697C1-AADE-F576-70D8-F79DB1E4BDE1}"/>
              </a:ext>
            </a:extLst>
          </p:cNvPr>
          <p:cNvSpPr txBox="1"/>
          <p:nvPr/>
        </p:nvSpPr>
        <p:spPr>
          <a:xfrm>
            <a:off x="9984372" y="3899707"/>
            <a:ext cx="448844" cy="369332"/>
          </a:xfrm>
          <a:prstGeom prst="rect">
            <a:avLst/>
          </a:prstGeom>
          <a:solidFill>
            <a:schemeClr val="bg1"/>
          </a:solidFill>
          <a:ln>
            <a:solidFill>
              <a:srgbClr val="FF0000"/>
            </a:solidFill>
          </a:ln>
        </p:spPr>
        <p:txBody>
          <a:bodyPr wrap="square" rtlCol="0">
            <a:spAutoFit/>
          </a:bodyPr>
          <a:lstStyle/>
          <a:p>
            <a:r>
              <a:rPr lang="es-ES_tradnl" dirty="0"/>
              <a:t>SE</a:t>
            </a:r>
          </a:p>
        </p:txBody>
      </p:sp>
    </p:spTree>
    <p:extLst>
      <p:ext uri="{BB962C8B-B14F-4D97-AF65-F5344CB8AC3E}">
        <p14:creationId xmlns:p14="http://schemas.microsoft.com/office/powerpoint/2010/main" val="361392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9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DC1C67A-DEC2-5129-5F87-D59F87DFA362}"/>
              </a:ext>
            </a:extLst>
          </p:cNvPr>
          <p:cNvSpPr>
            <a:spLocks noGrp="1"/>
          </p:cNvSpPr>
          <p:nvPr>
            <p:ph type="title"/>
          </p:nvPr>
        </p:nvSpPr>
        <p:spPr>
          <a:xfrm>
            <a:off x="476204" y="1967265"/>
            <a:ext cx="398154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ENVOLVIMIENTO</a:t>
            </a:r>
          </a:p>
        </p:txBody>
      </p:sp>
      <p:pic>
        <p:nvPicPr>
          <p:cNvPr id="22530" name="Picture 2" descr="Figure 3-14. Single Envelopment">
            <a:extLst>
              <a:ext uri="{FF2B5EF4-FFF2-40B4-BE49-F238E27FC236}">
                <a16:creationId xmlns:a16="http://schemas.microsoft.com/office/drawing/2014/main" id="{C953EF92-B187-992E-F079-073E9C2B0A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1278" y="113065"/>
            <a:ext cx="6083300" cy="3428644"/>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Figure 3-15. Double Envelopment">
            <a:extLst>
              <a:ext uri="{FF2B5EF4-FFF2-40B4-BE49-F238E27FC236}">
                <a16:creationId xmlns:a16="http://schemas.microsoft.com/office/drawing/2014/main" id="{D0C52A8C-0E1A-F6E9-21E8-0C1EC3F27B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1278" y="3606835"/>
            <a:ext cx="6083300" cy="3155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1038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9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DC1C67A-DEC2-5129-5F87-D59F87DFA362}"/>
              </a:ext>
            </a:extLst>
          </p:cNvPr>
          <p:cNvSpPr>
            <a:spLocks noGrp="1"/>
          </p:cNvSpPr>
          <p:nvPr>
            <p:ph type="title"/>
          </p:nvPr>
        </p:nvSpPr>
        <p:spPr>
          <a:xfrm>
            <a:off x="476204" y="1967265"/>
            <a:ext cx="398154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ENVOLVIMIENTO</a:t>
            </a:r>
          </a:p>
        </p:txBody>
      </p:sp>
      <p:pic>
        <p:nvPicPr>
          <p:cNvPr id="22530" name="Picture 2" descr="Figure 3-14. Single Envelopment">
            <a:extLst>
              <a:ext uri="{FF2B5EF4-FFF2-40B4-BE49-F238E27FC236}">
                <a16:creationId xmlns:a16="http://schemas.microsoft.com/office/drawing/2014/main" id="{C953EF92-B187-992E-F079-073E9C2B0A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1278" y="113065"/>
            <a:ext cx="6083300" cy="3428644"/>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Figure 3-15. Double Envelopment">
            <a:extLst>
              <a:ext uri="{FF2B5EF4-FFF2-40B4-BE49-F238E27FC236}">
                <a16:creationId xmlns:a16="http://schemas.microsoft.com/office/drawing/2014/main" id="{D0C52A8C-0E1A-F6E9-21E8-0C1EC3F27B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1278" y="3606835"/>
            <a:ext cx="6083300" cy="3155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31927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9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DC1C67A-DEC2-5129-5F87-D59F87DFA362}"/>
              </a:ext>
            </a:extLst>
          </p:cNvPr>
          <p:cNvSpPr>
            <a:spLocks noGrp="1"/>
          </p:cNvSpPr>
          <p:nvPr>
            <p:ph type="title"/>
          </p:nvPr>
        </p:nvSpPr>
        <p:spPr>
          <a:xfrm>
            <a:off x="355595" y="2155270"/>
            <a:ext cx="398154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ENVOLVIMIENTO</a:t>
            </a:r>
          </a:p>
        </p:txBody>
      </p:sp>
      <p:pic>
        <p:nvPicPr>
          <p:cNvPr id="24578" name="Picture 2" descr="Campaing in France - 2nd Panzer Division 1935-1945">
            <a:extLst>
              <a:ext uri="{FF2B5EF4-FFF2-40B4-BE49-F238E27FC236}">
                <a16:creationId xmlns:a16="http://schemas.microsoft.com/office/drawing/2014/main" id="{88452939-9B12-8425-207D-FCAF7D2AE1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7744" y="444500"/>
            <a:ext cx="7188200" cy="596900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38C6599C-001A-A236-3D89-8ACA0E6DDA06}"/>
              </a:ext>
            </a:extLst>
          </p:cNvPr>
          <p:cNvSpPr txBox="1"/>
          <p:nvPr/>
        </p:nvSpPr>
        <p:spPr>
          <a:xfrm>
            <a:off x="4578353" y="558356"/>
            <a:ext cx="3781067" cy="2031325"/>
          </a:xfrm>
          <a:prstGeom prst="rect">
            <a:avLst/>
          </a:prstGeom>
          <a:solidFill>
            <a:schemeClr val="bg1"/>
          </a:solidFill>
          <a:ln>
            <a:solidFill>
              <a:srgbClr val="FF0000"/>
            </a:solidFill>
          </a:ln>
        </p:spPr>
        <p:txBody>
          <a:bodyPr wrap="square" rtlCol="0">
            <a:spAutoFit/>
          </a:bodyPr>
          <a:lstStyle/>
          <a:p>
            <a:pPr marL="342900" indent="-342900">
              <a:buFont typeface="+mj-lt"/>
              <a:buAutoNum type="arabicPeriod"/>
            </a:pPr>
            <a:r>
              <a:rPr lang="es-ES_tradnl" dirty="0"/>
              <a:t>C2</a:t>
            </a:r>
          </a:p>
          <a:p>
            <a:pPr marL="342900" indent="-342900">
              <a:buFont typeface="+mj-lt"/>
              <a:buAutoNum type="arabicPeriod"/>
            </a:pPr>
            <a:r>
              <a:rPr lang="es-ES_tradnl" dirty="0"/>
              <a:t>CSS</a:t>
            </a:r>
          </a:p>
          <a:p>
            <a:pPr marL="342900" indent="-342900">
              <a:buFont typeface="+mj-lt"/>
              <a:buAutoNum type="arabicPeriod"/>
            </a:pPr>
            <a:r>
              <a:rPr lang="es-ES_tradnl" dirty="0"/>
              <a:t>LÍNEAS DE COMUNICACIÓN</a:t>
            </a:r>
          </a:p>
          <a:p>
            <a:pPr marL="342900" indent="-342900">
              <a:buFont typeface="+mj-lt"/>
              <a:buAutoNum type="arabicPeriod"/>
            </a:pPr>
            <a:r>
              <a:rPr lang="es-ES_tradnl" dirty="0"/>
              <a:t>MENOR DESGASTE A FUERZAS PROPIAS</a:t>
            </a:r>
          </a:p>
          <a:p>
            <a:pPr marL="342900" indent="-342900">
              <a:buFont typeface="+mj-lt"/>
              <a:buAutoNum type="arabicPeriod"/>
            </a:pPr>
            <a:r>
              <a:rPr lang="es-ES_tradnl" dirty="0"/>
              <a:t>EFECTO MENTAL MORAL POR SOBRE EL FÍSICO </a:t>
            </a:r>
          </a:p>
        </p:txBody>
      </p:sp>
      <p:sp>
        <p:nvSpPr>
          <p:cNvPr id="5" name="CuadroTexto 4">
            <a:extLst>
              <a:ext uri="{FF2B5EF4-FFF2-40B4-BE49-F238E27FC236}">
                <a16:creationId xmlns:a16="http://schemas.microsoft.com/office/drawing/2014/main" id="{728962EC-F10A-C14D-E1A7-89BA8D123EA5}"/>
              </a:ext>
            </a:extLst>
          </p:cNvPr>
          <p:cNvSpPr txBox="1"/>
          <p:nvPr/>
        </p:nvSpPr>
        <p:spPr>
          <a:xfrm>
            <a:off x="4578353" y="3240894"/>
            <a:ext cx="3430626" cy="646331"/>
          </a:xfrm>
          <a:prstGeom prst="rect">
            <a:avLst/>
          </a:prstGeom>
          <a:solidFill>
            <a:schemeClr val="bg1"/>
          </a:solidFill>
          <a:ln>
            <a:solidFill>
              <a:srgbClr val="FF0000"/>
            </a:solidFill>
          </a:ln>
        </p:spPr>
        <p:txBody>
          <a:bodyPr wrap="square" rtlCol="0">
            <a:spAutoFit/>
          </a:bodyPr>
          <a:lstStyle/>
          <a:p>
            <a:r>
              <a:rPr lang="es-ES_tradnl" dirty="0"/>
              <a:t>COMBANACIÓN DE MANIOBRA PARA GENERAR CONDICIONES  </a:t>
            </a:r>
          </a:p>
        </p:txBody>
      </p:sp>
      <p:sp>
        <p:nvSpPr>
          <p:cNvPr id="6" name="CuadroTexto 5">
            <a:extLst>
              <a:ext uri="{FF2B5EF4-FFF2-40B4-BE49-F238E27FC236}">
                <a16:creationId xmlns:a16="http://schemas.microsoft.com/office/drawing/2014/main" id="{6792A48A-1979-D07B-A364-F064B85F00E4}"/>
              </a:ext>
            </a:extLst>
          </p:cNvPr>
          <p:cNvSpPr txBox="1"/>
          <p:nvPr/>
        </p:nvSpPr>
        <p:spPr>
          <a:xfrm>
            <a:off x="11019004" y="1574018"/>
            <a:ext cx="455574" cy="369332"/>
          </a:xfrm>
          <a:prstGeom prst="rect">
            <a:avLst/>
          </a:prstGeom>
          <a:solidFill>
            <a:schemeClr val="bg1"/>
          </a:solidFill>
          <a:ln w="25400">
            <a:solidFill>
              <a:srgbClr val="FF0000"/>
            </a:solidFill>
          </a:ln>
        </p:spPr>
        <p:txBody>
          <a:bodyPr wrap="none" rtlCol="0">
            <a:spAutoFit/>
          </a:bodyPr>
          <a:lstStyle/>
          <a:p>
            <a:r>
              <a:rPr lang="es-ES_tradnl" dirty="0"/>
              <a:t>SE </a:t>
            </a:r>
          </a:p>
        </p:txBody>
      </p:sp>
      <p:sp>
        <p:nvSpPr>
          <p:cNvPr id="7" name="CuadroTexto 6">
            <a:extLst>
              <a:ext uri="{FF2B5EF4-FFF2-40B4-BE49-F238E27FC236}">
                <a16:creationId xmlns:a16="http://schemas.microsoft.com/office/drawing/2014/main" id="{3BB9A481-FA03-6430-74CC-5F9CC9058749}"/>
              </a:ext>
            </a:extLst>
          </p:cNvPr>
          <p:cNvSpPr txBox="1"/>
          <p:nvPr/>
        </p:nvSpPr>
        <p:spPr>
          <a:xfrm>
            <a:off x="10565832" y="3240894"/>
            <a:ext cx="455574" cy="369332"/>
          </a:xfrm>
          <a:prstGeom prst="rect">
            <a:avLst/>
          </a:prstGeom>
          <a:solidFill>
            <a:schemeClr val="bg1"/>
          </a:solidFill>
          <a:ln w="25400">
            <a:solidFill>
              <a:srgbClr val="FF0000"/>
            </a:solidFill>
          </a:ln>
        </p:spPr>
        <p:txBody>
          <a:bodyPr wrap="none" rtlCol="0">
            <a:spAutoFit/>
          </a:bodyPr>
          <a:lstStyle/>
          <a:p>
            <a:r>
              <a:rPr lang="es-ES_tradnl" dirty="0"/>
              <a:t>SE </a:t>
            </a:r>
          </a:p>
        </p:txBody>
      </p:sp>
      <p:sp>
        <p:nvSpPr>
          <p:cNvPr id="8" name="CuadroTexto 7">
            <a:extLst>
              <a:ext uri="{FF2B5EF4-FFF2-40B4-BE49-F238E27FC236}">
                <a16:creationId xmlns:a16="http://schemas.microsoft.com/office/drawing/2014/main" id="{4039E5C3-6C8A-8697-796B-5A11B35E3088}"/>
              </a:ext>
            </a:extLst>
          </p:cNvPr>
          <p:cNvSpPr txBox="1"/>
          <p:nvPr/>
        </p:nvSpPr>
        <p:spPr>
          <a:xfrm>
            <a:off x="11178695" y="2404016"/>
            <a:ext cx="546945" cy="369332"/>
          </a:xfrm>
          <a:prstGeom prst="rect">
            <a:avLst/>
          </a:prstGeom>
          <a:solidFill>
            <a:schemeClr val="bg1"/>
          </a:solidFill>
          <a:ln w="25400">
            <a:solidFill>
              <a:srgbClr val="FF0000"/>
            </a:solidFill>
          </a:ln>
        </p:spPr>
        <p:txBody>
          <a:bodyPr wrap="none" rtlCol="0">
            <a:spAutoFit/>
          </a:bodyPr>
          <a:lstStyle/>
          <a:p>
            <a:r>
              <a:rPr lang="es-ES_tradnl" dirty="0"/>
              <a:t>ME </a:t>
            </a:r>
          </a:p>
        </p:txBody>
      </p:sp>
    </p:spTree>
    <p:extLst>
      <p:ext uri="{BB962C8B-B14F-4D97-AF65-F5344CB8AC3E}">
        <p14:creationId xmlns:p14="http://schemas.microsoft.com/office/powerpoint/2010/main" val="73145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9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DC1C67A-DEC2-5129-5F87-D59F87DFA362}"/>
              </a:ext>
            </a:extLst>
          </p:cNvPr>
          <p:cNvSpPr>
            <a:spLocks noGrp="1"/>
          </p:cNvSpPr>
          <p:nvPr>
            <p:ph type="title"/>
          </p:nvPr>
        </p:nvSpPr>
        <p:spPr>
          <a:xfrm>
            <a:off x="355595" y="2155270"/>
            <a:ext cx="398154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GIRO</a:t>
            </a:r>
          </a:p>
        </p:txBody>
      </p:sp>
      <p:pic>
        <p:nvPicPr>
          <p:cNvPr id="26626" name="Picture 2" descr="FM3-90 Chapter 3 The Basics of the Offense">
            <a:extLst>
              <a:ext uri="{FF2B5EF4-FFF2-40B4-BE49-F238E27FC236}">
                <a16:creationId xmlns:a16="http://schemas.microsoft.com/office/drawing/2014/main" id="{3A58456A-4FB6-2123-1D58-BB352D2031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3826" y="1142898"/>
            <a:ext cx="60833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31270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9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DC1C67A-DEC2-5129-5F87-D59F87DFA362}"/>
              </a:ext>
            </a:extLst>
          </p:cNvPr>
          <p:cNvSpPr>
            <a:spLocks noGrp="1"/>
          </p:cNvSpPr>
          <p:nvPr>
            <p:ph type="title"/>
          </p:nvPr>
        </p:nvSpPr>
        <p:spPr>
          <a:xfrm>
            <a:off x="355595" y="2155270"/>
            <a:ext cx="398154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INFILTRACIÓN</a:t>
            </a:r>
          </a:p>
        </p:txBody>
      </p:sp>
      <p:pic>
        <p:nvPicPr>
          <p:cNvPr id="28674" name="Picture 2" descr="FM3-0 Chptr 7 Offensive Operations">
            <a:extLst>
              <a:ext uri="{FF2B5EF4-FFF2-40B4-BE49-F238E27FC236}">
                <a16:creationId xmlns:a16="http://schemas.microsoft.com/office/drawing/2014/main" id="{156D0FBA-F1DD-2E73-0418-F07940C103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6950" y="200896"/>
            <a:ext cx="6565900" cy="6456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859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Reimagine a historic battle with visibility analysis | Learn ArcGIS">
            <a:extLst>
              <a:ext uri="{FF2B5EF4-FFF2-40B4-BE49-F238E27FC236}">
                <a16:creationId xmlns:a16="http://schemas.microsoft.com/office/drawing/2014/main" id="{49874FA4-D63E-B75F-BA28-EEDF8627697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8382" b="276"/>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4345" name="Rectangle 14344">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ítulo 2">
            <a:extLst>
              <a:ext uri="{FF2B5EF4-FFF2-40B4-BE49-F238E27FC236}">
                <a16:creationId xmlns:a16="http://schemas.microsoft.com/office/drawing/2014/main" id="{BB169F12-BE63-73D7-FD55-ECB7BE3C1BFD}"/>
              </a:ext>
            </a:extLst>
          </p:cNvPr>
          <p:cNvSpPr>
            <a:spLocks noGrp="1"/>
          </p:cNvSpPr>
          <p:nvPr>
            <p:ph type="title"/>
          </p:nvPr>
        </p:nvSpPr>
        <p:spPr>
          <a:xfrm>
            <a:off x="371093" y="1161288"/>
            <a:ext cx="5201031" cy="1124712"/>
          </a:xfrm>
        </p:spPr>
        <p:txBody>
          <a:bodyPr vert="horz" lIns="91440" tIns="45720" rIns="91440" bIns="45720" rtlCol="0" anchor="b">
            <a:normAutofit fontScale="90000"/>
          </a:bodyPr>
          <a:lstStyle/>
          <a:p>
            <a:r>
              <a:rPr lang="en-US" sz="2800" b="1" i="1" dirty="0"/>
              <a:t>ATAQUES: FORMAS DE MANIOBRA </a:t>
            </a:r>
            <a:br>
              <a:rPr lang="en-US" sz="2800" b="1" i="1" dirty="0"/>
            </a:br>
            <a:endParaRPr lang="en-US" sz="2800" b="1" i="1" dirty="0"/>
          </a:p>
        </p:txBody>
      </p:sp>
      <p:sp>
        <p:nvSpPr>
          <p:cNvPr id="14347" name="Rectangle 14346">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349" name="Rectangle 1434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uadroTexto 3">
            <a:extLst>
              <a:ext uri="{FF2B5EF4-FFF2-40B4-BE49-F238E27FC236}">
                <a16:creationId xmlns:a16="http://schemas.microsoft.com/office/drawing/2014/main" id="{2E59038C-C581-E9AF-A7E8-20CC8E04F83C}"/>
              </a:ext>
            </a:extLst>
          </p:cNvPr>
          <p:cNvSpPr txBox="1"/>
          <p:nvPr/>
        </p:nvSpPr>
        <p:spPr>
          <a:xfrm>
            <a:off x="371094" y="2718054"/>
            <a:ext cx="4672394" cy="3207258"/>
          </a:xfrm>
          <a:prstGeom prst="rect">
            <a:avLst/>
          </a:prstGeom>
        </p:spPr>
        <p:txBody>
          <a:bodyPr vert="horz" lIns="91440" tIns="45720" rIns="91440" bIns="45720" rtlCol="0" anchor="t">
            <a:normAutofit/>
          </a:bodyPr>
          <a:lstStyle/>
          <a:p>
            <a:pPr marL="628650" indent="-514350">
              <a:lnSpc>
                <a:spcPct val="90000"/>
              </a:lnSpc>
              <a:spcAft>
                <a:spcPts val="600"/>
              </a:spcAft>
              <a:buFont typeface="+mj-lt"/>
              <a:buAutoNum type="arabicPeriod"/>
            </a:pPr>
            <a:r>
              <a:rPr lang="en-US" sz="2800" i="1" dirty="0"/>
              <a:t>Frontal</a:t>
            </a:r>
          </a:p>
          <a:p>
            <a:pPr marL="628650" indent="-514350">
              <a:lnSpc>
                <a:spcPct val="90000"/>
              </a:lnSpc>
              <a:spcAft>
                <a:spcPts val="600"/>
              </a:spcAft>
              <a:buFont typeface="+mj-lt"/>
              <a:buAutoNum type="arabicPeriod"/>
            </a:pPr>
            <a:r>
              <a:rPr lang="en-US" sz="2800" i="1" dirty="0" err="1"/>
              <a:t>Penetración</a:t>
            </a:r>
            <a:r>
              <a:rPr lang="en-US" sz="2800" i="1" dirty="0"/>
              <a:t> </a:t>
            </a:r>
          </a:p>
          <a:p>
            <a:pPr marL="628650" indent="-514350">
              <a:lnSpc>
                <a:spcPct val="90000"/>
              </a:lnSpc>
              <a:spcAft>
                <a:spcPts val="600"/>
              </a:spcAft>
              <a:buFont typeface="+mj-lt"/>
              <a:buAutoNum type="arabicPeriod"/>
            </a:pPr>
            <a:r>
              <a:rPr lang="en-US" sz="2800" i="1" dirty="0" err="1"/>
              <a:t>Flancos</a:t>
            </a:r>
            <a:endParaRPr lang="en-US" sz="2800" i="1" dirty="0"/>
          </a:p>
          <a:p>
            <a:pPr marL="628650" indent="-514350">
              <a:lnSpc>
                <a:spcPct val="90000"/>
              </a:lnSpc>
              <a:spcAft>
                <a:spcPts val="600"/>
              </a:spcAft>
              <a:buFont typeface="+mj-lt"/>
              <a:buAutoNum type="arabicPeriod"/>
            </a:pPr>
            <a:r>
              <a:rPr lang="en-US" sz="2800" i="1" dirty="0" err="1"/>
              <a:t>Envolvimiento</a:t>
            </a:r>
            <a:endParaRPr lang="en-US" sz="2800" i="1" dirty="0"/>
          </a:p>
          <a:p>
            <a:pPr marL="628650" indent="-514350">
              <a:lnSpc>
                <a:spcPct val="90000"/>
              </a:lnSpc>
              <a:spcAft>
                <a:spcPts val="600"/>
              </a:spcAft>
              <a:buFont typeface="+mj-lt"/>
              <a:buAutoNum type="arabicPeriod"/>
            </a:pPr>
            <a:r>
              <a:rPr lang="en-US" sz="2800" i="1" dirty="0"/>
              <a:t>Giro </a:t>
            </a:r>
          </a:p>
          <a:p>
            <a:pPr marL="628650" indent="-514350">
              <a:lnSpc>
                <a:spcPct val="90000"/>
              </a:lnSpc>
              <a:spcAft>
                <a:spcPts val="600"/>
              </a:spcAft>
              <a:buFont typeface="+mj-lt"/>
              <a:buAutoNum type="arabicPeriod"/>
            </a:pPr>
            <a:r>
              <a:rPr lang="en-US" sz="2800" i="1" dirty="0" err="1"/>
              <a:t>Infiltración</a:t>
            </a:r>
            <a:r>
              <a:rPr lang="en-US" sz="2800" i="1" dirty="0"/>
              <a:t> </a:t>
            </a:r>
          </a:p>
          <a:p>
            <a:pPr indent="-228600">
              <a:lnSpc>
                <a:spcPct val="90000"/>
              </a:lnSpc>
              <a:spcAft>
                <a:spcPts val="600"/>
              </a:spcAft>
              <a:buFont typeface="Arial" panose="020B0604020202020204" pitchFamily="34" charset="0"/>
              <a:buChar char="•"/>
            </a:pPr>
            <a:endParaRPr lang="en-US" sz="2800" dirty="0"/>
          </a:p>
          <a:p>
            <a:pPr>
              <a:lnSpc>
                <a:spcPct val="90000"/>
              </a:lnSpc>
              <a:spcAft>
                <a:spcPts val="600"/>
              </a:spcAft>
            </a:pPr>
            <a:endParaRPr lang="en-US" sz="2800" dirty="0"/>
          </a:p>
        </p:txBody>
      </p:sp>
    </p:spTree>
    <p:extLst>
      <p:ext uri="{BB962C8B-B14F-4D97-AF65-F5344CB8AC3E}">
        <p14:creationId xmlns:p14="http://schemas.microsoft.com/office/powerpoint/2010/main" val="29052446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A96E9A-F53D-BBEB-860E-1D759A0F03B0}"/>
              </a:ext>
            </a:extLst>
          </p:cNvPr>
          <p:cNvSpPr>
            <a:spLocks noGrp="1"/>
          </p:cNvSpPr>
          <p:nvPr>
            <p:ph type="title"/>
          </p:nvPr>
        </p:nvSpPr>
        <p:spPr/>
        <p:txBody>
          <a:bodyPr/>
          <a:lstStyle/>
          <a:p>
            <a:r>
              <a:rPr lang="es-ES_tradnl" dirty="0"/>
              <a:t>GRUPOS </a:t>
            </a:r>
          </a:p>
        </p:txBody>
      </p:sp>
      <p:sp>
        <p:nvSpPr>
          <p:cNvPr id="3" name="Marcador de contenido 2">
            <a:extLst>
              <a:ext uri="{FF2B5EF4-FFF2-40B4-BE49-F238E27FC236}">
                <a16:creationId xmlns:a16="http://schemas.microsoft.com/office/drawing/2014/main" id="{CBEE0602-E65E-12C0-6D46-E4F4429892EE}"/>
              </a:ext>
            </a:extLst>
          </p:cNvPr>
          <p:cNvSpPr>
            <a:spLocks noGrp="1"/>
          </p:cNvSpPr>
          <p:nvPr>
            <p:ph idx="1"/>
          </p:nvPr>
        </p:nvSpPr>
        <p:spPr/>
        <p:txBody>
          <a:bodyPr/>
          <a:lstStyle/>
          <a:p>
            <a:r>
              <a:rPr lang="es-ES_tradnl" dirty="0"/>
              <a:t>¿Cuáles son los tipos de operaciones ofensiva?</a:t>
            </a:r>
          </a:p>
          <a:p>
            <a:pPr marL="0" indent="0">
              <a:buNone/>
            </a:pPr>
            <a:endParaRPr lang="es-ES_tradnl" dirty="0"/>
          </a:p>
          <a:p>
            <a:r>
              <a:rPr lang="es-ES_tradnl" dirty="0"/>
              <a:t>¿Cómo se clasifican los tipos de ataques según su maniobra?</a:t>
            </a:r>
          </a:p>
          <a:p>
            <a:endParaRPr lang="es-ES_tradnl" dirty="0"/>
          </a:p>
          <a:p>
            <a:r>
              <a:rPr lang="es-ES_tradnl" dirty="0"/>
              <a:t>Grafique un ataque </a:t>
            </a:r>
            <a:r>
              <a:rPr lang="es-ES_tradnl" dirty="0" err="1"/>
              <a:t>flanqueante</a:t>
            </a:r>
            <a:r>
              <a:rPr lang="es-ES_tradnl" dirty="0"/>
              <a:t> y un ataque envolvente a nivel pelotón mecanizado.</a:t>
            </a:r>
          </a:p>
          <a:p>
            <a:endParaRPr lang="es-ES_tradnl" dirty="0"/>
          </a:p>
        </p:txBody>
      </p:sp>
    </p:spTree>
    <p:extLst>
      <p:ext uri="{BB962C8B-B14F-4D97-AF65-F5344CB8AC3E}">
        <p14:creationId xmlns:p14="http://schemas.microsoft.com/office/powerpoint/2010/main" val="23800192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0" y="0"/>
            <a:ext cx="11721993" cy="1578308"/>
          </a:xfrm>
        </p:spPr>
        <p:txBody>
          <a:bodyPr>
            <a:normAutofit/>
          </a:bodyPr>
          <a:lstStyle/>
          <a:p>
            <a:r>
              <a:rPr lang="es-ES_tradnl" sz="4000" b="1" i="1" dirty="0"/>
              <a:t>MEDIDAS DE COORDINACIÓN COMUNES (MCWP 3-4)</a:t>
            </a:r>
          </a:p>
        </p:txBody>
      </p:sp>
      <p:pic>
        <p:nvPicPr>
          <p:cNvPr id="10" name="Marcador de contenido 9">
            <a:extLst>
              <a:ext uri="{FF2B5EF4-FFF2-40B4-BE49-F238E27FC236}">
                <a16:creationId xmlns:a16="http://schemas.microsoft.com/office/drawing/2014/main" id="{3A9444D1-5181-3A8E-3406-3118BE12E3E4}"/>
              </a:ext>
            </a:extLst>
          </p:cNvPr>
          <p:cNvPicPr>
            <a:picLocks noGrp="1" noChangeAspect="1"/>
          </p:cNvPicPr>
          <p:nvPr>
            <p:ph idx="1"/>
          </p:nvPr>
        </p:nvPicPr>
        <p:blipFill>
          <a:blip r:embed="rId2"/>
          <a:stretch>
            <a:fillRect/>
          </a:stretch>
        </p:blipFill>
        <p:spPr>
          <a:xfrm>
            <a:off x="470007" y="1578308"/>
            <a:ext cx="3378093" cy="4821893"/>
          </a:xfrm>
        </p:spPr>
      </p:pic>
    </p:spTree>
    <p:extLst>
      <p:ext uri="{BB962C8B-B14F-4D97-AF65-F5344CB8AC3E}">
        <p14:creationId xmlns:p14="http://schemas.microsoft.com/office/powerpoint/2010/main" val="15532177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ACM</a:t>
            </a:r>
          </a:p>
        </p:txBody>
      </p:sp>
      <p:pic>
        <p:nvPicPr>
          <p:cNvPr id="7" name="Imagen 6">
            <a:extLst>
              <a:ext uri="{FF2B5EF4-FFF2-40B4-BE49-F238E27FC236}">
                <a16:creationId xmlns:a16="http://schemas.microsoft.com/office/drawing/2014/main" id="{922D7BF8-8318-12BB-D2B1-D331A1A88908}"/>
              </a:ext>
            </a:extLst>
          </p:cNvPr>
          <p:cNvPicPr>
            <a:picLocks noChangeAspect="1"/>
          </p:cNvPicPr>
          <p:nvPr/>
        </p:nvPicPr>
        <p:blipFill>
          <a:blip r:embed="rId2"/>
          <a:stretch>
            <a:fillRect/>
          </a:stretch>
        </p:blipFill>
        <p:spPr>
          <a:xfrm>
            <a:off x="377898" y="1578308"/>
            <a:ext cx="7996081" cy="4459288"/>
          </a:xfrm>
          <a:prstGeom prst="rect">
            <a:avLst/>
          </a:prstGeom>
        </p:spPr>
      </p:pic>
      <p:sp>
        <p:nvSpPr>
          <p:cNvPr id="8" name="CuadroTexto 7">
            <a:extLst>
              <a:ext uri="{FF2B5EF4-FFF2-40B4-BE49-F238E27FC236}">
                <a16:creationId xmlns:a16="http://schemas.microsoft.com/office/drawing/2014/main" id="{86AA1D03-B937-68E7-2C3D-F25B25FE8CFF}"/>
              </a:ext>
            </a:extLst>
          </p:cNvPr>
          <p:cNvSpPr txBox="1"/>
          <p:nvPr/>
        </p:nvSpPr>
        <p:spPr>
          <a:xfrm>
            <a:off x="8746958" y="2413337"/>
            <a:ext cx="1594924" cy="2031325"/>
          </a:xfrm>
          <a:prstGeom prst="rect">
            <a:avLst/>
          </a:prstGeom>
          <a:noFill/>
        </p:spPr>
        <p:txBody>
          <a:bodyPr wrap="none" rtlCol="0">
            <a:spAutoFit/>
          </a:bodyPr>
          <a:lstStyle/>
          <a:p>
            <a:r>
              <a:rPr lang="es-ES_tradnl" dirty="0"/>
              <a:t>Holding </a:t>
            </a:r>
            <a:r>
              <a:rPr lang="es-ES_tradnl" dirty="0" err="1"/>
              <a:t>Area</a:t>
            </a:r>
            <a:r>
              <a:rPr lang="es-ES_tradnl" dirty="0"/>
              <a:t> </a:t>
            </a:r>
          </a:p>
          <a:p>
            <a:endParaRPr lang="es-ES_tradnl" dirty="0"/>
          </a:p>
          <a:p>
            <a:r>
              <a:rPr lang="es-ES_tradnl" dirty="0" err="1"/>
              <a:t>Battle</a:t>
            </a:r>
            <a:r>
              <a:rPr lang="es-ES_tradnl" dirty="0"/>
              <a:t> Position </a:t>
            </a:r>
          </a:p>
          <a:p>
            <a:endParaRPr lang="es-ES_tradnl" dirty="0"/>
          </a:p>
          <a:p>
            <a:r>
              <a:rPr lang="es-ES_tradnl" dirty="0" err="1"/>
              <a:t>Waiting</a:t>
            </a:r>
            <a:r>
              <a:rPr lang="es-ES_tradnl" dirty="0"/>
              <a:t> Point </a:t>
            </a:r>
          </a:p>
          <a:p>
            <a:endParaRPr lang="es-ES_tradnl" dirty="0"/>
          </a:p>
          <a:p>
            <a:r>
              <a:rPr lang="es-ES_tradnl" dirty="0" err="1"/>
              <a:t>Initial</a:t>
            </a:r>
            <a:r>
              <a:rPr lang="es-ES_tradnl" dirty="0"/>
              <a:t> Point</a:t>
            </a:r>
          </a:p>
        </p:txBody>
      </p:sp>
    </p:spTree>
    <p:extLst>
      <p:ext uri="{BB962C8B-B14F-4D97-AF65-F5344CB8AC3E}">
        <p14:creationId xmlns:p14="http://schemas.microsoft.com/office/powerpoint/2010/main" val="18465562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Área de Operaciones (AO) </a:t>
            </a:r>
          </a:p>
        </p:txBody>
      </p:sp>
      <p:pic>
        <p:nvPicPr>
          <p:cNvPr id="4" name="Imagen 3">
            <a:extLst>
              <a:ext uri="{FF2B5EF4-FFF2-40B4-BE49-F238E27FC236}">
                <a16:creationId xmlns:a16="http://schemas.microsoft.com/office/drawing/2014/main" id="{B14D2FD3-94A5-74C2-4445-00F92D333DEF}"/>
              </a:ext>
            </a:extLst>
          </p:cNvPr>
          <p:cNvPicPr>
            <a:picLocks noChangeAspect="1"/>
          </p:cNvPicPr>
          <p:nvPr/>
        </p:nvPicPr>
        <p:blipFill>
          <a:blip r:embed="rId2"/>
          <a:stretch>
            <a:fillRect/>
          </a:stretch>
        </p:blipFill>
        <p:spPr>
          <a:xfrm>
            <a:off x="1263811" y="1324347"/>
            <a:ext cx="10068752" cy="5533653"/>
          </a:xfrm>
          <a:prstGeom prst="rect">
            <a:avLst/>
          </a:prstGeom>
        </p:spPr>
      </p:pic>
    </p:spTree>
    <p:extLst>
      <p:ext uri="{BB962C8B-B14F-4D97-AF65-F5344CB8AC3E}">
        <p14:creationId xmlns:p14="http://schemas.microsoft.com/office/powerpoint/2010/main" val="26508907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Área de Reunión (AA) </a:t>
            </a:r>
          </a:p>
        </p:txBody>
      </p:sp>
      <p:pic>
        <p:nvPicPr>
          <p:cNvPr id="5" name="Imagen 4">
            <a:extLst>
              <a:ext uri="{FF2B5EF4-FFF2-40B4-BE49-F238E27FC236}">
                <a16:creationId xmlns:a16="http://schemas.microsoft.com/office/drawing/2014/main" id="{26FEF851-82B3-5F87-B643-705478A4BA46}"/>
              </a:ext>
            </a:extLst>
          </p:cNvPr>
          <p:cNvPicPr>
            <a:picLocks noChangeAspect="1"/>
          </p:cNvPicPr>
          <p:nvPr/>
        </p:nvPicPr>
        <p:blipFill>
          <a:blip r:embed="rId2"/>
          <a:stretch>
            <a:fillRect/>
          </a:stretch>
        </p:blipFill>
        <p:spPr>
          <a:xfrm>
            <a:off x="2368445" y="1136343"/>
            <a:ext cx="7195279" cy="5102884"/>
          </a:xfrm>
          <a:prstGeom prst="rect">
            <a:avLst/>
          </a:prstGeom>
        </p:spPr>
      </p:pic>
    </p:spTree>
    <p:extLst>
      <p:ext uri="{BB962C8B-B14F-4D97-AF65-F5344CB8AC3E}">
        <p14:creationId xmlns:p14="http://schemas.microsoft.com/office/powerpoint/2010/main" val="27117427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CKP POINT / CONTACT POINT</a:t>
            </a:r>
          </a:p>
        </p:txBody>
      </p:sp>
      <p:pic>
        <p:nvPicPr>
          <p:cNvPr id="4" name="Imagen 3">
            <a:extLst>
              <a:ext uri="{FF2B5EF4-FFF2-40B4-BE49-F238E27FC236}">
                <a16:creationId xmlns:a16="http://schemas.microsoft.com/office/drawing/2014/main" id="{442F6E34-2046-4846-6E13-0507B47EEFC8}"/>
              </a:ext>
            </a:extLst>
          </p:cNvPr>
          <p:cNvPicPr>
            <a:picLocks noChangeAspect="1"/>
          </p:cNvPicPr>
          <p:nvPr/>
        </p:nvPicPr>
        <p:blipFill>
          <a:blip r:embed="rId2"/>
          <a:stretch>
            <a:fillRect/>
          </a:stretch>
        </p:blipFill>
        <p:spPr>
          <a:xfrm>
            <a:off x="1531442" y="1567235"/>
            <a:ext cx="3732213" cy="3214346"/>
          </a:xfrm>
          <a:prstGeom prst="rect">
            <a:avLst/>
          </a:prstGeom>
        </p:spPr>
      </p:pic>
      <p:sp>
        <p:nvSpPr>
          <p:cNvPr id="8" name="CuadroTexto 7">
            <a:extLst>
              <a:ext uri="{FF2B5EF4-FFF2-40B4-BE49-F238E27FC236}">
                <a16:creationId xmlns:a16="http://schemas.microsoft.com/office/drawing/2014/main" id="{67F36A1C-6CAB-01CF-4CD3-16EC4483612C}"/>
              </a:ext>
            </a:extLst>
          </p:cNvPr>
          <p:cNvSpPr txBox="1"/>
          <p:nvPr/>
        </p:nvSpPr>
        <p:spPr>
          <a:xfrm>
            <a:off x="5717380" y="4924425"/>
            <a:ext cx="3483770" cy="369332"/>
          </a:xfrm>
          <a:prstGeom prst="rect">
            <a:avLst/>
          </a:prstGeom>
          <a:solidFill>
            <a:schemeClr val="bg1"/>
          </a:solidFill>
        </p:spPr>
        <p:txBody>
          <a:bodyPr wrap="square" rtlCol="0">
            <a:spAutoFit/>
          </a:bodyPr>
          <a:lstStyle/>
          <a:p>
            <a:pPr algn="ctr"/>
            <a:endParaRPr lang="es-ES_tradnl" dirty="0"/>
          </a:p>
        </p:txBody>
      </p:sp>
      <p:sp>
        <p:nvSpPr>
          <p:cNvPr id="9" name="CuadroTexto 8">
            <a:extLst>
              <a:ext uri="{FF2B5EF4-FFF2-40B4-BE49-F238E27FC236}">
                <a16:creationId xmlns:a16="http://schemas.microsoft.com/office/drawing/2014/main" id="{BB286436-946A-45D5-0164-50B055DE166A}"/>
              </a:ext>
            </a:extLst>
          </p:cNvPr>
          <p:cNvSpPr txBox="1"/>
          <p:nvPr/>
        </p:nvSpPr>
        <p:spPr>
          <a:xfrm>
            <a:off x="7321154" y="2864183"/>
            <a:ext cx="3483770" cy="369332"/>
          </a:xfrm>
          <a:prstGeom prst="rect">
            <a:avLst/>
          </a:prstGeom>
          <a:solidFill>
            <a:schemeClr val="bg1"/>
          </a:solidFill>
        </p:spPr>
        <p:txBody>
          <a:bodyPr wrap="square" rtlCol="0">
            <a:spAutoFit/>
          </a:bodyPr>
          <a:lstStyle/>
          <a:p>
            <a:pPr algn="ctr"/>
            <a:endParaRPr lang="es-ES_tradnl" dirty="0"/>
          </a:p>
        </p:txBody>
      </p:sp>
      <p:pic>
        <p:nvPicPr>
          <p:cNvPr id="12" name="Imagen 11">
            <a:extLst>
              <a:ext uri="{FF2B5EF4-FFF2-40B4-BE49-F238E27FC236}">
                <a16:creationId xmlns:a16="http://schemas.microsoft.com/office/drawing/2014/main" id="{86541F36-6588-467B-A5F5-8B2BDB8A6470}"/>
              </a:ext>
            </a:extLst>
          </p:cNvPr>
          <p:cNvPicPr>
            <a:picLocks noChangeAspect="1"/>
          </p:cNvPicPr>
          <p:nvPr/>
        </p:nvPicPr>
        <p:blipFill>
          <a:blip r:embed="rId3"/>
          <a:stretch>
            <a:fillRect/>
          </a:stretch>
        </p:blipFill>
        <p:spPr>
          <a:xfrm>
            <a:off x="6832325" y="2507325"/>
            <a:ext cx="3556000" cy="1206500"/>
          </a:xfrm>
          <a:prstGeom prst="rect">
            <a:avLst/>
          </a:prstGeom>
        </p:spPr>
      </p:pic>
    </p:spTree>
    <p:extLst>
      <p:ext uri="{BB962C8B-B14F-4D97-AF65-F5344CB8AC3E}">
        <p14:creationId xmlns:p14="http://schemas.microsoft.com/office/powerpoint/2010/main" val="20410588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TRP (NO SOLO PARA ARTILLERÍA)</a:t>
            </a:r>
          </a:p>
        </p:txBody>
      </p:sp>
      <p:sp>
        <p:nvSpPr>
          <p:cNvPr id="9" name="CuadroTexto 8">
            <a:extLst>
              <a:ext uri="{FF2B5EF4-FFF2-40B4-BE49-F238E27FC236}">
                <a16:creationId xmlns:a16="http://schemas.microsoft.com/office/drawing/2014/main" id="{BB286436-946A-45D5-0164-50B055DE166A}"/>
              </a:ext>
            </a:extLst>
          </p:cNvPr>
          <p:cNvSpPr txBox="1"/>
          <p:nvPr/>
        </p:nvSpPr>
        <p:spPr>
          <a:xfrm>
            <a:off x="7321154" y="2864183"/>
            <a:ext cx="3483770" cy="369332"/>
          </a:xfrm>
          <a:prstGeom prst="rect">
            <a:avLst/>
          </a:prstGeom>
          <a:solidFill>
            <a:schemeClr val="bg1"/>
          </a:solidFill>
        </p:spPr>
        <p:txBody>
          <a:bodyPr wrap="square" rtlCol="0">
            <a:spAutoFit/>
          </a:bodyPr>
          <a:lstStyle/>
          <a:p>
            <a:pPr algn="ctr"/>
            <a:endParaRPr lang="es-ES_tradnl" dirty="0"/>
          </a:p>
        </p:txBody>
      </p:sp>
      <p:sp>
        <p:nvSpPr>
          <p:cNvPr id="10" name="CuadroTexto 9">
            <a:extLst>
              <a:ext uri="{FF2B5EF4-FFF2-40B4-BE49-F238E27FC236}">
                <a16:creationId xmlns:a16="http://schemas.microsoft.com/office/drawing/2014/main" id="{88D71D27-CF85-1729-8B0C-B5AE75D4D1C5}"/>
              </a:ext>
            </a:extLst>
          </p:cNvPr>
          <p:cNvSpPr txBox="1"/>
          <p:nvPr/>
        </p:nvSpPr>
        <p:spPr>
          <a:xfrm>
            <a:off x="3002756" y="2925909"/>
            <a:ext cx="2714624" cy="369332"/>
          </a:xfrm>
          <a:prstGeom prst="rect">
            <a:avLst/>
          </a:prstGeom>
          <a:solidFill>
            <a:schemeClr val="bg1"/>
          </a:solidFill>
        </p:spPr>
        <p:txBody>
          <a:bodyPr wrap="square" rtlCol="0">
            <a:spAutoFit/>
          </a:bodyPr>
          <a:lstStyle/>
          <a:p>
            <a:pPr algn="ctr"/>
            <a:endParaRPr lang="es-ES_tradnl" dirty="0"/>
          </a:p>
        </p:txBody>
      </p:sp>
      <p:sp>
        <p:nvSpPr>
          <p:cNvPr id="3" name="CuadroTexto 2">
            <a:extLst>
              <a:ext uri="{FF2B5EF4-FFF2-40B4-BE49-F238E27FC236}">
                <a16:creationId xmlns:a16="http://schemas.microsoft.com/office/drawing/2014/main" id="{B018352F-A5C4-9717-B552-036EB9C7017D}"/>
              </a:ext>
            </a:extLst>
          </p:cNvPr>
          <p:cNvSpPr txBox="1"/>
          <p:nvPr/>
        </p:nvSpPr>
        <p:spPr>
          <a:xfrm>
            <a:off x="5869780" y="5076825"/>
            <a:ext cx="3483770" cy="369332"/>
          </a:xfrm>
          <a:prstGeom prst="rect">
            <a:avLst/>
          </a:prstGeom>
          <a:solidFill>
            <a:schemeClr val="bg1"/>
          </a:solidFill>
        </p:spPr>
        <p:txBody>
          <a:bodyPr wrap="square" rtlCol="0">
            <a:spAutoFit/>
          </a:bodyPr>
          <a:lstStyle/>
          <a:p>
            <a:pPr algn="ctr"/>
            <a:endParaRPr lang="es-ES_tradnl" dirty="0"/>
          </a:p>
        </p:txBody>
      </p:sp>
      <p:pic>
        <p:nvPicPr>
          <p:cNvPr id="7" name="Imagen 6">
            <a:extLst>
              <a:ext uri="{FF2B5EF4-FFF2-40B4-BE49-F238E27FC236}">
                <a16:creationId xmlns:a16="http://schemas.microsoft.com/office/drawing/2014/main" id="{4EB51CCC-E70C-2CC5-ED97-C8E95C9F78AB}"/>
              </a:ext>
            </a:extLst>
          </p:cNvPr>
          <p:cNvPicPr>
            <a:picLocks noChangeAspect="1"/>
          </p:cNvPicPr>
          <p:nvPr/>
        </p:nvPicPr>
        <p:blipFill>
          <a:blip r:embed="rId2"/>
          <a:stretch>
            <a:fillRect/>
          </a:stretch>
        </p:blipFill>
        <p:spPr>
          <a:xfrm>
            <a:off x="494824" y="2364634"/>
            <a:ext cx="5601175" cy="2901950"/>
          </a:xfrm>
          <a:prstGeom prst="rect">
            <a:avLst/>
          </a:prstGeom>
        </p:spPr>
      </p:pic>
      <p:pic>
        <p:nvPicPr>
          <p:cNvPr id="11" name="Imagen 10">
            <a:extLst>
              <a:ext uri="{FF2B5EF4-FFF2-40B4-BE49-F238E27FC236}">
                <a16:creationId xmlns:a16="http://schemas.microsoft.com/office/drawing/2014/main" id="{0077C831-5D86-6EFB-F23D-55851BE21B01}"/>
              </a:ext>
            </a:extLst>
          </p:cNvPr>
          <p:cNvPicPr>
            <a:picLocks noChangeAspect="1"/>
          </p:cNvPicPr>
          <p:nvPr/>
        </p:nvPicPr>
        <p:blipFill>
          <a:blip r:embed="rId3"/>
          <a:stretch>
            <a:fillRect/>
          </a:stretch>
        </p:blipFill>
        <p:spPr>
          <a:xfrm>
            <a:off x="6187678" y="2185062"/>
            <a:ext cx="5666153" cy="3261095"/>
          </a:xfrm>
          <a:prstGeom prst="rect">
            <a:avLst/>
          </a:prstGeom>
        </p:spPr>
      </p:pic>
    </p:spTree>
    <p:extLst>
      <p:ext uri="{BB962C8B-B14F-4D97-AF65-F5344CB8AC3E}">
        <p14:creationId xmlns:p14="http://schemas.microsoft.com/office/powerpoint/2010/main" val="42784805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ENGAGEMENT AREAS / TRIGGER LINES </a:t>
            </a:r>
          </a:p>
        </p:txBody>
      </p:sp>
      <p:sp>
        <p:nvSpPr>
          <p:cNvPr id="9" name="CuadroTexto 8">
            <a:extLst>
              <a:ext uri="{FF2B5EF4-FFF2-40B4-BE49-F238E27FC236}">
                <a16:creationId xmlns:a16="http://schemas.microsoft.com/office/drawing/2014/main" id="{BB286436-946A-45D5-0164-50B055DE166A}"/>
              </a:ext>
            </a:extLst>
          </p:cNvPr>
          <p:cNvSpPr txBox="1"/>
          <p:nvPr/>
        </p:nvSpPr>
        <p:spPr>
          <a:xfrm>
            <a:off x="7321154" y="2864183"/>
            <a:ext cx="3483770" cy="369332"/>
          </a:xfrm>
          <a:prstGeom prst="rect">
            <a:avLst/>
          </a:prstGeom>
          <a:solidFill>
            <a:schemeClr val="bg1"/>
          </a:solidFill>
        </p:spPr>
        <p:txBody>
          <a:bodyPr wrap="square" rtlCol="0">
            <a:spAutoFit/>
          </a:bodyPr>
          <a:lstStyle/>
          <a:p>
            <a:pPr algn="ctr"/>
            <a:endParaRPr lang="es-ES_tradnl" dirty="0"/>
          </a:p>
        </p:txBody>
      </p:sp>
      <p:sp>
        <p:nvSpPr>
          <p:cNvPr id="10" name="CuadroTexto 9">
            <a:extLst>
              <a:ext uri="{FF2B5EF4-FFF2-40B4-BE49-F238E27FC236}">
                <a16:creationId xmlns:a16="http://schemas.microsoft.com/office/drawing/2014/main" id="{88D71D27-CF85-1729-8B0C-B5AE75D4D1C5}"/>
              </a:ext>
            </a:extLst>
          </p:cNvPr>
          <p:cNvSpPr txBox="1"/>
          <p:nvPr/>
        </p:nvSpPr>
        <p:spPr>
          <a:xfrm>
            <a:off x="3002756" y="2925909"/>
            <a:ext cx="2714624" cy="369332"/>
          </a:xfrm>
          <a:prstGeom prst="rect">
            <a:avLst/>
          </a:prstGeom>
          <a:solidFill>
            <a:schemeClr val="bg1"/>
          </a:solidFill>
        </p:spPr>
        <p:txBody>
          <a:bodyPr wrap="square" rtlCol="0">
            <a:spAutoFit/>
          </a:bodyPr>
          <a:lstStyle/>
          <a:p>
            <a:pPr algn="ctr"/>
            <a:endParaRPr lang="es-ES_tradnl" dirty="0"/>
          </a:p>
        </p:txBody>
      </p:sp>
      <p:sp>
        <p:nvSpPr>
          <p:cNvPr id="3" name="CuadroTexto 2">
            <a:extLst>
              <a:ext uri="{FF2B5EF4-FFF2-40B4-BE49-F238E27FC236}">
                <a16:creationId xmlns:a16="http://schemas.microsoft.com/office/drawing/2014/main" id="{B018352F-A5C4-9717-B552-036EB9C7017D}"/>
              </a:ext>
            </a:extLst>
          </p:cNvPr>
          <p:cNvSpPr txBox="1"/>
          <p:nvPr/>
        </p:nvSpPr>
        <p:spPr>
          <a:xfrm>
            <a:off x="5869780" y="5076825"/>
            <a:ext cx="3483770" cy="369332"/>
          </a:xfrm>
          <a:prstGeom prst="rect">
            <a:avLst/>
          </a:prstGeom>
          <a:solidFill>
            <a:schemeClr val="bg1"/>
          </a:solidFill>
        </p:spPr>
        <p:txBody>
          <a:bodyPr wrap="square" rtlCol="0">
            <a:spAutoFit/>
          </a:bodyPr>
          <a:lstStyle/>
          <a:p>
            <a:pPr algn="ctr"/>
            <a:endParaRPr lang="es-ES_tradnl" dirty="0"/>
          </a:p>
        </p:txBody>
      </p:sp>
      <p:pic>
        <p:nvPicPr>
          <p:cNvPr id="6" name="Imagen 5">
            <a:extLst>
              <a:ext uri="{FF2B5EF4-FFF2-40B4-BE49-F238E27FC236}">
                <a16:creationId xmlns:a16="http://schemas.microsoft.com/office/drawing/2014/main" id="{C3CEE2A4-D3D1-1B7A-881B-D6DF6CFC2550}"/>
              </a:ext>
            </a:extLst>
          </p:cNvPr>
          <p:cNvPicPr>
            <a:picLocks noChangeAspect="1"/>
          </p:cNvPicPr>
          <p:nvPr/>
        </p:nvPicPr>
        <p:blipFill>
          <a:blip r:embed="rId2"/>
          <a:stretch>
            <a:fillRect/>
          </a:stretch>
        </p:blipFill>
        <p:spPr>
          <a:xfrm>
            <a:off x="573184" y="1578308"/>
            <a:ext cx="6747970" cy="4503182"/>
          </a:xfrm>
          <a:prstGeom prst="rect">
            <a:avLst/>
          </a:prstGeom>
        </p:spPr>
      </p:pic>
      <p:pic>
        <p:nvPicPr>
          <p:cNvPr id="11" name="Imagen 10">
            <a:extLst>
              <a:ext uri="{FF2B5EF4-FFF2-40B4-BE49-F238E27FC236}">
                <a16:creationId xmlns:a16="http://schemas.microsoft.com/office/drawing/2014/main" id="{1BAA124B-DE99-A6BA-40C4-B606F77E0E90}"/>
              </a:ext>
            </a:extLst>
          </p:cNvPr>
          <p:cNvPicPr>
            <a:picLocks noChangeAspect="1"/>
          </p:cNvPicPr>
          <p:nvPr/>
        </p:nvPicPr>
        <p:blipFill>
          <a:blip r:embed="rId3"/>
          <a:stretch>
            <a:fillRect/>
          </a:stretch>
        </p:blipFill>
        <p:spPr>
          <a:xfrm>
            <a:off x="6858001" y="2109565"/>
            <a:ext cx="5334000" cy="3151926"/>
          </a:xfrm>
          <a:prstGeom prst="rect">
            <a:avLst/>
          </a:prstGeom>
        </p:spPr>
      </p:pic>
    </p:spTree>
    <p:extLst>
      <p:ext uri="{BB962C8B-B14F-4D97-AF65-F5344CB8AC3E}">
        <p14:creationId xmlns:p14="http://schemas.microsoft.com/office/powerpoint/2010/main" val="23479940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POSICIÓN DE ARTILLERÍA</a:t>
            </a:r>
          </a:p>
        </p:txBody>
      </p:sp>
      <p:sp>
        <p:nvSpPr>
          <p:cNvPr id="9" name="CuadroTexto 8">
            <a:extLst>
              <a:ext uri="{FF2B5EF4-FFF2-40B4-BE49-F238E27FC236}">
                <a16:creationId xmlns:a16="http://schemas.microsoft.com/office/drawing/2014/main" id="{BB286436-946A-45D5-0164-50B055DE166A}"/>
              </a:ext>
            </a:extLst>
          </p:cNvPr>
          <p:cNvSpPr txBox="1"/>
          <p:nvPr/>
        </p:nvSpPr>
        <p:spPr>
          <a:xfrm>
            <a:off x="7321154" y="2864183"/>
            <a:ext cx="3483770" cy="369332"/>
          </a:xfrm>
          <a:prstGeom prst="rect">
            <a:avLst/>
          </a:prstGeom>
          <a:solidFill>
            <a:schemeClr val="bg1"/>
          </a:solidFill>
        </p:spPr>
        <p:txBody>
          <a:bodyPr wrap="square" rtlCol="0">
            <a:spAutoFit/>
          </a:bodyPr>
          <a:lstStyle/>
          <a:p>
            <a:pPr algn="ctr"/>
            <a:endParaRPr lang="es-ES_tradnl" dirty="0"/>
          </a:p>
        </p:txBody>
      </p:sp>
      <p:sp>
        <p:nvSpPr>
          <p:cNvPr id="10" name="CuadroTexto 9">
            <a:extLst>
              <a:ext uri="{FF2B5EF4-FFF2-40B4-BE49-F238E27FC236}">
                <a16:creationId xmlns:a16="http://schemas.microsoft.com/office/drawing/2014/main" id="{88D71D27-CF85-1729-8B0C-B5AE75D4D1C5}"/>
              </a:ext>
            </a:extLst>
          </p:cNvPr>
          <p:cNvSpPr txBox="1"/>
          <p:nvPr/>
        </p:nvSpPr>
        <p:spPr>
          <a:xfrm>
            <a:off x="3002756" y="2925909"/>
            <a:ext cx="2714624" cy="369332"/>
          </a:xfrm>
          <a:prstGeom prst="rect">
            <a:avLst/>
          </a:prstGeom>
          <a:solidFill>
            <a:schemeClr val="bg1"/>
          </a:solidFill>
        </p:spPr>
        <p:txBody>
          <a:bodyPr wrap="square" rtlCol="0">
            <a:spAutoFit/>
          </a:bodyPr>
          <a:lstStyle/>
          <a:p>
            <a:pPr algn="ctr"/>
            <a:endParaRPr lang="es-ES_tradnl" dirty="0"/>
          </a:p>
        </p:txBody>
      </p:sp>
      <p:sp>
        <p:nvSpPr>
          <p:cNvPr id="3" name="CuadroTexto 2">
            <a:extLst>
              <a:ext uri="{FF2B5EF4-FFF2-40B4-BE49-F238E27FC236}">
                <a16:creationId xmlns:a16="http://schemas.microsoft.com/office/drawing/2014/main" id="{B018352F-A5C4-9717-B552-036EB9C7017D}"/>
              </a:ext>
            </a:extLst>
          </p:cNvPr>
          <p:cNvSpPr txBox="1"/>
          <p:nvPr/>
        </p:nvSpPr>
        <p:spPr>
          <a:xfrm>
            <a:off x="5869780" y="5076825"/>
            <a:ext cx="3483770" cy="369332"/>
          </a:xfrm>
          <a:prstGeom prst="rect">
            <a:avLst/>
          </a:prstGeom>
          <a:solidFill>
            <a:schemeClr val="bg1"/>
          </a:solidFill>
        </p:spPr>
        <p:txBody>
          <a:bodyPr wrap="square" rtlCol="0">
            <a:spAutoFit/>
          </a:bodyPr>
          <a:lstStyle/>
          <a:p>
            <a:pPr algn="ctr"/>
            <a:endParaRPr lang="es-ES_tradnl" dirty="0"/>
          </a:p>
        </p:txBody>
      </p:sp>
      <p:pic>
        <p:nvPicPr>
          <p:cNvPr id="5" name="Imagen 4">
            <a:extLst>
              <a:ext uri="{FF2B5EF4-FFF2-40B4-BE49-F238E27FC236}">
                <a16:creationId xmlns:a16="http://schemas.microsoft.com/office/drawing/2014/main" id="{11177163-4C37-5E02-9E47-369632B5FC7A}"/>
              </a:ext>
            </a:extLst>
          </p:cNvPr>
          <p:cNvPicPr>
            <a:picLocks noChangeAspect="1"/>
          </p:cNvPicPr>
          <p:nvPr/>
        </p:nvPicPr>
        <p:blipFill>
          <a:blip r:embed="rId2"/>
          <a:stretch>
            <a:fillRect/>
          </a:stretch>
        </p:blipFill>
        <p:spPr>
          <a:xfrm>
            <a:off x="1345534" y="2016918"/>
            <a:ext cx="8743692" cy="3429239"/>
          </a:xfrm>
          <a:prstGeom prst="rect">
            <a:avLst/>
          </a:prstGeom>
        </p:spPr>
      </p:pic>
    </p:spTree>
    <p:extLst>
      <p:ext uri="{BB962C8B-B14F-4D97-AF65-F5344CB8AC3E}">
        <p14:creationId xmlns:p14="http://schemas.microsoft.com/office/powerpoint/2010/main" val="27532631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NAI / TAI</a:t>
            </a:r>
          </a:p>
        </p:txBody>
      </p:sp>
      <p:sp>
        <p:nvSpPr>
          <p:cNvPr id="9" name="CuadroTexto 8">
            <a:extLst>
              <a:ext uri="{FF2B5EF4-FFF2-40B4-BE49-F238E27FC236}">
                <a16:creationId xmlns:a16="http://schemas.microsoft.com/office/drawing/2014/main" id="{BB286436-946A-45D5-0164-50B055DE166A}"/>
              </a:ext>
            </a:extLst>
          </p:cNvPr>
          <p:cNvSpPr txBox="1"/>
          <p:nvPr/>
        </p:nvSpPr>
        <p:spPr>
          <a:xfrm>
            <a:off x="7321154" y="2864183"/>
            <a:ext cx="3483770" cy="369332"/>
          </a:xfrm>
          <a:prstGeom prst="rect">
            <a:avLst/>
          </a:prstGeom>
          <a:solidFill>
            <a:schemeClr val="bg1"/>
          </a:solidFill>
        </p:spPr>
        <p:txBody>
          <a:bodyPr wrap="square" rtlCol="0">
            <a:spAutoFit/>
          </a:bodyPr>
          <a:lstStyle/>
          <a:p>
            <a:pPr algn="ctr"/>
            <a:endParaRPr lang="es-ES_tradnl" dirty="0"/>
          </a:p>
        </p:txBody>
      </p:sp>
      <p:sp>
        <p:nvSpPr>
          <p:cNvPr id="10" name="CuadroTexto 9">
            <a:extLst>
              <a:ext uri="{FF2B5EF4-FFF2-40B4-BE49-F238E27FC236}">
                <a16:creationId xmlns:a16="http://schemas.microsoft.com/office/drawing/2014/main" id="{88D71D27-CF85-1729-8B0C-B5AE75D4D1C5}"/>
              </a:ext>
            </a:extLst>
          </p:cNvPr>
          <p:cNvSpPr txBox="1"/>
          <p:nvPr/>
        </p:nvSpPr>
        <p:spPr>
          <a:xfrm>
            <a:off x="3002756" y="2925909"/>
            <a:ext cx="2714624" cy="369332"/>
          </a:xfrm>
          <a:prstGeom prst="rect">
            <a:avLst/>
          </a:prstGeom>
          <a:solidFill>
            <a:schemeClr val="bg1"/>
          </a:solidFill>
        </p:spPr>
        <p:txBody>
          <a:bodyPr wrap="square" rtlCol="0">
            <a:spAutoFit/>
          </a:bodyPr>
          <a:lstStyle/>
          <a:p>
            <a:pPr algn="ctr"/>
            <a:endParaRPr lang="es-ES_tradnl" dirty="0"/>
          </a:p>
        </p:txBody>
      </p:sp>
      <p:sp>
        <p:nvSpPr>
          <p:cNvPr id="3" name="CuadroTexto 2">
            <a:extLst>
              <a:ext uri="{FF2B5EF4-FFF2-40B4-BE49-F238E27FC236}">
                <a16:creationId xmlns:a16="http://schemas.microsoft.com/office/drawing/2014/main" id="{B018352F-A5C4-9717-B552-036EB9C7017D}"/>
              </a:ext>
            </a:extLst>
          </p:cNvPr>
          <p:cNvSpPr txBox="1"/>
          <p:nvPr/>
        </p:nvSpPr>
        <p:spPr>
          <a:xfrm>
            <a:off x="5869780" y="5076825"/>
            <a:ext cx="3483770" cy="369332"/>
          </a:xfrm>
          <a:prstGeom prst="rect">
            <a:avLst/>
          </a:prstGeom>
          <a:solidFill>
            <a:schemeClr val="bg1"/>
          </a:solidFill>
        </p:spPr>
        <p:txBody>
          <a:bodyPr wrap="square" rtlCol="0">
            <a:spAutoFit/>
          </a:bodyPr>
          <a:lstStyle/>
          <a:p>
            <a:pPr algn="ctr"/>
            <a:endParaRPr lang="es-ES_tradnl" dirty="0"/>
          </a:p>
        </p:txBody>
      </p:sp>
      <p:pic>
        <p:nvPicPr>
          <p:cNvPr id="5" name="Imagen 4">
            <a:extLst>
              <a:ext uri="{FF2B5EF4-FFF2-40B4-BE49-F238E27FC236}">
                <a16:creationId xmlns:a16="http://schemas.microsoft.com/office/drawing/2014/main" id="{8F5F0389-6762-D418-B5D3-8E0B44DD569D}"/>
              </a:ext>
            </a:extLst>
          </p:cNvPr>
          <p:cNvPicPr>
            <a:picLocks noChangeAspect="1"/>
          </p:cNvPicPr>
          <p:nvPr/>
        </p:nvPicPr>
        <p:blipFill>
          <a:blip r:embed="rId2"/>
          <a:stretch>
            <a:fillRect/>
          </a:stretch>
        </p:blipFill>
        <p:spPr>
          <a:xfrm>
            <a:off x="868360" y="1411843"/>
            <a:ext cx="10455277" cy="4288109"/>
          </a:xfrm>
          <a:prstGeom prst="rect">
            <a:avLst/>
          </a:prstGeom>
        </p:spPr>
      </p:pic>
    </p:spTree>
    <p:extLst>
      <p:ext uri="{BB962C8B-B14F-4D97-AF65-F5344CB8AC3E}">
        <p14:creationId xmlns:p14="http://schemas.microsoft.com/office/powerpoint/2010/main" val="9481536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LINEAS DE FASE </a:t>
            </a:r>
          </a:p>
        </p:txBody>
      </p:sp>
      <p:sp>
        <p:nvSpPr>
          <p:cNvPr id="9" name="CuadroTexto 8">
            <a:extLst>
              <a:ext uri="{FF2B5EF4-FFF2-40B4-BE49-F238E27FC236}">
                <a16:creationId xmlns:a16="http://schemas.microsoft.com/office/drawing/2014/main" id="{BB286436-946A-45D5-0164-50B055DE166A}"/>
              </a:ext>
            </a:extLst>
          </p:cNvPr>
          <p:cNvSpPr txBox="1"/>
          <p:nvPr/>
        </p:nvSpPr>
        <p:spPr>
          <a:xfrm>
            <a:off x="7321154" y="2864183"/>
            <a:ext cx="3483770" cy="369332"/>
          </a:xfrm>
          <a:prstGeom prst="rect">
            <a:avLst/>
          </a:prstGeom>
          <a:solidFill>
            <a:schemeClr val="bg1"/>
          </a:solidFill>
        </p:spPr>
        <p:txBody>
          <a:bodyPr wrap="square" rtlCol="0">
            <a:spAutoFit/>
          </a:bodyPr>
          <a:lstStyle/>
          <a:p>
            <a:pPr algn="ctr"/>
            <a:endParaRPr lang="es-ES_tradnl" dirty="0"/>
          </a:p>
        </p:txBody>
      </p:sp>
      <p:sp>
        <p:nvSpPr>
          <p:cNvPr id="10" name="CuadroTexto 9">
            <a:extLst>
              <a:ext uri="{FF2B5EF4-FFF2-40B4-BE49-F238E27FC236}">
                <a16:creationId xmlns:a16="http://schemas.microsoft.com/office/drawing/2014/main" id="{88D71D27-CF85-1729-8B0C-B5AE75D4D1C5}"/>
              </a:ext>
            </a:extLst>
          </p:cNvPr>
          <p:cNvSpPr txBox="1"/>
          <p:nvPr/>
        </p:nvSpPr>
        <p:spPr>
          <a:xfrm>
            <a:off x="3002756" y="2925909"/>
            <a:ext cx="2714624" cy="369332"/>
          </a:xfrm>
          <a:prstGeom prst="rect">
            <a:avLst/>
          </a:prstGeom>
          <a:solidFill>
            <a:schemeClr val="bg1"/>
          </a:solidFill>
        </p:spPr>
        <p:txBody>
          <a:bodyPr wrap="square" rtlCol="0">
            <a:spAutoFit/>
          </a:bodyPr>
          <a:lstStyle/>
          <a:p>
            <a:pPr algn="ctr"/>
            <a:endParaRPr lang="es-ES_tradnl" dirty="0"/>
          </a:p>
        </p:txBody>
      </p:sp>
      <p:sp>
        <p:nvSpPr>
          <p:cNvPr id="3" name="CuadroTexto 2">
            <a:extLst>
              <a:ext uri="{FF2B5EF4-FFF2-40B4-BE49-F238E27FC236}">
                <a16:creationId xmlns:a16="http://schemas.microsoft.com/office/drawing/2014/main" id="{B018352F-A5C4-9717-B552-036EB9C7017D}"/>
              </a:ext>
            </a:extLst>
          </p:cNvPr>
          <p:cNvSpPr txBox="1"/>
          <p:nvPr/>
        </p:nvSpPr>
        <p:spPr>
          <a:xfrm>
            <a:off x="5869780" y="5076825"/>
            <a:ext cx="3483770" cy="369332"/>
          </a:xfrm>
          <a:prstGeom prst="rect">
            <a:avLst/>
          </a:prstGeom>
          <a:solidFill>
            <a:schemeClr val="bg1"/>
          </a:solidFill>
        </p:spPr>
        <p:txBody>
          <a:bodyPr wrap="square" rtlCol="0">
            <a:spAutoFit/>
          </a:bodyPr>
          <a:lstStyle/>
          <a:p>
            <a:pPr algn="ctr"/>
            <a:endParaRPr lang="es-ES_tradnl" dirty="0"/>
          </a:p>
        </p:txBody>
      </p:sp>
      <p:pic>
        <p:nvPicPr>
          <p:cNvPr id="8" name="Imagen 7">
            <a:extLst>
              <a:ext uri="{FF2B5EF4-FFF2-40B4-BE49-F238E27FC236}">
                <a16:creationId xmlns:a16="http://schemas.microsoft.com/office/drawing/2014/main" id="{46E2893A-0155-7800-5330-2FA905642FF8}"/>
              </a:ext>
            </a:extLst>
          </p:cNvPr>
          <p:cNvPicPr>
            <a:picLocks noChangeAspect="1"/>
          </p:cNvPicPr>
          <p:nvPr/>
        </p:nvPicPr>
        <p:blipFill>
          <a:blip r:embed="rId2"/>
          <a:stretch>
            <a:fillRect/>
          </a:stretch>
        </p:blipFill>
        <p:spPr>
          <a:xfrm>
            <a:off x="3964471" y="578541"/>
            <a:ext cx="8227529" cy="5968438"/>
          </a:xfrm>
          <a:prstGeom prst="rect">
            <a:avLst/>
          </a:prstGeom>
        </p:spPr>
      </p:pic>
      <p:sp>
        <p:nvSpPr>
          <p:cNvPr id="4" name="CuadroTexto 3">
            <a:extLst>
              <a:ext uri="{FF2B5EF4-FFF2-40B4-BE49-F238E27FC236}">
                <a16:creationId xmlns:a16="http://schemas.microsoft.com/office/drawing/2014/main" id="{FF7020B6-3723-CB5E-783A-5419357DA25A}"/>
              </a:ext>
            </a:extLst>
          </p:cNvPr>
          <p:cNvSpPr txBox="1"/>
          <p:nvPr/>
        </p:nvSpPr>
        <p:spPr>
          <a:xfrm>
            <a:off x="951982" y="2408598"/>
            <a:ext cx="3483770" cy="2308324"/>
          </a:xfrm>
          <a:prstGeom prst="rect">
            <a:avLst/>
          </a:prstGeom>
          <a:noFill/>
        </p:spPr>
        <p:txBody>
          <a:bodyPr wrap="square" rtlCol="0">
            <a:spAutoFit/>
          </a:bodyPr>
          <a:lstStyle/>
          <a:p>
            <a:r>
              <a:rPr lang="es-ES_tradnl" dirty="0"/>
              <a:t>AA</a:t>
            </a:r>
          </a:p>
          <a:p>
            <a:r>
              <a:rPr lang="es-ES_tradnl" dirty="0"/>
              <a:t>ATK POS</a:t>
            </a:r>
          </a:p>
          <a:p>
            <a:r>
              <a:rPr lang="es-ES_tradnl" dirty="0"/>
              <a:t>LD</a:t>
            </a:r>
          </a:p>
          <a:p>
            <a:r>
              <a:rPr lang="es-ES_tradnl" dirty="0"/>
              <a:t>Líneas de fase</a:t>
            </a:r>
          </a:p>
          <a:p>
            <a:r>
              <a:rPr lang="es-ES_tradnl" dirty="0"/>
              <a:t>LOA</a:t>
            </a:r>
          </a:p>
          <a:p>
            <a:r>
              <a:rPr lang="es-ES_tradnl" dirty="0"/>
              <a:t>Línea de avance</a:t>
            </a:r>
          </a:p>
          <a:p>
            <a:r>
              <a:rPr lang="es-ES_tradnl" dirty="0"/>
              <a:t>Eje de avance </a:t>
            </a:r>
          </a:p>
          <a:p>
            <a:r>
              <a:rPr lang="es-ES_tradnl" dirty="0"/>
              <a:t>Límite izquierdo y derecho</a:t>
            </a:r>
          </a:p>
        </p:txBody>
      </p:sp>
    </p:spTree>
    <p:extLst>
      <p:ext uri="{BB962C8B-B14F-4D97-AF65-F5344CB8AC3E}">
        <p14:creationId xmlns:p14="http://schemas.microsoft.com/office/powerpoint/2010/main" val="39866559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OBSTACULOS</a:t>
            </a:r>
          </a:p>
        </p:txBody>
      </p:sp>
      <p:sp>
        <p:nvSpPr>
          <p:cNvPr id="9" name="CuadroTexto 8">
            <a:extLst>
              <a:ext uri="{FF2B5EF4-FFF2-40B4-BE49-F238E27FC236}">
                <a16:creationId xmlns:a16="http://schemas.microsoft.com/office/drawing/2014/main" id="{BB286436-946A-45D5-0164-50B055DE166A}"/>
              </a:ext>
            </a:extLst>
          </p:cNvPr>
          <p:cNvSpPr txBox="1"/>
          <p:nvPr/>
        </p:nvSpPr>
        <p:spPr>
          <a:xfrm>
            <a:off x="7321154" y="2864183"/>
            <a:ext cx="3483770" cy="369332"/>
          </a:xfrm>
          <a:prstGeom prst="rect">
            <a:avLst/>
          </a:prstGeom>
          <a:solidFill>
            <a:schemeClr val="bg1"/>
          </a:solidFill>
        </p:spPr>
        <p:txBody>
          <a:bodyPr wrap="square" rtlCol="0">
            <a:spAutoFit/>
          </a:bodyPr>
          <a:lstStyle/>
          <a:p>
            <a:pPr algn="ctr"/>
            <a:endParaRPr lang="es-ES_tradnl" dirty="0"/>
          </a:p>
        </p:txBody>
      </p:sp>
      <p:sp>
        <p:nvSpPr>
          <p:cNvPr id="10" name="CuadroTexto 9">
            <a:extLst>
              <a:ext uri="{FF2B5EF4-FFF2-40B4-BE49-F238E27FC236}">
                <a16:creationId xmlns:a16="http://schemas.microsoft.com/office/drawing/2014/main" id="{88D71D27-CF85-1729-8B0C-B5AE75D4D1C5}"/>
              </a:ext>
            </a:extLst>
          </p:cNvPr>
          <p:cNvSpPr txBox="1"/>
          <p:nvPr/>
        </p:nvSpPr>
        <p:spPr>
          <a:xfrm>
            <a:off x="3002756" y="2925909"/>
            <a:ext cx="2714624" cy="369332"/>
          </a:xfrm>
          <a:prstGeom prst="rect">
            <a:avLst/>
          </a:prstGeom>
          <a:solidFill>
            <a:schemeClr val="bg1"/>
          </a:solidFill>
        </p:spPr>
        <p:txBody>
          <a:bodyPr wrap="square" rtlCol="0">
            <a:spAutoFit/>
          </a:bodyPr>
          <a:lstStyle/>
          <a:p>
            <a:pPr algn="ctr"/>
            <a:endParaRPr lang="es-ES_tradnl" dirty="0"/>
          </a:p>
        </p:txBody>
      </p:sp>
      <p:sp>
        <p:nvSpPr>
          <p:cNvPr id="3" name="CuadroTexto 2">
            <a:extLst>
              <a:ext uri="{FF2B5EF4-FFF2-40B4-BE49-F238E27FC236}">
                <a16:creationId xmlns:a16="http://schemas.microsoft.com/office/drawing/2014/main" id="{B018352F-A5C4-9717-B552-036EB9C7017D}"/>
              </a:ext>
            </a:extLst>
          </p:cNvPr>
          <p:cNvSpPr txBox="1"/>
          <p:nvPr/>
        </p:nvSpPr>
        <p:spPr>
          <a:xfrm>
            <a:off x="5869780" y="5076825"/>
            <a:ext cx="3483770" cy="369332"/>
          </a:xfrm>
          <a:prstGeom prst="rect">
            <a:avLst/>
          </a:prstGeom>
          <a:solidFill>
            <a:schemeClr val="bg1"/>
          </a:solidFill>
        </p:spPr>
        <p:txBody>
          <a:bodyPr wrap="square" rtlCol="0">
            <a:spAutoFit/>
          </a:bodyPr>
          <a:lstStyle/>
          <a:p>
            <a:pPr algn="ctr"/>
            <a:endParaRPr lang="es-ES_tradnl" dirty="0"/>
          </a:p>
        </p:txBody>
      </p:sp>
      <p:pic>
        <p:nvPicPr>
          <p:cNvPr id="7" name="Imagen 6">
            <a:extLst>
              <a:ext uri="{FF2B5EF4-FFF2-40B4-BE49-F238E27FC236}">
                <a16:creationId xmlns:a16="http://schemas.microsoft.com/office/drawing/2014/main" id="{90BAFAD7-08DE-D155-469D-986E3F4F47F9}"/>
              </a:ext>
            </a:extLst>
          </p:cNvPr>
          <p:cNvPicPr>
            <a:picLocks noChangeAspect="1"/>
          </p:cNvPicPr>
          <p:nvPr/>
        </p:nvPicPr>
        <p:blipFill>
          <a:blip r:embed="rId2"/>
          <a:stretch>
            <a:fillRect/>
          </a:stretch>
        </p:blipFill>
        <p:spPr>
          <a:xfrm>
            <a:off x="235003" y="1419887"/>
            <a:ext cx="6845629" cy="1690688"/>
          </a:xfrm>
          <a:prstGeom prst="rect">
            <a:avLst/>
          </a:prstGeom>
        </p:spPr>
      </p:pic>
      <p:pic>
        <p:nvPicPr>
          <p:cNvPr id="3074" name="Picture 2" descr="FM 5-7-30 Chptr 4 Defensive Operations">
            <a:extLst>
              <a:ext uri="{FF2B5EF4-FFF2-40B4-BE49-F238E27FC236}">
                <a16:creationId xmlns:a16="http://schemas.microsoft.com/office/drawing/2014/main" id="{2EE75E5C-8E4A-5876-3092-C3ADC28AD9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9367" y="1402728"/>
            <a:ext cx="5042633" cy="4357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26191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OBSTACULOS</a:t>
            </a:r>
          </a:p>
        </p:txBody>
      </p:sp>
      <p:sp>
        <p:nvSpPr>
          <p:cNvPr id="9" name="CuadroTexto 8">
            <a:extLst>
              <a:ext uri="{FF2B5EF4-FFF2-40B4-BE49-F238E27FC236}">
                <a16:creationId xmlns:a16="http://schemas.microsoft.com/office/drawing/2014/main" id="{BB286436-946A-45D5-0164-50B055DE166A}"/>
              </a:ext>
            </a:extLst>
          </p:cNvPr>
          <p:cNvSpPr txBox="1"/>
          <p:nvPr/>
        </p:nvSpPr>
        <p:spPr>
          <a:xfrm>
            <a:off x="7321154" y="2864183"/>
            <a:ext cx="3483770" cy="369332"/>
          </a:xfrm>
          <a:prstGeom prst="rect">
            <a:avLst/>
          </a:prstGeom>
          <a:solidFill>
            <a:schemeClr val="bg1"/>
          </a:solidFill>
        </p:spPr>
        <p:txBody>
          <a:bodyPr wrap="square" rtlCol="0">
            <a:spAutoFit/>
          </a:bodyPr>
          <a:lstStyle/>
          <a:p>
            <a:pPr algn="ctr"/>
            <a:endParaRPr lang="es-ES_tradnl" dirty="0"/>
          </a:p>
        </p:txBody>
      </p:sp>
      <p:sp>
        <p:nvSpPr>
          <p:cNvPr id="10" name="CuadroTexto 9">
            <a:extLst>
              <a:ext uri="{FF2B5EF4-FFF2-40B4-BE49-F238E27FC236}">
                <a16:creationId xmlns:a16="http://schemas.microsoft.com/office/drawing/2014/main" id="{88D71D27-CF85-1729-8B0C-B5AE75D4D1C5}"/>
              </a:ext>
            </a:extLst>
          </p:cNvPr>
          <p:cNvSpPr txBox="1"/>
          <p:nvPr/>
        </p:nvSpPr>
        <p:spPr>
          <a:xfrm>
            <a:off x="3002756" y="2925909"/>
            <a:ext cx="2714624" cy="369332"/>
          </a:xfrm>
          <a:prstGeom prst="rect">
            <a:avLst/>
          </a:prstGeom>
          <a:solidFill>
            <a:schemeClr val="bg1"/>
          </a:solidFill>
        </p:spPr>
        <p:txBody>
          <a:bodyPr wrap="square" rtlCol="0">
            <a:spAutoFit/>
          </a:bodyPr>
          <a:lstStyle/>
          <a:p>
            <a:pPr algn="ctr"/>
            <a:endParaRPr lang="es-ES_tradnl" dirty="0"/>
          </a:p>
        </p:txBody>
      </p:sp>
      <p:sp>
        <p:nvSpPr>
          <p:cNvPr id="3" name="CuadroTexto 2">
            <a:extLst>
              <a:ext uri="{FF2B5EF4-FFF2-40B4-BE49-F238E27FC236}">
                <a16:creationId xmlns:a16="http://schemas.microsoft.com/office/drawing/2014/main" id="{B018352F-A5C4-9717-B552-036EB9C7017D}"/>
              </a:ext>
            </a:extLst>
          </p:cNvPr>
          <p:cNvSpPr txBox="1"/>
          <p:nvPr/>
        </p:nvSpPr>
        <p:spPr>
          <a:xfrm>
            <a:off x="5869780" y="5076825"/>
            <a:ext cx="3483770" cy="369332"/>
          </a:xfrm>
          <a:prstGeom prst="rect">
            <a:avLst/>
          </a:prstGeom>
          <a:solidFill>
            <a:schemeClr val="bg1"/>
          </a:solidFill>
        </p:spPr>
        <p:txBody>
          <a:bodyPr wrap="square" rtlCol="0">
            <a:spAutoFit/>
          </a:bodyPr>
          <a:lstStyle/>
          <a:p>
            <a:pPr algn="ctr"/>
            <a:endParaRPr lang="es-ES_tradnl" dirty="0"/>
          </a:p>
        </p:txBody>
      </p:sp>
      <p:pic>
        <p:nvPicPr>
          <p:cNvPr id="5122" name="Picture 2" descr="FM 5-102: Countermobility - Chptr 4 Obstacle Plans">
            <a:extLst>
              <a:ext uri="{FF2B5EF4-FFF2-40B4-BE49-F238E27FC236}">
                <a16:creationId xmlns:a16="http://schemas.microsoft.com/office/drawing/2014/main" id="{94BB7877-C608-BF16-8CEE-A761612512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003" y="1033463"/>
            <a:ext cx="6686549" cy="5595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3091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RFL/RFA/NFA/FFA (BCL; CFL, OTRAS)</a:t>
            </a:r>
          </a:p>
        </p:txBody>
      </p:sp>
      <p:sp>
        <p:nvSpPr>
          <p:cNvPr id="9" name="CuadroTexto 8">
            <a:extLst>
              <a:ext uri="{FF2B5EF4-FFF2-40B4-BE49-F238E27FC236}">
                <a16:creationId xmlns:a16="http://schemas.microsoft.com/office/drawing/2014/main" id="{BB286436-946A-45D5-0164-50B055DE166A}"/>
              </a:ext>
            </a:extLst>
          </p:cNvPr>
          <p:cNvSpPr txBox="1"/>
          <p:nvPr/>
        </p:nvSpPr>
        <p:spPr>
          <a:xfrm>
            <a:off x="7321154" y="2864183"/>
            <a:ext cx="3483770" cy="369332"/>
          </a:xfrm>
          <a:prstGeom prst="rect">
            <a:avLst/>
          </a:prstGeom>
          <a:solidFill>
            <a:schemeClr val="bg1"/>
          </a:solidFill>
        </p:spPr>
        <p:txBody>
          <a:bodyPr wrap="square" rtlCol="0">
            <a:spAutoFit/>
          </a:bodyPr>
          <a:lstStyle/>
          <a:p>
            <a:pPr algn="ctr"/>
            <a:endParaRPr lang="es-ES_tradnl" dirty="0"/>
          </a:p>
        </p:txBody>
      </p:sp>
      <p:sp>
        <p:nvSpPr>
          <p:cNvPr id="10" name="CuadroTexto 9">
            <a:extLst>
              <a:ext uri="{FF2B5EF4-FFF2-40B4-BE49-F238E27FC236}">
                <a16:creationId xmlns:a16="http://schemas.microsoft.com/office/drawing/2014/main" id="{88D71D27-CF85-1729-8B0C-B5AE75D4D1C5}"/>
              </a:ext>
            </a:extLst>
          </p:cNvPr>
          <p:cNvSpPr txBox="1"/>
          <p:nvPr/>
        </p:nvSpPr>
        <p:spPr>
          <a:xfrm>
            <a:off x="3002756" y="2925909"/>
            <a:ext cx="2714624" cy="369332"/>
          </a:xfrm>
          <a:prstGeom prst="rect">
            <a:avLst/>
          </a:prstGeom>
          <a:solidFill>
            <a:schemeClr val="bg1"/>
          </a:solidFill>
        </p:spPr>
        <p:txBody>
          <a:bodyPr wrap="square" rtlCol="0">
            <a:spAutoFit/>
          </a:bodyPr>
          <a:lstStyle/>
          <a:p>
            <a:pPr algn="ctr"/>
            <a:endParaRPr lang="es-ES_tradnl" dirty="0"/>
          </a:p>
        </p:txBody>
      </p:sp>
      <p:sp>
        <p:nvSpPr>
          <p:cNvPr id="3" name="CuadroTexto 2">
            <a:extLst>
              <a:ext uri="{FF2B5EF4-FFF2-40B4-BE49-F238E27FC236}">
                <a16:creationId xmlns:a16="http://schemas.microsoft.com/office/drawing/2014/main" id="{B018352F-A5C4-9717-B552-036EB9C7017D}"/>
              </a:ext>
            </a:extLst>
          </p:cNvPr>
          <p:cNvSpPr txBox="1"/>
          <p:nvPr/>
        </p:nvSpPr>
        <p:spPr>
          <a:xfrm>
            <a:off x="5869780" y="5076825"/>
            <a:ext cx="3483770" cy="369332"/>
          </a:xfrm>
          <a:prstGeom prst="rect">
            <a:avLst/>
          </a:prstGeom>
          <a:solidFill>
            <a:schemeClr val="bg1"/>
          </a:solidFill>
        </p:spPr>
        <p:txBody>
          <a:bodyPr wrap="square" rtlCol="0">
            <a:spAutoFit/>
          </a:bodyPr>
          <a:lstStyle/>
          <a:p>
            <a:pPr algn="ctr"/>
            <a:endParaRPr lang="es-ES_tradnl" dirty="0"/>
          </a:p>
        </p:txBody>
      </p:sp>
      <p:pic>
        <p:nvPicPr>
          <p:cNvPr id="6" name="Imagen 5">
            <a:extLst>
              <a:ext uri="{FF2B5EF4-FFF2-40B4-BE49-F238E27FC236}">
                <a16:creationId xmlns:a16="http://schemas.microsoft.com/office/drawing/2014/main" id="{10660BA6-7741-B37A-5DA2-FAFBA382BB86}"/>
              </a:ext>
            </a:extLst>
          </p:cNvPr>
          <p:cNvPicPr>
            <a:picLocks noChangeAspect="1"/>
          </p:cNvPicPr>
          <p:nvPr/>
        </p:nvPicPr>
        <p:blipFill>
          <a:blip r:embed="rId2"/>
          <a:stretch>
            <a:fillRect/>
          </a:stretch>
        </p:blipFill>
        <p:spPr>
          <a:xfrm>
            <a:off x="0" y="1530274"/>
            <a:ext cx="5141860" cy="2214564"/>
          </a:xfrm>
          <a:prstGeom prst="rect">
            <a:avLst/>
          </a:prstGeom>
        </p:spPr>
      </p:pic>
      <p:pic>
        <p:nvPicPr>
          <p:cNvPr id="8" name="Imagen 7">
            <a:extLst>
              <a:ext uri="{FF2B5EF4-FFF2-40B4-BE49-F238E27FC236}">
                <a16:creationId xmlns:a16="http://schemas.microsoft.com/office/drawing/2014/main" id="{6355FD1A-9BFF-CC66-7BE7-A6DDAE00062D}"/>
              </a:ext>
            </a:extLst>
          </p:cNvPr>
          <p:cNvPicPr>
            <a:picLocks noChangeAspect="1"/>
          </p:cNvPicPr>
          <p:nvPr/>
        </p:nvPicPr>
        <p:blipFill>
          <a:blip r:embed="rId3"/>
          <a:stretch>
            <a:fillRect/>
          </a:stretch>
        </p:blipFill>
        <p:spPr>
          <a:xfrm>
            <a:off x="245992" y="3873239"/>
            <a:ext cx="4114076" cy="2438400"/>
          </a:xfrm>
          <a:prstGeom prst="rect">
            <a:avLst/>
          </a:prstGeom>
        </p:spPr>
      </p:pic>
      <p:pic>
        <p:nvPicPr>
          <p:cNvPr id="13" name="Imagen 12">
            <a:extLst>
              <a:ext uri="{FF2B5EF4-FFF2-40B4-BE49-F238E27FC236}">
                <a16:creationId xmlns:a16="http://schemas.microsoft.com/office/drawing/2014/main" id="{22ED0669-EEBC-A0CB-C614-9FEA28DB2C8B}"/>
              </a:ext>
            </a:extLst>
          </p:cNvPr>
          <p:cNvPicPr>
            <a:picLocks noChangeAspect="1"/>
          </p:cNvPicPr>
          <p:nvPr/>
        </p:nvPicPr>
        <p:blipFill>
          <a:blip r:embed="rId4"/>
          <a:stretch>
            <a:fillRect/>
          </a:stretch>
        </p:blipFill>
        <p:spPr>
          <a:xfrm>
            <a:off x="5210174" y="1510815"/>
            <a:ext cx="4305300" cy="2489200"/>
          </a:xfrm>
          <a:prstGeom prst="rect">
            <a:avLst/>
          </a:prstGeom>
        </p:spPr>
      </p:pic>
      <p:pic>
        <p:nvPicPr>
          <p:cNvPr id="15" name="Imagen 14">
            <a:extLst>
              <a:ext uri="{FF2B5EF4-FFF2-40B4-BE49-F238E27FC236}">
                <a16:creationId xmlns:a16="http://schemas.microsoft.com/office/drawing/2014/main" id="{654559BB-A1C8-CF4C-CD66-25A0B60C533A}"/>
              </a:ext>
            </a:extLst>
          </p:cNvPr>
          <p:cNvPicPr>
            <a:picLocks noChangeAspect="1"/>
          </p:cNvPicPr>
          <p:nvPr/>
        </p:nvPicPr>
        <p:blipFill>
          <a:blip r:embed="rId5"/>
          <a:stretch>
            <a:fillRect/>
          </a:stretch>
        </p:blipFill>
        <p:spPr>
          <a:xfrm>
            <a:off x="5557837" y="3974036"/>
            <a:ext cx="3758353" cy="2152313"/>
          </a:xfrm>
          <a:prstGeom prst="rect">
            <a:avLst/>
          </a:prstGeom>
        </p:spPr>
      </p:pic>
      <p:sp>
        <p:nvSpPr>
          <p:cNvPr id="4" name="Rectángulo 3">
            <a:extLst>
              <a:ext uri="{FF2B5EF4-FFF2-40B4-BE49-F238E27FC236}">
                <a16:creationId xmlns:a16="http://schemas.microsoft.com/office/drawing/2014/main" id="{2FAF1834-E055-7F69-77D3-676DFF468E46}"/>
              </a:ext>
            </a:extLst>
          </p:cNvPr>
          <p:cNvSpPr/>
          <p:nvPr/>
        </p:nvSpPr>
        <p:spPr>
          <a:xfrm>
            <a:off x="5717380" y="1510815"/>
            <a:ext cx="3366659" cy="248920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sp>
        <p:nvSpPr>
          <p:cNvPr id="5" name="Rectángulo 4">
            <a:extLst>
              <a:ext uri="{FF2B5EF4-FFF2-40B4-BE49-F238E27FC236}">
                <a16:creationId xmlns:a16="http://schemas.microsoft.com/office/drawing/2014/main" id="{E8D7184C-4E06-C056-B8BC-DB677802743C}"/>
              </a:ext>
            </a:extLst>
          </p:cNvPr>
          <p:cNvSpPr/>
          <p:nvPr/>
        </p:nvSpPr>
        <p:spPr>
          <a:xfrm>
            <a:off x="663820" y="3974036"/>
            <a:ext cx="3366659" cy="248920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spTree>
    <p:extLst>
      <p:ext uri="{BB962C8B-B14F-4D97-AF65-F5344CB8AC3E}">
        <p14:creationId xmlns:p14="http://schemas.microsoft.com/office/powerpoint/2010/main" val="1494999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0E91F5CA-B392-444C-88E3-BF5BAAEBDE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0459807F-B6FA-44D3-9A53-C55B6B5688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80681"/>
            <a:ext cx="12192000" cy="277731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1069323" y="5632386"/>
            <a:ext cx="9681882" cy="739880"/>
          </a:xfrm>
        </p:spPr>
        <p:txBody>
          <a:bodyPr vert="horz" lIns="91440" tIns="45720" rIns="91440" bIns="45720" rtlCol="0" anchor="b">
            <a:normAutofit fontScale="90000"/>
          </a:bodyPr>
          <a:lstStyle/>
          <a:p>
            <a:pPr algn="ctr"/>
            <a:r>
              <a:rPr lang="en-US" sz="2300" b="1" i="1" dirty="0">
                <a:solidFill>
                  <a:schemeClr val="tx1">
                    <a:lumMod val="85000"/>
                    <a:lumOff val="15000"/>
                  </a:schemeClr>
                </a:solidFill>
              </a:rPr>
              <a:t>OPERACIONES DEFENSIVAS: </a:t>
            </a:r>
            <a:br>
              <a:rPr lang="en-US" sz="2300" b="1" i="1" dirty="0">
                <a:solidFill>
                  <a:schemeClr val="tx1">
                    <a:lumMod val="85000"/>
                    <a:lumOff val="15000"/>
                  </a:schemeClr>
                </a:solidFill>
              </a:rPr>
            </a:br>
            <a:r>
              <a:rPr lang="en-US" sz="2300" b="1" i="1" dirty="0">
                <a:solidFill>
                  <a:schemeClr val="tx1">
                    <a:lumMod val="85000"/>
                    <a:lumOff val="15000"/>
                  </a:schemeClr>
                </a:solidFill>
              </a:rPr>
              <a:t>AGOTAR AL ENEMIGO-DERROTAR EL ATAQUE -GENERAR CONDICIONES</a:t>
            </a:r>
            <a:br>
              <a:rPr lang="en-US" sz="2300" b="1" i="1" dirty="0">
                <a:solidFill>
                  <a:schemeClr val="tx1">
                    <a:lumMod val="85000"/>
                    <a:lumOff val="15000"/>
                  </a:schemeClr>
                </a:solidFill>
              </a:rPr>
            </a:br>
            <a:r>
              <a:rPr lang="en-US" sz="2300" b="1" i="1" dirty="0" err="1">
                <a:solidFill>
                  <a:srgbClr val="FF0000"/>
                </a:solidFill>
              </a:rPr>
              <a:t>Interrumpir</a:t>
            </a:r>
            <a:r>
              <a:rPr lang="en-US" sz="2300" b="1" i="1" dirty="0">
                <a:solidFill>
                  <a:srgbClr val="FF0000"/>
                </a:solidFill>
              </a:rPr>
              <a:t>, </a:t>
            </a:r>
            <a:r>
              <a:rPr lang="en-US" sz="2300" b="1" i="1" dirty="0" err="1">
                <a:solidFill>
                  <a:srgbClr val="FF0000"/>
                </a:solidFill>
              </a:rPr>
              <a:t>Contener</a:t>
            </a:r>
            <a:r>
              <a:rPr lang="en-US" sz="2300" b="1" i="1" dirty="0">
                <a:solidFill>
                  <a:srgbClr val="FF0000"/>
                </a:solidFill>
              </a:rPr>
              <a:t>, contra </a:t>
            </a:r>
            <a:r>
              <a:rPr lang="en-US" sz="2300" b="1" i="1" dirty="0" err="1">
                <a:solidFill>
                  <a:srgbClr val="FF0000"/>
                </a:solidFill>
              </a:rPr>
              <a:t>atacar</a:t>
            </a:r>
            <a:r>
              <a:rPr lang="en-US" sz="2300" b="1" i="1" dirty="0">
                <a:solidFill>
                  <a:srgbClr val="FF0000"/>
                </a:solidFill>
              </a:rPr>
              <a:t> </a:t>
            </a:r>
          </a:p>
        </p:txBody>
      </p:sp>
      <p:pic>
        <p:nvPicPr>
          <p:cNvPr id="1028" name="Picture 4" descr="Make Defensive Operations Great Again - Modern War Institute">
            <a:extLst>
              <a:ext uri="{FF2B5EF4-FFF2-40B4-BE49-F238E27FC236}">
                <a16:creationId xmlns:a16="http://schemas.microsoft.com/office/drawing/2014/main" id="{F15407EC-BAB2-D79B-8291-932D343DF0D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018" b="2311"/>
          <a:stretch/>
        </p:blipFill>
        <p:spPr bwMode="auto">
          <a:xfrm>
            <a:off x="20" y="10"/>
            <a:ext cx="12191979" cy="5886523"/>
          </a:xfrm>
          <a:custGeom>
            <a:avLst/>
            <a:gdLst/>
            <a:ahLst/>
            <a:cxnLst/>
            <a:rect l="l" t="t" r="r" b="b"/>
            <a:pathLst>
              <a:path w="12191999" h="5886533">
                <a:moveTo>
                  <a:pt x="4721173" y="4907914"/>
                </a:moveTo>
                <a:lnTo>
                  <a:pt x="4722109" y="4908125"/>
                </a:lnTo>
                <a:cubicBezTo>
                  <a:pt x="4721143" y="4908767"/>
                  <a:pt x="4718263" y="4909373"/>
                  <a:pt x="4717199" y="4909396"/>
                </a:cubicBezTo>
                <a:close/>
                <a:moveTo>
                  <a:pt x="0" y="0"/>
                </a:moveTo>
                <a:lnTo>
                  <a:pt x="12191999" y="0"/>
                </a:lnTo>
                <a:lnTo>
                  <a:pt x="12191999" y="5751311"/>
                </a:lnTo>
                <a:lnTo>
                  <a:pt x="12140860" y="5770509"/>
                </a:lnTo>
                <a:cubicBezTo>
                  <a:pt x="12126656" y="5772723"/>
                  <a:pt x="12093589" y="5827925"/>
                  <a:pt x="12080161" y="5826358"/>
                </a:cubicBezTo>
                <a:cubicBezTo>
                  <a:pt x="11978188" y="5850511"/>
                  <a:pt x="11967361" y="5873564"/>
                  <a:pt x="11917885" y="5861578"/>
                </a:cubicBezTo>
                <a:cubicBezTo>
                  <a:pt x="11872779" y="5859863"/>
                  <a:pt x="11928861" y="5896778"/>
                  <a:pt x="11894610" y="5883738"/>
                </a:cubicBezTo>
                <a:cubicBezTo>
                  <a:pt x="11860359" y="5870698"/>
                  <a:pt x="11736091" y="5807232"/>
                  <a:pt x="11712379" y="5783337"/>
                </a:cubicBezTo>
                <a:cubicBezTo>
                  <a:pt x="11688667" y="5759442"/>
                  <a:pt x="11627912" y="5782933"/>
                  <a:pt x="11585366" y="5740371"/>
                </a:cubicBezTo>
                <a:lnTo>
                  <a:pt x="11516470" y="5663679"/>
                </a:lnTo>
                <a:cubicBezTo>
                  <a:pt x="11468274" y="5661847"/>
                  <a:pt x="11507335" y="5626593"/>
                  <a:pt x="11462692" y="5610127"/>
                </a:cubicBezTo>
                <a:cubicBezTo>
                  <a:pt x="11417567" y="5608500"/>
                  <a:pt x="11408021" y="5556613"/>
                  <a:pt x="11369712" y="5548654"/>
                </a:cubicBezTo>
                <a:cubicBezTo>
                  <a:pt x="11354317" y="5554704"/>
                  <a:pt x="11288328" y="5499810"/>
                  <a:pt x="11273969" y="5488986"/>
                </a:cubicBezTo>
                <a:cubicBezTo>
                  <a:pt x="11231913" y="5490378"/>
                  <a:pt x="11221973" y="5480544"/>
                  <a:pt x="11195084" y="5467967"/>
                </a:cubicBezTo>
                <a:cubicBezTo>
                  <a:pt x="11164086" y="5497749"/>
                  <a:pt x="11171649" y="5471790"/>
                  <a:pt x="11143408" y="5468614"/>
                </a:cubicBezTo>
                <a:cubicBezTo>
                  <a:pt x="11125906" y="5464975"/>
                  <a:pt x="11102603" y="5460835"/>
                  <a:pt x="11085935" y="5459365"/>
                </a:cubicBezTo>
                <a:cubicBezTo>
                  <a:pt x="11057493" y="5459661"/>
                  <a:pt x="11029906" y="5441496"/>
                  <a:pt x="11030953" y="5456484"/>
                </a:cubicBezTo>
                <a:cubicBezTo>
                  <a:pt x="11007784" y="5459001"/>
                  <a:pt x="10982005" y="5463178"/>
                  <a:pt x="10951060" y="5461240"/>
                </a:cubicBezTo>
                <a:cubicBezTo>
                  <a:pt x="10885365" y="5424406"/>
                  <a:pt x="10915288" y="5460968"/>
                  <a:pt x="10857721" y="5448157"/>
                </a:cubicBezTo>
                <a:cubicBezTo>
                  <a:pt x="10806646" y="5435790"/>
                  <a:pt x="10707075" y="5402712"/>
                  <a:pt x="10644616" y="5387039"/>
                </a:cubicBezTo>
                <a:cubicBezTo>
                  <a:pt x="10616446" y="5382224"/>
                  <a:pt x="10558603" y="5371613"/>
                  <a:pt x="10519277" y="5366793"/>
                </a:cubicBezTo>
                <a:cubicBezTo>
                  <a:pt x="10495461" y="5368312"/>
                  <a:pt x="10473830" y="5354868"/>
                  <a:pt x="10445981" y="5364735"/>
                </a:cubicBezTo>
                <a:cubicBezTo>
                  <a:pt x="10436536" y="5368773"/>
                  <a:pt x="10409281" y="5367966"/>
                  <a:pt x="10383865" y="5360888"/>
                </a:cubicBezTo>
                <a:cubicBezTo>
                  <a:pt x="10374827" y="5369095"/>
                  <a:pt x="10347864" y="5360432"/>
                  <a:pt x="10336852" y="5360277"/>
                </a:cubicBezTo>
                <a:cubicBezTo>
                  <a:pt x="10323586" y="5366987"/>
                  <a:pt x="10274741" y="5357921"/>
                  <a:pt x="10261098" y="5350526"/>
                </a:cubicBezTo>
                <a:lnTo>
                  <a:pt x="10126497" y="5339011"/>
                </a:lnTo>
                <a:lnTo>
                  <a:pt x="10082166" y="5336916"/>
                </a:lnTo>
                <a:cubicBezTo>
                  <a:pt x="10074567" y="5338985"/>
                  <a:pt x="10046860" y="5337657"/>
                  <a:pt x="10039237" y="5338580"/>
                </a:cubicBezTo>
                <a:cubicBezTo>
                  <a:pt x="9998458" y="5328479"/>
                  <a:pt x="9984394" y="5327989"/>
                  <a:pt x="9960016" y="5323065"/>
                </a:cubicBezTo>
                <a:cubicBezTo>
                  <a:pt x="9918980" y="5322923"/>
                  <a:pt x="9888741" y="5326122"/>
                  <a:pt x="9847789" y="5316297"/>
                </a:cubicBezTo>
                <a:lnTo>
                  <a:pt x="9728306" y="5296090"/>
                </a:lnTo>
                <a:cubicBezTo>
                  <a:pt x="9675056" y="5305676"/>
                  <a:pt x="9602035" y="5297282"/>
                  <a:pt x="9584504" y="5284670"/>
                </a:cubicBezTo>
                <a:cubicBezTo>
                  <a:pt x="9518952" y="5270394"/>
                  <a:pt x="9415429" y="5244268"/>
                  <a:pt x="9343049" y="5238968"/>
                </a:cubicBezTo>
                <a:lnTo>
                  <a:pt x="9231367" y="5187063"/>
                </a:lnTo>
                <a:lnTo>
                  <a:pt x="9194807" y="5176984"/>
                </a:lnTo>
                <a:lnTo>
                  <a:pt x="9189243" y="5167745"/>
                </a:lnTo>
                <a:lnTo>
                  <a:pt x="9151229" y="5156543"/>
                </a:lnTo>
                <a:lnTo>
                  <a:pt x="9150207" y="5157608"/>
                </a:lnTo>
                <a:cubicBezTo>
                  <a:pt x="9147045" y="5159739"/>
                  <a:pt x="9143081" y="5160831"/>
                  <a:pt x="9137315" y="5159777"/>
                </a:cubicBezTo>
                <a:cubicBezTo>
                  <a:pt x="9138862" y="5179261"/>
                  <a:pt x="9130952" y="5165972"/>
                  <a:pt x="9113809" y="5161143"/>
                </a:cubicBezTo>
                <a:cubicBezTo>
                  <a:pt x="9112388" y="5190326"/>
                  <a:pt x="9068114" y="5155892"/>
                  <a:pt x="9053450" y="5169457"/>
                </a:cubicBezTo>
                <a:lnTo>
                  <a:pt x="9005483" y="5166172"/>
                </a:lnTo>
                <a:lnTo>
                  <a:pt x="9005198" y="5166412"/>
                </a:lnTo>
                <a:cubicBezTo>
                  <a:pt x="9003143" y="5166632"/>
                  <a:pt x="9000324" y="5166304"/>
                  <a:pt x="8996229" y="5165201"/>
                </a:cubicBezTo>
                <a:lnTo>
                  <a:pt x="8990391" y="5163140"/>
                </a:lnTo>
                <a:lnTo>
                  <a:pt x="8974334" y="5159914"/>
                </a:lnTo>
                <a:lnTo>
                  <a:pt x="8968008" y="5160614"/>
                </a:lnTo>
                <a:lnTo>
                  <a:pt x="8963045" y="5162839"/>
                </a:lnTo>
                <a:cubicBezTo>
                  <a:pt x="8954690" y="5154888"/>
                  <a:pt x="8955517" y="5145940"/>
                  <a:pt x="8928985" y="5166027"/>
                </a:cubicBezTo>
                <a:cubicBezTo>
                  <a:pt x="8898031" y="5165007"/>
                  <a:pt x="8789300" y="5150352"/>
                  <a:pt x="8752441" y="5146795"/>
                </a:cubicBezTo>
                <a:cubicBezTo>
                  <a:pt x="8719819" y="5136075"/>
                  <a:pt x="8748194" y="5149736"/>
                  <a:pt x="8707844" y="5144694"/>
                </a:cubicBezTo>
                <a:cubicBezTo>
                  <a:pt x="8671606" y="5125159"/>
                  <a:pt x="8639142" y="5141599"/>
                  <a:pt x="8596068" y="5136122"/>
                </a:cubicBezTo>
                <a:lnTo>
                  <a:pt x="8525227" y="5150964"/>
                </a:lnTo>
                <a:lnTo>
                  <a:pt x="8510980" y="5145049"/>
                </a:lnTo>
                <a:lnTo>
                  <a:pt x="8506164" y="5142048"/>
                </a:lnTo>
                <a:cubicBezTo>
                  <a:pt x="8502646" y="5140271"/>
                  <a:pt x="8500045" y="5139460"/>
                  <a:pt x="8497965" y="5139310"/>
                </a:cubicBezTo>
                <a:lnTo>
                  <a:pt x="8497591" y="5139489"/>
                </a:lnTo>
                <a:lnTo>
                  <a:pt x="8490246" y="5136439"/>
                </a:lnTo>
                <a:lnTo>
                  <a:pt x="8367179" y="5122397"/>
                </a:lnTo>
                <a:cubicBezTo>
                  <a:pt x="8362021" y="5120372"/>
                  <a:pt x="8357730" y="5120720"/>
                  <a:pt x="8353796" y="5122203"/>
                </a:cubicBezTo>
                <a:lnTo>
                  <a:pt x="8352369" y="5123043"/>
                </a:lnTo>
                <a:lnTo>
                  <a:pt x="8320101" y="5105625"/>
                </a:lnTo>
                <a:lnTo>
                  <a:pt x="8314429" y="5105299"/>
                </a:lnTo>
                <a:lnTo>
                  <a:pt x="8295170" y="5091404"/>
                </a:lnTo>
                <a:lnTo>
                  <a:pt x="8284273" y="5085581"/>
                </a:lnTo>
                <a:lnTo>
                  <a:pt x="8283146" y="5081138"/>
                </a:lnTo>
                <a:cubicBezTo>
                  <a:pt x="8280842" y="5077893"/>
                  <a:pt x="8276148" y="5075245"/>
                  <a:pt x="8266072" y="5073963"/>
                </a:cubicBezTo>
                <a:lnTo>
                  <a:pt x="8263373" y="5074193"/>
                </a:lnTo>
                <a:lnTo>
                  <a:pt x="8252030" y="5064350"/>
                </a:lnTo>
                <a:cubicBezTo>
                  <a:pt x="8248856" y="5060500"/>
                  <a:pt x="8246644" y="5056218"/>
                  <a:pt x="8245831" y="5051358"/>
                </a:cubicBezTo>
                <a:cubicBezTo>
                  <a:pt x="8181824" y="5054265"/>
                  <a:pt x="8147127" y="5020143"/>
                  <a:pt x="8090268" y="5005197"/>
                </a:cubicBezTo>
                <a:cubicBezTo>
                  <a:pt x="8025464" y="4982055"/>
                  <a:pt x="7967067" y="4960819"/>
                  <a:pt x="7905404" y="4963224"/>
                </a:cubicBezTo>
                <a:cubicBezTo>
                  <a:pt x="7835116" y="4948312"/>
                  <a:pt x="7780962" y="4946081"/>
                  <a:pt x="7718741" y="4937509"/>
                </a:cubicBezTo>
                <a:lnTo>
                  <a:pt x="7614343" y="4940980"/>
                </a:lnTo>
                <a:lnTo>
                  <a:pt x="7527539" y="4935152"/>
                </a:lnTo>
                <a:lnTo>
                  <a:pt x="7519567" y="4932599"/>
                </a:lnTo>
                <a:cubicBezTo>
                  <a:pt x="7513989" y="4931260"/>
                  <a:pt x="7510169" y="4930910"/>
                  <a:pt x="7507408" y="4931264"/>
                </a:cubicBezTo>
                <a:lnTo>
                  <a:pt x="7507036" y="4931591"/>
                </a:lnTo>
                <a:lnTo>
                  <a:pt x="7495791" y="4929639"/>
                </a:lnTo>
                <a:cubicBezTo>
                  <a:pt x="7476982" y="4925521"/>
                  <a:pt x="7422524" y="4942937"/>
                  <a:pt x="7405387" y="4937744"/>
                </a:cubicBezTo>
                <a:cubicBezTo>
                  <a:pt x="7374785" y="4940694"/>
                  <a:pt x="7333986" y="4941799"/>
                  <a:pt x="7312176" y="4947339"/>
                </a:cubicBezTo>
                <a:lnTo>
                  <a:pt x="7310849" y="4948781"/>
                </a:lnTo>
                <a:lnTo>
                  <a:pt x="7218556" y="4923532"/>
                </a:lnTo>
                <a:lnTo>
                  <a:pt x="7201098" y="4918982"/>
                </a:lnTo>
                <a:lnTo>
                  <a:pt x="7197000" y="4913624"/>
                </a:lnTo>
                <a:cubicBezTo>
                  <a:pt x="7192108" y="4910101"/>
                  <a:pt x="7184502" y="4907962"/>
                  <a:pt x="7170804" y="4908976"/>
                </a:cubicBezTo>
                <a:lnTo>
                  <a:pt x="7096984" y="4896748"/>
                </a:lnTo>
                <a:cubicBezTo>
                  <a:pt x="7061144" y="4895770"/>
                  <a:pt x="7050185" y="4894793"/>
                  <a:pt x="7018492" y="4897122"/>
                </a:cubicBezTo>
                <a:cubicBezTo>
                  <a:pt x="6937524" y="4886184"/>
                  <a:pt x="6943641" y="4862018"/>
                  <a:pt x="6904142" y="4867616"/>
                </a:cubicBezTo>
                <a:cubicBezTo>
                  <a:pt x="6871918" y="4872824"/>
                  <a:pt x="6787985" y="4853750"/>
                  <a:pt x="6708218" y="4839661"/>
                </a:cubicBezTo>
                <a:cubicBezTo>
                  <a:pt x="6649102" y="4830206"/>
                  <a:pt x="6628102" y="4816105"/>
                  <a:pt x="6549451" y="4810885"/>
                </a:cubicBezTo>
                <a:cubicBezTo>
                  <a:pt x="6472150" y="4766795"/>
                  <a:pt x="6409692" y="4790518"/>
                  <a:pt x="6317556" y="4764085"/>
                </a:cubicBezTo>
                <a:cubicBezTo>
                  <a:pt x="6297547" y="4748563"/>
                  <a:pt x="6209288" y="4765756"/>
                  <a:pt x="6168670" y="4761998"/>
                </a:cubicBezTo>
                <a:cubicBezTo>
                  <a:pt x="6128052" y="4758240"/>
                  <a:pt x="6090536" y="4744692"/>
                  <a:pt x="6073844" y="4741536"/>
                </a:cubicBezTo>
                <a:lnTo>
                  <a:pt x="6068526" y="4743073"/>
                </a:lnTo>
                <a:lnTo>
                  <a:pt x="6048634" y="4742390"/>
                </a:lnTo>
                <a:lnTo>
                  <a:pt x="6041279" y="4750739"/>
                </a:lnTo>
                <a:lnTo>
                  <a:pt x="6010088" y="4755832"/>
                </a:lnTo>
                <a:cubicBezTo>
                  <a:pt x="5998677" y="4756419"/>
                  <a:pt x="5970124" y="4755506"/>
                  <a:pt x="5957373" y="4752188"/>
                </a:cubicBezTo>
                <a:lnTo>
                  <a:pt x="5758915" y="4736496"/>
                </a:lnTo>
                <a:lnTo>
                  <a:pt x="5626957" y="4735473"/>
                </a:lnTo>
                <a:lnTo>
                  <a:pt x="5470902" y="4749493"/>
                </a:lnTo>
                <a:cubicBezTo>
                  <a:pt x="5478131" y="4762521"/>
                  <a:pt x="5439006" y="4748455"/>
                  <a:pt x="5432757" y="4760746"/>
                </a:cubicBezTo>
                <a:cubicBezTo>
                  <a:pt x="5429365" y="4770778"/>
                  <a:pt x="5391824" y="4775462"/>
                  <a:pt x="5381664" y="4778448"/>
                </a:cubicBezTo>
                <a:lnTo>
                  <a:pt x="5261760" y="4798865"/>
                </a:lnTo>
                <a:cubicBezTo>
                  <a:pt x="5251595" y="4799049"/>
                  <a:pt x="5230547" y="4807359"/>
                  <a:pt x="5222959" y="4809989"/>
                </a:cubicBezTo>
                <a:lnTo>
                  <a:pt x="5174657" y="4812979"/>
                </a:lnTo>
                <a:lnTo>
                  <a:pt x="5156551" y="4820202"/>
                </a:lnTo>
                <a:lnTo>
                  <a:pt x="5142595" y="4823602"/>
                </a:lnTo>
                <a:lnTo>
                  <a:pt x="5139593" y="4825703"/>
                </a:lnTo>
                <a:cubicBezTo>
                  <a:pt x="5133873" y="4829743"/>
                  <a:pt x="5128076" y="4833554"/>
                  <a:pt x="5121656" y="4836556"/>
                </a:cubicBezTo>
                <a:cubicBezTo>
                  <a:pt x="5108317" y="4807937"/>
                  <a:pt x="5064853" y="4857373"/>
                  <a:pt x="5065787" y="4829985"/>
                </a:cubicBezTo>
                <a:cubicBezTo>
                  <a:pt x="5028193" y="4841501"/>
                  <a:pt x="5038944" y="4812412"/>
                  <a:pt x="5011510" y="4846366"/>
                </a:cubicBezTo>
                <a:cubicBezTo>
                  <a:pt x="4937023" y="4845983"/>
                  <a:pt x="4916353" y="4832976"/>
                  <a:pt x="4840437" y="4870383"/>
                </a:cubicBezTo>
                <a:cubicBezTo>
                  <a:pt x="4806739" y="4887025"/>
                  <a:pt x="4784106" y="4898171"/>
                  <a:pt x="4762444" y="4898151"/>
                </a:cubicBezTo>
                <a:cubicBezTo>
                  <a:pt x="4741323" y="4902652"/>
                  <a:pt x="4729481" y="4905474"/>
                  <a:pt x="4723182" y="4907166"/>
                </a:cubicBezTo>
                <a:lnTo>
                  <a:pt x="4721173" y="4907914"/>
                </a:lnTo>
                <a:lnTo>
                  <a:pt x="4715524" y="4906639"/>
                </a:lnTo>
                <a:cubicBezTo>
                  <a:pt x="4680148" y="4913595"/>
                  <a:pt x="4524744" y="4914403"/>
                  <a:pt x="4515810" y="4916541"/>
                </a:cubicBezTo>
                <a:cubicBezTo>
                  <a:pt x="4457819" y="4929653"/>
                  <a:pt x="4462659" y="4930394"/>
                  <a:pt x="4428539" y="4927192"/>
                </a:cubicBezTo>
                <a:cubicBezTo>
                  <a:pt x="4423303" y="4923821"/>
                  <a:pt x="4368974" y="4930115"/>
                  <a:pt x="4362872" y="4928538"/>
                </a:cubicBezTo>
                <a:lnTo>
                  <a:pt x="4316962" y="4921923"/>
                </a:lnTo>
                <a:lnTo>
                  <a:pt x="4315106" y="4923264"/>
                </a:lnTo>
                <a:cubicBezTo>
                  <a:pt x="4306123" y="4926635"/>
                  <a:pt x="4299993" y="4926634"/>
                  <a:pt x="4295140" y="4925143"/>
                </a:cubicBezTo>
                <a:lnTo>
                  <a:pt x="4290059" y="4922226"/>
                </a:lnTo>
                <a:lnTo>
                  <a:pt x="4276138" y="4922472"/>
                </a:lnTo>
                <a:lnTo>
                  <a:pt x="4248113" y="4920148"/>
                </a:lnTo>
                <a:lnTo>
                  <a:pt x="4202046" y="4922943"/>
                </a:lnTo>
                <a:cubicBezTo>
                  <a:pt x="4201945" y="4923363"/>
                  <a:pt x="4201842" y="4923782"/>
                  <a:pt x="4201741" y="4924202"/>
                </a:cubicBezTo>
                <a:cubicBezTo>
                  <a:pt x="4200116" y="4927039"/>
                  <a:pt x="4197140" y="4929158"/>
                  <a:pt x="4191245" y="4929836"/>
                </a:cubicBezTo>
                <a:cubicBezTo>
                  <a:pt x="4204212" y="4947125"/>
                  <a:pt x="4161274" y="4945230"/>
                  <a:pt x="4142742" y="4945701"/>
                </a:cubicBezTo>
                <a:cubicBezTo>
                  <a:pt x="4124717" y="4952767"/>
                  <a:pt x="4099099" y="4966347"/>
                  <a:pt x="4083094" y="4972234"/>
                </a:cubicBezTo>
                <a:lnTo>
                  <a:pt x="4074543" y="4973069"/>
                </a:lnTo>
                <a:cubicBezTo>
                  <a:pt x="4074504" y="4973170"/>
                  <a:pt x="4074463" y="4973269"/>
                  <a:pt x="4074424" y="4973368"/>
                </a:cubicBezTo>
                <a:cubicBezTo>
                  <a:pt x="4072678" y="4974152"/>
                  <a:pt x="4069906" y="4974653"/>
                  <a:pt x="4065507" y="4974812"/>
                </a:cubicBezTo>
                <a:lnTo>
                  <a:pt x="4058951" y="4974594"/>
                </a:lnTo>
                <a:lnTo>
                  <a:pt x="4042361" y="4976215"/>
                </a:lnTo>
                <a:lnTo>
                  <a:pt x="4036993" y="4978649"/>
                </a:lnTo>
                <a:lnTo>
                  <a:pt x="4035360" y="4982316"/>
                </a:lnTo>
                <a:lnTo>
                  <a:pt x="4033775" y="4982081"/>
                </a:lnTo>
                <a:cubicBezTo>
                  <a:pt x="4021424" y="4977217"/>
                  <a:pt x="4016874" y="4968841"/>
                  <a:pt x="4004535" y="4994649"/>
                </a:cubicBezTo>
                <a:cubicBezTo>
                  <a:pt x="3976667" y="4987584"/>
                  <a:pt x="3972977" y="5002913"/>
                  <a:pt x="3936843" y="5012106"/>
                </a:cubicBezTo>
                <a:cubicBezTo>
                  <a:pt x="3920506" y="5004382"/>
                  <a:pt x="3908535" y="5009071"/>
                  <a:pt x="3897272" y="5017761"/>
                </a:cubicBezTo>
                <a:cubicBezTo>
                  <a:pt x="3861092" y="5017265"/>
                  <a:pt x="3829628" y="5031135"/>
                  <a:pt x="3789757" y="5037999"/>
                </a:cubicBezTo>
                <a:cubicBezTo>
                  <a:pt x="3741007" y="5052705"/>
                  <a:pt x="3725129" y="5054682"/>
                  <a:pt x="3682510" y="5061922"/>
                </a:cubicBezTo>
                <a:lnTo>
                  <a:pt x="3610032" y="5094193"/>
                </a:lnTo>
                <a:lnTo>
                  <a:pt x="3603852" y="5092831"/>
                </a:lnTo>
                <a:cubicBezTo>
                  <a:pt x="3599580" y="5092212"/>
                  <a:pt x="3596726" y="5092212"/>
                  <a:pt x="3594733" y="5092667"/>
                </a:cubicBezTo>
                <a:lnTo>
                  <a:pt x="3594498" y="5092936"/>
                </a:lnTo>
                <a:lnTo>
                  <a:pt x="3585975" y="5092246"/>
                </a:lnTo>
                <a:cubicBezTo>
                  <a:pt x="3571623" y="5090455"/>
                  <a:pt x="3549389" y="5104654"/>
                  <a:pt x="3536132" y="5101945"/>
                </a:cubicBezTo>
                <a:cubicBezTo>
                  <a:pt x="3513940" y="5106241"/>
                  <a:pt x="3488622" y="5099976"/>
                  <a:pt x="3473220" y="5105606"/>
                </a:cubicBezTo>
                <a:lnTo>
                  <a:pt x="3400725" y="5117654"/>
                </a:lnTo>
                <a:lnTo>
                  <a:pt x="3375935" y="5106247"/>
                </a:lnTo>
                <a:lnTo>
                  <a:pt x="3348219" y="5109860"/>
                </a:lnTo>
                <a:cubicBezTo>
                  <a:pt x="3337206" y="5110533"/>
                  <a:pt x="3327054" y="5111295"/>
                  <a:pt x="3319639" y="5114795"/>
                </a:cubicBezTo>
                <a:lnTo>
                  <a:pt x="3248529" y="5133347"/>
                </a:lnTo>
                <a:lnTo>
                  <a:pt x="3210308" y="5119794"/>
                </a:lnTo>
                <a:cubicBezTo>
                  <a:pt x="3206088" y="5117870"/>
                  <a:pt x="3200152" y="5117326"/>
                  <a:pt x="3190375" y="5119915"/>
                </a:cubicBezTo>
                <a:lnTo>
                  <a:pt x="3188145" y="5121096"/>
                </a:lnTo>
                <a:cubicBezTo>
                  <a:pt x="3182625" y="5119116"/>
                  <a:pt x="3141856" y="5121682"/>
                  <a:pt x="3108596" y="5122416"/>
                </a:cubicBezTo>
                <a:cubicBezTo>
                  <a:pt x="3055968" y="5124842"/>
                  <a:pt x="3048940" y="5117475"/>
                  <a:pt x="2988584" y="5125502"/>
                </a:cubicBezTo>
                <a:cubicBezTo>
                  <a:pt x="2928853" y="5129690"/>
                  <a:pt x="2917951" y="5124649"/>
                  <a:pt x="2876540" y="5133019"/>
                </a:cubicBezTo>
                <a:lnTo>
                  <a:pt x="2626864" y="5133771"/>
                </a:lnTo>
                <a:cubicBezTo>
                  <a:pt x="2562348" y="5111858"/>
                  <a:pt x="2563422" y="5142456"/>
                  <a:pt x="2491422" y="5135486"/>
                </a:cubicBezTo>
                <a:cubicBezTo>
                  <a:pt x="2433091" y="5200962"/>
                  <a:pt x="2455709" y="5160483"/>
                  <a:pt x="2415617" y="5168715"/>
                </a:cubicBezTo>
                <a:lnTo>
                  <a:pt x="2290098" y="5166151"/>
                </a:lnTo>
                <a:cubicBezTo>
                  <a:pt x="2257057" y="5152522"/>
                  <a:pt x="2202458" y="5187690"/>
                  <a:pt x="2161714" y="5169302"/>
                </a:cubicBezTo>
                <a:cubicBezTo>
                  <a:pt x="2122714" y="5172302"/>
                  <a:pt x="2080450" y="5180350"/>
                  <a:pt x="2056089" y="5184144"/>
                </a:cubicBezTo>
                <a:cubicBezTo>
                  <a:pt x="2019828" y="5191108"/>
                  <a:pt x="1978839" y="5203797"/>
                  <a:pt x="1944153" y="5211084"/>
                </a:cubicBezTo>
                <a:cubicBezTo>
                  <a:pt x="1925867" y="5199079"/>
                  <a:pt x="1896027" y="5224183"/>
                  <a:pt x="1847968" y="5227868"/>
                </a:cubicBezTo>
                <a:cubicBezTo>
                  <a:pt x="1827977" y="5213971"/>
                  <a:pt x="1815570" y="5230544"/>
                  <a:pt x="1777083" y="5212267"/>
                </a:cubicBezTo>
                <a:cubicBezTo>
                  <a:pt x="1775439" y="5214216"/>
                  <a:pt x="1773397" y="5216035"/>
                  <a:pt x="1771025" y="5217668"/>
                </a:cubicBezTo>
                <a:cubicBezTo>
                  <a:pt x="1757251" y="5227146"/>
                  <a:pt x="1735528" y="5228402"/>
                  <a:pt x="1722509" y="5220470"/>
                </a:cubicBezTo>
                <a:cubicBezTo>
                  <a:pt x="1691779" y="5208440"/>
                  <a:pt x="1662321" y="5203305"/>
                  <a:pt x="1633941" y="5200774"/>
                </a:cubicBezTo>
                <a:lnTo>
                  <a:pt x="1586145" y="5210184"/>
                </a:lnTo>
                <a:cubicBezTo>
                  <a:pt x="1567948" y="5215416"/>
                  <a:pt x="1545900" y="5226363"/>
                  <a:pt x="1524748" y="5232173"/>
                </a:cubicBezTo>
                <a:cubicBezTo>
                  <a:pt x="1502586" y="5235395"/>
                  <a:pt x="1478013" y="5230993"/>
                  <a:pt x="1459242" y="5245044"/>
                </a:cubicBezTo>
                <a:cubicBezTo>
                  <a:pt x="1421474" y="5260197"/>
                  <a:pt x="1374524" y="5244220"/>
                  <a:pt x="1349457" y="5280705"/>
                </a:cubicBezTo>
                <a:cubicBezTo>
                  <a:pt x="1273276" y="5302389"/>
                  <a:pt x="1121512" y="5336260"/>
                  <a:pt x="1009212" y="5361227"/>
                </a:cubicBezTo>
                <a:cubicBezTo>
                  <a:pt x="939016" y="5373529"/>
                  <a:pt x="866895" y="5370149"/>
                  <a:pt x="808572" y="5377024"/>
                </a:cubicBezTo>
                <a:cubicBezTo>
                  <a:pt x="802823" y="5374184"/>
                  <a:pt x="726016" y="5397963"/>
                  <a:pt x="719549" y="5396991"/>
                </a:cubicBezTo>
                <a:lnTo>
                  <a:pt x="698795" y="5397657"/>
                </a:lnTo>
                <a:cubicBezTo>
                  <a:pt x="689833" y="5401894"/>
                  <a:pt x="683492" y="5402495"/>
                  <a:pt x="678327" y="5401487"/>
                </a:cubicBezTo>
                <a:lnTo>
                  <a:pt x="672784" y="5399085"/>
                </a:lnTo>
                <a:lnTo>
                  <a:pt x="658406" y="5400696"/>
                </a:lnTo>
                <a:lnTo>
                  <a:pt x="629185" y="5401132"/>
                </a:lnTo>
                <a:lnTo>
                  <a:pt x="624558" y="5403782"/>
                </a:lnTo>
                <a:lnTo>
                  <a:pt x="581798" y="5408438"/>
                </a:lnTo>
                <a:cubicBezTo>
                  <a:pt x="581736" y="5408865"/>
                  <a:pt x="581671" y="5409294"/>
                  <a:pt x="581608" y="5409722"/>
                </a:cubicBezTo>
                <a:cubicBezTo>
                  <a:pt x="580204" y="5412704"/>
                  <a:pt x="577331" y="5415106"/>
                  <a:pt x="571299" y="5416358"/>
                </a:cubicBezTo>
                <a:cubicBezTo>
                  <a:pt x="551623" y="5426267"/>
                  <a:pt x="484499" y="5459654"/>
                  <a:pt x="463549" y="5469173"/>
                </a:cubicBezTo>
                <a:cubicBezTo>
                  <a:pt x="453136" y="5470720"/>
                  <a:pt x="449731" y="5472678"/>
                  <a:pt x="445606" y="5473465"/>
                </a:cubicBezTo>
                <a:lnTo>
                  <a:pt x="438799" y="5473893"/>
                </a:lnTo>
                <a:cubicBezTo>
                  <a:pt x="417222" y="5482183"/>
                  <a:pt x="343312" y="5513407"/>
                  <a:pt x="316138" y="5523213"/>
                </a:cubicBezTo>
                <a:cubicBezTo>
                  <a:pt x="298481" y="5517132"/>
                  <a:pt x="286556" y="5522972"/>
                  <a:pt x="275748" y="5532726"/>
                </a:cubicBezTo>
                <a:cubicBezTo>
                  <a:pt x="238274" y="5535784"/>
                  <a:pt x="207076" y="5552679"/>
                  <a:pt x="166496" y="5563424"/>
                </a:cubicBezTo>
                <a:lnTo>
                  <a:pt x="0" y="5629888"/>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8402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34B40-B6AB-A20A-D21B-8438D86431DF}"/>
              </a:ext>
            </a:extLst>
          </p:cNvPr>
          <p:cNvSpPr>
            <a:spLocks noGrp="1"/>
          </p:cNvSpPr>
          <p:nvPr>
            <p:ph type="title"/>
          </p:nvPr>
        </p:nvSpPr>
        <p:spPr>
          <a:xfrm>
            <a:off x="419100" y="379413"/>
            <a:ext cx="11353800" cy="1325563"/>
          </a:xfrm>
        </p:spPr>
        <p:txBody>
          <a:bodyPr/>
          <a:lstStyle/>
          <a:p>
            <a:r>
              <a:rPr lang="es-ES_tradnl" i="1" dirty="0"/>
              <a:t>TIPOS DE DEFENSA: ÁREA, MÓVIL, RETROGRADA</a:t>
            </a:r>
          </a:p>
        </p:txBody>
      </p:sp>
      <p:pic>
        <p:nvPicPr>
          <p:cNvPr id="5" name="Imagen 4">
            <a:extLst>
              <a:ext uri="{FF2B5EF4-FFF2-40B4-BE49-F238E27FC236}">
                <a16:creationId xmlns:a16="http://schemas.microsoft.com/office/drawing/2014/main" id="{3B04B19B-9C08-28BE-8182-C2C52444A1A6}"/>
              </a:ext>
            </a:extLst>
          </p:cNvPr>
          <p:cNvPicPr>
            <a:picLocks noChangeAspect="1"/>
          </p:cNvPicPr>
          <p:nvPr/>
        </p:nvPicPr>
        <p:blipFill>
          <a:blip r:embed="rId2"/>
          <a:stretch>
            <a:fillRect/>
          </a:stretch>
        </p:blipFill>
        <p:spPr>
          <a:xfrm>
            <a:off x="2385333" y="1499478"/>
            <a:ext cx="7421333" cy="4979109"/>
          </a:xfrm>
          <a:prstGeom prst="rect">
            <a:avLst/>
          </a:prstGeom>
        </p:spPr>
      </p:pic>
    </p:spTree>
    <p:extLst>
      <p:ext uri="{BB962C8B-B14F-4D97-AF65-F5344CB8AC3E}">
        <p14:creationId xmlns:p14="http://schemas.microsoft.com/office/powerpoint/2010/main" val="41758191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34B40-B6AB-A20A-D21B-8438D86431DF}"/>
              </a:ext>
            </a:extLst>
          </p:cNvPr>
          <p:cNvSpPr>
            <a:spLocks noGrp="1"/>
          </p:cNvSpPr>
          <p:nvPr>
            <p:ph type="title"/>
          </p:nvPr>
        </p:nvSpPr>
        <p:spPr>
          <a:xfrm>
            <a:off x="419100" y="379413"/>
            <a:ext cx="11353800" cy="1325563"/>
          </a:xfrm>
        </p:spPr>
        <p:txBody>
          <a:bodyPr/>
          <a:lstStyle/>
          <a:p>
            <a:r>
              <a:rPr lang="es-ES_tradnl" i="1" dirty="0"/>
              <a:t>ÁREA: TERRENO</a:t>
            </a:r>
          </a:p>
        </p:txBody>
      </p:sp>
      <p:pic>
        <p:nvPicPr>
          <p:cNvPr id="4" name="Imagen 3">
            <a:extLst>
              <a:ext uri="{FF2B5EF4-FFF2-40B4-BE49-F238E27FC236}">
                <a16:creationId xmlns:a16="http://schemas.microsoft.com/office/drawing/2014/main" id="{7848AF30-C6DA-ECF9-6650-5C96C38CCE8B}"/>
              </a:ext>
            </a:extLst>
          </p:cNvPr>
          <p:cNvPicPr>
            <a:picLocks noChangeAspect="1"/>
          </p:cNvPicPr>
          <p:nvPr/>
        </p:nvPicPr>
        <p:blipFill>
          <a:blip r:embed="rId2"/>
          <a:stretch>
            <a:fillRect/>
          </a:stretch>
        </p:blipFill>
        <p:spPr>
          <a:xfrm>
            <a:off x="650498" y="1704976"/>
            <a:ext cx="6175752" cy="4364429"/>
          </a:xfrm>
          <a:prstGeom prst="rect">
            <a:avLst/>
          </a:prstGeom>
        </p:spPr>
      </p:pic>
      <p:pic>
        <p:nvPicPr>
          <p:cNvPr id="7" name="Imagen 6">
            <a:extLst>
              <a:ext uri="{FF2B5EF4-FFF2-40B4-BE49-F238E27FC236}">
                <a16:creationId xmlns:a16="http://schemas.microsoft.com/office/drawing/2014/main" id="{CF24DDD7-5BF4-2308-63F4-56D588C5A24F}"/>
              </a:ext>
            </a:extLst>
          </p:cNvPr>
          <p:cNvPicPr>
            <a:picLocks noChangeAspect="1"/>
          </p:cNvPicPr>
          <p:nvPr/>
        </p:nvPicPr>
        <p:blipFill>
          <a:blip r:embed="rId3"/>
          <a:stretch>
            <a:fillRect/>
          </a:stretch>
        </p:blipFill>
        <p:spPr>
          <a:xfrm>
            <a:off x="6326823" y="1833675"/>
            <a:ext cx="5677475" cy="4107029"/>
          </a:xfrm>
          <a:prstGeom prst="rect">
            <a:avLst/>
          </a:prstGeom>
        </p:spPr>
      </p:pic>
    </p:spTree>
    <p:extLst>
      <p:ext uri="{BB962C8B-B14F-4D97-AF65-F5344CB8AC3E}">
        <p14:creationId xmlns:p14="http://schemas.microsoft.com/office/powerpoint/2010/main" val="8537007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34B40-B6AB-A20A-D21B-8438D86431DF}"/>
              </a:ext>
            </a:extLst>
          </p:cNvPr>
          <p:cNvSpPr>
            <a:spLocks noGrp="1"/>
          </p:cNvSpPr>
          <p:nvPr>
            <p:ph type="title"/>
          </p:nvPr>
        </p:nvSpPr>
        <p:spPr>
          <a:xfrm>
            <a:off x="419100" y="379413"/>
            <a:ext cx="11353800" cy="1325563"/>
          </a:xfrm>
        </p:spPr>
        <p:txBody>
          <a:bodyPr/>
          <a:lstStyle/>
          <a:p>
            <a:r>
              <a:rPr lang="es-ES_tradnl" i="1" dirty="0"/>
              <a:t>MÓVIL: ENEMIGO (GENERAR CONDICIONES PARA LA OFENSA)</a:t>
            </a:r>
          </a:p>
        </p:txBody>
      </p:sp>
      <p:pic>
        <p:nvPicPr>
          <p:cNvPr id="6" name="Imagen 5">
            <a:extLst>
              <a:ext uri="{FF2B5EF4-FFF2-40B4-BE49-F238E27FC236}">
                <a16:creationId xmlns:a16="http://schemas.microsoft.com/office/drawing/2014/main" id="{9C173F5B-FF5D-CB80-B513-D76D2F485824}"/>
              </a:ext>
            </a:extLst>
          </p:cNvPr>
          <p:cNvPicPr>
            <a:picLocks noChangeAspect="1"/>
          </p:cNvPicPr>
          <p:nvPr/>
        </p:nvPicPr>
        <p:blipFill>
          <a:blip r:embed="rId2"/>
          <a:stretch>
            <a:fillRect/>
          </a:stretch>
        </p:blipFill>
        <p:spPr>
          <a:xfrm>
            <a:off x="6851650" y="1719263"/>
            <a:ext cx="4749800" cy="4216400"/>
          </a:xfrm>
          <a:prstGeom prst="rect">
            <a:avLst/>
          </a:prstGeom>
        </p:spPr>
      </p:pic>
      <p:pic>
        <p:nvPicPr>
          <p:cNvPr id="9" name="Imagen 8">
            <a:extLst>
              <a:ext uri="{FF2B5EF4-FFF2-40B4-BE49-F238E27FC236}">
                <a16:creationId xmlns:a16="http://schemas.microsoft.com/office/drawing/2014/main" id="{FE7DD930-C2E4-CF2C-5A6A-9019E18573CF}"/>
              </a:ext>
            </a:extLst>
          </p:cNvPr>
          <p:cNvPicPr>
            <a:picLocks noChangeAspect="1"/>
          </p:cNvPicPr>
          <p:nvPr/>
        </p:nvPicPr>
        <p:blipFill>
          <a:blip r:embed="rId3"/>
          <a:stretch>
            <a:fillRect/>
          </a:stretch>
        </p:blipFill>
        <p:spPr>
          <a:xfrm>
            <a:off x="823912" y="1958182"/>
            <a:ext cx="6223000" cy="3738562"/>
          </a:xfrm>
          <a:prstGeom prst="rect">
            <a:avLst/>
          </a:prstGeom>
        </p:spPr>
      </p:pic>
    </p:spTree>
    <p:extLst>
      <p:ext uri="{BB962C8B-B14F-4D97-AF65-F5344CB8AC3E}">
        <p14:creationId xmlns:p14="http://schemas.microsoft.com/office/powerpoint/2010/main" val="28153622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34B40-B6AB-A20A-D21B-8438D86431DF}"/>
              </a:ext>
            </a:extLst>
          </p:cNvPr>
          <p:cNvSpPr>
            <a:spLocks noGrp="1"/>
          </p:cNvSpPr>
          <p:nvPr>
            <p:ph type="title"/>
          </p:nvPr>
        </p:nvSpPr>
        <p:spPr>
          <a:xfrm>
            <a:off x="419100" y="379413"/>
            <a:ext cx="11353800" cy="1325563"/>
          </a:xfrm>
        </p:spPr>
        <p:txBody>
          <a:bodyPr/>
          <a:lstStyle/>
          <a:p>
            <a:r>
              <a:rPr lang="es-ES_tradnl" i="1" dirty="0"/>
              <a:t>RETROGADA: RETARDAR - RETIRAR</a:t>
            </a:r>
          </a:p>
        </p:txBody>
      </p:sp>
      <p:pic>
        <p:nvPicPr>
          <p:cNvPr id="7" name="Imagen 6">
            <a:extLst>
              <a:ext uri="{FF2B5EF4-FFF2-40B4-BE49-F238E27FC236}">
                <a16:creationId xmlns:a16="http://schemas.microsoft.com/office/drawing/2014/main" id="{095063D6-A09B-89B1-0EB7-BE6DED9A5590}"/>
              </a:ext>
            </a:extLst>
          </p:cNvPr>
          <p:cNvPicPr>
            <a:picLocks noChangeAspect="1"/>
          </p:cNvPicPr>
          <p:nvPr/>
        </p:nvPicPr>
        <p:blipFill>
          <a:blip r:embed="rId2"/>
          <a:stretch>
            <a:fillRect/>
          </a:stretch>
        </p:blipFill>
        <p:spPr>
          <a:xfrm>
            <a:off x="419100" y="1719262"/>
            <a:ext cx="5402996" cy="3824287"/>
          </a:xfrm>
          <a:prstGeom prst="rect">
            <a:avLst/>
          </a:prstGeom>
        </p:spPr>
      </p:pic>
      <p:pic>
        <p:nvPicPr>
          <p:cNvPr id="10" name="Imagen 9">
            <a:extLst>
              <a:ext uri="{FF2B5EF4-FFF2-40B4-BE49-F238E27FC236}">
                <a16:creationId xmlns:a16="http://schemas.microsoft.com/office/drawing/2014/main" id="{C2C1F911-3372-C3C1-55A5-F5262D96071E}"/>
              </a:ext>
            </a:extLst>
          </p:cNvPr>
          <p:cNvPicPr>
            <a:picLocks noChangeAspect="1"/>
          </p:cNvPicPr>
          <p:nvPr/>
        </p:nvPicPr>
        <p:blipFill>
          <a:blip r:embed="rId3"/>
          <a:stretch>
            <a:fillRect/>
          </a:stretch>
        </p:blipFill>
        <p:spPr>
          <a:xfrm>
            <a:off x="5932488" y="1876424"/>
            <a:ext cx="6045200" cy="3509962"/>
          </a:xfrm>
          <a:prstGeom prst="rect">
            <a:avLst/>
          </a:prstGeom>
        </p:spPr>
      </p:pic>
    </p:spTree>
    <p:extLst>
      <p:ext uri="{BB962C8B-B14F-4D97-AF65-F5344CB8AC3E}">
        <p14:creationId xmlns:p14="http://schemas.microsoft.com/office/powerpoint/2010/main" val="16757729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A79C79BB-D73D-F398-9B51-7AF008C12C7A}"/>
              </a:ext>
            </a:extLst>
          </p:cNvPr>
          <p:cNvPicPr>
            <a:picLocks noChangeAspect="1"/>
          </p:cNvPicPr>
          <p:nvPr/>
        </p:nvPicPr>
        <p:blipFill>
          <a:blip r:embed="rId2"/>
          <a:stretch>
            <a:fillRect/>
          </a:stretch>
        </p:blipFill>
        <p:spPr>
          <a:xfrm>
            <a:off x="1106584" y="0"/>
            <a:ext cx="9729056" cy="6492576"/>
          </a:xfrm>
          <a:prstGeom prst="rect">
            <a:avLst/>
          </a:prstGeom>
        </p:spPr>
      </p:pic>
    </p:spTree>
    <p:extLst>
      <p:ext uri="{BB962C8B-B14F-4D97-AF65-F5344CB8AC3E}">
        <p14:creationId xmlns:p14="http://schemas.microsoft.com/office/powerpoint/2010/main" val="33216890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34B40-B6AB-A20A-D21B-8438D86431DF}"/>
              </a:ext>
            </a:extLst>
          </p:cNvPr>
          <p:cNvSpPr>
            <a:spLocks noGrp="1"/>
          </p:cNvSpPr>
          <p:nvPr>
            <p:ph type="title"/>
          </p:nvPr>
        </p:nvSpPr>
        <p:spPr>
          <a:xfrm>
            <a:off x="419100" y="379413"/>
            <a:ext cx="11353800" cy="1325563"/>
          </a:xfrm>
        </p:spPr>
        <p:txBody>
          <a:bodyPr/>
          <a:lstStyle/>
          <a:p>
            <a:r>
              <a:rPr lang="es-ES_tradnl" i="1" dirty="0"/>
              <a:t>RELACIÓN ENTRE OFENSA Y OFENSA</a:t>
            </a:r>
          </a:p>
        </p:txBody>
      </p:sp>
      <p:sp>
        <p:nvSpPr>
          <p:cNvPr id="3" name="CuadroTexto 2">
            <a:extLst>
              <a:ext uri="{FF2B5EF4-FFF2-40B4-BE49-F238E27FC236}">
                <a16:creationId xmlns:a16="http://schemas.microsoft.com/office/drawing/2014/main" id="{63239C2E-65EB-085D-4C0B-FDAEF379E5E0}"/>
              </a:ext>
            </a:extLst>
          </p:cNvPr>
          <p:cNvSpPr txBox="1"/>
          <p:nvPr/>
        </p:nvSpPr>
        <p:spPr>
          <a:xfrm>
            <a:off x="600075" y="2486025"/>
            <a:ext cx="5306774" cy="523220"/>
          </a:xfrm>
          <a:prstGeom prst="rect">
            <a:avLst/>
          </a:prstGeom>
          <a:noFill/>
        </p:spPr>
        <p:txBody>
          <a:bodyPr wrap="none" rtlCol="0">
            <a:spAutoFit/>
          </a:bodyPr>
          <a:lstStyle/>
          <a:p>
            <a:r>
              <a:rPr lang="es-ES_tradnl" sz="2800" i="1" dirty="0"/>
              <a:t>NO HAY DEFENSA NI OFENSA PURA</a:t>
            </a:r>
          </a:p>
        </p:txBody>
      </p:sp>
      <p:sp>
        <p:nvSpPr>
          <p:cNvPr id="4" name="CuadroTexto 3">
            <a:extLst>
              <a:ext uri="{FF2B5EF4-FFF2-40B4-BE49-F238E27FC236}">
                <a16:creationId xmlns:a16="http://schemas.microsoft.com/office/drawing/2014/main" id="{B32D4ABC-1AD8-24E1-D1C6-DCF4C47F9300}"/>
              </a:ext>
            </a:extLst>
          </p:cNvPr>
          <p:cNvSpPr txBox="1"/>
          <p:nvPr/>
        </p:nvSpPr>
        <p:spPr>
          <a:xfrm>
            <a:off x="600075" y="3141193"/>
            <a:ext cx="3276666" cy="523220"/>
          </a:xfrm>
          <a:prstGeom prst="rect">
            <a:avLst/>
          </a:prstGeom>
          <a:noFill/>
        </p:spPr>
        <p:txBody>
          <a:bodyPr wrap="none" rtlCol="0">
            <a:spAutoFit/>
          </a:bodyPr>
          <a:lstStyle/>
          <a:p>
            <a:r>
              <a:rPr lang="es-ES_tradnl" sz="2800" i="1" dirty="0"/>
              <a:t>INICIATIVA=ENERGÍA </a:t>
            </a:r>
          </a:p>
        </p:txBody>
      </p:sp>
      <p:sp>
        <p:nvSpPr>
          <p:cNvPr id="5" name="CuadroTexto 4">
            <a:extLst>
              <a:ext uri="{FF2B5EF4-FFF2-40B4-BE49-F238E27FC236}">
                <a16:creationId xmlns:a16="http://schemas.microsoft.com/office/drawing/2014/main" id="{3FF2B5D7-A457-9514-9AAE-0BFC0791F8D8}"/>
              </a:ext>
            </a:extLst>
          </p:cNvPr>
          <p:cNvSpPr txBox="1"/>
          <p:nvPr/>
        </p:nvSpPr>
        <p:spPr>
          <a:xfrm>
            <a:off x="600075" y="3790294"/>
            <a:ext cx="4840108" cy="523220"/>
          </a:xfrm>
          <a:prstGeom prst="rect">
            <a:avLst/>
          </a:prstGeom>
          <a:noFill/>
        </p:spPr>
        <p:txBody>
          <a:bodyPr wrap="none" rtlCol="0">
            <a:spAutoFit/>
          </a:bodyPr>
          <a:lstStyle/>
          <a:p>
            <a:r>
              <a:rPr lang="es-ES_tradnl" sz="2800" i="1" dirty="0"/>
              <a:t>GENERACIÓN DE CONDICIONES </a:t>
            </a:r>
          </a:p>
        </p:txBody>
      </p:sp>
      <p:pic>
        <p:nvPicPr>
          <p:cNvPr id="1026" name="Picture 2" descr="Carl von Clausewitz - Wikipedia">
            <a:extLst>
              <a:ext uri="{FF2B5EF4-FFF2-40B4-BE49-F238E27FC236}">
                <a16:creationId xmlns:a16="http://schemas.microsoft.com/office/drawing/2014/main" id="{6AB69D19-AAF1-F9B1-0589-971277B7EB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2265" y="1560372"/>
            <a:ext cx="3240048" cy="4029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54446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34B40-B6AB-A20A-D21B-8438D86431DF}"/>
              </a:ext>
            </a:extLst>
          </p:cNvPr>
          <p:cNvSpPr>
            <a:spLocks noGrp="1"/>
          </p:cNvSpPr>
          <p:nvPr>
            <p:ph type="title"/>
          </p:nvPr>
        </p:nvSpPr>
        <p:spPr>
          <a:xfrm>
            <a:off x="0" y="0"/>
            <a:ext cx="11353800" cy="1325563"/>
          </a:xfrm>
        </p:spPr>
        <p:txBody>
          <a:bodyPr/>
          <a:lstStyle/>
          <a:p>
            <a:r>
              <a:rPr lang="es-ES_tradnl" i="1" dirty="0"/>
              <a:t>UN EJEMPLO HISTÓRICO </a:t>
            </a:r>
          </a:p>
        </p:txBody>
      </p:sp>
      <p:pic>
        <p:nvPicPr>
          <p:cNvPr id="7" name="Elementos multimedia en línea 6" descr="Muhammad Ali - Speed &amp; defensive skills">
            <a:hlinkClick r:id="" action="ppaction://media"/>
            <a:extLst>
              <a:ext uri="{FF2B5EF4-FFF2-40B4-BE49-F238E27FC236}">
                <a16:creationId xmlns:a16="http://schemas.microsoft.com/office/drawing/2014/main" id="{AB441071-265C-A957-A533-1DED256D09AA}"/>
              </a:ext>
            </a:extLst>
          </p:cNvPr>
          <p:cNvPicPr>
            <a:picLocks noRot="1" noChangeAspect="1"/>
          </p:cNvPicPr>
          <p:nvPr>
            <a:videoFile r:link="rId1"/>
          </p:nvPr>
        </p:nvPicPr>
        <p:blipFill>
          <a:blip r:embed="rId3"/>
          <a:stretch>
            <a:fillRect/>
          </a:stretch>
        </p:blipFill>
        <p:spPr>
          <a:xfrm>
            <a:off x="1300162" y="1034177"/>
            <a:ext cx="9953625" cy="5623798"/>
          </a:xfrm>
          <a:prstGeom prst="rect">
            <a:avLst/>
          </a:prstGeom>
        </p:spPr>
      </p:pic>
    </p:spTree>
    <p:extLst>
      <p:ext uri="{BB962C8B-B14F-4D97-AF65-F5344CB8AC3E}">
        <p14:creationId xmlns:p14="http://schemas.microsoft.com/office/powerpoint/2010/main" val="3752433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A96E9A-F53D-BBEB-860E-1D759A0F03B0}"/>
              </a:ext>
            </a:extLst>
          </p:cNvPr>
          <p:cNvSpPr>
            <a:spLocks noGrp="1"/>
          </p:cNvSpPr>
          <p:nvPr>
            <p:ph type="title"/>
          </p:nvPr>
        </p:nvSpPr>
        <p:spPr/>
        <p:txBody>
          <a:bodyPr/>
          <a:lstStyle/>
          <a:p>
            <a:r>
              <a:rPr lang="es-ES_tradnl" dirty="0"/>
              <a:t>ACTIVIDAD:</a:t>
            </a:r>
          </a:p>
        </p:txBody>
      </p:sp>
      <p:sp>
        <p:nvSpPr>
          <p:cNvPr id="3" name="Marcador de contenido 2">
            <a:extLst>
              <a:ext uri="{FF2B5EF4-FFF2-40B4-BE49-F238E27FC236}">
                <a16:creationId xmlns:a16="http://schemas.microsoft.com/office/drawing/2014/main" id="{CBEE0602-E65E-12C0-6D46-E4F4429892EE}"/>
              </a:ext>
            </a:extLst>
          </p:cNvPr>
          <p:cNvSpPr>
            <a:spLocks noGrp="1"/>
          </p:cNvSpPr>
          <p:nvPr>
            <p:ph idx="1"/>
          </p:nvPr>
        </p:nvSpPr>
        <p:spPr/>
        <p:txBody>
          <a:bodyPr/>
          <a:lstStyle/>
          <a:p>
            <a:r>
              <a:rPr lang="es-ES_tradnl" dirty="0"/>
              <a:t>¿Cuáles son los tipos de defensa?</a:t>
            </a:r>
          </a:p>
          <a:p>
            <a:pPr marL="0" indent="0">
              <a:buNone/>
            </a:pPr>
            <a:endParaRPr lang="es-ES_tradnl" dirty="0"/>
          </a:p>
          <a:p>
            <a:r>
              <a:rPr lang="es-ES_tradnl" dirty="0"/>
              <a:t>Grafique una defensa móvil y una defensa de área a nivel pelotón.</a:t>
            </a:r>
          </a:p>
          <a:p>
            <a:endParaRPr lang="es-ES_tradnl" dirty="0"/>
          </a:p>
        </p:txBody>
      </p:sp>
    </p:spTree>
    <p:extLst>
      <p:ext uri="{BB962C8B-B14F-4D97-AF65-F5344CB8AC3E}">
        <p14:creationId xmlns:p14="http://schemas.microsoft.com/office/powerpoint/2010/main" val="44432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Completing the Kill Web: The Multidomain Reconnaissance Troop in the  Littorals - Modern War Institute">
            <a:extLst>
              <a:ext uri="{FF2B5EF4-FFF2-40B4-BE49-F238E27FC236}">
                <a16:creationId xmlns:a16="http://schemas.microsoft.com/office/drawing/2014/main" id="{7D520A67-60E5-735A-6C32-AAE02D3ED8B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5333"/>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3079" name="Rectangle 307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7F94C1AF-89A4-DC71-3721-56D49F40A27E}"/>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dirty="0">
                <a:solidFill>
                  <a:schemeClr val="tx1">
                    <a:lumMod val="85000"/>
                    <a:lumOff val="15000"/>
                  </a:schemeClr>
                </a:solidFill>
              </a:rPr>
              <a:t>SEGURIDAD Y RECONOCIMIENTO</a:t>
            </a:r>
          </a:p>
        </p:txBody>
      </p:sp>
      <p:cxnSp>
        <p:nvCxnSpPr>
          <p:cNvPr id="3081" name="Straight Connector 308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3083" name="Straight Connector 308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82448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34B40-B6AB-A20A-D21B-8438D86431DF}"/>
              </a:ext>
            </a:extLst>
          </p:cNvPr>
          <p:cNvSpPr>
            <a:spLocks noGrp="1"/>
          </p:cNvSpPr>
          <p:nvPr>
            <p:ph type="title"/>
          </p:nvPr>
        </p:nvSpPr>
        <p:spPr>
          <a:xfrm>
            <a:off x="419100" y="379413"/>
            <a:ext cx="11353800" cy="1325563"/>
          </a:xfrm>
        </p:spPr>
        <p:txBody>
          <a:bodyPr/>
          <a:lstStyle/>
          <a:p>
            <a:r>
              <a:rPr lang="es-ES_tradnl" i="1" dirty="0"/>
              <a:t>Reconocimiento</a:t>
            </a:r>
          </a:p>
        </p:txBody>
      </p:sp>
      <p:sp>
        <p:nvSpPr>
          <p:cNvPr id="3" name="CuadroTexto 2">
            <a:extLst>
              <a:ext uri="{FF2B5EF4-FFF2-40B4-BE49-F238E27FC236}">
                <a16:creationId xmlns:a16="http://schemas.microsoft.com/office/drawing/2014/main" id="{63239C2E-65EB-085D-4C0B-FDAEF379E5E0}"/>
              </a:ext>
            </a:extLst>
          </p:cNvPr>
          <p:cNvSpPr txBox="1"/>
          <p:nvPr/>
        </p:nvSpPr>
        <p:spPr>
          <a:xfrm>
            <a:off x="419101" y="2093119"/>
            <a:ext cx="1574149" cy="523220"/>
          </a:xfrm>
          <a:prstGeom prst="rect">
            <a:avLst/>
          </a:prstGeom>
          <a:noFill/>
        </p:spPr>
        <p:txBody>
          <a:bodyPr wrap="none" rtlCol="0">
            <a:spAutoFit/>
          </a:bodyPr>
          <a:lstStyle/>
          <a:p>
            <a:r>
              <a:rPr lang="es-ES_tradnl" sz="2800" i="1" dirty="0"/>
              <a:t>Continuo </a:t>
            </a:r>
          </a:p>
        </p:txBody>
      </p:sp>
      <p:sp>
        <p:nvSpPr>
          <p:cNvPr id="4" name="CuadroTexto 3">
            <a:extLst>
              <a:ext uri="{FF2B5EF4-FFF2-40B4-BE49-F238E27FC236}">
                <a16:creationId xmlns:a16="http://schemas.microsoft.com/office/drawing/2014/main" id="{B32D4ABC-1AD8-24E1-D1C6-DCF4C47F9300}"/>
              </a:ext>
            </a:extLst>
          </p:cNvPr>
          <p:cNvSpPr txBox="1"/>
          <p:nvPr/>
        </p:nvSpPr>
        <p:spPr>
          <a:xfrm>
            <a:off x="419101" y="2748287"/>
            <a:ext cx="2025491" cy="523220"/>
          </a:xfrm>
          <a:prstGeom prst="rect">
            <a:avLst/>
          </a:prstGeom>
          <a:noFill/>
        </p:spPr>
        <p:txBody>
          <a:bodyPr wrap="none" rtlCol="0">
            <a:spAutoFit/>
          </a:bodyPr>
          <a:lstStyle/>
          <a:p>
            <a:r>
              <a:rPr lang="es-ES_tradnl" sz="2800" i="1" dirty="0"/>
              <a:t>Empleo total</a:t>
            </a:r>
          </a:p>
        </p:txBody>
      </p:sp>
      <p:sp>
        <p:nvSpPr>
          <p:cNvPr id="5" name="CuadroTexto 4">
            <a:extLst>
              <a:ext uri="{FF2B5EF4-FFF2-40B4-BE49-F238E27FC236}">
                <a16:creationId xmlns:a16="http://schemas.microsoft.com/office/drawing/2014/main" id="{3FF2B5D7-A457-9514-9AAE-0BFC0791F8D8}"/>
              </a:ext>
            </a:extLst>
          </p:cNvPr>
          <p:cNvSpPr txBox="1"/>
          <p:nvPr/>
        </p:nvSpPr>
        <p:spPr>
          <a:xfrm>
            <a:off x="419101" y="3397388"/>
            <a:ext cx="3310393" cy="523220"/>
          </a:xfrm>
          <a:prstGeom prst="rect">
            <a:avLst/>
          </a:prstGeom>
          <a:noFill/>
        </p:spPr>
        <p:txBody>
          <a:bodyPr wrap="none" rtlCol="0">
            <a:spAutoFit/>
          </a:bodyPr>
          <a:lstStyle/>
          <a:p>
            <a:r>
              <a:rPr lang="es-ES_tradnl" sz="2800" i="1" dirty="0"/>
              <a:t>Libertad de maniobra</a:t>
            </a:r>
          </a:p>
        </p:txBody>
      </p:sp>
      <p:pic>
        <p:nvPicPr>
          <p:cNvPr id="6" name="Picture 2" descr="Completing the Kill Web: The Multidomain Reconnaissance Troop in the  Littorals - Modern War Institute">
            <a:extLst>
              <a:ext uri="{FF2B5EF4-FFF2-40B4-BE49-F238E27FC236}">
                <a16:creationId xmlns:a16="http://schemas.microsoft.com/office/drawing/2014/main" id="{72E405F5-4C0D-2DCA-541F-3BFA578DD049}"/>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5333"/>
          <a:stretch/>
        </p:blipFill>
        <p:spPr bwMode="auto">
          <a:xfrm>
            <a:off x="5807045" y="2132570"/>
            <a:ext cx="5310925" cy="2987396"/>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4E07785D-0316-BBB7-5586-BACE6E04FDCC}"/>
              </a:ext>
            </a:extLst>
          </p:cNvPr>
          <p:cNvSpPr txBox="1"/>
          <p:nvPr/>
        </p:nvSpPr>
        <p:spPr>
          <a:xfrm>
            <a:off x="408142" y="4046489"/>
            <a:ext cx="3452035" cy="523220"/>
          </a:xfrm>
          <a:prstGeom prst="rect">
            <a:avLst/>
          </a:prstGeom>
          <a:noFill/>
        </p:spPr>
        <p:txBody>
          <a:bodyPr wrap="none" rtlCol="0">
            <a:spAutoFit/>
          </a:bodyPr>
          <a:lstStyle/>
          <a:p>
            <a:r>
              <a:rPr lang="es-ES_tradnl" sz="2800" i="1" dirty="0"/>
              <a:t>Información oportuna </a:t>
            </a:r>
          </a:p>
        </p:txBody>
      </p:sp>
      <p:sp>
        <p:nvSpPr>
          <p:cNvPr id="8" name="CuadroTexto 7">
            <a:extLst>
              <a:ext uri="{FF2B5EF4-FFF2-40B4-BE49-F238E27FC236}">
                <a16:creationId xmlns:a16="http://schemas.microsoft.com/office/drawing/2014/main" id="{FB9A8DED-94F7-42CE-A79A-C42F4534B1BB}"/>
              </a:ext>
            </a:extLst>
          </p:cNvPr>
          <p:cNvSpPr txBox="1"/>
          <p:nvPr/>
        </p:nvSpPr>
        <p:spPr>
          <a:xfrm>
            <a:off x="408141" y="4764881"/>
            <a:ext cx="2710550" cy="523220"/>
          </a:xfrm>
          <a:prstGeom prst="rect">
            <a:avLst/>
          </a:prstGeom>
          <a:noFill/>
        </p:spPr>
        <p:txBody>
          <a:bodyPr wrap="none" rtlCol="0">
            <a:spAutoFit/>
          </a:bodyPr>
          <a:lstStyle/>
          <a:p>
            <a:r>
              <a:rPr lang="es-ES_tradnl" sz="2800" i="1" dirty="0" err="1"/>
              <a:t>Recon</a:t>
            </a:r>
            <a:r>
              <a:rPr lang="es-ES_tradnl" sz="2800" i="1" dirty="0"/>
              <a:t> </a:t>
            </a:r>
            <a:r>
              <a:rPr lang="es-ES_tradnl" sz="2800" i="1" dirty="0" err="1"/>
              <a:t>Pull</a:t>
            </a:r>
            <a:r>
              <a:rPr lang="es-ES_tradnl" sz="2800" i="1" dirty="0"/>
              <a:t>/OODA</a:t>
            </a:r>
          </a:p>
        </p:txBody>
      </p:sp>
    </p:spTree>
    <p:extLst>
      <p:ext uri="{BB962C8B-B14F-4D97-AF65-F5344CB8AC3E}">
        <p14:creationId xmlns:p14="http://schemas.microsoft.com/office/powerpoint/2010/main" val="38686781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1-7 Single Battle">
            <a:extLst>
              <a:ext uri="{FF2B5EF4-FFF2-40B4-BE49-F238E27FC236}">
                <a16:creationId xmlns:a16="http://schemas.microsoft.com/office/drawing/2014/main" id="{47D9F3A8-83E5-A4DB-07B3-AC74AD106D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1" y="792163"/>
            <a:ext cx="10164762" cy="4445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63B5A48E-2D3C-0FBD-4AB0-602882C35050}"/>
              </a:ext>
            </a:extLst>
          </p:cNvPr>
          <p:cNvSpPr/>
          <p:nvPr/>
        </p:nvSpPr>
        <p:spPr>
          <a:xfrm>
            <a:off x="6657975" y="1814513"/>
            <a:ext cx="4414838" cy="4057650"/>
          </a:xfrm>
          <a:prstGeom prst="rect">
            <a:avLst/>
          </a:prstGeom>
          <a:noFill/>
          <a:ln w="666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sp>
        <p:nvSpPr>
          <p:cNvPr id="5" name="Rectángulo 4">
            <a:extLst>
              <a:ext uri="{FF2B5EF4-FFF2-40B4-BE49-F238E27FC236}">
                <a16:creationId xmlns:a16="http://schemas.microsoft.com/office/drawing/2014/main" id="{21059A33-CB3E-E22E-D5A8-E49982BDDBCF}"/>
              </a:ext>
            </a:extLst>
          </p:cNvPr>
          <p:cNvSpPr/>
          <p:nvPr/>
        </p:nvSpPr>
        <p:spPr>
          <a:xfrm>
            <a:off x="1595437" y="1814513"/>
            <a:ext cx="6548438" cy="4057650"/>
          </a:xfrm>
          <a:prstGeom prst="rect">
            <a:avLst/>
          </a:prstGeom>
          <a:noFill/>
          <a:ln w="666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sp>
        <p:nvSpPr>
          <p:cNvPr id="6" name="Rectángulo 5">
            <a:extLst>
              <a:ext uri="{FF2B5EF4-FFF2-40B4-BE49-F238E27FC236}">
                <a16:creationId xmlns:a16="http://schemas.microsoft.com/office/drawing/2014/main" id="{1458BEA9-69FB-659D-4984-CDB46675CAD6}"/>
              </a:ext>
            </a:extLst>
          </p:cNvPr>
          <p:cNvSpPr/>
          <p:nvPr/>
        </p:nvSpPr>
        <p:spPr>
          <a:xfrm>
            <a:off x="6657975" y="1814512"/>
            <a:ext cx="1485900" cy="4057651"/>
          </a:xfrm>
          <a:prstGeom prst="rect">
            <a:avLst/>
          </a:prstGeom>
          <a:pattFill prst="wdDnDiag">
            <a:fgClr>
              <a:schemeClr val="accent1"/>
            </a:fgClr>
            <a:bgClr>
              <a:schemeClr val="bg1"/>
            </a:bgClr>
          </a:pattFill>
          <a:ln w="666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spTree>
    <p:extLst>
      <p:ext uri="{BB962C8B-B14F-4D97-AF65-F5344CB8AC3E}">
        <p14:creationId xmlns:p14="http://schemas.microsoft.com/office/powerpoint/2010/main" val="163319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235003" y="0"/>
            <a:ext cx="11721993" cy="1578308"/>
          </a:xfrm>
        </p:spPr>
        <p:txBody>
          <a:bodyPr>
            <a:normAutofit/>
          </a:bodyPr>
          <a:lstStyle/>
          <a:p>
            <a:r>
              <a:rPr lang="es-ES_tradnl" sz="4000" b="1" i="1" dirty="0"/>
              <a:t>NAI / TAI</a:t>
            </a:r>
          </a:p>
        </p:txBody>
      </p:sp>
      <p:sp>
        <p:nvSpPr>
          <p:cNvPr id="9" name="CuadroTexto 8">
            <a:extLst>
              <a:ext uri="{FF2B5EF4-FFF2-40B4-BE49-F238E27FC236}">
                <a16:creationId xmlns:a16="http://schemas.microsoft.com/office/drawing/2014/main" id="{BB286436-946A-45D5-0164-50B055DE166A}"/>
              </a:ext>
            </a:extLst>
          </p:cNvPr>
          <p:cNvSpPr txBox="1"/>
          <p:nvPr/>
        </p:nvSpPr>
        <p:spPr>
          <a:xfrm>
            <a:off x="7321154" y="2864183"/>
            <a:ext cx="3483770" cy="369332"/>
          </a:xfrm>
          <a:prstGeom prst="rect">
            <a:avLst/>
          </a:prstGeom>
          <a:solidFill>
            <a:schemeClr val="bg1"/>
          </a:solidFill>
        </p:spPr>
        <p:txBody>
          <a:bodyPr wrap="square" rtlCol="0">
            <a:spAutoFit/>
          </a:bodyPr>
          <a:lstStyle/>
          <a:p>
            <a:pPr algn="ctr"/>
            <a:endParaRPr lang="es-ES_tradnl" dirty="0"/>
          </a:p>
        </p:txBody>
      </p:sp>
      <p:sp>
        <p:nvSpPr>
          <p:cNvPr id="10" name="CuadroTexto 9">
            <a:extLst>
              <a:ext uri="{FF2B5EF4-FFF2-40B4-BE49-F238E27FC236}">
                <a16:creationId xmlns:a16="http://schemas.microsoft.com/office/drawing/2014/main" id="{88D71D27-CF85-1729-8B0C-B5AE75D4D1C5}"/>
              </a:ext>
            </a:extLst>
          </p:cNvPr>
          <p:cNvSpPr txBox="1"/>
          <p:nvPr/>
        </p:nvSpPr>
        <p:spPr>
          <a:xfrm>
            <a:off x="3002756" y="2925909"/>
            <a:ext cx="2714624" cy="369332"/>
          </a:xfrm>
          <a:prstGeom prst="rect">
            <a:avLst/>
          </a:prstGeom>
          <a:solidFill>
            <a:schemeClr val="bg1"/>
          </a:solidFill>
        </p:spPr>
        <p:txBody>
          <a:bodyPr wrap="square" rtlCol="0">
            <a:spAutoFit/>
          </a:bodyPr>
          <a:lstStyle/>
          <a:p>
            <a:pPr algn="ctr"/>
            <a:endParaRPr lang="es-ES_tradnl" dirty="0"/>
          </a:p>
        </p:txBody>
      </p:sp>
      <p:sp>
        <p:nvSpPr>
          <p:cNvPr id="3" name="CuadroTexto 2">
            <a:extLst>
              <a:ext uri="{FF2B5EF4-FFF2-40B4-BE49-F238E27FC236}">
                <a16:creationId xmlns:a16="http://schemas.microsoft.com/office/drawing/2014/main" id="{B018352F-A5C4-9717-B552-036EB9C7017D}"/>
              </a:ext>
            </a:extLst>
          </p:cNvPr>
          <p:cNvSpPr txBox="1"/>
          <p:nvPr/>
        </p:nvSpPr>
        <p:spPr>
          <a:xfrm>
            <a:off x="5869780" y="5076825"/>
            <a:ext cx="3483770" cy="369332"/>
          </a:xfrm>
          <a:prstGeom prst="rect">
            <a:avLst/>
          </a:prstGeom>
          <a:solidFill>
            <a:schemeClr val="bg1"/>
          </a:solidFill>
        </p:spPr>
        <p:txBody>
          <a:bodyPr wrap="square" rtlCol="0">
            <a:spAutoFit/>
          </a:bodyPr>
          <a:lstStyle/>
          <a:p>
            <a:pPr algn="ctr"/>
            <a:endParaRPr lang="es-ES_tradnl" dirty="0"/>
          </a:p>
        </p:txBody>
      </p:sp>
      <p:pic>
        <p:nvPicPr>
          <p:cNvPr id="5" name="Imagen 4">
            <a:extLst>
              <a:ext uri="{FF2B5EF4-FFF2-40B4-BE49-F238E27FC236}">
                <a16:creationId xmlns:a16="http://schemas.microsoft.com/office/drawing/2014/main" id="{8F5F0389-6762-D418-B5D3-8E0B44DD569D}"/>
              </a:ext>
            </a:extLst>
          </p:cNvPr>
          <p:cNvPicPr>
            <a:picLocks noChangeAspect="1"/>
          </p:cNvPicPr>
          <p:nvPr/>
        </p:nvPicPr>
        <p:blipFill>
          <a:blip r:embed="rId2"/>
          <a:stretch>
            <a:fillRect/>
          </a:stretch>
        </p:blipFill>
        <p:spPr>
          <a:xfrm>
            <a:off x="235003" y="1289923"/>
            <a:ext cx="11499798" cy="5293757"/>
          </a:xfrm>
          <a:prstGeom prst="rect">
            <a:avLst/>
          </a:prstGeom>
        </p:spPr>
      </p:pic>
    </p:spTree>
    <p:extLst>
      <p:ext uri="{BB962C8B-B14F-4D97-AF65-F5344CB8AC3E}">
        <p14:creationId xmlns:p14="http://schemas.microsoft.com/office/powerpoint/2010/main" val="897330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131;g1531ae4b4df_0_14">
            <a:extLst>
              <a:ext uri="{FF2B5EF4-FFF2-40B4-BE49-F238E27FC236}">
                <a16:creationId xmlns:a16="http://schemas.microsoft.com/office/drawing/2014/main" id="{31087B8F-09F8-9563-B308-078A48FE828F}"/>
              </a:ext>
            </a:extLst>
          </p:cNvPr>
          <p:cNvSpPr txBox="1">
            <a:spLocks/>
          </p:cNvSpPr>
          <p:nvPr/>
        </p:nvSpPr>
        <p:spPr>
          <a:xfrm>
            <a:off x="0" y="404812"/>
            <a:ext cx="11472863" cy="2689860"/>
          </a:xfrm>
          <a:prstGeom prst="rect">
            <a:avLst/>
          </a:prstGeom>
          <a:noFill/>
          <a:ln>
            <a:noFill/>
          </a:ln>
        </p:spPr>
        <p:txBody>
          <a:bodyPr spcFirstLastPara="1" vert="horz" wrap="square" lIns="91425" tIns="91425" rIns="91425" bIns="91425"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6200" indent="0">
              <a:lnSpc>
                <a:spcPct val="100000"/>
              </a:lnSpc>
              <a:spcBef>
                <a:spcPts val="640"/>
              </a:spcBef>
              <a:buSzPts val="2400"/>
              <a:buNone/>
            </a:pPr>
            <a:r>
              <a:rPr lang="es-ES_tradnl" sz="3600" dirty="0" err="1"/>
              <a:t>Named</a:t>
            </a:r>
            <a:r>
              <a:rPr lang="es-ES_tradnl" sz="3600" dirty="0"/>
              <a:t> </a:t>
            </a:r>
            <a:r>
              <a:rPr lang="es-ES_tradnl" sz="3600" dirty="0" err="1"/>
              <a:t>Areas</a:t>
            </a:r>
            <a:r>
              <a:rPr lang="es-ES_tradnl" sz="3600" dirty="0"/>
              <a:t>  </a:t>
            </a:r>
            <a:r>
              <a:rPr lang="es-ES_tradnl" sz="3600" dirty="0" err="1"/>
              <a:t>of</a:t>
            </a:r>
            <a:r>
              <a:rPr lang="es-ES_tradnl" sz="3600" dirty="0"/>
              <a:t>  </a:t>
            </a:r>
            <a:r>
              <a:rPr lang="es-ES_tradnl" sz="3600" dirty="0" err="1"/>
              <a:t>Interest</a:t>
            </a:r>
            <a:r>
              <a:rPr lang="es-ES_tradnl" sz="3600" dirty="0"/>
              <a:t>  (</a:t>
            </a:r>
            <a:r>
              <a:rPr lang="es-ES_tradnl" sz="3600" dirty="0" err="1"/>
              <a:t>NAIs</a:t>
            </a:r>
            <a:r>
              <a:rPr lang="es-ES_tradnl" sz="3600" dirty="0"/>
              <a:t>)  lugares donde se presume coleccionar información. </a:t>
            </a:r>
          </a:p>
          <a:p>
            <a:pPr marL="76200" indent="0">
              <a:lnSpc>
                <a:spcPct val="100000"/>
              </a:lnSpc>
              <a:spcBef>
                <a:spcPts val="640"/>
              </a:spcBef>
              <a:buSzPts val="2400"/>
              <a:buNone/>
            </a:pPr>
            <a:endParaRPr lang="es-ES_tradnl" sz="3200" dirty="0"/>
          </a:p>
          <a:p>
            <a:pPr marL="914400" lvl="1" indent="-330200">
              <a:lnSpc>
                <a:spcPct val="100000"/>
              </a:lnSpc>
              <a:spcBef>
                <a:spcPts val="0"/>
              </a:spcBef>
              <a:buSzPts val="1600"/>
              <a:buFont typeface="Arial" panose="020B0604020202020204" pitchFamily="34" charset="0"/>
              <a:buChar char="–"/>
            </a:pPr>
            <a:r>
              <a:rPr lang="es-ES_tradnl" sz="3200" dirty="0"/>
              <a:t>Tipos:</a:t>
            </a:r>
          </a:p>
          <a:p>
            <a:pPr marL="1371600" lvl="2" indent="-381000">
              <a:lnSpc>
                <a:spcPct val="100000"/>
              </a:lnSpc>
              <a:spcBef>
                <a:spcPts val="0"/>
              </a:spcBef>
              <a:buSzPts val="2400"/>
            </a:pPr>
            <a:r>
              <a:rPr lang="es-ES_tradnl" sz="3200" dirty="0"/>
              <a:t>Punto</a:t>
            </a:r>
          </a:p>
          <a:p>
            <a:pPr marL="1371600" lvl="2" indent="-368300">
              <a:lnSpc>
                <a:spcPct val="100000"/>
              </a:lnSpc>
              <a:spcBef>
                <a:spcPts val="0"/>
              </a:spcBef>
              <a:buSzPts val="2200"/>
            </a:pPr>
            <a:r>
              <a:rPr lang="es-ES_tradnl" sz="3200" dirty="0"/>
              <a:t>Área</a:t>
            </a:r>
          </a:p>
          <a:p>
            <a:pPr marL="1371600" lvl="2" indent="-368300">
              <a:lnSpc>
                <a:spcPct val="100000"/>
              </a:lnSpc>
              <a:spcBef>
                <a:spcPts val="0"/>
              </a:spcBef>
              <a:buSzPts val="2200"/>
            </a:pPr>
            <a:r>
              <a:rPr lang="es-ES_tradnl" sz="3200" dirty="0"/>
              <a:t>Linear </a:t>
            </a:r>
            <a:endParaRPr lang="es-ES_tradnl" sz="1200" dirty="0"/>
          </a:p>
          <a:p>
            <a:pPr marL="0" indent="0">
              <a:lnSpc>
                <a:spcPct val="100000"/>
              </a:lnSpc>
              <a:spcBef>
                <a:spcPts val="640"/>
              </a:spcBef>
              <a:buSzPts val="3200"/>
              <a:buFont typeface="Arial" panose="020B0604020202020204" pitchFamily="34" charset="0"/>
              <a:buNone/>
            </a:pPr>
            <a:endParaRPr lang="es-ES_tradnl" sz="2400" dirty="0"/>
          </a:p>
        </p:txBody>
      </p:sp>
      <p:grpSp>
        <p:nvGrpSpPr>
          <p:cNvPr id="3" name="Google Shape;4133;g1531ae4b4df_0_14">
            <a:extLst>
              <a:ext uri="{FF2B5EF4-FFF2-40B4-BE49-F238E27FC236}">
                <a16:creationId xmlns:a16="http://schemas.microsoft.com/office/drawing/2014/main" id="{A7F4452C-2F9F-A7D1-D6FD-C33AB22E1D2B}"/>
              </a:ext>
            </a:extLst>
          </p:cNvPr>
          <p:cNvGrpSpPr/>
          <p:nvPr/>
        </p:nvGrpSpPr>
        <p:grpSpPr>
          <a:xfrm>
            <a:off x="3426000" y="3174719"/>
            <a:ext cx="245700" cy="457086"/>
            <a:chOff x="-589875" y="482150"/>
            <a:chExt cx="245700" cy="457086"/>
          </a:xfrm>
        </p:grpSpPr>
        <p:sp>
          <p:nvSpPr>
            <p:cNvPr id="4" name="Google Shape;4134;g1531ae4b4df_0_14">
              <a:extLst>
                <a:ext uri="{FF2B5EF4-FFF2-40B4-BE49-F238E27FC236}">
                  <a16:creationId xmlns:a16="http://schemas.microsoft.com/office/drawing/2014/main" id="{2995FF8B-D5D6-796A-3C82-8B9A04CB9D63}"/>
                </a:ext>
              </a:extLst>
            </p:cNvPr>
            <p:cNvSpPr/>
            <p:nvPr/>
          </p:nvSpPr>
          <p:spPr>
            <a:xfrm rot="10800000">
              <a:off x="-547728" y="662336"/>
              <a:ext cx="161400" cy="276900"/>
            </a:xfrm>
            <a:prstGeom prst="triangle">
              <a:avLst>
                <a:gd name="adj" fmla="val 50000"/>
              </a:avLst>
            </a:prstGeom>
            <a:solidFill>
              <a:srgbClr val="2E12FA"/>
            </a:solidFill>
            <a:ln w="9525" cap="flat" cmpd="sng">
              <a:solidFill>
                <a:srgbClr val="2E12F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 name="Google Shape;4135;g1531ae4b4df_0_14">
              <a:extLst>
                <a:ext uri="{FF2B5EF4-FFF2-40B4-BE49-F238E27FC236}">
                  <a16:creationId xmlns:a16="http://schemas.microsoft.com/office/drawing/2014/main" id="{E0E982C2-F02D-51CF-AA49-1EF3397457AF}"/>
                </a:ext>
              </a:extLst>
            </p:cNvPr>
            <p:cNvSpPr/>
            <p:nvPr/>
          </p:nvSpPr>
          <p:spPr>
            <a:xfrm>
              <a:off x="-589875" y="482150"/>
              <a:ext cx="245700" cy="211200"/>
            </a:xfrm>
            <a:prstGeom prst="ellipse">
              <a:avLst/>
            </a:prstGeom>
            <a:noFill/>
            <a:ln w="9525" cap="flat" cmpd="sng">
              <a:solidFill>
                <a:srgbClr val="2E12F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 name="Google Shape;4136;g1531ae4b4df_0_14">
            <a:extLst>
              <a:ext uri="{FF2B5EF4-FFF2-40B4-BE49-F238E27FC236}">
                <a16:creationId xmlns:a16="http://schemas.microsoft.com/office/drawing/2014/main" id="{E1111E3B-EE71-49C5-5F6A-B204F20E91E8}"/>
              </a:ext>
            </a:extLst>
          </p:cNvPr>
          <p:cNvSpPr/>
          <p:nvPr/>
        </p:nvSpPr>
        <p:spPr>
          <a:xfrm>
            <a:off x="2755900" y="4502138"/>
            <a:ext cx="1585900" cy="171750"/>
          </a:xfrm>
          <a:custGeom>
            <a:avLst/>
            <a:gdLst/>
            <a:ahLst/>
            <a:cxnLst/>
            <a:rect l="l" t="t" r="r" b="b"/>
            <a:pathLst>
              <a:path w="63436" h="6870" extrusionOk="0">
                <a:moveTo>
                  <a:pt x="0" y="191"/>
                </a:moveTo>
                <a:cubicBezTo>
                  <a:pt x="3524" y="1302"/>
                  <a:pt x="16097" y="6763"/>
                  <a:pt x="21145" y="6858"/>
                </a:cubicBezTo>
                <a:cubicBezTo>
                  <a:pt x="26193" y="6953"/>
                  <a:pt x="26828" y="1175"/>
                  <a:pt x="30289" y="762"/>
                </a:cubicBezTo>
                <a:cubicBezTo>
                  <a:pt x="33750" y="349"/>
                  <a:pt x="36386" y="4509"/>
                  <a:pt x="41910" y="4382"/>
                </a:cubicBezTo>
                <a:cubicBezTo>
                  <a:pt x="47435" y="4255"/>
                  <a:pt x="59848" y="730"/>
                  <a:pt x="63436" y="0"/>
                </a:cubicBezTo>
              </a:path>
            </a:pathLst>
          </a:custGeom>
          <a:noFill/>
          <a:ln w="28575"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 name="Google Shape;4137;g1531ae4b4df_0_14">
            <a:extLst>
              <a:ext uri="{FF2B5EF4-FFF2-40B4-BE49-F238E27FC236}">
                <a16:creationId xmlns:a16="http://schemas.microsoft.com/office/drawing/2014/main" id="{1144652F-7070-1619-346E-FEAFFC7D8EA9}"/>
              </a:ext>
            </a:extLst>
          </p:cNvPr>
          <p:cNvSpPr/>
          <p:nvPr/>
        </p:nvSpPr>
        <p:spPr>
          <a:xfrm>
            <a:off x="3358350" y="3806016"/>
            <a:ext cx="381000" cy="347700"/>
          </a:xfrm>
          <a:prstGeom prst="rect">
            <a:avLst/>
          </a:prstGeom>
          <a:solidFill>
            <a:schemeClr val="lt1"/>
          </a:solidFill>
          <a:ln w="28575" cap="flat" cmpd="sng">
            <a:solidFill>
              <a:srgbClr val="2E12F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3894100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34B40-B6AB-A20A-D21B-8438D86431DF}"/>
              </a:ext>
            </a:extLst>
          </p:cNvPr>
          <p:cNvSpPr>
            <a:spLocks noGrp="1"/>
          </p:cNvSpPr>
          <p:nvPr>
            <p:ph type="title"/>
          </p:nvPr>
        </p:nvSpPr>
        <p:spPr>
          <a:xfrm>
            <a:off x="419100" y="379413"/>
            <a:ext cx="11353800" cy="1325563"/>
          </a:xfrm>
        </p:spPr>
        <p:txBody>
          <a:bodyPr/>
          <a:lstStyle/>
          <a:p>
            <a:r>
              <a:rPr lang="es-ES_tradnl" i="1" dirty="0"/>
              <a:t>SEGURIDAD </a:t>
            </a:r>
          </a:p>
        </p:txBody>
      </p:sp>
      <p:pic>
        <p:nvPicPr>
          <p:cNvPr id="10" name="Picture 2" descr="1-7 Single Battle">
            <a:extLst>
              <a:ext uri="{FF2B5EF4-FFF2-40B4-BE49-F238E27FC236}">
                <a16:creationId xmlns:a16="http://schemas.microsoft.com/office/drawing/2014/main" id="{D928A8C4-D0C7-3A02-A7C5-13BBCEFF9D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1" y="792163"/>
            <a:ext cx="10164762" cy="4445000"/>
          </a:xfrm>
          <a:prstGeom prst="rect">
            <a:avLst/>
          </a:prstGeom>
          <a:noFill/>
          <a:extLst>
            <a:ext uri="{909E8E84-426E-40DD-AFC4-6F175D3DCCD1}">
              <a14:hiddenFill xmlns:a14="http://schemas.microsoft.com/office/drawing/2010/main">
                <a:solidFill>
                  <a:srgbClr val="FFFFFF"/>
                </a:solidFill>
              </a14:hiddenFill>
            </a:ext>
          </a:extLst>
        </p:spPr>
      </p:pic>
      <p:sp>
        <p:nvSpPr>
          <p:cNvPr id="11" name="Rectángulo 10">
            <a:extLst>
              <a:ext uri="{FF2B5EF4-FFF2-40B4-BE49-F238E27FC236}">
                <a16:creationId xmlns:a16="http://schemas.microsoft.com/office/drawing/2014/main" id="{0DF2EE7B-369A-B2A2-3389-654379980649}"/>
              </a:ext>
            </a:extLst>
          </p:cNvPr>
          <p:cNvSpPr/>
          <p:nvPr/>
        </p:nvSpPr>
        <p:spPr>
          <a:xfrm>
            <a:off x="1595437" y="1814513"/>
            <a:ext cx="6548438" cy="4057650"/>
          </a:xfrm>
          <a:prstGeom prst="rect">
            <a:avLst/>
          </a:prstGeom>
          <a:noFill/>
          <a:ln w="666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spTree>
    <p:extLst>
      <p:ext uri="{BB962C8B-B14F-4D97-AF65-F5344CB8AC3E}">
        <p14:creationId xmlns:p14="http://schemas.microsoft.com/office/powerpoint/2010/main" val="1632943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34B40-B6AB-A20A-D21B-8438D86431DF}"/>
              </a:ext>
            </a:extLst>
          </p:cNvPr>
          <p:cNvSpPr>
            <a:spLocks noGrp="1"/>
          </p:cNvSpPr>
          <p:nvPr>
            <p:ph type="title"/>
          </p:nvPr>
        </p:nvSpPr>
        <p:spPr>
          <a:xfrm>
            <a:off x="0" y="222250"/>
            <a:ext cx="12192000" cy="1325563"/>
          </a:xfrm>
        </p:spPr>
        <p:txBody>
          <a:bodyPr>
            <a:normAutofit/>
          </a:bodyPr>
          <a:lstStyle/>
          <a:p>
            <a:r>
              <a:rPr lang="es-ES_tradnl" i="1" dirty="0"/>
              <a:t>SEGURIDAD: SCREEN-ALERTA TEMPRANA</a:t>
            </a:r>
            <a:br>
              <a:rPr lang="es-ES_tradnl" i="1" dirty="0"/>
            </a:br>
            <a:r>
              <a:rPr lang="es-ES_tradnl" i="1" dirty="0"/>
              <a:t>                       </a:t>
            </a:r>
            <a:r>
              <a:rPr lang="es-ES_tradnl" i="1" dirty="0" err="1"/>
              <a:t>Guard</a:t>
            </a:r>
            <a:r>
              <a:rPr lang="es-ES_tradnl" i="1" dirty="0"/>
              <a:t>: Protección al cuerpo principal </a:t>
            </a:r>
          </a:p>
        </p:txBody>
      </p:sp>
      <p:pic>
        <p:nvPicPr>
          <p:cNvPr id="6" name="Imagen 5">
            <a:extLst>
              <a:ext uri="{FF2B5EF4-FFF2-40B4-BE49-F238E27FC236}">
                <a16:creationId xmlns:a16="http://schemas.microsoft.com/office/drawing/2014/main" id="{B45962EF-4FDC-D970-4234-F57A687E50C7}"/>
              </a:ext>
            </a:extLst>
          </p:cNvPr>
          <p:cNvPicPr>
            <a:picLocks noChangeAspect="1"/>
          </p:cNvPicPr>
          <p:nvPr/>
        </p:nvPicPr>
        <p:blipFill>
          <a:blip r:embed="rId2"/>
          <a:stretch>
            <a:fillRect/>
          </a:stretch>
        </p:blipFill>
        <p:spPr>
          <a:xfrm>
            <a:off x="201230" y="1591869"/>
            <a:ext cx="4384675" cy="5272481"/>
          </a:xfrm>
          <a:prstGeom prst="rect">
            <a:avLst/>
          </a:prstGeom>
        </p:spPr>
      </p:pic>
      <p:sp>
        <p:nvSpPr>
          <p:cNvPr id="7" name="CuadroTexto 6">
            <a:extLst>
              <a:ext uri="{FF2B5EF4-FFF2-40B4-BE49-F238E27FC236}">
                <a16:creationId xmlns:a16="http://schemas.microsoft.com/office/drawing/2014/main" id="{4304E054-A389-3935-9CF1-E918EDBA7370}"/>
              </a:ext>
            </a:extLst>
          </p:cNvPr>
          <p:cNvSpPr txBox="1"/>
          <p:nvPr/>
        </p:nvSpPr>
        <p:spPr>
          <a:xfrm>
            <a:off x="7606096" y="2025431"/>
            <a:ext cx="2028056" cy="646331"/>
          </a:xfrm>
          <a:prstGeom prst="rect">
            <a:avLst/>
          </a:prstGeom>
          <a:noFill/>
        </p:spPr>
        <p:txBody>
          <a:bodyPr wrap="none" rtlCol="0">
            <a:spAutoFit/>
          </a:bodyPr>
          <a:lstStyle/>
          <a:p>
            <a:r>
              <a:rPr lang="es-ES_tradnl" dirty="0"/>
              <a:t>¿PUEDO USAR NAI?</a:t>
            </a:r>
          </a:p>
          <a:p>
            <a:endParaRPr lang="es-ES_tradnl" dirty="0"/>
          </a:p>
        </p:txBody>
      </p:sp>
      <p:sp>
        <p:nvSpPr>
          <p:cNvPr id="8" name="CuadroTexto 7">
            <a:extLst>
              <a:ext uri="{FF2B5EF4-FFF2-40B4-BE49-F238E27FC236}">
                <a16:creationId xmlns:a16="http://schemas.microsoft.com/office/drawing/2014/main" id="{9AFBC4FF-B89D-1028-240D-F2B13F77A1AA}"/>
              </a:ext>
            </a:extLst>
          </p:cNvPr>
          <p:cNvSpPr txBox="1"/>
          <p:nvPr/>
        </p:nvSpPr>
        <p:spPr>
          <a:xfrm>
            <a:off x="5191124" y="3581779"/>
            <a:ext cx="7143751" cy="646331"/>
          </a:xfrm>
          <a:prstGeom prst="rect">
            <a:avLst/>
          </a:prstGeom>
          <a:noFill/>
        </p:spPr>
        <p:txBody>
          <a:bodyPr wrap="square" rtlCol="0">
            <a:spAutoFit/>
          </a:bodyPr>
          <a:lstStyle/>
          <a:p>
            <a:r>
              <a:rPr lang="es-ES_tradnl" dirty="0" err="1"/>
              <a:t>Screen</a:t>
            </a:r>
            <a:r>
              <a:rPr lang="es-ES_tradnl" dirty="0"/>
              <a:t> IVO NAI 1 (R-20) entre la hora H-12 y H+3, con el propósito de proveer alerta sobre movimiento de reserva enemiga en dirección N-S</a:t>
            </a:r>
          </a:p>
        </p:txBody>
      </p:sp>
      <p:sp>
        <p:nvSpPr>
          <p:cNvPr id="9" name="CuadroTexto 8">
            <a:extLst>
              <a:ext uri="{FF2B5EF4-FFF2-40B4-BE49-F238E27FC236}">
                <a16:creationId xmlns:a16="http://schemas.microsoft.com/office/drawing/2014/main" id="{F4DFDE96-7D74-D83F-397A-1DD501EE9572}"/>
              </a:ext>
            </a:extLst>
          </p:cNvPr>
          <p:cNvSpPr txBox="1"/>
          <p:nvPr/>
        </p:nvSpPr>
        <p:spPr>
          <a:xfrm>
            <a:off x="7858024" y="2782669"/>
            <a:ext cx="1524200" cy="646331"/>
          </a:xfrm>
          <a:prstGeom prst="rect">
            <a:avLst/>
          </a:prstGeom>
          <a:noFill/>
        </p:spPr>
        <p:txBody>
          <a:bodyPr wrap="none" rtlCol="0">
            <a:spAutoFit/>
          </a:bodyPr>
          <a:lstStyle/>
          <a:p>
            <a:r>
              <a:rPr lang="es-ES_tradnl" dirty="0"/>
              <a:t>Si….para todo </a:t>
            </a:r>
          </a:p>
          <a:p>
            <a:endParaRPr lang="es-ES_tradnl" dirty="0"/>
          </a:p>
        </p:txBody>
      </p:sp>
    </p:spTree>
    <p:extLst>
      <p:ext uri="{BB962C8B-B14F-4D97-AF65-F5344CB8AC3E}">
        <p14:creationId xmlns:p14="http://schemas.microsoft.com/office/powerpoint/2010/main" val="2911991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34B40-B6AB-A20A-D21B-8438D86431DF}"/>
              </a:ext>
            </a:extLst>
          </p:cNvPr>
          <p:cNvSpPr>
            <a:spLocks noGrp="1"/>
          </p:cNvSpPr>
          <p:nvPr>
            <p:ph type="title"/>
          </p:nvPr>
        </p:nvSpPr>
        <p:spPr>
          <a:xfrm>
            <a:off x="219075" y="122237"/>
            <a:ext cx="11353800" cy="1325563"/>
          </a:xfrm>
        </p:spPr>
        <p:txBody>
          <a:bodyPr>
            <a:normAutofit fontScale="90000"/>
          </a:bodyPr>
          <a:lstStyle/>
          <a:p>
            <a:r>
              <a:rPr lang="es-ES_tradnl" i="1" dirty="0"/>
              <a:t>SEGURIDAD: COVER: otra fuerza cubriendo a la fuerza</a:t>
            </a:r>
            <a:br>
              <a:rPr lang="es-ES_tradnl" i="1" dirty="0"/>
            </a:br>
            <a:endParaRPr lang="es-ES_tradnl" i="1" dirty="0"/>
          </a:p>
        </p:txBody>
      </p:sp>
      <p:pic>
        <p:nvPicPr>
          <p:cNvPr id="4" name="Imagen 3">
            <a:extLst>
              <a:ext uri="{FF2B5EF4-FFF2-40B4-BE49-F238E27FC236}">
                <a16:creationId xmlns:a16="http://schemas.microsoft.com/office/drawing/2014/main" id="{060E98A6-445E-2576-09BF-606A4E67D6BC}"/>
              </a:ext>
            </a:extLst>
          </p:cNvPr>
          <p:cNvPicPr>
            <a:picLocks noChangeAspect="1"/>
          </p:cNvPicPr>
          <p:nvPr/>
        </p:nvPicPr>
        <p:blipFill>
          <a:blip r:embed="rId2"/>
          <a:stretch>
            <a:fillRect/>
          </a:stretch>
        </p:blipFill>
        <p:spPr>
          <a:xfrm>
            <a:off x="871538" y="1177925"/>
            <a:ext cx="5497512" cy="5222636"/>
          </a:xfrm>
          <a:prstGeom prst="rect">
            <a:avLst/>
          </a:prstGeom>
        </p:spPr>
      </p:pic>
    </p:spTree>
    <p:extLst>
      <p:ext uri="{BB962C8B-B14F-4D97-AF65-F5344CB8AC3E}">
        <p14:creationId xmlns:p14="http://schemas.microsoft.com/office/powerpoint/2010/main" val="18235748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E6BCB80-BA0F-C340-3E81-3F0A636E2B85}"/>
              </a:ext>
            </a:extLst>
          </p:cNvPr>
          <p:cNvSpPr>
            <a:spLocks noGrp="1"/>
          </p:cNvSpPr>
          <p:nvPr>
            <p:ph type="title"/>
          </p:nvPr>
        </p:nvSpPr>
        <p:spPr>
          <a:xfrm>
            <a:off x="638881" y="417576"/>
            <a:ext cx="10909640" cy="1249394"/>
          </a:xfrm>
        </p:spPr>
        <p:txBody>
          <a:bodyPr vert="horz" lIns="91440" tIns="45720" rIns="91440" bIns="45720" rtlCol="0" anchor="ctr">
            <a:normAutofit/>
          </a:bodyPr>
          <a:lstStyle/>
          <a:p>
            <a:pPr algn="ctr"/>
            <a:r>
              <a:rPr lang="en-US" sz="6600" kern="1200">
                <a:solidFill>
                  <a:schemeClr val="tx1"/>
                </a:solidFill>
                <a:latin typeface="+mj-lt"/>
                <a:ea typeface="+mj-ea"/>
                <a:cs typeface="+mj-cs"/>
              </a:rPr>
              <a:t>Tareas Tácticas de Misión </a:t>
            </a:r>
          </a:p>
        </p:txBody>
      </p:sp>
      <p:sp>
        <p:nvSpPr>
          <p:cNvPr id="7177"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TAREAS TÁCTICAS III | Quizlet">
            <a:extLst>
              <a:ext uri="{FF2B5EF4-FFF2-40B4-BE49-F238E27FC236}">
                <a16:creationId xmlns:a16="http://schemas.microsoft.com/office/drawing/2014/main" id="{86FF1B94-EFDD-C546-ED48-5F04BAAEE98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64866" y="2633472"/>
            <a:ext cx="8059220" cy="3586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05383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a:extLst>
              <a:ext uri="{FF2B5EF4-FFF2-40B4-BE49-F238E27FC236}">
                <a16:creationId xmlns:a16="http://schemas.microsoft.com/office/drawing/2014/main" id="{A5DF373D-59DB-A2C4-B261-6CD66B7AC5B2}"/>
              </a:ext>
            </a:extLst>
          </p:cNvPr>
          <p:cNvPicPr>
            <a:picLocks noGrp="1" noChangeAspect="1"/>
          </p:cNvPicPr>
          <p:nvPr>
            <p:ph idx="1"/>
          </p:nvPr>
        </p:nvPicPr>
        <p:blipFill>
          <a:blip r:embed="rId2"/>
          <a:stretch>
            <a:fillRect/>
          </a:stretch>
        </p:blipFill>
        <p:spPr>
          <a:xfrm>
            <a:off x="609600" y="187335"/>
            <a:ext cx="11201400" cy="6483329"/>
          </a:xfrm>
        </p:spPr>
      </p:pic>
      <p:sp>
        <p:nvSpPr>
          <p:cNvPr id="6" name="Rectángulo 5">
            <a:extLst>
              <a:ext uri="{FF2B5EF4-FFF2-40B4-BE49-F238E27FC236}">
                <a16:creationId xmlns:a16="http://schemas.microsoft.com/office/drawing/2014/main" id="{478EE739-A4D7-7F96-2AF0-4C031723FA12}"/>
              </a:ext>
            </a:extLst>
          </p:cNvPr>
          <p:cNvSpPr/>
          <p:nvPr/>
        </p:nvSpPr>
        <p:spPr>
          <a:xfrm>
            <a:off x="792480" y="320040"/>
            <a:ext cx="3657600" cy="243840"/>
          </a:xfrm>
          <a:prstGeom prst="rect">
            <a:avLst/>
          </a:prstGeom>
          <a:noFill/>
          <a:ln w="539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7" name="Rectángulo 6">
            <a:extLst>
              <a:ext uri="{FF2B5EF4-FFF2-40B4-BE49-F238E27FC236}">
                <a16:creationId xmlns:a16="http://schemas.microsoft.com/office/drawing/2014/main" id="{58D6D29A-B5DC-1166-8787-5A625580747D}"/>
              </a:ext>
            </a:extLst>
          </p:cNvPr>
          <p:cNvSpPr/>
          <p:nvPr/>
        </p:nvSpPr>
        <p:spPr>
          <a:xfrm>
            <a:off x="4518660" y="320040"/>
            <a:ext cx="3657600" cy="243840"/>
          </a:xfrm>
          <a:prstGeom prst="rect">
            <a:avLst/>
          </a:prstGeom>
          <a:noFill/>
          <a:ln w="539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 name="Rectángulo 7">
            <a:extLst>
              <a:ext uri="{FF2B5EF4-FFF2-40B4-BE49-F238E27FC236}">
                <a16:creationId xmlns:a16="http://schemas.microsoft.com/office/drawing/2014/main" id="{A77C5DE7-0D28-A4BF-B897-DE52B620FE91}"/>
              </a:ext>
            </a:extLst>
          </p:cNvPr>
          <p:cNvSpPr/>
          <p:nvPr/>
        </p:nvSpPr>
        <p:spPr>
          <a:xfrm>
            <a:off x="8336280" y="320040"/>
            <a:ext cx="3246120" cy="243840"/>
          </a:xfrm>
          <a:prstGeom prst="rect">
            <a:avLst/>
          </a:prstGeom>
          <a:noFill/>
          <a:ln w="539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311412512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AC69E0-B1A1-2AF8-48E5-F96FCECF0D71}"/>
              </a:ext>
            </a:extLst>
          </p:cNvPr>
          <p:cNvSpPr>
            <a:spLocks noGrp="1"/>
          </p:cNvSpPr>
          <p:nvPr>
            <p:ph type="title"/>
          </p:nvPr>
        </p:nvSpPr>
        <p:spPr/>
        <p:txBody>
          <a:bodyPr/>
          <a:lstStyle/>
          <a:p>
            <a:r>
              <a:rPr lang="es-ES_tradnl" dirty="0"/>
              <a:t>Orientadas al Enemigo (más usadas al nivel PLT y COY)</a:t>
            </a:r>
          </a:p>
        </p:txBody>
      </p:sp>
      <p:pic>
        <p:nvPicPr>
          <p:cNvPr id="5" name="Imagen 4">
            <a:extLst>
              <a:ext uri="{FF2B5EF4-FFF2-40B4-BE49-F238E27FC236}">
                <a16:creationId xmlns:a16="http://schemas.microsoft.com/office/drawing/2014/main" id="{667C5750-D602-25C1-B2D9-3D776E39456B}"/>
              </a:ext>
            </a:extLst>
          </p:cNvPr>
          <p:cNvPicPr>
            <a:picLocks noChangeAspect="1"/>
          </p:cNvPicPr>
          <p:nvPr/>
        </p:nvPicPr>
        <p:blipFill>
          <a:blip r:embed="rId2"/>
          <a:stretch>
            <a:fillRect/>
          </a:stretch>
        </p:blipFill>
        <p:spPr>
          <a:xfrm>
            <a:off x="7435850" y="5101272"/>
            <a:ext cx="1638300" cy="1295400"/>
          </a:xfrm>
          <a:prstGeom prst="rect">
            <a:avLst/>
          </a:prstGeom>
        </p:spPr>
      </p:pic>
      <p:pic>
        <p:nvPicPr>
          <p:cNvPr id="7" name="Imagen 6">
            <a:extLst>
              <a:ext uri="{FF2B5EF4-FFF2-40B4-BE49-F238E27FC236}">
                <a16:creationId xmlns:a16="http://schemas.microsoft.com/office/drawing/2014/main" id="{1F919436-D771-EE56-4A82-94F93BB012D8}"/>
              </a:ext>
            </a:extLst>
          </p:cNvPr>
          <p:cNvPicPr>
            <a:picLocks noChangeAspect="1"/>
          </p:cNvPicPr>
          <p:nvPr/>
        </p:nvPicPr>
        <p:blipFill>
          <a:blip r:embed="rId3"/>
          <a:stretch>
            <a:fillRect/>
          </a:stretch>
        </p:blipFill>
        <p:spPr>
          <a:xfrm>
            <a:off x="3661677" y="5147627"/>
            <a:ext cx="1612900" cy="1206500"/>
          </a:xfrm>
          <a:prstGeom prst="rect">
            <a:avLst/>
          </a:prstGeom>
        </p:spPr>
      </p:pic>
      <p:pic>
        <p:nvPicPr>
          <p:cNvPr id="9" name="Imagen 8">
            <a:extLst>
              <a:ext uri="{FF2B5EF4-FFF2-40B4-BE49-F238E27FC236}">
                <a16:creationId xmlns:a16="http://schemas.microsoft.com/office/drawing/2014/main" id="{7227B18A-90EC-74A9-DA12-6FA95F7C8018}"/>
              </a:ext>
            </a:extLst>
          </p:cNvPr>
          <p:cNvPicPr>
            <a:picLocks noChangeAspect="1"/>
          </p:cNvPicPr>
          <p:nvPr/>
        </p:nvPicPr>
        <p:blipFill>
          <a:blip r:embed="rId4"/>
          <a:stretch>
            <a:fillRect/>
          </a:stretch>
        </p:blipFill>
        <p:spPr>
          <a:xfrm>
            <a:off x="1364841" y="3484245"/>
            <a:ext cx="1930400" cy="1320800"/>
          </a:xfrm>
          <a:prstGeom prst="rect">
            <a:avLst/>
          </a:prstGeom>
        </p:spPr>
      </p:pic>
      <p:pic>
        <p:nvPicPr>
          <p:cNvPr id="11" name="Imagen 10">
            <a:extLst>
              <a:ext uri="{FF2B5EF4-FFF2-40B4-BE49-F238E27FC236}">
                <a16:creationId xmlns:a16="http://schemas.microsoft.com/office/drawing/2014/main" id="{4684A38E-CC4A-A82F-11DA-43E3E1180886}"/>
              </a:ext>
            </a:extLst>
          </p:cNvPr>
          <p:cNvPicPr>
            <a:picLocks noChangeAspect="1"/>
          </p:cNvPicPr>
          <p:nvPr/>
        </p:nvPicPr>
        <p:blipFill>
          <a:blip r:embed="rId5"/>
          <a:stretch>
            <a:fillRect/>
          </a:stretch>
        </p:blipFill>
        <p:spPr>
          <a:xfrm>
            <a:off x="4040208" y="3184526"/>
            <a:ext cx="2235200" cy="1231900"/>
          </a:xfrm>
          <a:prstGeom prst="rect">
            <a:avLst/>
          </a:prstGeom>
        </p:spPr>
      </p:pic>
      <p:pic>
        <p:nvPicPr>
          <p:cNvPr id="13" name="Imagen 12">
            <a:extLst>
              <a:ext uri="{FF2B5EF4-FFF2-40B4-BE49-F238E27FC236}">
                <a16:creationId xmlns:a16="http://schemas.microsoft.com/office/drawing/2014/main" id="{D69F7D5C-AEC1-4339-D3A3-A48CFAE82219}"/>
              </a:ext>
            </a:extLst>
          </p:cNvPr>
          <p:cNvPicPr>
            <a:picLocks noChangeAspect="1"/>
          </p:cNvPicPr>
          <p:nvPr/>
        </p:nvPicPr>
        <p:blipFill>
          <a:blip r:embed="rId6"/>
          <a:stretch>
            <a:fillRect/>
          </a:stretch>
        </p:blipFill>
        <p:spPr>
          <a:xfrm>
            <a:off x="5684151" y="5105082"/>
            <a:ext cx="1663700" cy="1193800"/>
          </a:xfrm>
          <a:prstGeom prst="rect">
            <a:avLst/>
          </a:prstGeom>
        </p:spPr>
      </p:pic>
      <p:pic>
        <p:nvPicPr>
          <p:cNvPr id="15" name="Imagen 14">
            <a:extLst>
              <a:ext uri="{FF2B5EF4-FFF2-40B4-BE49-F238E27FC236}">
                <a16:creationId xmlns:a16="http://schemas.microsoft.com/office/drawing/2014/main" id="{0F797EEE-756B-9548-B4CE-227EEBF44E51}"/>
              </a:ext>
            </a:extLst>
          </p:cNvPr>
          <p:cNvPicPr>
            <a:picLocks noChangeAspect="1"/>
          </p:cNvPicPr>
          <p:nvPr/>
        </p:nvPicPr>
        <p:blipFill>
          <a:blip r:embed="rId7"/>
          <a:stretch>
            <a:fillRect/>
          </a:stretch>
        </p:blipFill>
        <p:spPr>
          <a:xfrm>
            <a:off x="9348470" y="1724184"/>
            <a:ext cx="2489200" cy="1536700"/>
          </a:xfrm>
          <a:prstGeom prst="rect">
            <a:avLst/>
          </a:prstGeom>
        </p:spPr>
      </p:pic>
      <p:pic>
        <p:nvPicPr>
          <p:cNvPr id="17" name="Imagen 16">
            <a:extLst>
              <a:ext uri="{FF2B5EF4-FFF2-40B4-BE49-F238E27FC236}">
                <a16:creationId xmlns:a16="http://schemas.microsoft.com/office/drawing/2014/main" id="{984304E7-931F-DBF9-EA92-84B5BC548E8E}"/>
              </a:ext>
            </a:extLst>
          </p:cNvPr>
          <p:cNvPicPr>
            <a:picLocks noChangeAspect="1"/>
          </p:cNvPicPr>
          <p:nvPr/>
        </p:nvPicPr>
        <p:blipFill>
          <a:blip r:embed="rId8"/>
          <a:stretch>
            <a:fillRect/>
          </a:stretch>
        </p:blipFill>
        <p:spPr>
          <a:xfrm>
            <a:off x="6927850" y="1825784"/>
            <a:ext cx="2146300" cy="1435100"/>
          </a:xfrm>
          <a:prstGeom prst="rect">
            <a:avLst/>
          </a:prstGeom>
        </p:spPr>
      </p:pic>
      <p:pic>
        <p:nvPicPr>
          <p:cNvPr id="19" name="Imagen 18">
            <a:extLst>
              <a:ext uri="{FF2B5EF4-FFF2-40B4-BE49-F238E27FC236}">
                <a16:creationId xmlns:a16="http://schemas.microsoft.com/office/drawing/2014/main" id="{7B1E1AAA-5D5D-5326-EA51-2FBEB88BBBEF}"/>
              </a:ext>
            </a:extLst>
          </p:cNvPr>
          <p:cNvPicPr>
            <a:picLocks noChangeAspect="1"/>
          </p:cNvPicPr>
          <p:nvPr/>
        </p:nvPicPr>
        <p:blipFill>
          <a:blip r:embed="rId9"/>
          <a:stretch>
            <a:fillRect/>
          </a:stretch>
        </p:blipFill>
        <p:spPr>
          <a:xfrm>
            <a:off x="7055188" y="3395980"/>
            <a:ext cx="2019300" cy="1181100"/>
          </a:xfrm>
          <a:prstGeom prst="rect">
            <a:avLst/>
          </a:prstGeom>
        </p:spPr>
      </p:pic>
      <p:pic>
        <p:nvPicPr>
          <p:cNvPr id="21" name="Imagen 20">
            <a:extLst>
              <a:ext uri="{FF2B5EF4-FFF2-40B4-BE49-F238E27FC236}">
                <a16:creationId xmlns:a16="http://schemas.microsoft.com/office/drawing/2014/main" id="{529B1C02-455F-8E3F-57A4-59F1624CF2F5}"/>
              </a:ext>
            </a:extLst>
          </p:cNvPr>
          <p:cNvPicPr>
            <a:picLocks noChangeAspect="1"/>
          </p:cNvPicPr>
          <p:nvPr/>
        </p:nvPicPr>
        <p:blipFill>
          <a:blip r:embed="rId10"/>
          <a:stretch>
            <a:fillRect/>
          </a:stretch>
        </p:blipFill>
        <p:spPr>
          <a:xfrm>
            <a:off x="4040208" y="1749425"/>
            <a:ext cx="2070100" cy="1308100"/>
          </a:xfrm>
          <a:prstGeom prst="rect">
            <a:avLst/>
          </a:prstGeom>
        </p:spPr>
      </p:pic>
      <p:pic>
        <p:nvPicPr>
          <p:cNvPr id="23" name="Imagen 22">
            <a:extLst>
              <a:ext uri="{FF2B5EF4-FFF2-40B4-BE49-F238E27FC236}">
                <a16:creationId xmlns:a16="http://schemas.microsoft.com/office/drawing/2014/main" id="{F32A1925-A8F9-753B-ED48-EEFA0690D79A}"/>
              </a:ext>
            </a:extLst>
          </p:cNvPr>
          <p:cNvPicPr>
            <a:picLocks noChangeAspect="1"/>
          </p:cNvPicPr>
          <p:nvPr/>
        </p:nvPicPr>
        <p:blipFill>
          <a:blip r:embed="rId11"/>
          <a:stretch>
            <a:fillRect/>
          </a:stretch>
        </p:blipFill>
        <p:spPr>
          <a:xfrm>
            <a:off x="9232673" y="3184526"/>
            <a:ext cx="2720794" cy="1283970"/>
          </a:xfrm>
          <a:prstGeom prst="rect">
            <a:avLst/>
          </a:prstGeom>
        </p:spPr>
      </p:pic>
      <p:pic>
        <p:nvPicPr>
          <p:cNvPr id="25" name="Imagen 24">
            <a:extLst>
              <a:ext uri="{FF2B5EF4-FFF2-40B4-BE49-F238E27FC236}">
                <a16:creationId xmlns:a16="http://schemas.microsoft.com/office/drawing/2014/main" id="{546ED708-6A4E-9AEE-0097-F844EB1DF09C}"/>
              </a:ext>
            </a:extLst>
          </p:cNvPr>
          <p:cNvPicPr>
            <a:picLocks noChangeAspect="1"/>
          </p:cNvPicPr>
          <p:nvPr/>
        </p:nvPicPr>
        <p:blipFill>
          <a:blip r:embed="rId12"/>
          <a:stretch>
            <a:fillRect/>
          </a:stretch>
        </p:blipFill>
        <p:spPr>
          <a:xfrm>
            <a:off x="523238" y="1611630"/>
            <a:ext cx="3462699" cy="1784350"/>
          </a:xfrm>
          <a:prstGeom prst="rect">
            <a:avLst/>
          </a:prstGeom>
        </p:spPr>
      </p:pic>
      <p:sp>
        <p:nvSpPr>
          <p:cNvPr id="3" name="CuadroTexto 2">
            <a:extLst>
              <a:ext uri="{FF2B5EF4-FFF2-40B4-BE49-F238E27FC236}">
                <a16:creationId xmlns:a16="http://schemas.microsoft.com/office/drawing/2014/main" id="{631B9BE6-ED7F-9EC3-7648-D13DF088DA1F}"/>
              </a:ext>
            </a:extLst>
          </p:cNvPr>
          <p:cNvSpPr txBox="1"/>
          <p:nvPr/>
        </p:nvSpPr>
        <p:spPr>
          <a:xfrm>
            <a:off x="1626130" y="5701982"/>
            <a:ext cx="1407821" cy="369332"/>
          </a:xfrm>
          <a:prstGeom prst="rect">
            <a:avLst/>
          </a:prstGeom>
          <a:noFill/>
        </p:spPr>
        <p:txBody>
          <a:bodyPr wrap="none" rtlCol="0">
            <a:spAutoFit/>
          </a:bodyPr>
          <a:lstStyle/>
          <a:p>
            <a:r>
              <a:rPr lang="es-ES_tradnl" dirty="0"/>
              <a:t>RECONOCER </a:t>
            </a:r>
          </a:p>
        </p:txBody>
      </p:sp>
    </p:spTree>
    <p:extLst>
      <p:ext uri="{BB962C8B-B14F-4D97-AF65-F5344CB8AC3E}">
        <p14:creationId xmlns:p14="http://schemas.microsoft.com/office/powerpoint/2010/main" val="17517453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F25CDD-45CB-E689-B3D1-A52EDB7A2A3A}"/>
              </a:ext>
            </a:extLst>
          </p:cNvPr>
          <p:cNvSpPr>
            <a:spLocks noGrp="1"/>
          </p:cNvSpPr>
          <p:nvPr>
            <p:ph type="title"/>
          </p:nvPr>
        </p:nvSpPr>
        <p:spPr/>
        <p:txBody>
          <a:bodyPr/>
          <a:lstStyle/>
          <a:p>
            <a:r>
              <a:rPr lang="es-ES_tradnl" dirty="0"/>
              <a:t>Ejercicio (15 minutos de preparación, 5 de exposición)</a:t>
            </a:r>
          </a:p>
        </p:txBody>
      </p:sp>
      <p:sp>
        <p:nvSpPr>
          <p:cNvPr id="3" name="Marcador de contenido 2">
            <a:extLst>
              <a:ext uri="{FF2B5EF4-FFF2-40B4-BE49-F238E27FC236}">
                <a16:creationId xmlns:a16="http://schemas.microsoft.com/office/drawing/2014/main" id="{279F4C12-C2D3-A90B-5003-1B6907DE6A5D}"/>
              </a:ext>
            </a:extLst>
          </p:cNvPr>
          <p:cNvSpPr>
            <a:spLocks noGrp="1"/>
          </p:cNvSpPr>
          <p:nvPr>
            <p:ph idx="1"/>
          </p:nvPr>
        </p:nvSpPr>
        <p:spPr/>
        <p:txBody>
          <a:bodyPr>
            <a:normAutofit lnSpcReduction="10000"/>
          </a:bodyPr>
          <a:lstStyle/>
          <a:p>
            <a:pPr algn="just"/>
            <a:r>
              <a:rPr lang="es-ES_tradnl" dirty="0"/>
              <a:t>Usted es el comandante del tercer pelotón de la compañía 211. Su comandante le informa que a 2 kilómetros de su posición hay una sección antiblindaje (dos escuadras) en la cota 120. Su misión es neutralizarla antes de que el esfuerzo principal de la compañía pase por la cota 120, generando condiciones para que pueda accionar sobre el OBJ B. </a:t>
            </a:r>
          </a:p>
          <a:p>
            <a:pPr algn="just"/>
            <a:r>
              <a:rPr lang="es-ES_tradnl" dirty="0"/>
              <a:t>Usted se encuentra a 2 kilómetros al sur de la cota 120. En base a las medidas de coordinación vistas y tareas tácticas de misión orientadas sobre el enemigo o al terreno, dibuje un esquema de maniobra.</a:t>
            </a:r>
          </a:p>
          <a:p>
            <a:pPr algn="just"/>
            <a:r>
              <a:rPr lang="es-ES_tradnl" dirty="0"/>
              <a:t>Para las medidas de coordinación táctica debe usar al menos: línea de partida, línea de avance máximo, área de reunión, línea de fase. </a:t>
            </a:r>
          </a:p>
        </p:txBody>
      </p:sp>
    </p:spTree>
    <p:extLst>
      <p:ext uri="{BB962C8B-B14F-4D97-AF65-F5344CB8AC3E}">
        <p14:creationId xmlns:p14="http://schemas.microsoft.com/office/powerpoint/2010/main" val="237881703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4D832-C5AA-48A1-96B5-718420A761C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AB97D3D-CA7A-0C99-178C-62F88A17659A}"/>
              </a:ext>
            </a:extLst>
          </p:cNvPr>
          <p:cNvSpPr>
            <a:spLocks noGrp="1"/>
          </p:cNvSpPr>
          <p:nvPr>
            <p:ph type="title"/>
          </p:nvPr>
        </p:nvSpPr>
        <p:spPr/>
        <p:txBody>
          <a:bodyPr/>
          <a:lstStyle/>
          <a:p>
            <a:r>
              <a:rPr lang="es-ES_tradnl"/>
              <a:t>Orientadas al terreno (más usadas al nivel PLT y COY)</a:t>
            </a:r>
            <a:endParaRPr lang="es-ES_tradnl" dirty="0"/>
          </a:p>
        </p:txBody>
      </p:sp>
      <p:pic>
        <p:nvPicPr>
          <p:cNvPr id="4" name="Imagen 3">
            <a:extLst>
              <a:ext uri="{FF2B5EF4-FFF2-40B4-BE49-F238E27FC236}">
                <a16:creationId xmlns:a16="http://schemas.microsoft.com/office/drawing/2014/main" id="{8E8727EA-BC9B-FCFA-51C7-6CC90D88E705}"/>
              </a:ext>
            </a:extLst>
          </p:cNvPr>
          <p:cNvPicPr>
            <a:picLocks noChangeAspect="1"/>
          </p:cNvPicPr>
          <p:nvPr/>
        </p:nvPicPr>
        <p:blipFill>
          <a:blip r:embed="rId2"/>
          <a:stretch>
            <a:fillRect/>
          </a:stretch>
        </p:blipFill>
        <p:spPr>
          <a:xfrm>
            <a:off x="8939213" y="2490233"/>
            <a:ext cx="1974851" cy="1717960"/>
          </a:xfrm>
          <a:prstGeom prst="rect">
            <a:avLst/>
          </a:prstGeom>
        </p:spPr>
      </p:pic>
      <p:pic>
        <p:nvPicPr>
          <p:cNvPr id="8" name="Imagen 7">
            <a:extLst>
              <a:ext uri="{FF2B5EF4-FFF2-40B4-BE49-F238E27FC236}">
                <a16:creationId xmlns:a16="http://schemas.microsoft.com/office/drawing/2014/main" id="{205762A4-64C7-2843-997E-FF6D8BD90EF7}"/>
              </a:ext>
            </a:extLst>
          </p:cNvPr>
          <p:cNvPicPr>
            <a:picLocks noChangeAspect="1"/>
          </p:cNvPicPr>
          <p:nvPr/>
        </p:nvPicPr>
        <p:blipFill>
          <a:blip r:embed="rId3"/>
          <a:stretch>
            <a:fillRect/>
          </a:stretch>
        </p:blipFill>
        <p:spPr>
          <a:xfrm>
            <a:off x="3719907" y="2419864"/>
            <a:ext cx="1974851" cy="1974851"/>
          </a:xfrm>
          <a:prstGeom prst="rect">
            <a:avLst/>
          </a:prstGeom>
        </p:spPr>
      </p:pic>
      <p:pic>
        <p:nvPicPr>
          <p:cNvPr id="12" name="Imagen 11">
            <a:extLst>
              <a:ext uri="{FF2B5EF4-FFF2-40B4-BE49-F238E27FC236}">
                <a16:creationId xmlns:a16="http://schemas.microsoft.com/office/drawing/2014/main" id="{A7BE82FD-AED0-3DFB-79D4-A49F3CF0B468}"/>
              </a:ext>
            </a:extLst>
          </p:cNvPr>
          <p:cNvPicPr>
            <a:picLocks noChangeAspect="1"/>
          </p:cNvPicPr>
          <p:nvPr/>
        </p:nvPicPr>
        <p:blipFill>
          <a:blip r:embed="rId4"/>
          <a:stretch>
            <a:fillRect/>
          </a:stretch>
        </p:blipFill>
        <p:spPr>
          <a:xfrm>
            <a:off x="965990" y="2403474"/>
            <a:ext cx="1833563" cy="1598059"/>
          </a:xfrm>
          <a:prstGeom prst="rect">
            <a:avLst/>
          </a:prstGeom>
        </p:spPr>
      </p:pic>
      <p:pic>
        <p:nvPicPr>
          <p:cNvPr id="16" name="Imagen 15">
            <a:extLst>
              <a:ext uri="{FF2B5EF4-FFF2-40B4-BE49-F238E27FC236}">
                <a16:creationId xmlns:a16="http://schemas.microsoft.com/office/drawing/2014/main" id="{E7A4FD69-F4F1-8853-D8F1-BBD299B3E525}"/>
              </a:ext>
            </a:extLst>
          </p:cNvPr>
          <p:cNvPicPr>
            <a:picLocks noChangeAspect="1"/>
          </p:cNvPicPr>
          <p:nvPr/>
        </p:nvPicPr>
        <p:blipFill>
          <a:blip r:embed="rId5"/>
          <a:stretch>
            <a:fillRect/>
          </a:stretch>
        </p:blipFill>
        <p:spPr>
          <a:xfrm>
            <a:off x="6255543" y="2635249"/>
            <a:ext cx="1562100" cy="1511300"/>
          </a:xfrm>
          <a:prstGeom prst="rect">
            <a:avLst/>
          </a:prstGeom>
        </p:spPr>
      </p:pic>
      <p:sp>
        <p:nvSpPr>
          <p:cNvPr id="30" name="CuadroTexto 29">
            <a:extLst>
              <a:ext uri="{FF2B5EF4-FFF2-40B4-BE49-F238E27FC236}">
                <a16:creationId xmlns:a16="http://schemas.microsoft.com/office/drawing/2014/main" id="{C833B405-5CF8-A0AC-D62D-448BFFCCF016}"/>
              </a:ext>
            </a:extLst>
          </p:cNvPr>
          <p:cNvSpPr txBox="1"/>
          <p:nvPr/>
        </p:nvSpPr>
        <p:spPr>
          <a:xfrm>
            <a:off x="5286375" y="5154610"/>
            <a:ext cx="1407821" cy="369332"/>
          </a:xfrm>
          <a:prstGeom prst="rect">
            <a:avLst/>
          </a:prstGeom>
          <a:noFill/>
        </p:spPr>
        <p:txBody>
          <a:bodyPr wrap="none" rtlCol="0">
            <a:spAutoFit/>
          </a:bodyPr>
          <a:lstStyle/>
          <a:p>
            <a:r>
              <a:rPr lang="es-ES_tradnl" dirty="0"/>
              <a:t>RECONOCER </a:t>
            </a:r>
          </a:p>
        </p:txBody>
      </p:sp>
    </p:spTree>
    <p:extLst>
      <p:ext uri="{BB962C8B-B14F-4D97-AF65-F5344CB8AC3E}">
        <p14:creationId xmlns:p14="http://schemas.microsoft.com/office/powerpoint/2010/main" val="392154068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CB4CA-6679-36B0-621F-AE918B135BF3}"/>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F5D40998-4AE0-8A34-A3BB-87303D206D56}"/>
              </a:ext>
            </a:extLst>
          </p:cNvPr>
          <p:cNvSpPr>
            <a:spLocks noGrp="1"/>
          </p:cNvSpPr>
          <p:nvPr>
            <p:ph type="title"/>
          </p:nvPr>
        </p:nvSpPr>
        <p:spPr/>
        <p:txBody>
          <a:bodyPr/>
          <a:lstStyle/>
          <a:p>
            <a:r>
              <a:rPr lang="es-ES_tradnl" dirty="0"/>
              <a:t>Ejercicio (15 minutos de preparación, 5 de exposición)</a:t>
            </a:r>
          </a:p>
        </p:txBody>
      </p:sp>
      <p:sp>
        <p:nvSpPr>
          <p:cNvPr id="3" name="Marcador de contenido 2">
            <a:extLst>
              <a:ext uri="{FF2B5EF4-FFF2-40B4-BE49-F238E27FC236}">
                <a16:creationId xmlns:a16="http://schemas.microsoft.com/office/drawing/2014/main" id="{CB066E1B-BF86-E5C1-AD6E-7FC3713F9ECF}"/>
              </a:ext>
            </a:extLst>
          </p:cNvPr>
          <p:cNvSpPr>
            <a:spLocks noGrp="1"/>
          </p:cNvSpPr>
          <p:nvPr>
            <p:ph idx="1"/>
          </p:nvPr>
        </p:nvSpPr>
        <p:spPr/>
        <p:txBody>
          <a:bodyPr>
            <a:normAutofit lnSpcReduction="10000"/>
          </a:bodyPr>
          <a:lstStyle/>
          <a:p>
            <a:pPr algn="just"/>
            <a:r>
              <a:rPr lang="es-ES_tradnl" dirty="0"/>
              <a:t>Usted es el comandante del tercer pelotón de la compañía 211. Le han asignado 2 carros LAV III. Su comandante le informa que a 2 kilómetros de su posición hay una sección antiblindaje (dos escuadras) en la cota 120. Su misión es capturarla antes de que el esfuerzo principal del batallón pase por capturar la cota 120, generando condiciones para que pueda accionar sobre el OBJ B. </a:t>
            </a:r>
          </a:p>
          <a:p>
            <a:pPr algn="just"/>
            <a:r>
              <a:rPr lang="es-ES_tradnl" dirty="0"/>
              <a:t>Usted se encuentra a 2 kilómetros al sur de la cota 120. En base a las medidas de coordinación vistas y tareas tácticas de misión orientadas sobre el enemigo o al terreno, dibuje un esquema de maniobra.</a:t>
            </a:r>
          </a:p>
          <a:p>
            <a:pPr algn="just"/>
            <a:r>
              <a:rPr lang="es-ES_tradnl" dirty="0"/>
              <a:t>Para las medidas de coordinación táctica debe usar al menos: línea de partida, línea de avance máximo, área de reunión, línea de fase. </a:t>
            </a:r>
          </a:p>
        </p:txBody>
      </p:sp>
    </p:spTree>
    <p:extLst>
      <p:ext uri="{BB962C8B-B14F-4D97-AF65-F5344CB8AC3E}">
        <p14:creationId xmlns:p14="http://schemas.microsoft.com/office/powerpoint/2010/main" val="386841247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90F65-8297-B22E-9A7E-D462806A39DD}"/>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C597546-DD91-EF64-6D5A-94DB87F143BF}"/>
              </a:ext>
            </a:extLst>
          </p:cNvPr>
          <p:cNvSpPr>
            <a:spLocks noGrp="1"/>
          </p:cNvSpPr>
          <p:nvPr>
            <p:ph type="title"/>
          </p:nvPr>
        </p:nvSpPr>
        <p:spPr/>
        <p:txBody>
          <a:bodyPr/>
          <a:lstStyle/>
          <a:p>
            <a:r>
              <a:rPr lang="es-ES_tradnl" dirty="0"/>
              <a:t>Orientadas a fuerzas propias (más usadas al nivel PLT y COY)</a:t>
            </a:r>
          </a:p>
        </p:txBody>
      </p:sp>
      <p:pic>
        <p:nvPicPr>
          <p:cNvPr id="5" name="Imagen 4">
            <a:extLst>
              <a:ext uri="{FF2B5EF4-FFF2-40B4-BE49-F238E27FC236}">
                <a16:creationId xmlns:a16="http://schemas.microsoft.com/office/drawing/2014/main" id="{E1B5F2F5-AB64-84AE-03B9-73D00BEBA61F}"/>
              </a:ext>
            </a:extLst>
          </p:cNvPr>
          <p:cNvPicPr>
            <a:picLocks noChangeAspect="1"/>
          </p:cNvPicPr>
          <p:nvPr/>
        </p:nvPicPr>
        <p:blipFill>
          <a:blip r:embed="rId2"/>
          <a:stretch>
            <a:fillRect/>
          </a:stretch>
        </p:blipFill>
        <p:spPr>
          <a:xfrm>
            <a:off x="240198" y="2218267"/>
            <a:ext cx="3857667" cy="3969808"/>
          </a:xfrm>
          <a:prstGeom prst="rect">
            <a:avLst/>
          </a:prstGeom>
        </p:spPr>
      </p:pic>
      <p:pic>
        <p:nvPicPr>
          <p:cNvPr id="7" name="Imagen 6">
            <a:extLst>
              <a:ext uri="{FF2B5EF4-FFF2-40B4-BE49-F238E27FC236}">
                <a16:creationId xmlns:a16="http://schemas.microsoft.com/office/drawing/2014/main" id="{CB153869-A789-87F9-DC27-F93666E18A05}"/>
              </a:ext>
            </a:extLst>
          </p:cNvPr>
          <p:cNvPicPr>
            <a:picLocks noChangeAspect="1"/>
          </p:cNvPicPr>
          <p:nvPr/>
        </p:nvPicPr>
        <p:blipFill>
          <a:blip r:embed="rId3"/>
          <a:stretch>
            <a:fillRect/>
          </a:stretch>
        </p:blipFill>
        <p:spPr>
          <a:xfrm>
            <a:off x="8498417" y="2029883"/>
            <a:ext cx="2679700" cy="1612900"/>
          </a:xfrm>
          <a:prstGeom prst="rect">
            <a:avLst/>
          </a:prstGeom>
        </p:spPr>
      </p:pic>
      <p:pic>
        <p:nvPicPr>
          <p:cNvPr id="10" name="Imagen 9">
            <a:extLst>
              <a:ext uri="{FF2B5EF4-FFF2-40B4-BE49-F238E27FC236}">
                <a16:creationId xmlns:a16="http://schemas.microsoft.com/office/drawing/2014/main" id="{99471D67-8B56-9A51-84C2-5CF9E6EF6322}"/>
              </a:ext>
            </a:extLst>
          </p:cNvPr>
          <p:cNvPicPr>
            <a:picLocks noChangeAspect="1"/>
          </p:cNvPicPr>
          <p:nvPr/>
        </p:nvPicPr>
        <p:blipFill>
          <a:blip r:embed="rId4"/>
          <a:stretch>
            <a:fillRect/>
          </a:stretch>
        </p:blipFill>
        <p:spPr>
          <a:xfrm>
            <a:off x="8072967" y="3981978"/>
            <a:ext cx="3530600" cy="1905000"/>
          </a:xfrm>
          <a:prstGeom prst="rect">
            <a:avLst/>
          </a:prstGeom>
        </p:spPr>
      </p:pic>
      <p:pic>
        <p:nvPicPr>
          <p:cNvPr id="13" name="Imagen 12">
            <a:extLst>
              <a:ext uri="{FF2B5EF4-FFF2-40B4-BE49-F238E27FC236}">
                <a16:creationId xmlns:a16="http://schemas.microsoft.com/office/drawing/2014/main" id="{771389E5-100B-3907-96C8-1C11ED31D788}"/>
              </a:ext>
            </a:extLst>
          </p:cNvPr>
          <p:cNvPicPr>
            <a:picLocks noChangeAspect="1"/>
          </p:cNvPicPr>
          <p:nvPr/>
        </p:nvPicPr>
        <p:blipFill>
          <a:blip r:embed="rId5"/>
          <a:stretch>
            <a:fillRect/>
          </a:stretch>
        </p:blipFill>
        <p:spPr>
          <a:xfrm>
            <a:off x="4624387" y="1925395"/>
            <a:ext cx="2943226" cy="1503605"/>
          </a:xfrm>
          <a:prstGeom prst="rect">
            <a:avLst/>
          </a:prstGeom>
        </p:spPr>
      </p:pic>
    </p:spTree>
    <p:extLst>
      <p:ext uri="{BB962C8B-B14F-4D97-AF65-F5344CB8AC3E}">
        <p14:creationId xmlns:p14="http://schemas.microsoft.com/office/powerpoint/2010/main" val="294799473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E3905-AE47-74B5-C1E5-AE3BA1303B68}"/>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F17FE7-0649-BD1C-BC18-A6FB60CCBE55}"/>
              </a:ext>
            </a:extLst>
          </p:cNvPr>
          <p:cNvSpPr>
            <a:spLocks noGrp="1"/>
          </p:cNvSpPr>
          <p:nvPr>
            <p:ph type="title"/>
          </p:nvPr>
        </p:nvSpPr>
        <p:spPr/>
        <p:txBody>
          <a:bodyPr/>
          <a:lstStyle/>
          <a:p>
            <a:r>
              <a:rPr lang="es-ES_tradnl" dirty="0"/>
              <a:t>Ejercicio (5 minutos de preparación, 5 de exposición)</a:t>
            </a:r>
          </a:p>
        </p:txBody>
      </p:sp>
      <p:sp>
        <p:nvSpPr>
          <p:cNvPr id="3" name="Marcador de contenido 2">
            <a:extLst>
              <a:ext uri="{FF2B5EF4-FFF2-40B4-BE49-F238E27FC236}">
                <a16:creationId xmlns:a16="http://schemas.microsoft.com/office/drawing/2014/main" id="{449321F1-BE65-84D6-BE27-09DCA45B94DA}"/>
              </a:ext>
            </a:extLst>
          </p:cNvPr>
          <p:cNvSpPr>
            <a:spLocks noGrp="1"/>
          </p:cNvSpPr>
          <p:nvPr>
            <p:ph idx="1"/>
          </p:nvPr>
        </p:nvSpPr>
        <p:spPr/>
        <p:txBody>
          <a:bodyPr>
            <a:normAutofit/>
          </a:bodyPr>
          <a:lstStyle/>
          <a:p>
            <a:r>
              <a:rPr lang="es-ES_tradnl" dirty="0"/>
              <a:t>Usted es el comandante del tercer pelotón de la compañía 211. Su comandante le informa que a 2 kilómetros de su posición hay una sección antiblindaje (dos escuadras) en la cota 120. Su misión es seguir y apoyar al esfuerzo principal de la compañía  para que neutralice la posición enemiga.</a:t>
            </a:r>
          </a:p>
          <a:p>
            <a:r>
              <a:rPr lang="es-ES_tradnl" dirty="0"/>
              <a:t>Cuando inicia su desplazamiento, el esfuerzo principal le comenta que, por el flanco derecho, hay una posición enemiga a 1 kilómetros de de la cota 120.  </a:t>
            </a:r>
          </a:p>
          <a:p>
            <a:r>
              <a:rPr lang="es-ES_tradnl" dirty="0"/>
              <a:t>Grafique la situación en base a las tareas tácticas que usted ordenaría</a:t>
            </a:r>
          </a:p>
        </p:txBody>
      </p:sp>
    </p:spTree>
    <p:extLst>
      <p:ext uri="{BB962C8B-B14F-4D97-AF65-F5344CB8AC3E}">
        <p14:creationId xmlns:p14="http://schemas.microsoft.com/office/powerpoint/2010/main" val="257289106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34B40-B6AB-A20A-D21B-8438D86431DF}"/>
              </a:ext>
            </a:extLst>
          </p:cNvPr>
          <p:cNvSpPr>
            <a:spLocks noGrp="1"/>
          </p:cNvSpPr>
          <p:nvPr>
            <p:ph type="title"/>
          </p:nvPr>
        </p:nvSpPr>
        <p:spPr>
          <a:xfrm>
            <a:off x="219074" y="122237"/>
            <a:ext cx="11972925" cy="1325563"/>
          </a:xfrm>
        </p:spPr>
        <p:txBody>
          <a:bodyPr>
            <a:normAutofit fontScale="90000"/>
          </a:bodyPr>
          <a:lstStyle/>
          <a:p>
            <a:r>
              <a:rPr lang="es-ES_tradnl" i="1" dirty="0"/>
              <a:t>SEGURIDAD: COVER: otra fuerza cubriendo a otra fuerza</a:t>
            </a:r>
            <a:br>
              <a:rPr lang="es-ES_tradnl" i="1" dirty="0"/>
            </a:br>
            <a:endParaRPr lang="es-ES_tradnl" i="1" dirty="0"/>
          </a:p>
        </p:txBody>
      </p:sp>
      <p:pic>
        <p:nvPicPr>
          <p:cNvPr id="11266" name="Picture 2" descr="Was Dunkirk really a miracle? | The Past">
            <a:extLst>
              <a:ext uri="{FF2B5EF4-FFF2-40B4-BE49-F238E27FC236}">
                <a16:creationId xmlns:a16="http://schemas.microsoft.com/office/drawing/2014/main" id="{C4BB9E31-9405-23CD-C4AF-3F9489F30F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5520" y="1035366"/>
            <a:ext cx="7461285" cy="5428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28785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A06BBB4-0273-AD14-7CE9-4FADDCCC68E6}"/>
            </a:ext>
          </a:extLst>
        </p:cNvPr>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US Marines of the 1st Division take position overlooking the western part of Fallujah, Iraq, Saturday, Nov. 13, 2004.">
            <a:extLst>
              <a:ext uri="{FF2B5EF4-FFF2-40B4-BE49-F238E27FC236}">
                <a16:creationId xmlns:a16="http://schemas.microsoft.com/office/drawing/2014/main" id="{01EC6409-1602-36FC-3CEB-41DADE4815E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091" r="24734"/>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Rectangle 2056">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74DBCD09-5C6E-0399-E90E-CCD3F2092E18}"/>
              </a:ext>
            </a:extLst>
          </p:cNvPr>
          <p:cNvSpPr>
            <a:spLocks noGrp="1"/>
          </p:cNvSpPr>
          <p:nvPr>
            <p:ph type="title"/>
          </p:nvPr>
        </p:nvSpPr>
        <p:spPr>
          <a:xfrm>
            <a:off x="371094" y="1161288"/>
            <a:ext cx="3438144" cy="1124712"/>
          </a:xfrm>
        </p:spPr>
        <p:txBody>
          <a:bodyPr anchor="b">
            <a:normAutofit/>
          </a:bodyPr>
          <a:lstStyle/>
          <a:p>
            <a:r>
              <a:rPr lang="es-ES_tradnl" sz="2800" dirty="0"/>
              <a:t>Temario </a:t>
            </a:r>
          </a:p>
        </p:txBody>
      </p:sp>
      <p:sp>
        <p:nvSpPr>
          <p:cNvPr id="2059" name="Rectangle 2058">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61" name="Rectangle 2060">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Marcador de contenido 2">
            <a:extLst>
              <a:ext uri="{FF2B5EF4-FFF2-40B4-BE49-F238E27FC236}">
                <a16:creationId xmlns:a16="http://schemas.microsoft.com/office/drawing/2014/main" id="{55BE7C8D-5953-5904-548A-B4506B5C423C}"/>
              </a:ext>
            </a:extLst>
          </p:cNvPr>
          <p:cNvSpPr>
            <a:spLocks noGrp="1"/>
          </p:cNvSpPr>
          <p:nvPr>
            <p:ph idx="1"/>
          </p:nvPr>
        </p:nvSpPr>
        <p:spPr>
          <a:xfrm>
            <a:off x="371094" y="2718054"/>
            <a:ext cx="3438906" cy="3207258"/>
          </a:xfrm>
        </p:spPr>
        <p:txBody>
          <a:bodyPr anchor="t">
            <a:normAutofit/>
          </a:bodyPr>
          <a:lstStyle/>
          <a:p>
            <a:pPr marL="0" indent="0">
              <a:buNone/>
            </a:pPr>
            <a:r>
              <a:rPr lang="es-ES_tradnl" sz="1700" dirty="0"/>
              <a:t>Fundamentos </a:t>
            </a:r>
          </a:p>
          <a:p>
            <a:pPr marL="0" indent="0">
              <a:buNone/>
            </a:pPr>
            <a:r>
              <a:rPr lang="es-ES_tradnl" sz="1700" dirty="0"/>
              <a:t>Tipos de operaciones </a:t>
            </a:r>
          </a:p>
          <a:p>
            <a:pPr marL="0" indent="0">
              <a:buNone/>
            </a:pPr>
            <a:r>
              <a:rPr lang="es-ES_tradnl" sz="1700" dirty="0"/>
              <a:t>Tipos de maniobras</a:t>
            </a:r>
          </a:p>
          <a:p>
            <a:pPr marL="0" indent="0">
              <a:buNone/>
            </a:pPr>
            <a:r>
              <a:rPr lang="es-ES_tradnl" sz="1700" dirty="0"/>
              <a:t>Interacción entre la defensa y ofensa </a:t>
            </a:r>
          </a:p>
          <a:p>
            <a:pPr marL="0" indent="0">
              <a:buNone/>
            </a:pPr>
            <a:r>
              <a:rPr lang="es-ES_tradnl" sz="1700" dirty="0"/>
              <a:t>Tipos de operaciones defensivas </a:t>
            </a:r>
          </a:p>
          <a:p>
            <a:pPr marL="0" indent="0">
              <a:buNone/>
            </a:pPr>
            <a:r>
              <a:rPr lang="es-ES_tradnl" sz="1700" dirty="0"/>
              <a:t>Elementos de coordinación tácticos más comunes</a:t>
            </a:r>
          </a:p>
          <a:p>
            <a:pPr marL="0" indent="0">
              <a:buNone/>
            </a:pPr>
            <a:r>
              <a:rPr lang="es-ES_tradnl" sz="1700" dirty="0"/>
              <a:t>Tareas Tácticas de misión</a:t>
            </a:r>
          </a:p>
        </p:txBody>
      </p:sp>
    </p:spTree>
    <p:extLst>
      <p:ext uri="{BB962C8B-B14F-4D97-AF65-F5344CB8AC3E}">
        <p14:creationId xmlns:p14="http://schemas.microsoft.com/office/powerpoint/2010/main" val="120628968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eorges Scott (1873-1943) illustration &quot;American Marines in Belleau Wood (1918)&quot;">
            <a:extLst>
              <a:ext uri="{FF2B5EF4-FFF2-40B4-BE49-F238E27FC236}">
                <a16:creationId xmlns:a16="http://schemas.microsoft.com/office/drawing/2014/main" id="{4D42409D-BD8F-C928-4D4D-BC768CED7C7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545" b="21455"/>
          <a:stretch/>
        </p:blipFill>
        <p:spPr bwMode="auto">
          <a:xfrm>
            <a:off x="-3047" y="10"/>
            <a:ext cx="1219199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3B7B789E-2F92-C1D3-629E-E1A1C3F726A8}"/>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s-ES_tradnl" sz="5200">
                <a:solidFill>
                  <a:srgbClr val="FFFFFF"/>
                </a:solidFill>
              </a:rPr>
              <a:t>PILARES TÁCTICOS: </a:t>
            </a:r>
            <a:br>
              <a:rPr lang="es-ES_tradnl" sz="5200">
                <a:solidFill>
                  <a:srgbClr val="FFFFFF"/>
                </a:solidFill>
              </a:rPr>
            </a:br>
            <a:r>
              <a:rPr lang="es-ES_tradnl" sz="5200">
                <a:solidFill>
                  <a:srgbClr val="FFFFFF"/>
                </a:solidFill>
              </a:rPr>
              <a:t>OFENSA, DEFENSA Y SEGURIDAD</a:t>
            </a:r>
            <a:endParaRPr lang="es-ES_tradnl" sz="5200" dirty="0">
              <a:solidFill>
                <a:srgbClr val="FFFFFF"/>
              </a:solidFill>
            </a:endParaRPr>
          </a:p>
        </p:txBody>
      </p:sp>
      <p:sp>
        <p:nvSpPr>
          <p:cNvPr id="3" name="Subtítulo 2">
            <a:extLst>
              <a:ext uri="{FF2B5EF4-FFF2-40B4-BE49-F238E27FC236}">
                <a16:creationId xmlns:a16="http://schemas.microsoft.com/office/drawing/2014/main" id="{F63A9B60-B7D4-376F-EA05-1FDBA8AC6AA9}"/>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s-ES_tradnl">
                <a:solidFill>
                  <a:srgbClr val="FFFFFF"/>
                </a:solidFill>
              </a:rPr>
              <a:t>T1° IM F. VON DER WETH P.</a:t>
            </a:r>
          </a:p>
          <a:p>
            <a:r>
              <a:rPr lang="es-ES_tradnl">
                <a:solidFill>
                  <a:srgbClr val="FFFFFF"/>
                </a:solidFill>
              </a:rPr>
              <a:t>ESCUELA DE IFANTERÍA DE MARINA </a:t>
            </a:r>
            <a:endParaRPr lang="es-ES_tradnl" dirty="0">
              <a:solidFill>
                <a:srgbClr val="FFFFFF"/>
              </a:solidFill>
            </a:endParaRPr>
          </a:p>
        </p:txBody>
      </p:sp>
    </p:spTree>
    <p:extLst>
      <p:ext uri="{BB962C8B-B14F-4D97-AF65-F5344CB8AC3E}">
        <p14:creationId xmlns:p14="http://schemas.microsoft.com/office/powerpoint/2010/main" val="266572277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3355</TotalTime>
  <Words>1412</Words>
  <Application>Microsoft Macintosh PowerPoint</Application>
  <PresentationFormat>Panorámica</PresentationFormat>
  <Paragraphs>226</Paragraphs>
  <Slides>64</Slides>
  <Notes>0</Notes>
  <HiddenSlides>5</HiddenSlides>
  <MMClips>1</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64</vt:i4>
      </vt:variant>
    </vt:vector>
  </HeadingPairs>
  <TitlesOfParts>
    <vt:vector size="68" baseType="lpstr">
      <vt:lpstr>Arial</vt:lpstr>
      <vt:lpstr>Calibri</vt:lpstr>
      <vt:lpstr>Calibri Light</vt:lpstr>
      <vt:lpstr>Tema de Office</vt:lpstr>
      <vt:lpstr>OFENSA </vt:lpstr>
      <vt:lpstr>Temario </vt:lpstr>
      <vt:lpstr>CONDICIONES PARA EL ÉXITO EN LA OFENSA</vt:lpstr>
      <vt:lpstr>Temario </vt:lpstr>
      <vt:lpstr>Actividad (10/15)</vt:lpstr>
      <vt:lpstr>TIPOS DE ACCIONES OFENSIVAS (MCWP 3-1)</vt:lpstr>
      <vt:lpstr>MOVIMIENTO HACIA EL CONTACTO</vt:lpstr>
      <vt:lpstr>EXPLOTACIÓN</vt:lpstr>
      <vt:lpstr>PERSECUCIÓN</vt:lpstr>
      <vt:lpstr>Organización de la fuerza: aplica para todo tipo de operaciones y en todos los niveles</vt:lpstr>
      <vt:lpstr>Organización de la fuerza= ORGATAR (T/O)</vt:lpstr>
      <vt:lpstr>ATAQUES: FORMAS DE MANIOBRA  </vt:lpstr>
      <vt:lpstr>LA COMBANACIÓN DE FORMAS DE MANIOBRA ES CLAVE PARA EL ÉXITO </vt:lpstr>
      <vt:lpstr>FRONTAL</vt:lpstr>
      <vt:lpstr>PENTRACIÓN</vt:lpstr>
      <vt:lpstr>FLANCO</vt:lpstr>
      <vt:lpstr>ENVOLVIMIENTO</vt:lpstr>
      <vt:lpstr>ENVOLVIMIENTO</vt:lpstr>
      <vt:lpstr>ENVOLVIMIENTO</vt:lpstr>
      <vt:lpstr>GIRO</vt:lpstr>
      <vt:lpstr>INFILTRACIÓN</vt:lpstr>
      <vt:lpstr>ATAQUES: FORMAS DE MANIOBRA  </vt:lpstr>
      <vt:lpstr>GRUPOS </vt:lpstr>
      <vt:lpstr>MEDIDAS DE COORDINACIÓN COMUNES (MCWP 3-4)</vt:lpstr>
      <vt:lpstr>ACM</vt:lpstr>
      <vt:lpstr>Área de Operaciones (AO) </vt:lpstr>
      <vt:lpstr>Área de Reunión (AA) </vt:lpstr>
      <vt:lpstr>CKP POINT / CONTACT POINT</vt:lpstr>
      <vt:lpstr>TRP (NO SOLO PARA ARTILLERÍA)</vt:lpstr>
      <vt:lpstr>ENGAGEMENT AREAS / TRIGGER LINES </vt:lpstr>
      <vt:lpstr>POSICIÓN DE ARTILLERÍA</vt:lpstr>
      <vt:lpstr>NAI / TAI</vt:lpstr>
      <vt:lpstr>LINEAS DE FASE </vt:lpstr>
      <vt:lpstr>OBSTACULOS</vt:lpstr>
      <vt:lpstr>OBSTACULOS</vt:lpstr>
      <vt:lpstr>RFL/RFA/NFA/FFA (BCL; CFL, OTRAS)</vt:lpstr>
      <vt:lpstr>OPERACIONES DEFENSIVAS:  AGOTAR AL ENEMIGO-DERROTAR EL ATAQUE -GENERAR CONDICIONES Interrumpir, Contener, contra atacar </vt:lpstr>
      <vt:lpstr>TIPOS DE DEFENSA: ÁREA, MÓVIL, RETROGRADA</vt:lpstr>
      <vt:lpstr>ÁREA: TERRENO</vt:lpstr>
      <vt:lpstr>MÓVIL: ENEMIGO (GENERAR CONDICIONES PARA LA OFENSA)</vt:lpstr>
      <vt:lpstr>RETROGADA: RETARDAR - RETIRAR</vt:lpstr>
      <vt:lpstr>Presentación de PowerPoint</vt:lpstr>
      <vt:lpstr>RELACIÓN ENTRE OFENSA Y OFENSA</vt:lpstr>
      <vt:lpstr>UN EJEMPLO HISTÓRICO </vt:lpstr>
      <vt:lpstr>ACTIVIDAD:</vt:lpstr>
      <vt:lpstr>SEGURIDAD Y RECONOCIMIENTO</vt:lpstr>
      <vt:lpstr>Reconocimiento</vt:lpstr>
      <vt:lpstr>Presentación de PowerPoint</vt:lpstr>
      <vt:lpstr>NAI / TAI</vt:lpstr>
      <vt:lpstr>Presentación de PowerPoint</vt:lpstr>
      <vt:lpstr>SEGURIDAD </vt:lpstr>
      <vt:lpstr>SEGURIDAD: SCREEN-ALERTA TEMPRANA                        Guard: Protección al cuerpo principal </vt:lpstr>
      <vt:lpstr>SEGURIDAD: COVER: otra fuerza cubriendo a la fuerza </vt:lpstr>
      <vt:lpstr>Tareas Tácticas de Misión </vt:lpstr>
      <vt:lpstr>Presentación de PowerPoint</vt:lpstr>
      <vt:lpstr>Orientadas al Enemigo (más usadas al nivel PLT y COY)</vt:lpstr>
      <vt:lpstr>Ejercicio (15 minutos de preparación, 5 de exposición)</vt:lpstr>
      <vt:lpstr>Orientadas al terreno (más usadas al nivel PLT y COY)</vt:lpstr>
      <vt:lpstr>Ejercicio (15 minutos de preparación, 5 de exposición)</vt:lpstr>
      <vt:lpstr>Orientadas a fuerzas propias (más usadas al nivel PLT y COY)</vt:lpstr>
      <vt:lpstr>Ejercicio (5 minutos de preparación, 5 de exposición)</vt:lpstr>
      <vt:lpstr>SEGURIDAD: COVER: otra fuerza cubriendo a otra fuerza </vt:lpstr>
      <vt:lpstr>Temario </vt:lpstr>
      <vt:lpstr>PILARES TÁCTICOS:  OFENSA, DEFENSA Y SEGURIDAD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PILARES TÁCTICOS:  OFENSA, DEFENSA Y SEGURIDAD</dc:title>
  <dc:creator>federico vonderweth</dc:creator>
  <cp:lastModifiedBy>Friedrich von der Weth</cp:lastModifiedBy>
  <cp:revision>19</cp:revision>
  <dcterms:created xsi:type="dcterms:W3CDTF">2023-12-17T11:46:34Z</dcterms:created>
  <dcterms:modified xsi:type="dcterms:W3CDTF">2025-03-04T20:29:16Z</dcterms:modified>
</cp:coreProperties>
</file>