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62" r:id="rId4"/>
    <p:sldId id="265" r:id="rId5"/>
    <p:sldId id="266" r:id="rId6"/>
    <p:sldId id="267" r:id="rId7"/>
    <p:sldId id="268" r:id="rId8"/>
    <p:sldId id="269" r:id="rId9"/>
    <p:sldId id="270" r:id="rId10"/>
    <p:sldId id="271" r:id="rId11"/>
    <p:sldId id="272" r:id="rId12"/>
    <p:sldId id="273" r:id="rId13"/>
    <p:sldId id="275" r:id="rId14"/>
    <p:sldId id="274"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9" r:id="rId28"/>
    <p:sldId id="290" r:id="rId29"/>
    <p:sldId id="292" r:id="rId30"/>
    <p:sldId id="293" r:id="rId31"/>
    <p:sldId id="294" r:id="rId32"/>
    <p:sldId id="295" r:id="rId33"/>
    <p:sldId id="296" r:id="rId34"/>
    <p:sldId id="297" r:id="rId35"/>
    <p:sldId id="298" r:id="rId36"/>
    <p:sldId id="301" r:id="rId37"/>
    <p:sldId id="302" r:id="rId38"/>
    <p:sldId id="300" r:id="rId39"/>
    <p:sldId id="299" r:id="rId40"/>
    <p:sldId id="303" r:id="rId41"/>
    <p:sldId id="305" r:id="rId42"/>
    <p:sldId id="304" r:id="rId43"/>
    <p:sldId id="257" r:id="rId44"/>
    <p:sldId id="261" r:id="rId45"/>
    <p:sldId id="259" r:id="rId46"/>
    <p:sldId id="291" r:id="rId47"/>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16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78B02C18-5ED4-484A-8F62-3D9DFC655F61}" type="datetimeFigureOut">
              <a:rPr lang="es-CL" smtClean="0"/>
              <a:pPr/>
              <a:t>16-02-2020</a:t>
            </a:fld>
            <a:endParaRPr lang="es-CL" dirty="0"/>
          </a:p>
        </p:txBody>
      </p:sp>
      <p:sp>
        <p:nvSpPr>
          <p:cNvPr id="17" name="16 Marcador de pie de página"/>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s-CL" dirty="0"/>
          </a:p>
        </p:txBody>
      </p:sp>
      <p:sp>
        <p:nvSpPr>
          <p:cNvPr id="29" name="28 Marcador de número de diapositiva"/>
          <p:cNvSpPr>
            <a:spLocks noGrp="1"/>
          </p:cNvSpPr>
          <p:nvPr>
            <p:ph type="sldNum" sz="quarter" idx="12"/>
          </p:nvPr>
        </p:nvSpPr>
        <p:spPr>
          <a:xfrm>
            <a:off x="8001000" y="228600"/>
            <a:ext cx="8382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13" name="12 Marcador de número de diapositiva"/>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p:txBody>
          <a:bodyPr/>
          <a:lstStyle/>
          <a:p>
            <a:endParaRPr lang="es-CL"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9" name="8 Marcador de contenido"/>
          <p:cNvSpPr>
            <a:spLocks noGrp="1"/>
          </p:cNvSpPr>
          <p:nvPr>
            <p:ph sz="quarter" idx="1"/>
          </p:nvPr>
        </p:nvSpPr>
        <p:spPr>
          <a:xfrm>
            <a:off x="609600"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844901" y="1589567"/>
            <a:ext cx="3886200" cy="45720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8" name="7 Marcador de fecha"/>
          <p:cNvSpPr>
            <a:spLocks noGrp="1"/>
          </p:cNvSpPr>
          <p:nvPr>
            <p:ph type="dt" sz="half" idx="15"/>
          </p:nvPr>
        </p:nvSpPr>
        <p:spPr/>
        <p:txBody>
          <a:bodyPr rtlCol="0"/>
          <a:lstStyle/>
          <a:p>
            <a:fld id="{78B02C18-5ED4-484A-8F62-3D9DFC655F61}" type="datetimeFigureOut">
              <a:rPr lang="es-CL" smtClean="0"/>
              <a:pPr/>
              <a:t>16-02-2020</a:t>
            </a:fld>
            <a:endParaRPr lang="es-CL" dirty="0"/>
          </a:p>
        </p:txBody>
      </p:sp>
      <p:sp>
        <p:nvSpPr>
          <p:cNvPr id="10" name="9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2" name="11 Marcador de pie de página"/>
          <p:cNvSpPr>
            <a:spLocks noGrp="1"/>
          </p:cNvSpPr>
          <p:nvPr>
            <p:ph type="ftr" sz="quarter" idx="17"/>
          </p:nvPr>
        </p:nvSpPr>
        <p:spPr/>
        <p:txBody>
          <a:bodyPr rtlCol="0"/>
          <a:lstStyle/>
          <a:p>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33400" y="273050"/>
            <a:ext cx="8153400" cy="869950"/>
          </a:xfrm>
        </p:spPr>
        <p:txBody>
          <a:bodyPr anchor="ctr"/>
          <a:lstStyle>
            <a:lvl1pPr>
              <a:defRPr/>
            </a:lvl1pPr>
          </a:lstStyle>
          <a:p>
            <a:r>
              <a:rPr kumimoji="0" lang="es-ES" smtClean="0"/>
              <a:t>Haga clic para modificar el estilo de título del patrón</a:t>
            </a:r>
            <a:endParaRPr kumimoji="0" lang="en-US"/>
          </a:p>
        </p:txBody>
      </p:sp>
      <p:sp>
        <p:nvSpPr>
          <p:cNvPr id="11" name="10 Marcador de contenido"/>
          <p:cNvSpPr>
            <a:spLocks noGrp="1"/>
          </p:cNvSpPr>
          <p:nvPr>
            <p:ph sz="quarter" idx="2"/>
          </p:nvPr>
        </p:nvSpPr>
        <p:spPr>
          <a:xfrm>
            <a:off x="609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quarter" idx="4"/>
          </p:nvPr>
        </p:nvSpPr>
        <p:spPr>
          <a:xfrm>
            <a:off x="4800600" y="2438400"/>
            <a:ext cx="3886200" cy="35814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0" name="9 Marcador de fecha"/>
          <p:cNvSpPr>
            <a:spLocks noGrp="1"/>
          </p:cNvSpPr>
          <p:nvPr>
            <p:ph type="dt" sz="half" idx="15"/>
          </p:nvPr>
        </p:nvSpPr>
        <p:spPr/>
        <p:txBody>
          <a:bodyPr rtlCol="0"/>
          <a:lstStyle/>
          <a:p>
            <a:fld id="{78B02C18-5ED4-484A-8F62-3D9DFC655F61}" type="datetimeFigureOut">
              <a:rPr lang="es-CL" smtClean="0"/>
              <a:pPr/>
              <a:t>16-02-2020</a:t>
            </a:fld>
            <a:endParaRPr lang="es-CL" dirty="0"/>
          </a:p>
        </p:txBody>
      </p:sp>
      <p:sp>
        <p:nvSpPr>
          <p:cNvPr id="12" name="11 Marcador de número de diapositiva"/>
          <p:cNvSpPr>
            <a:spLocks noGrp="1"/>
          </p:cNvSpPr>
          <p:nvPr>
            <p:ph type="sldNum" sz="quarter" idx="16"/>
          </p:nvPr>
        </p:nvSpPr>
        <p:spPr/>
        <p:txBody>
          <a:bodyPr rtlCol="0"/>
          <a:lstStyle/>
          <a:p>
            <a:fld id="{60F6C510-04DD-4E11-8C1E-D9F5F87648F9}" type="slidenum">
              <a:rPr lang="es-CL" smtClean="0"/>
              <a:pPr/>
              <a:t>‹Nº›</a:t>
            </a:fld>
            <a:endParaRPr lang="es-CL" dirty="0"/>
          </a:p>
        </p:txBody>
      </p:sp>
      <p:sp>
        <p:nvSpPr>
          <p:cNvPr id="14" name="13 Marcador de pie de página"/>
          <p:cNvSpPr>
            <a:spLocks noGrp="1"/>
          </p:cNvSpPr>
          <p:nvPr>
            <p:ph type="ftr" sz="quarter" idx="17"/>
          </p:nvPr>
        </p:nvSpPr>
        <p:spPr/>
        <p:txBody>
          <a:bodyPr rtlCol="0"/>
          <a:lstStyle/>
          <a:p>
            <a:endParaRPr lang="es-CL" dirty="0"/>
          </a:p>
        </p:txBody>
      </p:sp>
      <p:sp>
        <p:nvSpPr>
          <p:cNvPr id="16" name="15 Marcador de texto"/>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
        <p:nvSpPr>
          <p:cNvPr id="15" name="14 Marcador de texto"/>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s-ES" smtClean="0"/>
              <a:t>Haga clic para modificar el estilo de texto del patrón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a:xfrm>
            <a:off x="0" y="6248400"/>
            <a:ext cx="533400" cy="381000"/>
          </a:xfrm>
        </p:spPr>
        <p:txBody>
          <a:bodyPr/>
          <a:lstStyle>
            <a:lvl1pPr>
              <a:defRPr>
                <a:solidFill>
                  <a:schemeClr val="tx2"/>
                </a:solidFill>
              </a:defRPr>
            </a:lvl1pPr>
          </a:lstStyle>
          <a:p>
            <a:fld id="{60F6C510-04DD-4E11-8C1E-D9F5F87648F9}"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0" y="273050"/>
            <a:ext cx="8077200" cy="869950"/>
          </a:xfrm>
        </p:spPr>
        <p:txBody>
          <a:bodyPr anchor="ctr"/>
          <a:lstStyle>
            <a:lvl1pPr algn="l">
              <a:buNone/>
              <a:defRPr sz="4400" b="0"/>
            </a:lvl1p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lvl1pPr>
              <a:defRPr>
                <a:solidFill>
                  <a:srgbClr val="FFFFFF"/>
                </a:solidFill>
              </a:defRPr>
            </a:lvl1pPr>
          </a:lstStyle>
          <a:p>
            <a:fld id="{60F6C510-04DD-4E11-8C1E-D9F5F87648F9}" type="slidenum">
              <a:rPr lang="es-CL" smtClean="0"/>
              <a:pPr/>
              <a:t>‹Nº›</a:t>
            </a:fld>
            <a:endParaRPr lang="es-CL" dirty="0"/>
          </a:p>
        </p:txBody>
      </p:sp>
      <p:sp>
        <p:nvSpPr>
          <p:cNvPr id="3" name="2 Marcador de texto"/>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9" name="8 Marcador de contenido"/>
          <p:cNvSpPr>
            <a:spLocks noGrp="1"/>
          </p:cNvSpPr>
          <p:nvPr>
            <p:ph sz="quarter" idx="1"/>
          </p:nvPr>
        </p:nvSpPr>
        <p:spPr>
          <a:xfrm>
            <a:off x="2362200" y="1752600"/>
            <a:ext cx="6400800" cy="44196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3">
        <a:schemeClr val="bg2"/>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8" name="7 Rectángulo"/>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9 Rectángulo"/>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Título"/>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s-ES" smtClean="0"/>
              <a:t>Haga clic para modificar el estilo de título del patrón</a:t>
            </a:r>
            <a:endParaRPr kumimoji="0" lang="en-US"/>
          </a:p>
        </p:txBody>
      </p:sp>
      <p:sp>
        <p:nvSpPr>
          <p:cNvPr id="11" name="10 Rectángulo"/>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11 Marcador de fecha"/>
          <p:cNvSpPr>
            <a:spLocks noGrp="1"/>
          </p:cNvSpPr>
          <p:nvPr>
            <p:ph type="dt" sz="half" idx="10"/>
          </p:nvPr>
        </p:nvSpPr>
        <p:spPr>
          <a:xfrm>
            <a:off x="6248400" y="6248400"/>
            <a:ext cx="2667000" cy="365125"/>
          </a:xfrm>
        </p:spPr>
        <p:txBody>
          <a:bodyPr rtlCol="0"/>
          <a:lstStyle/>
          <a:p>
            <a:fld id="{78B02C18-5ED4-484A-8F62-3D9DFC655F61}" type="datetimeFigureOut">
              <a:rPr lang="es-CL" smtClean="0"/>
              <a:pPr/>
              <a:t>16-02-2020</a:t>
            </a:fld>
            <a:endParaRPr lang="es-CL" dirty="0"/>
          </a:p>
        </p:txBody>
      </p:sp>
      <p:sp>
        <p:nvSpPr>
          <p:cNvPr id="13" name="12 Marcador de número de diapositiva"/>
          <p:cNvSpPr>
            <a:spLocks noGrp="1"/>
          </p:cNvSpPr>
          <p:nvPr>
            <p:ph type="sldNum" sz="quarter" idx="11"/>
          </p:nvPr>
        </p:nvSpPr>
        <p:spPr>
          <a:xfrm>
            <a:off x="0" y="4667249"/>
            <a:ext cx="1447800" cy="663578"/>
          </a:xfrm>
        </p:spPr>
        <p:txBody>
          <a:bodyPr rtlCol="0"/>
          <a:lstStyle>
            <a:lvl1pPr>
              <a:defRPr sz="2800"/>
            </a:lvl1pPr>
          </a:lstStyle>
          <a:p>
            <a:fld id="{60F6C510-04DD-4E11-8C1E-D9F5F87648F9}" type="slidenum">
              <a:rPr lang="es-CL" smtClean="0"/>
              <a:pPr/>
              <a:t>‹Nº›</a:t>
            </a:fld>
            <a:endParaRPr lang="es-CL" dirty="0"/>
          </a:p>
        </p:txBody>
      </p:sp>
      <p:sp>
        <p:nvSpPr>
          <p:cNvPr id="14" name="13 Marcador de pie de página"/>
          <p:cNvSpPr>
            <a:spLocks noGrp="1"/>
          </p:cNvSpPr>
          <p:nvPr>
            <p:ph type="ftr" sz="quarter" idx="12"/>
          </p:nvPr>
        </p:nvSpPr>
        <p:spPr>
          <a:xfrm>
            <a:off x="1600200" y="6248206"/>
            <a:ext cx="4572000" cy="365125"/>
          </a:xfrm>
        </p:spPr>
        <p:txBody>
          <a:bodyPr rtlCol="0"/>
          <a:lstStyle/>
          <a:p>
            <a:endParaRPr lang="es-CL" dirty="0"/>
          </a:p>
        </p:txBody>
      </p:sp>
      <p:sp>
        <p:nvSpPr>
          <p:cNvPr id="3" name="2 Marcador de posición de imagen"/>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s-ES" dirty="0" smtClean="0"/>
              <a:t>Haga clic en el icono para agregar una imagen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78B02C18-5ED4-484A-8F62-3D9DFC655F61}" type="datetimeFigureOut">
              <a:rPr lang="es-CL" smtClean="0"/>
              <a:pPr/>
              <a:t>16-02-2020</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60F6C510-04DD-4E11-8C1E-D9F5F87648F9}"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bg>
      <p:bgRef idx="1001">
        <a:schemeClr val="bg1"/>
      </p:bgRef>
    </p:bg>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53200" y="609600"/>
            <a:ext cx="2057400" cy="55165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609600"/>
            <a:ext cx="5562600" cy="5516564"/>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a:xfrm>
            <a:off x="6553200" y="6248402"/>
            <a:ext cx="2209800" cy="365125"/>
          </a:xfrm>
        </p:spPr>
        <p:txBody>
          <a:bodyPr/>
          <a:lstStyle/>
          <a:p>
            <a:fld id="{78B02C18-5ED4-484A-8F62-3D9DFC655F61}" type="datetimeFigureOut">
              <a:rPr lang="es-CL" smtClean="0"/>
              <a:pPr/>
              <a:t>16-02-2020</a:t>
            </a:fld>
            <a:endParaRPr lang="es-CL" dirty="0"/>
          </a:p>
        </p:txBody>
      </p:sp>
      <p:sp>
        <p:nvSpPr>
          <p:cNvPr id="5" name="4 Marcador de pie de página"/>
          <p:cNvSpPr>
            <a:spLocks noGrp="1"/>
          </p:cNvSpPr>
          <p:nvPr>
            <p:ph type="ftr" sz="quarter" idx="11"/>
          </p:nvPr>
        </p:nvSpPr>
        <p:spPr>
          <a:xfrm>
            <a:off x="457201" y="6248207"/>
            <a:ext cx="5573483" cy="365125"/>
          </a:xfrm>
        </p:spPr>
        <p:txBody>
          <a:bodyPr/>
          <a:lstStyle/>
          <a:p>
            <a:endParaRPr lang="es-CL" dirty="0"/>
          </a:p>
        </p:txBody>
      </p:sp>
      <p:sp>
        <p:nvSpPr>
          <p:cNvPr id="7" name="6 Rectángulo"/>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7 Rectángulo"/>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8 Rectángulo"/>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5 Marcador de número de diapositiva"/>
          <p:cNvSpPr>
            <a:spLocks noGrp="1"/>
          </p:cNvSpPr>
          <p:nvPr>
            <p:ph type="sldNum" sz="quarter" idx="12"/>
          </p:nvPr>
        </p:nvSpPr>
        <p:spPr>
          <a:xfrm rot="5400000">
            <a:off x="5989638" y="144462"/>
            <a:ext cx="533400" cy="244476"/>
          </a:xfrm>
        </p:spPr>
        <p:txBody>
          <a:bodyPr/>
          <a:lstStyle/>
          <a:p>
            <a:fld id="{60F6C510-04DD-4E11-8C1E-D9F5F87648F9}" type="slidenum">
              <a:rPr lang="es-CL" smtClean="0"/>
              <a:pPr/>
              <a:t>‹Nº›</a:t>
            </a:fld>
            <a:endParaRPr lang="es-CL" dirty="0"/>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21 Marcador de título"/>
          <p:cNvSpPr>
            <a:spLocks noGrp="1"/>
          </p:cNvSpPr>
          <p:nvPr>
            <p:ph type="title"/>
          </p:nvPr>
        </p:nvSpPr>
        <p:spPr>
          <a:xfrm>
            <a:off x="609600" y="228600"/>
            <a:ext cx="8153400" cy="9906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8B02C18-5ED4-484A-8F62-3D9DFC655F61}" type="datetimeFigureOut">
              <a:rPr lang="es-CL" smtClean="0"/>
              <a:pPr/>
              <a:t>16-02-2020</a:t>
            </a:fld>
            <a:endParaRPr lang="es-CL" dirty="0"/>
          </a:p>
        </p:txBody>
      </p:sp>
      <p:sp>
        <p:nvSpPr>
          <p:cNvPr id="3" name="2 Marcador de pie de página"/>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s-CL" dirty="0"/>
          </a:p>
        </p:txBody>
      </p:sp>
      <p:sp>
        <p:nvSpPr>
          <p:cNvPr id="7" name="6 Rectángulo"/>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7 Rectángulo"/>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8 Rectángulo"/>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Marcador de número de diapositiva"/>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60F6C510-04DD-4E11-8C1E-D9F5F87648F9}"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lstStyle/>
          <a:p>
            <a:r>
              <a:rPr lang="es-CL" dirty="0" smtClean="0"/>
              <a:t>Unida temática dos</a:t>
            </a:r>
            <a:endParaRPr lang="es-CL" dirty="0"/>
          </a:p>
        </p:txBody>
      </p:sp>
      <p:sp>
        <p:nvSpPr>
          <p:cNvPr id="3" name="2 Subtítulo"/>
          <p:cNvSpPr>
            <a:spLocks noGrp="1"/>
          </p:cNvSpPr>
          <p:nvPr>
            <p:ph type="subTitle" idx="1"/>
          </p:nvPr>
        </p:nvSpPr>
        <p:spPr/>
        <p:txBody>
          <a:bodyPr/>
          <a:lstStyle/>
          <a:p>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fontScale="90000"/>
          </a:bodyPr>
          <a:lstStyle/>
          <a:p>
            <a:r>
              <a:rPr lang="es-CL" dirty="0" smtClean="0"/>
              <a:t>La contabilidad, su propósito y naturaleza</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a:t>
            </a:r>
          </a:p>
          <a:p>
            <a:r>
              <a:rPr lang="es-CL" dirty="0" smtClean="0"/>
              <a:t>Nos hemos referido extensamente a la importancia de la información contable en la administración de la empresa; pero no hemos considerado la disciplina que sirve  de base a este a este sistema de información y que permite cumplir con el registro de los hechos económicos en la etapa de procesamiento de los datos para obtener información.</a:t>
            </a:r>
            <a:endParaRPr lang="es-C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lstStyle/>
          <a:p>
            <a:r>
              <a:rPr lang="es-CL" u="sng" dirty="0" smtClean="0"/>
              <a:t>¿Qué   es la Contabilidad?</a:t>
            </a:r>
          </a:p>
          <a:p>
            <a:r>
              <a:rPr lang="es-CL" dirty="0" smtClean="0"/>
              <a:t>Esta disciplina es la contabilidad, que nace como una disciplina eminentemente práctica que busca satisfacer las necesidades de información económica que el hombre  experimenta, que son propias de su naturaleza y que requieren de alguna metodología de registro de todos los hechos económicos que desea conservar.</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u="sng" dirty="0" smtClean="0"/>
              <a:t>Marco Conceptual de la Contabilidad:</a:t>
            </a:r>
          </a:p>
          <a:p>
            <a:r>
              <a:rPr lang="es-CL" dirty="0" smtClean="0"/>
              <a:t>El marco esta definido por los usuarios de la información contable . Precedentemente nos referimos a los usuarios , indicando que aún cuando tenían necesidad de información diferenciada, poseían también necesidades comunes que la contabilidad intentaba satisfacer; es por eso que el marco conceptual considera que los objetivos de los Estados financieros se encuentran ligados a los diferentes usuarios de la información, y sus necesidades especificas en conformidad al siguiente listado:</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1.- Los inversionistas</a:t>
            </a:r>
            <a:r>
              <a:rPr lang="es-CL" dirty="0" smtClean="0"/>
              <a:t>: quienes por ser los proveedores de capital están preocupados del riesgo inherente a sus inversiones y requieren información que les ayude a decidir si deben comprar, retener  o bien vender éstas; al igual necesitan saber si la empresa posee la capacidad para generar los respectivos pagos de dividendos o de distribuir las utilidades obtenidas</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2.- Los empleados</a:t>
            </a:r>
            <a:r>
              <a:rPr lang="es-CL" dirty="0" smtClean="0"/>
              <a:t>: que en lo particular  requieren saber de la estabilidad y rentabilidad de la empresa, así como su capacidad potencial de poder pagar las remuneraciones, y todo beneficio pactado con los trabajadores.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3.- Las instituciones financieras</a:t>
            </a:r>
            <a:r>
              <a:rPr lang="es-CL" dirty="0" smtClean="0"/>
              <a:t>: que necesitan conocer la solvencia de la empresa para saber si los prestamos concedidos y los intereses que de ellos deriven podrán ser pagados oportunamente.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4.- Los proveedores</a:t>
            </a:r>
            <a:r>
              <a:rPr lang="es-CL" dirty="0" smtClean="0"/>
              <a:t>: que están preocupados de la capacidad de pago de la empresa, en un plazo relativamente corto, de acurdo  alas condiciones  de pago acordadas, por ejemplo  30, 60 o 90 días.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5.- Los clientes</a:t>
            </a:r>
            <a:r>
              <a:rPr lang="es-CL" dirty="0" smtClean="0"/>
              <a:t>: cuyo interés es la continuidad de la empresa y su buen y eficiente funcionamiento.</a:t>
            </a:r>
          </a:p>
          <a:p>
            <a:r>
              <a:rPr lang="es-CL" b="1" u="sng" dirty="0" smtClean="0">
                <a:solidFill>
                  <a:srgbClr val="FF0000"/>
                </a:solidFill>
              </a:rPr>
              <a:t>6.- El gobierno</a:t>
            </a:r>
            <a:r>
              <a:rPr lang="es-CL" dirty="0" smtClean="0"/>
              <a:t>: que requiere la información sobre la actividad de la empresa, para seguir , evaluar y analizar su capacidad  y oportuno cumplimiento de sus obligaciones tributarias.</a:t>
            </a:r>
          </a:p>
          <a:p>
            <a:endParaRPr lang="es-CL"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Marco Conceptual de la Contabilidad:</a:t>
            </a:r>
          </a:p>
          <a:p>
            <a:r>
              <a:rPr lang="es-CL" b="1" u="sng" dirty="0" smtClean="0">
                <a:solidFill>
                  <a:srgbClr val="FF0000"/>
                </a:solidFill>
              </a:rPr>
              <a:t>7.- El público en general</a:t>
            </a:r>
            <a:r>
              <a:rPr lang="es-CL" dirty="0" smtClean="0"/>
              <a:t>: siempre  preocupado de todo lo que afecta a la economía del país y dela región y el mundo.</a:t>
            </a:r>
          </a:p>
          <a:p>
            <a:endParaRPr lang="es-CL"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142844" y="1428736"/>
            <a:ext cx="9001156" cy="4667264"/>
          </a:xfrm>
        </p:spPr>
        <p:txBody>
          <a:bodyPr>
            <a:normAutofit/>
          </a:bodyPr>
          <a:lstStyle/>
          <a:p>
            <a:r>
              <a:rPr lang="es-CL" u="sng" dirty="0" smtClean="0"/>
              <a:t>Marco Conceptual de la Contabilidad:</a:t>
            </a:r>
          </a:p>
          <a:p>
            <a:r>
              <a:rPr lang="es-CL" dirty="0" smtClean="0"/>
              <a:t>Del listado de usuarios precedentemente explicitado resulta posible inferir que respecto de las necesidades de información se puede concluir que:</a:t>
            </a:r>
          </a:p>
          <a:p>
            <a:r>
              <a:rPr lang="es-CL" dirty="0" smtClean="0"/>
              <a:t>Conocer la capacidad de la empresa para poder cumplir  con sus compromisos( solvencia- liquidez).</a:t>
            </a:r>
          </a:p>
          <a:p>
            <a:endParaRPr lang="es-CL" dirty="0" smtClean="0"/>
          </a:p>
          <a:p>
            <a:endParaRPr lang="es-CL" dirty="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a:xfrm>
            <a:off x="142844" y="1428736"/>
            <a:ext cx="9001156" cy="4667264"/>
          </a:xfrm>
        </p:spPr>
        <p:txBody>
          <a:bodyPr>
            <a:normAutofit/>
          </a:bodyPr>
          <a:lstStyle/>
          <a:p>
            <a:r>
              <a:rPr lang="es-CL" u="sng" dirty="0" smtClean="0"/>
              <a:t>Marco Conceptual de la Contabilidad:</a:t>
            </a:r>
          </a:p>
          <a:p>
            <a:endParaRPr lang="es-CL" u="sng" dirty="0" smtClean="0"/>
          </a:p>
          <a:p>
            <a:r>
              <a:rPr lang="es-CL" dirty="0" smtClean="0"/>
              <a:t>Conocer su rentabilidad, como generadora de recursos económicos.</a:t>
            </a:r>
          </a:p>
          <a:p>
            <a:r>
              <a:rPr lang="es-CL" dirty="0" smtClean="0"/>
              <a:t>Conocer su capacidad para generar recursos en forma oportuna.</a:t>
            </a:r>
          </a:p>
          <a:p>
            <a:endParaRPr lang="es-CL" dirty="0" smtClean="0"/>
          </a:p>
          <a:p>
            <a:endParaRPr lang="es-CL"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relevante</a:t>
            </a:r>
            <a:r>
              <a:rPr lang="es-CL" dirty="0" smtClean="0"/>
              <a:t>: se trata de aquella cuyo conocimiento impulsa a tomar una decisión o variar una decisión anterior del usuario.</a:t>
            </a:r>
          </a:p>
          <a:p>
            <a:r>
              <a:rPr lang="es-CL" dirty="0" smtClean="0"/>
              <a:t>Para que una información sea relevante se requiere que tenga un valor </a:t>
            </a:r>
            <a:r>
              <a:rPr lang="es-CL" b="1" dirty="0" smtClean="0"/>
              <a:t>predictivo; </a:t>
            </a:r>
            <a:r>
              <a:rPr lang="es-CL" dirty="0" smtClean="0"/>
              <a:t>vale decir que en base a acontecimientos del pasado, posibilite planificar el futuro.</a:t>
            </a:r>
            <a:endParaRPr lang="es-CL" b="1" dirty="0" smtClean="0"/>
          </a:p>
          <a:p>
            <a:endParaRPr lang="es-CL"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relevante ( continuación) </a:t>
            </a:r>
            <a:r>
              <a:rPr lang="es-CL" dirty="0" smtClean="0"/>
              <a:t>: al mismo tiempo la referida información debe poseer un </a:t>
            </a:r>
            <a:r>
              <a:rPr lang="es-CL" b="1" dirty="0" smtClean="0"/>
              <a:t>valor de retroalimentación, </a:t>
            </a:r>
            <a:r>
              <a:rPr lang="es-CL" dirty="0" smtClean="0"/>
              <a:t>que le permita compara los hechos del pasado con las expectativas futuras , para realizar el control administrativo, corrigiendo desviaciones y realimentando el sistema de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oportuna</a:t>
            </a:r>
            <a:r>
              <a:rPr lang="es-CL" dirty="0" smtClean="0"/>
              <a:t>: además de lo anterior esta información también debe ser oportuna, vale decir disponible o entregada a tiempo para que el usuario pueda tomar decisiones en base a la misma.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Características cualitativas de la información contable:</a:t>
            </a:r>
          </a:p>
          <a:p>
            <a:r>
              <a:rPr lang="es-CL" b="1" u="sng" dirty="0" smtClean="0">
                <a:solidFill>
                  <a:srgbClr val="FF0000"/>
                </a:solidFill>
              </a:rPr>
              <a:t> Información confiable</a:t>
            </a:r>
            <a:r>
              <a:rPr lang="es-CL" dirty="0" smtClean="0"/>
              <a:t>:  es decir que este libre de errores y cualquier tipo de sesgos. Que sea capaz de describir los hechos objetivamente, para que los usuarios puedan tomar decisiones basados en ella, conscientes de que la información contiene estimaciones y aproximaciones que pueden impedirle ser exacta, pero que se ajustan a la realidad.</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confiable</a:t>
            </a:r>
            <a:r>
              <a:rPr lang="es-CL" dirty="0" smtClean="0"/>
              <a:t>:  Una de las condiciones para que la información sea confiable es que sea </a:t>
            </a:r>
            <a:r>
              <a:rPr lang="es-CL" b="1" dirty="0" smtClean="0"/>
              <a:t>verificable ,</a:t>
            </a:r>
            <a:r>
              <a:rPr lang="es-CL" dirty="0" smtClean="0"/>
              <a:t>esto quiere decir que su contenido genere consenso, al ser revisada  por otros profesionales preparados.</a:t>
            </a:r>
          </a:p>
          <a:p>
            <a:pPr>
              <a:buNone/>
            </a:pPr>
            <a:r>
              <a:rPr lang="es-CL" b="1" dirty="0" smtClean="0"/>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confiable</a:t>
            </a:r>
            <a:r>
              <a:rPr lang="es-CL" dirty="0" smtClean="0"/>
              <a:t>: A  su vez debe ser </a:t>
            </a:r>
            <a:r>
              <a:rPr lang="es-CL" b="1" dirty="0" smtClean="0"/>
              <a:t>neutral, </a:t>
            </a:r>
            <a:r>
              <a:rPr lang="es-CL" dirty="0" smtClean="0"/>
              <a:t>no favoreciendo  a una persona o grupos de personas en perjuicio de otros,, e intentando siempre mostrar la realidad económica y la imagen fiel de un hecho o transacción.</a:t>
            </a:r>
          </a:p>
          <a:p>
            <a:pPr>
              <a:buNone/>
            </a:pPr>
            <a:r>
              <a:rPr lang="es-CL" b="1" dirty="0" smtClean="0"/>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cualitativas de la información contable:</a:t>
            </a:r>
          </a:p>
          <a:p>
            <a:r>
              <a:rPr lang="es-CL" b="1" u="sng" dirty="0" smtClean="0">
                <a:solidFill>
                  <a:srgbClr val="FF0000"/>
                </a:solidFill>
              </a:rPr>
              <a:t> Información comparable</a:t>
            </a:r>
            <a:r>
              <a:rPr lang="es-CL" dirty="0" smtClean="0"/>
              <a:t>: permite la comparación de los estados financieros de distintas empresas o períodos distintos de la misma empresa, para lo cual requiere ser presentada bajo criterios comunes y uniformes en el tratamiento de distintas situaciones.</a:t>
            </a:r>
          </a:p>
          <a:p>
            <a:pPr>
              <a:buNone/>
            </a:pPr>
            <a:r>
              <a:rPr lang="es-CL" b="1" dirty="0" smtClean="0"/>
              <a:t> </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Características cualitativas de la información contable:</a:t>
            </a:r>
          </a:p>
          <a:p>
            <a:r>
              <a:rPr lang="es-CL" b="1" u="sng" dirty="0" smtClean="0">
                <a:solidFill>
                  <a:srgbClr val="FF0000"/>
                </a:solidFill>
              </a:rPr>
              <a:t> Información comparable</a:t>
            </a:r>
            <a:r>
              <a:rPr lang="es-CL" dirty="0" smtClean="0"/>
              <a:t>: esta característica se complementa con la consistencia que requiere  que el método  o el criterio aplicado en un registro contable sea mantenido en el tiempo, excepto que pueda ser demostrado que un cambio en la metodología traerá como consecuencia una mejora en la información.</a:t>
            </a:r>
          </a:p>
          <a:p>
            <a:pPr>
              <a:buNone/>
            </a:pPr>
            <a:r>
              <a:rPr lang="es-CL" b="1" dirty="0" smtClean="0"/>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u="sng" dirty="0" smtClean="0"/>
              <a:t>Características limitantes de la información contable:</a:t>
            </a:r>
          </a:p>
          <a:p>
            <a:r>
              <a:rPr lang="es-CL" b="1" u="sng" dirty="0" smtClean="0">
                <a:solidFill>
                  <a:srgbClr val="FF0000"/>
                </a:solidFill>
              </a:rPr>
              <a:t> Regla del costo beneficio</a:t>
            </a:r>
            <a:r>
              <a:rPr lang="es-CL" dirty="0" smtClean="0"/>
              <a:t>: esta señala explícitamente que ante distintas alternativas de obtener información, se debe elegir siempre aquella cuyo costo sea inferior al beneficio que de esta se pueda obtener;  evitando con esto que los beneficios no cubran los costos que el generar la información conlleva .</a:t>
            </a:r>
          </a:p>
          <a:p>
            <a:pPr>
              <a:buNone/>
            </a:pPr>
            <a:r>
              <a:rPr lang="es-CL" b="1" dirty="0" smtClean="0"/>
              <a:t>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limitantes de la información contable:</a:t>
            </a:r>
          </a:p>
          <a:p>
            <a:r>
              <a:rPr lang="es-CL" b="1" u="sng" dirty="0" smtClean="0">
                <a:solidFill>
                  <a:srgbClr val="FF0000"/>
                </a:solidFill>
              </a:rPr>
              <a:t> Materialidad</a:t>
            </a:r>
            <a:r>
              <a:rPr lang="es-CL" dirty="0" smtClean="0"/>
              <a:t>: esta exige que solo la presentación de información relevante y permite prescindir, total o parcialmente, de aquella información cuya omisión no serviría para influenciar de manera alguna  la decisión final del usuario.</a:t>
            </a:r>
          </a:p>
          <a:p>
            <a:pPr>
              <a:buNone/>
            </a:pPr>
            <a:r>
              <a:rPr lang="es-CL" b="1" dirty="0" smtClean="0"/>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u="sng" dirty="0" smtClean="0"/>
              <a:t>Características limitantes de la información contable:</a:t>
            </a:r>
          </a:p>
          <a:p>
            <a:r>
              <a:rPr lang="es-CL" b="1" u="sng" dirty="0" smtClean="0">
                <a:solidFill>
                  <a:srgbClr val="FF0000"/>
                </a:solidFill>
              </a:rPr>
              <a:t> Prudencia</a:t>
            </a:r>
            <a:r>
              <a:rPr lang="es-CL" dirty="0" smtClean="0"/>
              <a:t>: denominada también </a:t>
            </a:r>
            <a:r>
              <a:rPr lang="es-CL" dirty="0" smtClean="0"/>
              <a:t>conservantismo</a:t>
            </a:r>
            <a:r>
              <a:rPr lang="es-CL" dirty="0" smtClean="0"/>
              <a:t> o criterio prudente, que se debe aplicar a la apreciación razonable de los hechos, principalmente ante situaciones de incertidumbre que pudieran afectar al patrimonio o bien los resultados de la empresa.</a:t>
            </a:r>
          </a:p>
          <a:p>
            <a:pPr>
              <a:buNone/>
            </a:pPr>
            <a:r>
              <a:rPr lang="es-CL" b="1" dirty="0" smtClean="0"/>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La Contabilidad, su propósito y su naturaleza</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u="sng" dirty="0" smtClean="0"/>
              <a:t>Características limitantes de la información contable:</a:t>
            </a:r>
          </a:p>
          <a:p>
            <a:r>
              <a:rPr lang="es-CL" b="1" u="sng" dirty="0" smtClean="0">
                <a:solidFill>
                  <a:srgbClr val="FF0000"/>
                </a:solidFill>
              </a:rPr>
              <a:t> Prudencia</a:t>
            </a:r>
            <a:r>
              <a:rPr lang="es-CL" dirty="0" smtClean="0"/>
              <a:t>: en su aplicación el criterio prudencial, plantea que ante dos situaciones igualmente válidas, se debe adoptar el criterio más conservador  y elegir la alternativa que produzca un impacto menos favorable en el patrimonio social, evitando que los activos o los ingresos sean sobrevalorados; y por otra parte que los pasivos o gastos sean subvalorados.</a:t>
            </a:r>
          </a:p>
          <a:p>
            <a:pPr>
              <a:buNone/>
            </a:pPr>
            <a:r>
              <a:rPr lang="es-CL" b="1" dirty="0" smtClean="0"/>
              <a:t>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lnSpcReduction="10000"/>
          </a:bodyPr>
          <a:lstStyle/>
          <a:p>
            <a:r>
              <a:rPr lang="es-CL" b="1" u="sng" dirty="0" smtClean="0">
                <a:solidFill>
                  <a:srgbClr val="FF0000"/>
                </a:solidFill>
              </a:rPr>
              <a:t>Descripción del Ciclo Contable :</a:t>
            </a:r>
            <a:r>
              <a:rPr lang="es-CL" dirty="0" smtClean="0"/>
              <a:t>Al determinarse que existen hechos económicos, la documentación que sustenta y prueba a cada uno de ellos se registra en un </a:t>
            </a:r>
            <a:r>
              <a:rPr lang="es-CL" dirty="0" smtClean="0"/>
              <a:t>Boucher, </a:t>
            </a:r>
            <a:r>
              <a:rPr lang="es-CL" dirty="0" smtClean="0"/>
              <a:t>que constituye un documento de registro generado internamente en la empresa.</a:t>
            </a:r>
          </a:p>
          <a:p>
            <a:r>
              <a:rPr lang="es-CL" dirty="0" smtClean="0"/>
              <a:t>Estos documentos se ingresan al sistema contable, registrándose en el </a:t>
            </a:r>
            <a:r>
              <a:rPr lang="es-CL" b="1" dirty="0" smtClean="0">
                <a:solidFill>
                  <a:srgbClr val="FF0000"/>
                </a:solidFill>
              </a:rPr>
              <a:t>libro diario</a:t>
            </a:r>
            <a:r>
              <a:rPr lang="es-CL" dirty="0" smtClean="0"/>
              <a:t>, para ello son utilizados los nombres delas diferentes cuentas, y luego la información es debidamente traspasada a cada una de ellas.</a:t>
            </a:r>
          </a:p>
          <a:p>
            <a:pPr>
              <a:buNone/>
            </a:pPr>
            <a:r>
              <a:rPr lang="es-CL" b="1" dirty="0" smtClean="0"/>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Descripción del Ciclo Contable :</a:t>
            </a:r>
            <a:r>
              <a:rPr lang="es-CL" dirty="0" smtClean="0"/>
              <a:t>El conjuntos  de cuentas empleadas conforman el denominado </a:t>
            </a:r>
            <a:r>
              <a:rPr lang="es-CL" b="1" dirty="0" smtClean="0">
                <a:solidFill>
                  <a:srgbClr val="FF0000"/>
                </a:solidFill>
              </a:rPr>
              <a:t>libro mayor, </a:t>
            </a:r>
            <a:r>
              <a:rPr lang="es-CL" dirty="0" smtClean="0"/>
              <a:t>que a su vez se encuentra debidamente respaldado por</a:t>
            </a:r>
            <a:r>
              <a:rPr lang="es-CL" b="1" dirty="0" smtClean="0">
                <a:solidFill>
                  <a:srgbClr val="FF0000"/>
                </a:solidFill>
              </a:rPr>
              <a:t> mayores auxiliares, </a:t>
            </a:r>
            <a:r>
              <a:rPr lang="es-CL" dirty="0" smtClean="0"/>
              <a:t>que posibilitan  el poder analizar el contenido de la cuenta a la cual se refiere cada uno de ellas.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b="1" u="sng" dirty="0" smtClean="0">
                <a:solidFill>
                  <a:srgbClr val="FF0000"/>
                </a:solidFill>
              </a:rPr>
              <a:t>Descripción del Ciclo Contable :</a:t>
            </a:r>
            <a:r>
              <a:rPr lang="es-CL" dirty="0" smtClean="0"/>
              <a:t>al término del período, a partir de la información contenida en el libro Mayor se debe preparar un Balance de Comprobación y Saldos .Si del análisis y revisión del contenido de las cuentas se detectaran diferencias, por errores o faltas de ajustes, éstos deberán  realizarse.</a:t>
            </a:r>
          </a:p>
          <a:p>
            <a:r>
              <a:rPr lang="es-CL" dirty="0" smtClean="0"/>
              <a:t>Para facilitar la comprensión de la información a los usuarios se preparan informes clasificados, tales como el balance y el estado de resultados.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Descripción del Ciclo Contable :</a:t>
            </a:r>
            <a:r>
              <a:rPr lang="es-CL" dirty="0" smtClean="0"/>
              <a:t>en atención a que las cuentas de resultados  no deben acumular saldo de un período a otro, porque solamente son informativas de las causas que han originado el resultado del período, se deben cerrar.</a:t>
            </a:r>
          </a:p>
          <a:p>
            <a:r>
              <a:rPr lang="es-CL" dirty="0" smtClean="0"/>
              <a:t>También se debe preparar el libro de inventarios y balances, registro en el cual se detalla la composición y alcance de cada una de las cuentas del balance.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Descripción del Ciclo Contable :</a:t>
            </a:r>
            <a:r>
              <a:rPr lang="es-CL" dirty="0" smtClean="0"/>
              <a:t>al comenzar un nuevo período se deben restituir los saldos iníciales de las cuentas patrimoniales permanentes que reflejan la estructura patrimonial de la empresa, incluyendo la cuenta que resume el resultado obtenido en el período anterior.</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libro diario :  </a:t>
            </a:r>
            <a:r>
              <a:rPr lang="es-CL" dirty="0" smtClean="0"/>
              <a:t>es el registro básico en donde se anotan sistemática y cronológicamente las operaciones  de la empresa.</a:t>
            </a:r>
          </a:p>
          <a:p>
            <a:r>
              <a:rPr lang="es-CL" dirty="0" smtClean="0"/>
              <a:t>En la estructura esencial del asiento de diario deben considerarse.</a:t>
            </a:r>
          </a:p>
          <a:p>
            <a:r>
              <a:rPr lang="es-CL" dirty="0" smtClean="0"/>
              <a:t>1.- La fecha.</a:t>
            </a:r>
          </a:p>
          <a:p>
            <a:r>
              <a:rPr lang="es-CL" dirty="0" smtClean="0"/>
              <a:t>2.- Nombre de las cuentas empleadas, las que se cargan y las que se abonan.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libro diario :  </a:t>
            </a:r>
          </a:p>
          <a:p>
            <a:r>
              <a:rPr lang="es-CL" dirty="0" smtClean="0"/>
              <a:t> 3.- Monto de la operación y correspondientes cargos y abonos.</a:t>
            </a:r>
          </a:p>
          <a:p>
            <a:r>
              <a:rPr lang="es-CL" dirty="0" smtClean="0"/>
              <a:t>4.- Glosa , breve explicación del hecho, identificando documentación de sustento.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libro diario :  </a:t>
            </a:r>
            <a:endParaRPr lang="es-CL" dirty="0" smtClean="0"/>
          </a:p>
          <a:p>
            <a:r>
              <a:rPr lang="es-CL" dirty="0" smtClean="0"/>
              <a:t>4.- Ejemplo de asiento en libro diario:</a:t>
            </a:r>
          </a:p>
          <a:p>
            <a:r>
              <a:rPr lang="es-CL" dirty="0" smtClean="0"/>
              <a:t>28/02/20  BANCO            100.000</a:t>
            </a:r>
          </a:p>
          <a:p>
            <a:pPr>
              <a:buNone/>
            </a:pPr>
            <a:r>
              <a:rPr lang="es-CL" dirty="0" smtClean="0"/>
              <a:t>                               A </a:t>
            </a:r>
          </a:p>
          <a:p>
            <a:pPr>
              <a:buNone/>
            </a:pPr>
            <a:r>
              <a:rPr lang="es-CL" dirty="0" smtClean="0"/>
              <a:t>                                   CAJA               100.000</a:t>
            </a:r>
          </a:p>
          <a:p>
            <a:pPr>
              <a:buNone/>
            </a:pPr>
            <a:r>
              <a:rPr lang="es-CL" dirty="0" smtClean="0"/>
              <a:t>                    Depósito en cuenta corriente banco          Edwards según comprobante de deposito 00032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fontScale="92500"/>
          </a:bodyPr>
          <a:lstStyle/>
          <a:p>
            <a:r>
              <a:rPr lang="es-CL" b="1" u="sng" dirty="0" smtClean="0">
                <a:solidFill>
                  <a:srgbClr val="FF0000"/>
                </a:solidFill>
              </a:rPr>
              <a:t>El libro Mayor :  </a:t>
            </a:r>
          </a:p>
          <a:p>
            <a:r>
              <a:rPr lang="es-CL" dirty="0" smtClean="0"/>
              <a:t>Registro básico que agrupa a todas las cuentas que existen en el respectivo plan de cuentas de una empresa.                                                             Todo registro efectuado en el libro diario debe ser traspasado a las respectivas cuentas del Mayor.   </a:t>
            </a:r>
          </a:p>
          <a:p>
            <a:pPr>
              <a:buNone/>
            </a:pPr>
            <a:r>
              <a:rPr lang="es-CL" dirty="0" smtClean="0"/>
              <a:t>    Al finalizar  un período, tanto los débitos como créditos y saldos de las cuentas son empleados para la preparación los correspondientes informes contables.</a:t>
            </a:r>
          </a:p>
          <a:p>
            <a:pPr>
              <a:buNone/>
            </a:pPr>
            <a:r>
              <a:rPr lang="es-CL" dirty="0" smtClean="0"/>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libro Mayor :  </a:t>
            </a:r>
          </a:p>
          <a:p>
            <a:r>
              <a:rPr lang="es-CL" dirty="0" smtClean="0"/>
              <a:t> Para la confección de ellos se requiere previamente una verificación de las cifras que fueron registradas, esto se realiza por medio de dos estado, a saber:</a:t>
            </a:r>
          </a:p>
          <a:p>
            <a:r>
              <a:rPr lang="es-CL" dirty="0" smtClean="0"/>
              <a:t>1.- El Balance de Comprobación y Saldos.</a:t>
            </a:r>
          </a:p>
          <a:p>
            <a:r>
              <a:rPr lang="es-CL" dirty="0" smtClean="0"/>
              <a:t>2.- Balance de ocho columnas( hoja de trabajo.) </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Balance de Comprobación y Saldos :  </a:t>
            </a:r>
          </a:p>
          <a:p>
            <a:r>
              <a:rPr lang="es-CL" dirty="0" smtClean="0"/>
              <a:t>El balance de comprobación es utilizado para determinar que los montos traspasados desde el diario al mayor se encuentren correctos, y para ello debe realizarse la comparación total de este registro ( conjunto de cuentas) con la suma del </a:t>
            </a:r>
            <a:r>
              <a:rPr lang="es-CL" dirty="0" smtClean="0"/>
              <a:t>diario.</a:t>
            </a:r>
          </a:p>
          <a:p>
            <a:r>
              <a:rPr lang="es-CL" dirty="0" smtClean="0"/>
              <a:t>No comprueba el traspaso a las cuentas correctas, sólo los montos.</a:t>
            </a:r>
            <a:endParaRPr lang="es-CL"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lnSpcReduction="10000"/>
          </a:bodyPr>
          <a:lstStyle/>
          <a:p>
            <a:r>
              <a:rPr lang="es-CL" b="1" u="sng" dirty="0" smtClean="0">
                <a:solidFill>
                  <a:srgbClr val="FF0000"/>
                </a:solidFill>
              </a:rPr>
              <a:t>El Balance de Comprobación y Saldos :  </a:t>
            </a:r>
          </a:p>
          <a:p>
            <a:r>
              <a:rPr lang="es-CL" dirty="0" smtClean="0"/>
              <a:t>Tampoco comprueba la corrección de los asientos.</a:t>
            </a:r>
          </a:p>
          <a:p>
            <a:r>
              <a:rPr lang="es-CL" dirty="0" smtClean="0"/>
              <a:t>El balance de saldos, permite asegurar la exactitud de la información que presenta la cuenta, ya que se controla comparando el saldo contable con el inventario; por ejemplo el saldo de caja se comprueba con el arqueo, el saldo de mercaderías se realiza la toma de inventario físico.</a:t>
            </a:r>
          </a:p>
          <a:p>
            <a:r>
              <a:rPr lang="es-CL" dirty="0" smtClean="0"/>
              <a:t>Otros ejemplos son el reconocimiento de mermas , castigos y provisiones.</a:t>
            </a:r>
            <a:endParaRPr lang="es-CL"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Estructura del </a:t>
            </a:r>
            <a:r>
              <a:rPr lang="es-CL" b="1" u="sng" dirty="0" smtClean="0">
                <a:solidFill>
                  <a:srgbClr val="FF0000"/>
                </a:solidFill>
              </a:rPr>
              <a:t>Balance de Comprobación y Saldos </a:t>
            </a:r>
            <a:r>
              <a:rPr lang="es-CL" b="1" u="sng" dirty="0" smtClean="0">
                <a:solidFill>
                  <a:srgbClr val="FF0000"/>
                </a:solidFill>
              </a:rPr>
              <a:t>  </a:t>
            </a:r>
            <a:endParaRPr lang="es-CL" b="1" u="sng" dirty="0" smtClean="0">
              <a:solidFill>
                <a:srgbClr val="FF0000"/>
              </a:solidFill>
            </a:endParaRPr>
          </a:p>
          <a:p>
            <a:r>
              <a:rPr lang="es-CL" dirty="0" smtClean="0"/>
              <a:t> </a:t>
            </a:r>
          </a:p>
        </p:txBody>
      </p:sp>
      <p:graphicFrame>
        <p:nvGraphicFramePr>
          <p:cNvPr id="4" name="3 Tabla"/>
          <p:cNvGraphicFramePr>
            <a:graphicFrameLocks noGrp="1"/>
          </p:cNvGraphicFramePr>
          <p:nvPr/>
        </p:nvGraphicFramePr>
        <p:xfrm>
          <a:off x="714346" y="2357430"/>
          <a:ext cx="7500990" cy="3235960"/>
        </p:xfrm>
        <a:graphic>
          <a:graphicData uri="http://schemas.openxmlformats.org/drawingml/2006/table">
            <a:tbl>
              <a:tblPr firstRow="1" bandRow="1">
                <a:tableStyleId>{5C22544A-7EE6-4342-B048-85BDC9FD1C3A}</a:tableStyleId>
              </a:tblPr>
              <a:tblGrid>
                <a:gridCol w="1500198"/>
                <a:gridCol w="1500198"/>
                <a:gridCol w="1500198"/>
                <a:gridCol w="1500198"/>
                <a:gridCol w="1500198"/>
              </a:tblGrid>
              <a:tr h="500066">
                <a:tc>
                  <a:txBody>
                    <a:bodyPr/>
                    <a:lstStyle/>
                    <a:p>
                      <a:r>
                        <a:rPr lang="es-CL" dirty="0" smtClean="0"/>
                        <a:t>Nombre cuenta</a:t>
                      </a:r>
                      <a:endParaRPr lang="es-CL" dirty="0"/>
                    </a:p>
                  </a:txBody>
                  <a:tcPr>
                    <a:solidFill>
                      <a:srgbClr val="00B0F0"/>
                    </a:solidFill>
                  </a:tcPr>
                </a:tc>
                <a:tc>
                  <a:txBody>
                    <a:bodyPr/>
                    <a:lstStyle/>
                    <a:p>
                      <a:r>
                        <a:rPr lang="es-CL" dirty="0" smtClean="0"/>
                        <a:t>Débitos</a:t>
                      </a:r>
                      <a:endParaRPr lang="es-CL" dirty="0"/>
                    </a:p>
                  </a:txBody>
                  <a:tcPr>
                    <a:solidFill>
                      <a:srgbClr val="00B0F0"/>
                    </a:solidFill>
                  </a:tcPr>
                </a:tc>
                <a:tc>
                  <a:txBody>
                    <a:bodyPr/>
                    <a:lstStyle/>
                    <a:p>
                      <a:r>
                        <a:rPr lang="es-CL" dirty="0" smtClean="0"/>
                        <a:t>Créditos</a:t>
                      </a:r>
                      <a:endParaRPr lang="es-CL" dirty="0"/>
                    </a:p>
                  </a:txBody>
                  <a:tcPr>
                    <a:solidFill>
                      <a:srgbClr val="00B0F0"/>
                    </a:solidFill>
                  </a:tcPr>
                </a:tc>
                <a:tc>
                  <a:txBody>
                    <a:bodyPr/>
                    <a:lstStyle/>
                    <a:p>
                      <a:r>
                        <a:rPr lang="es-CL" dirty="0" smtClean="0"/>
                        <a:t>Saldo</a:t>
                      </a:r>
                      <a:r>
                        <a:rPr lang="es-CL" baseline="0" dirty="0" smtClean="0"/>
                        <a:t> Deudor</a:t>
                      </a:r>
                      <a:endParaRPr lang="es-CL" dirty="0"/>
                    </a:p>
                  </a:txBody>
                  <a:tcPr>
                    <a:solidFill>
                      <a:srgbClr val="00B0F0"/>
                    </a:solidFill>
                  </a:tcPr>
                </a:tc>
                <a:tc>
                  <a:txBody>
                    <a:bodyPr/>
                    <a:lstStyle/>
                    <a:p>
                      <a:r>
                        <a:rPr lang="es-CL" dirty="0" smtClean="0"/>
                        <a:t>Saldo Acreedor</a:t>
                      </a:r>
                      <a:endParaRPr lang="es-CL" dirty="0"/>
                    </a:p>
                  </a:txBody>
                  <a:tcPr>
                    <a:solidFill>
                      <a:srgbClr val="00B0F0"/>
                    </a:solidFill>
                  </a:tcPr>
                </a:tc>
              </a:tr>
              <a:tr h="370840">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r>
                        <a:rPr lang="es-CL" dirty="0" smtClean="0"/>
                        <a:t>Sumas</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r>
                        <a:rPr lang="es-CL" dirty="0" smtClean="0"/>
                        <a:t>Saldos</a:t>
                      </a:r>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c>
                  <a:txBody>
                    <a:bodyPr/>
                    <a:lstStyle/>
                    <a:p>
                      <a:endParaRPr lang="es-CL" dirty="0"/>
                    </a:p>
                  </a:txBody>
                  <a:tcPr/>
                </a:tc>
              </a:tr>
              <a:tr h="370840">
                <a:tc>
                  <a:txBody>
                    <a:bodyPr/>
                    <a:lstStyle/>
                    <a:p>
                      <a:r>
                        <a:rPr lang="es-CL" dirty="0" smtClean="0"/>
                        <a:t>Sumas iguales</a:t>
                      </a:r>
                      <a:endParaRPr lang="es-CL" dirty="0"/>
                    </a:p>
                  </a:txBody>
                  <a:tcPr>
                    <a:solidFill>
                      <a:srgbClr val="00B0F0"/>
                    </a:solidFill>
                  </a:tcPr>
                </a:tc>
                <a:tc>
                  <a:txBody>
                    <a:bodyPr/>
                    <a:lstStyle/>
                    <a:p>
                      <a:endParaRPr lang="es-CL" dirty="0"/>
                    </a:p>
                  </a:txBody>
                  <a:tcPr>
                    <a:solidFill>
                      <a:srgbClr val="00B0F0"/>
                    </a:solidFill>
                  </a:tcPr>
                </a:tc>
                <a:tc>
                  <a:txBody>
                    <a:bodyPr/>
                    <a:lstStyle/>
                    <a:p>
                      <a:endParaRPr lang="es-CL" dirty="0"/>
                    </a:p>
                  </a:txBody>
                  <a:tcPr>
                    <a:solidFill>
                      <a:srgbClr val="00B0F0"/>
                    </a:solidFill>
                  </a:tcPr>
                </a:tc>
                <a:tc>
                  <a:txBody>
                    <a:bodyPr/>
                    <a:lstStyle/>
                    <a:p>
                      <a:endParaRPr lang="es-CL" dirty="0"/>
                    </a:p>
                  </a:txBody>
                  <a:tcPr>
                    <a:solidFill>
                      <a:srgbClr val="00B0F0"/>
                    </a:solidFill>
                  </a:tcPr>
                </a:tc>
                <a:tc>
                  <a:txBody>
                    <a:bodyPr/>
                    <a:lstStyle/>
                    <a:p>
                      <a:endParaRPr lang="es-CL" dirty="0"/>
                    </a:p>
                  </a:txBody>
                  <a:tcPr>
                    <a:solidFill>
                      <a:srgbClr val="00B0F0"/>
                    </a:solidFill>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El Balance de Comprobación y Saldos :  </a:t>
            </a:r>
          </a:p>
          <a:p>
            <a:r>
              <a:rPr lang="es-CL" dirty="0" smtClean="0"/>
              <a:t> </a:t>
            </a:r>
            <a:r>
              <a:rPr lang="es-CL" dirty="0" smtClean="0"/>
              <a:t>La columna de los débitos debe ser exactamente igual a la de los créditos, y a su vez ser coincidente con la suma del correspondiente libro diario.</a:t>
            </a:r>
          </a:p>
          <a:p>
            <a:r>
              <a:rPr lang="es-CL" dirty="0" smtClean="0"/>
              <a:t>La columna de los saldos deudores y acreedores deben ser exactamente iguales entre si.</a:t>
            </a:r>
            <a:endParaRPr lang="es-CL" dirty="0" smtClean="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Ajustes y Correcciones Contables</a:t>
            </a:r>
            <a:r>
              <a:rPr lang="es-CL" b="1" u="sng" dirty="0" smtClean="0">
                <a:solidFill>
                  <a:srgbClr val="FF0000"/>
                </a:solidFill>
              </a:rPr>
              <a:t> </a:t>
            </a:r>
            <a:r>
              <a:rPr lang="es-CL" b="1" u="sng" dirty="0" smtClean="0">
                <a:solidFill>
                  <a:srgbClr val="FF0000"/>
                </a:solidFill>
              </a:rPr>
              <a:t>:  </a:t>
            </a:r>
          </a:p>
          <a:p>
            <a:r>
              <a:rPr lang="es-CL" b="1" u="sng" dirty="0" smtClean="0"/>
              <a:t> </a:t>
            </a:r>
            <a:r>
              <a:rPr lang="es-CL" b="1" u="sng" dirty="0" smtClean="0"/>
              <a:t>Ajustes: </a:t>
            </a:r>
            <a:r>
              <a:rPr lang="es-CL" dirty="0" smtClean="0"/>
              <a:t>Son registros  que se deben realizar, generalmente al término del período, para de alguna forma reconocer eventos y circunstancias que han modificado el saldo de una cuenta, sin que haya ocurrido error alguno . Por ejemplo gastos anticipados, intereses devengados. Deudores incobrables, la depreciación. Todo esto previo a la confección de los estados finales.</a:t>
            </a:r>
            <a:endParaRPr lang="es-CL"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Ajustes y Correcciones Contables</a:t>
            </a:r>
            <a:r>
              <a:rPr lang="es-CL" b="1" u="sng" dirty="0" smtClean="0">
                <a:solidFill>
                  <a:srgbClr val="FF0000"/>
                </a:solidFill>
              </a:rPr>
              <a:t> </a:t>
            </a:r>
            <a:r>
              <a:rPr lang="es-CL" b="1" u="sng" dirty="0" smtClean="0">
                <a:solidFill>
                  <a:srgbClr val="FF0000"/>
                </a:solidFill>
              </a:rPr>
              <a:t>:  </a:t>
            </a:r>
          </a:p>
          <a:p>
            <a:r>
              <a:rPr lang="es-CL" b="1" u="sng" dirty="0" smtClean="0"/>
              <a:t> </a:t>
            </a:r>
            <a:r>
              <a:rPr lang="es-CL" b="1" u="sng" dirty="0" smtClean="0"/>
              <a:t>Ajustes :</a:t>
            </a:r>
            <a:r>
              <a:rPr lang="es-CL" dirty="0" smtClean="0"/>
              <a:t>Otros ejemplos de ajustes  son el reconocimiento de mermas, castigos y provisiones.</a:t>
            </a:r>
            <a:endParaRPr lang="es-CL" dirty="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Ajustes y Correcciones Contables</a:t>
            </a:r>
            <a:r>
              <a:rPr lang="es-CL" b="1" u="sng" dirty="0" smtClean="0">
                <a:solidFill>
                  <a:srgbClr val="FF0000"/>
                </a:solidFill>
              </a:rPr>
              <a:t> </a:t>
            </a:r>
            <a:r>
              <a:rPr lang="es-CL" b="1" u="sng" dirty="0" smtClean="0">
                <a:solidFill>
                  <a:srgbClr val="FF0000"/>
                </a:solidFill>
              </a:rPr>
              <a:t>:  </a:t>
            </a:r>
          </a:p>
          <a:p>
            <a:r>
              <a:rPr lang="es-CL" b="1" u="sng" dirty="0" smtClean="0"/>
              <a:t> </a:t>
            </a:r>
            <a:r>
              <a:rPr lang="es-CL" b="1" u="sng" dirty="0" smtClean="0"/>
              <a:t>Correcciones</a:t>
            </a:r>
            <a:r>
              <a:rPr lang="es-CL" b="1" u="sng" dirty="0" smtClean="0"/>
              <a:t>: </a:t>
            </a:r>
            <a:r>
              <a:rPr lang="es-CL" dirty="0" smtClean="0"/>
              <a:t>Corresponde</a:t>
            </a:r>
            <a:r>
              <a:rPr lang="es-CL" b="1" dirty="0" smtClean="0"/>
              <a:t> </a:t>
            </a:r>
            <a:r>
              <a:rPr lang="es-CL" dirty="0" smtClean="0"/>
              <a:t>a los</a:t>
            </a:r>
            <a:r>
              <a:rPr lang="es-CL" dirty="0" smtClean="0"/>
              <a:t> registros  que se deben realizar ya sea en el libro diario o bien en el mayor con el fin de rectificar situaciones incorrectamente registradas o bien omitidas.</a:t>
            </a:r>
          </a:p>
          <a:p>
            <a:r>
              <a:rPr lang="es-CL" smtClean="0"/>
              <a:t>Al detectar </a:t>
            </a:r>
            <a:r>
              <a:rPr lang="es-CL" dirty="0" smtClean="0"/>
              <a:t>un error, lo primero que se debe realizar es distinguir si el erro se origina en el período en que se detecta o bien fue originado en el período anterior o bien otros períodos</a:t>
            </a:r>
            <a:endParaRPr lang="es-CL"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fontScale="90000"/>
          </a:bodyPr>
          <a:lstStyle/>
          <a:p>
            <a:r>
              <a:rPr lang="es-CL" dirty="0" smtClean="0"/>
              <a:t>La contabilidad, su propósito y naturaleza</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362200" y="1214422"/>
            <a:ext cx="6477000" cy="2071702"/>
          </a:xfrm>
        </p:spPr>
        <p:txBody>
          <a:bodyPr>
            <a:normAutofit/>
          </a:bodyPr>
          <a:lstStyle/>
          <a:p>
            <a:r>
              <a:rPr lang="es-CL" dirty="0" smtClean="0"/>
              <a:t>¿Qué ES LA CONTABILIDAD?</a:t>
            </a:r>
            <a:endParaRPr lang="es-CL" dirty="0"/>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214282" y="428604"/>
            <a:ext cx="8624918" cy="428628"/>
          </a:xfrm>
        </p:spPr>
        <p:txBody>
          <a:bodyPr>
            <a:normAutofit/>
          </a:bodyPr>
          <a:lstStyle/>
          <a:p>
            <a:r>
              <a:rPr lang="es-CL" sz="1800" dirty="0" smtClean="0">
                <a:latin typeface="Arial" pitchFamily="34" charset="0"/>
                <a:cs typeface="Arial" pitchFamily="34" charset="0"/>
              </a:rPr>
              <a:t>En los  conceptos expuestos  precedentemente </a:t>
            </a:r>
            <a:endParaRPr lang="es-CL" sz="1800" dirty="0">
              <a:latin typeface="Arial" pitchFamily="34" charset="0"/>
              <a:cs typeface="Arial" pitchFamily="34" charset="0"/>
            </a:endParaRPr>
          </a:p>
        </p:txBody>
      </p:sp>
      <p:sp>
        <p:nvSpPr>
          <p:cNvPr id="3" name="2 Subtítulo"/>
          <p:cNvSpPr>
            <a:spLocks noGrp="1"/>
          </p:cNvSpPr>
          <p:nvPr>
            <p:ph type="subTitle" idx="1"/>
          </p:nvPr>
        </p:nvSpPr>
        <p:spPr/>
        <p:txBody>
          <a:bodyPr/>
          <a:lstStyle/>
          <a:p>
            <a:r>
              <a:rPr lang="es-CL" dirty="0" smtClean="0"/>
              <a:t>Unidad temática dos</a:t>
            </a:r>
            <a:endParaRPr lang="es-CL"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a:bodyPr>
          <a:lstStyle/>
          <a:p>
            <a:r>
              <a:rPr lang="es-CL" sz="2400" dirty="0" smtClean="0">
                <a:latin typeface="Arial" pitchFamily="34" charset="0"/>
                <a:cs typeface="Arial" pitchFamily="34" charset="0"/>
              </a:rPr>
              <a:t>El Ciclo Contable</a:t>
            </a:r>
            <a:endParaRPr lang="es-CL" sz="2400" dirty="0">
              <a:latin typeface="Arial" pitchFamily="34" charset="0"/>
              <a:cs typeface="Arial" pitchFamily="34" charset="0"/>
            </a:endParaRPr>
          </a:p>
        </p:txBody>
      </p:sp>
      <p:sp>
        <p:nvSpPr>
          <p:cNvPr id="3" name="2 Marcador de contenido"/>
          <p:cNvSpPr>
            <a:spLocks noGrp="1"/>
          </p:cNvSpPr>
          <p:nvPr>
            <p:ph sz="quarter" idx="1"/>
          </p:nvPr>
        </p:nvSpPr>
        <p:spPr/>
        <p:txBody>
          <a:bodyPr>
            <a:normAutofit/>
          </a:bodyPr>
          <a:lstStyle/>
          <a:p>
            <a:r>
              <a:rPr lang="es-CL" b="1" u="sng" dirty="0" smtClean="0">
                <a:solidFill>
                  <a:srgbClr val="FF0000"/>
                </a:solidFill>
              </a:rPr>
              <a:t>Descripción del Ciclo Contable : </a:t>
            </a:r>
            <a:r>
              <a:rPr lang="es-CL" dirty="0" smtClean="0"/>
              <a:t>dado que  las cuentas .</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Intermedio">
  <a:themeElements>
    <a:clrScheme name="Intermedio">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576</TotalTime>
  <Words>2435</Words>
  <Application>Microsoft Office PowerPoint</Application>
  <PresentationFormat>Presentación en pantalla (4:3)</PresentationFormat>
  <Paragraphs>167</Paragraphs>
  <Slides>46</Slides>
  <Notes>0</Notes>
  <HiddenSlides>0</HiddenSlides>
  <MMClips>0</MMClips>
  <ScaleCrop>false</ScaleCrop>
  <HeadingPairs>
    <vt:vector size="4" baseType="variant">
      <vt:variant>
        <vt:lpstr>Tema</vt:lpstr>
      </vt:variant>
      <vt:variant>
        <vt:i4>1</vt:i4>
      </vt:variant>
      <vt:variant>
        <vt:lpstr>Títulos de diapositiva</vt:lpstr>
      </vt:variant>
      <vt:variant>
        <vt:i4>46</vt:i4>
      </vt:variant>
    </vt:vector>
  </HeadingPairs>
  <TitlesOfParts>
    <vt:vector size="47" baseType="lpstr">
      <vt:lpstr>Intermedio</vt:lpstr>
      <vt:lpstr>Unida temática dos</vt:lpstr>
      <vt:lpstr>La contabilidad, su propósito y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La Contabilidad, su propósito y su naturaleza</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El Ciclo Contable</vt:lpstr>
      <vt:lpstr>La contabilidad, su propósito y naturaleza</vt:lpstr>
      <vt:lpstr>¿Qué ES LA CONTABILIDAD?</vt:lpstr>
      <vt:lpstr>En los  conceptos expuestos  precedentemente </vt:lpstr>
      <vt:lpstr>El Ciclo Contable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Unida tematica dos</dc:title>
  <dc:creator>casa</dc:creator>
  <cp:lastModifiedBy>casa</cp:lastModifiedBy>
  <cp:revision>68</cp:revision>
  <dcterms:created xsi:type="dcterms:W3CDTF">2020-01-11T16:23:14Z</dcterms:created>
  <dcterms:modified xsi:type="dcterms:W3CDTF">2020-02-17T00:45:18Z</dcterms:modified>
</cp:coreProperties>
</file>