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80" r:id="rId3"/>
    <p:sldId id="277" r:id="rId4"/>
    <p:sldId id="279" r:id="rId5"/>
    <p:sldId id="257" r:id="rId6"/>
    <p:sldId id="283" r:id="rId7"/>
    <p:sldId id="258" r:id="rId8"/>
    <p:sldId id="262" r:id="rId9"/>
    <p:sldId id="284" r:id="rId10"/>
    <p:sldId id="285" r:id="rId11"/>
    <p:sldId id="286" r:id="rId12"/>
    <p:sldId id="287" r:id="rId13"/>
    <p:sldId id="264" r:id="rId14"/>
    <p:sldId id="288" r:id="rId15"/>
    <p:sldId id="281" r:id="rId16"/>
    <p:sldId id="278" r:id="rId17"/>
  </p:sldIdLst>
  <p:sldSz cx="10477500" cy="6858000"/>
  <p:notesSz cx="9144000" cy="6858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4660"/>
  </p:normalViewPr>
  <p:slideViewPr>
    <p:cSldViewPr>
      <p:cViewPr>
        <p:scale>
          <a:sx n="75" d="100"/>
          <a:sy n="75" d="100"/>
        </p:scale>
        <p:origin x="-924" y="60"/>
      </p:cViewPr>
      <p:guideLst>
        <p:guide orient="horz" pos="2160"/>
        <p:guide pos="33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813" y="2130427"/>
            <a:ext cx="8905875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1625" y="3886200"/>
            <a:ext cx="733425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650" y="4406901"/>
            <a:ext cx="890587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7650" y="2906715"/>
            <a:ext cx="890587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3875" y="1600202"/>
            <a:ext cx="46275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26062" y="1600202"/>
            <a:ext cx="46275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6" y="1535113"/>
            <a:ext cx="462938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3876" y="2174875"/>
            <a:ext cx="462938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22426" y="1535113"/>
            <a:ext cx="463120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22426" y="2174875"/>
            <a:ext cx="463120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7" y="273050"/>
            <a:ext cx="344702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96412" y="273052"/>
            <a:ext cx="585721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3877" y="1435102"/>
            <a:ext cx="344702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53663" y="4800601"/>
            <a:ext cx="62865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53663" y="612775"/>
            <a:ext cx="62865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53663" y="5367339"/>
            <a:ext cx="62865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96187" y="274640"/>
            <a:ext cx="2357438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3875" y="274640"/>
            <a:ext cx="6897688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3875" y="274638"/>
            <a:ext cx="942975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5" y="1600202"/>
            <a:ext cx="942975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3875" y="6356352"/>
            <a:ext cx="244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E1722-4BC0-4544-B09B-B4766B154CD1}" type="datetimeFigureOut">
              <a:rPr lang="es-CL" smtClean="0"/>
              <a:pPr/>
              <a:t>30-04-2024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79813" y="6356352"/>
            <a:ext cx="33178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08875" y="6356352"/>
            <a:ext cx="244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55125" y="0"/>
            <a:ext cx="1222375" cy="1238250"/>
          </a:xfrm>
          <a:prstGeom prst="rect">
            <a:avLst/>
          </a:prstGeom>
          <a:noFill/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0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ceso alternativo 5"/>
          <p:cNvSpPr/>
          <p:nvPr/>
        </p:nvSpPr>
        <p:spPr>
          <a:xfrm flipV="1">
            <a:off x="1145974" y="740437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6 CuadroTexto"/>
          <p:cNvSpPr txBox="1"/>
          <p:nvPr/>
        </p:nvSpPr>
        <p:spPr>
          <a:xfrm>
            <a:off x="1881164" y="928670"/>
            <a:ext cx="663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CARTOGRAFIA MILITAR</a:t>
            </a:r>
            <a:endParaRPr lang="es-CL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61676" t="29297" r="10322" b="19921"/>
          <a:stretch>
            <a:fillRect/>
          </a:stretch>
        </p:blipFill>
        <p:spPr bwMode="auto">
          <a:xfrm>
            <a:off x="3452800" y="2214554"/>
            <a:ext cx="3643338" cy="37147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55125" y="0"/>
            <a:ext cx="1222375" cy="1238250"/>
          </a:xfrm>
          <a:prstGeom prst="rect">
            <a:avLst/>
          </a:prstGeom>
          <a:noFill/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0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ceso alternativo 5"/>
          <p:cNvSpPr/>
          <p:nvPr/>
        </p:nvSpPr>
        <p:spPr>
          <a:xfrm flipV="1">
            <a:off x="1145974" y="740437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6 CuadroTexto"/>
          <p:cNvSpPr txBox="1"/>
          <p:nvPr/>
        </p:nvSpPr>
        <p:spPr>
          <a:xfrm>
            <a:off x="2291935" y="2571746"/>
            <a:ext cx="6221058" cy="136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OBJETIVOS</a:t>
            </a:r>
          </a:p>
          <a:p>
            <a:pPr>
              <a:buFont typeface="Wingdings" pitchFamily="2" charset="2"/>
              <a:buChar char="Ø"/>
            </a:pPr>
            <a:endParaRPr lang="es-CL" sz="11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CL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 FINAL DE LA CLASE EL ALUMNO PODRA IDENTIFICAR LA INFORMACION BASICA DE UNA CARTA MILITAR</a:t>
            </a:r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55125" y="0"/>
            <a:ext cx="1222375" cy="1238250"/>
          </a:xfrm>
          <a:prstGeom prst="rect">
            <a:avLst/>
          </a:prstGeom>
          <a:noFill/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0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ceso alternativo 5"/>
          <p:cNvSpPr/>
          <p:nvPr/>
        </p:nvSpPr>
        <p:spPr>
          <a:xfrm flipV="1">
            <a:off x="1145974" y="740437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6 CuadroTexto"/>
          <p:cNvSpPr txBox="1"/>
          <p:nvPr/>
        </p:nvSpPr>
        <p:spPr>
          <a:xfrm>
            <a:off x="2291935" y="2571746"/>
            <a:ext cx="6221058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TEMARIO</a:t>
            </a:r>
          </a:p>
          <a:p>
            <a:pPr>
              <a:buFont typeface="Wingdings" pitchFamily="2" charset="2"/>
              <a:buChar char="Ø"/>
            </a:pPr>
            <a:endParaRPr lang="es-CL" sz="11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es-CL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INTRODUCCION</a:t>
            </a:r>
          </a:p>
          <a:p>
            <a:pPr>
              <a:buFont typeface="Wingdings" pitchFamily="2" charset="2"/>
              <a:buChar char="Ø"/>
            </a:pPr>
            <a:r>
              <a:rPr lang="es-CL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DEFINICIONES</a:t>
            </a:r>
          </a:p>
          <a:p>
            <a:endParaRPr lang="es-CL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/>
          <a:srcRect l="59480" t="34180" r="4282" b="32617"/>
          <a:stretch>
            <a:fillRect/>
          </a:stretch>
        </p:blipFill>
        <p:spPr bwMode="auto">
          <a:xfrm>
            <a:off x="4667246" y="2071678"/>
            <a:ext cx="4714908" cy="35004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55125" y="0"/>
            <a:ext cx="1222375" cy="1238250"/>
          </a:xfrm>
          <a:prstGeom prst="rect">
            <a:avLst/>
          </a:prstGeom>
          <a:noFill/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0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ceso alternativo 5"/>
          <p:cNvSpPr/>
          <p:nvPr/>
        </p:nvSpPr>
        <p:spPr>
          <a:xfrm flipV="1">
            <a:off x="1145974" y="740437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7 CuadroTexto"/>
          <p:cNvSpPr txBox="1"/>
          <p:nvPr/>
        </p:nvSpPr>
        <p:spPr>
          <a:xfrm>
            <a:off x="2809858" y="1357298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INTRODUCCION</a:t>
            </a:r>
            <a:endParaRPr lang="es-CL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952470" y="1857364"/>
            <a:ext cx="864399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CL" dirty="0" smtClean="0">
                <a:solidFill>
                  <a:schemeClr val="tx2"/>
                </a:solidFill>
              </a:rPr>
              <a:t>La carta es un elemento vital para el combatiente Infante de Marina. Esta proporciona distancias, ubicaciones, alturas, rutas, accidentes principales del terreno y la información de encubrimiento y cubierta.</a:t>
            </a:r>
          </a:p>
          <a:p>
            <a:r>
              <a:rPr lang="es-CL" dirty="0" smtClean="0">
                <a:solidFill>
                  <a:schemeClr val="tx2"/>
                </a:solidFill>
              </a:rPr>
              <a:t> </a:t>
            </a:r>
          </a:p>
          <a:p>
            <a:pPr lvl="0"/>
            <a:r>
              <a:rPr lang="es-CL" dirty="0" smtClean="0">
                <a:solidFill>
                  <a:schemeClr val="tx2"/>
                </a:solidFill>
              </a:rPr>
              <a:t>Las Operaciones Militares de cualquier índole y magnitud se estudian y resuelven con el apoyo de las Cartas Topográficas.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1214422"/>
            <a:ext cx="9429750" cy="1143000"/>
          </a:xfrm>
        </p:spPr>
        <p:txBody>
          <a:bodyPr>
            <a:noAutofit/>
          </a:bodyPr>
          <a:lstStyle/>
          <a:p>
            <a:r>
              <a:rPr lang="es-CL" b="1" dirty="0" smtClean="0">
                <a:solidFill>
                  <a:schemeClr val="tx2"/>
                </a:solidFill>
              </a:rPr>
              <a:t>DEFINICION</a:t>
            </a:r>
            <a:endParaRPr lang="es-CL" b="1" dirty="0">
              <a:solidFill>
                <a:schemeClr val="tx2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3875" y="2689253"/>
            <a:ext cx="9429750" cy="4525963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es-CL" sz="1800" b="1" dirty="0" smtClean="0">
                <a:solidFill>
                  <a:schemeClr val="tx2"/>
                </a:solidFill>
              </a:rPr>
              <a:t>Carta Topográfica.</a:t>
            </a:r>
            <a:endParaRPr lang="es-CL" sz="18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s-CL" sz="1800" dirty="0" smtClean="0">
                <a:solidFill>
                  <a:schemeClr val="tx2"/>
                </a:solidFill>
              </a:rPr>
              <a:t> 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Carta es la representación gráfica de una parte de la superficie terrestre, dibujada en un plano, con todos sus detalles, según cierta razón matemática entre el terreno y el dibujo, llamada escala.</a:t>
            </a:r>
          </a:p>
          <a:p>
            <a:pPr>
              <a:buNone/>
            </a:pPr>
            <a:endParaRPr lang="es-CL" sz="1800" dirty="0">
              <a:solidFill>
                <a:schemeClr val="tx2"/>
              </a:solidFill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1214422"/>
            <a:ext cx="9429750" cy="1143000"/>
          </a:xfrm>
        </p:spPr>
        <p:txBody>
          <a:bodyPr>
            <a:noAutofit/>
          </a:bodyPr>
          <a:lstStyle/>
          <a:p>
            <a:r>
              <a:rPr lang="es-CL" b="1" dirty="0" smtClean="0">
                <a:solidFill>
                  <a:schemeClr val="tx2"/>
                </a:solidFill>
              </a:rPr>
              <a:t>DEFINICION</a:t>
            </a:r>
            <a:endParaRPr lang="es-CL" b="1" dirty="0">
              <a:solidFill>
                <a:schemeClr val="tx2"/>
              </a:solidFill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 l="51471" t="28411" r="4158" b="24237"/>
          <a:stretch>
            <a:fillRect/>
          </a:stretch>
        </p:blipFill>
        <p:spPr bwMode="auto">
          <a:xfrm>
            <a:off x="1523974" y="2214554"/>
            <a:ext cx="7024735" cy="42148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1000108"/>
            <a:ext cx="9429750" cy="1357314"/>
          </a:xfrm>
        </p:spPr>
        <p:txBody>
          <a:bodyPr>
            <a:noAutofit/>
          </a:bodyPr>
          <a:lstStyle/>
          <a:p>
            <a:r>
              <a:rPr lang="es-CL" b="1" dirty="0" smtClean="0">
                <a:solidFill>
                  <a:schemeClr val="tx2"/>
                </a:solidFill>
              </a:rPr>
              <a:t>CLASIFICACIÓN DE LAS CARTAS TOPOGRÁFICAS. </a:t>
            </a:r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3875" y="2285993"/>
            <a:ext cx="9429750" cy="4429156"/>
          </a:xfrm>
        </p:spPr>
        <p:txBody>
          <a:bodyPr>
            <a:normAutofit/>
          </a:bodyPr>
          <a:lstStyle/>
          <a:p>
            <a:r>
              <a:rPr lang="es-CL" sz="1800" dirty="0" smtClean="0">
                <a:solidFill>
                  <a:schemeClr val="tx2"/>
                </a:solidFill>
              </a:rPr>
              <a:t> Según su escala, lo cual puede limitar la cantidad de detalles mostrados en ella; y según su tipo, basado en la forma y en el contenido.		</a:t>
            </a:r>
          </a:p>
          <a:p>
            <a:pPr lvl="0"/>
            <a:r>
              <a:rPr lang="es-CL" sz="1800" b="1" dirty="0" smtClean="0">
                <a:solidFill>
                  <a:schemeClr val="tx2"/>
                </a:solidFill>
              </a:rPr>
              <a:t>Según su escala:</a:t>
            </a:r>
          </a:p>
          <a:p>
            <a:pPr lvl="0"/>
            <a:r>
              <a:rPr lang="es-CL" sz="1800" b="1" dirty="0" smtClean="0">
                <a:solidFill>
                  <a:schemeClr val="tx2"/>
                </a:solidFill>
              </a:rPr>
              <a:t>Escala Pequeña.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Son todas las cartas topográficas cuyas escalas se ubican entre 1: 100.000 a 1: 500.000. Estas se utilizan para el planeamiento general y para los estudios estratégicos por los Comandantes de las Unidades Mayores.</a:t>
            </a:r>
          </a:p>
          <a:p>
            <a:pPr lvl="0"/>
            <a:r>
              <a:rPr lang="es-CL" sz="1800" b="1" dirty="0" smtClean="0">
                <a:solidFill>
                  <a:schemeClr val="tx2"/>
                </a:solidFill>
              </a:rPr>
              <a:t>Escala Mediana.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Son todas las cartas topográficas cuyas escalas se ubican entre 1: 100.000 a 1: 20.000 Se utilizan para operaciones de planeamiento, inclusive el movimiento y la concentración de tropas y abastecimientos.</a:t>
            </a:r>
          </a:p>
          <a:p>
            <a:pPr lvl="0"/>
            <a:r>
              <a:rPr lang="es-CL" sz="1800" b="1" dirty="0" smtClean="0">
                <a:solidFill>
                  <a:schemeClr val="tx2"/>
                </a:solidFill>
              </a:rPr>
              <a:t>Escala Grande.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Son todas las cartas topográficas cuya escala se ubica entre 1: 20.000 a 1: 1. Estas se utilizan para satisfacer los requerimientos tácticos y administrativos de las unidades en campaña.</a:t>
            </a:r>
          </a:p>
          <a:p>
            <a:endParaRPr lang="es-CL" sz="1800" dirty="0">
              <a:solidFill>
                <a:schemeClr val="tx2"/>
              </a:solidFill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857232"/>
            <a:ext cx="9429750" cy="1143000"/>
          </a:xfrm>
        </p:spPr>
        <p:txBody>
          <a:bodyPr>
            <a:noAutofit/>
          </a:bodyPr>
          <a:lstStyle/>
          <a:p>
            <a:r>
              <a:rPr lang="es-CL" b="1" dirty="0" smtClean="0">
                <a:solidFill>
                  <a:schemeClr val="tx2"/>
                </a:solidFill>
              </a:rPr>
              <a:t>CLASIFICACIÓN DE LAS CARTAS TOPOGRÁFICAS. </a:t>
            </a:r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lvl="0"/>
            <a:r>
              <a:rPr lang="es-CL" dirty="0" smtClean="0">
                <a:solidFill>
                  <a:schemeClr val="tx2"/>
                </a:solidFill>
              </a:rPr>
              <a:t>Según su tipo: </a:t>
            </a:r>
          </a:p>
          <a:p>
            <a:pPr lvl="0"/>
            <a:endParaRPr lang="es-CL" dirty="0" smtClean="0">
              <a:solidFill>
                <a:schemeClr val="tx2"/>
              </a:solidFill>
            </a:endParaRPr>
          </a:p>
          <a:p>
            <a:pPr lvl="0"/>
            <a:r>
              <a:rPr lang="es-CL" sz="3800" b="1" dirty="0" smtClean="0">
                <a:solidFill>
                  <a:schemeClr val="tx2"/>
                </a:solidFill>
              </a:rPr>
              <a:t>Carta </a:t>
            </a:r>
            <a:r>
              <a:rPr lang="es-CL" sz="3800" b="1" dirty="0" err="1" smtClean="0">
                <a:solidFill>
                  <a:schemeClr val="tx2"/>
                </a:solidFill>
              </a:rPr>
              <a:t>Planimétrica</a:t>
            </a:r>
            <a:r>
              <a:rPr lang="es-CL" sz="3800" dirty="0" smtClean="0">
                <a:solidFill>
                  <a:schemeClr val="tx2"/>
                </a:solidFill>
              </a:rPr>
              <a:t>: Es aquella que muestra solamente la posición horizontal (plana) de la forma de la tierra.</a:t>
            </a:r>
          </a:p>
          <a:p>
            <a:pPr>
              <a:buNone/>
            </a:pPr>
            <a:r>
              <a:rPr lang="es-CL" dirty="0" smtClean="0">
                <a:solidFill>
                  <a:schemeClr val="tx2"/>
                </a:solidFill>
              </a:rPr>
              <a:t> </a:t>
            </a: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endParaRPr lang="es-CL" dirty="0" smtClean="0">
              <a:solidFill>
                <a:schemeClr val="tx2"/>
              </a:solidFill>
            </a:endParaRPr>
          </a:p>
          <a:p>
            <a:pPr lvl="0">
              <a:buNone/>
            </a:pPr>
            <a:r>
              <a:rPr lang="es-CL" dirty="0" smtClean="0">
                <a:solidFill>
                  <a:schemeClr val="tx2"/>
                </a:solidFill>
              </a:rPr>
              <a:t>.</a:t>
            </a:r>
          </a:p>
          <a:p>
            <a:endParaRPr lang="es-CL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/>
          <a:srcRect l="9179" t="11995" r="38463" b="16976"/>
          <a:stretch>
            <a:fillRect/>
          </a:stretch>
        </p:blipFill>
        <p:spPr bwMode="auto">
          <a:xfrm>
            <a:off x="1952602" y="2571744"/>
            <a:ext cx="6715172" cy="40005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857232"/>
            <a:ext cx="9429750" cy="1143000"/>
          </a:xfrm>
        </p:spPr>
        <p:txBody>
          <a:bodyPr>
            <a:noAutofit/>
          </a:bodyPr>
          <a:lstStyle/>
          <a:p>
            <a:r>
              <a:rPr lang="es-CL" b="1" dirty="0" smtClean="0">
                <a:solidFill>
                  <a:schemeClr val="tx2"/>
                </a:solidFill>
              </a:rPr>
              <a:t>CLASIFICACIÓN DE LAS CARTAS TOPOGRÁFICAS. </a:t>
            </a:r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s-CL" sz="1800" dirty="0" smtClean="0">
                <a:solidFill>
                  <a:schemeClr val="tx2"/>
                </a:solidFill>
              </a:rPr>
              <a:t>Según su tipo:</a:t>
            </a:r>
            <a:r>
              <a:rPr lang="es-CL" dirty="0" smtClean="0">
                <a:solidFill>
                  <a:schemeClr val="tx2"/>
                </a:solidFill>
              </a:rPr>
              <a:t> </a:t>
            </a:r>
          </a:p>
          <a:p>
            <a:pPr lvl="0"/>
            <a:r>
              <a:rPr lang="es-CL" sz="1800" b="1" dirty="0" smtClean="0">
                <a:solidFill>
                  <a:schemeClr val="tx2"/>
                </a:solidFill>
              </a:rPr>
              <a:t>Carta Topográfica: </a:t>
            </a:r>
            <a:r>
              <a:rPr lang="es-CL" sz="1800" dirty="0" smtClean="0">
                <a:solidFill>
                  <a:schemeClr val="tx2"/>
                </a:solidFill>
              </a:rPr>
              <a:t>Es de tipo bidimensional y muestra el relieve y la planimetría en una forma que puede medirse.</a:t>
            </a:r>
          </a:p>
          <a:p>
            <a:endParaRPr lang="es-CL" dirty="0" smtClean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/>
          <a:srcRect l="65086" t="27394" r="13616" b="20518"/>
          <a:stretch>
            <a:fillRect/>
          </a:stretch>
        </p:blipFill>
        <p:spPr bwMode="auto">
          <a:xfrm>
            <a:off x="2024040" y="2786058"/>
            <a:ext cx="6643734" cy="36409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857232"/>
            <a:ext cx="9429750" cy="1143000"/>
          </a:xfrm>
        </p:spPr>
        <p:txBody>
          <a:bodyPr>
            <a:noAutofit/>
          </a:bodyPr>
          <a:lstStyle/>
          <a:p>
            <a:r>
              <a:rPr lang="es-CL" b="1" dirty="0" smtClean="0">
                <a:solidFill>
                  <a:schemeClr val="tx2"/>
                </a:solidFill>
              </a:rPr>
              <a:t>CLASIFICACIÓN DE LAS CARTAS TOPOGRÁFICAS. </a:t>
            </a:r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s-CL" sz="1800" dirty="0" smtClean="0">
                <a:solidFill>
                  <a:schemeClr val="tx2"/>
                </a:solidFill>
              </a:rPr>
              <a:t>Según su tipo: </a:t>
            </a:r>
          </a:p>
          <a:p>
            <a:pPr>
              <a:buNone/>
            </a:pPr>
            <a:endParaRPr lang="es-CL" sz="1800" dirty="0" smtClean="0">
              <a:solidFill>
                <a:schemeClr val="tx2"/>
              </a:solidFill>
            </a:endParaRPr>
          </a:p>
          <a:p>
            <a:pPr lvl="0"/>
            <a:r>
              <a:rPr lang="es-CL" sz="1800" b="1" dirty="0" smtClean="0">
                <a:solidFill>
                  <a:schemeClr val="tx2"/>
                </a:solidFill>
              </a:rPr>
              <a:t>Carta Plástica de Relieve: </a:t>
            </a:r>
            <a:r>
              <a:rPr lang="es-CL" sz="1800" dirty="0" smtClean="0">
                <a:solidFill>
                  <a:schemeClr val="tx2"/>
                </a:solidFill>
              </a:rPr>
              <a:t>Es una carta topográfica, impresa en plástico y moldeada en forma tridimensional.</a:t>
            </a:r>
          </a:p>
          <a:p>
            <a:pPr>
              <a:buNone/>
            </a:pPr>
            <a:endParaRPr lang="es-CL" dirty="0" smtClean="0">
              <a:solidFill>
                <a:schemeClr val="tx2"/>
              </a:solidFill>
            </a:endParaRPr>
          </a:p>
          <a:p>
            <a:endParaRPr lang="es-CL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/>
          <a:srcRect l="57987" t="29358" r="4742" b="23289"/>
          <a:stretch>
            <a:fillRect/>
          </a:stretch>
        </p:blipFill>
        <p:spPr bwMode="auto">
          <a:xfrm>
            <a:off x="1881164" y="3000372"/>
            <a:ext cx="6357982" cy="33371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857232"/>
            <a:ext cx="9429750" cy="1143000"/>
          </a:xfrm>
        </p:spPr>
        <p:txBody>
          <a:bodyPr>
            <a:noAutofit/>
          </a:bodyPr>
          <a:lstStyle/>
          <a:p>
            <a:r>
              <a:rPr lang="es-CL" b="1" dirty="0" smtClean="0">
                <a:solidFill>
                  <a:schemeClr val="tx2"/>
                </a:solidFill>
              </a:rPr>
              <a:t>CLASIFICACIÓN DE LAS CARTAS TOPOGRÁFICAS. </a:t>
            </a:r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>
          <a:xfrm>
            <a:off x="523875" y="1903433"/>
            <a:ext cx="9429750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s-CL" dirty="0" smtClean="0">
                <a:solidFill>
                  <a:schemeClr val="tx2"/>
                </a:solidFill>
              </a:rPr>
              <a:t> </a:t>
            </a:r>
          </a:p>
          <a:p>
            <a:pPr lvl="0"/>
            <a:r>
              <a:rPr lang="es-CL" sz="2900" b="1" dirty="0" err="1" smtClean="0">
                <a:solidFill>
                  <a:schemeClr val="tx2"/>
                </a:solidFill>
              </a:rPr>
              <a:t>Fotocarta</a:t>
            </a:r>
            <a:r>
              <a:rPr lang="es-CL" sz="2900" b="1" dirty="0" smtClean="0">
                <a:solidFill>
                  <a:schemeClr val="tx2"/>
                </a:solidFill>
              </a:rPr>
              <a:t>: </a:t>
            </a:r>
            <a:r>
              <a:rPr lang="es-CL" sz="2900" dirty="0" smtClean="0">
                <a:solidFill>
                  <a:schemeClr val="tx2"/>
                </a:solidFill>
              </a:rPr>
              <a:t>Es la reproducción de una fotografía o foto mosaico sobre la cual pueden agregarse líneas de grilla, datos marginales, nombres de lugares y límites de sectores.</a:t>
            </a:r>
          </a:p>
          <a:p>
            <a:r>
              <a:rPr lang="es-CL" sz="2900" dirty="0" smtClean="0">
                <a:solidFill>
                  <a:schemeClr val="tx2"/>
                </a:solidFill>
              </a:rPr>
              <a:t> </a:t>
            </a:r>
          </a:p>
          <a:p>
            <a:pPr lvl="0"/>
            <a:r>
              <a:rPr lang="es-CL" sz="2900" b="1" dirty="0" err="1" smtClean="0">
                <a:solidFill>
                  <a:schemeClr val="tx2"/>
                </a:solidFill>
              </a:rPr>
              <a:t>Fotocarta</a:t>
            </a:r>
            <a:r>
              <a:rPr lang="es-CL" sz="2900" b="1" dirty="0" smtClean="0">
                <a:solidFill>
                  <a:schemeClr val="tx2"/>
                </a:solidFill>
              </a:rPr>
              <a:t> Plástica de Relieve: </a:t>
            </a:r>
            <a:r>
              <a:rPr lang="es-CL" sz="2900" dirty="0" smtClean="0">
                <a:solidFill>
                  <a:schemeClr val="tx2"/>
                </a:solidFill>
              </a:rPr>
              <a:t>Es una </a:t>
            </a:r>
            <a:r>
              <a:rPr lang="es-CL" sz="2900" dirty="0" err="1" smtClean="0">
                <a:solidFill>
                  <a:schemeClr val="tx2"/>
                </a:solidFill>
              </a:rPr>
              <a:t>Fotocarta</a:t>
            </a:r>
            <a:r>
              <a:rPr lang="es-CL" sz="2900" dirty="0" smtClean="0">
                <a:solidFill>
                  <a:schemeClr val="tx2"/>
                </a:solidFill>
              </a:rPr>
              <a:t> impresa en plástico y moldeada en forma tridimensional.</a:t>
            </a:r>
          </a:p>
          <a:p>
            <a:r>
              <a:rPr lang="es-CL" sz="2900" dirty="0" smtClean="0">
                <a:solidFill>
                  <a:schemeClr val="tx2"/>
                </a:solidFill>
              </a:rPr>
              <a:t> </a:t>
            </a:r>
          </a:p>
          <a:p>
            <a:pPr lvl="0"/>
            <a:r>
              <a:rPr lang="es-CL" sz="2900" b="1" dirty="0" err="1" smtClean="0">
                <a:solidFill>
                  <a:schemeClr val="tx2"/>
                </a:solidFill>
              </a:rPr>
              <a:t>Fotomosaico</a:t>
            </a:r>
            <a:r>
              <a:rPr lang="es-CL" sz="2900" b="1" dirty="0" smtClean="0">
                <a:solidFill>
                  <a:schemeClr val="tx2"/>
                </a:solidFill>
              </a:rPr>
              <a:t>:</a:t>
            </a:r>
            <a:r>
              <a:rPr lang="es-CL" sz="2900" dirty="0" smtClean="0">
                <a:solidFill>
                  <a:schemeClr val="tx2"/>
                </a:solidFill>
              </a:rPr>
              <a:t> Es un conjunto de fotografías aéreas para formar una representación compuesta.</a:t>
            </a:r>
          </a:p>
          <a:p>
            <a:r>
              <a:rPr lang="es-CL" sz="2900" dirty="0" smtClean="0">
                <a:solidFill>
                  <a:schemeClr val="tx2"/>
                </a:solidFill>
              </a:rPr>
              <a:t> </a:t>
            </a:r>
          </a:p>
          <a:p>
            <a:pPr lvl="0"/>
            <a:r>
              <a:rPr lang="es-CL" sz="2900" b="1" dirty="0" smtClean="0">
                <a:solidFill>
                  <a:schemeClr val="tx2"/>
                </a:solidFill>
              </a:rPr>
              <a:t>Carta Militar de Ciudad: </a:t>
            </a:r>
            <a:r>
              <a:rPr lang="es-CL" sz="2900" dirty="0" smtClean="0">
                <a:solidFill>
                  <a:schemeClr val="tx2"/>
                </a:solidFill>
              </a:rPr>
              <a:t>Es una carta topográfica a gran escala de un pueblo o ciudad.</a:t>
            </a:r>
          </a:p>
          <a:p>
            <a:r>
              <a:rPr lang="es-CL" sz="2900" dirty="0" smtClean="0">
                <a:solidFill>
                  <a:schemeClr val="tx2"/>
                </a:solidFill>
              </a:rPr>
              <a:t> </a:t>
            </a:r>
          </a:p>
          <a:p>
            <a:pPr lvl="0"/>
            <a:r>
              <a:rPr lang="es-CL" sz="2900" b="1" dirty="0" smtClean="0">
                <a:solidFill>
                  <a:schemeClr val="tx2"/>
                </a:solidFill>
              </a:rPr>
              <a:t>Cartas Especiales: </a:t>
            </a:r>
            <a:r>
              <a:rPr lang="es-CL" sz="2900" dirty="0" smtClean="0">
                <a:solidFill>
                  <a:schemeClr val="tx2"/>
                </a:solidFill>
              </a:rPr>
              <a:t>Son las cartas de propósitos específicos tales como las cartas de posibilidad de tránsito, de transporte, de límite de sectores, etc.</a:t>
            </a:r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500042"/>
            <a:ext cx="9429750" cy="1143000"/>
          </a:xfrm>
        </p:spPr>
        <p:txBody>
          <a:bodyPr>
            <a:noAutofit/>
          </a:bodyPr>
          <a:lstStyle/>
          <a:p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 l="28030" t="24159" r="28030" b="4426"/>
          <a:stretch>
            <a:fillRect/>
          </a:stretch>
        </p:blipFill>
        <p:spPr bwMode="auto">
          <a:xfrm>
            <a:off x="1095346" y="1643050"/>
            <a:ext cx="7929618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1095346" y="1643050"/>
            <a:ext cx="7929618" cy="478634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500042"/>
            <a:ext cx="9429750" cy="1143000"/>
          </a:xfrm>
        </p:spPr>
        <p:txBody>
          <a:bodyPr>
            <a:noAutofit/>
          </a:bodyPr>
          <a:lstStyle/>
          <a:p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 l="28030" t="24159" r="28030" b="4426"/>
          <a:stretch>
            <a:fillRect/>
          </a:stretch>
        </p:blipFill>
        <p:spPr bwMode="auto">
          <a:xfrm>
            <a:off x="1238222" y="1857364"/>
            <a:ext cx="7858180" cy="4786346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500042"/>
            <a:ext cx="9429750" cy="1143000"/>
          </a:xfrm>
        </p:spPr>
        <p:txBody>
          <a:bodyPr>
            <a:noAutofit/>
          </a:bodyPr>
          <a:lstStyle/>
          <a:p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 l="27815" t="23044" r="27814" b="12241"/>
          <a:stretch>
            <a:fillRect/>
          </a:stretch>
        </p:blipFill>
        <p:spPr bwMode="auto">
          <a:xfrm>
            <a:off x="1238222" y="2000240"/>
            <a:ext cx="8143932" cy="442915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1214422"/>
            <a:ext cx="9429750" cy="1143000"/>
          </a:xfrm>
        </p:spPr>
        <p:txBody>
          <a:bodyPr>
            <a:noAutofit/>
          </a:bodyPr>
          <a:lstStyle/>
          <a:p>
            <a:endParaRPr lang="es-C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 l="56735" t="29297" r="4831" b="25781"/>
          <a:stretch>
            <a:fillRect/>
          </a:stretch>
        </p:blipFill>
        <p:spPr bwMode="auto">
          <a:xfrm>
            <a:off x="3024172" y="2643182"/>
            <a:ext cx="5000660" cy="32861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500042"/>
            <a:ext cx="9429750" cy="1143000"/>
          </a:xfrm>
        </p:spPr>
        <p:txBody>
          <a:bodyPr>
            <a:noAutofit/>
          </a:bodyPr>
          <a:lstStyle/>
          <a:p>
            <a:r>
              <a:rPr lang="es-CL" dirty="0" smtClean="0"/>
              <a:t/>
            </a:r>
            <a:br>
              <a:rPr lang="es-CL" dirty="0" smtClean="0"/>
            </a:br>
            <a:r>
              <a:rPr lang="es-CL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¿PREGUNTAS ?</a:t>
            </a:r>
            <a:endParaRPr lang="es-CL" dirty="0">
              <a:solidFill>
                <a:schemeClr val="tx2"/>
              </a:solidFill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9" name="Proceso alternativo 5"/>
          <p:cNvSpPr/>
          <p:nvPr/>
        </p:nvSpPr>
        <p:spPr>
          <a:xfrm flipV="1">
            <a:off x="1145974" y="740437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026" name="AutoShape 2" descr="La Apolinav de la Armada de Chile inicia los cursos de Buzo Táctico y Comando  IM 202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8" name="AutoShape 4" descr="La Apolinav de la Armada de Chile inicia los cursos de Buzo Táctico y Comando  IM 202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0" name="AutoShape 6" descr="La Apolinav de la Armada de Chile inicia los cursos de Buzo Táctico y Comando  IM 202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2" name="AutoShape 8" descr="La Apolinav de la Armada de Chile inicia los cursos de Buzo Táctico y Comando  IM 202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 l="57099" t="29358" r="4742" b="24868"/>
          <a:stretch>
            <a:fillRect/>
          </a:stretch>
        </p:blipFill>
        <p:spPr bwMode="auto">
          <a:xfrm>
            <a:off x="2166916" y="2285992"/>
            <a:ext cx="6143668" cy="41434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333</TotalTime>
  <Words>136</Words>
  <Application>Microsoft Office PowerPoint</Application>
  <PresentationFormat>Personalizado</PresentationFormat>
  <Paragraphs>65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Diapositiva 1</vt:lpstr>
      <vt:lpstr>Diapositiva 2</vt:lpstr>
      <vt:lpstr>Diapositiva 3</vt:lpstr>
      <vt:lpstr>Diapositiva 4</vt:lpstr>
      <vt:lpstr>DEFINICION</vt:lpstr>
      <vt:lpstr>DEFINICION</vt:lpstr>
      <vt:lpstr>CLASIFICACIÓN DE LAS CARTAS TOPOGRÁFICAS. </vt:lpstr>
      <vt:lpstr>CLASIFICACIÓN DE LAS CARTAS TOPOGRÁFICAS. </vt:lpstr>
      <vt:lpstr>CLASIFICACIÓN DE LAS CARTAS TOPOGRÁFICAS. </vt:lpstr>
      <vt:lpstr>CLASIFICACIÓN DE LAS CARTAS TOPOGRÁFICAS. </vt:lpstr>
      <vt:lpstr>CLASIFICACIÓN DE LAS CARTAS TOPOGRÁFICAS. </vt:lpstr>
      <vt:lpstr>Diapositiva 12</vt:lpstr>
      <vt:lpstr>Diapositiva 13</vt:lpstr>
      <vt:lpstr>Diapositiva 14</vt:lpstr>
      <vt:lpstr>Diapositiva 15</vt:lpstr>
      <vt:lpstr> ¿PREGUNTAS ?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I19 Instructor de Cadetes IM S2° Alvaro Cares O.</dc:creator>
  <cp:lastModifiedBy>13194348-2</cp:lastModifiedBy>
  <cp:revision>51</cp:revision>
  <dcterms:created xsi:type="dcterms:W3CDTF">2023-02-17T20:02:51Z</dcterms:created>
  <dcterms:modified xsi:type="dcterms:W3CDTF">2024-04-30T15:18:17Z</dcterms:modified>
</cp:coreProperties>
</file>