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61" r:id="rId3"/>
    <p:sldId id="566" r:id="rId4"/>
    <p:sldId id="567" r:id="rId5"/>
    <p:sldId id="568" r:id="rId6"/>
    <p:sldId id="569" r:id="rId7"/>
    <p:sldId id="570" r:id="rId8"/>
    <p:sldId id="571" r:id="rId9"/>
    <p:sldId id="572" r:id="rId10"/>
    <p:sldId id="573" r:id="rId11"/>
    <p:sldId id="577" r:id="rId12"/>
    <p:sldId id="576" r:id="rId13"/>
    <p:sldId id="578" r:id="rId14"/>
    <p:sldId id="579" r:id="rId15"/>
    <p:sldId id="580" r:id="rId16"/>
    <p:sldId id="581" r:id="rId17"/>
    <p:sldId id="582" r:id="rId18"/>
    <p:sldId id="583" r:id="rId19"/>
    <p:sldId id="584" r:id="rId20"/>
    <p:sldId id="267" r:id="rId2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30"/>
  </p:normalViewPr>
  <p:slideViewPr>
    <p:cSldViewPr snapToGrid="0" snapToObjects="1">
      <p:cViewPr varScale="1">
        <p:scale>
          <a:sx n="63" d="100"/>
          <a:sy n="63" d="100"/>
        </p:scale>
        <p:origin x="87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24EB9F-7C94-4EC7-9F64-83EB4B9A352B}" type="datetimeFigureOut">
              <a:rPr lang="en-US" smtClean="0"/>
              <a:t>5/29/2022</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9F1F70-445B-473A-A710-FE1EC1CA99D0}" type="slidenum">
              <a:rPr lang="en-US" smtClean="0"/>
              <a:t>‹Nº›</a:t>
            </a:fld>
            <a:endParaRPr lang="en-US"/>
          </a:p>
        </p:txBody>
      </p:sp>
    </p:spTree>
    <p:extLst>
      <p:ext uri="{BB962C8B-B14F-4D97-AF65-F5344CB8AC3E}">
        <p14:creationId xmlns:p14="http://schemas.microsoft.com/office/powerpoint/2010/main" val="2264703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889631-D2DA-804D-9E7A-8E347307986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EB8C61D-E5E9-714F-9035-A979DC4987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0FD3300-273D-0B48-9FF4-A7200E0C1E45}"/>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5" name="Marcador de pie de página 4">
            <a:extLst>
              <a:ext uri="{FF2B5EF4-FFF2-40B4-BE49-F238E27FC236}">
                <a16:creationId xmlns:a16="http://schemas.microsoft.com/office/drawing/2014/main" id="{EAAC14AE-3D85-FB40-82BD-90F668E1AC1A}"/>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0567CFF-A0B0-4941-83DC-2F75F708C79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561546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4A5D29-51A5-8C4A-B98E-9268EEF9B405}"/>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E90C885-18E3-704C-83D1-DAEACA82031D}"/>
              </a:ext>
            </a:extLst>
          </p:cNvPr>
          <p:cNvSpPr>
            <a:spLocks noGrp="1"/>
          </p:cNvSpPr>
          <p:nvPr>
            <p:ph idx="1"/>
          </p:nvPr>
        </p:nvSpPr>
        <p:spPr/>
        <p:txBody>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45C0B3DA-C572-2E40-8A3C-E5576E3DD1BA}"/>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5" name="Marcador de pie de página 4">
            <a:extLst>
              <a:ext uri="{FF2B5EF4-FFF2-40B4-BE49-F238E27FC236}">
                <a16:creationId xmlns:a16="http://schemas.microsoft.com/office/drawing/2014/main" id="{CAF64961-FE3A-4140-AD4B-0D315CC2C9B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54B6C60-18EC-134C-B3F0-A8B9ADF8784F}"/>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180736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0858EFD-0800-8442-88F6-E7DA84A8C6D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70D85D18-6E7A-B74A-B201-2872B66EDF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B896293A-A436-0E42-B8F0-36A8737E75E1}"/>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5" name="Marcador de pie de página 4">
            <a:extLst>
              <a:ext uri="{FF2B5EF4-FFF2-40B4-BE49-F238E27FC236}">
                <a16:creationId xmlns:a16="http://schemas.microsoft.com/office/drawing/2014/main" id="{61D7C2CE-F416-9248-918C-27921C851CC0}"/>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4021EF51-5B55-F040-9A98-B29DAACFBDEE}"/>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0409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99B10E-BA72-C241-8B88-D3258AC3C21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56F15914-DB17-194D-8413-4042563A4030}"/>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A23FC101-4F64-754F-9BEC-7F59BDCF37CB}"/>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E607A50D-79AC-5D47-96F7-A23BE534AFD9}"/>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6" name="Marcador de pie de página 5">
            <a:extLst>
              <a:ext uri="{FF2B5EF4-FFF2-40B4-BE49-F238E27FC236}">
                <a16:creationId xmlns:a16="http://schemas.microsoft.com/office/drawing/2014/main" id="{9DF1B119-4315-1F46-A8FF-B081E4C74D78}"/>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80060113-1E50-C248-965E-0556FD0ACFE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385990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18A8C4-BDC3-A949-AE6A-280E640975B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2B00EA2E-5888-F344-9B14-B1DE10F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4" name="Marcador de contenido 3">
            <a:extLst>
              <a:ext uri="{FF2B5EF4-FFF2-40B4-BE49-F238E27FC236}">
                <a16:creationId xmlns:a16="http://schemas.microsoft.com/office/drawing/2014/main" id="{CC442B65-8FFE-9746-9FDD-CD12C862E4B6}"/>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CL"/>
          </a:p>
        </p:txBody>
      </p:sp>
      <p:sp>
        <p:nvSpPr>
          <p:cNvPr id="5" name="Marcador de texto 4">
            <a:extLst>
              <a:ext uri="{FF2B5EF4-FFF2-40B4-BE49-F238E27FC236}">
                <a16:creationId xmlns:a16="http://schemas.microsoft.com/office/drawing/2014/main" id="{C0B1038D-6523-954F-AFA2-25BE57D2FA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CL"/>
          </a:p>
        </p:txBody>
      </p:sp>
      <p:sp>
        <p:nvSpPr>
          <p:cNvPr id="6" name="Marcador de contenido 5">
            <a:extLst>
              <a:ext uri="{FF2B5EF4-FFF2-40B4-BE49-F238E27FC236}">
                <a16:creationId xmlns:a16="http://schemas.microsoft.com/office/drawing/2014/main" id="{76405EE0-034E-CB49-9EC7-FC566E267307}"/>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CL"/>
          </a:p>
        </p:txBody>
      </p:sp>
      <p:sp>
        <p:nvSpPr>
          <p:cNvPr id="7" name="Marcador de fecha 6">
            <a:extLst>
              <a:ext uri="{FF2B5EF4-FFF2-40B4-BE49-F238E27FC236}">
                <a16:creationId xmlns:a16="http://schemas.microsoft.com/office/drawing/2014/main" id="{D730BC58-9AEF-9C4D-9874-4D174E5E9823}"/>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8" name="Marcador de pie de página 7">
            <a:extLst>
              <a:ext uri="{FF2B5EF4-FFF2-40B4-BE49-F238E27FC236}">
                <a16:creationId xmlns:a16="http://schemas.microsoft.com/office/drawing/2014/main" id="{1C54B161-CB58-714E-9178-71689B651B59}"/>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024391E5-D168-C94E-8CD2-DE82B13298F6}"/>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0559976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23B7BD-7489-9B4B-AC3B-8DBD5B47BCAB}"/>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3E970B11-7908-0F42-A10D-51E8C922D160}"/>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4" name="Marcador de pie de página 3">
            <a:extLst>
              <a:ext uri="{FF2B5EF4-FFF2-40B4-BE49-F238E27FC236}">
                <a16:creationId xmlns:a16="http://schemas.microsoft.com/office/drawing/2014/main" id="{314CF30B-A3AE-D84F-8060-CA5CC3BEAEAE}"/>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2EA2D4D0-3443-7540-8A00-6B024480D602}"/>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96017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EEC4BEC-01E9-274B-A911-70C78C98E52A}"/>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3" name="Marcador de pie de página 2">
            <a:extLst>
              <a:ext uri="{FF2B5EF4-FFF2-40B4-BE49-F238E27FC236}">
                <a16:creationId xmlns:a16="http://schemas.microsoft.com/office/drawing/2014/main" id="{2D19A91E-1C94-9F41-B912-81546525061C}"/>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550AD27C-C924-7C4D-952B-0A7DD1053781}"/>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662678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917BCC-EE89-464B-85A7-D1F49FF73CC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38CDCD6-C997-A244-B5F9-60A35B65F3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CL"/>
          </a:p>
        </p:txBody>
      </p:sp>
      <p:sp>
        <p:nvSpPr>
          <p:cNvPr id="4" name="Marcador de texto 3">
            <a:extLst>
              <a:ext uri="{FF2B5EF4-FFF2-40B4-BE49-F238E27FC236}">
                <a16:creationId xmlns:a16="http://schemas.microsoft.com/office/drawing/2014/main" id="{AE473AB6-DEA6-A54B-9A02-6D4DB482B8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910E5540-F98D-AC47-9F28-21855D84B289}"/>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6" name="Marcador de pie de página 5">
            <a:extLst>
              <a:ext uri="{FF2B5EF4-FFF2-40B4-BE49-F238E27FC236}">
                <a16:creationId xmlns:a16="http://schemas.microsoft.com/office/drawing/2014/main" id="{1384AB9C-18DC-9346-B815-105854D24584}"/>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B98FF841-4F03-B74C-AC6E-E19A5D8160B0}"/>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4277602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4ADBD4-D43F-1D46-902C-A7898A3D1BF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61EBB890-7C12-B942-A243-8FDE9154CB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EBF5DDB9-CF0D-3E4B-8715-0B20DD229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CL"/>
          </a:p>
        </p:txBody>
      </p:sp>
      <p:sp>
        <p:nvSpPr>
          <p:cNvPr id="5" name="Marcador de fecha 4">
            <a:extLst>
              <a:ext uri="{FF2B5EF4-FFF2-40B4-BE49-F238E27FC236}">
                <a16:creationId xmlns:a16="http://schemas.microsoft.com/office/drawing/2014/main" id="{572D5784-32E6-9D46-AE9A-027FE2D4C10C}"/>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6" name="Marcador de pie de página 5">
            <a:extLst>
              <a:ext uri="{FF2B5EF4-FFF2-40B4-BE49-F238E27FC236}">
                <a16:creationId xmlns:a16="http://schemas.microsoft.com/office/drawing/2014/main" id="{B9F18357-A1EB-9A4A-B14C-7BF87EEDC9CE}"/>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56DD24A0-9D36-DC48-8B91-4ED965148B7C}"/>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3449359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4915EB-4890-9E43-8B99-552ACE5FE45D}"/>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445D1E31-F1D7-0B4B-9209-3A8BD77780A0}"/>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C8A2E619-3835-8F48-AA9E-F0E415C0EC75}"/>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5" name="Marcador de pie de página 4">
            <a:extLst>
              <a:ext uri="{FF2B5EF4-FFF2-40B4-BE49-F238E27FC236}">
                <a16:creationId xmlns:a16="http://schemas.microsoft.com/office/drawing/2014/main" id="{4982E628-BD9E-1840-BE67-9F9FAC1E7EA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8D533312-8CC4-7A47-A685-0F06C4BD3029}"/>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570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EC0FDE8-E4CC-4247-88DA-557DFDC43B0C}"/>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D47F2D1-1448-2043-9D4B-C8D5996EDC9B}"/>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09681E0D-B895-224E-84D4-C39EA173DF22}"/>
              </a:ext>
            </a:extLst>
          </p:cNvPr>
          <p:cNvSpPr>
            <a:spLocks noGrp="1"/>
          </p:cNvSpPr>
          <p:nvPr>
            <p:ph type="dt" sz="half" idx="10"/>
          </p:nvPr>
        </p:nvSpPr>
        <p:spPr/>
        <p:txBody>
          <a:bodyPr/>
          <a:lstStyle/>
          <a:p>
            <a:fld id="{D4EEA773-1C9E-A647-B992-8BB016B01CB3}" type="datetimeFigureOut">
              <a:rPr lang="es-CL" smtClean="0"/>
              <a:t>29-05-2022</a:t>
            </a:fld>
            <a:endParaRPr lang="es-CL"/>
          </a:p>
        </p:txBody>
      </p:sp>
      <p:sp>
        <p:nvSpPr>
          <p:cNvPr id="5" name="Marcador de pie de página 4">
            <a:extLst>
              <a:ext uri="{FF2B5EF4-FFF2-40B4-BE49-F238E27FC236}">
                <a16:creationId xmlns:a16="http://schemas.microsoft.com/office/drawing/2014/main" id="{21E5FCFF-1228-4644-A51C-949EB9F30E8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14A9BE1-0060-F747-B371-BD46BC4025AD}"/>
              </a:ext>
            </a:extLst>
          </p:cNvPr>
          <p:cNvSpPr>
            <a:spLocks noGrp="1"/>
          </p:cNvSpPr>
          <p:nvPr>
            <p:ph type="sldNum" sz="quarter" idx="12"/>
          </p:nvPr>
        </p:nvSpPr>
        <p:spPr/>
        <p:txBody>
          <a:bodyPr/>
          <a:lstStyle/>
          <a:p>
            <a:fld id="{D524DA73-E767-2F43-BC1D-CC830B07FEFA}" type="slidenum">
              <a:rPr lang="es-CL" smtClean="0"/>
              <a:t>‹Nº›</a:t>
            </a:fld>
            <a:endParaRPr lang="es-CL"/>
          </a:p>
        </p:txBody>
      </p:sp>
    </p:spTree>
    <p:extLst>
      <p:ext uri="{BB962C8B-B14F-4D97-AF65-F5344CB8AC3E}">
        <p14:creationId xmlns:p14="http://schemas.microsoft.com/office/powerpoint/2010/main" val="2144980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7F9FD04-7B17-E14B-9DB6-F32CE51DAA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5F771698-9A86-A942-B99C-B5468C64A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CL"/>
          </a:p>
        </p:txBody>
      </p:sp>
      <p:sp>
        <p:nvSpPr>
          <p:cNvPr id="4" name="Marcador de fecha 3">
            <a:extLst>
              <a:ext uri="{FF2B5EF4-FFF2-40B4-BE49-F238E27FC236}">
                <a16:creationId xmlns:a16="http://schemas.microsoft.com/office/drawing/2014/main" id="{DD7CD347-3927-1A45-934A-B35EDC103D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EA773-1C9E-A647-B992-8BB016B01CB3}" type="datetimeFigureOut">
              <a:rPr lang="es-CL" smtClean="0"/>
              <a:t>29-05-2022</a:t>
            </a:fld>
            <a:endParaRPr lang="es-CL"/>
          </a:p>
        </p:txBody>
      </p:sp>
      <p:sp>
        <p:nvSpPr>
          <p:cNvPr id="5" name="Marcador de pie de página 4">
            <a:extLst>
              <a:ext uri="{FF2B5EF4-FFF2-40B4-BE49-F238E27FC236}">
                <a16:creationId xmlns:a16="http://schemas.microsoft.com/office/drawing/2014/main" id="{9A56816B-B6D3-7148-A5C9-80BE223258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F9FFA8E-9CC9-0C4C-8C61-931186EEF8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4DA73-E767-2F43-BC1D-CC830B07FEFA}" type="slidenum">
              <a:rPr lang="es-CL" smtClean="0"/>
              <a:t>‹Nº›</a:t>
            </a:fld>
            <a:endParaRPr lang="es-CL"/>
          </a:p>
        </p:txBody>
      </p:sp>
    </p:spTree>
    <p:extLst>
      <p:ext uri="{BB962C8B-B14F-4D97-AF65-F5344CB8AC3E}">
        <p14:creationId xmlns:p14="http://schemas.microsoft.com/office/powerpoint/2010/main" val="2192088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veganxs.blogspot.com/2016/11/aprende-y-disfruta-el-sabotaje.html" TargetMode="External"/><Relationship Id="rId5" Type="http://schemas.openxmlformats.org/officeDocument/2006/relationships/image" Target="../media/image5.jpeg"/><Relationship Id="rId4" Type="http://schemas.openxmlformats.org/officeDocument/2006/relationships/hyperlink" Target="http://computerhoy.com/noticias/software/asi-funcionan-apps-espionaje-iphone-ipad-23941"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www.luckyarneurope.com/tarjeta-pvc-acceso-socios-acreditacion-vip-fidelizacion/" TargetMode="External"/><Relationship Id="rId3" Type="http://schemas.openxmlformats.org/officeDocument/2006/relationships/image" Target="../media/image2.png"/><Relationship Id="rId7"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es.fotolia.com/id/6323651" TargetMode="External"/><Relationship Id="rId11" Type="http://schemas.openxmlformats.org/officeDocument/2006/relationships/image" Target="../media/image11.jpeg"/><Relationship Id="rId5" Type="http://schemas.openxmlformats.org/officeDocument/2006/relationships/image" Target="../media/image8.jpeg"/><Relationship Id="rId10" Type="http://schemas.openxmlformats.org/officeDocument/2006/relationships/hyperlink" Target="http://articulo.mercadolibre.com.ve/MLV-460052759-enintel-control-acceso-tarjeta-proximidad-xpass-hid-suprema-_JM" TargetMode="External"/><Relationship Id="rId4" Type="http://schemas.openxmlformats.org/officeDocument/2006/relationships/hyperlink" Target="http://www.bluerocksecurity.net/inteligencia.html" TargetMode="External"/><Relationship Id="rId9"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hyperlink" Target="http://es.loquenderoz.wikia.com/wiki/Archivo:Base_militar_LL.jp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6.png"/><Relationship Id="rId5" Type="http://schemas.openxmlformats.org/officeDocument/2006/relationships/oleObject" Target="../embeddings/oleObject1.bin"/><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6DCB6D-5858-CB48-AAEE-016B393D27B5}"/>
              </a:ext>
            </a:extLst>
          </p:cNvPr>
          <p:cNvSpPr>
            <a:spLocks noGrp="1"/>
          </p:cNvSpPr>
          <p:nvPr>
            <p:ph type="ctrTitle"/>
          </p:nvPr>
        </p:nvSpPr>
        <p:spPr>
          <a:xfrm>
            <a:off x="1124857" y="898902"/>
            <a:ext cx="9942286" cy="2387600"/>
          </a:xfrm>
        </p:spPr>
        <p:txBody>
          <a:bodyPr anchor="ctr">
            <a:normAutofit/>
          </a:bodyPr>
          <a:lstStyle/>
          <a:p>
            <a:r>
              <a:rPr lang="es-CL" sz="4900" dirty="0">
                <a:solidFill>
                  <a:srgbClr val="002060"/>
                </a:solidFill>
                <a:latin typeface="Arial Black" panose="020B0A04020102020204" pitchFamily="34" charset="0"/>
              </a:rPr>
              <a:t>UT N°4: “CONTRAINTELIGENCIA</a:t>
            </a:r>
            <a:r>
              <a:rPr lang="es-CL" dirty="0">
                <a:solidFill>
                  <a:srgbClr val="002060"/>
                </a:solidFill>
                <a:latin typeface="Arial Black" panose="020B0A04020102020204" pitchFamily="34" charset="0"/>
              </a:rPr>
              <a:t>”</a:t>
            </a:r>
          </a:p>
        </p:txBody>
      </p:sp>
      <p:grpSp>
        <p:nvGrpSpPr>
          <p:cNvPr id="4" name="Grupo 3">
            <a:extLst>
              <a:ext uri="{FF2B5EF4-FFF2-40B4-BE49-F238E27FC236}">
                <a16:creationId xmlns:a16="http://schemas.microsoft.com/office/drawing/2014/main" id="{854DD303-4C37-9A4C-A89B-1E7BD109E80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A3D3D328-48CB-0745-A6BB-A9F63093371B}"/>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DC1B40CD-8808-244F-B2C9-234EAB5D3A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99E54FEA-5B0B-DE40-9175-9F67DE84B2DB}"/>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10"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nteligencia y contrainteligencia del ejercito: Últimas noticias, fotos,  videos, artículos de opinión de Inteligencia y contrainteligencia del  ejercito | EL ESPECTADOR">
            <a:extLst>
              <a:ext uri="{FF2B5EF4-FFF2-40B4-BE49-F238E27FC236}">
                <a16:creationId xmlns:a16="http://schemas.microsoft.com/office/drawing/2014/main" id="{221C4171-8895-4733-900E-DC9DD9C335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1011" y="3350595"/>
            <a:ext cx="3629978" cy="24161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3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C</a:t>
            </a:r>
            <a:r>
              <a:rPr lang="es-CL" b="1" dirty="0"/>
              <a:t>ONTENIDOS</a:t>
            </a: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8" name="Text Box 17">
            <a:extLst>
              <a:ext uri="{FF2B5EF4-FFF2-40B4-BE49-F238E27FC236}">
                <a16:creationId xmlns:a16="http://schemas.microsoft.com/office/drawing/2014/main" id="{D7978CFB-233E-4024-B31B-3D44846DC56A}"/>
              </a:ext>
            </a:extLst>
          </p:cNvPr>
          <p:cNvSpPr txBox="1">
            <a:spLocks noChangeArrowheads="1"/>
          </p:cNvSpPr>
          <p:nvPr/>
        </p:nvSpPr>
        <p:spPr bwMode="auto">
          <a:xfrm>
            <a:off x="2027237" y="1575408"/>
            <a:ext cx="8137525" cy="4062651"/>
          </a:xfrm>
          <a:prstGeom prst="rect">
            <a:avLst/>
          </a:prstGeom>
          <a:solidFill>
            <a:schemeClr val="bg1"/>
          </a:solidFill>
          <a:ln w="28575">
            <a:solidFill>
              <a:srgbClr val="002060"/>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defRPr/>
            </a:pPr>
            <a:endParaRPr lang="es-CL" altLang="es-CL" b="1" dirty="0"/>
          </a:p>
          <a:p>
            <a:pPr marL="342900" indent="-342900" eaLnBrk="1" hangingPunct="1">
              <a:spcBef>
                <a:spcPct val="50000"/>
              </a:spcBef>
              <a:buFont typeface="+mj-lt"/>
              <a:buAutoNum type="arabicPeriod"/>
              <a:defRPr/>
            </a:pPr>
            <a:r>
              <a:rPr lang="es-CL" altLang="es-CL" sz="2400" dirty="0"/>
              <a:t>Generalidades y conceptos básicos.</a:t>
            </a:r>
          </a:p>
          <a:p>
            <a:pPr marL="342900" indent="-342900" eaLnBrk="1" hangingPunct="1">
              <a:spcBef>
                <a:spcPct val="50000"/>
              </a:spcBef>
              <a:buFont typeface="+mj-lt"/>
              <a:buAutoNum type="arabicPeriod"/>
              <a:defRPr/>
            </a:pPr>
            <a:r>
              <a:rPr lang="es-CL" altLang="es-CL" sz="2400" dirty="0"/>
              <a:t>Medidas de Contrainteligencia: Activas y Pasivas.</a:t>
            </a:r>
          </a:p>
          <a:p>
            <a:pPr marL="342900" indent="-342900" eaLnBrk="1" hangingPunct="1">
              <a:spcBef>
                <a:spcPct val="50000"/>
              </a:spcBef>
              <a:buFont typeface="+mj-lt"/>
              <a:buAutoNum type="arabicPeriod"/>
              <a:defRPr/>
            </a:pPr>
            <a:r>
              <a:rPr lang="es-CL" altLang="es-CL" sz="2400" dirty="0"/>
              <a:t>Agencias de Contrainteligencia</a:t>
            </a:r>
          </a:p>
          <a:p>
            <a:pPr marL="342900" indent="-342900" eaLnBrk="1" hangingPunct="1">
              <a:spcBef>
                <a:spcPct val="50000"/>
              </a:spcBef>
              <a:buFont typeface="+mj-lt"/>
              <a:buAutoNum type="arabicPeriod"/>
              <a:defRPr/>
            </a:pPr>
            <a:r>
              <a:rPr lang="es-CL" altLang="es-CL" sz="2400" dirty="0"/>
              <a:t>Acciones de Contrainteligencia</a:t>
            </a:r>
          </a:p>
          <a:p>
            <a:pPr eaLnBrk="1" hangingPunct="1">
              <a:spcBef>
                <a:spcPct val="50000"/>
              </a:spcBef>
              <a:defRPr/>
            </a:pPr>
            <a:r>
              <a:rPr lang="es-CL" altLang="es-CL" sz="2400" b="1" dirty="0"/>
              <a:t>	</a:t>
            </a:r>
            <a:endParaRPr lang="es-CL" altLang="es-CL" sz="2400" b="1" i="1" dirty="0"/>
          </a:p>
          <a:p>
            <a:pPr eaLnBrk="1" hangingPunct="1">
              <a:spcBef>
                <a:spcPct val="50000"/>
              </a:spcBef>
              <a:defRPr/>
            </a:pPr>
            <a:r>
              <a:rPr lang="es-CL" altLang="es-CL" sz="2400" b="1" i="1" dirty="0"/>
              <a:t>Bibliografía: CAI 1 – 7 «Inteligencia Básica de Combate»</a:t>
            </a:r>
          </a:p>
        </p:txBody>
      </p:sp>
    </p:spTree>
    <p:extLst>
      <p:ext uri="{BB962C8B-B14F-4D97-AF65-F5344CB8AC3E}">
        <p14:creationId xmlns:p14="http://schemas.microsoft.com/office/powerpoint/2010/main" val="2560207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t>GENERALIDADES</a:t>
            </a:r>
            <a:endParaRPr lang="es-CL" b="1" dirty="0"/>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5">
            <a:extLst>
              <a:ext uri="{FF2B5EF4-FFF2-40B4-BE49-F238E27FC236}">
                <a16:creationId xmlns:a16="http://schemas.microsoft.com/office/drawing/2014/main" id="{CFAACA38-85FC-46D0-92DF-4996B383CA27}"/>
              </a:ext>
            </a:extLst>
          </p:cNvPr>
          <p:cNvSpPr txBox="1">
            <a:spLocks noChangeArrowheads="1"/>
          </p:cNvSpPr>
          <p:nvPr/>
        </p:nvSpPr>
        <p:spPr bwMode="auto">
          <a:xfrm>
            <a:off x="786539" y="4242015"/>
            <a:ext cx="10795976" cy="1323439"/>
          </a:xfrm>
          <a:prstGeom prst="rect">
            <a:avLst/>
          </a:prstGeom>
          <a:solidFill>
            <a:srgbClr val="002060"/>
          </a:solidFill>
          <a:ln w="9525">
            <a:solidFill>
              <a:srgbClr val="002060"/>
            </a:solidFill>
            <a:miter lim="800000"/>
            <a:headEnd/>
            <a:tailEnd/>
          </a:ln>
        </p:spPr>
        <p:txBody>
          <a:bodyPr wrap="square">
            <a:spAutoFit/>
          </a:bodyPr>
          <a:lstStyle>
            <a:lvl1pPr marL="176213" indent="-1762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9652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92075" lvl="2" algn="just" eaLnBrk="1" hangingPunct="1"/>
            <a:r>
              <a:rPr lang="es-ES" altLang="es-CL" sz="2000" i="1" dirty="0">
                <a:solidFill>
                  <a:srgbClr val="FFFF00"/>
                </a:solidFill>
              </a:rPr>
              <a:t>“Es aquella parte de la inteligencia, que </a:t>
            </a:r>
            <a:r>
              <a:rPr lang="es-ES" altLang="es-CL" sz="2000" b="1" i="1" dirty="0">
                <a:solidFill>
                  <a:srgbClr val="FFFF00"/>
                </a:solidFill>
              </a:rPr>
              <a:t>abarca todas las medidas activas y pasivas tendientes a impedir las actividades de la inteligencia adversaria</a:t>
            </a:r>
            <a:r>
              <a:rPr lang="es-ES" altLang="es-CL" sz="2000" i="1" dirty="0">
                <a:solidFill>
                  <a:srgbClr val="FFFF00"/>
                </a:solidFill>
              </a:rPr>
              <a:t>, previniendo con esto cualquier intento de infiltración o penetración a las fuerzas propias y que el adversario logre establecer el potencial para efectuar actividades de espionaje, sabotaje y subversión.” </a:t>
            </a:r>
          </a:p>
        </p:txBody>
      </p:sp>
      <p:sp>
        <p:nvSpPr>
          <p:cNvPr id="2" name="Rectángulo 1">
            <a:extLst>
              <a:ext uri="{FF2B5EF4-FFF2-40B4-BE49-F238E27FC236}">
                <a16:creationId xmlns:a16="http://schemas.microsoft.com/office/drawing/2014/main" id="{99F2E479-D56A-4C00-9C62-6F77DB8AADA4}"/>
              </a:ext>
            </a:extLst>
          </p:cNvPr>
          <p:cNvSpPr/>
          <p:nvPr/>
        </p:nvSpPr>
        <p:spPr>
          <a:xfrm>
            <a:off x="506160" y="1278152"/>
            <a:ext cx="11076355" cy="1323439"/>
          </a:xfrm>
          <a:prstGeom prst="rect">
            <a:avLst/>
          </a:prstGeom>
        </p:spPr>
        <p:txBody>
          <a:bodyPr wrap="square">
            <a:spAutoFit/>
          </a:bodyPr>
          <a:lstStyle/>
          <a:p>
            <a:pPr marL="285750" indent="-285750" algn="just">
              <a:buFont typeface="Wingdings" panose="05000000000000000000" pitchFamily="2" charset="2"/>
              <a:buChar char="v"/>
            </a:pPr>
            <a:r>
              <a:rPr lang="es-ES" altLang="es-CL" sz="2000" dirty="0">
                <a:latin typeface="Arial" panose="020B0604020202020204" pitchFamily="34" charset="0"/>
                <a:cs typeface="Arial" panose="020B0604020202020204" pitchFamily="34" charset="0"/>
              </a:rPr>
              <a:t>Durante la planificación y desarrollo de operaciones militares, no sólo es necesario obtener informaciones para producir inteligencia, sino que también se requiere impedir que el enemigo adquiera informaciones sobre la situación y planes propios o que ejecute acciones de espionaje, sabotaje y/o subversión. </a:t>
            </a:r>
          </a:p>
        </p:txBody>
      </p:sp>
      <p:sp>
        <p:nvSpPr>
          <p:cNvPr id="3" name="CuadroTexto 2">
            <a:extLst>
              <a:ext uri="{FF2B5EF4-FFF2-40B4-BE49-F238E27FC236}">
                <a16:creationId xmlns:a16="http://schemas.microsoft.com/office/drawing/2014/main" id="{A11B7150-C59F-451E-99E5-49A55EE95E63}"/>
              </a:ext>
            </a:extLst>
          </p:cNvPr>
          <p:cNvSpPr txBox="1"/>
          <p:nvPr/>
        </p:nvSpPr>
        <p:spPr>
          <a:xfrm>
            <a:off x="4615588" y="3601262"/>
            <a:ext cx="2560320"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CONTRAINTELIGENCIA</a:t>
            </a:r>
            <a:endParaRPr lang="es-CL" sz="2000" b="1" dirty="0">
              <a:solidFill>
                <a:srgbClr val="002060"/>
              </a:solidFill>
            </a:endParaRPr>
          </a:p>
        </p:txBody>
      </p:sp>
      <p:sp>
        <p:nvSpPr>
          <p:cNvPr id="7" name="Flecha: a la derecha con muesca 6">
            <a:extLst>
              <a:ext uri="{FF2B5EF4-FFF2-40B4-BE49-F238E27FC236}">
                <a16:creationId xmlns:a16="http://schemas.microsoft.com/office/drawing/2014/main" id="{20C12768-390A-4890-8D0E-6A17C4F6F8B5}"/>
              </a:ext>
            </a:extLst>
          </p:cNvPr>
          <p:cNvSpPr/>
          <p:nvPr/>
        </p:nvSpPr>
        <p:spPr>
          <a:xfrm rot="5400000">
            <a:off x="5640404" y="2711581"/>
            <a:ext cx="807867" cy="787996"/>
          </a:xfrm>
          <a:prstGeom prst="notchedRightArrow">
            <a:avLst/>
          </a:prstGeom>
          <a:solidFill>
            <a:srgbClr val="FFFF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803621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9" y="47876"/>
            <a:ext cx="10515600" cy="1325563"/>
          </a:xfrm>
        </p:spPr>
        <p:txBody>
          <a:bodyPr/>
          <a:lstStyle/>
          <a:p>
            <a:pPr algn="ctr"/>
            <a:r>
              <a:rPr lang="es-ES" b="1" dirty="0">
                <a:solidFill>
                  <a:srgbClr val="002060"/>
                </a:solidFill>
              </a:rPr>
              <a:t>GENERALIDADES</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405422" y="1511321"/>
            <a:ext cx="4462079"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OBJETIVOS DE LA CONTRAINTELIGENCIA</a:t>
            </a:r>
            <a:endParaRPr lang="es-CL" sz="2000" b="1" dirty="0">
              <a:solidFill>
                <a:srgbClr val="002060"/>
              </a:solidFill>
            </a:endParaRPr>
          </a:p>
        </p:txBody>
      </p:sp>
      <p:sp>
        <p:nvSpPr>
          <p:cNvPr id="13" name="Text Box 6">
            <a:extLst>
              <a:ext uri="{FF2B5EF4-FFF2-40B4-BE49-F238E27FC236}">
                <a16:creationId xmlns:a16="http://schemas.microsoft.com/office/drawing/2014/main" id="{E7231BE4-6726-4285-B9CB-84B0A9C8AB12}"/>
              </a:ext>
            </a:extLst>
          </p:cNvPr>
          <p:cNvSpPr txBox="1">
            <a:spLocks noChangeArrowheads="1"/>
          </p:cNvSpPr>
          <p:nvPr/>
        </p:nvSpPr>
        <p:spPr bwMode="auto">
          <a:xfrm>
            <a:off x="405422" y="2344971"/>
            <a:ext cx="6315417" cy="2862322"/>
          </a:xfrm>
          <a:prstGeom prst="rect">
            <a:avLst/>
          </a:prstGeom>
          <a:solidFill>
            <a:schemeClr val="bg1"/>
          </a:solidFill>
          <a:ln w="9525">
            <a:solidFill>
              <a:srgbClr val="002060"/>
            </a:solidFill>
            <a:miter lim="800000"/>
            <a:headEnd/>
            <a:tailEnd/>
          </a:ln>
        </p:spPr>
        <p:txBody>
          <a:bodyPr wrap="square">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50000"/>
              </a:spcBef>
              <a:buFontTx/>
              <a:buAutoNum type="arabicPeriod"/>
            </a:pPr>
            <a:r>
              <a:rPr lang="es-ES" altLang="es-CL" sz="2000" dirty="0">
                <a:solidFill>
                  <a:srgbClr val="002060"/>
                </a:solidFill>
              </a:rPr>
              <a:t>Localizar e identificar los esfuerzos de organizaciones de inteligencia hostiles, entre los que se incluyen el espionaje, el sabotaje y la subversión.</a:t>
            </a:r>
          </a:p>
          <a:p>
            <a:pPr algn="just" eaLnBrk="1" hangingPunct="1">
              <a:spcBef>
                <a:spcPct val="50000"/>
              </a:spcBef>
              <a:buFontTx/>
              <a:buAutoNum type="arabicPeriod"/>
            </a:pPr>
            <a:r>
              <a:rPr lang="es-ES" altLang="es-CL" sz="2000" dirty="0">
                <a:solidFill>
                  <a:srgbClr val="002060"/>
                </a:solidFill>
              </a:rPr>
              <a:t>Negar el acceso a informaciones útiles y a áreas vitales a los adversarios reales y/o potenciales.</a:t>
            </a:r>
          </a:p>
          <a:p>
            <a:pPr algn="just" eaLnBrk="1" hangingPunct="1">
              <a:spcBef>
                <a:spcPct val="50000"/>
              </a:spcBef>
              <a:buFontTx/>
              <a:buAutoNum type="arabicPeriod"/>
            </a:pPr>
            <a:r>
              <a:rPr lang="es-ES" altLang="es-CL" sz="2000" dirty="0">
                <a:solidFill>
                  <a:srgbClr val="002060"/>
                </a:solidFill>
              </a:rPr>
              <a:t>Engañar al enemigo con respecto a nuestras decisiones, acciones e intenciones.</a:t>
            </a:r>
          </a:p>
        </p:txBody>
      </p:sp>
      <p:pic>
        <p:nvPicPr>
          <p:cNvPr id="14" name="Picture 13" descr="C3">
            <a:extLst>
              <a:ext uri="{FF2B5EF4-FFF2-40B4-BE49-F238E27FC236}">
                <a16:creationId xmlns:a16="http://schemas.microsoft.com/office/drawing/2014/main" id="{7B9F68C7-67C6-4CFC-AEBE-9021CC4E0F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54239" y="2343538"/>
            <a:ext cx="3812903" cy="286146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618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63"/>
            <a:ext cx="10515600" cy="1325563"/>
          </a:xfrm>
        </p:spPr>
        <p:txBody>
          <a:bodyPr/>
          <a:lstStyle/>
          <a:p>
            <a:pPr algn="ctr"/>
            <a:r>
              <a:rPr lang="es-ES" b="1" dirty="0">
                <a:solidFill>
                  <a:srgbClr val="002060"/>
                </a:solidFill>
              </a:rPr>
              <a:t>GENERALIDADES</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400874" y="1220467"/>
            <a:ext cx="1682458"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DEFINICIONES</a:t>
            </a:r>
            <a:endParaRPr lang="es-CL" sz="2000" b="1" dirty="0">
              <a:solidFill>
                <a:srgbClr val="002060"/>
              </a:solidFill>
            </a:endParaRPr>
          </a:p>
        </p:txBody>
      </p:sp>
      <p:sp>
        <p:nvSpPr>
          <p:cNvPr id="12" name="Text Box 5">
            <a:extLst>
              <a:ext uri="{FF2B5EF4-FFF2-40B4-BE49-F238E27FC236}">
                <a16:creationId xmlns:a16="http://schemas.microsoft.com/office/drawing/2014/main" id="{79A70520-E35B-4961-948A-677361A57882}"/>
              </a:ext>
            </a:extLst>
          </p:cNvPr>
          <p:cNvSpPr txBox="1">
            <a:spLocks noChangeArrowheads="1"/>
          </p:cNvSpPr>
          <p:nvPr/>
        </p:nvSpPr>
        <p:spPr bwMode="auto">
          <a:xfrm>
            <a:off x="400874" y="1782908"/>
            <a:ext cx="7516812" cy="4108817"/>
          </a:xfrm>
          <a:prstGeom prst="rect">
            <a:avLst/>
          </a:prstGeom>
          <a:solidFill>
            <a:schemeClr val="bg1"/>
          </a:solidFill>
          <a:ln w="9525">
            <a:solidFill>
              <a:srgbClr val="002060"/>
            </a:solidFill>
            <a:miter lim="800000"/>
            <a:headEnd/>
            <a:tailEnd/>
          </a:ln>
        </p:spPr>
        <p:txBody>
          <a:bodyPr wrap="square">
            <a:spAutoFit/>
          </a:bodyPr>
          <a:lstStyle>
            <a:lvl1pPr marL="265113" indent="-265113"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285750" indent="-285750" algn="just" eaLnBrk="1" hangingPunct="1">
              <a:spcBef>
                <a:spcPct val="50000"/>
              </a:spcBef>
              <a:buFont typeface="Wingdings" panose="05000000000000000000" pitchFamily="2" charset="2"/>
              <a:buChar char="v"/>
            </a:pPr>
            <a:r>
              <a:rPr lang="es-ES" altLang="es-CL" b="1" dirty="0">
                <a:solidFill>
                  <a:srgbClr val="002060"/>
                </a:solidFill>
              </a:rPr>
              <a:t>Espionaje</a:t>
            </a:r>
            <a:r>
              <a:rPr lang="es-ES" altLang="es-CL" dirty="0">
                <a:solidFill>
                  <a:srgbClr val="002060"/>
                </a:solidFill>
              </a:rPr>
              <a:t>: Es el conjunto de técnicas destinadas a la obtención encubierta de información confidencial. Históricamente se ha referido a la infiltración, donde además, es posible el uso del soborno y el chantaje.</a:t>
            </a:r>
          </a:p>
          <a:p>
            <a:pPr marL="285750" indent="-285750" algn="just" eaLnBrk="1" hangingPunct="1">
              <a:spcBef>
                <a:spcPct val="50000"/>
              </a:spcBef>
              <a:buFont typeface="Wingdings" panose="05000000000000000000" pitchFamily="2" charset="2"/>
              <a:buChar char="v"/>
            </a:pPr>
            <a:endParaRPr lang="es-ES" altLang="es-CL" dirty="0">
              <a:solidFill>
                <a:srgbClr val="002060"/>
              </a:solidFill>
            </a:endParaRPr>
          </a:p>
          <a:p>
            <a:pPr marL="285750" indent="-285750" algn="just" eaLnBrk="1" hangingPunct="1">
              <a:buFont typeface="Wingdings" panose="05000000000000000000" pitchFamily="2" charset="2"/>
              <a:buChar char="v"/>
            </a:pPr>
            <a:r>
              <a:rPr lang="es-ES" altLang="es-CL" b="1" dirty="0">
                <a:solidFill>
                  <a:srgbClr val="002060"/>
                </a:solidFill>
              </a:rPr>
              <a:t>Sabotaje</a:t>
            </a:r>
            <a:r>
              <a:rPr lang="es-ES" altLang="es-CL" dirty="0">
                <a:solidFill>
                  <a:srgbClr val="002060"/>
                </a:solidFill>
              </a:rPr>
              <a:t>: Es una acción deliberada dirigida a debilitar al enemigo mediante golpes de mano, acciones de obstrucción, de interrupción o de destrucción de material.</a:t>
            </a:r>
          </a:p>
          <a:p>
            <a:pPr marL="285750" indent="-285750" algn="just" eaLnBrk="1" hangingPunct="1">
              <a:buFont typeface="Wingdings" panose="05000000000000000000" pitchFamily="2" charset="2"/>
              <a:buChar char="v"/>
            </a:pPr>
            <a:endParaRPr lang="es-ES" altLang="es-CL" dirty="0">
              <a:solidFill>
                <a:srgbClr val="002060"/>
              </a:solidFill>
            </a:endParaRPr>
          </a:p>
          <a:p>
            <a:pPr marL="285750" indent="-285750" algn="just" eaLnBrk="1" hangingPunct="1">
              <a:buFont typeface="Wingdings" panose="05000000000000000000" pitchFamily="2" charset="2"/>
              <a:buChar char="v"/>
            </a:pPr>
            <a:endParaRPr lang="es-ES" altLang="es-CL" dirty="0">
              <a:solidFill>
                <a:srgbClr val="002060"/>
              </a:solidFill>
            </a:endParaRPr>
          </a:p>
          <a:p>
            <a:pPr marL="285750" indent="-285750" algn="just" eaLnBrk="1" hangingPunct="1">
              <a:buFont typeface="Wingdings" panose="05000000000000000000" pitchFamily="2" charset="2"/>
              <a:buChar char="v"/>
            </a:pPr>
            <a:r>
              <a:rPr lang="es-ES" altLang="es-CL" b="1" dirty="0">
                <a:solidFill>
                  <a:srgbClr val="002060"/>
                </a:solidFill>
              </a:rPr>
              <a:t>Subversión</a:t>
            </a:r>
            <a:r>
              <a:rPr lang="es-ES" altLang="es-CL" dirty="0">
                <a:solidFill>
                  <a:srgbClr val="002060"/>
                </a:solidFill>
              </a:rPr>
              <a:t>: Es un proceso de penetración inicial, seguido por el cambio de los valores y principios de un sistema establecido. Se relaciona con un trastorno mental, que logre una revuelta o una destrucción de los grandes objetivos de la organización.</a:t>
            </a:r>
          </a:p>
        </p:txBody>
      </p:sp>
      <p:pic>
        <p:nvPicPr>
          <p:cNvPr id="15" name="Picture 6">
            <a:hlinkClick r:id="rId4"/>
            <a:extLst>
              <a:ext uri="{FF2B5EF4-FFF2-40B4-BE49-F238E27FC236}">
                <a16:creationId xmlns:a16="http://schemas.microsoft.com/office/drawing/2014/main" id="{AB252B06-6B13-4926-A5AC-DA5DD8E255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03350" y="1174627"/>
            <a:ext cx="2857500" cy="16236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a:hlinkClick r:id="rId6"/>
            <a:extLst>
              <a:ext uri="{FF2B5EF4-FFF2-40B4-BE49-F238E27FC236}">
                <a16:creationId xmlns:a16="http://schemas.microsoft.com/office/drawing/2014/main" id="{040B6EDE-DBDC-4DE3-AF2C-A0F0D30D8FD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9756" y="4546469"/>
            <a:ext cx="1944688" cy="16160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Concepto de espionaje - Definición en DeConceptos.com">
            <a:extLst>
              <a:ext uri="{FF2B5EF4-FFF2-40B4-BE49-F238E27FC236}">
                <a16:creationId xmlns:a16="http://schemas.microsoft.com/office/drawing/2014/main" id="{1FF8F6B7-0F15-42EF-AA37-8F0FE8B9B5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03350" y="2839997"/>
            <a:ext cx="2857500" cy="16002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97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 Box 6">
            <a:extLst>
              <a:ext uri="{FF2B5EF4-FFF2-40B4-BE49-F238E27FC236}">
                <a16:creationId xmlns:a16="http://schemas.microsoft.com/office/drawing/2014/main" id="{0626A588-577C-46CD-B5A7-58FB20092E60}"/>
              </a:ext>
            </a:extLst>
          </p:cNvPr>
          <p:cNvSpPr txBox="1">
            <a:spLocks noChangeArrowheads="1"/>
          </p:cNvSpPr>
          <p:nvPr/>
        </p:nvSpPr>
        <p:spPr bwMode="auto">
          <a:xfrm>
            <a:off x="449420" y="1262006"/>
            <a:ext cx="11290551" cy="4339650"/>
          </a:xfrm>
          <a:prstGeom prst="rect">
            <a:avLst/>
          </a:prstGeom>
          <a:solidFill>
            <a:schemeClr val="bg1"/>
          </a:solidFill>
          <a:ln w="9525">
            <a:solidFill>
              <a:srgbClr val="002060"/>
            </a:solidFill>
            <a:miter lim="800000"/>
            <a:headEnd/>
            <a:tailEnd/>
          </a:ln>
          <a:effectLst/>
        </p:spPr>
        <p:txBody>
          <a:bodyPr wrap="square">
            <a:spAutoFit/>
          </a:bodyPr>
          <a:lstStyle/>
          <a:p>
            <a:pPr>
              <a:defRPr/>
            </a:pPr>
            <a:endParaRPr lang="es-ES" dirty="0">
              <a:solidFill>
                <a:srgbClr val="002060"/>
              </a:solidFill>
              <a:latin typeface="Arial" charset="0"/>
            </a:endParaRPr>
          </a:p>
          <a:p>
            <a:pPr algn="just">
              <a:defRPr/>
            </a:pPr>
            <a:endParaRPr lang="es-ES" dirty="0">
              <a:solidFill>
                <a:srgbClr val="002060"/>
              </a:solidFill>
              <a:latin typeface="Arial" charset="0"/>
            </a:endParaRPr>
          </a:p>
          <a:p>
            <a:pPr algn="just">
              <a:defRPr/>
            </a:pPr>
            <a:r>
              <a:rPr lang="es-ES" sz="2400" dirty="0">
                <a:solidFill>
                  <a:srgbClr val="002060"/>
                </a:solidFill>
                <a:latin typeface="Arial" charset="0"/>
              </a:rPr>
              <a:t>Son aquellas que tratan de ocultar o negar al enemigo información sobre nuestras actividades. Estas se ponen en vigencia sin importar la misión específica de la Unidad. </a:t>
            </a:r>
          </a:p>
          <a:p>
            <a:pPr algn="just">
              <a:defRPr/>
            </a:pPr>
            <a:endParaRPr lang="es-ES" sz="2400" dirty="0">
              <a:solidFill>
                <a:srgbClr val="002060"/>
              </a:solidFill>
              <a:latin typeface="Arial" charset="0"/>
            </a:endParaRPr>
          </a:p>
          <a:p>
            <a:pPr algn="just">
              <a:defRPr/>
            </a:pPr>
            <a:endParaRPr lang="es-ES" sz="2400" dirty="0">
              <a:solidFill>
                <a:srgbClr val="002060"/>
              </a:solidFill>
              <a:latin typeface="Arial" charset="0"/>
            </a:endParaRPr>
          </a:p>
          <a:p>
            <a:pPr algn="just">
              <a:defRPr/>
            </a:pPr>
            <a:r>
              <a:rPr lang="es-ES" sz="2400" dirty="0">
                <a:solidFill>
                  <a:srgbClr val="002060"/>
                </a:solidFill>
                <a:latin typeface="Arial" charset="0"/>
              </a:rPr>
              <a:t>Son aquellas que tratan de impedir activamente (a través de acciones) todo esfuerzo que realice el enemigo para obtener información, tales como el engaño o la decepción, como también aquellas actividades que pretenden impedir el espionaje, la subversión y el sabotaje, es decir: el contra sabotaje, la contra subversión y contra espionaje. </a:t>
            </a:r>
          </a:p>
        </p:txBody>
      </p:sp>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63"/>
            <a:ext cx="10515600" cy="1325563"/>
          </a:xfrm>
        </p:spPr>
        <p:txBody>
          <a:bodyPr/>
          <a:lstStyle/>
          <a:p>
            <a:pPr algn="ctr"/>
            <a:r>
              <a:rPr lang="es-ES" b="1" dirty="0">
                <a:solidFill>
                  <a:srgbClr val="002060"/>
                </a:solidFill>
              </a:rPr>
              <a:t>MEDIDAS DE CONTRAINTELIGENCIA</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462237" y="3178683"/>
            <a:ext cx="2235646"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MEDIDAS ACTIVAS</a:t>
            </a:r>
            <a:endParaRPr lang="es-CL" sz="2000" b="1" dirty="0">
              <a:solidFill>
                <a:srgbClr val="002060"/>
              </a:solidFill>
            </a:endParaRPr>
          </a:p>
        </p:txBody>
      </p:sp>
      <p:sp>
        <p:nvSpPr>
          <p:cNvPr id="14" name="CuadroTexto 13">
            <a:extLst>
              <a:ext uri="{FF2B5EF4-FFF2-40B4-BE49-F238E27FC236}">
                <a16:creationId xmlns:a16="http://schemas.microsoft.com/office/drawing/2014/main" id="{EAC5C115-24B4-47D6-ACCB-FCA744A29241}"/>
              </a:ext>
            </a:extLst>
          </p:cNvPr>
          <p:cNvSpPr txBox="1"/>
          <p:nvPr/>
        </p:nvSpPr>
        <p:spPr>
          <a:xfrm>
            <a:off x="449420" y="1244543"/>
            <a:ext cx="5452679"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MEDIDAS PASIVAS (OPSEG Y FORCE PROTECTION)</a:t>
            </a:r>
            <a:endParaRPr lang="es-CL" sz="2000" b="1" dirty="0">
              <a:solidFill>
                <a:srgbClr val="002060"/>
              </a:solidFill>
            </a:endParaRPr>
          </a:p>
        </p:txBody>
      </p:sp>
    </p:spTree>
    <p:extLst>
      <p:ext uri="{BB962C8B-B14F-4D97-AF65-F5344CB8AC3E}">
        <p14:creationId xmlns:p14="http://schemas.microsoft.com/office/powerpoint/2010/main" val="1326709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63"/>
            <a:ext cx="10515600" cy="1325563"/>
          </a:xfrm>
        </p:spPr>
        <p:txBody>
          <a:bodyPr/>
          <a:lstStyle/>
          <a:p>
            <a:pPr algn="ctr"/>
            <a:r>
              <a:rPr lang="es-ES" b="1" dirty="0">
                <a:solidFill>
                  <a:srgbClr val="002060"/>
                </a:solidFill>
              </a:rPr>
              <a:t>MEDIDAS DE CONTRAINTELIGENCIA</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6">
            <a:extLst>
              <a:ext uri="{FF2B5EF4-FFF2-40B4-BE49-F238E27FC236}">
                <a16:creationId xmlns:a16="http://schemas.microsoft.com/office/drawing/2014/main" id="{CF152BBA-49E9-4825-B864-1E74B5C85577}"/>
              </a:ext>
            </a:extLst>
          </p:cNvPr>
          <p:cNvSpPr txBox="1">
            <a:spLocks noChangeArrowheads="1"/>
          </p:cNvSpPr>
          <p:nvPr/>
        </p:nvSpPr>
        <p:spPr bwMode="auto">
          <a:xfrm>
            <a:off x="506161" y="2091711"/>
            <a:ext cx="5914072" cy="3631763"/>
          </a:xfrm>
          <a:prstGeom prst="rect">
            <a:avLst/>
          </a:prstGeom>
          <a:noFill/>
          <a:ln w="9525">
            <a:solidFill>
              <a:srgbClr val="002060"/>
            </a:solidFill>
            <a:miter lim="800000"/>
            <a:headEnd/>
            <a:tailEnd/>
          </a:ln>
          <a:effectLst/>
        </p:spPr>
        <p:txBody>
          <a:bodyPr wrap="square">
            <a:spAutoFit/>
          </a:bodyPr>
          <a:lstStyle/>
          <a:p>
            <a:pPr marL="285750" indent="-285750" algn="just">
              <a:spcBef>
                <a:spcPct val="50000"/>
              </a:spcBef>
              <a:buFont typeface="Wingdings" panose="05000000000000000000" pitchFamily="2" charset="2"/>
              <a:buChar char="v"/>
              <a:defRPr/>
            </a:pPr>
            <a:r>
              <a:rPr lang="es-ES" sz="2000" dirty="0">
                <a:solidFill>
                  <a:srgbClr val="002060"/>
                </a:solidFill>
                <a:latin typeface="Arial" charset="0"/>
              </a:rPr>
              <a:t>La disciplina de </a:t>
            </a:r>
            <a:r>
              <a:rPr lang="es-ES" sz="2000" b="1" dirty="0">
                <a:solidFill>
                  <a:srgbClr val="002060"/>
                </a:solidFill>
                <a:latin typeface="Arial" charset="0"/>
              </a:rPr>
              <a:t>seguridad </a:t>
            </a:r>
            <a:r>
              <a:rPr lang="es-ES" sz="2000" dirty="0">
                <a:solidFill>
                  <a:srgbClr val="002060"/>
                </a:solidFill>
                <a:latin typeface="Arial" charset="0"/>
              </a:rPr>
              <a:t>(seguridad de instalaciones, de la información, del personal, de las operaciones, de las comunicaciones, etc.)</a:t>
            </a:r>
          </a:p>
          <a:p>
            <a:pPr marL="285750" indent="-285750" algn="just">
              <a:spcBef>
                <a:spcPct val="50000"/>
              </a:spcBef>
              <a:buFont typeface="Wingdings" panose="05000000000000000000" pitchFamily="2" charset="2"/>
              <a:buChar char="v"/>
              <a:defRPr/>
            </a:pPr>
            <a:r>
              <a:rPr lang="es-ES" sz="2000" dirty="0">
                <a:solidFill>
                  <a:srgbClr val="002060"/>
                </a:solidFill>
                <a:latin typeface="Arial" charset="0"/>
              </a:rPr>
              <a:t>Limitaciones de acceso y de circulación. </a:t>
            </a:r>
          </a:p>
          <a:p>
            <a:pPr marL="285750" indent="-285750" algn="just">
              <a:spcBef>
                <a:spcPct val="50000"/>
              </a:spcBef>
              <a:buFont typeface="Wingdings" panose="05000000000000000000" pitchFamily="2" charset="2"/>
              <a:buChar char="v"/>
              <a:defRPr/>
            </a:pPr>
            <a:r>
              <a:rPr lang="es-ES" sz="2000" dirty="0">
                <a:solidFill>
                  <a:srgbClr val="002060"/>
                </a:solidFill>
                <a:latin typeface="Arial" charset="0"/>
              </a:rPr>
              <a:t>Guardias militares.</a:t>
            </a:r>
          </a:p>
          <a:p>
            <a:pPr marL="285750" indent="-285750" algn="just">
              <a:spcBef>
                <a:spcPct val="50000"/>
              </a:spcBef>
              <a:buFont typeface="Wingdings" panose="05000000000000000000" pitchFamily="2" charset="2"/>
              <a:buChar char="v"/>
              <a:defRPr/>
            </a:pPr>
            <a:r>
              <a:rPr lang="es-ES" sz="2000" dirty="0">
                <a:solidFill>
                  <a:srgbClr val="002060"/>
                </a:solidFill>
                <a:latin typeface="Arial" charset="0"/>
              </a:rPr>
              <a:t>Acciones de censura militar.  </a:t>
            </a:r>
          </a:p>
          <a:p>
            <a:pPr marL="285750" indent="-285750" algn="just">
              <a:spcBef>
                <a:spcPct val="50000"/>
              </a:spcBef>
              <a:buFont typeface="Wingdings" panose="05000000000000000000" pitchFamily="2" charset="2"/>
              <a:buChar char="v"/>
              <a:defRPr/>
            </a:pPr>
            <a:r>
              <a:rPr lang="es-ES" sz="2000" dirty="0">
                <a:solidFill>
                  <a:srgbClr val="002060"/>
                </a:solidFill>
                <a:latin typeface="Arial" charset="0"/>
              </a:rPr>
              <a:t>Sistemas de pases y salvoconductos.</a:t>
            </a:r>
          </a:p>
          <a:p>
            <a:pPr marL="285750" indent="-285750" algn="just">
              <a:spcBef>
                <a:spcPct val="50000"/>
              </a:spcBef>
              <a:buFont typeface="Wingdings" panose="05000000000000000000" pitchFamily="2" charset="2"/>
              <a:buChar char="v"/>
              <a:defRPr/>
            </a:pPr>
            <a:r>
              <a:rPr lang="es-ES" sz="2000" dirty="0">
                <a:solidFill>
                  <a:srgbClr val="002060"/>
                </a:solidFill>
                <a:latin typeface="Arial" charset="0"/>
              </a:rPr>
              <a:t>Técnicas y empleo de santo y seña. </a:t>
            </a:r>
          </a:p>
        </p:txBody>
      </p:sp>
      <p:pic>
        <p:nvPicPr>
          <p:cNvPr id="15" name="Picture 12">
            <a:hlinkClick r:id="rId4"/>
            <a:extLst>
              <a:ext uri="{FF2B5EF4-FFF2-40B4-BE49-F238E27FC236}">
                <a16:creationId xmlns:a16="http://schemas.microsoft.com/office/drawing/2014/main" id="{0F2C0B55-1C94-40D8-B3D5-FCB5702C38F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5074" y="1956576"/>
            <a:ext cx="1625046" cy="162504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6">
            <a:hlinkClick r:id="rId6"/>
            <a:extLst>
              <a:ext uri="{FF2B5EF4-FFF2-40B4-BE49-F238E27FC236}">
                <a16:creationId xmlns:a16="http://schemas.microsoft.com/office/drawing/2014/main" id="{6FEF9785-43F6-4968-95B3-97906A37AF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4912" y="2091711"/>
            <a:ext cx="2459880" cy="1135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8">
            <a:hlinkClick r:id="rId8"/>
            <a:extLst>
              <a:ext uri="{FF2B5EF4-FFF2-40B4-BE49-F238E27FC236}">
                <a16:creationId xmlns:a16="http://schemas.microsoft.com/office/drawing/2014/main" id="{79271E8F-FD7D-4469-BFC8-4E2062B5D82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07566" y="3574871"/>
            <a:ext cx="2294572" cy="17251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0">
            <a:hlinkClick r:id="rId10"/>
            <a:extLst>
              <a:ext uri="{FF2B5EF4-FFF2-40B4-BE49-F238E27FC236}">
                <a16:creationId xmlns:a16="http://schemas.microsoft.com/office/drawing/2014/main" id="{C57EFB55-F818-47DE-8F54-02E901B78E5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55074" y="3925742"/>
            <a:ext cx="1428750" cy="14287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CuadroTexto 19">
            <a:extLst>
              <a:ext uri="{FF2B5EF4-FFF2-40B4-BE49-F238E27FC236}">
                <a16:creationId xmlns:a16="http://schemas.microsoft.com/office/drawing/2014/main" id="{2DE51DE4-E254-4124-8E18-52771E301139}"/>
              </a:ext>
            </a:extLst>
          </p:cNvPr>
          <p:cNvSpPr txBox="1"/>
          <p:nvPr/>
        </p:nvSpPr>
        <p:spPr>
          <a:xfrm>
            <a:off x="449420" y="1244543"/>
            <a:ext cx="5452679"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MEDIDAS PASIVAS (OPSEG Y FORCE PROTECTION)</a:t>
            </a:r>
            <a:endParaRPr lang="es-CL" sz="2000" b="1" dirty="0">
              <a:solidFill>
                <a:srgbClr val="002060"/>
              </a:solidFill>
            </a:endParaRPr>
          </a:p>
        </p:txBody>
      </p:sp>
    </p:spTree>
    <p:extLst>
      <p:ext uri="{BB962C8B-B14F-4D97-AF65-F5344CB8AC3E}">
        <p14:creationId xmlns:p14="http://schemas.microsoft.com/office/powerpoint/2010/main" val="10954741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63"/>
            <a:ext cx="10515600" cy="1325563"/>
          </a:xfrm>
        </p:spPr>
        <p:txBody>
          <a:bodyPr/>
          <a:lstStyle/>
          <a:p>
            <a:pPr algn="ctr"/>
            <a:r>
              <a:rPr lang="es-ES" b="1" dirty="0">
                <a:solidFill>
                  <a:srgbClr val="002060"/>
                </a:solidFill>
              </a:rPr>
              <a:t>MEDIDAS DE CONTRAINTELIGENCIA</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506161" y="1153208"/>
            <a:ext cx="2235646"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MEDIDAS ACTIVAS</a:t>
            </a:r>
            <a:endParaRPr lang="es-CL" sz="2000" b="1" dirty="0">
              <a:solidFill>
                <a:srgbClr val="002060"/>
              </a:solidFill>
            </a:endParaRPr>
          </a:p>
        </p:txBody>
      </p:sp>
      <p:sp>
        <p:nvSpPr>
          <p:cNvPr id="12" name="Text Box 6">
            <a:extLst>
              <a:ext uri="{FF2B5EF4-FFF2-40B4-BE49-F238E27FC236}">
                <a16:creationId xmlns:a16="http://schemas.microsoft.com/office/drawing/2014/main" id="{5F22E5B4-608E-43A9-BCC6-92CC37E30032}"/>
              </a:ext>
            </a:extLst>
          </p:cNvPr>
          <p:cNvSpPr txBox="1">
            <a:spLocks noChangeArrowheads="1"/>
          </p:cNvSpPr>
          <p:nvPr/>
        </p:nvSpPr>
        <p:spPr bwMode="auto">
          <a:xfrm>
            <a:off x="506161" y="1661595"/>
            <a:ext cx="6290879" cy="4190314"/>
          </a:xfrm>
          <a:prstGeom prst="rect">
            <a:avLst/>
          </a:prstGeom>
          <a:solidFill>
            <a:schemeClr val="bg1"/>
          </a:solidFill>
          <a:ln w="9525">
            <a:solidFill>
              <a:srgbClr val="002060"/>
            </a:solidFill>
            <a:miter lim="800000"/>
            <a:headEnd/>
            <a:tailEnd/>
          </a:ln>
          <a:effectLst/>
        </p:spPr>
        <p:txBody>
          <a:bodyPr wrap="square">
            <a:spAutoFit/>
          </a:bodyPr>
          <a:lstStyle/>
          <a:p>
            <a:pPr marL="342900" indent="-342900" algn="just">
              <a:lnSpc>
                <a:spcPct val="150000"/>
              </a:lnSpc>
              <a:buFont typeface="Wingdings" panose="05000000000000000000" pitchFamily="2" charset="2"/>
              <a:buChar char="v"/>
              <a:defRPr/>
            </a:pPr>
            <a:r>
              <a:rPr lang="es-ES" sz="2000" dirty="0">
                <a:solidFill>
                  <a:srgbClr val="002060"/>
                </a:solidFill>
                <a:latin typeface="Arial" charset="0"/>
              </a:rPr>
              <a:t>Mimetismo, camuflaje y encubrimiento.</a:t>
            </a:r>
          </a:p>
          <a:p>
            <a:pPr marL="285750" indent="-285750" algn="just">
              <a:lnSpc>
                <a:spcPct val="150000"/>
              </a:lnSpc>
              <a:buFont typeface="Wingdings" panose="05000000000000000000" pitchFamily="2" charset="2"/>
              <a:buChar char="v"/>
              <a:defRPr/>
            </a:pPr>
            <a:r>
              <a:rPr lang="es-ES" sz="2000" dirty="0">
                <a:solidFill>
                  <a:srgbClr val="002060"/>
                </a:solidFill>
                <a:latin typeface="Arial" charset="0"/>
              </a:rPr>
              <a:t>Reconocimiento o incursiones aéreas y terrestres.</a:t>
            </a:r>
          </a:p>
          <a:p>
            <a:pPr marL="285750" indent="-285750" algn="just">
              <a:lnSpc>
                <a:spcPct val="150000"/>
              </a:lnSpc>
              <a:buFont typeface="Wingdings" panose="05000000000000000000" pitchFamily="2" charset="2"/>
              <a:buChar char="v"/>
              <a:defRPr/>
            </a:pPr>
            <a:r>
              <a:rPr lang="es-ES" sz="2000" dirty="0">
                <a:solidFill>
                  <a:srgbClr val="002060"/>
                </a:solidFill>
                <a:latin typeface="Arial" charset="0"/>
              </a:rPr>
              <a:t>Investigación del personal, con indicio de vulnerabilidad (ingresos, secretos familiares, </a:t>
            </a:r>
            <a:r>
              <a:rPr lang="es-ES" sz="2000" dirty="0" err="1">
                <a:solidFill>
                  <a:srgbClr val="002060"/>
                </a:solidFill>
                <a:latin typeface="Arial" charset="0"/>
              </a:rPr>
              <a:t>etc</a:t>
            </a:r>
            <a:r>
              <a:rPr lang="es-ES" sz="2000" dirty="0">
                <a:solidFill>
                  <a:srgbClr val="002060"/>
                </a:solidFill>
                <a:latin typeface="Arial" charset="0"/>
              </a:rPr>
              <a:t>)</a:t>
            </a:r>
          </a:p>
          <a:p>
            <a:pPr marL="285750" indent="-285750" algn="just">
              <a:lnSpc>
                <a:spcPct val="150000"/>
              </a:lnSpc>
              <a:buFont typeface="Wingdings" panose="05000000000000000000" pitchFamily="2" charset="2"/>
              <a:buChar char="v"/>
              <a:defRPr/>
            </a:pPr>
            <a:r>
              <a:rPr lang="es-ES" sz="2000" dirty="0">
                <a:solidFill>
                  <a:srgbClr val="002060"/>
                </a:solidFill>
                <a:latin typeface="Arial" charset="0"/>
              </a:rPr>
              <a:t>Los movimientos y/o actividades simuladas.</a:t>
            </a:r>
          </a:p>
          <a:p>
            <a:pPr marL="285750" indent="-285750" algn="just">
              <a:lnSpc>
                <a:spcPct val="150000"/>
              </a:lnSpc>
              <a:buFont typeface="Wingdings" panose="05000000000000000000" pitchFamily="2" charset="2"/>
              <a:buChar char="v"/>
              <a:defRPr/>
            </a:pPr>
            <a:r>
              <a:rPr lang="es-ES" sz="2000" dirty="0">
                <a:solidFill>
                  <a:srgbClr val="002060"/>
                </a:solidFill>
                <a:latin typeface="Arial" charset="0"/>
              </a:rPr>
              <a:t>Las posiciones, armamento, antenas simuladas, etc.</a:t>
            </a:r>
          </a:p>
          <a:p>
            <a:pPr marL="285750" indent="-285750" algn="just">
              <a:lnSpc>
                <a:spcPct val="150000"/>
              </a:lnSpc>
              <a:buFont typeface="Wingdings" panose="05000000000000000000" pitchFamily="2" charset="2"/>
              <a:buChar char="v"/>
              <a:defRPr/>
            </a:pPr>
            <a:r>
              <a:rPr lang="es-ES" sz="2000" dirty="0">
                <a:solidFill>
                  <a:srgbClr val="002060"/>
                </a:solidFill>
                <a:latin typeface="Arial" charset="0"/>
              </a:rPr>
              <a:t>Información falsa (INFOPS).</a:t>
            </a:r>
          </a:p>
          <a:p>
            <a:pPr marL="285750" indent="-285750" algn="just">
              <a:lnSpc>
                <a:spcPct val="150000"/>
              </a:lnSpc>
              <a:buFont typeface="Wingdings" panose="05000000000000000000" pitchFamily="2" charset="2"/>
              <a:buChar char="v"/>
              <a:defRPr/>
            </a:pPr>
            <a:r>
              <a:rPr lang="es-ES" sz="2000" dirty="0">
                <a:solidFill>
                  <a:srgbClr val="002060"/>
                </a:solidFill>
                <a:latin typeface="Arial" charset="0"/>
              </a:rPr>
              <a:t>Las demostraciones o fintas.</a:t>
            </a:r>
          </a:p>
        </p:txBody>
      </p:sp>
      <p:pic>
        <p:nvPicPr>
          <p:cNvPr id="4098" name="Picture 2" descr="Chile licita la compra de mallas de mimetismo multiespectral">
            <a:extLst>
              <a:ext uri="{FF2B5EF4-FFF2-40B4-BE49-F238E27FC236}">
                <a16:creationId xmlns:a16="http://schemas.microsoft.com/office/drawing/2014/main" id="{883D64A3-AE76-4D05-9A25-77FE5C03D6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0739" y="1153208"/>
            <a:ext cx="4805100" cy="3203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0" name="Picture 4" descr="Sistemas de decepción o cómo engañar a nuestro atacante">
            <a:extLst>
              <a:ext uri="{FF2B5EF4-FFF2-40B4-BE49-F238E27FC236}">
                <a16:creationId xmlns:a16="http://schemas.microsoft.com/office/drawing/2014/main" id="{985CEEA7-91AA-4EEB-AE4C-E362F702A7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6595" y="3495315"/>
            <a:ext cx="4805100" cy="26596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6613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63"/>
            <a:ext cx="10515600" cy="1325563"/>
          </a:xfrm>
        </p:spPr>
        <p:txBody>
          <a:bodyPr/>
          <a:lstStyle/>
          <a:p>
            <a:pPr algn="ctr"/>
            <a:r>
              <a:rPr lang="es-ES" b="1" dirty="0">
                <a:solidFill>
                  <a:srgbClr val="002060"/>
                </a:solidFill>
              </a:rPr>
              <a:t>AGENCIAS DE CONTRAINTELIGENCIA</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422459" y="1153208"/>
            <a:ext cx="3456240"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EL PERSONAL INSTITUCIONAL</a:t>
            </a:r>
            <a:endParaRPr lang="es-CL" sz="2000" b="1" dirty="0">
              <a:solidFill>
                <a:srgbClr val="002060"/>
              </a:solidFill>
            </a:endParaRPr>
          </a:p>
        </p:txBody>
      </p:sp>
      <p:sp>
        <p:nvSpPr>
          <p:cNvPr id="13" name="1 CuadroTexto">
            <a:extLst>
              <a:ext uri="{FF2B5EF4-FFF2-40B4-BE49-F238E27FC236}">
                <a16:creationId xmlns:a16="http://schemas.microsoft.com/office/drawing/2014/main" id="{8091D2D5-D29D-4CF4-AEFB-AAE165E690C4}"/>
              </a:ext>
            </a:extLst>
          </p:cNvPr>
          <p:cNvSpPr txBox="1">
            <a:spLocks noChangeArrowheads="1"/>
          </p:cNvSpPr>
          <p:nvPr/>
        </p:nvSpPr>
        <p:spPr bwMode="auto">
          <a:xfrm>
            <a:off x="428624" y="1757028"/>
            <a:ext cx="11153891" cy="3477875"/>
          </a:xfrm>
          <a:prstGeom prst="rect">
            <a:avLst/>
          </a:prstGeom>
          <a:solidFill>
            <a:schemeClr val="bg1"/>
          </a:solidFill>
          <a:ln w="9525">
            <a:solidFill>
              <a:srgbClr val="002060"/>
            </a:solidFill>
            <a:miter lim="800000"/>
            <a:headEnd/>
            <a:tailEnd/>
          </a:ln>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342900" indent="-342900" algn="just" eaLnBrk="1" hangingPunct="1">
              <a:buFont typeface="Wingdings" panose="05000000000000000000" pitchFamily="2" charset="2"/>
              <a:buChar char="v"/>
              <a:defRPr/>
            </a:pPr>
            <a:r>
              <a:rPr lang="es-ES" sz="2000" dirty="0">
                <a:solidFill>
                  <a:srgbClr val="002060"/>
                </a:solidFill>
              </a:rPr>
              <a:t>Todo miembro de la institución debiera ser una agencia de contrainteligencia, aplicando certeramente las medidas pasivas y activas.</a:t>
            </a:r>
          </a:p>
          <a:p>
            <a:pPr marL="342900" indent="-342900" algn="just" eaLnBrk="1" hangingPunct="1">
              <a:buFont typeface="Wingdings" panose="05000000000000000000" pitchFamily="2" charset="2"/>
              <a:buChar char="v"/>
              <a:defRPr/>
            </a:pPr>
            <a:endParaRPr lang="es-ES" sz="2000" dirty="0">
              <a:solidFill>
                <a:srgbClr val="002060"/>
              </a:solidFill>
            </a:endParaRPr>
          </a:p>
          <a:p>
            <a:pPr marL="342900" indent="-342900" algn="just" eaLnBrk="1" hangingPunct="1">
              <a:buFont typeface="Wingdings" panose="05000000000000000000" pitchFamily="2" charset="2"/>
              <a:buChar char="v"/>
              <a:defRPr/>
            </a:pPr>
            <a:r>
              <a:rPr lang="es-ES" sz="2000" dirty="0">
                <a:solidFill>
                  <a:srgbClr val="002060"/>
                </a:solidFill>
              </a:rPr>
              <a:t>Dada la naturaleza del ser humano. El ser humano tiende a hablar más de lo que corresponde, en muchas ocasiones es descuidado con sus obligaciones o irresponsable en el cumplimiento de sus tareas. </a:t>
            </a:r>
          </a:p>
          <a:p>
            <a:pPr marL="342900" indent="-342900" algn="just" eaLnBrk="1" hangingPunct="1">
              <a:buFont typeface="Wingdings" panose="05000000000000000000" pitchFamily="2" charset="2"/>
              <a:buChar char="v"/>
              <a:defRPr/>
            </a:pPr>
            <a:endParaRPr lang="es-ES" sz="2000" dirty="0">
              <a:solidFill>
                <a:srgbClr val="002060"/>
              </a:solidFill>
            </a:endParaRPr>
          </a:p>
          <a:p>
            <a:pPr marL="342900" indent="-342900" algn="just" eaLnBrk="1" hangingPunct="1">
              <a:buFont typeface="Wingdings" panose="05000000000000000000" pitchFamily="2" charset="2"/>
              <a:buChar char="v"/>
              <a:defRPr/>
            </a:pPr>
            <a:r>
              <a:rPr lang="es-ES" sz="2000" dirty="0">
                <a:solidFill>
                  <a:srgbClr val="002060"/>
                </a:solidFill>
              </a:rPr>
              <a:t>Existen personas altamente vulnerables a caer en las técnicas de la inteligencia enemiga (problemas económicos, secretos personales, codiciosos, etc.)</a:t>
            </a:r>
          </a:p>
          <a:p>
            <a:pPr marL="342900" indent="-342900" algn="just" eaLnBrk="1" hangingPunct="1">
              <a:buFont typeface="Wingdings" panose="05000000000000000000" pitchFamily="2" charset="2"/>
              <a:buChar char="v"/>
              <a:defRPr/>
            </a:pPr>
            <a:endParaRPr lang="es-ES" sz="2000" dirty="0">
              <a:solidFill>
                <a:srgbClr val="002060"/>
              </a:solidFill>
            </a:endParaRPr>
          </a:p>
          <a:p>
            <a:pPr marL="342900" indent="-342900" algn="just" eaLnBrk="1" hangingPunct="1">
              <a:buFont typeface="Wingdings" panose="05000000000000000000" pitchFamily="2" charset="2"/>
              <a:buChar char="v"/>
              <a:defRPr/>
            </a:pPr>
            <a:r>
              <a:rPr lang="es-ES" sz="2000" dirty="0">
                <a:solidFill>
                  <a:srgbClr val="002060"/>
                </a:solidFill>
              </a:rPr>
              <a:t>En la situación de POW, el soldado es una fuente de inteligencia para el enemigo.</a:t>
            </a:r>
          </a:p>
        </p:txBody>
      </p:sp>
      <p:sp>
        <p:nvSpPr>
          <p:cNvPr id="14" name="CuadroTexto 13">
            <a:extLst>
              <a:ext uri="{FF2B5EF4-FFF2-40B4-BE49-F238E27FC236}">
                <a16:creationId xmlns:a16="http://schemas.microsoft.com/office/drawing/2014/main" id="{8AA36089-8B0B-4176-86EE-EE9A42D0B5F4}"/>
              </a:ext>
            </a:extLst>
          </p:cNvPr>
          <p:cNvSpPr txBox="1"/>
          <p:nvPr/>
        </p:nvSpPr>
        <p:spPr>
          <a:xfrm>
            <a:off x="422459" y="5436454"/>
            <a:ext cx="2610301"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NECESIDAD DEL SABER </a:t>
            </a:r>
            <a:endParaRPr lang="es-CL" sz="2000" b="1" dirty="0">
              <a:solidFill>
                <a:srgbClr val="FFFF00"/>
              </a:solidFill>
            </a:endParaRPr>
          </a:p>
        </p:txBody>
      </p:sp>
      <p:sp>
        <p:nvSpPr>
          <p:cNvPr id="15" name="CuadroTexto 14">
            <a:extLst>
              <a:ext uri="{FF2B5EF4-FFF2-40B4-BE49-F238E27FC236}">
                <a16:creationId xmlns:a16="http://schemas.microsoft.com/office/drawing/2014/main" id="{617712F7-B21D-4273-9E35-1B062255B719}"/>
              </a:ext>
            </a:extLst>
          </p:cNvPr>
          <p:cNvSpPr txBox="1"/>
          <p:nvPr/>
        </p:nvSpPr>
        <p:spPr>
          <a:xfrm>
            <a:off x="3395269" y="5432228"/>
            <a:ext cx="3767532"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TÉC. DE INTERROG. (RESISTENCIA) </a:t>
            </a:r>
            <a:endParaRPr lang="es-CL" sz="2000" b="1" dirty="0">
              <a:solidFill>
                <a:srgbClr val="FFFF00"/>
              </a:solidFill>
            </a:endParaRPr>
          </a:p>
        </p:txBody>
      </p:sp>
      <p:sp>
        <p:nvSpPr>
          <p:cNvPr id="16" name="CuadroTexto 15">
            <a:extLst>
              <a:ext uri="{FF2B5EF4-FFF2-40B4-BE49-F238E27FC236}">
                <a16:creationId xmlns:a16="http://schemas.microsoft.com/office/drawing/2014/main" id="{57C11728-0426-4889-A8BB-994C13DAA240}"/>
              </a:ext>
            </a:extLst>
          </p:cNvPr>
          <p:cNvSpPr txBox="1"/>
          <p:nvPr/>
        </p:nvSpPr>
        <p:spPr>
          <a:xfrm>
            <a:off x="7525310" y="5436454"/>
            <a:ext cx="1452061"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DISCIPLINA </a:t>
            </a:r>
            <a:endParaRPr lang="es-CL" sz="2000" b="1" dirty="0">
              <a:solidFill>
                <a:srgbClr val="FFFF00"/>
              </a:solidFill>
            </a:endParaRPr>
          </a:p>
        </p:txBody>
      </p:sp>
      <p:sp>
        <p:nvSpPr>
          <p:cNvPr id="18" name="CuadroTexto 17">
            <a:extLst>
              <a:ext uri="{FF2B5EF4-FFF2-40B4-BE49-F238E27FC236}">
                <a16:creationId xmlns:a16="http://schemas.microsoft.com/office/drawing/2014/main" id="{1E80265E-3C90-4B0F-8AC4-D659A7DB0496}"/>
              </a:ext>
            </a:extLst>
          </p:cNvPr>
          <p:cNvSpPr txBox="1"/>
          <p:nvPr/>
        </p:nvSpPr>
        <p:spPr>
          <a:xfrm>
            <a:off x="9339880" y="5409074"/>
            <a:ext cx="2242635"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CONTROL INTERNO </a:t>
            </a:r>
            <a:endParaRPr lang="es-CL" sz="2000" b="1" dirty="0">
              <a:solidFill>
                <a:srgbClr val="FFFF00"/>
              </a:solidFill>
            </a:endParaRPr>
          </a:p>
        </p:txBody>
      </p:sp>
    </p:spTree>
    <p:extLst>
      <p:ext uri="{BB962C8B-B14F-4D97-AF65-F5344CB8AC3E}">
        <p14:creationId xmlns:p14="http://schemas.microsoft.com/office/powerpoint/2010/main" val="3394747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63"/>
            <a:ext cx="10515600" cy="1325563"/>
          </a:xfrm>
        </p:spPr>
        <p:txBody>
          <a:bodyPr/>
          <a:lstStyle/>
          <a:p>
            <a:pPr algn="ctr"/>
            <a:r>
              <a:rPr lang="es-ES" b="1" dirty="0">
                <a:solidFill>
                  <a:srgbClr val="002060"/>
                </a:solidFill>
              </a:rPr>
              <a:t>AGENCIAS DE CONTRAINTELIGENCIA</a:t>
            </a: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A11B7150-C59F-451E-99E5-49A55EE95E63}"/>
              </a:ext>
            </a:extLst>
          </p:cNvPr>
          <p:cNvSpPr txBox="1"/>
          <p:nvPr/>
        </p:nvSpPr>
        <p:spPr>
          <a:xfrm>
            <a:off x="422458" y="1212057"/>
            <a:ext cx="6740343" cy="400110"/>
          </a:xfrm>
          <a:prstGeom prst="rect">
            <a:avLst/>
          </a:prstGeom>
          <a:solidFill>
            <a:srgbClr val="FFFF00"/>
          </a:solidFill>
          <a:ln>
            <a:solidFill>
              <a:srgbClr val="002060"/>
            </a:solidFill>
          </a:ln>
        </p:spPr>
        <p:txBody>
          <a:bodyPr wrap="square" rtlCol="0">
            <a:spAutoFit/>
          </a:bodyPr>
          <a:lstStyle/>
          <a:p>
            <a:r>
              <a:rPr lang="es-ES" altLang="es-CL" sz="2000" b="1" dirty="0">
                <a:solidFill>
                  <a:srgbClr val="002060"/>
                </a:solidFill>
              </a:rPr>
              <a:t>UNIDADES, REPARTICIONES Y ORGANIZACIONES OPERATIVAS</a:t>
            </a:r>
            <a:endParaRPr lang="es-CL" sz="2000" b="1" dirty="0">
              <a:solidFill>
                <a:srgbClr val="002060"/>
              </a:solidFill>
            </a:endParaRPr>
          </a:p>
        </p:txBody>
      </p:sp>
      <p:sp>
        <p:nvSpPr>
          <p:cNvPr id="14" name="CuadroTexto 13">
            <a:extLst>
              <a:ext uri="{FF2B5EF4-FFF2-40B4-BE49-F238E27FC236}">
                <a16:creationId xmlns:a16="http://schemas.microsoft.com/office/drawing/2014/main" id="{8AA36089-8B0B-4176-86EE-EE9A42D0B5F4}"/>
              </a:ext>
            </a:extLst>
          </p:cNvPr>
          <p:cNvSpPr txBox="1"/>
          <p:nvPr/>
        </p:nvSpPr>
        <p:spPr>
          <a:xfrm>
            <a:off x="422459" y="4041425"/>
            <a:ext cx="2972810"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SEGURIDAD PERIMETRAL </a:t>
            </a:r>
            <a:endParaRPr lang="es-CL" sz="2000" b="1" dirty="0">
              <a:solidFill>
                <a:srgbClr val="FFFF00"/>
              </a:solidFill>
            </a:endParaRPr>
          </a:p>
        </p:txBody>
      </p:sp>
      <p:sp>
        <p:nvSpPr>
          <p:cNvPr id="15" name="CuadroTexto 14">
            <a:extLst>
              <a:ext uri="{FF2B5EF4-FFF2-40B4-BE49-F238E27FC236}">
                <a16:creationId xmlns:a16="http://schemas.microsoft.com/office/drawing/2014/main" id="{617712F7-B21D-4273-9E35-1B062255B719}"/>
              </a:ext>
            </a:extLst>
          </p:cNvPr>
          <p:cNvSpPr txBox="1"/>
          <p:nvPr/>
        </p:nvSpPr>
        <p:spPr>
          <a:xfrm>
            <a:off x="3665834" y="4037199"/>
            <a:ext cx="2242635"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GUARDIA MILITAR  </a:t>
            </a:r>
            <a:endParaRPr lang="es-CL" sz="2000" b="1" dirty="0">
              <a:solidFill>
                <a:srgbClr val="FFFF00"/>
              </a:solidFill>
            </a:endParaRPr>
          </a:p>
        </p:txBody>
      </p:sp>
      <p:sp>
        <p:nvSpPr>
          <p:cNvPr id="16" name="CuadroTexto 15">
            <a:extLst>
              <a:ext uri="{FF2B5EF4-FFF2-40B4-BE49-F238E27FC236}">
                <a16:creationId xmlns:a16="http://schemas.microsoft.com/office/drawing/2014/main" id="{57C11728-0426-4889-A8BB-994C13DAA240}"/>
              </a:ext>
            </a:extLst>
          </p:cNvPr>
          <p:cNvSpPr txBox="1"/>
          <p:nvPr/>
        </p:nvSpPr>
        <p:spPr>
          <a:xfrm>
            <a:off x="6283533" y="4023933"/>
            <a:ext cx="2052582"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PROCED. DE SEG. </a:t>
            </a:r>
            <a:endParaRPr lang="es-CL" sz="2000" b="1" dirty="0">
              <a:solidFill>
                <a:srgbClr val="FFFF00"/>
              </a:solidFill>
            </a:endParaRPr>
          </a:p>
        </p:txBody>
      </p:sp>
      <p:sp>
        <p:nvSpPr>
          <p:cNvPr id="18" name="CuadroTexto 17">
            <a:extLst>
              <a:ext uri="{FF2B5EF4-FFF2-40B4-BE49-F238E27FC236}">
                <a16:creationId xmlns:a16="http://schemas.microsoft.com/office/drawing/2014/main" id="{1E80265E-3C90-4B0F-8AC4-D659A7DB0496}"/>
              </a:ext>
            </a:extLst>
          </p:cNvPr>
          <p:cNvSpPr txBox="1"/>
          <p:nvPr/>
        </p:nvSpPr>
        <p:spPr>
          <a:xfrm>
            <a:off x="8796733" y="4014045"/>
            <a:ext cx="2505405" cy="400110"/>
          </a:xfrm>
          <a:prstGeom prst="rect">
            <a:avLst/>
          </a:prstGeom>
          <a:solidFill>
            <a:srgbClr val="002060"/>
          </a:solidFill>
          <a:ln>
            <a:solidFill>
              <a:srgbClr val="002060"/>
            </a:solidFill>
          </a:ln>
        </p:spPr>
        <p:txBody>
          <a:bodyPr wrap="square" rtlCol="0">
            <a:spAutoFit/>
          </a:bodyPr>
          <a:lstStyle/>
          <a:p>
            <a:r>
              <a:rPr lang="es-ES" sz="2000" b="1" dirty="0">
                <a:solidFill>
                  <a:srgbClr val="FFFF00"/>
                </a:solidFill>
              </a:rPr>
              <a:t>ACCESO AL ASECRETO </a:t>
            </a:r>
            <a:endParaRPr lang="es-CL" sz="2000" b="1" dirty="0">
              <a:solidFill>
                <a:srgbClr val="FFFF00"/>
              </a:solidFill>
            </a:endParaRPr>
          </a:p>
        </p:txBody>
      </p:sp>
      <p:sp>
        <p:nvSpPr>
          <p:cNvPr id="19" name="1 CuadroTexto">
            <a:extLst>
              <a:ext uri="{FF2B5EF4-FFF2-40B4-BE49-F238E27FC236}">
                <a16:creationId xmlns:a16="http://schemas.microsoft.com/office/drawing/2014/main" id="{F62CFCEC-E223-4BBF-A74F-E841C60999B0}"/>
              </a:ext>
            </a:extLst>
          </p:cNvPr>
          <p:cNvSpPr txBox="1">
            <a:spLocks noChangeArrowheads="1"/>
          </p:cNvSpPr>
          <p:nvPr/>
        </p:nvSpPr>
        <p:spPr bwMode="auto">
          <a:xfrm>
            <a:off x="428625" y="1983835"/>
            <a:ext cx="6200775" cy="1631216"/>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altLang="es-CL" sz="2000" dirty="0">
                <a:solidFill>
                  <a:srgbClr val="002060"/>
                </a:solidFill>
              </a:rPr>
              <a:t>Todas aquellas son agencias de contrainteligencia, para negarle al enemigo el conocimiento de sus actividades, ubicación y despliegue, así como para oponerse a cualquier actividad hostil que puedan ejecutar en contra de si misma. </a:t>
            </a:r>
          </a:p>
        </p:txBody>
      </p:sp>
      <p:pic>
        <p:nvPicPr>
          <p:cNvPr id="20" name="Picture 7">
            <a:hlinkClick r:id="rId4"/>
            <a:extLst>
              <a:ext uri="{FF2B5EF4-FFF2-40B4-BE49-F238E27FC236}">
                <a16:creationId xmlns:a16="http://schemas.microsoft.com/office/drawing/2014/main" id="{390C2A3F-3501-4BE9-9DCF-54A94DE8C9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1328" y="1212057"/>
            <a:ext cx="3318513" cy="24402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CuadroTexto 20">
            <a:extLst>
              <a:ext uri="{FF2B5EF4-FFF2-40B4-BE49-F238E27FC236}">
                <a16:creationId xmlns:a16="http://schemas.microsoft.com/office/drawing/2014/main" id="{BEB9B23A-0864-49A9-81C7-D7A40B5DFDBF}"/>
              </a:ext>
            </a:extLst>
          </p:cNvPr>
          <p:cNvSpPr txBox="1"/>
          <p:nvPr/>
        </p:nvSpPr>
        <p:spPr>
          <a:xfrm>
            <a:off x="428626" y="4783258"/>
            <a:ext cx="3524702"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DEPARTAMENTO 4 DE DIRINTA</a:t>
            </a:r>
            <a:endParaRPr lang="es-CL" sz="2000" b="1" dirty="0">
              <a:solidFill>
                <a:srgbClr val="002060"/>
              </a:solidFill>
            </a:endParaRPr>
          </a:p>
        </p:txBody>
      </p:sp>
      <p:sp>
        <p:nvSpPr>
          <p:cNvPr id="22" name="CuadroTexto 21">
            <a:extLst>
              <a:ext uri="{FF2B5EF4-FFF2-40B4-BE49-F238E27FC236}">
                <a16:creationId xmlns:a16="http://schemas.microsoft.com/office/drawing/2014/main" id="{B00C962C-7D47-4BC8-88FA-566FC83E808D}"/>
              </a:ext>
            </a:extLst>
          </p:cNvPr>
          <p:cNvSpPr txBox="1"/>
          <p:nvPr/>
        </p:nvSpPr>
        <p:spPr>
          <a:xfrm>
            <a:off x="428625" y="5406865"/>
            <a:ext cx="5673541" cy="400110"/>
          </a:xfrm>
          <a:prstGeom prst="rect">
            <a:avLst/>
          </a:prstGeom>
          <a:solidFill>
            <a:srgbClr val="FFFF00"/>
          </a:solidFill>
          <a:ln>
            <a:solidFill>
              <a:srgbClr val="002060"/>
            </a:solidFill>
          </a:ln>
        </p:spPr>
        <p:txBody>
          <a:bodyPr wrap="square" rtlCol="0">
            <a:spAutoFit/>
          </a:bodyPr>
          <a:lstStyle/>
          <a:p>
            <a:r>
              <a:rPr lang="es-ES" sz="2000" b="1" dirty="0">
                <a:solidFill>
                  <a:srgbClr val="002060"/>
                </a:solidFill>
              </a:rPr>
              <a:t>A2, G2, S2 A TRAVÉS DEL OFICIAL DE INTELIGENCIA</a:t>
            </a:r>
            <a:endParaRPr lang="es-CL" sz="2000" b="1" dirty="0">
              <a:solidFill>
                <a:srgbClr val="002060"/>
              </a:solidFill>
            </a:endParaRPr>
          </a:p>
        </p:txBody>
      </p:sp>
    </p:spTree>
    <p:extLst>
      <p:ext uri="{BB962C8B-B14F-4D97-AF65-F5344CB8AC3E}">
        <p14:creationId xmlns:p14="http://schemas.microsoft.com/office/powerpoint/2010/main" val="2538727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22" name="1 CuadroTexto">
            <a:extLst>
              <a:ext uri="{FF2B5EF4-FFF2-40B4-BE49-F238E27FC236}">
                <a16:creationId xmlns:a16="http://schemas.microsoft.com/office/drawing/2014/main" id="{C083AC0B-CE08-4796-9F33-8C31131E5214}"/>
              </a:ext>
            </a:extLst>
          </p:cNvPr>
          <p:cNvSpPr txBox="1"/>
          <p:nvPr/>
        </p:nvSpPr>
        <p:spPr>
          <a:xfrm>
            <a:off x="506160" y="1933155"/>
            <a:ext cx="11076356" cy="3724096"/>
          </a:xfrm>
          <a:prstGeom prst="rect">
            <a:avLst/>
          </a:prstGeom>
          <a:noFill/>
          <a:ln>
            <a:solidFill>
              <a:srgbClr val="002060"/>
            </a:solidFill>
          </a:ln>
        </p:spPr>
        <p:txBody>
          <a:bodyPr wrap="square">
            <a:spAutoFit/>
          </a:bodyPr>
          <a:lstStyle/>
          <a:p>
            <a:pPr algn="just">
              <a:defRPr/>
            </a:pPr>
            <a:endParaRPr lang="es-ES" dirty="0">
              <a:solidFill>
                <a:srgbClr val="002060"/>
              </a:solidFill>
              <a:latin typeface="Arial" charset="0"/>
            </a:endParaRPr>
          </a:p>
          <a:p>
            <a:pPr marL="342900" indent="-342900" algn="just">
              <a:buFont typeface="+mj-lt"/>
              <a:buAutoNum type="arabicPeriod"/>
              <a:defRPr/>
            </a:pPr>
            <a:r>
              <a:rPr lang="es-ES" sz="2000" b="1" dirty="0">
                <a:solidFill>
                  <a:srgbClr val="002060"/>
                </a:solidFill>
                <a:latin typeface="Arial" charset="0"/>
              </a:rPr>
              <a:t>SO de Contrainteligencia. </a:t>
            </a:r>
          </a:p>
          <a:p>
            <a:pPr algn="just">
              <a:defRPr/>
            </a:pPr>
            <a:endParaRPr lang="es-ES" sz="2000" dirty="0">
              <a:solidFill>
                <a:srgbClr val="002060"/>
              </a:solidFill>
              <a:latin typeface="Arial" charset="0"/>
            </a:endParaRPr>
          </a:p>
          <a:p>
            <a:pPr marL="354013" algn="just">
              <a:defRPr/>
            </a:pPr>
            <a:r>
              <a:rPr lang="es-ES" sz="2000" dirty="0">
                <a:solidFill>
                  <a:srgbClr val="002060"/>
                </a:solidFill>
                <a:latin typeface="Arial" charset="0"/>
              </a:rPr>
              <a:t>A nivel de Unidad de Combate, dentro de la Sección "S-2" existe un pequeño equipo de contrainteligencia, de características variables de acuerdo a la misión, que tiene por tarea vigilar y probar nuestra seguridad, ejercer la censura telefónica, digital y permisos de acceso. Sugerir nuevas necesidades de seguridad y controlar la ejecución del plan de contrainteligencia, emitido por el Oficial S-2. </a:t>
            </a:r>
          </a:p>
          <a:p>
            <a:pPr marL="354013" algn="just">
              <a:defRPr/>
            </a:pPr>
            <a:endParaRPr lang="es-ES" sz="2000" dirty="0">
              <a:solidFill>
                <a:srgbClr val="002060"/>
              </a:solidFill>
              <a:latin typeface="Arial" charset="0"/>
            </a:endParaRPr>
          </a:p>
          <a:p>
            <a:pPr marL="354013" algn="just">
              <a:defRPr/>
            </a:pPr>
            <a:r>
              <a:rPr lang="es-ES" sz="2000" dirty="0">
                <a:solidFill>
                  <a:srgbClr val="002060"/>
                </a:solidFill>
                <a:latin typeface="Arial" charset="0"/>
              </a:rPr>
              <a:t>En guerra coordinar con las agencias de Inteligencia Institucional el control de civiles refugiados y prisioneros de guerra.</a:t>
            </a:r>
          </a:p>
          <a:p>
            <a:pPr algn="just">
              <a:defRPr/>
            </a:pPr>
            <a:endParaRPr lang="es-ES" dirty="0">
              <a:solidFill>
                <a:schemeClr val="accent2"/>
              </a:solidFill>
              <a:latin typeface="Arial" charset="0"/>
            </a:endParaRPr>
          </a:p>
        </p:txBody>
      </p:sp>
      <p:sp>
        <p:nvSpPr>
          <p:cNvPr id="12" name="CuadroTexto 11">
            <a:extLst>
              <a:ext uri="{FF2B5EF4-FFF2-40B4-BE49-F238E27FC236}">
                <a16:creationId xmlns:a16="http://schemas.microsoft.com/office/drawing/2014/main" id="{95F0BEC8-46B6-4538-96B8-645FF19F815A}"/>
              </a:ext>
            </a:extLst>
          </p:cNvPr>
          <p:cNvSpPr txBox="1"/>
          <p:nvPr/>
        </p:nvSpPr>
        <p:spPr>
          <a:xfrm>
            <a:off x="506160" y="1276699"/>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Tree>
    <p:extLst>
      <p:ext uri="{BB962C8B-B14F-4D97-AF65-F5344CB8AC3E}">
        <p14:creationId xmlns:p14="http://schemas.microsoft.com/office/powerpoint/2010/main" val="2975379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3" name="2 CuadroTexto">
            <a:extLst>
              <a:ext uri="{FF2B5EF4-FFF2-40B4-BE49-F238E27FC236}">
                <a16:creationId xmlns:a16="http://schemas.microsoft.com/office/drawing/2014/main" id="{0C9C5086-E039-4258-B63C-0CC08CA24772}"/>
              </a:ext>
            </a:extLst>
          </p:cNvPr>
          <p:cNvSpPr txBox="1"/>
          <p:nvPr/>
        </p:nvSpPr>
        <p:spPr>
          <a:xfrm>
            <a:off x="506160" y="1242794"/>
            <a:ext cx="11076355" cy="4893647"/>
          </a:xfrm>
          <a:prstGeom prst="rect">
            <a:avLst/>
          </a:prstGeom>
          <a:noFill/>
          <a:ln>
            <a:solidFill>
              <a:srgbClr val="002060"/>
            </a:solidFill>
          </a:ln>
        </p:spPr>
        <p:txBody>
          <a:bodyPr wrap="square">
            <a:spAutoFit/>
          </a:bodyPr>
          <a:lstStyle/>
          <a:p>
            <a:pPr algn="just">
              <a:defRPr/>
            </a:pPr>
            <a:endParaRPr lang="es-ES" dirty="0">
              <a:solidFill>
                <a:srgbClr val="002060"/>
              </a:solidFill>
              <a:latin typeface="Arial" charset="0"/>
            </a:endParaRPr>
          </a:p>
          <a:p>
            <a:pPr marL="342900" indent="-342900" algn="just">
              <a:buFont typeface="+mj-lt"/>
              <a:buAutoNum type="arabicPeriod" startAt="2"/>
              <a:defRPr/>
            </a:pPr>
            <a:r>
              <a:rPr lang="es-ES" sz="2000" b="1" dirty="0">
                <a:solidFill>
                  <a:srgbClr val="002060"/>
                </a:solidFill>
                <a:latin typeface="Arial" charset="0"/>
              </a:rPr>
              <a:t>DISCIPLINA DE SECRETO</a:t>
            </a:r>
            <a:r>
              <a:rPr lang="es-ES" sz="2000" dirty="0">
                <a:solidFill>
                  <a:srgbClr val="002060"/>
                </a:solidFill>
                <a:latin typeface="Arial" charset="0"/>
              </a:rPr>
              <a:t>. Herramienta a funcionar en base a tres principios: </a:t>
            </a:r>
          </a:p>
          <a:p>
            <a:pPr marL="342900" indent="-342900" algn="just">
              <a:buFont typeface="+mj-lt"/>
              <a:buAutoNum type="arabicPeriod" startAt="2"/>
              <a:defRPr/>
            </a:pPr>
            <a:endParaRPr lang="es-ES" sz="2000" dirty="0">
              <a:solidFill>
                <a:srgbClr val="002060"/>
              </a:solidFill>
              <a:latin typeface="Arial" charset="0"/>
            </a:endParaRPr>
          </a:p>
          <a:p>
            <a:pPr marL="722313" indent="-368300" algn="just">
              <a:buFont typeface="+mj-lt"/>
              <a:buAutoNum type="alphaLcPeriod"/>
              <a:defRPr/>
            </a:pPr>
            <a:r>
              <a:rPr lang="es-ES" sz="2000" b="1" dirty="0">
                <a:solidFill>
                  <a:srgbClr val="002060"/>
                </a:solidFill>
                <a:latin typeface="Arial" charset="0"/>
              </a:rPr>
              <a:t>NECESIDAD DEL SABER</a:t>
            </a:r>
            <a:r>
              <a:rPr lang="es-ES" sz="2000" dirty="0">
                <a:solidFill>
                  <a:srgbClr val="002060"/>
                </a:solidFill>
                <a:latin typeface="Arial" charset="0"/>
              </a:rPr>
              <a:t>. </a:t>
            </a:r>
          </a:p>
          <a:p>
            <a:pPr marL="722313" indent="-368300" algn="just">
              <a:buFont typeface="+mj-lt"/>
              <a:buAutoNum type="alphaLcPeriod"/>
              <a:defRPr/>
            </a:pPr>
            <a:endParaRPr lang="es-ES" sz="2000" dirty="0">
              <a:solidFill>
                <a:srgbClr val="002060"/>
              </a:solidFill>
              <a:latin typeface="Arial" charset="0"/>
            </a:endParaRPr>
          </a:p>
          <a:p>
            <a:pPr marL="1065213" indent="-342900" algn="just">
              <a:buFont typeface="Wingdings" panose="05000000000000000000" pitchFamily="2" charset="2"/>
              <a:buChar char="Ø"/>
              <a:defRPr/>
            </a:pPr>
            <a:r>
              <a:rPr lang="es-ES" sz="2000" dirty="0">
                <a:solidFill>
                  <a:srgbClr val="002060"/>
                </a:solidFill>
                <a:latin typeface="Arial" charset="0"/>
              </a:rPr>
              <a:t>Ninguna persona tiene derecho a conocer, requerir o recibir información clasificada por virtud única de su grado, categoría o cargo.</a:t>
            </a:r>
          </a:p>
          <a:p>
            <a:pPr marL="1065213" indent="-342900" algn="just">
              <a:buFont typeface="Wingdings" panose="05000000000000000000" pitchFamily="2" charset="2"/>
              <a:buChar char="Ø"/>
              <a:defRPr/>
            </a:pPr>
            <a:r>
              <a:rPr lang="es-ES" sz="2000" dirty="0">
                <a:solidFill>
                  <a:srgbClr val="002060"/>
                </a:solidFill>
                <a:latin typeface="Arial" charset="0"/>
              </a:rPr>
              <a:t>Se le debe haber otorgado el grado de acceso correspondiente a las informaciones que necesite manejar para cumplir sus funciones y tareas. </a:t>
            </a:r>
          </a:p>
          <a:p>
            <a:pPr marL="722313" algn="just">
              <a:defRPr/>
            </a:pPr>
            <a:endParaRPr lang="es-ES" sz="2000" dirty="0">
              <a:solidFill>
                <a:srgbClr val="002060"/>
              </a:solidFill>
              <a:latin typeface="Arial" charset="0"/>
            </a:endParaRPr>
          </a:p>
          <a:p>
            <a:pPr marL="722313" algn="just">
              <a:defRPr/>
            </a:pPr>
            <a:r>
              <a:rPr lang="es-ES" sz="2000" b="1" dirty="0">
                <a:solidFill>
                  <a:srgbClr val="002060"/>
                </a:solidFill>
                <a:latin typeface="Arial" charset="0"/>
              </a:rPr>
              <a:t>Discreción</a:t>
            </a:r>
            <a:r>
              <a:rPr lang="es-ES" sz="2000" dirty="0">
                <a:solidFill>
                  <a:srgbClr val="002060"/>
                </a:solidFill>
                <a:latin typeface="Arial" charset="0"/>
              </a:rPr>
              <a:t>: es importante entender que el enemigo y sus agentes están mucho más cerca de lo que uno se imagina. No se debe discutir temas delicados en las audiencias que no se encuentran autorizadas. </a:t>
            </a:r>
          </a:p>
          <a:p>
            <a:pPr marL="722313" algn="just">
              <a:defRPr/>
            </a:pPr>
            <a:endParaRPr lang="es-ES" dirty="0">
              <a:solidFill>
                <a:srgbClr val="002060"/>
              </a:solidFill>
              <a:latin typeface="Arial" charset="0"/>
            </a:endParaRPr>
          </a:p>
          <a:p>
            <a:pPr marL="2093913" lvl="3" algn="just">
              <a:defRPr/>
            </a:pPr>
            <a:r>
              <a:rPr lang="es-ES" i="1" dirty="0">
                <a:solidFill>
                  <a:srgbClr val="FF0000"/>
                </a:solidFill>
                <a:latin typeface="Arial" charset="0"/>
              </a:rPr>
              <a:t>Cuide su interés por enterarse de materias clasificadas, que no le atañen directamente, no sea curioso; mientras menos sepa más discreto será. </a:t>
            </a:r>
          </a:p>
        </p:txBody>
      </p:sp>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Tree>
    <p:extLst>
      <p:ext uri="{BB962C8B-B14F-4D97-AF65-F5344CB8AC3E}">
        <p14:creationId xmlns:p14="http://schemas.microsoft.com/office/powerpoint/2010/main" val="1492457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1" name="3 CuadroTexto">
            <a:extLst>
              <a:ext uri="{FF2B5EF4-FFF2-40B4-BE49-F238E27FC236}">
                <a16:creationId xmlns:a16="http://schemas.microsoft.com/office/drawing/2014/main" id="{19FE3912-F4A9-425F-B163-3DE2F233D9FD}"/>
              </a:ext>
            </a:extLst>
          </p:cNvPr>
          <p:cNvSpPr txBox="1"/>
          <p:nvPr/>
        </p:nvSpPr>
        <p:spPr>
          <a:xfrm>
            <a:off x="506160" y="1740357"/>
            <a:ext cx="11076355" cy="2769989"/>
          </a:xfrm>
          <a:prstGeom prst="rect">
            <a:avLst/>
          </a:prstGeom>
          <a:solidFill>
            <a:schemeClr val="bg1"/>
          </a:solidFill>
          <a:ln>
            <a:solidFill>
              <a:srgbClr val="002060"/>
            </a:solidFill>
          </a:ln>
        </p:spPr>
        <p:txBody>
          <a:bodyPr wrap="square">
            <a:spAutoFit/>
          </a:bodyPr>
          <a:lstStyle/>
          <a:p>
            <a:pPr marL="722313" algn="just">
              <a:defRPr/>
            </a:pPr>
            <a:endParaRPr lang="es-ES" dirty="0">
              <a:solidFill>
                <a:srgbClr val="002060"/>
              </a:solidFill>
              <a:latin typeface="Arial" charset="0"/>
            </a:endParaRPr>
          </a:p>
          <a:p>
            <a:pPr marL="368300" indent="-368300" algn="just">
              <a:buFont typeface="+mj-lt"/>
              <a:buAutoNum type="alphaLcPeriod" startAt="2"/>
              <a:defRPr/>
            </a:pPr>
            <a:r>
              <a:rPr lang="es-ES" b="1" dirty="0">
                <a:solidFill>
                  <a:srgbClr val="002060"/>
                </a:solidFill>
                <a:latin typeface="Arial" charset="0"/>
              </a:rPr>
              <a:t>COMPARTIMENTAJE</a:t>
            </a:r>
            <a:r>
              <a:rPr lang="es-ES" dirty="0">
                <a:solidFill>
                  <a:srgbClr val="002060"/>
                </a:solidFill>
                <a:latin typeface="Arial" charset="0"/>
              </a:rPr>
              <a:t>. </a:t>
            </a:r>
          </a:p>
          <a:p>
            <a:pPr marL="722313" indent="-368300" algn="just">
              <a:buFont typeface="+mj-lt"/>
              <a:buAutoNum type="alphaLcPeriod" startAt="2"/>
              <a:defRPr/>
            </a:pPr>
            <a:endParaRPr lang="es-ES" dirty="0">
              <a:solidFill>
                <a:srgbClr val="002060"/>
              </a:solidFill>
              <a:latin typeface="Arial" charset="0"/>
            </a:endParaRPr>
          </a:p>
          <a:p>
            <a:pPr marL="365125" lvl="1" algn="just">
              <a:defRPr/>
            </a:pPr>
            <a:r>
              <a:rPr lang="es-ES" sz="2000" dirty="0">
                <a:solidFill>
                  <a:srgbClr val="002060"/>
                </a:solidFill>
                <a:latin typeface="Arial" charset="0"/>
              </a:rPr>
              <a:t>Consiste en transferir conocimientos y asignar tareas, entregando “partes” del “todo”, separadamente a cada persona, de acuerdo al grado de responsabilidad que se desee entregar. Se trata que no se conozca o administre el “total”. </a:t>
            </a:r>
          </a:p>
          <a:p>
            <a:pPr marL="365125" lvl="1" algn="just">
              <a:defRPr/>
            </a:pPr>
            <a:endParaRPr lang="es-ES" sz="2000" dirty="0">
              <a:solidFill>
                <a:srgbClr val="002060"/>
              </a:solidFill>
              <a:latin typeface="Arial" charset="0"/>
            </a:endParaRPr>
          </a:p>
          <a:p>
            <a:pPr marL="365125" lvl="1" algn="just">
              <a:defRPr/>
            </a:pPr>
            <a:r>
              <a:rPr lang="es-ES" sz="2000" dirty="0">
                <a:solidFill>
                  <a:srgbClr val="002060"/>
                </a:solidFill>
                <a:latin typeface="Arial" charset="0"/>
              </a:rPr>
              <a:t>Por cierto, el criterio de </a:t>
            </a:r>
            <a:r>
              <a:rPr lang="es-ES" sz="2000" dirty="0" err="1">
                <a:solidFill>
                  <a:srgbClr val="002060"/>
                </a:solidFill>
                <a:latin typeface="Arial" charset="0"/>
              </a:rPr>
              <a:t>compartimentaje</a:t>
            </a:r>
            <a:r>
              <a:rPr lang="es-ES" sz="2000" dirty="0">
                <a:solidFill>
                  <a:srgbClr val="002060"/>
                </a:solidFill>
                <a:latin typeface="Arial" charset="0"/>
              </a:rPr>
              <a:t> debe ser aplicado en forma juiciosa para no afectar la eficiencia y en estrecha coordinación con la aplicación del principio de necesidad de saber. </a:t>
            </a:r>
          </a:p>
        </p:txBody>
      </p:sp>
    </p:spTree>
    <p:extLst>
      <p:ext uri="{BB962C8B-B14F-4D97-AF65-F5344CB8AC3E}">
        <p14:creationId xmlns:p14="http://schemas.microsoft.com/office/powerpoint/2010/main" val="20828814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3" name="2 CuadroTexto">
            <a:extLst>
              <a:ext uri="{FF2B5EF4-FFF2-40B4-BE49-F238E27FC236}">
                <a16:creationId xmlns:a16="http://schemas.microsoft.com/office/drawing/2014/main" id="{98E4C4A0-0BC6-4E89-B3F4-4CBE9A7314C3}"/>
              </a:ext>
            </a:extLst>
          </p:cNvPr>
          <p:cNvSpPr txBox="1"/>
          <p:nvPr/>
        </p:nvSpPr>
        <p:spPr>
          <a:xfrm>
            <a:off x="498151" y="1266607"/>
            <a:ext cx="11084365" cy="4924425"/>
          </a:xfrm>
          <a:prstGeom prst="rect">
            <a:avLst/>
          </a:prstGeom>
          <a:noFill/>
          <a:ln>
            <a:solidFill>
              <a:srgbClr val="002060"/>
            </a:solidFill>
          </a:ln>
        </p:spPr>
        <p:txBody>
          <a:bodyPr wrap="square">
            <a:spAutoFit/>
          </a:bodyPr>
          <a:lstStyle/>
          <a:p>
            <a:pPr algn="just">
              <a:defRPr/>
            </a:pPr>
            <a:endParaRPr lang="es-ES" dirty="0">
              <a:solidFill>
                <a:srgbClr val="002060"/>
              </a:solidFill>
              <a:latin typeface="Arial" charset="0"/>
            </a:endParaRPr>
          </a:p>
          <a:p>
            <a:pPr marL="368300" indent="-368300" algn="just">
              <a:buFont typeface="+mj-lt"/>
              <a:buAutoNum type="alphaLcPeriod" startAt="3"/>
              <a:defRPr/>
            </a:pPr>
            <a:r>
              <a:rPr lang="es-ES" b="1" dirty="0">
                <a:solidFill>
                  <a:srgbClr val="002060"/>
                </a:solidFill>
                <a:latin typeface="Arial" charset="0"/>
              </a:rPr>
              <a:t>SEGURIDAD DE CONTROL Y DIFUSIÓN</a:t>
            </a:r>
            <a:r>
              <a:rPr lang="es-ES" dirty="0">
                <a:solidFill>
                  <a:srgbClr val="002060"/>
                </a:solidFill>
                <a:latin typeface="Arial" charset="0"/>
              </a:rPr>
              <a:t>. </a:t>
            </a:r>
          </a:p>
          <a:p>
            <a:pPr marL="354013" algn="just">
              <a:defRPr/>
            </a:pPr>
            <a:endParaRPr lang="es-ES" dirty="0">
              <a:solidFill>
                <a:srgbClr val="002060"/>
              </a:solidFill>
              <a:latin typeface="Arial" charset="0"/>
            </a:endParaRPr>
          </a:p>
          <a:p>
            <a:pPr marL="639763" indent="-285750" algn="just">
              <a:buFont typeface="Wingdings" panose="05000000000000000000" pitchFamily="2" charset="2"/>
              <a:buChar char="v"/>
              <a:defRPr/>
            </a:pPr>
            <a:r>
              <a:rPr lang="es-ES" sz="2000" dirty="0">
                <a:solidFill>
                  <a:srgbClr val="002060"/>
                </a:solidFill>
                <a:latin typeface="Arial" charset="0"/>
              </a:rPr>
              <a:t>Ninguna persona que tenga conocimiento, posea o controle información clasificada tiene autoridad para difundirla, a menos que haya comprobado que el destinatario tiene la autorización de acceso correspondiente y que necesita tal información para cumplir sus funciones.</a:t>
            </a:r>
          </a:p>
          <a:p>
            <a:pPr marL="639763" indent="-285750" algn="just">
              <a:buFont typeface="Wingdings" panose="05000000000000000000" pitchFamily="2" charset="2"/>
              <a:buChar char="v"/>
              <a:defRPr/>
            </a:pPr>
            <a:endParaRPr lang="es-ES" sz="2000" dirty="0">
              <a:solidFill>
                <a:srgbClr val="002060"/>
              </a:solidFill>
              <a:latin typeface="Arial" charset="0"/>
            </a:endParaRPr>
          </a:p>
          <a:p>
            <a:pPr marL="639763" indent="-285750" algn="just">
              <a:buFont typeface="Wingdings" panose="05000000000000000000" pitchFamily="2" charset="2"/>
              <a:buChar char="v"/>
              <a:defRPr/>
            </a:pPr>
            <a:r>
              <a:rPr lang="es-ES" sz="2000" dirty="0">
                <a:solidFill>
                  <a:srgbClr val="002060"/>
                </a:solidFill>
                <a:latin typeface="Arial" charset="0"/>
              </a:rPr>
              <a:t>Cada individuo es responsable permanente de la protección de la información que posee y sobre él recaen moral y legalmente las sanciones penales que implican su transmisión improcedente.</a:t>
            </a:r>
          </a:p>
          <a:p>
            <a:pPr marL="639763" indent="-285750" algn="just">
              <a:buFont typeface="Wingdings" panose="05000000000000000000" pitchFamily="2" charset="2"/>
              <a:buChar char="v"/>
              <a:defRPr/>
            </a:pPr>
            <a:endParaRPr lang="es-ES" sz="2000" dirty="0">
              <a:solidFill>
                <a:srgbClr val="002060"/>
              </a:solidFill>
              <a:latin typeface="Arial" charset="0"/>
            </a:endParaRPr>
          </a:p>
          <a:p>
            <a:pPr marL="639763" indent="-285750" algn="just">
              <a:buFont typeface="Wingdings" panose="05000000000000000000" pitchFamily="2" charset="2"/>
              <a:buChar char="v"/>
              <a:defRPr/>
            </a:pPr>
            <a:r>
              <a:rPr lang="es-ES" sz="2000" dirty="0">
                <a:solidFill>
                  <a:srgbClr val="002060"/>
                </a:solidFill>
                <a:latin typeface="Arial" charset="0"/>
              </a:rPr>
              <a:t>Seguridad en el control de los documentos. Hay pocas tareas más molestas y opacas que cuidar documentos clasificados pero por contener gran cantidad de información, requieren una atención especial. No deben ser leídos por personas no autorizadas, si no están incluidos en la distribución o no les corresponda tomar conocimiento</a:t>
            </a:r>
            <a:r>
              <a:rPr lang="es-ES" dirty="0">
                <a:solidFill>
                  <a:srgbClr val="002060"/>
                </a:solidFill>
                <a:latin typeface="Arial" charset="0"/>
              </a:rPr>
              <a:t>. </a:t>
            </a:r>
          </a:p>
        </p:txBody>
      </p:sp>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4" name="CuadroTexto 13">
            <a:extLst>
              <a:ext uri="{FF2B5EF4-FFF2-40B4-BE49-F238E27FC236}">
                <a16:creationId xmlns:a16="http://schemas.microsoft.com/office/drawing/2014/main" id="{16A995CE-C978-4925-8CCE-BCBCE880BF65}"/>
              </a:ext>
            </a:extLst>
          </p:cNvPr>
          <p:cNvSpPr txBox="1"/>
          <p:nvPr/>
        </p:nvSpPr>
        <p:spPr>
          <a:xfrm>
            <a:off x="2978107" y="3429000"/>
            <a:ext cx="6235786" cy="769441"/>
          </a:xfrm>
          <a:prstGeom prst="rect">
            <a:avLst/>
          </a:prstGeom>
          <a:solidFill>
            <a:srgbClr val="FF0000"/>
          </a:solidFill>
          <a:ln>
            <a:solidFill>
              <a:srgbClr val="002060"/>
            </a:solidFill>
          </a:ln>
        </p:spPr>
        <p:txBody>
          <a:bodyPr wrap="square" rtlCol="0">
            <a:spAutoFit/>
          </a:bodyPr>
          <a:lstStyle/>
          <a:p>
            <a:pPr algn="ctr">
              <a:defRPr/>
            </a:pPr>
            <a:r>
              <a:rPr lang="es-ES" sz="4400" b="1" dirty="0">
                <a:solidFill>
                  <a:schemeClr val="bg1"/>
                </a:solidFill>
                <a:latin typeface="Arial" charset="0"/>
              </a:rPr>
              <a:t>OJO CON LAS RRSS</a:t>
            </a:r>
          </a:p>
        </p:txBody>
      </p:sp>
      <p:pic>
        <p:nvPicPr>
          <p:cNvPr id="15" name="Picture 5" descr="Imagenes Google">
            <a:extLst>
              <a:ext uri="{FF2B5EF4-FFF2-40B4-BE49-F238E27FC236}">
                <a16:creationId xmlns:a16="http://schemas.microsoft.com/office/drawing/2014/main" id="{D0FFD1CD-28BF-440D-9B59-9157E79DCD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03486" y="1155914"/>
            <a:ext cx="1479029" cy="979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3" name="3 CuadroTexto">
            <a:extLst>
              <a:ext uri="{FF2B5EF4-FFF2-40B4-BE49-F238E27FC236}">
                <a16:creationId xmlns:a16="http://schemas.microsoft.com/office/drawing/2014/main" id="{BEFE6B3F-576B-48C6-8DC1-DE01E4BD255E}"/>
              </a:ext>
            </a:extLst>
          </p:cNvPr>
          <p:cNvSpPr txBox="1"/>
          <p:nvPr/>
        </p:nvSpPr>
        <p:spPr>
          <a:xfrm>
            <a:off x="506160" y="1740357"/>
            <a:ext cx="10908599" cy="4247317"/>
          </a:xfrm>
          <a:prstGeom prst="rect">
            <a:avLst/>
          </a:prstGeom>
          <a:noFill/>
          <a:ln>
            <a:solidFill>
              <a:srgbClr val="002060"/>
            </a:solidFill>
          </a:ln>
        </p:spPr>
        <p:txBody>
          <a:bodyPr wrap="square">
            <a:spAutoFit/>
          </a:bodyPr>
          <a:lstStyle/>
          <a:p>
            <a:pPr marL="342900" indent="-342900" algn="just">
              <a:buFont typeface="+mj-lt"/>
              <a:buAutoNum type="arabicPeriod" startAt="3"/>
              <a:defRPr/>
            </a:pPr>
            <a:r>
              <a:rPr lang="es-ES" b="1" dirty="0">
                <a:solidFill>
                  <a:srgbClr val="002060"/>
                </a:solidFill>
                <a:latin typeface="Arial" charset="0"/>
              </a:rPr>
              <a:t>Mimetismo.</a:t>
            </a:r>
          </a:p>
          <a:p>
            <a:pPr algn="just">
              <a:defRPr/>
            </a:pPr>
            <a:r>
              <a:rPr lang="es-ES" b="1" dirty="0">
                <a:solidFill>
                  <a:srgbClr val="002060"/>
                </a:solidFill>
                <a:latin typeface="Arial" charset="0"/>
              </a:rPr>
              <a:t> </a:t>
            </a:r>
          </a:p>
          <a:p>
            <a:pPr lvl="1" algn="just">
              <a:defRPr/>
            </a:pPr>
            <a:r>
              <a:rPr lang="es-ES" dirty="0">
                <a:solidFill>
                  <a:srgbClr val="002060"/>
                </a:solidFill>
                <a:latin typeface="Arial" charset="0"/>
              </a:rPr>
              <a:t>El mimetismo es una de las mejores protecciones disponibles. Debe proteger de la observación terrestre y aérea. Todo debe ser mimetizado, vehículos, instalaciones, armas, etc.  </a:t>
            </a:r>
          </a:p>
          <a:p>
            <a:pPr lvl="1" algn="just">
              <a:defRPr/>
            </a:pPr>
            <a:endParaRPr lang="es-ES" dirty="0">
              <a:solidFill>
                <a:srgbClr val="002060"/>
              </a:solidFill>
              <a:latin typeface="Arial" charset="0"/>
            </a:endParaRPr>
          </a:p>
          <a:p>
            <a:pPr lvl="1" algn="just">
              <a:defRPr/>
            </a:pPr>
            <a:r>
              <a:rPr lang="es-ES" dirty="0">
                <a:solidFill>
                  <a:srgbClr val="002060"/>
                </a:solidFill>
                <a:latin typeface="Arial" charset="0"/>
              </a:rPr>
              <a:t>Como Comandante deberá exigir la disciplina de mimetismo, normalmente es difícil hacerle entender al personal, por lo menos hasta que sientan los efectos desagradables de ser ubicados, recibir fuego enemigo o poner en riesgo el cumplimiento de la misión. </a:t>
            </a:r>
          </a:p>
          <a:p>
            <a:pPr lvl="1" algn="just">
              <a:defRPr/>
            </a:pPr>
            <a:endParaRPr lang="es-ES" dirty="0">
              <a:solidFill>
                <a:srgbClr val="002060"/>
              </a:solidFill>
              <a:latin typeface="Arial" charset="0"/>
            </a:endParaRPr>
          </a:p>
          <a:p>
            <a:pPr marL="342900" indent="-342900" algn="just">
              <a:buFont typeface="+mj-lt"/>
              <a:buAutoNum type="arabicPeriod" startAt="4"/>
              <a:defRPr/>
            </a:pPr>
            <a:r>
              <a:rPr lang="es-ES" b="1" dirty="0">
                <a:solidFill>
                  <a:srgbClr val="002060"/>
                </a:solidFill>
                <a:latin typeface="Arial" charset="0"/>
              </a:rPr>
              <a:t>Ocultamiento</a:t>
            </a:r>
            <a:r>
              <a:rPr lang="es-ES" dirty="0">
                <a:solidFill>
                  <a:srgbClr val="002060"/>
                </a:solidFill>
                <a:latin typeface="Arial" charset="0"/>
              </a:rPr>
              <a:t>. </a:t>
            </a:r>
          </a:p>
          <a:p>
            <a:pPr marL="342900" indent="-342900" algn="just">
              <a:buFont typeface="+mj-lt"/>
              <a:buAutoNum type="arabicPeriod" startAt="4"/>
              <a:defRPr/>
            </a:pPr>
            <a:endParaRPr lang="es-ES" dirty="0">
              <a:solidFill>
                <a:srgbClr val="002060"/>
              </a:solidFill>
              <a:latin typeface="Arial" charset="0"/>
            </a:endParaRPr>
          </a:p>
          <a:p>
            <a:pPr lvl="1" algn="just">
              <a:defRPr/>
            </a:pPr>
            <a:r>
              <a:rPr lang="es-ES" dirty="0">
                <a:solidFill>
                  <a:srgbClr val="002060"/>
                </a:solidFill>
                <a:latin typeface="Arial" charset="0"/>
              </a:rPr>
              <a:t>Incluye un campo más amplio que el mimetismo, implica el uso de obstáculos que nos pongan a cubierto del enemigo, el uso de la oscuridad, el terreno o mal tiempo para efectuar movimientos a cubierto.</a:t>
            </a:r>
          </a:p>
          <a:p>
            <a:pPr algn="just">
              <a:defRPr/>
            </a:pPr>
            <a:endParaRPr lang="es-ES" dirty="0">
              <a:solidFill>
                <a:srgbClr val="002060"/>
              </a:solidFill>
              <a:latin typeface="Arial" charset="0"/>
            </a:endParaRPr>
          </a:p>
        </p:txBody>
      </p:sp>
    </p:spTree>
    <p:extLst>
      <p:ext uri="{BB962C8B-B14F-4D97-AF65-F5344CB8AC3E}">
        <p14:creationId xmlns:p14="http://schemas.microsoft.com/office/powerpoint/2010/main" val="3221747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3" name="3 CuadroTexto">
            <a:extLst>
              <a:ext uri="{FF2B5EF4-FFF2-40B4-BE49-F238E27FC236}">
                <a16:creationId xmlns:a16="http://schemas.microsoft.com/office/drawing/2014/main" id="{BEFE6B3F-576B-48C6-8DC1-DE01E4BD255E}"/>
              </a:ext>
            </a:extLst>
          </p:cNvPr>
          <p:cNvSpPr txBox="1"/>
          <p:nvPr/>
        </p:nvSpPr>
        <p:spPr>
          <a:xfrm>
            <a:off x="506160" y="1740357"/>
            <a:ext cx="10908599" cy="2585323"/>
          </a:xfrm>
          <a:prstGeom prst="rect">
            <a:avLst/>
          </a:prstGeom>
          <a:noFill/>
          <a:ln>
            <a:solidFill>
              <a:srgbClr val="002060"/>
            </a:solidFill>
          </a:ln>
        </p:spPr>
        <p:txBody>
          <a:bodyPr wrap="square">
            <a:spAutoFit/>
          </a:bodyPr>
          <a:lstStyle/>
          <a:p>
            <a:pPr marL="342900" indent="-342900" algn="just">
              <a:buFont typeface="+mj-lt"/>
              <a:buAutoNum type="arabicPeriod" startAt="5"/>
              <a:defRPr/>
            </a:pPr>
            <a:r>
              <a:rPr lang="es-ES" b="1" dirty="0">
                <a:solidFill>
                  <a:srgbClr val="002060"/>
                </a:solidFill>
                <a:latin typeface="Arial" charset="0"/>
              </a:rPr>
              <a:t>Doctrina del Personal</a:t>
            </a:r>
            <a:r>
              <a:rPr lang="es-ES" dirty="0">
                <a:solidFill>
                  <a:srgbClr val="002060"/>
                </a:solidFill>
                <a:latin typeface="Arial" charset="0"/>
              </a:rPr>
              <a:t>. </a:t>
            </a:r>
          </a:p>
          <a:p>
            <a:pPr marL="342900" indent="-342900" algn="just">
              <a:buFont typeface="+mj-lt"/>
              <a:buAutoNum type="arabicPeriod" startAt="5"/>
              <a:defRPr/>
            </a:pPr>
            <a:endParaRPr lang="es-ES" dirty="0">
              <a:solidFill>
                <a:srgbClr val="002060"/>
              </a:solidFill>
              <a:latin typeface="Arial" charset="0"/>
            </a:endParaRPr>
          </a:p>
          <a:p>
            <a:pPr lvl="1" algn="just">
              <a:defRPr/>
            </a:pPr>
            <a:r>
              <a:rPr lang="es-ES" dirty="0">
                <a:solidFill>
                  <a:srgbClr val="002060"/>
                </a:solidFill>
                <a:latin typeface="Arial" charset="0"/>
              </a:rPr>
              <a:t>El Oficial de Inteligencia debe llevar a cabo permanentemente un programa de adoctrinamiento o instrucciones de seguridad para el Personal. </a:t>
            </a:r>
          </a:p>
          <a:p>
            <a:pPr lvl="1" algn="just">
              <a:defRPr/>
            </a:pPr>
            <a:endParaRPr lang="es-ES" dirty="0">
              <a:solidFill>
                <a:srgbClr val="002060"/>
              </a:solidFill>
              <a:latin typeface="Arial" charset="0"/>
            </a:endParaRPr>
          </a:p>
          <a:p>
            <a:pPr lvl="1" algn="just">
              <a:defRPr/>
            </a:pPr>
            <a:r>
              <a:rPr lang="es-ES" dirty="0">
                <a:solidFill>
                  <a:srgbClr val="002060"/>
                </a:solidFill>
                <a:latin typeface="Arial" charset="0"/>
              </a:rPr>
              <a:t>Enfatizar la conciencia de la seguridad en las comunicaciones, la resistencia al interrogatorio, etc. (autodisciplina)</a:t>
            </a:r>
          </a:p>
          <a:p>
            <a:pPr lvl="1" algn="just">
              <a:defRPr/>
            </a:pPr>
            <a:endParaRPr lang="es-ES" dirty="0">
              <a:solidFill>
                <a:srgbClr val="002060"/>
              </a:solidFill>
              <a:latin typeface="Arial" charset="0"/>
            </a:endParaRPr>
          </a:p>
          <a:p>
            <a:pPr lvl="1" algn="just">
              <a:defRPr/>
            </a:pPr>
            <a:r>
              <a:rPr lang="es-ES" dirty="0">
                <a:solidFill>
                  <a:srgbClr val="002060"/>
                </a:solidFill>
                <a:latin typeface="Arial" charset="0"/>
              </a:rPr>
              <a:t>Debe combatir energéticamente todo tipo de indiscreción. </a:t>
            </a:r>
          </a:p>
        </p:txBody>
      </p:sp>
    </p:spTree>
    <p:extLst>
      <p:ext uri="{BB962C8B-B14F-4D97-AF65-F5344CB8AC3E}">
        <p14:creationId xmlns:p14="http://schemas.microsoft.com/office/powerpoint/2010/main" val="506150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3" name="3 CuadroTexto">
            <a:extLst>
              <a:ext uri="{FF2B5EF4-FFF2-40B4-BE49-F238E27FC236}">
                <a16:creationId xmlns:a16="http://schemas.microsoft.com/office/drawing/2014/main" id="{BEFE6B3F-576B-48C6-8DC1-DE01E4BD255E}"/>
              </a:ext>
            </a:extLst>
          </p:cNvPr>
          <p:cNvSpPr txBox="1"/>
          <p:nvPr/>
        </p:nvSpPr>
        <p:spPr>
          <a:xfrm>
            <a:off x="506160" y="1740357"/>
            <a:ext cx="10908599" cy="3416320"/>
          </a:xfrm>
          <a:prstGeom prst="rect">
            <a:avLst/>
          </a:prstGeom>
          <a:noFill/>
          <a:ln>
            <a:solidFill>
              <a:srgbClr val="002060"/>
            </a:solidFill>
          </a:ln>
        </p:spPr>
        <p:txBody>
          <a:bodyPr wrap="square">
            <a:spAutoFit/>
          </a:bodyPr>
          <a:lstStyle/>
          <a:p>
            <a:pPr marL="342900" indent="-342900" algn="just">
              <a:buFont typeface="+mj-lt"/>
              <a:buAutoNum type="arabicPeriod" startAt="6"/>
              <a:defRPr/>
            </a:pPr>
            <a:r>
              <a:rPr lang="es-ES" b="1" dirty="0">
                <a:solidFill>
                  <a:srgbClr val="002060"/>
                </a:solidFill>
                <a:latin typeface="Arial" charset="0"/>
              </a:rPr>
              <a:t>Seguridad en las Comunicaciones</a:t>
            </a:r>
            <a:r>
              <a:rPr lang="es-ES" dirty="0">
                <a:solidFill>
                  <a:srgbClr val="002060"/>
                </a:solidFill>
                <a:latin typeface="Arial" charset="0"/>
              </a:rPr>
              <a:t>. </a:t>
            </a:r>
          </a:p>
          <a:p>
            <a:pPr algn="just">
              <a:defRPr/>
            </a:pPr>
            <a:endParaRPr lang="es-ES" dirty="0">
              <a:solidFill>
                <a:srgbClr val="002060"/>
              </a:solidFill>
              <a:latin typeface="Arial" charset="0"/>
            </a:endParaRPr>
          </a:p>
          <a:p>
            <a:pPr algn="just">
              <a:defRPr/>
            </a:pPr>
            <a:r>
              <a:rPr lang="es-ES" dirty="0">
                <a:solidFill>
                  <a:srgbClr val="002060"/>
                </a:solidFill>
                <a:latin typeface="Arial" charset="0"/>
              </a:rPr>
              <a:t>Mejores fuentes de información para la inteligencia del enemigo; No existe el código o cifrado inquebrantable, pero con algunas medidas de seguridad, podremos dificultar mucho más los esfuerzos de la inteligencia adversaria, para evitar proporcionar las informaciones. </a:t>
            </a:r>
          </a:p>
          <a:p>
            <a:pPr marL="354013" algn="just">
              <a:defRPr/>
            </a:pPr>
            <a:endParaRPr lang="es-ES" dirty="0">
              <a:solidFill>
                <a:srgbClr val="002060"/>
              </a:solidFill>
              <a:latin typeface="Arial" charset="0"/>
            </a:endParaRPr>
          </a:p>
          <a:p>
            <a:pPr marL="354013" algn="just">
              <a:defRPr/>
            </a:pPr>
            <a:r>
              <a:rPr lang="es-ES" dirty="0">
                <a:solidFill>
                  <a:srgbClr val="002060"/>
                </a:solidFill>
                <a:latin typeface="Arial" charset="0"/>
              </a:rPr>
              <a:t>Algunas de estas medidas son: </a:t>
            </a:r>
          </a:p>
          <a:p>
            <a:pPr marL="354013" algn="just">
              <a:defRPr/>
            </a:pPr>
            <a:endParaRPr lang="es-ES" dirty="0">
              <a:solidFill>
                <a:srgbClr val="002060"/>
              </a:solidFill>
              <a:latin typeface="Arial" charset="0"/>
            </a:endParaRPr>
          </a:p>
          <a:p>
            <a:pPr marL="639763" indent="-285750" algn="just">
              <a:buFont typeface="Wingdings" panose="05000000000000000000" pitchFamily="2" charset="2"/>
              <a:buChar char="Ø"/>
              <a:defRPr/>
            </a:pPr>
            <a:r>
              <a:rPr lang="es-ES" dirty="0">
                <a:solidFill>
                  <a:srgbClr val="002060"/>
                </a:solidFill>
                <a:latin typeface="Arial" charset="0"/>
              </a:rPr>
              <a:t>Cambiar frecuentemente las características de llamada. </a:t>
            </a:r>
          </a:p>
          <a:p>
            <a:pPr marL="639763" indent="-285750" algn="just">
              <a:buFont typeface="Wingdings" panose="05000000000000000000" pitchFamily="2" charset="2"/>
              <a:buChar char="Ø"/>
              <a:defRPr/>
            </a:pPr>
            <a:endParaRPr lang="es-ES" dirty="0">
              <a:solidFill>
                <a:srgbClr val="002060"/>
              </a:solidFill>
              <a:latin typeface="Arial" charset="0"/>
            </a:endParaRPr>
          </a:p>
          <a:p>
            <a:pPr marL="639763" indent="-285750" algn="just">
              <a:buFont typeface="Wingdings" panose="05000000000000000000" pitchFamily="2" charset="2"/>
              <a:buChar char="Ø"/>
              <a:defRPr/>
            </a:pPr>
            <a:r>
              <a:rPr lang="es-ES" dirty="0">
                <a:solidFill>
                  <a:srgbClr val="002060"/>
                </a:solidFill>
                <a:latin typeface="Arial" charset="0"/>
              </a:rPr>
              <a:t>Emplear lenguaje convenido. </a:t>
            </a:r>
          </a:p>
          <a:p>
            <a:pPr marL="354013" algn="just">
              <a:defRPr/>
            </a:pPr>
            <a:endParaRPr lang="es-ES" dirty="0">
              <a:solidFill>
                <a:srgbClr val="002060"/>
              </a:solidFill>
              <a:latin typeface="Arial" charset="0"/>
            </a:endParaRPr>
          </a:p>
        </p:txBody>
      </p:sp>
    </p:spTree>
    <p:extLst>
      <p:ext uri="{BB962C8B-B14F-4D97-AF65-F5344CB8AC3E}">
        <p14:creationId xmlns:p14="http://schemas.microsoft.com/office/powerpoint/2010/main" val="3221316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3">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3" name="3 CuadroTexto">
            <a:extLst>
              <a:ext uri="{FF2B5EF4-FFF2-40B4-BE49-F238E27FC236}">
                <a16:creationId xmlns:a16="http://schemas.microsoft.com/office/drawing/2014/main" id="{BEFE6B3F-576B-48C6-8DC1-DE01E4BD255E}"/>
              </a:ext>
            </a:extLst>
          </p:cNvPr>
          <p:cNvSpPr txBox="1"/>
          <p:nvPr/>
        </p:nvSpPr>
        <p:spPr>
          <a:xfrm>
            <a:off x="506160" y="1740357"/>
            <a:ext cx="10908599" cy="2862322"/>
          </a:xfrm>
          <a:prstGeom prst="rect">
            <a:avLst/>
          </a:prstGeom>
          <a:noFill/>
          <a:ln>
            <a:solidFill>
              <a:srgbClr val="002060"/>
            </a:solidFill>
          </a:ln>
        </p:spPr>
        <p:txBody>
          <a:bodyPr wrap="square">
            <a:spAutoFit/>
          </a:bodyPr>
          <a:lstStyle/>
          <a:p>
            <a:pPr marL="342900" indent="-342900" algn="just">
              <a:buFont typeface="+mj-lt"/>
              <a:buAutoNum type="arabicPeriod" startAt="6"/>
              <a:defRPr/>
            </a:pPr>
            <a:r>
              <a:rPr lang="es-ES" b="1" dirty="0">
                <a:solidFill>
                  <a:srgbClr val="002060"/>
                </a:solidFill>
                <a:latin typeface="Arial" charset="0"/>
              </a:rPr>
              <a:t>Seguridad en las Comunicaciones</a:t>
            </a:r>
            <a:r>
              <a:rPr lang="es-ES" dirty="0">
                <a:solidFill>
                  <a:srgbClr val="002060"/>
                </a:solidFill>
                <a:latin typeface="Arial" charset="0"/>
              </a:rPr>
              <a:t>. </a:t>
            </a:r>
          </a:p>
          <a:p>
            <a:pPr marL="354013" algn="just">
              <a:defRPr/>
            </a:pPr>
            <a:endParaRPr lang="es-ES" dirty="0">
              <a:solidFill>
                <a:srgbClr val="002060"/>
              </a:solidFill>
              <a:latin typeface="Arial" charset="0"/>
            </a:endParaRPr>
          </a:p>
          <a:p>
            <a:pPr marL="639763" indent="-285750" algn="just">
              <a:buFont typeface="Wingdings" panose="05000000000000000000" pitchFamily="2" charset="2"/>
              <a:buChar char="Ø"/>
              <a:defRPr/>
            </a:pPr>
            <a:r>
              <a:rPr lang="es-ES" dirty="0">
                <a:solidFill>
                  <a:srgbClr val="002060"/>
                </a:solidFill>
                <a:latin typeface="Arial" charset="0"/>
              </a:rPr>
              <a:t>Nunca traduzca a lenguaje convenido en lenguaje común, cuando emplee algún medio de comunicación radial o alámbrico.</a:t>
            </a:r>
          </a:p>
          <a:p>
            <a:pPr marL="639763" indent="-285750" algn="just">
              <a:buFont typeface="Wingdings" panose="05000000000000000000" pitchFamily="2" charset="2"/>
              <a:buChar char="Ø"/>
              <a:defRPr/>
            </a:pPr>
            <a:endParaRPr lang="es-ES" dirty="0">
              <a:solidFill>
                <a:srgbClr val="002060"/>
              </a:solidFill>
              <a:latin typeface="Arial" charset="0"/>
            </a:endParaRPr>
          </a:p>
          <a:p>
            <a:pPr marL="639763" indent="-285750" algn="just">
              <a:buFont typeface="Wingdings" panose="05000000000000000000" pitchFamily="2" charset="2"/>
              <a:buChar char="Ø"/>
              <a:defRPr/>
            </a:pPr>
            <a:r>
              <a:rPr lang="es-ES" dirty="0">
                <a:solidFill>
                  <a:srgbClr val="002060"/>
                </a:solidFill>
                <a:latin typeface="Arial" charset="0"/>
              </a:rPr>
              <a:t>Si tiene la capacidad, puede emplear una lengua distinta a la del adversario, con el propósito de dificultar su entendimiento por parte del enemigo. </a:t>
            </a:r>
          </a:p>
          <a:p>
            <a:pPr marL="639763" indent="-285750" algn="just">
              <a:buFont typeface="Wingdings" panose="05000000000000000000" pitchFamily="2" charset="2"/>
              <a:buChar char="Ø"/>
              <a:defRPr/>
            </a:pPr>
            <a:endParaRPr lang="es-ES" dirty="0">
              <a:solidFill>
                <a:srgbClr val="002060"/>
              </a:solidFill>
              <a:latin typeface="Arial" charset="0"/>
            </a:endParaRPr>
          </a:p>
          <a:p>
            <a:pPr marL="639763" indent="-285750" algn="just">
              <a:buFont typeface="Wingdings" panose="05000000000000000000" pitchFamily="2" charset="2"/>
              <a:buChar char="Ø"/>
              <a:defRPr/>
            </a:pPr>
            <a:r>
              <a:rPr lang="es-ES" dirty="0">
                <a:solidFill>
                  <a:srgbClr val="002060"/>
                </a:solidFill>
                <a:latin typeface="Arial" charset="0"/>
              </a:rPr>
              <a:t>En la actualidad, debe activar estrictamente las medidas de seguridad de la comunicaciones a través de celulares y computadores. </a:t>
            </a:r>
          </a:p>
        </p:txBody>
      </p:sp>
    </p:spTree>
    <p:extLst>
      <p:ext uri="{BB962C8B-B14F-4D97-AF65-F5344CB8AC3E}">
        <p14:creationId xmlns:p14="http://schemas.microsoft.com/office/powerpoint/2010/main" val="375451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2C9A8718-4EF8-F246-9EB0-3B264B13F5B2}"/>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13CD6AF7-09D7-6645-905A-DA5750694FAA}"/>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E619969A-71BD-E84A-8B27-191C03D022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2230312D-8F41-7C45-9C3D-95B788F28B43}"/>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sp>
        <p:nvSpPr>
          <p:cNvPr id="9" name="Título 1">
            <a:extLst>
              <a:ext uri="{FF2B5EF4-FFF2-40B4-BE49-F238E27FC236}">
                <a16:creationId xmlns:a16="http://schemas.microsoft.com/office/drawing/2014/main" id="{FFA12936-98AD-7246-B82E-71E1481D10D1}"/>
              </a:ext>
            </a:extLst>
          </p:cNvPr>
          <p:cNvSpPr>
            <a:spLocks noGrp="1"/>
          </p:cNvSpPr>
          <p:nvPr>
            <p:ph type="title"/>
          </p:nvPr>
        </p:nvSpPr>
        <p:spPr>
          <a:xfrm>
            <a:off x="786538" y="182322"/>
            <a:ext cx="10515600" cy="1325563"/>
          </a:xfrm>
        </p:spPr>
        <p:txBody>
          <a:bodyPr>
            <a:normAutofit fontScale="90000"/>
          </a:bodyPr>
          <a:lstStyle/>
          <a:p>
            <a:pPr algn="ctr"/>
            <a:r>
              <a:rPr lang="es-ES" sz="3600" b="1" dirty="0">
                <a:solidFill>
                  <a:srgbClr val="002060"/>
                </a:solidFill>
              </a:rPr>
              <a:t>CONCEPTUALIZACIÓN DE LAS TÉCNICAS Y PROCEDIMIENTOS DE CONTRAINTELIGENCIA</a:t>
            </a:r>
            <a:br>
              <a:rPr lang="es-ES" b="1" dirty="0">
                <a:solidFill>
                  <a:srgbClr val="002060"/>
                </a:solidFill>
              </a:rPr>
            </a:br>
            <a:endParaRPr lang="es-CL" b="1" dirty="0">
              <a:solidFill>
                <a:srgbClr val="002060"/>
              </a:solidFill>
            </a:endParaRPr>
          </a:p>
        </p:txBody>
      </p:sp>
      <p:sp>
        <p:nvSpPr>
          <p:cNvPr id="10" name="Proceso alternativo 5">
            <a:extLst>
              <a:ext uri="{FF2B5EF4-FFF2-40B4-BE49-F238E27FC236}">
                <a16:creationId xmlns:a16="http://schemas.microsoft.com/office/drawing/2014/main" id="{78562406-F1B7-8541-929F-D750EC4CEAD3}"/>
              </a:ext>
            </a:extLst>
          </p:cNvPr>
          <p:cNvSpPr/>
          <p:nvPr/>
        </p:nvSpPr>
        <p:spPr>
          <a:xfrm>
            <a:off x="506161" y="1015579"/>
            <a:ext cx="11076355" cy="79801"/>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95F0BEC8-46B6-4538-96B8-645FF19F815A}"/>
              </a:ext>
            </a:extLst>
          </p:cNvPr>
          <p:cNvSpPr txBox="1"/>
          <p:nvPr/>
        </p:nvSpPr>
        <p:spPr>
          <a:xfrm>
            <a:off x="506160" y="1107963"/>
            <a:ext cx="8852534" cy="400110"/>
          </a:xfrm>
          <a:prstGeom prst="rect">
            <a:avLst/>
          </a:prstGeom>
          <a:solidFill>
            <a:srgbClr val="FFFF00"/>
          </a:solidFill>
          <a:ln>
            <a:solidFill>
              <a:srgbClr val="002060"/>
            </a:solidFill>
          </a:ln>
        </p:spPr>
        <p:txBody>
          <a:bodyPr wrap="square" rtlCol="0">
            <a:spAutoFit/>
          </a:bodyPr>
          <a:lstStyle/>
          <a:p>
            <a:pPr algn="just">
              <a:defRPr/>
            </a:pPr>
            <a:r>
              <a:rPr lang="es-ES" sz="2000" b="1">
                <a:solidFill>
                  <a:srgbClr val="002060"/>
                </a:solidFill>
                <a:latin typeface="Arial" charset="0"/>
              </a:rPr>
              <a:t>¿Cómo el Oficial de Inteligencia (S-2) combate la inteligencia enemiga?</a:t>
            </a:r>
            <a:endParaRPr lang="es-ES" sz="2000" b="1" dirty="0">
              <a:solidFill>
                <a:srgbClr val="002060"/>
              </a:solidFill>
              <a:latin typeface="Arial" charset="0"/>
            </a:endParaRPr>
          </a:p>
        </p:txBody>
      </p:sp>
      <p:sp>
        <p:nvSpPr>
          <p:cNvPr id="13" name="3 CuadroTexto">
            <a:extLst>
              <a:ext uri="{FF2B5EF4-FFF2-40B4-BE49-F238E27FC236}">
                <a16:creationId xmlns:a16="http://schemas.microsoft.com/office/drawing/2014/main" id="{BEFE6B3F-576B-48C6-8DC1-DE01E4BD255E}"/>
              </a:ext>
            </a:extLst>
          </p:cNvPr>
          <p:cNvSpPr txBox="1"/>
          <p:nvPr/>
        </p:nvSpPr>
        <p:spPr>
          <a:xfrm>
            <a:off x="506160" y="1740357"/>
            <a:ext cx="7102729" cy="4247317"/>
          </a:xfrm>
          <a:prstGeom prst="rect">
            <a:avLst/>
          </a:prstGeom>
          <a:noFill/>
          <a:ln>
            <a:solidFill>
              <a:srgbClr val="002060"/>
            </a:solidFill>
          </a:ln>
        </p:spPr>
        <p:txBody>
          <a:bodyPr wrap="square">
            <a:spAutoFit/>
          </a:bodyPr>
          <a:lstStyle/>
          <a:p>
            <a:pPr marL="342900" indent="-342900" algn="just">
              <a:buFont typeface="+mj-lt"/>
              <a:buAutoNum type="arabicPeriod" startAt="7"/>
              <a:defRPr/>
            </a:pPr>
            <a:r>
              <a:rPr lang="es-ES" b="1" dirty="0">
                <a:solidFill>
                  <a:srgbClr val="002060"/>
                </a:solidFill>
                <a:latin typeface="Arial" charset="0"/>
              </a:rPr>
              <a:t>Decepción.</a:t>
            </a:r>
            <a:r>
              <a:rPr lang="es-ES" dirty="0">
                <a:solidFill>
                  <a:srgbClr val="002060"/>
                </a:solidFill>
                <a:latin typeface="Arial" charset="0"/>
              </a:rPr>
              <a:t> Siempre que sea posible, se podrán realizar acciones distintas a las que se ejecutarán en la realidad, objeto ocultar la verdadera intención.</a:t>
            </a:r>
          </a:p>
          <a:p>
            <a:pPr algn="just">
              <a:defRPr/>
            </a:pPr>
            <a:endParaRPr lang="es-ES" dirty="0">
              <a:solidFill>
                <a:srgbClr val="002060"/>
              </a:solidFill>
              <a:latin typeface="Arial" charset="0"/>
            </a:endParaRPr>
          </a:p>
          <a:p>
            <a:pPr marL="354013" algn="just">
              <a:defRPr/>
            </a:pPr>
            <a:r>
              <a:rPr lang="es-ES" dirty="0">
                <a:solidFill>
                  <a:srgbClr val="002060"/>
                </a:solidFill>
                <a:latin typeface="Arial" charset="0"/>
              </a:rPr>
              <a:t>Complementariamente, se puede ejecutar acciones de diversión que atraigan al adversario en otro sentido o hacia otro lugar. </a:t>
            </a:r>
          </a:p>
          <a:p>
            <a:pPr marL="354013" algn="just">
              <a:defRPr/>
            </a:pPr>
            <a:endParaRPr lang="es-ES" dirty="0">
              <a:solidFill>
                <a:srgbClr val="002060"/>
              </a:solidFill>
              <a:latin typeface="Arial" charset="0"/>
            </a:endParaRPr>
          </a:p>
          <a:p>
            <a:pPr marL="354013" algn="just">
              <a:defRPr/>
            </a:pPr>
            <a:r>
              <a:rPr lang="es-ES" dirty="0">
                <a:solidFill>
                  <a:srgbClr val="002060"/>
                </a:solidFill>
                <a:latin typeface="Arial" charset="0"/>
              </a:rPr>
              <a:t>El conjunto de acciones de decepción y de diversión, permiten ocultar las intenciones verdaderas e inducir al adversario a mostrar un curso de acción en forma anticipada y/o precipitada o a actuar de forma que favorezca o convenga a los intereses propios. </a:t>
            </a:r>
          </a:p>
          <a:p>
            <a:pPr algn="just">
              <a:defRPr/>
            </a:pPr>
            <a:endParaRPr lang="es-ES" dirty="0">
              <a:solidFill>
                <a:srgbClr val="002060"/>
              </a:solidFill>
              <a:latin typeface="Arial" charset="0"/>
            </a:endParaRPr>
          </a:p>
          <a:p>
            <a:pPr marL="354013" algn="just">
              <a:defRPr/>
            </a:pPr>
            <a:r>
              <a:rPr lang="es-ES" dirty="0">
                <a:solidFill>
                  <a:srgbClr val="002060"/>
                </a:solidFill>
                <a:latin typeface="Arial" charset="0"/>
              </a:rPr>
              <a:t>Para que las acciones de decepción sean eficaces, </a:t>
            </a:r>
          </a:p>
          <a:p>
            <a:pPr marL="354013" algn="just">
              <a:defRPr/>
            </a:pPr>
            <a:r>
              <a:rPr lang="es-ES" dirty="0">
                <a:solidFill>
                  <a:srgbClr val="002060"/>
                </a:solidFill>
                <a:latin typeface="Arial" charset="0"/>
              </a:rPr>
              <a:t>deben ser creíbles.</a:t>
            </a:r>
          </a:p>
        </p:txBody>
      </p:sp>
      <p:graphicFrame>
        <p:nvGraphicFramePr>
          <p:cNvPr id="11" name="Object 1">
            <a:extLst>
              <a:ext uri="{FF2B5EF4-FFF2-40B4-BE49-F238E27FC236}">
                <a16:creationId xmlns:a16="http://schemas.microsoft.com/office/drawing/2014/main" id="{C8F8943E-8771-4BA5-B833-0169973A450F}"/>
              </a:ext>
            </a:extLst>
          </p:cNvPr>
          <p:cNvGraphicFramePr>
            <a:graphicFrameLocks noChangeAspect="1"/>
          </p:cNvGraphicFramePr>
          <p:nvPr>
            <p:extLst>
              <p:ext uri="{D42A27DB-BD31-4B8C-83A1-F6EECF244321}">
                <p14:modId xmlns:p14="http://schemas.microsoft.com/office/powerpoint/2010/main" val="3156560349"/>
              </p:ext>
            </p:extLst>
          </p:nvPr>
        </p:nvGraphicFramePr>
        <p:xfrm>
          <a:off x="8067086" y="2221215"/>
          <a:ext cx="3393510" cy="3389768"/>
        </p:xfrm>
        <a:graphic>
          <a:graphicData uri="http://schemas.openxmlformats.org/presentationml/2006/ole">
            <mc:AlternateContent xmlns:mc="http://schemas.openxmlformats.org/markup-compatibility/2006">
              <mc:Choice xmlns:v="urn:schemas-microsoft-com:vml" Requires="v">
                <p:oleObj spid="_x0000_s23556" name="Imagen de mapa de bits" r:id="rId5" imgW="5668166" imgH="5657143" progId="PBrush">
                  <p:embed/>
                </p:oleObj>
              </mc:Choice>
              <mc:Fallback>
                <p:oleObj name="Imagen de mapa de bits" r:id="rId5" imgW="5668166" imgH="5657143" progId="PBrush">
                  <p:embed/>
                  <p:pic>
                    <p:nvPicPr>
                      <p:cNvPr id="2" name="Object 1">
                        <a:extLst>
                          <a:ext uri="{FF2B5EF4-FFF2-40B4-BE49-F238E27FC236}">
                            <a16:creationId xmlns:a16="http://schemas.microsoft.com/office/drawing/2014/main" id="{F03EEF97-6CE4-4A07-8996-A734FFC64E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67086" y="2221215"/>
                        <a:ext cx="3393510" cy="3389768"/>
                      </a:xfrm>
                      <a:prstGeom prst="rect">
                        <a:avLst/>
                      </a:prstGeom>
                      <a:noFill/>
                      <a:ln w="9525" algn="ctr">
                        <a:solidFill>
                          <a:srgbClr val="002060"/>
                        </a:solidFill>
                        <a:miter lim="800000"/>
                        <a:headEnd/>
                        <a:tailEnd/>
                      </a:ln>
                    </p:spPr>
                  </p:pic>
                </p:oleObj>
              </mc:Fallback>
            </mc:AlternateContent>
          </a:graphicData>
        </a:graphic>
      </p:graphicFrame>
    </p:spTree>
    <p:extLst>
      <p:ext uri="{BB962C8B-B14F-4D97-AF65-F5344CB8AC3E}">
        <p14:creationId xmlns:p14="http://schemas.microsoft.com/office/powerpoint/2010/main" val="360280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1B595F-C3DD-3D44-94F8-C0AAD283F2C4}"/>
              </a:ext>
            </a:extLst>
          </p:cNvPr>
          <p:cNvSpPr>
            <a:spLocks noGrp="1"/>
          </p:cNvSpPr>
          <p:nvPr>
            <p:ph type="title"/>
          </p:nvPr>
        </p:nvSpPr>
        <p:spPr>
          <a:xfrm>
            <a:off x="939800" y="1526356"/>
            <a:ext cx="10515600" cy="1325563"/>
          </a:xfrm>
        </p:spPr>
        <p:txBody>
          <a:bodyPr/>
          <a:lstStyle/>
          <a:p>
            <a:pPr algn="ctr"/>
            <a:r>
              <a:rPr lang="es-CL" dirty="0"/>
              <a:t>TÉRMINO DE LA PRESENTACIÓN</a:t>
            </a:r>
            <a:br>
              <a:rPr lang="es-CL" dirty="0"/>
            </a:br>
            <a:r>
              <a:rPr lang="es-CL" b="1" dirty="0">
                <a:solidFill>
                  <a:srgbClr val="002060"/>
                </a:solidFill>
              </a:rPr>
              <a:t>TÉRMINO DE LA ASIGNATURA</a:t>
            </a:r>
          </a:p>
        </p:txBody>
      </p:sp>
      <p:grpSp>
        <p:nvGrpSpPr>
          <p:cNvPr id="4" name="Grupo 3">
            <a:extLst>
              <a:ext uri="{FF2B5EF4-FFF2-40B4-BE49-F238E27FC236}">
                <a16:creationId xmlns:a16="http://schemas.microsoft.com/office/drawing/2014/main" id="{11FDCE0E-D52E-D542-ACA5-B4E3E8276FCC}"/>
              </a:ext>
            </a:extLst>
          </p:cNvPr>
          <p:cNvGrpSpPr/>
          <p:nvPr/>
        </p:nvGrpSpPr>
        <p:grpSpPr>
          <a:xfrm>
            <a:off x="0" y="13398"/>
            <a:ext cx="12192000" cy="6844602"/>
            <a:chOff x="0" y="13398"/>
            <a:chExt cx="9144000" cy="6817673"/>
          </a:xfrm>
        </p:grpSpPr>
        <p:sp>
          <p:nvSpPr>
            <p:cNvPr id="5" name="Proceso alternativo 5">
              <a:extLst>
                <a:ext uri="{FF2B5EF4-FFF2-40B4-BE49-F238E27FC236}">
                  <a16:creationId xmlns:a16="http://schemas.microsoft.com/office/drawing/2014/main" id="{850AC716-D3AC-494F-BF64-A8E74082F561}"/>
                </a:ext>
              </a:extLst>
            </p:cNvPr>
            <p:cNvSpPr/>
            <p:nvPr/>
          </p:nvSpPr>
          <p:spPr>
            <a:xfrm>
              <a:off x="6007" y="6170272"/>
              <a:ext cx="9137993" cy="79487"/>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6" name="Picture 2" descr="Imagen relacionada">
              <a:extLst>
                <a:ext uri="{FF2B5EF4-FFF2-40B4-BE49-F238E27FC236}">
                  <a16:creationId xmlns:a16="http://schemas.microsoft.com/office/drawing/2014/main" id="{7B0AD15A-579D-4F41-824A-4652A7C83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8" y="13398"/>
              <a:ext cx="621673" cy="88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15 Rectángulo">
              <a:extLst>
                <a:ext uri="{FF2B5EF4-FFF2-40B4-BE49-F238E27FC236}">
                  <a16:creationId xmlns:a16="http://schemas.microsoft.com/office/drawing/2014/main" id="{B3AF4F8E-BF29-3240-946B-92048BB1EF01}"/>
                </a:ext>
              </a:extLst>
            </p:cNvPr>
            <p:cNvSpPr/>
            <p:nvPr/>
          </p:nvSpPr>
          <p:spPr>
            <a:xfrm>
              <a:off x="0" y="6234113"/>
              <a:ext cx="9144000" cy="596958"/>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grpSp>
      <p:pic>
        <p:nvPicPr>
          <p:cNvPr id="9" name="Imagen 8">
            <a:extLst>
              <a:ext uri="{FF2B5EF4-FFF2-40B4-BE49-F238E27FC236}">
                <a16:creationId xmlns:a16="http://schemas.microsoft.com/office/drawing/2014/main" id="{754BADE1-7D24-FB42-9081-718852E5DB4D}"/>
              </a:ext>
            </a:extLst>
          </p:cNvPr>
          <p:cNvPicPr>
            <a:picLocks noChangeAspect="1"/>
          </p:cNvPicPr>
          <p:nvPr/>
        </p:nvPicPr>
        <p:blipFill>
          <a:blip r:embed="rId3"/>
          <a:stretch>
            <a:fillRect/>
          </a:stretch>
        </p:blipFill>
        <p:spPr>
          <a:xfrm>
            <a:off x="4517118" y="2838812"/>
            <a:ext cx="3360964" cy="2484923"/>
          </a:xfrm>
          <a:prstGeom prst="rect">
            <a:avLst/>
          </a:prstGeom>
        </p:spPr>
      </p:pic>
      <p:pic>
        <p:nvPicPr>
          <p:cNvPr id="10" name="Picture 2" descr="http://webinterna.esnaval.cl/images/cabecera_EN.png"/>
          <p:cNvPicPr>
            <a:picLocks noChangeAspect="1" noChangeArrowheads="1"/>
          </p:cNvPicPr>
          <p:nvPr/>
        </p:nvPicPr>
        <p:blipFill rotWithShape="1">
          <a:blip r:embed="rId4">
            <a:extLst>
              <a:ext uri="{28A0092B-C50C-407E-A947-70E740481C1C}">
                <a14:useLocalDpi xmlns:a14="http://schemas.microsoft.com/office/drawing/2010/main" val="0"/>
              </a:ext>
            </a:extLst>
          </a:blip>
          <a:srcRect r="82282"/>
          <a:stretch/>
        </p:blipFill>
        <p:spPr bwMode="auto">
          <a:xfrm>
            <a:off x="11067143" y="-227629"/>
            <a:ext cx="1345656" cy="13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86057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852</TotalTime>
  <Words>2121</Words>
  <Application>Microsoft Office PowerPoint</Application>
  <PresentationFormat>Panorámica</PresentationFormat>
  <Paragraphs>205</Paragraphs>
  <Slides>20</Slides>
  <Notes>0</Notes>
  <HiddenSlides>0</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20</vt:i4>
      </vt:variant>
    </vt:vector>
  </HeadingPairs>
  <TitlesOfParts>
    <vt:vector size="27" baseType="lpstr">
      <vt:lpstr>Arial</vt:lpstr>
      <vt:lpstr>Arial Black</vt:lpstr>
      <vt:lpstr>Calibri</vt:lpstr>
      <vt:lpstr>Calibri Light</vt:lpstr>
      <vt:lpstr>Wingdings</vt:lpstr>
      <vt:lpstr>Tema de Office</vt:lpstr>
      <vt:lpstr>Imagen de mapa de bits</vt:lpstr>
      <vt:lpstr>UT N°4: “CONTRAINTELIGENCIA”</vt:lpstr>
      <vt:lpstr>CONTENIDOS</vt:lpstr>
      <vt:lpstr>GENERALIDADES</vt:lpstr>
      <vt:lpstr>GENERALIDADES</vt:lpstr>
      <vt:lpstr>GENERALIDADES</vt:lpstr>
      <vt:lpstr>MEDIDAS DE CONTRAINTELIGENCIA</vt:lpstr>
      <vt:lpstr>MEDIDAS DE CONTRAINTELIGENCIA</vt:lpstr>
      <vt:lpstr>MEDIDAS DE CONTRAINTELIGENCIA</vt:lpstr>
      <vt:lpstr>AGENCIAS DE CONTRAINTELIGENCIA</vt:lpstr>
      <vt:lpstr>AGENCIAS DE CONTRAINTELIGENCIA</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CONCEPTUALIZACIÓN DE LAS TÉCNICAS Y PROCEDIMIENTOS DE CONTRAINTELIGENCIA </vt:lpstr>
      <vt:lpstr>TÉRMINO DE LA PRESENTACIÓN TÉRMINO DE LA ASIGNATURA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“DEFINICIONES GENERALES”</dc:title>
  <dc:creator>Juan Carlos Uribe Aranda</dc:creator>
  <cp:lastModifiedBy>user</cp:lastModifiedBy>
  <cp:revision>73</cp:revision>
  <dcterms:created xsi:type="dcterms:W3CDTF">2020-06-15T15:57:52Z</dcterms:created>
  <dcterms:modified xsi:type="dcterms:W3CDTF">2022-05-30T01:57:32Z</dcterms:modified>
</cp:coreProperties>
</file>