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64" r:id="rId2"/>
    <p:sldId id="282" r:id="rId3"/>
    <p:sldId id="283" r:id="rId4"/>
    <p:sldId id="284" r:id="rId5"/>
    <p:sldId id="285" r:id="rId6"/>
    <p:sldId id="286" r:id="rId7"/>
    <p:sldId id="287" r:id="rId8"/>
    <p:sldId id="288" r:id="rId9"/>
    <p:sldId id="289" r:id="rId10"/>
    <p:sldId id="303" r:id="rId11"/>
    <p:sldId id="291" r:id="rId12"/>
    <p:sldId id="292" r:id="rId13"/>
    <p:sldId id="293" r:id="rId14"/>
    <p:sldId id="294" r:id="rId15"/>
    <p:sldId id="295" r:id="rId16"/>
    <p:sldId id="296" r:id="rId17"/>
    <p:sldId id="297" r:id="rId18"/>
    <p:sldId id="298" r:id="rId19"/>
    <p:sldId id="299" r:id="rId20"/>
    <p:sldId id="300" r:id="rId21"/>
    <p:sldId id="301" r:id="rId22"/>
    <p:sldId id="302" r:id="rId23"/>
    <p:sldId id="304" r:id="rId24"/>
    <p:sldId id="331" r:id="rId25"/>
    <p:sldId id="305" r:id="rId26"/>
    <p:sldId id="306" r:id="rId27"/>
    <p:sldId id="307" r:id="rId28"/>
    <p:sldId id="308" r:id="rId29"/>
    <p:sldId id="309" r:id="rId30"/>
    <p:sldId id="310" r:id="rId31"/>
    <p:sldId id="311" r:id="rId32"/>
    <p:sldId id="312" r:id="rId33"/>
    <p:sldId id="313" r:id="rId34"/>
    <p:sldId id="314" r:id="rId35"/>
    <p:sldId id="315" r:id="rId36"/>
    <p:sldId id="316" r:id="rId37"/>
    <p:sldId id="317" r:id="rId38"/>
    <p:sldId id="318" r:id="rId39"/>
    <p:sldId id="319" r:id="rId40"/>
    <p:sldId id="320" r:id="rId41"/>
    <p:sldId id="321" r:id="rId42"/>
    <p:sldId id="322" r:id="rId43"/>
    <p:sldId id="323" r:id="rId44"/>
    <p:sldId id="324" r:id="rId45"/>
    <p:sldId id="326" r:id="rId46"/>
    <p:sldId id="327" r:id="rId47"/>
    <p:sldId id="328" r:id="rId48"/>
    <p:sldId id="329" r:id="rId49"/>
    <p:sldId id="332" r:id="rId5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autoAdjust="0"/>
  </p:normalViewPr>
  <p:slideViewPr>
    <p:cSldViewPr snapToGrid="0">
      <p:cViewPr varScale="1">
        <p:scale>
          <a:sx n="70" d="100"/>
          <a:sy n="70" d="100"/>
        </p:scale>
        <p:origin x="660" y="6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12-04-2022</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9351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16704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706190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84696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7168156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07715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83972"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EB8BC90-FEBE-4865-9BBB-B0317D02F412}" type="slidenum">
              <a:rPr lang="es-ES" altLang="en-US"/>
              <a:pPr eaLnBrk="1" hangingPunct="1"/>
              <a:t>23</a:t>
            </a:fld>
            <a:endParaRPr lang="es-ES" altLang="en-US"/>
          </a:p>
        </p:txBody>
      </p:sp>
    </p:spTree>
    <p:extLst>
      <p:ext uri="{BB962C8B-B14F-4D97-AF65-F5344CB8AC3E}">
        <p14:creationId xmlns:p14="http://schemas.microsoft.com/office/powerpoint/2010/main" val="1553452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83972"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EB8BC90-FEBE-4865-9BBB-B0317D02F412}" type="slidenum">
              <a:rPr lang="es-ES" altLang="en-US"/>
              <a:pPr eaLnBrk="1" hangingPunct="1"/>
              <a:t>24</a:t>
            </a:fld>
            <a:endParaRPr lang="es-ES" altLang="en-US"/>
          </a:p>
        </p:txBody>
      </p:sp>
    </p:spTree>
    <p:extLst>
      <p:ext uri="{BB962C8B-B14F-4D97-AF65-F5344CB8AC3E}">
        <p14:creationId xmlns:p14="http://schemas.microsoft.com/office/powerpoint/2010/main" val="4203483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84996"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332808C-F05F-482F-8AB3-E095A76DDD4E}" type="slidenum">
              <a:rPr lang="es-ES" altLang="en-US"/>
              <a:pPr eaLnBrk="1" hangingPunct="1"/>
              <a:t>25</a:t>
            </a:fld>
            <a:endParaRPr lang="es-ES" altLang="en-US"/>
          </a:p>
        </p:txBody>
      </p:sp>
    </p:spTree>
    <p:extLst>
      <p:ext uri="{BB962C8B-B14F-4D97-AF65-F5344CB8AC3E}">
        <p14:creationId xmlns:p14="http://schemas.microsoft.com/office/powerpoint/2010/main" val="26444530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86020"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BB11B18-9549-4A92-A665-567D0E2A61FE}" type="slidenum">
              <a:rPr lang="es-ES" altLang="en-US"/>
              <a:pPr eaLnBrk="1" hangingPunct="1"/>
              <a:t>26</a:t>
            </a:fld>
            <a:endParaRPr lang="es-ES" altLang="en-US"/>
          </a:p>
        </p:txBody>
      </p:sp>
    </p:spTree>
    <p:extLst>
      <p:ext uri="{BB962C8B-B14F-4D97-AF65-F5344CB8AC3E}">
        <p14:creationId xmlns:p14="http://schemas.microsoft.com/office/powerpoint/2010/main" val="2226595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87044"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21C954F-0795-4C87-A4DD-0163470FD9AC}" type="slidenum">
              <a:rPr lang="es-ES" altLang="en-US"/>
              <a:pPr eaLnBrk="1" hangingPunct="1"/>
              <a:t>27</a:t>
            </a:fld>
            <a:endParaRPr lang="es-ES" altLang="en-US"/>
          </a:p>
        </p:txBody>
      </p:sp>
    </p:spTree>
    <p:extLst>
      <p:ext uri="{BB962C8B-B14F-4D97-AF65-F5344CB8AC3E}">
        <p14:creationId xmlns:p14="http://schemas.microsoft.com/office/powerpoint/2010/main" val="2480967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88068"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28FC66A-1105-4D02-B13B-19A9393C13A6}" type="slidenum">
              <a:rPr lang="es-ES" altLang="en-US"/>
              <a:pPr eaLnBrk="1" hangingPunct="1"/>
              <a:t>28</a:t>
            </a:fld>
            <a:endParaRPr lang="es-ES" altLang="en-US"/>
          </a:p>
        </p:txBody>
      </p:sp>
    </p:spTree>
    <p:extLst>
      <p:ext uri="{BB962C8B-B14F-4D97-AF65-F5344CB8AC3E}">
        <p14:creationId xmlns:p14="http://schemas.microsoft.com/office/powerpoint/2010/main" val="2888250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89092"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AE8C9FA-82D9-4ED4-A24E-AF69DA21C208}" type="slidenum">
              <a:rPr lang="es-ES" altLang="en-US"/>
              <a:pPr eaLnBrk="1" hangingPunct="1"/>
              <a:t>29</a:t>
            </a:fld>
            <a:endParaRPr lang="es-ES" altLang="en-US"/>
          </a:p>
        </p:txBody>
      </p:sp>
    </p:spTree>
    <p:extLst>
      <p:ext uri="{BB962C8B-B14F-4D97-AF65-F5344CB8AC3E}">
        <p14:creationId xmlns:p14="http://schemas.microsoft.com/office/powerpoint/2010/main" val="3734315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0116"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1E832A7-7C60-483A-9C4D-584DEEBD6EB1}" type="slidenum">
              <a:rPr lang="es-ES" altLang="en-US"/>
              <a:pPr eaLnBrk="1" hangingPunct="1"/>
              <a:t>30</a:t>
            </a:fld>
            <a:endParaRPr lang="es-ES" altLang="en-US"/>
          </a:p>
        </p:txBody>
      </p:sp>
    </p:spTree>
    <p:extLst>
      <p:ext uri="{BB962C8B-B14F-4D97-AF65-F5344CB8AC3E}">
        <p14:creationId xmlns:p14="http://schemas.microsoft.com/office/powerpoint/2010/main" val="882529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1140"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30C8371-21AB-46CF-BB8F-E076F61C9838}" type="slidenum">
              <a:rPr lang="es-ES" altLang="en-US"/>
              <a:pPr eaLnBrk="1" hangingPunct="1"/>
              <a:t>31</a:t>
            </a:fld>
            <a:endParaRPr lang="es-ES" altLang="en-US"/>
          </a:p>
        </p:txBody>
      </p:sp>
    </p:spTree>
    <p:extLst>
      <p:ext uri="{BB962C8B-B14F-4D97-AF65-F5344CB8AC3E}">
        <p14:creationId xmlns:p14="http://schemas.microsoft.com/office/powerpoint/2010/main" val="2469065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2164"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E758844-A31F-4FDC-B2E0-E5EF32099771}" type="slidenum">
              <a:rPr lang="es-ES" altLang="en-US"/>
              <a:pPr eaLnBrk="1" hangingPunct="1"/>
              <a:t>32</a:t>
            </a:fld>
            <a:endParaRPr lang="es-ES" altLang="en-US"/>
          </a:p>
        </p:txBody>
      </p:sp>
    </p:spTree>
    <p:extLst>
      <p:ext uri="{BB962C8B-B14F-4D97-AF65-F5344CB8AC3E}">
        <p14:creationId xmlns:p14="http://schemas.microsoft.com/office/powerpoint/2010/main" val="37919614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3188"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DBA2DD6-DB43-448B-AE5F-D1E8326AEB4A}" type="slidenum">
              <a:rPr lang="es-ES" altLang="en-US"/>
              <a:pPr eaLnBrk="1" hangingPunct="1"/>
              <a:t>33</a:t>
            </a:fld>
            <a:endParaRPr lang="es-ES" altLang="en-US"/>
          </a:p>
        </p:txBody>
      </p:sp>
    </p:spTree>
    <p:extLst>
      <p:ext uri="{BB962C8B-B14F-4D97-AF65-F5344CB8AC3E}">
        <p14:creationId xmlns:p14="http://schemas.microsoft.com/office/powerpoint/2010/main" val="14493003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4212"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A18174A-1709-442E-9862-543F67AB531A}" type="slidenum">
              <a:rPr lang="es-ES" altLang="en-US"/>
              <a:pPr eaLnBrk="1" hangingPunct="1"/>
              <a:t>34</a:t>
            </a:fld>
            <a:endParaRPr lang="es-ES" altLang="en-US"/>
          </a:p>
        </p:txBody>
      </p:sp>
    </p:spTree>
    <p:extLst>
      <p:ext uri="{BB962C8B-B14F-4D97-AF65-F5344CB8AC3E}">
        <p14:creationId xmlns:p14="http://schemas.microsoft.com/office/powerpoint/2010/main" val="12791089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5236"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6CF5A68-A756-4E53-901B-CCE7C49FCAB6}" type="slidenum">
              <a:rPr lang="es-ES" altLang="en-US"/>
              <a:pPr eaLnBrk="1" hangingPunct="1"/>
              <a:t>35</a:t>
            </a:fld>
            <a:endParaRPr lang="es-ES" altLang="en-US"/>
          </a:p>
        </p:txBody>
      </p:sp>
    </p:spTree>
    <p:extLst>
      <p:ext uri="{BB962C8B-B14F-4D97-AF65-F5344CB8AC3E}">
        <p14:creationId xmlns:p14="http://schemas.microsoft.com/office/powerpoint/2010/main" val="1327685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6260"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11B26AF-18E5-484F-82CF-4A2F20ED6735}" type="slidenum">
              <a:rPr lang="es-ES" altLang="en-US"/>
              <a:pPr eaLnBrk="1" hangingPunct="1"/>
              <a:t>36</a:t>
            </a:fld>
            <a:endParaRPr lang="es-ES" altLang="en-US"/>
          </a:p>
        </p:txBody>
      </p:sp>
    </p:spTree>
    <p:extLst>
      <p:ext uri="{BB962C8B-B14F-4D97-AF65-F5344CB8AC3E}">
        <p14:creationId xmlns:p14="http://schemas.microsoft.com/office/powerpoint/2010/main" val="22730129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7284"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4BDD420-7A13-4182-9DEF-A257E080EB9A}" type="slidenum">
              <a:rPr lang="es-ES" altLang="en-US"/>
              <a:pPr eaLnBrk="1" hangingPunct="1"/>
              <a:t>37</a:t>
            </a:fld>
            <a:endParaRPr lang="es-ES" altLang="en-US"/>
          </a:p>
        </p:txBody>
      </p:sp>
    </p:spTree>
    <p:extLst>
      <p:ext uri="{BB962C8B-B14F-4D97-AF65-F5344CB8AC3E}">
        <p14:creationId xmlns:p14="http://schemas.microsoft.com/office/powerpoint/2010/main" val="38663121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8308"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98AA8F0-AF0F-4209-84D3-56F7DEC8E7A6}" type="slidenum">
              <a:rPr lang="es-ES" altLang="en-US"/>
              <a:pPr eaLnBrk="1" hangingPunct="1"/>
              <a:t>38</a:t>
            </a:fld>
            <a:endParaRPr lang="es-ES" altLang="en-US"/>
          </a:p>
        </p:txBody>
      </p:sp>
    </p:spTree>
    <p:extLst>
      <p:ext uri="{BB962C8B-B14F-4D97-AF65-F5344CB8AC3E}">
        <p14:creationId xmlns:p14="http://schemas.microsoft.com/office/powerpoint/2010/main" val="40234853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99332"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B23DF61-AA6A-4B41-9018-0237626C2C40}" type="slidenum">
              <a:rPr lang="es-ES" altLang="en-US"/>
              <a:pPr eaLnBrk="1" hangingPunct="1"/>
              <a:t>39</a:t>
            </a:fld>
            <a:endParaRPr lang="es-ES" altLang="en-US"/>
          </a:p>
        </p:txBody>
      </p:sp>
    </p:spTree>
    <p:extLst>
      <p:ext uri="{BB962C8B-B14F-4D97-AF65-F5344CB8AC3E}">
        <p14:creationId xmlns:p14="http://schemas.microsoft.com/office/powerpoint/2010/main" val="17901782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0356"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56F1991-4E41-4481-BC56-880DC86716E7}" type="slidenum">
              <a:rPr lang="es-ES" altLang="en-US"/>
              <a:pPr eaLnBrk="1" hangingPunct="1"/>
              <a:t>40</a:t>
            </a:fld>
            <a:endParaRPr lang="es-ES" altLang="en-US"/>
          </a:p>
        </p:txBody>
      </p:sp>
    </p:spTree>
    <p:extLst>
      <p:ext uri="{BB962C8B-B14F-4D97-AF65-F5344CB8AC3E}">
        <p14:creationId xmlns:p14="http://schemas.microsoft.com/office/powerpoint/2010/main" val="32196239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1380"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4063DD6-1914-4CA0-B36B-CE349E915387}" type="slidenum">
              <a:rPr lang="es-ES" altLang="en-US"/>
              <a:pPr eaLnBrk="1" hangingPunct="1"/>
              <a:t>41</a:t>
            </a:fld>
            <a:endParaRPr lang="es-ES" altLang="en-US"/>
          </a:p>
        </p:txBody>
      </p:sp>
    </p:spTree>
    <p:extLst>
      <p:ext uri="{BB962C8B-B14F-4D97-AF65-F5344CB8AC3E}">
        <p14:creationId xmlns:p14="http://schemas.microsoft.com/office/powerpoint/2010/main" val="25177598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2404"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E766935-2518-487E-9E60-184E6A2C8E9D}" type="slidenum">
              <a:rPr lang="es-ES" altLang="en-US"/>
              <a:pPr eaLnBrk="1" hangingPunct="1"/>
              <a:t>42</a:t>
            </a:fld>
            <a:endParaRPr lang="es-ES" altLang="en-US"/>
          </a:p>
        </p:txBody>
      </p:sp>
    </p:spTree>
    <p:extLst>
      <p:ext uri="{BB962C8B-B14F-4D97-AF65-F5344CB8AC3E}">
        <p14:creationId xmlns:p14="http://schemas.microsoft.com/office/powerpoint/2010/main" val="25869806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3428"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86E648B-4422-4405-B813-DB40592DFFCB}" type="slidenum">
              <a:rPr lang="es-ES" altLang="en-US"/>
              <a:pPr eaLnBrk="1" hangingPunct="1"/>
              <a:t>43</a:t>
            </a:fld>
            <a:endParaRPr lang="es-ES" altLang="en-US"/>
          </a:p>
        </p:txBody>
      </p:sp>
    </p:spTree>
    <p:extLst>
      <p:ext uri="{BB962C8B-B14F-4D97-AF65-F5344CB8AC3E}">
        <p14:creationId xmlns:p14="http://schemas.microsoft.com/office/powerpoint/2010/main" val="3575935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4452"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EF36D7B-73B3-483F-B8FE-82D8DDD84EE1}" type="slidenum">
              <a:rPr lang="es-ES" altLang="en-US"/>
              <a:pPr eaLnBrk="1" hangingPunct="1"/>
              <a:t>44</a:t>
            </a:fld>
            <a:endParaRPr lang="es-ES" altLang="en-US"/>
          </a:p>
        </p:txBody>
      </p:sp>
    </p:spTree>
    <p:extLst>
      <p:ext uri="{BB962C8B-B14F-4D97-AF65-F5344CB8AC3E}">
        <p14:creationId xmlns:p14="http://schemas.microsoft.com/office/powerpoint/2010/main" val="38550528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6500"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826F8BB-8C2E-44C7-8A12-C94D8E67EEE0}" type="slidenum">
              <a:rPr lang="es-ES" altLang="en-US"/>
              <a:pPr eaLnBrk="1" hangingPunct="1"/>
              <a:t>45</a:t>
            </a:fld>
            <a:endParaRPr lang="es-ES" altLang="en-US"/>
          </a:p>
        </p:txBody>
      </p:sp>
    </p:spTree>
    <p:extLst>
      <p:ext uri="{BB962C8B-B14F-4D97-AF65-F5344CB8AC3E}">
        <p14:creationId xmlns:p14="http://schemas.microsoft.com/office/powerpoint/2010/main" val="29258331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7524"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6C03351-0A00-4CD5-A111-C4DCF1254A92}" type="slidenum">
              <a:rPr lang="es-ES" altLang="en-US"/>
              <a:pPr eaLnBrk="1" hangingPunct="1"/>
              <a:t>46</a:t>
            </a:fld>
            <a:endParaRPr lang="es-ES" altLang="en-US"/>
          </a:p>
        </p:txBody>
      </p:sp>
    </p:spTree>
    <p:extLst>
      <p:ext uri="{BB962C8B-B14F-4D97-AF65-F5344CB8AC3E}">
        <p14:creationId xmlns:p14="http://schemas.microsoft.com/office/powerpoint/2010/main" val="37123059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8548"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211B791-CF2B-4598-8614-E49243B58664}" type="slidenum">
              <a:rPr lang="es-ES" altLang="en-US"/>
              <a:pPr eaLnBrk="1" hangingPunct="1"/>
              <a:t>47</a:t>
            </a:fld>
            <a:endParaRPr lang="es-ES" altLang="en-US"/>
          </a:p>
        </p:txBody>
      </p:sp>
    </p:spTree>
    <p:extLst>
      <p:ext uri="{BB962C8B-B14F-4D97-AF65-F5344CB8AC3E}">
        <p14:creationId xmlns:p14="http://schemas.microsoft.com/office/powerpoint/2010/main" val="4249890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p:spPr>
        <p:txBody>
          <a:bodyPr/>
          <a:lstStyle/>
          <a:p>
            <a:endParaRPr lang="es-CL" altLang="en-US" smtClean="0">
              <a:latin typeface="Arial" panose="020B0604020202020204" pitchFamily="34" charset="0"/>
            </a:endParaRPr>
          </a:p>
        </p:txBody>
      </p:sp>
      <p:sp>
        <p:nvSpPr>
          <p:cNvPr id="109572" name="Slide Number Placeholder 3"/>
          <p:cNvSpPr>
            <a:spLocks noGrp="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107E207-9E71-410E-B4A6-3869D93F6B07}" type="slidenum">
              <a:rPr lang="es-ES" altLang="en-US"/>
              <a:pPr eaLnBrk="1" hangingPunct="1"/>
              <a:t>48</a:t>
            </a:fld>
            <a:endParaRPr lang="es-ES" altLang="en-US"/>
          </a:p>
        </p:txBody>
      </p:sp>
    </p:spTree>
    <p:extLst>
      <p:ext uri="{BB962C8B-B14F-4D97-AF65-F5344CB8AC3E}">
        <p14:creationId xmlns:p14="http://schemas.microsoft.com/office/powerpoint/2010/main" val="23194607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05117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12-04-2022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12-04-2022</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bing.com/images/search?q=relieves+de+espa%c3%b1a+mapas+interactivos&amp;view=detailv2&amp;&amp;id=8F2E7D3CEC611A356F06EE5C8C72494D18FB0EC4&amp;selectedIndex=1&amp;ccid=9zwEo9GP&amp;simid=608051788552540026&amp;thid=OIP.Mf73c04a3d18fd4b7ec98192f94d6d020o0"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ef-eso-maca.blogspot.com/2014/04/ejercicios-de-curvas-de-nivel.html"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civilgeeks.com/tag/curvas-de-nivel/"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hyperlink" Target="http://cartografia04ies.blogspot.com/2008/04/la-rosa-de-los-vientos.html"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hyperlink" Target="http://cartografia04ies.blogspot.com/2008/04/la-rosa-de-los-vientos.html"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41.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UT 2: CARTAS TOPOGRÁFICAS</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marzo </a:t>
            </a:r>
            <a:r>
              <a:rPr lang="es-CL" altLang="es-CL" sz="1600" b="1" dirty="0">
                <a:solidFill>
                  <a:srgbClr val="002060"/>
                </a:solidFill>
                <a:latin typeface="Arial Black" panose="020B0A04020102020204" pitchFamily="34" charset="0"/>
              </a:rPr>
              <a:t>de 2022.</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34336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4" name="Rectángulo 3"/>
          <p:cNvSpPr/>
          <p:nvPr/>
        </p:nvSpPr>
        <p:spPr>
          <a:xfrm>
            <a:off x="1382541" y="2621302"/>
            <a:ext cx="10930157" cy="1354217"/>
          </a:xfrm>
          <a:prstGeom prst="rect">
            <a:avLst/>
          </a:prstGeom>
        </p:spPr>
        <p:txBody>
          <a:bodyPr wrap="square">
            <a:spAutoFit/>
          </a:bodyPr>
          <a:lstStyle/>
          <a:p>
            <a:pPr marL="285750" lvl="0" indent="-285750">
              <a:spcBef>
                <a:spcPct val="50000"/>
              </a:spcBef>
              <a:buFont typeface="Wingdings" panose="05000000000000000000" pitchFamily="2" charset="2"/>
              <a:buChar char="Ø"/>
            </a:pPr>
            <a:endParaRPr lang="es-ES" altLang="es-CL" sz="1600" b="1" dirty="0">
              <a:solidFill>
                <a:srgbClr val="002060"/>
              </a:solidFill>
              <a:latin typeface="Arial" panose="020B0604020202020204" pitchFamily="34" charset="0"/>
              <a:cs typeface="Arial" panose="020B0604020202020204" pitchFamily="34" charset="0"/>
            </a:endParaRPr>
          </a:p>
          <a:p>
            <a:pPr marL="285750" lvl="0" indent="-285750">
              <a:spcBef>
                <a:spcPct val="50000"/>
              </a:spcBef>
              <a:buFont typeface="Wingdings" panose="05000000000000000000" pitchFamily="2" charset="2"/>
              <a:buChar char="Ø"/>
            </a:pPr>
            <a:endParaRPr lang="es-CL" altLang="es-CL" sz="1600" b="1" dirty="0">
              <a:solidFill>
                <a:srgbClr val="002060"/>
              </a:solidFill>
              <a:latin typeface="Arial" panose="020B0604020202020204" pitchFamily="34" charset="0"/>
              <a:cs typeface="Arial" panose="020B0604020202020204" pitchFamily="34" charset="0"/>
            </a:endParaRPr>
          </a:p>
          <a:p>
            <a:pPr>
              <a:spcBef>
                <a:spcPct val="50000"/>
              </a:spcBef>
            </a:pPr>
            <a:endParaRPr lang="pt-BR" altLang="es-CL" sz="1400" b="1" dirty="0">
              <a:solidFill>
                <a:srgbClr val="002060"/>
              </a:solidFill>
              <a:latin typeface="Arial" panose="020B0604020202020204" pitchFamily="34" charset="0"/>
            </a:endParaRPr>
          </a:p>
          <a:p>
            <a:pPr>
              <a:spcBef>
                <a:spcPct val="50000"/>
              </a:spcBef>
            </a:pPr>
            <a:endParaRPr lang="es-CL" altLang="es-CL" sz="1400" b="1" dirty="0">
              <a:solidFill>
                <a:srgbClr val="002060"/>
              </a:solidFill>
              <a:latin typeface="Arial" panose="020B0604020202020204" pitchFamily="34" charset="0"/>
            </a:endParaRPr>
          </a:p>
        </p:txBody>
      </p:sp>
      <p:sp>
        <p:nvSpPr>
          <p:cNvPr id="2" name="Rectángulo 1"/>
          <p:cNvSpPr/>
          <p:nvPr/>
        </p:nvSpPr>
        <p:spPr>
          <a:xfrm>
            <a:off x="918650" y="2102764"/>
            <a:ext cx="10791544" cy="3170099"/>
          </a:xfrm>
          <a:prstGeom prst="rect">
            <a:avLst/>
          </a:prstGeom>
          <a:solidFill>
            <a:schemeClr val="bg1"/>
          </a:solidFill>
          <a:ln>
            <a:solidFill>
              <a:srgbClr val="002060"/>
            </a:solidFill>
          </a:ln>
        </p:spPr>
        <p:txBody>
          <a:bodyPr wrap="square">
            <a:spAutoFit/>
          </a:bodyPr>
          <a:lstStyle/>
          <a:p>
            <a:r>
              <a:rPr lang="es-ES" sz="2000" dirty="0" smtClean="0">
                <a:latin typeface="Arial" panose="020B0604020202020204" pitchFamily="34" charset="0"/>
                <a:cs typeface="Arial" panose="020B0604020202020204" pitchFamily="34" charset="0"/>
              </a:rPr>
              <a:t>Reconocer </a:t>
            </a:r>
            <a:r>
              <a:rPr lang="es-ES" sz="2000" dirty="0">
                <a:latin typeface="Arial" panose="020B0604020202020204" pitchFamily="34" charset="0"/>
                <a:cs typeface="Arial" panose="020B0604020202020204" pitchFamily="34" charset="0"/>
              </a:rPr>
              <a:t>la información útil de las cartas topográficas, de manera de emplear eficazmente las cartas en beneficio de la planificación y la conducción táctica</a:t>
            </a:r>
          </a:p>
          <a:p>
            <a:endParaRPr lang="es-ES" sz="2000" b="1" dirty="0" smtClean="0">
              <a:latin typeface="Arial" panose="020B0604020202020204" pitchFamily="34" charset="0"/>
              <a:cs typeface="Arial" panose="020B0604020202020204" pitchFamily="34" charset="0"/>
            </a:endParaRPr>
          </a:p>
          <a:p>
            <a:endParaRPr lang="es-ES" sz="2000" b="1" dirty="0">
              <a:latin typeface="Arial" panose="020B0604020202020204" pitchFamily="34" charset="0"/>
              <a:cs typeface="Arial" panose="020B0604020202020204" pitchFamily="34" charset="0"/>
            </a:endParaRPr>
          </a:p>
          <a:p>
            <a:endParaRPr lang="es-ES" sz="2000" b="1" dirty="0" smtClean="0">
              <a:latin typeface="Arial" panose="020B0604020202020204" pitchFamily="34" charset="0"/>
              <a:cs typeface="Arial" panose="020B0604020202020204" pitchFamily="34" charset="0"/>
            </a:endParaRPr>
          </a:p>
          <a:p>
            <a:endParaRPr lang="es-ES" sz="2000" b="1" dirty="0">
              <a:latin typeface="Arial" panose="020B0604020202020204" pitchFamily="34" charset="0"/>
              <a:cs typeface="Arial" panose="020B0604020202020204" pitchFamily="34" charset="0"/>
            </a:endParaRPr>
          </a:p>
          <a:p>
            <a:r>
              <a:rPr lang="es-ES" sz="2000" dirty="0">
                <a:latin typeface="Arial" panose="020B0604020202020204" pitchFamily="34" charset="0"/>
                <a:cs typeface="Arial" panose="020B0604020202020204" pitchFamily="34" charset="0"/>
              </a:rPr>
              <a:t>CAI 1 – 1 «LECTURA DE CARTAS» </a:t>
            </a:r>
            <a:endParaRPr lang="es-ES" sz="2000" dirty="0" smtClean="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a:p>
            <a:r>
              <a:rPr lang="es-ES" sz="2000" b="1" dirty="0" smtClean="0">
                <a:latin typeface="Arial" panose="020B0604020202020204" pitchFamily="34" charset="0"/>
                <a:cs typeface="Arial" panose="020B0604020202020204" pitchFamily="34" charset="0"/>
              </a:rPr>
              <a:t>Otros </a:t>
            </a:r>
            <a:r>
              <a:rPr lang="es-ES" sz="2000" b="1" dirty="0">
                <a:latin typeface="Arial" panose="020B0604020202020204" pitchFamily="34" charset="0"/>
                <a:cs typeface="Arial" panose="020B0604020202020204" pitchFamily="34" charset="0"/>
              </a:rPr>
              <a:t>elementos: </a:t>
            </a:r>
            <a:r>
              <a:rPr lang="es-ES" sz="2000" dirty="0">
                <a:latin typeface="Arial" panose="020B0604020202020204" pitchFamily="34" charset="0"/>
                <a:cs typeface="Arial" panose="020B0604020202020204" pitchFamily="34" charset="0"/>
              </a:rPr>
              <a:t>Carta IGM </a:t>
            </a:r>
            <a:r>
              <a:rPr lang="es-ES" sz="2000" dirty="0" smtClean="0">
                <a:latin typeface="Arial" panose="020B0604020202020204" pitchFamily="34" charset="0"/>
                <a:cs typeface="Arial" panose="020B0604020202020204" pitchFamily="34" charset="0"/>
              </a:rPr>
              <a:t>Escala 1:25.000 /1:50:00, </a:t>
            </a:r>
            <a:r>
              <a:rPr lang="es-ES" sz="2000" dirty="0">
                <a:latin typeface="Arial" panose="020B0604020202020204" pitchFamily="34" charset="0"/>
                <a:cs typeface="Arial" panose="020B0604020202020204" pitchFamily="34" charset="0"/>
              </a:rPr>
              <a:t>Indicador de punto, transparencias, brújula, GPS, regla, plumones para plástico.</a:t>
            </a:r>
          </a:p>
        </p:txBody>
      </p:sp>
      <p:sp>
        <p:nvSpPr>
          <p:cNvPr id="16" name="Rectángulo 15"/>
          <p:cNvSpPr/>
          <p:nvPr/>
        </p:nvSpPr>
        <p:spPr>
          <a:xfrm>
            <a:off x="3681636" y="1535996"/>
            <a:ext cx="4811898" cy="400110"/>
          </a:xfrm>
          <a:prstGeom prst="rect">
            <a:avLst/>
          </a:prstGeom>
          <a:solidFill>
            <a:srgbClr val="002060"/>
          </a:solidFill>
          <a:ln>
            <a:solidFill>
              <a:schemeClr val="tx1"/>
            </a:solidFill>
          </a:ln>
        </p:spPr>
        <p:txBody>
          <a:bodyPr wrap="square">
            <a:spAutoFit/>
          </a:bodyPr>
          <a:lstStyle/>
          <a:p>
            <a:pPr>
              <a:spcBef>
                <a:spcPct val="50000"/>
              </a:spcBef>
            </a:pPr>
            <a:r>
              <a:rPr lang="es-ES" altLang="es-CL" sz="2000" b="1" dirty="0" smtClean="0">
                <a:solidFill>
                  <a:schemeClr val="bg1"/>
                </a:solidFill>
                <a:latin typeface="Arial" panose="020B0604020202020204" pitchFamily="34" charset="0"/>
              </a:rPr>
              <a:t>OBJETIVO </a:t>
            </a:r>
            <a:r>
              <a:rPr lang="es-ES" altLang="es-CL" sz="2000" b="1" dirty="0">
                <a:solidFill>
                  <a:schemeClr val="bg1"/>
                </a:solidFill>
                <a:latin typeface="Arial" panose="020B0604020202020204" pitchFamily="34" charset="0"/>
              </a:rPr>
              <a:t>DE LA UNIDAD </a:t>
            </a:r>
            <a:r>
              <a:rPr lang="es-ES" altLang="es-CL" sz="2000" b="1" dirty="0" smtClean="0">
                <a:solidFill>
                  <a:schemeClr val="bg1"/>
                </a:solidFill>
                <a:latin typeface="Arial" panose="020B0604020202020204" pitchFamily="34" charset="0"/>
              </a:rPr>
              <a:t>TEMÁTICA</a:t>
            </a:r>
            <a:endParaRPr lang="es-ES" altLang="es-CL" sz="2000" b="1" dirty="0">
              <a:solidFill>
                <a:schemeClr val="bg1"/>
              </a:solidFill>
              <a:latin typeface="Arial" panose="020B0604020202020204" pitchFamily="34" charset="0"/>
            </a:endParaRPr>
          </a:p>
        </p:txBody>
      </p:sp>
      <p:sp>
        <p:nvSpPr>
          <p:cNvPr id="17" name="Rectángulo 16"/>
          <p:cNvSpPr/>
          <p:nvPr/>
        </p:nvSpPr>
        <p:spPr>
          <a:xfrm>
            <a:off x="1005586" y="3419245"/>
            <a:ext cx="2107995" cy="400110"/>
          </a:xfrm>
          <a:prstGeom prst="rect">
            <a:avLst/>
          </a:prstGeom>
          <a:ln>
            <a:solidFill>
              <a:schemeClr val="tx1"/>
            </a:solidFill>
          </a:ln>
        </p:spPr>
        <p:txBody>
          <a:bodyPr wrap="square">
            <a:spAutoFit/>
          </a:bodyPr>
          <a:lstStyle/>
          <a:p>
            <a:pPr>
              <a:spcBef>
                <a:spcPct val="50000"/>
              </a:spcBef>
            </a:pPr>
            <a:r>
              <a:rPr lang="es-ES" altLang="es-CL" sz="2000" b="1" dirty="0" smtClean="0">
                <a:solidFill>
                  <a:srgbClr val="002060"/>
                </a:solidFill>
                <a:latin typeface="Arial" panose="020B0604020202020204" pitchFamily="34" charset="0"/>
              </a:rPr>
              <a:t>BIBLIOGRAFÍA</a:t>
            </a:r>
            <a:endParaRPr lang="es-ES" altLang="es-CL" sz="20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995224728"/>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6" name="Text Box 17"/>
          <p:cNvSpPr txBox="1">
            <a:spLocks noChangeArrowheads="1"/>
          </p:cNvSpPr>
          <p:nvPr/>
        </p:nvSpPr>
        <p:spPr bwMode="auto">
          <a:xfrm>
            <a:off x="961437" y="1954763"/>
            <a:ext cx="10305634" cy="3170099"/>
          </a:xfrm>
          <a:prstGeom prst="rect">
            <a:avLst/>
          </a:prstGeom>
          <a:solidFill>
            <a:schemeClr val="bg1"/>
          </a:solidFill>
          <a:ln w="28575">
            <a:solidFill>
              <a:srgbClr val="002060"/>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342900" indent="-342900">
              <a:spcBef>
                <a:spcPct val="50000"/>
              </a:spcBef>
              <a:buFont typeface="+mj-lt"/>
              <a:buAutoNum type="arabicPeriod"/>
            </a:pPr>
            <a:r>
              <a:rPr lang="es-ES" altLang="es-CL" sz="2000" dirty="0" smtClean="0">
                <a:latin typeface="Arial" panose="020B0604020202020204" pitchFamily="34" charset="0"/>
              </a:rPr>
              <a:t>Definición</a:t>
            </a:r>
            <a:r>
              <a:rPr lang="es-ES" altLang="es-CL" sz="2000" dirty="0">
                <a:latin typeface="Arial" panose="020B0604020202020204" pitchFamily="34" charset="0"/>
              </a:rPr>
              <a:t>, importancia y conservación de la carta topográfica.</a:t>
            </a:r>
          </a:p>
          <a:p>
            <a:pPr marL="342900" indent="-342900">
              <a:spcBef>
                <a:spcPct val="50000"/>
              </a:spcBef>
              <a:buFont typeface="+mj-lt"/>
              <a:buAutoNum type="arabicPeriod"/>
            </a:pPr>
            <a:r>
              <a:rPr lang="es-ES" altLang="es-CL" sz="2000" dirty="0" smtClean="0">
                <a:latin typeface="Arial" panose="020B0604020202020204" pitchFamily="34" charset="0"/>
              </a:rPr>
              <a:t>Información </a:t>
            </a:r>
            <a:r>
              <a:rPr lang="es-ES" altLang="es-CL" sz="2000" dirty="0">
                <a:latin typeface="Arial" panose="020B0604020202020204" pitchFamily="34" charset="0"/>
              </a:rPr>
              <a:t>marginal, simbología y clasificación de las cartas </a:t>
            </a:r>
            <a:r>
              <a:rPr lang="es-ES" altLang="es-CL" sz="2000" dirty="0" smtClean="0">
                <a:latin typeface="Arial" panose="020B0604020202020204" pitchFamily="34" charset="0"/>
              </a:rPr>
              <a:t>topográficas.</a:t>
            </a:r>
            <a:endParaRPr lang="es-ES" altLang="es-CL" sz="2000" dirty="0">
              <a:latin typeface="Arial" panose="020B0604020202020204" pitchFamily="34" charset="0"/>
            </a:endParaRPr>
          </a:p>
          <a:p>
            <a:pPr marL="342900" indent="-342900">
              <a:spcBef>
                <a:spcPct val="50000"/>
              </a:spcBef>
              <a:buFont typeface="+mj-lt"/>
              <a:buAutoNum type="arabicPeriod"/>
            </a:pPr>
            <a:r>
              <a:rPr lang="es-ES" altLang="es-CL" sz="2000" dirty="0" smtClean="0">
                <a:latin typeface="Arial" panose="020B0604020202020204" pitchFamily="34" charset="0"/>
              </a:rPr>
              <a:t>Sistemas </a:t>
            </a:r>
            <a:r>
              <a:rPr lang="es-ES" altLang="es-CL" sz="2000" dirty="0">
                <a:latin typeface="Arial" panose="020B0604020202020204" pitchFamily="34" charset="0"/>
              </a:rPr>
              <a:t>de coordenadas.</a:t>
            </a:r>
          </a:p>
          <a:p>
            <a:pPr marL="342900" indent="-342900">
              <a:spcBef>
                <a:spcPct val="50000"/>
              </a:spcBef>
              <a:buFont typeface="+mj-lt"/>
              <a:buAutoNum type="arabicPeriod"/>
            </a:pPr>
            <a:r>
              <a:rPr lang="es-ES" altLang="es-CL" sz="2000" dirty="0" smtClean="0">
                <a:latin typeface="Arial" panose="020B0604020202020204" pitchFamily="34" charset="0"/>
              </a:rPr>
              <a:t>Escalas </a:t>
            </a:r>
            <a:r>
              <a:rPr lang="es-ES" altLang="es-CL" sz="2000" dirty="0">
                <a:latin typeface="Arial" panose="020B0604020202020204" pitchFamily="34" charset="0"/>
              </a:rPr>
              <a:t>topográficas.</a:t>
            </a:r>
          </a:p>
          <a:p>
            <a:pPr marL="342900" indent="-342900">
              <a:spcBef>
                <a:spcPct val="50000"/>
              </a:spcBef>
              <a:buFont typeface="+mj-lt"/>
              <a:buAutoNum type="arabicPeriod"/>
            </a:pPr>
            <a:r>
              <a:rPr lang="es-ES" altLang="es-CL" sz="2000" dirty="0" smtClean="0">
                <a:latin typeface="Arial" panose="020B0604020202020204" pitchFamily="34" charset="0"/>
              </a:rPr>
              <a:t>Relieves</a:t>
            </a:r>
            <a:r>
              <a:rPr lang="es-ES" altLang="es-CL" sz="2000" dirty="0">
                <a:latin typeface="Arial" panose="020B0604020202020204" pitchFamily="34" charset="0"/>
              </a:rPr>
              <a:t>, Pendientes y Perfiles</a:t>
            </a:r>
          </a:p>
          <a:p>
            <a:pPr marL="342900" indent="-342900">
              <a:spcBef>
                <a:spcPct val="50000"/>
              </a:spcBef>
              <a:buFont typeface="+mj-lt"/>
              <a:buAutoNum type="arabicPeriod"/>
            </a:pPr>
            <a:r>
              <a:rPr lang="es-ES" altLang="es-CL" sz="2000" dirty="0" smtClean="0">
                <a:latin typeface="Arial" panose="020B0604020202020204" pitchFamily="34" charset="0"/>
              </a:rPr>
              <a:t>Dirección</a:t>
            </a:r>
            <a:r>
              <a:rPr lang="es-ES" altLang="es-CL" sz="2000" dirty="0">
                <a:latin typeface="Arial" panose="020B0604020202020204" pitchFamily="34" charset="0"/>
              </a:rPr>
              <a:t>, actualización y Orientación de la Carta.</a:t>
            </a:r>
          </a:p>
          <a:p>
            <a:pPr marL="342900" indent="-342900">
              <a:spcBef>
                <a:spcPct val="50000"/>
              </a:spcBef>
              <a:buFont typeface="+mj-lt"/>
              <a:buAutoNum type="arabicPeriod"/>
            </a:pPr>
            <a:r>
              <a:rPr lang="es-ES" altLang="es-CL" sz="2000" dirty="0" smtClean="0">
                <a:latin typeface="Arial" panose="020B0604020202020204" pitchFamily="34" charset="0"/>
              </a:rPr>
              <a:t>G.P.S.</a:t>
            </a:r>
            <a:endParaRPr lang="es-ES" altLang="es-CL" sz="2000" dirty="0">
              <a:latin typeface="Arial" panose="020B0604020202020204" pitchFamily="34" charset="0"/>
            </a:endParaRPr>
          </a:p>
        </p:txBody>
      </p:sp>
      <p:sp>
        <p:nvSpPr>
          <p:cNvPr id="17" name="Rectángulo 16"/>
          <p:cNvSpPr/>
          <p:nvPr/>
        </p:nvSpPr>
        <p:spPr>
          <a:xfrm>
            <a:off x="942975" y="1353391"/>
            <a:ext cx="181088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CONTENIDOS</a:t>
            </a:r>
          </a:p>
        </p:txBody>
      </p:sp>
    </p:spTree>
    <p:extLst>
      <p:ext uri="{BB962C8B-B14F-4D97-AF65-F5344CB8AC3E}">
        <p14:creationId xmlns:p14="http://schemas.microsoft.com/office/powerpoint/2010/main" val="307538599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486414" y="1085181"/>
            <a:ext cx="3519843"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GEOGRÁFICAS</a:t>
            </a:r>
            <a:endParaRPr lang="es-CL" altLang="es-CL" b="1" dirty="0">
              <a:solidFill>
                <a:schemeClr val="bg1"/>
              </a:solidFill>
              <a:latin typeface="Arial" panose="020B0604020202020204" pitchFamily="34" charset="0"/>
            </a:endParaRPr>
          </a:p>
        </p:txBody>
      </p:sp>
      <p:sp>
        <p:nvSpPr>
          <p:cNvPr id="18" name="Rectangle 1"/>
          <p:cNvSpPr>
            <a:spLocks noChangeArrowheads="1"/>
          </p:cNvSpPr>
          <p:nvPr/>
        </p:nvSpPr>
        <p:spPr bwMode="auto">
          <a:xfrm>
            <a:off x="482600" y="1608734"/>
            <a:ext cx="6126565" cy="3693319"/>
          </a:xfrm>
          <a:prstGeom prst="rect">
            <a:avLst/>
          </a:prstGeom>
          <a:solidFill>
            <a:schemeClr val="bg1"/>
          </a:solidFill>
          <a:ln w="12700">
            <a:solidFill>
              <a:srgbClr val="002060"/>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285750" indent="-285750" algn="just" eaLnBrk="1" hangingPunct="1">
              <a:spcBef>
                <a:spcPct val="50000"/>
              </a:spcBef>
              <a:buFont typeface="Wingdings" panose="05000000000000000000" pitchFamily="2" charset="2"/>
              <a:buChar char="Ø"/>
            </a:pPr>
            <a:r>
              <a:rPr lang="es-CL" altLang="en-US" dirty="0" smtClean="0"/>
              <a:t>Esta </a:t>
            </a:r>
            <a:r>
              <a:rPr lang="es-CL" altLang="en-US" dirty="0"/>
              <a:t>basado en dos </a:t>
            </a:r>
            <a:r>
              <a:rPr lang="es-CL" altLang="en-US" dirty="0" smtClean="0"/>
              <a:t>líneas. </a:t>
            </a:r>
          </a:p>
          <a:p>
            <a:pPr marL="285750" indent="-285750" algn="just" eaLnBrk="1" hangingPunct="1">
              <a:spcBef>
                <a:spcPct val="50000"/>
              </a:spcBef>
              <a:buFont typeface="Wingdings" panose="05000000000000000000" pitchFamily="2" charset="2"/>
              <a:buChar char="Ø"/>
            </a:pPr>
            <a:r>
              <a:rPr lang="es-CL" altLang="en-US" dirty="0" smtClean="0"/>
              <a:t>Paralelo </a:t>
            </a:r>
            <a:r>
              <a:rPr lang="es-CL" altLang="en-US" dirty="0"/>
              <a:t>del Ecuador, que va de Este a </a:t>
            </a:r>
            <a:r>
              <a:rPr lang="es-CL" altLang="en-US" dirty="0" err="1"/>
              <a:t>Weste</a:t>
            </a:r>
            <a:r>
              <a:rPr lang="es-CL" altLang="en-US" dirty="0"/>
              <a:t> y está ubicada en la medianía entre los Polos Norte y </a:t>
            </a:r>
            <a:r>
              <a:rPr lang="es-CL" altLang="en-US" dirty="0" smtClean="0"/>
              <a:t>Sur</a:t>
            </a:r>
            <a:r>
              <a:rPr lang="es-CL" altLang="en-US" dirty="0"/>
              <a:t>.</a:t>
            </a:r>
          </a:p>
          <a:p>
            <a:pPr marL="285750" indent="-285750" algn="just" eaLnBrk="1" hangingPunct="1">
              <a:spcBef>
                <a:spcPct val="50000"/>
              </a:spcBef>
              <a:buFont typeface="Wingdings" panose="05000000000000000000" pitchFamily="2" charset="2"/>
              <a:buChar char="Ø"/>
            </a:pPr>
            <a:r>
              <a:rPr lang="es-CL" altLang="en-US" dirty="0" smtClean="0"/>
              <a:t>Meridiano </a:t>
            </a:r>
            <a:r>
              <a:rPr lang="es-CL" altLang="en-US" dirty="0"/>
              <a:t>de Greenwich que va desde el Polo Norte al Polo Sur, pasando por la ciudad de Greenwich.</a:t>
            </a:r>
          </a:p>
          <a:p>
            <a:pPr marL="285750" indent="-285750" algn="just" eaLnBrk="1" hangingPunct="1">
              <a:spcBef>
                <a:spcPct val="50000"/>
              </a:spcBef>
              <a:buFont typeface="Wingdings" panose="05000000000000000000" pitchFamily="2" charset="2"/>
              <a:buChar char="Ø"/>
            </a:pPr>
            <a:r>
              <a:rPr lang="es-CL" altLang="en-US" dirty="0"/>
              <a:t>La ubicación de cualquier punto en la superficie de la tierra puede proporcionarse al medir su distancia al Norte o Sur del Ecuador y al Este o </a:t>
            </a:r>
            <a:r>
              <a:rPr lang="es-CL" altLang="en-US" dirty="0" err="1"/>
              <a:t>Weste</a:t>
            </a:r>
            <a:r>
              <a:rPr lang="es-CL" altLang="en-US" dirty="0"/>
              <a:t> del Meridiano de Greenwich.</a:t>
            </a:r>
          </a:p>
          <a:p>
            <a:pPr marL="285750" indent="-285750" algn="just" eaLnBrk="1" hangingPunct="1">
              <a:spcBef>
                <a:spcPct val="50000"/>
              </a:spcBef>
              <a:buFont typeface="Wingdings" panose="05000000000000000000" pitchFamily="2" charset="2"/>
              <a:buChar char="Ø"/>
            </a:pPr>
            <a:r>
              <a:rPr lang="es-CL" altLang="en-US" dirty="0"/>
              <a:t>La esfera del mundo es dividida de </a:t>
            </a:r>
            <a:r>
              <a:rPr lang="es-CL" altLang="en-US" dirty="0" smtClean="0"/>
              <a:t>norte </a:t>
            </a:r>
            <a:r>
              <a:rPr lang="es-CL" altLang="en-US" dirty="0"/>
              <a:t>a sur por las líneas paralelas </a:t>
            </a:r>
            <a:r>
              <a:rPr lang="es-CL" altLang="en-US" dirty="0" smtClean="0"/>
              <a:t>y de </a:t>
            </a:r>
            <a:r>
              <a:rPr lang="es-CL" altLang="en-US" dirty="0"/>
              <a:t>Este a </a:t>
            </a:r>
            <a:r>
              <a:rPr lang="es-CL" altLang="en-US" dirty="0" err="1"/>
              <a:t>Weste</a:t>
            </a:r>
            <a:r>
              <a:rPr lang="es-CL" altLang="en-US" dirty="0"/>
              <a:t> por los Meridianos.</a:t>
            </a:r>
          </a:p>
        </p:txBody>
      </p:sp>
      <p:pic>
        <p:nvPicPr>
          <p:cNvPr id="19" name="Picture 2" descr="COORDENADAS GEOGRAFICASCOORDENADAS GEOGRAFICAS&#10;LINEA DEL&#10;ECUADOR&#10;LATITUD&#10;LINEA DE&#10;GREENWICH&#10;MERIDIANOPARALELO LONGITUD&#10;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6087" y="1618027"/>
            <a:ext cx="5008322" cy="375919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986310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486414" y="1085181"/>
            <a:ext cx="3519843"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GEOGRÁFICAS</a:t>
            </a:r>
            <a:endParaRPr lang="es-CL" altLang="es-CL" b="1" dirty="0">
              <a:solidFill>
                <a:schemeClr val="bg1"/>
              </a:solidFill>
              <a:latin typeface="Arial" panose="020B0604020202020204" pitchFamily="34" charset="0"/>
            </a:endParaRPr>
          </a:p>
        </p:txBody>
      </p:sp>
      <p:sp>
        <p:nvSpPr>
          <p:cNvPr id="16" name="Rectangle 1"/>
          <p:cNvSpPr>
            <a:spLocks noChangeArrowheads="1"/>
          </p:cNvSpPr>
          <p:nvPr/>
        </p:nvSpPr>
        <p:spPr bwMode="auto">
          <a:xfrm>
            <a:off x="482600" y="1677558"/>
            <a:ext cx="5577006" cy="2031325"/>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285750" indent="-285750" algn="just" eaLnBrk="1" hangingPunct="1">
              <a:spcBef>
                <a:spcPct val="50000"/>
              </a:spcBef>
              <a:buFont typeface="Wingdings" panose="05000000000000000000" pitchFamily="2" charset="2"/>
              <a:buChar char="Ø"/>
            </a:pPr>
            <a:r>
              <a:rPr lang="es-CL" altLang="en-US" dirty="0"/>
              <a:t>La unidad de </a:t>
            </a:r>
            <a:r>
              <a:rPr lang="es-CL" altLang="en-US" dirty="0" smtClean="0"/>
              <a:t>medida: Grado</a:t>
            </a:r>
            <a:r>
              <a:rPr lang="es-CL" altLang="en-US" dirty="0"/>
              <a:t>, una unidad de medida angular. Cada grado está dividido en 60 minutos y cada minuto en 60 segundos. </a:t>
            </a:r>
            <a:endParaRPr lang="es-CL" altLang="en-US" dirty="0" smtClean="0"/>
          </a:p>
          <a:p>
            <a:pPr marL="285750" indent="-285750" algn="just" eaLnBrk="1" hangingPunct="1">
              <a:spcBef>
                <a:spcPct val="50000"/>
              </a:spcBef>
              <a:buFont typeface="Wingdings" panose="05000000000000000000" pitchFamily="2" charset="2"/>
              <a:buChar char="Ø"/>
            </a:pPr>
            <a:r>
              <a:rPr lang="es-CL" altLang="en-US" dirty="0" smtClean="0"/>
              <a:t>El </a:t>
            </a:r>
            <a:r>
              <a:rPr lang="es-CL" altLang="en-US" dirty="0"/>
              <a:t>grado esta simbolizado por (°), el minuto por (’) y el segundo por (”).</a:t>
            </a:r>
          </a:p>
          <a:p>
            <a:pPr algn="just" eaLnBrk="1" hangingPunct="1">
              <a:spcBef>
                <a:spcPct val="50000"/>
              </a:spcBef>
            </a:pPr>
            <a:r>
              <a:rPr lang="es-CL" altLang="en-US" dirty="0"/>
              <a:t>Ejemplo: </a:t>
            </a:r>
            <a:r>
              <a:rPr lang="es-CL" altLang="en-US" dirty="0" smtClean="0"/>
              <a:t>15</a:t>
            </a:r>
            <a:r>
              <a:rPr lang="es-CL" altLang="en-US" dirty="0"/>
              <a:t>° 30’ 45”.</a:t>
            </a:r>
          </a:p>
        </p:txBody>
      </p:sp>
      <p:sp>
        <p:nvSpPr>
          <p:cNvPr id="21" name="TextBox 1"/>
          <p:cNvSpPr txBox="1">
            <a:spLocks noChangeArrowheads="1"/>
          </p:cNvSpPr>
          <p:nvPr/>
        </p:nvSpPr>
        <p:spPr bwMode="auto">
          <a:xfrm>
            <a:off x="510578" y="3954403"/>
            <a:ext cx="5577007" cy="1200329"/>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a:t>Latitud</a:t>
            </a:r>
            <a:r>
              <a:rPr lang="es-CL" altLang="en-US" dirty="0"/>
              <a:t>: Comenzando en el Ecuador los Paralelos de Latitud están enumerados de 0° a 90°, tanto al Norte como al Sur. Por esto, “Siempre debe darse la dirección Norte o Sur”.</a:t>
            </a:r>
          </a:p>
        </p:txBody>
      </p:sp>
      <p:pic>
        <p:nvPicPr>
          <p:cNvPr id="22" name="Picture 3" descr="PARALELOS DE&#10;LATITUD&#10;90&#10;90&#10;00&#10;1 grado de latitud = 111,14 kms.&#10;1 minuto de latitud = 1852 mts.&#10;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2261" y="1694584"/>
            <a:ext cx="5235276" cy="4129679"/>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603214"/>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486414" y="1085181"/>
            <a:ext cx="3519843"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GEOGRÁFICAS</a:t>
            </a:r>
            <a:endParaRPr lang="es-CL" altLang="es-CL" b="1" dirty="0">
              <a:solidFill>
                <a:schemeClr val="bg1"/>
              </a:solidFill>
              <a:latin typeface="Arial" panose="020B0604020202020204" pitchFamily="34" charset="0"/>
            </a:endParaRPr>
          </a:p>
        </p:txBody>
      </p:sp>
      <p:sp>
        <p:nvSpPr>
          <p:cNvPr id="18" name="Rectangle 1"/>
          <p:cNvSpPr>
            <a:spLocks noChangeArrowheads="1"/>
          </p:cNvSpPr>
          <p:nvPr/>
        </p:nvSpPr>
        <p:spPr bwMode="auto">
          <a:xfrm>
            <a:off x="484750" y="1628496"/>
            <a:ext cx="5561208" cy="1754326"/>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a:t>Longitud</a:t>
            </a:r>
            <a:r>
              <a:rPr lang="es-CL" altLang="en-US" dirty="0"/>
              <a:t>: Comenzando en el meridiano de origen llamado Greenwich, la Longitud se mide tanto el Este como al </a:t>
            </a:r>
            <a:r>
              <a:rPr lang="es-CL" altLang="en-US" dirty="0" err="1"/>
              <a:t>Weste</a:t>
            </a:r>
            <a:r>
              <a:rPr lang="es-CL" altLang="en-US" dirty="0"/>
              <a:t> alrededor del mundo. Las líneas al Este y al </a:t>
            </a:r>
            <a:r>
              <a:rPr lang="es-CL" altLang="en-US" dirty="0" err="1"/>
              <a:t>Weste</a:t>
            </a:r>
            <a:r>
              <a:rPr lang="es-CL" altLang="en-US" dirty="0"/>
              <a:t> de este meridiano, van enumeradas de 0° a 180° y debe indicarse si corresponde Longitud Este o </a:t>
            </a:r>
            <a:r>
              <a:rPr lang="es-CL" altLang="en-US" dirty="0" err="1"/>
              <a:t>Weste</a:t>
            </a:r>
            <a:endParaRPr lang="es-CL" altLang="en-US" dirty="0"/>
          </a:p>
        </p:txBody>
      </p:sp>
      <p:pic>
        <p:nvPicPr>
          <p:cNvPr id="19" name="Picture 2" descr="MERIDIANOS&#10;DE LONGITUD&#10;00 180180&#10;1 grado de longitud = 111,14 kms.&#10;En el ecuador = 1852 mts.&#10;En Santiago = 1547 mts.&#10;En P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5680" y="1313479"/>
            <a:ext cx="4900099" cy="4480366"/>
          </a:xfrm>
          <a:prstGeom prst="rect">
            <a:avLst/>
          </a:prstGeom>
          <a:solidFill>
            <a:schemeClr val="bg1"/>
          </a:solidFill>
          <a:ln w="9525">
            <a:solidFill>
              <a:srgbClr val="000000"/>
            </a:solidFill>
            <a:miter lim="800000"/>
            <a:headEnd/>
            <a:tailEnd/>
          </a:ln>
        </p:spPr>
      </p:pic>
    </p:spTree>
    <p:extLst>
      <p:ext uri="{BB962C8B-B14F-4D97-AF65-F5344CB8AC3E}">
        <p14:creationId xmlns:p14="http://schemas.microsoft.com/office/powerpoint/2010/main" val="98148492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4"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INTELIGENCIA IM</a:t>
            </a:r>
          </a:p>
        </p:txBody>
      </p:sp>
      <p:sp>
        <p:nvSpPr>
          <p:cNvPr id="17" name="Rectángulo 16"/>
          <p:cNvSpPr/>
          <p:nvPr/>
        </p:nvSpPr>
        <p:spPr>
          <a:xfrm>
            <a:off x="486414" y="1085181"/>
            <a:ext cx="3519843"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GEOGRÁFICAS</a:t>
            </a:r>
            <a:endParaRPr lang="es-CL" altLang="es-CL" b="1" dirty="0">
              <a:solidFill>
                <a:schemeClr val="bg1"/>
              </a:solidFill>
              <a:latin typeface="Arial" panose="020B0604020202020204" pitchFamily="34" charset="0"/>
            </a:endParaRPr>
          </a:p>
        </p:txBody>
      </p:sp>
      <p:sp>
        <p:nvSpPr>
          <p:cNvPr id="16" name="Rectangle 1"/>
          <p:cNvSpPr>
            <a:spLocks noChangeArrowheads="1"/>
          </p:cNvSpPr>
          <p:nvPr/>
        </p:nvSpPr>
        <p:spPr bwMode="auto">
          <a:xfrm>
            <a:off x="482600" y="1582471"/>
            <a:ext cx="11418248" cy="4247317"/>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a:t>Determinar coordenadas geográficas </a:t>
            </a:r>
            <a:r>
              <a:rPr lang="es-CL" altLang="en-US" dirty="0"/>
              <a:t>de la cota 130 (cuadrícula 76-21) en el sector El Sauce, carta </a:t>
            </a:r>
            <a:r>
              <a:rPr lang="es-CL" altLang="en-US" dirty="0" err="1"/>
              <a:t>Pichicuy</a:t>
            </a:r>
            <a:r>
              <a:rPr lang="es-CL" altLang="en-US" dirty="0"/>
              <a:t>:</a:t>
            </a:r>
          </a:p>
          <a:p>
            <a:pPr algn="just" eaLnBrk="1" hangingPunct="1">
              <a:spcBef>
                <a:spcPct val="50000"/>
              </a:spcBef>
            </a:pPr>
            <a:r>
              <a:rPr lang="es-CL" altLang="en-US" b="1" dirty="0"/>
              <a:t>Método para la Latitud</a:t>
            </a:r>
            <a:r>
              <a:rPr lang="es-CL" altLang="en-US" dirty="0"/>
              <a:t>:</a:t>
            </a:r>
          </a:p>
          <a:p>
            <a:pPr algn="just" eaLnBrk="1" hangingPunct="1">
              <a:spcBef>
                <a:spcPct val="50000"/>
              </a:spcBef>
            </a:pPr>
            <a:r>
              <a:rPr lang="es-CL" altLang="en-US" dirty="0"/>
              <a:t>a.- Trazar una línea, uniendo las pequeñas marcas negras del minuto 19 (lado derecho e izquierdo).</a:t>
            </a:r>
          </a:p>
          <a:p>
            <a:pPr algn="just" eaLnBrk="1" hangingPunct="1">
              <a:spcBef>
                <a:spcPct val="50000"/>
              </a:spcBef>
            </a:pPr>
            <a:r>
              <a:rPr lang="es-CL" altLang="en-US" dirty="0"/>
              <a:t>b.- Trazar una línea, uniendo las pequeños marcas negras del minuto 20 (lado derecho e izquierdo); la cota 130 queda ahora entre las dos líneas horizontales.</a:t>
            </a:r>
          </a:p>
          <a:p>
            <a:pPr algn="just" eaLnBrk="1" hangingPunct="1">
              <a:spcBef>
                <a:spcPct val="50000"/>
              </a:spcBef>
            </a:pPr>
            <a:r>
              <a:rPr lang="es-CL" altLang="en-US" dirty="0"/>
              <a:t>c.- Medir los milímetros entre las dos líneas (entre el minuto 19 y 20 = 74 </a:t>
            </a:r>
            <a:r>
              <a:rPr lang="es-CL" altLang="en-US" dirty="0" err="1"/>
              <a:t>mm.</a:t>
            </a:r>
            <a:r>
              <a:rPr lang="es-CL" altLang="en-US" dirty="0"/>
              <a:t>).</a:t>
            </a:r>
          </a:p>
          <a:p>
            <a:pPr algn="just" eaLnBrk="1" hangingPunct="1">
              <a:spcBef>
                <a:spcPct val="50000"/>
              </a:spcBef>
            </a:pPr>
            <a:r>
              <a:rPr lang="es-CL" altLang="en-US" dirty="0"/>
              <a:t>d.- Medir los milímetros de la línea del minuto 19 a la cota 130 = 3 </a:t>
            </a:r>
            <a:r>
              <a:rPr lang="es-CL" altLang="en-US" dirty="0" err="1"/>
              <a:t>mm.</a:t>
            </a:r>
            <a:endParaRPr lang="es-CL" altLang="en-US" dirty="0"/>
          </a:p>
          <a:p>
            <a:pPr algn="just" eaLnBrk="1" hangingPunct="1">
              <a:spcBef>
                <a:spcPct val="50000"/>
              </a:spcBef>
            </a:pPr>
            <a:r>
              <a:rPr lang="es-CL" altLang="en-US" dirty="0"/>
              <a:t>e.- Utilizando la «regla de tres», en 74 mm hay 60” y en 3 mm hay X”.</a:t>
            </a:r>
          </a:p>
          <a:p>
            <a:pPr algn="just" eaLnBrk="1" hangingPunct="1">
              <a:spcBef>
                <a:spcPct val="50000"/>
              </a:spcBef>
            </a:pPr>
            <a:r>
              <a:rPr lang="es-CL" altLang="en-US" dirty="0"/>
              <a:t>f.- X= (3 x 60) / 74 = 2,4” = 2”</a:t>
            </a:r>
          </a:p>
          <a:p>
            <a:pPr algn="just" eaLnBrk="1" hangingPunct="1">
              <a:spcBef>
                <a:spcPct val="50000"/>
              </a:spcBef>
            </a:pPr>
            <a:r>
              <a:rPr lang="es-CL" altLang="en-US" dirty="0"/>
              <a:t>La latitud de la cota 148 es de 32° 19´ </a:t>
            </a:r>
            <a:r>
              <a:rPr lang="es-CL" altLang="en-US" dirty="0" smtClean="0"/>
              <a:t>02” </a:t>
            </a:r>
            <a:r>
              <a:rPr lang="es-CL" altLang="en-US" dirty="0"/>
              <a:t>S.</a:t>
            </a:r>
          </a:p>
        </p:txBody>
      </p:sp>
    </p:spTree>
    <p:extLst>
      <p:ext uri="{BB962C8B-B14F-4D97-AF65-F5344CB8AC3E}">
        <p14:creationId xmlns:p14="http://schemas.microsoft.com/office/powerpoint/2010/main" val="74985921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82138" y="1767345"/>
            <a:ext cx="11286699" cy="4247317"/>
          </a:xfrm>
          <a:prstGeom prst="rect">
            <a:avLst/>
          </a:prstGeom>
          <a:solidFill>
            <a:schemeClr val="bg1"/>
          </a:solidFill>
          <a:ln>
            <a:solidFill>
              <a:schemeClr val="tx1"/>
            </a:solidFill>
          </a:ln>
        </p:spPr>
        <p:txBody>
          <a:bodyPr wrap="square">
            <a:spAutoFit/>
          </a:bodyPr>
          <a:lstStyle/>
          <a:p>
            <a:r>
              <a:rPr lang="es-ES" b="1" dirty="0">
                <a:latin typeface="Arial" panose="020B0604020202020204" pitchFamily="34" charset="0"/>
                <a:cs typeface="Arial" panose="020B0604020202020204" pitchFamily="34" charset="0"/>
              </a:rPr>
              <a:t>Método para la Longitud</a:t>
            </a:r>
            <a:r>
              <a:rPr lang="es-ES" b="1" dirty="0" smtClean="0">
                <a:latin typeface="Arial" panose="020B0604020202020204" pitchFamily="34" charset="0"/>
                <a:cs typeface="Arial" panose="020B0604020202020204" pitchFamily="34" charset="0"/>
              </a:rPr>
              <a:t>:</a:t>
            </a:r>
          </a:p>
          <a:p>
            <a:endParaRPr lang="es-ES" b="1"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a.- Trazar una línea uniendo las pequeñas marcas negras del minuto 22 (arriba y abajo).</a:t>
            </a:r>
          </a:p>
          <a:p>
            <a:r>
              <a:rPr lang="es-ES" dirty="0">
                <a:latin typeface="Arial" panose="020B0604020202020204" pitchFamily="34" charset="0"/>
                <a:cs typeface="Arial" panose="020B0604020202020204" pitchFamily="34" charset="0"/>
              </a:rPr>
              <a:t>b.- Trazar una línea uniendo las pequeñas marcas negras del minuto 23 (arriba y abajo); la cota 130 quedó ahora entre las líneas verticales.</a:t>
            </a:r>
          </a:p>
          <a:p>
            <a:r>
              <a:rPr lang="es-ES" dirty="0">
                <a:latin typeface="Arial" panose="020B0604020202020204" pitchFamily="34" charset="0"/>
                <a:cs typeface="Arial" panose="020B0604020202020204" pitchFamily="34" charset="0"/>
              </a:rPr>
              <a:t>c.- Medir los milímetros entre las dos líneas (entre el minuto 23 y 24) = 63 </a:t>
            </a:r>
            <a:r>
              <a:rPr lang="es-ES" dirty="0" err="1">
                <a:latin typeface="Arial" panose="020B0604020202020204" pitchFamily="34" charset="0"/>
                <a:cs typeface="Arial" panose="020B0604020202020204" pitchFamily="34" charset="0"/>
              </a:rPr>
              <a:t>mm.</a:t>
            </a:r>
            <a:endParaRPr lang="es-ES"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d.- Medir los milímetros entre el minuto 23 y la cota 130 horizontalmente hacia la izquierda = 41 </a:t>
            </a:r>
            <a:r>
              <a:rPr lang="es-ES" dirty="0" err="1">
                <a:latin typeface="Arial" panose="020B0604020202020204" pitchFamily="34" charset="0"/>
                <a:cs typeface="Arial" panose="020B0604020202020204" pitchFamily="34" charset="0"/>
              </a:rPr>
              <a:t>mm.</a:t>
            </a:r>
            <a:endParaRPr lang="es-ES"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e.- «Regla de tres», en 63 mm, hay 60”; y en 41 mm hay X”</a:t>
            </a:r>
          </a:p>
          <a:p>
            <a:r>
              <a:rPr lang="es-ES" dirty="0">
                <a:latin typeface="Arial" panose="020B0604020202020204" pitchFamily="34" charset="0"/>
                <a:cs typeface="Arial" panose="020B0604020202020204" pitchFamily="34" charset="0"/>
              </a:rPr>
              <a:t>f.- X = (41 x 60) / 63 = 39”</a:t>
            </a:r>
          </a:p>
          <a:p>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La </a:t>
            </a:r>
            <a:r>
              <a:rPr lang="es-ES" dirty="0">
                <a:latin typeface="Arial" panose="020B0604020202020204" pitchFamily="34" charset="0"/>
                <a:cs typeface="Arial" panose="020B0604020202020204" pitchFamily="34" charset="0"/>
              </a:rPr>
              <a:t>longitud de la cota 130 es de 71° 23´ 39” W</a:t>
            </a:r>
            <a:r>
              <a:rPr lang="es-ES" dirty="0" smtClean="0">
                <a:latin typeface="Arial" panose="020B0604020202020204" pitchFamily="34" charset="0"/>
                <a:cs typeface="Arial" panose="020B0604020202020204" pitchFamily="34" charset="0"/>
              </a:rPr>
              <a:t>.</a:t>
            </a:r>
          </a:p>
          <a:p>
            <a:endParaRPr lang="es-ES"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Entonces las coordenadas geográficas de la cota 130 son:</a:t>
            </a:r>
          </a:p>
          <a:p>
            <a:r>
              <a:rPr lang="es-ES" dirty="0">
                <a:latin typeface="Arial" panose="020B0604020202020204" pitchFamily="34" charset="0"/>
                <a:cs typeface="Arial" panose="020B0604020202020204" pitchFamily="34" charset="0"/>
              </a:rPr>
              <a:t>Latitud :    32° 19´ 03” S</a:t>
            </a:r>
          </a:p>
          <a:p>
            <a:r>
              <a:rPr lang="es-ES" dirty="0">
                <a:latin typeface="Arial" panose="020B0604020202020204" pitchFamily="34" charset="0"/>
                <a:cs typeface="Arial" panose="020B0604020202020204" pitchFamily="34" charset="0"/>
              </a:rPr>
              <a:t>Longitud : 71° 23´ 39” W</a:t>
            </a:r>
          </a:p>
        </p:txBody>
      </p:sp>
      <p:sp>
        <p:nvSpPr>
          <p:cNvPr id="5" name="Rectángulo 4"/>
          <p:cNvSpPr/>
          <p:nvPr/>
        </p:nvSpPr>
        <p:spPr>
          <a:xfrm>
            <a:off x="382138" y="1098829"/>
            <a:ext cx="3519843"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GEOGRÁFICAS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578635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1"/>
          <p:cNvSpPr>
            <a:spLocks noChangeArrowheads="1"/>
          </p:cNvSpPr>
          <p:nvPr/>
        </p:nvSpPr>
        <p:spPr bwMode="auto">
          <a:xfrm>
            <a:off x="382139" y="1661899"/>
            <a:ext cx="6155139" cy="2169825"/>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Las </a:t>
            </a:r>
            <a:r>
              <a:rPr lang="es-CL" altLang="en-US" dirty="0"/>
              <a:t>cartas topográficas de gran escala, tienen además de las coordenadas geográficas, un sistema cuadriculado para localizar e indicar mediante puntos de referencia la ubicación de los puntos en la carta.</a:t>
            </a:r>
          </a:p>
          <a:p>
            <a:pPr algn="just" eaLnBrk="1" hangingPunct="1">
              <a:spcBef>
                <a:spcPct val="50000"/>
              </a:spcBef>
            </a:pPr>
            <a:r>
              <a:rPr lang="es-CL" altLang="en-US" dirty="0"/>
              <a:t>Este sistema de cuadriculado es rápido y sencillo. Posee líneas rectas verticales y horizontales, paralelas, cortándose en ángulos rectos y formando cuadrados.</a:t>
            </a:r>
          </a:p>
        </p:txBody>
      </p:sp>
      <p:pic>
        <p:nvPicPr>
          <p:cNvPr id="37892" name="Picture 2" descr="00 01 02 03 04 05 06&#10;1&#10;2&#10;13&#10;14&#10;15&#10;16&#10;17 17&#10;16&#10;15&#10;14&#10;13&#10;1&#10;2&#10;00 01 02 03 04 05 02&#10;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5665" y="1617764"/>
            <a:ext cx="4515749" cy="3319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4"/>
          <p:cNvSpPr/>
          <p:nvPr/>
        </p:nvSpPr>
        <p:spPr>
          <a:xfrm>
            <a:off x="382139" y="1098829"/>
            <a:ext cx="3070746"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DE GRILLA</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3580303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82139" y="1098829"/>
            <a:ext cx="3070746"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DE GRILLA</a:t>
            </a:r>
            <a:endParaRPr lang="es-CL" altLang="es-CL" b="1" dirty="0">
              <a:solidFill>
                <a:schemeClr val="bg1"/>
              </a:solidFill>
              <a:latin typeface="Arial" panose="020B0604020202020204" pitchFamily="34" charset="0"/>
            </a:endParaRPr>
          </a:p>
        </p:txBody>
      </p:sp>
      <p:sp>
        <p:nvSpPr>
          <p:cNvPr id="6" name="Rectangle 1"/>
          <p:cNvSpPr>
            <a:spLocks noChangeArrowheads="1"/>
          </p:cNvSpPr>
          <p:nvPr/>
        </p:nvSpPr>
        <p:spPr bwMode="auto">
          <a:xfrm>
            <a:off x="382139" y="1619922"/>
            <a:ext cx="8353425" cy="3970337"/>
          </a:xfrm>
          <a:prstGeom prst="rect">
            <a:avLst/>
          </a:prstGeom>
          <a:solidFill>
            <a:schemeClr val="bg1"/>
          </a:solidFill>
          <a:ln w="12700">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a:t>Características del Grillado U.T.M. </a:t>
            </a:r>
          </a:p>
          <a:p>
            <a:pPr algn="just" eaLnBrk="1" hangingPunct="1">
              <a:spcBef>
                <a:spcPct val="50000"/>
              </a:spcBef>
            </a:pPr>
            <a:r>
              <a:rPr lang="es-CL" altLang="en-US" dirty="0"/>
              <a:t>(Cuadriculado Universal de </a:t>
            </a:r>
            <a:r>
              <a:rPr lang="es-CL" altLang="en-US" dirty="0" err="1"/>
              <a:t>Mercator</a:t>
            </a:r>
            <a:r>
              <a:rPr lang="es-CL" altLang="en-US" dirty="0"/>
              <a:t>):</a:t>
            </a:r>
          </a:p>
          <a:p>
            <a:pPr algn="just" eaLnBrk="1" hangingPunct="1">
              <a:spcBef>
                <a:spcPct val="50000"/>
              </a:spcBef>
            </a:pPr>
            <a:r>
              <a:rPr lang="es-CL" altLang="en-US" dirty="0"/>
              <a:t>a.- Cada cuadrícula es del mismo tamaño y forma.</a:t>
            </a:r>
          </a:p>
          <a:p>
            <a:pPr algn="just" eaLnBrk="1" hangingPunct="1">
              <a:spcBef>
                <a:spcPct val="50000"/>
              </a:spcBef>
            </a:pPr>
            <a:r>
              <a:rPr lang="es-CL" altLang="en-US" dirty="0"/>
              <a:t>b.- Estas permiten la medición angular con un pequeño margen de error, que es despreciable en problemas militares.</a:t>
            </a:r>
          </a:p>
          <a:p>
            <a:pPr algn="just" eaLnBrk="1" hangingPunct="1">
              <a:spcBef>
                <a:spcPct val="50000"/>
              </a:spcBef>
            </a:pPr>
            <a:r>
              <a:rPr lang="es-CL" altLang="en-US" dirty="0"/>
              <a:t>c.- El sistema de cuadrado permite la ubicación de puntos.</a:t>
            </a:r>
          </a:p>
          <a:p>
            <a:pPr algn="just" eaLnBrk="1" hangingPunct="1">
              <a:spcBef>
                <a:spcPct val="50000"/>
              </a:spcBef>
            </a:pPr>
            <a:r>
              <a:rPr lang="es-CL" altLang="en-US" dirty="0"/>
              <a:t>d.- La unidad de medida de la grilla generalmente es el Metro (</a:t>
            </a:r>
            <a:r>
              <a:rPr lang="es-CL" altLang="en-US" dirty="0" err="1"/>
              <a:t>mt</a:t>
            </a:r>
            <a:r>
              <a:rPr lang="es-CL" altLang="en-US" dirty="0"/>
              <a:t>.).</a:t>
            </a:r>
          </a:p>
          <a:p>
            <a:pPr algn="just" eaLnBrk="1" hangingPunct="1">
              <a:spcBef>
                <a:spcPct val="50000"/>
              </a:spcBef>
            </a:pPr>
            <a:r>
              <a:rPr lang="es-CL" altLang="en-US" dirty="0"/>
              <a:t>e.- El cuadriculado U.T.M., esta ideado para el uso mundial entre la latitud 80° Sur y la latitud 84° Norte. Comenzando el meridiano de longitud de 180° y progresando en dirección Este, el mundo está dividido en zonas estrechas, cada una de 6° de ancho y enumeradas de 1 a 60 inclusive.</a:t>
            </a:r>
          </a:p>
        </p:txBody>
      </p:sp>
      <p:pic>
        <p:nvPicPr>
          <p:cNvPr id="7" name="Picture 2" descr="COORDENADAS GRILLA&#10;La mayoría de las cartas militares de gran escala, además de las coordenadas&#10;geográficas, tienen un sis..."/>
          <p:cNvPicPr>
            <a:picLocks noChangeAspect="1" noChangeArrowheads="1"/>
          </p:cNvPicPr>
          <p:nvPr/>
        </p:nvPicPr>
        <p:blipFill>
          <a:blip r:embed="rId2">
            <a:extLst>
              <a:ext uri="{28A0092B-C50C-407E-A947-70E740481C1C}">
                <a14:useLocalDpi xmlns:a14="http://schemas.microsoft.com/office/drawing/2010/main" val="0"/>
              </a:ext>
            </a:extLst>
          </a:blip>
          <a:srcRect l="20177" r="21915" b="5409"/>
          <a:stretch>
            <a:fillRect/>
          </a:stretch>
        </p:blipFill>
        <p:spPr bwMode="auto">
          <a:xfrm>
            <a:off x="8952695" y="1619922"/>
            <a:ext cx="2870200" cy="35179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3407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2" descr="X&#10;EH 12 00&#10;01&#10;00&#10;99&#10;98&#10;10 11 12 13&#10;154&#10;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0206" y="1184655"/>
            <a:ext cx="5184775" cy="45815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7827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1"/>
          <p:cNvSpPr>
            <a:spLocks noChangeArrowheads="1"/>
          </p:cNvSpPr>
          <p:nvPr/>
        </p:nvSpPr>
        <p:spPr bwMode="auto">
          <a:xfrm>
            <a:off x="382139" y="1488817"/>
            <a:ext cx="11436822" cy="4385816"/>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La </a:t>
            </a:r>
            <a:r>
              <a:rPr lang="es-CL" altLang="en-US" dirty="0"/>
              <a:t>cuadrícula donde está ubicada la cota 130 es la cuadrícula “76-21”:</a:t>
            </a:r>
          </a:p>
          <a:p>
            <a:pPr algn="just" eaLnBrk="1" hangingPunct="1">
              <a:spcBef>
                <a:spcPct val="50000"/>
              </a:spcBef>
            </a:pPr>
            <a:r>
              <a:rPr lang="es-CL" altLang="en-US" dirty="0"/>
              <a:t>La ubicación de una cuadrícula completa, sin embargo, no es lo suficientemente precisa para los propósitos militares. Para localizar un punto con más precisión, cada uno de los lados de una cuadrícula debe dividirse en diez partes iguales. (coordenada de 6 dígitos). Si se requiere más precisión, entonces cada división realizada debe subdividirse en diez partes más (coordenada de 8 dígitos) </a:t>
            </a:r>
          </a:p>
          <a:p>
            <a:pPr algn="just" eaLnBrk="1" hangingPunct="1">
              <a:spcBef>
                <a:spcPct val="50000"/>
              </a:spcBef>
            </a:pPr>
            <a:r>
              <a:rPr lang="es-CL" altLang="en-US" dirty="0"/>
              <a:t>En cuadrículas de 1.000 metros, podemos decir que las coordenadas de seis dígitos dan la ubicación de un punto, en una aproximación de 100 metros en el terreno, mientras que las coordenadas de ocho dígitos dan la ubicación de un punto en una aproximación de 10 metros en el terreno.</a:t>
            </a:r>
          </a:p>
          <a:p>
            <a:pPr algn="just" eaLnBrk="1" hangingPunct="1">
              <a:spcBef>
                <a:spcPct val="50000"/>
              </a:spcBef>
            </a:pPr>
            <a:r>
              <a:rPr lang="es-CL" altLang="en-US" dirty="0"/>
              <a:t>Esto puede hacerse por </a:t>
            </a:r>
            <a:r>
              <a:rPr lang="es-CL" altLang="en-US" b="1" dirty="0"/>
              <a:t>apreciación óptica</a:t>
            </a:r>
            <a:r>
              <a:rPr lang="es-CL" altLang="en-US" dirty="0"/>
              <a:t>, con </a:t>
            </a:r>
            <a:r>
              <a:rPr lang="es-CL" altLang="en-US" b="1" dirty="0"/>
              <a:t>regla</a:t>
            </a:r>
            <a:r>
              <a:rPr lang="es-CL" altLang="en-US" dirty="0"/>
              <a:t> o </a:t>
            </a:r>
            <a:r>
              <a:rPr lang="es-CL" altLang="en-US" b="1" dirty="0"/>
              <a:t>indicador de punto</a:t>
            </a:r>
            <a:r>
              <a:rPr lang="es-CL" altLang="en-US" dirty="0"/>
              <a:t>.</a:t>
            </a:r>
          </a:p>
          <a:p>
            <a:pPr algn="just" eaLnBrk="1" hangingPunct="1">
              <a:spcBef>
                <a:spcPct val="50000"/>
              </a:spcBef>
            </a:pPr>
            <a:r>
              <a:rPr lang="es-CL" altLang="en-US" dirty="0"/>
              <a:t>La carta de </a:t>
            </a:r>
            <a:r>
              <a:rPr lang="es-CL" altLang="en-US" dirty="0" err="1"/>
              <a:t>Pichicuy</a:t>
            </a:r>
            <a:r>
              <a:rPr lang="es-CL" altLang="en-US" dirty="0"/>
              <a:t> es escala 1:25.000, por lo tanto cada cuadrícula mide 40 </a:t>
            </a:r>
            <a:r>
              <a:rPr lang="es-CL" altLang="en-US" dirty="0" err="1"/>
              <a:t>mms</a:t>
            </a:r>
            <a:r>
              <a:rPr lang="es-CL" altLang="en-US" dirty="0"/>
              <a:t>. entre líneas. La cota 130 de izquierda a derecha está ubicada a 6 </a:t>
            </a:r>
            <a:r>
              <a:rPr lang="es-CL" altLang="en-US" dirty="0" err="1"/>
              <a:t>mms</a:t>
            </a:r>
            <a:r>
              <a:rPr lang="es-CL" altLang="en-US" dirty="0"/>
              <a:t>, por lo tanto los primeros 4 dígitos serán 76.15. De igual manera, desde abajo hacia arriba hay 32 </a:t>
            </a:r>
            <a:r>
              <a:rPr lang="es-CL" altLang="en-US" dirty="0" err="1"/>
              <a:t>mms</a:t>
            </a:r>
            <a:r>
              <a:rPr lang="es-CL" altLang="en-US" dirty="0"/>
              <a:t>, por lo tanto los 4 segundos dígitos serán 21.80.</a:t>
            </a:r>
          </a:p>
          <a:p>
            <a:pPr algn="just" eaLnBrk="1" hangingPunct="1">
              <a:spcBef>
                <a:spcPct val="50000"/>
              </a:spcBef>
            </a:pPr>
            <a:r>
              <a:rPr lang="es-CL" altLang="en-US" dirty="0"/>
              <a:t>Así, las coordenadas de grilla de la cota 130 son: 76.15 – 21.80 </a:t>
            </a:r>
          </a:p>
        </p:txBody>
      </p:sp>
      <p:sp>
        <p:nvSpPr>
          <p:cNvPr id="4" name="Rectángulo 3"/>
          <p:cNvSpPr/>
          <p:nvPr/>
        </p:nvSpPr>
        <p:spPr>
          <a:xfrm>
            <a:off x="382139" y="1098829"/>
            <a:ext cx="3070746"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COORDENAS DE GRILLA</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8178412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1"/>
          <p:cNvSpPr>
            <a:spLocks noChangeArrowheads="1"/>
          </p:cNvSpPr>
          <p:nvPr/>
        </p:nvSpPr>
        <p:spPr bwMode="auto">
          <a:xfrm>
            <a:off x="1654318" y="1034102"/>
            <a:ext cx="8353425" cy="646331"/>
          </a:xfrm>
          <a:prstGeom prst="rect">
            <a:avLst/>
          </a:prstGeom>
          <a:solidFill>
            <a:schemeClr val="bg1"/>
          </a:solidFill>
          <a:ln w="12700">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El </a:t>
            </a:r>
            <a:r>
              <a:rPr lang="es-CL" altLang="en-US" b="1" dirty="0"/>
              <a:t>Indicador de punto</a:t>
            </a:r>
            <a:r>
              <a:rPr lang="es-CL" altLang="en-US" dirty="0"/>
              <a:t>, permite una medición con mayor exactitud que haciéndose por apreciación.</a:t>
            </a:r>
          </a:p>
        </p:txBody>
      </p:sp>
      <p:pic>
        <p:nvPicPr>
          <p:cNvPr id="4198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471" y="1785157"/>
            <a:ext cx="50927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02605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1"/>
          <p:cNvSpPr>
            <a:spLocks noChangeArrowheads="1"/>
          </p:cNvSpPr>
          <p:nvPr/>
        </p:nvSpPr>
        <p:spPr bwMode="auto">
          <a:xfrm>
            <a:off x="712622" y="1702844"/>
            <a:ext cx="10833384" cy="3693319"/>
          </a:xfrm>
          <a:prstGeom prst="rect">
            <a:avLst/>
          </a:prstGeom>
          <a:solidFill>
            <a:schemeClr val="bg1"/>
          </a:solidFill>
          <a:ln w="12700">
            <a:solidFill>
              <a:schemeClr val="tx1"/>
            </a:solidFill>
            <a:miter lim="800000"/>
            <a:headEnd/>
            <a:tailEnd/>
          </a:ln>
          <a:extLst/>
        </p:spPr>
        <p:txBody>
          <a:bodyPr wrap="square">
            <a:spAutoFit/>
          </a:bodyPr>
          <a:lstStyle/>
          <a:p>
            <a:pPr algn="just">
              <a:spcBef>
                <a:spcPct val="50000"/>
              </a:spcBef>
              <a:defRPr/>
            </a:pPr>
            <a:r>
              <a:rPr lang="es-CL" dirty="0">
                <a:latin typeface="Arial" charset="0"/>
              </a:rPr>
              <a:t>Teniendo en cuenta que los mapas o cartas son un modo de representación gráfica de la realidad, es decir, llevar un área de la superficie del terreno al papel, podemos desprender la idea que ambos, papel y realidad son directamente proporcionales. Esta razón la llamaremos </a:t>
            </a:r>
            <a:r>
              <a:rPr lang="es-CL" b="1" dirty="0">
                <a:latin typeface="Arial" charset="0"/>
              </a:rPr>
              <a:t>Escala</a:t>
            </a:r>
            <a:r>
              <a:rPr lang="es-CL" dirty="0">
                <a:latin typeface="Arial" charset="0"/>
              </a:rPr>
              <a:t> de la carta.</a:t>
            </a:r>
          </a:p>
          <a:p>
            <a:pPr algn="just">
              <a:spcBef>
                <a:spcPct val="50000"/>
              </a:spcBef>
              <a:defRPr/>
            </a:pPr>
            <a:r>
              <a:rPr lang="es-CL" dirty="0">
                <a:latin typeface="Arial" charset="0"/>
              </a:rPr>
              <a:t>Dada esta proporcionalidad, se podrá determinar con exactitud y precisión las distintas distancias.</a:t>
            </a:r>
          </a:p>
          <a:p>
            <a:pPr algn="just">
              <a:spcBef>
                <a:spcPct val="50000"/>
              </a:spcBef>
              <a:defRPr/>
            </a:pPr>
            <a:r>
              <a:rPr lang="es-CL" dirty="0">
                <a:latin typeface="Arial" charset="0"/>
              </a:rPr>
              <a:t>Es importante que las distancias medidas, tanto en el papel como en el terreno, ocupen las mismas unidades de longitud, de este modo la relación entre las partes se mantendrá constante.</a:t>
            </a:r>
          </a:p>
          <a:p>
            <a:pPr algn="just">
              <a:spcBef>
                <a:spcPct val="50000"/>
              </a:spcBef>
              <a:defRPr/>
            </a:pPr>
            <a:endParaRPr lang="es-CL" dirty="0">
              <a:latin typeface="Arial" charset="0"/>
            </a:endParaRPr>
          </a:p>
          <a:p>
            <a:pPr algn="just">
              <a:spcBef>
                <a:spcPct val="50000"/>
              </a:spcBef>
              <a:defRPr/>
            </a:pPr>
            <a:r>
              <a:rPr lang="es-CL" dirty="0">
                <a:latin typeface="Arial" charset="0"/>
              </a:rPr>
              <a:t>Las dos Escalas comunes empleadas por las cartas son:</a:t>
            </a:r>
          </a:p>
          <a:p>
            <a:pPr marL="285750" indent="-285750" algn="just">
              <a:spcBef>
                <a:spcPct val="50000"/>
              </a:spcBef>
              <a:buFont typeface="Arial" pitchFamily="34" charset="0"/>
              <a:buChar char="•"/>
              <a:defRPr/>
            </a:pPr>
            <a:r>
              <a:rPr lang="es-CL" dirty="0">
                <a:latin typeface="Arial" charset="0"/>
              </a:rPr>
              <a:t>La Escala Numérica</a:t>
            </a:r>
          </a:p>
          <a:p>
            <a:pPr marL="285750" indent="-285750" algn="just">
              <a:spcBef>
                <a:spcPct val="50000"/>
              </a:spcBef>
              <a:buFont typeface="Arial" pitchFamily="34" charset="0"/>
              <a:buChar char="•"/>
              <a:defRPr/>
            </a:pPr>
            <a:r>
              <a:rPr lang="es-CL" dirty="0">
                <a:latin typeface="Arial" charset="0"/>
              </a:rPr>
              <a:t>La Escala Gráfica.</a:t>
            </a:r>
          </a:p>
        </p:txBody>
      </p:sp>
      <p:sp>
        <p:nvSpPr>
          <p:cNvPr id="4" name="Rectángulo 3"/>
          <p:cNvSpPr/>
          <p:nvPr/>
        </p:nvSpPr>
        <p:spPr>
          <a:xfrm>
            <a:off x="382139" y="1098829"/>
            <a:ext cx="1364774"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ESCALAS</a:t>
            </a:r>
            <a:endParaRPr lang="es-CL" altLang="es-CL" b="1" dirty="0">
              <a:solidFill>
                <a:schemeClr val="bg1"/>
              </a:solidFill>
              <a:latin typeface="Arial" panose="020B0604020202020204" pitchFamily="34" charset="0"/>
            </a:endParaRPr>
          </a:p>
        </p:txBody>
      </p:sp>
      <p:pic>
        <p:nvPicPr>
          <p:cNvPr id="5" name="Picture 4" descr="Resultado de imagen de escalas gráfic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1342" y="3875964"/>
            <a:ext cx="4710398" cy="191120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7690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1"/>
          <p:cNvSpPr>
            <a:spLocks noChangeArrowheads="1"/>
          </p:cNvSpPr>
          <p:nvPr/>
        </p:nvSpPr>
        <p:spPr bwMode="auto">
          <a:xfrm>
            <a:off x="382139" y="1536730"/>
            <a:ext cx="11354936" cy="4524315"/>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La </a:t>
            </a:r>
            <a:r>
              <a:rPr lang="es-CL" altLang="en-US" dirty="0"/>
              <a:t>escala numérica es aquella expresada por cifras, por medio de una razón o una fracción.</a:t>
            </a:r>
          </a:p>
          <a:p>
            <a:pPr algn="just" eaLnBrk="1" hangingPunct="1">
              <a:spcBef>
                <a:spcPct val="50000"/>
              </a:spcBef>
            </a:pPr>
            <a:r>
              <a:rPr lang="es-CL" altLang="en-US" dirty="0"/>
              <a:t>En una carta con Escala Numérica 1: 50.000, significa que 1 unidad en la carta equivale a 50.000 unidades en la realidad (terreno), independiente a cualquier unidad de medida específica. A dicha razón o fracción se le conoce como la Fracción Representativa (FR).</a:t>
            </a:r>
          </a:p>
          <a:p>
            <a:pPr algn="just" eaLnBrk="1" hangingPunct="1">
              <a:spcBef>
                <a:spcPct val="50000"/>
              </a:spcBef>
            </a:pPr>
            <a:r>
              <a:rPr lang="es-CL" altLang="en-US" b="1" dirty="0"/>
              <a:t>Cálculo de distancias </a:t>
            </a:r>
            <a:r>
              <a:rPr lang="es-CL" altLang="en-US" dirty="0"/>
              <a:t>(se refiere a distancia horizontal)</a:t>
            </a:r>
            <a:endParaRPr lang="es-CL" altLang="en-US" b="1" dirty="0"/>
          </a:p>
          <a:p>
            <a:pPr algn="just" eaLnBrk="1" hangingPunct="1">
              <a:spcBef>
                <a:spcPct val="50000"/>
              </a:spcBef>
            </a:pPr>
            <a:r>
              <a:rPr lang="es-CL" altLang="en-US" dirty="0"/>
              <a:t>Se emplea la siguiente expresión nemotécnica:</a:t>
            </a:r>
          </a:p>
          <a:p>
            <a:pPr algn="just" eaLnBrk="1" hangingPunct="1">
              <a:spcBef>
                <a:spcPct val="50000"/>
              </a:spcBef>
            </a:pPr>
            <a:r>
              <a:rPr lang="es-CL" altLang="en-US" dirty="0"/>
              <a:t>T: Distancia en Terreno</a:t>
            </a:r>
          </a:p>
          <a:p>
            <a:pPr algn="just" eaLnBrk="1" hangingPunct="1">
              <a:spcBef>
                <a:spcPct val="50000"/>
              </a:spcBef>
            </a:pPr>
            <a:r>
              <a:rPr lang="es-CL" altLang="en-US" dirty="0"/>
              <a:t>P: Distancia en el Papel (Carta)</a:t>
            </a:r>
          </a:p>
          <a:p>
            <a:pPr algn="just" eaLnBrk="1" hangingPunct="1">
              <a:spcBef>
                <a:spcPct val="50000"/>
              </a:spcBef>
            </a:pPr>
            <a:r>
              <a:rPr lang="es-CL" altLang="en-US" dirty="0"/>
              <a:t>D: Denominador de la Escala (FR)</a:t>
            </a:r>
          </a:p>
          <a:p>
            <a:pPr algn="just" eaLnBrk="1" hangingPunct="1">
              <a:spcBef>
                <a:spcPct val="50000"/>
              </a:spcBef>
            </a:pPr>
            <a:endParaRPr lang="es-CL" altLang="en-US" dirty="0"/>
          </a:p>
          <a:p>
            <a:pPr algn="just" eaLnBrk="1" hangingPunct="1">
              <a:spcBef>
                <a:spcPct val="50000"/>
              </a:spcBef>
            </a:pPr>
            <a:r>
              <a:rPr lang="es-CL" altLang="en-US" dirty="0"/>
              <a:t>Para usar este triángulo, basta tapar la incógnita a calcular y realizar la operación aritmética correspondiente a los otros dos datos.</a:t>
            </a:r>
          </a:p>
        </p:txBody>
      </p:sp>
      <p:sp>
        <p:nvSpPr>
          <p:cNvPr id="2" name="Isosceles Triangle 1"/>
          <p:cNvSpPr/>
          <p:nvPr/>
        </p:nvSpPr>
        <p:spPr>
          <a:xfrm>
            <a:off x="7896226" y="3141663"/>
            <a:ext cx="1584325" cy="14398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4" name="Straight Connector 3"/>
          <p:cNvCxnSpPr>
            <a:stCxn id="2" idx="1"/>
            <a:endCxn id="2" idx="5"/>
          </p:cNvCxnSpPr>
          <p:nvPr/>
        </p:nvCxnSpPr>
        <p:spPr>
          <a:xfrm>
            <a:off x="8291513" y="3860800"/>
            <a:ext cx="792162"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sp>
        <p:nvSpPr>
          <p:cNvPr id="44038" name="TextBox 4"/>
          <p:cNvSpPr txBox="1">
            <a:spLocks noChangeArrowheads="1"/>
          </p:cNvSpPr>
          <p:nvPr/>
        </p:nvSpPr>
        <p:spPr bwMode="auto">
          <a:xfrm>
            <a:off x="8364538" y="3429000"/>
            <a:ext cx="6842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T</a:t>
            </a:r>
          </a:p>
        </p:txBody>
      </p:sp>
      <p:sp>
        <p:nvSpPr>
          <p:cNvPr id="44039" name="TextBox 7"/>
          <p:cNvSpPr txBox="1">
            <a:spLocks noChangeArrowheads="1"/>
          </p:cNvSpPr>
          <p:nvPr/>
        </p:nvSpPr>
        <p:spPr bwMode="auto">
          <a:xfrm>
            <a:off x="7896226" y="4149725"/>
            <a:ext cx="158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P   x   D</a:t>
            </a:r>
          </a:p>
        </p:txBody>
      </p:sp>
      <p:sp>
        <p:nvSpPr>
          <p:cNvPr id="8" name="Rectángulo 7"/>
          <p:cNvSpPr/>
          <p:nvPr/>
        </p:nvSpPr>
        <p:spPr>
          <a:xfrm>
            <a:off x="382139" y="964836"/>
            <a:ext cx="2879677"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ESCALAS NUMÉRICAS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5754141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1"/>
          <p:cNvSpPr>
            <a:spLocks noChangeArrowheads="1"/>
          </p:cNvSpPr>
          <p:nvPr/>
        </p:nvSpPr>
        <p:spPr bwMode="auto">
          <a:xfrm>
            <a:off x="682388" y="1457184"/>
            <a:ext cx="11000096" cy="4662815"/>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 Ejemplo de Cálculo de distancias:</a:t>
            </a:r>
          </a:p>
          <a:p>
            <a:pPr algn="just" eaLnBrk="1" hangingPunct="1">
              <a:spcBef>
                <a:spcPct val="50000"/>
              </a:spcBef>
            </a:pPr>
            <a:r>
              <a:rPr lang="es-CL" altLang="en-US" dirty="0"/>
              <a:t>Recordar que para realizar estos cálculos todas las cantidades deben estar expresadas en la </a:t>
            </a:r>
            <a:r>
              <a:rPr lang="es-CL" altLang="en-US" b="1" dirty="0"/>
              <a:t>misma unidad de medida</a:t>
            </a:r>
            <a:r>
              <a:rPr lang="es-CL" altLang="en-US" dirty="0" smtClean="0"/>
              <a:t>.</a:t>
            </a:r>
            <a:endParaRPr lang="es-CL" altLang="en-US" dirty="0"/>
          </a:p>
          <a:p>
            <a:pPr algn="just" eaLnBrk="1" hangingPunct="1">
              <a:spcBef>
                <a:spcPct val="50000"/>
              </a:spcBef>
            </a:pPr>
            <a:r>
              <a:rPr lang="es-CL" altLang="en-US" dirty="0"/>
              <a:t>Dado el valor de P = 35 mm y el valor de D = 50.000, calcular el valor de T.</a:t>
            </a:r>
          </a:p>
          <a:p>
            <a:pPr algn="just" eaLnBrk="1" hangingPunct="1">
              <a:spcBef>
                <a:spcPct val="50000"/>
              </a:spcBef>
            </a:pPr>
            <a:r>
              <a:rPr lang="es-CL" altLang="en-US" dirty="0"/>
              <a:t>Luego los datos son:</a:t>
            </a:r>
          </a:p>
          <a:p>
            <a:pPr algn="just" eaLnBrk="1" hangingPunct="1">
              <a:spcBef>
                <a:spcPct val="50000"/>
              </a:spcBef>
            </a:pPr>
            <a:r>
              <a:rPr lang="es-CL" altLang="en-US" dirty="0"/>
              <a:t>P = 35 mm = 0,035 m.</a:t>
            </a:r>
          </a:p>
          <a:p>
            <a:pPr algn="just" eaLnBrk="1" hangingPunct="1">
              <a:spcBef>
                <a:spcPct val="50000"/>
              </a:spcBef>
            </a:pPr>
            <a:r>
              <a:rPr lang="es-CL" altLang="en-US" dirty="0"/>
              <a:t>D = 50.000.</a:t>
            </a:r>
          </a:p>
          <a:p>
            <a:pPr algn="just" eaLnBrk="1" hangingPunct="1">
              <a:spcBef>
                <a:spcPct val="50000"/>
              </a:spcBef>
            </a:pPr>
            <a:r>
              <a:rPr lang="es-CL" altLang="en-US" dirty="0"/>
              <a:t>T = es la incógnita.</a:t>
            </a:r>
          </a:p>
          <a:p>
            <a:pPr algn="just" eaLnBrk="1" hangingPunct="1">
              <a:spcBef>
                <a:spcPct val="50000"/>
              </a:spcBef>
            </a:pPr>
            <a:r>
              <a:rPr lang="es-CL" altLang="en-US" dirty="0"/>
              <a:t>Si tapamos la letra T, nos queda la multiplicación de P x D, que es lo que hay que realizar para obtener el valor de T.</a:t>
            </a:r>
          </a:p>
          <a:p>
            <a:pPr algn="just" eaLnBrk="1" hangingPunct="1">
              <a:spcBef>
                <a:spcPct val="50000"/>
              </a:spcBef>
            </a:pPr>
            <a:r>
              <a:rPr lang="es-CL" altLang="en-US" dirty="0"/>
              <a:t>Es decir: 	T = 0,035 m x 50.000</a:t>
            </a:r>
          </a:p>
          <a:p>
            <a:pPr algn="just" eaLnBrk="1" hangingPunct="1">
              <a:spcBef>
                <a:spcPct val="50000"/>
              </a:spcBef>
            </a:pPr>
            <a:r>
              <a:rPr lang="es-CL" altLang="en-US" dirty="0"/>
              <a:t>		T = 1.750 m</a:t>
            </a:r>
          </a:p>
        </p:txBody>
      </p:sp>
      <p:sp>
        <p:nvSpPr>
          <p:cNvPr id="4" name="Rectángulo 3"/>
          <p:cNvSpPr/>
          <p:nvPr/>
        </p:nvSpPr>
        <p:spPr>
          <a:xfrm>
            <a:off x="382139" y="964836"/>
            <a:ext cx="2879677"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ESCALAS NUMÉRICAS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40612773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1"/>
          <p:cNvSpPr>
            <a:spLocks noChangeArrowheads="1"/>
          </p:cNvSpPr>
          <p:nvPr/>
        </p:nvSpPr>
        <p:spPr bwMode="auto">
          <a:xfrm>
            <a:off x="382139" y="1334168"/>
            <a:ext cx="11573300" cy="4662815"/>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Indique </a:t>
            </a:r>
            <a:r>
              <a:rPr lang="es-CL" altLang="en-US" dirty="0"/>
              <a:t>la distancia existente entre el cruce de caminos ubicado en coordenadas 68.35 – 22.10 y la cota 390 (Monte La Astilla) de la cuadrícula 70 – 22.</a:t>
            </a:r>
          </a:p>
          <a:p>
            <a:pPr algn="just" eaLnBrk="1" hangingPunct="1">
              <a:spcBef>
                <a:spcPct val="50000"/>
              </a:spcBef>
            </a:pPr>
            <a:r>
              <a:rPr lang="es-CL" altLang="en-US" i="1" dirty="0"/>
              <a:t>Ref. Carta IGM </a:t>
            </a:r>
            <a:r>
              <a:rPr lang="es-CL" altLang="en-US" i="1" dirty="0" err="1"/>
              <a:t>Pichicuy</a:t>
            </a:r>
            <a:r>
              <a:rPr lang="es-CL" altLang="en-US" i="1" dirty="0"/>
              <a:t>. Escala </a:t>
            </a:r>
            <a:r>
              <a:rPr lang="es-CL" altLang="en-US" i="1" dirty="0" smtClean="0"/>
              <a:t>1:25.000</a:t>
            </a:r>
            <a:endParaRPr lang="es-CL" altLang="en-US" i="1" dirty="0"/>
          </a:p>
          <a:p>
            <a:pPr algn="just" eaLnBrk="1" hangingPunct="1">
              <a:spcBef>
                <a:spcPct val="50000"/>
              </a:spcBef>
            </a:pPr>
            <a:r>
              <a:rPr lang="es-CL" altLang="en-US" dirty="0"/>
              <a:t>Dado el valor de P = 88 mm y el valor de D = 25.000, calcular el valor de T.</a:t>
            </a:r>
          </a:p>
          <a:p>
            <a:pPr algn="just" eaLnBrk="1" hangingPunct="1">
              <a:spcBef>
                <a:spcPct val="50000"/>
              </a:spcBef>
            </a:pPr>
            <a:r>
              <a:rPr lang="es-CL" altLang="en-US" dirty="0"/>
              <a:t>Luego los datos son:</a:t>
            </a:r>
          </a:p>
          <a:p>
            <a:pPr algn="just" eaLnBrk="1" hangingPunct="1">
              <a:spcBef>
                <a:spcPct val="50000"/>
              </a:spcBef>
            </a:pPr>
            <a:r>
              <a:rPr lang="es-CL" altLang="en-US" dirty="0"/>
              <a:t>P = 88 mm = 0,088 m.</a:t>
            </a:r>
          </a:p>
          <a:p>
            <a:pPr algn="just" eaLnBrk="1" hangingPunct="1">
              <a:spcBef>
                <a:spcPct val="50000"/>
              </a:spcBef>
            </a:pPr>
            <a:r>
              <a:rPr lang="es-CL" altLang="en-US" dirty="0"/>
              <a:t>D = 25.000.</a:t>
            </a:r>
          </a:p>
          <a:p>
            <a:pPr algn="just" eaLnBrk="1" hangingPunct="1">
              <a:spcBef>
                <a:spcPct val="50000"/>
              </a:spcBef>
            </a:pPr>
            <a:r>
              <a:rPr lang="es-CL" altLang="en-US" dirty="0"/>
              <a:t>T = es la incógnita.</a:t>
            </a:r>
          </a:p>
          <a:p>
            <a:pPr algn="just" eaLnBrk="1" hangingPunct="1">
              <a:spcBef>
                <a:spcPct val="50000"/>
              </a:spcBef>
            </a:pPr>
            <a:r>
              <a:rPr lang="es-CL" altLang="en-US" dirty="0"/>
              <a:t>Si tapamos la letra T, nos queda la multiplicación de P x D, que es lo que hay que realizar para obtener el valor de T.</a:t>
            </a:r>
          </a:p>
          <a:p>
            <a:pPr algn="just" eaLnBrk="1" hangingPunct="1">
              <a:spcBef>
                <a:spcPct val="50000"/>
              </a:spcBef>
            </a:pPr>
            <a:r>
              <a:rPr lang="es-CL" altLang="en-US" dirty="0"/>
              <a:t>Es decir: 	T = 0,088 m x 25.000</a:t>
            </a:r>
          </a:p>
          <a:p>
            <a:pPr algn="just" eaLnBrk="1" hangingPunct="1">
              <a:spcBef>
                <a:spcPct val="50000"/>
              </a:spcBef>
            </a:pPr>
            <a:r>
              <a:rPr lang="es-CL" altLang="en-US" dirty="0"/>
              <a:t>		T = 2.200 m</a:t>
            </a:r>
          </a:p>
        </p:txBody>
      </p:sp>
      <p:sp>
        <p:nvSpPr>
          <p:cNvPr id="4" name="Rectángulo 3"/>
          <p:cNvSpPr/>
          <p:nvPr/>
        </p:nvSpPr>
        <p:spPr>
          <a:xfrm>
            <a:off x="382139" y="964836"/>
            <a:ext cx="2879677"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ESCALAS NUMÉRICAS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8423351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1"/>
          <p:cNvSpPr>
            <a:spLocks noChangeArrowheads="1"/>
          </p:cNvSpPr>
          <p:nvPr/>
        </p:nvSpPr>
        <p:spPr bwMode="auto">
          <a:xfrm>
            <a:off x="382140" y="1525237"/>
            <a:ext cx="11546002" cy="1754326"/>
          </a:xfrm>
          <a:prstGeom prst="rect">
            <a:avLst/>
          </a:prstGeom>
          <a:solidFill>
            <a:schemeClr val="bg1"/>
          </a:solidFill>
          <a:ln w="12700">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Otro </a:t>
            </a:r>
            <a:r>
              <a:rPr lang="es-CL" altLang="en-US" dirty="0"/>
              <a:t>método para determinar la distancia en el terreno es el uso de escalas gráficas.</a:t>
            </a:r>
          </a:p>
          <a:p>
            <a:pPr algn="just" eaLnBrk="1" hangingPunct="1">
              <a:spcBef>
                <a:spcPct val="50000"/>
              </a:spcBef>
            </a:pPr>
            <a:r>
              <a:rPr lang="es-CL" altLang="en-US" dirty="0"/>
              <a:t>La escala gráfica consiste en un dibujo de una barra graduada.</a:t>
            </a:r>
          </a:p>
          <a:p>
            <a:pPr algn="just" eaLnBrk="1" hangingPunct="1">
              <a:spcBef>
                <a:spcPct val="50000"/>
              </a:spcBef>
            </a:pPr>
            <a:r>
              <a:rPr lang="es-CL" altLang="en-US" dirty="0"/>
              <a:t>Para el uso de la escala gráfica, mida la distancia entre dos puntos sobre la carta, ya sea con una regla, compás, cordel o una tira de papel. Esta medida se sobrepone en la escala gráfica y se obtiene la distancia en forma directa.</a:t>
            </a:r>
          </a:p>
        </p:txBody>
      </p:sp>
      <p:pic>
        <p:nvPicPr>
          <p:cNvPr id="47108" name="Picture 4" descr="Resultado de imagen de escalas gráfic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9150" y="3852863"/>
            <a:ext cx="5473700" cy="22209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 name="Rectángulo 4"/>
          <p:cNvSpPr/>
          <p:nvPr/>
        </p:nvSpPr>
        <p:spPr>
          <a:xfrm>
            <a:off x="382140" y="1155905"/>
            <a:ext cx="278414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ESCALAS GRÁFICAS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0515716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1"/>
          <p:cNvSpPr>
            <a:spLocks noChangeArrowheads="1"/>
          </p:cNvSpPr>
          <p:nvPr/>
        </p:nvSpPr>
        <p:spPr bwMode="auto">
          <a:xfrm>
            <a:off x="627798" y="1443536"/>
            <a:ext cx="11054686" cy="4524315"/>
          </a:xfrm>
          <a:prstGeom prst="rect">
            <a:avLst/>
          </a:prstGeom>
          <a:solidFill>
            <a:schemeClr val="bg1"/>
          </a:solidFill>
          <a:ln w="12700">
            <a:solidFill>
              <a:schemeClr val="tx1"/>
            </a:solidFill>
            <a:miter lim="800000"/>
            <a:headEnd/>
            <a:tailEnd/>
          </a:ln>
          <a:extLst/>
        </p:spPr>
        <p:txBody>
          <a:bodyPr wrap="square">
            <a:spAutoFit/>
          </a:bodyPr>
          <a:lstStyle/>
          <a:p>
            <a:pPr algn="just">
              <a:spcBef>
                <a:spcPct val="50000"/>
              </a:spcBef>
              <a:defRPr/>
            </a:pPr>
            <a:r>
              <a:rPr lang="es-CL" dirty="0" smtClean="0">
                <a:latin typeface="Arial" charset="0"/>
              </a:rPr>
              <a:t>Ejemplo </a:t>
            </a:r>
            <a:r>
              <a:rPr lang="es-CL" dirty="0">
                <a:latin typeface="Arial" charset="0"/>
              </a:rPr>
              <a:t>de Cálculo de distancias, empleando la escala gráfica:</a:t>
            </a:r>
          </a:p>
          <a:p>
            <a:pPr algn="just">
              <a:spcBef>
                <a:spcPct val="50000"/>
              </a:spcBef>
              <a:defRPr/>
            </a:pPr>
            <a:r>
              <a:rPr lang="es-CL" dirty="0">
                <a:latin typeface="Arial" charset="0"/>
              </a:rPr>
              <a:t>Indique la distancia existente entre el cruce de caminos ubicado en coordenadas 68.35 – 22.10 y la cota 390 (Monte La Astilla) de la cuadrícula 70 – 22.</a:t>
            </a:r>
          </a:p>
          <a:p>
            <a:pPr algn="just">
              <a:spcBef>
                <a:spcPct val="50000"/>
              </a:spcBef>
              <a:defRPr/>
            </a:pPr>
            <a:r>
              <a:rPr lang="es-CL" dirty="0">
                <a:latin typeface="Arial" charset="0"/>
              </a:rPr>
              <a:t>Ref. Carta IGM </a:t>
            </a:r>
            <a:r>
              <a:rPr lang="es-CL" dirty="0" err="1">
                <a:latin typeface="Arial" charset="0"/>
              </a:rPr>
              <a:t>Pichicuy</a:t>
            </a:r>
            <a:r>
              <a:rPr lang="es-CL" dirty="0">
                <a:latin typeface="Arial" charset="0"/>
              </a:rPr>
              <a:t>. Escala 1:25.000</a:t>
            </a:r>
          </a:p>
          <a:p>
            <a:pPr algn="just">
              <a:spcBef>
                <a:spcPct val="50000"/>
              </a:spcBef>
              <a:defRPr/>
            </a:pPr>
            <a:endParaRPr lang="es-CL" dirty="0">
              <a:latin typeface="Arial" charset="0"/>
            </a:endParaRPr>
          </a:p>
          <a:p>
            <a:pPr algn="just">
              <a:spcBef>
                <a:spcPct val="50000"/>
              </a:spcBef>
              <a:defRPr/>
            </a:pPr>
            <a:r>
              <a:rPr lang="es-CL" dirty="0">
                <a:latin typeface="Arial" charset="0"/>
              </a:rPr>
              <a:t>Procedimiento:</a:t>
            </a:r>
          </a:p>
          <a:p>
            <a:pPr marL="342900" indent="-342900" algn="just">
              <a:spcBef>
                <a:spcPct val="50000"/>
              </a:spcBef>
              <a:buFont typeface="+mj-lt"/>
              <a:buAutoNum type="arabicPeriod"/>
              <a:defRPr/>
            </a:pPr>
            <a:r>
              <a:rPr lang="es-CL" dirty="0">
                <a:latin typeface="Arial" charset="0"/>
              </a:rPr>
              <a:t>Marca ambos puntos en la carta</a:t>
            </a:r>
          </a:p>
          <a:p>
            <a:pPr marL="342900" indent="-342900" algn="just">
              <a:spcBef>
                <a:spcPct val="50000"/>
              </a:spcBef>
              <a:buFont typeface="+mj-lt"/>
              <a:buAutoNum type="arabicPeriod"/>
              <a:defRPr/>
            </a:pPr>
            <a:r>
              <a:rPr lang="es-CL" dirty="0">
                <a:latin typeface="Arial" charset="0"/>
              </a:rPr>
              <a:t>Coloca el borde de un papel entre los puntos y hace las respectivas marcas (podría ser un compás, un cordel o una regla)</a:t>
            </a:r>
          </a:p>
          <a:p>
            <a:pPr marL="342900" indent="-342900" algn="just">
              <a:spcBef>
                <a:spcPct val="50000"/>
              </a:spcBef>
              <a:buFont typeface="+mj-lt"/>
              <a:buAutoNum type="arabicPeriod"/>
              <a:defRPr/>
            </a:pPr>
            <a:r>
              <a:rPr lang="es-CL" dirty="0">
                <a:latin typeface="Arial" charset="0"/>
              </a:rPr>
              <a:t>Sobrepone el papel en la escala gráfica que usted desee (dependiendo de la unidad de medida que requiere) y mide la distancia.</a:t>
            </a:r>
          </a:p>
          <a:p>
            <a:pPr marL="342900" indent="-342900" algn="just">
              <a:spcBef>
                <a:spcPct val="50000"/>
              </a:spcBef>
              <a:buFont typeface="+mj-lt"/>
              <a:buAutoNum type="arabicPeriod"/>
              <a:defRPr/>
            </a:pPr>
            <a:r>
              <a:rPr lang="es-CL" dirty="0">
                <a:latin typeface="Arial" charset="0"/>
              </a:rPr>
              <a:t>Debiese concluir que la distancia es 2.200 m.</a:t>
            </a:r>
          </a:p>
        </p:txBody>
      </p:sp>
      <p:sp>
        <p:nvSpPr>
          <p:cNvPr id="3" name="Rectángulo 2"/>
          <p:cNvSpPr/>
          <p:nvPr/>
        </p:nvSpPr>
        <p:spPr>
          <a:xfrm>
            <a:off x="627798" y="1074204"/>
            <a:ext cx="2579424"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ESCALAS GRÁFICAS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40057815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1"/>
          <p:cNvSpPr>
            <a:spLocks noChangeArrowheads="1"/>
          </p:cNvSpPr>
          <p:nvPr/>
        </p:nvSpPr>
        <p:spPr bwMode="auto">
          <a:xfrm>
            <a:off x="382141" y="1739808"/>
            <a:ext cx="5568284" cy="3277820"/>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a:t>La representación del relieve del terreno por curvas de nivel permite hacer el proceso inverso de la proyección del relieve sobre un plano, es decir, dadas las curvas de nivel correspondientes a un accidente del terreno, y una recta entre dos puntos de la carta que corten estas líneas de nivel, se pueden determinar el perfil que materializa la recta en el terreno.</a:t>
            </a:r>
          </a:p>
          <a:p>
            <a:pPr algn="just" eaLnBrk="1" hangingPunct="1">
              <a:spcBef>
                <a:spcPct val="50000"/>
              </a:spcBef>
            </a:pPr>
            <a:r>
              <a:rPr lang="es-CL" altLang="en-US"/>
              <a:t>El relieve es toda desviación en el plano vertical como por ejemplo: los cerros, montañas, quebradas, depresiones, valles, etc.</a:t>
            </a:r>
          </a:p>
        </p:txBody>
      </p:sp>
      <p:pic>
        <p:nvPicPr>
          <p:cNvPr id="49156" name="Picture 2" descr="https://tse1.mm.bing.net/th?&amp;id=OIP.Mf73c04a3d18fd4b7ec98192f94d6d020o0&amp;w=299&amp;h=207&amp;c=0&amp;pid=1.9&amp;rs=0&amp;p=0&amp;r=0">
            <a:hlinkClick r:id="rId2" tooltip="Ver detalles de imágen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4220" y="1739808"/>
            <a:ext cx="4736117" cy="32778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382140" y="1115147"/>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RELIEVES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0377819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1"/>
          <p:cNvSpPr>
            <a:spLocks noChangeArrowheads="1"/>
          </p:cNvSpPr>
          <p:nvPr/>
        </p:nvSpPr>
        <p:spPr bwMode="auto">
          <a:xfrm>
            <a:off x="382139" y="1641475"/>
            <a:ext cx="5936773" cy="4385816"/>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Los conceptos más importantes relacionados con relieve son:</a:t>
            </a:r>
          </a:p>
          <a:p>
            <a:pPr marL="285750" indent="-285750" algn="just" eaLnBrk="1" hangingPunct="1">
              <a:spcBef>
                <a:spcPct val="50000"/>
              </a:spcBef>
              <a:buFont typeface="Wingdings" panose="05000000000000000000" pitchFamily="2" charset="2"/>
              <a:buChar char="ü"/>
            </a:pPr>
            <a:r>
              <a:rPr lang="es-CL" altLang="en-US" b="1" dirty="0" smtClean="0"/>
              <a:t>Altimetría</a:t>
            </a:r>
            <a:r>
              <a:rPr lang="es-CL" altLang="en-US" b="1" dirty="0"/>
              <a:t>: </a:t>
            </a:r>
            <a:r>
              <a:rPr lang="es-CL" altLang="en-US" dirty="0"/>
              <a:t>Se define como la representación del relieve del terreno en la carta, mediante curvas de nivel.</a:t>
            </a:r>
          </a:p>
          <a:p>
            <a:pPr marL="285750" indent="-285750" algn="just" eaLnBrk="1" hangingPunct="1">
              <a:spcBef>
                <a:spcPct val="50000"/>
              </a:spcBef>
              <a:buFont typeface="Wingdings" panose="05000000000000000000" pitchFamily="2" charset="2"/>
              <a:buChar char="ü"/>
            </a:pPr>
            <a:r>
              <a:rPr lang="es-CL" altLang="en-US" b="1" dirty="0" smtClean="0"/>
              <a:t>Curva </a:t>
            </a:r>
            <a:r>
              <a:rPr lang="es-CL" altLang="en-US" b="1" dirty="0"/>
              <a:t>de nivel: </a:t>
            </a:r>
            <a:r>
              <a:rPr lang="es-CL" altLang="en-US" dirty="0"/>
              <a:t>Es una línea dibujada en una carta que une todos los puntos que se hallan a igual altura.</a:t>
            </a:r>
          </a:p>
          <a:p>
            <a:pPr marL="285750" indent="-285750" algn="just" eaLnBrk="1" hangingPunct="1">
              <a:spcBef>
                <a:spcPct val="50000"/>
              </a:spcBef>
              <a:buFont typeface="Wingdings" panose="05000000000000000000" pitchFamily="2" charset="2"/>
              <a:buChar char="ü"/>
            </a:pPr>
            <a:r>
              <a:rPr lang="es-CL" altLang="en-US" b="1" dirty="0" smtClean="0"/>
              <a:t>Cota</a:t>
            </a:r>
            <a:r>
              <a:rPr lang="es-CL" altLang="en-US" b="1" dirty="0"/>
              <a:t>: </a:t>
            </a:r>
            <a:r>
              <a:rPr lang="es-CL" altLang="en-US" dirty="0"/>
              <a:t>Es un número que indica la altitud exacta de un punto en la carta.</a:t>
            </a:r>
          </a:p>
          <a:p>
            <a:pPr marL="285750" indent="-285750" algn="just" defTabSz="179388" eaLnBrk="1" hangingPunct="1">
              <a:spcBef>
                <a:spcPct val="50000"/>
              </a:spcBef>
              <a:buFont typeface="Wingdings" panose="05000000000000000000" pitchFamily="2" charset="2"/>
              <a:buChar char="ü"/>
            </a:pPr>
            <a:r>
              <a:rPr lang="es-CL" altLang="en-US" b="1" dirty="0" smtClean="0"/>
              <a:t>Nivel </a:t>
            </a:r>
            <a:r>
              <a:rPr lang="es-CL" altLang="en-US" b="1" dirty="0"/>
              <a:t>Medio del Mar (NMM): </a:t>
            </a:r>
            <a:r>
              <a:rPr lang="es-CL" altLang="en-US" dirty="0"/>
              <a:t>Superficie de referencia a la cual se le asigna cota cero.</a:t>
            </a:r>
          </a:p>
          <a:p>
            <a:pPr marL="285750" indent="-285750" algn="just" eaLnBrk="1" hangingPunct="1">
              <a:spcBef>
                <a:spcPct val="50000"/>
              </a:spcBef>
              <a:buFont typeface="Wingdings" panose="05000000000000000000" pitchFamily="2" charset="2"/>
              <a:buChar char="ü"/>
            </a:pPr>
            <a:r>
              <a:rPr lang="es-CL" altLang="en-US" b="1" dirty="0" smtClean="0"/>
              <a:t>Altitud</a:t>
            </a:r>
            <a:r>
              <a:rPr lang="es-CL" altLang="en-US" b="1" dirty="0"/>
              <a:t>: </a:t>
            </a:r>
            <a:r>
              <a:rPr lang="es-CL" altLang="en-US" dirty="0"/>
              <a:t>Por definición podemos entender el concepto de altitud como la altura de un punto sobre el NMM.</a:t>
            </a:r>
          </a:p>
        </p:txBody>
      </p:sp>
      <p:pic>
        <p:nvPicPr>
          <p:cNvPr id="50180" name="Picture 7" descr="https://encrypted-tbn2.gstatic.com/images?q=tbn:ANd9GcSMval6zyZA3a1Ge5-xSr66q0teIZsnnAUCVNItZiM4YdgxPffWNpWgNucOQw">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2399" y="1829776"/>
            <a:ext cx="4032250" cy="37322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382140" y="1115147"/>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RELIEVES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8298844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1"/>
          <p:cNvSpPr>
            <a:spLocks noChangeArrowheads="1"/>
          </p:cNvSpPr>
          <p:nvPr/>
        </p:nvSpPr>
        <p:spPr bwMode="auto">
          <a:xfrm>
            <a:off x="382140" y="1715887"/>
            <a:ext cx="6223375" cy="2308324"/>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a:t>Características fundamentales de las </a:t>
            </a:r>
            <a:r>
              <a:rPr lang="es-CL" altLang="en-US" b="1"/>
              <a:t>curvas de nivel</a:t>
            </a:r>
            <a:r>
              <a:rPr lang="es-CL" altLang="en-US"/>
              <a:t>:</a:t>
            </a:r>
          </a:p>
          <a:p>
            <a:pPr algn="just" eaLnBrk="1" hangingPunct="1">
              <a:spcBef>
                <a:spcPct val="50000"/>
              </a:spcBef>
            </a:pPr>
            <a:r>
              <a:rPr lang="es-CL" altLang="en-US"/>
              <a:t>Las curvas de nivel no se cruzan.</a:t>
            </a:r>
          </a:p>
          <a:p>
            <a:pPr algn="just" eaLnBrk="1" hangingPunct="1">
              <a:spcBef>
                <a:spcPct val="50000"/>
              </a:spcBef>
            </a:pPr>
            <a:r>
              <a:rPr lang="es-CL" altLang="en-US"/>
              <a:t>Las curvas de nivel son curvas cerradas.</a:t>
            </a:r>
          </a:p>
          <a:p>
            <a:pPr algn="just" eaLnBrk="1" hangingPunct="1">
              <a:spcBef>
                <a:spcPct val="50000"/>
              </a:spcBef>
            </a:pPr>
            <a:r>
              <a:rPr lang="es-CL" altLang="en-US"/>
              <a:t>Las curvas de nivel son perpendiculares a la dirección de máxima pendiente.</a:t>
            </a:r>
          </a:p>
          <a:p>
            <a:pPr algn="just" eaLnBrk="1" hangingPunct="1">
              <a:spcBef>
                <a:spcPct val="50000"/>
              </a:spcBef>
            </a:pPr>
            <a:r>
              <a:rPr lang="es-CL" altLang="en-US"/>
              <a:t>Las curvas de nivel no se ramifican ni se dividen.</a:t>
            </a:r>
          </a:p>
        </p:txBody>
      </p:sp>
      <p:pic>
        <p:nvPicPr>
          <p:cNvPr id="51204" name="Picture 7" descr="https://encrypted-tbn3.gstatic.com/images?q=tbn:ANd9GcToA2r_YVK7H6YvKB_IyAcKr_P9UOEFw3GrR4e5bZ7WAh3iJSPd3EfloKUD">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7733" y="1820809"/>
            <a:ext cx="2591139" cy="22034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1205" name="Rectangle 1"/>
          <p:cNvSpPr>
            <a:spLocks noChangeArrowheads="1"/>
          </p:cNvSpPr>
          <p:nvPr/>
        </p:nvSpPr>
        <p:spPr bwMode="auto">
          <a:xfrm>
            <a:off x="382140" y="4592916"/>
            <a:ext cx="10976732" cy="1477328"/>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Las curvas de nivel son equidistantes en altura vertical. El valor numérico de la equidistancia se da en la información marginal de la carta. Cada cuatro o cinco curvas de nivel, se traza una más gruesa y se denomina </a:t>
            </a:r>
            <a:r>
              <a:rPr lang="es-CL" altLang="en-US" b="1" dirty="0"/>
              <a:t>curva índice o curva maestra</a:t>
            </a:r>
            <a:r>
              <a:rPr lang="es-CL" altLang="en-US" dirty="0"/>
              <a:t>. En algún sitio a lo largo de ella, se coloca la cota de la curva. las curvas de nivel que quedan entre las curvas índices se llaman </a:t>
            </a:r>
            <a:r>
              <a:rPr lang="es-CL" altLang="en-US" b="1" dirty="0"/>
              <a:t>curvas intermedias </a:t>
            </a:r>
            <a:r>
              <a:rPr lang="es-CL" altLang="en-US" dirty="0"/>
              <a:t>y se las traza con una línea más delgada.</a:t>
            </a:r>
          </a:p>
        </p:txBody>
      </p:sp>
      <p:sp>
        <p:nvSpPr>
          <p:cNvPr id="6" name="Rectángulo 5"/>
          <p:cNvSpPr/>
          <p:nvPr/>
        </p:nvSpPr>
        <p:spPr>
          <a:xfrm>
            <a:off x="382140" y="1115147"/>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RELIEVES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5131570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1"/>
          <p:cNvSpPr>
            <a:spLocks noChangeArrowheads="1"/>
          </p:cNvSpPr>
          <p:nvPr/>
        </p:nvSpPr>
        <p:spPr bwMode="auto">
          <a:xfrm>
            <a:off x="382140" y="2042234"/>
            <a:ext cx="11185746" cy="2446824"/>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Es </a:t>
            </a:r>
            <a:r>
              <a:rPr lang="es-CL" altLang="en-US" dirty="0"/>
              <a:t>la razón de elevación o depresión de la forma de terreno. </a:t>
            </a:r>
          </a:p>
          <a:p>
            <a:pPr algn="just" eaLnBrk="1" hangingPunct="1">
              <a:spcBef>
                <a:spcPct val="50000"/>
              </a:spcBef>
            </a:pPr>
            <a:r>
              <a:rPr lang="es-CL" altLang="en-US" dirty="0"/>
              <a:t>La pendiente puede ser inclinada o suave, pero lo importante es saber cómo afecta a los desplazamientos de las Unidades.</a:t>
            </a:r>
          </a:p>
          <a:p>
            <a:pPr algn="just" eaLnBrk="1" hangingPunct="1">
              <a:spcBef>
                <a:spcPct val="50000"/>
              </a:spcBef>
            </a:pPr>
            <a:r>
              <a:rPr lang="es-CL" altLang="en-US" dirty="0"/>
              <a:t>Este problema exige una manera más exacta para describir una pendiente, pudiendo emplear el «porcentaje» o los «grados»</a:t>
            </a:r>
          </a:p>
          <a:p>
            <a:pPr algn="just" eaLnBrk="1" hangingPunct="1">
              <a:spcBef>
                <a:spcPct val="50000"/>
              </a:spcBef>
            </a:pPr>
            <a:r>
              <a:rPr lang="es-CL" altLang="en-US" dirty="0"/>
              <a:t>La pendiente depende de una comparación de la Distancia Vertical con la Distancia Horizontal. (siempre deben estar en la misma unidad de medida).</a:t>
            </a:r>
          </a:p>
        </p:txBody>
      </p:sp>
      <p:sp>
        <p:nvSpPr>
          <p:cNvPr id="5" name="Rectángulo 4"/>
          <p:cNvSpPr/>
          <p:nvPr/>
        </p:nvSpPr>
        <p:spPr>
          <a:xfrm>
            <a:off x="382140" y="1115147"/>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PEDIENTE</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8628529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67"/>
          <p:cNvGraphicFramePr>
            <a:graphicFrameLocks noGrp="1"/>
          </p:cNvGraphicFramePr>
          <p:nvPr>
            <p:extLst>
              <p:ext uri="{D42A27DB-BD31-4B8C-83A1-F6EECF244321}">
                <p14:modId xmlns:p14="http://schemas.microsoft.com/office/powerpoint/2010/main" val="1326344705"/>
              </p:ext>
            </p:extLst>
          </p:nvPr>
        </p:nvGraphicFramePr>
        <p:xfrm>
          <a:off x="805218" y="1651380"/>
          <a:ext cx="9266830" cy="3318475"/>
        </p:xfrm>
        <a:graphic>
          <a:graphicData uri="http://schemas.openxmlformats.org/drawingml/2006/table">
            <a:tbl>
              <a:tblPr/>
              <a:tblGrid>
                <a:gridCol w="1132764">
                  <a:extLst>
                    <a:ext uri="{9D8B030D-6E8A-4147-A177-3AD203B41FA5}">
                      <a16:colId xmlns:a16="http://schemas.microsoft.com/office/drawing/2014/main" val="20000"/>
                    </a:ext>
                  </a:extLst>
                </a:gridCol>
                <a:gridCol w="1208477">
                  <a:extLst>
                    <a:ext uri="{9D8B030D-6E8A-4147-A177-3AD203B41FA5}">
                      <a16:colId xmlns:a16="http://schemas.microsoft.com/office/drawing/2014/main" val="20001"/>
                    </a:ext>
                  </a:extLst>
                </a:gridCol>
                <a:gridCol w="616855">
                  <a:extLst>
                    <a:ext uri="{9D8B030D-6E8A-4147-A177-3AD203B41FA5}">
                      <a16:colId xmlns:a16="http://schemas.microsoft.com/office/drawing/2014/main" val="20002"/>
                    </a:ext>
                  </a:extLst>
                </a:gridCol>
                <a:gridCol w="1093513">
                  <a:extLst>
                    <a:ext uri="{9D8B030D-6E8A-4147-A177-3AD203B41FA5}">
                      <a16:colId xmlns:a16="http://schemas.microsoft.com/office/drawing/2014/main" val="20003"/>
                    </a:ext>
                  </a:extLst>
                </a:gridCol>
                <a:gridCol w="1023416">
                  <a:extLst>
                    <a:ext uri="{9D8B030D-6E8A-4147-A177-3AD203B41FA5}">
                      <a16:colId xmlns:a16="http://schemas.microsoft.com/office/drawing/2014/main" val="20004"/>
                    </a:ext>
                  </a:extLst>
                </a:gridCol>
                <a:gridCol w="4191805">
                  <a:extLst>
                    <a:ext uri="{9D8B030D-6E8A-4147-A177-3AD203B41FA5}">
                      <a16:colId xmlns:a16="http://schemas.microsoft.com/office/drawing/2014/main" val="20005"/>
                    </a:ext>
                  </a:extLst>
                </a:gridCol>
              </a:tblGrid>
              <a:tr h="399370">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bg1"/>
                          </a:solidFill>
                          <a:effectLst/>
                          <a:latin typeface="Arial" charset="0"/>
                          <a:ea typeface="Times New Roman" pitchFamily="18" charset="0"/>
                          <a:cs typeface="Arial" charset="0"/>
                        </a:rPr>
                        <a:t>CLASIFICACIÓN</a:t>
                      </a:r>
                      <a:endParaRPr kumimoji="0" lang="es-ES" sz="900" b="0" i="0" u="none" strike="noStrike" cap="none" normalizeH="0" baseline="0" dirty="0" smtClean="0">
                        <a:ln>
                          <a:noFill/>
                        </a:ln>
                        <a:solidFill>
                          <a:schemeClr val="bg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hMerge="1">
                  <a:txBody>
                    <a:bodyPr/>
                    <a:lstStyle/>
                    <a:p>
                      <a:endParaRPr lang="es-CL"/>
                    </a:p>
                  </a:txBody>
                  <a:tcPr/>
                </a:tc>
                <a:tc h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smtClean="0">
                          <a:ln>
                            <a:noFill/>
                          </a:ln>
                          <a:solidFill>
                            <a:schemeClr val="bg1"/>
                          </a:solidFill>
                          <a:effectLst/>
                          <a:latin typeface="Arial" charset="0"/>
                          <a:ea typeface="Times New Roman" pitchFamily="18" charset="0"/>
                          <a:cs typeface="Arial" charset="0"/>
                        </a:rPr>
                        <a:t>PORCENTAJE</a:t>
                      </a:r>
                      <a:endParaRPr kumimoji="0" lang="es-ES" sz="900" b="0" i="0" u="none" strike="noStrike" cap="none" normalizeH="0" baseline="0" smtClean="0">
                        <a:ln>
                          <a:noFill/>
                        </a:ln>
                        <a:solidFill>
                          <a:schemeClr val="bg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smtClean="0">
                          <a:ln>
                            <a:noFill/>
                          </a:ln>
                          <a:solidFill>
                            <a:schemeClr val="bg1"/>
                          </a:solidFill>
                          <a:effectLst/>
                          <a:latin typeface="Arial" charset="0"/>
                          <a:ea typeface="Times New Roman" pitchFamily="18" charset="0"/>
                          <a:cs typeface="Arial" charset="0"/>
                        </a:rPr>
                        <a:t>GRADOS</a:t>
                      </a:r>
                      <a:endParaRPr kumimoji="0" lang="es-ES" sz="900" b="0" i="0" u="none" strike="noStrike" cap="none" normalizeH="0" baseline="0" smtClean="0">
                        <a:ln>
                          <a:noFill/>
                        </a:ln>
                        <a:solidFill>
                          <a:schemeClr val="bg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bg1"/>
                          </a:solidFill>
                          <a:effectLst/>
                          <a:latin typeface="Arial" charset="0"/>
                          <a:ea typeface="Times New Roman" pitchFamily="18" charset="0"/>
                          <a:cs typeface="Arial" charset="0"/>
                        </a:rPr>
                        <a:t>EFECTOS</a:t>
                      </a:r>
                      <a:endParaRPr kumimoji="0" lang="es-ES" sz="900" b="0" i="0" u="none" strike="noStrike" cap="none" normalizeH="0" baseline="0" dirty="0" smtClean="0">
                        <a:ln>
                          <a:noFill/>
                        </a:ln>
                        <a:solidFill>
                          <a:schemeClr val="bg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extLst>
                  <a:ext uri="{0D108BD9-81ED-4DB2-BD59-A6C34878D82A}">
                    <a16:rowId xmlns:a16="http://schemas.microsoft.com/office/drawing/2014/main" val="10000"/>
                  </a:ext>
                </a:extLst>
              </a:tr>
              <a:tr h="516347">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bg1"/>
                          </a:solidFill>
                          <a:effectLst/>
                          <a:latin typeface="Arial" charset="0"/>
                          <a:ea typeface="Times New Roman" pitchFamily="18" charset="0"/>
                          <a:cs typeface="Arial" charset="0"/>
                        </a:rPr>
                        <a:t>TRANSITABLES</a:t>
                      </a:r>
                      <a:endParaRPr kumimoji="0" lang="es-ES" sz="900" b="0" i="0" u="none" strike="noStrike" cap="none" normalizeH="0" baseline="0" dirty="0" smtClean="0">
                        <a:ln>
                          <a:noFill/>
                        </a:ln>
                        <a:solidFill>
                          <a:schemeClr val="bg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SUAVES</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A</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0 - 15</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0 - 8</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SIN DIFICULTAD PARA NINGÚN TIPO DE VEHÍCULO.</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480069">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UNIFORMES</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smtClean="0">
                          <a:ln>
                            <a:noFill/>
                          </a:ln>
                          <a:solidFill>
                            <a:schemeClr val="tx1"/>
                          </a:solidFill>
                          <a:effectLst/>
                          <a:latin typeface="Arial" charset="0"/>
                          <a:ea typeface="Times New Roman" pitchFamily="18" charset="0"/>
                          <a:cs typeface="Arial" charset="0"/>
                        </a:rPr>
                        <a:t>B</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15 - 30</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smtClean="0">
                          <a:ln>
                            <a:noFill/>
                          </a:ln>
                          <a:solidFill>
                            <a:schemeClr val="tx1"/>
                          </a:solidFill>
                          <a:effectLst/>
                          <a:latin typeface="Arial" charset="0"/>
                          <a:ea typeface="Times New Roman" pitchFamily="18" charset="0"/>
                          <a:cs typeface="Arial" charset="0"/>
                        </a:rPr>
                        <a:t> 8 - 17</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DIFICULTAD PARA VEHÍCULOS A RUEDA, SIN DIFICULTAD PARA ORUGAS.</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674307">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ESCARPADAS</a:t>
                      </a:r>
                    </a:p>
                  </a:txBody>
                  <a:tcPr marT="45730" marB="4573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C</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30 - 45</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17 - 26</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MUY DIFÍCIL PARA VEHÍCULOS A RUEDA, PARA ORUGAS LENTO</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599045">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bg1"/>
                          </a:solidFill>
                          <a:effectLst/>
                          <a:latin typeface="Arial" charset="0"/>
                          <a:ea typeface="Times New Roman" pitchFamily="18" charset="0"/>
                          <a:cs typeface="Arial" charset="0"/>
                        </a:rPr>
                        <a:t>ESCALABLES</a:t>
                      </a:r>
                      <a:endParaRPr kumimoji="0" lang="es-ES" sz="900" b="0" i="0" u="none" strike="noStrike" cap="none" normalizeH="0" baseline="0" dirty="0" smtClean="0">
                        <a:ln>
                          <a:noFill/>
                        </a:ln>
                        <a:solidFill>
                          <a:schemeClr val="bg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MUY ESCARPADAS</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smtClean="0">
                          <a:ln>
                            <a:noFill/>
                          </a:ln>
                          <a:solidFill>
                            <a:schemeClr val="tx1"/>
                          </a:solidFill>
                          <a:effectLst/>
                          <a:latin typeface="Arial" charset="0"/>
                          <a:ea typeface="Times New Roman" pitchFamily="18" charset="0"/>
                          <a:cs typeface="Arial" charset="0"/>
                        </a:rPr>
                        <a:t>D</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45 - 100</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smtClean="0">
                          <a:ln>
                            <a:noFill/>
                          </a:ln>
                          <a:solidFill>
                            <a:schemeClr val="tx1"/>
                          </a:solidFill>
                          <a:effectLst/>
                          <a:latin typeface="Arial" charset="0"/>
                          <a:ea typeface="Times New Roman" pitchFamily="18" charset="0"/>
                          <a:cs typeface="Arial" charset="0"/>
                        </a:rPr>
                        <a:t>26 - 45</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IMPOSIBLE PARA ORUGAS, DIFÍCIL PARA INFANTERÍA</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649337">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PRECIPICIOS</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smtClean="0">
                          <a:ln>
                            <a:noFill/>
                          </a:ln>
                          <a:solidFill>
                            <a:schemeClr val="tx1"/>
                          </a:solidFill>
                          <a:effectLst/>
                          <a:latin typeface="Arial" charset="0"/>
                          <a:ea typeface="Times New Roman" pitchFamily="18" charset="0"/>
                          <a:cs typeface="Arial" charset="0"/>
                        </a:rPr>
                        <a:t>E</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&gt; DE 100</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smtClean="0">
                          <a:ln>
                            <a:noFill/>
                          </a:ln>
                          <a:solidFill>
                            <a:schemeClr val="tx1"/>
                          </a:solidFill>
                          <a:effectLst/>
                          <a:latin typeface="Arial" charset="0"/>
                          <a:ea typeface="Times New Roman" pitchFamily="18" charset="0"/>
                          <a:cs typeface="Arial" charset="0"/>
                        </a:rPr>
                        <a:t>&gt; DE 45</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rPr>
                        <a:t>TROPAS ESPECIALISTAS EN MONTAÑA</a:t>
                      </a: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5" name="Rectángulo 4"/>
          <p:cNvSpPr/>
          <p:nvPr/>
        </p:nvSpPr>
        <p:spPr>
          <a:xfrm>
            <a:off x="382140" y="1115147"/>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PEDIENTE</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9298228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1"/>
          <p:cNvSpPr>
            <a:spLocks noChangeArrowheads="1"/>
          </p:cNvSpPr>
          <p:nvPr/>
        </p:nvSpPr>
        <p:spPr bwMode="auto">
          <a:xfrm>
            <a:off x="382140" y="1047750"/>
            <a:ext cx="11519573" cy="4801314"/>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La expresión más común es en Porcentaje (%).</a:t>
            </a:r>
          </a:p>
          <a:p>
            <a:pPr algn="just" eaLnBrk="1" hangingPunct="1">
              <a:spcBef>
                <a:spcPct val="50000"/>
              </a:spcBef>
            </a:pPr>
            <a:r>
              <a:rPr lang="es-CL" altLang="en-US" dirty="0"/>
              <a:t>Pendiente del 2%, significa que en 100 m horizontales, la altura cambia en 2 m.</a:t>
            </a:r>
          </a:p>
          <a:p>
            <a:pPr algn="just" eaLnBrk="1" hangingPunct="1">
              <a:spcBef>
                <a:spcPct val="50000"/>
              </a:spcBef>
            </a:pPr>
            <a:r>
              <a:rPr lang="es-CL" altLang="en-US" dirty="0"/>
              <a:t>Cuando se usa el porcentaje para expresar una pendiente, debe proporcionar un signo “MAS” (+), o “MENOS” (-) para indicar si la pendiente se esta elevando o inclinando hacia abajo.</a:t>
            </a:r>
          </a:p>
          <a:p>
            <a:pPr algn="just" eaLnBrk="1" hangingPunct="1">
              <a:spcBef>
                <a:spcPct val="50000"/>
              </a:spcBef>
            </a:pPr>
            <a:r>
              <a:rPr lang="es-CL" altLang="en-US" dirty="0"/>
              <a:t>Fórmula para expresar pendiente en porcentaje (%).</a:t>
            </a:r>
          </a:p>
          <a:p>
            <a:pPr algn="just" eaLnBrk="1" hangingPunct="1">
              <a:spcBef>
                <a:spcPct val="50000"/>
              </a:spcBef>
            </a:pPr>
            <a:r>
              <a:rPr lang="es-CL" altLang="en-US" dirty="0"/>
              <a:t>% de Pendiente = DV (</a:t>
            </a:r>
            <a:r>
              <a:rPr lang="es-CL" altLang="en-US" dirty="0" err="1"/>
              <a:t>mts</a:t>
            </a:r>
            <a:r>
              <a:rPr lang="es-CL" altLang="en-US" dirty="0"/>
              <a:t>.) x 100 (Constante) / DH (</a:t>
            </a:r>
            <a:r>
              <a:rPr lang="es-CL" altLang="en-US" dirty="0" err="1"/>
              <a:t>mts</a:t>
            </a:r>
            <a:r>
              <a:rPr lang="es-CL" altLang="en-US" dirty="0"/>
              <a:t>.).</a:t>
            </a:r>
          </a:p>
          <a:p>
            <a:pPr algn="just" eaLnBrk="1" hangingPunct="1">
              <a:spcBef>
                <a:spcPct val="50000"/>
              </a:spcBef>
            </a:pPr>
            <a:r>
              <a:rPr lang="es-CL" altLang="en-US" b="1" dirty="0"/>
              <a:t>Ejemplo: </a:t>
            </a:r>
          </a:p>
          <a:p>
            <a:pPr algn="just" eaLnBrk="1" hangingPunct="1">
              <a:spcBef>
                <a:spcPct val="50000"/>
              </a:spcBef>
            </a:pPr>
            <a:r>
              <a:rPr lang="es-CL" altLang="en-US" dirty="0"/>
              <a:t>DV = A-B = 25 </a:t>
            </a:r>
            <a:r>
              <a:rPr lang="es-CL" altLang="en-US" dirty="0" err="1"/>
              <a:t>mts</a:t>
            </a:r>
            <a:r>
              <a:rPr lang="es-CL" altLang="en-US" dirty="0"/>
              <a:t>.</a:t>
            </a:r>
          </a:p>
          <a:p>
            <a:pPr algn="just" eaLnBrk="1" hangingPunct="1">
              <a:spcBef>
                <a:spcPct val="50000"/>
              </a:spcBef>
            </a:pPr>
            <a:r>
              <a:rPr lang="es-CL" altLang="en-US" dirty="0"/>
              <a:t>DH = 350 </a:t>
            </a:r>
            <a:r>
              <a:rPr lang="es-CL" altLang="en-US" dirty="0" err="1"/>
              <a:t>mts</a:t>
            </a:r>
            <a:r>
              <a:rPr lang="es-CL" altLang="en-US" dirty="0"/>
              <a:t>.</a:t>
            </a:r>
          </a:p>
          <a:p>
            <a:pPr algn="just" eaLnBrk="1" hangingPunct="1">
              <a:spcBef>
                <a:spcPct val="50000"/>
              </a:spcBef>
            </a:pPr>
            <a:r>
              <a:rPr lang="es-CL" altLang="en-US" dirty="0"/>
              <a:t>% de Pendiente = 25 x 100 / 350 = app. 7,1%.</a:t>
            </a:r>
          </a:p>
          <a:p>
            <a:pPr algn="just" eaLnBrk="1" hangingPunct="1">
              <a:spcBef>
                <a:spcPct val="50000"/>
              </a:spcBef>
            </a:pPr>
            <a:r>
              <a:rPr lang="es-CL" altLang="en-US" dirty="0"/>
              <a:t>La pendiente de A </a:t>
            </a:r>
            <a:r>
              <a:rPr lang="es-CL" altLang="en-US" dirty="0" err="1"/>
              <a:t>a</a:t>
            </a:r>
            <a:r>
              <a:rPr lang="es-CL" altLang="en-US" dirty="0"/>
              <a:t> B es aproximadamente + 7%.</a:t>
            </a:r>
          </a:p>
          <a:p>
            <a:pPr algn="just" eaLnBrk="1" hangingPunct="1">
              <a:spcBef>
                <a:spcPct val="50000"/>
              </a:spcBef>
            </a:pPr>
            <a:r>
              <a:rPr lang="es-CL" altLang="en-US" dirty="0"/>
              <a:t>La pendiente de B a </a:t>
            </a:r>
            <a:r>
              <a:rPr lang="es-CL" altLang="en-US" dirty="0" err="1"/>
              <a:t>A</a:t>
            </a:r>
            <a:r>
              <a:rPr lang="es-CL" altLang="en-US" dirty="0"/>
              <a:t> es aproximadamente – 7%.</a:t>
            </a:r>
          </a:p>
        </p:txBody>
      </p:sp>
      <p:sp>
        <p:nvSpPr>
          <p:cNvPr id="2" name="Right Triangle 1"/>
          <p:cNvSpPr/>
          <p:nvPr/>
        </p:nvSpPr>
        <p:spPr>
          <a:xfrm>
            <a:off x="5951538" y="3794126"/>
            <a:ext cx="3168650" cy="1147763"/>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3253" name="TextBox 2"/>
          <p:cNvSpPr txBox="1">
            <a:spLocks noChangeArrowheads="1"/>
          </p:cNvSpPr>
          <p:nvPr/>
        </p:nvSpPr>
        <p:spPr bwMode="auto">
          <a:xfrm>
            <a:off x="5519739" y="3573463"/>
            <a:ext cx="504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B</a:t>
            </a:r>
          </a:p>
        </p:txBody>
      </p:sp>
      <p:sp>
        <p:nvSpPr>
          <p:cNvPr id="53254" name="TextBox 5"/>
          <p:cNvSpPr txBox="1">
            <a:spLocks noChangeArrowheads="1"/>
          </p:cNvSpPr>
          <p:nvPr/>
        </p:nvSpPr>
        <p:spPr bwMode="auto">
          <a:xfrm>
            <a:off x="9048750" y="4724400"/>
            <a:ext cx="503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A</a:t>
            </a:r>
          </a:p>
        </p:txBody>
      </p:sp>
      <p:sp>
        <p:nvSpPr>
          <p:cNvPr id="53255" name="TextBox 6"/>
          <p:cNvSpPr txBox="1">
            <a:spLocks noChangeArrowheads="1"/>
          </p:cNvSpPr>
          <p:nvPr/>
        </p:nvSpPr>
        <p:spPr bwMode="auto">
          <a:xfrm>
            <a:off x="4656138" y="4140200"/>
            <a:ext cx="1295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DV = 25m</a:t>
            </a:r>
          </a:p>
        </p:txBody>
      </p:sp>
      <p:sp>
        <p:nvSpPr>
          <p:cNvPr id="53256" name="TextBox 7"/>
          <p:cNvSpPr txBox="1">
            <a:spLocks noChangeArrowheads="1"/>
          </p:cNvSpPr>
          <p:nvPr/>
        </p:nvSpPr>
        <p:spPr bwMode="auto">
          <a:xfrm>
            <a:off x="6600825" y="4932363"/>
            <a:ext cx="158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DH = 350M</a:t>
            </a:r>
          </a:p>
        </p:txBody>
      </p:sp>
      <p:sp>
        <p:nvSpPr>
          <p:cNvPr id="9" name="Rectángulo 8"/>
          <p:cNvSpPr/>
          <p:nvPr/>
        </p:nvSpPr>
        <p:spPr>
          <a:xfrm>
            <a:off x="1064311" y="374918"/>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PEDIENTE</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2617094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1"/>
          <p:cNvSpPr>
            <a:spLocks noChangeArrowheads="1"/>
          </p:cNvSpPr>
          <p:nvPr/>
        </p:nvSpPr>
        <p:spPr bwMode="auto">
          <a:xfrm>
            <a:off x="406401" y="1047750"/>
            <a:ext cx="11408228" cy="4939814"/>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Otra expresión conocida es la pendiente expresada en “GRADOS” (°)</a:t>
            </a:r>
          </a:p>
          <a:p>
            <a:pPr algn="just" eaLnBrk="1" hangingPunct="1">
              <a:spcBef>
                <a:spcPct val="50000"/>
              </a:spcBef>
            </a:pPr>
            <a:r>
              <a:rPr lang="es-CL" altLang="en-US" dirty="0"/>
              <a:t>Es igual a la anterior, pero solo cambia su constante, en este caso emplea el valor “57,3” quedando así:</a:t>
            </a:r>
          </a:p>
          <a:p>
            <a:pPr algn="just" eaLnBrk="1" hangingPunct="1">
              <a:spcBef>
                <a:spcPct val="50000"/>
              </a:spcBef>
            </a:pPr>
            <a:endParaRPr lang="es-CL" altLang="en-US" dirty="0"/>
          </a:p>
          <a:p>
            <a:pPr algn="just" eaLnBrk="1" hangingPunct="1">
              <a:spcBef>
                <a:spcPct val="50000"/>
              </a:spcBef>
            </a:pPr>
            <a:r>
              <a:rPr lang="es-CL" altLang="en-US" b="1" dirty="0"/>
              <a:t>Grado</a:t>
            </a:r>
            <a:r>
              <a:rPr lang="es-CL" altLang="en-US" dirty="0"/>
              <a:t> </a:t>
            </a:r>
            <a:r>
              <a:rPr lang="es-CL" altLang="en-US" b="1" dirty="0"/>
              <a:t>de Pendiente </a:t>
            </a:r>
            <a:r>
              <a:rPr lang="es-CL" altLang="en-US" dirty="0"/>
              <a:t>= DV (</a:t>
            </a:r>
            <a:r>
              <a:rPr lang="es-CL" altLang="en-US" dirty="0" err="1"/>
              <a:t>mts</a:t>
            </a:r>
            <a:r>
              <a:rPr lang="es-CL" altLang="en-US" dirty="0"/>
              <a:t>.) x 57,3 (constante) / DH (</a:t>
            </a:r>
            <a:r>
              <a:rPr lang="es-CL" altLang="en-US" dirty="0" err="1"/>
              <a:t>mts</a:t>
            </a:r>
            <a:r>
              <a:rPr lang="es-CL" altLang="en-US" dirty="0"/>
              <a:t>.).</a:t>
            </a:r>
          </a:p>
          <a:p>
            <a:pPr algn="just" eaLnBrk="1" hangingPunct="1">
              <a:spcBef>
                <a:spcPct val="50000"/>
              </a:spcBef>
            </a:pPr>
            <a:endParaRPr lang="es-CL" altLang="en-US" dirty="0"/>
          </a:p>
          <a:p>
            <a:pPr algn="just" eaLnBrk="1" hangingPunct="1">
              <a:spcBef>
                <a:spcPct val="50000"/>
              </a:spcBef>
            </a:pPr>
            <a:endParaRPr lang="es-CL" altLang="en-US" dirty="0"/>
          </a:p>
          <a:p>
            <a:pPr algn="just" eaLnBrk="1" hangingPunct="1">
              <a:spcBef>
                <a:spcPct val="50000"/>
              </a:spcBef>
            </a:pPr>
            <a:r>
              <a:rPr lang="es-CL" altLang="en-US" dirty="0"/>
              <a:t>Ejemplo:</a:t>
            </a:r>
          </a:p>
          <a:p>
            <a:pPr algn="just" eaLnBrk="1" hangingPunct="1">
              <a:spcBef>
                <a:spcPct val="50000"/>
              </a:spcBef>
            </a:pPr>
            <a:r>
              <a:rPr lang="es-CL" altLang="en-US" dirty="0"/>
              <a:t>DV = A – B = 25 </a:t>
            </a:r>
            <a:r>
              <a:rPr lang="es-CL" altLang="en-US" dirty="0" err="1"/>
              <a:t>mts</a:t>
            </a:r>
            <a:r>
              <a:rPr lang="es-CL" altLang="en-US" dirty="0"/>
              <a:t>.</a:t>
            </a:r>
          </a:p>
          <a:p>
            <a:pPr algn="just" eaLnBrk="1" hangingPunct="1">
              <a:spcBef>
                <a:spcPct val="50000"/>
              </a:spcBef>
            </a:pPr>
            <a:r>
              <a:rPr lang="es-CL" altLang="en-US" dirty="0"/>
              <a:t>DH = 350 </a:t>
            </a:r>
            <a:r>
              <a:rPr lang="es-CL" altLang="en-US" dirty="0" err="1"/>
              <a:t>mts</a:t>
            </a:r>
            <a:r>
              <a:rPr lang="es-CL" altLang="en-US" dirty="0"/>
              <a:t>.</a:t>
            </a:r>
          </a:p>
          <a:p>
            <a:pPr algn="just" eaLnBrk="1" hangingPunct="1">
              <a:spcBef>
                <a:spcPct val="50000"/>
              </a:spcBef>
            </a:pPr>
            <a:r>
              <a:rPr lang="es-CL" altLang="en-US" dirty="0"/>
              <a:t>Grado de Pendiente = 25 x 57,3 / 350 = 4°.</a:t>
            </a:r>
          </a:p>
          <a:p>
            <a:pPr algn="just" eaLnBrk="1" hangingPunct="1">
              <a:spcBef>
                <a:spcPct val="50000"/>
              </a:spcBef>
            </a:pPr>
            <a:r>
              <a:rPr lang="es-CL" altLang="en-US" dirty="0"/>
              <a:t>La Pendiente de A </a:t>
            </a:r>
            <a:r>
              <a:rPr lang="es-CL" altLang="en-US" dirty="0" err="1"/>
              <a:t>a</a:t>
            </a:r>
            <a:r>
              <a:rPr lang="es-CL" altLang="en-US" dirty="0"/>
              <a:t> B es aproximadamente + 4°.</a:t>
            </a:r>
          </a:p>
          <a:p>
            <a:pPr algn="just" eaLnBrk="1" hangingPunct="1">
              <a:spcBef>
                <a:spcPct val="50000"/>
              </a:spcBef>
            </a:pPr>
            <a:r>
              <a:rPr lang="es-CL" altLang="en-US" dirty="0"/>
              <a:t>La pendiente de B a </a:t>
            </a:r>
            <a:r>
              <a:rPr lang="es-CL" altLang="en-US" dirty="0" err="1"/>
              <a:t>A</a:t>
            </a:r>
            <a:r>
              <a:rPr lang="es-CL" altLang="en-US" dirty="0"/>
              <a:t> es aproximadamente – 4°.</a:t>
            </a:r>
          </a:p>
        </p:txBody>
      </p:sp>
      <p:sp>
        <p:nvSpPr>
          <p:cNvPr id="2" name="Right Triangle 1"/>
          <p:cNvSpPr/>
          <p:nvPr/>
        </p:nvSpPr>
        <p:spPr>
          <a:xfrm>
            <a:off x="5951538" y="3794126"/>
            <a:ext cx="3168650" cy="1147763"/>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4277" name="TextBox 2"/>
          <p:cNvSpPr txBox="1">
            <a:spLocks noChangeArrowheads="1"/>
          </p:cNvSpPr>
          <p:nvPr/>
        </p:nvSpPr>
        <p:spPr bwMode="auto">
          <a:xfrm>
            <a:off x="5519739" y="3573463"/>
            <a:ext cx="504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B</a:t>
            </a:r>
          </a:p>
        </p:txBody>
      </p:sp>
      <p:sp>
        <p:nvSpPr>
          <p:cNvPr id="54278" name="TextBox 5"/>
          <p:cNvSpPr txBox="1">
            <a:spLocks noChangeArrowheads="1"/>
          </p:cNvSpPr>
          <p:nvPr/>
        </p:nvSpPr>
        <p:spPr bwMode="auto">
          <a:xfrm>
            <a:off x="9048750" y="4724400"/>
            <a:ext cx="503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A</a:t>
            </a:r>
          </a:p>
        </p:txBody>
      </p:sp>
      <p:sp>
        <p:nvSpPr>
          <p:cNvPr id="54279" name="TextBox 6"/>
          <p:cNvSpPr txBox="1">
            <a:spLocks noChangeArrowheads="1"/>
          </p:cNvSpPr>
          <p:nvPr/>
        </p:nvSpPr>
        <p:spPr bwMode="auto">
          <a:xfrm>
            <a:off x="4656138" y="4140200"/>
            <a:ext cx="1295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DV = 25m</a:t>
            </a:r>
          </a:p>
        </p:txBody>
      </p:sp>
      <p:sp>
        <p:nvSpPr>
          <p:cNvPr id="54280" name="TextBox 7"/>
          <p:cNvSpPr txBox="1">
            <a:spLocks noChangeArrowheads="1"/>
          </p:cNvSpPr>
          <p:nvPr/>
        </p:nvSpPr>
        <p:spPr bwMode="auto">
          <a:xfrm>
            <a:off x="6600825" y="4932363"/>
            <a:ext cx="158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DH = 350M</a:t>
            </a:r>
          </a:p>
        </p:txBody>
      </p:sp>
      <p:sp>
        <p:nvSpPr>
          <p:cNvPr id="9" name="Rectángulo 8"/>
          <p:cNvSpPr/>
          <p:nvPr/>
        </p:nvSpPr>
        <p:spPr>
          <a:xfrm>
            <a:off x="991739" y="563603"/>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PEDIENTE</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8150910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1"/>
          <p:cNvSpPr>
            <a:spLocks noChangeArrowheads="1"/>
          </p:cNvSpPr>
          <p:nvPr/>
        </p:nvSpPr>
        <p:spPr bwMode="auto">
          <a:xfrm>
            <a:off x="6240462" y="2843214"/>
            <a:ext cx="5356451" cy="3000821"/>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a:t>Grado</a:t>
            </a:r>
            <a:r>
              <a:rPr lang="es-CL" altLang="en-US" dirty="0"/>
              <a:t> </a:t>
            </a:r>
            <a:r>
              <a:rPr lang="es-CL" altLang="en-US" b="1" dirty="0"/>
              <a:t>de Pendiente </a:t>
            </a:r>
            <a:r>
              <a:rPr lang="es-CL" altLang="en-US" dirty="0"/>
              <a:t>= DV (</a:t>
            </a:r>
            <a:r>
              <a:rPr lang="es-CL" altLang="en-US" dirty="0" err="1"/>
              <a:t>mts</a:t>
            </a:r>
            <a:r>
              <a:rPr lang="es-CL" altLang="en-US" dirty="0"/>
              <a:t>.) x 57,3 (constante) / DH (</a:t>
            </a:r>
            <a:r>
              <a:rPr lang="es-CL" altLang="en-US" dirty="0" err="1"/>
              <a:t>mts</a:t>
            </a:r>
            <a:r>
              <a:rPr lang="es-CL" altLang="en-US" dirty="0" smtClean="0"/>
              <a:t>.).</a:t>
            </a:r>
            <a:endParaRPr lang="es-CL" altLang="en-US" dirty="0"/>
          </a:p>
          <a:p>
            <a:pPr algn="just" eaLnBrk="1" hangingPunct="1">
              <a:spcBef>
                <a:spcPct val="50000"/>
              </a:spcBef>
            </a:pPr>
            <a:r>
              <a:rPr lang="es-CL" altLang="en-US" dirty="0"/>
              <a:t>Solución:</a:t>
            </a:r>
          </a:p>
          <a:p>
            <a:pPr algn="just" eaLnBrk="1" hangingPunct="1">
              <a:spcBef>
                <a:spcPct val="50000"/>
              </a:spcBef>
            </a:pPr>
            <a:r>
              <a:rPr lang="es-CL" altLang="en-US" dirty="0"/>
              <a:t>DV = A – B = 190 </a:t>
            </a:r>
            <a:r>
              <a:rPr lang="es-CL" altLang="en-US" dirty="0" err="1"/>
              <a:t>mts</a:t>
            </a:r>
            <a:r>
              <a:rPr lang="es-CL" altLang="en-US" dirty="0"/>
              <a:t>.</a:t>
            </a:r>
          </a:p>
          <a:p>
            <a:pPr algn="just" eaLnBrk="1" hangingPunct="1">
              <a:spcBef>
                <a:spcPct val="50000"/>
              </a:spcBef>
            </a:pPr>
            <a:r>
              <a:rPr lang="es-CL" altLang="en-US" dirty="0"/>
              <a:t>DH= 16 </a:t>
            </a:r>
            <a:r>
              <a:rPr lang="es-CL" altLang="en-US" dirty="0" err="1"/>
              <a:t>mms</a:t>
            </a:r>
            <a:r>
              <a:rPr lang="es-CL" altLang="en-US" dirty="0"/>
              <a:t>= 0.016 * 25.000= 400 </a:t>
            </a:r>
            <a:r>
              <a:rPr lang="es-CL" altLang="en-US" dirty="0" err="1"/>
              <a:t>mts</a:t>
            </a:r>
            <a:r>
              <a:rPr lang="es-CL" altLang="en-US" dirty="0"/>
              <a:t>.</a:t>
            </a:r>
          </a:p>
          <a:p>
            <a:pPr algn="just" eaLnBrk="1" hangingPunct="1">
              <a:spcBef>
                <a:spcPct val="50000"/>
              </a:spcBef>
            </a:pPr>
            <a:r>
              <a:rPr lang="es-CL" altLang="en-US" dirty="0"/>
              <a:t>Grado de Pendiente = 190 x 57,3 / 400 = 27,2 = 27°.</a:t>
            </a:r>
          </a:p>
          <a:p>
            <a:pPr algn="just" eaLnBrk="1" hangingPunct="1">
              <a:spcBef>
                <a:spcPct val="50000"/>
              </a:spcBef>
            </a:pPr>
            <a:r>
              <a:rPr lang="es-CL" altLang="en-US" dirty="0"/>
              <a:t>La Pendiente de A </a:t>
            </a:r>
            <a:r>
              <a:rPr lang="es-CL" altLang="en-US" dirty="0" err="1"/>
              <a:t>a</a:t>
            </a:r>
            <a:r>
              <a:rPr lang="es-CL" altLang="en-US" dirty="0"/>
              <a:t> B es aproximadamente + 27°.</a:t>
            </a:r>
          </a:p>
        </p:txBody>
      </p:sp>
      <p:sp>
        <p:nvSpPr>
          <p:cNvPr id="55300" name="Rectangle 1"/>
          <p:cNvSpPr>
            <a:spLocks noChangeArrowheads="1"/>
          </p:cNvSpPr>
          <p:nvPr/>
        </p:nvSpPr>
        <p:spPr bwMode="auto">
          <a:xfrm>
            <a:off x="856343" y="981076"/>
            <a:ext cx="10638971" cy="1616075"/>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Ref. Carta </a:t>
            </a:r>
            <a:r>
              <a:rPr lang="es-CL" altLang="en-US" dirty="0" err="1"/>
              <a:t>Pichicuy</a:t>
            </a:r>
            <a:r>
              <a:rPr lang="es-CL" altLang="en-US" dirty="0"/>
              <a:t>. 1:25.000    </a:t>
            </a:r>
          </a:p>
          <a:p>
            <a:pPr algn="just" eaLnBrk="1" hangingPunct="1">
              <a:spcBef>
                <a:spcPct val="50000"/>
              </a:spcBef>
            </a:pPr>
            <a:r>
              <a:rPr lang="es-CL" altLang="en-US" dirty="0"/>
              <a:t>Calcular pendiente de A </a:t>
            </a:r>
            <a:r>
              <a:rPr lang="es-CL" altLang="en-US" dirty="0" err="1"/>
              <a:t>a</a:t>
            </a:r>
            <a:r>
              <a:rPr lang="es-CL" altLang="en-US" dirty="0"/>
              <a:t> B (en % y en °).</a:t>
            </a:r>
          </a:p>
          <a:p>
            <a:pPr algn="just" eaLnBrk="1" hangingPunct="1">
              <a:spcBef>
                <a:spcPct val="50000"/>
              </a:spcBef>
            </a:pPr>
            <a:r>
              <a:rPr lang="es-CL" altLang="en-US" dirty="0"/>
              <a:t>A: </a:t>
            </a:r>
            <a:r>
              <a:rPr lang="es-CL" altLang="en-US" dirty="0" err="1"/>
              <a:t>coord</a:t>
            </a:r>
            <a:r>
              <a:rPr lang="es-CL" altLang="en-US" dirty="0"/>
              <a:t> 70.00 – 22.80</a:t>
            </a:r>
          </a:p>
          <a:p>
            <a:pPr algn="just" eaLnBrk="1" hangingPunct="1">
              <a:spcBef>
                <a:spcPct val="50000"/>
              </a:spcBef>
            </a:pPr>
            <a:r>
              <a:rPr lang="es-CL" altLang="en-US" dirty="0"/>
              <a:t>B: cota 390 (Monte La Astilla).</a:t>
            </a:r>
          </a:p>
        </p:txBody>
      </p:sp>
      <p:sp>
        <p:nvSpPr>
          <p:cNvPr id="55301" name="Rectangle 1"/>
          <p:cNvSpPr>
            <a:spLocks noChangeArrowheads="1"/>
          </p:cNvSpPr>
          <p:nvPr/>
        </p:nvSpPr>
        <p:spPr bwMode="auto">
          <a:xfrm>
            <a:off x="856342" y="2841627"/>
            <a:ext cx="5138057" cy="3277820"/>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a:t>Porcentaje</a:t>
            </a:r>
            <a:r>
              <a:rPr lang="es-CL" altLang="en-US" dirty="0"/>
              <a:t> </a:t>
            </a:r>
            <a:r>
              <a:rPr lang="es-CL" altLang="en-US" b="1" dirty="0"/>
              <a:t>de Pendiente </a:t>
            </a:r>
            <a:r>
              <a:rPr lang="es-CL" altLang="en-US" dirty="0"/>
              <a:t>= DV (</a:t>
            </a:r>
            <a:r>
              <a:rPr lang="es-CL" altLang="en-US" dirty="0" err="1"/>
              <a:t>mts</a:t>
            </a:r>
            <a:r>
              <a:rPr lang="es-CL" altLang="en-US" dirty="0"/>
              <a:t>.) x 100 (constante) / DH (</a:t>
            </a:r>
            <a:r>
              <a:rPr lang="es-CL" altLang="en-US" dirty="0" err="1"/>
              <a:t>mts</a:t>
            </a:r>
            <a:r>
              <a:rPr lang="es-CL" altLang="en-US" dirty="0" smtClean="0"/>
              <a:t>.).</a:t>
            </a:r>
            <a:endParaRPr lang="es-CL" altLang="en-US" dirty="0"/>
          </a:p>
          <a:p>
            <a:pPr algn="just" eaLnBrk="1" hangingPunct="1">
              <a:spcBef>
                <a:spcPct val="50000"/>
              </a:spcBef>
            </a:pPr>
            <a:r>
              <a:rPr lang="es-CL" altLang="en-US" dirty="0"/>
              <a:t>Solución:</a:t>
            </a:r>
          </a:p>
          <a:p>
            <a:pPr algn="just" eaLnBrk="1" hangingPunct="1">
              <a:spcBef>
                <a:spcPct val="50000"/>
              </a:spcBef>
            </a:pPr>
            <a:r>
              <a:rPr lang="es-CL" altLang="en-US" dirty="0"/>
              <a:t>DV = A – B = 190 </a:t>
            </a:r>
            <a:r>
              <a:rPr lang="es-CL" altLang="en-US" dirty="0" err="1"/>
              <a:t>mts</a:t>
            </a:r>
            <a:r>
              <a:rPr lang="es-CL" altLang="en-US" dirty="0"/>
              <a:t>.</a:t>
            </a:r>
          </a:p>
          <a:p>
            <a:pPr algn="just" eaLnBrk="1" hangingPunct="1">
              <a:spcBef>
                <a:spcPct val="50000"/>
              </a:spcBef>
            </a:pPr>
            <a:r>
              <a:rPr lang="es-CL" altLang="en-US" dirty="0"/>
              <a:t>DH= 16 </a:t>
            </a:r>
            <a:r>
              <a:rPr lang="es-CL" altLang="en-US" dirty="0" err="1"/>
              <a:t>mms</a:t>
            </a:r>
            <a:r>
              <a:rPr lang="es-CL" altLang="en-US" dirty="0"/>
              <a:t> = 0.016 * 25.000 = 400 </a:t>
            </a:r>
            <a:r>
              <a:rPr lang="es-CL" altLang="en-US" dirty="0" err="1"/>
              <a:t>mts</a:t>
            </a:r>
            <a:r>
              <a:rPr lang="es-CL" altLang="en-US" dirty="0"/>
              <a:t>.</a:t>
            </a:r>
          </a:p>
          <a:p>
            <a:pPr algn="just" eaLnBrk="1" hangingPunct="1">
              <a:spcBef>
                <a:spcPct val="50000"/>
              </a:spcBef>
            </a:pPr>
            <a:r>
              <a:rPr lang="es-CL" altLang="en-US" dirty="0"/>
              <a:t>Porcentaje Pendiente = 190 x 100 / 400 = 47.5% = 47%.</a:t>
            </a:r>
          </a:p>
          <a:p>
            <a:pPr algn="just" eaLnBrk="1" hangingPunct="1">
              <a:spcBef>
                <a:spcPct val="50000"/>
              </a:spcBef>
            </a:pPr>
            <a:r>
              <a:rPr lang="es-CL" altLang="en-US" dirty="0"/>
              <a:t>La Pendiente de A </a:t>
            </a:r>
            <a:r>
              <a:rPr lang="es-CL" altLang="en-US" dirty="0" err="1"/>
              <a:t>a</a:t>
            </a:r>
            <a:r>
              <a:rPr lang="es-CL" altLang="en-US" dirty="0"/>
              <a:t> B es aproximadamente + 47%.</a:t>
            </a:r>
          </a:p>
        </p:txBody>
      </p:sp>
    </p:spTree>
    <p:extLst>
      <p:ext uri="{BB962C8B-B14F-4D97-AF65-F5344CB8AC3E}">
        <p14:creationId xmlns:p14="http://schemas.microsoft.com/office/powerpoint/2010/main" val="23869132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1"/>
          <p:cNvSpPr>
            <a:spLocks noChangeArrowheads="1"/>
          </p:cNvSpPr>
          <p:nvPr/>
        </p:nvSpPr>
        <p:spPr bwMode="auto">
          <a:xfrm>
            <a:off x="236997" y="1692276"/>
            <a:ext cx="5351004" cy="4247317"/>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El </a:t>
            </a:r>
            <a:r>
              <a:rPr lang="es-CL" altLang="en-US" dirty="0"/>
              <a:t>estudio de la configuración del terreno observando las curvas de nivel, sirve para numerosos propósitos, pero cuando se exige precisión, generalmente se requiere un “PERFIL”. </a:t>
            </a:r>
          </a:p>
          <a:p>
            <a:pPr algn="just" eaLnBrk="1" hangingPunct="1">
              <a:spcBef>
                <a:spcPct val="50000"/>
              </a:spcBef>
            </a:pPr>
            <a:r>
              <a:rPr lang="es-CL" altLang="en-US" dirty="0"/>
              <a:t>Un perfil es una vista lateral. Es una vista lateral exagerada de una porción de la</a:t>
            </a:r>
          </a:p>
          <a:p>
            <a:pPr algn="just" eaLnBrk="1" hangingPunct="1">
              <a:spcBef>
                <a:spcPct val="50000"/>
              </a:spcBef>
            </a:pPr>
            <a:r>
              <a:rPr lang="es-CL" altLang="en-US" dirty="0"/>
              <a:t>superficie de la tierra, a lo largo de una línea, entre dos puntos.</a:t>
            </a:r>
          </a:p>
          <a:p>
            <a:pPr algn="just" eaLnBrk="1" hangingPunct="1">
              <a:spcBef>
                <a:spcPct val="50000"/>
              </a:spcBef>
            </a:pPr>
            <a:r>
              <a:rPr lang="es-CL" altLang="en-US" b="1" dirty="0"/>
              <a:t>Perfil Deliberado</a:t>
            </a:r>
            <a:r>
              <a:rPr lang="es-CL" altLang="en-US" dirty="0"/>
              <a:t>: Aquel que se prepara con tiempo y con máximo detalle.</a:t>
            </a:r>
          </a:p>
          <a:p>
            <a:pPr algn="just" eaLnBrk="1" hangingPunct="1">
              <a:spcBef>
                <a:spcPct val="50000"/>
              </a:spcBef>
            </a:pPr>
            <a:r>
              <a:rPr lang="es-CL" altLang="en-US" b="1" dirty="0"/>
              <a:t>Perfil rápido</a:t>
            </a:r>
            <a:r>
              <a:rPr lang="es-CL" altLang="en-US" dirty="0"/>
              <a:t>: Aquel que se prepara para tener una idea rápida de la forma y relieve que se espera encontrar en una ruta determinada.</a:t>
            </a:r>
          </a:p>
        </p:txBody>
      </p:sp>
      <p:pic>
        <p:nvPicPr>
          <p:cNvPr id="56324" name="Picture 2" descr="Resultado de imagen de relieves de españa mapas interactiv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5055" y="2198995"/>
            <a:ext cx="6150202" cy="30742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236997" y="1232786"/>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PERFILES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7719718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1"/>
          <p:cNvSpPr>
            <a:spLocks noChangeArrowheads="1"/>
          </p:cNvSpPr>
          <p:nvPr/>
        </p:nvSpPr>
        <p:spPr bwMode="auto">
          <a:xfrm>
            <a:off x="275771" y="1158649"/>
            <a:ext cx="11611429" cy="4939814"/>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smtClean="0"/>
              <a:t>Construcción </a:t>
            </a:r>
            <a:r>
              <a:rPr lang="es-CL" altLang="en-US" b="1" dirty="0"/>
              <a:t>de un perfil deliberado.</a:t>
            </a:r>
          </a:p>
          <a:p>
            <a:pPr algn="just" eaLnBrk="1" hangingPunct="1">
              <a:spcBef>
                <a:spcPct val="50000"/>
              </a:spcBef>
            </a:pPr>
            <a:r>
              <a:rPr lang="es-CL" altLang="en-US" dirty="0"/>
              <a:t>a.- En la Carta, trazar una línea recta a lo largo de la línea que se desea el perfil, defina los puntos A y B, y determine la distancia entre curvas de nivel.</a:t>
            </a:r>
          </a:p>
          <a:p>
            <a:pPr algn="just" eaLnBrk="1" hangingPunct="1">
              <a:spcBef>
                <a:spcPct val="50000"/>
              </a:spcBef>
            </a:pPr>
            <a:r>
              <a:rPr lang="es-CL" altLang="en-US" dirty="0"/>
              <a:t>b.- Visualmente obtenga el valor de la curva de nivel más alta y más baja, de su línea de perfil. (además agregar un valor más hacia ambos márgenes) </a:t>
            </a:r>
          </a:p>
          <a:p>
            <a:pPr algn="just" eaLnBrk="1" hangingPunct="1">
              <a:spcBef>
                <a:spcPct val="50000"/>
              </a:spcBef>
            </a:pPr>
            <a:r>
              <a:rPr lang="es-CL" altLang="en-US" dirty="0"/>
              <a:t>c.- En un papel (idealmente cuadriculado) dibujar líneas horizontales separadas uniformemente. Dibujar suficientes líneas, para todos los valores de curvas de nivel definidas en “b”.</a:t>
            </a:r>
          </a:p>
          <a:p>
            <a:pPr algn="just" eaLnBrk="1" hangingPunct="1">
              <a:spcBef>
                <a:spcPct val="50000"/>
              </a:spcBef>
            </a:pPr>
            <a:r>
              <a:rPr lang="es-CL" altLang="en-US" dirty="0"/>
              <a:t>d.- Colocar el papel rayado en la carta, abarcando del punto A al B.</a:t>
            </a:r>
          </a:p>
          <a:p>
            <a:pPr algn="just" eaLnBrk="1" hangingPunct="1">
              <a:spcBef>
                <a:spcPct val="50000"/>
              </a:spcBef>
            </a:pPr>
            <a:r>
              <a:rPr lang="es-CL" altLang="en-US" dirty="0"/>
              <a:t>e.- Enumerar las líneas en el papel rayado. La más cercana a la línea de perfil con el valor más alto y la más lejana con el valor más bajo.</a:t>
            </a:r>
          </a:p>
          <a:p>
            <a:pPr algn="just" eaLnBrk="1" hangingPunct="1">
              <a:spcBef>
                <a:spcPct val="50000"/>
              </a:spcBef>
            </a:pPr>
            <a:r>
              <a:rPr lang="es-CL" altLang="en-US" dirty="0"/>
              <a:t>g.- Desde cada punto en la línea de perfil donde una curva de nivel cruce o toque, trazar una perpendicular a la línea que tiene el mismo valor de la curva de nivel. Marque un punto en la intersección. </a:t>
            </a:r>
          </a:p>
          <a:p>
            <a:pPr algn="just" eaLnBrk="1" hangingPunct="1">
              <a:spcBef>
                <a:spcPct val="50000"/>
              </a:spcBef>
            </a:pPr>
            <a:r>
              <a:rPr lang="es-CL" altLang="en-US" dirty="0"/>
              <a:t>h.- Una los puntos y defina claramente cual es el punto A y B. Tenga en cuenta que la distancia Vertical es siempre una exageración con respecto a la distancia horizontal en el Perfil elaborado.</a:t>
            </a:r>
          </a:p>
        </p:txBody>
      </p:sp>
      <p:sp>
        <p:nvSpPr>
          <p:cNvPr id="4" name="Rectángulo 3"/>
          <p:cNvSpPr/>
          <p:nvPr/>
        </p:nvSpPr>
        <p:spPr>
          <a:xfrm>
            <a:off x="962711" y="714291"/>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PERFILES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630575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1"/>
          <p:cNvSpPr>
            <a:spLocks noChangeArrowheads="1"/>
          </p:cNvSpPr>
          <p:nvPr/>
        </p:nvSpPr>
        <p:spPr bwMode="auto">
          <a:xfrm>
            <a:off x="570594" y="2300289"/>
            <a:ext cx="6062435" cy="2308324"/>
          </a:xfrm>
          <a:prstGeom prst="rect">
            <a:avLst/>
          </a:prstGeom>
          <a:solidFill>
            <a:schemeClr val="bg1"/>
          </a:solidFill>
          <a:ln w="12700">
            <a:solidFill>
              <a:schemeClr val="accent5">
                <a:lumMod val="50000"/>
              </a:schemeClr>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smtClean="0"/>
              <a:t>Construcción </a:t>
            </a:r>
            <a:r>
              <a:rPr lang="es-CL" altLang="en-US" b="1" dirty="0"/>
              <a:t>de un perfil rápido</a:t>
            </a:r>
          </a:p>
          <a:p>
            <a:pPr algn="just" eaLnBrk="1" hangingPunct="1">
              <a:spcBef>
                <a:spcPct val="50000"/>
              </a:spcBef>
            </a:pPr>
            <a:r>
              <a:rPr lang="es-CL" altLang="en-US" dirty="0"/>
              <a:t>En ocasiones no se cuenta con el tiempo suficiente para construir un perfil deliberado, cuidadoso y completo. </a:t>
            </a:r>
          </a:p>
          <a:p>
            <a:pPr algn="just" eaLnBrk="1" hangingPunct="1">
              <a:spcBef>
                <a:spcPct val="50000"/>
              </a:spcBef>
            </a:pPr>
            <a:r>
              <a:rPr lang="es-CL" altLang="en-US" dirty="0"/>
              <a:t>Cuando se requiere rapidez, puede construirse un perfil mostrando solamente las cotas principales. Se construye tal como un perfil deliberado, pero se consideran sólo las curvas de nivel maestras o principales.</a:t>
            </a:r>
          </a:p>
        </p:txBody>
      </p:sp>
      <p:pic>
        <p:nvPicPr>
          <p:cNvPr id="5837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6904" y="1514249"/>
            <a:ext cx="4573588" cy="3429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5" name="Rectángulo 4"/>
          <p:cNvSpPr/>
          <p:nvPr/>
        </p:nvSpPr>
        <p:spPr>
          <a:xfrm>
            <a:off x="570594" y="1329583"/>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PERFILES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7849356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1"/>
          <p:cNvSpPr>
            <a:spLocks noChangeArrowheads="1"/>
          </p:cNvSpPr>
          <p:nvPr/>
        </p:nvSpPr>
        <p:spPr bwMode="auto">
          <a:xfrm>
            <a:off x="570594" y="1925307"/>
            <a:ext cx="5283340" cy="3693319"/>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Algunos de los </a:t>
            </a:r>
            <a:r>
              <a:rPr lang="es-CL" altLang="en-US" b="1" dirty="0"/>
              <a:t>usos</a:t>
            </a:r>
            <a:r>
              <a:rPr lang="es-CL" altLang="en-US" dirty="0"/>
              <a:t> prácticos de los perfiles:</a:t>
            </a:r>
          </a:p>
          <a:p>
            <a:pPr marL="285750" indent="-285750" algn="just" eaLnBrk="1" hangingPunct="1">
              <a:spcBef>
                <a:spcPct val="50000"/>
              </a:spcBef>
              <a:buFont typeface="Wingdings" panose="05000000000000000000" pitchFamily="2" charset="2"/>
              <a:buChar char="Ø"/>
            </a:pPr>
            <a:r>
              <a:rPr lang="es-CL" altLang="en-US" dirty="0" smtClean="0"/>
              <a:t>Determinación </a:t>
            </a:r>
            <a:r>
              <a:rPr lang="es-CL" altLang="en-US" dirty="0"/>
              <a:t>de la visibilidad para puestos de observación.</a:t>
            </a:r>
          </a:p>
          <a:p>
            <a:pPr marL="285750" indent="-285750" algn="just" eaLnBrk="1" hangingPunct="1">
              <a:spcBef>
                <a:spcPct val="50000"/>
              </a:spcBef>
              <a:buFont typeface="Wingdings" panose="05000000000000000000" pitchFamily="2" charset="2"/>
              <a:buChar char="Ø"/>
            </a:pPr>
            <a:r>
              <a:rPr lang="es-CL" altLang="en-US" dirty="0" smtClean="0"/>
              <a:t>Determinación </a:t>
            </a:r>
            <a:r>
              <a:rPr lang="es-CL" altLang="en-US" dirty="0"/>
              <a:t>de máscaras que afecten a la trayectoria de los tiros de artillería.</a:t>
            </a:r>
          </a:p>
          <a:p>
            <a:pPr marL="285750" indent="-285750" algn="just" eaLnBrk="1" hangingPunct="1">
              <a:spcBef>
                <a:spcPct val="50000"/>
              </a:spcBef>
              <a:buFont typeface="Wingdings" panose="05000000000000000000" pitchFamily="2" charset="2"/>
              <a:buChar char="Ø"/>
            </a:pPr>
            <a:r>
              <a:rPr lang="es-CL" altLang="en-US" dirty="0" smtClean="0"/>
              <a:t>Determinación </a:t>
            </a:r>
            <a:r>
              <a:rPr lang="es-CL" altLang="en-US" dirty="0"/>
              <a:t>de área de impacto de armas de trayectoria </a:t>
            </a:r>
            <a:r>
              <a:rPr lang="es-CL" altLang="en-US" dirty="0" err="1"/>
              <a:t>semi</a:t>
            </a:r>
            <a:r>
              <a:rPr lang="es-CL" altLang="en-US" dirty="0"/>
              <a:t>- rasante y curvas.</a:t>
            </a:r>
          </a:p>
          <a:p>
            <a:pPr marL="285750" indent="-285750" algn="just" eaLnBrk="1" hangingPunct="1">
              <a:spcBef>
                <a:spcPct val="50000"/>
              </a:spcBef>
              <a:buFont typeface="Wingdings" panose="05000000000000000000" pitchFamily="2" charset="2"/>
              <a:buChar char="Ø"/>
            </a:pPr>
            <a:r>
              <a:rPr lang="es-CL" altLang="en-US" dirty="0" smtClean="0"/>
              <a:t>Contribución </a:t>
            </a:r>
            <a:r>
              <a:rPr lang="es-CL" altLang="en-US" dirty="0"/>
              <a:t>al planeamiento de la construcción de caminos, vías férreas, instalación de tuberías, remoción de tierras, etc.</a:t>
            </a:r>
          </a:p>
        </p:txBody>
      </p:sp>
      <p:pic>
        <p:nvPicPr>
          <p:cNvPr id="5939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8081" y="1925306"/>
            <a:ext cx="5679496"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ángulo 4"/>
          <p:cNvSpPr/>
          <p:nvPr/>
        </p:nvSpPr>
        <p:spPr>
          <a:xfrm>
            <a:off x="570594" y="1329583"/>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PERFILES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42190757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1"/>
          <p:cNvSpPr>
            <a:spLocks noChangeArrowheads="1"/>
          </p:cNvSpPr>
          <p:nvPr/>
        </p:nvSpPr>
        <p:spPr bwMode="auto">
          <a:xfrm>
            <a:off x="564962" y="1761534"/>
            <a:ext cx="11076578" cy="1616075"/>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Elaborar el perfil del terreno entre los puntos A y B:</a:t>
            </a:r>
          </a:p>
          <a:p>
            <a:pPr algn="just" eaLnBrk="1" hangingPunct="1">
              <a:spcBef>
                <a:spcPct val="50000"/>
              </a:spcBef>
            </a:pPr>
            <a:r>
              <a:rPr lang="es-CL" altLang="en-US" dirty="0"/>
              <a:t>A: cruce de caminos ubicado en coordenadas </a:t>
            </a:r>
            <a:r>
              <a:rPr lang="es-CL" altLang="en-US" dirty="0" smtClean="0"/>
              <a:t>6835 </a:t>
            </a:r>
            <a:r>
              <a:rPr lang="es-CL" altLang="en-US" dirty="0"/>
              <a:t>– </a:t>
            </a:r>
            <a:r>
              <a:rPr lang="es-CL" altLang="en-US" dirty="0" smtClean="0"/>
              <a:t>2210</a:t>
            </a:r>
            <a:endParaRPr lang="es-CL" altLang="en-US" dirty="0"/>
          </a:p>
          <a:p>
            <a:pPr algn="just" eaLnBrk="1" hangingPunct="1">
              <a:spcBef>
                <a:spcPct val="50000"/>
              </a:spcBef>
            </a:pPr>
            <a:r>
              <a:rPr lang="es-CL" altLang="en-US" dirty="0"/>
              <a:t>B: cota 390 (Monte La Astilla) en la cuadrícula 70 – 22.</a:t>
            </a:r>
          </a:p>
          <a:p>
            <a:pPr algn="just" eaLnBrk="1" hangingPunct="1">
              <a:spcBef>
                <a:spcPct val="50000"/>
              </a:spcBef>
            </a:pPr>
            <a:r>
              <a:rPr lang="es-CL" altLang="en-US" dirty="0"/>
              <a:t>Ref. Carta IGM </a:t>
            </a:r>
            <a:r>
              <a:rPr lang="es-CL" altLang="en-US" dirty="0" err="1"/>
              <a:t>Pichicuy</a:t>
            </a:r>
            <a:r>
              <a:rPr lang="es-CL" altLang="en-US" dirty="0"/>
              <a:t>. Escala 1:25.000</a:t>
            </a:r>
          </a:p>
        </p:txBody>
      </p:sp>
      <p:sp>
        <p:nvSpPr>
          <p:cNvPr id="4" name="Rectángulo 3"/>
          <p:cNvSpPr/>
          <p:nvPr/>
        </p:nvSpPr>
        <p:spPr>
          <a:xfrm>
            <a:off x="564962" y="1220401"/>
            <a:ext cx="1433012"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PERFILES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8032629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1"/>
          <p:cNvSpPr>
            <a:spLocks noChangeArrowheads="1"/>
          </p:cNvSpPr>
          <p:nvPr/>
        </p:nvSpPr>
        <p:spPr bwMode="auto">
          <a:xfrm>
            <a:off x="570594" y="2076377"/>
            <a:ext cx="5317710" cy="3447098"/>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sz="2000" b="1" dirty="0" smtClean="0"/>
              <a:t>Dirección</a:t>
            </a:r>
            <a:r>
              <a:rPr lang="es-CL" altLang="en-US" sz="2000" b="1" dirty="0"/>
              <a:t>.</a:t>
            </a:r>
          </a:p>
          <a:p>
            <a:pPr algn="just" eaLnBrk="1" hangingPunct="1">
              <a:spcBef>
                <a:spcPct val="50000"/>
              </a:spcBef>
            </a:pPr>
            <a:r>
              <a:rPr lang="es-CL" altLang="en-US" dirty="0" smtClean="0"/>
              <a:t>En qué dirección debo seguir?</a:t>
            </a:r>
            <a:endParaRPr lang="es-CL" altLang="en-US" dirty="0"/>
          </a:p>
          <a:p>
            <a:pPr algn="just" eaLnBrk="1" hangingPunct="1">
              <a:spcBef>
                <a:spcPct val="50000"/>
              </a:spcBef>
            </a:pPr>
            <a:r>
              <a:rPr lang="es-CL" altLang="en-US" dirty="0"/>
              <a:t>Hacia dónde tengo que ir?</a:t>
            </a:r>
          </a:p>
          <a:p>
            <a:pPr algn="just" eaLnBrk="1" hangingPunct="1">
              <a:spcBef>
                <a:spcPct val="50000"/>
              </a:spcBef>
            </a:pPr>
            <a:endParaRPr lang="es-CL" altLang="en-US" dirty="0"/>
          </a:p>
          <a:p>
            <a:pPr algn="just" eaLnBrk="1" hangingPunct="1">
              <a:spcBef>
                <a:spcPct val="50000"/>
              </a:spcBef>
            </a:pPr>
            <a:endParaRPr lang="es-CL" altLang="en-US" dirty="0"/>
          </a:p>
          <a:p>
            <a:pPr algn="just" eaLnBrk="1" hangingPunct="1">
              <a:spcBef>
                <a:spcPct val="50000"/>
              </a:spcBef>
            </a:pPr>
            <a:endParaRPr lang="es-CL" altLang="en-US" dirty="0"/>
          </a:p>
          <a:p>
            <a:pPr algn="just" eaLnBrk="1" hangingPunct="1">
              <a:spcBef>
                <a:spcPct val="50000"/>
              </a:spcBef>
            </a:pPr>
            <a:r>
              <a:rPr lang="es-CL" altLang="en-US" dirty="0"/>
              <a:t>El Infante de Marina requiere un método para expresar una dirección que sea precisa y tenga una unidad de medida común.</a:t>
            </a:r>
          </a:p>
        </p:txBody>
      </p:sp>
      <p:sp>
        <p:nvSpPr>
          <p:cNvPr id="5" name="Rectángulo 4"/>
          <p:cNvSpPr/>
          <p:nvPr/>
        </p:nvSpPr>
        <p:spPr>
          <a:xfrm>
            <a:off x="570594" y="1329583"/>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DIRECCIÓN Y ORIENTACIÓN</a:t>
            </a:r>
            <a:endParaRPr lang="es-CL" altLang="es-CL" b="1" dirty="0">
              <a:solidFill>
                <a:schemeClr val="bg1"/>
              </a:solidFill>
              <a:latin typeface="Arial" panose="020B0604020202020204" pitchFamily="34" charset="0"/>
            </a:endParaRPr>
          </a:p>
        </p:txBody>
      </p:sp>
      <p:pic>
        <p:nvPicPr>
          <p:cNvPr id="2" name="Imagen 1"/>
          <p:cNvPicPr>
            <a:picLocks noChangeAspect="1"/>
          </p:cNvPicPr>
          <p:nvPr/>
        </p:nvPicPr>
        <p:blipFill rotWithShape="1">
          <a:blip r:embed="rId3"/>
          <a:srcRect b="11961"/>
          <a:stretch/>
        </p:blipFill>
        <p:spPr>
          <a:xfrm>
            <a:off x="6987655" y="1514249"/>
            <a:ext cx="3425587" cy="40211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3286539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1"/>
          <p:cNvSpPr>
            <a:spLocks noChangeArrowheads="1"/>
          </p:cNvSpPr>
          <p:nvPr/>
        </p:nvSpPr>
        <p:spPr bwMode="auto">
          <a:xfrm>
            <a:off x="461412" y="1652351"/>
            <a:ext cx="11412139" cy="4001095"/>
          </a:xfrm>
          <a:prstGeom prst="rect">
            <a:avLst/>
          </a:prstGeom>
          <a:solidFill>
            <a:schemeClr val="bg1"/>
          </a:solidFill>
          <a:ln w="12700">
            <a:solidFill>
              <a:srgbClr val="002060"/>
            </a:solidFill>
            <a:miter lim="800000"/>
            <a:headEnd/>
            <a:tailEnd/>
          </a:ln>
          <a:extLst/>
        </p:spPr>
        <p:txBody>
          <a:bodyPr wrap="square">
            <a:spAutoFit/>
          </a:bodyPr>
          <a:lstStyle/>
          <a:p>
            <a:pPr algn="just">
              <a:spcBef>
                <a:spcPct val="50000"/>
              </a:spcBef>
              <a:defRPr/>
            </a:pPr>
            <a:r>
              <a:rPr lang="es-CL" sz="2000" b="1" dirty="0" smtClean="0">
                <a:latin typeface="Arial" charset="0"/>
              </a:rPr>
              <a:t>Líneas </a:t>
            </a:r>
            <a:r>
              <a:rPr lang="es-CL" sz="2000" b="1" dirty="0">
                <a:latin typeface="Arial" charset="0"/>
              </a:rPr>
              <a:t>Bases.</a:t>
            </a:r>
          </a:p>
          <a:p>
            <a:pPr algn="just">
              <a:spcBef>
                <a:spcPct val="50000"/>
              </a:spcBef>
              <a:defRPr/>
            </a:pPr>
            <a:r>
              <a:rPr lang="es-CL" dirty="0">
                <a:latin typeface="Arial" charset="0"/>
              </a:rPr>
              <a:t>Para expresar una dirección como una unidad de medida angular debe existir una línea base. En lectura de cartas la línea base es el Norte, pero hay tres:</a:t>
            </a:r>
          </a:p>
          <a:p>
            <a:pPr marL="342900" indent="-342900" algn="just">
              <a:spcBef>
                <a:spcPct val="50000"/>
              </a:spcBef>
              <a:buFontTx/>
              <a:buAutoNum type="arabicParenR"/>
              <a:defRPr/>
            </a:pPr>
            <a:r>
              <a:rPr lang="es-CL" b="1" dirty="0">
                <a:latin typeface="Arial" charset="0"/>
              </a:rPr>
              <a:t>Norte Verdadero o Norte Geográfico</a:t>
            </a:r>
            <a:r>
              <a:rPr lang="es-CL" dirty="0">
                <a:latin typeface="Arial" charset="0"/>
              </a:rPr>
              <a:t>: Es una línea desde cualquier posición en la superficie de la tierra, hasta el Polo Norte. El Norte Verdadero está simbolizado por una estrella. En las cartas el Norte Verdadero está materializado por los meridianos (línea del borde)</a:t>
            </a:r>
          </a:p>
          <a:p>
            <a:pPr marL="342900" indent="-342900" algn="just">
              <a:spcBef>
                <a:spcPct val="50000"/>
              </a:spcBef>
              <a:buFontTx/>
              <a:buAutoNum type="arabicParenR"/>
              <a:defRPr/>
            </a:pPr>
            <a:r>
              <a:rPr lang="es-CL" b="1" dirty="0">
                <a:latin typeface="Arial" charset="0"/>
              </a:rPr>
              <a:t>Norte Magnético</a:t>
            </a:r>
            <a:r>
              <a:rPr lang="es-CL" dirty="0">
                <a:latin typeface="Arial" charset="0"/>
              </a:rPr>
              <a:t>: Es la dirección desde cualquier punto hacia El Polo Norte Magnético. Esta dirección se materializa por el sentido Norte- Sur magnético, que adopta la aguja imantada de la brújula. Generalmente, se representa por el gráfico de una Media Punta de Flecha. Las cartas topográficas editadas por el I.G.M. de Chile traen en su margen inferior un esquema de la declinación magnética de la zona.</a:t>
            </a:r>
          </a:p>
          <a:p>
            <a:pPr marL="342900" indent="-342900" algn="just">
              <a:spcBef>
                <a:spcPct val="50000"/>
              </a:spcBef>
              <a:buFontTx/>
              <a:buAutoNum type="arabicParenR"/>
              <a:defRPr/>
            </a:pPr>
            <a:r>
              <a:rPr lang="es-CL" b="1" dirty="0">
                <a:latin typeface="Arial" charset="0"/>
              </a:rPr>
              <a:t>Norte de Grilla</a:t>
            </a:r>
            <a:r>
              <a:rPr lang="es-CL" dirty="0">
                <a:latin typeface="Arial" charset="0"/>
              </a:rPr>
              <a:t>: Es el Norte que se establece por las líneas verticales de cuadriculado en la carta, puede simbolizarse por las letras (C), (G) o la letra (Y).</a:t>
            </a:r>
          </a:p>
        </p:txBody>
      </p:sp>
      <p:sp>
        <p:nvSpPr>
          <p:cNvPr id="4" name="Rectángulo 3"/>
          <p:cNvSpPr/>
          <p:nvPr/>
        </p:nvSpPr>
        <p:spPr>
          <a:xfrm>
            <a:off x="461412" y="1124866"/>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DIRECCIÓN Y ORIENTACIÓN</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2957882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1"/>
          <p:cNvSpPr>
            <a:spLocks noChangeArrowheads="1"/>
          </p:cNvSpPr>
          <p:nvPr/>
        </p:nvSpPr>
        <p:spPr bwMode="auto">
          <a:xfrm>
            <a:off x="642706" y="2022362"/>
            <a:ext cx="5389604" cy="2959208"/>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ct val="50000"/>
              </a:spcBef>
            </a:pPr>
            <a:r>
              <a:rPr lang="es-CL" altLang="en-US" sz="2000" dirty="0"/>
              <a:t>Las líneas base que se usan con más frecuencia por los Infantes de Marina son el Norte Magnético y el de Grilla. La magnética cuando se trabaja con brújula en el terreno y las de grilla cuando se trabaja en la carta</a:t>
            </a:r>
            <a:r>
              <a:rPr lang="es-CL" altLang="en-US" sz="2000" dirty="0" smtClean="0"/>
              <a:t>.</a:t>
            </a:r>
          </a:p>
          <a:p>
            <a:pPr algn="just" eaLnBrk="1" hangingPunct="1">
              <a:lnSpc>
                <a:spcPct val="150000"/>
              </a:lnSpc>
              <a:spcBef>
                <a:spcPct val="50000"/>
              </a:spcBef>
            </a:pPr>
            <a:endParaRPr lang="es-CL" altLang="en-US" sz="2000" dirty="0"/>
          </a:p>
        </p:txBody>
      </p:sp>
      <p:grpSp>
        <p:nvGrpSpPr>
          <p:cNvPr id="2" name="Grupo 1"/>
          <p:cNvGrpSpPr/>
          <p:nvPr/>
        </p:nvGrpSpPr>
        <p:grpSpPr>
          <a:xfrm>
            <a:off x="7240256" y="1635529"/>
            <a:ext cx="3008312" cy="3297237"/>
            <a:chOff x="4456113" y="2795589"/>
            <a:chExt cx="3008312" cy="3297237"/>
          </a:xfrm>
        </p:grpSpPr>
        <p:pic>
          <p:nvPicPr>
            <p:cNvPr id="63492" name="Picture 4" descr="Direcciones Básicas de Referencia &lt;ul&gt;&lt;li&gt;NORTE &lt;/li&gt;&lt;/ul&gt;&lt;ul&gt;&lt;li&gt;GEOGRAFICO  ( NG ): &lt;/li&gt;&lt;/ul&gt;&lt;ul&gt;&lt;li&gt;Es la dirección de..."/>
            <p:cNvPicPr>
              <a:picLocks noChangeAspect="1" noChangeArrowheads="1"/>
            </p:cNvPicPr>
            <p:nvPr/>
          </p:nvPicPr>
          <p:blipFill>
            <a:blip r:embed="rId3">
              <a:extLst>
                <a:ext uri="{28A0092B-C50C-407E-A947-70E740481C1C}">
                  <a14:useLocalDpi xmlns:a14="http://schemas.microsoft.com/office/drawing/2010/main" val="0"/>
                </a:ext>
              </a:extLst>
            </a:blip>
            <a:srcRect l="56627" t="24609" b="11987"/>
            <a:stretch>
              <a:fillRect/>
            </a:stretch>
          </p:blipFill>
          <p:spPr bwMode="auto">
            <a:xfrm>
              <a:off x="4456113" y="2795589"/>
              <a:ext cx="3008312" cy="329723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3493" name="TextBox 1"/>
            <p:cNvSpPr txBox="1">
              <a:spLocks noChangeArrowheads="1"/>
            </p:cNvSpPr>
            <p:nvPr/>
          </p:nvSpPr>
          <p:spPr bwMode="auto">
            <a:xfrm>
              <a:off x="6600825" y="3192464"/>
              <a:ext cx="719138" cy="307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sz="1400" b="1"/>
                <a:t>NV</a:t>
              </a:r>
            </a:p>
          </p:txBody>
        </p:sp>
        <p:sp>
          <p:nvSpPr>
            <p:cNvPr id="63494" name="TextBox 7"/>
            <p:cNvSpPr txBox="1">
              <a:spLocks noChangeArrowheads="1"/>
            </p:cNvSpPr>
            <p:nvPr/>
          </p:nvSpPr>
          <p:spPr bwMode="auto">
            <a:xfrm>
              <a:off x="5448300" y="3213101"/>
              <a:ext cx="719138" cy="307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sz="1400" b="1"/>
                <a:t>NC</a:t>
              </a:r>
            </a:p>
          </p:txBody>
        </p:sp>
      </p:grpSp>
      <p:sp>
        <p:nvSpPr>
          <p:cNvPr id="8" name="Rectángulo 7"/>
          <p:cNvSpPr/>
          <p:nvPr/>
        </p:nvSpPr>
        <p:spPr>
          <a:xfrm>
            <a:off x="642706" y="1266197"/>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DIRECCIÓN Y ORIENTACIÓN</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1987707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1"/>
          <p:cNvSpPr>
            <a:spLocks noChangeArrowheads="1"/>
          </p:cNvSpPr>
          <p:nvPr/>
        </p:nvSpPr>
        <p:spPr bwMode="auto">
          <a:xfrm>
            <a:off x="461413" y="1556816"/>
            <a:ext cx="5570898" cy="4524315"/>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smtClean="0"/>
              <a:t>Unidades de medida</a:t>
            </a:r>
          </a:p>
          <a:p>
            <a:pPr algn="just" eaLnBrk="1" hangingPunct="1">
              <a:lnSpc>
                <a:spcPct val="150000"/>
              </a:lnSpc>
              <a:spcBef>
                <a:spcPct val="50000"/>
              </a:spcBef>
            </a:pPr>
            <a:r>
              <a:rPr lang="es-CL" altLang="en-US" dirty="0" smtClean="0"/>
              <a:t>Las </a:t>
            </a:r>
            <a:r>
              <a:rPr lang="es-CL" altLang="en-US" dirty="0"/>
              <a:t>direcciones se expresan en unidades de medida angular con respecto a una de las líneas bases.</a:t>
            </a:r>
          </a:p>
          <a:p>
            <a:pPr algn="just" eaLnBrk="1" hangingPunct="1">
              <a:lnSpc>
                <a:spcPct val="150000"/>
              </a:lnSpc>
              <a:spcBef>
                <a:spcPct val="50000"/>
              </a:spcBef>
            </a:pPr>
            <a:r>
              <a:rPr lang="es-CL" altLang="en-US" dirty="0"/>
              <a:t>La unidad angular más usada es el grado Sexagesimal. Un grado sexagesimal se obtiene al dividir una circunferencia en 360 ángulos iguales de un grado. </a:t>
            </a:r>
          </a:p>
          <a:p>
            <a:pPr algn="just" eaLnBrk="1" hangingPunct="1">
              <a:lnSpc>
                <a:spcPct val="150000"/>
              </a:lnSpc>
              <a:spcBef>
                <a:spcPct val="50000"/>
              </a:spcBef>
            </a:pPr>
            <a:r>
              <a:rPr lang="es-CL" altLang="en-US" dirty="0"/>
              <a:t>Cada grado se divide, a su vez, en 60 minutos sexagesimales y un minuto se divide en 60 segundos sexagesimales.</a:t>
            </a:r>
          </a:p>
        </p:txBody>
      </p:sp>
      <p:pic>
        <p:nvPicPr>
          <p:cNvPr id="64517" name="Picture 8" descr="Orientación II: El uso de la brúju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7954" y="1374772"/>
            <a:ext cx="4545358" cy="45453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ángulo 5"/>
          <p:cNvSpPr/>
          <p:nvPr/>
        </p:nvSpPr>
        <p:spPr>
          <a:xfrm>
            <a:off x="461413" y="1005440"/>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DIRECCIÓN Y ORIENTACIÓN</a:t>
            </a:r>
            <a:endParaRPr lang="es-CL" altLang="es-CL" b="1" dirty="0">
              <a:solidFill>
                <a:schemeClr val="bg1"/>
              </a:solidFill>
              <a:latin typeface="Arial" panose="020B0604020202020204" pitchFamily="34" charset="0"/>
            </a:endParaRPr>
          </a:p>
        </p:txBody>
      </p:sp>
      <p:pic>
        <p:nvPicPr>
          <p:cNvPr id="64516" name="Picture 2" descr="https://encrypted-tbn2.gstatic.com/images?q=tbn:ANd9GcQ18iZ8u1el1E6cYoSBnp3T6NyZ1WmJntAsn3IjKFcQq2Acoa43Z5Od01E">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82963" y="974493"/>
            <a:ext cx="1329336" cy="13639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72110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1"/>
          <p:cNvSpPr>
            <a:spLocks noChangeArrowheads="1"/>
          </p:cNvSpPr>
          <p:nvPr/>
        </p:nvSpPr>
        <p:spPr bwMode="auto">
          <a:xfrm>
            <a:off x="461413" y="1522135"/>
            <a:ext cx="11376829" cy="2446824"/>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Otra </a:t>
            </a:r>
            <a:r>
              <a:rPr lang="es-CL" altLang="en-US" dirty="0"/>
              <a:t>unidad angular usada frecuentemente por las unidades artilleras es la </a:t>
            </a:r>
            <a:r>
              <a:rPr lang="es-CL" altLang="en-US" b="1" dirty="0"/>
              <a:t>Milésima (</a:t>
            </a:r>
            <a:r>
              <a:rPr lang="es-CL" altLang="en-US" b="1" dirty="0" err="1"/>
              <a:t>mils</a:t>
            </a:r>
            <a:r>
              <a:rPr lang="es-CL" altLang="en-US" b="1" dirty="0"/>
              <a:t>)</a:t>
            </a:r>
            <a:r>
              <a:rPr lang="es-CL" altLang="en-US" dirty="0"/>
              <a:t>, que se abrevia: m (cruzada por una diagonal). </a:t>
            </a:r>
          </a:p>
          <a:p>
            <a:pPr algn="just" eaLnBrk="1" hangingPunct="1">
              <a:spcBef>
                <a:spcPct val="50000"/>
              </a:spcBef>
            </a:pPr>
            <a:r>
              <a:rPr lang="es-CL" altLang="en-US" dirty="0"/>
              <a:t>La Milésima es la magnitud angular que se forma en una circunferencia de 1000m. de radio con un arco de 1m.</a:t>
            </a:r>
          </a:p>
          <a:p>
            <a:pPr algn="just" eaLnBrk="1" hangingPunct="1">
              <a:spcBef>
                <a:spcPct val="50000"/>
              </a:spcBef>
            </a:pPr>
            <a:r>
              <a:rPr lang="es-CL" altLang="en-US" b="1" dirty="0"/>
              <a:t>Explicación: </a:t>
            </a:r>
            <a:r>
              <a:rPr lang="es-CL" altLang="en-US" dirty="0"/>
              <a:t>Aplicando la fórmula de la longitud de una circunferencia, se obtiene que una circunferencia de 1.000m de radio, tendría una longitud aproximada de 6.400 m (fórmula: 2x Pi x r).</a:t>
            </a:r>
          </a:p>
          <a:p>
            <a:pPr algn="just" eaLnBrk="1" hangingPunct="1">
              <a:spcBef>
                <a:spcPct val="50000"/>
              </a:spcBef>
            </a:pPr>
            <a:r>
              <a:rPr lang="es-CL" altLang="en-US" dirty="0"/>
              <a:t>Por lo tanto una Milésima, también puede definirse como </a:t>
            </a:r>
            <a:r>
              <a:rPr lang="es-CL" altLang="en-US" dirty="0" smtClean="0"/>
              <a:t>6.400 </a:t>
            </a:r>
            <a:r>
              <a:rPr lang="es-CL" altLang="en-US" dirty="0" err="1" smtClean="0"/>
              <a:t>avas</a:t>
            </a:r>
            <a:r>
              <a:rPr lang="es-CL" altLang="en-US" dirty="0" smtClean="0"/>
              <a:t> </a:t>
            </a:r>
            <a:r>
              <a:rPr lang="es-CL" altLang="en-US" dirty="0"/>
              <a:t>parte de una circunferencia.</a:t>
            </a:r>
          </a:p>
        </p:txBody>
      </p:sp>
      <p:sp>
        <p:nvSpPr>
          <p:cNvPr id="65543" name="TextBox 7"/>
          <p:cNvSpPr txBox="1">
            <a:spLocks noChangeArrowheads="1"/>
          </p:cNvSpPr>
          <p:nvPr/>
        </p:nvSpPr>
        <p:spPr bwMode="auto">
          <a:xfrm>
            <a:off x="5013741" y="5037684"/>
            <a:ext cx="1368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dirty="0"/>
              <a:t>1.000m</a:t>
            </a:r>
          </a:p>
        </p:txBody>
      </p:sp>
      <p:grpSp>
        <p:nvGrpSpPr>
          <p:cNvPr id="3" name="Grupo 2"/>
          <p:cNvGrpSpPr/>
          <p:nvPr/>
        </p:nvGrpSpPr>
        <p:grpSpPr>
          <a:xfrm>
            <a:off x="2134015" y="4596358"/>
            <a:ext cx="7993062" cy="441326"/>
            <a:chOff x="2424113" y="6165850"/>
            <a:chExt cx="7993062" cy="441326"/>
          </a:xfrm>
        </p:grpSpPr>
        <p:sp>
          <p:nvSpPr>
            <p:cNvPr id="2" name="Right Triangle 1"/>
            <p:cNvSpPr/>
            <p:nvPr/>
          </p:nvSpPr>
          <p:spPr>
            <a:xfrm>
              <a:off x="3000375" y="6237289"/>
              <a:ext cx="7416800" cy="287337"/>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5541" name="TextBox 2"/>
            <p:cNvSpPr txBox="1">
              <a:spLocks noChangeArrowheads="1"/>
            </p:cNvSpPr>
            <p:nvPr/>
          </p:nvSpPr>
          <p:spPr bwMode="auto">
            <a:xfrm>
              <a:off x="2424113" y="6165850"/>
              <a:ext cx="647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1m</a:t>
              </a:r>
            </a:p>
          </p:txBody>
        </p:sp>
        <p:sp>
          <p:nvSpPr>
            <p:cNvPr id="65542" name="TextBox 6"/>
            <p:cNvSpPr txBox="1">
              <a:spLocks noChangeArrowheads="1"/>
            </p:cNvSpPr>
            <p:nvPr/>
          </p:nvSpPr>
          <p:spPr bwMode="auto">
            <a:xfrm>
              <a:off x="4872038" y="6237289"/>
              <a:ext cx="647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a:t>1m</a:t>
              </a:r>
            </a:p>
          </p:txBody>
        </p:sp>
        <p:cxnSp>
          <p:nvCxnSpPr>
            <p:cNvPr id="5" name="Straight Connector 4"/>
            <p:cNvCxnSpPr/>
            <p:nvPr/>
          </p:nvCxnSpPr>
          <p:spPr>
            <a:xfrm flipH="1">
              <a:off x="5159376" y="6308726"/>
              <a:ext cx="144463" cy="288925"/>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grpSp>
      <p:sp>
        <p:nvSpPr>
          <p:cNvPr id="11" name="Rectángulo 10"/>
          <p:cNvSpPr/>
          <p:nvPr/>
        </p:nvSpPr>
        <p:spPr>
          <a:xfrm>
            <a:off x="461413" y="1005440"/>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DIRECCIÓN Y ORIENTACIÓN</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92129940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1"/>
          <p:cNvSpPr>
            <a:spLocks noChangeArrowheads="1"/>
          </p:cNvSpPr>
          <p:nvPr/>
        </p:nvSpPr>
        <p:spPr bwMode="auto">
          <a:xfrm>
            <a:off x="595648" y="1177211"/>
            <a:ext cx="4320937" cy="4801314"/>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smtClean="0"/>
              <a:t>Métodos </a:t>
            </a:r>
            <a:r>
              <a:rPr lang="es-CL" altLang="en-US" b="1" dirty="0"/>
              <a:t>empleados para expresar direcciones.</a:t>
            </a:r>
          </a:p>
          <a:p>
            <a:pPr algn="just" eaLnBrk="1" hangingPunct="1">
              <a:spcBef>
                <a:spcPct val="50000"/>
              </a:spcBef>
            </a:pPr>
            <a:r>
              <a:rPr lang="es-CL" altLang="en-US" dirty="0"/>
              <a:t>Los métodos más usados para expresar direcciones son: el azimut y el rumbo.</a:t>
            </a:r>
          </a:p>
          <a:p>
            <a:pPr algn="just" eaLnBrk="1" hangingPunct="1">
              <a:spcBef>
                <a:spcPct val="50000"/>
              </a:spcBef>
            </a:pPr>
            <a:r>
              <a:rPr lang="es-CL" altLang="en-US" b="1" dirty="0"/>
              <a:t>1) El método azimut (Demarcación).</a:t>
            </a:r>
          </a:p>
          <a:p>
            <a:pPr algn="just" eaLnBrk="1" hangingPunct="1">
              <a:spcBef>
                <a:spcPct val="50000"/>
              </a:spcBef>
            </a:pPr>
            <a:r>
              <a:rPr lang="es-CL" altLang="en-US" dirty="0"/>
              <a:t>Se define como el ángulo horizontal medido desde una línea base, hacia el este (a la derecha o en la dirección de los punteros del reloj). </a:t>
            </a:r>
          </a:p>
          <a:p>
            <a:pPr algn="just" eaLnBrk="1" hangingPunct="1">
              <a:spcBef>
                <a:spcPct val="50000"/>
              </a:spcBef>
            </a:pPr>
            <a:r>
              <a:rPr lang="es-CL" altLang="en-US" dirty="0"/>
              <a:t>Los </a:t>
            </a:r>
            <a:r>
              <a:rPr lang="es-CL" altLang="en-US" dirty="0" err="1"/>
              <a:t>azimutes</a:t>
            </a:r>
            <a:r>
              <a:rPr lang="es-CL" altLang="en-US" dirty="0"/>
              <a:t> reciben el nombre de la línea base de referencia desde donde se les mide. Así tenemos: Azimut verdadero o geográfico, Azimut magnético y Azimut del cuadriculado o de grilla.</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6566" name="Picture 11" descr="6.- DIAGRAMA DE DECLINACIÓN&#10;G&#10;O.A. O.A. O.A.&#10;G&#10;DECLINACION&#10;MAGNETICA&#10;DECLINACION&#10;DE GRILLA&#10;EEW&#10;E&#10;W&#10;G&#10;W&#10;ANGULO GRILLA&#10;MAGNE..."/>
          <p:cNvPicPr>
            <a:picLocks noChangeAspect="1" noChangeArrowheads="1"/>
          </p:cNvPicPr>
          <p:nvPr/>
        </p:nvPicPr>
        <p:blipFill>
          <a:blip r:embed="rId3">
            <a:extLst>
              <a:ext uri="{28A0092B-C50C-407E-A947-70E740481C1C}">
                <a14:useLocalDpi xmlns:a14="http://schemas.microsoft.com/office/drawing/2010/main" val="0"/>
              </a:ext>
            </a:extLst>
          </a:blip>
          <a:srcRect t="15126" b="44791"/>
          <a:stretch>
            <a:fillRect/>
          </a:stretch>
        </p:blipFill>
        <p:spPr bwMode="auto">
          <a:xfrm>
            <a:off x="5533977" y="1177211"/>
            <a:ext cx="5651500" cy="1828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pSp>
        <p:nvGrpSpPr>
          <p:cNvPr id="3" name="Grupo 2"/>
          <p:cNvGrpSpPr/>
          <p:nvPr/>
        </p:nvGrpSpPr>
        <p:grpSpPr>
          <a:xfrm>
            <a:off x="6693517" y="3221038"/>
            <a:ext cx="3079749" cy="3087687"/>
            <a:chOff x="7553326" y="3789363"/>
            <a:chExt cx="3079749" cy="3087687"/>
          </a:xfrm>
        </p:grpSpPr>
        <p:pic>
          <p:nvPicPr>
            <p:cNvPr id="66567" name="Picture 4" descr="Direcciones Básicas de Referencia &lt;ul&gt;&lt;li&gt;NORTE &lt;/li&gt;&lt;/ul&gt;&lt;ul&gt;&lt;li&gt;GEOGRAFICO  ( NG ): &lt;/li&gt;&lt;/ul&gt;&lt;ul&gt;&lt;li&gt;Es la dirección de..."/>
            <p:cNvPicPr>
              <a:picLocks noChangeAspect="1" noChangeArrowheads="1"/>
            </p:cNvPicPr>
            <p:nvPr/>
          </p:nvPicPr>
          <p:blipFill>
            <a:blip r:embed="rId4">
              <a:extLst>
                <a:ext uri="{28A0092B-C50C-407E-A947-70E740481C1C}">
                  <a14:useLocalDpi xmlns:a14="http://schemas.microsoft.com/office/drawing/2010/main" val="0"/>
                </a:ext>
              </a:extLst>
            </a:blip>
            <a:srcRect l="56627" t="24609" b="11987"/>
            <a:stretch>
              <a:fillRect/>
            </a:stretch>
          </p:blipFill>
          <p:spPr bwMode="auto">
            <a:xfrm>
              <a:off x="7553326" y="3789363"/>
              <a:ext cx="2143125"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p:cNvCxnSpPr/>
            <p:nvPr/>
          </p:nvCxnSpPr>
          <p:spPr>
            <a:xfrm>
              <a:off x="8543925" y="6092826"/>
              <a:ext cx="1873250" cy="504825"/>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Arc 15"/>
            <p:cNvSpPr/>
            <p:nvPr/>
          </p:nvSpPr>
          <p:spPr>
            <a:xfrm rot="1288204">
              <a:off x="7707313" y="4764088"/>
              <a:ext cx="2062162" cy="2112962"/>
            </a:xfrm>
            <a:prstGeom prst="arc">
              <a:avLst>
                <a:gd name="adj1" fmla="val 12226251"/>
                <a:gd name="adj2" fmla="val 701580"/>
              </a:avLst>
            </a:prstGeom>
            <a:ln>
              <a:solidFill>
                <a:schemeClr val="accent4"/>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7" name="Can 16"/>
            <p:cNvSpPr/>
            <p:nvPr/>
          </p:nvSpPr>
          <p:spPr>
            <a:xfrm>
              <a:off x="10444163" y="6308726"/>
              <a:ext cx="188912" cy="360363"/>
            </a:xfrm>
            <a:prstGeom prst="can">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6571" name="TextBox 10"/>
            <p:cNvSpPr txBox="1">
              <a:spLocks noChangeArrowheads="1"/>
            </p:cNvSpPr>
            <p:nvPr/>
          </p:nvSpPr>
          <p:spPr bwMode="auto">
            <a:xfrm>
              <a:off x="8183564" y="4129088"/>
              <a:ext cx="720725" cy="2778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sz="1200" b="1"/>
                <a:t>NC</a:t>
              </a:r>
            </a:p>
          </p:txBody>
        </p:sp>
        <p:sp>
          <p:nvSpPr>
            <p:cNvPr id="66572" name="TextBox 11"/>
            <p:cNvSpPr txBox="1">
              <a:spLocks noChangeArrowheads="1"/>
            </p:cNvSpPr>
            <p:nvPr/>
          </p:nvSpPr>
          <p:spPr bwMode="auto">
            <a:xfrm>
              <a:off x="8975726" y="4057651"/>
              <a:ext cx="720725" cy="276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n-US" sz="1200" b="1"/>
                <a:t>NV</a:t>
              </a:r>
            </a:p>
          </p:txBody>
        </p:sp>
      </p:grpSp>
    </p:spTree>
    <p:extLst>
      <p:ext uri="{BB962C8B-B14F-4D97-AF65-F5344CB8AC3E}">
        <p14:creationId xmlns:p14="http://schemas.microsoft.com/office/powerpoint/2010/main" val="31823993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1"/>
          <p:cNvSpPr>
            <a:spLocks noChangeArrowheads="1"/>
          </p:cNvSpPr>
          <p:nvPr/>
        </p:nvSpPr>
        <p:spPr bwMode="auto">
          <a:xfrm>
            <a:off x="687793" y="1931904"/>
            <a:ext cx="5958668" cy="3277820"/>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El </a:t>
            </a:r>
            <a:r>
              <a:rPr lang="es-CL" altLang="en-US" b="1" i="1" dirty="0" smtClean="0"/>
              <a:t>retro-azimut</a:t>
            </a:r>
            <a:r>
              <a:rPr lang="es-CL" altLang="en-US" dirty="0" smtClean="0"/>
              <a:t> </a:t>
            </a:r>
            <a:r>
              <a:rPr lang="es-CL" altLang="en-US" dirty="0"/>
              <a:t>o </a:t>
            </a:r>
            <a:r>
              <a:rPr lang="es-CL" altLang="en-US" b="1" i="1" dirty="0"/>
              <a:t>azimut inverso </a:t>
            </a:r>
            <a:r>
              <a:rPr lang="es-CL" altLang="en-US" dirty="0"/>
              <a:t>es la dirección contraria.</a:t>
            </a:r>
          </a:p>
          <a:p>
            <a:pPr algn="just" eaLnBrk="1" hangingPunct="1">
              <a:spcBef>
                <a:spcPct val="50000"/>
              </a:spcBef>
            </a:pPr>
            <a:r>
              <a:rPr lang="es-CL" altLang="en-US" dirty="0"/>
              <a:t>Para obtener el azimut inverso del azimut medido, se suma o se resta 180°. </a:t>
            </a:r>
          </a:p>
          <a:p>
            <a:pPr algn="just" eaLnBrk="1" hangingPunct="1">
              <a:spcBef>
                <a:spcPct val="50000"/>
              </a:spcBef>
            </a:pPr>
            <a:r>
              <a:rPr lang="es-CL" altLang="en-US" dirty="0"/>
              <a:t>Se suma cuando el azimut está entre 0° y 180°</a:t>
            </a:r>
          </a:p>
          <a:p>
            <a:pPr algn="just" eaLnBrk="1" hangingPunct="1">
              <a:spcBef>
                <a:spcPct val="50000"/>
              </a:spcBef>
            </a:pPr>
            <a:r>
              <a:rPr lang="es-CL" altLang="en-US" dirty="0"/>
              <a:t>Se resta cuando el azimut está entre 180° y 360°</a:t>
            </a:r>
          </a:p>
          <a:p>
            <a:pPr algn="just" eaLnBrk="1" hangingPunct="1">
              <a:spcBef>
                <a:spcPct val="50000"/>
              </a:spcBef>
            </a:pPr>
            <a:endParaRPr lang="es-CL" altLang="en-US" dirty="0"/>
          </a:p>
          <a:p>
            <a:pPr algn="just" eaLnBrk="1" hangingPunct="1">
              <a:spcBef>
                <a:spcPct val="50000"/>
              </a:spcBef>
            </a:pPr>
            <a:r>
              <a:rPr lang="es-CL" altLang="en-US" dirty="0"/>
              <a:t>2) El método del Rumbo: Indicación de la dirección empleando la «Rosa Náutica»</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7590" name="Picture 2" descr="https://encrypted-tbn2.gstatic.com/images?q=tbn:ANd9GcQ18iZ8u1el1E6cYoSBnp3T6NyZ1WmJntAsn3IjKFcQq2Acoa43Z5Od01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3292" y="2060812"/>
            <a:ext cx="2188287" cy="224540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ángulo 5"/>
          <p:cNvSpPr/>
          <p:nvPr/>
        </p:nvSpPr>
        <p:spPr>
          <a:xfrm>
            <a:off x="687793" y="1210157"/>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DIRECCIÓN Y ORIENTACIÓN</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6895277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1"/>
          <p:cNvSpPr>
            <a:spLocks noChangeArrowheads="1"/>
          </p:cNvSpPr>
          <p:nvPr/>
        </p:nvSpPr>
        <p:spPr bwMode="auto">
          <a:xfrm>
            <a:off x="461413" y="2263819"/>
            <a:ext cx="6649071" cy="3000821"/>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Angulo CM </a:t>
            </a:r>
            <a:r>
              <a:rPr lang="es-CL" altLang="en-US" dirty="0"/>
              <a:t>o </a:t>
            </a:r>
            <a:r>
              <a:rPr lang="es-CL" altLang="en-US" dirty="0" smtClean="0"/>
              <a:t>GM</a:t>
            </a:r>
            <a:r>
              <a:rPr lang="es-CL" altLang="en-US" dirty="0"/>
              <a:t>.</a:t>
            </a:r>
          </a:p>
          <a:p>
            <a:pPr algn="just" eaLnBrk="1" hangingPunct="1">
              <a:spcBef>
                <a:spcPct val="50000"/>
              </a:spcBef>
            </a:pPr>
            <a:r>
              <a:rPr lang="es-CL" altLang="en-US" dirty="0"/>
              <a:t>El Angulo </a:t>
            </a:r>
            <a:r>
              <a:rPr lang="es-CL" altLang="en-US" dirty="0" smtClean="0"/>
              <a:t>CM </a:t>
            </a:r>
            <a:r>
              <a:rPr lang="es-CL" altLang="en-US" dirty="0"/>
              <a:t>(</a:t>
            </a:r>
            <a:r>
              <a:rPr lang="es-CL" altLang="en-US" dirty="0" smtClean="0"/>
              <a:t>GM</a:t>
            </a:r>
            <a:r>
              <a:rPr lang="es-CL" altLang="en-US" dirty="0"/>
              <a:t>) se define como el ángulo formado por el Norte de Cuadrícula o Grilla y el Norte Magnético y puede ser Este o </a:t>
            </a:r>
            <a:r>
              <a:rPr lang="es-CL" altLang="en-US" dirty="0" err="1"/>
              <a:t>Weste</a:t>
            </a:r>
            <a:r>
              <a:rPr lang="es-CL" altLang="en-US" dirty="0"/>
              <a:t>. </a:t>
            </a:r>
          </a:p>
          <a:p>
            <a:pPr algn="just" eaLnBrk="1" hangingPunct="1">
              <a:spcBef>
                <a:spcPct val="50000"/>
              </a:spcBef>
            </a:pPr>
            <a:r>
              <a:rPr lang="es-CL" altLang="en-US" dirty="0"/>
              <a:t>El diagrama de declinación es el que provee este dato.</a:t>
            </a:r>
          </a:p>
          <a:p>
            <a:pPr algn="just" eaLnBrk="1" hangingPunct="1">
              <a:spcBef>
                <a:spcPct val="50000"/>
              </a:spcBef>
            </a:pPr>
            <a:r>
              <a:rPr lang="es-CL" altLang="en-US" dirty="0"/>
              <a:t>El Infante de Marina trabaja principalmente con </a:t>
            </a:r>
            <a:r>
              <a:rPr lang="es-CL" altLang="en-US" dirty="0" err="1"/>
              <a:t>azimutes</a:t>
            </a:r>
            <a:r>
              <a:rPr lang="es-CL" altLang="en-US" dirty="0"/>
              <a:t> magnéticos que obtiene con su brújula y con </a:t>
            </a:r>
            <a:r>
              <a:rPr lang="es-CL" altLang="en-US" dirty="0" err="1"/>
              <a:t>azimutes</a:t>
            </a:r>
            <a:r>
              <a:rPr lang="es-CL" altLang="en-US" dirty="0"/>
              <a:t> de grilla obtenidos de la carta, por lo tanto debe conocer esta diferencia para hacer rápidamente las transformaciones que se requieran.</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8614" name="Picture 9" descr="http://www.mundotrekking.com/manual_trekking/Brujula_orientacion_trekking_argent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1633" y="3375524"/>
            <a:ext cx="2715208" cy="27238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5" name="Picture 11" descr="http://www.mundotrekking.com/manual_trekking/gps_orientacion_trekking_argentin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1633" y="1005440"/>
            <a:ext cx="2715208" cy="24979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ángulo 7"/>
          <p:cNvSpPr/>
          <p:nvPr/>
        </p:nvSpPr>
        <p:spPr>
          <a:xfrm>
            <a:off x="461413" y="1219734"/>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DIRECCIÓN Y ORIENTACIÓN</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5543264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1"/>
          <p:cNvSpPr>
            <a:spLocks noChangeArrowheads="1"/>
          </p:cNvSpPr>
          <p:nvPr/>
        </p:nvSpPr>
        <p:spPr bwMode="auto">
          <a:xfrm>
            <a:off x="633414" y="976288"/>
            <a:ext cx="6831912" cy="5078313"/>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b="1" dirty="0"/>
              <a:t>Actualización de la carta</a:t>
            </a:r>
            <a:r>
              <a:rPr lang="es-CL" altLang="en-US" dirty="0"/>
              <a:t>: Esto significa determinar la Declinación del año que se vive, en relación al año de edición de la carta.</a:t>
            </a:r>
          </a:p>
          <a:p>
            <a:pPr algn="just" eaLnBrk="1" hangingPunct="1">
              <a:spcBef>
                <a:spcPct val="50000"/>
              </a:spcBef>
            </a:pPr>
            <a:r>
              <a:rPr lang="es-CL" altLang="en-US" dirty="0"/>
              <a:t>Explicación a través de un ejemplo práctico: Un Infante de Marina que está realizando un trabajo en terreno el año 1985, cuenta con una carta 1: 50.000, del IGM, Edición 1982. </a:t>
            </a:r>
          </a:p>
          <a:p>
            <a:pPr algn="just" eaLnBrk="1" hangingPunct="1">
              <a:spcBef>
                <a:spcPct val="50000"/>
              </a:spcBef>
            </a:pPr>
            <a:r>
              <a:rPr lang="es-CL" altLang="en-US" dirty="0"/>
              <a:t>Esta carta en su margen inferior da a conocer el Diagrama de Declinación, que se muestra en la imagen.</a:t>
            </a:r>
          </a:p>
          <a:p>
            <a:pPr algn="just" eaLnBrk="1" hangingPunct="1">
              <a:spcBef>
                <a:spcPct val="50000"/>
              </a:spcBef>
            </a:pPr>
            <a:r>
              <a:rPr lang="es-CL" altLang="en-US" dirty="0"/>
              <a:t>El gráfico indica una declinación, </a:t>
            </a:r>
          </a:p>
          <a:p>
            <a:pPr algn="just" eaLnBrk="1" hangingPunct="1">
              <a:spcBef>
                <a:spcPct val="50000"/>
              </a:spcBef>
            </a:pPr>
            <a:r>
              <a:rPr lang="es-CL" altLang="en-US" dirty="0"/>
              <a:t>aproximada, para el año 1982, </a:t>
            </a:r>
          </a:p>
          <a:p>
            <a:pPr algn="just" eaLnBrk="1" hangingPunct="1">
              <a:spcBef>
                <a:spcPct val="50000"/>
              </a:spcBef>
            </a:pPr>
            <a:r>
              <a:rPr lang="es-CL" altLang="en-US" dirty="0"/>
              <a:t>de 0,7° 57,8’ E y una </a:t>
            </a:r>
          </a:p>
          <a:p>
            <a:pPr algn="just" eaLnBrk="1" hangingPunct="1">
              <a:spcBef>
                <a:spcPct val="50000"/>
              </a:spcBef>
            </a:pPr>
            <a:r>
              <a:rPr lang="es-CL" altLang="en-US" dirty="0"/>
              <a:t>variación magnética anual de 4,4’ W.</a:t>
            </a:r>
          </a:p>
          <a:p>
            <a:pPr algn="just" eaLnBrk="1" hangingPunct="1">
              <a:spcBef>
                <a:spcPct val="50000"/>
              </a:spcBef>
            </a:pPr>
            <a:r>
              <a:rPr lang="es-CL" altLang="en-US" dirty="0"/>
              <a:t>Se requiere determinar la </a:t>
            </a:r>
          </a:p>
          <a:p>
            <a:pPr algn="just" eaLnBrk="1" hangingPunct="1">
              <a:spcBef>
                <a:spcPct val="50000"/>
              </a:spcBef>
            </a:pPr>
            <a:r>
              <a:rPr lang="es-CL" altLang="en-US" dirty="0"/>
              <a:t>Declinación Actual.</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963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1803" y="1684914"/>
            <a:ext cx="4410727" cy="3306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75196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1"/>
          <p:cNvSpPr>
            <a:spLocks noChangeArrowheads="1"/>
          </p:cNvSpPr>
          <p:nvPr/>
        </p:nvSpPr>
        <p:spPr bwMode="auto">
          <a:xfrm>
            <a:off x="764275" y="908050"/>
            <a:ext cx="10686197" cy="5354638"/>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a:t>Procedimiento para actualización de la declinación de la carta:</a:t>
            </a:r>
          </a:p>
          <a:p>
            <a:pPr algn="just" eaLnBrk="1" hangingPunct="1">
              <a:spcBef>
                <a:spcPct val="50000"/>
              </a:spcBef>
            </a:pPr>
            <a:r>
              <a:rPr lang="es-CL" altLang="en-US" b="1"/>
              <a:t>Paso N° 1</a:t>
            </a:r>
            <a:r>
              <a:rPr lang="es-CL" altLang="en-US"/>
              <a:t>: Se determina la diferencia de años transcurridos.</a:t>
            </a:r>
          </a:p>
          <a:p>
            <a:pPr algn="just" eaLnBrk="1" hangingPunct="1">
              <a:spcBef>
                <a:spcPct val="50000"/>
              </a:spcBef>
            </a:pPr>
            <a:r>
              <a:rPr lang="es-CL" altLang="en-US"/>
              <a:t>Año actual : 1985</a:t>
            </a:r>
          </a:p>
          <a:p>
            <a:pPr algn="just" eaLnBrk="1" hangingPunct="1">
              <a:spcBef>
                <a:spcPct val="50000"/>
              </a:spcBef>
            </a:pPr>
            <a:r>
              <a:rPr lang="es-CL" altLang="en-US"/>
              <a:t>Año de edición : 1982</a:t>
            </a:r>
          </a:p>
          <a:p>
            <a:pPr algn="just" eaLnBrk="1" hangingPunct="1">
              <a:spcBef>
                <a:spcPct val="50000"/>
              </a:spcBef>
            </a:pPr>
            <a:r>
              <a:rPr lang="es-CL" altLang="en-US"/>
              <a:t>Diferencia de años : 3</a:t>
            </a:r>
          </a:p>
          <a:p>
            <a:pPr algn="just" eaLnBrk="1" hangingPunct="1">
              <a:spcBef>
                <a:spcPct val="50000"/>
              </a:spcBef>
            </a:pPr>
            <a:r>
              <a:rPr lang="es-CL" altLang="en-US" b="1"/>
              <a:t>Paso N° 2: </a:t>
            </a:r>
            <a:r>
              <a:rPr lang="es-CL" altLang="en-US"/>
              <a:t>Variación Anual por la cantidad de años transcurridos.</a:t>
            </a:r>
          </a:p>
          <a:p>
            <a:pPr algn="just" eaLnBrk="1" hangingPunct="1">
              <a:spcBef>
                <a:spcPct val="50000"/>
              </a:spcBef>
            </a:pPr>
            <a:r>
              <a:rPr lang="es-CL" altLang="en-US"/>
              <a:t>Variación anual : 4,4’ W.</a:t>
            </a:r>
          </a:p>
          <a:p>
            <a:pPr algn="just" eaLnBrk="1" hangingPunct="1">
              <a:spcBef>
                <a:spcPct val="50000"/>
              </a:spcBef>
            </a:pPr>
            <a:r>
              <a:rPr lang="es-CL" altLang="en-US"/>
              <a:t>Diferencia de años : 3.</a:t>
            </a:r>
          </a:p>
          <a:p>
            <a:pPr algn="just" eaLnBrk="1" hangingPunct="1">
              <a:spcBef>
                <a:spcPct val="50000"/>
              </a:spcBef>
            </a:pPr>
            <a:r>
              <a:rPr lang="es-CL" altLang="en-US"/>
              <a:t>Variación : 4,4’ x 3 = 13,2’ W.</a:t>
            </a:r>
          </a:p>
          <a:p>
            <a:pPr algn="just" eaLnBrk="1" hangingPunct="1">
              <a:spcBef>
                <a:spcPct val="50000"/>
              </a:spcBef>
            </a:pPr>
            <a:r>
              <a:rPr lang="es-CL" altLang="en-US" b="1"/>
              <a:t>Paso N° 3</a:t>
            </a:r>
            <a:r>
              <a:rPr lang="es-CL" altLang="en-US"/>
              <a:t>: Se determina la declinación actual:</a:t>
            </a:r>
          </a:p>
          <a:p>
            <a:pPr algn="just" eaLnBrk="1" hangingPunct="1">
              <a:spcBef>
                <a:spcPct val="50000"/>
              </a:spcBef>
            </a:pPr>
            <a:r>
              <a:rPr lang="es-CL" altLang="en-US"/>
              <a:t>Declinación de la carta : 7° 57,8’ Este.</a:t>
            </a:r>
          </a:p>
          <a:p>
            <a:pPr algn="just" eaLnBrk="1" hangingPunct="1">
              <a:spcBef>
                <a:spcPct val="50000"/>
              </a:spcBef>
            </a:pPr>
            <a:r>
              <a:rPr lang="es-CL" altLang="en-US"/>
              <a:t>Variación total : 13,2’ Weste.</a:t>
            </a:r>
          </a:p>
          <a:p>
            <a:pPr algn="just" eaLnBrk="1" hangingPunct="1">
              <a:spcBef>
                <a:spcPct val="50000"/>
              </a:spcBef>
            </a:pPr>
            <a:r>
              <a:rPr lang="es-CL" altLang="en-US"/>
              <a:t>Declinación Actual (en el año 1985): 7°44,6’ Este o bien 7° 44’ 36” Este</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Tree>
    <p:extLst>
      <p:ext uri="{BB962C8B-B14F-4D97-AF65-F5344CB8AC3E}">
        <p14:creationId xmlns:p14="http://schemas.microsoft.com/office/powerpoint/2010/main" val="81632744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71685" name="Picture 2" descr="7.- ACTUALIZACION DE CARTA&#10;1.- AÑO DE EDICION&#10;2.- DECLINACION MAGNETICA&#10;3.- VARIACION ANUAL&#10;DATOS Y EJEMPLO PARA ACTUALIZ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5679" y="943852"/>
            <a:ext cx="6985000" cy="52181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30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1"/>
          <p:cNvSpPr>
            <a:spLocks noChangeArrowheads="1"/>
          </p:cNvSpPr>
          <p:nvPr/>
        </p:nvSpPr>
        <p:spPr bwMode="auto">
          <a:xfrm>
            <a:off x="734369" y="1589016"/>
            <a:ext cx="5475362" cy="3831818"/>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a:t>Para un buen uso de la carta, esta debe estar correctamente </a:t>
            </a:r>
            <a:r>
              <a:rPr lang="es-CL" altLang="en-US" b="1" dirty="0"/>
              <a:t>orientada</a:t>
            </a:r>
            <a:r>
              <a:rPr lang="es-CL" altLang="en-US" dirty="0"/>
              <a:t>. </a:t>
            </a:r>
          </a:p>
          <a:p>
            <a:pPr algn="just" eaLnBrk="1" hangingPunct="1">
              <a:spcBef>
                <a:spcPct val="50000"/>
              </a:spcBef>
            </a:pPr>
            <a:r>
              <a:rPr lang="es-CL" altLang="en-US" dirty="0"/>
              <a:t>Una carta es orientada cuando en una posición horizontal, su Norte apunta hacia el Norte y las líneas están paralelas a sus líneas correspondientes en el terreno. </a:t>
            </a:r>
          </a:p>
          <a:p>
            <a:pPr algn="just" eaLnBrk="1" hangingPunct="1">
              <a:spcBef>
                <a:spcPct val="50000"/>
              </a:spcBef>
            </a:pPr>
            <a:r>
              <a:rPr lang="es-CL" altLang="en-US" dirty="0"/>
              <a:t>Uno está orientado cuando conoce su posición en la carta orientada</a:t>
            </a:r>
            <a:r>
              <a:rPr lang="es-CL" altLang="en-US" dirty="0" smtClean="0"/>
              <a:t>.</a:t>
            </a:r>
          </a:p>
          <a:p>
            <a:pPr algn="just" eaLnBrk="1" hangingPunct="1">
              <a:spcBef>
                <a:spcPct val="50000"/>
              </a:spcBef>
            </a:pPr>
            <a:endParaRPr lang="es-CL" altLang="en-US" dirty="0"/>
          </a:p>
          <a:p>
            <a:pPr marL="285750" indent="-285750" algn="just" eaLnBrk="1" hangingPunct="1">
              <a:spcBef>
                <a:spcPct val="50000"/>
              </a:spcBef>
              <a:buFont typeface="Wingdings" panose="05000000000000000000" pitchFamily="2" charset="2"/>
              <a:buChar char="Ø"/>
            </a:pPr>
            <a:r>
              <a:rPr lang="es-CL" altLang="en-US" b="1" dirty="0" smtClean="0"/>
              <a:t>Simple inspección (Puntos notables).</a:t>
            </a:r>
          </a:p>
          <a:p>
            <a:pPr marL="285750" indent="-285750" algn="just" eaLnBrk="1" hangingPunct="1">
              <a:spcBef>
                <a:spcPct val="50000"/>
              </a:spcBef>
              <a:buFont typeface="Wingdings" panose="05000000000000000000" pitchFamily="2" charset="2"/>
              <a:buChar char="Ø"/>
            </a:pPr>
            <a:r>
              <a:rPr lang="es-CL" altLang="en-US" b="1" dirty="0" smtClean="0"/>
              <a:t>Brújula.</a:t>
            </a:r>
            <a:endParaRPr lang="es-CL" altLang="en-US" b="1" dirty="0"/>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7" name="Rectángulo 6"/>
          <p:cNvSpPr/>
          <p:nvPr/>
        </p:nvSpPr>
        <p:spPr>
          <a:xfrm>
            <a:off x="734369" y="1002742"/>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ORIENTACIÓN DE LA CARTA</a:t>
            </a:r>
            <a:endParaRPr lang="es-CL" altLang="es-CL" b="1" dirty="0">
              <a:solidFill>
                <a:schemeClr val="bg1"/>
              </a:solidFill>
              <a:latin typeface="Arial" panose="020B0604020202020204" pitchFamily="34" charset="0"/>
            </a:endParaRPr>
          </a:p>
        </p:txBody>
      </p:sp>
      <p:pic>
        <p:nvPicPr>
          <p:cNvPr id="8" name="Picture 7" descr="uso de la brúju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1830" y="1589016"/>
            <a:ext cx="4824255" cy="40202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35343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1"/>
          <p:cNvSpPr>
            <a:spLocks noChangeArrowheads="1"/>
          </p:cNvSpPr>
          <p:nvPr/>
        </p:nvSpPr>
        <p:spPr bwMode="auto">
          <a:xfrm>
            <a:off x="1097224" y="2196699"/>
            <a:ext cx="10721737" cy="3831818"/>
          </a:xfrm>
          <a:prstGeom prst="rect">
            <a:avLst/>
          </a:prstGeom>
          <a:solidFill>
            <a:schemeClr val="bg1"/>
          </a:solidFill>
          <a:ln w="12700">
            <a:solidFill>
              <a:srgbClr val="002060"/>
            </a:solidFill>
            <a:miter lim="800000"/>
            <a:headEnd/>
            <a:tailEnd/>
          </a:ln>
          <a:extLst/>
        </p:spPr>
        <p:txBody>
          <a:bodyPr wrap="square">
            <a:spAutoFit/>
          </a:bodyPr>
          <a:lstStyle/>
          <a:p>
            <a:pPr algn="just">
              <a:spcBef>
                <a:spcPct val="50000"/>
              </a:spcBef>
              <a:defRPr/>
            </a:pPr>
            <a:r>
              <a:rPr lang="es-CL" b="1" dirty="0" smtClean="0">
                <a:latin typeface="Arial" charset="0"/>
              </a:rPr>
              <a:t>Intersección</a:t>
            </a:r>
            <a:r>
              <a:rPr lang="es-CL" dirty="0">
                <a:latin typeface="Arial" charset="0"/>
              </a:rPr>
              <a:t>.</a:t>
            </a:r>
          </a:p>
          <a:p>
            <a:pPr algn="just">
              <a:spcBef>
                <a:spcPct val="50000"/>
              </a:spcBef>
              <a:defRPr/>
            </a:pPr>
            <a:r>
              <a:rPr lang="es-CL" dirty="0">
                <a:latin typeface="Arial" charset="0"/>
              </a:rPr>
              <a:t>Se requiere ubicar un punto (un objetivo) que normalmente no aparecen en la carta (posiciones adversarias, nuevas obras de arte, etc.).</a:t>
            </a:r>
          </a:p>
          <a:p>
            <a:pPr algn="just">
              <a:spcBef>
                <a:spcPct val="50000"/>
              </a:spcBef>
              <a:defRPr/>
            </a:pPr>
            <a:endParaRPr lang="es-CL" dirty="0">
              <a:latin typeface="Arial" charset="0"/>
            </a:endParaRPr>
          </a:p>
          <a:p>
            <a:pPr algn="just">
              <a:spcBef>
                <a:spcPct val="50000"/>
              </a:spcBef>
              <a:defRPr/>
            </a:pPr>
            <a:r>
              <a:rPr lang="es-CL" dirty="0">
                <a:latin typeface="Arial" charset="0"/>
              </a:rPr>
              <a:t>Con brújula, carta topográfica, transportador y conociendo el ángulo </a:t>
            </a:r>
            <a:r>
              <a:rPr lang="es-CL" dirty="0" smtClean="0">
                <a:latin typeface="Arial" charset="0"/>
              </a:rPr>
              <a:t>GM</a:t>
            </a:r>
            <a:r>
              <a:rPr lang="es-CL" dirty="0">
                <a:latin typeface="Arial" charset="0"/>
              </a:rPr>
              <a:t>:</a:t>
            </a:r>
          </a:p>
          <a:p>
            <a:pPr marL="342900" indent="-342900" algn="just">
              <a:spcBef>
                <a:spcPct val="50000"/>
              </a:spcBef>
              <a:buFont typeface="+mj-lt"/>
              <a:buAutoNum type="arabicPeriod"/>
              <a:defRPr/>
            </a:pPr>
            <a:r>
              <a:rPr lang="es-CL" dirty="0">
                <a:latin typeface="Arial" charset="0"/>
              </a:rPr>
              <a:t>Seleccionar dos puntos en el terreno conocidos en la carta y a los cuales tenga acceso físico y donde tenga observación al objetivo.</a:t>
            </a:r>
          </a:p>
          <a:p>
            <a:pPr marL="342900" indent="-342900" algn="just">
              <a:spcBef>
                <a:spcPct val="50000"/>
              </a:spcBef>
              <a:buFont typeface="+mj-lt"/>
              <a:buAutoNum type="arabicPeriod"/>
              <a:defRPr/>
            </a:pPr>
            <a:r>
              <a:rPr lang="es-CL" dirty="0">
                <a:latin typeface="Arial" charset="0"/>
              </a:rPr>
              <a:t>Obtenga el azimut magnético al objetivo a ubicar, desde ambos puntos.</a:t>
            </a:r>
          </a:p>
          <a:p>
            <a:pPr marL="342900" indent="-342900" algn="just">
              <a:spcBef>
                <a:spcPct val="50000"/>
              </a:spcBef>
              <a:buFont typeface="+mj-lt"/>
              <a:buAutoNum type="arabicPeriod"/>
              <a:defRPr/>
            </a:pPr>
            <a:r>
              <a:rPr lang="es-CL" dirty="0">
                <a:latin typeface="Arial" charset="0"/>
              </a:rPr>
              <a:t>Transformar los </a:t>
            </a:r>
            <a:r>
              <a:rPr lang="es-CL" dirty="0" err="1">
                <a:latin typeface="Arial" charset="0"/>
              </a:rPr>
              <a:t>azimutes</a:t>
            </a:r>
            <a:r>
              <a:rPr lang="es-CL" dirty="0">
                <a:latin typeface="Arial" charset="0"/>
              </a:rPr>
              <a:t> magnéticos en </a:t>
            </a:r>
            <a:r>
              <a:rPr lang="es-CL" dirty="0" err="1">
                <a:latin typeface="Arial" charset="0"/>
              </a:rPr>
              <a:t>azimutes</a:t>
            </a:r>
            <a:r>
              <a:rPr lang="es-CL" dirty="0">
                <a:latin typeface="Arial" charset="0"/>
              </a:rPr>
              <a:t> de grilla y grafíquelos en la carta.</a:t>
            </a:r>
          </a:p>
          <a:p>
            <a:pPr marL="342900" indent="-342900" algn="just">
              <a:spcBef>
                <a:spcPct val="50000"/>
              </a:spcBef>
              <a:buFont typeface="+mj-lt"/>
              <a:buAutoNum type="arabicPeriod"/>
              <a:defRPr/>
            </a:pPr>
            <a:r>
              <a:rPr lang="es-CL" dirty="0">
                <a:latin typeface="Arial" charset="0"/>
              </a:rPr>
              <a:t>En la intersección de ambas líneas se encuentra exactamente el objetivo.</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6" name="Rectángulo 5"/>
          <p:cNvSpPr/>
          <p:nvPr/>
        </p:nvSpPr>
        <p:spPr>
          <a:xfrm>
            <a:off x="1097224" y="1070329"/>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ORIENTACIÓN DE LA CARTA</a:t>
            </a:r>
            <a:endParaRPr lang="es-CL" altLang="es-CL" b="1" dirty="0">
              <a:solidFill>
                <a:schemeClr val="bg1"/>
              </a:solidFill>
              <a:latin typeface="Arial" panose="020B0604020202020204" pitchFamily="34" charset="0"/>
            </a:endParaRPr>
          </a:p>
        </p:txBody>
      </p:sp>
      <p:sp>
        <p:nvSpPr>
          <p:cNvPr id="7" name="Rectángulo 6"/>
          <p:cNvSpPr/>
          <p:nvPr/>
        </p:nvSpPr>
        <p:spPr>
          <a:xfrm>
            <a:off x="1097224" y="1633514"/>
            <a:ext cx="3018765" cy="369332"/>
          </a:xfrm>
          <a:prstGeom prst="rect">
            <a:avLst/>
          </a:prstGeom>
          <a:solidFill>
            <a:srgbClr val="FFC000"/>
          </a:solidFill>
          <a:ln>
            <a:solidFill>
              <a:schemeClr val="tx1"/>
            </a:solidFill>
          </a:ln>
        </p:spPr>
        <p:txBody>
          <a:bodyPr wrap="square">
            <a:spAutoFit/>
          </a:bodyPr>
          <a:lstStyle/>
          <a:p>
            <a:pPr>
              <a:spcBef>
                <a:spcPct val="50000"/>
              </a:spcBef>
            </a:pPr>
            <a:r>
              <a:rPr lang="es-CL" altLang="es-CL" b="1" dirty="0" smtClean="0">
                <a:latin typeface="Arial" panose="020B0604020202020204" pitchFamily="34" charset="0"/>
              </a:rPr>
              <a:t>Intersección y resección</a:t>
            </a:r>
            <a:endParaRPr lang="es-CL" altLang="es-CL" b="1" dirty="0">
              <a:latin typeface="Arial" panose="020B0604020202020204" pitchFamily="34" charset="0"/>
            </a:endParaRPr>
          </a:p>
        </p:txBody>
      </p:sp>
    </p:spTree>
    <p:extLst>
      <p:ext uri="{BB962C8B-B14F-4D97-AF65-F5344CB8AC3E}">
        <p14:creationId xmlns:p14="http://schemas.microsoft.com/office/powerpoint/2010/main" val="54787213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1"/>
          <p:cNvSpPr>
            <a:spLocks noChangeArrowheads="1"/>
          </p:cNvSpPr>
          <p:nvPr/>
        </p:nvSpPr>
        <p:spPr bwMode="auto">
          <a:xfrm>
            <a:off x="1097225" y="2182459"/>
            <a:ext cx="10503372" cy="3139321"/>
          </a:xfrm>
          <a:prstGeom prst="rect">
            <a:avLst/>
          </a:prstGeom>
          <a:solidFill>
            <a:schemeClr val="bg1"/>
          </a:solidFill>
          <a:ln w="12700">
            <a:solidFill>
              <a:srgbClr val="002060"/>
            </a:solidFill>
            <a:miter lim="800000"/>
            <a:headEnd/>
            <a:tailEnd/>
          </a:ln>
          <a:extLst/>
        </p:spPr>
        <p:txBody>
          <a:bodyPr wrap="square">
            <a:spAutoFit/>
          </a:bodyPr>
          <a:lstStyle/>
          <a:p>
            <a:pPr algn="just">
              <a:spcBef>
                <a:spcPct val="50000"/>
              </a:spcBef>
              <a:defRPr/>
            </a:pPr>
            <a:r>
              <a:rPr lang="es-CL" b="1" dirty="0" smtClean="0">
                <a:latin typeface="Arial" charset="0"/>
              </a:rPr>
              <a:t>Resección</a:t>
            </a:r>
            <a:r>
              <a:rPr lang="es-CL" dirty="0">
                <a:latin typeface="Arial" charset="0"/>
              </a:rPr>
              <a:t>.</a:t>
            </a:r>
          </a:p>
          <a:p>
            <a:pPr algn="just">
              <a:spcBef>
                <a:spcPct val="50000"/>
              </a:spcBef>
              <a:defRPr/>
            </a:pPr>
            <a:r>
              <a:rPr lang="es-CL" dirty="0">
                <a:latin typeface="Arial" charset="0"/>
              </a:rPr>
              <a:t>Es la ubicación de nuestra posición en la carta.</a:t>
            </a:r>
          </a:p>
          <a:p>
            <a:pPr algn="just">
              <a:spcBef>
                <a:spcPct val="50000"/>
              </a:spcBef>
              <a:defRPr/>
            </a:pPr>
            <a:r>
              <a:rPr lang="es-CL" dirty="0">
                <a:latin typeface="Arial" charset="0"/>
              </a:rPr>
              <a:t>Con brújula, transportador, carta topográfica y conociendo el ángulo </a:t>
            </a:r>
            <a:r>
              <a:rPr lang="es-CL" dirty="0" smtClean="0">
                <a:latin typeface="Arial" charset="0"/>
              </a:rPr>
              <a:t>GM</a:t>
            </a:r>
            <a:r>
              <a:rPr lang="es-CL" dirty="0">
                <a:latin typeface="Arial" charset="0"/>
              </a:rPr>
              <a:t>:</a:t>
            </a:r>
          </a:p>
          <a:p>
            <a:pPr marL="342900" indent="-342900" algn="just">
              <a:spcBef>
                <a:spcPct val="50000"/>
              </a:spcBef>
              <a:buFont typeface="+mj-lt"/>
              <a:buAutoNum type="arabicPeriod"/>
              <a:defRPr/>
            </a:pPr>
            <a:r>
              <a:rPr lang="es-CL" dirty="0">
                <a:latin typeface="Arial" charset="0"/>
              </a:rPr>
              <a:t>Seleccionar dos puntos en el terreno, los cuales tenga claramente identificados en la carta.</a:t>
            </a:r>
          </a:p>
          <a:p>
            <a:pPr marL="342900" indent="-342900" algn="just">
              <a:spcBef>
                <a:spcPct val="50000"/>
              </a:spcBef>
              <a:buFont typeface="+mj-lt"/>
              <a:buAutoNum type="arabicPeriod"/>
              <a:defRPr/>
            </a:pPr>
            <a:r>
              <a:rPr lang="es-CL" dirty="0">
                <a:latin typeface="Arial" charset="0"/>
              </a:rPr>
              <a:t>Obtenga el azimut magnético hacia ambos puntos.</a:t>
            </a:r>
          </a:p>
          <a:p>
            <a:pPr marL="342900" indent="-342900" algn="just">
              <a:spcBef>
                <a:spcPct val="50000"/>
              </a:spcBef>
              <a:buFont typeface="+mj-lt"/>
              <a:buAutoNum type="arabicPeriod"/>
              <a:defRPr/>
            </a:pPr>
            <a:r>
              <a:rPr lang="es-CL" dirty="0">
                <a:latin typeface="Arial" charset="0"/>
              </a:rPr>
              <a:t>Transformar los </a:t>
            </a:r>
            <a:r>
              <a:rPr lang="es-CL" dirty="0" err="1">
                <a:latin typeface="Arial" charset="0"/>
              </a:rPr>
              <a:t>azimutes</a:t>
            </a:r>
            <a:r>
              <a:rPr lang="es-CL" dirty="0">
                <a:latin typeface="Arial" charset="0"/>
              </a:rPr>
              <a:t> magnéticos en </a:t>
            </a:r>
            <a:r>
              <a:rPr lang="es-CL" dirty="0" err="1">
                <a:latin typeface="Arial" charset="0"/>
              </a:rPr>
              <a:t>azimutes</a:t>
            </a:r>
            <a:r>
              <a:rPr lang="es-CL" dirty="0">
                <a:latin typeface="Arial" charset="0"/>
              </a:rPr>
              <a:t> de grilla, luego calcule el retro-azimut (azimut inverso) y grafíquelos en la carta desde los puntos identificados previamente.</a:t>
            </a:r>
          </a:p>
          <a:p>
            <a:pPr marL="342900" indent="-342900" algn="just">
              <a:spcBef>
                <a:spcPct val="50000"/>
              </a:spcBef>
              <a:buFont typeface="+mj-lt"/>
              <a:buAutoNum type="arabicPeriod"/>
              <a:defRPr/>
            </a:pPr>
            <a:r>
              <a:rPr lang="es-CL" dirty="0">
                <a:latin typeface="Arial" charset="0"/>
              </a:rPr>
              <a:t>En la intersección de ambas líneas se encuentra exactamente su posición.</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6" name="Rectángulo 5"/>
          <p:cNvSpPr/>
          <p:nvPr/>
        </p:nvSpPr>
        <p:spPr>
          <a:xfrm>
            <a:off x="1097224" y="1070329"/>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ORIENTACIÓN DE LA CARTA</a:t>
            </a:r>
            <a:endParaRPr lang="es-CL" altLang="es-CL" b="1" dirty="0">
              <a:solidFill>
                <a:schemeClr val="bg1"/>
              </a:solidFill>
              <a:latin typeface="Arial" panose="020B0604020202020204" pitchFamily="34" charset="0"/>
            </a:endParaRPr>
          </a:p>
        </p:txBody>
      </p:sp>
      <p:sp>
        <p:nvSpPr>
          <p:cNvPr id="7" name="Rectángulo 6"/>
          <p:cNvSpPr/>
          <p:nvPr/>
        </p:nvSpPr>
        <p:spPr>
          <a:xfrm>
            <a:off x="1097224" y="1633514"/>
            <a:ext cx="3018765" cy="369332"/>
          </a:xfrm>
          <a:prstGeom prst="rect">
            <a:avLst/>
          </a:prstGeom>
          <a:solidFill>
            <a:srgbClr val="FFC000"/>
          </a:solidFill>
          <a:ln>
            <a:solidFill>
              <a:schemeClr val="tx1"/>
            </a:solidFill>
          </a:ln>
        </p:spPr>
        <p:txBody>
          <a:bodyPr wrap="square">
            <a:spAutoFit/>
          </a:bodyPr>
          <a:lstStyle/>
          <a:p>
            <a:pPr>
              <a:spcBef>
                <a:spcPct val="50000"/>
              </a:spcBef>
            </a:pPr>
            <a:r>
              <a:rPr lang="es-CL" altLang="es-CL" b="1" dirty="0" smtClean="0">
                <a:latin typeface="Arial" panose="020B0604020202020204" pitchFamily="34" charset="0"/>
              </a:rPr>
              <a:t>Intersección y resección</a:t>
            </a:r>
            <a:endParaRPr lang="es-CL" altLang="es-CL" b="1" dirty="0">
              <a:latin typeface="Arial" panose="020B0604020202020204" pitchFamily="34" charset="0"/>
            </a:endParaRPr>
          </a:p>
        </p:txBody>
      </p:sp>
    </p:spTree>
    <p:extLst>
      <p:ext uri="{BB962C8B-B14F-4D97-AF65-F5344CB8AC3E}">
        <p14:creationId xmlns:p14="http://schemas.microsoft.com/office/powerpoint/2010/main" val="34743671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1"/>
          <p:cNvSpPr>
            <a:spLocks noChangeArrowheads="1"/>
          </p:cNvSpPr>
          <p:nvPr/>
        </p:nvSpPr>
        <p:spPr bwMode="auto">
          <a:xfrm>
            <a:off x="777923" y="1582548"/>
            <a:ext cx="11041038" cy="3831818"/>
          </a:xfrm>
          <a:prstGeom prst="rect">
            <a:avLst/>
          </a:prstGeom>
          <a:solidFill>
            <a:schemeClr val="bg1"/>
          </a:solidFill>
          <a:ln w="12700">
            <a:solidFill>
              <a:srgbClr val="002060"/>
            </a:solidFill>
            <a:miter lim="800000"/>
            <a:headEnd/>
            <a:tailEnd/>
          </a:ln>
          <a:extLst/>
        </p:spPr>
        <p:txBody>
          <a:bodyPr wrap="square">
            <a:spAutoFit/>
          </a:bodyPr>
          <a:lstStyle/>
          <a:p>
            <a:pPr algn="just">
              <a:spcBef>
                <a:spcPct val="50000"/>
              </a:spcBef>
              <a:defRPr/>
            </a:pPr>
            <a:r>
              <a:rPr lang="es-CL" dirty="0" smtClean="0">
                <a:latin typeface="Arial" charset="0"/>
              </a:rPr>
              <a:t>Todo </a:t>
            </a:r>
            <a:r>
              <a:rPr lang="es-CL" dirty="0">
                <a:latin typeface="Arial" charset="0"/>
              </a:rPr>
              <a:t>Comandante de Unidad Táctica debe saber conducir a su Unidad adecuadamente en el terreno, con el propósito de alcanzar sus objetivos eficientemente y de acuerdo a lo planificado</a:t>
            </a:r>
          </a:p>
          <a:p>
            <a:pPr algn="just">
              <a:spcBef>
                <a:spcPct val="50000"/>
              </a:spcBef>
              <a:defRPr/>
            </a:pPr>
            <a:r>
              <a:rPr lang="es-CL" dirty="0">
                <a:latin typeface="Arial" charset="0"/>
              </a:rPr>
              <a:t>Para lograr lo anterior, usted debe conocer los procedimientos de lectura de cartas y más puntualmente, de ejecutar correctamente distintos </a:t>
            </a:r>
            <a:r>
              <a:rPr lang="es-CL" dirty="0" err="1">
                <a:latin typeface="Arial" charset="0"/>
              </a:rPr>
              <a:t>tracks</a:t>
            </a:r>
            <a:r>
              <a:rPr lang="es-CL" dirty="0">
                <a:latin typeface="Arial" charset="0"/>
              </a:rPr>
              <a:t> de navegación terrestre.</a:t>
            </a:r>
          </a:p>
          <a:p>
            <a:pPr algn="just">
              <a:spcBef>
                <a:spcPct val="50000"/>
              </a:spcBef>
              <a:defRPr/>
            </a:pPr>
            <a:r>
              <a:rPr lang="es-CL" dirty="0">
                <a:latin typeface="Arial" charset="0"/>
              </a:rPr>
              <a:t>Un </a:t>
            </a:r>
            <a:r>
              <a:rPr lang="es-CL" dirty="0" smtClean="0">
                <a:latin typeface="Arial" charset="0"/>
              </a:rPr>
              <a:t>Infante </a:t>
            </a:r>
            <a:r>
              <a:rPr lang="es-CL" dirty="0">
                <a:latin typeface="Arial" charset="0"/>
              </a:rPr>
              <a:t>de Marina, debe contar y además, emplear con destreza, los siguientes elementos:</a:t>
            </a:r>
          </a:p>
          <a:p>
            <a:pPr marL="285750" indent="-285750" algn="just">
              <a:spcBef>
                <a:spcPct val="50000"/>
              </a:spcBef>
              <a:buFont typeface="Arial" pitchFamily="34" charset="0"/>
              <a:buChar char="•"/>
              <a:defRPr/>
            </a:pPr>
            <a:r>
              <a:rPr lang="es-CL" dirty="0">
                <a:latin typeface="Arial" charset="0"/>
              </a:rPr>
              <a:t>Carta Topográfica</a:t>
            </a:r>
          </a:p>
          <a:p>
            <a:pPr marL="285750" indent="-285750" algn="just">
              <a:spcBef>
                <a:spcPct val="50000"/>
              </a:spcBef>
              <a:buFont typeface="Arial" pitchFamily="34" charset="0"/>
              <a:buChar char="•"/>
              <a:defRPr/>
            </a:pPr>
            <a:r>
              <a:rPr lang="es-CL" dirty="0">
                <a:latin typeface="Arial" charset="0"/>
              </a:rPr>
              <a:t>Brújula</a:t>
            </a:r>
          </a:p>
          <a:p>
            <a:pPr marL="285750" indent="-285750" algn="just">
              <a:spcBef>
                <a:spcPct val="50000"/>
              </a:spcBef>
              <a:buFont typeface="Arial" pitchFamily="34" charset="0"/>
              <a:buChar char="•"/>
              <a:defRPr/>
            </a:pPr>
            <a:r>
              <a:rPr lang="es-CL" dirty="0">
                <a:latin typeface="Arial" charset="0"/>
              </a:rPr>
              <a:t>Indicador de punto o Transportador</a:t>
            </a:r>
          </a:p>
          <a:p>
            <a:pPr marL="285750" indent="-285750" algn="just">
              <a:spcBef>
                <a:spcPct val="50000"/>
              </a:spcBef>
              <a:buFont typeface="Arial" pitchFamily="34" charset="0"/>
              <a:buChar char="•"/>
              <a:defRPr/>
            </a:pPr>
            <a:r>
              <a:rPr lang="es-CL" dirty="0">
                <a:latin typeface="Arial" charset="0"/>
              </a:rPr>
              <a:t>Transparencias plásticas, hilo y lápices adecuados.</a:t>
            </a:r>
          </a:p>
          <a:p>
            <a:pPr marL="285750" indent="-285750" algn="just">
              <a:spcBef>
                <a:spcPct val="50000"/>
              </a:spcBef>
              <a:buFont typeface="Arial" pitchFamily="34" charset="0"/>
              <a:buChar char="•"/>
              <a:defRPr/>
            </a:pPr>
            <a:r>
              <a:rPr lang="es-CL" dirty="0">
                <a:latin typeface="Arial" charset="0"/>
              </a:rPr>
              <a:t>GPS.</a:t>
            </a:r>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6" name="Rectángulo 5"/>
          <p:cNvSpPr/>
          <p:nvPr/>
        </p:nvSpPr>
        <p:spPr>
          <a:xfrm>
            <a:off x="777923" y="1020946"/>
            <a:ext cx="3373610" cy="369332"/>
          </a:xfrm>
          <a:prstGeom prst="rect">
            <a:avLst/>
          </a:prstGeom>
          <a:solidFill>
            <a:schemeClr val="accent5">
              <a:lumMod val="50000"/>
            </a:schemeClr>
          </a:solidFill>
          <a:ln>
            <a:solidFill>
              <a:schemeClr val="tx1"/>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NAVEGACIÓN TERRESTRE</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169069978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1"/>
          <p:cNvSpPr>
            <a:spLocks noChangeArrowheads="1"/>
          </p:cNvSpPr>
          <p:nvPr/>
        </p:nvSpPr>
        <p:spPr bwMode="auto">
          <a:xfrm>
            <a:off x="633413" y="2059150"/>
            <a:ext cx="4730157" cy="2308324"/>
          </a:xfrm>
          <a:prstGeom prst="rect">
            <a:avLst/>
          </a:prstGeom>
          <a:solidFill>
            <a:schemeClr val="bg1"/>
          </a:solidFill>
          <a:ln w="12700">
            <a:solidFill>
              <a:srgbClr val="002060"/>
            </a:solidFill>
            <a:miter lim="800000"/>
            <a:headEnd/>
            <a:tailEnd/>
          </a:ln>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CL" altLang="en-US" dirty="0" smtClean="0"/>
              <a:t>En </a:t>
            </a:r>
            <a:r>
              <a:rPr lang="es-CL" altLang="en-US" dirty="0"/>
              <a:t>al actualidad existen otros métodos modernos: la cartografía digital y el GPS.</a:t>
            </a:r>
          </a:p>
          <a:p>
            <a:pPr algn="just" eaLnBrk="1" hangingPunct="1">
              <a:spcBef>
                <a:spcPct val="50000"/>
              </a:spcBef>
            </a:pPr>
            <a:r>
              <a:rPr lang="es-CL" altLang="en-US" dirty="0"/>
              <a:t>Con el GPS puede determinarse un punto sobre la superficie terrestre con gran precisión y en tiempo real.</a:t>
            </a:r>
          </a:p>
          <a:p>
            <a:pPr algn="just" eaLnBrk="1" hangingPunct="1">
              <a:spcBef>
                <a:spcPct val="50000"/>
              </a:spcBef>
            </a:pPr>
            <a:r>
              <a:rPr lang="es-CL" altLang="en-US" dirty="0"/>
              <a:t>Estos métodos son muy </a:t>
            </a:r>
            <a:r>
              <a:rPr lang="es-CL" altLang="en-US" dirty="0" smtClean="0"/>
              <a:t>eficientes</a:t>
            </a:r>
            <a:r>
              <a:rPr lang="es-CL" altLang="en-US" dirty="0"/>
              <a:t>, siempre que </a:t>
            </a:r>
            <a:r>
              <a:rPr lang="es-CL" altLang="en-US" dirty="0" smtClean="0"/>
              <a:t>exista la </a:t>
            </a:r>
            <a:r>
              <a:rPr lang="es-CL" altLang="en-US" b="1" i="1" dirty="0"/>
              <a:t>señal satelital</a:t>
            </a:r>
            <a:r>
              <a:rPr lang="es-CL" altLang="en-US" b="1" i="1" dirty="0" smtClean="0"/>
              <a:t>.</a:t>
            </a:r>
            <a:endParaRPr lang="es-CL" altLang="en-US" b="1" i="1" dirty="0"/>
          </a:p>
        </p:txBody>
      </p:sp>
      <p:sp>
        <p:nvSpPr>
          <p:cNvPr id="9" name="Arc 8"/>
          <p:cNvSpPr/>
          <p:nvPr/>
        </p:nvSpPr>
        <p:spPr>
          <a:xfrm>
            <a:off x="4872039"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4826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77830" name="Picture 29" descr="DSC046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3712" y="1766849"/>
            <a:ext cx="3957328" cy="28929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ángulo 6"/>
          <p:cNvSpPr/>
          <p:nvPr/>
        </p:nvSpPr>
        <p:spPr>
          <a:xfrm>
            <a:off x="633413" y="1044711"/>
            <a:ext cx="5691116" cy="369332"/>
          </a:xfrm>
          <a:prstGeom prst="rect">
            <a:avLst/>
          </a:prstGeom>
          <a:solidFill>
            <a:schemeClr val="accent5">
              <a:lumMod val="50000"/>
            </a:schemeClr>
          </a:solidFill>
          <a:ln>
            <a:solidFill>
              <a:schemeClr val="tx1"/>
            </a:solidFill>
          </a:ln>
        </p:spPr>
        <p:txBody>
          <a:bodyPr wrap="square">
            <a:spAutoFit/>
          </a:bodyPr>
          <a:lstStyle/>
          <a:p>
            <a:pPr algn="just">
              <a:spcBef>
                <a:spcPct val="50000"/>
              </a:spcBef>
            </a:pPr>
            <a:r>
              <a:rPr lang="es-CL" altLang="en-US" b="1" dirty="0" smtClean="0">
                <a:solidFill>
                  <a:srgbClr val="FFFFFF"/>
                </a:solidFill>
                <a:latin typeface="Arial" panose="020B0604020202020204" pitchFamily="34" charset="0"/>
                <a:cs typeface="Arial" panose="020B0604020202020204" pitchFamily="34" charset="0"/>
              </a:rPr>
              <a:t>SISTEMA DE POSICIONAMIENTO GLOBAL (GPS).</a:t>
            </a:r>
            <a:endParaRPr lang="es-CL" altLang="en-US" b="1" dirty="0">
              <a:solidFill>
                <a:srgbClr val="FFFFFF"/>
              </a:solidFill>
              <a:latin typeface="Arial" panose="020B0604020202020204" pitchFamily="34" charset="0"/>
              <a:cs typeface="Arial" panose="020B0604020202020204" pitchFamily="34" charset="0"/>
            </a:endParaRPr>
          </a:p>
        </p:txBody>
      </p:sp>
      <p:sp>
        <p:nvSpPr>
          <p:cNvPr id="2" name="Rectángulo 1"/>
          <p:cNvSpPr/>
          <p:nvPr/>
        </p:nvSpPr>
        <p:spPr>
          <a:xfrm>
            <a:off x="1692323" y="5012581"/>
            <a:ext cx="8352429" cy="791570"/>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smtClean="0">
                <a:solidFill>
                  <a:schemeClr val="tx1"/>
                </a:solidFill>
              </a:rPr>
              <a:t>¿TENEMOS ASEGURADA LA SEÑAL SATELITAL?</a:t>
            </a:r>
            <a:endParaRPr lang="en-US" sz="3200" dirty="0">
              <a:solidFill>
                <a:schemeClr val="tx1"/>
              </a:solidFill>
            </a:endParaRPr>
          </a:p>
        </p:txBody>
      </p:sp>
    </p:spTree>
    <p:extLst>
      <p:ext uri="{BB962C8B-B14F-4D97-AF65-F5344CB8AC3E}">
        <p14:creationId xmlns:p14="http://schemas.microsoft.com/office/powerpoint/2010/main" val="242829779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UT 2: CARTAS TOPOGRÁFICAS</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abril </a:t>
            </a:r>
            <a:r>
              <a:rPr lang="es-CL" altLang="es-CL" sz="1600" b="1" dirty="0">
                <a:solidFill>
                  <a:srgbClr val="002060"/>
                </a:solidFill>
                <a:latin typeface="Arial Black" panose="020B0A04020102020204" pitchFamily="34" charset="0"/>
              </a:rPr>
              <a:t>de 2022.</a:t>
            </a:r>
          </a:p>
        </p:txBody>
      </p:sp>
      <p:pic>
        <p:nvPicPr>
          <p:cNvPr id="16396"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2735096"/>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1294</TotalTime>
  <Words>4915</Words>
  <Application>Microsoft Office PowerPoint</Application>
  <PresentationFormat>Panorámica</PresentationFormat>
  <Paragraphs>446</Paragraphs>
  <Slides>49</Slides>
  <Notes>34</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49</vt:i4>
      </vt:variant>
    </vt:vector>
  </HeadingPairs>
  <TitlesOfParts>
    <vt:vector size="59" baseType="lpstr">
      <vt:lpstr>ＭＳ Ｐゴシック</vt:lpstr>
      <vt:lpstr>ＭＳ Ｐゴシック</vt:lpstr>
      <vt:lpstr>Arial</vt:lpstr>
      <vt:lpstr>Arial Black</vt:lpstr>
      <vt:lpstr>Calibri</vt:lpstr>
      <vt:lpstr>Calibri Light</vt:lpstr>
      <vt:lpstr>DejaVu Sans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C10 Oficial 7ª División T1° Javier Reinike Larraín</cp:lastModifiedBy>
  <cp:revision>98</cp:revision>
  <dcterms:created xsi:type="dcterms:W3CDTF">2021-10-04T13:40:01Z</dcterms:created>
  <dcterms:modified xsi:type="dcterms:W3CDTF">2022-04-12T16:14:54Z</dcterms:modified>
</cp:coreProperties>
</file>