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3"/>
  </p:notesMasterIdLst>
  <p:sldIdLst>
    <p:sldId id="256" r:id="rId2"/>
    <p:sldId id="257" r:id="rId3"/>
    <p:sldId id="302" r:id="rId4"/>
    <p:sldId id="304" r:id="rId5"/>
    <p:sldId id="311" r:id="rId6"/>
    <p:sldId id="307" r:id="rId7"/>
    <p:sldId id="306" r:id="rId8"/>
    <p:sldId id="312" r:id="rId9"/>
    <p:sldId id="308" r:id="rId10"/>
    <p:sldId id="309" r:id="rId11"/>
    <p:sldId id="310" r:id="rId12"/>
  </p:sldIdLst>
  <p:sldSz cx="9144000" cy="5143500" type="screen16x9"/>
  <p:notesSz cx="6858000" cy="9144000"/>
  <p:embeddedFontLst>
    <p:embeddedFont>
      <p:font typeface="Arvo" panose="020B0604020202020204" charset="0"/>
      <p:regular r:id="rId14"/>
      <p:bold r:id="rId15"/>
      <p:italic r:id="rId16"/>
      <p:boldItalic r:id="rId17"/>
    </p:embeddedFont>
    <p:embeddedFont>
      <p:font typeface="Roboto Condensed" panose="02000000000000000000" pitchFamily="2" charset="0"/>
      <p:regular r:id="rId18"/>
      <p:bold r:id="rId19"/>
      <p:italic r:id="rId20"/>
      <p:boldItalic r:id="rId21"/>
    </p:embeddedFont>
    <p:embeddedFont>
      <p:font typeface="Roboto Condensed Light" panose="02000000000000000000" pitchFamily="2" charset="0"/>
      <p:regular r:id="rId22"/>
      <p:bold r:id="rId23"/>
      <p:italic r:id="rId24"/>
      <p:boldItalic r:id="rId25"/>
    </p:embeddedFont>
    <p:embeddedFont>
      <p:font typeface="Roboto Condensed Medium" panose="02000000000000000000" pitchFamily="2" charset="0"/>
      <p:regular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94226" autoAdjust="0"/>
  </p:normalViewPr>
  <p:slideViewPr>
    <p:cSldViewPr snapToGrid="0">
      <p:cViewPr varScale="1">
        <p:scale>
          <a:sx n="103" d="100"/>
          <a:sy n="103" d="100"/>
        </p:scale>
        <p:origin x="94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>
          <a:extLst>
            <a:ext uri="{FF2B5EF4-FFF2-40B4-BE49-F238E27FC236}">
              <a16:creationId xmlns:a16="http://schemas.microsoft.com/office/drawing/2014/main" id="{36D51D93-C6BD-4BDC-A0AB-C7DEFC5D3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>
            <a:extLst>
              <a:ext uri="{FF2B5EF4-FFF2-40B4-BE49-F238E27FC236}">
                <a16:creationId xmlns:a16="http://schemas.microsoft.com/office/drawing/2014/main" id="{197D035F-9A65-5AF0-9D90-4157619EA2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>
            <a:extLst>
              <a:ext uri="{FF2B5EF4-FFF2-40B4-BE49-F238E27FC236}">
                <a16:creationId xmlns:a16="http://schemas.microsoft.com/office/drawing/2014/main" id="{99535BAD-0596-F279-9DFB-94462A68A9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6663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pPr/>
              <a:t>2/19/2024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097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Redactando un correo electrónico</a:t>
            </a:r>
            <a:br>
              <a:rPr lang="es-MX" sz="3200" dirty="0"/>
            </a:br>
            <a:r>
              <a:rPr lang="es-MX" sz="3200" dirty="0"/>
              <a:t>Clase 1 </a:t>
            </a:r>
            <a:endParaRPr sz="32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Objetivo</a:t>
            </a:r>
            <a:endParaRPr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6E0E4EFE-4552-38B9-EE4F-7DAB4DBF2240}"/>
              </a:ext>
            </a:extLst>
          </p:cNvPr>
          <p:cNvSpPr/>
          <p:nvPr/>
        </p:nvSpPr>
        <p:spPr>
          <a:xfrm>
            <a:off x="512771" y="1594159"/>
            <a:ext cx="8154524" cy="23831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1950" indent="-285750" algn="ctr">
              <a:spcBef>
                <a:spcPts val="600"/>
              </a:spcBef>
              <a:buClr>
                <a:schemeClr val="accent1"/>
              </a:buClr>
              <a:buSzPct val="78909"/>
              <a:buFont typeface="Wingdings" panose="05000000000000000000" pitchFamily="2" charset="2"/>
              <a:buChar char="v"/>
            </a:pPr>
            <a:r>
              <a:rPr lang="es-MX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Cabin"/>
              </a:rPr>
              <a:t>Redactar un correo electrónico formal en el ámbito naval, respetando su estructura y las normas de redacción.</a:t>
            </a:r>
          </a:p>
          <a:p>
            <a:pPr marL="361950" indent="-285750" algn="ctr">
              <a:spcBef>
                <a:spcPts val="600"/>
              </a:spcBef>
              <a:buClr>
                <a:schemeClr val="accent1"/>
              </a:buClr>
              <a:buSzPct val="78909"/>
              <a:buFont typeface="Wingdings" panose="05000000000000000000" pitchFamily="2" charset="2"/>
              <a:buChar char="v"/>
            </a:pPr>
            <a:r>
              <a:rPr lang="es-MX" sz="18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Cabin"/>
              </a:rPr>
              <a:t>  </a:t>
            </a:r>
            <a:endParaRPr lang="es-MX" sz="1800" dirty="0">
              <a:solidFill>
                <a:schemeClr val="bg1"/>
              </a:solidFill>
              <a:latin typeface="Arial" panose="020B0604020202020204" pitchFamily="34" charset="0"/>
              <a:ea typeface="Cabin"/>
              <a:cs typeface="Arial" panose="020B0604020202020204" pitchFamily="34" charset="0"/>
              <a:sym typeface="Cabin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59946" y="526852"/>
            <a:ext cx="669686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100" b="1" dirty="0">
                <a:solidFill>
                  <a:schemeClr val="accent1">
                    <a:lumMod val="75000"/>
                  </a:schemeClr>
                </a:solidFill>
              </a:rPr>
              <a:t>Hoy trabajaremos…</a:t>
            </a:r>
          </a:p>
          <a:p>
            <a:endParaRPr lang="es-ES" sz="21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Estructura de un correo electrónico.</a:t>
            </a:r>
          </a:p>
          <a:p>
            <a:endParaRPr lang="es-ES" sz="18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  Análisis de una situación comunicativa naval.</a:t>
            </a:r>
          </a:p>
          <a:p>
            <a:endParaRPr lang="es-ES" sz="18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chemeClr val="accent1">
                    <a:lumMod val="75000"/>
                  </a:schemeClr>
                </a:solidFill>
              </a:rPr>
              <a:t>  Estructura argumentativa.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050" dirty="0"/>
          </a:p>
          <a:p>
            <a:pPr marL="257175" indent="-257175">
              <a:buFont typeface="+mj-lt"/>
              <a:buAutoNum type="arabicPeriod"/>
            </a:pPr>
            <a:endParaRPr lang="es-ES" sz="1050" dirty="0"/>
          </a:p>
          <a:p>
            <a:pPr marL="257175" indent="-257175"/>
            <a:endParaRPr lang="es-ES" sz="1050" dirty="0"/>
          </a:p>
          <a:p>
            <a:pPr marL="257175" indent="-257175">
              <a:buAutoNum type="arabicPeriod"/>
            </a:pPr>
            <a:endParaRPr lang="es-ES" sz="1050" dirty="0"/>
          </a:p>
        </p:txBody>
      </p:sp>
      <p:sp>
        <p:nvSpPr>
          <p:cNvPr id="3" name="2 Rectángulo"/>
          <p:cNvSpPr/>
          <p:nvPr/>
        </p:nvSpPr>
        <p:spPr>
          <a:xfrm>
            <a:off x="583809" y="309489"/>
            <a:ext cx="7948245" cy="4579034"/>
          </a:xfrm>
          <a:prstGeom prst="rect">
            <a:avLst/>
          </a:prstGeom>
          <a:noFill/>
          <a:ln w="63500">
            <a:solidFill>
              <a:schemeClr val="accent2"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050"/>
          </a:p>
        </p:txBody>
      </p:sp>
    </p:spTree>
    <p:extLst>
      <p:ext uri="{BB962C8B-B14F-4D97-AF65-F5344CB8AC3E}">
        <p14:creationId xmlns:p14="http://schemas.microsoft.com/office/powerpoint/2010/main" val="2450115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7602" y="572429"/>
            <a:ext cx="6154252" cy="414240"/>
          </a:xfrm>
        </p:spPr>
        <p:txBody>
          <a:bodyPr>
            <a:noAutofit/>
          </a:bodyPr>
          <a:lstStyle/>
          <a:p>
            <a:r>
              <a:rPr lang="es-CL" sz="2400" dirty="0"/>
              <a:t>Momento 1: Analicemos los siguientes ejemplos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A9A470A-0741-AA20-2242-E63C14FCA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1235311"/>
            <a:ext cx="6794810" cy="148248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5ACFAD1-9493-546E-E289-08FAC3CC7F10}"/>
              </a:ext>
            </a:extLst>
          </p:cNvPr>
          <p:cNvSpPr/>
          <p:nvPr/>
        </p:nvSpPr>
        <p:spPr>
          <a:xfrm>
            <a:off x="423746" y="1279703"/>
            <a:ext cx="1122556" cy="31223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Ejemplo 1 </a:t>
            </a:r>
            <a:endParaRPr lang="es-CL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FDCECAB-0B02-B546-8888-534D71C02C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86" t="7395" r="2068"/>
          <a:stretch/>
        </p:blipFill>
        <p:spPr>
          <a:xfrm>
            <a:off x="304799" y="3166946"/>
            <a:ext cx="6607709" cy="1903141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966D67F-DAC0-32F9-1CC6-BFCFF0518460}"/>
              </a:ext>
            </a:extLst>
          </p:cNvPr>
          <p:cNvSpPr/>
          <p:nvPr/>
        </p:nvSpPr>
        <p:spPr>
          <a:xfrm>
            <a:off x="423746" y="2701375"/>
            <a:ext cx="1122556" cy="31223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Ejemplo 2 </a:t>
            </a:r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CB9059E-5CB6-D49D-1409-6BB5374A3392}"/>
              </a:ext>
            </a:extLst>
          </p:cNvPr>
          <p:cNvSpPr/>
          <p:nvPr/>
        </p:nvSpPr>
        <p:spPr>
          <a:xfrm>
            <a:off x="6912509" y="892098"/>
            <a:ext cx="2045638" cy="37319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¿Qué aspectos consideran positivos de estos correos? </a:t>
            </a:r>
          </a:p>
          <a:p>
            <a:endParaRPr lang="es-MX" b="1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¿Cuáles se podrían mejorar? </a:t>
            </a:r>
          </a:p>
          <a:p>
            <a:endParaRPr lang="es-MX" b="1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¿Qué estructura debería tener un correo formal?</a:t>
            </a:r>
          </a:p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94074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E56AA0-599D-6992-496B-733A24E7B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Estructura de un correo electrónico</a:t>
            </a:r>
            <a:endParaRPr lang="es-CL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480A5B-F3A0-4074-689F-43BEFD010D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BFD44D37-807A-BB2C-915E-1CC144ED321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2466205"/>
              </p:ext>
            </p:extLst>
          </p:nvPr>
        </p:nvGraphicFramePr>
        <p:xfrm>
          <a:off x="377227" y="1473647"/>
          <a:ext cx="8181389" cy="354997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4274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86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45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300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Introducción</a:t>
                      </a:r>
                      <a:endParaRPr lang="es-CL" sz="1200" b="1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Vocativo, saludo y objetivo del escrito.</a:t>
                      </a:r>
                      <a:endParaRPr lang="es-CL" sz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62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Desarrollo</a:t>
                      </a:r>
                      <a:endParaRPr lang="es-CL" sz="1200" b="1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Mensaje: Se abordan los argumentos que sustentarán la tesis.</a:t>
                      </a:r>
                      <a:endParaRPr lang="es-CL" sz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5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984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Conclusión</a:t>
                      </a:r>
                      <a:endParaRPr lang="es-CL" sz="1200" b="1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Síntesis de lo expuesto en el desarrollo.</a:t>
                      </a:r>
                      <a:endParaRPr lang="es-CL" sz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</a:rPr>
                        <a:t> </a:t>
                      </a:r>
                      <a:endParaRPr lang="es-CL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67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Despedida.</a:t>
                      </a:r>
                      <a:endParaRPr lang="es-CL" sz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6498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Firma: Datos del emisor.</a:t>
                      </a:r>
                      <a:endParaRPr lang="es-CL" sz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595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8048" y="392574"/>
            <a:ext cx="6267157" cy="782077"/>
          </a:xfrm>
        </p:spPr>
        <p:txBody>
          <a:bodyPr/>
          <a:lstStyle/>
          <a:p>
            <a:r>
              <a:rPr lang="es-CL" sz="2400" dirty="0">
                <a:solidFill>
                  <a:schemeClr val="bg1"/>
                </a:solidFill>
              </a:rPr>
              <a:t>Momento 2: Situación comunicativa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387261" y="1698238"/>
            <a:ext cx="7916679" cy="1747024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usted, como aspirante a Oficial de Mar, el encargado de enviar un correo electrónico a una comisión evaluadora compuesta por dos profesores y dos oficiales, con el propósito de solicitar una beca para una pasantía por tres meses en el extranjero. </a:t>
            </a:r>
          </a:p>
        </p:txBody>
      </p:sp>
    </p:spTree>
    <p:extLst>
      <p:ext uri="{BB962C8B-B14F-4D97-AF65-F5344CB8AC3E}">
        <p14:creationId xmlns:p14="http://schemas.microsoft.com/office/powerpoint/2010/main" val="1728641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5281" y="392575"/>
            <a:ext cx="5727394" cy="766200"/>
          </a:xfrm>
        </p:spPr>
        <p:txBody>
          <a:bodyPr/>
          <a:lstStyle/>
          <a:p>
            <a:r>
              <a:rPr lang="es-ES" sz="2400" dirty="0"/>
              <a:t>Momento 3: Planificación y textualización </a:t>
            </a:r>
            <a:endParaRPr lang="es-ES" sz="2400" b="1" dirty="0"/>
          </a:p>
        </p:txBody>
      </p:sp>
      <p:sp>
        <p:nvSpPr>
          <p:cNvPr id="1026" name="AutoShape 2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" name="9 CuadroTexto"/>
          <p:cNvSpPr txBox="1"/>
          <p:nvPr/>
        </p:nvSpPr>
        <p:spPr>
          <a:xfrm>
            <a:off x="345281" y="1663809"/>
            <a:ext cx="7805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  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788FE31-A749-862C-AE8E-797B3B7B98E0}"/>
              </a:ext>
            </a:extLst>
          </p:cNvPr>
          <p:cNvSpPr/>
          <p:nvPr/>
        </p:nvSpPr>
        <p:spPr>
          <a:xfrm>
            <a:off x="345281" y="1941377"/>
            <a:ext cx="7916678" cy="2162271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Planifique su escritura, planteando la situación comunicativa.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Luego redacte su texto, a partir de lo planificado. Utilice un nombre ficticio.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Recuerde que un correo electrónico es un </a:t>
            </a:r>
            <a:r>
              <a:rPr lang="es-CL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 breve</a:t>
            </a:r>
            <a:r>
              <a:rPr 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sin embargo, debe cumplir el </a:t>
            </a:r>
            <a:r>
              <a:rPr lang="es-CL" sz="16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propósito</a:t>
            </a:r>
            <a:r>
              <a:rPr lang="es-CL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comunicativo.</a:t>
            </a:r>
          </a:p>
        </p:txBody>
      </p:sp>
    </p:spTree>
    <p:extLst>
      <p:ext uri="{BB962C8B-B14F-4D97-AF65-F5344CB8AC3E}">
        <p14:creationId xmlns:p14="http://schemas.microsoft.com/office/powerpoint/2010/main" val="3306556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F29EF12-2C3E-28FD-9805-BD9DD64D0A5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83F5BBF-F2E5-E71E-A239-0F32E8B9CF47}"/>
              </a:ext>
            </a:extLst>
          </p:cNvPr>
          <p:cNvSpPr/>
          <p:nvPr/>
        </p:nvSpPr>
        <p:spPr>
          <a:xfrm>
            <a:off x="249386" y="1918010"/>
            <a:ext cx="8645227" cy="186596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s-MX" dirty="0">
              <a:solidFill>
                <a:schemeClr val="accent1">
                  <a:lumMod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MX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Según Puerta &amp; Sánchez (2010) “el correo electrónico, en el campo educativo virtual, es una herramienta de</a:t>
            </a: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 comunicación asincrónica</a:t>
            </a: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personal</a:t>
            </a: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, basada en la </a:t>
            </a: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transmisión de texto </a:t>
            </a: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que permite adjuntar al mensaje archivos en cualquier formato digital (audio, vídeo, animación, imagen), que </a:t>
            </a:r>
            <a:r>
              <a:rPr lang="es-MX" b="1" dirty="0">
                <a:solidFill>
                  <a:schemeClr val="accent1">
                    <a:lumMod val="50000"/>
                  </a:schemeClr>
                </a:solidFill>
              </a:rPr>
              <a:t>favorece</a:t>
            </a:r>
            <a:r>
              <a:rPr lang="es-MX" dirty="0">
                <a:solidFill>
                  <a:schemeClr val="accent1">
                    <a:lumMod val="50000"/>
                  </a:schemeClr>
                </a:solidFill>
              </a:rPr>
              <a:t> las </a:t>
            </a:r>
            <a:r>
              <a:rPr lang="es-MX">
                <a:solidFill>
                  <a:schemeClr val="accent1">
                    <a:lumMod val="50000"/>
                  </a:schemeClr>
                </a:solidFill>
              </a:rPr>
              <a:t>actividades académicas”. </a:t>
            </a:r>
            <a:endParaRPr lang="es-MX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MX" sz="12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s-MX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MX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B179CB2-36D4-A0B9-415F-C638E57C4344}"/>
              </a:ext>
            </a:extLst>
          </p:cNvPr>
          <p:cNvSpPr txBox="1"/>
          <p:nvPr/>
        </p:nvSpPr>
        <p:spPr>
          <a:xfrm>
            <a:off x="394010" y="431180"/>
            <a:ext cx="4750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chemeClr val="bg1"/>
                </a:solidFill>
                <a:latin typeface="Roboto Condensed Medium" panose="020F0502020204030204" pitchFamily="2" charset="0"/>
                <a:ea typeface="Roboto Condensed Medium" panose="020F0502020204030204" pitchFamily="2" charset="0"/>
                <a:cs typeface="Roboto Condensed Medium" panose="020F0502020204030204" pitchFamily="2" charset="0"/>
              </a:rPr>
              <a:t>Finalmente…</a:t>
            </a:r>
            <a:endParaRPr lang="es-CL" sz="2400" b="1" dirty="0">
              <a:solidFill>
                <a:schemeClr val="bg1"/>
              </a:solidFill>
              <a:latin typeface="Roboto Condensed Medium" panose="020F0502020204030204" pitchFamily="2" charset="0"/>
              <a:ea typeface="Roboto Condensed Medium" panose="020F0502020204030204" pitchFamily="2" charset="0"/>
              <a:cs typeface="Roboto Condensed Medium" panose="020F05020202040302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646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>
          <a:extLst>
            <a:ext uri="{FF2B5EF4-FFF2-40B4-BE49-F238E27FC236}">
              <a16:creationId xmlns:a16="http://schemas.microsoft.com/office/drawing/2014/main" id="{04AB8996-75A1-D2BC-9F7D-1B9263E40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>
            <a:extLst>
              <a:ext uri="{FF2B5EF4-FFF2-40B4-BE49-F238E27FC236}">
                <a16:creationId xmlns:a16="http://schemas.microsoft.com/office/drawing/2014/main" id="{8EE76448-F469-73CE-48D0-FA3C769278C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200" dirty="0"/>
              <a:t>Redactando un correo electrónico</a:t>
            </a:r>
            <a:br>
              <a:rPr lang="es-MX" sz="3200" dirty="0"/>
            </a:br>
            <a:r>
              <a:rPr lang="es-MX" sz="3200" dirty="0"/>
              <a:t>Clase 2 </a:t>
            </a:r>
            <a:endParaRPr sz="3200" dirty="0"/>
          </a:p>
        </p:txBody>
      </p:sp>
      <p:pic>
        <p:nvPicPr>
          <p:cNvPr id="3" name="3 Imagen">
            <a:extLst>
              <a:ext uri="{FF2B5EF4-FFF2-40B4-BE49-F238E27FC236}">
                <a16:creationId xmlns:a16="http://schemas.microsoft.com/office/drawing/2014/main" id="{F035E841-3DEE-C94A-5C15-609570830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E58F839-FD3A-6E43-A21B-F88ED0EBE4F9}"/>
              </a:ext>
            </a:extLst>
          </p:cNvPr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  <p:extLst>
      <p:ext uri="{BB962C8B-B14F-4D97-AF65-F5344CB8AC3E}">
        <p14:creationId xmlns:p14="http://schemas.microsoft.com/office/powerpoint/2010/main" val="1047180510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F8D4F-23AC-DFB1-4184-EE542B2F9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42F9D46E-F7DF-0266-4A4C-08B13D71A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281" y="392575"/>
            <a:ext cx="5727394" cy="766200"/>
          </a:xfrm>
        </p:spPr>
        <p:txBody>
          <a:bodyPr/>
          <a:lstStyle/>
          <a:p>
            <a:r>
              <a:rPr lang="es-ES" sz="2400" dirty="0"/>
              <a:t>Momento 1: Textualización y revisión </a:t>
            </a:r>
            <a:endParaRPr lang="es-ES" sz="2400" b="1" dirty="0"/>
          </a:p>
        </p:txBody>
      </p:sp>
      <p:sp>
        <p:nvSpPr>
          <p:cNvPr id="1026" name="AutoShape 2" descr="https://marketing4food.com/wp-content/uploads/2020/02/bolsasplastico_papel.jpg">
            <a:extLst>
              <a:ext uri="{FF2B5EF4-FFF2-40B4-BE49-F238E27FC236}">
                <a16:creationId xmlns:a16="http://schemas.microsoft.com/office/drawing/2014/main" id="{5CCE0778-F902-05EB-D68F-8455C0F36F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28" name="AutoShape 4" descr="https://marketing4food.com/wp-content/uploads/2020/02/bolsasplastico_papel.jpg">
            <a:extLst>
              <a:ext uri="{FF2B5EF4-FFF2-40B4-BE49-F238E27FC236}">
                <a16:creationId xmlns:a16="http://schemas.microsoft.com/office/drawing/2014/main" id="{323D4760-C280-2937-0D1E-B7E35392153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30" name="AutoShape 6" descr="https://marketing4food.com/wp-content/uploads/2020/02/bolsasplastico_papel.jpg">
            <a:extLst>
              <a:ext uri="{FF2B5EF4-FFF2-40B4-BE49-F238E27FC236}">
                <a16:creationId xmlns:a16="http://schemas.microsoft.com/office/drawing/2014/main" id="{D0073464-9B93-95BD-860F-A686975A320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s-ES" sz="1050"/>
          </a:p>
        </p:txBody>
      </p:sp>
      <p:sp>
        <p:nvSpPr>
          <p:cNvPr id="10" name="9 CuadroTexto">
            <a:extLst>
              <a:ext uri="{FF2B5EF4-FFF2-40B4-BE49-F238E27FC236}">
                <a16:creationId xmlns:a16="http://schemas.microsoft.com/office/drawing/2014/main" id="{592DB201-71DE-337A-4068-3E3EFB98157D}"/>
              </a:ext>
            </a:extLst>
          </p:cNvPr>
          <p:cNvSpPr txBox="1"/>
          <p:nvPr/>
        </p:nvSpPr>
        <p:spPr>
          <a:xfrm>
            <a:off x="345281" y="1663809"/>
            <a:ext cx="7805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  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7098E4D-EED6-2B57-0A2B-BBE8B91528D1}"/>
              </a:ext>
            </a:extLst>
          </p:cNvPr>
          <p:cNvSpPr/>
          <p:nvPr/>
        </p:nvSpPr>
        <p:spPr>
          <a:xfrm>
            <a:off x="345281" y="1941377"/>
            <a:ext cx="7916678" cy="2162271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Planifique su escritura, planteando la situación comunicativa.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Luego redacte su texto, a partir de lo planificado. Utilice un nombre ficticio.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Recuerde que un correo electrónico es un texto breve, sin embargo, debe cumplir el </a:t>
            </a:r>
            <a:r>
              <a:rPr lang="es-CL" sz="1600" b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propósito</a:t>
            </a: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comunicativo.</a:t>
            </a:r>
          </a:p>
        </p:txBody>
      </p:sp>
    </p:spTree>
    <p:extLst>
      <p:ext uri="{BB962C8B-B14F-4D97-AF65-F5344CB8AC3E}">
        <p14:creationId xmlns:p14="http://schemas.microsoft.com/office/powerpoint/2010/main" val="340938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C61853-DAB6-304A-0AE1-1F84A7FC4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760" y="392575"/>
            <a:ext cx="6244683" cy="766200"/>
          </a:xfrm>
        </p:spPr>
        <p:txBody>
          <a:bodyPr/>
          <a:lstStyle/>
          <a:p>
            <a:r>
              <a:rPr lang="es-MX" sz="2400" dirty="0"/>
              <a:t>Momento 2: Revisión de la comisión evaluadora </a:t>
            </a:r>
            <a:endParaRPr lang="es-CL" sz="2400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989A622-901D-DF82-9FE3-F36D7000508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11</a:t>
            </a:fld>
            <a:endParaRPr lang="es-C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3252B6C-969A-BA79-95A7-0431C6352DCE}"/>
              </a:ext>
            </a:extLst>
          </p:cNvPr>
          <p:cNvSpPr/>
          <p:nvPr/>
        </p:nvSpPr>
        <p:spPr>
          <a:xfrm>
            <a:off x="531135" y="1629143"/>
            <a:ext cx="7802543" cy="2861081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ustedes como comisión evaluadora los encargados de leer los textos recibidos y establecer los diferentes criterios para seleccionar al mejor postulante.</a:t>
            </a:r>
          </a:p>
          <a:p>
            <a:pPr>
              <a:lnSpc>
                <a:spcPct val="150000"/>
              </a:lnSpc>
            </a:pP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Establecer como comisión los criterios para corregir el texto enviado.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Leer detenidamente el texto de cada postulante (en parejas).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s-CL" sz="1600" b="1" dirty="0">
                <a:solidFill>
                  <a:schemeClr val="accent1">
                    <a:lumMod val="75000"/>
                  </a:schemeClr>
                </a:solidFill>
              </a:rPr>
              <a:t>Corregir los correos, a partir de los criterios planteados anteriormente.</a:t>
            </a:r>
          </a:p>
          <a:p>
            <a:pPr>
              <a:lnSpc>
                <a:spcPct val="150000"/>
              </a:lnSpc>
            </a:pPr>
            <a:endParaRPr lang="es-CL" sz="16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290825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450</Words>
  <Application>Microsoft Office PowerPoint</Application>
  <PresentationFormat>Presentación en pantalla (16:9)</PresentationFormat>
  <Paragraphs>72</Paragraphs>
  <Slides>11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Wingdings</vt:lpstr>
      <vt:lpstr>Roboto Condensed Medium</vt:lpstr>
      <vt:lpstr>Roboto Condensed</vt:lpstr>
      <vt:lpstr>Arvo</vt:lpstr>
      <vt:lpstr>Roboto Condensed Light</vt:lpstr>
      <vt:lpstr>Arial</vt:lpstr>
      <vt:lpstr>Salerio template</vt:lpstr>
      <vt:lpstr>Redactando un correo electrónico Clase 1 </vt:lpstr>
      <vt:lpstr>Objetivo</vt:lpstr>
      <vt:lpstr>Presentación de PowerPoint</vt:lpstr>
      <vt:lpstr>Momento 1: Analicemos los siguientes ejemplos</vt:lpstr>
      <vt:lpstr>Estructura de un correo electrónico</vt:lpstr>
      <vt:lpstr>Momento 2: Situación comunicativa</vt:lpstr>
      <vt:lpstr>Momento 3: Planificación y textualización </vt:lpstr>
      <vt:lpstr>Presentación de PowerPoint</vt:lpstr>
      <vt:lpstr>Redactando un correo electrónico Clase 2 </vt:lpstr>
      <vt:lpstr>Momento 1: Textualización y revisión </vt:lpstr>
      <vt:lpstr>Momento 2: Revisión de la comisión evaluadora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Valeska Campos</cp:lastModifiedBy>
  <cp:revision>101</cp:revision>
  <dcterms:modified xsi:type="dcterms:W3CDTF">2024-02-19T12:26:35Z</dcterms:modified>
</cp:coreProperties>
</file>