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embeddedFontLst>
    <p:embeddedFont>
      <p:font typeface="Inter" panose="02000503000000020004" pitchFamily="2" charset="0"/>
      <p:regular r:id="rId14"/>
      <p:bold r:id="rId15"/>
      <p:italic r:id="rId16"/>
      <p:boldItalic r:id="rId17"/>
    </p:embeddedFont>
    <p:embeddedFont>
      <p:font typeface="Inter Light" panose="02000503000000020004" pitchFamily="2" charset="0"/>
      <p:regular r:id="rId18"/>
      <p:bold r:id="rId19"/>
      <p:italic r:id="rId20"/>
      <p:boldItalic r:id="rId21"/>
    </p:embeddedFont>
    <p:embeddedFont>
      <p:font typeface="Inter SemiBold" panose="02000503000000020004" pitchFamily="2" charset="0"/>
      <p:regular r:id="rId22"/>
      <p:bold r:id="rId23"/>
      <p:italic r:id="rId24"/>
      <p:boldItalic r:id="rId25"/>
    </p:embeddedFont>
    <p:embeddedFont>
      <p:font typeface="Poppins" pitchFamily="2" charset="77"/>
      <p:regular r:id="rId26"/>
      <p:bold r:id="rId27"/>
      <p:italic r:id="rId28"/>
      <p:boldItalic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80625FE-D71C-45DA-9D40-15CAF50AD9C8}">
  <a:tblStyle styleId="{680625FE-D71C-45DA-9D40-15CAF50AD9C8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CF4"/>
          </a:solidFill>
        </a:fill>
      </a:tcStyle>
    </a:wholeTbl>
    <a:band1H>
      <a:tcTxStyle/>
      <a:tcStyle>
        <a:tcBdr/>
        <a:fill>
          <a:solidFill>
            <a:srgbClr val="CFD7E7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FD7E7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48"/>
  </p:normalViewPr>
  <p:slideViewPr>
    <p:cSldViewPr snapToGrid="0">
      <p:cViewPr varScale="1">
        <p:scale>
          <a:sx n="117" d="100"/>
          <a:sy n="117" d="100"/>
        </p:scale>
        <p:origin x="360" y="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Google Shape;23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28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2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Google Shape;19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" name="Google Shape;205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png"/><Relationship Id="rId18" Type="http://schemas.openxmlformats.org/officeDocument/2006/relationships/image" Target="../media/image48.png"/><Relationship Id="rId3" Type="http://schemas.openxmlformats.org/officeDocument/2006/relationships/image" Target="../media/image1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17" Type="http://schemas.openxmlformats.org/officeDocument/2006/relationships/image" Target="../media/image47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46.png"/><Relationship Id="rId20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5" Type="http://schemas.openxmlformats.org/officeDocument/2006/relationships/image" Target="../media/image45.png"/><Relationship Id="rId10" Type="http://schemas.openxmlformats.org/officeDocument/2006/relationships/image" Target="../media/image40.png"/><Relationship Id="rId19" Type="http://schemas.openxmlformats.org/officeDocument/2006/relationships/image" Target="../media/image49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Relationship Id="rId14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3" Type="http://schemas.openxmlformats.org/officeDocument/2006/relationships/image" Target="../media/image1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5" Type="http://schemas.openxmlformats.org/officeDocument/2006/relationships/image" Target="../media/image3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3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3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1500" y="571500"/>
            <a:ext cx="11049000" cy="5715000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3"/>
          <p:cNvSpPr txBox="1"/>
          <p:nvPr/>
        </p:nvSpPr>
        <p:spPr>
          <a:xfrm>
            <a:off x="2025491" y="2366069"/>
            <a:ext cx="8141017" cy="72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 i="0" u="none" strike="noStrike" cap="non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SISTEMA DE ELECTIVOS</a:t>
            </a:r>
            <a:endParaRPr/>
          </a:p>
        </p:txBody>
      </p:sp>
      <p:sp>
        <p:nvSpPr>
          <p:cNvPr id="87" name="Google Shape;87;p13"/>
          <p:cNvSpPr/>
          <p:nvPr/>
        </p:nvSpPr>
        <p:spPr>
          <a:xfrm>
            <a:off x="2219325" y="3242369"/>
            <a:ext cx="7753350" cy="38100"/>
          </a:xfrm>
          <a:prstGeom prst="rect">
            <a:avLst/>
          </a:prstGeom>
          <a:solidFill>
            <a:srgbClr val="C5A05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13"/>
          <p:cNvSpPr txBox="1"/>
          <p:nvPr/>
        </p:nvSpPr>
        <p:spPr>
          <a:xfrm>
            <a:off x="3028950" y="3470969"/>
            <a:ext cx="6134100" cy="3732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0" i="0" u="none" strike="noStrike" cap="none">
                <a:solidFill>
                  <a:srgbClr val="C5A059"/>
                </a:solidFill>
                <a:latin typeface="Inter"/>
                <a:ea typeface="Inter"/>
                <a:cs typeface="Inter"/>
                <a:sym typeface="Inter"/>
              </a:rPr>
              <a:t>Escalafón Ejecutivos e Ingenieros Navales</a:t>
            </a:r>
            <a:endParaRPr/>
          </a:p>
        </p:txBody>
      </p:sp>
      <p:sp>
        <p:nvSpPr>
          <p:cNvPr id="89" name="Google Shape;89;p13"/>
          <p:cNvSpPr txBox="1"/>
          <p:nvPr/>
        </p:nvSpPr>
        <p:spPr>
          <a:xfrm>
            <a:off x="4205287" y="4225230"/>
            <a:ext cx="3781425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 dirty="0">
                <a:solidFill>
                  <a:schemeClr val="bg1"/>
                </a:solidFill>
                <a:latin typeface="Inter Light"/>
                <a:ea typeface="Inter Light"/>
                <a:cs typeface="Inter Light"/>
                <a:sym typeface="Inter Light"/>
              </a:rPr>
              <a:t>DISEÑO DE TRAYECTORIAS ACADÉMICAS</a:t>
            </a:r>
            <a:endParaRPr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Google Shape;240;p22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22"/>
          <p:cNvSpPr/>
          <p:nvPr/>
        </p:nvSpPr>
        <p:spPr>
          <a:xfrm>
            <a:off x="571500" y="1381125"/>
            <a:ext cx="11049000" cy="5357132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 cmpd="sng">
            <a:solidFill>
              <a:srgbClr val="4A7DBA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42" name="Google Shape;242;p22"/>
          <p:cNvGraphicFramePr/>
          <p:nvPr>
            <p:extLst>
              <p:ext uri="{D42A27DB-BD31-4B8C-83A1-F6EECF244321}">
                <p14:modId xmlns:p14="http://schemas.microsoft.com/office/powerpoint/2010/main" val="1377954607"/>
              </p:ext>
            </p:extLst>
          </p:nvPr>
        </p:nvGraphicFramePr>
        <p:xfrm>
          <a:off x="571500" y="638690"/>
          <a:ext cx="11049000" cy="5918675"/>
        </p:xfrm>
        <a:graphic>
          <a:graphicData uri="http://schemas.openxmlformats.org/drawingml/2006/table">
            <a:tbl>
              <a:tblPr firstRow="1" bandRow="1">
                <a:noFill/>
                <a:tableStyleId>{680625FE-D71C-45DA-9D40-15CAF50AD9C8}</a:tableStyleId>
              </a:tblPr>
              <a:tblGrid>
                <a:gridCol w="2430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62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3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62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455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25" b="1" i="0" u="none" strike="noStrike" cap="none" dirty="0" err="1">
                          <a:solidFill>
                            <a:srgbClr val="FFFFFF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Asignatura</a:t>
                      </a:r>
                      <a:endParaRPr dirty="0"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214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25" b="1" i="0" u="none" strike="noStrike" cap="none">
                          <a:solidFill>
                            <a:srgbClr val="FFFFFF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Contenidos Clave (Esenciales)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214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25" b="1" i="0" u="none" strike="noStrike" cap="none">
                          <a:solidFill>
                            <a:srgbClr val="FFFFFF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Descripción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214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25" b="1" i="0" u="none" strike="noStrike" cap="none" dirty="0" err="1">
                          <a:solidFill>
                            <a:srgbClr val="FFFFFF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Propósito</a:t>
                      </a:r>
                      <a:endParaRPr dirty="0"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21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55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25" b="1" i="0" u="none" strike="noStrike" cap="none">
                          <a:solidFill>
                            <a:srgbClr val="2D3748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Cálculo Numérico y programación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25" b="0" i="0" u="none" strike="noStrike" cap="none">
                          <a:solidFill>
                            <a:srgbClr val="2D3748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Construcción de modelos para analizar el comportamiento de sistemas complejos.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25" b="0" i="0" u="none" strike="noStrike" cap="none">
                          <a:solidFill>
                            <a:srgbClr val="2D3748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Capacidad de modelar y simular problemas avanzados de ingeniería.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55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25" b="1" i="0" u="none" strike="noStrike" cap="none">
                          <a:solidFill>
                            <a:srgbClr val="2D3748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Sistemas dinámicos y control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25" b="0" i="0" u="none" strike="noStrike" cap="none">
                          <a:solidFill>
                            <a:srgbClr val="2D3748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Análisis del comportamiento dinámico de sistemas y principios de control naval.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25" b="0" i="0" u="none" strike="noStrike" cap="none">
                          <a:solidFill>
                            <a:srgbClr val="2D3748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Comprender la evolución temporal y el mando automático de sistemas.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8FA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455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25" b="1" i="0" u="none" strike="noStrike" cap="none">
                          <a:solidFill>
                            <a:srgbClr val="2D3748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Termodinámica y propulsión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25" b="0" i="0" u="none" strike="noStrike" cap="none">
                          <a:solidFill>
                            <a:srgbClr val="2D3748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Análisis de sistemas energéticos y de propulsión, considerando eficiencia y operación.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25" b="0" i="0" u="none" strike="noStrike" cap="none">
                          <a:solidFill>
                            <a:srgbClr val="2D3748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Garantizar la operatividad y rendimiento de la planta propulsora.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455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25" b="1" i="0" u="none" strike="noStrike" cap="none">
                          <a:solidFill>
                            <a:srgbClr val="2D3748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Arquitectura naval y estabilidad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25" b="0" i="0" u="none" strike="noStrike" cap="none">
                          <a:solidFill>
                            <a:srgbClr val="2D3748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Comportamiento del buque en condiciones operativas y factores de seguridad náutica.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25" b="0" i="0" u="none" strike="noStrike" cap="none">
                          <a:solidFill>
                            <a:srgbClr val="2D3748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Evaluar la estabilidad y seguridad del buque en todo escenario.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8FA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455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25" b="1" i="0" u="none" strike="noStrike" cap="none">
                          <a:solidFill>
                            <a:srgbClr val="2D3748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IA y análisis de datos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25" b="0" i="0" u="none" strike="noStrike" cap="none">
                          <a:solidFill>
                            <a:srgbClr val="2D3748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Uso de algoritmos avanzados para procesar información y optimizar decisiones de defensa.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25" b="0" i="0" u="none" strike="noStrike" cap="none">
                          <a:solidFill>
                            <a:srgbClr val="2D3748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Utilizar herramientas disruptivas en entornos operacionales reales.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455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25" b="1" i="0" u="none" strike="noStrike" cap="none" dirty="0" err="1">
                          <a:solidFill>
                            <a:srgbClr val="2D3748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Análisis</a:t>
                      </a:r>
                      <a:r>
                        <a:rPr lang="en-US" sz="1125" b="1" i="0" u="none" strike="noStrike" cap="none" dirty="0">
                          <a:solidFill>
                            <a:srgbClr val="2D3748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 y </a:t>
                      </a:r>
                      <a:r>
                        <a:rPr lang="en-US" sz="1125" b="1" i="0" u="none" strike="noStrike" cap="none" dirty="0" err="1">
                          <a:solidFill>
                            <a:srgbClr val="2D3748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simulación</a:t>
                      </a:r>
                      <a:r>
                        <a:rPr lang="en-US" sz="1125" b="1" i="0" u="none" strike="noStrike" cap="none" dirty="0">
                          <a:solidFill>
                            <a:srgbClr val="2D3748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 de </a:t>
                      </a:r>
                      <a:r>
                        <a:rPr lang="en-US" sz="1125" b="1" i="0" u="none" strike="noStrike" cap="none" dirty="0" err="1">
                          <a:solidFill>
                            <a:srgbClr val="2D3748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operaciones</a:t>
                      </a:r>
                      <a:endParaRPr dirty="0"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25" b="0" i="0" u="none" strike="noStrike" cap="none">
                          <a:solidFill>
                            <a:srgbClr val="2D3748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Toma de decisiones en escenarios complejos mediante modelos de optimización logística y táctica.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25" b="0" i="0" u="none" strike="noStrike" cap="none" dirty="0" err="1">
                          <a:solidFill>
                            <a:srgbClr val="2D3748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Capacidad</a:t>
                      </a:r>
                      <a:r>
                        <a:rPr lang="en-US" sz="1125" b="0" i="0" u="none" strike="noStrike" cap="none" dirty="0">
                          <a:solidFill>
                            <a:srgbClr val="2D3748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 de </a:t>
                      </a:r>
                      <a:r>
                        <a:rPr lang="en-US" sz="1125" b="0" i="0" u="none" strike="noStrike" cap="none" dirty="0" err="1">
                          <a:solidFill>
                            <a:srgbClr val="2D3748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decidir</a:t>
                      </a:r>
                      <a:r>
                        <a:rPr lang="en-US" sz="1125" b="0" i="0" u="none" strike="noStrike" cap="none" dirty="0">
                          <a:solidFill>
                            <a:srgbClr val="2D3748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 con rigor </a:t>
                      </a:r>
                      <a:r>
                        <a:rPr lang="en-US" sz="1125" b="0" i="0" u="none" strike="noStrike" cap="none" dirty="0" err="1">
                          <a:solidFill>
                            <a:srgbClr val="2D3748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matemático</a:t>
                      </a:r>
                      <a:r>
                        <a:rPr lang="en-US" sz="1125" b="0" i="0" u="none" strike="noStrike" cap="none" dirty="0">
                          <a:solidFill>
                            <a:srgbClr val="2D3748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 </a:t>
                      </a:r>
                      <a:r>
                        <a:rPr lang="en-US" sz="1125" b="0" i="0" u="none" strike="noStrike" cap="none" dirty="0" err="1">
                          <a:solidFill>
                            <a:srgbClr val="2D3748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en</a:t>
                      </a:r>
                      <a:r>
                        <a:rPr lang="en-US" sz="1125" b="0" i="0" u="none" strike="noStrike" cap="none" dirty="0">
                          <a:solidFill>
                            <a:srgbClr val="2D3748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 </a:t>
                      </a:r>
                      <a:r>
                        <a:rPr lang="en-US" sz="1125" b="0" i="0" u="none" strike="noStrike" cap="none" dirty="0" err="1">
                          <a:solidFill>
                            <a:srgbClr val="2D3748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contextos</a:t>
                      </a:r>
                      <a:r>
                        <a:rPr lang="en-US" sz="1125" b="0" i="0" u="none" strike="noStrike" cap="none" dirty="0">
                          <a:solidFill>
                            <a:srgbClr val="2D3748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 </a:t>
                      </a:r>
                      <a:r>
                        <a:rPr lang="en-US" sz="1125" b="0" i="0" u="none" strike="noStrike" cap="none" dirty="0" err="1">
                          <a:solidFill>
                            <a:srgbClr val="2D3748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inciertos</a:t>
                      </a:r>
                      <a:r>
                        <a:rPr lang="en-US" sz="1125" b="0" i="0" u="none" strike="noStrike" cap="none" dirty="0">
                          <a:solidFill>
                            <a:srgbClr val="2D3748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.</a:t>
                      </a:r>
                      <a:endParaRPr dirty="0"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8FA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43" name="Google Shape;243;p22"/>
          <p:cNvSpPr/>
          <p:nvPr/>
        </p:nvSpPr>
        <p:spPr>
          <a:xfrm>
            <a:off x="571500" y="2909887"/>
            <a:ext cx="2430660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p22"/>
          <p:cNvSpPr/>
          <p:nvPr/>
        </p:nvSpPr>
        <p:spPr>
          <a:xfrm>
            <a:off x="3002160" y="2909887"/>
            <a:ext cx="2762250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p22"/>
          <p:cNvSpPr/>
          <p:nvPr/>
        </p:nvSpPr>
        <p:spPr>
          <a:xfrm>
            <a:off x="5764410" y="2909887"/>
            <a:ext cx="3093690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" name="Google Shape;246;p22"/>
          <p:cNvSpPr/>
          <p:nvPr/>
        </p:nvSpPr>
        <p:spPr>
          <a:xfrm>
            <a:off x="8858101" y="2909887"/>
            <a:ext cx="2762398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p22"/>
          <p:cNvSpPr/>
          <p:nvPr/>
        </p:nvSpPr>
        <p:spPr>
          <a:xfrm>
            <a:off x="571500" y="3704034"/>
            <a:ext cx="2430660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p22"/>
          <p:cNvSpPr/>
          <p:nvPr/>
        </p:nvSpPr>
        <p:spPr>
          <a:xfrm>
            <a:off x="3002160" y="3704034"/>
            <a:ext cx="2762250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22"/>
          <p:cNvSpPr/>
          <p:nvPr/>
        </p:nvSpPr>
        <p:spPr>
          <a:xfrm>
            <a:off x="5764410" y="3704034"/>
            <a:ext cx="3093690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22"/>
          <p:cNvSpPr/>
          <p:nvPr/>
        </p:nvSpPr>
        <p:spPr>
          <a:xfrm>
            <a:off x="8858101" y="3704034"/>
            <a:ext cx="2762398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" name="Google Shape;251;p22"/>
          <p:cNvSpPr/>
          <p:nvPr/>
        </p:nvSpPr>
        <p:spPr>
          <a:xfrm>
            <a:off x="571500" y="4599384"/>
            <a:ext cx="2430660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2" name="Google Shape;252;p22"/>
          <p:cNvSpPr/>
          <p:nvPr/>
        </p:nvSpPr>
        <p:spPr>
          <a:xfrm>
            <a:off x="3002160" y="4599384"/>
            <a:ext cx="2762250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" name="Google Shape;253;p22"/>
          <p:cNvSpPr/>
          <p:nvPr/>
        </p:nvSpPr>
        <p:spPr>
          <a:xfrm>
            <a:off x="5764410" y="4599384"/>
            <a:ext cx="3093690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" name="Google Shape;254;p22"/>
          <p:cNvSpPr/>
          <p:nvPr/>
        </p:nvSpPr>
        <p:spPr>
          <a:xfrm>
            <a:off x="8858101" y="4599384"/>
            <a:ext cx="2762398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5" name="Google Shape;255;p22"/>
          <p:cNvSpPr/>
          <p:nvPr/>
        </p:nvSpPr>
        <p:spPr>
          <a:xfrm>
            <a:off x="571500" y="5494734"/>
            <a:ext cx="2430660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6" name="Google Shape;256;p22"/>
          <p:cNvSpPr/>
          <p:nvPr/>
        </p:nvSpPr>
        <p:spPr>
          <a:xfrm>
            <a:off x="3002160" y="5494734"/>
            <a:ext cx="2762250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" name="Google Shape;257;p22"/>
          <p:cNvSpPr/>
          <p:nvPr/>
        </p:nvSpPr>
        <p:spPr>
          <a:xfrm>
            <a:off x="5764410" y="5494734"/>
            <a:ext cx="3093690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8" name="Google Shape;258;p22"/>
          <p:cNvSpPr/>
          <p:nvPr/>
        </p:nvSpPr>
        <p:spPr>
          <a:xfrm>
            <a:off x="8858101" y="5494734"/>
            <a:ext cx="2762398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" name="Google Shape;259;p22"/>
          <p:cNvSpPr/>
          <p:nvPr/>
        </p:nvSpPr>
        <p:spPr>
          <a:xfrm>
            <a:off x="571500" y="6390084"/>
            <a:ext cx="2430660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" name="Google Shape;260;p22"/>
          <p:cNvSpPr/>
          <p:nvPr/>
        </p:nvSpPr>
        <p:spPr>
          <a:xfrm>
            <a:off x="3002160" y="6390084"/>
            <a:ext cx="2762250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22"/>
          <p:cNvSpPr/>
          <p:nvPr/>
        </p:nvSpPr>
        <p:spPr>
          <a:xfrm>
            <a:off x="5764410" y="6390084"/>
            <a:ext cx="3093690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Google Shape;262;p22"/>
          <p:cNvSpPr/>
          <p:nvPr/>
        </p:nvSpPr>
        <p:spPr>
          <a:xfrm>
            <a:off x="8858101" y="6390084"/>
            <a:ext cx="2762398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" name="Google Shape;263;p22"/>
          <p:cNvSpPr/>
          <p:nvPr/>
        </p:nvSpPr>
        <p:spPr>
          <a:xfrm>
            <a:off x="571500" y="7285434"/>
            <a:ext cx="2430660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" name="Google Shape;264;p22"/>
          <p:cNvSpPr/>
          <p:nvPr/>
        </p:nvSpPr>
        <p:spPr>
          <a:xfrm>
            <a:off x="3002160" y="7285434"/>
            <a:ext cx="2762250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" name="Google Shape;265;p22"/>
          <p:cNvSpPr/>
          <p:nvPr/>
        </p:nvSpPr>
        <p:spPr>
          <a:xfrm>
            <a:off x="5764410" y="7285434"/>
            <a:ext cx="3093690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Google Shape;266;p22"/>
          <p:cNvSpPr/>
          <p:nvPr/>
        </p:nvSpPr>
        <p:spPr>
          <a:xfrm>
            <a:off x="8858101" y="7285434"/>
            <a:ext cx="2762398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7" name="Google Shape;267;p22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002159" y="1537394"/>
            <a:ext cx="1371600" cy="211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p22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449959" y="1537394"/>
            <a:ext cx="800100" cy="211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22" descr="image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002159" y="1786829"/>
            <a:ext cx="800100" cy="211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" name="Google Shape;270;p22" descr="image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002159" y="2432744"/>
            <a:ext cx="1152525" cy="211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22" descr="image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230884" y="2432744"/>
            <a:ext cx="790575" cy="211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22" descr="image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002159" y="2682179"/>
            <a:ext cx="742950" cy="211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22" descr="image.pn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3002159" y="3226890"/>
            <a:ext cx="1114425" cy="211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" name="Google Shape;274;p22" descr="image.pn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4192784" y="3226890"/>
            <a:ext cx="657225" cy="211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22" descr="image.png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3002159" y="3476326"/>
            <a:ext cx="733425" cy="211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Google Shape;276;p22" descr="image.png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3002159" y="4122240"/>
            <a:ext cx="1181100" cy="211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" name="Google Shape;277;p22" descr="image.png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4259459" y="4122240"/>
            <a:ext cx="1085850" cy="211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p22" descr="image.png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3002159" y="4371676"/>
            <a:ext cx="504825" cy="211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p22" descr="image.png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3002159" y="5017590"/>
            <a:ext cx="1209675" cy="211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Google Shape;280;p22" descr="image.png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4288034" y="5017590"/>
            <a:ext cx="638175" cy="211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p22" descr="image.png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3002159" y="5267026"/>
            <a:ext cx="1171575" cy="211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Google Shape;282;p22" descr="image.png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3002159" y="5912940"/>
            <a:ext cx="933450" cy="211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22" descr="image.png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3002159" y="6162376"/>
            <a:ext cx="809625" cy="211335"/>
          </a:xfrm>
          <a:prstGeom prst="rect">
            <a:avLst/>
          </a:prstGeom>
          <a:noFill/>
          <a:ln>
            <a:noFill/>
          </a:ln>
        </p:spPr>
      </p:pic>
      <p:sp>
        <p:nvSpPr>
          <p:cNvPr id="284" name="Google Shape;284;p22"/>
          <p:cNvSpPr txBox="1"/>
          <p:nvPr/>
        </p:nvSpPr>
        <p:spPr>
          <a:xfrm>
            <a:off x="709612" y="233362"/>
            <a:ext cx="11401425" cy="52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i="0" u="none" strike="noStrike" cap="none" dirty="0">
                <a:solidFill>
                  <a:srgbClr val="002147"/>
                </a:solidFill>
                <a:latin typeface="Poppins"/>
                <a:ea typeface="Poppins"/>
                <a:cs typeface="Poppins"/>
                <a:sym typeface="Poppins"/>
              </a:rPr>
              <a:t>DETALLE DE ASIGNATURAS: IV AÑO (PROFUNDIZACIÓN)</a:t>
            </a:r>
            <a:endParaRPr dirty="0"/>
          </a:p>
        </p:txBody>
      </p:sp>
      <p:sp>
        <p:nvSpPr>
          <p:cNvPr id="285" name="Google Shape;285;p22"/>
          <p:cNvSpPr/>
          <p:nvPr/>
        </p:nvSpPr>
        <p:spPr>
          <a:xfrm>
            <a:off x="571499" y="233362"/>
            <a:ext cx="57150" cy="523875"/>
          </a:xfrm>
          <a:prstGeom prst="rect">
            <a:avLst/>
          </a:prstGeom>
          <a:solidFill>
            <a:srgbClr val="C5A05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" name="Google Shape;290;p23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" name="Google Shape;291;p23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1500" y="1701254"/>
            <a:ext cx="11049000" cy="762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Google Shape;292;p23"/>
          <p:cNvSpPr txBox="1"/>
          <p:nvPr/>
        </p:nvSpPr>
        <p:spPr>
          <a:xfrm>
            <a:off x="295275" y="2653754"/>
            <a:ext cx="1160145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 b="1" i="0" u="none" strike="noStrike" cap="none">
                <a:solidFill>
                  <a:srgbClr val="002147"/>
                </a:solidFill>
                <a:latin typeface="Poppins"/>
                <a:ea typeface="Poppins"/>
                <a:cs typeface="Poppins"/>
                <a:sym typeface="Poppins"/>
              </a:rPr>
              <a:t>¿Preguntas?</a:t>
            </a:r>
            <a:endParaRPr/>
          </a:p>
        </p:txBody>
      </p:sp>
      <p:sp>
        <p:nvSpPr>
          <p:cNvPr id="293" name="Google Shape;293;p23"/>
          <p:cNvSpPr/>
          <p:nvPr/>
        </p:nvSpPr>
        <p:spPr>
          <a:xfrm>
            <a:off x="5619750" y="3796754"/>
            <a:ext cx="952500" cy="38100"/>
          </a:xfrm>
          <a:prstGeom prst="rect">
            <a:avLst/>
          </a:prstGeom>
          <a:solidFill>
            <a:srgbClr val="00214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4" name="Google Shape;294;p23"/>
          <p:cNvSpPr txBox="1"/>
          <p:nvPr/>
        </p:nvSpPr>
        <p:spPr>
          <a:xfrm>
            <a:off x="571500" y="4120604"/>
            <a:ext cx="11049000" cy="3199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rgbClr val="2D3748"/>
                </a:solidFill>
                <a:latin typeface="Inter"/>
                <a:ea typeface="Inter"/>
                <a:cs typeface="Inter"/>
                <a:sym typeface="Inter"/>
              </a:rPr>
              <a:t>Hacia un Oficial Naval Analítico, Tecnológico y Operativo.</a:t>
            </a:r>
            <a:endParaRPr/>
          </a:p>
        </p:txBody>
      </p:sp>
      <p:sp>
        <p:nvSpPr>
          <p:cNvPr id="295" name="Google Shape;295;p23"/>
          <p:cNvSpPr txBox="1"/>
          <p:nvPr/>
        </p:nvSpPr>
        <p:spPr>
          <a:xfrm>
            <a:off x="571500" y="4916834"/>
            <a:ext cx="11049000" cy="2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99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0" i="0" u="none" strike="noStrike" cap="none">
                <a:solidFill>
                  <a:srgbClr val="4A5568"/>
                </a:solidFill>
                <a:latin typeface="Inter Light"/>
                <a:ea typeface="Inter Light"/>
                <a:cs typeface="Inter Light"/>
                <a:sym typeface="Inter Light"/>
              </a:rPr>
              <a:t>Escuela Naval Arturo Prat | 202</a:t>
            </a:r>
            <a:r>
              <a:rPr lang="en-US" sz="1350">
                <a:solidFill>
                  <a:srgbClr val="4A5568"/>
                </a:solidFill>
                <a:latin typeface="Inter Light"/>
                <a:ea typeface="Inter Light"/>
                <a:cs typeface="Inter Light"/>
                <a:sym typeface="Inter Light"/>
              </a:rPr>
              <a:t>6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14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4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10750" y="4476750"/>
            <a:ext cx="28575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4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71500" y="3967162"/>
            <a:ext cx="5334000" cy="1489471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4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286500" y="3967162"/>
            <a:ext cx="5334000" cy="1489471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4"/>
          <p:cNvSpPr txBox="1"/>
          <p:nvPr/>
        </p:nvSpPr>
        <p:spPr>
          <a:xfrm>
            <a:off x="1333500" y="2210841"/>
            <a:ext cx="9525000" cy="12800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002147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"Diseñar un sistema de optativos que permita explorar, profundizar y proyectar el desarrollo profesional en ámbitos de ingeniería, tecnología y operaciones navales."</a:t>
            </a:r>
            <a:endParaRPr/>
          </a:p>
        </p:txBody>
      </p:sp>
      <p:sp>
        <p:nvSpPr>
          <p:cNvPr id="99" name="Google Shape;99;p14"/>
          <p:cNvSpPr txBox="1"/>
          <p:nvPr/>
        </p:nvSpPr>
        <p:spPr>
          <a:xfrm>
            <a:off x="857250" y="4291012"/>
            <a:ext cx="5000625" cy="28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>
                <a:solidFill>
                  <a:srgbClr val="002147"/>
                </a:solidFill>
                <a:latin typeface="Poppins"/>
                <a:ea typeface="Poppins"/>
                <a:cs typeface="Poppins"/>
                <a:sym typeface="Poppins"/>
              </a:rPr>
              <a:t>Enfoque</a:t>
            </a:r>
            <a:endParaRPr/>
          </a:p>
        </p:txBody>
      </p:sp>
      <p:sp>
        <p:nvSpPr>
          <p:cNvPr id="100" name="Google Shape;100;p14"/>
          <p:cNvSpPr txBox="1"/>
          <p:nvPr/>
        </p:nvSpPr>
        <p:spPr>
          <a:xfrm>
            <a:off x="857250" y="4691062"/>
            <a:ext cx="4762500" cy="479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99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0" i="0" u="none" strike="noStrike" cap="none">
                <a:solidFill>
                  <a:srgbClr val="2D3748"/>
                </a:solidFill>
                <a:latin typeface="Inter"/>
                <a:ea typeface="Inter"/>
                <a:cs typeface="Inter"/>
                <a:sym typeface="Inter"/>
              </a:rPr>
              <a:t>Integrar análisis de datos, modelamiento físico y toma de decisiones tácticas.</a:t>
            </a:r>
            <a:endParaRPr/>
          </a:p>
        </p:txBody>
      </p:sp>
      <p:sp>
        <p:nvSpPr>
          <p:cNvPr id="101" name="Google Shape;101;p14"/>
          <p:cNvSpPr txBox="1"/>
          <p:nvPr/>
        </p:nvSpPr>
        <p:spPr>
          <a:xfrm>
            <a:off x="6572250" y="4291012"/>
            <a:ext cx="5000625" cy="28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>
                <a:solidFill>
                  <a:srgbClr val="002147"/>
                </a:solidFill>
                <a:latin typeface="Poppins"/>
                <a:ea typeface="Poppins"/>
                <a:cs typeface="Poppins"/>
                <a:sym typeface="Poppins"/>
              </a:rPr>
              <a:t>Meta</a:t>
            </a:r>
            <a:endParaRPr/>
          </a:p>
        </p:txBody>
      </p:sp>
      <p:sp>
        <p:nvSpPr>
          <p:cNvPr id="102" name="Google Shape;102;p14"/>
          <p:cNvSpPr txBox="1"/>
          <p:nvPr/>
        </p:nvSpPr>
        <p:spPr>
          <a:xfrm>
            <a:off x="6572250" y="4691062"/>
            <a:ext cx="4762500" cy="479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99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0" i="0" u="none" strike="noStrike" cap="none">
                <a:solidFill>
                  <a:srgbClr val="2D3748"/>
                </a:solidFill>
                <a:latin typeface="Inter"/>
                <a:ea typeface="Inter"/>
                <a:cs typeface="Inter"/>
                <a:sym typeface="Inter"/>
              </a:rPr>
              <a:t>Fortalecer la formación del cadete mediante trayectorias diferenciadas y flexibles.</a:t>
            </a:r>
            <a:endParaRPr/>
          </a:p>
        </p:txBody>
      </p:sp>
      <p:pic>
        <p:nvPicPr>
          <p:cNvPr id="103" name="Google Shape;103;p14" descr="image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57250" y="4338637"/>
            <a:ext cx="190500" cy="190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4" descr="image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572250" y="4338637"/>
            <a:ext cx="190500" cy="190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14"/>
          <p:cNvSpPr txBox="1"/>
          <p:nvPr/>
        </p:nvSpPr>
        <p:spPr>
          <a:xfrm>
            <a:off x="762000" y="571500"/>
            <a:ext cx="11401425" cy="52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i="0" u="none" strike="noStrike" cap="none">
                <a:solidFill>
                  <a:srgbClr val="002147"/>
                </a:solidFill>
                <a:latin typeface="Poppins"/>
                <a:ea typeface="Poppins"/>
                <a:cs typeface="Poppins"/>
                <a:sym typeface="Poppins"/>
              </a:rPr>
              <a:t>PROPÓSITO DE LA PROPUESTA</a:t>
            </a:r>
            <a:endParaRPr/>
          </a:p>
        </p:txBody>
      </p:sp>
      <p:sp>
        <p:nvSpPr>
          <p:cNvPr id="106" name="Google Shape;106;p14"/>
          <p:cNvSpPr/>
          <p:nvPr/>
        </p:nvSpPr>
        <p:spPr>
          <a:xfrm>
            <a:off x="571500" y="571500"/>
            <a:ext cx="57150" cy="523875"/>
          </a:xfrm>
          <a:prstGeom prst="rect">
            <a:avLst/>
          </a:prstGeom>
          <a:solidFill>
            <a:srgbClr val="C5A05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15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15"/>
          <p:cNvSpPr txBox="1"/>
          <p:nvPr/>
        </p:nvSpPr>
        <p:spPr>
          <a:xfrm>
            <a:off x="571500" y="3068240"/>
            <a:ext cx="5334000" cy="479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1450" tIns="0" rIns="0" bIns="0" anchor="t" anchorCtr="0">
            <a:spAutoFit/>
          </a:bodyPr>
          <a:lstStyle/>
          <a:p>
            <a:pPr marL="0" marR="0" lvl="0" indent="0" algn="l" rtl="0">
              <a:lnSpc>
                <a:spcPct val="1399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1" i="0" u="none" strike="noStrike" cap="none">
                <a:solidFill>
                  <a:srgbClr val="2D3748"/>
                </a:solidFill>
                <a:latin typeface="Inter"/>
                <a:ea typeface="Inter"/>
                <a:cs typeface="Inter"/>
                <a:sym typeface="Inter"/>
              </a:rPr>
              <a:t>Enfoque aplicado:</a:t>
            </a:r>
            <a:r>
              <a:rPr lang="en-US" sz="1350" b="0" i="0" u="none" strike="noStrike" cap="none">
                <a:solidFill>
                  <a:srgbClr val="2D3748"/>
                </a:solidFill>
                <a:latin typeface="Inter"/>
                <a:ea typeface="Inter"/>
                <a:cs typeface="Inter"/>
                <a:sym typeface="Inter"/>
              </a:rPr>
              <a:t> Aprender haciendo (laboratorios/simulación).</a:t>
            </a:r>
            <a:endParaRPr/>
          </a:p>
        </p:txBody>
      </p:sp>
      <p:sp>
        <p:nvSpPr>
          <p:cNvPr id="113" name="Google Shape;113;p15"/>
          <p:cNvSpPr txBox="1"/>
          <p:nvPr/>
        </p:nvSpPr>
        <p:spPr>
          <a:xfrm>
            <a:off x="571500" y="3833812"/>
            <a:ext cx="5334000" cy="2399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1450" tIns="0" rIns="0" bIns="0" anchor="t" anchorCtr="0">
            <a:spAutoFit/>
          </a:bodyPr>
          <a:lstStyle/>
          <a:p>
            <a:pPr marL="0" marR="0" lvl="0" indent="0" algn="l" rtl="0">
              <a:lnSpc>
                <a:spcPct val="1399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1" i="0" u="none" strike="noStrike" cap="none">
                <a:solidFill>
                  <a:srgbClr val="2D3748"/>
                </a:solidFill>
                <a:latin typeface="Inter"/>
                <a:ea typeface="Inter"/>
                <a:cs typeface="Inter"/>
                <a:sym typeface="Inter"/>
              </a:rPr>
              <a:t>Coherencia vertical:</a:t>
            </a:r>
            <a:r>
              <a:rPr lang="en-US" sz="1350" b="0" i="0" u="none" strike="noStrike" cap="none">
                <a:solidFill>
                  <a:srgbClr val="2D3748"/>
                </a:solidFill>
                <a:latin typeface="Inter"/>
                <a:ea typeface="Inter"/>
                <a:cs typeface="Inter"/>
                <a:sym typeface="Inter"/>
              </a:rPr>
              <a:t> Progresión lógica de III a IV año.</a:t>
            </a:r>
            <a:endParaRPr/>
          </a:p>
        </p:txBody>
      </p:sp>
      <p:sp>
        <p:nvSpPr>
          <p:cNvPr id="114" name="Google Shape;114;p15"/>
          <p:cNvSpPr txBox="1"/>
          <p:nvPr/>
        </p:nvSpPr>
        <p:spPr>
          <a:xfrm>
            <a:off x="571500" y="4359473"/>
            <a:ext cx="5334000" cy="2399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1450" tIns="0" rIns="0" bIns="0" anchor="t" anchorCtr="0">
            <a:spAutoFit/>
          </a:bodyPr>
          <a:lstStyle/>
          <a:p>
            <a:pPr marL="0" marR="0" lvl="0" indent="0" algn="l" rtl="0">
              <a:lnSpc>
                <a:spcPct val="1399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1" i="0" u="none" strike="noStrike" cap="none">
                <a:solidFill>
                  <a:srgbClr val="2D3748"/>
                </a:solidFill>
                <a:latin typeface="Inter"/>
                <a:ea typeface="Inter"/>
                <a:cs typeface="Inter"/>
                <a:sym typeface="Inter"/>
              </a:rPr>
              <a:t>Flexibilidad:</a:t>
            </a:r>
            <a:r>
              <a:rPr lang="en-US" sz="1350" b="0" i="0" u="none" strike="noStrike" cap="none">
                <a:solidFill>
                  <a:srgbClr val="2D3748"/>
                </a:solidFill>
                <a:latin typeface="Inter"/>
                <a:ea typeface="Inter"/>
                <a:cs typeface="Inter"/>
                <a:sym typeface="Inter"/>
              </a:rPr>
              <a:t> Adaptación a la proyección del oficial.</a:t>
            </a:r>
            <a:endParaRPr/>
          </a:p>
        </p:txBody>
      </p:sp>
      <p:sp>
        <p:nvSpPr>
          <p:cNvPr id="115" name="Google Shape;115;p15"/>
          <p:cNvSpPr txBox="1"/>
          <p:nvPr/>
        </p:nvSpPr>
        <p:spPr>
          <a:xfrm>
            <a:off x="6286500" y="3068240"/>
            <a:ext cx="5334000" cy="2399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1450" tIns="0" rIns="0" bIns="0" anchor="t" anchorCtr="0">
            <a:spAutoFit/>
          </a:bodyPr>
          <a:lstStyle/>
          <a:p>
            <a:pPr marL="0" marR="0" lvl="0" indent="0" algn="l" rtl="0">
              <a:lnSpc>
                <a:spcPct val="1399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1" i="0" u="none" strike="noStrike" cap="none">
                <a:solidFill>
                  <a:srgbClr val="2D3748"/>
                </a:solidFill>
                <a:latin typeface="Inter"/>
                <a:ea typeface="Inter"/>
                <a:cs typeface="Inter"/>
                <a:sym typeface="Inter"/>
              </a:rPr>
              <a:t>Equilibrio:</a:t>
            </a:r>
            <a:r>
              <a:rPr lang="en-US" sz="1350" b="0" i="0" u="none" strike="noStrike" cap="none">
                <a:solidFill>
                  <a:srgbClr val="2D3748"/>
                </a:solidFill>
                <a:latin typeface="Inter"/>
                <a:ea typeface="Inter"/>
                <a:cs typeface="Inter"/>
                <a:sym typeface="Inter"/>
              </a:rPr>
              <a:t> Ingeniería + Tecnología + Operaciones.</a:t>
            </a:r>
            <a:endParaRPr/>
          </a:p>
        </p:txBody>
      </p:sp>
      <p:sp>
        <p:nvSpPr>
          <p:cNvPr id="116" name="Google Shape;116;p15"/>
          <p:cNvSpPr txBox="1"/>
          <p:nvPr/>
        </p:nvSpPr>
        <p:spPr>
          <a:xfrm>
            <a:off x="6286500" y="3593901"/>
            <a:ext cx="5334000" cy="2399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1450" tIns="0" rIns="0" bIns="0" anchor="t" anchorCtr="0">
            <a:spAutoFit/>
          </a:bodyPr>
          <a:lstStyle/>
          <a:p>
            <a:pPr marL="0" marR="0" lvl="0" indent="0" algn="l" rtl="0">
              <a:lnSpc>
                <a:spcPct val="1399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1" i="0" u="none" strike="noStrike" cap="none">
                <a:solidFill>
                  <a:srgbClr val="2D3748"/>
                </a:solidFill>
                <a:latin typeface="Inter"/>
                <a:ea typeface="Inter"/>
                <a:cs typeface="Inter"/>
                <a:sym typeface="Inter"/>
              </a:rPr>
              <a:t>Pertinencia:</a:t>
            </a:r>
            <a:r>
              <a:rPr lang="en-US" sz="1350" b="0" i="0" u="none" strike="noStrike" cap="none">
                <a:solidFill>
                  <a:srgbClr val="2D3748"/>
                </a:solidFill>
                <a:latin typeface="Inter"/>
                <a:ea typeface="Inter"/>
                <a:cs typeface="Inter"/>
                <a:sym typeface="Inter"/>
              </a:rPr>
              <a:t> Alineado con las necesidades de la Armada.</a:t>
            </a:r>
            <a:endParaRPr/>
          </a:p>
        </p:txBody>
      </p:sp>
      <p:pic>
        <p:nvPicPr>
          <p:cNvPr id="117" name="Google Shape;117;p15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1500" y="3101578"/>
            <a:ext cx="171450" cy="18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15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1500" y="3867150"/>
            <a:ext cx="171450" cy="18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5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1500" y="4392810"/>
            <a:ext cx="171450" cy="18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5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86500" y="3101578"/>
            <a:ext cx="171450" cy="18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5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86500" y="3627239"/>
            <a:ext cx="171450" cy="180975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15"/>
          <p:cNvSpPr txBox="1"/>
          <p:nvPr/>
        </p:nvSpPr>
        <p:spPr>
          <a:xfrm>
            <a:off x="762000" y="571500"/>
            <a:ext cx="11401425" cy="52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i="0" u="none" strike="noStrike" cap="none">
                <a:solidFill>
                  <a:srgbClr val="002147"/>
                </a:solidFill>
                <a:latin typeface="Poppins"/>
                <a:ea typeface="Poppins"/>
                <a:cs typeface="Poppins"/>
                <a:sym typeface="Poppins"/>
              </a:rPr>
              <a:t>PRINCIPIOS DEL DISEÑO</a:t>
            </a:r>
            <a:endParaRPr/>
          </a:p>
        </p:txBody>
      </p:sp>
      <p:sp>
        <p:nvSpPr>
          <p:cNvPr id="123" name="Google Shape;123;p15"/>
          <p:cNvSpPr/>
          <p:nvPr/>
        </p:nvSpPr>
        <p:spPr>
          <a:xfrm>
            <a:off x="571500" y="571500"/>
            <a:ext cx="57150" cy="523875"/>
          </a:xfrm>
          <a:prstGeom prst="rect">
            <a:avLst/>
          </a:prstGeom>
          <a:solidFill>
            <a:srgbClr val="C5A05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128;p16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16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1500" y="2766268"/>
            <a:ext cx="11049000" cy="1464766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16"/>
          <p:cNvSpPr txBox="1"/>
          <p:nvPr/>
        </p:nvSpPr>
        <p:spPr>
          <a:xfrm>
            <a:off x="571500" y="4612034"/>
            <a:ext cx="11049000" cy="479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99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0" i="0" u="none" strike="noStrike" cap="none">
                <a:solidFill>
                  <a:srgbClr val="2D3748"/>
                </a:solidFill>
                <a:latin typeface="Inter"/>
                <a:ea typeface="Inter"/>
                <a:cs typeface="Inter"/>
                <a:sym typeface="Inter"/>
              </a:rPr>
              <a:t>El sistema de electivos actúa como el </a:t>
            </a:r>
            <a:r>
              <a:rPr lang="en-US" sz="1350" b="1" i="0" u="none" strike="noStrike" cap="none">
                <a:solidFill>
                  <a:srgbClr val="2D3748"/>
                </a:solidFill>
                <a:latin typeface="Inter"/>
                <a:ea typeface="Inter"/>
                <a:cs typeface="Inter"/>
                <a:sym typeface="Inter"/>
              </a:rPr>
              <a:t>habilitador de competencias</a:t>
            </a:r>
            <a:r>
              <a:rPr lang="en-US" sz="1350" b="0" i="0" u="none" strike="noStrike" cap="none">
                <a:solidFill>
                  <a:srgbClr val="2D3748"/>
                </a:solidFill>
                <a:latin typeface="Inter"/>
                <a:ea typeface="Inter"/>
                <a:cs typeface="Inter"/>
                <a:sym typeface="Inter"/>
              </a:rPr>
              <a:t>: transforma las competencias genéricas de ESNAVAL (Pensamiento Crítico/Resolución de Problemas) en las competencias técnicas requeridas para el éxito en la formación de ingeniería avanzada.</a:t>
            </a:r>
            <a:endParaRPr/>
          </a:p>
        </p:txBody>
      </p:sp>
      <p:sp>
        <p:nvSpPr>
          <p:cNvPr id="131" name="Google Shape;131;p16"/>
          <p:cNvSpPr txBox="1"/>
          <p:nvPr/>
        </p:nvSpPr>
        <p:spPr>
          <a:xfrm>
            <a:off x="837604" y="3147268"/>
            <a:ext cx="4825603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4" b="1" i="0" u="none" strike="noStrike" cap="none">
                <a:solidFill>
                  <a:srgbClr val="002147"/>
                </a:solidFill>
                <a:latin typeface="Poppins"/>
                <a:ea typeface="Poppins"/>
                <a:cs typeface="Poppins"/>
                <a:sym typeface="Poppins"/>
              </a:rPr>
              <a:t>ESNAVAL</a:t>
            </a:r>
            <a:endParaRPr/>
          </a:p>
        </p:txBody>
      </p:sp>
      <p:sp>
        <p:nvSpPr>
          <p:cNvPr id="132" name="Google Shape;132;p16"/>
          <p:cNvSpPr txBox="1"/>
          <p:nvPr/>
        </p:nvSpPr>
        <p:spPr>
          <a:xfrm>
            <a:off x="952500" y="3423493"/>
            <a:ext cx="4595812" cy="426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9327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i="0" u="none" strike="noStrike" cap="none">
                <a:solidFill>
                  <a:srgbClr val="2D3748"/>
                </a:solidFill>
                <a:latin typeface="Inter"/>
                <a:ea typeface="Inter"/>
                <a:cs typeface="Inter"/>
                <a:sym typeface="Inter"/>
              </a:rPr>
              <a:t>Oficial de Marina</a:t>
            </a:r>
            <a:b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0" i="0" u="none" strike="noStrike" cap="none">
                <a:solidFill>
                  <a:srgbClr val="2D3748"/>
                </a:solidFill>
                <a:latin typeface="Inter"/>
                <a:ea typeface="Inter"/>
                <a:cs typeface="Inter"/>
                <a:sym typeface="Inter"/>
              </a:rPr>
              <a:t> Mando, Liderazgo, Ethos y Operaciones</a:t>
            </a:r>
            <a:endParaRPr/>
          </a:p>
        </p:txBody>
      </p:sp>
      <p:pic>
        <p:nvPicPr>
          <p:cNvPr id="133" name="Google Shape;133;p16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929312" y="3308151"/>
            <a:ext cx="333375" cy="381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16"/>
          <p:cNvSpPr txBox="1"/>
          <p:nvPr/>
        </p:nvSpPr>
        <p:spPr>
          <a:xfrm>
            <a:off x="6528792" y="3147268"/>
            <a:ext cx="4825603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4" b="1" i="0" u="none" strike="noStrike" cap="none">
                <a:solidFill>
                  <a:srgbClr val="002147"/>
                </a:solidFill>
                <a:latin typeface="Poppins"/>
                <a:ea typeface="Poppins"/>
                <a:cs typeface="Poppins"/>
                <a:sym typeface="Poppins"/>
              </a:rPr>
              <a:t>APOLINAV</a:t>
            </a:r>
            <a:endParaRPr/>
          </a:p>
        </p:txBody>
      </p:sp>
      <p:sp>
        <p:nvSpPr>
          <p:cNvPr id="135" name="Google Shape;135;p16"/>
          <p:cNvSpPr txBox="1"/>
          <p:nvPr/>
        </p:nvSpPr>
        <p:spPr>
          <a:xfrm>
            <a:off x="6643687" y="3423493"/>
            <a:ext cx="4595812" cy="426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9327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i="0" u="none" strike="noStrike" cap="none">
                <a:solidFill>
                  <a:srgbClr val="2D3748"/>
                </a:solidFill>
                <a:latin typeface="Inter"/>
                <a:ea typeface="Inter"/>
                <a:cs typeface="Inter"/>
                <a:sym typeface="Inter"/>
              </a:rPr>
              <a:t>Especialista Técnico</a:t>
            </a:r>
            <a:b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0" i="0" u="none" strike="noStrike" cap="none">
                <a:solidFill>
                  <a:srgbClr val="2D3748"/>
                </a:solidFill>
                <a:latin typeface="Inter"/>
                <a:ea typeface="Inter"/>
                <a:cs typeface="Inter"/>
                <a:sym typeface="Inter"/>
              </a:rPr>
              <a:t> Análisis, Modelamiento y Sistemas Complejos</a:t>
            </a:r>
            <a:endParaRPr/>
          </a:p>
        </p:txBody>
      </p:sp>
      <p:sp>
        <p:nvSpPr>
          <p:cNvPr id="136" name="Google Shape;136;p16"/>
          <p:cNvSpPr txBox="1"/>
          <p:nvPr/>
        </p:nvSpPr>
        <p:spPr>
          <a:xfrm>
            <a:off x="762000" y="571500"/>
            <a:ext cx="11401425" cy="52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i="0" u="none" strike="noStrike" cap="none">
                <a:solidFill>
                  <a:srgbClr val="002147"/>
                </a:solidFill>
                <a:latin typeface="Poppins"/>
                <a:ea typeface="Poppins"/>
                <a:cs typeface="Poppins"/>
                <a:sym typeface="Poppins"/>
              </a:rPr>
              <a:t>VÍNCULO: PERFIL DE EGRESO Y PROYECCIÓN</a:t>
            </a:r>
            <a:endParaRPr/>
          </a:p>
        </p:txBody>
      </p:sp>
      <p:sp>
        <p:nvSpPr>
          <p:cNvPr id="137" name="Google Shape;137;p16"/>
          <p:cNvSpPr/>
          <p:nvPr/>
        </p:nvSpPr>
        <p:spPr>
          <a:xfrm>
            <a:off x="571500" y="571500"/>
            <a:ext cx="57150" cy="523875"/>
          </a:xfrm>
          <a:prstGeom prst="rect">
            <a:avLst/>
          </a:prstGeom>
          <a:solidFill>
            <a:srgbClr val="C5A05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Google Shape;142;p17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17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1500" y="2388096"/>
            <a:ext cx="5334000" cy="28914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17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286500" y="2388096"/>
            <a:ext cx="5334000" cy="2891432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17"/>
          <p:cNvSpPr txBox="1"/>
          <p:nvPr/>
        </p:nvSpPr>
        <p:spPr>
          <a:xfrm>
            <a:off x="838200" y="2769096"/>
            <a:ext cx="4800600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i="0" u="none" strike="noStrike" cap="none">
                <a:solidFill>
                  <a:srgbClr val="C5A059"/>
                </a:solidFill>
                <a:latin typeface="Poppins"/>
                <a:ea typeface="Poppins"/>
                <a:cs typeface="Poppins"/>
                <a:sym typeface="Poppins"/>
              </a:rPr>
              <a:t>III AÑO</a:t>
            </a:r>
            <a:endParaRPr/>
          </a:p>
        </p:txBody>
      </p:sp>
      <p:sp>
        <p:nvSpPr>
          <p:cNvPr id="146" name="Google Shape;146;p17"/>
          <p:cNvSpPr txBox="1"/>
          <p:nvPr/>
        </p:nvSpPr>
        <p:spPr>
          <a:xfrm>
            <a:off x="952500" y="3359646"/>
            <a:ext cx="45720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EXPLORACIÓN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47" name="Google Shape;147;p17"/>
          <p:cNvSpPr txBox="1"/>
          <p:nvPr/>
        </p:nvSpPr>
        <p:spPr>
          <a:xfrm>
            <a:off x="952500" y="4190107"/>
            <a:ext cx="4572000" cy="2399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99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0" i="0" u="none" strike="noStrike" cap="none">
                <a:solidFill>
                  <a:srgbClr val="CBD5E1"/>
                </a:solidFill>
                <a:latin typeface="Inter"/>
                <a:ea typeface="Inter"/>
                <a:cs typeface="Inter"/>
                <a:sym typeface="Inter"/>
              </a:rPr>
              <a:t>2 HORAS SEMANALES</a:t>
            </a:r>
            <a:endParaRPr/>
          </a:p>
        </p:txBody>
      </p:sp>
      <p:sp>
        <p:nvSpPr>
          <p:cNvPr id="148" name="Google Shape;148;p17"/>
          <p:cNvSpPr txBox="1"/>
          <p:nvPr/>
        </p:nvSpPr>
        <p:spPr>
          <a:xfrm>
            <a:off x="952500" y="4620517"/>
            <a:ext cx="4572000" cy="2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99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Elige 1 de 3 asignaturas base.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49" name="Google Shape;149;p17"/>
          <p:cNvSpPr txBox="1"/>
          <p:nvPr/>
        </p:nvSpPr>
        <p:spPr>
          <a:xfrm>
            <a:off x="6573202" y="2788146"/>
            <a:ext cx="4760595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i="0" u="none" strike="noStrike" cap="none">
                <a:solidFill>
                  <a:srgbClr val="002147"/>
                </a:solidFill>
                <a:latin typeface="Poppins"/>
                <a:ea typeface="Poppins"/>
                <a:cs typeface="Poppins"/>
                <a:sym typeface="Poppins"/>
              </a:rPr>
              <a:t>IV AÑO</a:t>
            </a:r>
            <a:endParaRPr/>
          </a:p>
        </p:txBody>
      </p:sp>
      <p:sp>
        <p:nvSpPr>
          <p:cNvPr id="150" name="Google Shape;150;p17"/>
          <p:cNvSpPr txBox="1"/>
          <p:nvPr/>
        </p:nvSpPr>
        <p:spPr>
          <a:xfrm>
            <a:off x="6686550" y="3378696"/>
            <a:ext cx="4533900" cy="639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>
                <a:solidFill>
                  <a:srgbClr val="2D3748"/>
                </a:solidFill>
                <a:latin typeface="Inter"/>
                <a:ea typeface="Inter"/>
                <a:cs typeface="Inter"/>
                <a:sym typeface="Inter"/>
              </a:rPr>
              <a:t>PROFUNDIZACIÓN</a:t>
            </a:r>
            <a:endParaRPr/>
          </a:p>
        </p:txBody>
      </p:sp>
      <p:sp>
        <p:nvSpPr>
          <p:cNvPr id="151" name="Google Shape;151;p17"/>
          <p:cNvSpPr txBox="1"/>
          <p:nvPr/>
        </p:nvSpPr>
        <p:spPr>
          <a:xfrm>
            <a:off x="6686550" y="4209157"/>
            <a:ext cx="4533900" cy="2399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99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0" i="0" u="none" strike="noStrike" cap="none">
                <a:solidFill>
                  <a:srgbClr val="4A5568"/>
                </a:solidFill>
                <a:latin typeface="Inter"/>
                <a:ea typeface="Inter"/>
                <a:cs typeface="Inter"/>
                <a:sym typeface="Inter"/>
              </a:rPr>
              <a:t>4 HORAS SEMANALES</a:t>
            </a:r>
            <a:endParaRPr/>
          </a:p>
        </p:txBody>
      </p:sp>
      <p:sp>
        <p:nvSpPr>
          <p:cNvPr id="152" name="Google Shape;152;p17"/>
          <p:cNvSpPr txBox="1"/>
          <p:nvPr/>
        </p:nvSpPr>
        <p:spPr>
          <a:xfrm>
            <a:off x="6686550" y="4639567"/>
            <a:ext cx="4533900" cy="2399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99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0" i="0" u="none" strike="noStrike" cap="none">
                <a:solidFill>
                  <a:srgbClr val="2D3748"/>
                </a:solidFill>
                <a:latin typeface="Inter"/>
                <a:ea typeface="Inter"/>
                <a:cs typeface="Inter"/>
                <a:sym typeface="Inter"/>
              </a:rPr>
              <a:t>Elige 2 asignaturas de especialidad.</a:t>
            </a:r>
            <a:endParaRPr/>
          </a:p>
        </p:txBody>
      </p:sp>
      <p:sp>
        <p:nvSpPr>
          <p:cNvPr id="153" name="Google Shape;153;p17"/>
          <p:cNvSpPr txBox="1"/>
          <p:nvPr/>
        </p:nvSpPr>
        <p:spPr>
          <a:xfrm>
            <a:off x="762000" y="571500"/>
            <a:ext cx="11401425" cy="52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i="0" u="none" strike="noStrike" cap="none">
                <a:solidFill>
                  <a:srgbClr val="002147"/>
                </a:solidFill>
                <a:latin typeface="Poppins"/>
                <a:ea typeface="Poppins"/>
                <a:cs typeface="Poppins"/>
                <a:sym typeface="Poppins"/>
              </a:rPr>
              <a:t>ESTRUCTURA GENERAL</a:t>
            </a:r>
            <a:endParaRPr/>
          </a:p>
        </p:txBody>
      </p:sp>
      <p:sp>
        <p:nvSpPr>
          <p:cNvPr id="154" name="Google Shape;154;p17"/>
          <p:cNvSpPr/>
          <p:nvPr/>
        </p:nvSpPr>
        <p:spPr>
          <a:xfrm>
            <a:off x="571500" y="571500"/>
            <a:ext cx="57150" cy="523875"/>
          </a:xfrm>
          <a:prstGeom prst="rect">
            <a:avLst/>
          </a:prstGeom>
          <a:solidFill>
            <a:srgbClr val="C5A05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oogle Shape;159;p18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18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1500" y="2918519"/>
            <a:ext cx="3558182" cy="18305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18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320182" y="2918519"/>
            <a:ext cx="3591817" cy="18305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18" descr="image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102500" y="2918519"/>
            <a:ext cx="3517850" cy="18305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18" descr="image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57250" y="3242369"/>
            <a:ext cx="304800" cy="30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18"/>
          <p:cNvSpPr txBox="1"/>
          <p:nvPr/>
        </p:nvSpPr>
        <p:spPr>
          <a:xfrm>
            <a:off x="857250" y="3690044"/>
            <a:ext cx="3136016" cy="28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>
                <a:solidFill>
                  <a:srgbClr val="002147"/>
                </a:solidFill>
                <a:latin typeface="Poppins"/>
                <a:ea typeface="Poppins"/>
                <a:cs typeface="Poppins"/>
                <a:sym typeface="Poppins"/>
              </a:rPr>
              <a:t>Ingeniería y Sistemas</a:t>
            </a:r>
            <a:endParaRPr/>
          </a:p>
        </p:txBody>
      </p:sp>
      <p:sp>
        <p:nvSpPr>
          <p:cNvPr id="165" name="Google Shape;165;p18"/>
          <p:cNvSpPr txBox="1"/>
          <p:nvPr/>
        </p:nvSpPr>
        <p:spPr>
          <a:xfrm>
            <a:off x="857250" y="4090094"/>
            <a:ext cx="2986682" cy="3732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D3748"/>
                </a:solidFill>
                <a:latin typeface="Inter"/>
                <a:ea typeface="Inter"/>
                <a:cs typeface="Inter"/>
                <a:sym typeface="Inter"/>
              </a:rPr>
              <a:t>Análisis de sistemas físicos y tecnológicos propios del ámbito naval.</a:t>
            </a:r>
            <a:endParaRPr/>
          </a:p>
        </p:txBody>
      </p:sp>
      <p:pic>
        <p:nvPicPr>
          <p:cNvPr id="166" name="Google Shape;166;p18" descr="image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605932" y="3242369"/>
            <a:ext cx="381000" cy="30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18"/>
          <p:cNvSpPr txBox="1"/>
          <p:nvPr/>
        </p:nvSpPr>
        <p:spPr>
          <a:xfrm>
            <a:off x="4605932" y="3690044"/>
            <a:ext cx="3171333" cy="28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>
                <a:solidFill>
                  <a:srgbClr val="002147"/>
                </a:solidFill>
                <a:latin typeface="Poppins"/>
                <a:ea typeface="Poppins"/>
                <a:cs typeface="Poppins"/>
                <a:sym typeface="Poppins"/>
              </a:rPr>
              <a:t>Tecnología y Datos</a:t>
            </a:r>
            <a:endParaRPr/>
          </a:p>
        </p:txBody>
      </p:sp>
      <p:sp>
        <p:nvSpPr>
          <p:cNvPr id="168" name="Google Shape;168;p18"/>
          <p:cNvSpPr txBox="1"/>
          <p:nvPr/>
        </p:nvSpPr>
        <p:spPr>
          <a:xfrm>
            <a:off x="4605932" y="4090094"/>
            <a:ext cx="3020317" cy="3732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D3748"/>
                </a:solidFill>
                <a:latin typeface="Inter"/>
                <a:ea typeface="Inter"/>
                <a:cs typeface="Inter"/>
                <a:sym typeface="Inter"/>
              </a:rPr>
              <a:t>Programación e inteligencia artificial aplicada al entorno operacional.</a:t>
            </a:r>
            <a:endParaRPr/>
          </a:p>
        </p:txBody>
      </p:sp>
      <p:pic>
        <p:nvPicPr>
          <p:cNvPr id="169" name="Google Shape;169;p18" descr="image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8388250" y="3242369"/>
            <a:ext cx="342900" cy="30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18"/>
          <p:cNvSpPr txBox="1"/>
          <p:nvPr/>
        </p:nvSpPr>
        <p:spPr>
          <a:xfrm>
            <a:off x="8388250" y="3690044"/>
            <a:ext cx="3093667" cy="28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>
                <a:solidFill>
                  <a:srgbClr val="002147"/>
                </a:solidFill>
                <a:latin typeface="Poppins"/>
                <a:ea typeface="Poppins"/>
                <a:cs typeface="Poppins"/>
                <a:sym typeface="Poppins"/>
              </a:rPr>
              <a:t>Operaciones y Navegación</a:t>
            </a:r>
            <a:endParaRPr/>
          </a:p>
        </p:txBody>
      </p:sp>
      <p:sp>
        <p:nvSpPr>
          <p:cNvPr id="171" name="Google Shape;171;p18"/>
          <p:cNvSpPr txBox="1"/>
          <p:nvPr/>
        </p:nvSpPr>
        <p:spPr>
          <a:xfrm>
            <a:off x="8388250" y="4090094"/>
            <a:ext cx="2946350" cy="3732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2D3748"/>
                </a:solidFill>
                <a:latin typeface="Inter"/>
                <a:ea typeface="Inter"/>
                <a:cs typeface="Inter"/>
                <a:sym typeface="Inter"/>
              </a:rPr>
              <a:t>Toma de decisiones tácticas y evaluación de escenarios marítimos.</a:t>
            </a:r>
            <a:endParaRPr/>
          </a:p>
        </p:txBody>
      </p:sp>
      <p:sp>
        <p:nvSpPr>
          <p:cNvPr id="172" name="Google Shape;172;p18"/>
          <p:cNvSpPr txBox="1"/>
          <p:nvPr/>
        </p:nvSpPr>
        <p:spPr>
          <a:xfrm>
            <a:off x="762000" y="571500"/>
            <a:ext cx="11401425" cy="52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i="0" u="none" strike="noStrike" cap="none">
                <a:solidFill>
                  <a:srgbClr val="002147"/>
                </a:solidFill>
                <a:latin typeface="Poppins"/>
                <a:ea typeface="Poppins"/>
                <a:cs typeface="Poppins"/>
                <a:sym typeface="Poppins"/>
              </a:rPr>
              <a:t>EJES FORMATIVOS DEL PROGRAMA</a:t>
            </a:r>
            <a:endParaRPr/>
          </a:p>
        </p:txBody>
      </p:sp>
      <p:sp>
        <p:nvSpPr>
          <p:cNvPr id="173" name="Google Shape;173;p18"/>
          <p:cNvSpPr/>
          <p:nvPr/>
        </p:nvSpPr>
        <p:spPr>
          <a:xfrm>
            <a:off x="571500" y="571500"/>
            <a:ext cx="57150" cy="523875"/>
          </a:xfrm>
          <a:prstGeom prst="rect">
            <a:avLst/>
          </a:prstGeom>
          <a:solidFill>
            <a:srgbClr val="C5A05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Google Shape;178;p19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19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p19"/>
          <p:cNvSpPr txBox="1"/>
          <p:nvPr/>
        </p:nvSpPr>
        <p:spPr>
          <a:xfrm>
            <a:off x="571500" y="1571625"/>
            <a:ext cx="520065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4" b="1" i="0" u="none" strike="noStrike" cap="none">
                <a:solidFill>
                  <a:srgbClr val="002147"/>
                </a:solidFill>
                <a:latin typeface="Poppins"/>
                <a:ea typeface="Poppins"/>
                <a:cs typeface="Poppins"/>
                <a:sym typeface="Poppins"/>
              </a:rPr>
              <a:t>Modelamiento Físico</a:t>
            </a:r>
            <a:endParaRPr/>
          </a:p>
        </p:txBody>
      </p:sp>
      <p:sp>
        <p:nvSpPr>
          <p:cNvPr id="181" name="Google Shape;181;p19"/>
          <p:cNvSpPr txBox="1"/>
          <p:nvPr/>
        </p:nvSpPr>
        <p:spPr>
          <a:xfrm>
            <a:off x="571500" y="1990725"/>
            <a:ext cx="4953000" cy="479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99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0" i="0" u="none" strike="noStrike" cap="none">
                <a:solidFill>
                  <a:srgbClr val="2D3748"/>
                </a:solidFill>
                <a:latin typeface="Inter"/>
                <a:ea typeface="Inter"/>
                <a:cs typeface="Inter"/>
                <a:sym typeface="Inter"/>
              </a:rPr>
              <a:t>Esta línea desarrolla la capacidad de modelar, analizar y anticipar el comportamiento de sistemas complejos.</a:t>
            </a:r>
            <a:endParaRPr/>
          </a:p>
        </p:txBody>
      </p:sp>
      <p:sp>
        <p:nvSpPr>
          <p:cNvPr id="182" name="Google Shape;182;p19"/>
          <p:cNvSpPr txBox="1"/>
          <p:nvPr/>
        </p:nvSpPr>
        <p:spPr>
          <a:xfrm>
            <a:off x="571500" y="2661046"/>
            <a:ext cx="4953000" cy="2399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775" tIns="0" rIns="0" bIns="0" anchor="t" anchorCtr="0">
            <a:spAutoFit/>
          </a:bodyPr>
          <a:lstStyle/>
          <a:p>
            <a:pPr marL="0" marR="0" lvl="0" indent="0" algn="l" rtl="0">
              <a:lnSpc>
                <a:spcPct val="1399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0" i="0" u="none" strike="noStrike" cap="none">
                <a:solidFill>
                  <a:srgbClr val="2D3748"/>
                </a:solidFill>
                <a:latin typeface="Inter"/>
                <a:ea typeface="Inter"/>
                <a:cs typeface="Inter"/>
                <a:sym typeface="Inter"/>
              </a:rPr>
              <a:t>Pensamiento analítico avanzado.</a:t>
            </a:r>
            <a:endParaRPr/>
          </a:p>
        </p:txBody>
      </p:sp>
      <p:sp>
        <p:nvSpPr>
          <p:cNvPr id="183" name="Google Shape;183;p19"/>
          <p:cNvSpPr txBox="1"/>
          <p:nvPr/>
        </p:nvSpPr>
        <p:spPr>
          <a:xfrm>
            <a:off x="571500" y="2900957"/>
            <a:ext cx="4953000" cy="2399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775" tIns="0" rIns="0" bIns="0" anchor="t" anchorCtr="0">
            <a:spAutoFit/>
          </a:bodyPr>
          <a:lstStyle/>
          <a:p>
            <a:pPr marL="0" marR="0" lvl="0" indent="0" algn="l" rtl="0">
              <a:lnSpc>
                <a:spcPct val="1399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0" i="0" u="none" strike="noStrike" cap="none">
                <a:solidFill>
                  <a:srgbClr val="2D3748"/>
                </a:solidFill>
                <a:latin typeface="Inter"/>
                <a:ea typeface="Inter"/>
                <a:cs typeface="Inter"/>
                <a:sym typeface="Inter"/>
              </a:rPr>
              <a:t>Reducción de brechas técnicas.</a:t>
            </a:r>
            <a:endParaRPr/>
          </a:p>
        </p:txBody>
      </p:sp>
      <p:sp>
        <p:nvSpPr>
          <p:cNvPr id="184" name="Google Shape;184;p19"/>
          <p:cNvSpPr txBox="1"/>
          <p:nvPr/>
        </p:nvSpPr>
        <p:spPr>
          <a:xfrm>
            <a:off x="571500" y="3140868"/>
            <a:ext cx="4953000" cy="2399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775" tIns="0" rIns="0" bIns="0" anchor="t" anchorCtr="0">
            <a:spAutoFit/>
          </a:bodyPr>
          <a:lstStyle/>
          <a:p>
            <a:pPr marL="0" marR="0" lvl="0" indent="0" algn="l" rtl="0">
              <a:lnSpc>
                <a:spcPct val="1399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0" i="0" u="none" strike="noStrike" cap="none">
                <a:solidFill>
                  <a:srgbClr val="2D3748"/>
                </a:solidFill>
                <a:latin typeface="Inter"/>
                <a:ea typeface="Inter"/>
                <a:cs typeface="Inter"/>
                <a:sym typeface="Inter"/>
              </a:rPr>
              <a:t>Proyección hacia especialidades.</a:t>
            </a:r>
            <a:endParaRPr/>
          </a:p>
        </p:txBody>
      </p:sp>
      <p:pic>
        <p:nvPicPr>
          <p:cNvPr id="185" name="Google Shape;185;p19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71500" y="2694384"/>
            <a:ext cx="104775" cy="18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19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71500" y="2934295"/>
            <a:ext cx="104775" cy="18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19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71500" y="3174206"/>
            <a:ext cx="104775" cy="180975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19"/>
          <p:cNvSpPr txBox="1"/>
          <p:nvPr/>
        </p:nvSpPr>
        <p:spPr>
          <a:xfrm>
            <a:off x="762000" y="762000"/>
            <a:ext cx="5000625" cy="52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i="0" u="none" strike="noStrike" cap="none">
                <a:solidFill>
                  <a:srgbClr val="002147"/>
                </a:solidFill>
                <a:latin typeface="Poppins"/>
                <a:ea typeface="Poppins"/>
                <a:cs typeface="Poppins"/>
                <a:sym typeface="Poppins"/>
              </a:rPr>
              <a:t>INGENIERÍA Y SISTEMAS</a:t>
            </a:r>
            <a:endParaRPr/>
          </a:p>
        </p:txBody>
      </p:sp>
      <p:sp>
        <p:nvSpPr>
          <p:cNvPr id="189" name="Google Shape;189;p19"/>
          <p:cNvSpPr/>
          <p:nvPr/>
        </p:nvSpPr>
        <p:spPr>
          <a:xfrm>
            <a:off x="571500" y="762000"/>
            <a:ext cx="57150" cy="523875"/>
          </a:xfrm>
          <a:prstGeom prst="rect">
            <a:avLst/>
          </a:prstGeom>
          <a:solidFill>
            <a:srgbClr val="C5A05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Google Shape;194;p20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20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86500" y="1928812"/>
            <a:ext cx="5334000" cy="381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20"/>
          <p:cNvSpPr txBox="1"/>
          <p:nvPr/>
        </p:nvSpPr>
        <p:spPr>
          <a:xfrm>
            <a:off x="571500" y="1928812"/>
            <a:ext cx="56007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4" b="1" i="0" u="none" strike="noStrike" cap="none">
                <a:solidFill>
                  <a:srgbClr val="004C97"/>
                </a:solidFill>
                <a:latin typeface="Poppins"/>
                <a:ea typeface="Poppins"/>
                <a:cs typeface="Poppins"/>
                <a:sym typeface="Poppins"/>
              </a:rPr>
              <a:t>Transformación Digital</a:t>
            </a:r>
            <a:endParaRPr/>
          </a:p>
        </p:txBody>
      </p:sp>
      <p:sp>
        <p:nvSpPr>
          <p:cNvPr id="197" name="Google Shape;197;p20"/>
          <p:cNvSpPr txBox="1"/>
          <p:nvPr/>
        </p:nvSpPr>
        <p:spPr>
          <a:xfrm>
            <a:off x="571500" y="2205037"/>
            <a:ext cx="5334000" cy="479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99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0" i="0" u="none" strike="noStrike" cap="none">
                <a:solidFill>
                  <a:srgbClr val="2D3748"/>
                </a:solidFill>
                <a:latin typeface="Inter"/>
                <a:ea typeface="Inter"/>
                <a:cs typeface="Inter"/>
                <a:sym typeface="Inter"/>
              </a:rPr>
              <a:t>Integración de herramientas digitales y análisis de datos en contextos tácticos de defensa.</a:t>
            </a:r>
            <a:endParaRPr/>
          </a:p>
        </p:txBody>
      </p:sp>
      <p:sp>
        <p:nvSpPr>
          <p:cNvPr id="198" name="Google Shape;198;p20"/>
          <p:cNvSpPr txBox="1"/>
          <p:nvPr/>
        </p:nvSpPr>
        <p:spPr>
          <a:xfrm>
            <a:off x="571500" y="2875359"/>
            <a:ext cx="56007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4" b="1" i="0" u="none" strike="noStrike" cap="none">
                <a:solidFill>
                  <a:srgbClr val="002147"/>
                </a:solidFill>
                <a:latin typeface="Poppins"/>
                <a:ea typeface="Poppins"/>
                <a:cs typeface="Poppins"/>
                <a:sym typeface="Poppins"/>
              </a:rPr>
              <a:t>Eficacia Operativa</a:t>
            </a:r>
            <a:endParaRPr/>
          </a:p>
        </p:txBody>
      </p:sp>
      <p:sp>
        <p:nvSpPr>
          <p:cNvPr id="199" name="Google Shape;199;p20"/>
          <p:cNvSpPr txBox="1"/>
          <p:nvPr/>
        </p:nvSpPr>
        <p:spPr>
          <a:xfrm>
            <a:off x="571500" y="3151584"/>
            <a:ext cx="5334000" cy="479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99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0" i="0" u="none" strike="noStrike" cap="none">
                <a:solidFill>
                  <a:srgbClr val="2D3748"/>
                </a:solidFill>
                <a:latin typeface="Inter"/>
                <a:ea typeface="Inter"/>
                <a:cs typeface="Inter"/>
                <a:sym typeface="Inter"/>
              </a:rPr>
              <a:t>Formación enfocada en la toma de decisiones fundamentadas bajo incertidumbre.</a:t>
            </a:r>
            <a:endParaRPr/>
          </a:p>
        </p:txBody>
      </p:sp>
      <p:pic>
        <p:nvPicPr>
          <p:cNvPr id="200" name="Google Shape;200;p20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324600" y="1966912"/>
            <a:ext cx="5257800" cy="3733800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20"/>
          <p:cNvSpPr txBox="1"/>
          <p:nvPr/>
        </p:nvSpPr>
        <p:spPr>
          <a:xfrm>
            <a:off x="762000" y="571500"/>
            <a:ext cx="11401425" cy="52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i="0" u="none" strike="noStrike" cap="none">
                <a:solidFill>
                  <a:srgbClr val="002147"/>
                </a:solidFill>
                <a:latin typeface="Poppins"/>
                <a:ea typeface="Poppins"/>
                <a:cs typeface="Poppins"/>
                <a:sym typeface="Poppins"/>
              </a:rPr>
              <a:t>TECNOLOGÍA Y OPERACIONES</a:t>
            </a:r>
            <a:endParaRPr/>
          </a:p>
        </p:txBody>
      </p:sp>
      <p:sp>
        <p:nvSpPr>
          <p:cNvPr id="202" name="Google Shape;202;p20"/>
          <p:cNvSpPr/>
          <p:nvPr/>
        </p:nvSpPr>
        <p:spPr>
          <a:xfrm>
            <a:off x="571500" y="571500"/>
            <a:ext cx="57150" cy="523875"/>
          </a:xfrm>
          <a:prstGeom prst="rect">
            <a:avLst/>
          </a:prstGeom>
          <a:solidFill>
            <a:srgbClr val="C5A05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Google Shape;207;p21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21"/>
          <p:cNvSpPr/>
          <p:nvPr/>
        </p:nvSpPr>
        <p:spPr>
          <a:xfrm>
            <a:off x="571500" y="2166937"/>
            <a:ext cx="11049000" cy="3333750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 cmpd="sng">
            <a:solidFill>
              <a:srgbClr val="4A7DBA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09" name="Google Shape;209;p21"/>
          <p:cNvGraphicFramePr/>
          <p:nvPr/>
        </p:nvGraphicFramePr>
        <p:xfrm>
          <a:off x="571500" y="2166937"/>
          <a:ext cx="11049000" cy="3333725"/>
        </p:xfrm>
        <a:graphic>
          <a:graphicData uri="http://schemas.openxmlformats.org/drawingml/2006/table">
            <a:tbl>
              <a:tblPr firstRow="1" bandRow="1">
                <a:noFill/>
                <a:tableStyleId>{680625FE-D71C-45DA-9D40-15CAF50AD9C8}</a:tableStyleId>
              </a:tblPr>
              <a:tblGrid>
                <a:gridCol w="2430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62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3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62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334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25" b="1" i="0" u="none" strike="noStrike" cap="none">
                          <a:solidFill>
                            <a:srgbClr val="FFFFFF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Asignatura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214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25" b="1" i="0" u="none" strike="noStrike" cap="none">
                          <a:solidFill>
                            <a:srgbClr val="FFFFFF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Contenidos Clave (Esenciales)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214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25" b="1" i="0" u="none" strike="noStrike" cap="none">
                          <a:solidFill>
                            <a:srgbClr val="FFFFFF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Descripción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214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25" b="1" i="0" u="none" strike="noStrike" cap="none">
                          <a:solidFill>
                            <a:srgbClr val="FFFFFF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Propósito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21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34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25" b="1" i="0" u="none" strike="noStrike" cap="none">
                          <a:solidFill>
                            <a:srgbClr val="2D3748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Introducción al modelamiento predictivo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25" b="0" i="0" u="none" strike="noStrike" cap="none">
                          <a:solidFill>
                            <a:srgbClr val="2D3748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Uso de datos para describir y predecir fenómenos navales mediante herramientas computacionales.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25" b="0" i="0" u="none" strike="noStrike" cap="none">
                          <a:solidFill>
                            <a:srgbClr val="2D3748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Desarrollar capacidad inicial para analizar datos y apoyar decisiones tácticas.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34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25" b="1" i="0" u="none" strike="noStrike" cap="none">
                          <a:solidFill>
                            <a:srgbClr val="2D3748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Mecánica aplicada y resistencia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25" b="0" i="0" u="none" strike="noStrike" cap="none">
                          <a:solidFill>
                            <a:srgbClr val="2D3748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Principios físicos de estructuras y componentes, interpretando esfuerzos y condiciones de operación.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25" b="0" i="0" u="none" strike="noStrike" cap="none">
                          <a:solidFill>
                            <a:srgbClr val="2D3748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Comprender la integridad mecánica de sistemas y su impacto en seguridad.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8FA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34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25" b="1" i="0" u="none" strike="noStrike" cap="none">
                          <a:solidFill>
                            <a:srgbClr val="2D3748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Meteorología y oceanografía operacional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25" b="0" i="0" u="none" strike="noStrike" cap="none">
                          <a:solidFill>
                            <a:srgbClr val="2D3748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Análisis de variables ambientales que afectan la navegación y toma de decisiones operativas.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25" b="0" i="0" u="none" strike="noStrike" cap="none">
                          <a:solidFill>
                            <a:srgbClr val="2D3748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Evaluar condiciones del entorno y mitigar riesgos en la navegación.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0" name="Google Shape;210;p21"/>
          <p:cNvSpPr/>
          <p:nvPr/>
        </p:nvSpPr>
        <p:spPr>
          <a:xfrm>
            <a:off x="571500" y="3695700"/>
            <a:ext cx="2430660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21"/>
          <p:cNvSpPr/>
          <p:nvPr/>
        </p:nvSpPr>
        <p:spPr>
          <a:xfrm>
            <a:off x="3002160" y="3695700"/>
            <a:ext cx="2762250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21"/>
          <p:cNvSpPr/>
          <p:nvPr/>
        </p:nvSpPr>
        <p:spPr>
          <a:xfrm>
            <a:off x="5764410" y="3695700"/>
            <a:ext cx="3093690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p21"/>
          <p:cNvSpPr/>
          <p:nvPr/>
        </p:nvSpPr>
        <p:spPr>
          <a:xfrm>
            <a:off x="8858101" y="3695700"/>
            <a:ext cx="2762398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21"/>
          <p:cNvSpPr/>
          <p:nvPr/>
        </p:nvSpPr>
        <p:spPr>
          <a:xfrm>
            <a:off x="571500" y="4591050"/>
            <a:ext cx="2430660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" name="Google Shape;215;p21"/>
          <p:cNvSpPr/>
          <p:nvPr/>
        </p:nvSpPr>
        <p:spPr>
          <a:xfrm>
            <a:off x="3002160" y="4591050"/>
            <a:ext cx="2762250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21"/>
          <p:cNvSpPr/>
          <p:nvPr/>
        </p:nvSpPr>
        <p:spPr>
          <a:xfrm>
            <a:off x="5764410" y="4591050"/>
            <a:ext cx="3093690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21"/>
          <p:cNvSpPr/>
          <p:nvPr/>
        </p:nvSpPr>
        <p:spPr>
          <a:xfrm>
            <a:off x="8858101" y="4591050"/>
            <a:ext cx="2762398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21"/>
          <p:cNvSpPr/>
          <p:nvPr/>
        </p:nvSpPr>
        <p:spPr>
          <a:xfrm>
            <a:off x="571500" y="5486400"/>
            <a:ext cx="2430660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Google Shape;219;p21"/>
          <p:cNvSpPr/>
          <p:nvPr/>
        </p:nvSpPr>
        <p:spPr>
          <a:xfrm>
            <a:off x="3002160" y="5486400"/>
            <a:ext cx="2762250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p21"/>
          <p:cNvSpPr/>
          <p:nvPr/>
        </p:nvSpPr>
        <p:spPr>
          <a:xfrm>
            <a:off x="5764410" y="5486400"/>
            <a:ext cx="3093690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p21"/>
          <p:cNvSpPr/>
          <p:nvPr/>
        </p:nvSpPr>
        <p:spPr>
          <a:xfrm>
            <a:off x="8858101" y="5486400"/>
            <a:ext cx="2762398" cy="9525"/>
          </a:xfrm>
          <a:prstGeom prst="rect">
            <a:avLst/>
          </a:prstGeom>
          <a:solidFill>
            <a:srgbClr val="E2E8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2" name="Google Shape;222;p21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187910" y="3075087"/>
            <a:ext cx="800100" cy="211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21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064210" y="3075087"/>
            <a:ext cx="581025" cy="211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21" descr="image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721435" y="3075087"/>
            <a:ext cx="752475" cy="211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21" descr="image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187898" y="3385398"/>
            <a:ext cx="876300" cy="211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21" descr="image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164085" y="3871912"/>
            <a:ext cx="685800" cy="211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21" descr="image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926085" y="3871912"/>
            <a:ext cx="695325" cy="211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21" descr="image.pn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4697610" y="3871912"/>
            <a:ext cx="771525" cy="211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21" descr="image.pn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3164085" y="4231486"/>
            <a:ext cx="485775" cy="211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21" descr="image.png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3164085" y="4788400"/>
            <a:ext cx="590550" cy="211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21" descr="image.png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3830835" y="4788400"/>
            <a:ext cx="523875" cy="211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21" descr="image.png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4430910" y="4788400"/>
            <a:ext cx="800100" cy="211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21" descr="image.png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3164085" y="5137398"/>
            <a:ext cx="685800" cy="211335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p21"/>
          <p:cNvSpPr txBox="1"/>
          <p:nvPr/>
        </p:nvSpPr>
        <p:spPr>
          <a:xfrm>
            <a:off x="762000" y="571500"/>
            <a:ext cx="11401425" cy="52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i="0" u="none" strike="noStrike" cap="none">
                <a:solidFill>
                  <a:srgbClr val="002147"/>
                </a:solidFill>
                <a:latin typeface="Poppins"/>
                <a:ea typeface="Poppins"/>
                <a:cs typeface="Poppins"/>
                <a:sym typeface="Poppins"/>
              </a:rPr>
              <a:t>DETALLE DE ASIGNATURAS: III AÑO (EXPLORACIÓN)</a:t>
            </a:r>
            <a:endParaRPr/>
          </a:p>
        </p:txBody>
      </p:sp>
      <p:sp>
        <p:nvSpPr>
          <p:cNvPr id="235" name="Google Shape;235;p21"/>
          <p:cNvSpPr/>
          <p:nvPr/>
        </p:nvSpPr>
        <p:spPr>
          <a:xfrm>
            <a:off x="571500" y="571500"/>
            <a:ext cx="57150" cy="523875"/>
          </a:xfrm>
          <a:prstGeom prst="rect">
            <a:avLst/>
          </a:prstGeom>
          <a:solidFill>
            <a:srgbClr val="C5A05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627</Words>
  <Application>Microsoft Macintosh PowerPoint</Application>
  <PresentationFormat>Panorámica</PresentationFormat>
  <Paragraphs>88</Paragraphs>
  <Slides>11</Slides>
  <Notes>11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8" baseType="lpstr">
      <vt:lpstr>Arial</vt:lpstr>
      <vt:lpstr>Poppins</vt:lpstr>
      <vt:lpstr>Calibri</vt:lpstr>
      <vt:lpstr>Inter SemiBold</vt:lpstr>
      <vt:lpstr>Inter Light</vt:lpstr>
      <vt:lpstr>Inter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Miguelalvaro Nunez Valencia</cp:lastModifiedBy>
  <cp:revision>1</cp:revision>
  <dcterms:modified xsi:type="dcterms:W3CDTF">2026-04-13T16:45:30Z</dcterms:modified>
</cp:coreProperties>
</file>