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1184" r:id="rId2"/>
    <p:sldId id="1171" r:id="rId3"/>
    <p:sldId id="1185" r:id="rId4"/>
    <p:sldId id="1186" r:id="rId5"/>
    <p:sldId id="1187" r:id="rId6"/>
  </p:sldIdLst>
  <p:sldSz cx="9144000" cy="5143500" type="screen16x9"/>
  <p:notesSz cx="9296400" cy="7010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CC00"/>
    <a:srgbClr val="FF0000"/>
    <a:srgbClr val="F4EE00"/>
    <a:srgbClr val="FFFF66"/>
    <a:srgbClr val="006600"/>
    <a:srgbClr val="66FF66"/>
    <a:srgbClr val="0000FF"/>
    <a:srgbClr val="000099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8157" autoAdjust="0"/>
  </p:normalViewPr>
  <p:slideViewPr>
    <p:cSldViewPr>
      <p:cViewPr>
        <p:scale>
          <a:sx n="110" d="100"/>
          <a:sy n="110" d="100"/>
        </p:scale>
        <p:origin x="-336" y="24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208"/>
        <p:guide pos="29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014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22/09/2025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014" y="6658443"/>
            <a:ext cx="4029282" cy="35076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67118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2988" y="525463"/>
            <a:ext cx="4673600" cy="2628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0482" y="3330419"/>
            <a:ext cx="7437542" cy="3154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59641"/>
            <a:ext cx="4027178" cy="3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7118" y="6659641"/>
            <a:ext cx="4027178" cy="3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1</a:t>
            </a:fld>
            <a:endParaRPr lang="en-US" sz="12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2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UB%20PPAL%20(NO%20CAMBIAR).ppt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CUB%20PPAL%20(NO%20CAMBIAR).pptx" TargetMode="Externa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CUB%20PPAL%20(NO%20CAMBIAR).pptx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2714612" y="71420"/>
            <a:ext cx="337194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INGENIERÍA Y LOGÍSTICA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39" y="51186"/>
            <a:ext cx="8992147" cy="1020366"/>
            <a:chOff x="248345" y="179036"/>
            <a:chExt cx="8664186" cy="124399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88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38"/>
          <p:cNvSpPr>
            <a:spLocks noChangeArrowheads="1"/>
          </p:cNvSpPr>
          <p:nvPr/>
        </p:nvSpPr>
        <p:spPr bwMode="auto">
          <a:xfrm>
            <a:off x="785786" y="2143122"/>
            <a:ext cx="6891933" cy="1123207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s-CL" sz="2000" dirty="0">
              <a:cs typeface="+mn-cs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808707" y="897577"/>
            <a:ext cx="6867524" cy="107826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s-CL" sz="2000" dirty="0">
              <a:latin typeface="Calibri" pitchFamily="34" charset="0"/>
              <a:cs typeface="+mn-cs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714348" y="857751"/>
            <a:ext cx="7023076" cy="1444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eaLnBrk="0" hangingPunct="0">
              <a:defRPr/>
            </a:pPr>
            <a:r>
              <a:rPr lang="es-ES" sz="1050" b="1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PROPULSIÓN</a:t>
            </a:r>
          </a:p>
        </p:txBody>
      </p:sp>
      <p:sp>
        <p:nvSpPr>
          <p:cNvPr id="19" name="Rectangle 113"/>
          <p:cNvSpPr>
            <a:spLocks noChangeArrowheads="1"/>
          </p:cNvSpPr>
          <p:nvPr/>
        </p:nvSpPr>
        <p:spPr bwMode="auto">
          <a:xfrm>
            <a:off x="714378" y="2025396"/>
            <a:ext cx="7023100" cy="14922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eaLnBrk="0" hangingPunct="0">
              <a:defRPr/>
            </a:pPr>
            <a:r>
              <a:rPr lang="es-ES" sz="1050" b="1" dirty="0" smtClean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ENERGÍA</a:t>
            </a:r>
            <a:endParaRPr lang="es-ES" sz="1050" b="1" dirty="0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40" name="Rectangle 102"/>
          <p:cNvSpPr>
            <a:spLocks noChangeArrowheads="1"/>
          </p:cNvSpPr>
          <p:nvPr/>
        </p:nvSpPr>
        <p:spPr bwMode="auto">
          <a:xfrm>
            <a:off x="797970" y="3447053"/>
            <a:ext cx="6889998" cy="1625027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s-CL" dirty="0">
              <a:latin typeface="Calibri" pitchFamily="34" charset="0"/>
              <a:cs typeface="+mn-cs"/>
            </a:endParaRPr>
          </a:p>
        </p:txBody>
      </p:sp>
      <p:sp>
        <p:nvSpPr>
          <p:cNvPr id="41" name="Rectangle 113"/>
          <p:cNvSpPr>
            <a:spLocks noChangeArrowheads="1"/>
          </p:cNvSpPr>
          <p:nvPr/>
        </p:nvSpPr>
        <p:spPr bwMode="auto">
          <a:xfrm>
            <a:off x="714378" y="3297828"/>
            <a:ext cx="7023125" cy="14922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eaLnBrk="0" hangingPunct="0">
              <a:defRPr/>
            </a:pPr>
            <a:r>
              <a:rPr lang="es-ES" sz="1050" b="1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s-ES" sz="1050" b="1" dirty="0" smtClean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PLATAFORMA</a:t>
            </a:r>
            <a:endParaRPr lang="es-ES" sz="1050" b="1" dirty="0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42" name="Rectangle 108"/>
          <p:cNvSpPr>
            <a:spLocks noChangeArrowheads="1"/>
          </p:cNvSpPr>
          <p:nvPr/>
        </p:nvSpPr>
        <p:spPr bwMode="auto">
          <a:xfrm>
            <a:off x="7790792" y="3380393"/>
            <a:ext cx="503999" cy="226800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endParaRPr lang="es-ES" sz="8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3" name="Rectangle 108"/>
          <p:cNvSpPr>
            <a:spLocks noChangeArrowheads="1"/>
          </p:cNvSpPr>
          <p:nvPr/>
        </p:nvSpPr>
        <p:spPr bwMode="auto">
          <a:xfrm>
            <a:off x="7790791" y="3098326"/>
            <a:ext cx="503999" cy="226800"/>
          </a:xfrm>
          <a:prstGeom prst="rect">
            <a:avLst/>
          </a:prstGeom>
          <a:solidFill>
            <a:srgbClr val="00642D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endParaRPr lang="es-ES" sz="8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4" name="Rectangle 106"/>
          <p:cNvSpPr>
            <a:spLocks noChangeArrowheads="1"/>
          </p:cNvSpPr>
          <p:nvPr/>
        </p:nvSpPr>
        <p:spPr bwMode="auto">
          <a:xfrm>
            <a:off x="7790792" y="3652713"/>
            <a:ext cx="504001" cy="226800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endParaRPr lang="es-ES" sz="8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5" name="Rectangle 4275"/>
          <p:cNvSpPr>
            <a:spLocks noChangeArrowheads="1"/>
          </p:cNvSpPr>
          <p:nvPr/>
        </p:nvSpPr>
        <p:spPr bwMode="auto">
          <a:xfrm>
            <a:off x="7790793" y="3924830"/>
            <a:ext cx="504000" cy="226801"/>
          </a:xfrm>
          <a:prstGeom prst="rect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endParaRPr lang="es-ES" sz="8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6" name="Rectangle 106"/>
          <p:cNvSpPr>
            <a:spLocks noChangeArrowheads="1"/>
          </p:cNvSpPr>
          <p:nvPr/>
        </p:nvSpPr>
        <p:spPr bwMode="auto">
          <a:xfrm>
            <a:off x="7790793" y="4196094"/>
            <a:ext cx="504000" cy="226799"/>
          </a:xfrm>
          <a:prstGeom prst="rect">
            <a:avLst/>
          </a:prstGeom>
          <a:solidFill>
            <a:schemeClr val="tx1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endParaRPr lang="es-ES" sz="8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8247389" y="3106904"/>
            <a:ext cx="7626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ES" sz="900" dirty="0" smtClean="0">
                <a:latin typeface="Calibri" pitchFamily="34" charset="0"/>
              </a:rPr>
              <a:t>OPERATIVO</a:t>
            </a:r>
            <a:endParaRPr lang="es-ES" sz="900" dirty="0">
              <a:latin typeface="Calibri" pitchFamily="34" charset="0"/>
            </a:endParaRPr>
          </a:p>
        </p:txBody>
      </p:sp>
      <p:sp>
        <p:nvSpPr>
          <p:cNvPr id="48" name="47 Rectángulo"/>
          <p:cNvSpPr/>
          <p:nvPr/>
        </p:nvSpPr>
        <p:spPr>
          <a:xfrm>
            <a:off x="8247314" y="3374720"/>
            <a:ext cx="7626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ES" sz="900" dirty="0" smtClean="0">
                <a:latin typeface="Calibri" pitchFamily="34" charset="0"/>
              </a:rPr>
              <a:t>LIMITADO</a:t>
            </a:r>
            <a:endParaRPr lang="es-ES" sz="900" dirty="0">
              <a:latin typeface="Calibri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8254972" y="3929585"/>
            <a:ext cx="82641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ES" sz="900" dirty="0" smtClean="0">
                <a:latin typeface="Calibri" pitchFamily="34" charset="0"/>
              </a:rPr>
              <a:t>PRESERVADO</a:t>
            </a:r>
          </a:p>
        </p:txBody>
      </p:sp>
      <p:sp>
        <p:nvSpPr>
          <p:cNvPr id="50" name="Rectangle 109"/>
          <p:cNvSpPr>
            <a:spLocks noChangeArrowheads="1"/>
          </p:cNvSpPr>
          <p:nvPr/>
        </p:nvSpPr>
        <p:spPr bwMode="auto">
          <a:xfrm>
            <a:off x="834259" y="3026867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DG N°4</a:t>
            </a:r>
          </a:p>
        </p:txBody>
      </p:sp>
      <p:sp>
        <p:nvSpPr>
          <p:cNvPr id="54" name="Rectangle 109"/>
          <p:cNvSpPr>
            <a:spLocks noChangeArrowheads="1"/>
          </p:cNvSpPr>
          <p:nvPr/>
        </p:nvSpPr>
        <p:spPr bwMode="auto">
          <a:xfrm>
            <a:off x="834259" y="27696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DG N°3</a:t>
            </a:r>
          </a:p>
        </p:txBody>
      </p:sp>
      <p:sp>
        <p:nvSpPr>
          <p:cNvPr id="55" name="Rectangle 109"/>
          <p:cNvSpPr>
            <a:spLocks noChangeArrowheads="1"/>
          </p:cNvSpPr>
          <p:nvPr/>
        </p:nvSpPr>
        <p:spPr bwMode="auto">
          <a:xfrm>
            <a:off x="834259" y="2493467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DG N°2 </a:t>
            </a:r>
          </a:p>
        </p:txBody>
      </p:sp>
      <p:sp>
        <p:nvSpPr>
          <p:cNvPr id="56" name="Rectangle 109"/>
          <p:cNvSpPr>
            <a:spLocks noChangeArrowheads="1"/>
          </p:cNvSpPr>
          <p:nvPr/>
        </p:nvSpPr>
        <p:spPr bwMode="auto">
          <a:xfrm>
            <a:off x="834259" y="22362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DG N°1 </a:t>
            </a:r>
          </a:p>
        </p:txBody>
      </p:sp>
      <p:sp>
        <p:nvSpPr>
          <p:cNvPr id="57" name="Rectangle 109"/>
          <p:cNvSpPr>
            <a:spLocks noChangeArrowheads="1"/>
          </p:cNvSpPr>
          <p:nvPr/>
        </p:nvSpPr>
        <p:spPr bwMode="auto">
          <a:xfrm>
            <a:off x="2571736" y="2493467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CONV. N°2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58" name="Rectangle 109"/>
          <p:cNvSpPr>
            <a:spLocks noChangeArrowheads="1"/>
          </p:cNvSpPr>
          <p:nvPr/>
        </p:nvSpPr>
        <p:spPr bwMode="auto">
          <a:xfrm>
            <a:off x="2571736" y="22362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CONV. N°1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59" name="Rectangle 109"/>
          <p:cNvSpPr>
            <a:spLocks noChangeArrowheads="1"/>
          </p:cNvSpPr>
          <p:nvPr/>
        </p:nvSpPr>
        <p:spPr bwMode="auto">
          <a:xfrm>
            <a:off x="3467932" y="2780325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W1/W2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60" name="Rectangle 109"/>
          <p:cNvSpPr>
            <a:spLocks noChangeArrowheads="1"/>
          </p:cNvSpPr>
          <p:nvPr/>
        </p:nvSpPr>
        <p:spPr bwMode="auto">
          <a:xfrm>
            <a:off x="3467932" y="2504100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TABLERO POPA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61" name="Rectangle 109"/>
          <p:cNvSpPr>
            <a:spLocks noChangeArrowheads="1"/>
          </p:cNvSpPr>
          <p:nvPr/>
        </p:nvSpPr>
        <p:spPr bwMode="auto">
          <a:xfrm>
            <a:off x="3467932" y="22362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TABLERO PROA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62" name="Rectangle 109"/>
          <p:cNvSpPr>
            <a:spLocks noChangeArrowheads="1"/>
          </p:cNvSpPr>
          <p:nvPr/>
        </p:nvSpPr>
        <p:spPr bwMode="auto">
          <a:xfrm>
            <a:off x="4377572" y="27696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CL" sz="800" dirty="0">
                <a:latin typeface="Calibri" pitchFamily="34" charset="0"/>
              </a:rPr>
              <a:t>MOTOR </a:t>
            </a:r>
            <a:r>
              <a:rPr lang="es-CL" sz="800" dirty="0" smtClean="0">
                <a:latin typeface="Calibri" pitchFamily="34" charset="0"/>
              </a:rPr>
              <a:t>50 HP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63" name="Rectangle 109"/>
          <p:cNvSpPr>
            <a:spLocks noChangeArrowheads="1"/>
          </p:cNvSpPr>
          <p:nvPr/>
        </p:nvSpPr>
        <p:spPr bwMode="auto">
          <a:xfrm>
            <a:off x="4377572" y="2504100"/>
            <a:ext cx="785818" cy="214314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RHIB </a:t>
            </a:r>
            <a:r>
              <a:rPr lang="es-ES" sz="800" dirty="0" smtClean="0">
                <a:latin typeface="Calibri" pitchFamily="34" charset="0"/>
              </a:rPr>
              <a:t>EB (2)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377572" y="22362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RHIB BB</a:t>
            </a:r>
          </a:p>
        </p:txBody>
      </p:sp>
      <p:sp>
        <p:nvSpPr>
          <p:cNvPr id="65" name="Rectangle 109"/>
          <p:cNvSpPr>
            <a:spLocks noChangeArrowheads="1"/>
          </p:cNvSpPr>
          <p:nvPr/>
        </p:nvSpPr>
        <p:spPr bwMode="auto">
          <a:xfrm>
            <a:off x="5286380" y="2257605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BREAKERS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67" name="Rectangle 106"/>
          <p:cNvSpPr>
            <a:spLocks noChangeArrowheads="1"/>
          </p:cNvSpPr>
          <p:nvPr/>
        </p:nvSpPr>
        <p:spPr bwMode="auto">
          <a:xfrm>
            <a:off x="839694" y="3544625"/>
            <a:ext cx="711200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>
                <a:latin typeface="Calibri" pitchFamily="34" charset="0"/>
              </a:rPr>
              <a:t>HPSW N° 1</a:t>
            </a:r>
          </a:p>
        </p:txBody>
      </p:sp>
      <p:sp>
        <p:nvSpPr>
          <p:cNvPr id="69" name="Rectangle 106"/>
          <p:cNvSpPr>
            <a:spLocks noChangeArrowheads="1"/>
          </p:cNvSpPr>
          <p:nvPr/>
        </p:nvSpPr>
        <p:spPr bwMode="auto">
          <a:xfrm>
            <a:off x="839694" y="3830375"/>
            <a:ext cx="711200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>
                <a:latin typeface="Calibri" pitchFamily="34" charset="0"/>
              </a:rPr>
              <a:t>HPSW N° </a:t>
            </a:r>
            <a:r>
              <a:rPr lang="es-ES" sz="800" dirty="0" smtClean="0">
                <a:latin typeface="Calibri" pitchFamily="34" charset="0"/>
              </a:rPr>
              <a:t>2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71" name="Rectangle 106"/>
          <p:cNvSpPr>
            <a:spLocks noChangeArrowheads="1"/>
          </p:cNvSpPr>
          <p:nvPr/>
        </p:nvSpPr>
        <p:spPr bwMode="auto">
          <a:xfrm>
            <a:off x="839694" y="4116125"/>
            <a:ext cx="711200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HPSW N° 3</a:t>
            </a:r>
          </a:p>
        </p:txBody>
      </p:sp>
      <p:sp>
        <p:nvSpPr>
          <p:cNvPr id="72" name="Rectangle 106"/>
          <p:cNvSpPr>
            <a:spLocks noChangeArrowheads="1"/>
          </p:cNvSpPr>
          <p:nvPr/>
        </p:nvSpPr>
        <p:spPr bwMode="auto">
          <a:xfrm>
            <a:off x="839694" y="4401875"/>
            <a:ext cx="711200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BOMBA DE SERVICIO</a:t>
            </a:r>
          </a:p>
        </p:txBody>
      </p:sp>
      <p:sp>
        <p:nvSpPr>
          <p:cNvPr id="73" name="Rectangle 106"/>
          <p:cNvSpPr>
            <a:spLocks noChangeArrowheads="1"/>
          </p:cNvSpPr>
          <p:nvPr/>
        </p:nvSpPr>
        <p:spPr bwMode="auto">
          <a:xfrm>
            <a:off x="849219" y="4697150"/>
            <a:ext cx="711200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RAMAL DE INCENDIO</a:t>
            </a:r>
          </a:p>
        </p:txBody>
      </p:sp>
      <p:sp>
        <p:nvSpPr>
          <p:cNvPr id="74" name="Rectangle 106"/>
          <p:cNvSpPr>
            <a:spLocks noChangeArrowheads="1"/>
          </p:cNvSpPr>
          <p:nvPr/>
        </p:nvSpPr>
        <p:spPr bwMode="auto">
          <a:xfrm>
            <a:off x="1611219" y="3554150"/>
            <a:ext cx="5366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AVCAT</a:t>
            </a:r>
          </a:p>
        </p:txBody>
      </p:sp>
      <p:sp>
        <p:nvSpPr>
          <p:cNvPr id="75" name="Rectangle 106"/>
          <p:cNvSpPr>
            <a:spLocks noChangeArrowheads="1"/>
          </p:cNvSpPr>
          <p:nvPr/>
        </p:nvSpPr>
        <p:spPr bwMode="auto">
          <a:xfrm>
            <a:off x="1611219" y="3839900"/>
            <a:ext cx="5366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DMFO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76" name="Rectangle 106"/>
          <p:cNvSpPr>
            <a:spLocks noChangeArrowheads="1"/>
          </p:cNvSpPr>
          <p:nvPr/>
        </p:nvSpPr>
        <p:spPr bwMode="auto">
          <a:xfrm>
            <a:off x="1611219" y="4125650"/>
            <a:ext cx="536671" cy="236403"/>
          </a:xfrm>
          <a:prstGeom prst="rect">
            <a:avLst/>
          </a:prstGeom>
          <a:solidFill>
            <a:schemeClr val="tx1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 smtClean="0">
                <a:solidFill>
                  <a:schemeClr val="bg1"/>
                </a:solidFill>
                <a:latin typeface="Calibri" pitchFamily="34" charset="0"/>
              </a:rPr>
              <a:t>HIFR (3)</a:t>
            </a:r>
            <a:endParaRPr lang="es-ES" sz="8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7" name="Rectangle 106"/>
          <p:cNvSpPr>
            <a:spLocks noChangeArrowheads="1"/>
          </p:cNvSpPr>
          <p:nvPr/>
        </p:nvSpPr>
        <p:spPr bwMode="auto">
          <a:xfrm>
            <a:off x="1611219" y="4411400"/>
            <a:ext cx="5366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GRÚA BB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78" name="Rectangle 106"/>
          <p:cNvSpPr>
            <a:spLocks noChangeArrowheads="1"/>
          </p:cNvSpPr>
          <p:nvPr/>
        </p:nvSpPr>
        <p:spPr bwMode="auto">
          <a:xfrm>
            <a:off x="1620744" y="4706675"/>
            <a:ext cx="5366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GRUA EB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79" name="Rectangle 106"/>
          <p:cNvSpPr>
            <a:spLocks noChangeArrowheads="1"/>
          </p:cNvSpPr>
          <p:nvPr/>
        </p:nvSpPr>
        <p:spPr bwMode="auto">
          <a:xfrm>
            <a:off x="2211294" y="356367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CABRESTANTE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80" name="Rectangle 106"/>
          <p:cNvSpPr>
            <a:spLocks noChangeArrowheads="1"/>
          </p:cNvSpPr>
          <p:nvPr/>
        </p:nvSpPr>
        <p:spPr bwMode="auto">
          <a:xfrm>
            <a:off x="2211294" y="384942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WINCHE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81" name="Rectangle 106"/>
          <p:cNvSpPr>
            <a:spLocks noChangeArrowheads="1"/>
          </p:cNvSpPr>
          <p:nvPr/>
        </p:nvSpPr>
        <p:spPr bwMode="auto">
          <a:xfrm>
            <a:off x="2887569" y="356367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KWM N°1</a:t>
            </a:r>
          </a:p>
        </p:txBody>
      </p:sp>
      <p:sp>
        <p:nvSpPr>
          <p:cNvPr id="82" name="Rectangle 106"/>
          <p:cNvSpPr>
            <a:spLocks noChangeArrowheads="1"/>
          </p:cNvSpPr>
          <p:nvPr/>
        </p:nvSpPr>
        <p:spPr bwMode="auto">
          <a:xfrm>
            <a:off x="2887569" y="384942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KWM N°2</a:t>
            </a:r>
          </a:p>
        </p:txBody>
      </p:sp>
      <p:sp>
        <p:nvSpPr>
          <p:cNvPr id="84" name="Rectangle 106"/>
          <p:cNvSpPr>
            <a:spLocks noChangeArrowheads="1"/>
          </p:cNvSpPr>
          <p:nvPr/>
        </p:nvSpPr>
        <p:spPr bwMode="auto">
          <a:xfrm>
            <a:off x="2887569" y="4135175"/>
            <a:ext cx="612871" cy="236403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CALDERA </a:t>
            </a:r>
            <a:r>
              <a:rPr lang="es-ES" sz="800" dirty="0" smtClean="0">
                <a:latin typeface="Calibri" pitchFamily="34" charset="0"/>
              </a:rPr>
              <a:t>N°1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94" name="Rectangle 106"/>
          <p:cNvSpPr>
            <a:spLocks noChangeArrowheads="1"/>
          </p:cNvSpPr>
          <p:nvPr/>
        </p:nvSpPr>
        <p:spPr bwMode="auto">
          <a:xfrm>
            <a:off x="2887569" y="442092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CALDERA N°2</a:t>
            </a:r>
          </a:p>
        </p:txBody>
      </p:sp>
      <p:sp>
        <p:nvSpPr>
          <p:cNvPr id="95" name="Rectangle 106"/>
          <p:cNvSpPr>
            <a:spLocks noChangeArrowheads="1"/>
          </p:cNvSpPr>
          <p:nvPr/>
        </p:nvSpPr>
        <p:spPr bwMode="auto">
          <a:xfrm>
            <a:off x="3544794" y="356367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EST. RECARGA PROA</a:t>
            </a:r>
          </a:p>
        </p:txBody>
      </p:sp>
      <p:sp>
        <p:nvSpPr>
          <p:cNvPr id="96" name="Rectangle 106"/>
          <p:cNvSpPr>
            <a:spLocks noChangeArrowheads="1"/>
          </p:cNvSpPr>
          <p:nvPr/>
        </p:nvSpPr>
        <p:spPr bwMode="auto">
          <a:xfrm>
            <a:off x="3544794" y="384942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EST. RECARGA POPA</a:t>
            </a:r>
          </a:p>
        </p:txBody>
      </p:sp>
      <p:sp>
        <p:nvSpPr>
          <p:cNvPr id="97" name="Rectangle 106"/>
          <p:cNvSpPr>
            <a:spLocks noChangeArrowheads="1"/>
          </p:cNvSpPr>
          <p:nvPr/>
        </p:nvSpPr>
        <p:spPr bwMode="auto">
          <a:xfrm>
            <a:off x="3544794" y="413517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COMPRESOR BAUER</a:t>
            </a:r>
          </a:p>
        </p:txBody>
      </p:sp>
      <p:sp>
        <p:nvSpPr>
          <p:cNvPr id="98" name="Rectangle 106"/>
          <p:cNvSpPr>
            <a:spLocks noChangeArrowheads="1"/>
          </p:cNvSpPr>
          <p:nvPr/>
        </p:nvSpPr>
        <p:spPr bwMode="auto">
          <a:xfrm>
            <a:off x="3544794" y="4420925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SERVO BB</a:t>
            </a:r>
          </a:p>
        </p:txBody>
      </p:sp>
      <p:sp>
        <p:nvSpPr>
          <p:cNvPr id="99" name="Rectangle 106"/>
          <p:cNvSpPr>
            <a:spLocks noChangeArrowheads="1"/>
          </p:cNvSpPr>
          <p:nvPr/>
        </p:nvSpPr>
        <p:spPr bwMode="auto">
          <a:xfrm>
            <a:off x="3554319" y="471620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SERVO EB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00" name="Rectangle 106"/>
          <p:cNvSpPr>
            <a:spLocks noChangeArrowheads="1"/>
          </p:cNvSpPr>
          <p:nvPr/>
        </p:nvSpPr>
        <p:spPr bwMode="auto">
          <a:xfrm>
            <a:off x="4202019" y="3573200"/>
            <a:ext cx="612871" cy="236403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 smtClean="0">
                <a:latin typeface="Calibri" pitchFamily="34" charset="0"/>
              </a:rPr>
              <a:t>VENTILACIÓN 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01" name="Rectangle 106"/>
          <p:cNvSpPr>
            <a:spLocks noChangeArrowheads="1"/>
          </p:cNvSpPr>
          <p:nvPr/>
        </p:nvSpPr>
        <p:spPr bwMode="auto">
          <a:xfrm>
            <a:off x="4202019" y="385895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BBA AGUA BEBIDA N°1</a:t>
            </a:r>
          </a:p>
        </p:txBody>
      </p:sp>
      <p:sp>
        <p:nvSpPr>
          <p:cNvPr id="102" name="Rectangle 106"/>
          <p:cNvSpPr>
            <a:spLocks noChangeArrowheads="1"/>
          </p:cNvSpPr>
          <p:nvPr/>
        </p:nvSpPr>
        <p:spPr bwMode="auto">
          <a:xfrm>
            <a:off x="4202019" y="414470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BBA AGUA BEBIDA N°2</a:t>
            </a:r>
          </a:p>
        </p:txBody>
      </p:sp>
      <p:sp>
        <p:nvSpPr>
          <p:cNvPr id="103" name="Rectangle 106"/>
          <p:cNvSpPr>
            <a:spLocks noChangeArrowheads="1"/>
          </p:cNvSpPr>
          <p:nvPr/>
        </p:nvSpPr>
        <p:spPr bwMode="auto">
          <a:xfrm>
            <a:off x="4202019" y="443045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POI N°1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04" name="Rectangle 106"/>
          <p:cNvSpPr>
            <a:spLocks noChangeArrowheads="1"/>
          </p:cNvSpPr>
          <p:nvPr/>
        </p:nvSpPr>
        <p:spPr bwMode="auto">
          <a:xfrm>
            <a:off x="4211544" y="4725725"/>
            <a:ext cx="612871" cy="236403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POI N°2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05" name="Rectangle 106"/>
          <p:cNvSpPr>
            <a:spLocks noChangeArrowheads="1"/>
          </p:cNvSpPr>
          <p:nvPr/>
        </p:nvSpPr>
        <p:spPr bwMode="auto">
          <a:xfrm>
            <a:off x="4868769" y="357320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LPAC</a:t>
            </a:r>
          </a:p>
        </p:txBody>
      </p:sp>
      <p:sp>
        <p:nvSpPr>
          <p:cNvPr id="106" name="Rectangle 106"/>
          <p:cNvSpPr>
            <a:spLocks noChangeArrowheads="1"/>
          </p:cNvSpPr>
          <p:nvPr/>
        </p:nvSpPr>
        <p:spPr bwMode="auto">
          <a:xfrm>
            <a:off x="4868769" y="3858950"/>
            <a:ext cx="612871" cy="236403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HPAC </a:t>
            </a:r>
            <a:r>
              <a:rPr lang="es-ES" sz="800" dirty="0" smtClean="0">
                <a:latin typeface="Calibri" pitchFamily="34" charset="0"/>
              </a:rPr>
              <a:t>N°1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07" name="Rectangle 106"/>
          <p:cNvSpPr>
            <a:spLocks noChangeArrowheads="1"/>
          </p:cNvSpPr>
          <p:nvPr/>
        </p:nvSpPr>
        <p:spPr bwMode="auto">
          <a:xfrm>
            <a:off x="4868769" y="414470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HPAC </a:t>
            </a:r>
            <a:r>
              <a:rPr lang="es-ES" sz="800" dirty="0">
                <a:latin typeface="Calibri" pitchFamily="34" charset="0"/>
              </a:rPr>
              <a:t>N°2</a:t>
            </a:r>
          </a:p>
        </p:txBody>
      </p:sp>
      <p:sp>
        <p:nvSpPr>
          <p:cNvPr id="108" name="Rectangle 106"/>
          <p:cNvSpPr>
            <a:spLocks noChangeArrowheads="1"/>
          </p:cNvSpPr>
          <p:nvPr/>
        </p:nvSpPr>
        <p:spPr bwMode="auto">
          <a:xfrm>
            <a:off x="4868769" y="443045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RF</a:t>
            </a:r>
          </a:p>
        </p:txBody>
      </p:sp>
      <p:sp>
        <p:nvSpPr>
          <p:cNvPr id="109" name="Rectangle 106"/>
          <p:cNvSpPr>
            <a:spLocks noChangeArrowheads="1"/>
          </p:cNvSpPr>
          <p:nvPr/>
        </p:nvSpPr>
        <p:spPr bwMode="auto">
          <a:xfrm>
            <a:off x="5545044" y="3573200"/>
            <a:ext cx="812896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CTO. ACHIQUE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10" name="Rectangle 106"/>
          <p:cNvSpPr>
            <a:spLocks noChangeArrowheads="1"/>
          </p:cNvSpPr>
          <p:nvPr/>
        </p:nvSpPr>
        <p:spPr bwMode="auto">
          <a:xfrm>
            <a:off x="5545044" y="3858950"/>
            <a:ext cx="812896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HALON MQ.</a:t>
            </a:r>
          </a:p>
        </p:txBody>
      </p:sp>
      <p:sp>
        <p:nvSpPr>
          <p:cNvPr id="111" name="Rectangle 106"/>
          <p:cNvSpPr>
            <a:spLocks noChangeArrowheads="1"/>
          </p:cNvSpPr>
          <p:nvPr/>
        </p:nvSpPr>
        <p:spPr bwMode="auto">
          <a:xfrm>
            <a:off x="5545044" y="4144700"/>
            <a:ext cx="812896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FOAM CUB. VUELO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12" name="Rectangle 106"/>
          <p:cNvSpPr>
            <a:spLocks noChangeArrowheads="1"/>
          </p:cNvSpPr>
          <p:nvPr/>
        </p:nvSpPr>
        <p:spPr bwMode="auto">
          <a:xfrm>
            <a:off x="5545044" y="4430450"/>
            <a:ext cx="812896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FOAM MQ.</a:t>
            </a:r>
          </a:p>
        </p:txBody>
      </p:sp>
      <p:sp>
        <p:nvSpPr>
          <p:cNvPr id="113" name="Rectangle 106"/>
          <p:cNvSpPr>
            <a:spLocks noChangeArrowheads="1"/>
          </p:cNvSpPr>
          <p:nvPr/>
        </p:nvSpPr>
        <p:spPr bwMode="auto">
          <a:xfrm>
            <a:off x="6411818" y="3573200"/>
            <a:ext cx="89862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PARTIDA CRA PROA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14" name="Rectangle 106"/>
          <p:cNvSpPr>
            <a:spLocks noChangeArrowheads="1"/>
          </p:cNvSpPr>
          <p:nvPr/>
        </p:nvSpPr>
        <p:spPr bwMode="auto">
          <a:xfrm>
            <a:off x="6411818" y="3858950"/>
            <a:ext cx="89862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PARTIDA CRA POPA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15" name="Rectangle 106"/>
          <p:cNvSpPr>
            <a:spLocks noChangeArrowheads="1"/>
          </p:cNvSpPr>
          <p:nvPr/>
        </p:nvSpPr>
        <p:spPr bwMode="auto">
          <a:xfrm>
            <a:off x="6411818" y="4144700"/>
            <a:ext cx="89862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MANGUERAS</a:t>
            </a:r>
          </a:p>
        </p:txBody>
      </p:sp>
      <p:sp>
        <p:nvSpPr>
          <p:cNvPr id="116" name="Rectangle 106"/>
          <p:cNvSpPr>
            <a:spLocks noChangeArrowheads="1"/>
          </p:cNvSpPr>
          <p:nvPr/>
        </p:nvSpPr>
        <p:spPr bwMode="auto">
          <a:xfrm>
            <a:off x="5554569" y="4725725"/>
            <a:ext cx="812896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SEWAGE</a:t>
            </a:r>
          </a:p>
        </p:txBody>
      </p:sp>
      <p:sp>
        <p:nvSpPr>
          <p:cNvPr id="117" name="116 Rectángulo"/>
          <p:cNvSpPr/>
          <p:nvPr/>
        </p:nvSpPr>
        <p:spPr>
          <a:xfrm>
            <a:off x="8247142" y="3643833"/>
            <a:ext cx="90549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ES" sz="900" dirty="0" smtClean="0">
                <a:latin typeface="Calibri" pitchFamily="34" charset="0"/>
              </a:rPr>
              <a:t>NO OPERATIVO</a:t>
            </a:r>
            <a:endParaRPr lang="es-ES" sz="900" dirty="0">
              <a:latin typeface="Calibri" pitchFamily="34" charset="0"/>
            </a:endParaRPr>
          </a:p>
        </p:txBody>
      </p:sp>
      <p:sp>
        <p:nvSpPr>
          <p:cNvPr id="118" name="117 Rectángulo"/>
          <p:cNvSpPr/>
          <p:nvPr/>
        </p:nvSpPr>
        <p:spPr>
          <a:xfrm>
            <a:off x="8255004" y="4215337"/>
            <a:ext cx="10001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ES" sz="900" dirty="0" smtClean="0">
                <a:latin typeface="Calibri" pitchFamily="34" charset="0"/>
              </a:rPr>
              <a:t>DESMONTADO</a:t>
            </a:r>
            <a:endParaRPr lang="es-ES" sz="900" dirty="0">
              <a:latin typeface="Calibri" pitchFamily="34" charset="0"/>
            </a:endParaRPr>
          </a:p>
        </p:txBody>
      </p:sp>
      <p:sp>
        <p:nvSpPr>
          <p:cNvPr id="119" name="Rectangle 109"/>
          <p:cNvSpPr>
            <a:spLocks noChangeArrowheads="1"/>
          </p:cNvSpPr>
          <p:nvPr/>
        </p:nvSpPr>
        <p:spPr bwMode="auto">
          <a:xfrm>
            <a:off x="6143636" y="2257092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IMCS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0" name="Rectangle 109"/>
          <p:cNvSpPr>
            <a:spLocks noChangeArrowheads="1"/>
          </p:cNvSpPr>
          <p:nvPr/>
        </p:nvSpPr>
        <p:spPr bwMode="auto">
          <a:xfrm>
            <a:off x="5286380" y="2522091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CL" sz="800" dirty="0">
                <a:latin typeface="Calibri" pitchFamily="34" charset="0"/>
              </a:rPr>
              <a:t>EV’s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2" name="Rectangle 109"/>
          <p:cNvSpPr>
            <a:spLocks noChangeArrowheads="1"/>
          </p:cNvSpPr>
          <p:nvPr/>
        </p:nvSpPr>
        <p:spPr bwMode="auto">
          <a:xfrm>
            <a:off x="1714480" y="2243650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DG EMERGENCIA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4" name="Rectangle 106"/>
          <p:cNvSpPr>
            <a:spLocks noChangeArrowheads="1"/>
          </p:cNvSpPr>
          <p:nvPr/>
        </p:nvSpPr>
        <p:spPr bwMode="auto">
          <a:xfrm>
            <a:off x="2214546" y="4143901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SEPARADOR AGUA ACEITE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5" name="Rectangle 106"/>
          <p:cNvSpPr>
            <a:spLocks noChangeArrowheads="1"/>
          </p:cNvSpPr>
          <p:nvPr/>
        </p:nvSpPr>
        <p:spPr bwMode="auto">
          <a:xfrm>
            <a:off x="2214546" y="4429651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CORTINA HANGAR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6" name="Rectangle 109"/>
          <p:cNvSpPr>
            <a:spLocks noChangeArrowheads="1"/>
          </p:cNvSpPr>
          <p:nvPr/>
        </p:nvSpPr>
        <p:spPr bwMode="auto">
          <a:xfrm>
            <a:off x="5297013" y="2786064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CL" sz="800" dirty="0">
                <a:latin typeface="Calibri" pitchFamily="34" charset="0"/>
              </a:rPr>
              <a:t>BAJO VOLTAJE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34" name="Rectangle 191"/>
          <p:cNvSpPr>
            <a:spLocks noChangeArrowheads="1"/>
          </p:cNvSpPr>
          <p:nvPr/>
        </p:nvSpPr>
        <p:spPr bwMode="auto">
          <a:xfrm>
            <a:off x="2178088" y="1695545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>
                <a:latin typeface="Calibri" pitchFamily="34" charset="0"/>
              </a:rPr>
              <a:t>PURIF. FO</a:t>
            </a:r>
          </a:p>
        </p:txBody>
      </p:sp>
      <p:sp>
        <p:nvSpPr>
          <p:cNvPr id="135" name="Rectangle 13"/>
          <p:cNvSpPr>
            <a:spLocks noChangeArrowheads="1"/>
          </p:cNvSpPr>
          <p:nvPr/>
        </p:nvSpPr>
        <p:spPr bwMode="auto">
          <a:xfrm>
            <a:off x="2178089" y="1378348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_tradnl" sz="900" dirty="0" smtClean="0">
                <a:latin typeface="Calibri" pitchFamily="34" charset="0"/>
              </a:rPr>
              <a:t>CAJA </a:t>
            </a:r>
            <a:r>
              <a:rPr lang="es-ES_tradnl" sz="900" dirty="0" smtClean="0">
                <a:solidFill>
                  <a:srgbClr val="000000"/>
                </a:solidFill>
                <a:latin typeface="Calibri" pitchFamily="34" charset="0"/>
              </a:rPr>
              <a:t>BB</a:t>
            </a:r>
            <a:endParaRPr lang="es-ES_tradnl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6" name="Rectangle 15"/>
          <p:cNvSpPr>
            <a:spLocks noChangeArrowheads="1"/>
          </p:cNvSpPr>
          <p:nvPr/>
        </p:nvSpPr>
        <p:spPr bwMode="auto">
          <a:xfrm>
            <a:off x="1502350" y="1378348"/>
            <a:ext cx="601663" cy="259200"/>
          </a:xfrm>
          <a:prstGeom prst="rect">
            <a:avLst/>
          </a:prstGeom>
          <a:solidFill>
            <a:srgbClr val="FF000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>
                <a:solidFill>
                  <a:srgbClr val="000000"/>
                </a:solidFill>
                <a:latin typeface="Calibri" pitchFamily="34" charset="0"/>
              </a:rPr>
              <a:t>KVD </a:t>
            </a:r>
            <a:r>
              <a:rPr lang="es-ES" sz="900" dirty="0" smtClean="0">
                <a:solidFill>
                  <a:srgbClr val="000000"/>
                </a:solidFill>
                <a:latin typeface="Calibri" pitchFamily="34" charset="0"/>
              </a:rPr>
              <a:t>BB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7" name="Rectangle 7"/>
          <p:cNvSpPr>
            <a:spLocks noChangeArrowheads="1"/>
          </p:cNvSpPr>
          <p:nvPr/>
        </p:nvSpPr>
        <p:spPr bwMode="auto">
          <a:xfrm>
            <a:off x="836137" y="1378348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900" dirty="0">
                <a:solidFill>
                  <a:srgbClr val="000000"/>
                </a:solidFill>
                <a:latin typeface="Calibri" pitchFamily="34" charset="0"/>
              </a:rPr>
              <a:t>HVGT  BB </a:t>
            </a:r>
          </a:p>
        </p:txBody>
      </p:sp>
      <p:sp>
        <p:nvSpPr>
          <p:cNvPr id="138" name="Rectangle 12"/>
          <p:cNvSpPr>
            <a:spLocks noChangeArrowheads="1"/>
          </p:cNvSpPr>
          <p:nvPr/>
        </p:nvSpPr>
        <p:spPr bwMode="auto">
          <a:xfrm>
            <a:off x="2178089" y="1054313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_tradnl" sz="900" dirty="0" smtClean="0">
                <a:latin typeface="Calibri" pitchFamily="34" charset="0"/>
              </a:rPr>
              <a:t>CAJA </a:t>
            </a:r>
            <a:r>
              <a:rPr lang="es-ES_tradnl" sz="900" dirty="0" smtClean="0">
                <a:solidFill>
                  <a:srgbClr val="000000"/>
                </a:solidFill>
                <a:latin typeface="Calibri" pitchFamily="34" charset="0"/>
              </a:rPr>
              <a:t>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9" name="Rectangle 14"/>
          <p:cNvSpPr>
            <a:spLocks noChangeArrowheads="1"/>
          </p:cNvSpPr>
          <p:nvPr/>
        </p:nvSpPr>
        <p:spPr bwMode="auto">
          <a:xfrm>
            <a:off x="1502350" y="1054313"/>
            <a:ext cx="601663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900" dirty="0">
                <a:solidFill>
                  <a:srgbClr val="000000"/>
                </a:solidFill>
                <a:latin typeface="Calibri" pitchFamily="34" charset="0"/>
              </a:rPr>
              <a:t>KVD 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0" name="Rectangle 7"/>
          <p:cNvSpPr>
            <a:spLocks noChangeArrowheads="1"/>
          </p:cNvSpPr>
          <p:nvPr/>
        </p:nvSpPr>
        <p:spPr bwMode="auto">
          <a:xfrm>
            <a:off x="836137" y="1054313"/>
            <a:ext cx="601662" cy="259200"/>
          </a:xfrm>
          <a:prstGeom prst="rect">
            <a:avLst/>
          </a:prstGeom>
          <a:solidFill>
            <a:schemeClr val="tx1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_tradnl" sz="900" dirty="0" smtClean="0">
                <a:solidFill>
                  <a:schemeClr val="bg1"/>
                </a:solidFill>
                <a:latin typeface="Calibri" pitchFamily="34" charset="0"/>
              </a:rPr>
              <a:t>HVGT </a:t>
            </a:r>
            <a:r>
              <a:rPr lang="es-ES_tradnl" sz="900" dirty="0" smtClean="0">
                <a:solidFill>
                  <a:schemeClr val="bg1"/>
                </a:solidFill>
                <a:latin typeface="Calibri" pitchFamily="34" charset="0"/>
              </a:rPr>
              <a:t>EB (1)</a:t>
            </a:r>
            <a:endParaRPr lang="es-ES_tradnl" sz="9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41" name="Rectangle 191"/>
          <p:cNvSpPr>
            <a:spLocks noChangeArrowheads="1"/>
          </p:cNvSpPr>
          <p:nvPr/>
        </p:nvSpPr>
        <p:spPr bwMode="auto">
          <a:xfrm>
            <a:off x="2834205" y="1695545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600" dirty="0" smtClean="0">
                <a:solidFill>
                  <a:srgbClr val="000000"/>
                </a:solidFill>
                <a:latin typeface="Calibri" pitchFamily="34" charset="0"/>
              </a:rPr>
              <a:t>PROPULSION CONTROL SYSTEM</a:t>
            </a:r>
            <a:endParaRPr lang="es-ES" sz="6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2" name="Rectangle 13"/>
          <p:cNvSpPr>
            <a:spLocks noChangeArrowheads="1"/>
          </p:cNvSpPr>
          <p:nvPr/>
        </p:nvSpPr>
        <p:spPr bwMode="auto">
          <a:xfrm>
            <a:off x="2834206" y="1378348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900" dirty="0" smtClean="0">
                <a:latin typeface="Calibri" pitchFamily="34" charset="0"/>
              </a:rPr>
              <a:t>VRA BB</a:t>
            </a:r>
            <a:endParaRPr lang="es-ES_tradnl" sz="900" dirty="0">
              <a:latin typeface="Calibri" pitchFamily="34" charset="0"/>
            </a:endParaRPr>
          </a:p>
        </p:txBody>
      </p:sp>
      <p:sp>
        <p:nvSpPr>
          <p:cNvPr id="143" name="Rectangle 12"/>
          <p:cNvSpPr>
            <a:spLocks noChangeArrowheads="1"/>
          </p:cNvSpPr>
          <p:nvPr/>
        </p:nvSpPr>
        <p:spPr bwMode="auto">
          <a:xfrm>
            <a:off x="2834206" y="1054313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900" dirty="0">
                <a:latin typeface="Calibri" pitchFamily="34" charset="0"/>
              </a:rPr>
              <a:t>VRA EB</a:t>
            </a:r>
            <a:endParaRPr lang="es-ES" sz="900" dirty="0">
              <a:latin typeface="Calibri" pitchFamily="34" charset="0"/>
            </a:endParaRPr>
          </a:p>
        </p:txBody>
      </p:sp>
      <p:sp>
        <p:nvSpPr>
          <p:cNvPr id="144" name="Rectangle 197"/>
          <p:cNvSpPr>
            <a:spLocks noChangeArrowheads="1"/>
          </p:cNvSpPr>
          <p:nvPr/>
        </p:nvSpPr>
        <p:spPr bwMode="auto">
          <a:xfrm>
            <a:off x="6235900" y="1054313"/>
            <a:ext cx="601663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 smtClean="0">
                <a:solidFill>
                  <a:srgbClr val="000000"/>
                </a:solidFill>
                <a:latin typeface="Calibri" pitchFamily="34" charset="0"/>
              </a:rPr>
              <a:t>BBA. HIDR. ENF. 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5" name="Rectangle 7"/>
          <p:cNvSpPr>
            <a:spLocks noChangeArrowheads="1"/>
          </p:cNvSpPr>
          <p:nvPr/>
        </p:nvSpPr>
        <p:spPr bwMode="auto">
          <a:xfrm>
            <a:off x="4834583" y="1054313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_tradnl" sz="900" dirty="0" smtClean="0">
                <a:solidFill>
                  <a:srgbClr val="000000"/>
                </a:solidFill>
                <a:latin typeface="Calibri" pitchFamily="34" charset="0"/>
              </a:rPr>
              <a:t>HIV 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6" name="Rectangle 9"/>
          <p:cNvSpPr>
            <a:spLocks noChangeArrowheads="1"/>
          </p:cNvSpPr>
          <p:nvPr/>
        </p:nvSpPr>
        <p:spPr bwMode="auto">
          <a:xfrm>
            <a:off x="4167741" y="1054313"/>
            <a:ext cx="600075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900" dirty="0" smtClean="0">
                <a:solidFill>
                  <a:srgbClr val="000000"/>
                </a:solidFill>
                <a:latin typeface="Calibri" pitchFamily="34" charset="0"/>
              </a:rPr>
              <a:t>MESA HIDR 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7" name="Rectangle 16"/>
          <p:cNvSpPr>
            <a:spLocks noChangeArrowheads="1"/>
          </p:cNvSpPr>
          <p:nvPr/>
        </p:nvSpPr>
        <p:spPr bwMode="auto">
          <a:xfrm>
            <a:off x="3500419" y="1054313"/>
            <a:ext cx="601663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_tradnl" sz="900" dirty="0">
                <a:solidFill>
                  <a:srgbClr val="000000"/>
                </a:solidFill>
                <a:latin typeface="Calibri" pitchFamily="34" charset="0"/>
              </a:rPr>
              <a:t>EJE 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8" name="Rectangle 7"/>
          <p:cNvSpPr>
            <a:spLocks noChangeArrowheads="1"/>
          </p:cNvSpPr>
          <p:nvPr/>
        </p:nvSpPr>
        <p:spPr bwMode="auto">
          <a:xfrm>
            <a:off x="5503012" y="1054313"/>
            <a:ext cx="650918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900" dirty="0" smtClean="0">
                <a:solidFill>
                  <a:srgbClr val="000000"/>
                </a:solidFill>
                <a:latin typeface="Calibri" pitchFamily="34" charset="0"/>
              </a:rPr>
              <a:t>BOOSTER </a:t>
            </a:r>
            <a:r>
              <a:rPr lang="es-ES_tradnl" sz="900" dirty="0" smtClean="0">
                <a:solidFill>
                  <a:srgbClr val="000000"/>
                </a:solidFill>
                <a:latin typeface="Calibri" pitchFamily="34" charset="0"/>
              </a:rPr>
              <a:t>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9" name="Rectangle 205"/>
          <p:cNvSpPr>
            <a:spLocks noChangeArrowheads="1"/>
          </p:cNvSpPr>
          <p:nvPr/>
        </p:nvSpPr>
        <p:spPr bwMode="auto">
          <a:xfrm>
            <a:off x="6921165" y="1063838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900" dirty="0" smtClean="0">
                <a:solidFill>
                  <a:srgbClr val="000000"/>
                </a:solidFill>
                <a:latin typeface="Calibri" pitchFamily="34" charset="0"/>
              </a:rPr>
              <a:t>CPP EB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0" name="Rectangle 197"/>
          <p:cNvSpPr>
            <a:spLocks noChangeArrowheads="1"/>
          </p:cNvSpPr>
          <p:nvPr/>
        </p:nvSpPr>
        <p:spPr bwMode="auto">
          <a:xfrm>
            <a:off x="6239438" y="1387474"/>
            <a:ext cx="601663" cy="259200"/>
          </a:xfrm>
          <a:prstGeom prst="rect">
            <a:avLst/>
          </a:prstGeom>
          <a:solidFill>
            <a:srgbClr val="FFFF0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>
                <a:solidFill>
                  <a:srgbClr val="000000"/>
                </a:solidFill>
                <a:latin typeface="Calibri" pitchFamily="34" charset="0"/>
              </a:rPr>
              <a:t>BBA. HIDR. ENF. BB</a:t>
            </a:r>
          </a:p>
        </p:txBody>
      </p:sp>
      <p:sp>
        <p:nvSpPr>
          <p:cNvPr id="151" name="Rectangle 7"/>
          <p:cNvSpPr>
            <a:spLocks noChangeArrowheads="1"/>
          </p:cNvSpPr>
          <p:nvPr/>
        </p:nvSpPr>
        <p:spPr bwMode="auto">
          <a:xfrm>
            <a:off x="4838121" y="1387474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_tradnl" sz="900" dirty="0" smtClean="0">
                <a:solidFill>
                  <a:srgbClr val="000000"/>
                </a:solidFill>
                <a:latin typeface="Calibri" pitchFamily="34" charset="0"/>
              </a:rPr>
              <a:t>HIV BB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2" name="Rectangle 9"/>
          <p:cNvSpPr>
            <a:spLocks noChangeArrowheads="1"/>
          </p:cNvSpPr>
          <p:nvPr/>
        </p:nvSpPr>
        <p:spPr bwMode="auto">
          <a:xfrm>
            <a:off x="4171279" y="1387474"/>
            <a:ext cx="600075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>
                <a:latin typeface="Calibri" pitchFamily="34" charset="0"/>
              </a:rPr>
              <a:t>MESA HIDR BB</a:t>
            </a:r>
          </a:p>
        </p:txBody>
      </p:sp>
      <p:sp>
        <p:nvSpPr>
          <p:cNvPr id="153" name="Rectangle 16"/>
          <p:cNvSpPr>
            <a:spLocks noChangeArrowheads="1"/>
          </p:cNvSpPr>
          <p:nvPr/>
        </p:nvSpPr>
        <p:spPr bwMode="auto">
          <a:xfrm>
            <a:off x="3503957" y="1387474"/>
            <a:ext cx="601663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900" dirty="0">
                <a:latin typeface="Calibri" pitchFamily="34" charset="0"/>
              </a:rPr>
              <a:t>EJE BB</a:t>
            </a:r>
            <a:endParaRPr lang="es-ES" sz="900" dirty="0">
              <a:latin typeface="Calibri" pitchFamily="34" charset="0"/>
            </a:endParaRPr>
          </a:p>
        </p:txBody>
      </p:sp>
      <p:sp>
        <p:nvSpPr>
          <p:cNvPr id="154" name="Rectangle 7"/>
          <p:cNvSpPr>
            <a:spLocks noChangeArrowheads="1"/>
          </p:cNvSpPr>
          <p:nvPr/>
        </p:nvSpPr>
        <p:spPr bwMode="auto">
          <a:xfrm>
            <a:off x="5506550" y="1387474"/>
            <a:ext cx="650918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>
                <a:solidFill>
                  <a:srgbClr val="000000"/>
                </a:solidFill>
                <a:latin typeface="Calibri" pitchFamily="34" charset="0"/>
              </a:rPr>
              <a:t>BOOSTER </a:t>
            </a:r>
            <a:r>
              <a:rPr lang="es-ES_tradnl" sz="900" dirty="0">
                <a:solidFill>
                  <a:srgbClr val="000000"/>
                </a:solidFill>
                <a:latin typeface="Calibri" pitchFamily="34" charset="0"/>
              </a:rPr>
              <a:t>BB</a:t>
            </a:r>
            <a:endParaRPr lang="es-ES" sz="9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5" name="Rectangle 205"/>
          <p:cNvSpPr>
            <a:spLocks noChangeArrowheads="1"/>
          </p:cNvSpPr>
          <p:nvPr/>
        </p:nvSpPr>
        <p:spPr bwMode="auto">
          <a:xfrm>
            <a:off x="6924703" y="1396999"/>
            <a:ext cx="601662" cy="259200"/>
          </a:xfrm>
          <a:prstGeom prst="rect">
            <a:avLst/>
          </a:prstGeom>
          <a:solidFill>
            <a:srgbClr val="00B050"/>
          </a:solidFill>
          <a:ln w="9525" cap="rnd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900" dirty="0">
                <a:solidFill>
                  <a:srgbClr val="000000"/>
                </a:solidFill>
                <a:latin typeface="Calibri" pitchFamily="34" charset="0"/>
              </a:rPr>
              <a:t>CPP BB</a:t>
            </a:r>
          </a:p>
        </p:txBody>
      </p:sp>
      <p:sp>
        <p:nvSpPr>
          <p:cNvPr id="121" name="Rectangle 109"/>
          <p:cNvSpPr>
            <a:spLocks noChangeArrowheads="1"/>
          </p:cNvSpPr>
          <p:nvPr/>
        </p:nvSpPr>
        <p:spPr bwMode="auto">
          <a:xfrm>
            <a:off x="6143636" y="2828596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PC CENTRAL EB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7" name="Rectangle 109"/>
          <p:cNvSpPr>
            <a:spLocks noChangeArrowheads="1"/>
          </p:cNvSpPr>
          <p:nvPr/>
        </p:nvSpPr>
        <p:spPr bwMode="auto">
          <a:xfrm>
            <a:off x="6143636" y="2542844"/>
            <a:ext cx="785818" cy="214314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PC CENTRAL </a:t>
            </a:r>
            <a:r>
              <a:rPr lang="es-ES" sz="800" dirty="0" smtClean="0">
                <a:latin typeface="Calibri" pitchFamily="34" charset="0"/>
              </a:rPr>
              <a:t>BB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28" name="Rectangle 106"/>
          <p:cNvSpPr>
            <a:spLocks noChangeArrowheads="1"/>
          </p:cNvSpPr>
          <p:nvPr/>
        </p:nvSpPr>
        <p:spPr bwMode="auto">
          <a:xfrm>
            <a:off x="6427023" y="4423779"/>
            <a:ext cx="89862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" sz="800" dirty="0">
                <a:latin typeface="Calibri" pitchFamily="34" charset="0"/>
              </a:rPr>
              <a:t>EXTINTORES</a:t>
            </a:r>
          </a:p>
        </p:txBody>
      </p:sp>
      <p:sp>
        <p:nvSpPr>
          <p:cNvPr id="129" name="Rectangle 106"/>
          <p:cNvSpPr>
            <a:spLocks noChangeArrowheads="1"/>
          </p:cNvSpPr>
          <p:nvPr/>
        </p:nvSpPr>
        <p:spPr bwMode="auto">
          <a:xfrm>
            <a:off x="2214546" y="4714890"/>
            <a:ext cx="612871" cy="236403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 eaLnBrk="0" hangingPunct="0"/>
            <a:r>
              <a:rPr lang="es-ES" sz="800" dirty="0" smtClean="0">
                <a:latin typeface="Calibri" pitchFamily="34" charset="0"/>
              </a:rPr>
              <a:t>ASIST</a:t>
            </a:r>
            <a:endParaRPr lang="es-ES" sz="800" dirty="0">
              <a:latin typeface="Calibri" pitchFamily="34" charset="0"/>
            </a:endParaRPr>
          </a:p>
        </p:txBody>
      </p:sp>
      <p:sp>
        <p:nvSpPr>
          <p:cNvPr id="130" name="Rectangle 109"/>
          <p:cNvSpPr>
            <a:spLocks noChangeArrowheads="1"/>
          </p:cNvSpPr>
          <p:nvPr/>
        </p:nvSpPr>
        <p:spPr bwMode="auto">
          <a:xfrm>
            <a:off x="7872005" y="840858"/>
            <a:ext cx="1209381" cy="1866923"/>
          </a:xfrm>
          <a:prstGeom prst="rect">
            <a:avLst/>
          </a:prstGeom>
          <a:solidFill>
            <a:schemeClr val="bg1"/>
          </a:solidFill>
          <a:ln w="6350" algn="ctr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t"/>
          <a:lstStyle/>
          <a:p>
            <a:r>
              <a:rPr lang="es-ES" sz="800" dirty="0" smtClean="0">
                <a:latin typeface="Calibri" pitchFamily="34" charset="0"/>
              </a:rPr>
              <a:t>NOTA:</a:t>
            </a:r>
            <a:endParaRPr lang="es-ES" sz="800" dirty="0" smtClean="0">
              <a:latin typeface="Calibri" pitchFamily="34" charset="0"/>
            </a:endParaRPr>
          </a:p>
          <a:p>
            <a:r>
              <a:rPr lang="es-ES" sz="800" dirty="0" smtClean="0">
                <a:latin typeface="Calibri" pitchFamily="34" charset="0"/>
              </a:rPr>
              <a:t>(</a:t>
            </a:r>
            <a:r>
              <a:rPr lang="es-ES" sz="800" dirty="0">
                <a:latin typeface="Calibri" pitchFamily="34" charset="0"/>
              </a:rPr>
              <a:t>1</a:t>
            </a:r>
            <a:r>
              <a:rPr lang="es-ES" sz="800" dirty="0" smtClean="0">
                <a:latin typeface="Calibri" pitchFamily="34" charset="0"/>
              </a:rPr>
              <a:t>):  </a:t>
            </a:r>
            <a:r>
              <a:rPr lang="es-ES" sz="800" dirty="0" smtClean="0">
                <a:latin typeface="Calibri" pitchFamily="34" charset="0"/>
              </a:rPr>
              <a:t>Cierre adjudicación 2da quincena SEP. </a:t>
            </a:r>
            <a:endParaRPr lang="es-ES" sz="800" dirty="0" smtClean="0">
              <a:latin typeface="Calibri" pitchFamily="34" charset="0"/>
            </a:endParaRPr>
          </a:p>
          <a:p>
            <a:r>
              <a:rPr lang="es-ES" sz="800" dirty="0" smtClean="0">
                <a:latin typeface="Calibri" pitchFamily="34" charset="0"/>
              </a:rPr>
              <a:t>(2):  </a:t>
            </a:r>
            <a:r>
              <a:rPr lang="es-ES" sz="800" dirty="0" smtClean="0">
                <a:latin typeface="Calibri" pitchFamily="34" charset="0"/>
              </a:rPr>
              <a:t>RHIB con falla espontánea, sin FTR.</a:t>
            </a:r>
          </a:p>
          <a:p>
            <a:r>
              <a:rPr lang="es-ES" sz="800" dirty="0" smtClean="0">
                <a:latin typeface="Calibri" pitchFamily="34" charset="0"/>
              </a:rPr>
              <a:t>(3) Equipo en préstamo FF CONDELL.</a:t>
            </a:r>
          </a:p>
          <a:p>
            <a:endParaRPr lang="es-ES" sz="800" dirty="0" smtClean="0">
              <a:latin typeface="Calibri" pitchFamily="34" charset="0"/>
            </a:endParaRPr>
          </a:p>
          <a:p>
            <a:endParaRPr lang="es-ES" sz="800" dirty="0" smtClean="0">
              <a:latin typeface="Calibri" pitchFamily="34" charset="0"/>
            </a:endParaRPr>
          </a:p>
        </p:txBody>
      </p:sp>
      <p:sp>
        <p:nvSpPr>
          <p:cNvPr id="131" name="Rectangle 109"/>
          <p:cNvSpPr>
            <a:spLocks noChangeArrowheads="1"/>
          </p:cNvSpPr>
          <p:nvPr/>
        </p:nvSpPr>
        <p:spPr bwMode="auto">
          <a:xfrm>
            <a:off x="4378445" y="3032021"/>
            <a:ext cx="785818" cy="214314"/>
          </a:xfrm>
          <a:prstGeom prst="rect">
            <a:avLst/>
          </a:prstGeom>
          <a:solidFill>
            <a:srgbClr val="00B05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CL" sz="800" dirty="0">
                <a:latin typeface="Calibri" pitchFamily="34" charset="0"/>
              </a:rPr>
              <a:t>MOTOR </a:t>
            </a:r>
            <a:r>
              <a:rPr lang="es-CL" sz="800" dirty="0" smtClean="0">
                <a:latin typeface="Calibri" pitchFamily="34" charset="0"/>
              </a:rPr>
              <a:t>55 HP</a:t>
            </a:r>
            <a:endParaRPr lang="es-ES" sz="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1937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\\blancoserver2\Programas Actualizados\NUEVA\Ceylon\logo ceylon 2020.jpg">
            <a:hlinkClick r:id="rId3" action="ppaction://hlinkpres?slideindex=3&amp;slidetitle=Presentación de PowerPoin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214296"/>
            <a:ext cx="1057660" cy="1023931"/>
          </a:xfrm>
          <a:prstGeom prst="ellipse">
            <a:avLst/>
          </a:prstGeom>
          <a:noFill/>
        </p:spPr>
      </p:pic>
      <p:sp>
        <p:nvSpPr>
          <p:cNvPr id="83" name="82 CuadroTexto"/>
          <p:cNvSpPr txBox="1"/>
          <p:nvPr/>
        </p:nvSpPr>
        <p:spPr>
          <a:xfrm>
            <a:off x="2714612" y="71420"/>
            <a:ext cx="337194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INGENIERÍA Y LOGÍSTICA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9009" y="51186"/>
            <a:ext cx="8992147" cy="1020366"/>
            <a:chOff x="248345" y="179036"/>
            <a:chExt cx="8664186" cy="124399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88" name="14 Imagen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8" name="67 Conector recto"/>
          <p:cNvCxnSpPr/>
          <p:nvPr/>
        </p:nvCxnSpPr>
        <p:spPr bwMode="auto">
          <a:xfrm rot="5400000">
            <a:off x="2107398" y="2893212"/>
            <a:ext cx="4500576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69 Conector recto"/>
          <p:cNvCxnSpPr/>
          <p:nvPr/>
        </p:nvCxnSpPr>
        <p:spPr bwMode="auto">
          <a:xfrm rot="10800000">
            <a:off x="0" y="3071816"/>
            <a:ext cx="9144000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0" name="89 CuadroTexto"/>
          <p:cNvSpPr txBox="1"/>
          <p:nvPr/>
        </p:nvSpPr>
        <p:spPr>
          <a:xfrm>
            <a:off x="428596" y="3214692"/>
            <a:ext cx="3786214" cy="1308050"/>
          </a:xfrm>
          <a:prstGeom prst="rect">
            <a:avLst/>
          </a:prstGeom>
          <a:noFill/>
          <a:ln>
            <a:noFill/>
          </a:ln>
        </p:spPr>
        <p:txBody>
          <a:bodyPr wrap="square" numCol="1" rtlCol="0">
            <a:spAutoFit/>
          </a:bodyPr>
          <a:lstStyle/>
          <a:p>
            <a:r>
              <a:rPr lang="es-ES" sz="1200" b="1" dirty="0" smtClean="0">
                <a:latin typeface="Arial" pitchFamily="34" charset="0"/>
              </a:rPr>
              <a:t>ASIGNACIONES:</a:t>
            </a:r>
          </a:p>
          <a:p>
            <a:endParaRPr lang="es-ES" sz="1200" b="1" dirty="0" smtClean="0">
              <a:latin typeface="Arial" pitchFamily="34" charset="0"/>
            </a:endParaRPr>
          </a:p>
          <a:p>
            <a:pPr marL="447675" indent="-171450">
              <a:buFont typeface="Arial" pitchFamily="34" charset="0"/>
              <a:buChar char="•"/>
            </a:pPr>
            <a:r>
              <a:rPr lang="es-CL" sz="1100" dirty="0" smtClean="0">
                <a:latin typeface="Arial" pitchFamily="34" charset="0"/>
              </a:rPr>
              <a:t>HVGT BB: 	90 </a:t>
            </a:r>
            <a:r>
              <a:rPr lang="es-CL" sz="1100" dirty="0" err="1" smtClean="0">
                <a:latin typeface="Arial" pitchFamily="34" charset="0"/>
              </a:rPr>
              <a:t>Hrs</a:t>
            </a:r>
            <a:r>
              <a:rPr lang="es-CL" sz="1100" dirty="0" smtClean="0">
                <a:latin typeface="Arial" pitchFamily="34" charset="0"/>
              </a:rPr>
              <a:t>.	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  20 Hrs.</a:t>
            </a:r>
          </a:p>
          <a:p>
            <a:pPr marL="447675" indent="-171450">
              <a:buFont typeface="Arial" pitchFamily="34" charset="0"/>
              <a:buChar char="•"/>
            </a:pPr>
            <a:r>
              <a:rPr lang="es-CL" sz="1100" dirty="0" smtClean="0">
                <a:latin typeface="Arial" pitchFamily="34" charset="0"/>
              </a:rPr>
              <a:t>HVGT EB	40 </a:t>
            </a:r>
            <a:r>
              <a:rPr lang="es-CL" sz="1100" dirty="0" err="1" smtClean="0">
                <a:latin typeface="Arial" pitchFamily="34" charset="0"/>
              </a:rPr>
              <a:t>Hrs</a:t>
            </a:r>
            <a:r>
              <a:rPr lang="es-CL" sz="1100" dirty="0" smtClean="0">
                <a:latin typeface="Arial" pitchFamily="34" charset="0"/>
              </a:rPr>
              <a:t>.</a:t>
            </a:r>
            <a:r>
              <a:rPr lang="es-CL" sz="1100" dirty="0">
                <a:latin typeface="Arial" pitchFamily="34" charset="0"/>
                <a:sym typeface="Wingdings" pitchFamily="2" charset="2"/>
              </a:rPr>
              <a:t>	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  00 Hrs.</a:t>
            </a:r>
            <a:endParaRPr lang="es-CL" sz="1100" dirty="0" smtClean="0">
              <a:latin typeface="Arial" pitchFamily="34" charset="0"/>
            </a:endParaRPr>
          </a:p>
          <a:p>
            <a:pPr marL="447675" indent="-171450">
              <a:buFont typeface="Arial" pitchFamily="34" charset="0"/>
              <a:buChar char="•"/>
            </a:pPr>
            <a:r>
              <a:rPr lang="es-CL" sz="1100" dirty="0" smtClean="0">
                <a:latin typeface="Arial" pitchFamily="34" charset="0"/>
              </a:rPr>
              <a:t>D-MIL: 		</a:t>
            </a:r>
            <a:r>
              <a:rPr lang="es-CL" sz="1100" dirty="0" smtClean="0">
                <a:latin typeface="Arial" pitchFamily="34" charset="0"/>
              </a:rPr>
              <a:t>302 </a:t>
            </a:r>
            <a:r>
              <a:rPr lang="es-CL" sz="1100" dirty="0" smtClean="0">
                <a:latin typeface="Arial" pitchFamily="34" charset="0"/>
              </a:rPr>
              <a:t>[M3</a:t>
            </a:r>
            <a:r>
              <a:rPr lang="es-CL" sz="1100" dirty="0">
                <a:latin typeface="Arial" pitchFamily="34" charset="0"/>
              </a:rPr>
              <a:t>] </a:t>
            </a:r>
            <a:r>
              <a:rPr lang="es-CL" sz="1100" dirty="0" smtClean="0">
                <a:latin typeface="Arial" pitchFamily="34" charset="0"/>
              </a:rPr>
              <a:t>	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  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54 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%.</a:t>
            </a:r>
            <a:endParaRPr lang="es-CL" sz="1100" dirty="0" smtClean="0">
              <a:latin typeface="Arial" pitchFamily="34" charset="0"/>
            </a:endParaRPr>
          </a:p>
          <a:p>
            <a:pPr marL="447675" indent="-171450">
              <a:buFont typeface="Arial" pitchFamily="34" charset="0"/>
              <a:buChar char="•"/>
            </a:pPr>
            <a:r>
              <a:rPr lang="es-CL" sz="1100" dirty="0" smtClean="0">
                <a:latin typeface="Arial" pitchFamily="34" charset="0"/>
              </a:rPr>
              <a:t>BENCINA:	</a:t>
            </a:r>
            <a:r>
              <a:rPr lang="es-CL" sz="1100" dirty="0" smtClean="0">
                <a:latin typeface="Arial" pitchFamily="34" charset="0"/>
              </a:rPr>
              <a:t>120 </a:t>
            </a:r>
            <a:r>
              <a:rPr lang="es-CL" sz="1100" dirty="0" smtClean="0">
                <a:latin typeface="Arial" pitchFamily="34" charset="0"/>
              </a:rPr>
              <a:t>[</a:t>
            </a:r>
            <a:r>
              <a:rPr lang="es-CL" sz="1100" dirty="0" err="1" smtClean="0">
                <a:latin typeface="Arial" pitchFamily="34" charset="0"/>
              </a:rPr>
              <a:t>Lts</a:t>
            </a:r>
            <a:r>
              <a:rPr lang="es-CL" sz="1100" dirty="0" smtClean="0">
                <a:latin typeface="Arial" pitchFamily="34" charset="0"/>
              </a:rPr>
              <a:t>]</a:t>
            </a:r>
            <a:endParaRPr lang="es-CL" sz="1100" dirty="0">
              <a:latin typeface="Arial" pitchFamily="34" charset="0"/>
            </a:endParaRPr>
          </a:p>
          <a:p>
            <a:pPr marL="447675" indent="-171450">
              <a:buFont typeface="Arial" pitchFamily="34" charset="0"/>
              <a:buChar char="•"/>
            </a:pPr>
            <a:r>
              <a:rPr lang="es-CL" sz="1100" dirty="0" smtClean="0">
                <a:latin typeface="Arial" pitchFamily="34" charset="0"/>
              </a:rPr>
              <a:t>AVCAT:	</a:t>
            </a:r>
            <a:r>
              <a:rPr lang="es-CL" sz="1100" dirty="0" smtClean="0">
                <a:latin typeface="Arial" pitchFamily="34" charset="0"/>
              </a:rPr>
              <a:t>17,9 </a:t>
            </a:r>
            <a:r>
              <a:rPr lang="es-CL" sz="1100" dirty="0" smtClean="0">
                <a:latin typeface="Arial" pitchFamily="34" charset="0"/>
              </a:rPr>
              <a:t>[M</a:t>
            </a:r>
            <a:r>
              <a:rPr lang="es-CL" sz="1100" baseline="30000" dirty="0" smtClean="0">
                <a:latin typeface="Arial" pitchFamily="34" charset="0"/>
              </a:rPr>
              <a:t>3</a:t>
            </a:r>
            <a:r>
              <a:rPr lang="es-CL" sz="1100" dirty="0" smtClean="0">
                <a:latin typeface="Arial" pitchFamily="34" charset="0"/>
              </a:rPr>
              <a:t>] 	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 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38 </a:t>
            </a:r>
            <a:r>
              <a:rPr lang="es-CL" sz="1100" dirty="0" smtClean="0">
                <a:latin typeface="Arial" pitchFamily="34" charset="0"/>
                <a:sym typeface="Wingdings" pitchFamily="2" charset="2"/>
              </a:rPr>
              <a:t>%.</a:t>
            </a:r>
          </a:p>
        </p:txBody>
      </p:sp>
      <p:sp>
        <p:nvSpPr>
          <p:cNvPr id="91" name="90 CuadroTexto"/>
          <p:cNvSpPr txBox="1"/>
          <p:nvPr/>
        </p:nvSpPr>
        <p:spPr>
          <a:xfrm>
            <a:off x="571472" y="785800"/>
            <a:ext cx="3735145" cy="20390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1450" indent="-171450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Trabajos en curso:</a:t>
            </a:r>
          </a:p>
          <a:p>
            <a:pPr marL="171450" indent="-171450"/>
            <a:endParaRPr lang="es-ES" sz="1200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447675" lvl="1" indent="-171450" algn="just"/>
            <a:r>
              <a:rPr lang="es-CL" sz="1100" b="1" dirty="0" smtClean="0">
                <a:latin typeface="Arial" pitchFamily="34" charset="0"/>
              </a:rPr>
              <a:t>Trabajos con planta ASMARVALP:</a:t>
            </a:r>
          </a:p>
          <a:p>
            <a:pPr marL="538163" lvl="2" indent="-90488" algn="just">
              <a:buFont typeface="Arial" pitchFamily="34" charset="0"/>
              <a:buChar char="•"/>
            </a:pPr>
            <a:r>
              <a:rPr lang="es-CL" sz="1000" dirty="0" smtClean="0">
                <a:latin typeface="Arial" pitchFamily="34" charset="0"/>
              </a:rPr>
              <a:t>Bomba </a:t>
            </a:r>
            <a:r>
              <a:rPr lang="es-CL" sz="1000" dirty="0">
                <a:latin typeface="Arial" pitchFamily="34" charset="0"/>
              </a:rPr>
              <a:t>agua caliente N°2</a:t>
            </a:r>
            <a:r>
              <a:rPr lang="es-CL" sz="1000" dirty="0" smtClean="0">
                <a:latin typeface="Arial" pitchFamily="34" charset="0"/>
              </a:rPr>
              <a:t>.</a:t>
            </a:r>
          </a:p>
          <a:p>
            <a:pPr marL="538163" lvl="2" indent="-90488" algn="just">
              <a:buFont typeface="Arial" pitchFamily="34" charset="0"/>
              <a:buChar char="•"/>
            </a:pPr>
            <a:r>
              <a:rPr lang="es-CL" sz="1000" dirty="0" smtClean="0">
                <a:latin typeface="Arial" pitchFamily="34" charset="0"/>
              </a:rPr>
              <a:t>Certificación </a:t>
            </a:r>
            <a:r>
              <a:rPr lang="es-CL" sz="1000" dirty="0" smtClean="0">
                <a:latin typeface="Arial" pitchFamily="34" charset="0"/>
              </a:rPr>
              <a:t>flexibles HVGT EB.</a:t>
            </a:r>
            <a:endParaRPr lang="es-CL" sz="1000" dirty="0">
              <a:latin typeface="Arial" pitchFamily="34" charset="0"/>
            </a:endParaRPr>
          </a:p>
          <a:p>
            <a:pPr marL="538163" lvl="2" indent="-90488" algn="just">
              <a:buFont typeface="Arial" pitchFamily="34" charset="0"/>
              <a:buChar char="•"/>
            </a:pPr>
            <a:endParaRPr lang="es-CL" sz="1050" dirty="0" smtClean="0">
              <a:latin typeface="Arial" pitchFamily="34" charset="0"/>
            </a:endParaRPr>
          </a:p>
          <a:p>
            <a:pPr marL="447675" lvl="1" indent="-171450" algn="just"/>
            <a:r>
              <a:rPr lang="es-CL" sz="1100" b="1" dirty="0" smtClean="0">
                <a:latin typeface="Arial" pitchFamily="34" charset="0"/>
              </a:rPr>
              <a:t>Trabajos propios:</a:t>
            </a:r>
            <a:endParaRPr lang="es-CL" sz="1100" b="1" dirty="0">
              <a:latin typeface="Arial" pitchFamily="34" charset="0"/>
            </a:endParaRPr>
          </a:p>
          <a:p>
            <a:pPr marL="538163" lvl="2" indent="-90488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Investigación causa falla en sistema control </a:t>
            </a:r>
            <a:r>
              <a:rPr lang="es-ES" sz="1000" dirty="0" err="1" smtClean="0">
                <a:latin typeface="Arial" pitchFamily="34" charset="0"/>
              </a:rPr>
              <a:t>Bba</a:t>
            </a:r>
            <a:r>
              <a:rPr lang="es-ES" sz="1000" dirty="0" smtClean="0">
                <a:latin typeface="Arial" pitchFamily="34" charset="0"/>
              </a:rPr>
              <a:t>. Enfriamiento Mesa Hidráulica BB.</a:t>
            </a:r>
          </a:p>
          <a:p>
            <a:pPr marL="538163" lvl="2" indent="-90488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Implementación de actuador experimental.</a:t>
            </a:r>
            <a:endParaRPr lang="es-ES" sz="1000" dirty="0" smtClean="0">
              <a:latin typeface="Arial" pitchFamily="34" charset="0"/>
            </a:endParaRPr>
          </a:p>
          <a:p>
            <a:pPr marL="538163" lvl="2" indent="-90488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Investigación falla bote RHIB Eb.</a:t>
            </a:r>
          </a:p>
          <a:p>
            <a:pPr marL="538163" lvl="2" indent="-90488" algn="just">
              <a:buFont typeface="Arial" pitchFamily="34" charset="0"/>
              <a:buChar char="•"/>
            </a:pPr>
            <a:endParaRPr lang="es-ES" sz="1000" dirty="0" smtClean="0">
              <a:latin typeface="Arial" pitchFamily="34" charset="0"/>
            </a:endParaRPr>
          </a:p>
        </p:txBody>
      </p:sp>
      <p:sp>
        <p:nvSpPr>
          <p:cNvPr id="92" name="91 CuadroTexto"/>
          <p:cNvSpPr txBox="1"/>
          <p:nvPr/>
        </p:nvSpPr>
        <p:spPr>
          <a:xfrm>
            <a:off x="4442130" y="854224"/>
            <a:ext cx="426827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68288" lvl="2" algn="just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Trabajos y Tareas Pendientes:</a:t>
            </a:r>
          </a:p>
          <a:p>
            <a:pPr marL="896938" lvl="3" indent="-171450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Reparación Turbo KVD BB.</a:t>
            </a:r>
          </a:p>
          <a:p>
            <a:pPr marL="896938" lvl="3" indent="-171450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Acumulador </a:t>
            </a:r>
            <a:r>
              <a:rPr lang="es-ES" sz="1000" dirty="0">
                <a:latin typeface="Arial" pitchFamily="34" charset="0"/>
              </a:rPr>
              <a:t>aceite KWM Proa</a:t>
            </a:r>
            <a:r>
              <a:rPr lang="es-ES" sz="1000" dirty="0" smtClean="0">
                <a:latin typeface="Arial" pitchFamily="34" charset="0"/>
              </a:rPr>
              <a:t>. </a:t>
            </a:r>
            <a:r>
              <a:rPr lang="es-ES" sz="1000" dirty="0" smtClean="0">
                <a:latin typeface="Arial" pitchFamily="34" charset="0"/>
              </a:rPr>
              <a:t>(</a:t>
            </a:r>
            <a:r>
              <a:rPr lang="es-ES" sz="1000" dirty="0" err="1" smtClean="0">
                <a:latin typeface="Arial" pitchFamily="34" charset="0"/>
              </a:rPr>
              <a:t>Comex</a:t>
            </a:r>
            <a:r>
              <a:rPr lang="es-ES" sz="1000" dirty="0" smtClean="0">
                <a:latin typeface="Arial" pitchFamily="34" charset="0"/>
              </a:rPr>
              <a:t> OCT )</a:t>
            </a:r>
            <a:endParaRPr lang="es-ES" sz="1000" dirty="0">
              <a:latin typeface="Arial" pitchFamily="34" charset="0"/>
            </a:endParaRPr>
          </a:p>
          <a:p>
            <a:pPr marL="896938" lvl="3" indent="-171450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Instalación mirillas KVD’s (</a:t>
            </a:r>
            <a:r>
              <a:rPr lang="es-ES" sz="1000" dirty="0" err="1" smtClean="0">
                <a:latin typeface="Arial" pitchFamily="34" charset="0"/>
              </a:rPr>
              <a:t>Comex</a:t>
            </a:r>
            <a:r>
              <a:rPr lang="es-ES" sz="1000" dirty="0" smtClean="0">
                <a:latin typeface="Arial" pitchFamily="34" charset="0"/>
              </a:rPr>
              <a:t> </a:t>
            </a:r>
            <a:r>
              <a:rPr lang="es-ES" sz="1000" dirty="0" smtClean="0">
                <a:latin typeface="Arial" pitchFamily="34" charset="0"/>
              </a:rPr>
              <a:t>OCT).</a:t>
            </a:r>
            <a:endParaRPr lang="es-ES" sz="1000" dirty="0" smtClean="0">
              <a:latin typeface="Arial" pitchFamily="34" charset="0"/>
            </a:endParaRPr>
          </a:p>
          <a:p>
            <a:pPr marL="896938" lvl="3" indent="-171450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Inspección descansos HVGT EB. </a:t>
            </a:r>
            <a:r>
              <a:rPr lang="es-ES" sz="1000" dirty="0" smtClean="0">
                <a:latin typeface="Arial" pitchFamily="34" charset="0"/>
              </a:rPr>
              <a:t>(</a:t>
            </a:r>
            <a:r>
              <a:rPr lang="es-ES" sz="1000" dirty="0" err="1" smtClean="0">
                <a:latin typeface="Arial" pitchFamily="34" charset="0"/>
              </a:rPr>
              <a:t>Comex</a:t>
            </a:r>
            <a:r>
              <a:rPr lang="es-ES" sz="1000" dirty="0" smtClean="0">
                <a:latin typeface="Arial" pitchFamily="34" charset="0"/>
              </a:rPr>
              <a:t> OCT)</a:t>
            </a:r>
            <a:endParaRPr lang="es-ES" sz="1000" dirty="0" smtClean="0">
              <a:latin typeface="Arial" pitchFamily="34" charset="0"/>
            </a:endParaRPr>
          </a:p>
          <a:p>
            <a:pPr marL="896938" lvl="3" indent="-171450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Confección enfriador aceite HVGT EB. (Subcontrato)</a:t>
            </a:r>
          </a:p>
          <a:p>
            <a:pPr marL="896938" lvl="3" indent="-171450" algn="just">
              <a:buFont typeface="Arial" pitchFamily="34" charset="0"/>
              <a:buChar char="•"/>
            </a:pPr>
            <a:r>
              <a:rPr lang="es-ES" sz="1000" dirty="0" smtClean="0">
                <a:latin typeface="Arial" pitchFamily="34" charset="0"/>
              </a:rPr>
              <a:t>Adquisición </a:t>
            </a:r>
            <a:r>
              <a:rPr lang="es-ES" sz="1000" i="1" dirty="0" smtClean="0">
                <a:latin typeface="Arial" pitchFamily="34" charset="0"/>
              </a:rPr>
              <a:t>bendix</a:t>
            </a:r>
            <a:r>
              <a:rPr lang="es-ES" sz="1000" dirty="0" smtClean="0">
                <a:latin typeface="Arial" pitchFamily="34" charset="0"/>
              </a:rPr>
              <a:t> motor de Partida (DIC </a:t>
            </a:r>
            <a:r>
              <a:rPr lang="es-ES" sz="1000" dirty="0" smtClean="0">
                <a:latin typeface="Arial" pitchFamily="34" charset="0"/>
              </a:rPr>
              <a:t>2025)</a:t>
            </a:r>
            <a:endParaRPr lang="es-ES" sz="1000" dirty="0" smtClean="0">
              <a:latin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29124" y="314325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Recursos CREDIFIN:</a:t>
            </a:r>
            <a:endParaRPr lang="es-ES" sz="1200" b="1" dirty="0">
              <a:solidFill>
                <a:srgbClr val="000000"/>
              </a:solidFill>
              <a:latin typeface="Arial" pitchFamily="34" charset="0"/>
            </a:endParaRPr>
          </a:p>
          <a:p>
            <a:pPr marL="447675" lvl="1" indent="-171450" algn="just"/>
            <a:r>
              <a:rPr lang="es-CL" sz="1000" dirty="0" smtClean="0">
                <a:latin typeface="Arial" pitchFamily="34" charset="0"/>
              </a:rPr>
              <a:t>ASMARVALP</a:t>
            </a:r>
          </a:p>
          <a:p>
            <a:pPr marL="447675" lvl="1" indent="-171450" algn="just"/>
            <a:endParaRPr lang="es-CL" sz="1000" dirty="0" smtClean="0">
              <a:latin typeface="Arial" pitchFamily="34" charset="0"/>
            </a:endParaRPr>
          </a:p>
          <a:p>
            <a:pPr marL="904875" lvl="2" indent="-171450" algn="just">
              <a:buFont typeface="Arial" pitchFamily="34" charset="0"/>
              <a:buChar char="•"/>
            </a:pPr>
            <a:r>
              <a:rPr lang="es-CL" sz="1000" dirty="0" smtClean="0">
                <a:latin typeface="Arial" pitchFamily="34" charset="0"/>
              </a:rPr>
              <a:t>HH: </a:t>
            </a:r>
            <a:r>
              <a:rPr lang="es-CL" sz="1000" dirty="0">
                <a:latin typeface="Arial" pitchFamily="34" charset="0"/>
              </a:rPr>
              <a:t> </a:t>
            </a:r>
            <a:r>
              <a:rPr lang="es-CL" sz="1000" dirty="0" smtClean="0">
                <a:latin typeface="Arial" pitchFamily="34" charset="0"/>
              </a:rPr>
              <a:t>          0</a:t>
            </a:r>
            <a:endParaRPr lang="es-CL" sz="1000" dirty="0">
              <a:latin typeface="Arial" pitchFamily="34" charset="0"/>
            </a:endParaRPr>
          </a:p>
          <a:p>
            <a:pPr marL="904875" lvl="2" indent="-171450" algn="just">
              <a:buFont typeface="Arial" pitchFamily="34" charset="0"/>
              <a:buChar char="•"/>
            </a:pPr>
            <a:r>
              <a:rPr lang="es-CL" sz="1000" dirty="0" smtClean="0">
                <a:latin typeface="Arial" pitchFamily="34" charset="0"/>
              </a:rPr>
              <a:t>MATS: </a:t>
            </a:r>
            <a:r>
              <a:rPr lang="es-CL" sz="1000" dirty="0">
                <a:latin typeface="Arial" pitchFamily="34" charset="0"/>
              </a:rPr>
              <a:t> </a:t>
            </a:r>
            <a:r>
              <a:rPr lang="es-CL" sz="1000" dirty="0" smtClean="0">
                <a:latin typeface="Arial" pitchFamily="34" charset="0"/>
              </a:rPr>
              <a:t>  </a:t>
            </a:r>
            <a:r>
              <a:rPr lang="es-CL" sz="1000" dirty="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es-CL" sz="1000" dirty="0" smtClean="0">
                <a:latin typeface="Arial" pitchFamily="34" charset="0"/>
              </a:rPr>
              <a:t>$ 0.-</a:t>
            </a:r>
          </a:p>
          <a:p>
            <a:pPr marL="904875" lvl="2" indent="-171450" algn="just">
              <a:buFont typeface="Arial" pitchFamily="34" charset="0"/>
              <a:buChar char="•"/>
            </a:pPr>
            <a:r>
              <a:rPr lang="es-CL" sz="1000" dirty="0" smtClean="0">
                <a:latin typeface="Arial" pitchFamily="34" charset="0"/>
              </a:rPr>
              <a:t>SERV:     $ 0.-</a:t>
            </a:r>
          </a:p>
          <a:p>
            <a:pPr marL="904875" lvl="2" indent="-171450" algn="just">
              <a:buFont typeface="Arial" pitchFamily="34" charset="0"/>
              <a:buChar char="•"/>
            </a:pPr>
            <a:r>
              <a:rPr lang="es-CL" sz="1000" dirty="0" smtClean="0">
                <a:latin typeface="Arial" pitchFamily="34" charset="0"/>
              </a:rPr>
              <a:t>G.D.:      </a:t>
            </a:r>
            <a:r>
              <a:rPr lang="es-CL" sz="1000" dirty="0">
                <a:latin typeface="Arial" pitchFamily="34" charset="0"/>
              </a:rPr>
              <a:t> </a:t>
            </a:r>
            <a:r>
              <a:rPr lang="es-CL" sz="1000" dirty="0" smtClean="0">
                <a:latin typeface="Arial" pitchFamily="34" charset="0"/>
              </a:rPr>
              <a:t>$ 0.-</a:t>
            </a:r>
          </a:p>
        </p:txBody>
      </p:sp>
      <p:graphicFrame>
        <p:nvGraphicFramePr>
          <p:cNvPr id="17" name="1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34690"/>
              </p:ext>
            </p:extLst>
          </p:nvPr>
        </p:nvGraphicFramePr>
        <p:xfrm>
          <a:off x="5562996" y="2121527"/>
          <a:ext cx="2304256" cy="799289"/>
        </p:xfrm>
        <a:graphic>
          <a:graphicData uri="http://schemas.openxmlformats.org/drawingml/2006/table">
            <a:tbl>
              <a:tblPr/>
              <a:tblGrid>
                <a:gridCol w="759350"/>
                <a:gridCol w="1544906"/>
              </a:tblGrid>
              <a:tr h="13852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OBSERVACIONES RIT </a:t>
                      </a:r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2025</a:t>
                      </a:r>
                      <a:endParaRPr lang="es-ES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38529">
                <a:tc>
                  <a:txBody>
                    <a:bodyPr/>
                    <a:lstStyle/>
                    <a:p>
                      <a:pPr algn="ctr" fontAlgn="b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5173">
                <a:tc>
                  <a:txBody>
                    <a:bodyPr/>
                    <a:lstStyle/>
                    <a:p>
                      <a:pPr algn="ctr" fontAlgn="t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CORREGIDAS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38529">
                <a:tc>
                  <a:txBody>
                    <a:bodyPr/>
                    <a:lstStyle/>
                    <a:p>
                      <a:pPr algn="ctr" fontAlgn="t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PENDIENTES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38529">
                <a:tc>
                  <a:txBody>
                    <a:bodyPr/>
                    <a:lstStyle/>
                    <a:p>
                      <a:pPr algn="ctr" fontAlgn="b"/>
                      <a:r>
                        <a:rPr lang="es-ES" sz="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AVANCE</a:t>
                      </a:r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10%</a:t>
                      </a:r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59385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69674"/>
            <a:ext cx="5472608" cy="101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75906"/>
            <a:ext cx="5400600" cy="997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1210545"/>
            <a:ext cx="1440160" cy="2160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1800" dirty="0" smtClean="0">
                <a:solidFill>
                  <a:srgbClr val="2F2B20"/>
                </a:solidFill>
              </a:rPr>
              <a:t>CUBIERTA E</a:t>
            </a:r>
            <a:endParaRPr lang="es-CL" sz="1800" dirty="0">
              <a:solidFill>
                <a:srgbClr val="2F2B2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3019468"/>
            <a:ext cx="1440160" cy="2160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1800" dirty="0" smtClean="0">
                <a:solidFill>
                  <a:srgbClr val="2F2B20"/>
                </a:solidFill>
              </a:rPr>
              <a:t>CUBIERTA F </a:t>
            </a:r>
            <a:endParaRPr lang="es-CL" sz="1800" dirty="0">
              <a:solidFill>
                <a:srgbClr val="2F2B2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257487" y="2139702"/>
            <a:ext cx="1080120" cy="432048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BAÑO DE MAR PUENTE DE  MANDO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2E20.1</a:t>
            </a:r>
            <a:endParaRPr lang="es-CL" sz="800" b="1" dirty="0">
              <a:solidFill>
                <a:srgbClr val="2F2B20"/>
              </a:solidFill>
            </a:endParaRPr>
          </a:p>
        </p:txBody>
      </p:sp>
      <p:sp>
        <p:nvSpPr>
          <p:cNvPr id="7" name="6 Llamada con línea 1"/>
          <p:cNvSpPr/>
          <p:nvPr/>
        </p:nvSpPr>
        <p:spPr>
          <a:xfrm>
            <a:off x="5904148" y="1021524"/>
            <a:ext cx="936104" cy="594066"/>
          </a:xfrm>
          <a:prstGeom prst="borderCallout1">
            <a:avLst>
              <a:gd name="adj1" fmla="val 53657"/>
              <a:gd name="adj2" fmla="val -339"/>
              <a:gd name="adj3" fmla="val 185354"/>
              <a:gd name="adj4" fmla="val -20455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DETALLE: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BAÑO OPERATIVO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MX" sz="800" dirty="0" smtClean="0">
              <a:solidFill>
                <a:srgbClr val="2F2B2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714612" y="3994059"/>
            <a:ext cx="814084" cy="413895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BAÑO ENFERMERIA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3G10,42 </a:t>
            </a:r>
            <a:endParaRPr lang="es-CL" sz="800" b="1" dirty="0">
              <a:solidFill>
                <a:srgbClr val="2F2B2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162858" y="4474833"/>
            <a:ext cx="1237728" cy="49892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BAÑO SUBOFICIALES Y SARGENTOS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3G10,21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 </a:t>
            </a:r>
            <a:endParaRPr lang="es-CL" sz="800" dirty="0">
              <a:solidFill>
                <a:srgbClr val="2F2B2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076056" y="4299943"/>
            <a:ext cx="648072" cy="526058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700" b="1" dirty="0" smtClean="0">
                <a:solidFill>
                  <a:srgbClr val="2F2B20"/>
                </a:solidFill>
              </a:rPr>
              <a:t>BAÑOS OFICIALES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700" b="1" dirty="0" smtClean="0">
                <a:solidFill>
                  <a:srgbClr val="2F2B20"/>
                </a:solidFill>
              </a:rPr>
              <a:t>2G10,61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700" b="1" dirty="0" smtClean="0">
                <a:solidFill>
                  <a:srgbClr val="2F2B20"/>
                </a:solidFill>
              </a:rPr>
              <a:t>2G10,51 </a:t>
            </a:r>
            <a:endParaRPr lang="es-CL" sz="700" b="1" dirty="0">
              <a:solidFill>
                <a:srgbClr val="2F2B20"/>
              </a:solidFill>
            </a:endParaRPr>
          </a:p>
        </p:txBody>
      </p:sp>
      <p:sp>
        <p:nvSpPr>
          <p:cNvPr id="11" name="10 Llamada con línea 1"/>
          <p:cNvSpPr/>
          <p:nvPr/>
        </p:nvSpPr>
        <p:spPr>
          <a:xfrm>
            <a:off x="1952509" y="3002481"/>
            <a:ext cx="1678403" cy="865414"/>
          </a:xfrm>
          <a:prstGeom prst="borderCallout1">
            <a:avLst>
              <a:gd name="adj1" fmla="val 98378"/>
              <a:gd name="adj2" fmla="val 47536"/>
              <a:gd name="adj3" fmla="val 113294"/>
              <a:gd name="adj4" fmla="val 68797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DETALLE: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WC OPERATIVO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TRAMPA DE IMBORNALES Y DUCHAS EN MAL ESTADO.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CAUSA: DETERIORO.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REPARACIÓN: NUEVA TRAMPA.</a:t>
            </a:r>
          </a:p>
        </p:txBody>
      </p:sp>
      <p:sp>
        <p:nvSpPr>
          <p:cNvPr id="14" name="13 Llamada con línea 1"/>
          <p:cNvSpPr/>
          <p:nvPr/>
        </p:nvSpPr>
        <p:spPr>
          <a:xfrm>
            <a:off x="3887924" y="3003799"/>
            <a:ext cx="2016224" cy="864095"/>
          </a:xfrm>
          <a:prstGeom prst="borderCallout1">
            <a:avLst>
              <a:gd name="adj1" fmla="val 49141"/>
              <a:gd name="adj2" fmla="val -520"/>
              <a:gd name="adj3" fmla="val 169243"/>
              <a:gd name="adj4" fmla="val -15244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900" b="1" dirty="0" smtClean="0">
                <a:solidFill>
                  <a:srgbClr val="2F2B20"/>
                </a:solidFill>
              </a:rPr>
              <a:t>01 URINARIO NO OPERATIVO.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02 WC OPERATIVOS.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01 URINARIO OPERATIVO.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CAUSA: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01 URINARIO SIN ACTUADOR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b="1" dirty="0" smtClean="0">
                <a:solidFill>
                  <a:srgbClr val="2F2B20"/>
                </a:solidFill>
              </a:rPr>
              <a:t>REPARACIÓN: 01 ACTUADOR DISPONIBLE</a:t>
            </a:r>
          </a:p>
        </p:txBody>
      </p:sp>
      <p:sp>
        <p:nvSpPr>
          <p:cNvPr id="15" name="14 Llamada con línea 1"/>
          <p:cNvSpPr/>
          <p:nvPr/>
        </p:nvSpPr>
        <p:spPr>
          <a:xfrm>
            <a:off x="6372200" y="3003799"/>
            <a:ext cx="2016224" cy="864095"/>
          </a:xfrm>
          <a:prstGeom prst="borderCallout1">
            <a:avLst>
              <a:gd name="adj1" fmla="val 50365"/>
              <a:gd name="adj2" fmla="val -486"/>
              <a:gd name="adj3" fmla="val 150577"/>
              <a:gd name="adj4" fmla="val -47582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03 WC OPERATIVOS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MX" sz="800" dirty="0" smtClean="0">
                <a:solidFill>
                  <a:srgbClr val="2F2B20"/>
                </a:solidFill>
              </a:rPr>
              <a:t>01 URINARIO OPERATIVO  </a:t>
            </a:r>
          </a:p>
        </p:txBody>
      </p:sp>
      <p:grpSp>
        <p:nvGrpSpPr>
          <p:cNvPr id="21" name="20 Grupo"/>
          <p:cNvGrpSpPr/>
          <p:nvPr/>
        </p:nvGrpSpPr>
        <p:grpSpPr>
          <a:xfrm>
            <a:off x="9009" y="51186"/>
            <a:ext cx="8992147" cy="1020366"/>
            <a:chOff x="9009" y="51186"/>
            <a:chExt cx="8992147" cy="1020366"/>
          </a:xfrm>
        </p:grpSpPr>
        <p:sp>
          <p:nvSpPr>
            <p:cNvPr id="22" name="21 CuadroTexto"/>
            <p:cNvSpPr txBox="1"/>
            <p:nvPr/>
          </p:nvSpPr>
          <p:spPr>
            <a:xfrm>
              <a:off x="2714612" y="71420"/>
              <a:ext cx="3371949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s-ES" sz="2000" b="1" dirty="0" smtClean="0">
                  <a:solidFill>
                    <a:srgbClr val="2D2DB9">
                      <a:lumMod val="50000"/>
                    </a:srgbClr>
                  </a:solidFill>
                  <a:latin typeface="Arial" pitchFamily="34" charset="0"/>
                </a:rPr>
                <a:t>INGENIERÍA Y LOGÍSTICA</a:t>
              </a:r>
              <a:endParaRPr lang="es-CL" sz="2000" b="1" dirty="0">
                <a:solidFill>
                  <a:srgbClr val="2D2DB9">
                    <a:lumMod val="50000"/>
                  </a:srgbClr>
                </a:solidFill>
                <a:latin typeface="Arial" pitchFamily="34" charset="0"/>
              </a:endParaRPr>
            </a:p>
          </p:txBody>
        </p:sp>
        <p:grpSp>
          <p:nvGrpSpPr>
            <p:cNvPr id="23" name="7 Grupo"/>
            <p:cNvGrpSpPr>
              <a:grpSpLocks/>
            </p:cNvGrpSpPr>
            <p:nvPr/>
          </p:nvGrpSpPr>
          <p:grpSpPr bwMode="auto">
            <a:xfrm>
              <a:off x="9009" y="51186"/>
              <a:ext cx="8992147" cy="1020366"/>
              <a:chOff x="248345" y="179036"/>
              <a:chExt cx="8664186" cy="1243999"/>
            </a:xfrm>
          </p:grpSpPr>
          <p:sp>
            <p:nvSpPr>
              <p:cNvPr id="24" name="23 Forma libre"/>
              <p:cNvSpPr/>
              <p:nvPr/>
            </p:nvSpPr>
            <p:spPr>
              <a:xfrm>
                <a:off x="250948" y="751325"/>
                <a:ext cx="6867428" cy="233249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 w="12700"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/>
              </a:p>
            </p:txBody>
          </p:sp>
          <p:sp>
            <p:nvSpPr>
              <p:cNvPr id="25" name="24 Paralelogramo"/>
              <p:cNvSpPr/>
              <p:nvPr/>
            </p:nvSpPr>
            <p:spPr>
              <a:xfrm>
                <a:off x="6933748" y="751325"/>
                <a:ext cx="1092641" cy="234836"/>
              </a:xfrm>
              <a:prstGeom prst="parallelogram">
                <a:avLst>
                  <a:gd name="adj" fmla="val 119022"/>
                </a:avLst>
              </a:prstGeom>
              <a:solidFill>
                <a:schemeClr val="accent6">
                  <a:lumMod val="75000"/>
                </a:schemeClr>
              </a:solidFill>
              <a:ln w="12700"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7888723" y="748152"/>
                <a:ext cx="1023808" cy="233249"/>
              </a:xfrm>
              <a:prstGeom prst="parallelogram">
                <a:avLst>
                  <a:gd name="adj" fmla="val 115353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 w="12700"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/>
              </a:p>
            </p:txBody>
          </p:sp>
          <p:pic>
            <p:nvPicPr>
              <p:cNvPr id="27" name="14 Imagen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48345" y="179036"/>
                <a:ext cx="688294" cy="1243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8" name="Picture 2" descr="\\blancoserver2\Programas Actualizados\NUEVA\Ceylon\logo ceylon 2020.jpg">
            <a:hlinkClick r:id="rId5" action="ppaction://hlinkpres?slideindex=3&amp;slidetitle=Presentación de PowerPoint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86" y="214296"/>
            <a:ext cx="1057660" cy="1023931"/>
          </a:xfrm>
          <a:prstGeom prst="ellipse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868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39" y="4078244"/>
            <a:ext cx="8208912" cy="983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1" name="20 Grupo"/>
          <p:cNvGrpSpPr/>
          <p:nvPr/>
        </p:nvGrpSpPr>
        <p:grpSpPr>
          <a:xfrm>
            <a:off x="9009" y="51186"/>
            <a:ext cx="8992147" cy="1020366"/>
            <a:chOff x="9009" y="51186"/>
            <a:chExt cx="8992147" cy="1020366"/>
          </a:xfrm>
        </p:grpSpPr>
        <p:sp>
          <p:nvSpPr>
            <p:cNvPr id="22" name="21 CuadroTexto"/>
            <p:cNvSpPr txBox="1"/>
            <p:nvPr/>
          </p:nvSpPr>
          <p:spPr>
            <a:xfrm>
              <a:off x="2714612" y="71420"/>
              <a:ext cx="3371949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s-ES" sz="2000" b="1" dirty="0" smtClean="0">
                  <a:solidFill>
                    <a:srgbClr val="2D2DB9">
                      <a:lumMod val="50000"/>
                    </a:srgbClr>
                  </a:solidFill>
                  <a:latin typeface="Arial" pitchFamily="34" charset="0"/>
                </a:rPr>
                <a:t>INGENIERÍA Y LOGÍSTICA</a:t>
              </a:r>
              <a:endParaRPr lang="es-CL" sz="2000" b="1" dirty="0">
                <a:solidFill>
                  <a:srgbClr val="2D2DB9">
                    <a:lumMod val="50000"/>
                  </a:srgbClr>
                </a:solidFill>
                <a:latin typeface="Arial" pitchFamily="34" charset="0"/>
              </a:endParaRPr>
            </a:p>
          </p:txBody>
        </p:sp>
        <p:grpSp>
          <p:nvGrpSpPr>
            <p:cNvPr id="23" name="7 Grupo"/>
            <p:cNvGrpSpPr>
              <a:grpSpLocks/>
            </p:cNvGrpSpPr>
            <p:nvPr/>
          </p:nvGrpSpPr>
          <p:grpSpPr bwMode="auto">
            <a:xfrm>
              <a:off x="9009" y="51186"/>
              <a:ext cx="8992147" cy="1020366"/>
              <a:chOff x="248345" y="179036"/>
              <a:chExt cx="8664186" cy="1243999"/>
            </a:xfrm>
          </p:grpSpPr>
          <p:sp>
            <p:nvSpPr>
              <p:cNvPr id="24" name="23 Forma libre"/>
              <p:cNvSpPr/>
              <p:nvPr/>
            </p:nvSpPr>
            <p:spPr>
              <a:xfrm>
                <a:off x="250948" y="751325"/>
                <a:ext cx="6867428" cy="233249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 w="12700"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/>
              </a:p>
            </p:txBody>
          </p:sp>
          <p:sp>
            <p:nvSpPr>
              <p:cNvPr id="25" name="24 Paralelogramo"/>
              <p:cNvSpPr/>
              <p:nvPr/>
            </p:nvSpPr>
            <p:spPr>
              <a:xfrm>
                <a:off x="6933748" y="751325"/>
                <a:ext cx="1092641" cy="234836"/>
              </a:xfrm>
              <a:prstGeom prst="parallelogram">
                <a:avLst>
                  <a:gd name="adj" fmla="val 119022"/>
                </a:avLst>
              </a:prstGeom>
              <a:solidFill>
                <a:schemeClr val="accent6">
                  <a:lumMod val="75000"/>
                </a:schemeClr>
              </a:solidFill>
              <a:ln w="12700"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7888723" y="748152"/>
                <a:ext cx="1023808" cy="233249"/>
              </a:xfrm>
              <a:prstGeom prst="parallelogram">
                <a:avLst>
                  <a:gd name="adj" fmla="val 115353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 w="12700"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/>
              </a:p>
            </p:txBody>
          </p:sp>
          <p:pic>
            <p:nvPicPr>
              <p:cNvPr id="27" name="1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48345" y="179036"/>
                <a:ext cx="688294" cy="1243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8" name="Picture 2" descr="\\blancoserver2\Programas Actualizados\NUEVA\Ceylon\logo ceylon 2020.jpg">
            <a:hlinkClick r:id="rId4" action="ppaction://hlinkpres?slideindex=3&amp;slidetitle=Presentación de PowerPoint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86" y="214296"/>
            <a:ext cx="1057660" cy="1023931"/>
          </a:xfrm>
          <a:prstGeom prst="ellipse">
            <a:avLst/>
          </a:prstGeom>
          <a:noFill/>
        </p:spPr>
      </p:pic>
      <p:pic>
        <p:nvPicPr>
          <p:cNvPr id="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09248"/>
            <a:ext cx="8280920" cy="1101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" name="54 Rectángulo"/>
          <p:cNvSpPr/>
          <p:nvPr/>
        </p:nvSpPr>
        <p:spPr>
          <a:xfrm>
            <a:off x="107504" y="836154"/>
            <a:ext cx="1440160" cy="2160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800" dirty="0" smtClean="0"/>
              <a:t>CUBIERTA H</a:t>
            </a:r>
            <a:endParaRPr lang="es-CL" sz="1800" dirty="0"/>
          </a:p>
        </p:txBody>
      </p:sp>
      <p:sp>
        <p:nvSpPr>
          <p:cNvPr id="56" name="55 Rectángulo"/>
          <p:cNvSpPr/>
          <p:nvPr/>
        </p:nvSpPr>
        <p:spPr>
          <a:xfrm>
            <a:off x="125354" y="3800097"/>
            <a:ext cx="1422311" cy="2160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800" dirty="0" smtClean="0"/>
              <a:t>CUBIERTA J</a:t>
            </a:r>
            <a:endParaRPr lang="es-CL" sz="1800" dirty="0"/>
          </a:p>
        </p:txBody>
      </p:sp>
      <p:sp>
        <p:nvSpPr>
          <p:cNvPr id="57" name="56 Rectángulo"/>
          <p:cNvSpPr/>
          <p:nvPr/>
        </p:nvSpPr>
        <p:spPr>
          <a:xfrm>
            <a:off x="260445" y="2062117"/>
            <a:ext cx="576064" cy="245435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BAÑOS</a:t>
            </a:r>
          </a:p>
          <a:p>
            <a:pPr algn="ctr"/>
            <a:r>
              <a:rPr lang="es-MX" sz="700" b="1" dirty="0" smtClean="0"/>
              <a:t>6H20,21</a:t>
            </a:r>
            <a:endParaRPr lang="es-CL" sz="700" b="1" dirty="0"/>
          </a:p>
        </p:txBody>
      </p:sp>
      <p:sp>
        <p:nvSpPr>
          <p:cNvPr id="58" name="57 Rectángulo"/>
          <p:cNvSpPr/>
          <p:nvPr/>
        </p:nvSpPr>
        <p:spPr>
          <a:xfrm>
            <a:off x="971600" y="2051668"/>
            <a:ext cx="576064" cy="511768"/>
          </a:xfrm>
          <a:prstGeom prst="rect">
            <a:avLst/>
          </a:prstGeom>
          <a:ln>
            <a:solidFill>
              <a:srgbClr val="00CC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BAÑOS PARTIDA POPA</a:t>
            </a:r>
          </a:p>
          <a:p>
            <a:pPr algn="ctr"/>
            <a:r>
              <a:rPr lang="es-MX" sz="700" b="1" dirty="0" smtClean="0"/>
              <a:t>6H10,12</a:t>
            </a:r>
          </a:p>
          <a:p>
            <a:pPr algn="ctr"/>
            <a:r>
              <a:rPr lang="es-MX" sz="700" b="1" dirty="0" smtClean="0"/>
              <a:t>6H10,22</a:t>
            </a:r>
            <a:endParaRPr lang="es-CL" sz="700" b="1" dirty="0"/>
          </a:p>
        </p:txBody>
      </p:sp>
      <p:sp>
        <p:nvSpPr>
          <p:cNvPr id="59" name="58 Rectángulo"/>
          <p:cNvSpPr/>
          <p:nvPr/>
        </p:nvSpPr>
        <p:spPr>
          <a:xfrm>
            <a:off x="1619672" y="2357652"/>
            <a:ext cx="720080" cy="268104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 SUBOFICIALES </a:t>
            </a:r>
          </a:p>
          <a:p>
            <a:pPr algn="ctr"/>
            <a:r>
              <a:rPr lang="es-MX" sz="700" b="1" dirty="0" smtClean="0"/>
              <a:t>5H20,31</a:t>
            </a:r>
            <a:endParaRPr lang="es-CL" sz="700" b="1" dirty="0"/>
          </a:p>
        </p:txBody>
      </p:sp>
      <p:sp>
        <p:nvSpPr>
          <p:cNvPr id="60" name="59 Rectángulo"/>
          <p:cNvSpPr/>
          <p:nvPr/>
        </p:nvSpPr>
        <p:spPr>
          <a:xfrm>
            <a:off x="2447311" y="2260872"/>
            <a:ext cx="648072" cy="36488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 SARGENTOS</a:t>
            </a:r>
          </a:p>
          <a:p>
            <a:pPr algn="ctr"/>
            <a:r>
              <a:rPr lang="es-MX" sz="700" b="1" dirty="0" smtClean="0"/>
              <a:t>5H20,21</a:t>
            </a:r>
            <a:endParaRPr lang="es-CL" sz="700" b="1" dirty="0"/>
          </a:p>
        </p:txBody>
      </p:sp>
      <p:sp>
        <p:nvSpPr>
          <p:cNvPr id="61" name="60 Rectángulo"/>
          <p:cNvSpPr/>
          <p:nvPr/>
        </p:nvSpPr>
        <p:spPr>
          <a:xfrm>
            <a:off x="3062084" y="2642218"/>
            <a:ext cx="645820" cy="356071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 OFICIALES </a:t>
            </a:r>
          </a:p>
          <a:p>
            <a:pPr algn="ctr"/>
            <a:r>
              <a:rPr lang="es-MX" sz="700" b="1" dirty="0" smtClean="0"/>
              <a:t>5H10.11</a:t>
            </a:r>
            <a:endParaRPr lang="es-CL" sz="700" b="1" dirty="0"/>
          </a:p>
        </p:txBody>
      </p:sp>
      <p:sp>
        <p:nvSpPr>
          <p:cNvPr id="62" name="61 Rectángulo"/>
          <p:cNvSpPr/>
          <p:nvPr/>
        </p:nvSpPr>
        <p:spPr>
          <a:xfrm>
            <a:off x="3887924" y="2431691"/>
            <a:ext cx="648072" cy="578747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BAÑOS CABOS Y MARINEROS</a:t>
            </a:r>
          </a:p>
          <a:p>
            <a:pPr algn="ctr"/>
            <a:r>
              <a:rPr lang="es-MX" sz="700" b="1" dirty="0" smtClean="0"/>
              <a:t>4H10,21</a:t>
            </a:r>
          </a:p>
          <a:p>
            <a:pPr algn="ctr"/>
            <a:r>
              <a:rPr lang="es-MX" sz="700" b="1" dirty="0" smtClean="0"/>
              <a:t>4H10,11 </a:t>
            </a:r>
            <a:endParaRPr lang="es-CL" sz="700" b="1" dirty="0"/>
          </a:p>
        </p:txBody>
      </p:sp>
      <p:sp>
        <p:nvSpPr>
          <p:cNvPr id="63" name="62 Rectángulo"/>
          <p:cNvSpPr/>
          <p:nvPr/>
        </p:nvSpPr>
        <p:spPr>
          <a:xfrm>
            <a:off x="4939545" y="2655389"/>
            <a:ext cx="504056" cy="342900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 </a:t>
            </a:r>
          </a:p>
          <a:p>
            <a:pPr algn="ctr"/>
            <a:r>
              <a:rPr lang="es-MX" sz="700" b="1" dirty="0" smtClean="0"/>
              <a:t>2H20,61</a:t>
            </a:r>
            <a:endParaRPr lang="es-CL" sz="700" b="1" dirty="0"/>
          </a:p>
        </p:txBody>
      </p:sp>
      <p:sp>
        <p:nvSpPr>
          <p:cNvPr id="64" name="63 Rectángulo"/>
          <p:cNvSpPr/>
          <p:nvPr/>
        </p:nvSpPr>
        <p:spPr>
          <a:xfrm>
            <a:off x="5242621" y="2299947"/>
            <a:ext cx="504056" cy="26348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</a:t>
            </a:r>
          </a:p>
          <a:p>
            <a:pPr algn="ctr"/>
            <a:r>
              <a:rPr lang="es-MX" sz="700" b="1" dirty="0" smtClean="0"/>
              <a:t>2H20,31 </a:t>
            </a:r>
            <a:endParaRPr lang="es-CL" sz="700" b="1" dirty="0"/>
          </a:p>
        </p:txBody>
      </p:sp>
      <p:sp>
        <p:nvSpPr>
          <p:cNvPr id="65" name="64 Rectángulo"/>
          <p:cNvSpPr/>
          <p:nvPr/>
        </p:nvSpPr>
        <p:spPr>
          <a:xfrm>
            <a:off x="6084168" y="2299946"/>
            <a:ext cx="648072" cy="325810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BAÑOS</a:t>
            </a:r>
          </a:p>
          <a:p>
            <a:pPr algn="ctr"/>
            <a:r>
              <a:rPr lang="es-MX" sz="700" b="1" dirty="0" smtClean="0"/>
              <a:t>2H10,22</a:t>
            </a:r>
          </a:p>
          <a:p>
            <a:pPr algn="ctr"/>
            <a:r>
              <a:rPr lang="es-MX" sz="700" b="1" dirty="0" smtClean="0"/>
              <a:t>2H10,21</a:t>
            </a:r>
            <a:endParaRPr lang="es-CL" sz="700" b="1" dirty="0"/>
          </a:p>
        </p:txBody>
      </p:sp>
      <p:sp>
        <p:nvSpPr>
          <p:cNvPr id="66" name="65 Rectángulo"/>
          <p:cNvSpPr/>
          <p:nvPr/>
        </p:nvSpPr>
        <p:spPr>
          <a:xfrm>
            <a:off x="6876256" y="2500423"/>
            <a:ext cx="504056" cy="317495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BAÑOS</a:t>
            </a:r>
          </a:p>
          <a:p>
            <a:pPr algn="ctr"/>
            <a:r>
              <a:rPr lang="es-MX" sz="700" b="1" dirty="0" smtClean="0"/>
              <a:t>1H40,31</a:t>
            </a:r>
          </a:p>
          <a:p>
            <a:pPr algn="ctr"/>
            <a:r>
              <a:rPr lang="es-MX" sz="700" b="1" dirty="0" smtClean="0"/>
              <a:t>1H40,21</a:t>
            </a:r>
            <a:endParaRPr lang="es-CL" sz="700" b="1" dirty="0"/>
          </a:p>
        </p:txBody>
      </p:sp>
      <p:sp>
        <p:nvSpPr>
          <p:cNvPr id="67" name="66 Rectángulo"/>
          <p:cNvSpPr/>
          <p:nvPr/>
        </p:nvSpPr>
        <p:spPr>
          <a:xfrm>
            <a:off x="4000496" y="4429138"/>
            <a:ext cx="499510" cy="216023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b="1" dirty="0" smtClean="0"/>
              <a:t>BAÑO </a:t>
            </a:r>
          </a:p>
          <a:p>
            <a:pPr algn="ctr"/>
            <a:r>
              <a:rPr lang="es-MX" sz="700" b="1" dirty="0" smtClean="0"/>
              <a:t>2J10,31</a:t>
            </a:r>
            <a:endParaRPr lang="es-CL" sz="700" b="1" dirty="0"/>
          </a:p>
        </p:txBody>
      </p:sp>
      <p:sp>
        <p:nvSpPr>
          <p:cNvPr id="68" name="67 Llamada con línea 1"/>
          <p:cNvSpPr/>
          <p:nvPr/>
        </p:nvSpPr>
        <p:spPr>
          <a:xfrm>
            <a:off x="107504" y="1113588"/>
            <a:ext cx="1440160" cy="756084"/>
          </a:xfrm>
          <a:prstGeom prst="borderCallout1">
            <a:avLst>
              <a:gd name="adj1" fmla="val 98477"/>
              <a:gd name="adj2" fmla="val 46727"/>
              <a:gd name="adj3" fmla="val 120863"/>
              <a:gd name="adj4" fmla="val 29599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02 WC OPERATIVOS</a:t>
            </a:r>
          </a:p>
          <a:p>
            <a:pPr algn="ctr"/>
            <a:r>
              <a:rPr lang="es-MX" sz="700" dirty="0" smtClean="0"/>
              <a:t>01 URINARIO NO OPERATIVO</a:t>
            </a:r>
          </a:p>
          <a:p>
            <a:pPr algn="ctr"/>
            <a:r>
              <a:rPr lang="es-MX" sz="700" dirty="0" smtClean="0"/>
              <a:t>CAUSA: SIN ACTUADOR</a:t>
            </a:r>
          </a:p>
          <a:p>
            <a:pPr algn="ctr"/>
            <a:r>
              <a:rPr lang="es-MX" sz="700" dirty="0" smtClean="0"/>
              <a:t>REPARACIÓN: DISPONIBILIZAR ACTUADOR</a:t>
            </a:r>
          </a:p>
        </p:txBody>
      </p:sp>
      <p:sp>
        <p:nvSpPr>
          <p:cNvPr id="69" name="68 Llamada con línea 1"/>
          <p:cNvSpPr/>
          <p:nvPr/>
        </p:nvSpPr>
        <p:spPr>
          <a:xfrm>
            <a:off x="107504" y="3048573"/>
            <a:ext cx="1800200" cy="657303"/>
          </a:xfrm>
          <a:prstGeom prst="borderCallout1">
            <a:avLst>
              <a:gd name="adj1" fmla="val 1437"/>
              <a:gd name="adj2" fmla="val 50020"/>
              <a:gd name="adj3" fmla="val -72248"/>
              <a:gd name="adj4" fmla="val 63194"/>
            </a:avLst>
          </a:prstGeom>
          <a:ln>
            <a:solidFill>
              <a:srgbClr val="00CC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600" dirty="0" smtClean="0"/>
              <a:t>DETALLE:</a:t>
            </a:r>
          </a:p>
          <a:p>
            <a:pPr algn="ctr"/>
            <a:r>
              <a:rPr lang="es-MX" sz="600" dirty="0" smtClean="0"/>
              <a:t>01 WC OPERATIVO</a:t>
            </a:r>
          </a:p>
          <a:p>
            <a:pPr algn="ctr"/>
            <a:r>
              <a:rPr lang="es-MX" sz="600" dirty="0" smtClean="0"/>
              <a:t>01 URINARIO </a:t>
            </a:r>
            <a:r>
              <a:rPr lang="es-MX" sz="600" dirty="0"/>
              <a:t> </a:t>
            </a:r>
            <a:endParaRPr lang="es-MX" sz="600" dirty="0" smtClean="0"/>
          </a:p>
          <a:p>
            <a:pPr algn="ctr"/>
            <a:r>
              <a:rPr lang="es-MX" sz="600" dirty="0" smtClean="0"/>
              <a:t>CAUSA: SIN ACTUADOR Y TASA QUEBRADA</a:t>
            </a:r>
          </a:p>
          <a:p>
            <a:pPr algn="ctr"/>
            <a:r>
              <a:rPr lang="es-MX" sz="600" dirty="0" smtClean="0"/>
              <a:t>REPARACIÓN:DISPONIBILIZAR ACTUADOR Y NUEVA TAZA. </a:t>
            </a:r>
          </a:p>
          <a:p>
            <a:pPr algn="ctr"/>
            <a:r>
              <a:rPr lang="es-MX" sz="700" dirty="0" smtClean="0"/>
              <a:t>FTR: </a:t>
            </a:r>
            <a:endParaRPr lang="es-CL" sz="600" dirty="0"/>
          </a:p>
        </p:txBody>
      </p:sp>
      <p:sp>
        <p:nvSpPr>
          <p:cNvPr id="70" name="69 Llamada con línea 1"/>
          <p:cNvSpPr/>
          <p:nvPr/>
        </p:nvSpPr>
        <p:spPr>
          <a:xfrm>
            <a:off x="1619672" y="836154"/>
            <a:ext cx="1656184" cy="1033518"/>
          </a:xfrm>
          <a:prstGeom prst="borderCallout1">
            <a:avLst>
              <a:gd name="adj1" fmla="val 99446"/>
              <a:gd name="adj2" fmla="val 49500"/>
              <a:gd name="adj3" fmla="val 146162"/>
              <a:gd name="adj4" fmla="val 22038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OPERATIVO. </a:t>
            </a:r>
            <a:endParaRPr lang="es-CL" sz="600" dirty="0"/>
          </a:p>
        </p:txBody>
      </p:sp>
      <p:sp>
        <p:nvSpPr>
          <p:cNvPr id="71" name="70 Llamada con línea 1"/>
          <p:cNvSpPr/>
          <p:nvPr/>
        </p:nvSpPr>
        <p:spPr>
          <a:xfrm>
            <a:off x="1979712" y="3037770"/>
            <a:ext cx="1440160" cy="978351"/>
          </a:xfrm>
          <a:prstGeom prst="borderCallout1">
            <a:avLst>
              <a:gd name="adj1" fmla="val -128"/>
              <a:gd name="adj2" fmla="val 50642"/>
              <a:gd name="adj3" fmla="val -41725"/>
              <a:gd name="adj4" fmla="val 48682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01 URINARIO NO OPERATIVO</a:t>
            </a:r>
          </a:p>
          <a:p>
            <a:pPr algn="ctr"/>
            <a:r>
              <a:rPr lang="es-MX" sz="700" dirty="0" smtClean="0"/>
              <a:t>01 WC NO OPERATIVO </a:t>
            </a:r>
          </a:p>
          <a:p>
            <a:pPr algn="ctr"/>
            <a:r>
              <a:rPr lang="es-MX" sz="700" dirty="0" smtClean="0"/>
              <a:t>CAUSA: </a:t>
            </a:r>
          </a:p>
          <a:p>
            <a:pPr algn="ctr"/>
            <a:r>
              <a:rPr lang="es-MX" sz="700" dirty="0" smtClean="0"/>
              <a:t>URINARIO FALTA ACTUADOR</a:t>
            </a:r>
          </a:p>
          <a:p>
            <a:pPr algn="ctr"/>
            <a:r>
              <a:rPr lang="es-MX" sz="700" dirty="0" smtClean="0"/>
              <a:t>WC CIRCUITO TAPADO.   </a:t>
            </a:r>
          </a:p>
          <a:p>
            <a:pPr algn="ctr"/>
            <a:r>
              <a:rPr lang="es-MX" sz="700" dirty="0" smtClean="0"/>
              <a:t>REPARACIÓN: </a:t>
            </a:r>
          </a:p>
          <a:p>
            <a:pPr algn="ctr"/>
            <a:r>
              <a:rPr lang="es-MX" sz="700" dirty="0" smtClean="0"/>
              <a:t>URINARIO DISPONIBILIZAR ACTUADOR.</a:t>
            </a:r>
          </a:p>
        </p:txBody>
      </p:sp>
      <p:sp>
        <p:nvSpPr>
          <p:cNvPr id="72" name="71 Llamada con línea 1"/>
          <p:cNvSpPr/>
          <p:nvPr/>
        </p:nvSpPr>
        <p:spPr>
          <a:xfrm>
            <a:off x="3321157" y="836154"/>
            <a:ext cx="1214839" cy="1033518"/>
          </a:xfrm>
          <a:prstGeom prst="borderCallout1">
            <a:avLst>
              <a:gd name="adj1" fmla="val 100905"/>
              <a:gd name="adj2" fmla="val 49015"/>
              <a:gd name="adj3" fmla="val 172320"/>
              <a:gd name="adj4" fmla="val 7419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OPERATIVO</a:t>
            </a:r>
          </a:p>
        </p:txBody>
      </p:sp>
      <p:sp>
        <p:nvSpPr>
          <p:cNvPr id="73" name="72 Llamada con línea 1"/>
          <p:cNvSpPr/>
          <p:nvPr/>
        </p:nvSpPr>
        <p:spPr>
          <a:xfrm>
            <a:off x="3471375" y="3037770"/>
            <a:ext cx="1468170" cy="870339"/>
          </a:xfrm>
          <a:prstGeom prst="borderCallout1">
            <a:avLst>
              <a:gd name="adj1" fmla="val -40153"/>
              <a:gd name="adj2" fmla="val 73226"/>
              <a:gd name="adj3" fmla="val 1119"/>
              <a:gd name="adj4" fmla="val 86230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02 WC OPERATIVOS </a:t>
            </a:r>
          </a:p>
          <a:p>
            <a:pPr algn="ctr"/>
            <a:r>
              <a:rPr lang="es-MX" sz="700" dirty="0" smtClean="0"/>
              <a:t>02 URINARIOS OPERATIVOS</a:t>
            </a:r>
            <a:r>
              <a:rPr lang="es-MX" sz="700" dirty="0"/>
              <a:t>.</a:t>
            </a:r>
            <a:endParaRPr lang="es-MX" sz="700" dirty="0" smtClean="0"/>
          </a:p>
        </p:txBody>
      </p:sp>
      <p:sp>
        <p:nvSpPr>
          <p:cNvPr id="74" name="73 Llamada con línea 1"/>
          <p:cNvSpPr/>
          <p:nvPr/>
        </p:nvSpPr>
        <p:spPr>
          <a:xfrm>
            <a:off x="4580249" y="836154"/>
            <a:ext cx="1503919" cy="1033518"/>
          </a:xfrm>
          <a:prstGeom prst="borderCallout1">
            <a:avLst>
              <a:gd name="adj1" fmla="val 100115"/>
              <a:gd name="adj2" fmla="val 51021"/>
              <a:gd name="adj3" fmla="val 140148"/>
              <a:gd name="adj4" fmla="val 58659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 OPERATIVO. </a:t>
            </a:r>
            <a:endParaRPr lang="es-MX" sz="700" dirty="0"/>
          </a:p>
        </p:txBody>
      </p:sp>
      <p:sp>
        <p:nvSpPr>
          <p:cNvPr id="75" name="74 Llamada con línea 1"/>
          <p:cNvSpPr/>
          <p:nvPr/>
        </p:nvSpPr>
        <p:spPr>
          <a:xfrm>
            <a:off x="4986401" y="3048573"/>
            <a:ext cx="1457807" cy="859536"/>
          </a:xfrm>
          <a:prstGeom prst="borderCallout1">
            <a:avLst>
              <a:gd name="adj1" fmla="val -2139"/>
              <a:gd name="adj2" fmla="val 49911"/>
              <a:gd name="adj3" fmla="val -28225"/>
              <a:gd name="adj4" fmla="val 31112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01 WC OPERATIVO. </a:t>
            </a:r>
          </a:p>
          <a:p>
            <a:pPr algn="ctr"/>
            <a:r>
              <a:rPr lang="es-MX" sz="700" dirty="0" smtClean="0"/>
              <a:t>01 URINARIO NO OPERATIVO </a:t>
            </a:r>
          </a:p>
          <a:p>
            <a:pPr algn="ctr"/>
            <a:r>
              <a:rPr lang="es-MX" sz="700" dirty="0" smtClean="0"/>
              <a:t>CAUSA:</a:t>
            </a:r>
          </a:p>
          <a:p>
            <a:pPr algn="ctr"/>
            <a:r>
              <a:rPr lang="es-MX" sz="700" dirty="0" smtClean="0"/>
              <a:t>FALTA ACTUADOR Y PISTON DE VACIO.</a:t>
            </a:r>
          </a:p>
          <a:p>
            <a:pPr algn="ctr"/>
            <a:r>
              <a:rPr lang="es-MX" sz="700" dirty="0" smtClean="0"/>
              <a:t>REPARACIÓN: DISPONIBILIZAR MATERIALES. </a:t>
            </a:r>
          </a:p>
        </p:txBody>
      </p:sp>
      <p:sp>
        <p:nvSpPr>
          <p:cNvPr id="76" name="75 Llamada con línea 1"/>
          <p:cNvSpPr/>
          <p:nvPr/>
        </p:nvSpPr>
        <p:spPr>
          <a:xfrm>
            <a:off x="6131024" y="836154"/>
            <a:ext cx="2185392" cy="1033518"/>
          </a:xfrm>
          <a:prstGeom prst="borderCallout1">
            <a:avLst>
              <a:gd name="adj1" fmla="val 100905"/>
              <a:gd name="adj2" fmla="val 48600"/>
              <a:gd name="adj3" fmla="val 141728"/>
              <a:gd name="adj4" fmla="val 9757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01 WC OPERATIVOS</a:t>
            </a:r>
          </a:p>
          <a:p>
            <a:pPr algn="ctr"/>
            <a:r>
              <a:rPr lang="es-MX" sz="700" dirty="0" smtClean="0"/>
              <a:t>01 WC NO OPERATIVO (TAPADO) </a:t>
            </a:r>
          </a:p>
          <a:p>
            <a:pPr algn="ctr"/>
            <a:r>
              <a:rPr lang="es-MX" sz="700" dirty="0" smtClean="0"/>
              <a:t>01 URINARIO OPERATIVO .  </a:t>
            </a:r>
          </a:p>
        </p:txBody>
      </p:sp>
      <p:sp>
        <p:nvSpPr>
          <p:cNvPr id="77" name="76 Llamada con línea 1"/>
          <p:cNvSpPr/>
          <p:nvPr/>
        </p:nvSpPr>
        <p:spPr>
          <a:xfrm>
            <a:off x="6494850" y="3042207"/>
            <a:ext cx="1821566" cy="865902"/>
          </a:xfrm>
          <a:prstGeom prst="borderCallout1">
            <a:avLst>
              <a:gd name="adj1" fmla="val 1514"/>
              <a:gd name="adj2" fmla="val 49634"/>
              <a:gd name="adj3" fmla="val -26193"/>
              <a:gd name="adj4" fmla="val 35172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700" dirty="0" smtClean="0"/>
              <a:t>BAÑOS OPERATIVOS.</a:t>
            </a:r>
          </a:p>
          <a:p>
            <a:pPr algn="ctr"/>
            <a:r>
              <a:rPr lang="es-MX" sz="700" dirty="0" smtClean="0"/>
              <a:t>02 WC OPERATIVOS </a:t>
            </a:r>
          </a:p>
          <a:p>
            <a:pPr algn="ctr"/>
            <a:r>
              <a:rPr lang="es-MX" sz="700" dirty="0" smtClean="0"/>
              <a:t>01 URINARIO NO OPERATIVO</a:t>
            </a:r>
          </a:p>
          <a:p>
            <a:pPr algn="ctr"/>
            <a:r>
              <a:rPr lang="es-MX" sz="700" dirty="0" smtClean="0"/>
              <a:t>CAUSA: FALTA ACTUADOR.  </a:t>
            </a:r>
          </a:p>
        </p:txBody>
      </p:sp>
      <p:sp>
        <p:nvSpPr>
          <p:cNvPr id="78" name="77 Llamada con línea 1"/>
          <p:cNvSpPr/>
          <p:nvPr/>
        </p:nvSpPr>
        <p:spPr>
          <a:xfrm>
            <a:off x="1547664" y="4137924"/>
            <a:ext cx="1923711" cy="810090"/>
          </a:xfrm>
          <a:prstGeom prst="borderCallout1">
            <a:avLst>
              <a:gd name="adj1" fmla="val 51819"/>
              <a:gd name="adj2" fmla="val 100644"/>
              <a:gd name="adj3" fmla="val 50115"/>
              <a:gd name="adj4" fmla="val 12764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600" dirty="0" smtClean="0"/>
              <a:t>02 URINARIOS </a:t>
            </a:r>
            <a:r>
              <a:rPr lang="es-MX" sz="600" dirty="0"/>
              <a:t> </a:t>
            </a:r>
            <a:r>
              <a:rPr lang="es-MX" sz="600" dirty="0" smtClean="0"/>
              <a:t>NO OPERATIVOS. </a:t>
            </a:r>
          </a:p>
          <a:p>
            <a:pPr algn="ctr"/>
            <a:r>
              <a:rPr lang="es-MX" sz="600" dirty="0" smtClean="0"/>
              <a:t>01 WC NO OPERATIVO </a:t>
            </a:r>
          </a:p>
          <a:p>
            <a:pPr algn="ctr"/>
            <a:r>
              <a:rPr lang="es-MX" sz="600" dirty="0" smtClean="0"/>
              <a:t>CAUSA: </a:t>
            </a:r>
          </a:p>
          <a:p>
            <a:pPr algn="ctr"/>
            <a:r>
              <a:rPr lang="es-MX" sz="600" dirty="0" smtClean="0"/>
              <a:t>WC DETERIORO DE DIAFRAGMA. </a:t>
            </a:r>
          </a:p>
          <a:p>
            <a:pPr algn="ctr"/>
            <a:r>
              <a:rPr lang="es-MX" sz="600" dirty="0" smtClean="0"/>
              <a:t>FRACTURA DE TASA </a:t>
            </a:r>
          </a:p>
          <a:p>
            <a:pPr algn="ctr"/>
            <a:r>
              <a:rPr lang="es-MX" sz="600" dirty="0" smtClean="0"/>
              <a:t>REPARACIÓN: </a:t>
            </a:r>
          </a:p>
          <a:p>
            <a:pPr algn="ctr"/>
            <a:r>
              <a:rPr lang="es-MX" sz="600" dirty="0" smtClean="0"/>
              <a:t>GENERAR SELLO DEL DIAFRAGMA. </a:t>
            </a:r>
          </a:p>
          <a:p>
            <a:pPr algn="ctr"/>
            <a:r>
              <a:rPr lang="es-MX" sz="600" dirty="0" smtClean="0"/>
              <a:t>COMPRAR TASA DE BAÑO.  </a:t>
            </a:r>
          </a:p>
        </p:txBody>
      </p:sp>
      <p:sp>
        <p:nvSpPr>
          <p:cNvPr id="38" name="37 CuadroTexto"/>
          <p:cNvSpPr txBox="1"/>
          <p:nvPr/>
        </p:nvSpPr>
        <p:spPr>
          <a:xfrm>
            <a:off x="4929190" y="4004727"/>
            <a:ext cx="4214810" cy="1138773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600" b="1" dirty="0" smtClean="0"/>
              <a:t>SITREP BAÑOS AL 11/08/2025</a:t>
            </a:r>
          </a:p>
          <a:p>
            <a:pPr algn="ctr"/>
            <a:r>
              <a:rPr lang="es-MX" sz="1600" dirty="0" smtClean="0"/>
              <a:t>03 WC, NO OPERATIVOS. </a:t>
            </a:r>
          </a:p>
          <a:p>
            <a:pPr algn="ctr"/>
            <a:r>
              <a:rPr lang="es-MX" sz="1600" dirty="0" smtClean="0"/>
              <a:t>07 URINARIOS, NO OPERATIVOS.</a:t>
            </a:r>
          </a:p>
          <a:p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99449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CURVA DE TRABAJO </a:t>
            </a:r>
            <a:endParaRPr lang="es-CL" dirty="0"/>
          </a:p>
        </p:txBody>
      </p:sp>
      <p:sp>
        <p:nvSpPr>
          <p:cNvPr id="7" name="6 Rectángulo"/>
          <p:cNvSpPr/>
          <p:nvPr/>
        </p:nvSpPr>
        <p:spPr>
          <a:xfrm>
            <a:off x="179512" y="4083918"/>
            <a:ext cx="8136904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MX" sz="1200" dirty="0" smtClean="0"/>
              <a:t>W.C. totales: 20</a:t>
            </a:r>
          </a:p>
          <a:p>
            <a:r>
              <a:rPr lang="es-MX" sz="1200" dirty="0" smtClean="0"/>
              <a:t>Urinarios totales: 13 </a:t>
            </a:r>
            <a:endParaRPr lang="es-CL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67105"/>
            <a:ext cx="4408636" cy="265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67105"/>
            <a:ext cx="3600400" cy="265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84194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103874</TotalTime>
  <Words>701</Words>
  <Application>Microsoft Office PowerPoint</Application>
  <PresentationFormat>Presentación en pantalla (16:9)</PresentationFormat>
  <Paragraphs>247</Paragraphs>
  <Slides>5</Slides>
  <Notes>2</Notes>
  <HiddenSlides>3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Patron escuadra 1</vt:lpstr>
      <vt:lpstr>Presentación de PowerPoint</vt:lpstr>
      <vt:lpstr>Presentación de PowerPoint</vt:lpstr>
      <vt:lpstr>Presentación de PowerPoint</vt:lpstr>
      <vt:lpstr>Presentación de PowerPoint</vt:lpstr>
      <vt:lpstr>CURVA DE TRABAJO 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BL_MEO</cp:lastModifiedBy>
  <cp:revision>6155</cp:revision>
  <dcterms:created xsi:type="dcterms:W3CDTF">2006-04-24T21:35:19Z</dcterms:created>
  <dcterms:modified xsi:type="dcterms:W3CDTF">2025-09-22T17:58:00Z</dcterms:modified>
</cp:coreProperties>
</file>