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  <p:sldMasterId id="2147483950" r:id="rId2"/>
    <p:sldMasterId id="2147483937" r:id="rId3"/>
  </p:sldMasterIdLst>
  <p:notesMasterIdLst>
    <p:notesMasterId r:id="rId21"/>
  </p:notesMasterIdLst>
  <p:sldIdLst>
    <p:sldId id="379" r:id="rId4"/>
    <p:sldId id="435" r:id="rId5"/>
    <p:sldId id="440" r:id="rId6"/>
    <p:sldId id="405" r:id="rId7"/>
    <p:sldId id="450" r:id="rId8"/>
    <p:sldId id="442" r:id="rId9"/>
    <p:sldId id="406" r:id="rId10"/>
    <p:sldId id="356" r:id="rId11"/>
    <p:sldId id="354" r:id="rId12"/>
    <p:sldId id="355" r:id="rId13"/>
    <p:sldId id="443" r:id="rId14"/>
    <p:sldId id="444" r:id="rId15"/>
    <p:sldId id="431" r:id="rId16"/>
    <p:sldId id="430" r:id="rId17"/>
    <p:sldId id="432" r:id="rId18"/>
    <p:sldId id="445" r:id="rId19"/>
    <p:sldId id="452" r:id="rId2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108"/>
    <a:srgbClr val="00456F"/>
    <a:srgbClr val="DD8403"/>
    <a:srgbClr val="1EB3ED"/>
    <a:srgbClr val="D7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72" autoAdjust="0"/>
    <p:restoredTop sz="89573" autoAdjust="0"/>
  </p:normalViewPr>
  <p:slideViewPr>
    <p:cSldViewPr>
      <p:cViewPr varScale="1">
        <p:scale>
          <a:sx n="83" d="100"/>
          <a:sy n="83" d="100"/>
        </p:scale>
        <p:origin x="208" y="4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3111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35330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81097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03401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655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68513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663274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8905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24147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7067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90795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9539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81692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25D8CE-0F31-4CA9-A882-51EE4FF2C8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B4ACDC7-A453-41EA-BF98-FEC45B295E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25AD0C-02B2-4168-B1A1-8E95DEED2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75099F-389C-48E6-8C7E-19BA0A8C1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15BB79-71CD-4166-8D48-C4F5381AA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165319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E28F5F-C2B1-4D66-B168-B3DC6D96E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EAF40E-7E26-4DD0-B42F-219C6F7BA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68BC88-7580-496B-99F6-3CEB2A444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636870-D820-4847-8046-3A8C49C85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B032ED-9B1E-4053-A417-2BBA84B40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844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6D4216-8E47-4A00-B1F4-0C9CAD38E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61B5834-3909-433C-9494-0222735F6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6FE7C5-2205-4BD9-83F9-0014AB69E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69D559-71F8-4E1F-BE1D-9B8B7626D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C1DE87-D762-448E-92F5-2351648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1794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151D7B-4262-43AB-ABF0-AA9397335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CC88CD-A36D-4DAF-9F9F-293F577FCD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BD9E688-5573-48B6-9E36-D20F25B2D9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C2EC2E4-54A4-4925-9ACD-03D699D48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BB6BD01-B8FD-4007-9B6D-52C6761B4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C78A87-673D-4B49-8D1B-0095F50F3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76985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1C066A-9F9E-4853-88CE-0B562F891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393AC5D-42A2-42ED-A631-48F4E8A92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40BE921-331C-4654-BBC7-C19A6DF28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36AC674-4BE1-4E70-8BEC-0806D04EDB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BEDA8D4-A2F8-4387-8A31-AB017A5F05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DF4215E-E4BB-4032-B452-11EF051BA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C9739FB-0384-412D-B906-F23ACFA1D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F83BB17-AAAC-4E3F-AB08-7F16CAC9E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6126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DA6D73-1D7D-48E0-91EB-40AA919F4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DCB5592-84B0-405D-99EA-BDB9B2A80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9F8C606-C456-42C2-9BA4-98554CF41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5CFE559-6C24-447B-AA91-002A17501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64734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101922F-5421-4461-801B-3F671BCF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646C310-1F4B-4818-A696-8FAE5F6B2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809BEF8-7AAF-4667-8D05-AAF1501D6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87144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EB35EF-E572-464D-BCC0-472BCD283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152212-055A-4733-94EC-A66F632C7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19CFE98-FF44-4E1A-AC59-713C21B510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DCCF27E-9700-494D-BC81-6EE9B7C95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50C928-BA8B-4F3A-82B5-2D51BEB9D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6924279-4793-4CB4-8B6B-9FA89FF80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98826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284A22-F049-4FCD-953E-765F55E48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A8E99AB-CF29-4172-BA2A-2F604FFA6B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354506-4C9F-4761-9D7B-7DFD4667D5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3AEE79E-B348-46B1-9810-62539150C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B5BB0E-9F3D-4448-BE65-8C1806974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B40AC29-4C55-4C93-8E36-27A162B0D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04882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6C1BC5-2AC6-442F-B3C8-FEB357BB2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A0D05FD-DB98-4F16-A00F-509EF86FE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B89A91-2751-48F8-A3F9-4A488AF1A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C9AAA0-7055-4317-BAE1-56E001434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525D94-ABEC-43ED-8387-0352A96E4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17541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1117FEA-1FB2-4227-867D-75A2B58673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7996D08-8992-4F2E-A4FE-093590746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23D1EA-E582-4BCF-A12F-90D6B70AB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973120-3CB1-43AC-AD25-2FA4E22CB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886414-9BFB-41E8-AF7E-89E8EE147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27425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F1F032-CE3B-4220-8C98-4DFA97C99A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65408CB-C7DA-47D5-8463-8288EFF622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0AD89B-C7D3-46AC-B6D4-E5947D379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47CC5D-8264-4710-8405-AD7E0A073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99F344-68D3-463E-B110-FDF14826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05480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BAFC0E-D9D7-4DA2-902E-D7A065CC3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4BEE1E-B5AD-4397-A3E8-9E84A292C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CADE09-6386-4FB0-88AA-6B252D93E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B506AE-7E3E-42BC-B507-002A879F7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A0352F-CE30-4F0A-9C9C-776819073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79544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26DA4A-7B63-4412-8ACA-D055CC966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331DE8B-3EBC-4088-9037-E1093B543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C76182-6DF1-4D54-941A-E3FA3DCF7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814D75-4ED2-472A-9110-B586B019D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057459D-F81A-46F9-8B7A-8E269B181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946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7C1127-616E-4567-B9FD-FFE3341F7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E46664-8725-4C44-A31E-6E73C036B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11D9060-761F-4A1E-AD18-192369B35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C80F97B-A9B5-4B60-838C-191AAB1F9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1A564D1-66BE-4CFC-A068-AC66188A5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CAF1775-F726-44EA-A5D3-703AC8023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30706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FE4A20-5102-48A2-8C9E-FD68CF636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E5988D8-7F11-4ECF-91EE-34D39C837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EED4945-1BAA-4275-B9E5-256B6E079F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57222B5-A7B0-465E-85BD-802AD4E362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7168916-2409-4589-8FA8-5F15D7093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499B21D-833D-4853-B690-F7DF7FC77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DE63A37-A831-4E71-8024-7AAE644A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F9E2E37-3982-41B7-B9A7-701F3469D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22826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B362BD-E38B-4894-9B3C-794C9A529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A4047F-B425-4256-AB7A-1B0D20475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182AECB-1E2C-4B32-ADF2-F40950825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0424248-4216-4E59-940A-0646810B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96761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0EC1635-A2D6-4FF5-96DF-DFBE87094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E7F8D76-E12C-45AA-8000-C00D98A06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0EB2F5F-3121-449B-A92C-C441DF886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88166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EA86AF-F0C9-4223-9385-65231E438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A81C60-348F-41D5-B29B-461829360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B3827B-E85C-46ED-ADA6-F455257BF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AFCA7F7-1E53-4B87-A31F-58892AC82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A0A70E-B042-4DFA-86BC-346BE5411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7AEDC61-3F2C-41AC-A2DB-028A7D21E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02906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846BF3-EFD2-495C-90BF-E2C22AF50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58D5042-4993-4AED-AFAB-511337EC7D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BBB73DE-ED07-41EE-8CFB-04250A9C1A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84848FC-5F73-4500-97F9-E18224491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C747D28-7843-49CA-B49B-4C0ED57BA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D3C526E-148D-4689-BA75-3726B00C9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28812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56F337-3C89-4946-99C7-7C7D0EB02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02149C0-5100-4232-B12D-AF9E80D6DB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82F58C-F565-4647-BBD6-70FC7AA63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2E1BC4-9CD9-4551-AEF3-3B891FD2C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9DAF49-9D06-4B52-8BA5-D5AE1128E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57501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1F630AE-6189-45EA-85CA-19BCD05D26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65CDC4C-401F-4693-A2F7-BDDC9171BB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A429DE-283C-47BE-A016-883CC066E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094EFB-F54C-4F54-8393-6BF575DC2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8E6452-4EB1-4DD1-9E42-E45BD83CD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272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3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  <p:sldLayoutId id="2147483935" r:id="rId12"/>
    <p:sldLayoutId id="2147483949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CA38E69-467D-480A-AA8E-929D8D87C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09B1FAE-503B-429B-BE8E-156F7D22D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CBA3E0-B09C-4296-AF73-A60038D809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19172-2933-412B-AC78-1D71DB2D0BDB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424B0F-FE5F-4738-879D-F6ABA45283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4DFBBB7-2FFB-446A-AA4A-82959060C5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7433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57E8BF8-410B-479B-B8AA-5FD0ACD7C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9F914C6-E1B3-4B15-AB58-409BFA236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CCF6A5-B7D9-4110-941B-BA20D65E7B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BEB0C-424D-41AA-B545-0587D4D4538A}" type="datetimeFigureOut">
              <a:rPr lang="es-CL" smtClean="0"/>
              <a:t>23-09-21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024483-C706-4E61-8858-A3D2C17EF4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0FB32B-3754-44B4-B5F4-69E569C362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28915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3.png"/><Relationship Id="rId7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11" Type="http://schemas.openxmlformats.org/officeDocument/2006/relationships/image" Target="../media/image9.png"/><Relationship Id="rId5" Type="http://schemas.openxmlformats.org/officeDocument/2006/relationships/image" Target="../media/image75.png"/><Relationship Id="rId10" Type="http://schemas.openxmlformats.org/officeDocument/2006/relationships/image" Target="../media/image8.png"/><Relationship Id="rId4" Type="http://schemas.openxmlformats.org/officeDocument/2006/relationships/image" Target="../media/image74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0.png"/><Relationship Id="rId21" Type="http://schemas.openxmlformats.org/officeDocument/2006/relationships/image" Target="../media/image98.png"/><Relationship Id="rId7" Type="http://schemas.openxmlformats.org/officeDocument/2006/relationships/image" Target="../media/image84.png"/><Relationship Id="rId12" Type="http://schemas.openxmlformats.org/officeDocument/2006/relationships/image" Target="../media/image88.png"/><Relationship Id="rId2" Type="http://schemas.openxmlformats.org/officeDocument/2006/relationships/notesSlide" Target="../notesSlides/notesSlide7.xml"/><Relationship Id="rId20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0.png"/><Relationship Id="rId11" Type="http://schemas.openxmlformats.org/officeDocument/2006/relationships/image" Target="../media/image89.png"/><Relationship Id="rId5" Type="http://schemas.openxmlformats.org/officeDocument/2006/relationships/image" Target="../media/image820.png"/><Relationship Id="rId15" Type="http://schemas.openxmlformats.org/officeDocument/2006/relationships/image" Target="../media/image92.png"/><Relationship Id="rId10" Type="http://schemas.openxmlformats.org/officeDocument/2006/relationships/image" Target="../media/image87.png"/><Relationship Id="rId19" Type="http://schemas.openxmlformats.org/officeDocument/2006/relationships/image" Target="../media/image96.png"/><Relationship Id="rId4" Type="http://schemas.openxmlformats.org/officeDocument/2006/relationships/image" Target="../media/image810.png"/><Relationship Id="rId9" Type="http://schemas.openxmlformats.org/officeDocument/2006/relationships/image" Target="../media/image86.png"/><Relationship Id="rId14" Type="http://schemas.openxmlformats.org/officeDocument/2006/relationships/image" Target="../media/image9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0.png"/><Relationship Id="rId18" Type="http://schemas.openxmlformats.org/officeDocument/2006/relationships/image" Target="../media/image97.png"/><Relationship Id="rId26" Type="http://schemas.openxmlformats.org/officeDocument/2006/relationships/image" Target="../media/image990.png"/><Relationship Id="rId7" Type="http://schemas.openxmlformats.org/officeDocument/2006/relationships/image" Target="../media/image84.png"/><Relationship Id="rId12" Type="http://schemas.openxmlformats.org/officeDocument/2006/relationships/image" Target="../media/image88.png"/><Relationship Id="rId17" Type="http://schemas.openxmlformats.org/officeDocument/2006/relationships/image" Target="../media/image96.png"/><Relationship Id="rId25" Type="http://schemas.openxmlformats.org/officeDocument/2006/relationships/image" Target="../media/image981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0.png"/><Relationship Id="rId11" Type="http://schemas.openxmlformats.org/officeDocument/2006/relationships/image" Target="../media/image89.png"/><Relationship Id="rId24" Type="http://schemas.openxmlformats.org/officeDocument/2006/relationships/image" Target="../media/image970.png"/><Relationship Id="rId5" Type="http://schemas.openxmlformats.org/officeDocument/2006/relationships/image" Target="../media/image820.png"/><Relationship Id="rId15" Type="http://schemas.openxmlformats.org/officeDocument/2006/relationships/image" Target="../media/image92.png"/><Relationship Id="rId23" Type="http://schemas.openxmlformats.org/officeDocument/2006/relationships/image" Target="../media/image960.png"/><Relationship Id="rId28" Type="http://schemas.openxmlformats.org/officeDocument/2006/relationships/image" Target="../media/image980.png"/><Relationship Id="rId10" Type="http://schemas.openxmlformats.org/officeDocument/2006/relationships/image" Target="../media/image87.png"/><Relationship Id="rId4" Type="http://schemas.openxmlformats.org/officeDocument/2006/relationships/image" Target="../media/image810.png"/><Relationship Id="rId9" Type="http://schemas.openxmlformats.org/officeDocument/2006/relationships/image" Target="../media/image86.png"/><Relationship Id="rId14" Type="http://schemas.openxmlformats.org/officeDocument/2006/relationships/image" Target="../media/image91.png"/><Relationship Id="rId22" Type="http://schemas.openxmlformats.org/officeDocument/2006/relationships/image" Target="../media/image940.png"/><Relationship Id="rId27" Type="http://schemas.openxmlformats.org/officeDocument/2006/relationships/image" Target="../media/image10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7" Type="http://schemas.openxmlformats.org/officeDocument/2006/relationships/image" Target="../media/image102.png"/><Relationship Id="rId12" Type="http://schemas.openxmlformats.org/officeDocument/2006/relationships/image" Target="../media/image9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11" Type="http://schemas.openxmlformats.org/officeDocument/2006/relationships/image" Target="../media/image106.png"/><Relationship Id="rId5" Type="http://schemas.openxmlformats.org/officeDocument/2006/relationships/image" Target="../media/image820.png"/><Relationship Id="rId10" Type="http://schemas.openxmlformats.org/officeDocument/2006/relationships/image" Target="../media/image105.png"/><Relationship Id="rId4" Type="http://schemas.openxmlformats.org/officeDocument/2006/relationships/image" Target="../media/image810.png"/><Relationship Id="rId9" Type="http://schemas.openxmlformats.org/officeDocument/2006/relationships/image" Target="../media/image10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19024" y="301350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1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Dinámica de </a:t>
            </a:r>
            <a:r>
              <a:rPr lang="es-CL" sz="4800" b="1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sólido rígido</a:t>
            </a:r>
            <a:endParaRPr lang="es-CL" sz="4800" b="1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pic>
        <p:nvPicPr>
          <p:cNvPr id="7" name="Imagen 3">
            <a:extLst>
              <a:ext uri="{FF2B5EF4-FFF2-40B4-BE49-F238E27FC236}">
                <a16:creationId xmlns:a16="http://schemas.microsoft.com/office/drawing/2014/main" id="{60A5C1D1-BC2A-6641-B4E7-178E12052F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851" y="908720"/>
            <a:ext cx="1630345" cy="1884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B6F3A52B-9FCE-8246-816C-C9E5CFED7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39D4C49-6E55-2D4E-9019-804993799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4771" y="6236993"/>
            <a:ext cx="58475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Segundo semestre, 2021</a:t>
            </a:r>
          </a:p>
        </p:txBody>
      </p:sp>
    </p:spTree>
    <p:extLst>
      <p:ext uri="{BB962C8B-B14F-4D97-AF65-F5344CB8AC3E}">
        <p14:creationId xmlns:p14="http://schemas.microsoft.com/office/powerpoint/2010/main" val="1558034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188640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Dinámica de cuerpo rígido: Torque neto no nulo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BFCB6B5-07F2-4163-B696-416870A3345D}"/>
              </a:ext>
            </a:extLst>
          </p:cNvPr>
          <p:cNvSpPr txBox="1"/>
          <p:nvPr/>
        </p:nvSpPr>
        <p:spPr>
          <a:xfrm>
            <a:off x="479376" y="1610797"/>
            <a:ext cx="11161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Hasta ahora, hemos estudiado casos donde los cuerpos se mantienen en equilibrio y por ende su torque neto es nulo, pero ¿qué sucede si el torque neto es distinto de cero?</a:t>
            </a: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986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188640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Dinámica de cuero rígido: Torque neto no nulo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/>
              <p:nvPr/>
            </p:nvSpPr>
            <p:spPr>
              <a:xfrm>
                <a:off x="479376" y="1610797"/>
                <a:ext cx="11161240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 torque neto o resultante no nulo aplicado sobre un cuerpo, implica que éste se encuentra en rotación con aceleración angular </a:t>
                </a:r>
                <a14:m>
                  <m:oMath xmlns:m="http://schemas.openxmlformats.org/officeDocument/2006/math">
                    <m:r>
                      <a:rPr lang="es-ES" sz="28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𝛼</m:t>
                    </m:r>
                  </m:oMath>
                </a14:m>
                <a:r>
                  <a:rPr lang="es-ES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constante, es decir la velocidad angular </a:t>
                </a:r>
                <a14:m>
                  <m:oMath xmlns:m="http://schemas.openxmlformats.org/officeDocument/2006/math">
                    <m:r>
                      <a:rPr lang="es-ES" sz="28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𝜔</m:t>
                    </m:r>
                  </m:oMath>
                </a14:m>
                <a:r>
                  <a:rPr lang="es-ES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de rotación del cuerpo es variable en el tiempo.</a:t>
                </a: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1610797"/>
                <a:ext cx="11161240" cy="1384995"/>
              </a:xfrm>
              <a:prstGeom prst="rect">
                <a:avLst/>
              </a:prstGeom>
              <a:blipFill>
                <a:blip r:embed="rId2"/>
                <a:stretch>
                  <a:fillRect l="-1147" t="-4405" r="-1147" b="-1145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7341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>
            <a:extLst>
              <a:ext uri="{FF2B5EF4-FFF2-40B4-BE49-F238E27FC236}">
                <a16:creationId xmlns:a16="http://schemas.microsoft.com/office/drawing/2014/main" id="{63B0D429-076B-4145-BAA7-A33466121D9E}"/>
              </a:ext>
            </a:extLst>
          </p:cNvPr>
          <p:cNvSpPr txBox="1"/>
          <p:nvPr/>
        </p:nvSpPr>
        <p:spPr>
          <a:xfrm>
            <a:off x="4277942" y="3251489"/>
            <a:ext cx="72019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Respecto del centro de la trayectoria, el torque neto, realizado por la fuerza neta está dado por</a:t>
            </a:r>
            <a:endParaRPr lang="es-CL" sz="2000" dirty="0">
              <a:solidFill>
                <a:srgbClr val="00456F"/>
              </a:solidFill>
              <a:latin typeface="CMU Serif" panose="02000603000000000000" pitchFamily="2" charset="0"/>
              <a:ea typeface="CMU Serif" panose="02000603000000000000" pitchFamily="2" charset="0"/>
              <a:cs typeface="CMU Serif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CD6C310E-85FD-45B4-B96C-DBD4D2F593BB}"/>
                  </a:ext>
                </a:extLst>
              </p:cNvPr>
              <p:cNvSpPr txBox="1"/>
              <p:nvPr/>
            </p:nvSpPr>
            <p:spPr>
              <a:xfrm>
                <a:off x="5735960" y="4245804"/>
                <a:ext cx="3499804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s-ES" sz="2400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neta</m:t>
                          </m:r>
                        </m:sub>
                      </m:sSub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s-ES" sz="2400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T</m:t>
                          </m:r>
                        </m:sub>
                      </m:sSub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CD6C310E-85FD-45B4-B96C-DBD4D2F59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5960" y="4245804"/>
                <a:ext cx="3499804" cy="41408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DEFF0D18-584A-40BA-AF50-EEECDDD3E125}"/>
                  </a:ext>
                </a:extLst>
              </p:cNvPr>
              <p:cNvSpPr txBox="1"/>
              <p:nvPr/>
            </p:nvSpPr>
            <p:spPr>
              <a:xfrm>
                <a:off x="2964228" y="3964926"/>
                <a:ext cx="397480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DEFF0D18-584A-40BA-AF50-EEECDDD3E1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228" y="3964926"/>
                <a:ext cx="397480" cy="41408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rco 16">
            <a:extLst>
              <a:ext uri="{FF2B5EF4-FFF2-40B4-BE49-F238E27FC236}">
                <a16:creationId xmlns:a16="http://schemas.microsoft.com/office/drawing/2014/main" id="{69B10E09-7F79-46BD-BA71-EE379B06D4E5}"/>
              </a:ext>
            </a:extLst>
          </p:cNvPr>
          <p:cNvSpPr/>
          <p:nvPr/>
        </p:nvSpPr>
        <p:spPr>
          <a:xfrm>
            <a:off x="841428" y="4149360"/>
            <a:ext cx="2520280" cy="2520000"/>
          </a:xfrm>
          <a:prstGeom prst="arc">
            <a:avLst>
              <a:gd name="adj1" fmla="val 16263276"/>
              <a:gd name="adj2" fmla="val 1340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1F65ACD2-D910-45BE-AA22-0BFDE385832D}"/>
              </a:ext>
            </a:extLst>
          </p:cNvPr>
          <p:cNvSpPr/>
          <p:nvPr/>
        </p:nvSpPr>
        <p:spPr>
          <a:xfrm>
            <a:off x="3085419" y="46672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FB9A06E7-EA17-4D0B-A988-D75C62E42C46}"/>
              </a:ext>
            </a:extLst>
          </p:cNvPr>
          <p:cNvCxnSpPr>
            <a:cxnSpLocks/>
          </p:cNvCxnSpPr>
          <p:nvPr/>
        </p:nvCxnSpPr>
        <p:spPr>
          <a:xfrm flipH="1">
            <a:off x="2412363" y="4833542"/>
            <a:ext cx="677950" cy="385338"/>
          </a:xfrm>
          <a:prstGeom prst="straightConnector1">
            <a:avLst/>
          </a:prstGeom>
          <a:ln w="38100">
            <a:solidFill>
              <a:srgbClr val="00456F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11799336-5B9D-4371-B8F0-A41DF0D7AF58}"/>
              </a:ext>
            </a:extLst>
          </p:cNvPr>
          <p:cNvCxnSpPr>
            <a:cxnSpLocks/>
          </p:cNvCxnSpPr>
          <p:nvPr/>
        </p:nvCxnSpPr>
        <p:spPr>
          <a:xfrm rot="5400000" flipH="1">
            <a:off x="2600412" y="4152703"/>
            <a:ext cx="677950" cy="385338"/>
          </a:xfrm>
          <a:prstGeom prst="straightConnector1">
            <a:avLst/>
          </a:prstGeom>
          <a:ln w="38100">
            <a:solidFill>
              <a:srgbClr val="00456F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9F9152A5-7183-4D66-89B6-6C668BB4A97E}"/>
                  </a:ext>
                </a:extLst>
              </p:cNvPr>
              <p:cNvSpPr txBox="1"/>
              <p:nvPr/>
            </p:nvSpPr>
            <p:spPr>
              <a:xfrm>
                <a:off x="2593564" y="5110099"/>
                <a:ext cx="337400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sub>
                      </m:sSub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9F9152A5-7183-4D66-89B6-6C668BB4A9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3564" y="5110099"/>
                <a:ext cx="337400" cy="41408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084F4F2B-9D46-433F-9E79-D94B3BCC0C98}"/>
              </a:ext>
            </a:extLst>
          </p:cNvPr>
          <p:cNvCxnSpPr>
            <a:cxnSpLocks/>
          </p:cNvCxnSpPr>
          <p:nvPr/>
        </p:nvCxnSpPr>
        <p:spPr>
          <a:xfrm flipH="1">
            <a:off x="2129276" y="4836563"/>
            <a:ext cx="951298" cy="548279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A5044C0-CA15-4C2F-81F4-7FFC15DAEAFD}"/>
                  </a:ext>
                </a:extLst>
              </p:cNvPr>
              <p:cNvSpPr txBox="1"/>
              <p:nvPr/>
            </p:nvSpPr>
            <p:spPr>
              <a:xfrm>
                <a:off x="2524699" y="4629969"/>
                <a:ext cx="237565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A5044C0-CA15-4C2F-81F4-7FFC15DAEA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4699" y="4629969"/>
                <a:ext cx="237565" cy="369332"/>
              </a:xfrm>
              <a:prstGeom prst="rect">
                <a:avLst/>
              </a:prstGeom>
              <a:blipFill>
                <a:blip r:embed="rId6"/>
                <a:stretch>
                  <a:fillRect l="-28205" t="-38333" r="-97436"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Arco 30">
            <a:extLst>
              <a:ext uri="{FF2B5EF4-FFF2-40B4-BE49-F238E27FC236}">
                <a16:creationId xmlns:a16="http://schemas.microsoft.com/office/drawing/2014/main" id="{5BA39878-EBE2-4009-85B2-9EC848B10AFF}"/>
              </a:ext>
            </a:extLst>
          </p:cNvPr>
          <p:cNvSpPr/>
          <p:nvPr/>
        </p:nvSpPr>
        <p:spPr>
          <a:xfrm>
            <a:off x="2896806" y="4455845"/>
            <a:ext cx="606906" cy="717582"/>
          </a:xfrm>
          <a:prstGeom prst="arc">
            <a:avLst>
              <a:gd name="adj1" fmla="val 18319591"/>
              <a:gd name="adj2" fmla="val 21132218"/>
            </a:avLst>
          </a:prstGeom>
          <a:ln>
            <a:solidFill>
              <a:schemeClr val="tx1"/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4468C01A-504E-7A46-939A-A3C8BAB78BDE}"/>
                  </a:ext>
                </a:extLst>
              </p:cNvPr>
              <p:cNvSpPr txBox="1"/>
              <p:nvPr/>
            </p:nvSpPr>
            <p:spPr>
              <a:xfrm>
                <a:off x="335360" y="1268760"/>
                <a:ext cx="11521280" cy="1360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Consideremos un cuerpo en una trayectoria circular de radio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, mientras sobre él actúan fuerzas que producen una fuerza neta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ES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s-ES" sz="2000" b="0" i="0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neta</m:t>
                        </m:r>
                      </m:sub>
                    </m:sSub>
                    <m:r>
                      <a:rPr lang="es-ES" sz="2000" b="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ES" sz="2000" b="0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000" b="0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s-ES" sz="2000" b="0" i="0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</m:sub>
                    </m:sSub>
                    <m:r>
                      <a:rPr lang="es-ES" sz="2000" b="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ES" sz="2000" b="0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000" b="0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s-ES" sz="2000" b="0" i="0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</m:t>
                        </m:r>
                      </m:sub>
                    </m:sSub>
                  </m:oMath>
                </a14:m>
                <a:endParaRPr lang="es-ES" sz="2000" b="0" dirty="0">
                  <a:solidFill>
                    <a:srgbClr val="00456F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endParaRPr lang="es-ES" sz="2000" b="0" dirty="0">
                  <a:solidFill>
                    <a:srgbClr val="00456F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Notemos que hemos separado en sus componentes centrípeta y tangencial.</a:t>
                </a:r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4468C01A-504E-7A46-939A-A3C8BAB78B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268760"/>
                <a:ext cx="11521280" cy="1360822"/>
              </a:xfrm>
              <a:prstGeom prst="rect">
                <a:avLst/>
              </a:prstGeom>
              <a:blipFill>
                <a:blip r:embed="rId7"/>
                <a:stretch>
                  <a:fillRect l="-529" t="-1345" r="-212" b="-762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Marcador de contenido 2">
            <a:extLst>
              <a:ext uri="{FF2B5EF4-FFF2-40B4-BE49-F238E27FC236}">
                <a16:creationId xmlns:a16="http://schemas.microsoft.com/office/drawing/2014/main" id="{375B2705-66C8-4FAB-B4A6-9738CBDE05B7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Dinámica de cuerpo rígido: torque neto no nulo</a:t>
            </a:r>
          </a:p>
        </p:txBody>
      </p:sp>
    </p:spTree>
    <p:extLst>
      <p:ext uri="{BB962C8B-B14F-4D97-AF65-F5344CB8AC3E}">
        <p14:creationId xmlns:p14="http://schemas.microsoft.com/office/powerpoint/2010/main" val="3636796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>
            <a:extLst>
              <a:ext uri="{FF2B5EF4-FFF2-40B4-BE49-F238E27FC236}">
                <a16:creationId xmlns:a16="http://schemas.microsoft.com/office/drawing/2014/main" id="{63B0D429-076B-4145-BAA7-A33466121D9E}"/>
              </a:ext>
            </a:extLst>
          </p:cNvPr>
          <p:cNvSpPr txBox="1"/>
          <p:nvPr/>
        </p:nvSpPr>
        <p:spPr>
          <a:xfrm>
            <a:off x="4277942" y="3251489"/>
            <a:ext cx="72019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Respecto del centro de la trayectoria, el torque neto, realizado por la fuerza neta está dado por</a:t>
            </a:r>
            <a:endParaRPr lang="es-CL" sz="2000" dirty="0">
              <a:solidFill>
                <a:srgbClr val="00456F"/>
              </a:solidFill>
              <a:latin typeface="CMU Serif" panose="02000603000000000000" pitchFamily="2" charset="0"/>
              <a:ea typeface="CMU Serif" panose="02000603000000000000" pitchFamily="2" charset="0"/>
              <a:cs typeface="CMU Serif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CD6C310E-85FD-45B4-B96C-DBD4D2F593BB}"/>
                  </a:ext>
                </a:extLst>
              </p:cNvPr>
              <p:cNvSpPr txBox="1"/>
              <p:nvPr/>
            </p:nvSpPr>
            <p:spPr>
              <a:xfrm>
                <a:off x="5735960" y="4245804"/>
                <a:ext cx="3499804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s-ES" sz="2400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neta</m:t>
                          </m:r>
                        </m:sub>
                      </m:sSub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s-ES" sz="2400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T</m:t>
                          </m:r>
                        </m:sub>
                      </m:sSub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CD6C310E-85FD-45B4-B96C-DBD4D2F59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5960" y="4245804"/>
                <a:ext cx="3499804" cy="41408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DEFF0D18-584A-40BA-AF50-EEECDDD3E125}"/>
                  </a:ext>
                </a:extLst>
              </p:cNvPr>
              <p:cNvSpPr txBox="1"/>
              <p:nvPr/>
            </p:nvSpPr>
            <p:spPr>
              <a:xfrm>
                <a:off x="2964228" y="3964926"/>
                <a:ext cx="397480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DEFF0D18-584A-40BA-AF50-EEECDDD3E1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228" y="3964926"/>
                <a:ext cx="397480" cy="41408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rco 16">
            <a:extLst>
              <a:ext uri="{FF2B5EF4-FFF2-40B4-BE49-F238E27FC236}">
                <a16:creationId xmlns:a16="http://schemas.microsoft.com/office/drawing/2014/main" id="{69B10E09-7F79-46BD-BA71-EE379B06D4E5}"/>
              </a:ext>
            </a:extLst>
          </p:cNvPr>
          <p:cNvSpPr/>
          <p:nvPr/>
        </p:nvSpPr>
        <p:spPr>
          <a:xfrm>
            <a:off x="841428" y="4149360"/>
            <a:ext cx="2520280" cy="2520000"/>
          </a:xfrm>
          <a:prstGeom prst="arc">
            <a:avLst>
              <a:gd name="adj1" fmla="val 16263276"/>
              <a:gd name="adj2" fmla="val 1340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1F65ACD2-D910-45BE-AA22-0BFDE385832D}"/>
              </a:ext>
            </a:extLst>
          </p:cNvPr>
          <p:cNvSpPr/>
          <p:nvPr/>
        </p:nvSpPr>
        <p:spPr>
          <a:xfrm>
            <a:off x="3085419" y="46672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FB9A06E7-EA17-4D0B-A988-D75C62E42C46}"/>
              </a:ext>
            </a:extLst>
          </p:cNvPr>
          <p:cNvCxnSpPr>
            <a:cxnSpLocks/>
          </p:cNvCxnSpPr>
          <p:nvPr/>
        </p:nvCxnSpPr>
        <p:spPr>
          <a:xfrm flipH="1">
            <a:off x="2412363" y="4833542"/>
            <a:ext cx="677950" cy="385338"/>
          </a:xfrm>
          <a:prstGeom prst="straightConnector1">
            <a:avLst/>
          </a:prstGeom>
          <a:ln w="38100">
            <a:solidFill>
              <a:srgbClr val="00456F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11799336-5B9D-4371-B8F0-A41DF0D7AF58}"/>
              </a:ext>
            </a:extLst>
          </p:cNvPr>
          <p:cNvCxnSpPr>
            <a:cxnSpLocks/>
          </p:cNvCxnSpPr>
          <p:nvPr/>
        </p:nvCxnSpPr>
        <p:spPr>
          <a:xfrm rot="5400000" flipH="1">
            <a:off x="2600412" y="4152703"/>
            <a:ext cx="677950" cy="385338"/>
          </a:xfrm>
          <a:prstGeom prst="straightConnector1">
            <a:avLst/>
          </a:prstGeom>
          <a:ln w="38100">
            <a:solidFill>
              <a:srgbClr val="00456F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9F9152A5-7183-4D66-89B6-6C668BB4A97E}"/>
                  </a:ext>
                </a:extLst>
              </p:cNvPr>
              <p:cNvSpPr txBox="1"/>
              <p:nvPr/>
            </p:nvSpPr>
            <p:spPr>
              <a:xfrm>
                <a:off x="2593564" y="5110099"/>
                <a:ext cx="337400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sub>
                      </m:sSub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9F9152A5-7183-4D66-89B6-6C668BB4A9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3564" y="5110099"/>
                <a:ext cx="337400" cy="41408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084F4F2B-9D46-433F-9E79-D94B3BCC0C98}"/>
              </a:ext>
            </a:extLst>
          </p:cNvPr>
          <p:cNvCxnSpPr>
            <a:cxnSpLocks/>
          </p:cNvCxnSpPr>
          <p:nvPr/>
        </p:nvCxnSpPr>
        <p:spPr>
          <a:xfrm flipH="1">
            <a:off x="2129276" y="4836563"/>
            <a:ext cx="951298" cy="548279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A5044C0-CA15-4C2F-81F4-7FFC15DAEAFD}"/>
                  </a:ext>
                </a:extLst>
              </p:cNvPr>
              <p:cNvSpPr txBox="1"/>
              <p:nvPr/>
            </p:nvSpPr>
            <p:spPr>
              <a:xfrm>
                <a:off x="2524699" y="4629969"/>
                <a:ext cx="237565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A5044C0-CA15-4C2F-81F4-7FFC15DAEA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4699" y="4629969"/>
                <a:ext cx="237565" cy="369332"/>
              </a:xfrm>
              <a:prstGeom prst="rect">
                <a:avLst/>
              </a:prstGeom>
              <a:blipFill>
                <a:blip r:embed="rId6"/>
                <a:stretch>
                  <a:fillRect l="-28205" t="-38333" r="-97436"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Arco 30">
            <a:extLst>
              <a:ext uri="{FF2B5EF4-FFF2-40B4-BE49-F238E27FC236}">
                <a16:creationId xmlns:a16="http://schemas.microsoft.com/office/drawing/2014/main" id="{5BA39878-EBE2-4009-85B2-9EC848B10AFF}"/>
              </a:ext>
            </a:extLst>
          </p:cNvPr>
          <p:cNvSpPr/>
          <p:nvPr/>
        </p:nvSpPr>
        <p:spPr>
          <a:xfrm>
            <a:off x="2896806" y="4455845"/>
            <a:ext cx="606906" cy="717582"/>
          </a:xfrm>
          <a:prstGeom prst="arc">
            <a:avLst>
              <a:gd name="adj1" fmla="val 18319591"/>
              <a:gd name="adj2" fmla="val 21132218"/>
            </a:avLst>
          </a:prstGeom>
          <a:ln>
            <a:solidFill>
              <a:schemeClr val="tx1"/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4468C01A-504E-7A46-939A-A3C8BAB78BDE}"/>
                  </a:ext>
                </a:extLst>
              </p:cNvPr>
              <p:cNvSpPr txBox="1"/>
              <p:nvPr/>
            </p:nvSpPr>
            <p:spPr>
              <a:xfrm>
                <a:off x="335360" y="1268760"/>
                <a:ext cx="11521280" cy="1360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Consideremos un cuerpo en una trayectoria circular de radio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, mientras sobre él actúan fuerzas que producen una fuerza neta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ES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s-ES" sz="2000" b="0" i="0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neta</m:t>
                        </m:r>
                      </m:sub>
                    </m:sSub>
                    <m:r>
                      <a:rPr lang="es-ES" sz="2000" b="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ES" sz="2000" b="0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000" b="0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s-ES" sz="2000" b="0" i="0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</m:sub>
                    </m:sSub>
                    <m:r>
                      <a:rPr lang="es-ES" sz="2000" b="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ES" sz="2000" b="0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000" b="0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s-ES" sz="2000" b="0" i="0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</m:t>
                        </m:r>
                      </m:sub>
                    </m:sSub>
                  </m:oMath>
                </a14:m>
                <a:endParaRPr lang="es-ES" sz="2000" b="0" dirty="0">
                  <a:solidFill>
                    <a:srgbClr val="00456F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endParaRPr lang="es-ES" sz="2000" b="0" dirty="0">
                  <a:solidFill>
                    <a:srgbClr val="00456F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Notemos que hemos separado en sus componentes centrípeta y tangencial.</a:t>
                </a:r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4468C01A-504E-7A46-939A-A3C8BAB78B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268760"/>
                <a:ext cx="11521280" cy="1360822"/>
              </a:xfrm>
              <a:prstGeom prst="rect">
                <a:avLst/>
              </a:prstGeom>
              <a:blipFill>
                <a:blip r:embed="rId7"/>
                <a:stretch>
                  <a:fillRect l="-529" t="-1345" r="-212" b="-762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Marcador de contenido 2">
            <a:extLst>
              <a:ext uri="{FF2B5EF4-FFF2-40B4-BE49-F238E27FC236}">
                <a16:creationId xmlns:a16="http://schemas.microsoft.com/office/drawing/2014/main" id="{375B2705-66C8-4FAB-B4A6-9738CBDE05B7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Dinámica de cuerpo rígido: torque neto no nulo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B9467A6-E572-4FCE-99A6-D6A3D6B1CE66}"/>
                  </a:ext>
                </a:extLst>
              </p:cNvPr>
              <p:cNvSpPr txBox="1"/>
              <p:nvPr/>
            </p:nvSpPr>
            <p:spPr>
              <a:xfrm>
                <a:off x="4277942" y="4885285"/>
                <a:ext cx="6338209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𝑅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𝑅𝑚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𝑚𝑅</m:t>
                      </m:r>
                      <m:d>
                        <m:d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acc>
                        <m:accPr>
                          <m:chr m:val="̂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s-E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  <m:acc>
                        <m:accPr>
                          <m:chr m:val="̂"/>
                          <m:ctrlP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B9467A6-E572-4FCE-99A6-D6A3D6B1CE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7942" y="4885285"/>
                <a:ext cx="6338209" cy="369332"/>
              </a:xfrm>
              <a:prstGeom prst="rect">
                <a:avLst/>
              </a:prstGeom>
              <a:blipFill>
                <a:blip r:embed="rId8"/>
                <a:stretch>
                  <a:fillRect l="-192" t="-36066" r="-5967" b="-1475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4AE0CBD2-094C-4DC6-AB7E-282FDAB18C5E}"/>
                  </a:ext>
                </a:extLst>
              </p:cNvPr>
              <p:cNvSpPr txBox="1"/>
              <p:nvPr/>
            </p:nvSpPr>
            <p:spPr>
              <a:xfrm>
                <a:off x="6297730" y="5733256"/>
                <a:ext cx="2376264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s-ES" sz="28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E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acc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4AE0CBD2-094C-4DC6-AB7E-282FDAB18C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7730" y="5733256"/>
                <a:ext cx="2376264" cy="43088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ángulo 31">
            <a:extLst>
              <a:ext uri="{FF2B5EF4-FFF2-40B4-BE49-F238E27FC236}">
                <a16:creationId xmlns:a16="http://schemas.microsoft.com/office/drawing/2014/main" id="{5E3A4AB6-63F4-45AB-B82B-62DB92EDB7D6}"/>
              </a:ext>
            </a:extLst>
          </p:cNvPr>
          <p:cNvSpPr/>
          <p:nvPr/>
        </p:nvSpPr>
        <p:spPr>
          <a:xfrm>
            <a:off x="6456040" y="5650928"/>
            <a:ext cx="2088232" cy="648072"/>
          </a:xfrm>
          <a:prstGeom prst="rect">
            <a:avLst/>
          </a:prstGeom>
          <a:noFill/>
          <a:ln>
            <a:solidFill>
              <a:srgbClr val="00456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74E55FC4-34E8-4C65-A1E6-6670D8FD1855}"/>
              </a:ext>
            </a:extLst>
          </p:cNvPr>
          <p:cNvSpPr/>
          <p:nvPr/>
        </p:nvSpPr>
        <p:spPr>
          <a:xfrm>
            <a:off x="1164788" y="4100167"/>
            <a:ext cx="270000" cy="27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06B85B1E-49A2-4003-8D2B-4573D391A02A}"/>
              </a:ext>
            </a:extLst>
          </p:cNvPr>
          <p:cNvSpPr/>
          <p:nvPr/>
        </p:nvSpPr>
        <p:spPr>
          <a:xfrm>
            <a:off x="1254855" y="4191685"/>
            <a:ext cx="89866" cy="9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B1B51C52-662C-46DC-B467-8680B9C4EB20}"/>
                  </a:ext>
                </a:extLst>
              </p:cNvPr>
              <p:cNvSpPr txBox="1"/>
              <p:nvPr/>
            </p:nvSpPr>
            <p:spPr>
              <a:xfrm>
                <a:off x="1337396" y="3759975"/>
                <a:ext cx="726096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B1B51C52-662C-46DC-B467-8680B9C4EB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7396" y="3759975"/>
                <a:ext cx="726096" cy="369332"/>
              </a:xfrm>
              <a:prstGeom prst="rect">
                <a:avLst/>
              </a:prstGeom>
              <a:blipFill>
                <a:blip r:embed="rId10"/>
                <a:stretch>
                  <a:fillRect l="-9244" t="-38333" r="-1681" b="-1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04A2EADB-ACBA-4A81-8F13-CE1630569B18}"/>
                  </a:ext>
                </a:extLst>
              </p:cNvPr>
              <p:cNvSpPr txBox="1"/>
              <p:nvPr/>
            </p:nvSpPr>
            <p:spPr>
              <a:xfrm>
                <a:off x="595855" y="4345372"/>
                <a:ext cx="201632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04A2EADB-ACBA-4A81-8F13-CE1630569B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855" y="4345372"/>
                <a:ext cx="2016321" cy="369332"/>
              </a:xfrm>
              <a:prstGeom prst="rect">
                <a:avLst/>
              </a:prstGeom>
              <a:blipFill>
                <a:blip r:embed="rId11"/>
                <a:stretch>
                  <a:fillRect l="-1511" t="-38333" r="-19335" b="-1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64987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90646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Dinámica de cuerpo rígido: Torque neto no nulo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A0F7FE65-72AC-45F0-8F1B-BB2F9C9B26D4}"/>
                  </a:ext>
                </a:extLst>
              </p:cNvPr>
              <p:cNvSpPr txBox="1"/>
              <p:nvPr/>
            </p:nvSpPr>
            <p:spPr>
              <a:xfrm>
                <a:off x="3935760" y="2572526"/>
                <a:ext cx="3744416" cy="6771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4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4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4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4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4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s-ES" sz="44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E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acc>
                    </m:oMath>
                  </m:oMathPara>
                </a14:m>
                <a:endParaRPr lang="es-CL" sz="4000" i="1" dirty="0"/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A0F7FE65-72AC-45F0-8F1B-BB2F9C9B26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5760" y="2572526"/>
                <a:ext cx="3744416" cy="677108"/>
              </a:xfrm>
              <a:prstGeom prst="rect">
                <a:avLst/>
              </a:prstGeom>
              <a:blipFill>
                <a:blip r:embed="rId3"/>
                <a:stretch>
                  <a:fillRect t="-37736" b="-3962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ángulo 8">
            <a:extLst>
              <a:ext uri="{FF2B5EF4-FFF2-40B4-BE49-F238E27FC236}">
                <a16:creationId xmlns:a16="http://schemas.microsoft.com/office/drawing/2014/main" id="{E6E92B18-6246-41FF-A968-71B9FBDE8B3B}"/>
              </a:ext>
            </a:extLst>
          </p:cNvPr>
          <p:cNvSpPr/>
          <p:nvPr/>
        </p:nvSpPr>
        <p:spPr>
          <a:xfrm>
            <a:off x="3683732" y="2587044"/>
            <a:ext cx="4248472" cy="841956"/>
          </a:xfrm>
          <a:prstGeom prst="rect">
            <a:avLst/>
          </a:prstGeom>
          <a:noFill/>
          <a:ln>
            <a:solidFill>
              <a:srgbClr val="00456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20972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2782669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Modelación para el análisis de un cuerpo rígido</a:t>
            </a:r>
          </a:p>
        </p:txBody>
      </p:sp>
    </p:spTree>
    <p:extLst>
      <p:ext uri="{BB962C8B-B14F-4D97-AF65-F5344CB8AC3E}">
        <p14:creationId xmlns:p14="http://schemas.microsoft.com/office/powerpoint/2010/main" val="667267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84ED5-92F1-834E-9BDD-404D20A53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18" y="179320"/>
            <a:ext cx="10515600" cy="815993"/>
          </a:xfrm>
        </p:spPr>
        <p:txBody>
          <a:bodyPr>
            <a:normAutofit/>
          </a:bodyPr>
          <a:lstStyle/>
          <a:p>
            <a:r>
              <a:rPr lang="es-ES_tradnl" sz="4000" b="1" dirty="0">
                <a:solidFill>
                  <a:schemeClr val="bg1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Corrección al modelo de dinámica</a:t>
            </a:r>
          </a:p>
        </p:txBody>
      </p:sp>
      <p:sp>
        <p:nvSpPr>
          <p:cNvPr id="155649" name="Rectangle 1"/>
          <p:cNvSpPr>
            <a:spLocks noChangeArrowheads="1"/>
          </p:cNvSpPr>
          <p:nvPr/>
        </p:nvSpPr>
        <p:spPr bwMode="auto">
          <a:xfrm>
            <a:off x="620249" y="1064167"/>
            <a:ext cx="8335774" cy="5686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endParaRPr lang="es-CL" sz="28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/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Ahora el modelo incluye: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Construcción del diagrama de interacciones*.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Construcción de inventarios de fuerzas*.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Construcción de DCLE y DCL (cuando sea necesario).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Predicción de</a:t>
            </a:r>
            <a:r>
              <a:rPr lang="es-CL" sz="28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aceleración lineal y aceleración angular.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Construcción de ecuaciones de movimiento. (suma de fuerzas </a:t>
            </a:r>
            <a:r>
              <a:rPr lang="es-CL" sz="28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y</a:t>
            </a:r>
            <a:r>
              <a:rPr lang="es-CL" sz="28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sz="28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suma de torques</a:t>
            </a: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)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Conectar aceleración lineal y angular, </a:t>
            </a: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cálculo de aceleraciones, fuerzas y revisar inconsistencias. </a:t>
            </a:r>
          </a:p>
          <a:p>
            <a:pPr marR="0" lvl="0" algn="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_tradn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* opcional</a:t>
            </a:r>
          </a:p>
        </p:txBody>
      </p: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8969992" y="1473970"/>
            <a:ext cx="3217862" cy="3452812"/>
            <a:chOff x="8787" y="5372"/>
            <a:chExt cx="5068" cy="5439"/>
          </a:xfrm>
        </p:grpSpPr>
        <p:sp>
          <p:nvSpPr>
            <p:cNvPr id="5" name="Elipse 29"/>
            <p:cNvSpPr>
              <a:spLocks noChangeAspect="1"/>
            </p:cNvSpPr>
            <p:nvPr/>
          </p:nvSpPr>
          <p:spPr bwMode="auto">
            <a:xfrm>
              <a:off x="10327" y="5968"/>
              <a:ext cx="1134" cy="1134"/>
            </a:xfrm>
            <a:prstGeom prst="ellipse">
              <a:avLst/>
            </a:prstGeom>
            <a:solidFill>
              <a:srgbClr val="AEAAAA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grpSp>
          <p:nvGrpSpPr>
            <p:cNvPr id="4" name="Lienzo 4"/>
            <p:cNvGrpSpPr>
              <a:grpSpLocks/>
            </p:cNvGrpSpPr>
            <p:nvPr/>
          </p:nvGrpSpPr>
          <p:grpSpPr bwMode="auto">
            <a:xfrm>
              <a:off x="8787" y="5372"/>
              <a:ext cx="5068" cy="5439"/>
              <a:chOff x="8787" y="5372"/>
              <a:chExt cx="5068" cy="5439"/>
            </a:xfrm>
          </p:grpSpPr>
          <p:sp>
            <p:nvSpPr>
              <p:cNvPr id="9" name="AutoShape 64"/>
              <p:cNvSpPr>
                <a:spLocks noChangeAspect="1" noChangeArrowheads="1"/>
              </p:cNvSpPr>
              <p:nvPr/>
            </p:nvSpPr>
            <p:spPr bwMode="auto">
              <a:xfrm>
                <a:off x="8787" y="5372"/>
                <a:ext cx="5068" cy="5439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8787" y="5372"/>
                <a:ext cx="123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" name="Freeform 8"/>
              <p:cNvSpPr>
                <a:spLocks/>
              </p:cNvSpPr>
              <p:nvPr/>
            </p:nvSpPr>
            <p:spPr bwMode="auto">
              <a:xfrm>
                <a:off x="10468" y="5772"/>
                <a:ext cx="841" cy="720"/>
              </a:xfrm>
              <a:custGeom>
                <a:avLst/>
                <a:gdLst>
                  <a:gd name="T0" fmla="*/ 279400 w 841"/>
                  <a:gd name="T1" fmla="*/ 457200 h 720"/>
                  <a:gd name="T2" fmla="*/ 0 w 841"/>
                  <a:gd name="T3" fmla="*/ 0 h 720"/>
                  <a:gd name="T4" fmla="*/ 534035 w 841"/>
                  <a:gd name="T5" fmla="*/ 0 h 720"/>
                  <a:gd name="T6" fmla="*/ 279400 w 841"/>
                  <a:gd name="T7" fmla="*/ 457200 h 72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41" h="720">
                    <a:moveTo>
                      <a:pt x="440" y="720"/>
                    </a:moveTo>
                    <a:lnTo>
                      <a:pt x="0" y="0"/>
                    </a:lnTo>
                    <a:lnTo>
                      <a:pt x="841" y="0"/>
                    </a:lnTo>
                    <a:lnTo>
                      <a:pt x="440" y="72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2" name="Freeform 9"/>
              <p:cNvSpPr>
                <a:spLocks/>
              </p:cNvSpPr>
              <p:nvPr/>
            </p:nvSpPr>
            <p:spPr bwMode="auto">
              <a:xfrm>
                <a:off x="10468" y="5772"/>
                <a:ext cx="841" cy="720"/>
              </a:xfrm>
              <a:custGeom>
                <a:avLst/>
                <a:gdLst>
                  <a:gd name="T0" fmla="*/ 279400 w 841"/>
                  <a:gd name="T1" fmla="*/ 457200 h 720"/>
                  <a:gd name="T2" fmla="*/ 0 w 841"/>
                  <a:gd name="T3" fmla="*/ 0 h 720"/>
                  <a:gd name="T4" fmla="*/ 534035 w 841"/>
                  <a:gd name="T5" fmla="*/ 0 h 720"/>
                  <a:gd name="T6" fmla="*/ 279400 w 841"/>
                  <a:gd name="T7" fmla="*/ 457200 h 72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41" h="720">
                    <a:moveTo>
                      <a:pt x="440" y="720"/>
                    </a:moveTo>
                    <a:lnTo>
                      <a:pt x="0" y="0"/>
                    </a:lnTo>
                    <a:lnTo>
                      <a:pt x="841" y="0"/>
                    </a:lnTo>
                    <a:lnTo>
                      <a:pt x="440" y="720"/>
                    </a:lnTo>
                    <a:close/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3" name="Rectangle 10"/>
              <p:cNvSpPr>
                <a:spLocks noChangeArrowheads="1"/>
              </p:cNvSpPr>
              <p:nvPr/>
            </p:nvSpPr>
            <p:spPr bwMode="auto">
              <a:xfrm>
                <a:off x="8787" y="5412"/>
                <a:ext cx="4163" cy="360"/>
              </a:xfrm>
              <a:prstGeom prst="rect">
                <a:avLst/>
              </a:prstGeom>
              <a:blipFill dpi="0" rotWithShape="0">
                <a:blip r:embed="rId3"/>
                <a:srcRect/>
                <a:tile tx="0" ty="0" sx="100000" sy="100000" flip="none" algn="tl"/>
              </a:blip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4" name="Line 11"/>
              <p:cNvSpPr>
                <a:spLocks noChangeShapeType="1"/>
              </p:cNvSpPr>
              <p:nvPr/>
            </p:nvSpPr>
            <p:spPr bwMode="auto">
              <a:xfrm>
                <a:off x="8787" y="5772"/>
                <a:ext cx="4123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5" name="Rectangle 15"/>
              <p:cNvSpPr>
                <a:spLocks noChangeArrowheads="1"/>
              </p:cNvSpPr>
              <p:nvPr/>
            </p:nvSpPr>
            <p:spPr bwMode="auto">
              <a:xfrm>
                <a:off x="10002" y="9119"/>
                <a:ext cx="680" cy="1439"/>
              </a:xfrm>
              <a:prstGeom prst="rect">
                <a:avLst/>
              </a:prstGeom>
              <a:noFill/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6" name="Line 17"/>
              <p:cNvSpPr>
                <a:spLocks noChangeShapeType="1"/>
              </p:cNvSpPr>
              <p:nvPr/>
            </p:nvSpPr>
            <p:spPr bwMode="auto">
              <a:xfrm>
                <a:off x="11469" y="6515"/>
                <a:ext cx="1" cy="297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7" name="Rectangle 18"/>
              <p:cNvSpPr>
                <a:spLocks noChangeArrowheads="1"/>
              </p:cNvSpPr>
              <p:nvPr/>
            </p:nvSpPr>
            <p:spPr bwMode="auto">
              <a:xfrm>
                <a:off x="10112" y="9510"/>
                <a:ext cx="840" cy="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M</a:t>
                </a:r>
                <a:endParaRPr kumimoji="0" lang="es-CL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  <p:sp>
            <p:nvSpPr>
              <p:cNvPr id="18" name="Rectangle 19"/>
              <p:cNvSpPr>
                <a:spLocks noChangeArrowheads="1"/>
              </p:cNvSpPr>
              <p:nvPr/>
            </p:nvSpPr>
            <p:spPr bwMode="auto">
              <a:xfrm>
                <a:off x="10548" y="7612"/>
                <a:ext cx="134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" name="Rectangle 20"/>
              <p:cNvSpPr>
                <a:spLocks noChangeArrowheads="1"/>
              </p:cNvSpPr>
              <p:nvPr/>
            </p:nvSpPr>
            <p:spPr bwMode="auto">
              <a:xfrm>
                <a:off x="11109" y="9731"/>
                <a:ext cx="680" cy="108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20" name="Rectangle 21"/>
              <p:cNvSpPr>
                <a:spLocks noChangeArrowheads="1"/>
              </p:cNvSpPr>
              <p:nvPr/>
            </p:nvSpPr>
            <p:spPr bwMode="auto">
              <a:xfrm>
                <a:off x="11169" y="9510"/>
                <a:ext cx="680" cy="1080"/>
              </a:xfrm>
              <a:prstGeom prst="rect">
                <a:avLst/>
              </a:prstGeom>
              <a:noFill/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21" name="Rectangle 22"/>
              <p:cNvSpPr>
                <a:spLocks noChangeArrowheads="1"/>
              </p:cNvSpPr>
              <p:nvPr/>
            </p:nvSpPr>
            <p:spPr bwMode="auto">
              <a:xfrm>
                <a:off x="11289" y="9802"/>
                <a:ext cx="427" cy="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m</a:t>
                </a:r>
                <a:endParaRPr kumimoji="0" lang="es-CL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  <p:sp>
            <p:nvSpPr>
              <p:cNvPr id="22" name="Rectangle 23"/>
              <p:cNvSpPr>
                <a:spLocks noChangeArrowheads="1"/>
              </p:cNvSpPr>
              <p:nvPr/>
            </p:nvSpPr>
            <p:spPr bwMode="auto">
              <a:xfrm>
                <a:off x="11589" y="9931"/>
                <a:ext cx="134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3" name="Rectangle 25"/>
              <p:cNvSpPr>
                <a:spLocks noChangeArrowheads="1"/>
              </p:cNvSpPr>
              <p:nvPr/>
            </p:nvSpPr>
            <p:spPr bwMode="auto">
              <a:xfrm>
                <a:off x="12710" y="6692"/>
                <a:ext cx="267" cy="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g</a:t>
                </a:r>
                <a:endParaRPr kumimoji="0" lang="es-CL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  <p:sp>
            <p:nvSpPr>
              <p:cNvPr id="24" name="Rectangle 26"/>
              <p:cNvSpPr>
                <a:spLocks noChangeArrowheads="1"/>
              </p:cNvSpPr>
              <p:nvPr/>
            </p:nvSpPr>
            <p:spPr bwMode="auto">
              <a:xfrm>
                <a:off x="12670" y="5972"/>
                <a:ext cx="296" cy="14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36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MT Extra" pitchFamily="18" charset="2"/>
                    <a:cs typeface="Arial" pitchFamily="34" charset="0"/>
                  </a:rPr>
                  <a:t>r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" name="Rectangle 27"/>
              <p:cNvSpPr>
                <a:spLocks noChangeArrowheads="1"/>
              </p:cNvSpPr>
              <p:nvPr/>
            </p:nvSpPr>
            <p:spPr bwMode="auto">
              <a:xfrm>
                <a:off x="13070" y="6732"/>
                <a:ext cx="123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" name="Rectangle 30"/>
              <p:cNvSpPr>
                <a:spLocks noChangeArrowheads="1"/>
              </p:cNvSpPr>
              <p:nvPr/>
            </p:nvSpPr>
            <p:spPr bwMode="auto">
              <a:xfrm>
                <a:off x="9708" y="9491"/>
                <a:ext cx="123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2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27" name="Conector recto de flecha 32"/>
              <p:cNvCxnSpPr>
                <a:cxnSpLocks noChangeShapeType="1"/>
              </p:cNvCxnSpPr>
              <p:nvPr/>
            </p:nvCxnSpPr>
            <p:spPr bwMode="auto">
              <a:xfrm>
                <a:off x="12282" y="6495"/>
                <a:ext cx="0" cy="901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miter lim="800000"/>
                <a:headEnd/>
                <a:tailEnd type="arrow" w="med" len="med"/>
              </a:ln>
            </p:spPr>
          </p:cxnSp>
        </p:grpSp>
        <p:sp>
          <p:nvSpPr>
            <p:cNvPr id="7" name="Elipse 30"/>
            <p:cNvSpPr>
              <a:spLocks noChangeAspect="1"/>
            </p:cNvSpPr>
            <p:nvPr/>
          </p:nvSpPr>
          <p:spPr bwMode="auto">
            <a:xfrm>
              <a:off x="10831" y="6474"/>
              <a:ext cx="170" cy="17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8" name="Line 17"/>
            <p:cNvSpPr>
              <a:spLocks noChangeShapeType="1"/>
            </p:cNvSpPr>
            <p:nvPr/>
          </p:nvSpPr>
          <p:spPr bwMode="auto">
            <a:xfrm>
              <a:off x="10334" y="6682"/>
              <a:ext cx="0" cy="252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826065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5649" name="Rectangle 1"/>
              <p:cNvSpPr>
                <a:spLocks noChangeArrowheads="1"/>
              </p:cNvSpPr>
              <p:nvPr/>
            </p:nvSpPr>
            <p:spPr bwMode="auto">
              <a:xfrm>
                <a:off x="682777" y="1340768"/>
                <a:ext cx="7922032" cy="35216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Pero de acuerdo al DCL construido para la polea:</a:t>
                </a:r>
              </a:p>
              <a:p>
                <a:pPr algn="just">
                  <a:lnSpc>
                    <a:spcPct val="150000"/>
                  </a:lnSpc>
                </a:pPr>
                <a:endParaRPr lang="es-CL" sz="2000" dirty="0">
                  <a:solidFill>
                    <a:srgbClr val="00456F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¿Podrá girar con aceleración angular?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¿Qué debería pasar con las tensiones?</a:t>
                </a:r>
              </a:p>
              <a:p>
                <a:pPr algn="just">
                  <a:lnSpc>
                    <a:spcPct val="150000"/>
                  </a:lnSpc>
                </a:pPr>
                <a:endParaRPr lang="es-CL" sz="2000" dirty="0">
                  <a:solidFill>
                    <a:srgbClr val="00456F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Recuerda que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ES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</a:rPr>
                            </m:ctrlPr>
                          </m:accPr>
                          <m:e>
                            <m:r>
                              <a:rPr lang="es-ES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CMU Serif Roman" panose="02000603000000000000" pitchFamily="2" charset="0"/>
                              </a:rPr>
                              <m:t>𝜏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s-ES" sz="2000" b="0" i="0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m:t>neto</m:t>
                        </m:r>
                      </m:sub>
                    </m:sSub>
                    <m:r>
                      <a:rPr lang="es-ES" sz="2000" b="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 Roman" panose="02000603000000000000" pitchFamily="2" charset="0"/>
                        <a:cs typeface="CMU Serif Roman" panose="02000603000000000000" pitchFamily="2" charset="0"/>
                      </a:rPr>
                      <m:t>=</m:t>
                    </m:r>
                    <m:r>
                      <a:rPr lang="es-ES" sz="2000" b="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 Roman" panose="02000603000000000000" pitchFamily="2" charset="0"/>
                        <a:cs typeface="CMU Serif Roman" panose="02000603000000000000" pitchFamily="2" charset="0"/>
                      </a:rPr>
                      <m:t>𝐼</m:t>
                    </m:r>
                    <m:acc>
                      <m:accPr>
                        <m:chr m:val="⃗"/>
                        <m:ctrlP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accPr>
                      <m:e>
                        <m: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MU Serif Roman" panose="02000603000000000000" pitchFamily="2" charset="0"/>
                          </a:rPr>
                          <m:t>𝛼</m:t>
                        </m:r>
                      </m:e>
                    </m:acc>
                  </m:oMath>
                </a14:m>
                <a:endParaRPr lang="es-CL" sz="3200" dirty="0">
                  <a:solidFill>
                    <a:srgbClr val="00456F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pPr marR="0" lvl="0" algn="just" defTabSz="914400" rtl="0" eaLnBrk="1" fontAlgn="base" latinLnBrk="0" hangingPunct="1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kumimoji="0" lang="es-ES_tradnl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55649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2777" y="1340768"/>
                <a:ext cx="7922032" cy="3521670"/>
              </a:xfrm>
              <a:prstGeom prst="rect">
                <a:avLst/>
              </a:prstGeom>
              <a:blipFill>
                <a:blip r:embed="rId2"/>
                <a:stretch>
                  <a:fillRect l="-769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8" name="Group 6"/>
          <p:cNvGrpSpPr>
            <a:grpSpLocks/>
          </p:cNvGrpSpPr>
          <p:nvPr/>
        </p:nvGrpSpPr>
        <p:grpSpPr bwMode="auto">
          <a:xfrm>
            <a:off x="9120336" y="2092895"/>
            <a:ext cx="111621" cy="2672209"/>
            <a:chOff x="688" y="0"/>
            <a:chExt cx="100" cy="2394"/>
          </a:xfrm>
        </p:grpSpPr>
        <p:sp>
          <p:nvSpPr>
            <p:cNvPr id="29" name="Oval 2"/>
            <p:cNvSpPr>
              <a:spLocks/>
            </p:cNvSpPr>
            <p:nvPr/>
          </p:nvSpPr>
          <p:spPr bwMode="auto">
            <a:xfrm>
              <a:off x="688" y="1344"/>
              <a:ext cx="100" cy="82"/>
            </a:xfrm>
            <a:prstGeom prst="ellipse">
              <a:avLst/>
            </a:prstGeom>
            <a:solidFill>
              <a:schemeClr val="tx1"/>
            </a:solidFill>
            <a:ln w="25400" cap="flat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s-ES_tradnl"/>
            </a:p>
          </p:txBody>
        </p:sp>
        <p:sp>
          <p:nvSpPr>
            <p:cNvPr id="30" name="Line 3"/>
            <p:cNvSpPr>
              <a:spLocks noChangeShapeType="1"/>
            </p:cNvSpPr>
            <p:nvPr/>
          </p:nvSpPr>
          <p:spPr bwMode="auto">
            <a:xfrm flipH="1">
              <a:off x="736" y="0"/>
              <a:ext cx="0" cy="1394"/>
            </a:xfrm>
            <a:prstGeom prst="line">
              <a:avLst/>
            </a:prstGeom>
            <a:noFill/>
            <a:ln w="38100" cap="flat">
              <a:solidFill>
                <a:schemeClr val="tx1"/>
              </a:solidFill>
              <a:prstDash val="solid"/>
              <a:miter lim="800000"/>
              <a:headEnd type="stealth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s-ES_tradnl"/>
            </a:p>
          </p:txBody>
        </p:sp>
        <p:sp>
          <p:nvSpPr>
            <p:cNvPr id="31" name="Line 4"/>
            <p:cNvSpPr>
              <a:spLocks noChangeShapeType="1"/>
            </p:cNvSpPr>
            <p:nvPr/>
          </p:nvSpPr>
          <p:spPr bwMode="auto">
            <a:xfrm rot="10800000" flipH="1">
              <a:off x="696" y="1426"/>
              <a:ext cx="0" cy="959"/>
            </a:xfrm>
            <a:prstGeom prst="line">
              <a:avLst/>
            </a:prstGeom>
            <a:noFill/>
            <a:ln w="38100" cap="flat">
              <a:solidFill>
                <a:schemeClr val="tx1"/>
              </a:solidFill>
              <a:prstDash val="solid"/>
              <a:miter lim="800000"/>
              <a:headEnd type="stealth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s-ES_tradnl"/>
            </a:p>
          </p:txBody>
        </p:sp>
        <p:sp>
          <p:nvSpPr>
            <p:cNvPr id="32" name="Line 5"/>
            <p:cNvSpPr>
              <a:spLocks noChangeShapeType="1"/>
            </p:cNvSpPr>
            <p:nvPr/>
          </p:nvSpPr>
          <p:spPr bwMode="auto">
            <a:xfrm rot="10800000">
              <a:off x="769" y="1418"/>
              <a:ext cx="0" cy="976"/>
            </a:xfrm>
            <a:prstGeom prst="line">
              <a:avLst/>
            </a:prstGeom>
            <a:noFill/>
            <a:ln w="38100" cap="flat">
              <a:solidFill>
                <a:schemeClr val="tx1"/>
              </a:solidFill>
              <a:prstDash val="solid"/>
              <a:miter lim="800000"/>
              <a:headEnd type="stealth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s-ES_tradnl"/>
            </a:p>
          </p:txBody>
        </p:sp>
      </p:grpSp>
      <p:sp>
        <p:nvSpPr>
          <p:cNvPr id="13" name="Marcador de contenido 2">
            <a:extLst>
              <a:ext uri="{FF2B5EF4-FFF2-40B4-BE49-F238E27FC236}">
                <a16:creationId xmlns:a16="http://schemas.microsoft.com/office/drawing/2014/main" id="{7C4A0F9B-E975-45BC-AE27-28C0461EA8DE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¿Es extensible este modelo para rotación?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7C589A4-7935-4EFA-B36E-BF0AC3E1C964}"/>
                  </a:ext>
                </a:extLst>
              </p:cNvPr>
              <p:cNvSpPr txBox="1"/>
              <p:nvPr/>
            </p:nvSpPr>
            <p:spPr>
              <a:xfrm>
                <a:off x="9379701" y="2042318"/>
                <a:ext cx="241541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7C589A4-7935-4EFA-B36E-BF0AC3E1C9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79701" y="2042318"/>
                <a:ext cx="241541" cy="345159"/>
              </a:xfrm>
              <a:prstGeom prst="rect">
                <a:avLst/>
              </a:prstGeom>
              <a:blipFill>
                <a:blip r:embed="rId3"/>
                <a:stretch>
                  <a:fillRect l="-23077" r="-20513" b="-701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A52026A5-B2B3-4EF0-9136-1E1E37EA379B}"/>
                  </a:ext>
                </a:extLst>
              </p:cNvPr>
              <p:cNvSpPr txBox="1"/>
              <p:nvPr/>
            </p:nvSpPr>
            <p:spPr>
              <a:xfrm>
                <a:off x="8718502" y="4325970"/>
                <a:ext cx="308931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A52026A5-B2B3-4EF0-9136-1E1E37EA37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8502" y="4325970"/>
                <a:ext cx="308931" cy="345159"/>
              </a:xfrm>
              <a:prstGeom prst="rect">
                <a:avLst/>
              </a:prstGeom>
              <a:blipFill>
                <a:blip r:embed="rId4"/>
                <a:stretch>
                  <a:fillRect l="-15686" r="-3922" b="-160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8EB4FF88-B224-4988-8D97-F550BBDF7AF5}"/>
                  </a:ext>
                </a:extLst>
              </p:cNvPr>
              <p:cNvSpPr txBox="1"/>
              <p:nvPr/>
            </p:nvSpPr>
            <p:spPr>
              <a:xfrm>
                <a:off x="9345576" y="4484556"/>
                <a:ext cx="314893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8EB4FF88-B224-4988-8D97-F550BBDF7A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5576" y="4484556"/>
                <a:ext cx="314893" cy="345159"/>
              </a:xfrm>
              <a:prstGeom prst="rect">
                <a:avLst/>
              </a:prstGeom>
              <a:blipFill>
                <a:blip r:embed="rId5"/>
                <a:stretch>
                  <a:fillRect l="-15385" r="-5769" b="-160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8179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49" name="Rectangle 1"/>
          <p:cNvSpPr>
            <a:spLocks noChangeArrowheads="1"/>
          </p:cNvSpPr>
          <p:nvPr/>
        </p:nvSpPr>
        <p:spPr bwMode="auto">
          <a:xfrm>
            <a:off x="695400" y="1466385"/>
            <a:ext cx="6956027" cy="26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En el diagrama de cuerpo libre extendido (DCLE), ahora debemos considerar el peso de la polea (masa no despreciable) y que las tensiones son de distintas magnitudes en cada lado de la cuerda.</a:t>
            </a:r>
          </a:p>
          <a:p>
            <a:pPr algn="just"/>
            <a:endParaRPr lang="es-CL" sz="2000" dirty="0">
              <a:solidFill>
                <a:srgbClr val="00456F"/>
              </a:solidFill>
              <a:latin typeface="CMU Serif" panose="02000603000000000000" pitchFamily="2" charset="0"/>
              <a:ea typeface="CMU Serif" panose="02000603000000000000" pitchFamily="2" charset="0"/>
              <a:cs typeface="CMU Serif" panose="02000603000000000000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¿De todas esas fuerzas, cuáles influyen en el torque neto?</a:t>
            </a:r>
          </a:p>
        </p:txBody>
      </p:sp>
      <p:grpSp>
        <p:nvGrpSpPr>
          <p:cNvPr id="23" name="22 Grupo"/>
          <p:cNvGrpSpPr/>
          <p:nvPr/>
        </p:nvGrpSpPr>
        <p:grpSpPr>
          <a:xfrm>
            <a:off x="8958363" y="2293590"/>
            <a:ext cx="1644178" cy="2683371"/>
            <a:chOff x="7762431" y="3032745"/>
            <a:chExt cx="1644178" cy="2683371"/>
          </a:xfrm>
        </p:grpSpPr>
        <p:grpSp>
          <p:nvGrpSpPr>
            <p:cNvPr id="13" name="Group 6"/>
            <p:cNvGrpSpPr>
              <a:grpSpLocks/>
            </p:cNvGrpSpPr>
            <p:nvPr/>
          </p:nvGrpSpPr>
          <p:grpSpPr bwMode="auto">
            <a:xfrm>
              <a:off x="7762431" y="3032745"/>
              <a:ext cx="1644178" cy="2683371"/>
              <a:chOff x="0" y="0"/>
              <a:chExt cx="1472" cy="2404"/>
            </a:xfrm>
          </p:grpSpPr>
          <p:sp>
            <p:nvSpPr>
              <p:cNvPr id="14" name="Oval 2"/>
              <p:cNvSpPr>
                <a:spLocks/>
              </p:cNvSpPr>
              <p:nvPr/>
            </p:nvSpPr>
            <p:spPr bwMode="auto">
              <a:xfrm>
                <a:off x="8" y="634"/>
                <a:ext cx="1456" cy="1456"/>
              </a:xfrm>
              <a:prstGeom prst="ellipse">
                <a:avLst/>
              </a:prstGeom>
              <a:noFill/>
              <a:ln w="25400" cap="flat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s-ES_tradnl"/>
              </a:p>
            </p:txBody>
          </p:sp>
          <p:sp>
            <p:nvSpPr>
              <p:cNvPr id="15" name="Line 3"/>
              <p:cNvSpPr>
                <a:spLocks noChangeShapeType="1"/>
              </p:cNvSpPr>
              <p:nvPr/>
            </p:nvSpPr>
            <p:spPr bwMode="auto">
              <a:xfrm flipH="1">
                <a:off x="740" y="0"/>
                <a:ext cx="0" cy="1394"/>
              </a:xfrm>
              <a:prstGeom prst="line">
                <a:avLst/>
              </a:prstGeom>
              <a:noFill/>
              <a:ln w="38100" cap="flat">
                <a:solidFill>
                  <a:schemeClr val="tx1"/>
                </a:solidFill>
                <a:prstDash val="solid"/>
                <a:miter lim="800000"/>
                <a:headEnd type="stealth" w="med" len="med"/>
                <a:tailEnd type="none" w="med" len="med"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s-ES_tradnl"/>
              </a:p>
            </p:txBody>
          </p:sp>
          <p:sp>
            <p:nvSpPr>
              <p:cNvPr id="16" name="Line 4"/>
              <p:cNvSpPr>
                <a:spLocks noChangeShapeType="1"/>
              </p:cNvSpPr>
              <p:nvPr/>
            </p:nvSpPr>
            <p:spPr bwMode="auto">
              <a:xfrm rot="10800000" flipH="1">
                <a:off x="0" y="1394"/>
                <a:ext cx="0" cy="959"/>
              </a:xfrm>
              <a:prstGeom prst="line">
                <a:avLst/>
              </a:prstGeom>
              <a:noFill/>
              <a:ln w="38100" cap="flat">
                <a:solidFill>
                  <a:schemeClr val="tx1"/>
                </a:solidFill>
                <a:prstDash val="solid"/>
                <a:miter lim="800000"/>
                <a:headEnd type="stealth" w="med" len="med"/>
                <a:tailEnd type="none" w="med" len="med"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s-ES_tradnl"/>
              </a:p>
            </p:txBody>
          </p:sp>
          <p:sp>
            <p:nvSpPr>
              <p:cNvPr id="17" name="Line 5"/>
              <p:cNvSpPr>
                <a:spLocks noChangeShapeType="1"/>
              </p:cNvSpPr>
              <p:nvPr/>
            </p:nvSpPr>
            <p:spPr bwMode="auto">
              <a:xfrm rot="10800000">
                <a:off x="1472" y="1346"/>
                <a:ext cx="0" cy="1058"/>
              </a:xfrm>
              <a:prstGeom prst="line">
                <a:avLst/>
              </a:prstGeom>
              <a:noFill/>
              <a:ln w="38100" cap="flat">
                <a:solidFill>
                  <a:schemeClr val="tx1"/>
                </a:solidFill>
                <a:prstDash val="solid"/>
                <a:miter lim="800000"/>
                <a:headEnd type="stealth" w="med" len="med"/>
                <a:tailEnd type="none" w="med" len="med"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s-ES_tradnl"/>
              </a:p>
            </p:txBody>
          </p:sp>
        </p:grpSp>
        <p:sp>
          <p:nvSpPr>
            <p:cNvPr id="20" name="Line 9"/>
            <p:cNvSpPr>
              <a:spLocks noChangeShapeType="1"/>
            </p:cNvSpPr>
            <p:nvPr/>
          </p:nvSpPr>
          <p:spPr bwMode="auto">
            <a:xfrm rot="10800000" flipH="1">
              <a:off x="8585077" y="4607719"/>
              <a:ext cx="0" cy="947663"/>
            </a:xfrm>
            <a:prstGeom prst="line">
              <a:avLst/>
            </a:prstGeom>
            <a:noFill/>
            <a:ln w="38100" cap="flat">
              <a:solidFill>
                <a:srgbClr val="800000"/>
              </a:solidFill>
              <a:prstDash val="solid"/>
              <a:miter lim="800000"/>
              <a:headEnd type="stealth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s-ES_tradnl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BD0877C3-C6E8-44F4-A656-B0F7C3D58659}"/>
                  </a:ext>
                </a:extLst>
              </p:cNvPr>
              <p:cNvSpPr txBox="1"/>
              <p:nvPr/>
            </p:nvSpPr>
            <p:spPr>
              <a:xfrm>
                <a:off x="9947722" y="2208474"/>
                <a:ext cx="241541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BD0877C3-C6E8-44F4-A656-B0F7C3D586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47722" y="2208474"/>
                <a:ext cx="241541" cy="345159"/>
              </a:xfrm>
              <a:prstGeom prst="rect">
                <a:avLst/>
              </a:prstGeom>
              <a:blipFill>
                <a:blip r:embed="rId2"/>
                <a:stretch>
                  <a:fillRect l="-23077" r="-20513" b="-701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FC827DF8-4A55-4177-B987-272F5243D9B4}"/>
                  </a:ext>
                </a:extLst>
              </p:cNvPr>
              <p:cNvSpPr txBox="1"/>
              <p:nvPr/>
            </p:nvSpPr>
            <p:spPr>
              <a:xfrm>
                <a:off x="8575540" y="4341383"/>
                <a:ext cx="308931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FC827DF8-4A55-4177-B987-272F5243D9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5540" y="4341383"/>
                <a:ext cx="308931" cy="345159"/>
              </a:xfrm>
              <a:prstGeom prst="rect">
                <a:avLst/>
              </a:prstGeom>
              <a:blipFill>
                <a:blip r:embed="rId3"/>
                <a:stretch>
                  <a:fillRect l="-18000" r="-6000" b="-1403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357D3D49-1878-430D-8E63-93E56C543C4B}"/>
                  </a:ext>
                </a:extLst>
              </p:cNvPr>
              <p:cNvSpPr txBox="1"/>
              <p:nvPr/>
            </p:nvSpPr>
            <p:spPr>
              <a:xfrm>
                <a:off x="10685010" y="4484396"/>
                <a:ext cx="314893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357D3D49-1878-430D-8E63-93E56C543C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85010" y="4484396"/>
                <a:ext cx="314893" cy="345159"/>
              </a:xfrm>
              <a:prstGeom prst="rect">
                <a:avLst/>
              </a:prstGeom>
              <a:blipFill>
                <a:blip r:embed="rId4"/>
                <a:stretch>
                  <a:fillRect l="-17647" r="-5882" b="-160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752BED-CDBA-4602-9C34-CE5DF4334D53}"/>
                  </a:ext>
                </a:extLst>
              </p:cNvPr>
              <p:cNvSpPr txBox="1"/>
              <p:nvPr/>
            </p:nvSpPr>
            <p:spPr>
              <a:xfrm>
                <a:off x="9863478" y="4747455"/>
                <a:ext cx="235513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rgbClr val="8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rgbClr val="800000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rgbClr val="800000"/>
                  </a:solidFill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752BED-CDBA-4602-9C34-CE5DF4334D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63478" y="4747455"/>
                <a:ext cx="235513" cy="345159"/>
              </a:xfrm>
              <a:prstGeom prst="rect">
                <a:avLst/>
              </a:prstGeom>
              <a:blipFill>
                <a:blip r:embed="rId5"/>
                <a:stretch>
                  <a:fillRect l="-20513" r="-20513" b="-71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Marcador de contenido 2">
            <a:extLst>
              <a:ext uri="{FF2B5EF4-FFF2-40B4-BE49-F238E27FC236}">
                <a16:creationId xmlns:a16="http://schemas.microsoft.com/office/drawing/2014/main" id="{D8CE3E54-60AF-486B-ACE9-B4377CBF2626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Modelo dinámico para rotación</a:t>
            </a:r>
          </a:p>
        </p:txBody>
      </p:sp>
    </p:spTree>
    <p:extLst>
      <p:ext uri="{BB962C8B-B14F-4D97-AF65-F5344CB8AC3E}">
        <p14:creationId xmlns:p14="http://schemas.microsoft.com/office/powerpoint/2010/main" val="2859724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59" y="187558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Máquina de Atwood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/>
              <p:nvPr/>
            </p:nvSpPr>
            <p:spPr>
              <a:xfrm>
                <a:off x="260733" y="1610797"/>
                <a:ext cx="11670532" cy="1598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Esta máquina fue inventada en 1784 por George Atwood, con el fin de verificar experimentalmente la dinámica de un movimiento con aceleración uniforme. Consideremos dos masas distintas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&lt;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unidas por una cuerda ideal que pasa por una polea de masa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radio R. Modelemos la situación y encontremos la aceleración lineal del sistema.</a:t>
                </a: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733" y="1610797"/>
                <a:ext cx="11670532" cy="1598194"/>
              </a:xfrm>
              <a:prstGeom prst="rect">
                <a:avLst/>
              </a:prstGeom>
              <a:blipFill>
                <a:blip r:embed="rId3"/>
                <a:stretch>
                  <a:fillRect l="-871" t="-3150" r="-871" b="-551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upo 13">
            <a:extLst>
              <a:ext uri="{FF2B5EF4-FFF2-40B4-BE49-F238E27FC236}">
                <a16:creationId xmlns:a16="http://schemas.microsoft.com/office/drawing/2014/main" id="{69E69A6A-7016-4EE4-A57E-40CF41B1DE45}"/>
              </a:ext>
            </a:extLst>
          </p:cNvPr>
          <p:cNvGrpSpPr/>
          <p:nvPr/>
        </p:nvGrpSpPr>
        <p:grpSpPr>
          <a:xfrm>
            <a:off x="515512" y="3552710"/>
            <a:ext cx="1188000" cy="2468578"/>
            <a:chOff x="5447948" y="2228830"/>
            <a:chExt cx="1188000" cy="24685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/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blipFill>
                  <a:blip r:embed="rId4"/>
                  <a:stretch>
                    <a:fillRect l="-169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/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" name="Conector recto 2">
              <a:extLst>
                <a:ext uri="{FF2B5EF4-FFF2-40B4-BE49-F238E27FC236}">
                  <a16:creationId xmlns:a16="http://schemas.microsoft.com/office/drawing/2014/main" id="{3C6661EB-B0B3-4071-95A9-A2E7B6E17EC6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>
              <a:off x="5627948" y="2888940"/>
              <a:ext cx="0" cy="144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D4F8FF39-B211-4284-9F33-26F49DC2919B}"/>
                </a:ext>
              </a:extLst>
            </p:cNvPr>
            <p:cNvCxnSpPr>
              <a:cxnSpLocks/>
              <a:stCxn id="5" idx="6"/>
            </p:cNvCxnSpPr>
            <p:nvPr/>
          </p:nvCxnSpPr>
          <p:spPr>
            <a:xfrm>
              <a:off x="6419948" y="2888940"/>
              <a:ext cx="0" cy="72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9A8404D0-7644-42BC-A180-45464C2A2AAB}"/>
                </a:ext>
              </a:extLst>
            </p:cNvPr>
            <p:cNvSpPr/>
            <p:nvPr/>
          </p:nvSpPr>
          <p:spPr>
            <a:xfrm>
              <a:off x="5627948" y="2492896"/>
              <a:ext cx="792000" cy="79208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BF90FB68-96F4-4C27-9158-0368A9067FB8}"/>
                </a:ext>
              </a:extLst>
            </p:cNvPr>
            <p:cNvSpPr/>
            <p:nvPr/>
          </p:nvSpPr>
          <p:spPr>
            <a:xfrm>
              <a:off x="5942560" y="2798940"/>
              <a:ext cx="180000" cy="180000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A6208B3-EFB4-489C-B2E5-C0026864692A}"/>
                </a:ext>
              </a:extLst>
            </p:cNvPr>
            <p:cNvSpPr/>
            <p:nvPr/>
          </p:nvSpPr>
          <p:spPr>
            <a:xfrm>
              <a:off x="6004625" y="2228830"/>
              <a:ext cx="63440" cy="65648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19FA98F8-8775-454C-BC05-8ACE90B3D039}"/>
              </a:ext>
            </a:extLst>
          </p:cNvPr>
          <p:cNvCxnSpPr/>
          <p:nvPr/>
        </p:nvCxnSpPr>
        <p:spPr>
          <a:xfrm>
            <a:off x="1991544" y="3459954"/>
            <a:ext cx="0" cy="776448"/>
          </a:xfrm>
          <a:prstGeom prst="straightConnector1">
            <a:avLst/>
          </a:prstGeom>
          <a:ln w="254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5AC7DDAF-6DEA-4D6F-8E97-2E5F1C24EE4F}"/>
                  </a:ext>
                </a:extLst>
              </p:cNvPr>
              <p:cNvSpPr txBox="1"/>
              <p:nvPr/>
            </p:nvSpPr>
            <p:spPr>
              <a:xfrm>
                <a:off x="2063552" y="3588330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5AC7DDAF-6DEA-4D6F-8E97-2E5F1C24EE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552" y="3588330"/>
                <a:ext cx="277768" cy="369332"/>
              </a:xfrm>
              <a:prstGeom prst="rect">
                <a:avLst/>
              </a:prstGeom>
              <a:blipFill>
                <a:blip r:embed="rId6"/>
                <a:stretch>
                  <a:fillRect l="-24444" t="-38333" r="-95556" b="-2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3388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59" y="128938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Máquina de Atwood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/>
              <p:nvPr/>
            </p:nvSpPr>
            <p:spPr>
              <a:xfrm>
                <a:off x="260733" y="1610797"/>
                <a:ext cx="11670532" cy="1228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Consideremos dos masas distintas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&lt;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unidas por una cuerda ideal que pasa por una polea de masa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radio R. </a:t>
                </a:r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Como grupo discutan lo siguiente:</a:t>
                </a: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733" y="1610797"/>
                <a:ext cx="11670532" cy="1228863"/>
              </a:xfrm>
              <a:prstGeom prst="rect">
                <a:avLst/>
              </a:prstGeom>
              <a:blipFill>
                <a:blip r:embed="rId3"/>
                <a:stretch>
                  <a:fillRect l="-871" t="-4082" r="-8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upo 13">
            <a:extLst>
              <a:ext uri="{FF2B5EF4-FFF2-40B4-BE49-F238E27FC236}">
                <a16:creationId xmlns:a16="http://schemas.microsoft.com/office/drawing/2014/main" id="{69E69A6A-7016-4EE4-A57E-40CF41B1DE45}"/>
              </a:ext>
            </a:extLst>
          </p:cNvPr>
          <p:cNvGrpSpPr/>
          <p:nvPr/>
        </p:nvGrpSpPr>
        <p:grpSpPr>
          <a:xfrm>
            <a:off x="515512" y="3552710"/>
            <a:ext cx="1188000" cy="2468578"/>
            <a:chOff x="5447948" y="2228830"/>
            <a:chExt cx="1188000" cy="24685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/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blipFill>
                  <a:blip r:embed="rId4"/>
                  <a:stretch>
                    <a:fillRect l="-169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/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" name="Conector recto 2">
              <a:extLst>
                <a:ext uri="{FF2B5EF4-FFF2-40B4-BE49-F238E27FC236}">
                  <a16:creationId xmlns:a16="http://schemas.microsoft.com/office/drawing/2014/main" id="{3C6661EB-B0B3-4071-95A9-A2E7B6E17EC6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>
              <a:off x="5627948" y="2888940"/>
              <a:ext cx="0" cy="144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D4F8FF39-B211-4284-9F33-26F49DC2919B}"/>
                </a:ext>
              </a:extLst>
            </p:cNvPr>
            <p:cNvCxnSpPr>
              <a:cxnSpLocks/>
              <a:stCxn id="5" idx="6"/>
            </p:cNvCxnSpPr>
            <p:nvPr/>
          </p:nvCxnSpPr>
          <p:spPr>
            <a:xfrm>
              <a:off x="6419948" y="2888940"/>
              <a:ext cx="0" cy="72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9A8404D0-7644-42BC-A180-45464C2A2AAB}"/>
                </a:ext>
              </a:extLst>
            </p:cNvPr>
            <p:cNvSpPr/>
            <p:nvPr/>
          </p:nvSpPr>
          <p:spPr>
            <a:xfrm>
              <a:off x="5627948" y="2492896"/>
              <a:ext cx="792000" cy="79208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BF90FB68-96F4-4C27-9158-0368A9067FB8}"/>
                </a:ext>
              </a:extLst>
            </p:cNvPr>
            <p:cNvSpPr/>
            <p:nvPr/>
          </p:nvSpPr>
          <p:spPr>
            <a:xfrm>
              <a:off x="5942560" y="2798940"/>
              <a:ext cx="180000" cy="180000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A6208B3-EFB4-489C-B2E5-C0026864692A}"/>
                </a:ext>
              </a:extLst>
            </p:cNvPr>
            <p:cNvSpPr/>
            <p:nvPr/>
          </p:nvSpPr>
          <p:spPr>
            <a:xfrm>
              <a:off x="6004625" y="2228830"/>
              <a:ext cx="63440" cy="65648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19FA98F8-8775-454C-BC05-8ACE90B3D039}"/>
              </a:ext>
            </a:extLst>
          </p:cNvPr>
          <p:cNvCxnSpPr/>
          <p:nvPr/>
        </p:nvCxnSpPr>
        <p:spPr>
          <a:xfrm>
            <a:off x="1991544" y="3459954"/>
            <a:ext cx="0" cy="776448"/>
          </a:xfrm>
          <a:prstGeom prst="straightConnector1">
            <a:avLst/>
          </a:prstGeom>
          <a:ln w="254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5AC7DDAF-6DEA-4D6F-8E97-2E5F1C24EE4F}"/>
                  </a:ext>
                </a:extLst>
              </p:cNvPr>
              <p:cNvSpPr txBox="1"/>
              <p:nvPr/>
            </p:nvSpPr>
            <p:spPr>
              <a:xfrm>
                <a:off x="2063552" y="3588330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5AC7DDAF-6DEA-4D6F-8E97-2E5F1C24EE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552" y="3588330"/>
                <a:ext cx="277768" cy="369332"/>
              </a:xfrm>
              <a:prstGeom prst="rect">
                <a:avLst/>
              </a:prstGeom>
              <a:blipFill>
                <a:blip r:embed="rId6"/>
                <a:stretch>
                  <a:fillRect l="-24444" t="-38333" r="-95556" b="-2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CuadroTexto 14">
            <a:extLst>
              <a:ext uri="{FF2B5EF4-FFF2-40B4-BE49-F238E27FC236}">
                <a16:creationId xmlns:a16="http://schemas.microsoft.com/office/drawing/2014/main" id="{70A9CA5E-245C-F445-99FB-2CBECF8339B1}"/>
              </a:ext>
            </a:extLst>
          </p:cNvPr>
          <p:cNvSpPr txBox="1"/>
          <p:nvPr/>
        </p:nvSpPr>
        <p:spPr>
          <a:xfrm>
            <a:off x="3105569" y="3212976"/>
            <a:ext cx="85442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¿Cuál o cuales son los cuerpos de estudio?</a:t>
            </a: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¿De los cuerpos de estudio, ¿cuál(es) rota(n) y cual(es) se trasladan?</a:t>
            </a: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Realicen el o los DCL y DCLE correspondientes.</a:t>
            </a: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Predigan las aceleraciones correspondientes.</a:t>
            </a: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 Construyan las ecuaciones de suma de fuerzas y de torques.</a:t>
            </a:r>
          </a:p>
          <a:p>
            <a:pPr algn="just"/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468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>
            <a:extLst>
              <a:ext uri="{FF2B5EF4-FFF2-40B4-BE49-F238E27FC236}">
                <a16:creationId xmlns:a16="http://schemas.microsoft.com/office/drawing/2014/main" id="{69E69A6A-7016-4EE4-A57E-40CF41B1DE45}"/>
              </a:ext>
            </a:extLst>
          </p:cNvPr>
          <p:cNvGrpSpPr/>
          <p:nvPr/>
        </p:nvGrpSpPr>
        <p:grpSpPr>
          <a:xfrm>
            <a:off x="515512" y="2184558"/>
            <a:ext cx="1188000" cy="2468578"/>
            <a:chOff x="5447948" y="2228830"/>
            <a:chExt cx="1188000" cy="24685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/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blipFill>
                  <a:blip r:embed="rId4"/>
                  <a:stretch>
                    <a:fillRect l="-169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/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" name="Conector recto 2">
              <a:extLst>
                <a:ext uri="{FF2B5EF4-FFF2-40B4-BE49-F238E27FC236}">
                  <a16:creationId xmlns:a16="http://schemas.microsoft.com/office/drawing/2014/main" id="{3C6661EB-B0B3-4071-95A9-A2E7B6E17EC6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>
              <a:off x="5627948" y="2888940"/>
              <a:ext cx="0" cy="144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D4F8FF39-B211-4284-9F33-26F49DC2919B}"/>
                </a:ext>
              </a:extLst>
            </p:cNvPr>
            <p:cNvCxnSpPr>
              <a:cxnSpLocks/>
              <a:stCxn id="5" idx="6"/>
            </p:cNvCxnSpPr>
            <p:nvPr/>
          </p:nvCxnSpPr>
          <p:spPr>
            <a:xfrm>
              <a:off x="6419948" y="2888940"/>
              <a:ext cx="0" cy="72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9A8404D0-7644-42BC-A180-45464C2A2AAB}"/>
                </a:ext>
              </a:extLst>
            </p:cNvPr>
            <p:cNvSpPr/>
            <p:nvPr/>
          </p:nvSpPr>
          <p:spPr>
            <a:xfrm>
              <a:off x="5627948" y="2492896"/>
              <a:ext cx="792000" cy="79208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BF90FB68-96F4-4C27-9158-0368A9067FB8}"/>
                </a:ext>
              </a:extLst>
            </p:cNvPr>
            <p:cNvSpPr/>
            <p:nvPr/>
          </p:nvSpPr>
          <p:spPr>
            <a:xfrm>
              <a:off x="5942560" y="2798940"/>
              <a:ext cx="180000" cy="180000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A6208B3-EFB4-489C-B2E5-C0026864692A}"/>
                </a:ext>
              </a:extLst>
            </p:cNvPr>
            <p:cNvSpPr/>
            <p:nvPr/>
          </p:nvSpPr>
          <p:spPr>
            <a:xfrm>
              <a:off x="6004625" y="2228830"/>
              <a:ext cx="63440" cy="65648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grpSp>
        <p:nvGrpSpPr>
          <p:cNvPr id="84" name="Grupo 83">
            <a:extLst>
              <a:ext uri="{FF2B5EF4-FFF2-40B4-BE49-F238E27FC236}">
                <a16:creationId xmlns:a16="http://schemas.microsoft.com/office/drawing/2014/main" id="{4A297DF1-3195-4096-A341-A5575B533B4F}"/>
              </a:ext>
            </a:extLst>
          </p:cNvPr>
          <p:cNvGrpSpPr/>
          <p:nvPr/>
        </p:nvGrpSpPr>
        <p:grpSpPr>
          <a:xfrm>
            <a:off x="3431704" y="2290165"/>
            <a:ext cx="1050570" cy="1792624"/>
            <a:chOff x="2413535" y="3535434"/>
            <a:chExt cx="1050570" cy="1792624"/>
          </a:xfrm>
        </p:grpSpPr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AB0A2A52-EA39-4E49-B0F7-52BE89ABF3E4}"/>
                </a:ext>
              </a:extLst>
            </p:cNvPr>
            <p:cNvCxnSpPr/>
            <p:nvPr/>
          </p:nvCxnSpPr>
          <p:spPr>
            <a:xfrm>
              <a:off x="2987151" y="4338568"/>
              <a:ext cx="0" cy="396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CC345123-A6D5-40B9-9AD7-87D0F6C5CF6A}"/>
                </a:ext>
              </a:extLst>
            </p:cNvPr>
            <p:cNvCxnSpPr>
              <a:cxnSpLocks/>
            </p:cNvCxnSpPr>
            <p:nvPr/>
          </p:nvCxnSpPr>
          <p:spPr>
            <a:xfrm>
              <a:off x="2728832" y="4478344"/>
              <a:ext cx="0" cy="252000"/>
            </a:xfrm>
            <a:prstGeom prst="straightConnector1">
              <a:avLst/>
            </a:prstGeom>
            <a:ln>
              <a:solidFill>
                <a:srgbClr val="FF0000"/>
              </a:solidFill>
              <a:headEnd type="triangle" w="med" len="sm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36">
              <a:extLst>
                <a:ext uri="{FF2B5EF4-FFF2-40B4-BE49-F238E27FC236}">
                  <a16:creationId xmlns:a16="http://schemas.microsoft.com/office/drawing/2014/main" id="{438757F6-272F-469B-9049-213858904D8D}"/>
                </a:ext>
              </a:extLst>
            </p:cNvPr>
            <p:cNvCxnSpPr/>
            <p:nvPr/>
          </p:nvCxnSpPr>
          <p:spPr>
            <a:xfrm>
              <a:off x="2987151" y="4735195"/>
              <a:ext cx="0" cy="252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Elipse 37">
              <a:extLst>
                <a:ext uri="{FF2B5EF4-FFF2-40B4-BE49-F238E27FC236}">
                  <a16:creationId xmlns:a16="http://schemas.microsoft.com/office/drawing/2014/main" id="{DD100B7E-2EDA-4408-B9AB-F8E3900CF30B}"/>
                </a:ext>
              </a:extLst>
            </p:cNvPr>
            <p:cNvSpPr/>
            <p:nvPr/>
          </p:nvSpPr>
          <p:spPr>
            <a:xfrm>
              <a:off x="2951147" y="4697389"/>
              <a:ext cx="72008" cy="691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Rectángulo 38">
                  <a:extLst>
                    <a:ext uri="{FF2B5EF4-FFF2-40B4-BE49-F238E27FC236}">
                      <a16:creationId xmlns:a16="http://schemas.microsoft.com/office/drawing/2014/main" id="{14F2192F-CF41-4459-A840-2AD28B99A42C}"/>
                    </a:ext>
                  </a:extLst>
                </p:cNvPr>
                <p:cNvSpPr/>
                <p:nvPr/>
              </p:nvSpPr>
              <p:spPr>
                <a:xfrm>
                  <a:off x="2675630" y="3535434"/>
                  <a:ext cx="75636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CL" smtClean="0">
                              <a:latin typeface="Cambria Math" panose="02040503050406030204" pitchFamily="18" charset="0"/>
                            </a:rPr>
                            <m:t>DC</m:t>
                          </m:r>
                          <m:r>
                            <m:rPr>
                              <m:sty m:val="p"/>
                            </m:rPr>
                            <a:rPr lang="es-CL" b="0" i="0" smtClean="0">
                              <a:latin typeface="Cambria Math" panose="02040503050406030204" pitchFamily="18" charset="0"/>
                            </a:rPr>
                            <m:t>L</m:t>
                          </m:r>
                        </m:e>
                        <m:sub>
                          <m:r>
                            <a:rPr lang="es-CL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a14:m>
                  <a:r>
                    <a:rPr lang="es-CL" dirty="0"/>
                    <a:t> </a:t>
                  </a:r>
                </a:p>
              </p:txBody>
            </p:sp>
          </mc:Choice>
          <mc:Fallback xmlns="">
            <p:sp>
              <p:nvSpPr>
                <p:cNvPr id="39" name="Rectángulo 38">
                  <a:extLst>
                    <a:ext uri="{FF2B5EF4-FFF2-40B4-BE49-F238E27FC236}">
                      <a16:creationId xmlns:a16="http://schemas.microsoft.com/office/drawing/2014/main" id="{14F2192F-CF41-4459-A840-2AD28B99A42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75630" y="3535434"/>
                  <a:ext cx="756361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ángulo 41">
                  <a:extLst>
                    <a:ext uri="{FF2B5EF4-FFF2-40B4-BE49-F238E27FC236}">
                      <a16:creationId xmlns:a16="http://schemas.microsoft.com/office/drawing/2014/main" id="{3F37F32A-7778-4DD2-B8DA-45649905BBAA}"/>
                    </a:ext>
                  </a:extLst>
                </p:cNvPr>
                <p:cNvSpPr/>
                <p:nvPr/>
              </p:nvSpPr>
              <p:spPr>
                <a:xfrm>
                  <a:off x="2413535" y="4417411"/>
                  <a:ext cx="404149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2" name="Rectángulo 41">
                  <a:extLst>
                    <a:ext uri="{FF2B5EF4-FFF2-40B4-BE49-F238E27FC236}">
                      <a16:creationId xmlns:a16="http://schemas.microsoft.com/office/drawing/2014/main" id="{3F37F32A-7778-4DD2-B8DA-45649905BBA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3535" y="4417411"/>
                  <a:ext cx="404149" cy="40011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Rectángulo 42">
                  <a:extLst>
                    <a:ext uri="{FF2B5EF4-FFF2-40B4-BE49-F238E27FC236}">
                      <a16:creationId xmlns:a16="http://schemas.microsoft.com/office/drawing/2014/main" id="{AD2C5B86-3EC6-475B-945C-1D8306577D24}"/>
                    </a:ext>
                  </a:extLst>
                </p:cNvPr>
                <p:cNvSpPr/>
                <p:nvPr/>
              </p:nvSpPr>
              <p:spPr>
                <a:xfrm>
                  <a:off x="2774301" y="4958726"/>
                  <a:ext cx="689804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i="1">
                            <a:latin typeface="Cambria Math" panose="02040503050406030204" pitchFamily="18" charset="0"/>
                          </a:rPr>
                          <m:t>𝑔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43" name="Rectángulo 42">
                  <a:extLst>
                    <a:ext uri="{FF2B5EF4-FFF2-40B4-BE49-F238E27FC236}">
                      <a16:creationId xmlns:a16="http://schemas.microsoft.com/office/drawing/2014/main" id="{AD2C5B86-3EC6-475B-945C-1D8306577D2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4301" y="4958726"/>
                  <a:ext cx="689804" cy="369332"/>
                </a:xfrm>
                <a:prstGeom prst="rect">
                  <a:avLst/>
                </a:prstGeom>
                <a:blipFill>
                  <a:blip r:embed="rId8"/>
                  <a:stretch>
                    <a:fillRect b="-655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CuadroTexto 43">
                  <a:extLst>
                    <a:ext uri="{FF2B5EF4-FFF2-40B4-BE49-F238E27FC236}">
                      <a16:creationId xmlns:a16="http://schemas.microsoft.com/office/drawing/2014/main" id="{6FA52995-5A45-4AC4-B744-408BA5D252E4}"/>
                    </a:ext>
                  </a:extLst>
                </p:cNvPr>
                <p:cNvSpPr txBox="1"/>
                <p:nvPr/>
              </p:nvSpPr>
              <p:spPr>
                <a:xfrm>
                  <a:off x="3076135" y="4181120"/>
                  <a:ext cx="308931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44" name="CuadroTexto 43">
                  <a:extLst>
                    <a:ext uri="{FF2B5EF4-FFF2-40B4-BE49-F238E27FC236}">
                      <a16:creationId xmlns:a16="http://schemas.microsoft.com/office/drawing/2014/main" id="{6FA52995-5A45-4AC4-B744-408BA5D252E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76135" y="4181120"/>
                  <a:ext cx="308931" cy="307777"/>
                </a:xfrm>
                <a:prstGeom prst="rect">
                  <a:avLst/>
                </a:prstGeom>
                <a:blipFill>
                  <a:blip r:embed="rId9"/>
                  <a:stretch>
                    <a:fillRect l="-18000" r="-6000" b="-160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3" name="Grupo 82">
            <a:extLst>
              <a:ext uri="{FF2B5EF4-FFF2-40B4-BE49-F238E27FC236}">
                <a16:creationId xmlns:a16="http://schemas.microsoft.com/office/drawing/2014/main" id="{55A523CA-ABB7-4113-88EF-C068558A652B}"/>
              </a:ext>
            </a:extLst>
          </p:cNvPr>
          <p:cNvGrpSpPr/>
          <p:nvPr/>
        </p:nvGrpSpPr>
        <p:grpSpPr>
          <a:xfrm>
            <a:off x="5944584" y="2290165"/>
            <a:ext cx="1262230" cy="1987755"/>
            <a:chOff x="4280987" y="3535434"/>
            <a:chExt cx="1262230" cy="198775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Rectángulo 49">
                  <a:extLst>
                    <a:ext uri="{FF2B5EF4-FFF2-40B4-BE49-F238E27FC236}">
                      <a16:creationId xmlns:a16="http://schemas.microsoft.com/office/drawing/2014/main" id="{2E42F3ED-319E-494B-A41E-538CEDC2982A}"/>
                    </a:ext>
                  </a:extLst>
                </p:cNvPr>
                <p:cNvSpPr/>
                <p:nvPr/>
              </p:nvSpPr>
              <p:spPr>
                <a:xfrm>
                  <a:off x="4280987" y="4325067"/>
                  <a:ext cx="404149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50" name="Rectángulo 49">
                  <a:extLst>
                    <a:ext uri="{FF2B5EF4-FFF2-40B4-BE49-F238E27FC236}">
                      <a16:creationId xmlns:a16="http://schemas.microsoft.com/office/drawing/2014/main" id="{2E42F3ED-319E-494B-A41E-538CEDC2982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80987" y="4325067"/>
                  <a:ext cx="404149" cy="400110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FA76A05C-1F90-4717-82CC-92F81E389E05}"/>
                </a:ext>
              </a:extLst>
            </p:cNvPr>
            <p:cNvCxnSpPr/>
            <p:nvPr/>
          </p:nvCxnSpPr>
          <p:spPr>
            <a:xfrm>
              <a:off x="4828575" y="3934109"/>
              <a:ext cx="0" cy="720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9CB7B3D5-A28B-4960-B96F-13941F543E42}"/>
                </a:ext>
              </a:extLst>
            </p:cNvPr>
            <p:cNvCxnSpPr>
              <a:cxnSpLocks/>
            </p:cNvCxnSpPr>
            <p:nvPr/>
          </p:nvCxnSpPr>
          <p:spPr>
            <a:xfrm>
              <a:off x="4596284" y="4386000"/>
              <a:ext cx="0" cy="252000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sm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846D4BF4-A1F6-4632-BD7B-698B4EFF55C7}"/>
                </a:ext>
              </a:extLst>
            </p:cNvPr>
            <p:cNvCxnSpPr/>
            <p:nvPr/>
          </p:nvCxnSpPr>
          <p:spPr>
            <a:xfrm>
              <a:off x="4828118" y="4670349"/>
              <a:ext cx="0" cy="828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Elipse 47">
              <a:extLst>
                <a:ext uri="{FF2B5EF4-FFF2-40B4-BE49-F238E27FC236}">
                  <a16:creationId xmlns:a16="http://schemas.microsoft.com/office/drawing/2014/main" id="{71344033-6B27-48C5-8187-9A4F60293208}"/>
                </a:ext>
              </a:extLst>
            </p:cNvPr>
            <p:cNvSpPr/>
            <p:nvPr/>
          </p:nvSpPr>
          <p:spPr>
            <a:xfrm>
              <a:off x="4792114" y="4634317"/>
              <a:ext cx="72008" cy="691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Rectángulo 48">
                  <a:extLst>
                    <a:ext uri="{FF2B5EF4-FFF2-40B4-BE49-F238E27FC236}">
                      <a16:creationId xmlns:a16="http://schemas.microsoft.com/office/drawing/2014/main" id="{17632F94-6B08-40FF-BB46-1FCA140B8BE1}"/>
                    </a:ext>
                  </a:extLst>
                </p:cNvPr>
                <p:cNvSpPr/>
                <p:nvPr/>
              </p:nvSpPr>
              <p:spPr>
                <a:xfrm>
                  <a:off x="4485941" y="3535434"/>
                  <a:ext cx="75636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CL" smtClean="0">
                              <a:latin typeface="Cambria Math" panose="02040503050406030204" pitchFamily="18" charset="0"/>
                            </a:rPr>
                            <m:t>DC</m:t>
                          </m:r>
                          <m:r>
                            <m:rPr>
                              <m:sty m:val="p"/>
                            </m:rPr>
                            <a:rPr lang="es-CL" b="0" i="0" smtClean="0">
                              <a:latin typeface="Cambria Math" panose="02040503050406030204" pitchFamily="18" charset="0"/>
                            </a:rPr>
                            <m:t>L</m:t>
                          </m:r>
                        </m:e>
                        <m:sub>
                          <m:r>
                            <a:rPr lang="es-CL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es-CL" dirty="0"/>
                    <a:t> </a:t>
                  </a:r>
                </a:p>
              </p:txBody>
            </p:sp>
          </mc:Choice>
          <mc:Fallback xmlns="">
            <p:sp>
              <p:nvSpPr>
                <p:cNvPr id="49" name="Rectángulo 48">
                  <a:extLst>
                    <a:ext uri="{FF2B5EF4-FFF2-40B4-BE49-F238E27FC236}">
                      <a16:creationId xmlns:a16="http://schemas.microsoft.com/office/drawing/2014/main" id="{17632F94-6B08-40FF-BB46-1FCA140B8BE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85941" y="3535434"/>
                  <a:ext cx="756361" cy="369332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Rectángulo 50">
                  <a:extLst>
                    <a:ext uri="{FF2B5EF4-FFF2-40B4-BE49-F238E27FC236}">
                      <a16:creationId xmlns:a16="http://schemas.microsoft.com/office/drawing/2014/main" id="{7C7B4241-1598-49B2-A904-42BDC844C09B}"/>
                    </a:ext>
                  </a:extLst>
                </p:cNvPr>
                <p:cNvSpPr/>
                <p:nvPr/>
              </p:nvSpPr>
              <p:spPr>
                <a:xfrm>
                  <a:off x="4792114" y="5123079"/>
                  <a:ext cx="751103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s-CL" sz="2000" i="1">
                            <a:latin typeface="Cambria Math" panose="02040503050406030204" pitchFamily="18" charset="0"/>
                          </a:rPr>
                          <m:t>𝑔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51" name="Rectángulo 50">
                  <a:extLst>
                    <a:ext uri="{FF2B5EF4-FFF2-40B4-BE49-F238E27FC236}">
                      <a16:creationId xmlns:a16="http://schemas.microsoft.com/office/drawing/2014/main" id="{7C7B4241-1598-49B2-A904-42BDC844C09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92114" y="5123079"/>
                  <a:ext cx="751103" cy="400110"/>
                </a:xfrm>
                <a:prstGeom prst="rect">
                  <a:avLst/>
                </a:prstGeom>
                <a:blipFill>
                  <a:blip r:embed="rId12"/>
                  <a:stretch>
                    <a:fillRect b="-757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756CA656-6977-4D4B-8982-7A2D1DF169EF}"/>
                    </a:ext>
                  </a:extLst>
                </p:cNvPr>
                <p:cNvSpPr txBox="1"/>
                <p:nvPr/>
              </p:nvSpPr>
              <p:spPr>
                <a:xfrm>
                  <a:off x="4901820" y="3971633"/>
                  <a:ext cx="314894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756CA656-6977-4D4B-8982-7A2D1DF169E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01820" y="3971633"/>
                  <a:ext cx="314894" cy="307777"/>
                </a:xfrm>
                <a:prstGeom prst="rect">
                  <a:avLst/>
                </a:prstGeom>
                <a:blipFill>
                  <a:blip r:embed="rId13"/>
                  <a:stretch>
                    <a:fillRect l="-15385" r="-5769" b="-160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4B177A1E-B617-40E0-89CF-3BFED21342C7}"/>
                  </a:ext>
                </a:extLst>
              </p:cNvPr>
              <p:cNvSpPr txBox="1"/>
              <p:nvPr/>
            </p:nvSpPr>
            <p:spPr>
              <a:xfrm>
                <a:off x="2931972" y="4346496"/>
                <a:ext cx="191751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4B177A1E-B617-40E0-89CF-3BFED21342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972" y="4346496"/>
                <a:ext cx="1917513" cy="307777"/>
              </a:xfrm>
              <a:prstGeom prst="rect">
                <a:avLst/>
              </a:prstGeom>
              <a:blipFill>
                <a:blip r:embed="rId14"/>
                <a:stretch>
                  <a:fillRect l="-2540" r="-635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CuadroTexto 53">
                <a:extLst>
                  <a:ext uri="{FF2B5EF4-FFF2-40B4-BE49-F238E27FC236}">
                    <a16:creationId xmlns:a16="http://schemas.microsoft.com/office/drawing/2014/main" id="{95B5D30A-B88F-43F2-B874-ED8888C7269F}"/>
                  </a:ext>
                </a:extLst>
              </p:cNvPr>
              <p:cNvSpPr txBox="1"/>
              <p:nvPr/>
            </p:nvSpPr>
            <p:spPr>
              <a:xfrm>
                <a:off x="5631835" y="4375452"/>
                <a:ext cx="2127762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4" name="CuadroTexto 53">
                <a:extLst>
                  <a:ext uri="{FF2B5EF4-FFF2-40B4-BE49-F238E27FC236}">
                    <a16:creationId xmlns:a16="http://schemas.microsoft.com/office/drawing/2014/main" id="{95B5D30A-B88F-43F2-B874-ED8888C726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1835" y="4375452"/>
                <a:ext cx="2127762" cy="307777"/>
              </a:xfrm>
              <a:prstGeom prst="rect">
                <a:avLst/>
              </a:prstGeom>
              <a:blipFill>
                <a:blip r:embed="rId15"/>
                <a:stretch>
                  <a:fillRect l="-287" r="-573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/>
              <p:nvPr/>
            </p:nvSpPr>
            <p:spPr>
              <a:xfrm>
                <a:off x="2783632" y="4777407"/>
                <a:ext cx="2380588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0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 (1)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3632" y="4777407"/>
                <a:ext cx="2380588" cy="307777"/>
              </a:xfrm>
              <a:prstGeom prst="rect">
                <a:avLst/>
              </a:prstGeom>
              <a:blipFill>
                <a:blip r:embed="rId19"/>
                <a:stretch>
                  <a:fillRect l="-1795" t="-4000" r="-3333" b="-3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/>
              <p:nvPr/>
            </p:nvSpPr>
            <p:spPr>
              <a:xfrm>
                <a:off x="5527349" y="4777407"/>
                <a:ext cx="2584875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es-CL" sz="20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0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s-CL" sz="20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7349" y="4777407"/>
                <a:ext cx="2584875" cy="307777"/>
              </a:xfrm>
              <a:prstGeom prst="rect">
                <a:avLst/>
              </a:prstGeom>
              <a:blipFill>
                <a:blip r:embed="rId20"/>
                <a:stretch>
                  <a:fillRect l="-1651" t="-4000" r="-2830" b="-3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Conector recto de flecha 63">
            <a:extLst>
              <a:ext uri="{FF2B5EF4-FFF2-40B4-BE49-F238E27FC236}">
                <a16:creationId xmlns:a16="http://schemas.microsoft.com/office/drawing/2014/main" id="{B22EC0B7-394B-408E-B551-14BA5930AF75}"/>
              </a:ext>
            </a:extLst>
          </p:cNvPr>
          <p:cNvCxnSpPr/>
          <p:nvPr/>
        </p:nvCxnSpPr>
        <p:spPr>
          <a:xfrm>
            <a:off x="1991544" y="2091802"/>
            <a:ext cx="0" cy="776448"/>
          </a:xfrm>
          <a:prstGeom prst="straightConnector1">
            <a:avLst/>
          </a:prstGeom>
          <a:ln w="254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/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blipFill>
                <a:blip r:embed="rId21"/>
                <a:stretch>
                  <a:fillRect l="-24444" t="-36066" r="-95556" b="-245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Marcador de contenido 2">
            <a:extLst>
              <a:ext uri="{FF2B5EF4-FFF2-40B4-BE49-F238E27FC236}">
                <a16:creationId xmlns:a16="http://schemas.microsoft.com/office/drawing/2014/main" id="{D9613A0E-70E8-417A-8204-5662F0F45B2E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Máquina de Atwood</a:t>
            </a:r>
          </a:p>
        </p:txBody>
      </p:sp>
    </p:spTree>
    <p:extLst>
      <p:ext uri="{BB962C8B-B14F-4D97-AF65-F5344CB8AC3E}">
        <p14:creationId xmlns:p14="http://schemas.microsoft.com/office/powerpoint/2010/main" val="39748378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>
            <a:extLst>
              <a:ext uri="{FF2B5EF4-FFF2-40B4-BE49-F238E27FC236}">
                <a16:creationId xmlns:a16="http://schemas.microsoft.com/office/drawing/2014/main" id="{69E69A6A-7016-4EE4-A57E-40CF41B1DE45}"/>
              </a:ext>
            </a:extLst>
          </p:cNvPr>
          <p:cNvGrpSpPr/>
          <p:nvPr/>
        </p:nvGrpSpPr>
        <p:grpSpPr>
          <a:xfrm>
            <a:off x="515512" y="2184558"/>
            <a:ext cx="1188000" cy="2468578"/>
            <a:chOff x="5447948" y="2228830"/>
            <a:chExt cx="1188000" cy="24685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/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blipFill>
                  <a:blip r:embed="rId4"/>
                  <a:stretch>
                    <a:fillRect l="-169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/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" name="Conector recto 2">
              <a:extLst>
                <a:ext uri="{FF2B5EF4-FFF2-40B4-BE49-F238E27FC236}">
                  <a16:creationId xmlns:a16="http://schemas.microsoft.com/office/drawing/2014/main" id="{3C6661EB-B0B3-4071-95A9-A2E7B6E17EC6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>
              <a:off x="5627948" y="2888940"/>
              <a:ext cx="0" cy="144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D4F8FF39-B211-4284-9F33-26F49DC2919B}"/>
                </a:ext>
              </a:extLst>
            </p:cNvPr>
            <p:cNvCxnSpPr>
              <a:cxnSpLocks/>
              <a:stCxn id="5" idx="6"/>
            </p:cNvCxnSpPr>
            <p:nvPr/>
          </p:nvCxnSpPr>
          <p:spPr>
            <a:xfrm>
              <a:off x="6419948" y="2888940"/>
              <a:ext cx="0" cy="72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9A8404D0-7644-42BC-A180-45464C2A2AAB}"/>
                </a:ext>
              </a:extLst>
            </p:cNvPr>
            <p:cNvSpPr/>
            <p:nvPr/>
          </p:nvSpPr>
          <p:spPr>
            <a:xfrm>
              <a:off x="5627948" y="2492896"/>
              <a:ext cx="792000" cy="79208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BF90FB68-96F4-4C27-9158-0368A9067FB8}"/>
                </a:ext>
              </a:extLst>
            </p:cNvPr>
            <p:cNvSpPr/>
            <p:nvPr/>
          </p:nvSpPr>
          <p:spPr>
            <a:xfrm>
              <a:off x="5942560" y="2798940"/>
              <a:ext cx="180000" cy="180000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A6208B3-EFB4-489C-B2E5-C0026864692A}"/>
                </a:ext>
              </a:extLst>
            </p:cNvPr>
            <p:cNvSpPr/>
            <p:nvPr/>
          </p:nvSpPr>
          <p:spPr>
            <a:xfrm>
              <a:off x="6004625" y="2228830"/>
              <a:ext cx="63440" cy="65648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grpSp>
        <p:nvGrpSpPr>
          <p:cNvPr id="84" name="Grupo 83">
            <a:extLst>
              <a:ext uri="{FF2B5EF4-FFF2-40B4-BE49-F238E27FC236}">
                <a16:creationId xmlns:a16="http://schemas.microsoft.com/office/drawing/2014/main" id="{4A297DF1-3195-4096-A341-A5575B533B4F}"/>
              </a:ext>
            </a:extLst>
          </p:cNvPr>
          <p:cNvGrpSpPr/>
          <p:nvPr/>
        </p:nvGrpSpPr>
        <p:grpSpPr>
          <a:xfrm>
            <a:off x="3431704" y="2290165"/>
            <a:ext cx="1050570" cy="1792624"/>
            <a:chOff x="2413535" y="3535434"/>
            <a:chExt cx="1050570" cy="1792624"/>
          </a:xfrm>
        </p:grpSpPr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AB0A2A52-EA39-4E49-B0F7-52BE89ABF3E4}"/>
                </a:ext>
              </a:extLst>
            </p:cNvPr>
            <p:cNvCxnSpPr/>
            <p:nvPr/>
          </p:nvCxnSpPr>
          <p:spPr>
            <a:xfrm>
              <a:off x="2987151" y="4338568"/>
              <a:ext cx="0" cy="396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CC345123-A6D5-40B9-9AD7-87D0F6C5CF6A}"/>
                </a:ext>
              </a:extLst>
            </p:cNvPr>
            <p:cNvCxnSpPr>
              <a:cxnSpLocks/>
            </p:cNvCxnSpPr>
            <p:nvPr/>
          </p:nvCxnSpPr>
          <p:spPr>
            <a:xfrm>
              <a:off x="2728832" y="4478344"/>
              <a:ext cx="0" cy="252000"/>
            </a:xfrm>
            <a:prstGeom prst="straightConnector1">
              <a:avLst/>
            </a:prstGeom>
            <a:ln>
              <a:solidFill>
                <a:srgbClr val="FF0000"/>
              </a:solidFill>
              <a:headEnd type="triangle" w="med" len="sm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36">
              <a:extLst>
                <a:ext uri="{FF2B5EF4-FFF2-40B4-BE49-F238E27FC236}">
                  <a16:creationId xmlns:a16="http://schemas.microsoft.com/office/drawing/2014/main" id="{438757F6-272F-469B-9049-213858904D8D}"/>
                </a:ext>
              </a:extLst>
            </p:cNvPr>
            <p:cNvCxnSpPr/>
            <p:nvPr/>
          </p:nvCxnSpPr>
          <p:spPr>
            <a:xfrm>
              <a:off x="2987151" y="4735195"/>
              <a:ext cx="0" cy="252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Elipse 37">
              <a:extLst>
                <a:ext uri="{FF2B5EF4-FFF2-40B4-BE49-F238E27FC236}">
                  <a16:creationId xmlns:a16="http://schemas.microsoft.com/office/drawing/2014/main" id="{DD100B7E-2EDA-4408-B9AB-F8E3900CF30B}"/>
                </a:ext>
              </a:extLst>
            </p:cNvPr>
            <p:cNvSpPr/>
            <p:nvPr/>
          </p:nvSpPr>
          <p:spPr>
            <a:xfrm>
              <a:off x="2951147" y="4697389"/>
              <a:ext cx="72008" cy="691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Rectángulo 38">
                  <a:extLst>
                    <a:ext uri="{FF2B5EF4-FFF2-40B4-BE49-F238E27FC236}">
                      <a16:creationId xmlns:a16="http://schemas.microsoft.com/office/drawing/2014/main" id="{14F2192F-CF41-4459-A840-2AD28B99A42C}"/>
                    </a:ext>
                  </a:extLst>
                </p:cNvPr>
                <p:cNvSpPr/>
                <p:nvPr/>
              </p:nvSpPr>
              <p:spPr>
                <a:xfrm>
                  <a:off x="2675630" y="3535434"/>
                  <a:ext cx="75636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CL" smtClean="0">
                              <a:latin typeface="Cambria Math" panose="02040503050406030204" pitchFamily="18" charset="0"/>
                            </a:rPr>
                            <m:t>DC</m:t>
                          </m:r>
                          <m:r>
                            <m:rPr>
                              <m:sty m:val="p"/>
                            </m:rPr>
                            <a:rPr lang="es-CL" b="0" i="0" smtClean="0">
                              <a:latin typeface="Cambria Math" panose="02040503050406030204" pitchFamily="18" charset="0"/>
                            </a:rPr>
                            <m:t>L</m:t>
                          </m:r>
                        </m:e>
                        <m:sub>
                          <m:r>
                            <a:rPr lang="es-CL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a14:m>
                  <a:r>
                    <a:rPr lang="es-CL" dirty="0"/>
                    <a:t> </a:t>
                  </a:r>
                </a:p>
              </p:txBody>
            </p:sp>
          </mc:Choice>
          <mc:Fallback xmlns="">
            <p:sp>
              <p:nvSpPr>
                <p:cNvPr id="39" name="Rectángulo 38">
                  <a:extLst>
                    <a:ext uri="{FF2B5EF4-FFF2-40B4-BE49-F238E27FC236}">
                      <a16:creationId xmlns:a16="http://schemas.microsoft.com/office/drawing/2014/main" id="{14F2192F-CF41-4459-A840-2AD28B99A42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75630" y="3535434"/>
                  <a:ext cx="756361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ángulo 41">
                  <a:extLst>
                    <a:ext uri="{FF2B5EF4-FFF2-40B4-BE49-F238E27FC236}">
                      <a16:creationId xmlns:a16="http://schemas.microsoft.com/office/drawing/2014/main" id="{3F37F32A-7778-4DD2-B8DA-45649905BBAA}"/>
                    </a:ext>
                  </a:extLst>
                </p:cNvPr>
                <p:cNvSpPr/>
                <p:nvPr/>
              </p:nvSpPr>
              <p:spPr>
                <a:xfrm>
                  <a:off x="2413535" y="4417411"/>
                  <a:ext cx="404149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2" name="Rectángulo 41">
                  <a:extLst>
                    <a:ext uri="{FF2B5EF4-FFF2-40B4-BE49-F238E27FC236}">
                      <a16:creationId xmlns:a16="http://schemas.microsoft.com/office/drawing/2014/main" id="{3F37F32A-7778-4DD2-B8DA-45649905BBA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3535" y="4417411"/>
                  <a:ext cx="404149" cy="40011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Rectángulo 42">
                  <a:extLst>
                    <a:ext uri="{FF2B5EF4-FFF2-40B4-BE49-F238E27FC236}">
                      <a16:creationId xmlns:a16="http://schemas.microsoft.com/office/drawing/2014/main" id="{AD2C5B86-3EC6-475B-945C-1D8306577D24}"/>
                    </a:ext>
                  </a:extLst>
                </p:cNvPr>
                <p:cNvSpPr/>
                <p:nvPr/>
              </p:nvSpPr>
              <p:spPr>
                <a:xfrm>
                  <a:off x="2774301" y="4958726"/>
                  <a:ext cx="689804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i="1">
                            <a:latin typeface="Cambria Math" panose="02040503050406030204" pitchFamily="18" charset="0"/>
                          </a:rPr>
                          <m:t>𝑔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43" name="Rectángulo 42">
                  <a:extLst>
                    <a:ext uri="{FF2B5EF4-FFF2-40B4-BE49-F238E27FC236}">
                      <a16:creationId xmlns:a16="http://schemas.microsoft.com/office/drawing/2014/main" id="{AD2C5B86-3EC6-475B-945C-1D8306577D2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4301" y="4958726"/>
                  <a:ext cx="689804" cy="369332"/>
                </a:xfrm>
                <a:prstGeom prst="rect">
                  <a:avLst/>
                </a:prstGeom>
                <a:blipFill>
                  <a:blip r:embed="rId8"/>
                  <a:stretch>
                    <a:fillRect b="-655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CuadroTexto 43">
                  <a:extLst>
                    <a:ext uri="{FF2B5EF4-FFF2-40B4-BE49-F238E27FC236}">
                      <a16:creationId xmlns:a16="http://schemas.microsoft.com/office/drawing/2014/main" id="{6FA52995-5A45-4AC4-B744-408BA5D252E4}"/>
                    </a:ext>
                  </a:extLst>
                </p:cNvPr>
                <p:cNvSpPr txBox="1"/>
                <p:nvPr/>
              </p:nvSpPr>
              <p:spPr>
                <a:xfrm>
                  <a:off x="3076135" y="4181120"/>
                  <a:ext cx="308931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44" name="CuadroTexto 43">
                  <a:extLst>
                    <a:ext uri="{FF2B5EF4-FFF2-40B4-BE49-F238E27FC236}">
                      <a16:creationId xmlns:a16="http://schemas.microsoft.com/office/drawing/2014/main" id="{6FA52995-5A45-4AC4-B744-408BA5D252E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76135" y="4181120"/>
                  <a:ext cx="308931" cy="307777"/>
                </a:xfrm>
                <a:prstGeom prst="rect">
                  <a:avLst/>
                </a:prstGeom>
                <a:blipFill>
                  <a:blip r:embed="rId9"/>
                  <a:stretch>
                    <a:fillRect l="-18000" r="-6000" b="-160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3" name="Grupo 82">
            <a:extLst>
              <a:ext uri="{FF2B5EF4-FFF2-40B4-BE49-F238E27FC236}">
                <a16:creationId xmlns:a16="http://schemas.microsoft.com/office/drawing/2014/main" id="{55A523CA-ABB7-4113-88EF-C068558A652B}"/>
              </a:ext>
            </a:extLst>
          </p:cNvPr>
          <p:cNvGrpSpPr/>
          <p:nvPr/>
        </p:nvGrpSpPr>
        <p:grpSpPr>
          <a:xfrm>
            <a:off x="5944584" y="2290165"/>
            <a:ext cx="1262230" cy="1987755"/>
            <a:chOff x="4280987" y="3535434"/>
            <a:chExt cx="1262230" cy="198775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Rectángulo 49">
                  <a:extLst>
                    <a:ext uri="{FF2B5EF4-FFF2-40B4-BE49-F238E27FC236}">
                      <a16:creationId xmlns:a16="http://schemas.microsoft.com/office/drawing/2014/main" id="{2E42F3ED-319E-494B-A41E-538CEDC2982A}"/>
                    </a:ext>
                  </a:extLst>
                </p:cNvPr>
                <p:cNvSpPr/>
                <p:nvPr/>
              </p:nvSpPr>
              <p:spPr>
                <a:xfrm>
                  <a:off x="4280987" y="4325067"/>
                  <a:ext cx="404149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50" name="Rectángulo 49">
                  <a:extLst>
                    <a:ext uri="{FF2B5EF4-FFF2-40B4-BE49-F238E27FC236}">
                      <a16:creationId xmlns:a16="http://schemas.microsoft.com/office/drawing/2014/main" id="{2E42F3ED-319E-494B-A41E-538CEDC2982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80987" y="4325067"/>
                  <a:ext cx="404149" cy="400110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FA76A05C-1F90-4717-82CC-92F81E389E05}"/>
                </a:ext>
              </a:extLst>
            </p:cNvPr>
            <p:cNvCxnSpPr/>
            <p:nvPr/>
          </p:nvCxnSpPr>
          <p:spPr>
            <a:xfrm>
              <a:off x="4828575" y="3934109"/>
              <a:ext cx="0" cy="720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9CB7B3D5-A28B-4960-B96F-13941F543E42}"/>
                </a:ext>
              </a:extLst>
            </p:cNvPr>
            <p:cNvCxnSpPr>
              <a:cxnSpLocks/>
            </p:cNvCxnSpPr>
            <p:nvPr/>
          </p:nvCxnSpPr>
          <p:spPr>
            <a:xfrm>
              <a:off x="4596284" y="4386000"/>
              <a:ext cx="0" cy="252000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sm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846D4BF4-A1F6-4632-BD7B-698B4EFF55C7}"/>
                </a:ext>
              </a:extLst>
            </p:cNvPr>
            <p:cNvCxnSpPr/>
            <p:nvPr/>
          </p:nvCxnSpPr>
          <p:spPr>
            <a:xfrm>
              <a:off x="4828118" y="4670349"/>
              <a:ext cx="0" cy="828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Elipse 47">
              <a:extLst>
                <a:ext uri="{FF2B5EF4-FFF2-40B4-BE49-F238E27FC236}">
                  <a16:creationId xmlns:a16="http://schemas.microsoft.com/office/drawing/2014/main" id="{71344033-6B27-48C5-8187-9A4F60293208}"/>
                </a:ext>
              </a:extLst>
            </p:cNvPr>
            <p:cNvSpPr/>
            <p:nvPr/>
          </p:nvSpPr>
          <p:spPr>
            <a:xfrm>
              <a:off x="4792114" y="4634317"/>
              <a:ext cx="72008" cy="691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Rectángulo 48">
                  <a:extLst>
                    <a:ext uri="{FF2B5EF4-FFF2-40B4-BE49-F238E27FC236}">
                      <a16:creationId xmlns:a16="http://schemas.microsoft.com/office/drawing/2014/main" id="{17632F94-6B08-40FF-BB46-1FCA140B8BE1}"/>
                    </a:ext>
                  </a:extLst>
                </p:cNvPr>
                <p:cNvSpPr/>
                <p:nvPr/>
              </p:nvSpPr>
              <p:spPr>
                <a:xfrm>
                  <a:off x="4485941" y="3535434"/>
                  <a:ext cx="75636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CL" smtClean="0">
                              <a:latin typeface="Cambria Math" panose="02040503050406030204" pitchFamily="18" charset="0"/>
                            </a:rPr>
                            <m:t>DC</m:t>
                          </m:r>
                          <m:r>
                            <m:rPr>
                              <m:sty m:val="p"/>
                            </m:rPr>
                            <a:rPr lang="es-CL" b="0" i="0" smtClean="0">
                              <a:latin typeface="Cambria Math" panose="02040503050406030204" pitchFamily="18" charset="0"/>
                            </a:rPr>
                            <m:t>L</m:t>
                          </m:r>
                        </m:e>
                        <m:sub>
                          <m:r>
                            <a:rPr lang="es-CL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es-CL" dirty="0"/>
                    <a:t> </a:t>
                  </a:r>
                </a:p>
              </p:txBody>
            </p:sp>
          </mc:Choice>
          <mc:Fallback xmlns="">
            <p:sp>
              <p:nvSpPr>
                <p:cNvPr id="49" name="Rectángulo 48">
                  <a:extLst>
                    <a:ext uri="{FF2B5EF4-FFF2-40B4-BE49-F238E27FC236}">
                      <a16:creationId xmlns:a16="http://schemas.microsoft.com/office/drawing/2014/main" id="{17632F94-6B08-40FF-BB46-1FCA140B8BE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85941" y="3535434"/>
                  <a:ext cx="756361" cy="369332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Rectángulo 50">
                  <a:extLst>
                    <a:ext uri="{FF2B5EF4-FFF2-40B4-BE49-F238E27FC236}">
                      <a16:creationId xmlns:a16="http://schemas.microsoft.com/office/drawing/2014/main" id="{7C7B4241-1598-49B2-A904-42BDC844C09B}"/>
                    </a:ext>
                  </a:extLst>
                </p:cNvPr>
                <p:cNvSpPr/>
                <p:nvPr/>
              </p:nvSpPr>
              <p:spPr>
                <a:xfrm>
                  <a:off x="4792114" y="5123079"/>
                  <a:ext cx="751103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s-CL" sz="2000" i="1">
                            <a:latin typeface="Cambria Math" panose="02040503050406030204" pitchFamily="18" charset="0"/>
                          </a:rPr>
                          <m:t>𝑔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51" name="Rectángulo 50">
                  <a:extLst>
                    <a:ext uri="{FF2B5EF4-FFF2-40B4-BE49-F238E27FC236}">
                      <a16:creationId xmlns:a16="http://schemas.microsoft.com/office/drawing/2014/main" id="{7C7B4241-1598-49B2-A904-42BDC844C09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92114" y="5123079"/>
                  <a:ext cx="751103" cy="400110"/>
                </a:xfrm>
                <a:prstGeom prst="rect">
                  <a:avLst/>
                </a:prstGeom>
                <a:blipFill>
                  <a:blip r:embed="rId12"/>
                  <a:stretch>
                    <a:fillRect b="-757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756CA656-6977-4D4B-8982-7A2D1DF169EF}"/>
                    </a:ext>
                  </a:extLst>
                </p:cNvPr>
                <p:cNvSpPr txBox="1"/>
                <p:nvPr/>
              </p:nvSpPr>
              <p:spPr>
                <a:xfrm>
                  <a:off x="4901820" y="3971633"/>
                  <a:ext cx="314894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756CA656-6977-4D4B-8982-7A2D1DF169E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01820" y="3971633"/>
                  <a:ext cx="314894" cy="307777"/>
                </a:xfrm>
                <a:prstGeom prst="rect">
                  <a:avLst/>
                </a:prstGeom>
                <a:blipFill>
                  <a:blip r:embed="rId13"/>
                  <a:stretch>
                    <a:fillRect l="-15385" r="-5769" b="-160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4B177A1E-B617-40E0-89CF-3BFED21342C7}"/>
                  </a:ext>
                </a:extLst>
              </p:cNvPr>
              <p:cNvSpPr txBox="1"/>
              <p:nvPr/>
            </p:nvSpPr>
            <p:spPr>
              <a:xfrm>
                <a:off x="2931972" y="4346496"/>
                <a:ext cx="191751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4B177A1E-B617-40E0-89CF-3BFED21342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972" y="4346496"/>
                <a:ext cx="1917513" cy="307777"/>
              </a:xfrm>
              <a:prstGeom prst="rect">
                <a:avLst/>
              </a:prstGeom>
              <a:blipFill>
                <a:blip r:embed="rId14"/>
                <a:stretch>
                  <a:fillRect l="-2540" r="-635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CuadroTexto 53">
                <a:extLst>
                  <a:ext uri="{FF2B5EF4-FFF2-40B4-BE49-F238E27FC236}">
                    <a16:creationId xmlns:a16="http://schemas.microsoft.com/office/drawing/2014/main" id="{95B5D30A-B88F-43F2-B874-ED8888C7269F}"/>
                  </a:ext>
                </a:extLst>
              </p:cNvPr>
              <p:cNvSpPr txBox="1"/>
              <p:nvPr/>
            </p:nvSpPr>
            <p:spPr>
              <a:xfrm>
                <a:off x="5631835" y="4375452"/>
                <a:ext cx="2127762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4" name="CuadroTexto 53">
                <a:extLst>
                  <a:ext uri="{FF2B5EF4-FFF2-40B4-BE49-F238E27FC236}">
                    <a16:creationId xmlns:a16="http://schemas.microsoft.com/office/drawing/2014/main" id="{95B5D30A-B88F-43F2-B874-ED8888C726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1835" y="4375452"/>
                <a:ext cx="2127762" cy="307777"/>
              </a:xfrm>
              <a:prstGeom prst="rect">
                <a:avLst/>
              </a:prstGeom>
              <a:blipFill>
                <a:blip r:embed="rId15"/>
                <a:stretch>
                  <a:fillRect l="-287" r="-573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CuadroTexto 54">
                <a:extLst>
                  <a:ext uri="{FF2B5EF4-FFF2-40B4-BE49-F238E27FC236}">
                    <a16:creationId xmlns:a16="http://schemas.microsoft.com/office/drawing/2014/main" id="{3B64AE09-4E11-4220-A7B1-3A4733971A35}"/>
                  </a:ext>
                </a:extLst>
              </p:cNvPr>
              <p:cNvSpPr txBox="1"/>
              <p:nvPr/>
            </p:nvSpPr>
            <p:spPr>
              <a:xfrm>
                <a:off x="8616280" y="4777407"/>
                <a:ext cx="2297680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s-CL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sz="20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s-CL" sz="1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s-CL" sz="2000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s-CL" sz="20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(3)</m:t>
                    </m:r>
                  </m:oMath>
                </a14:m>
                <a:endParaRPr lang="es-CL" sz="1400" dirty="0"/>
              </a:p>
            </p:txBody>
          </p:sp>
        </mc:Choice>
        <mc:Fallback xmlns="">
          <p:sp>
            <p:nvSpPr>
              <p:cNvPr id="55" name="CuadroTexto 54">
                <a:extLst>
                  <a:ext uri="{FF2B5EF4-FFF2-40B4-BE49-F238E27FC236}">
                    <a16:creationId xmlns:a16="http://schemas.microsoft.com/office/drawing/2014/main" id="{3B64AE09-4E11-4220-A7B1-3A4733971A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16280" y="4777407"/>
                <a:ext cx="2297680" cy="307777"/>
              </a:xfrm>
              <a:prstGeom prst="rect">
                <a:avLst/>
              </a:prstGeom>
              <a:blipFill>
                <a:blip r:embed="rId16"/>
                <a:stretch>
                  <a:fillRect l="-3714" t="-4000" r="-4244" b="-3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/>
              <p:nvPr/>
            </p:nvSpPr>
            <p:spPr>
              <a:xfrm>
                <a:off x="2783632" y="4777407"/>
                <a:ext cx="2380588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0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 (1)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3632" y="4777407"/>
                <a:ext cx="2380588" cy="307777"/>
              </a:xfrm>
              <a:prstGeom prst="rect">
                <a:avLst/>
              </a:prstGeom>
              <a:blipFill>
                <a:blip r:embed="rId17"/>
                <a:stretch>
                  <a:fillRect l="-1795" t="-4000" r="-3333" b="-3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/>
              <p:nvPr/>
            </p:nvSpPr>
            <p:spPr>
              <a:xfrm>
                <a:off x="5527349" y="4777407"/>
                <a:ext cx="2584875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es-CL" sz="20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0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s-CL" sz="20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7349" y="4777407"/>
                <a:ext cx="2584875" cy="307777"/>
              </a:xfrm>
              <a:prstGeom prst="rect">
                <a:avLst/>
              </a:prstGeom>
              <a:blipFill>
                <a:blip r:embed="rId18"/>
                <a:stretch>
                  <a:fillRect l="-1651" t="-4000" r="-2830" b="-3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2" name="Grupo 81">
            <a:extLst>
              <a:ext uri="{FF2B5EF4-FFF2-40B4-BE49-F238E27FC236}">
                <a16:creationId xmlns:a16="http://schemas.microsoft.com/office/drawing/2014/main" id="{42466991-8140-45E6-988C-7E99F0118E12}"/>
              </a:ext>
            </a:extLst>
          </p:cNvPr>
          <p:cNvGrpSpPr/>
          <p:nvPr/>
        </p:nvGrpSpPr>
        <p:grpSpPr>
          <a:xfrm>
            <a:off x="8750985" y="1628800"/>
            <a:ext cx="1674633" cy="3067741"/>
            <a:chOff x="5848386" y="3535434"/>
            <a:chExt cx="1674633" cy="3067741"/>
          </a:xfrm>
        </p:grpSpPr>
        <p:grpSp>
          <p:nvGrpSpPr>
            <p:cNvPr id="80" name="Grupo 79">
              <a:extLst>
                <a:ext uri="{FF2B5EF4-FFF2-40B4-BE49-F238E27FC236}">
                  <a16:creationId xmlns:a16="http://schemas.microsoft.com/office/drawing/2014/main" id="{13DCB56D-EC3F-4D6D-944F-B8E4E4814DA2}"/>
                </a:ext>
              </a:extLst>
            </p:cNvPr>
            <p:cNvGrpSpPr/>
            <p:nvPr/>
          </p:nvGrpSpPr>
          <p:grpSpPr>
            <a:xfrm>
              <a:off x="5848386" y="3535434"/>
              <a:ext cx="1674633" cy="3067741"/>
              <a:chOff x="5848386" y="3535434"/>
              <a:chExt cx="1674633" cy="3067741"/>
            </a:xfrm>
          </p:grpSpPr>
          <p:grpSp>
            <p:nvGrpSpPr>
              <p:cNvPr id="26" name="Grupo 25">
                <a:extLst>
                  <a:ext uri="{FF2B5EF4-FFF2-40B4-BE49-F238E27FC236}">
                    <a16:creationId xmlns:a16="http://schemas.microsoft.com/office/drawing/2014/main" id="{89615378-D331-4219-9633-2A3275DB39E7}"/>
                  </a:ext>
                </a:extLst>
              </p:cNvPr>
              <p:cNvGrpSpPr/>
              <p:nvPr/>
            </p:nvGrpSpPr>
            <p:grpSpPr>
              <a:xfrm>
                <a:off x="6190777" y="4058519"/>
                <a:ext cx="792000" cy="2334457"/>
                <a:chOff x="5159896" y="2745104"/>
                <a:chExt cx="792000" cy="2334457"/>
              </a:xfrm>
            </p:grpSpPr>
            <p:cxnSp>
              <p:nvCxnSpPr>
                <p:cNvPr id="18" name="Conector recto 17">
                  <a:extLst>
                    <a:ext uri="{FF2B5EF4-FFF2-40B4-BE49-F238E27FC236}">
                      <a16:creationId xmlns:a16="http://schemas.microsoft.com/office/drawing/2014/main" id="{46F6BB5A-4D8F-4B93-BA24-789036F0C62C}"/>
                    </a:ext>
                  </a:extLst>
                </p:cNvPr>
                <p:cNvCxnSpPr>
                  <a:cxnSpLocks/>
                  <a:stCxn id="20" idx="2"/>
                </p:cNvCxnSpPr>
                <p:nvPr/>
              </p:nvCxnSpPr>
              <p:spPr>
                <a:xfrm>
                  <a:off x="5159896" y="4359561"/>
                  <a:ext cx="0" cy="3600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none"/>
                  <a:tailEnd type="triangle" w="lg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Conector recto 18">
                  <a:extLst>
                    <a:ext uri="{FF2B5EF4-FFF2-40B4-BE49-F238E27FC236}">
                      <a16:creationId xmlns:a16="http://schemas.microsoft.com/office/drawing/2014/main" id="{9A14679B-0A44-48AC-9127-D2E3F0CC499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41972" y="4359561"/>
                  <a:ext cx="0" cy="7200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none"/>
                  <a:tailEnd type="triangle" w="lg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" name="Elipse 19">
                  <a:extLst>
                    <a:ext uri="{FF2B5EF4-FFF2-40B4-BE49-F238E27FC236}">
                      <a16:creationId xmlns:a16="http://schemas.microsoft.com/office/drawing/2014/main" id="{D3BF991A-560D-4A2D-AE6A-B6AD29198FB2}"/>
                    </a:ext>
                  </a:extLst>
                </p:cNvPr>
                <p:cNvSpPr/>
                <p:nvPr/>
              </p:nvSpPr>
              <p:spPr>
                <a:xfrm>
                  <a:off x="5159896" y="3963517"/>
                  <a:ext cx="792000" cy="792088"/>
                </a:xfrm>
                <a:prstGeom prst="ellipse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sp>
              <p:nvSpPr>
                <p:cNvPr id="21" name="Elipse 20">
                  <a:extLst>
                    <a:ext uri="{FF2B5EF4-FFF2-40B4-BE49-F238E27FC236}">
                      <a16:creationId xmlns:a16="http://schemas.microsoft.com/office/drawing/2014/main" id="{42C9397D-A4F9-4605-9DCE-59716A4105F3}"/>
                    </a:ext>
                  </a:extLst>
                </p:cNvPr>
                <p:cNvSpPr/>
                <p:nvPr/>
              </p:nvSpPr>
              <p:spPr>
                <a:xfrm>
                  <a:off x="5465896" y="4269561"/>
                  <a:ext cx="180000" cy="180000"/>
                </a:xfrm>
                <a:prstGeom prst="ellipse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cxnSp>
              <p:nvCxnSpPr>
                <p:cNvPr id="23" name="Conector recto 22">
                  <a:extLst>
                    <a:ext uri="{FF2B5EF4-FFF2-40B4-BE49-F238E27FC236}">
                      <a16:creationId xmlns:a16="http://schemas.microsoft.com/office/drawing/2014/main" id="{AAD94C18-F54D-4C8A-8123-94C42C85D53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555896" y="4359561"/>
                  <a:ext cx="0" cy="5400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none"/>
                  <a:tailEnd type="triangle" w="lg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Conector recto 23">
                  <a:extLst>
                    <a:ext uri="{FF2B5EF4-FFF2-40B4-BE49-F238E27FC236}">
                      <a16:creationId xmlns:a16="http://schemas.microsoft.com/office/drawing/2014/main" id="{A48740E7-D37E-4827-A6FC-8D6FD02C06A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555896" y="2745104"/>
                  <a:ext cx="1628" cy="16200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none"/>
                  <a:tailEnd type="triangle" w="lg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Rectángulo 26">
                    <a:extLst>
                      <a:ext uri="{FF2B5EF4-FFF2-40B4-BE49-F238E27FC236}">
                        <a16:creationId xmlns:a16="http://schemas.microsoft.com/office/drawing/2014/main" id="{A4E30C22-3CA2-4615-8126-616EE2CBEC0F}"/>
                      </a:ext>
                    </a:extLst>
                  </p:cNvPr>
                  <p:cNvSpPr/>
                  <p:nvPr/>
                </p:nvSpPr>
                <p:spPr>
                  <a:xfrm>
                    <a:off x="6167248" y="3535434"/>
                    <a:ext cx="787395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m:rPr>
                              <m:sty m:val="p"/>
                            </m:rPr>
                            <a:rPr lang="es-CL" smtClean="0">
                              <a:latin typeface="Cambria Math" panose="02040503050406030204" pitchFamily="18" charset="0"/>
                            </a:rPr>
                            <m:t>DC</m:t>
                          </m:r>
                          <m:r>
                            <m:rPr>
                              <m:sty m:val="p"/>
                            </m:rPr>
                            <a:rPr lang="es-CL" b="0" i="0" smtClean="0">
                              <a:latin typeface="Cambria Math" panose="02040503050406030204" pitchFamily="18" charset="0"/>
                            </a:rPr>
                            <m:t>LE</m:t>
                          </m:r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7" name="Rectángulo 26">
                    <a:extLst>
                      <a:ext uri="{FF2B5EF4-FFF2-40B4-BE49-F238E27FC236}">
                        <a16:creationId xmlns:a16="http://schemas.microsoft.com/office/drawing/2014/main" id="{A4E30C22-3CA2-4615-8126-616EE2CBEC0F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167248" y="3535434"/>
                    <a:ext cx="787395" cy="369332"/>
                  </a:xfrm>
                  <a:prstGeom prst="rect">
                    <a:avLst/>
                  </a:prstGeom>
                  <a:blipFill>
                    <a:blip r:embed="rId2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A58925B4-71C7-4487-B324-E569BB1A9295}"/>
                      </a:ext>
                    </a:extLst>
                  </p:cNvPr>
                  <p:cNvSpPr txBox="1"/>
                  <p:nvPr/>
                </p:nvSpPr>
                <p:spPr>
                  <a:xfrm>
                    <a:off x="6958485" y="5158687"/>
                    <a:ext cx="511101" cy="307777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s-CL" sz="200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⨂</m:t>
                          </m:r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A58925B4-71C7-4487-B324-E569BB1A9295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958485" y="5158687"/>
                    <a:ext cx="511101" cy="307777"/>
                  </a:xfrm>
                  <a:prstGeom prst="rect">
                    <a:avLst/>
                  </a:prstGeom>
                  <a:blipFill>
                    <a:blip r:embed="rId23"/>
                    <a:stretch>
                      <a:fillRect l="-5952" r="-11905" b="-17647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0" name="CuadroTexto 29">
                    <a:extLst>
                      <a:ext uri="{FF2B5EF4-FFF2-40B4-BE49-F238E27FC236}">
                        <a16:creationId xmlns:a16="http://schemas.microsoft.com/office/drawing/2014/main" id="{9ED61DAD-896F-4D17-8C8D-9991389A4EF0}"/>
                      </a:ext>
                    </a:extLst>
                  </p:cNvPr>
                  <p:cNvSpPr txBox="1"/>
                  <p:nvPr/>
                </p:nvSpPr>
                <p:spPr>
                  <a:xfrm>
                    <a:off x="6289745" y="6271738"/>
                    <a:ext cx="578363" cy="331437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30" name="CuadroTexto 29">
                    <a:extLst>
                      <a:ext uri="{FF2B5EF4-FFF2-40B4-BE49-F238E27FC236}">
                        <a16:creationId xmlns:a16="http://schemas.microsoft.com/office/drawing/2014/main" id="{9ED61DAD-896F-4D17-8C8D-9991389A4EF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89745" y="6271738"/>
                    <a:ext cx="578363" cy="331437"/>
                  </a:xfrm>
                  <a:prstGeom prst="rect">
                    <a:avLst/>
                  </a:prstGeom>
                  <a:blipFill>
                    <a:blip r:embed="rId24"/>
                    <a:stretch>
                      <a:fillRect l="-4211" r="-9474" b="-22222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1" name="CuadroTexto 30">
                    <a:extLst>
                      <a:ext uri="{FF2B5EF4-FFF2-40B4-BE49-F238E27FC236}">
                        <a16:creationId xmlns:a16="http://schemas.microsoft.com/office/drawing/2014/main" id="{BEAD04F6-08A1-4FEA-BD68-EB3B305E4C0C}"/>
                      </a:ext>
                    </a:extLst>
                  </p:cNvPr>
                  <p:cNvSpPr txBox="1"/>
                  <p:nvPr/>
                </p:nvSpPr>
                <p:spPr>
                  <a:xfrm>
                    <a:off x="5848386" y="5858134"/>
                    <a:ext cx="370101" cy="36933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31" name="CuadroTexto 30">
                    <a:extLst>
                      <a:ext uri="{FF2B5EF4-FFF2-40B4-BE49-F238E27FC236}">
                        <a16:creationId xmlns:a16="http://schemas.microsoft.com/office/drawing/2014/main" id="{BEAD04F6-08A1-4FEA-BD68-EB3B305E4C0C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48386" y="5858134"/>
                    <a:ext cx="370101" cy="369332"/>
                  </a:xfrm>
                  <a:prstGeom prst="rect">
                    <a:avLst/>
                  </a:prstGeom>
                  <a:blipFill>
                    <a:blip r:embed="rId25"/>
                    <a:stretch>
                      <a:fillRect l="-18333" r="-6667" b="-15000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2" name="CuadroTexto 31">
                    <a:extLst>
                      <a:ext uri="{FF2B5EF4-FFF2-40B4-BE49-F238E27FC236}">
                        <a16:creationId xmlns:a16="http://schemas.microsoft.com/office/drawing/2014/main" id="{B2D0E472-1105-4CFB-84BB-E49592974513}"/>
                      </a:ext>
                    </a:extLst>
                  </p:cNvPr>
                  <p:cNvSpPr txBox="1"/>
                  <p:nvPr/>
                </p:nvSpPr>
                <p:spPr>
                  <a:xfrm>
                    <a:off x="7134676" y="6131277"/>
                    <a:ext cx="314894" cy="307777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32" name="CuadroTexto 31">
                    <a:extLst>
                      <a:ext uri="{FF2B5EF4-FFF2-40B4-BE49-F238E27FC236}">
                        <a16:creationId xmlns:a16="http://schemas.microsoft.com/office/drawing/2014/main" id="{B2D0E472-1105-4CFB-84BB-E49592974513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134676" y="6131277"/>
                    <a:ext cx="314894" cy="307777"/>
                  </a:xfrm>
                  <a:prstGeom prst="rect">
                    <a:avLst/>
                  </a:prstGeom>
                  <a:blipFill>
                    <a:blip r:embed="rId26"/>
                    <a:stretch>
                      <a:fillRect l="-17647" r="-5882" b="-16000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3" name="CuadroTexto 32">
                    <a:extLst>
                      <a:ext uri="{FF2B5EF4-FFF2-40B4-BE49-F238E27FC236}">
                        <a16:creationId xmlns:a16="http://schemas.microsoft.com/office/drawing/2014/main" id="{1F616940-9FFA-4454-9A5B-DCE00A2F75F9}"/>
                      </a:ext>
                    </a:extLst>
                  </p:cNvPr>
                  <p:cNvSpPr txBox="1"/>
                  <p:nvPr/>
                </p:nvSpPr>
                <p:spPr>
                  <a:xfrm>
                    <a:off x="6659067" y="4152460"/>
                    <a:ext cx="863952" cy="335092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s-CL" sz="2000" b="0" i="0" smtClean="0">
                                  <a:latin typeface="Cambria Math" panose="02040503050406030204" pitchFamily="18" charset="0"/>
                                </a:rPr>
                                <m:t>soporte</m:t>
                              </m:r>
                            </m:sub>
                          </m:sSub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33" name="CuadroTexto 32">
                    <a:extLst>
                      <a:ext uri="{FF2B5EF4-FFF2-40B4-BE49-F238E27FC236}">
                        <a16:creationId xmlns:a16="http://schemas.microsoft.com/office/drawing/2014/main" id="{1F616940-9FFA-4454-9A5B-DCE00A2F75F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59067" y="4152460"/>
                    <a:ext cx="863952" cy="335092"/>
                  </a:xfrm>
                  <a:prstGeom prst="rect">
                    <a:avLst/>
                  </a:prstGeom>
                  <a:blipFill>
                    <a:blip r:embed="rId27"/>
                    <a:stretch>
                      <a:fillRect l="-8511" r="-7092" b="-23636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81" name="Grupo 80">
              <a:extLst>
                <a:ext uri="{FF2B5EF4-FFF2-40B4-BE49-F238E27FC236}">
                  <a16:creationId xmlns:a16="http://schemas.microsoft.com/office/drawing/2014/main" id="{16D32479-77D5-4E45-9395-C82289772C20}"/>
                </a:ext>
              </a:extLst>
            </p:cNvPr>
            <p:cNvGrpSpPr/>
            <p:nvPr/>
          </p:nvGrpSpPr>
          <p:grpSpPr>
            <a:xfrm>
              <a:off x="6182487" y="5475254"/>
              <a:ext cx="800290" cy="269701"/>
              <a:chOff x="6182487" y="5475254"/>
              <a:chExt cx="800290" cy="269701"/>
            </a:xfrm>
          </p:grpSpPr>
          <p:cxnSp>
            <p:nvCxnSpPr>
              <p:cNvPr id="66" name="Conector recto 65">
                <a:extLst>
                  <a:ext uri="{FF2B5EF4-FFF2-40B4-BE49-F238E27FC236}">
                    <a16:creationId xmlns:a16="http://schemas.microsoft.com/office/drawing/2014/main" id="{DFBC9216-5B4D-4C47-B82E-AB39407EACFA}"/>
                  </a:ext>
                </a:extLst>
              </p:cNvPr>
              <p:cNvCxnSpPr>
                <a:cxnSpLocks/>
                <a:stCxn id="21" idx="4"/>
                <a:endCxn id="20" idx="2"/>
              </p:cNvCxnSpPr>
              <p:nvPr/>
            </p:nvCxnSpPr>
            <p:spPr>
              <a:xfrm flipH="1" flipV="1">
                <a:off x="6190777" y="5672976"/>
                <a:ext cx="396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dash"/>
                <a:headEnd type="none"/>
                <a:tailEnd type="none" w="lg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Conector recto 68">
                <a:extLst>
                  <a:ext uri="{FF2B5EF4-FFF2-40B4-BE49-F238E27FC236}">
                    <a16:creationId xmlns:a16="http://schemas.microsoft.com/office/drawing/2014/main" id="{7379B11F-7CFC-47CF-A193-49E2A09B1B0E}"/>
                  </a:ext>
                </a:extLst>
              </p:cNvPr>
              <p:cNvCxnSpPr>
                <a:cxnSpLocks/>
                <a:stCxn id="20" idx="6"/>
                <a:endCxn id="21" idx="4"/>
              </p:cNvCxnSpPr>
              <p:nvPr/>
            </p:nvCxnSpPr>
            <p:spPr>
              <a:xfrm flipH="1">
                <a:off x="6586777" y="5672976"/>
                <a:ext cx="396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dash"/>
                <a:headEnd type="none"/>
                <a:tailEnd type="none" w="lg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2" name="CuadroTexto 71">
                    <a:extLst>
                      <a:ext uri="{FF2B5EF4-FFF2-40B4-BE49-F238E27FC236}">
                        <a16:creationId xmlns:a16="http://schemas.microsoft.com/office/drawing/2014/main" id="{0E6B26B3-A66B-403C-BC4F-A56B909736BD}"/>
                      </a:ext>
                    </a:extLst>
                  </p:cNvPr>
                  <p:cNvSpPr txBox="1"/>
                  <p:nvPr/>
                </p:nvSpPr>
                <p:spPr>
                  <a:xfrm>
                    <a:off x="6725281" y="5475254"/>
                    <a:ext cx="168764" cy="215444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s-CL" sz="1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72" name="CuadroTexto 71">
                    <a:extLst>
                      <a:ext uri="{FF2B5EF4-FFF2-40B4-BE49-F238E27FC236}">
                        <a16:creationId xmlns:a16="http://schemas.microsoft.com/office/drawing/2014/main" id="{0E6B26B3-A66B-403C-BC4F-A56B909736BD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725281" y="5475254"/>
                    <a:ext cx="168764" cy="215444"/>
                  </a:xfrm>
                  <a:prstGeom prst="rect">
                    <a:avLst/>
                  </a:prstGeom>
                  <a:blipFill>
                    <a:blip r:embed="rId28"/>
                    <a:stretch>
                      <a:fillRect l="-21429" r="-14286" b="-5556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3" name="CuadroTexto 72">
                    <a:extLst>
                      <a:ext uri="{FF2B5EF4-FFF2-40B4-BE49-F238E27FC236}">
                        <a16:creationId xmlns:a16="http://schemas.microsoft.com/office/drawing/2014/main" id="{BCE9F6CC-63A0-4A9D-88B1-DE44DB6505B6}"/>
                      </a:ext>
                    </a:extLst>
                  </p:cNvPr>
                  <p:cNvSpPr txBox="1"/>
                  <p:nvPr/>
                </p:nvSpPr>
                <p:spPr>
                  <a:xfrm>
                    <a:off x="6270604" y="5475254"/>
                    <a:ext cx="168764" cy="215444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s-CL" sz="1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73" name="CuadroTexto 72">
                    <a:extLst>
                      <a:ext uri="{FF2B5EF4-FFF2-40B4-BE49-F238E27FC236}">
                        <a16:creationId xmlns:a16="http://schemas.microsoft.com/office/drawing/2014/main" id="{BCE9F6CC-63A0-4A9D-88B1-DE44DB6505B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70604" y="5475254"/>
                    <a:ext cx="168764" cy="215444"/>
                  </a:xfrm>
                  <a:prstGeom prst="rect">
                    <a:avLst/>
                  </a:prstGeom>
                  <a:blipFill>
                    <a:blip r:embed="rId28"/>
                    <a:stretch>
                      <a:fillRect l="-22222" r="-18519" b="-5556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74" name="Rectángulo 73">
                <a:extLst>
                  <a:ext uri="{FF2B5EF4-FFF2-40B4-BE49-F238E27FC236}">
                    <a16:creationId xmlns:a16="http://schemas.microsoft.com/office/drawing/2014/main" id="{36F8943E-EFC0-4EC5-AF21-499948B9B48D}"/>
                  </a:ext>
                </a:extLst>
              </p:cNvPr>
              <p:cNvSpPr/>
              <p:nvPr/>
            </p:nvSpPr>
            <p:spPr>
              <a:xfrm>
                <a:off x="6182487" y="5672955"/>
                <a:ext cx="72000" cy="7200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sp>
            <p:nvSpPr>
              <p:cNvPr id="75" name="Rectángulo 74">
                <a:extLst>
                  <a:ext uri="{FF2B5EF4-FFF2-40B4-BE49-F238E27FC236}">
                    <a16:creationId xmlns:a16="http://schemas.microsoft.com/office/drawing/2014/main" id="{7A6EF488-4DDE-4594-AA82-2F46CBA7711E}"/>
                  </a:ext>
                </a:extLst>
              </p:cNvPr>
              <p:cNvSpPr/>
              <p:nvPr/>
            </p:nvSpPr>
            <p:spPr>
              <a:xfrm>
                <a:off x="6892068" y="5672955"/>
                <a:ext cx="72000" cy="7200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</p:grpSp>
      </p:grpSp>
      <p:cxnSp>
        <p:nvCxnSpPr>
          <p:cNvPr id="64" name="Conector recto de flecha 63">
            <a:extLst>
              <a:ext uri="{FF2B5EF4-FFF2-40B4-BE49-F238E27FC236}">
                <a16:creationId xmlns:a16="http://schemas.microsoft.com/office/drawing/2014/main" id="{B22EC0B7-394B-408E-B551-14BA5930AF75}"/>
              </a:ext>
            </a:extLst>
          </p:cNvPr>
          <p:cNvCxnSpPr/>
          <p:nvPr/>
        </p:nvCxnSpPr>
        <p:spPr>
          <a:xfrm>
            <a:off x="1991544" y="2091802"/>
            <a:ext cx="0" cy="776448"/>
          </a:xfrm>
          <a:prstGeom prst="straightConnector1">
            <a:avLst/>
          </a:prstGeom>
          <a:ln w="254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/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blipFill>
                <a:blip r:embed="rId25"/>
                <a:stretch>
                  <a:fillRect l="-24444" t="-36066" r="-95556" b="-245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Marcador de contenido 2">
            <a:extLst>
              <a:ext uri="{FF2B5EF4-FFF2-40B4-BE49-F238E27FC236}">
                <a16:creationId xmlns:a16="http://schemas.microsoft.com/office/drawing/2014/main" id="{486989E5-52A4-4604-8ACB-BCFE79E1F1AF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Máquina de Atwood</a:t>
            </a:r>
          </a:p>
        </p:txBody>
      </p:sp>
    </p:spTree>
    <p:extLst>
      <p:ext uri="{BB962C8B-B14F-4D97-AF65-F5344CB8AC3E}">
        <p14:creationId xmlns:p14="http://schemas.microsoft.com/office/powerpoint/2010/main" val="270932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>
            <a:extLst>
              <a:ext uri="{FF2B5EF4-FFF2-40B4-BE49-F238E27FC236}">
                <a16:creationId xmlns:a16="http://schemas.microsoft.com/office/drawing/2014/main" id="{69E69A6A-7016-4EE4-A57E-40CF41B1DE45}"/>
              </a:ext>
            </a:extLst>
          </p:cNvPr>
          <p:cNvGrpSpPr/>
          <p:nvPr/>
        </p:nvGrpSpPr>
        <p:grpSpPr>
          <a:xfrm>
            <a:off x="515512" y="2184558"/>
            <a:ext cx="1188000" cy="2468578"/>
            <a:chOff x="5447948" y="2228830"/>
            <a:chExt cx="1188000" cy="24685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/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blipFill>
                  <a:blip r:embed="rId4"/>
                  <a:stretch>
                    <a:fillRect l="-169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/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" name="Conector recto 2">
              <a:extLst>
                <a:ext uri="{FF2B5EF4-FFF2-40B4-BE49-F238E27FC236}">
                  <a16:creationId xmlns:a16="http://schemas.microsoft.com/office/drawing/2014/main" id="{3C6661EB-B0B3-4071-95A9-A2E7B6E17EC6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>
              <a:off x="5627948" y="2888940"/>
              <a:ext cx="0" cy="144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D4F8FF39-B211-4284-9F33-26F49DC2919B}"/>
                </a:ext>
              </a:extLst>
            </p:cNvPr>
            <p:cNvCxnSpPr>
              <a:cxnSpLocks/>
              <a:stCxn id="5" idx="6"/>
            </p:cNvCxnSpPr>
            <p:nvPr/>
          </p:nvCxnSpPr>
          <p:spPr>
            <a:xfrm>
              <a:off x="6419948" y="2888940"/>
              <a:ext cx="0" cy="72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9A8404D0-7644-42BC-A180-45464C2A2AAB}"/>
                </a:ext>
              </a:extLst>
            </p:cNvPr>
            <p:cNvSpPr/>
            <p:nvPr/>
          </p:nvSpPr>
          <p:spPr>
            <a:xfrm>
              <a:off x="5627948" y="2492896"/>
              <a:ext cx="792000" cy="79208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BF90FB68-96F4-4C27-9158-0368A9067FB8}"/>
                </a:ext>
              </a:extLst>
            </p:cNvPr>
            <p:cNvSpPr/>
            <p:nvPr/>
          </p:nvSpPr>
          <p:spPr>
            <a:xfrm>
              <a:off x="5942560" y="2798940"/>
              <a:ext cx="180000" cy="180000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A6208B3-EFB4-489C-B2E5-C0026864692A}"/>
                </a:ext>
              </a:extLst>
            </p:cNvPr>
            <p:cNvSpPr/>
            <p:nvPr/>
          </p:nvSpPr>
          <p:spPr>
            <a:xfrm>
              <a:off x="6004625" y="2228830"/>
              <a:ext cx="63440" cy="65648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CuadroTexto 54">
                <a:extLst>
                  <a:ext uri="{FF2B5EF4-FFF2-40B4-BE49-F238E27FC236}">
                    <a16:creationId xmlns:a16="http://schemas.microsoft.com/office/drawing/2014/main" id="{3B64AE09-4E11-4220-A7B1-3A4733971A35}"/>
                  </a:ext>
                </a:extLst>
              </p:cNvPr>
              <p:cNvSpPr txBox="1"/>
              <p:nvPr/>
            </p:nvSpPr>
            <p:spPr>
              <a:xfrm>
                <a:off x="3194809" y="3321028"/>
                <a:ext cx="2776850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s-CL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s-CL" sz="2400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s-CL" sz="24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(3)</m:t>
                    </m:r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55" name="CuadroTexto 54">
                <a:extLst>
                  <a:ext uri="{FF2B5EF4-FFF2-40B4-BE49-F238E27FC236}">
                    <a16:creationId xmlns:a16="http://schemas.microsoft.com/office/drawing/2014/main" id="{3B64AE09-4E11-4220-A7B1-3A4733971A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4809" y="3321028"/>
                <a:ext cx="2776850" cy="369332"/>
              </a:xfrm>
              <a:prstGeom prst="rect">
                <a:avLst/>
              </a:prstGeom>
              <a:blipFill>
                <a:blip r:embed="rId6"/>
                <a:stretch>
                  <a:fillRect l="-3728" r="-4386" b="-3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65D3A264-8F55-40DD-9A7D-0E89E9636087}"/>
                  </a:ext>
                </a:extLst>
              </p:cNvPr>
              <p:cNvSpPr txBox="1"/>
              <p:nvPr/>
            </p:nvSpPr>
            <p:spPr>
              <a:xfrm>
                <a:off x="8605468" y="2645558"/>
                <a:ext cx="1594988" cy="6914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sSup>
                        <m:s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65D3A264-8F55-40DD-9A7D-0E89E96360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5468" y="2645558"/>
                <a:ext cx="1594988" cy="69147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082AD3A5-918F-478D-BAA4-61C293ACE9FF}"/>
                  </a:ext>
                </a:extLst>
              </p:cNvPr>
              <p:cNvSpPr txBox="1"/>
              <p:nvPr/>
            </p:nvSpPr>
            <p:spPr>
              <a:xfrm>
                <a:off x="8856492" y="4039333"/>
                <a:ext cx="1053109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𝛼</m:t>
                      </m:r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082AD3A5-918F-478D-BAA4-61C293ACE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6492" y="4039333"/>
                <a:ext cx="1053109" cy="369332"/>
              </a:xfrm>
              <a:prstGeom prst="rect">
                <a:avLst/>
              </a:prstGeom>
              <a:blipFill>
                <a:blip r:embed="rId8"/>
                <a:stretch>
                  <a:fillRect l="-2890" r="-4624" b="-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CBE0CA43-537C-4984-A0C9-D7FDACEF5F81}"/>
                  </a:ext>
                </a:extLst>
              </p:cNvPr>
              <p:cNvSpPr txBox="1"/>
              <p:nvPr/>
            </p:nvSpPr>
            <p:spPr>
              <a:xfrm>
                <a:off x="8339232" y="5375545"/>
                <a:ext cx="3070521" cy="9280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CL" sz="24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sz="24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𝑔</m:t>
                      </m:r>
                      <m:f>
                        <m:fPr>
                          <m:ctrlPr>
                            <a:rPr lang="es-CL" sz="240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s-CL" sz="24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s-CL" sz="24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s-CL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s-CL" sz="24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s-CL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sz="2400" b="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s-CL" sz="2400" b="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sSub>
                            <m:sSubPr>
                              <m:ctrlPr>
                                <a:rPr lang="es-CL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400" b="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CBE0CA43-537C-4984-A0C9-D7FDACEF5F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39232" y="5375545"/>
                <a:ext cx="3070521" cy="9280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/>
              <p:nvPr/>
            </p:nvSpPr>
            <p:spPr>
              <a:xfrm>
                <a:off x="3133300" y="1844824"/>
                <a:ext cx="2852897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40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4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 (1)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3300" y="1844824"/>
                <a:ext cx="2852897" cy="369332"/>
              </a:xfrm>
              <a:prstGeom prst="rect">
                <a:avLst/>
              </a:prstGeom>
              <a:blipFill>
                <a:blip r:embed="rId10"/>
                <a:stretch>
                  <a:fillRect l="-1923" r="-3205" b="-3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/>
              <p:nvPr/>
            </p:nvSpPr>
            <p:spPr>
              <a:xfrm>
                <a:off x="2929013" y="2610976"/>
                <a:ext cx="3096360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es-CL" sz="24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4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s-CL" sz="24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9013" y="2610976"/>
                <a:ext cx="3096360" cy="369332"/>
              </a:xfrm>
              <a:prstGeom prst="rect">
                <a:avLst/>
              </a:prstGeom>
              <a:blipFill>
                <a:blip r:embed="rId11"/>
                <a:stretch>
                  <a:fillRect l="-1575" r="-3150" b="-344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Rectángulo 77">
            <a:extLst>
              <a:ext uri="{FF2B5EF4-FFF2-40B4-BE49-F238E27FC236}">
                <a16:creationId xmlns:a16="http://schemas.microsoft.com/office/drawing/2014/main" id="{209E445F-9DDA-490A-A865-022256056520}"/>
              </a:ext>
            </a:extLst>
          </p:cNvPr>
          <p:cNvSpPr/>
          <p:nvPr/>
        </p:nvSpPr>
        <p:spPr>
          <a:xfrm>
            <a:off x="6767493" y="3481013"/>
            <a:ext cx="43966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usando la condición de rodadura</a:t>
            </a:r>
            <a:endParaRPr lang="es-CL" sz="2000" dirty="0"/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id="{BAD7B356-75CA-4CBF-8118-F0006C90B66A}"/>
              </a:ext>
            </a:extLst>
          </p:cNvPr>
          <p:cNvSpPr/>
          <p:nvPr/>
        </p:nvSpPr>
        <p:spPr>
          <a:xfrm>
            <a:off x="6689339" y="4566875"/>
            <a:ext cx="48978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0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encontramos la aceleración lineal del sistema</a:t>
            </a:r>
            <a:endParaRPr lang="es-CL" sz="2000" dirty="0"/>
          </a:p>
        </p:txBody>
      </p:sp>
      <p:sp>
        <p:nvSpPr>
          <p:cNvPr id="63" name="Rectángulo 62">
            <a:extLst>
              <a:ext uri="{FF2B5EF4-FFF2-40B4-BE49-F238E27FC236}">
                <a16:creationId xmlns:a16="http://schemas.microsoft.com/office/drawing/2014/main" id="{39724404-5999-4AD9-95E0-E87DA375FFEB}"/>
              </a:ext>
            </a:extLst>
          </p:cNvPr>
          <p:cNvSpPr/>
          <p:nvPr/>
        </p:nvSpPr>
        <p:spPr>
          <a:xfrm>
            <a:off x="8184232" y="5157192"/>
            <a:ext cx="3437614" cy="1289076"/>
          </a:xfrm>
          <a:prstGeom prst="rect">
            <a:avLst/>
          </a:prstGeom>
          <a:noFill/>
          <a:ln>
            <a:solidFill>
              <a:srgbClr val="FF9108"/>
            </a:solidFill>
          </a:ln>
          <a:effectLst>
            <a:outerShdw blurRad="50800" dist="38100" dir="2700000" algn="tl" rotWithShape="0">
              <a:srgbClr val="FF910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4" name="Conector recto de flecha 63">
            <a:extLst>
              <a:ext uri="{FF2B5EF4-FFF2-40B4-BE49-F238E27FC236}">
                <a16:creationId xmlns:a16="http://schemas.microsoft.com/office/drawing/2014/main" id="{B22EC0B7-394B-408E-B551-14BA5930AF75}"/>
              </a:ext>
            </a:extLst>
          </p:cNvPr>
          <p:cNvCxnSpPr/>
          <p:nvPr/>
        </p:nvCxnSpPr>
        <p:spPr>
          <a:xfrm>
            <a:off x="1991544" y="2091802"/>
            <a:ext cx="0" cy="776448"/>
          </a:xfrm>
          <a:prstGeom prst="straightConnector1">
            <a:avLst/>
          </a:prstGeom>
          <a:ln w="254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/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blipFill>
                <a:blip r:embed="rId12"/>
                <a:stretch>
                  <a:fillRect l="-24444" t="-36066" r="-95556" b="-245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ángulo 66">
            <a:extLst>
              <a:ext uri="{FF2B5EF4-FFF2-40B4-BE49-F238E27FC236}">
                <a16:creationId xmlns:a16="http://schemas.microsoft.com/office/drawing/2014/main" id="{F45678BA-9138-45DC-BBBC-E854E8766740}"/>
              </a:ext>
            </a:extLst>
          </p:cNvPr>
          <p:cNvSpPr/>
          <p:nvPr/>
        </p:nvSpPr>
        <p:spPr>
          <a:xfrm>
            <a:off x="6778178" y="1916832"/>
            <a:ext cx="52224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momento de inercia de la polea respecto de un eje de rotación que pasa por su centro es</a:t>
            </a:r>
            <a:endParaRPr lang="es-CL" sz="2000" dirty="0"/>
          </a:p>
        </p:txBody>
      </p:sp>
      <p:sp>
        <p:nvSpPr>
          <p:cNvPr id="23" name="Marcador de contenido 2">
            <a:extLst>
              <a:ext uri="{FF2B5EF4-FFF2-40B4-BE49-F238E27FC236}">
                <a16:creationId xmlns:a16="http://schemas.microsoft.com/office/drawing/2014/main" id="{EDDB8777-3DDC-446B-8445-DBE6AA237AE6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Máquina de Atwood</a:t>
            </a:r>
          </a:p>
        </p:txBody>
      </p:sp>
    </p:spTree>
    <p:extLst>
      <p:ext uri="{BB962C8B-B14F-4D97-AF65-F5344CB8AC3E}">
        <p14:creationId xmlns:p14="http://schemas.microsoft.com/office/powerpoint/2010/main" val="2041082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/>
              <p:nvPr/>
            </p:nvSpPr>
            <p:spPr>
              <a:xfrm>
                <a:off x="344786" y="1278187"/>
                <a:ext cx="1151668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El sistema de la figura está inicialmente en reposo y es compuesto por dos masas distintas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=4</m:t>
                    </m:r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, unidas por una cuerda ideal que pasa por una polea de momento de inercia </a:t>
                </a:r>
                <a14:m>
                  <m:oMath xmlns:m="http://schemas.openxmlformats.org/officeDocument/2006/math">
                    <m:r>
                      <a:rPr lang="es-ES" sz="20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2" charset="0"/>
                        <a:cs typeface="CMU Serif" panose="02000603000000000000" pitchFamily="2" charset="0"/>
                      </a:rPr>
                      <m:t>𝐼</m:t>
                    </m:r>
                  </m:oMath>
                </a14:m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 respecto a su centro</a:t>
                </a:r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. Modelemos la situación considerando que no existe fricción entre las superficies en contacto y encontremos la aceleración lineal del sistema.</a:t>
                </a: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786" y="1278187"/>
                <a:ext cx="11516681" cy="1323439"/>
              </a:xfrm>
              <a:prstGeom prst="rect">
                <a:avLst/>
              </a:prstGeom>
              <a:blipFill>
                <a:blip r:embed="rId3"/>
                <a:stretch>
                  <a:fillRect l="-582" t="-1843" r="-529" b="-783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Marcador de contenido 2">
            <a:extLst>
              <a:ext uri="{FF2B5EF4-FFF2-40B4-BE49-F238E27FC236}">
                <a16:creationId xmlns:a16="http://schemas.microsoft.com/office/drawing/2014/main" id="{EFA01E5A-8929-4CFE-B4E6-07F29AE976A3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Ejercicio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62A0640-4476-43B3-B1F5-0C60FBB53A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8979" y="3140968"/>
            <a:ext cx="4392488" cy="2658461"/>
          </a:xfrm>
          <a:prstGeom prst="rect">
            <a:avLst/>
          </a:prstGeom>
        </p:spPr>
      </p:pic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4246EECC-EE0C-4988-87B0-795B9CDAD88F}"/>
              </a:ext>
            </a:extLst>
          </p:cNvPr>
          <p:cNvCxnSpPr/>
          <p:nvPr/>
        </p:nvCxnSpPr>
        <p:spPr>
          <a:xfrm>
            <a:off x="7740851" y="3140021"/>
            <a:ext cx="0" cy="3600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4666D8DD-9462-4E13-8D61-7BC7900229D5}"/>
                  </a:ext>
                </a:extLst>
              </p:cNvPr>
              <p:cNvSpPr txBox="1"/>
              <p:nvPr/>
            </p:nvSpPr>
            <p:spPr>
              <a:xfrm>
                <a:off x="7824192" y="3140968"/>
                <a:ext cx="231987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4666D8DD-9462-4E13-8D61-7BC7900229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4192" y="3140968"/>
                <a:ext cx="231987" cy="307777"/>
              </a:xfrm>
              <a:prstGeom prst="rect">
                <a:avLst/>
              </a:prstGeom>
              <a:blipFill>
                <a:blip r:embed="rId5"/>
                <a:stretch>
                  <a:fillRect l="-23077" t="-37255" r="-92308" b="-235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45917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CBFCB6B5-07F2-4163-B696-416870A3345D}"/>
              </a:ext>
            </a:extLst>
          </p:cNvPr>
          <p:cNvSpPr txBox="1"/>
          <p:nvPr/>
        </p:nvSpPr>
        <p:spPr>
          <a:xfrm>
            <a:off x="344786" y="1278187"/>
            <a:ext cx="115166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Una polea de 800 [g] de masa está unida a dos bloques por medio de cuerdas inextensibles de masa despreciable, como se indica en la figura, despreciando el rozamiento con el eje, determinar:</a:t>
            </a:r>
          </a:p>
          <a:p>
            <a:pPr lvl="0"/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a) La aceleración angular del disco</a:t>
            </a:r>
          </a:p>
          <a:p>
            <a:pPr lvl="0"/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b) La aceleración lineal de cada bloque</a:t>
            </a:r>
          </a:p>
          <a:p>
            <a:pPr lvl="0"/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c) La tensión en cada cuerda.</a:t>
            </a:r>
          </a:p>
          <a:p>
            <a:endParaRPr lang="es-CL" sz="2000" dirty="0">
              <a:solidFill>
                <a:srgbClr val="00456F"/>
              </a:solidFill>
              <a:latin typeface="CMU Serif" panose="02000603000000000000" pitchFamily="2" charset="0"/>
              <a:ea typeface="CMU Serif" panose="02000603000000000000" pitchFamily="2" charset="0"/>
              <a:cs typeface="CMU Serif" panose="02000603000000000000" pitchFamily="2" charset="0"/>
            </a:endParaRPr>
          </a:p>
          <a:p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Suponer m</a:t>
            </a:r>
            <a:r>
              <a:rPr lang="es-CL" sz="2000" baseline="-25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1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 =600 [g], m</a:t>
            </a:r>
            <a:r>
              <a:rPr lang="es-CL" sz="2000" baseline="-25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2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=500 [g], R= 8 [cm] y r =6 [cm]</a:t>
            </a:r>
          </a:p>
          <a:p>
            <a:pPr algn="just"/>
            <a:endParaRPr lang="es-CL" sz="2000" dirty="0">
              <a:solidFill>
                <a:srgbClr val="00456F"/>
              </a:solidFill>
              <a:latin typeface="CMU Serif" panose="02000603000000000000" pitchFamily="2" charset="0"/>
              <a:ea typeface="CMU Serif" panose="02000603000000000000" pitchFamily="2" charset="0"/>
              <a:cs typeface="CMU Serif" panose="02000603000000000000" pitchFamily="2" charset="0"/>
            </a:endParaRPr>
          </a:p>
        </p:txBody>
      </p:sp>
      <p:sp>
        <p:nvSpPr>
          <p:cNvPr id="16" name="Marcador de contenido 2">
            <a:extLst>
              <a:ext uri="{FF2B5EF4-FFF2-40B4-BE49-F238E27FC236}">
                <a16:creationId xmlns:a16="http://schemas.microsoft.com/office/drawing/2014/main" id="{EFA01E5A-8929-4CFE-B4E6-07F29AE976A3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Ejercicio. </a:t>
            </a:r>
            <a:r>
              <a:rPr lang="es-ES" sz="2400" b="1" dirty="0">
                <a:solidFill>
                  <a:srgbClr val="FF9108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Problema 14 de la guía</a:t>
            </a:r>
            <a:endParaRPr lang="es-ES" sz="3400" b="1" dirty="0">
              <a:solidFill>
                <a:srgbClr val="FF9108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4246EECC-EE0C-4988-87B0-795B9CDAD88F}"/>
              </a:ext>
            </a:extLst>
          </p:cNvPr>
          <p:cNvCxnSpPr/>
          <p:nvPr/>
        </p:nvCxnSpPr>
        <p:spPr>
          <a:xfrm>
            <a:off x="7740851" y="3140021"/>
            <a:ext cx="0" cy="3600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4666D8DD-9462-4E13-8D61-7BC7900229D5}"/>
                  </a:ext>
                </a:extLst>
              </p:cNvPr>
              <p:cNvSpPr txBox="1"/>
              <p:nvPr/>
            </p:nvSpPr>
            <p:spPr>
              <a:xfrm>
                <a:off x="7824192" y="3140968"/>
                <a:ext cx="231987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4666D8DD-9462-4E13-8D61-7BC7900229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4192" y="3140968"/>
                <a:ext cx="231987" cy="307777"/>
              </a:xfrm>
              <a:prstGeom prst="rect">
                <a:avLst/>
              </a:prstGeom>
              <a:blipFill>
                <a:blip r:embed="rId5"/>
                <a:stretch>
                  <a:fillRect l="-23077" t="-37255" r="-92308" b="-235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Imagen 7">
            <a:extLst>
              <a:ext uri="{FF2B5EF4-FFF2-40B4-BE49-F238E27FC236}">
                <a16:creationId xmlns:a16="http://schemas.microsoft.com/office/drawing/2014/main" id="{C8825096-6C18-6746-A1D3-3FE55F3B56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590" y="2058130"/>
            <a:ext cx="2447727" cy="35492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97133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2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</TotalTime>
  <Words>1012</Words>
  <Application>Microsoft Macintosh PowerPoint</Application>
  <PresentationFormat>Panorámica</PresentationFormat>
  <Paragraphs>160</Paragraphs>
  <Slides>17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31" baseType="lpstr">
      <vt:lpstr>Arial</vt:lpstr>
      <vt:lpstr>Calibri</vt:lpstr>
      <vt:lpstr>Calibri Light</vt:lpstr>
      <vt:lpstr>Cambria Math</vt:lpstr>
      <vt:lpstr>CMU Serif</vt:lpstr>
      <vt:lpstr>CMU Serif Roman</vt:lpstr>
      <vt:lpstr>MT Extra</vt:lpstr>
      <vt:lpstr>Times New Roman</vt:lpstr>
      <vt:lpstr>Tw Cen MT</vt:lpstr>
      <vt:lpstr>Wingdings</vt:lpstr>
      <vt:lpstr>Wingdings 2</vt:lpstr>
      <vt:lpstr>Intermedio</vt:lpstr>
      <vt:lpstr>1_Diseño personalizado</vt:lpstr>
      <vt:lpstr>Diseño personalizado</vt:lpstr>
      <vt:lpstr>Presentación de PowerPoint</vt:lpstr>
      <vt:lpstr>Dinámica de cuerpo rígido: Torque neto no nulo</vt:lpstr>
      <vt:lpstr>Dinámica de cuero rígido: Torque neto no nulo</vt:lpstr>
      <vt:lpstr>Presentación de PowerPoint</vt:lpstr>
      <vt:lpstr>Presentación de PowerPoint</vt:lpstr>
      <vt:lpstr>Dinámica de cuerpo rígido: Torque neto no nulo</vt:lpstr>
      <vt:lpstr>Modelación para el análisis de un cuerpo rígido</vt:lpstr>
      <vt:lpstr>Corrección al modelo de dinámica</vt:lpstr>
      <vt:lpstr>Presentación de PowerPoint</vt:lpstr>
      <vt:lpstr>Presentación de PowerPoint</vt:lpstr>
      <vt:lpstr>Máquina de Atwood</vt:lpstr>
      <vt:lpstr>Máquina de Atwood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Javiera Sanchez Espinoza</dc:creator>
  <cp:lastModifiedBy>Javiera Sanchez Espinoza</cp:lastModifiedBy>
  <cp:revision>36</cp:revision>
  <dcterms:created xsi:type="dcterms:W3CDTF">2020-07-04T23:54:57Z</dcterms:created>
  <dcterms:modified xsi:type="dcterms:W3CDTF">2021-09-23T12:20:21Z</dcterms:modified>
</cp:coreProperties>
</file>