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71" r:id="rId3"/>
    <p:sldId id="272" r:id="rId4"/>
    <p:sldId id="273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63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71"/>
            <p14:sldId id="272"/>
            <p14:sldId id="273"/>
            <p14:sldId id="275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  <p14:section name="Sección sin título" id="{280AEA46-5BFA-D64E-A885-B50BB23716BE}">
          <p14:sldIdLst>
            <p14:sldId id="263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686"/>
  </p:normalViewPr>
  <p:slideViewPr>
    <p:cSldViewPr snapToGrid="0" snapToObjects="1">
      <p:cViewPr varScale="1">
        <p:scale>
          <a:sx n="80" d="100"/>
          <a:sy n="80" d="100"/>
        </p:scale>
        <p:origin x="3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oD50HSBBBI" TargetMode="External"/><Relationship Id="rId2" Type="http://schemas.openxmlformats.org/officeDocument/2006/relationships/hyperlink" Target="https://modelo-carta.com/como-hacer-carta-gantt-excel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00s5efQWrgU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O DIAGRAMA DE “GANTT”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carta Gantt es una </a:t>
            </a:r>
            <a:r>
              <a:rPr lang="es-CL" sz="3200" u="sng" dirty="0"/>
              <a:t>herramienta gráfica</a:t>
            </a:r>
            <a:r>
              <a:rPr lang="es-CL" sz="3200" dirty="0"/>
              <a:t> por el cual podemos </a:t>
            </a:r>
            <a:r>
              <a:rPr lang="es-CL" sz="3200" u="sng" dirty="0"/>
              <a:t>organizar una serie de tareas</a:t>
            </a:r>
            <a:r>
              <a:rPr lang="es-CL" sz="3200" dirty="0"/>
              <a:t> a lo largo del tiempo. En ella se grafica la </a:t>
            </a:r>
            <a:r>
              <a:rPr lang="es-CL" sz="3200" u="sng" dirty="0"/>
              <a:t>duración de las actividades</a:t>
            </a:r>
            <a:r>
              <a:rPr lang="es-CL" sz="3200" dirty="0"/>
              <a:t> y se ordenan, en función de una mejor distribución, las tareas así como los descansos o períodos sin trabajar.</a:t>
            </a:r>
          </a:p>
          <a:p>
            <a:pPr algn="just" fontAlgn="base"/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Su objetivo principal es: con un simple vistazo, efectuar un completo </a:t>
            </a:r>
            <a:r>
              <a:rPr lang="es-CL" sz="3200" u="sng" dirty="0"/>
              <a:t>seguimiento sobre el progreso de un proyecto</a:t>
            </a:r>
            <a:r>
              <a:rPr lang="es-CL" sz="3200" dirty="0"/>
              <a:t>, de modo que sea fácilmente reconocible dónde estamos, qué tareas hemos realizado, qué tareas quedan por realizar, así como la relación de dependencia entre unas tareas y otras.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</a:t>
            </a:r>
          </a:p>
        </p:txBody>
      </p:sp>
    </p:spTree>
    <p:extLst>
      <p:ext uri="{BB962C8B-B14F-4D97-AF65-F5344CB8AC3E}">
        <p14:creationId xmlns:p14="http://schemas.microsoft.com/office/powerpoint/2010/main" val="8455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Se compone de un </a:t>
            </a:r>
            <a:r>
              <a:rPr lang="es-CL" sz="3200" u="sng" dirty="0"/>
              <a:t>gráfico de coordenadas</a:t>
            </a:r>
            <a:r>
              <a:rPr lang="es-CL" sz="3200" dirty="0"/>
              <a:t>, en la que en el eje vertical, se coloca una lista con </a:t>
            </a:r>
            <a:r>
              <a:rPr lang="es-CL" sz="3200" u="sng" dirty="0"/>
              <a:t>todas las tareas a realizar</a:t>
            </a:r>
            <a:r>
              <a:rPr lang="es-CL" sz="3200" dirty="0"/>
              <a:t> en el proyecto, y en el eje horizontal, las </a:t>
            </a:r>
            <a:r>
              <a:rPr lang="es-CL" sz="3200" u="sng" dirty="0"/>
              <a:t>unidades de tiempo</a:t>
            </a:r>
            <a:r>
              <a:rPr lang="es-CL" sz="3200" dirty="0"/>
              <a:t> que estemos utilizando, ya sean horas, días, semanas…etc.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¿CÓMO SE CONSTRUYE UNA CARTA GANTT?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9D1F5D0D-9B0C-8F42-818A-3DA8097746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80" b="15323"/>
          <a:stretch/>
        </p:blipFill>
        <p:spPr>
          <a:xfrm>
            <a:off x="1995792" y="3426759"/>
            <a:ext cx="8266176" cy="306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3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156966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1.- ELABORAR LISTA DE TAREAS (demanda mayor tiempo).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Dividir Proyecto en Tareas y cada Tarea en Subtareas.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dependencia de una respecto de las otras.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PASOS PARA CONSTRUIR UNA CARTA GANTT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3528B3E7-C6A3-D74F-88CA-FDD80CAE08F4}"/>
              </a:ext>
            </a:extLst>
          </p:cNvPr>
          <p:cNvSpPr txBox="1"/>
          <p:nvPr/>
        </p:nvSpPr>
        <p:spPr>
          <a:xfrm>
            <a:off x="559353" y="3638707"/>
            <a:ext cx="7414216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TAREAS</a:t>
            </a:r>
            <a:r>
              <a:rPr lang="es-CL" sz="3200" b="1" dirty="0"/>
              <a:t>: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Elegir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Comprar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b="1" dirty="0"/>
              <a:t>Deshacerse los muebles viejos.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Pintar las paredes del dormitorio.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Transporte de los muebles nuevos.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864152" y="276809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66FEF79B-4093-7D46-B3A7-293CFC138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552" y="3782981"/>
            <a:ext cx="2758440" cy="27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3528B3E7-C6A3-D74F-88CA-FDD80CAE08F4}"/>
              </a:ext>
            </a:extLst>
          </p:cNvPr>
          <p:cNvSpPr txBox="1"/>
          <p:nvPr/>
        </p:nvSpPr>
        <p:spPr>
          <a:xfrm>
            <a:off x="291127" y="1693257"/>
            <a:ext cx="8206698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SUB-TAREAS</a:t>
            </a:r>
            <a:r>
              <a:rPr lang="es-CL" sz="3200" b="1" dirty="0"/>
              <a:t>:</a:t>
            </a:r>
          </a:p>
          <a:p>
            <a:pPr lvl="1" algn="just" fontAlgn="base"/>
            <a:r>
              <a:rPr lang="es-CL" sz="3200" b="1" dirty="0"/>
              <a:t>(TAREA “C”: Deshacerse los muebles viejos)</a:t>
            </a:r>
            <a:endParaRPr lang="es-CL" sz="3200" dirty="0"/>
          </a:p>
          <a:p>
            <a:pPr lvl="1" algn="just" fontAlgn="base"/>
            <a:endParaRPr lang="es-CL" sz="3200" dirty="0"/>
          </a:p>
          <a:p>
            <a:pPr lvl="1" algn="just" fontAlgn="base"/>
            <a:r>
              <a:rPr lang="es-CL" sz="3200" dirty="0"/>
              <a:t>C.1.	Buscar información sobre dónde y cómo deshacerse de los muebles viejos.</a:t>
            </a:r>
          </a:p>
          <a:p>
            <a:pPr lvl="1" algn="just" fontAlgn="base"/>
            <a:r>
              <a:rPr lang="es-CL" sz="3200" dirty="0"/>
              <a:t>C.2	Buscar un servicio de mudanzas barato.</a:t>
            </a:r>
          </a:p>
          <a:p>
            <a:pPr lvl="1" algn="just" fontAlgn="base"/>
            <a:r>
              <a:rPr lang="es-CL" sz="3200" dirty="0"/>
              <a:t>C.3.	Contratar el servicio de mudanzas.</a:t>
            </a:r>
          </a:p>
          <a:p>
            <a:pPr lvl="1" algn="just" fontAlgn="base"/>
            <a:r>
              <a:rPr lang="es-CL" sz="3200" dirty="0"/>
              <a:t>C.4.	Retirar los muebles viejos.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287913" y="57353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xmlns="" id="{AA9DCBE0-F376-B04B-842D-043B501CB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08" y="2450592"/>
            <a:ext cx="3201752" cy="300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4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47161" y="103571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TIEMPOS Y PRIORIDADES.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Establecer los </a:t>
            </a:r>
            <a:r>
              <a:rPr lang="es-CL" sz="3200" u="sng" dirty="0"/>
              <a:t>tiempos</a:t>
            </a:r>
            <a:r>
              <a:rPr lang="es-CL" sz="3200" dirty="0"/>
              <a:t> para la realización de cada actividad.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la </a:t>
            </a:r>
            <a:r>
              <a:rPr lang="es-CL" sz="3200" u="sng" dirty="0"/>
              <a:t>interrelación</a:t>
            </a:r>
            <a:r>
              <a:rPr lang="es-CL" sz="3200" dirty="0"/>
              <a:t> que existe entre las distintas actividades. 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interrelación </a:t>
            </a:r>
            <a:r>
              <a:rPr lang="es-CL" sz="3200" u="sng" dirty="0"/>
              <a:t>marcará de manera crítica</a:t>
            </a:r>
            <a:r>
              <a:rPr lang="es-CL" sz="3200" dirty="0"/>
              <a:t> el correcto desarrollo del proyecto. Es muy posible que muchas de las tareas a realizar </a:t>
            </a:r>
            <a:r>
              <a:rPr lang="es-CL" sz="3200" u="sng" dirty="0"/>
              <a:t>necesiten ciertas condiciones</a:t>
            </a:r>
            <a:r>
              <a:rPr lang="es-CL" sz="3200" dirty="0"/>
              <a:t> antes de ser iniciadas.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034840" y="165106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641EE97C-B311-4D41-9ED4-2564CF8BE6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7053"/>
          <a:stretch/>
        </p:blipFill>
        <p:spPr>
          <a:xfrm>
            <a:off x="6470256" y="5230311"/>
            <a:ext cx="2952280" cy="145284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F636B7FB-1E50-DD45-8EAC-6E0B9E1D9F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899" b="2549"/>
          <a:stretch/>
        </p:blipFill>
        <p:spPr>
          <a:xfrm>
            <a:off x="3337046" y="5181571"/>
            <a:ext cx="1868938" cy="155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2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3528B3E7-C6A3-D74F-88CA-FDD80CAE08F4}"/>
              </a:ext>
            </a:extLst>
          </p:cNvPr>
          <p:cNvSpPr txBox="1"/>
          <p:nvPr/>
        </p:nvSpPr>
        <p:spPr>
          <a:xfrm>
            <a:off x="217974" y="1360771"/>
            <a:ext cx="8791914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“A”</a:t>
            </a:r>
            <a:r>
              <a:rPr lang="es-CL" sz="3200" b="1" dirty="0"/>
              <a:t>: ELEGIR LOS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Entre desplazamiento y visita al establecimiento: </a:t>
            </a:r>
            <a:r>
              <a:rPr lang="es-CL" sz="3200" b="1" dirty="0"/>
              <a:t>se estiman 3 horas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Se estiman 2 horas.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373257" y="427234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8BC3B417-242A-2246-9C62-FFD0004E3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9072" y="1360771"/>
            <a:ext cx="2575560" cy="257556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AA2CBBF2-87C9-9447-A71B-AF548F5918FC}"/>
              </a:ext>
            </a:extLst>
          </p:cNvPr>
          <p:cNvSpPr txBox="1"/>
          <p:nvPr/>
        </p:nvSpPr>
        <p:spPr>
          <a:xfrm>
            <a:off x="217973" y="4140967"/>
            <a:ext cx="8791915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que se haya cumplido tarea “Dehacerse de los muebles viejos”.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“E”</a:t>
            </a:r>
            <a:r>
              <a:rPr lang="es-CL" sz="3200" b="1" dirty="0"/>
              <a:t>: TRANSPORTE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lista “Paredes pintadas y secas”.</a:t>
            </a:r>
            <a:endParaRPr lang="es-CL" sz="18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xmlns="" id="{4E893919-B5E5-4044-B356-9997BB8F7C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428"/>
          <a:stretch/>
        </p:blipFill>
        <p:spPr>
          <a:xfrm>
            <a:off x="9339072" y="4247326"/>
            <a:ext cx="2575560" cy="235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34969" y="176723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TABLA DE INFORMACIÓN.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Antes de comenzar a rellenar la carta de Gantt, necesitamos una tabla donde poder </a:t>
            </a:r>
            <a:r>
              <a:rPr lang="es-CL" sz="3200" u="sng" dirty="0"/>
              <a:t>localizar fácilmente los datos </a:t>
            </a:r>
            <a:r>
              <a:rPr lang="es-CL" sz="3200" dirty="0"/>
              <a:t>anteriormente recopilados.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 Tabla tiene </a:t>
            </a:r>
            <a:r>
              <a:rPr lang="es-CL" sz="3200" u="sng" dirty="0"/>
              <a:t>3 columnas</a:t>
            </a:r>
            <a:r>
              <a:rPr lang="es-CL" sz="3200" dirty="0"/>
              <a:t>: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Lista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Dependencias e interrelaciones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Tiempos estimados de duración para cada actividad.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</p:spTree>
    <p:extLst>
      <p:ext uri="{BB962C8B-B14F-4D97-AF65-F5344CB8AC3E}">
        <p14:creationId xmlns:p14="http://schemas.microsoft.com/office/powerpoint/2010/main" val="364761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xmlns="" id="{93A72792-14C3-E740-B224-FCEE42BD4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31351"/>
              </p:ext>
            </p:extLst>
          </p:nvPr>
        </p:nvGraphicFramePr>
        <p:xfrm>
          <a:off x="219456" y="1925733"/>
          <a:ext cx="11737883" cy="3192780"/>
        </p:xfrm>
        <a:graphic>
          <a:graphicData uri="http://schemas.openxmlformats.org/drawingml/2006/table">
            <a:tbl>
              <a:tblPr/>
              <a:tblGrid>
                <a:gridCol w="6437376">
                  <a:extLst>
                    <a:ext uri="{9D8B030D-6E8A-4147-A177-3AD203B41FA5}">
                      <a16:colId xmlns:a16="http://schemas.microsoft.com/office/drawing/2014/main" xmlns="" val="1482637040"/>
                    </a:ext>
                  </a:extLst>
                </a:gridCol>
                <a:gridCol w="2474976">
                  <a:extLst>
                    <a:ext uri="{9D8B030D-6E8A-4147-A177-3AD203B41FA5}">
                      <a16:colId xmlns:a16="http://schemas.microsoft.com/office/drawing/2014/main" xmlns="" val="2822456978"/>
                    </a:ext>
                  </a:extLst>
                </a:gridCol>
                <a:gridCol w="2825531">
                  <a:extLst>
                    <a:ext uri="{9D8B030D-6E8A-4147-A177-3AD203B41FA5}">
                      <a16:colId xmlns:a16="http://schemas.microsoft.com/office/drawing/2014/main" xmlns="" val="1438032057"/>
                    </a:ext>
                  </a:extLst>
                </a:gridCol>
              </a:tblGrid>
              <a:tr h="552450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Actividad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Depende de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Duración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856704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A: Dehacerse de los muebles viejos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B: Pintar paredes y dejar secar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C: Cambiar suelo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D: Mudanza muebles nuevos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E: Montaje muebles nuevos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—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B, C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5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2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11523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973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Primeras actividades a realizar son aquellas que no dependen de ninguna otra. En nuestro caso  la Tarea A: “Deshacerse de los muebles viejos”.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Luego podemos comenzar las dos tareas dependientes, tanto la B, como la C, que en el gráfico aparecen con el mismo inicio.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633833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7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tarea D dependía de que las tareas B y C estuvieran finalizadas. Es por ello, que la tarea D comienza justo al finalizar la tarea más larga de las dos anteriores. En este caso, aunque la tarea C ya estaba terminada, no hemos podido comenzar la D hasta que la B ha terminado.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426569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9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95927" y="1474627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Por último, una vez realizada la tarea D, comienza a realizarse la tarea E, con una estimación final de 13 horas desde el comienzo hasta la finalización del proyecto.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xmlns="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xmlns="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044" y="4051282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Existen ocasiones en que una </a:t>
            </a:r>
            <a:r>
              <a:rPr lang="es-CL" sz="3200" u="sng" dirty="0"/>
              <a:t>única tarea</a:t>
            </a:r>
            <a:r>
              <a:rPr lang="es-CL" sz="3200" dirty="0"/>
              <a:t> puede presentar un </a:t>
            </a:r>
            <a:r>
              <a:rPr lang="es-CL" sz="3200" u="sng" dirty="0"/>
              <a:t>problema para el correcto desarrollo del proyecto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“Cuello de botella”: corresponde con aquellas tareas de las que dependen muchas otras más, y que no pueden comenzar hasta que haya finalizado.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nuestro ejemplo, existe un pequeño cuello de botella en la tarea B (pintar y dejar secar las paredes), que tiene una duración de 5 horas, durante las cuales no es posible iniciar el resto de actividades. Podemos ver que a pesar de haber acabado la tarea C (Cambiar el suelo) debemos seguir esperando a que termine la B antes de comenzar la 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22437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el ejemplo hemos visto un caso de pocas tareas, pero cuando se trata de una Carta Gantt con muchas actividades, y con muchos tipos de dependencia entre unas y otras, a veces basta un simple vistazo a nuestro diagrama para detectar los posibles cuellos de botella que nos quitarán tiempo, lo que siempre supone costos de algún tipo.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Como hacer una carta Gantt en Excel:</a:t>
            </a: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</a:t>
            </a:r>
            <a:r>
              <a:rPr lang="es-CL" sz="3200" dirty="0" smtClean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</a:t>
            </a:r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https://www.youtube.com/watch?v=-oD50HSBBBI</a:t>
            </a:r>
            <a:endParaRPr lang="es-CL" sz="3200" dirty="0">
              <a:solidFill>
                <a:srgbClr val="FF0000"/>
              </a:solidFill>
            </a:endParaRP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https://www.youtube.com/watch?v=00s5efQWrgU</a:t>
            </a:r>
            <a:endParaRPr lang="es-CL" sz="3200" dirty="0">
              <a:solidFill>
                <a:srgbClr val="FF0000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80330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xmlns="" id="{FB0FA882-AE68-464E-B598-5806067701C9}"/>
              </a:ext>
            </a:extLst>
          </p:cNvPr>
          <p:cNvSpPr txBox="1"/>
          <p:nvPr/>
        </p:nvSpPr>
        <p:spPr>
          <a:xfrm>
            <a:off x="2271807" y="131234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COMPLEJA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CB8DF62B-6E49-D740-8A34-89768B2E62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49" t="10124" r="15741" b="7407"/>
          <a:stretch/>
        </p:blipFill>
        <p:spPr>
          <a:xfrm>
            <a:off x="2271807" y="839120"/>
            <a:ext cx="7583393" cy="5655733"/>
          </a:xfrm>
          <a:prstGeom prst="rect">
            <a:avLst/>
          </a:prstGeom>
        </p:spPr>
      </p:pic>
      <p:pic>
        <p:nvPicPr>
          <p:cNvPr id="1025" name="Picture 1" descr="page1image20463616">
            <a:extLst>
              <a:ext uri="{FF2B5EF4-FFF2-40B4-BE49-F238E27FC236}">
                <a16:creationId xmlns:a16="http://schemas.microsoft.com/office/drawing/2014/main" xmlns="" id="{E544866B-3D15-2D4C-AA8C-3BD119F72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age1image20463616">
            <a:extLst>
              <a:ext uri="{FF2B5EF4-FFF2-40B4-BE49-F238E27FC236}">
                <a16:creationId xmlns:a16="http://schemas.microsoft.com/office/drawing/2014/main" xmlns="" id="{22F94AF1-2888-604C-831C-F895AA14FA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page1image20463616">
            <a:extLst>
              <a:ext uri="{FF2B5EF4-FFF2-40B4-BE49-F238E27FC236}">
                <a16:creationId xmlns:a16="http://schemas.microsoft.com/office/drawing/2014/main" xmlns="" id="{7D8B19A9-4478-7D47-9248-20ACEE8B2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5840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58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GANTT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2633</TotalTime>
  <Words>739</Words>
  <Application>Microsoft Office PowerPoint</Application>
  <PresentationFormat>Panorámica</PresentationFormat>
  <Paragraphs>88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Cuenta Microsoft</cp:lastModifiedBy>
  <cp:revision>35</cp:revision>
  <dcterms:created xsi:type="dcterms:W3CDTF">2019-02-20T12:09:41Z</dcterms:created>
  <dcterms:modified xsi:type="dcterms:W3CDTF">2025-03-19T15:39:57Z</dcterms:modified>
</cp:coreProperties>
</file>