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60" r:id="rId3"/>
    <p:sldId id="264" r:id="rId4"/>
    <p:sldId id="274" r:id="rId5"/>
    <p:sldId id="273" r:id="rId6"/>
    <p:sldId id="291" r:id="rId7"/>
    <p:sldId id="263" r:id="rId8"/>
    <p:sldId id="257" r:id="rId9"/>
    <p:sldId id="270" r:id="rId10"/>
    <p:sldId id="276" r:id="rId11"/>
    <p:sldId id="277" r:id="rId12"/>
    <p:sldId id="287" r:id="rId13"/>
    <p:sldId id="288" r:id="rId14"/>
    <p:sldId id="289" r:id="rId15"/>
    <p:sldId id="258" r:id="rId16"/>
    <p:sldId id="272" r:id="rId17"/>
    <p:sldId id="267" r:id="rId18"/>
    <p:sldId id="259" r:id="rId19"/>
    <p:sldId id="268" r:id="rId20"/>
    <p:sldId id="269" r:id="rId21"/>
    <p:sldId id="278" r:id="rId22"/>
    <p:sldId id="279" r:id="rId23"/>
    <p:sldId id="280" r:id="rId24"/>
    <p:sldId id="282" r:id="rId25"/>
    <p:sldId id="283" r:id="rId26"/>
    <p:sldId id="284" r:id="rId27"/>
    <p:sldId id="285" r:id="rId28"/>
    <p:sldId id="286" r:id="rId29"/>
    <p:sldId id="265" r:id="rId30"/>
    <p:sldId id="290" r:id="rId31"/>
    <p:sldId id="266" r:id="rId32"/>
    <p:sldId id="271" r:id="rId3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624" autoAdjust="0"/>
  </p:normalViewPr>
  <p:slideViewPr>
    <p:cSldViewPr>
      <p:cViewPr varScale="1">
        <p:scale>
          <a:sx n="79" d="100"/>
          <a:sy n="79" d="100"/>
        </p:scale>
        <p:origin x="1541" y="82"/>
      </p:cViewPr>
      <p:guideLst>
        <p:guide orient="horz" pos="2160"/>
        <p:guide pos="2880"/>
      </p:guideLst>
    </p:cSldViewPr>
  </p:slideViewPr>
  <p:outlineViewPr>
    <p:cViewPr>
      <p:scale>
        <a:sx n="33" d="100"/>
        <a:sy n="33" d="100"/>
      </p:scale>
      <p:origin x="0" y="35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notesMaster" Target="notesMasters/notesMaster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6FAEC9-D318-4768-B812-902B769F5D2C}" type="datetimeFigureOut">
              <a:rPr lang="es-CL" smtClean="0"/>
              <a:pPr/>
              <a:t>12-06-2023</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578A17-2731-4C3A-93FC-C0B4FA6C0E24}"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27578A17-2731-4C3A-93FC-C0B4FA6C0E24}" type="slidenum">
              <a:rPr lang="es-CL" smtClean="0"/>
              <a:pPr/>
              <a:t>17</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68659AAE-E56C-45ED-985B-A920A392FF4B}" type="datetime1">
              <a:rPr lang="es-CL" smtClean="0"/>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A0B8E18D-4082-4D20-B521-90E048970E24}" type="datetime1">
              <a:rPr lang="es-CL" smtClean="0"/>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C6A2561C-FA39-4C86-8DF1-69244D1A3D0E}" type="datetime1">
              <a:rPr lang="es-CL" smtClean="0"/>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549EB1C8-8095-4751-A5E9-96A930E18857}" type="datetime1">
              <a:rPr lang="es-CL" smtClean="0"/>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D69E86AF-7393-4D6E-B23C-C79C568F95B1}" type="datetime1">
              <a:rPr lang="es-CL" smtClean="0"/>
              <a:t>12-06-2023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E9E4BA6D-D94E-411E-A957-995607412786}" type="datetime1">
              <a:rPr lang="es-CL" smtClean="0"/>
              <a:t>12-06-2023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40F2E6-F3D3-4CD2-8756-0D65A26DCFD3}" type="datetime1">
              <a:rPr lang="es-CL" smtClean="0"/>
              <a:t>12-06-2023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17BE4B3F-1FE7-46DA-B52B-8FE04239619B}" type="datetime1">
              <a:rPr lang="es-CL" smtClean="0"/>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015BBAA0-2DF6-4074-971A-6D73BAB5C207}" type="datetime1">
              <a:rPr lang="es-CL" smtClean="0"/>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1447DD8-CC53-4CF7-93DC-53895CF983A5}" type="datetime1">
              <a:rPr lang="es-CL" smtClean="0"/>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A0A9BB5-FFD9-45CB-97FC-1D69960A57C2}" type="datetime1">
              <a:rPr lang="es-CL" smtClean="0"/>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C6AC273-74A9-40CF-8FB5-791313A0D049}"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989E9-12D7-414B-BCE0-C402B20E5274}" type="datetime1">
              <a:rPr lang="es-CL" smtClean="0"/>
              <a:t>12-06-2023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6AC273-74A9-40CF-8FB5-791313A0D049}" type="slidenum">
              <a:rPr lang="es-CL" smtClean="0"/>
              <a:pPr/>
              <a:t>‹Nº›</a:t>
            </a:fld>
            <a:endParaRPr lang="es-CL"/>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8" Type="http://schemas.openxmlformats.org/officeDocument/2006/relationships/image" Target="../media/image8.png" /><Relationship Id="rId3" Type="http://schemas.openxmlformats.org/officeDocument/2006/relationships/image" Target="../media/image3.jpeg" /><Relationship Id="rId7" Type="http://schemas.openxmlformats.org/officeDocument/2006/relationships/image" Target="../media/image7.jpg" /><Relationship Id="rId2" Type="http://schemas.openxmlformats.org/officeDocument/2006/relationships/image" Target="../media/image2.jpeg" /><Relationship Id="rId1" Type="http://schemas.openxmlformats.org/officeDocument/2006/relationships/slideLayout" Target="../slideLayouts/slideLayout2.xml" /><Relationship Id="rId6" Type="http://schemas.openxmlformats.org/officeDocument/2006/relationships/image" Target="../media/image6.jpg" /><Relationship Id="rId5" Type="http://schemas.openxmlformats.org/officeDocument/2006/relationships/image" Target="../media/image5.jpeg" /><Relationship Id="rId10" Type="http://schemas.openxmlformats.org/officeDocument/2006/relationships/image" Target="../media/image10.jpg" /><Relationship Id="rId4" Type="http://schemas.openxmlformats.org/officeDocument/2006/relationships/image" Target="../media/image4.jpeg" /><Relationship Id="rId9" Type="http://schemas.openxmlformats.org/officeDocument/2006/relationships/image" Target="../media/image9.png"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1.jp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13.jpeg" /><Relationship Id="rId7" Type="http://schemas.openxmlformats.org/officeDocument/2006/relationships/image" Target="../media/image17.jpeg" /><Relationship Id="rId2" Type="http://schemas.openxmlformats.org/officeDocument/2006/relationships/image" Target="../media/image12.jpeg" /><Relationship Id="rId1" Type="http://schemas.openxmlformats.org/officeDocument/2006/relationships/slideLayout" Target="../slideLayouts/slideLayout2.xml" /><Relationship Id="rId6" Type="http://schemas.openxmlformats.org/officeDocument/2006/relationships/image" Target="../media/image16.png" /><Relationship Id="rId5" Type="http://schemas.openxmlformats.org/officeDocument/2006/relationships/image" Target="../media/image15.jpeg" /><Relationship Id="rId4" Type="http://schemas.openxmlformats.org/officeDocument/2006/relationships/image" Target="../media/image14.jpeg" /></Relationships>
</file>

<file path=ppt/slides/_rels/slide17.xml.rels><?xml version="1.0" encoding="UTF-8" standalone="yes"?>
<Relationships xmlns="http://schemas.openxmlformats.org/package/2006/relationships"><Relationship Id="rId8" Type="http://schemas.openxmlformats.org/officeDocument/2006/relationships/image" Target="../media/image23.png" /><Relationship Id="rId3" Type="http://schemas.openxmlformats.org/officeDocument/2006/relationships/image" Target="../media/image18.jpeg" /><Relationship Id="rId7" Type="http://schemas.openxmlformats.org/officeDocument/2006/relationships/image" Target="../media/image22.jpeg" /><Relationship Id="rId2" Type="http://schemas.openxmlformats.org/officeDocument/2006/relationships/notesSlide" Target="../notesSlides/notesSlide1.xml" /><Relationship Id="rId1" Type="http://schemas.openxmlformats.org/officeDocument/2006/relationships/slideLayout" Target="../slideLayouts/slideLayout2.xml" /><Relationship Id="rId6" Type="http://schemas.openxmlformats.org/officeDocument/2006/relationships/image" Target="../media/image21.jpeg" /><Relationship Id="rId5" Type="http://schemas.openxmlformats.org/officeDocument/2006/relationships/image" Target="../media/image20.jpeg" /><Relationship Id="rId4" Type="http://schemas.openxmlformats.org/officeDocument/2006/relationships/image" Target="../media/image19.jpeg"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image" Target="../media/image24.pn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image" Target="../media/image25.jpg"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3" Type="http://schemas.openxmlformats.org/officeDocument/2006/relationships/image" Target="../media/image27.jpg" /><Relationship Id="rId2" Type="http://schemas.openxmlformats.org/officeDocument/2006/relationships/image" Target="../media/image26.jp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a:t>ENTRENAMIENTO, RECUPERACIÓN Y SUPLEMENTACIÓN</a:t>
            </a:r>
          </a:p>
        </p:txBody>
      </p:sp>
      <p:sp>
        <p:nvSpPr>
          <p:cNvPr id="3" name="2 Subtítulo"/>
          <p:cNvSpPr>
            <a:spLocks noGrp="1"/>
          </p:cNvSpPr>
          <p:nvPr>
            <p:ph type="subTitle" idx="1"/>
          </p:nvPr>
        </p:nvSpPr>
        <p:spPr/>
        <p:txBody>
          <a:bodyPr/>
          <a:lstStyle/>
          <a:p>
            <a:r>
              <a:rPr lang="es-CL" dirty="0"/>
              <a:t>T1 IM DE LA FUENTE</a:t>
            </a:r>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1</a:t>
            </a:fld>
            <a:endParaRPr lang="es-C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p:txBody>
          <a:bodyPr>
            <a:normAutofit/>
          </a:bodyPr>
          <a:lstStyle/>
          <a:p>
            <a:r>
              <a:rPr lang="es-CL" dirty="0"/>
              <a:t>PARA QUÉ SIRVE?</a:t>
            </a:r>
          </a:p>
          <a:p>
            <a:pPr lvl="1"/>
            <a:r>
              <a:rPr lang="es-CL" dirty="0"/>
              <a:t>Preparar al cuerpo para desempeñarse de buena manera en </a:t>
            </a:r>
            <a:r>
              <a:rPr lang="es-CL" u="sng" dirty="0"/>
              <a:t>condiciones adversas (combate).</a:t>
            </a:r>
          </a:p>
          <a:p>
            <a:pPr lvl="1"/>
            <a:r>
              <a:rPr lang="es-CL" dirty="0"/>
              <a:t>Potenciar mi </a:t>
            </a:r>
            <a:r>
              <a:rPr lang="es-CL" u="sng" dirty="0"/>
              <a:t>estándar físico.</a:t>
            </a:r>
          </a:p>
          <a:p>
            <a:pPr lvl="1"/>
            <a:r>
              <a:rPr lang="es-CL" dirty="0"/>
              <a:t>Aumentar mi </a:t>
            </a:r>
            <a:r>
              <a:rPr lang="es-CL" u="sng" dirty="0"/>
              <a:t>resiliencia.</a:t>
            </a:r>
            <a:r>
              <a:rPr lang="es-CL" dirty="0"/>
              <a:t> </a:t>
            </a:r>
          </a:p>
          <a:p>
            <a:pPr lvl="1">
              <a:buNone/>
            </a:pPr>
            <a:endParaRPr lang="es-CL" dirty="0"/>
          </a:p>
          <a:p>
            <a:pPr lvl="1"/>
            <a:r>
              <a:rPr lang="es-CL" dirty="0"/>
              <a:t>INFANTE DE MARINA = RESILIENCIA + FORTALEZA MENTAL+ ESTÁNDAR FÍSICO </a:t>
            </a:r>
          </a:p>
          <a:p>
            <a:pPr lvl="1">
              <a:buNone/>
            </a:pPr>
            <a:endParaRPr lang="es-CL" dirty="0"/>
          </a:p>
        </p:txBody>
      </p:sp>
      <p:pic>
        <p:nvPicPr>
          <p:cNvPr id="1027" name="Picture 3" descr="d:\Desktop\CURSO COMANDOS\F201308220815021504332107.jpg"/>
          <p:cNvPicPr>
            <a:picLocks noChangeAspect="1" noChangeArrowheads="1"/>
          </p:cNvPicPr>
          <p:nvPr/>
        </p:nvPicPr>
        <p:blipFill>
          <a:blip r:embed="rId2" cstate="print"/>
          <a:srcRect/>
          <a:stretch>
            <a:fillRect/>
          </a:stretch>
        </p:blipFill>
        <p:spPr bwMode="auto">
          <a:xfrm>
            <a:off x="755576" y="1258125"/>
            <a:ext cx="7845646" cy="5256584"/>
          </a:xfrm>
          <a:prstGeom prst="rect">
            <a:avLst/>
          </a:prstGeom>
          <a:noFill/>
        </p:spPr>
      </p:pic>
      <p:sp>
        <p:nvSpPr>
          <p:cNvPr id="4" name="Marcador de número de diapositiva 3"/>
          <p:cNvSpPr>
            <a:spLocks noGrp="1"/>
          </p:cNvSpPr>
          <p:nvPr>
            <p:ph type="sldNum" sz="quarter" idx="12"/>
          </p:nvPr>
        </p:nvSpPr>
        <p:spPr/>
        <p:txBody>
          <a:bodyPr/>
          <a:lstStyle/>
          <a:p>
            <a:fld id="{8C6AC273-74A9-40CF-8FB5-791313A0D049}" type="slidenum">
              <a:rPr lang="es-CL" smtClean="0"/>
              <a:pPr/>
              <a:t>2</a:t>
            </a:fld>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a:xfrm>
            <a:off x="395536" y="1268760"/>
            <a:ext cx="8352928" cy="5184576"/>
          </a:xfrm>
        </p:spPr>
        <p:txBody>
          <a:bodyPr>
            <a:normAutofit fontScale="77500" lnSpcReduction="20000"/>
          </a:bodyPr>
          <a:lstStyle/>
          <a:p>
            <a:r>
              <a:rPr lang="es-CL" dirty="0"/>
              <a:t>ESTADO FÍSICO</a:t>
            </a:r>
          </a:p>
          <a:p>
            <a:pPr lvl="1"/>
            <a:r>
              <a:rPr lang="es-CL" dirty="0"/>
              <a:t>Quién tiene mejor estado físico, un pesista o un maratonista? </a:t>
            </a:r>
          </a:p>
          <a:p>
            <a:pPr lvl="1"/>
            <a:r>
              <a:rPr lang="es-CL" dirty="0"/>
              <a:t>Componentes del estado físico (12)</a:t>
            </a:r>
          </a:p>
          <a:p>
            <a:pPr lvl="2"/>
            <a:r>
              <a:rPr lang="es-CL" dirty="0"/>
              <a:t>Resistencia cardiovascular-Resistencia muscular-Fuerza-Flexibilidad.</a:t>
            </a:r>
          </a:p>
          <a:p>
            <a:pPr lvl="2"/>
            <a:r>
              <a:rPr lang="es-CL" dirty="0"/>
              <a:t>Composición Corporal.</a:t>
            </a:r>
          </a:p>
          <a:p>
            <a:pPr lvl="2"/>
            <a:r>
              <a:rPr lang="es-CL" dirty="0"/>
              <a:t>Agilidad-Equilibrio-Coordinación-Precisión-Tiempo reacción.</a:t>
            </a:r>
          </a:p>
          <a:p>
            <a:pPr lvl="2"/>
            <a:r>
              <a:rPr lang="es-CL" dirty="0"/>
              <a:t>Velocidad-Potencia.</a:t>
            </a:r>
          </a:p>
          <a:p>
            <a:pPr lvl="1"/>
            <a:r>
              <a:rPr lang="es-CL" dirty="0"/>
              <a:t>Cuáles le sirven al Infante de Marina?</a:t>
            </a:r>
          </a:p>
          <a:p>
            <a:pPr lvl="1"/>
            <a:r>
              <a:rPr lang="es-CL" dirty="0"/>
              <a:t>Actividad Aeróbica y Anaeróbica </a:t>
            </a:r>
          </a:p>
          <a:p>
            <a:pPr lvl="2"/>
            <a:r>
              <a:rPr lang="es-CL" dirty="0"/>
              <a:t>60-85% HR (oxígeno).</a:t>
            </a:r>
          </a:p>
          <a:p>
            <a:pPr lvl="2"/>
            <a:r>
              <a:rPr lang="es-CL" dirty="0"/>
              <a:t>85-100% HR (no oxígeno).</a:t>
            </a:r>
          </a:p>
          <a:p>
            <a:pPr lvl="1"/>
            <a:r>
              <a:rPr lang="es-CL" dirty="0"/>
              <a:t>Caminos metabólicos</a:t>
            </a:r>
          </a:p>
          <a:p>
            <a:pPr lvl="2"/>
            <a:r>
              <a:rPr lang="es-CL" dirty="0"/>
              <a:t>ATP/PC (Fosfatos): menos de 10 segundos.</a:t>
            </a:r>
          </a:p>
          <a:p>
            <a:pPr lvl="2"/>
            <a:r>
              <a:rPr lang="es-CL" dirty="0" err="1"/>
              <a:t>Glicolítico</a:t>
            </a:r>
            <a:r>
              <a:rPr lang="es-CL" dirty="0"/>
              <a:t> : 10-90 segundos.</a:t>
            </a:r>
          </a:p>
          <a:p>
            <a:pPr lvl="2"/>
            <a:r>
              <a:rPr lang="es-CL" dirty="0" err="1"/>
              <a:t>Oxidativo</a:t>
            </a:r>
            <a:r>
              <a:rPr lang="es-CL" dirty="0"/>
              <a:t>: más de 90 segundos.</a:t>
            </a:r>
          </a:p>
          <a:p>
            <a:pPr lvl="2"/>
            <a:endParaRPr lang="es-CL" dirty="0"/>
          </a:p>
          <a:p>
            <a:pPr lvl="1"/>
            <a:endParaRPr lang="es-CL" dirty="0"/>
          </a:p>
          <a:p>
            <a:pPr lvl="1"/>
            <a:endParaRPr lang="es-CL" dirty="0"/>
          </a:p>
          <a:p>
            <a:pPr lvl="1">
              <a:buNone/>
            </a:pPr>
            <a:endParaRPr lang="es-CL" dirty="0"/>
          </a:p>
          <a:p>
            <a:pPr lvl="1"/>
            <a:endParaRPr lang="es-CL" dirty="0"/>
          </a:p>
          <a:p>
            <a:pPr lvl="1"/>
            <a:endParaRPr lang="es-CL" dirty="0"/>
          </a:p>
          <a:p>
            <a:pPr lvl="1">
              <a:buNone/>
            </a:pPr>
            <a:endParaRPr lang="es-CL" dirty="0"/>
          </a:p>
        </p:txBody>
      </p:sp>
      <p:pic>
        <p:nvPicPr>
          <p:cNvPr id="2050" name="Picture 2" descr="d:\Desktop\CURSO COMANDOS\strongman-logs.jpg"/>
          <p:cNvPicPr>
            <a:picLocks noChangeAspect="1" noChangeArrowheads="1"/>
          </p:cNvPicPr>
          <p:nvPr/>
        </p:nvPicPr>
        <p:blipFill>
          <a:blip r:embed="rId2" cstate="print"/>
          <a:srcRect/>
          <a:stretch>
            <a:fillRect/>
          </a:stretch>
        </p:blipFill>
        <p:spPr bwMode="auto">
          <a:xfrm>
            <a:off x="1619001" y="471375"/>
            <a:ext cx="6029325" cy="4029075"/>
          </a:xfrm>
          <a:prstGeom prst="rect">
            <a:avLst/>
          </a:prstGeom>
          <a:noFill/>
        </p:spPr>
      </p:pic>
      <p:pic>
        <p:nvPicPr>
          <p:cNvPr id="2051" name="Picture 3" descr="d:\Desktop\CURSO COMANDOS\Sprinting.jpg"/>
          <p:cNvPicPr>
            <a:picLocks noChangeAspect="1" noChangeArrowheads="1"/>
          </p:cNvPicPr>
          <p:nvPr/>
        </p:nvPicPr>
        <p:blipFill>
          <a:blip r:embed="rId3" cstate="print"/>
          <a:srcRect/>
          <a:stretch>
            <a:fillRect/>
          </a:stretch>
        </p:blipFill>
        <p:spPr bwMode="auto">
          <a:xfrm>
            <a:off x="1897360" y="574402"/>
            <a:ext cx="6012160" cy="3672408"/>
          </a:xfrm>
          <a:prstGeom prst="rect">
            <a:avLst/>
          </a:prstGeom>
          <a:noFill/>
        </p:spPr>
      </p:pic>
      <p:pic>
        <p:nvPicPr>
          <p:cNvPr id="2052" name="Picture 4" descr="d:\Desktop\CURSO COMANDOS\160205-A-LP538-362.JPG"/>
          <p:cNvPicPr>
            <a:picLocks noChangeAspect="1" noChangeArrowheads="1"/>
          </p:cNvPicPr>
          <p:nvPr/>
        </p:nvPicPr>
        <p:blipFill>
          <a:blip r:embed="rId4" cstate="print"/>
          <a:srcRect/>
          <a:stretch>
            <a:fillRect/>
          </a:stretch>
        </p:blipFill>
        <p:spPr bwMode="auto">
          <a:xfrm>
            <a:off x="2145059" y="666849"/>
            <a:ext cx="6084168" cy="4056112"/>
          </a:xfrm>
          <a:prstGeom prst="rect">
            <a:avLst/>
          </a:prstGeom>
          <a:noFill/>
        </p:spPr>
      </p:pic>
      <p:sp>
        <p:nvSpPr>
          <p:cNvPr id="4" name="Marcador de número de diapositiva 3"/>
          <p:cNvSpPr>
            <a:spLocks noGrp="1"/>
          </p:cNvSpPr>
          <p:nvPr>
            <p:ph type="sldNum" sz="quarter" idx="12"/>
          </p:nvPr>
        </p:nvSpPr>
        <p:spPr/>
        <p:txBody>
          <a:bodyPr/>
          <a:lstStyle/>
          <a:p>
            <a:fld id="{8C6AC273-74A9-40CF-8FB5-791313A0D049}" type="slidenum">
              <a:rPr lang="es-CL" smtClean="0"/>
              <a:pPr/>
              <a:t>3</a:t>
            </a:fld>
            <a:endParaRPr lang="es-CL"/>
          </a:p>
        </p:txBody>
      </p:sp>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4918" y="761873"/>
            <a:ext cx="6342869" cy="4228579"/>
          </a:xfrm>
          <a:prstGeom prst="rect">
            <a:avLst/>
          </a:prstGeom>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31209" y="988551"/>
            <a:ext cx="5266734" cy="5266734"/>
          </a:xfrm>
          <a:prstGeom prst="rect">
            <a:avLst/>
          </a:prstGeom>
        </p:spPr>
      </p:pic>
      <p:pic>
        <p:nvPicPr>
          <p:cNvPr id="11" name="Imagen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41252" y="1628470"/>
            <a:ext cx="5662674" cy="3779090"/>
          </a:xfrm>
          <a:prstGeom prst="rect">
            <a:avLst/>
          </a:prstGeom>
        </p:spPr>
      </p:pic>
      <p:pic>
        <p:nvPicPr>
          <p:cNvPr id="6" name="Imagen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54800" y="1671228"/>
            <a:ext cx="5883378" cy="3918330"/>
          </a:xfrm>
          <a:prstGeom prst="rect">
            <a:avLst/>
          </a:prstGeom>
        </p:spPr>
      </p:pic>
      <p:pic>
        <p:nvPicPr>
          <p:cNvPr id="7" name="Imagen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52066" y="1765743"/>
            <a:ext cx="5257814" cy="3501704"/>
          </a:xfrm>
          <a:prstGeom prst="rect">
            <a:avLst/>
          </a:prstGeom>
        </p:spPr>
      </p:pic>
      <p:pic>
        <p:nvPicPr>
          <p:cNvPr id="12" name="Imagen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57200" y="1000621"/>
            <a:ext cx="8562524" cy="53190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a:xfrm>
            <a:off x="395536" y="1268760"/>
            <a:ext cx="8640960" cy="5184576"/>
          </a:xfrm>
        </p:spPr>
        <p:txBody>
          <a:bodyPr>
            <a:noAutofit/>
          </a:bodyPr>
          <a:lstStyle/>
          <a:p>
            <a:r>
              <a:rPr lang="es-CL" sz="2800" dirty="0"/>
              <a:t>FORMAS DE ENTRENAR:</a:t>
            </a:r>
          </a:p>
          <a:p>
            <a:pPr lvl="1"/>
            <a:r>
              <a:rPr lang="es-CL" dirty="0"/>
              <a:t>Resistencia cardiovascular: Trote, nado, ciclismo, distancias o tiempos largos ritmo sostenido.</a:t>
            </a:r>
          </a:p>
          <a:p>
            <a:pPr lvl="1"/>
            <a:r>
              <a:rPr lang="es-CL" dirty="0"/>
              <a:t>Resistencia muscular: Repeticiones de esfuerzos de levantamientos o flexiones, etc. Énfasis en cantidad de repeticiones.</a:t>
            </a:r>
          </a:p>
          <a:p>
            <a:pPr lvl="1"/>
            <a:r>
              <a:rPr lang="es-CL" dirty="0"/>
              <a:t>Fuerza: Máximo levantamiento que puedo efectuar. Trabajo piramidal o </a:t>
            </a:r>
            <a:r>
              <a:rPr lang="es-CL" dirty="0" err="1"/>
              <a:t>supramaximal</a:t>
            </a:r>
            <a:r>
              <a:rPr lang="es-CL" dirty="0"/>
              <a:t> asistido.</a:t>
            </a:r>
            <a:endParaRPr lang="es-CL" sz="2000" dirty="0"/>
          </a:p>
          <a:p>
            <a:pPr lvl="1"/>
            <a:endParaRPr lang="es-CL" dirty="0"/>
          </a:p>
          <a:p>
            <a:pPr lvl="1"/>
            <a:endParaRPr lang="es-CL" dirty="0"/>
          </a:p>
          <a:p>
            <a:pPr lvl="1">
              <a:buNone/>
            </a:pPr>
            <a:endParaRPr lang="es-CL" dirty="0"/>
          </a:p>
          <a:p>
            <a:pPr lvl="1"/>
            <a:endParaRPr lang="es-CL" dirty="0"/>
          </a:p>
          <a:p>
            <a:pPr lvl="1"/>
            <a:endParaRPr lang="es-CL" dirty="0"/>
          </a:p>
          <a:p>
            <a:pPr lvl="1">
              <a:buNone/>
            </a:pPr>
            <a:endParaRPr lang="es-CL"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4</a:t>
            </a:fld>
            <a:endParaRPr lang="es-CL"/>
          </a:p>
        </p:txBody>
      </p:sp>
    </p:spTree>
    <p:extLst>
      <p:ext uri="{BB962C8B-B14F-4D97-AF65-F5344CB8AC3E}">
        <p14:creationId xmlns:p14="http://schemas.microsoft.com/office/powerpoint/2010/main" val="3942972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a:xfrm>
            <a:off x="395536" y="1268760"/>
            <a:ext cx="8640960" cy="5184576"/>
          </a:xfrm>
        </p:spPr>
        <p:txBody>
          <a:bodyPr>
            <a:noAutofit/>
          </a:bodyPr>
          <a:lstStyle/>
          <a:p>
            <a:r>
              <a:rPr lang="es-CL" sz="2800" dirty="0"/>
              <a:t>FORMAS DE ENTRENAR:</a:t>
            </a:r>
          </a:p>
          <a:p>
            <a:pPr lvl="1"/>
            <a:r>
              <a:rPr lang="es-CL" dirty="0"/>
              <a:t>Flexibilidad: Yoga, </a:t>
            </a:r>
            <a:r>
              <a:rPr lang="es-CL" dirty="0" err="1"/>
              <a:t>pilates</a:t>
            </a:r>
            <a:r>
              <a:rPr lang="es-CL" dirty="0"/>
              <a:t>, elongación etc.</a:t>
            </a:r>
          </a:p>
          <a:p>
            <a:pPr lvl="1"/>
            <a:r>
              <a:rPr lang="es-CL" dirty="0"/>
              <a:t>Composición Corporal: Hipertrofia, HIIT, MMA, Boxeo, Dieta. (15% grasa al menos para un soldado).</a:t>
            </a:r>
          </a:p>
          <a:p>
            <a:pPr lvl="1"/>
            <a:r>
              <a:rPr lang="es-CL" dirty="0"/>
              <a:t>Coordinación-Agilidad-Equilibrio: Escaleras, Conos, Ejercicios complejos.</a:t>
            </a:r>
          </a:p>
          <a:p>
            <a:pPr lvl="1"/>
            <a:r>
              <a:rPr lang="es-CL" dirty="0"/>
              <a:t>-Precisión-Tiempo reacción: Trabajos con pelota, deportes de equipo, Tiro Táctico.</a:t>
            </a:r>
          </a:p>
          <a:p>
            <a:pPr lvl="1"/>
            <a:r>
              <a:rPr lang="es-CL" dirty="0"/>
              <a:t>Velocidad: Tramos cortos (&lt;400 </a:t>
            </a:r>
            <a:r>
              <a:rPr lang="es-CL" dirty="0" err="1"/>
              <a:t>mts</a:t>
            </a:r>
            <a:r>
              <a:rPr lang="es-CL" dirty="0"/>
              <a:t>), ritmo elevado.</a:t>
            </a:r>
          </a:p>
          <a:p>
            <a:pPr lvl="1"/>
            <a:r>
              <a:rPr lang="es-CL" dirty="0"/>
              <a:t>Potencia: </a:t>
            </a:r>
            <a:r>
              <a:rPr lang="es-CL" dirty="0" err="1"/>
              <a:t>Pliométricos</a:t>
            </a:r>
            <a:r>
              <a:rPr lang="es-CL" dirty="0"/>
              <a:t>, ejercicios balísticos, Saltos, Levantamiento olímpico. </a:t>
            </a:r>
          </a:p>
          <a:p>
            <a:pPr lvl="2"/>
            <a:endParaRPr lang="es-CL" sz="2000" dirty="0"/>
          </a:p>
          <a:p>
            <a:pPr lvl="1"/>
            <a:endParaRPr lang="es-CL" dirty="0"/>
          </a:p>
          <a:p>
            <a:pPr lvl="1"/>
            <a:endParaRPr lang="es-CL" dirty="0"/>
          </a:p>
          <a:p>
            <a:pPr lvl="1">
              <a:buNone/>
            </a:pPr>
            <a:endParaRPr lang="es-CL" dirty="0"/>
          </a:p>
          <a:p>
            <a:pPr lvl="1"/>
            <a:endParaRPr lang="es-CL" dirty="0"/>
          </a:p>
          <a:p>
            <a:pPr lvl="1"/>
            <a:endParaRPr lang="es-CL" dirty="0"/>
          </a:p>
          <a:p>
            <a:pPr lvl="1">
              <a:buNone/>
            </a:pPr>
            <a:endParaRPr lang="es-CL"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5</a:t>
            </a:fld>
            <a:endParaRPr lang="es-CL"/>
          </a:p>
        </p:txBody>
      </p:sp>
    </p:spTree>
    <p:extLst>
      <p:ext uri="{BB962C8B-B14F-4D97-AF65-F5344CB8AC3E}">
        <p14:creationId xmlns:p14="http://schemas.microsoft.com/office/powerpoint/2010/main" val="3619687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a:xfrm>
            <a:off x="395536" y="1268760"/>
            <a:ext cx="8640960" cy="5184576"/>
          </a:xfrm>
        </p:spPr>
        <p:txBody>
          <a:bodyPr>
            <a:noAutofit/>
          </a:bodyPr>
          <a:lstStyle/>
          <a:p>
            <a:r>
              <a:rPr lang="es-CL" sz="2800" dirty="0"/>
              <a:t>TIPOS DE ENTRENAMIENTOS:</a:t>
            </a:r>
          </a:p>
          <a:p>
            <a:pPr lvl="1"/>
            <a:r>
              <a:rPr lang="es-CL" dirty="0"/>
              <a:t>HIPERTOFIA</a:t>
            </a:r>
          </a:p>
          <a:p>
            <a:pPr lvl="1"/>
            <a:r>
              <a:rPr lang="es-CL" dirty="0"/>
              <a:t>FUERZA</a:t>
            </a:r>
          </a:p>
          <a:p>
            <a:pPr lvl="1"/>
            <a:r>
              <a:rPr lang="es-CL" dirty="0"/>
              <a:t>RESISTENCIA</a:t>
            </a:r>
          </a:p>
          <a:p>
            <a:pPr lvl="1"/>
            <a:r>
              <a:rPr lang="es-CL" dirty="0"/>
              <a:t>POTENCIA</a:t>
            </a:r>
          </a:p>
          <a:p>
            <a:pPr lvl="1"/>
            <a:r>
              <a:rPr lang="es-CL" dirty="0"/>
              <a:t>VELOCIDAD</a:t>
            </a:r>
          </a:p>
          <a:p>
            <a:pPr lvl="1"/>
            <a:r>
              <a:rPr lang="es-CL" dirty="0"/>
              <a:t>SISTEMAS DE ENERGÍA/ RESISTENCIA AL LACTACTO</a:t>
            </a:r>
          </a:p>
          <a:p>
            <a:pPr lvl="1"/>
            <a:r>
              <a:rPr lang="es-CL" dirty="0"/>
              <a:t>HIIT</a:t>
            </a:r>
          </a:p>
          <a:p>
            <a:pPr lvl="1"/>
            <a:r>
              <a:rPr lang="es-CL" dirty="0"/>
              <a:t>ETC</a:t>
            </a:r>
          </a:p>
          <a:p>
            <a:pPr lvl="1"/>
            <a:r>
              <a:rPr lang="es-CL" dirty="0"/>
              <a:t>NINGUNO ES LA PANACEA MÁGICA.</a:t>
            </a:r>
          </a:p>
          <a:p>
            <a:pPr lvl="1"/>
            <a:endParaRPr lang="es-CL" dirty="0"/>
          </a:p>
          <a:p>
            <a:pPr lvl="1"/>
            <a:endParaRPr lang="es-CL" dirty="0"/>
          </a:p>
          <a:p>
            <a:pPr lvl="1"/>
            <a:endParaRPr lang="es-CL" dirty="0"/>
          </a:p>
          <a:p>
            <a:pPr lvl="1">
              <a:buNone/>
            </a:pPr>
            <a:endParaRPr lang="es-CL" dirty="0"/>
          </a:p>
          <a:p>
            <a:pPr lvl="1"/>
            <a:endParaRPr lang="es-CL" dirty="0"/>
          </a:p>
          <a:p>
            <a:pPr lvl="1"/>
            <a:endParaRPr lang="es-CL" dirty="0"/>
          </a:p>
          <a:p>
            <a:pPr lvl="1">
              <a:buNone/>
            </a:pPr>
            <a:endParaRPr lang="es-CL"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6</a:t>
            </a:fld>
            <a:endParaRPr lang="es-CL"/>
          </a:p>
        </p:txBody>
      </p:sp>
    </p:spTree>
    <p:extLst>
      <p:ext uri="{BB962C8B-B14F-4D97-AF65-F5344CB8AC3E}">
        <p14:creationId xmlns:p14="http://schemas.microsoft.com/office/powerpoint/2010/main" val="30461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ENTRENAMIENTO FÍSICO DE COMBATE</a:t>
            </a:r>
          </a:p>
        </p:txBody>
      </p:sp>
      <p:sp>
        <p:nvSpPr>
          <p:cNvPr id="3" name="2 Marcador de contenido"/>
          <p:cNvSpPr>
            <a:spLocks noGrp="1"/>
          </p:cNvSpPr>
          <p:nvPr>
            <p:ph idx="1"/>
          </p:nvPr>
        </p:nvSpPr>
        <p:spPr/>
        <p:txBody>
          <a:bodyPr>
            <a:normAutofit lnSpcReduction="10000"/>
          </a:bodyPr>
          <a:lstStyle/>
          <a:p>
            <a:r>
              <a:rPr lang="es-CL" dirty="0"/>
              <a:t>ACTITUD DEL ALUMNO Y MENTALIDAD A DIARIO</a:t>
            </a:r>
          </a:p>
          <a:p>
            <a:pPr lvl="1"/>
            <a:r>
              <a:rPr lang="es-CL" dirty="0"/>
              <a:t>Intensidad y consistencia.</a:t>
            </a:r>
          </a:p>
          <a:p>
            <a:pPr lvl="1"/>
            <a:r>
              <a:rPr lang="es-CL" dirty="0"/>
              <a:t>Si no me cuesta…. </a:t>
            </a:r>
            <a:r>
              <a:rPr lang="es-CL" u="sng" dirty="0"/>
              <a:t>no estoy mejorando</a:t>
            </a:r>
            <a:r>
              <a:rPr lang="es-CL" dirty="0"/>
              <a:t>.</a:t>
            </a:r>
          </a:p>
          <a:p>
            <a:pPr lvl="1"/>
            <a:r>
              <a:rPr lang="es-CL" dirty="0"/>
              <a:t>Si no me mido con pruebas… ¿Cómo sabré si estoy bien o mal?.</a:t>
            </a:r>
          </a:p>
          <a:p>
            <a:pPr lvl="1"/>
            <a:r>
              <a:rPr lang="es-CL" dirty="0"/>
              <a:t>Sea </a:t>
            </a:r>
            <a:r>
              <a:rPr lang="es-CL" dirty="0" err="1"/>
              <a:t>resiliente</a:t>
            </a:r>
            <a:r>
              <a:rPr lang="es-CL" dirty="0"/>
              <a:t>, TRABAJE DURO Y DE FORMA CONSTANTE.</a:t>
            </a:r>
          </a:p>
          <a:p>
            <a:r>
              <a:rPr lang="es-CL" dirty="0"/>
              <a:t>Cuide su cuerpo y no le meta basura.</a:t>
            </a:r>
          </a:p>
          <a:p>
            <a:pPr lvl="1">
              <a:buFont typeface="Arial" pitchFamily="34" charset="0"/>
              <a:buChar char="•"/>
            </a:pPr>
            <a:endParaRPr lang="es-CL"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7</a:t>
            </a:fld>
            <a:endParaRPr lang="es-CL"/>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ALIMENTACIÓN-HIDRATACIÓN</a:t>
            </a:r>
          </a:p>
        </p:txBody>
      </p:sp>
      <p:sp>
        <p:nvSpPr>
          <p:cNvPr id="3" name="2 Marcador de contenido"/>
          <p:cNvSpPr>
            <a:spLocks noGrp="1"/>
          </p:cNvSpPr>
          <p:nvPr>
            <p:ph idx="1"/>
          </p:nvPr>
        </p:nvSpPr>
        <p:spPr>
          <a:xfrm>
            <a:off x="457200" y="1600200"/>
            <a:ext cx="8363272" cy="4709120"/>
          </a:xfrm>
        </p:spPr>
        <p:txBody>
          <a:bodyPr>
            <a:normAutofit fontScale="70000" lnSpcReduction="20000"/>
          </a:bodyPr>
          <a:lstStyle/>
          <a:p>
            <a:r>
              <a:rPr lang="es-CL" dirty="0"/>
              <a:t>QUÉ COMER?</a:t>
            </a:r>
          </a:p>
          <a:p>
            <a:r>
              <a:rPr lang="es-CL" dirty="0"/>
              <a:t>GASTO CALÓRICO</a:t>
            </a:r>
          </a:p>
          <a:p>
            <a:r>
              <a:rPr lang="es-CL" dirty="0"/>
              <a:t>SI NO ME ALIMENTO MI CUERPO NO SE RECUPERA</a:t>
            </a:r>
          </a:p>
          <a:p>
            <a:r>
              <a:rPr lang="es-CL" dirty="0"/>
              <a:t>QUÉ EVITAR:</a:t>
            </a:r>
          </a:p>
          <a:p>
            <a:pPr lvl="1"/>
            <a:r>
              <a:rPr lang="es-CL" dirty="0"/>
              <a:t>AZÚCARES EN GRAN CANTIDAD, FRITURAS, </a:t>
            </a:r>
            <a:r>
              <a:rPr lang="es-CL" u="sng" dirty="0"/>
              <a:t>ALCOHOL.</a:t>
            </a:r>
          </a:p>
          <a:p>
            <a:r>
              <a:rPr lang="es-CL" dirty="0"/>
              <a:t>QUE INGERIR:</a:t>
            </a:r>
          </a:p>
          <a:p>
            <a:pPr lvl="1"/>
            <a:r>
              <a:rPr lang="es-CL" dirty="0"/>
              <a:t>CARNES, FRUTAS, VERDURAS, JUGOS ,PAPAS, ARROZ, PASTAS.</a:t>
            </a:r>
          </a:p>
          <a:p>
            <a:pPr lvl="1"/>
            <a:r>
              <a:rPr lang="es-CL" dirty="0"/>
              <a:t>Proteínas: 20-30%</a:t>
            </a:r>
          </a:p>
          <a:p>
            <a:pPr lvl="1"/>
            <a:r>
              <a:rPr lang="es-CL" dirty="0"/>
              <a:t>Carbohidratos: 50-60%</a:t>
            </a:r>
          </a:p>
          <a:p>
            <a:pPr lvl="1"/>
            <a:r>
              <a:rPr lang="es-CL" dirty="0"/>
              <a:t>Grasas: Menos del 20%</a:t>
            </a:r>
          </a:p>
          <a:p>
            <a:pPr lvl="1"/>
            <a:r>
              <a:rPr lang="es-CL" dirty="0"/>
              <a:t>Comidas altas en proteínas: 4-6 horas en digerir.</a:t>
            </a:r>
          </a:p>
          <a:p>
            <a:pPr lvl="1"/>
            <a:r>
              <a:rPr lang="es-CL" dirty="0"/>
              <a:t>Comidas altas en carbohidratos:  2-3 horas en digerir.</a:t>
            </a:r>
          </a:p>
          <a:p>
            <a:pPr lvl="1"/>
            <a:r>
              <a:rPr lang="es-CL" dirty="0"/>
              <a:t>Carbohidratos líquidos.</a:t>
            </a:r>
          </a:p>
          <a:p>
            <a:pPr lvl="1"/>
            <a:r>
              <a:rPr lang="es-CL" dirty="0"/>
              <a:t>Hidratación pre, durante y post entrenamiento (2/3 del cuerpo es agua).</a:t>
            </a:r>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8</a:t>
            </a:fld>
            <a:endParaRPr lang="es-CL"/>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ALIMENTACIÓN-HIDRATACIÓN</a:t>
            </a:r>
          </a:p>
        </p:txBody>
      </p:sp>
      <p:sp>
        <p:nvSpPr>
          <p:cNvPr id="3" name="2 Marcador de contenido"/>
          <p:cNvSpPr>
            <a:spLocks noGrp="1"/>
          </p:cNvSpPr>
          <p:nvPr>
            <p:ph idx="1"/>
          </p:nvPr>
        </p:nvSpPr>
        <p:spPr>
          <a:xfrm>
            <a:off x="457200" y="1600200"/>
            <a:ext cx="8363272" cy="4709120"/>
          </a:xfrm>
        </p:spPr>
        <p:txBody>
          <a:bodyPr>
            <a:normAutofit fontScale="92500" lnSpcReduction="10000"/>
          </a:bodyPr>
          <a:lstStyle/>
          <a:p>
            <a:r>
              <a:rPr lang="es-CL" dirty="0"/>
              <a:t>IMPORTANTE:</a:t>
            </a:r>
          </a:p>
          <a:p>
            <a:pPr lvl="1"/>
            <a:r>
              <a:rPr lang="es-CL" dirty="0"/>
              <a:t>GASTO CALÓRICO VS INGESTA.</a:t>
            </a:r>
          </a:p>
          <a:p>
            <a:pPr lvl="1"/>
            <a:r>
              <a:rPr lang="es-CL" dirty="0"/>
              <a:t>REGLA DE 3500 CAL = 1 LB.</a:t>
            </a:r>
          </a:p>
          <a:p>
            <a:pPr lvl="1"/>
            <a:r>
              <a:rPr lang="es-CL" dirty="0"/>
              <a:t>LA GENÉTICA INFLUYE PERO NO ES UN FACTOR QUE USTED PUEDA CONTROLAR, ENFÓQUESE EN LO QUE ESTÁ EN SU CONTROL.</a:t>
            </a:r>
          </a:p>
          <a:p>
            <a:pPr lvl="1"/>
            <a:r>
              <a:rPr lang="es-CL" dirty="0"/>
              <a:t>APPS: </a:t>
            </a:r>
          </a:p>
          <a:p>
            <a:pPr lvl="2"/>
            <a:r>
              <a:rPr lang="es-CL" dirty="0"/>
              <a:t>MY FITNESS PAL.</a:t>
            </a:r>
          </a:p>
          <a:p>
            <a:pPr lvl="2"/>
            <a:r>
              <a:rPr lang="es-CL" dirty="0"/>
              <a:t>MY NET DIARY</a:t>
            </a:r>
          </a:p>
          <a:p>
            <a:pPr lvl="2"/>
            <a:r>
              <a:rPr lang="es-CL" dirty="0"/>
              <a:t>FAT SECRET.</a:t>
            </a:r>
          </a:p>
          <a:p>
            <a:pPr lvl="2"/>
            <a:r>
              <a:rPr lang="es-CL" dirty="0"/>
              <a:t>TDEE.</a:t>
            </a:r>
          </a:p>
          <a:p>
            <a:pPr lvl="1"/>
            <a:endParaRPr lang="es-CL"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9</a:t>
            </a:fld>
            <a:endParaRPr lang="es-CL"/>
          </a:p>
        </p:txBody>
      </p:sp>
    </p:spTree>
    <p:extLst>
      <p:ext uri="{BB962C8B-B14F-4D97-AF65-F5344CB8AC3E}">
        <p14:creationId xmlns:p14="http://schemas.microsoft.com/office/powerpoint/2010/main" val="2987188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5EEA4C-095A-473D-AC36-2059875709D8}"/>
              </a:ext>
            </a:extLst>
          </p:cNvPr>
          <p:cNvSpPr>
            <a:spLocks noGrp="1"/>
          </p:cNvSpPr>
          <p:nvPr>
            <p:ph type="title"/>
          </p:nvPr>
        </p:nvSpPr>
        <p:spPr/>
        <p:txBody>
          <a:bodyPr>
            <a:normAutofit/>
          </a:bodyPr>
          <a:lstStyle/>
          <a:p>
            <a:r>
              <a:rPr lang="es-CL" dirty="0"/>
              <a:t>CONSUMO ENERGÉTICO DIARIO</a:t>
            </a:r>
          </a:p>
        </p:txBody>
      </p:sp>
      <p:sp>
        <p:nvSpPr>
          <p:cNvPr id="3" name="Marcador de contenido 2">
            <a:extLst>
              <a:ext uri="{FF2B5EF4-FFF2-40B4-BE49-F238E27FC236}">
                <a16:creationId xmlns:a16="http://schemas.microsoft.com/office/drawing/2014/main" id="{08947A51-3B71-4EC1-A34B-BC968234B92F}"/>
              </a:ext>
            </a:extLst>
          </p:cNvPr>
          <p:cNvSpPr>
            <a:spLocks noGrp="1"/>
          </p:cNvSpPr>
          <p:nvPr>
            <p:ph idx="1"/>
          </p:nvPr>
        </p:nvSpPr>
        <p:spPr>
          <a:xfrm>
            <a:off x="457200" y="1437754"/>
            <a:ext cx="8229600" cy="5087590"/>
          </a:xfrm>
        </p:spPr>
        <p:txBody>
          <a:bodyPr>
            <a:normAutofit fontScale="92500" lnSpcReduction="20000"/>
          </a:bodyPr>
          <a:lstStyle/>
          <a:p>
            <a:r>
              <a:rPr lang="es-CL" dirty="0"/>
              <a:t>MACRONUTRIENTES (PROTEINAS/CARBOHIDRATOS/GRASAS)</a:t>
            </a:r>
          </a:p>
          <a:p>
            <a:endParaRPr lang="es-CL" dirty="0"/>
          </a:p>
          <a:p>
            <a:r>
              <a:rPr lang="es-CL" dirty="0"/>
              <a:t>NORMO CALÓRICO</a:t>
            </a:r>
          </a:p>
          <a:p>
            <a:endParaRPr lang="es-CL" dirty="0"/>
          </a:p>
          <a:p>
            <a:r>
              <a:rPr lang="es-CL" dirty="0"/>
              <a:t>SUPERÁVIT CALÓRICO</a:t>
            </a:r>
          </a:p>
          <a:p>
            <a:endParaRPr lang="es-CL" dirty="0"/>
          </a:p>
          <a:p>
            <a:r>
              <a:rPr lang="es-CL" dirty="0"/>
              <a:t>DÉFICIT CALÓRICO</a:t>
            </a:r>
          </a:p>
          <a:p>
            <a:endParaRPr lang="es-CL" dirty="0"/>
          </a:p>
          <a:p>
            <a:r>
              <a:rPr lang="es-CL" dirty="0"/>
              <a:t>GASTO BASAL METABÓLICO (BMR) VS GASTO TOTAL ENERGÉTICO DIARIO (TDEE)</a:t>
            </a:r>
          </a:p>
        </p:txBody>
      </p:sp>
      <p:sp>
        <p:nvSpPr>
          <p:cNvPr id="4" name="Marcador de número de diapositiva 3">
            <a:extLst>
              <a:ext uri="{FF2B5EF4-FFF2-40B4-BE49-F238E27FC236}">
                <a16:creationId xmlns:a16="http://schemas.microsoft.com/office/drawing/2014/main" id="{08B0148C-8775-4988-B9B9-CCDCEE2240CC}"/>
              </a:ext>
            </a:extLst>
          </p:cNvPr>
          <p:cNvSpPr>
            <a:spLocks noGrp="1"/>
          </p:cNvSpPr>
          <p:nvPr>
            <p:ph type="sldNum" sz="quarter" idx="12"/>
          </p:nvPr>
        </p:nvSpPr>
        <p:spPr/>
        <p:txBody>
          <a:bodyPr/>
          <a:lstStyle/>
          <a:p>
            <a:fld id="{8C6AC273-74A9-40CF-8FB5-791313A0D049}" type="slidenum">
              <a:rPr lang="es-CL" smtClean="0"/>
              <a:pPr/>
              <a:t>10</a:t>
            </a:fld>
            <a:endParaRPr lang="es-CL"/>
          </a:p>
        </p:txBody>
      </p:sp>
    </p:spTree>
    <p:extLst>
      <p:ext uri="{BB962C8B-B14F-4D97-AF65-F5344CB8AC3E}">
        <p14:creationId xmlns:p14="http://schemas.microsoft.com/office/powerpoint/2010/main" val="1197388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F614E-77F7-4AA1-9487-02D5FF0C1DB7}"/>
              </a:ext>
            </a:extLst>
          </p:cNvPr>
          <p:cNvSpPr>
            <a:spLocks noGrp="1"/>
          </p:cNvSpPr>
          <p:nvPr>
            <p:ph type="title"/>
          </p:nvPr>
        </p:nvSpPr>
        <p:spPr/>
        <p:txBody>
          <a:bodyPr>
            <a:normAutofit fontScale="90000"/>
          </a:bodyPr>
          <a:lstStyle/>
          <a:p>
            <a:r>
              <a:rPr lang="es-CL" dirty="0"/>
              <a:t>TAREA CALCULAR CONSUMO CALÓRICO DIARIO</a:t>
            </a:r>
          </a:p>
        </p:txBody>
      </p:sp>
      <p:sp>
        <p:nvSpPr>
          <p:cNvPr id="3" name="Marcador de contenido 2">
            <a:extLst>
              <a:ext uri="{FF2B5EF4-FFF2-40B4-BE49-F238E27FC236}">
                <a16:creationId xmlns:a16="http://schemas.microsoft.com/office/drawing/2014/main" id="{37F779DC-7F90-4B4D-9C6C-9CD7468756AA}"/>
              </a:ext>
            </a:extLst>
          </p:cNvPr>
          <p:cNvSpPr>
            <a:spLocks noGrp="1"/>
          </p:cNvSpPr>
          <p:nvPr>
            <p:ph idx="1"/>
          </p:nvPr>
        </p:nvSpPr>
        <p:spPr/>
        <p:txBody>
          <a:bodyPr>
            <a:normAutofit lnSpcReduction="10000"/>
          </a:bodyPr>
          <a:lstStyle/>
          <a:p>
            <a:r>
              <a:rPr lang="es-CL" dirty="0"/>
              <a:t>DESAYUNO: </a:t>
            </a:r>
          </a:p>
          <a:p>
            <a:r>
              <a:rPr lang="es-CL" dirty="0"/>
              <a:t>COLACIÓN:</a:t>
            </a:r>
          </a:p>
          <a:p>
            <a:r>
              <a:rPr lang="es-CL" dirty="0"/>
              <a:t>ALMUERZO:</a:t>
            </a:r>
          </a:p>
          <a:p>
            <a:r>
              <a:rPr lang="es-CL" dirty="0"/>
              <a:t>MERIENDA:</a:t>
            </a:r>
          </a:p>
          <a:p>
            <a:r>
              <a:rPr lang="es-CL" dirty="0"/>
              <a:t>CENA:</a:t>
            </a:r>
          </a:p>
          <a:p>
            <a:r>
              <a:rPr lang="es-CL" dirty="0"/>
              <a:t>TOTAL: KCAL:</a:t>
            </a:r>
          </a:p>
          <a:p>
            <a:pPr marL="0" indent="0">
              <a:buNone/>
            </a:pPr>
            <a:r>
              <a:rPr lang="es-CL" dirty="0"/>
              <a:t> </a:t>
            </a:r>
          </a:p>
          <a:p>
            <a:r>
              <a:rPr lang="es-CL" dirty="0"/>
              <a:t>COMPARAR VS ACTIVIDAD FÍSICA.</a:t>
            </a:r>
          </a:p>
        </p:txBody>
      </p:sp>
      <p:sp>
        <p:nvSpPr>
          <p:cNvPr id="4" name="Marcador de número de diapositiva 3">
            <a:extLst>
              <a:ext uri="{FF2B5EF4-FFF2-40B4-BE49-F238E27FC236}">
                <a16:creationId xmlns:a16="http://schemas.microsoft.com/office/drawing/2014/main" id="{C2F41243-9ACD-44DA-92D8-C29F81FE9F60}"/>
              </a:ext>
            </a:extLst>
          </p:cNvPr>
          <p:cNvSpPr>
            <a:spLocks noGrp="1"/>
          </p:cNvSpPr>
          <p:nvPr>
            <p:ph type="sldNum" sz="quarter" idx="12"/>
          </p:nvPr>
        </p:nvSpPr>
        <p:spPr/>
        <p:txBody>
          <a:bodyPr/>
          <a:lstStyle/>
          <a:p>
            <a:fld id="{8C6AC273-74A9-40CF-8FB5-791313A0D049}" type="slidenum">
              <a:rPr lang="es-CL" smtClean="0"/>
              <a:pPr/>
              <a:t>11</a:t>
            </a:fld>
            <a:endParaRPr lang="es-CL"/>
          </a:p>
        </p:txBody>
      </p:sp>
    </p:spTree>
    <p:extLst>
      <p:ext uri="{BB962C8B-B14F-4D97-AF65-F5344CB8AC3E}">
        <p14:creationId xmlns:p14="http://schemas.microsoft.com/office/powerpoint/2010/main" val="1300327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F614E-77F7-4AA1-9487-02D5FF0C1DB7}"/>
              </a:ext>
            </a:extLst>
          </p:cNvPr>
          <p:cNvSpPr>
            <a:spLocks noGrp="1"/>
          </p:cNvSpPr>
          <p:nvPr>
            <p:ph type="title"/>
          </p:nvPr>
        </p:nvSpPr>
        <p:spPr/>
        <p:txBody>
          <a:bodyPr>
            <a:normAutofit fontScale="90000"/>
          </a:bodyPr>
          <a:lstStyle/>
          <a:p>
            <a:r>
              <a:rPr lang="es-CL" dirty="0"/>
              <a:t>EJEMPLO AUMENTO DE PESO SEGÚN REGLA 3500 CALORÍAS</a:t>
            </a:r>
          </a:p>
        </p:txBody>
      </p:sp>
      <p:sp>
        <p:nvSpPr>
          <p:cNvPr id="3" name="Marcador de contenido 2">
            <a:extLst>
              <a:ext uri="{FF2B5EF4-FFF2-40B4-BE49-F238E27FC236}">
                <a16:creationId xmlns:a16="http://schemas.microsoft.com/office/drawing/2014/main" id="{37F779DC-7F90-4B4D-9C6C-9CD7468756AA}"/>
              </a:ext>
            </a:extLst>
          </p:cNvPr>
          <p:cNvSpPr>
            <a:spLocks noGrp="1"/>
          </p:cNvSpPr>
          <p:nvPr>
            <p:ph idx="1"/>
          </p:nvPr>
        </p:nvSpPr>
        <p:spPr>
          <a:xfrm>
            <a:off x="457200" y="1816224"/>
            <a:ext cx="8229600" cy="4637112"/>
          </a:xfrm>
        </p:spPr>
        <p:txBody>
          <a:bodyPr>
            <a:normAutofit fontScale="85000" lnSpcReduction="20000"/>
          </a:bodyPr>
          <a:lstStyle/>
          <a:p>
            <a:pPr algn="just"/>
            <a:r>
              <a:rPr lang="es-CL" dirty="0"/>
              <a:t>Una botella de </a:t>
            </a:r>
            <a:r>
              <a:rPr lang="es-CL" dirty="0" err="1"/>
              <a:t>Gatorade</a:t>
            </a:r>
            <a:r>
              <a:rPr lang="es-CL" dirty="0"/>
              <a:t> tiene app 900 kcal.</a:t>
            </a:r>
          </a:p>
          <a:p>
            <a:pPr algn="just"/>
            <a:r>
              <a:rPr lang="es-CL" dirty="0"/>
              <a:t>Si consumes una botella diaria sin aumentar tu actividad y por ende gasto calórico, al pasar un año (365) días, habrás aumentado tu ingesta en 73.000 kcal.</a:t>
            </a:r>
          </a:p>
          <a:p>
            <a:pPr algn="just"/>
            <a:r>
              <a:rPr lang="es-CL" dirty="0"/>
              <a:t>Dividimos 73.000 en 3.500 y nos da un total de 21 libras aproximadamente, lo cual equivale a su vez a 9,5 kilogramos app.</a:t>
            </a:r>
          </a:p>
          <a:p>
            <a:pPr algn="just"/>
            <a:r>
              <a:rPr lang="es-CL" dirty="0"/>
              <a:t>El ejercicio anterior permite apreciar que aumentaré cerca de 10 kg de peso si consumo diariamente un </a:t>
            </a:r>
            <a:r>
              <a:rPr lang="es-CL" dirty="0" err="1"/>
              <a:t>Gatorade</a:t>
            </a:r>
            <a:r>
              <a:rPr lang="es-CL" dirty="0"/>
              <a:t> sin hacer ejercicio, o sin modificar mi alimentación.</a:t>
            </a:r>
          </a:p>
        </p:txBody>
      </p:sp>
      <p:sp>
        <p:nvSpPr>
          <p:cNvPr id="4" name="Marcador de número de diapositiva 3">
            <a:extLst>
              <a:ext uri="{FF2B5EF4-FFF2-40B4-BE49-F238E27FC236}">
                <a16:creationId xmlns:a16="http://schemas.microsoft.com/office/drawing/2014/main" id="{C2F41243-9ACD-44DA-92D8-C29F81FE9F60}"/>
              </a:ext>
            </a:extLst>
          </p:cNvPr>
          <p:cNvSpPr>
            <a:spLocks noGrp="1"/>
          </p:cNvSpPr>
          <p:nvPr>
            <p:ph type="sldNum" sz="quarter" idx="12"/>
          </p:nvPr>
        </p:nvSpPr>
        <p:spPr/>
        <p:txBody>
          <a:bodyPr/>
          <a:lstStyle/>
          <a:p>
            <a:fld id="{8C6AC273-74A9-40CF-8FB5-791313A0D049}" type="slidenum">
              <a:rPr lang="es-CL" smtClean="0"/>
              <a:pPr/>
              <a:t>12</a:t>
            </a:fld>
            <a:endParaRPr lang="es-CL"/>
          </a:p>
        </p:txBody>
      </p:sp>
    </p:spTree>
    <p:extLst>
      <p:ext uri="{BB962C8B-B14F-4D97-AF65-F5344CB8AC3E}">
        <p14:creationId xmlns:p14="http://schemas.microsoft.com/office/powerpoint/2010/main" val="1666540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F614E-77F7-4AA1-9487-02D5FF0C1DB7}"/>
              </a:ext>
            </a:extLst>
          </p:cNvPr>
          <p:cNvSpPr>
            <a:spLocks noGrp="1"/>
          </p:cNvSpPr>
          <p:nvPr>
            <p:ph type="title"/>
          </p:nvPr>
        </p:nvSpPr>
        <p:spPr/>
        <p:txBody>
          <a:bodyPr>
            <a:normAutofit fontScale="90000"/>
          </a:bodyPr>
          <a:lstStyle/>
          <a:p>
            <a:r>
              <a:rPr lang="es-CL" dirty="0"/>
              <a:t>EJEMPLO AUMENTO DE PESO SEGÚN REGLA 3500 CALORÍAS</a:t>
            </a:r>
          </a:p>
        </p:txBody>
      </p:sp>
      <p:sp>
        <p:nvSpPr>
          <p:cNvPr id="3" name="Marcador de contenido 2">
            <a:extLst>
              <a:ext uri="{FF2B5EF4-FFF2-40B4-BE49-F238E27FC236}">
                <a16:creationId xmlns:a16="http://schemas.microsoft.com/office/drawing/2014/main" id="{37F779DC-7F90-4B4D-9C6C-9CD7468756AA}"/>
              </a:ext>
            </a:extLst>
          </p:cNvPr>
          <p:cNvSpPr>
            <a:spLocks noGrp="1"/>
          </p:cNvSpPr>
          <p:nvPr>
            <p:ph idx="1"/>
          </p:nvPr>
        </p:nvSpPr>
        <p:spPr>
          <a:xfrm>
            <a:off x="457200" y="1600200"/>
            <a:ext cx="8229600" cy="4637112"/>
          </a:xfrm>
        </p:spPr>
        <p:txBody>
          <a:bodyPr>
            <a:normAutofit/>
          </a:bodyPr>
          <a:lstStyle/>
          <a:p>
            <a:pPr algn="just"/>
            <a:r>
              <a:rPr lang="es-CL" dirty="0"/>
              <a:t>Cerveza Diaria: 145 KCAL = 7 KG.</a:t>
            </a:r>
          </a:p>
          <a:p>
            <a:pPr marL="0" indent="0" algn="just">
              <a:buNone/>
            </a:pPr>
            <a:endParaRPr lang="es-CL" dirty="0"/>
          </a:p>
          <a:p>
            <a:pPr algn="just"/>
            <a:r>
              <a:rPr lang="es-CL" dirty="0"/>
              <a:t>Completo Diario: 500 KCAL = 24 KG. </a:t>
            </a:r>
          </a:p>
          <a:p>
            <a:pPr algn="just"/>
            <a:endParaRPr lang="es-CL" dirty="0"/>
          </a:p>
          <a:p>
            <a:pPr algn="just"/>
            <a:r>
              <a:rPr lang="es-CL" dirty="0"/>
              <a:t>Bebida 1,5 </a:t>
            </a:r>
            <a:r>
              <a:rPr lang="es-CL" dirty="0" err="1"/>
              <a:t>lt</a:t>
            </a:r>
            <a:r>
              <a:rPr lang="es-CL" dirty="0"/>
              <a:t>: 600 KCAL = 28 KG.</a:t>
            </a:r>
          </a:p>
          <a:p>
            <a:pPr algn="just"/>
            <a:endParaRPr lang="es-CL" dirty="0"/>
          </a:p>
          <a:p>
            <a:pPr algn="just"/>
            <a:r>
              <a:rPr lang="es-CL" dirty="0"/>
              <a:t> Mega Frambuesa: 281 KCAL = 13 KG. </a:t>
            </a:r>
          </a:p>
          <a:p>
            <a:pPr algn="just"/>
            <a:endParaRPr lang="es-CL" dirty="0"/>
          </a:p>
        </p:txBody>
      </p:sp>
      <p:sp>
        <p:nvSpPr>
          <p:cNvPr id="4" name="Marcador de número de diapositiva 3">
            <a:extLst>
              <a:ext uri="{FF2B5EF4-FFF2-40B4-BE49-F238E27FC236}">
                <a16:creationId xmlns:a16="http://schemas.microsoft.com/office/drawing/2014/main" id="{C2F41243-9ACD-44DA-92D8-C29F81FE9F60}"/>
              </a:ext>
            </a:extLst>
          </p:cNvPr>
          <p:cNvSpPr>
            <a:spLocks noGrp="1"/>
          </p:cNvSpPr>
          <p:nvPr>
            <p:ph type="sldNum" sz="quarter" idx="12"/>
          </p:nvPr>
        </p:nvSpPr>
        <p:spPr/>
        <p:txBody>
          <a:bodyPr/>
          <a:lstStyle/>
          <a:p>
            <a:fld id="{8C6AC273-74A9-40CF-8FB5-791313A0D049}" type="slidenum">
              <a:rPr lang="es-CL" smtClean="0"/>
              <a:pPr/>
              <a:t>13</a:t>
            </a:fld>
            <a:endParaRPr lang="es-CL"/>
          </a:p>
        </p:txBody>
      </p:sp>
    </p:spTree>
    <p:extLst>
      <p:ext uri="{BB962C8B-B14F-4D97-AF65-F5344CB8AC3E}">
        <p14:creationId xmlns:p14="http://schemas.microsoft.com/office/powerpoint/2010/main" val="4054784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F614E-77F7-4AA1-9487-02D5FF0C1DB7}"/>
              </a:ext>
            </a:extLst>
          </p:cNvPr>
          <p:cNvSpPr>
            <a:spLocks noGrp="1"/>
          </p:cNvSpPr>
          <p:nvPr>
            <p:ph type="title"/>
          </p:nvPr>
        </p:nvSpPr>
        <p:spPr/>
        <p:txBody>
          <a:bodyPr>
            <a:normAutofit fontScale="90000"/>
          </a:bodyPr>
          <a:lstStyle/>
          <a:p>
            <a:r>
              <a:rPr lang="es-CL" dirty="0"/>
              <a:t>EJEMPLO AUMENTO DE PESO SEGÚN REGLA 3500 CALORÍAS</a:t>
            </a:r>
          </a:p>
        </p:txBody>
      </p:sp>
      <p:sp>
        <p:nvSpPr>
          <p:cNvPr id="3" name="Marcador de contenido 2">
            <a:extLst>
              <a:ext uri="{FF2B5EF4-FFF2-40B4-BE49-F238E27FC236}">
                <a16:creationId xmlns:a16="http://schemas.microsoft.com/office/drawing/2014/main" id="{37F779DC-7F90-4B4D-9C6C-9CD7468756AA}"/>
              </a:ext>
            </a:extLst>
          </p:cNvPr>
          <p:cNvSpPr>
            <a:spLocks noGrp="1"/>
          </p:cNvSpPr>
          <p:nvPr>
            <p:ph idx="1"/>
          </p:nvPr>
        </p:nvSpPr>
        <p:spPr>
          <a:xfrm>
            <a:off x="457200" y="1600200"/>
            <a:ext cx="8229600" cy="4637112"/>
          </a:xfrm>
        </p:spPr>
        <p:txBody>
          <a:bodyPr>
            <a:normAutofit fontScale="92500"/>
          </a:bodyPr>
          <a:lstStyle/>
          <a:p>
            <a:pPr algn="just"/>
            <a:r>
              <a:rPr lang="es-CL" sz="4400" dirty="0"/>
              <a:t>Esto variará según edad, actividad, genética y metabolismo entre otros factores.</a:t>
            </a:r>
          </a:p>
          <a:p>
            <a:pPr algn="just"/>
            <a:r>
              <a:rPr lang="es-CL" sz="4400" dirty="0"/>
              <a:t>Los factores que usted controla es el gasto calórico y la ingesta calórica, concéntrese en esos y no haga de los otros una excusa.</a:t>
            </a:r>
          </a:p>
        </p:txBody>
      </p:sp>
      <p:sp>
        <p:nvSpPr>
          <p:cNvPr id="4" name="Marcador de número de diapositiva 3">
            <a:extLst>
              <a:ext uri="{FF2B5EF4-FFF2-40B4-BE49-F238E27FC236}">
                <a16:creationId xmlns:a16="http://schemas.microsoft.com/office/drawing/2014/main" id="{C2F41243-9ACD-44DA-92D8-C29F81FE9F60}"/>
              </a:ext>
            </a:extLst>
          </p:cNvPr>
          <p:cNvSpPr>
            <a:spLocks noGrp="1"/>
          </p:cNvSpPr>
          <p:nvPr>
            <p:ph type="sldNum" sz="quarter" idx="12"/>
          </p:nvPr>
        </p:nvSpPr>
        <p:spPr/>
        <p:txBody>
          <a:bodyPr/>
          <a:lstStyle/>
          <a:p>
            <a:fld id="{8C6AC273-74A9-40CF-8FB5-791313A0D049}" type="slidenum">
              <a:rPr lang="es-CL" smtClean="0"/>
              <a:pPr/>
              <a:t>14</a:t>
            </a:fld>
            <a:endParaRPr lang="es-CL"/>
          </a:p>
        </p:txBody>
      </p:sp>
      <p:grpSp>
        <p:nvGrpSpPr>
          <p:cNvPr id="7" name="Grupo 6"/>
          <p:cNvGrpSpPr/>
          <p:nvPr/>
        </p:nvGrpSpPr>
        <p:grpSpPr>
          <a:xfrm>
            <a:off x="1043608" y="192833"/>
            <a:ext cx="6552728" cy="6552728"/>
            <a:chOff x="1043608" y="192833"/>
            <a:chExt cx="6552728" cy="6552728"/>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192833"/>
              <a:ext cx="6552728" cy="6552728"/>
            </a:xfrm>
            <a:prstGeom prst="rect">
              <a:avLst/>
            </a:prstGeom>
          </p:spPr>
        </p:pic>
        <p:sp>
          <p:nvSpPr>
            <p:cNvPr id="6" name="CuadroTexto 5"/>
            <p:cNvSpPr txBox="1"/>
            <p:nvPr/>
          </p:nvSpPr>
          <p:spPr>
            <a:xfrm>
              <a:off x="1115616" y="1417638"/>
              <a:ext cx="2376264" cy="3170099"/>
            </a:xfrm>
            <a:prstGeom prst="rect">
              <a:avLst/>
            </a:prstGeom>
            <a:solidFill>
              <a:schemeClr val="tx1"/>
            </a:solidFill>
          </p:spPr>
          <p:txBody>
            <a:bodyPr wrap="square" rtlCol="0">
              <a:spAutoFit/>
            </a:bodyPr>
            <a:lstStyle/>
            <a:p>
              <a:r>
                <a:rPr lang="es-CL" sz="4000" dirty="0">
                  <a:solidFill>
                    <a:schemeClr val="bg1"/>
                  </a:solidFill>
                </a:rPr>
                <a:t>SI ÉL NO DA EXCUSAS ¿POR QUÉ TU SI?</a:t>
              </a:r>
            </a:p>
          </p:txBody>
        </p:sp>
      </p:grpSp>
    </p:spTree>
    <p:extLst>
      <p:ext uri="{BB962C8B-B14F-4D97-AF65-F5344CB8AC3E}">
        <p14:creationId xmlns:p14="http://schemas.microsoft.com/office/powerpoint/2010/main" val="84252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SUPLEMENTACIÓN</a:t>
            </a:r>
          </a:p>
        </p:txBody>
      </p:sp>
      <p:sp>
        <p:nvSpPr>
          <p:cNvPr id="3" name="2 Marcador de contenido"/>
          <p:cNvSpPr>
            <a:spLocks noGrp="1"/>
          </p:cNvSpPr>
          <p:nvPr>
            <p:ph idx="1"/>
          </p:nvPr>
        </p:nvSpPr>
        <p:spPr/>
        <p:txBody>
          <a:bodyPr>
            <a:normAutofit fontScale="92500" lnSpcReduction="20000"/>
          </a:bodyPr>
          <a:lstStyle/>
          <a:p>
            <a:r>
              <a:rPr lang="es-CL" dirty="0"/>
              <a:t>PARA QUÉ SIRVEN?</a:t>
            </a:r>
          </a:p>
          <a:p>
            <a:r>
              <a:rPr lang="es-CL" dirty="0"/>
              <a:t>POR QUÉ SE LLAMA </a:t>
            </a:r>
            <a:r>
              <a:rPr lang="es-CL" u="sng" dirty="0"/>
              <a:t>SUPLEMENTO?</a:t>
            </a:r>
          </a:p>
          <a:p>
            <a:r>
              <a:rPr lang="es-CL" u="sng" dirty="0"/>
              <a:t>NO</a:t>
            </a:r>
            <a:r>
              <a:rPr lang="es-CL" dirty="0"/>
              <a:t> REEMPLAZA A UNA DIETA ADECUADA</a:t>
            </a:r>
          </a:p>
          <a:p>
            <a:r>
              <a:rPr lang="es-CL" dirty="0"/>
              <a:t>RECOMENDACIONES:</a:t>
            </a:r>
          </a:p>
          <a:p>
            <a:pPr lvl="1"/>
            <a:r>
              <a:rPr lang="es-CL" dirty="0"/>
              <a:t>WHEY PROTEIN</a:t>
            </a:r>
          </a:p>
          <a:p>
            <a:pPr lvl="1"/>
            <a:r>
              <a:rPr lang="es-CL" dirty="0"/>
              <a:t>CARBOHIDRATOS</a:t>
            </a:r>
          </a:p>
          <a:p>
            <a:pPr lvl="1"/>
            <a:r>
              <a:rPr lang="es-CL" dirty="0"/>
              <a:t>WHEIGHT GAINER</a:t>
            </a:r>
          </a:p>
          <a:p>
            <a:pPr lvl="1"/>
            <a:r>
              <a:rPr lang="es-CL" dirty="0"/>
              <a:t>VITAMINAS</a:t>
            </a:r>
          </a:p>
          <a:p>
            <a:pPr lvl="1"/>
            <a:r>
              <a:rPr lang="es-CL" dirty="0"/>
              <a:t>EVITE EXCESO DE ACTIVANTES Y QUEMADORES</a:t>
            </a:r>
          </a:p>
          <a:p>
            <a:pPr lvl="1"/>
            <a:r>
              <a:rPr lang="es-CL" dirty="0"/>
              <a:t>NO COMPRE SI NO SABE BIEN QUE ES (ES SU DINERO INVIÉRTALO BIEN).</a:t>
            </a:r>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15</a:t>
            </a:fld>
            <a:endParaRPr lang="es-CL"/>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SUPLEMENTACIÓN</a:t>
            </a:r>
          </a:p>
        </p:txBody>
      </p:sp>
      <p:sp>
        <p:nvSpPr>
          <p:cNvPr id="3" name="2 Marcador de contenido"/>
          <p:cNvSpPr>
            <a:spLocks noGrp="1"/>
          </p:cNvSpPr>
          <p:nvPr>
            <p:ph idx="1"/>
          </p:nvPr>
        </p:nvSpPr>
        <p:spPr/>
        <p:txBody>
          <a:bodyPr>
            <a:normAutofit/>
          </a:bodyPr>
          <a:lstStyle/>
          <a:p>
            <a:r>
              <a:rPr lang="es-CL" dirty="0"/>
              <a:t>POLÍTICA:</a:t>
            </a:r>
          </a:p>
          <a:p>
            <a:pPr lvl="1"/>
            <a:r>
              <a:rPr lang="es-CL" dirty="0"/>
              <a:t>Autorizados previa venia JEFE DE ESCUELA</a:t>
            </a:r>
          </a:p>
          <a:p>
            <a:pPr lvl="1"/>
            <a:r>
              <a:rPr lang="es-CL" dirty="0"/>
              <a:t>No pueden haber suplementos no autorizados.</a:t>
            </a:r>
          </a:p>
          <a:p>
            <a:r>
              <a:rPr lang="es-CL" dirty="0"/>
              <a:t>PROHIBIDOS:</a:t>
            </a:r>
          </a:p>
          <a:p>
            <a:pPr lvl="1"/>
            <a:r>
              <a:rPr lang="es-CL" dirty="0"/>
              <a:t>ESTEROIDES ANABÓLICOS</a:t>
            </a:r>
          </a:p>
          <a:p>
            <a:pPr lvl="1"/>
            <a:r>
              <a:rPr lang="es-CL" dirty="0"/>
              <a:t>QUEMADORES DE GRASA</a:t>
            </a:r>
          </a:p>
        </p:txBody>
      </p:sp>
      <p:pic>
        <p:nvPicPr>
          <p:cNvPr id="10" name="Picture 2" descr="d:\Desktop\CURSO COMANDOS\1629526_01.jpg"/>
          <p:cNvPicPr>
            <a:picLocks noChangeAspect="1" noChangeArrowheads="1"/>
          </p:cNvPicPr>
          <p:nvPr/>
        </p:nvPicPr>
        <p:blipFill>
          <a:blip r:embed="rId2" cstate="print"/>
          <a:srcRect/>
          <a:stretch>
            <a:fillRect/>
          </a:stretch>
        </p:blipFill>
        <p:spPr bwMode="auto">
          <a:xfrm>
            <a:off x="5257800" y="260648"/>
            <a:ext cx="3886200" cy="3886201"/>
          </a:xfrm>
          <a:prstGeom prst="rect">
            <a:avLst/>
          </a:prstGeom>
          <a:noFill/>
        </p:spPr>
      </p:pic>
      <p:pic>
        <p:nvPicPr>
          <p:cNvPr id="11" name="Picture 3" descr="d:\Desktop\CURSO COMANDOS\50464-1_WGainer_Van_Render_1024x1024.jpg"/>
          <p:cNvPicPr>
            <a:picLocks noChangeAspect="1" noChangeArrowheads="1"/>
          </p:cNvPicPr>
          <p:nvPr/>
        </p:nvPicPr>
        <p:blipFill>
          <a:blip r:embed="rId3" cstate="print"/>
          <a:srcRect/>
          <a:stretch>
            <a:fillRect/>
          </a:stretch>
        </p:blipFill>
        <p:spPr bwMode="auto">
          <a:xfrm>
            <a:off x="0" y="260648"/>
            <a:ext cx="3419872" cy="3993101"/>
          </a:xfrm>
          <a:prstGeom prst="rect">
            <a:avLst/>
          </a:prstGeom>
          <a:noFill/>
        </p:spPr>
      </p:pic>
      <p:pic>
        <p:nvPicPr>
          <p:cNvPr id="12" name="Picture 4" descr="d:\Desktop\CURSO COMANDOS\descarga.jpg"/>
          <p:cNvPicPr>
            <a:picLocks noChangeAspect="1" noChangeArrowheads="1"/>
          </p:cNvPicPr>
          <p:nvPr/>
        </p:nvPicPr>
        <p:blipFill>
          <a:blip r:embed="rId4" cstate="print"/>
          <a:srcRect/>
          <a:stretch>
            <a:fillRect/>
          </a:stretch>
        </p:blipFill>
        <p:spPr bwMode="auto">
          <a:xfrm>
            <a:off x="3059832" y="260648"/>
            <a:ext cx="3036144" cy="3501008"/>
          </a:xfrm>
          <a:prstGeom prst="rect">
            <a:avLst/>
          </a:prstGeom>
          <a:noFill/>
        </p:spPr>
      </p:pic>
      <p:pic>
        <p:nvPicPr>
          <p:cNvPr id="13" name="Picture 6" descr="d:\Desktop\CURSO COMANDOS\descarga (1).jpg"/>
          <p:cNvPicPr>
            <a:picLocks noChangeAspect="1" noChangeArrowheads="1"/>
          </p:cNvPicPr>
          <p:nvPr/>
        </p:nvPicPr>
        <p:blipFill>
          <a:blip r:embed="rId5" cstate="print"/>
          <a:srcRect/>
          <a:stretch>
            <a:fillRect/>
          </a:stretch>
        </p:blipFill>
        <p:spPr bwMode="auto">
          <a:xfrm>
            <a:off x="0" y="4265712"/>
            <a:ext cx="2627784" cy="2627784"/>
          </a:xfrm>
          <a:prstGeom prst="rect">
            <a:avLst/>
          </a:prstGeom>
          <a:noFill/>
        </p:spPr>
      </p:pic>
      <p:pic>
        <p:nvPicPr>
          <p:cNvPr id="14" name="Picture 7" descr="d:\Desktop\CURSO COMANDOS\9acf4bf6-9b8f-4dbc-97fe-034459d5ee3c.png._CB276149877_.png"/>
          <p:cNvPicPr>
            <a:picLocks noChangeAspect="1" noChangeArrowheads="1"/>
          </p:cNvPicPr>
          <p:nvPr/>
        </p:nvPicPr>
        <p:blipFill>
          <a:blip r:embed="rId6" cstate="print"/>
          <a:srcRect/>
          <a:stretch>
            <a:fillRect/>
          </a:stretch>
        </p:blipFill>
        <p:spPr bwMode="auto">
          <a:xfrm>
            <a:off x="2411760" y="3977680"/>
            <a:ext cx="1458705" cy="2992216"/>
          </a:xfrm>
          <a:prstGeom prst="rect">
            <a:avLst/>
          </a:prstGeom>
          <a:noFill/>
        </p:spPr>
      </p:pic>
      <p:pic>
        <p:nvPicPr>
          <p:cNvPr id="15" name="Picture 8" descr="d:\Desktop\CURSO COMANDOS\Esteroides-anabolicos.jpg"/>
          <p:cNvPicPr>
            <a:picLocks noChangeAspect="1" noChangeArrowheads="1"/>
          </p:cNvPicPr>
          <p:nvPr/>
        </p:nvPicPr>
        <p:blipFill>
          <a:blip r:embed="rId7" cstate="print"/>
          <a:srcRect/>
          <a:stretch>
            <a:fillRect/>
          </a:stretch>
        </p:blipFill>
        <p:spPr bwMode="auto">
          <a:xfrm>
            <a:off x="3707904" y="4049688"/>
            <a:ext cx="5436096" cy="2996822"/>
          </a:xfrm>
          <a:prstGeom prst="rect">
            <a:avLst/>
          </a:prstGeom>
          <a:noFill/>
        </p:spPr>
      </p:pic>
      <p:sp>
        <p:nvSpPr>
          <p:cNvPr id="16" name="Marcador de número de diapositiva 15"/>
          <p:cNvSpPr>
            <a:spLocks noGrp="1"/>
          </p:cNvSpPr>
          <p:nvPr>
            <p:ph type="sldNum" sz="quarter" idx="12"/>
          </p:nvPr>
        </p:nvSpPr>
        <p:spPr/>
        <p:txBody>
          <a:bodyPr/>
          <a:lstStyle/>
          <a:p>
            <a:fld id="{8C6AC273-74A9-40CF-8FB5-791313A0D049}" type="slidenum">
              <a:rPr lang="es-CL" smtClean="0"/>
              <a:pPr/>
              <a:t>16</a:t>
            </a:fld>
            <a:endParaRPr lang="es-CL"/>
          </a:p>
        </p:txBody>
      </p:sp>
    </p:spTree>
    <p:extLst>
      <p:ext uri="{BB962C8B-B14F-4D97-AF65-F5344CB8AC3E}">
        <p14:creationId xmlns:p14="http://schemas.microsoft.com/office/powerpoint/2010/main" val="223615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SUPLEMENTACIÓN</a:t>
            </a:r>
          </a:p>
        </p:txBody>
      </p:sp>
      <p:pic>
        <p:nvPicPr>
          <p:cNvPr id="2050" name="Picture 2" descr="d:\Desktop\CURSO COMANDOS\81Hubl+KgKL._SL1500_.jpg"/>
          <p:cNvPicPr>
            <a:picLocks noChangeAspect="1" noChangeArrowheads="1"/>
          </p:cNvPicPr>
          <p:nvPr/>
        </p:nvPicPr>
        <p:blipFill>
          <a:blip r:embed="rId3" cstate="print"/>
          <a:srcRect/>
          <a:stretch>
            <a:fillRect/>
          </a:stretch>
        </p:blipFill>
        <p:spPr bwMode="auto">
          <a:xfrm>
            <a:off x="179512" y="1196752"/>
            <a:ext cx="2808312" cy="3024336"/>
          </a:xfrm>
          <a:prstGeom prst="rect">
            <a:avLst/>
          </a:prstGeom>
          <a:noFill/>
        </p:spPr>
      </p:pic>
      <p:pic>
        <p:nvPicPr>
          <p:cNvPr id="3074" name="Picture 2" descr="d:\Desktop\CURSO COMANDOS\25593_3838150ga.jpg"/>
          <p:cNvPicPr>
            <a:picLocks noChangeAspect="1" noChangeArrowheads="1"/>
          </p:cNvPicPr>
          <p:nvPr/>
        </p:nvPicPr>
        <p:blipFill>
          <a:blip r:embed="rId4" cstate="print"/>
          <a:srcRect/>
          <a:stretch>
            <a:fillRect/>
          </a:stretch>
        </p:blipFill>
        <p:spPr bwMode="auto">
          <a:xfrm>
            <a:off x="3059832" y="1196752"/>
            <a:ext cx="3024336" cy="3024336"/>
          </a:xfrm>
          <a:prstGeom prst="rect">
            <a:avLst/>
          </a:prstGeom>
          <a:noFill/>
        </p:spPr>
      </p:pic>
      <p:pic>
        <p:nvPicPr>
          <p:cNvPr id="3075" name="Picture 3" descr="d:\Desktop\CURSO COMANDOS\ede6fedc12710835ff5278c34dbeae6e.jpg"/>
          <p:cNvPicPr>
            <a:picLocks noChangeAspect="1" noChangeArrowheads="1"/>
          </p:cNvPicPr>
          <p:nvPr/>
        </p:nvPicPr>
        <p:blipFill>
          <a:blip r:embed="rId5" cstate="print"/>
          <a:srcRect/>
          <a:stretch>
            <a:fillRect/>
          </a:stretch>
        </p:blipFill>
        <p:spPr bwMode="auto">
          <a:xfrm>
            <a:off x="6120270" y="1196752"/>
            <a:ext cx="3023730" cy="3028380"/>
          </a:xfrm>
          <a:prstGeom prst="rect">
            <a:avLst/>
          </a:prstGeom>
          <a:noFill/>
        </p:spPr>
      </p:pic>
      <p:pic>
        <p:nvPicPr>
          <p:cNvPr id="3076" name="Picture 4" descr="d:\Desktop\CURSO COMANDOS\00000000004011L.jpg"/>
          <p:cNvPicPr>
            <a:picLocks noChangeAspect="1" noChangeArrowheads="1"/>
          </p:cNvPicPr>
          <p:nvPr/>
        </p:nvPicPr>
        <p:blipFill>
          <a:blip r:embed="rId6" cstate="print"/>
          <a:srcRect/>
          <a:stretch>
            <a:fillRect/>
          </a:stretch>
        </p:blipFill>
        <p:spPr bwMode="auto">
          <a:xfrm>
            <a:off x="179512" y="4221088"/>
            <a:ext cx="2664296" cy="2664296"/>
          </a:xfrm>
          <a:prstGeom prst="rect">
            <a:avLst/>
          </a:prstGeom>
          <a:noFill/>
        </p:spPr>
      </p:pic>
      <p:pic>
        <p:nvPicPr>
          <p:cNvPr id="3079" name="Picture 7" descr="d:\Desktop\CURSO COMANDOS\160705112136-04-fats-that-can-reduce-your-risk-of-dying-super-169.jpg"/>
          <p:cNvPicPr>
            <a:picLocks noChangeAspect="1" noChangeArrowheads="1"/>
          </p:cNvPicPr>
          <p:nvPr/>
        </p:nvPicPr>
        <p:blipFill>
          <a:blip r:embed="rId7" cstate="print"/>
          <a:srcRect/>
          <a:stretch>
            <a:fillRect/>
          </a:stretch>
        </p:blipFill>
        <p:spPr bwMode="auto">
          <a:xfrm>
            <a:off x="5436095" y="4437112"/>
            <a:ext cx="3662250" cy="2132855"/>
          </a:xfrm>
          <a:prstGeom prst="rect">
            <a:avLst/>
          </a:prstGeom>
          <a:noFill/>
        </p:spPr>
      </p:pic>
      <p:pic>
        <p:nvPicPr>
          <p:cNvPr id="3077" name="Picture 5" descr="d:\Desktop\CURSO COMANDOS\020854_grande.png"/>
          <p:cNvPicPr>
            <a:picLocks noChangeAspect="1" noChangeArrowheads="1"/>
          </p:cNvPicPr>
          <p:nvPr/>
        </p:nvPicPr>
        <p:blipFill>
          <a:blip r:embed="rId8" cstate="print"/>
          <a:srcRect/>
          <a:stretch>
            <a:fillRect/>
          </a:stretch>
        </p:blipFill>
        <p:spPr bwMode="auto">
          <a:xfrm>
            <a:off x="2843808" y="4077072"/>
            <a:ext cx="2808312" cy="2808312"/>
          </a:xfrm>
          <a:prstGeom prst="rect">
            <a:avLst/>
          </a:prstGeom>
          <a:noFill/>
        </p:spPr>
      </p:pic>
      <p:sp>
        <p:nvSpPr>
          <p:cNvPr id="3" name="Marcador de número de diapositiva 2"/>
          <p:cNvSpPr>
            <a:spLocks noGrp="1"/>
          </p:cNvSpPr>
          <p:nvPr>
            <p:ph type="sldNum" sz="quarter" idx="12"/>
          </p:nvPr>
        </p:nvSpPr>
        <p:spPr/>
        <p:txBody>
          <a:bodyPr/>
          <a:lstStyle/>
          <a:p>
            <a:fld id="{8C6AC273-74A9-40CF-8FB5-791313A0D049}" type="slidenum">
              <a:rPr lang="es-CL" smtClean="0"/>
              <a:pPr/>
              <a:t>17</a:t>
            </a:fld>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RECUPERACIÓN</a:t>
            </a:r>
          </a:p>
        </p:txBody>
      </p:sp>
      <p:sp>
        <p:nvSpPr>
          <p:cNvPr id="3" name="2 Marcador de contenido"/>
          <p:cNvSpPr>
            <a:spLocks noGrp="1"/>
          </p:cNvSpPr>
          <p:nvPr>
            <p:ph idx="1"/>
          </p:nvPr>
        </p:nvSpPr>
        <p:spPr>
          <a:xfrm>
            <a:off x="457200" y="1417638"/>
            <a:ext cx="8507288" cy="4963690"/>
          </a:xfrm>
        </p:spPr>
        <p:txBody>
          <a:bodyPr>
            <a:normAutofit fontScale="77500" lnSpcReduction="20000"/>
          </a:bodyPr>
          <a:lstStyle/>
          <a:p>
            <a:r>
              <a:rPr lang="es-CL">
                <a:solidFill>
                  <a:srgbClr val="FFFF00"/>
                </a:solidFill>
              </a:rPr>
              <a:t>HIDRATARSE (VER PDF) </a:t>
            </a:r>
            <a:r>
              <a:rPr lang="es-CL"/>
              <a:t>Y </a:t>
            </a:r>
            <a:r>
              <a:rPr lang="es-CL" dirty="0"/>
              <a:t>COMER ES VITAL</a:t>
            </a:r>
          </a:p>
          <a:p>
            <a:r>
              <a:rPr lang="es-CL" dirty="0"/>
              <a:t>RECONSTRUIR TEJIDOS, REPONER RESERVAS DE ENERGÍA Y REHIDRATAR FLUIDOS Y ELECTROLITOS </a:t>
            </a:r>
          </a:p>
          <a:p>
            <a:r>
              <a:rPr lang="es-CL" dirty="0"/>
              <a:t>INGERIR 3:1 O 4:1 ENTRE CARBOHIDRATOS Y PROTEINA PARA REPONER RESERVAS DE GLUCÓGENO</a:t>
            </a:r>
          </a:p>
          <a:p>
            <a:r>
              <a:rPr lang="es-CL" dirty="0"/>
              <a:t>CALENTAR ANTES Y ESTIRAR DESPUÉS</a:t>
            </a:r>
          </a:p>
          <a:p>
            <a:r>
              <a:rPr lang="es-CL" dirty="0"/>
              <a:t>EJERCICIOS DE MOVILIDAD</a:t>
            </a:r>
          </a:p>
          <a:p>
            <a:r>
              <a:rPr lang="es-CL" dirty="0"/>
              <a:t>ROLLER</a:t>
            </a:r>
          </a:p>
          <a:p>
            <a:r>
              <a:rPr lang="es-CL" dirty="0"/>
              <a:t>HIELO</a:t>
            </a:r>
          </a:p>
          <a:p>
            <a:r>
              <a:rPr lang="es-CL" dirty="0"/>
              <a:t>USE SU TIEMPO SABIAMENTE, EL CELULAR O EL CARRETE  NO LO VA A HACER GRADUARSE, SU CUERPO SI, USTED DECIDE</a:t>
            </a:r>
            <a:endParaRPr lang="es-CL" u="sng" dirty="0"/>
          </a:p>
          <a:p>
            <a:r>
              <a:rPr lang="es-CL" u="sng" dirty="0"/>
              <a:t>ESCOJA SUS PRIORIDADES</a:t>
            </a:r>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18</a:t>
            </a:fld>
            <a:endParaRPr lang="es-CL"/>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PRIORIDADES Y RELEVANCIA</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1700808"/>
            <a:ext cx="6844377" cy="4824536"/>
          </a:xfrm>
          <a:prstGeom prst="rect">
            <a:avLst/>
          </a:prstGeom>
          <a:solidFill>
            <a:schemeClr val="tx1"/>
          </a:solidFill>
          <a:ln>
            <a:solidFill>
              <a:schemeClr val="accent1"/>
            </a:solidFill>
          </a:ln>
        </p:spPr>
      </p:pic>
      <p:sp>
        <p:nvSpPr>
          <p:cNvPr id="6" name="Marcador de número de diapositiva 5"/>
          <p:cNvSpPr>
            <a:spLocks noGrp="1"/>
          </p:cNvSpPr>
          <p:nvPr>
            <p:ph type="sldNum" sz="quarter" idx="12"/>
          </p:nvPr>
        </p:nvSpPr>
        <p:spPr/>
        <p:txBody>
          <a:bodyPr/>
          <a:lstStyle/>
          <a:p>
            <a:fld id="{8C6AC273-74A9-40CF-8FB5-791313A0D049}" type="slidenum">
              <a:rPr lang="es-CL" smtClean="0"/>
              <a:pPr/>
              <a:t>19</a:t>
            </a:fld>
            <a:endParaRPr lang="es-CL"/>
          </a:p>
        </p:txBody>
      </p:sp>
    </p:spTree>
    <p:extLst>
      <p:ext uri="{BB962C8B-B14F-4D97-AF65-F5344CB8AC3E}">
        <p14:creationId xmlns:p14="http://schemas.microsoft.com/office/powerpoint/2010/main" val="2485665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PRIORIDADES Y RELEVANCIA</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1196752"/>
            <a:ext cx="7147123" cy="5553910"/>
          </a:xfrm>
          <a:prstGeom prst="rect">
            <a:avLst/>
          </a:prstGeom>
        </p:spPr>
      </p:pic>
      <p:sp>
        <p:nvSpPr>
          <p:cNvPr id="4" name="CuadroTexto 3"/>
          <p:cNvSpPr txBox="1"/>
          <p:nvPr/>
        </p:nvSpPr>
        <p:spPr>
          <a:xfrm>
            <a:off x="4283968" y="1628800"/>
            <a:ext cx="2016224" cy="338554"/>
          </a:xfrm>
          <a:prstGeom prst="rect">
            <a:avLst/>
          </a:prstGeom>
          <a:solidFill>
            <a:schemeClr val="tx1"/>
          </a:solidFill>
        </p:spPr>
        <p:txBody>
          <a:bodyPr wrap="square" rtlCol="0">
            <a:spAutoFit/>
          </a:bodyPr>
          <a:lstStyle/>
          <a:p>
            <a:r>
              <a:rPr lang="es-CL" sz="1600" dirty="0">
                <a:solidFill>
                  <a:schemeClr val="bg1"/>
                </a:solidFill>
              </a:rPr>
              <a:t>SUPLEMENTACIÓN</a:t>
            </a:r>
          </a:p>
        </p:txBody>
      </p:sp>
      <p:sp>
        <p:nvSpPr>
          <p:cNvPr id="6" name="CuadroTexto 5"/>
          <p:cNvSpPr txBox="1"/>
          <p:nvPr/>
        </p:nvSpPr>
        <p:spPr>
          <a:xfrm>
            <a:off x="4355976" y="1970420"/>
            <a:ext cx="3672408" cy="338554"/>
          </a:xfrm>
          <a:prstGeom prst="rect">
            <a:avLst/>
          </a:prstGeom>
          <a:solidFill>
            <a:schemeClr val="tx1"/>
          </a:solidFill>
        </p:spPr>
        <p:txBody>
          <a:bodyPr wrap="square" rtlCol="0">
            <a:spAutoFit/>
          </a:bodyPr>
          <a:lstStyle/>
          <a:p>
            <a:r>
              <a:rPr lang="es-CL" sz="1600" dirty="0">
                <a:solidFill>
                  <a:schemeClr val="bg1"/>
                </a:solidFill>
              </a:rPr>
              <a:t>COMPOSICIÓN ALIMENTOS</a:t>
            </a:r>
          </a:p>
        </p:txBody>
      </p:sp>
      <p:sp>
        <p:nvSpPr>
          <p:cNvPr id="7" name="CuadroTexto 6"/>
          <p:cNvSpPr txBox="1"/>
          <p:nvPr/>
        </p:nvSpPr>
        <p:spPr>
          <a:xfrm>
            <a:off x="4644008" y="2370366"/>
            <a:ext cx="3546723" cy="338554"/>
          </a:xfrm>
          <a:prstGeom prst="rect">
            <a:avLst/>
          </a:prstGeom>
          <a:solidFill>
            <a:schemeClr val="tx1"/>
          </a:solidFill>
        </p:spPr>
        <p:txBody>
          <a:bodyPr wrap="square" rtlCol="0">
            <a:spAutoFit/>
          </a:bodyPr>
          <a:lstStyle/>
          <a:p>
            <a:r>
              <a:rPr lang="es-CL" sz="1600" dirty="0">
                <a:solidFill>
                  <a:schemeClr val="bg1"/>
                </a:solidFill>
              </a:rPr>
              <a:t>FRECUENCIA DE ALIMENTACIÓN</a:t>
            </a:r>
          </a:p>
        </p:txBody>
      </p:sp>
      <p:sp>
        <p:nvSpPr>
          <p:cNvPr id="8" name="CuadroTexto 7"/>
          <p:cNvSpPr txBox="1"/>
          <p:nvPr/>
        </p:nvSpPr>
        <p:spPr>
          <a:xfrm>
            <a:off x="5148064" y="2708920"/>
            <a:ext cx="2880320" cy="830997"/>
          </a:xfrm>
          <a:prstGeom prst="rect">
            <a:avLst/>
          </a:prstGeom>
          <a:solidFill>
            <a:schemeClr val="tx1"/>
          </a:solidFill>
        </p:spPr>
        <p:txBody>
          <a:bodyPr wrap="square" rtlCol="0">
            <a:spAutoFit/>
          </a:bodyPr>
          <a:lstStyle/>
          <a:p>
            <a:r>
              <a:rPr lang="es-CL" sz="1600" dirty="0">
                <a:solidFill>
                  <a:schemeClr val="bg1"/>
                </a:solidFill>
              </a:rPr>
              <a:t>DISTRIBUCIÓN DE MACRONUTRIENTES</a:t>
            </a:r>
          </a:p>
          <a:p>
            <a:r>
              <a:rPr lang="es-CL" sz="1600" dirty="0">
                <a:solidFill>
                  <a:schemeClr val="bg1"/>
                </a:solidFill>
              </a:rPr>
              <a:t>(proteínas-</a:t>
            </a:r>
            <a:r>
              <a:rPr lang="es-CL" sz="1600" dirty="0" err="1">
                <a:solidFill>
                  <a:schemeClr val="bg1"/>
                </a:solidFill>
              </a:rPr>
              <a:t>carbos</a:t>
            </a:r>
            <a:r>
              <a:rPr lang="es-CL" sz="1600" dirty="0">
                <a:solidFill>
                  <a:schemeClr val="bg1"/>
                </a:solidFill>
              </a:rPr>
              <a:t>-grasas)</a:t>
            </a:r>
          </a:p>
        </p:txBody>
      </p:sp>
      <p:sp>
        <p:nvSpPr>
          <p:cNvPr id="9" name="CuadroTexto 8"/>
          <p:cNvSpPr txBox="1"/>
          <p:nvPr/>
        </p:nvSpPr>
        <p:spPr>
          <a:xfrm>
            <a:off x="6012160" y="4268127"/>
            <a:ext cx="2178571" cy="584775"/>
          </a:xfrm>
          <a:prstGeom prst="rect">
            <a:avLst/>
          </a:prstGeom>
          <a:solidFill>
            <a:schemeClr val="tx1"/>
          </a:solidFill>
        </p:spPr>
        <p:txBody>
          <a:bodyPr wrap="square" rtlCol="0">
            <a:spAutoFit/>
          </a:bodyPr>
          <a:lstStyle/>
          <a:p>
            <a:r>
              <a:rPr lang="es-CL" sz="1600" dirty="0">
                <a:solidFill>
                  <a:schemeClr val="bg1"/>
                </a:solidFill>
              </a:rPr>
              <a:t>GASTO VS INGESTA DE CALORÍAS</a:t>
            </a:r>
          </a:p>
        </p:txBody>
      </p:sp>
      <p:sp>
        <p:nvSpPr>
          <p:cNvPr id="10" name="CuadroTexto 9"/>
          <p:cNvSpPr txBox="1"/>
          <p:nvPr/>
        </p:nvSpPr>
        <p:spPr>
          <a:xfrm>
            <a:off x="1187624" y="5805264"/>
            <a:ext cx="6048672" cy="523220"/>
          </a:xfrm>
          <a:prstGeom prst="rect">
            <a:avLst/>
          </a:prstGeom>
          <a:solidFill>
            <a:schemeClr val="tx1"/>
          </a:solidFill>
        </p:spPr>
        <p:txBody>
          <a:bodyPr wrap="square" rtlCol="0">
            <a:spAutoFit/>
          </a:bodyPr>
          <a:lstStyle/>
          <a:p>
            <a:r>
              <a:rPr lang="es-CL" sz="2800" dirty="0">
                <a:solidFill>
                  <a:schemeClr val="bg1"/>
                </a:solidFill>
              </a:rPr>
              <a:t>PRIORIDADES DE LA NUTRICIÓN</a:t>
            </a:r>
          </a:p>
        </p:txBody>
      </p:sp>
      <p:sp>
        <p:nvSpPr>
          <p:cNvPr id="11" name="CuadroTexto 10"/>
          <p:cNvSpPr txBox="1"/>
          <p:nvPr/>
        </p:nvSpPr>
        <p:spPr>
          <a:xfrm>
            <a:off x="1407307" y="2965119"/>
            <a:ext cx="1139428" cy="830997"/>
          </a:xfrm>
          <a:prstGeom prst="rect">
            <a:avLst/>
          </a:prstGeom>
          <a:solidFill>
            <a:schemeClr val="tx1"/>
          </a:solidFill>
        </p:spPr>
        <p:txBody>
          <a:bodyPr wrap="square" rtlCol="0">
            <a:spAutoFit/>
          </a:bodyPr>
          <a:lstStyle/>
          <a:p>
            <a:r>
              <a:rPr lang="es-CL" sz="1200" dirty="0">
                <a:solidFill>
                  <a:schemeClr val="bg1"/>
                </a:solidFill>
              </a:rPr>
              <a:t>EFECTOS SOBRE LA COMPOSICIÓN CORPORAL</a:t>
            </a:r>
          </a:p>
        </p:txBody>
      </p:sp>
      <p:sp>
        <p:nvSpPr>
          <p:cNvPr id="12" name="Marcador de número de diapositiva 11"/>
          <p:cNvSpPr>
            <a:spLocks noGrp="1"/>
          </p:cNvSpPr>
          <p:nvPr>
            <p:ph type="sldNum" sz="quarter" idx="12"/>
          </p:nvPr>
        </p:nvSpPr>
        <p:spPr/>
        <p:txBody>
          <a:bodyPr/>
          <a:lstStyle/>
          <a:p>
            <a:fld id="{8C6AC273-74A9-40CF-8FB5-791313A0D049}" type="slidenum">
              <a:rPr lang="es-CL" smtClean="0"/>
              <a:pPr/>
              <a:t>20</a:t>
            </a:fld>
            <a:endParaRPr lang="es-CL"/>
          </a:p>
        </p:txBody>
      </p:sp>
    </p:spTree>
    <p:extLst>
      <p:ext uri="{BB962C8B-B14F-4D97-AF65-F5344CB8AC3E}">
        <p14:creationId xmlns:p14="http://schemas.microsoft.com/office/powerpoint/2010/main" val="218601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2ACE3C-2B52-4117-B22D-65B53C1DC264}"/>
              </a:ext>
            </a:extLst>
          </p:cNvPr>
          <p:cNvSpPr>
            <a:spLocks noGrp="1"/>
          </p:cNvSpPr>
          <p:nvPr>
            <p:ph type="title"/>
          </p:nvPr>
        </p:nvSpPr>
        <p:spPr/>
        <p:txBody>
          <a:bodyPr>
            <a:normAutofit/>
          </a:bodyPr>
          <a:lstStyle/>
          <a:p>
            <a:r>
              <a:rPr lang="es-CL" dirty="0"/>
              <a:t>DESTRUYENDO MITOS</a:t>
            </a:r>
          </a:p>
        </p:txBody>
      </p:sp>
      <p:sp>
        <p:nvSpPr>
          <p:cNvPr id="3" name="Marcador de contenido 2">
            <a:extLst>
              <a:ext uri="{FF2B5EF4-FFF2-40B4-BE49-F238E27FC236}">
                <a16:creationId xmlns:a16="http://schemas.microsoft.com/office/drawing/2014/main" id="{B7CF80C8-2194-4310-8E28-6FE0F38847A8}"/>
              </a:ext>
            </a:extLst>
          </p:cNvPr>
          <p:cNvSpPr>
            <a:spLocks noGrp="1"/>
          </p:cNvSpPr>
          <p:nvPr>
            <p:ph idx="1"/>
          </p:nvPr>
        </p:nvSpPr>
        <p:spPr/>
        <p:txBody>
          <a:bodyPr/>
          <a:lstStyle/>
          <a:p>
            <a:pPr algn="just"/>
            <a:r>
              <a:rPr lang="es-CL" dirty="0"/>
              <a:t>“OXIDACIÓN DE GRASA LOCALIZADA”: Algunos creen que realizando un ejercicio sobre un grupo muscular en específico, la grasa en este espacio se reducirá. </a:t>
            </a:r>
          </a:p>
          <a:p>
            <a:r>
              <a:rPr lang="es-CL" dirty="0"/>
              <a:t>FALSO, la porcentaje de grasa en el cuerpo disminuirá de manera general. “HAGO 1.000 ABDOMINALES DIARIOS PARA QUE SE ME MARQUEN LAS CALUGAS”</a:t>
            </a:r>
          </a:p>
        </p:txBody>
      </p:sp>
      <p:sp>
        <p:nvSpPr>
          <p:cNvPr id="4" name="Marcador de número de diapositiva 3">
            <a:extLst>
              <a:ext uri="{FF2B5EF4-FFF2-40B4-BE49-F238E27FC236}">
                <a16:creationId xmlns:a16="http://schemas.microsoft.com/office/drawing/2014/main" id="{3F1A5B5B-EF65-460C-AB41-D3CD723F4D2C}"/>
              </a:ext>
            </a:extLst>
          </p:cNvPr>
          <p:cNvSpPr>
            <a:spLocks noGrp="1"/>
          </p:cNvSpPr>
          <p:nvPr>
            <p:ph type="sldNum" sz="quarter" idx="12"/>
          </p:nvPr>
        </p:nvSpPr>
        <p:spPr/>
        <p:txBody>
          <a:bodyPr/>
          <a:lstStyle/>
          <a:p>
            <a:fld id="{8C6AC273-74A9-40CF-8FB5-791313A0D049}" type="slidenum">
              <a:rPr lang="es-CL" smtClean="0"/>
              <a:pPr/>
              <a:t>21</a:t>
            </a:fld>
            <a:endParaRPr lang="es-CL"/>
          </a:p>
        </p:txBody>
      </p:sp>
    </p:spTree>
    <p:extLst>
      <p:ext uri="{BB962C8B-B14F-4D97-AF65-F5344CB8AC3E}">
        <p14:creationId xmlns:p14="http://schemas.microsoft.com/office/powerpoint/2010/main" val="237726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12A9D4-79AD-4041-A203-CFFABBD8E1B0}"/>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BB400081-19B0-4C04-8A11-6EA90555169C}"/>
              </a:ext>
            </a:extLst>
          </p:cNvPr>
          <p:cNvSpPr>
            <a:spLocks noGrp="1"/>
          </p:cNvSpPr>
          <p:nvPr>
            <p:ph idx="1"/>
          </p:nvPr>
        </p:nvSpPr>
        <p:spPr/>
        <p:txBody>
          <a:bodyPr/>
          <a:lstStyle/>
          <a:p>
            <a:pPr algn="just"/>
            <a:r>
              <a:rPr lang="es-CL" dirty="0"/>
              <a:t>“EL MUSCULO SE CONVERITÁ EN GRASA CUANDO DEJES DE ENTRENAR”: </a:t>
            </a:r>
          </a:p>
          <a:p>
            <a:pPr algn="just"/>
            <a:r>
              <a:rPr lang="es-CL" dirty="0"/>
              <a:t>FALSO, las células musculares y células grasas son completamente distintas en estructura y función. Una célula muscular no se puede convertir en una célula grasa y viceversa. </a:t>
            </a:r>
          </a:p>
        </p:txBody>
      </p:sp>
      <p:sp>
        <p:nvSpPr>
          <p:cNvPr id="4" name="Marcador de número de diapositiva 3">
            <a:extLst>
              <a:ext uri="{FF2B5EF4-FFF2-40B4-BE49-F238E27FC236}">
                <a16:creationId xmlns:a16="http://schemas.microsoft.com/office/drawing/2014/main" id="{6F5AB277-933A-4644-BAD7-9D1CCC648A08}"/>
              </a:ext>
            </a:extLst>
          </p:cNvPr>
          <p:cNvSpPr>
            <a:spLocks noGrp="1"/>
          </p:cNvSpPr>
          <p:nvPr>
            <p:ph type="sldNum" sz="quarter" idx="12"/>
          </p:nvPr>
        </p:nvSpPr>
        <p:spPr/>
        <p:txBody>
          <a:bodyPr/>
          <a:lstStyle/>
          <a:p>
            <a:fld id="{8C6AC273-74A9-40CF-8FB5-791313A0D049}" type="slidenum">
              <a:rPr lang="es-CL" smtClean="0"/>
              <a:pPr/>
              <a:t>22</a:t>
            </a:fld>
            <a:endParaRPr lang="es-CL"/>
          </a:p>
        </p:txBody>
      </p:sp>
    </p:spTree>
    <p:extLst>
      <p:ext uri="{BB962C8B-B14F-4D97-AF65-F5344CB8AC3E}">
        <p14:creationId xmlns:p14="http://schemas.microsoft.com/office/powerpoint/2010/main" val="64549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F36BAA-6065-423E-9EAD-DE2C6B5EE053}"/>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45B54DEF-2899-4A83-9BFD-1D52418A617F}"/>
              </a:ext>
            </a:extLst>
          </p:cNvPr>
          <p:cNvSpPr>
            <a:spLocks noGrp="1"/>
          </p:cNvSpPr>
          <p:nvPr>
            <p:ph idx="1"/>
          </p:nvPr>
        </p:nvSpPr>
        <p:spPr/>
        <p:txBody>
          <a:bodyPr/>
          <a:lstStyle/>
          <a:p>
            <a:r>
              <a:rPr lang="es-CL" dirty="0"/>
              <a:t>“EL USO DE ESTEROIDES ES LA MEJOR FORMA DE DESARROLLAR MASA MUSCULAR”: </a:t>
            </a:r>
          </a:p>
          <a:p>
            <a:pPr algn="just"/>
            <a:r>
              <a:rPr lang="es-CL" dirty="0"/>
              <a:t>FALSO, El uso de esteroides es extremadamente peligroso y se asocia a variados problemas de salud. Una alimentación adecuada conllevará más tiempo, pero será la manera más segura. (Superávit calórico)</a:t>
            </a:r>
          </a:p>
        </p:txBody>
      </p:sp>
      <p:sp>
        <p:nvSpPr>
          <p:cNvPr id="4" name="Marcador de número de diapositiva 3">
            <a:extLst>
              <a:ext uri="{FF2B5EF4-FFF2-40B4-BE49-F238E27FC236}">
                <a16:creationId xmlns:a16="http://schemas.microsoft.com/office/drawing/2014/main" id="{7F21D9E5-033A-40D4-B9D6-E33F52B20E44}"/>
              </a:ext>
            </a:extLst>
          </p:cNvPr>
          <p:cNvSpPr>
            <a:spLocks noGrp="1"/>
          </p:cNvSpPr>
          <p:nvPr>
            <p:ph type="sldNum" sz="quarter" idx="12"/>
          </p:nvPr>
        </p:nvSpPr>
        <p:spPr/>
        <p:txBody>
          <a:bodyPr/>
          <a:lstStyle/>
          <a:p>
            <a:fld id="{8C6AC273-74A9-40CF-8FB5-791313A0D049}" type="slidenum">
              <a:rPr lang="es-CL" smtClean="0"/>
              <a:pPr/>
              <a:t>23</a:t>
            </a:fld>
            <a:endParaRPr lang="es-CL"/>
          </a:p>
        </p:txBody>
      </p:sp>
    </p:spTree>
    <p:extLst>
      <p:ext uri="{BB962C8B-B14F-4D97-AF65-F5344CB8AC3E}">
        <p14:creationId xmlns:p14="http://schemas.microsoft.com/office/powerpoint/2010/main" val="116737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DE5294-40A0-4C1C-943D-9E4229451E7F}"/>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C6CC4054-DFC2-42A1-89B0-2F07290E9CDC}"/>
              </a:ext>
            </a:extLst>
          </p:cNvPr>
          <p:cNvSpPr>
            <a:spLocks noGrp="1"/>
          </p:cNvSpPr>
          <p:nvPr>
            <p:ph idx="1"/>
          </p:nvPr>
        </p:nvSpPr>
        <p:spPr/>
        <p:txBody>
          <a:bodyPr/>
          <a:lstStyle/>
          <a:p>
            <a:pPr algn="just"/>
            <a:r>
              <a:rPr lang="es-CL" dirty="0"/>
              <a:t>ELONGAR PREVIENE LESIONES: </a:t>
            </a:r>
          </a:p>
          <a:p>
            <a:pPr algn="just"/>
            <a:r>
              <a:rPr lang="es-CL" dirty="0"/>
              <a:t>FALSO, elongar permite desarrollar mayor flexibilidad, de manera en que se amplíe el rango de movimiento en  las articulaciones. Las lesiones, en general, ocurren dentro del rango de movimiento normal. No hay estudios que indiquen la relación entre elongación y prevención de lesiones.</a:t>
            </a:r>
          </a:p>
        </p:txBody>
      </p:sp>
      <p:sp>
        <p:nvSpPr>
          <p:cNvPr id="4" name="Marcador de número de diapositiva 3">
            <a:extLst>
              <a:ext uri="{FF2B5EF4-FFF2-40B4-BE49-F238E27FC236}">
                <a16:creationId xmlns:a16="http://schemas.microsoft.com/office/drawing/2014/main" id="{F7D44B75-2911-4A7C-89EB-1939F84379D4}"/>
              </a:ext>
            </a:extLst>
          </p:cNvPr>
          <p:cNvSpPr>
            <a:spLocks noGrp="1"/>
          </p:cNvSpPr>
          <p:nvPr>
            <p:ph type="sldNum" sz="quarter" idx="12"/>
          </p:nvPr>
        </p:nvSpPr>
        <p:spPr/>
        <p:txBody>
          <a:bodyPr/>
          <a:lstStyle/>
          <a:p>
            <a:fld id="{8C6AC273-74A9-40CF-8FB5-791313A0D049}" type="slidenum">
              <a:rPr lang="es-CL" smtClean="0"/>
              <a:pPr/>
              <a:t>24</a:t>
            </a:fld>
            <a:endParaRPr lang="es-CL"/>
          </a:p>
        </p:txBody>
      </p:sp>
    </p:spTree>
    <p:extLst>
      <p:ext uri="{BB962C8B-B14F-4D97-AF65-F5344CB8AC3E}">
        <p14:creationId xmlns:p14="http://schemas.microsoft.com/office/powerpoint/2010/main" val="4110234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83A379-5ED2-4370-89DE-4A2DB223E013}"/>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8BF7CEF7-46C9-4017-B7CC-41C3DA3DD18D}"/>
              </a:ext>
            </a:extLst>
          </p:cNvPr>
          <p:cNvSpPr>
            <a:spLocks noGrp="1"/>
          </p:cNvSpPr>
          <p:nvPr>
            <p:ph idx="1"/>
          </p:nvPr>
        </p:nvSpPr>
        <p:spPr/>
        <p:txBody>
          <a:bodyPr/>
          <a:lstStyle/>
          <a:p>
            <a:pPr algn="just"/>
            <a:r>
              <a:rPr lang="es-CL" dirty="0"/>
              <a:t>ENTRENANDO SE PUEDE COMER CUALQUIER COSA: </a:t>
            </a:r>
          </a:p>
          <a:p>
            <a:pPr algn="just"/>
            <a:r>
              <a:rPr lang="es-CL" dirty="0"/>
              <a:t>FALSO, adecuar un buen entrenamiento con una buena alimentación permitirá desarrollar hábitos de vida saludables que se enmarquen dentro de consumos calóricos normales y en consecuencia un cuerpo saludable. ACTIVIDAD Y DIETA = CLAVE PARA LA SALUD.</a:t>
            </a:r>
          </a:p>
        </p:txBody>
      </p:sp>
      <p:sp>
        <p:nvSpPr>
          <p:cNvPr id="4" name="Marcador de número de diapositiva 3">
            <a:extLst>
              <a:ext uri="{FF2B5EF4-FFF2-40B4-BE49-F238E27FC236}">
                <a16:creationId xmlns:a16="http://schemas.microsoft.com/office/drawing/2014/main" id="{E20F8575-252F-4235-A98F-32F71CB3D4A1}"/>
              </a:ext>
            </a:extLst>
          </p:cNvPr>
          <p:cNvSpPr>
            <a:spLocks noGrp="1"/>
          </p:cNvSpPr>
          <p:nvPr>
            <p:ph type="sldNum" sz="quarter" idx="12"/>
          </p:nvPr>
        </p:nvSpPr>
        <p:spPr/>
        <p:txBody>
          <a:bodyPr/>
          <a:lstStyle/>
          <a:p>
            <a:fld id="{8C6AC273-74A9-40CF-8FB5-791313A0D049}" type="slidenum">
              <a:rPr lang="es-CL" smtClean="0"/>
              <a:pPr/>
              <a:t>25</a:t>
            </a:fld>
            <a:endParaRPr lang="es-CL"/>
          </a:p>
        </p:txBody>
      </p:sp>
    </p:spTree>
    <p:extLst>
      <p:ext uri="{BB962C8B-B14F-4D97-AF65-F5344CB8AC3E}">
        <p14:creationId xmlns:p14="http://schemas.microsoft.com/office/powerpoint/2010/main" val="409318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60E389-0A25-4872-991A-4F28E9E56EB0}"/>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69D9A002-B1B1-4566-A250-6AC132442668}"/>
              </a:ext>
            </a:extLst>
          </p:cNvPr>
          <p:cNvSpPr>
            <a:spLocks noGrp="1"/>
          </p:cNvSpPr>
          <p:nvPr>
            <p:ph idx="1"/>
          </p:nvPr>
        </p:nvSpPr>
        <p:spPr/>
        <p:txBody>
          <a:bodyPr/>
          <a:lstStyle/>
          <a:p>
            <a:pPr algn="just"/>
            <a:r>
              <a:rPr lang="es-CL" dirty="0"/>
              <a:t>EL EJERCICIO AERÓBICO DE BAJA INTENSIDAD ES LA MEJOR FORMA DE QUEMAR GRASA: </a:t>
            </a:r>
          </a:p>
          <a:p>
            <a:pPr algn="just"/>
            <a:r>
              <a:rPr lang="es-CL" dirty="0"/>
              <a:t>FALSO, recordar que para disminuir los porcentajes de grasa en el cuerpo se debe obtener un balance energético negativo; esto significa gastar más calorías de las que se consumen. (Incrementando la intensidad, se incrementará el gasto)</a:t>
            </a:r>
          </a:p>
        </p:txBody>
      </p:sp>
      <p:sp>
        <p:nvSpPr>
          <p:cNvPr id="4" name="Marcador de número de diapositiva 3">
            <a:extLst>
              <a:ext uri="{FF2B5EF4-FFF2-40B4-BE49-F238E27FC236}">
                <a16:creationId xmlns:a16="http://schemas.microsoft.com/office/drawing/2014/main" id="{16834BDC-805F-427A-8111-F4B9B7B9600A}"/>
              </a:ext>
            </a:extLst>
          </p:cNvPr>
          <p:cNvSpPr>
            <a:spLocks noGrp="1"/>
          </p:cNvSpPr>
          <p:nvPr>
            <p:ph type="sldNum" sz="quarter" idx="12"/>
          </p:nvPr>
        </p:nvSpPr>
        <p:spPr/>
        <p:txBody>
          <a:bodyPr/>
          <a:lstStyle/>
          <a:p>
            <a:fld id="{8C6AC273-74A9-40CF-8FB5-791313A0D049}" type="slidenum">
              <a:rPr lang="es-CL" smtClean="0"/>
              <a:pPr/>
              <a:t>26</a:t>
            </a:fld>
            <a:endParaRPr lang="es-CL"/>
          </a:p>
        </p:txBody>
      </p:sp>
    </p:spTree>
    <p:extLst>
      <p:ext uri="{BB962C8B-B14F-4D97-AF65-F5344CB8AC3E}">
        <p14:creationId xmlns:p14="http://schemas.microsoft.com/office/powerpoint/2010/main" val="223510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8D89CE-4771-4B9C-8EE9-C97D2B9FD9E8}"/>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8623F027-5B13-46CB-B388-C8427724526D}"/>
              </a:ext>
            </a:extLst>
          </p:cNvPr>
          <p:cNvSpPr>
            <a:spLocks noGrp="1"/>
          </p:cNvSpPr>
          <p:nvPr>
            <p:ph idx="1"/>
          </p:nvPr>
        </p:nvSpPr>
        <p:spPr/>
        <p:txBody>
          <a:bodyPr/>
          <a:lstStyle/>
          <a:p>
            <a:pPr algn="just"/>
            <a:r>
              <a:rPr lang="es-CL" dirty="0"/>
              <a:t>TENER EQUIPAMIENTO Y ROPA SON NECESARIOS PARA TENER UNA BUENA APTITUD FÍSICA: </a:t>
            </a:r>
          </a:p>
          <a:p>
            <a:pPr algn="just"/>
            <a:r>
              <a:rPr lang="es-CL" dirty="0"/>
              <a:t>FALSO, se pueden desarrollar todo tipo de ejercicios tan sólo con el peso corporal. LA PANDEMIA LO HA </a:t>
            </a:r>
            <a:r>
              <a:rPr lang="es-CL"/>
              <a:t>DEMOSTRADO CLARAMENTE.</a:t>
            </a:r>
            <a:endParaRPr lang="es-CL" dirty="0"/>
          </a:p>
        </p:txBody>
      </p:sp>
      <p:sp>
        <p:nvSpPr>
          <p:cNvPr id="4" name="Marcador de número de diapositiva 3">
            <a:extLst>
              <a:ext uri="{FF2B5EF4-FFF2-40B4-BE49-F238E27FC236}">
                <a16:creationId xmlns:a16="http://schemas.microsoft.com/office/drawing/2014/main" id="{75AFB1B0-3B7B-4FBB-A8A6-870E1AC42A0C}"/>
              </a:ext>
            </a:extLst>
          </p:cNvPr>
          <p:cNvSpPr>
            <a:spLocks noGrp="1"/>
          </p:cNvSpPr>
          <p:nvPr>
            <p:ph type="sldNum" sz="quarter" idx="12"/>
          </p:nvPr>
        </p:nvSpPr>
        <p:spPr/>
        <p:txBody>
          <a:bodyPr/>
          <a:lstStyle/>
          <a:p>
            <a:fld id="{8C6AC273-74A9-40CF-8FB5-791313A0D049}" type="slidenum">
              <a:rPr lang="es-CL" smtClean="0"/>
              <a:pPr/>
              <a:t>27</a:t>
            </a:fld>
            <a:endParaRPr lang="es-CL"/>
          </a:p>
        </p:txBody>
      </p:sp>
    </p:spTree>
    <p:extLst>
      <p:ext uri="{BB962C8B-B14F-4D97-AF65-F5344CB8AC3E}">
        <p14:creationId xmlns:p14="http://schemas.microsoft.com/office/powerpoint/2010/main" val="61794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9DDBD7-F783-4C28-95AF-6228D54EDC0E}"/>
              </a:ext>
            </a:extLst>
          </p:cNvPr>
          <p:cNvSpPr>
            <a:spLocks noGrp="1"/>
          </p:cNvSpPr>
          <p:nvPr>
            <p:ph type="title"/>
          </p:nvPr>
        </p:nvSpPr>
        <p:spPr/>
        <p:txBody>
          <a:bodyPr/>
          <a:lstStyle/>
          <a:p>
            <a:r>
              <a:rPr lang="es-CL" dirty="0"/>
              <a:t>DESTRUYENDO MITOS</a:t>
            </a:r>
          </a:p>
        </p:txBody>
      </p:sp>
      <p:sp>
        <p:nvSpPr>
          <p:cNvPr id="3" name="Marcador de contenido 2">
            <a:extLst>
              <a:ext uri="{FF2B5EF4-FFF2-40B4-BE49-F238E27FC236}">
                <a16:creationId xmlns:a16="http://schemas.microsoft.com/office/drawing/2014/main" id="{1284898B-37A7-47BF-9EBF-2CCE0526BC09}"/>
              </a:ext>
            </a:extLst>
          </p:cNvPr>
          <p:cNvSpPr>
            <a:spLocks noGrp="1"/>
          </p:cNvSpPr>
          <p:nvPr>
            <p:ph idx="1"/>
          </p:nvPr>
        </p:nvSpPr>
        <p:spPr/>
        <p:txBody>
          <a:bodyPr/>
          <a:lstStyle/>
          <a:p>
            <a:pPr algn="just"/>
            <a:r>
              <a:rPr lang="es-CL" dirty="0"/>
              <a:t>ENTRENAR ABRIGADO/MAYOR SUDORACIÓN SIGNIFICA MAYOR OXIDACIÓN DE GRASAS: </a:t>
            </a:r>
          </a:p>
          <a:p>
            <a:r>
              <a:rPr lang="es-CL" dirty="0"/>
              <a:t>FALSO, la sudoración es la respuesta del cuerpo para auto regular su temperatura. ENTRENAR ABRIGADO/CON BOLSAS PARA SUDAR MÁS SOLO DESHIDRATA EL CUERPO!</a:t>
            </a:r>
          </a:p>
        </p:txBody>
      </p:sp>
      <p:sp>
        <p:nvSpPr>
          <p:cNvPr id="4" name="Marcador de número de diapositiva 3">
            <a:extLst>
              <a:ext uri="{FF2B5EF4-FFF2-40B4-BE49-F238E27FC236}">
                <a16:creationId xmlns:a16="http://schemas.microsoft.com/office/drawing/2014/main" id="{57846FEE-A310-4C36-9F8E-919733C1A139}"/>
              </a:ext>
            </a:extLst>
          </p:cNvPr>
          <p:cNvSpPr>
            <a:spLocks noGrp="1"/>
          </p:cNvSpPr>
          <p:nvPr>
            <p:ph type="sldNum" sz="quarter" idx="12"/>
          </p:nvPr>
        </p:nvSpPr>
        <p:spPr/>
        <p:txBody>
          <a:bodyPr/>
          <a:lstStyle/>
          <a:p>
            <a:fld id="{8C6AC273-74A9-40CF-8FB5-791313A0D049}" type="slidenum">
              <a:rPr lang="es-CL" smtClean="0"/>
              <a:pPr/>
              <a:t>28</a:t>
            </a:fld>
            <a:endParaRPr lang="es-CL"/>
          </a:p>
        </p:txBody>
      </p:sp>
    </p:spTree>
    <p:extLst>
      <p:ext uri="{BB962C8B-B14F-4D97-AF65-F5344CB8AC3E}">
        <p14:creationId xmlns:p14="http://schemas.microsoft.com/office/powerpoint/2010/main" val="196491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NOSOTROS LOS INFANTES DE MARINA</a:t>
            </a:r>
          </a:p>
        </p:txBody>
      </p:sp>
      <p:sp>
        <p:nvSpPr>
          <p:cNvPr id="3" name="2 Marcador de contenido"/>
          <p:cNvSpPr>
            <a:spLocks noGrp="1"/>
          </p:cNvSpPr>
          <p:nvPr>
            <p:ph idx="1"/>
          </p:nvPr>
        </p:nvSpPr>
        <p:spPr>
          <a:xfrm>
            <a:off x="590872" y="1495325"/>
            <a:ext cx="8229600" cy="5102027"/>
          </a:xfrm>
        </p:spPr>
        <p:txBody>
          <a:bodyPr>
            <a:noAutofit/>
          </a:bodyPr>
          <a:lstStyle/>
          <a:p>
            <a:r>
              <a:rPr lang="es-CL" i="1" dirty="0"/>
              <a:t>“NO NOS ELEVAMOS AL NIVEL DE NUESTRAS </a:t>
            </a:r>
            <a:r>
              <a:rPr lang="es-CL" b="1" i="1" u="sng" dirty="0"/>
              <a:t>EXPECTATIVAS</a:t>
            </a:r>
            <a:r>
              <a:rPr lang="es-CL" i="1" dirty="0"/>
              <a:t> SI NO QUE CAEMOS AL NIVEL DE NUESTRO </a:t>
            </a:r>
            <a:r>
              <a:rPr lang="es-CL" b="1" i="1" u="sng" dirty="0"/>
              <a:t>ENTRENAMIENTO”.</a:t>
            </a:r>
            <a:endParaRPr lang="es-CL" i="1" u="sng" dirty="0"/>
          </a:p>
          <a:p>
            <a:pPr lvl="1"/>
            <a:r>
              <a:rPr lang="es-CL" dirty="0"/>
              <a:t>ARQUÍLOCO (650 A.C. SOLDADO Y FILÓSOFO).</a:t>
            </a:r>
          </a:p>
          <a:p>
            <a:pPr lvl="1"/>
            <a:endParaRPr lang="es-CL" dirty="0"/>
          </a:p>
          <a:p>
            <a:pPr marL="361950" lvl="1" indent="-361950" algn="just">
              <a:buFont typeface="Arial" panose="020B0604020202020204" pitchFamily="34" charset="0"/>
              <a:buChar char="•"/>
            </a:pPr>
            <a:r>
              <a:rPr lang="es-CL" sz="3200" dirty="0"/>
              <a:t>NO DEBEMOS CUMPLIR EL ESTÁNDAR MÍNIMO…. SUPERAR EL ESTÁNDAR MÁXIMO </a:t>
            </a:r>
            <a:r>
              <a:rPr lang="es-CL" sz="3200" b="1" u="sng" dirty="0"/>
              <a:t>ES</a:t>
            </a:r>
            <a:r>
              <a:rPr lang="es-CL" sz="3200" dirty="0"/>
              <a:t> EL ESTÁNDAR.</a:t>
            </a:r>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29</a:t>
            </a:fld>
            <a:endParaRPr lang="es-CL"/>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FILOSOFÍA DEL ENTRENAMIENTO</a:t>
            </a:r>
          </a:p>
        </p:txBody>
      </p:sp>
      <p:sp>
        <p:nvSpPr>
          <p:cNvPr id="3" name="2 Marcador de contenido"/>
          <p:cNvSpPr>
            <a:spLocks noGrp="1"/>
          </p:cNvSpPr>
          <p:nvPr>
            <p:ph idx="1"/>
          </p:nvPr>
        </p:nvSpPr>
        <p:spPr>
          <a:xfrm>
            <a:off x="457200" y="1556792"/>
            <a:ext cx="8363272" cy="5328592"/>
          </a:xfrm>
        </p:spPr>
        <p:txBody>
          <a:bodyPr>
            <a:noAutofit/>
          </a:bodyPr>
          <a:lstStyle/>
          <a:p>
            <a:r>
              <a:rPr lang="es-CL" sz="2800" i="1" dirty="0"/>
              <a:t>ENTRENAMOS COMO COMBATIMOS Y VICEVERSA.</a:t>
            </a:r>
          </a:p>
          <a:p>
            <a:r>
              <a:rPr lang="es-CL" sz="2800" i="1" dirty="0"/>
              <a:t>LO QUE NO SE MIDE NO SE PUEDE MEJORAR.</a:t>
            </a:r>
          </a:p>
          <a:p>
            <a:r>
              <a:rPr lang="es-CL" sz="2800" i="1" dirty="0"/>
              <a:t>EL ENTRENAMIENTO DEBE SER ESTANDARIZADO CON CIFRAS MEDIBLES Y PROCEDIMIENTOS UNIFORMES.</a:t>
            </a:r>
          </a:p>
          <a:p>
            <a:r>
              <a:rPr lang="es-CL" sz="2800" i="1" dirty="0"/>
              <a:t>SI SE QUIERE SE PUEDE.</a:t>
            </a:r>
          </a:p>
          <a:p>
            <a:r>
              <a:rPr lang="es-CL" sz="2800" i="1" dirty="0"/>
              <a:t>RECORDEMOS LAS PALABRAS DE LORD COCHRANE, LA PALABRA IMPOSIBLE SE DEBE ELIMINAR DE LA MARINA, EN ESPECIAL EN LA IM.</a:t>
            </a:r>
          </a:p>
          <a:p>
            <a:r>
              <a:rPr lang="es-CL" sz="2800" i="1" dirty="0"/>
              <a:t>LAS EXCUSAS SON PARA LOS DÉBILES DE MENTE.</a:t>
            </a:r>
            <a:endParaRPr lang="es-CL" sz="2800"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30</a:t>
            </a:fld>
            <a:endParaRPr lang="es-CL"/>
          </a:p>
        </p:txBody>
      </p:sp>
    </p:spTree>
    <p:extLst>
      <p:ext uri="{BB962C8B-B14F-4D97-AF65-F5344CB8AC3E}">
        <p14:creationId xmlns:p14="http://schemas.microsoft.com/office/powerpoint/2010/main" val="553562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4624"/>
            <a:ext cx="8229600" cy="1143000"/>
          </a:xfrm>
        </p:spPr>
        <p:txBody>
          <a:bodyPr>
            <a:normAutofit fontScale="90000"/>
          </a:bodyPr>
          <a:lstStyle/>
          <a:p>
            <a:r>
              <a:rPr lang="es-CL" dirty="0"/>
              <a:t>QUÉ SE ESPERA DE UN INFANTE DE MARINA EN EL ENTRENAMIENTO</a:t>
            </a:r>
          </a:p>
        </p:txBody>
      </p:sp>
      <p:sp>
        <p:nvSpPr>
          <p:cNvPr id="3" name="2 Marcador de contenido"/>
          <p:cNvSpPr>
            <a:spLocks noGrp="1"/>
          </p:cNvSpPr>
          <p:nvPr>
            <p:ph idx="1"/>
          </p:nvPr>
        </p:nvSpPr>
        <p:spPr>
          <a:xfrm>
            <a:off x="457200" y="1772816"/>
            <a:ext cx="8507288" cy="4741987"/>
          </a:xfrm>
        </p:spPr>
        <p:txBody>
          <a:bodyPr>
            <a:noAutofit/>
          </a:bodyPr>
          <a:lstStyle/>
          <a:p>
            <a:r>
              <a:rPr lang="es-CL" sz="2800" dirty="0"/>
              <a:t>ESFUERZO MÁXIMO INDIVIDUAL</a:t>
            </a:r>
          </a:p>
          <a:p>
            <a:r>
              <a:rPr lang="es-CL" sz="2800" dirty="0"/>
              <a:t>LIDERAZGO Y ESFUERZO EN EQUIPO</a:t>
            </a:r>
          </a:p>
          <a:p>
            <a:r>
              <a:rPr lang="es-CL" sz="2800" dirty="0"/>
              <a:t>CONSTANCIA Y CONSISTENCIA EN ENTRENAMIENTOS</a:t>
            </a:r>
          </a:p>
          <a:p>
            <a:r>
              <a:rPr lang="es-CL" sz="2800" dirty="0"/>
              <a:t>BUEN RENDIMIENTO EN PRUEBAS- BUSCAR EL MÁXIMO RESULTADO</a:t>
            </a:r>
          </a:p>
          <a:p>
            <a:r>
              <a:rPr lang="es-CL" sz="2800" dirty="0"/>
              <a:t>GANAS DE APRENDER</a:t>
            </a:r>
          </a:p>
          <a:p>
            <a:r>
              <a:rPr lang="es-CL" sz="2800" dirty="0"/>
              <a:t>CUMPLIR HORARIOS </a:t>
            </a:r>
          </a:p>
          <a:p>
            <a:r>
              <a:rPr lang="es-CL" sz="2800" dirty="0"/>
              <a:t>LISTO PARA ENTRENAR ANTES DE LA HORA</a:t>
            </a:r>
          </a:p>
          <a:p>
            <a:r>
              <a:rPr lang="es-CL" sz="2800" dirty="0"/>
              <a:t>TENIDA Y UNIFORMIDAD</a:t>
            </a:r>
          </a:p>
          <a:p>
            <a:endParaRPr lang="es-CL" sz="2800" dirty="0"/>
          </a:p>
          <a:p>
            <a:endParaRPr lang="es-CL" sz="2800" dirty="0"/>
          </a:p>
        </p:txBody>
      </p:sp>
      <p:sp>
        <p:nvSpPr>
          <p:cNvPr id="4" name="Marcador de número de diapositiva 3"/>
          <p:cNvSpPr>
            <a:spLocks noGrp="1"/>
          </p:cNvSpPr>
          <p:nvPr>
            <p:ph type="sldNum" sz="quarter" idx="12"/>
          </p:nvPr>
        </p:nvSpPr>
        <p:spPr/>
        <p:txBody>
          <a:bodyPr/>
          <a:lstStyle/>
          <a:p>
            <a:fld id="{8C6AC273-74A9-40CF-8FB5-791313A0D049}" type="slidenum">
              <a:rPr lang="es-CL" smtClean="0"/>
              <a:pPr/>
              <a:t>31</a:t>
            </a:fld>
            <a:endParaRPr lang="es-CL"/>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FIN DE LA PRESENTACIÓN</a:t>
            </a:r>
          </a:p>
        </p:txBody>
      </p:sp>
      <p:sp>
        <p:nvSpPr>
          <p:cNvPr id="3" name="2 Marcador de contenido"/>
          <p:cNvSpPr>
            <a:spLocks noGrp="1"/>
          </p:cNvSpPr>
          <p:nvPr>
            <p:ph idx="1"/>
          </p:nvPr>
        </p:nvSpPr>
        <p:spPr/>
        <p:txBody>
          <a:bodyPr/>
          <a:lstStyle/>
          <a:p>
            <a:endParaRPr lang="es-CL" dirty="0"/>
          </a:p>
          <a:p>
            <a:endParaRPr lang="es-CL" dirty="0"/>
          </a:p>
          <a:p>
            <a:endParaRPr lang="es-CL" dirty="0"/>
          </a:p>
        </p:txBody>
      </p:sp>
      <p:sp>
        <p:nvSpPr>
          <p:cNvPr id="5" name="Marcador de número de diapositiva 4"/>
          <p:cNvSpPr>
            <a:spLocks noGrp="1"/>
          </p:cNvSpPr>
          <p:nvPr>
            <p:ph type="sldNum" sz="quarter" idx="12"/>
          </p:nvPr>
        </p:nvSpPr>
        <p:spPr/>
        <p:txBody>
          <a:bodyPr/>
          <a:lstStyle/>
          <a:p>
            <a:fld id="{8C6AC273-74A9-40CF-8FB5-791313A0D049}" type="slidenum">
              <a:rPr lang="es-CL" smtClean="0"/>
              <a:pPr/>
              <a:t>32</a:t>
            </a:fld>
            <a:endParaRPr lang="es-CL"/>
          </a:p>
        </p:txBody>
      </p:sp>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8495" t="1847" r="-1183"/>
          <a:stretch/>
        </p:blipFill>
        <p:spPr>
          <a:xfrm>
            <a:off x="45412" y="1843949"/>
            <a:ext cx="4598596" cy="3855192"/>
          </a:xfrm>
          <a:prstGeom prst="rect">
            <a:avLst/>
          </a:prstGeom>
        </p:spPr>
      </p:pic>
      <p:pic>
        <p:nvPicPr>
          <p:cNvPr id="8" name="Imagen 7"/>
          <p:cNvPicPr>
            <a:picLocks noChangeAspect="1"/>
          </p:cNvPicPr>
          <p:nvPr/>
        </p:nvPicPr>
        <p:blipFill rotWithShape="1">
          <a:blip r:embed="rId3">
            <a:extLst>
              <a:ext uri="{28A0092B-C50C-407E-A947-70E740481C1C}">
                <a14:useLocalDpi xmlns:a14="http://schemas.microsoft.com/office/drawing/2010/main" val="0"/>
              </a:ext>
            </a:extLst>
          </a:blip>
          <a:srcRect r="14173" b="4379"/>
          <a:stretch/>
        </p:blipFill>
        <p:spPr>
          <a:xfrm>
            <a:off x="4716016" y="1843949"/>
            <a:ext cx="4320480" cy="3889307"/>
          </a:xfrm>
          <a:prstGeom prst="rect">
            <a:avLst/>
          </a:prstGeom>
        </p:spPr>
      </p:pic>
    </p:spTree>
    <p:extLst>
      <p:ext uri="{BB962C8B-B14F-4D97-AF65-F5344CB8AC3E}">
        <p14:creationId xmlns:p14="http://schemas.microsoft.com/office/powerpoint/2010/main" val="25436606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667</TotalTime>
  <Words>1538</Words>
  <Application>Microsoft Office PowerPoint</Application>
  <PresentationFormat>Presentación en pantalla (4:3)</PresentationFormat>
  <Paragraphs>255</Paragraphs>
  <Slides>32</Slides>
  <Notes>1</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ENTRENAMIENTO, RECUPERACIÓN Y SUPLEMENTACIÓN</vt:lpstr>
      <vt:lpstr>ENTRENAMIENTO FÍSICO DE COMBATE</vt:lpstr>
      <vt:lpstr>ENTRENAMIENTO FÍSICO DE COMBATE</vt:lpstr>
      <vt:lpstr>ENTRENAMIENTO FÍSICO DE COMBATE</vt:lpstr>
      <vt:lpstr>ENTRENAMIENTO FÍSICO DE COMBATE</vt:lpstr>
      <vt:lpstr>ENTRENAMIENTO FÍSICO DE COMBATE</vt:lpstr>
      <vt:lpstr>ENTRENAMIENTO FÍSICO DE COMBATE</vt:lpstr>
      <vt:lpstr>ALIMENTACIÓN-HIDRATACIÓN</vt:lpstr>
      <vt:lpstr>ALIMENTACIÓN-HIDRATACIÓN</vt:lpstr>
      <vt:lpstr>CONSUMO ENERGÉTICO DIARIO</vt:lpstr>
      <vt:lpstr>TAREA CALCULAR CONSUMO CALÓRICO DIARIO</vt:lpstr>
      <vt:lpstr>EJEMPLO AUMENTO DE PESO SEGÚN REGLA 3500 CALORÍAS</vt:lpstr>
      <vt:lpstr>EJEMPLO AUMENTO DE PESO SEGÚN REGLA 3500 CALORÍAS</vt:lpstr>
      <vt:lpstr>EJEMPLO AUMENTO DE PESO SEGÚN REGLA 3500 CALORÍAS</vt:lpstr>
      <vt:lpstr>SUPLEMENTACIÓN</vt:lpstr>
      <vt:lpstr>SUPLEMENTACIÓN</vt:lpstr>
      <vt:lpstr>SUPLEMENTACIÓN</vt:lpstr>
      <vt:lpstr>RECUPERACIÓN</vt:lpstr>
      <vt:lpstr>PRIORIDADES Y RELEVANCIA</vt:lpstr>
      <vt:lpstr>PRIORIDADES Y RELEVANCIA</vt:lpstr>
      <vt:lpstr>DESTRUYENDO MITOS</vt:lpstr>
      <vt:lpstr>DESTRUYENDO MITOS</vt:lpstr>
      <vt:lpstr>DESTRUYENDO MITOS</vt:lpstr>
      <vt:lpstr>DESTRUYENDO MITOS</vt:lpstr>
      <vt:lpstr>DESTRUYENDO MITOS</vt:lpstr>
      <vt:lpstr>DESTRUYENDO MITOS</vt:lpstr>
      <vt:lpstr>DESTRUYENDO MITOS</vt:lpstr>
      <vt:lpstr>DESTRUYENDO MITOS</vt:lpstr>
      <vt:lpstr>NOSOTROS LOS INFANTES DE MARINA</vt:lpstr>
      <vt:lpstr>FILOSOFÍA DEL ENTRENAMIENTO</vt:lpstr>
      <vt:lpstr>QUÉ SE ESPERA DE UN INFANTE DE MARINA EN EL ENTRENAMIENTO</vt:lpstr>
      <vt:lpstr>FIN DE LA PRESENTACIÓN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Domingo</dc:creator>
  <cp:lastModifiedBy>Javier Reinike Larrain</cp:lastModifiedBy>
  <cp:revision>70</cp:revision>
  <dcterms:created xsi:type="dcterms:W3CDTF">2018-01-31T15:04:00Z</dcterms:created>
  <dcterms:modified xsi:type="dcterms:W3CDTF">2023-06-12T21:34:09Z</dcterms:modified>
</cp:coreProperties>
</file>