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0" r:id="rId6"/>
    <p:sldId id="262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54" y="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7A58EC-2DDF-45F2-9CFD-C2730B52D0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8BD9E5B5-3974-43B8-846C-C98101813D92}">
      <dgm:prSet custT="1"/>
      <dgm:spPr>
        <a:solidFill>
          <a:schemeClr val="bg1"/>
        </a:solidFill>
        <a:ln w="19050">
          <a:solidFill>
            <a:schemeClr val="tx1"/>
          </a:solidFill>
        </a:ln>
      </dgm:spPr>
      <dgm:t>
        <a:bodyPr/>
        <a:lstStyle/>
        <a:p>
          <a:pPr algn="ctr"/>
          <a:r>
            <a:rPr lang="es-CL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LA EMPRESA AMAZON ES UNA CORPORACIÓN ESTADOUNIDENSE DE COMERCIO ELECTRÓNICO QUE PRESTA SERVICIOS A NIVEL GLOBAL.</a:t>
          </a:r>
          <a:br>
            <a:rPr lang="es-CL" sz="2100" b="1" dirty="0"/>
          </a:br>
          <a:endParaRPr lang="es-CL" sz="2100" dirty="0"/>
        </a:p>
      </dgm:t>
    </dgm:pt>
    <dgm:pt modelId="{824E2855-A92F-4E95-BBA4-F4F3E285692E}" type="parTrans" cxnId="{CCB2B9AF-0E3E-43B8-9A40-8E06FE84068F}">
      <dgm:prSet/>
      <dgm:spPr/>
      <dgm:t>
        <a:bodyPr/>
        <a:lstStyle/>
        <a:p>
          <a:endParaRPr lang="es-CL"/>
        </a:p>
      </dgm:t>
    </dgm:pt>
    <dgm:pt modelId="{3BA74797-0229-47E3-A5AA-221573D21D92}" type="sibTrans" cxnId="{CCB2B9AF-0E3E-43B8-9A40-8E06FE84068F}">
      <dgm:prSet/>
      <dgm:spPr/>
      <dgm:t>
        <a:bodyPr/>
        <a:lstStyle/>
        <a:p>
          <a:endParaRPr lang="es-CL"/>
        </a:p>
      </dgm:t>
    </dgm:pt>
    <dgm:pt modelId="{73999E7E-6FCF-4C46-B2A3-28E1A89357F8}" type="pres">
      <dgm:prSet presAssocID="{E77A58EC-2DDF-45F2-9CFD-C2730B52D055}" presName="linear" presStyleCnt="0">
        <dgm:presLayoutVars>
          <dgm:animLvl val="lvl"/>
          <dgm:resizeHandles val="exact"/>
        </dgm:presLayoutVars>
      </dgm:prSet>
      <dgm:spPr/>
    </dgm:pt>
    <dgm:pt modelId="{BFA8BE6C-E71A-45BD-90B2-7A0BC04D8DEF}" type="pres">
      <dgm:prSet presAssocID="{8BD9E5B5-3974-43B8-846C-C98101813D92}" presName="parentText" presStyleLbl="node1" presStyleIdx="0" presStyleCnt="1" custLinFactNeighborX="-645" custLinFactNeighborY="24963">
        <dgm:presLayoutVars>
          <dgm:chMax val="0"/>
          <dgm:bulletEnabled val="1"/>
        </dgm:presLayoutVars>
      </dgm:prSet>
      <dgm:spPr/>
    </dgm:pt>
  </dgm:ptLst>
  <dgm:cxnLst>
    <dgm:cxn modelId="{0036CFA4-BD18-44D5-881A-5F443F6A6700}" type="presOf" srcId="{8BD9E5B5-3974-43B8-846C-C98101813D92}" destId="{BFA8BE6C-E71A-45BD-90B2-7A0BC04D8DEF}" srcOrd="0" destOrd="0" presId="urn:microsoft.com/office/officeart/2005/8/layout/vList2"/>
    <dgm:cxn modelId="{CCB2B9AF-0E3E-43B8-9A40-8E06FE84068F}" srcId="{E77A58EC-2DDF-45F2-9CFD-C2730B52D055}" destId="{8BD9E5B5-3974-43B8-846C-C98101813D92}" srcOrd="0" destOrd="0" parTransId="{824E2855-A92F-4E95-BBA4-F4F3E285692E}" sibTransId="{3BA74797-0229-47E3-A5AA-221573D21D92}"/>
    <dgm:cxn modelId="{1E64EFC5-7614-481C-89E2-D3347CC3866D}" type="presOf" srcId="{E77A58EC-2DDF-45F2-9CFD-C2730B52D055}" destId="{73999E7E-6FCF-4C46-B2A3-28E1A89357F8}" srcOrd="0" destOrd="0" presId="urn:microsoft.com/office/officeart/2005/8/layout/vList2"/>
    <dgm:cxn modelId="{657C8342-8076-4649-8B8D-CD2BA782B980}" type="presParOf" srcId="{73999E7E-6FCF-4C46-B2A3-28E1A89357F8}" destId="{BFA8BE6C-E71A-45BD-90B2-7A0BC04D8DE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6F4E84-F838-41A4-8B49-409DE0D0DE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1FCF5FA-408E-4F8B-AA85-5A72EBCBC8C2}" type="pres">
      <dgm:prSet presAssocID="{A96F4E84-F838-41A4-8B49-409DE0D0DE0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8D6F85A7-1BDD-414A-8791-936E99027C10}" type="presOf" srcId="{A96F4E84-F838-41A4-8B49-409DE0D0DE07}" destId="{F1FCF5FA-408E-4F8B-AA85-5A72EBCBC8C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6F4E84-F838-41A4-8B49-409DE0D0DE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967461B-456F-4731-A3BF-5E8EDC2F449B}">
      <dgm:prSet/>
      <dgm:spPr>
        <a:solidFill>
          <a:schemeClr val="bg1"/>
        </a:solidFill>
        <a:ln w="22225">
          <a:solidFill>
            <a:schemeClr val="tx1"/>
          </a:solidFill>
        </a:ln>
        <a:effectLst>
          <a:innerShdw blurRad="63500" dist="50800" dir="2700000">
            <a:prstClr val="black">
              <a:alpha val="50000"/>
            </a:prstClr>
          </a:innerShdw>
        </a:effectLst>
      </dgm:spPr>
      <dgm:t>
        <a:bodyPr/>
        <a:lstStyle/>
        <a:p>
          <a:pPr algn="ctr"/>
          <a:r>
            <a:rPr lang="es-CL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AMAZON SE BASA EN ESTABLECER UN AMBIENTE LABORAL EXIGENTE Y DE ALTA PRODUCTIVIDAD CON METAS AMBICIOSAS.</a:t>
          </a:r>
          <a:br>
            <a:rPr lang="es-CL" b="1" dirty="0"/>
          </a:br>
          <a:endParaRPr lang="es-CL" dirty="0"/>
        </a:p>
      </dgm:t>
    </dgm:pt>
    <dgm:pt modelId="{3A8C5478-EC60-4981-9DFC-964C40CF97E4}" type="parTrans" cxnId="{22EE52F6-FB0D-4272-9AAB-E45052805176}">
      <dgm:prSet/>
      <dgm:spPr/>
      <dgm:t>
        <a:bodyPr/>
        <a:lstStyle/>
        <a:p>
          <a:endParaRPr lang="es-CL"/>
        </a:p>
      </dgm:t>
    </dgm:pt>
    <dgm:pt modelId="{9C1790D8-376E-404B-BD25-6579F5625A38}" type="sibTrans" cxnId="{22EE52F6-FB0D-4272-9AAB-E45052805176}">
      <dgm:prSet/>
      <dgm:spPr/>
      <dgm:t>
        <a:bodyPr/>
        <a:lstStyle/>
        <a:p>
          <a:endParaRPr lang="es-CL"/>
        </a:p>
      </dgm:t>
    </dgm:pt>
    <dgm:pt modelId="{F1FCF5FA-408E-4F8B-AA85-5A72EBCBC8C2}" type="pres">
      <dgm:prSet presAssocID="{A96F4E84-F838-41A4-8B49-409DE0D0DE07}" presName="linear" presStyleCnt="0">
        <dgm:presLayoutVars>
          <dgm:animLvl val="lvl"/>
          <dgm:resizeHandles val="exact"/>
        </dgm:presLayoutVars>
      </dgm:prSet>
      <dgm:spPr/>
    </dgm:pt>
    <dgm:pt modelId="{E89FDCF7-DD90-4FE5-AA64-357466FCB263}" type="pres">
      <dgm:prSet presAssocID="{0967461B-456F-4731-A3BF-5E8EDC2F449B}" presName="parentText" presStyleLbl="node1" presStyleIdx="0" presStyleCnt="1" custLinFactNeighborX="-161" custLinFactNeighborY="193">
        <dgm:presLayoutVars>
          <dgm:chMax val="0"/>
          <dgm:bulletEnabled val="1"/>
        </dgm:presLayoutVars>
      </dgm:prSet>
      <dgm:spPr/>
    </dgm:pt>
  </dgm:ptLst>
  <dgm:cxnLst>
    <dgm:cxn modelId="{6779FD9B-1043-47B0-868B-06DD6A64E015}" type="presOf" srcId="{0967461B-456F-4731-A3BF-5E8EDC2F449B}" destId="{E89FDCF7-DD90-4FE5-AA64-357466FCB263}" srcOrd="0" destOrd="0" presId="urn:microsoft.com/office/officeart/2005/8/layout/vList2"/>
    <dgm:cxn modelId="{8D6F85A7-1BDD-414A-8791-936E99027C10}" type="presOf" srcId="{A96F4E84-F838-41A4-8B49-409DE0D0DE07}" destId="{F1FCF5FA-408E-4F8B-AA85-5A72EBCBC8C2}" srcOrd="0" destOrd="0" presId="urn:microsoft.com/office/officeart/2005/8/layout/vList2"/>
    <dgm:cxn modelId="{22EE52F6-FB0D-4272-9AAB-E45052805176}" srcId="{A96F4E84-F838-41A4-8B49-409DE0D0DE07}" destId="{0967461B-456F-4731-A3BF-5E8EDC2F449B}" srcOrd="0" destOrd="0" parTransId="{3A8C5478-EC60-4981-9DFC-964C40CF97E4}" sibTransId="{9C1790D8-376E-404B-BD25-6579F5625A38}"/>
    <dgm:cxn modelId="{BAA5D7AA-0680-4348-A225-5AD773DA86D2}" type="presParOf" srcId="{F1FCF5FA-408E-4F8B-AA85-5A72EBCBC8C2}" destId="{E89FDCF7-DD90-4FE5-AA64-357466FCB26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6F4E84-F838-41A4-8B49-409DE0D0DE0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F1FCF5FA-408E-4F8B-AA85-5A72EBCBC8C2}" type="pres">
      <dgm:prSet presAssocID="{A96F4E84-F838-41A4-8B49-409DE0D0DE0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8D6F85A7-1BDD-414A-8791-936E99027C10}" type="presOf" srcId="{A96F4E84-F838-41A4-8B49-409DE0D0DE07}" destId="{F1FCF5FA-408E-4F8B-AA85-5A72EBCBC8C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A8BE6C-E71A-45BD-90B2-7A0BC04D8DEF}">
      <dsp:nvSpPr>
        <dsp:cNvPr id="0" name=""/>
        <dsp:cNvSpPr/>
      </dsp:nvSpPr>
      <dsp:spPr>
        <a:xfrm>
          <a:off x="0" y="510"/>
          <a:ext cx="5069061" cy="1898416"/>
        </a:xfrm>
        <a:prstGeom prst="roundRect">
          <a:avLst/>
        </a:prstGeom>
        <a:solidFill>
          <a:schemeClr val="bg1"/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LA EMPRESA AMAZON ES UNA CORPORACIÓN ESTADOUNIDENSE DE COMERCIO ELECTRÓNICO QUE PRESTA SERVICIOS A NIVEL GLOBAL.</a:t>
          </a:r>
          <a:br>
            <a:rPr lang="es-CL" sz="2100" b="1" kern="1200" dirty="0"/>
          </a:br>
          <a:endParaRPr lang="es-CL" sz="2100" kern="1200" dirty="0"/>
        </a:p>
      </dsp:txBody>
      <dsp:txXfrm>
        <a:off x="92673" y="93183"/>
        <a:ext cx="4883715" cy="17130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FDCF7-DD90-4FE5-AA64-357466FCB263}">
      <dsp:nvSpPr>
        <dsp:cNvPr id="0" name=""/>
        <dsp:cNvSpPr/>
      </dsp:nvSpPr>
      <dsp:spPr>
        <a:xfrm>
          <a:off x="0" y="26156"/>
          <a:ext cx="5574524" cy="1991340"/>
        </a:xfrm>
        <a:prstGeom prst="roundRect">
          <a:avLst/>
        </a:prstGeom>
        <a:solidFill>
          <a:schemeClr val="bg1"/>
        </a:solidFill>
        <a:ln w="22225" cap="flat" cmpd="sng" algn="ctr">
          <a:solidFill>
            <a:schemeClr val="tx1"/>
          </a:solidFill>
          <a:prstDash val="solid"/>
          <a:miter lim="800000"/>
        </a:ln>
        <a:effectLst>
          <a:innerShdw blurRad="63500" dist="50800" dir="2700000">
            <a:prstClr val="black">
              <a:alpha val="50000"/>
            </a:prstClr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AMAZON SE BASA EN ESTABLECER UN AMBIENTE LABORAL EXIGENTE Y DE ALTA PRODUCTIVIDAD CON METAS AMBICIOSAS.</a:t>
          </a:r>
          <a:br>
            <a:rPr lang="es-CL" sz="2300" b="1" kern="1200" dirty="0"/>
          </a:br>
          <a:endParaRPr lang="es-CL" sz="2300" kern="1200" dirty="0"/>
        </a:p>
      </dsp:txBody>
      <dsp:txXfrm>
        <a:off x="97209" y="123365"/>
        <a:ext cx="5380106" cy="17969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3863E1-1614-4CEC-A080-AA09082572E3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8BC2-40CB-4023-BCBE-46ABB312668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7314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2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4745F-7BF6-8F29-0AD4-90579C207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476BBA1-61D3-BAD1-0339-021B799A8E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1A6E9A5-6F0C-ACB9-BB74-FA9F7F254A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5B33DEC-B2CA-B88F-A8CB-DBC4D5E2C3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3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5CD14C6-3AB4-B0A4-BEBA-4BA8FD9B4818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246923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1EEDA-5762-8493-A252-D1BCA6288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1B1FA49-A704-DE44-A18F-D9C4950E44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D38FD7A-751C-F0EA-3D54-A2C40B7CDA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FB90734-1A41-3CC3-0737-66131C84D5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4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83427D-5841-66C9-4A59-BC85C1EA1B25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3878814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BE792-3E37-14E3-BBA8-1E3CAE11A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7992276-32FC-FFE1-F0F1-991620B2FD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5CFA97F-754C-D149-0FB5-98A4EB009E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ECF7528-5A7F-AD8C-2319-FDC59561DE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5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47A5FD9-ED6D-2BAB-4708-A5825E0C8BC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79961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A07581-7458-0B8C-48D6-AEDCFB0A4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F5189FF-69B7-8CFC-29AA-6D6B25C9DF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01879EB-62E7-803C-AA5F-6F067AC23B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2C96003-FC6B-BE77-6044-CA2F77A5531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6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4AE2AC0-4AC5-9E1C-067F-D5A658A33FF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1806005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4277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127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3024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247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9290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480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4871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490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37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1941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2480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3192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diagramLayout" Target="../diagrams/layout1.xml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microsoft.com/office/2007/relationships/diagramDrawing" Target="../diagrams/drawing1.xml"/><Relationship Id="rId4" Type="http://schemas.openxmlformats.org/officeDocument/2006/relationships/image" Target="../media/image1.png"/><Relationship Id="rId9" Type="http://schemas.openxmlformats.org/officeDocument/2006/relationships/diagramColors" Target="../diagrams/colors1.xml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2.xml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microsoft.com/office/2007/relationships/diagramDrawing" Target="../diagrams/drawing2.xml"/><Relationship Id="rId4" Type="http://schemas.openxmlformats.org/officeDocument/2006/relationships/image" Target="../media/image1.png"/><Relationship Id="rId9" Type="http://schemas.openxmlformats.org/officeDocument/2006/relationships/diagramColors" Target="../diagrams/colors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diagramData" Target="../diagrams/data3.xml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diagramDrawing" Target="../diagrams/drawing3.xml"/><Relationship Id="rId5" Type="http://schemas.openxmlformats.org/officeDocument/2006/relationships/image" Target="../media/image2.png"/><Relationship Id="rId10" Type="http://schemas.openxmlformats.org/officeDocument/2006/relationships/diagramColors" Target="../diagrams/colors3.xml"/><Relationship Id="rId4" Type="http://schemas.openxmlformats.org/officeDocument/2006/relationships/image" Target="../media/image1.png"/><Relationship Id="rId9" Type="http://schemas.openxmlformats.org/officeDocument/2006/relationships/diagramQuickStyle" Target="../diagrams/quickStyle3.xml"/><Relationship Id="rId1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4.xml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microsoft.com/office/2007/relationships/diagramDrawing" Target="../diagrams/drawing4.xml"/><Relationship Id="rId4" Type="http://schemas.openxmlformats.org/officeDocument/2006/relationships/image" Target="../media/image1.png"/><Relationship Id="rId9" Type="http://schemas.openxmlformats.org/officeDocument/2006/relationships/diagramColors" Target="../diagrams/colors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611839" y="-5065711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srgbClr val="00206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5A4B4A-F785-E00E-B229-CF18F7D732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6271" y="0"/>
            <a:ext cx="650408" cy="62039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5001FE-FB04-6A8A-4D20-E920236C775E}"/>
              </a:ext>
            </a:extLst>
          </p:cNvPr>
          <p:cNvSpPr txBox="1"/>
          <p:nvPr/>
        </p:nvSpPr>
        <p:spPr>
          <a:xfrm>
            <a:off x="926616" y="146401"/>
            <a:ext cx="9325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ADMINISTRACIÓN DEL CARGO</a:t>
            </a:r>
            <a:endParaRPr lang="es-ES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print">
            <a:lum bright="52000"/>
          </a:blip>
          <a:srcRect/>
          <a:stretch>
            <a:fillRect/>
          </a:stretch>
        </p:blipFill>
        <p:spPr bwMode="auto">
          <a:xfrm>
            <a:off x="23120" y="614459"/>
            <a:ext cx="12159491" cy="569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8000"/>
              </a:srgbClr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chemeClr val="accent5">
                <a:lumMod val="40000"/>
                <a:lumOff val="60000"/>
              </a:schemeClr>
            </a:extrusionClr>
          </a:sp3d>
        </p:spPr>
      </p:pic>
      <p:sp>
        <p:nvSpPr>
          <p:cNvPr id="21" name="Rectángulo 3">
            <a:extLst>
              <a:ext uri="{FF2B5EF4-FFF2-40B4-BE49-F238E27FC236}">
                <a16:creationId xmlns:a16="http://schemas.microsoft.com/office/drawing/2014/main" id="{742CE0ED-6F3B-4C8E-52EC-7DA577764C43}"/>
              </a:ext>
            </a:extLst>
          </p:cNvPr>
          <p:cNvSpPr/>
          <p:nvPr/>
        </p:nvSpPr>
        <p:spPr>
          <a:xfrm>
            <a:off x="7730969" y="4453930"/>
            <a:ext cx="4411155" cy="1789611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ASPIRANTES:  PABLO TORRES AGUILERA.</a:t>
            </a:r>
          </a:p>
          <a:p>
            <a:r>
              <a:rPr lang="es-CL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EUGENIO CÉSPEDES ROJAS.</a:t>
            </a:r>
          </a:p>
          <a:p>
            <a:r>
              <a:rPr lang="es-CL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DANILO GARRIDO CARRASCO.</a:t>
            </a:r>
            <a:endParaRPr lang="es-MX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CL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CURSO	  :  4° OM.           </a:t>
            </a:r>
            <a:endParaRPr lang="es-MX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CL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	  :  2025.</a:t>
            </a:r>
            <a:endParaRPr lang="es-MX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es-CL" sz="1600" dirty="0">
                <a:solidFill>
                  <a:srgbClr val="FFFF00"/>
                </a:solidFill>
              </a:rPr>
              <a:t>	</a:t>
            </a:r>
            <a:endParaRPr lang="es-MX" sz="1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3325249" y="614924"/>
            <a:ext cx="8730139" cy="5759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8000"/>
              </a:srgbClr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chemeClr val="accent5">
                <a:lumMod val="40000"/>
                <a:lumOff val="60000"/>
              </a:schemeClr>
            </a:extrusionClr>
          </a:sp3d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675838" y="-5653890"/>
            <a:ext cx="833010" cy="12199313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2</a:t>
            </a:fld>
            <a:endParaRPr lang="en-IN" b="1" dirty="0">
              <a:solidFill>
                <a:schemeClr val="tx1"/>
              </a:solidFill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54307" y="-46097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5A4B4A-F785-E00E-B229-CF18F7D73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957CC993-7798-3169-3783-A716471B8DCB}"/>
              </a:ext>
            </a:extLst>
          </p:cNvPr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56" name="Diagrama 55">
            <a:extLst>
              <a:ext uri="{FF2B5EF4-FFF2-40B4-BE49-F238E27FC236}">
                <a16:creationId xmlns:a16="http://schemas.microsoft.com/office/drawing/2014/main" id="{BA3CE79B-1F8A-A047-F673-6AE9D4102E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1989131"/>
              </p:ext>
            </p:extLst>
          </p:nvPr>
        </p:nvGraphicFramePr>
        <p:xfrm>
          <a:off x="6892545" y="4507398"/>
          <a:ext cx="5069061" cy="1898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8" name="CuadroTexto 47">
            <a:extLst>
              <a:ext uri="{FF2B5EF4-FFF2-40B4-BE49-F238E27FC236}">
                <a16:creationId xmlns:a16="http://schemas.microsoft.com/office/drawing/2014/main" id="{3B1765F7-20EB-41F6-6C4F-82A3D1581734}"/>
              </a:ext>
            </a:extLst>
          </p:cNvPr>
          <p:cNvSpPr txBox="1"/>
          <p:nvPr/>
        </p:nvSpPr>
        <p:spPr>
          <a:xfrm>
            <a:off x="2244672" y="112498"/>
            <a:ext cx="669612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s-ES" sz="2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DBF7CD78-7335-A794-A082-85C6EC122DF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1253" y="3338757"/>
            <a:ext cx="5992061" cy="3107710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pic>
        <p:nvPicPr>
          <p:cNvPr id="53" name="Imagen 52">
            <a:extLst>
              <a:ext uri="{FF2B5EF4-FFF2-40B4-BE49-F238E27FC236}">
                <a16:creationId xmlns:a16="http://schemas.microsoft.com/office/drawing/2014/main" id="{CDF99234-B6D9-6845-EA72-4717BA04C6C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8811" y="2970878"/>
            <a:ext cx="2429214" cy="323895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28FDD82B-23FD-834E-02D9-914547779B1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16361" y="2985167"/>
            <a:ext cx="2172003" cy="29531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024" name="Imagen 1023">
            <a:extLst>
              <a:ext uri="{FF2B5EF4-FFF2-40B4-BE49-F238E27FC236}">
                <a16:creationId xmlns:a16="http://schemas.microsoft.com/office/drawing/2014/main" id="{3ED8012E-CC31-7C02-2642-05FD6456F5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48054" y="739879"/>
            <a:ext cx="4772691" cy="2762636"/>
          </a:xfrm>
          <a:prstGeom prst="rect">
            <a:avLst/>
          </a:prstGeom>
        </p:spPr>
      </p:pic>
      <p:pic>
        <p:nvPicPr>
          <p:cNvPr id="1027" name="Imagen 1026">
            <a:extLst>
              <a:ext uri="{FF2B5EF4-FFF2-40B4-BE49-F238E27FC236}">
                <a16:creationId xmlns:a16="http://schemas.microsoft.com/office/drawing/2014/main" id="{99119F65-2B48-21A0-0804-2E546A5891B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27229" y="2144660"/>
            <a:ext cx="2935415" cy="453807"/>
          </a:xfrm>
          <a:prstGeom prst="rect">
            <a:avLst/>
          </a:prstGeom>
        </p:spPr>
      </p:pic>
      <p:pic>
        <p:nvPicPr>
          <p:cNvPr id="1031" name="Imagen 1030">
            <a:extLst>
              <a:ext uri="{FF2B5EF4-FFF2-40B4-BE49-F238E27FC236}">
                <a16:creationId xmlns:a16="http://schemas.microsoft.com/office/drawing/2014/main" id="{C87135F7-DD12-2D3F-EFBA-AD846E769F1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55306" y="1111301"/>
            <a:ext cx="2314134" cy="1504432"/>
          </a:xfrm>
          <a:prstGeom prst="rect">
            <a:avLst/>
          </a:prstGeom>
          <a:ln w="31750">
            <a:solidFill>
              <a:schemeClr val="accent1">
                <a:shade val="15000"/>
              </a:schemeClr>
            </a:solidFill>
          </a:ln>
        </p:spPr>
      </p:pic>
      <p:pic>
        <p:nvPicPr>
          <p:cNvPr id="1033" name="Imagen 1032">
            <a:extLst>
              <a:ext uri="{FF2B5EF4-FFF2-40B4-BE49-F238E27FC236}">
                <a16:creationId xmlns:a16="http://schemas.microsoft.com/office/drawing/2014/main" id="{68F046BE-688F-C9B0-E87F-8E316E96A8F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159883" y="4406024"/>
            <a:ext cx="614800" cy="573995"/>
          </a:xfrm>
          <a:prstGeom prst="rect">
            <a:avLst/>
          </a:prstGeom>
          <a:ln w="25400">
            <a:solidFill>
              <a:schemeClr val="accent1">
                <a:shade val="15000"/>
              </a:schemeClr>
            </a:solidFill>
          </a:ln>
        </p:spPr>
      </p:pic>
      <p:sp>
        <p:nvSpPr>
          <p:cNvPr id="1034" name="Flecha: hacia arriba 1033">
            <a:extLst>
              <a:ext uri="{FF2B5EF4-FFF2-40B4-BE49-F238E27FC236}">
                <a16:creationId xmlns:a16="http://schemas.microsoft.com/office/drawing/2014/main" id="{6DE423A7-FD7E-877A-7573-466E4643ED62}"/>
              </a:ext>
            </a:extLst>
          </p:cNvPr>
          <p:cNvSpPr/>
          <p:nvPr/>
        </p:nvSpPr>
        <p:spPr>
          <a:xfrm>
            <a:off x="3217253" y="2864762"/>
            <a:ext cx="500060" cy="1355551"/>
          </a:xfrm>
          <a:prstGeom prst="upArrow">
            <a:avLst/>
          </a:prstGeom>
          <a:solidFill>
            <a:srgbClr val="FF0000"/>
          </a:solidFill>
          <a:ln w="22225"/>
          <a:effectLst>
            <a:glow rad="63500">
              <a:schemeClr val="accent5">
                <a:satMod val="175000"/>
                <a:alpha val="40000"/>
              </a:schemeClr>
            </a:glow>
            <a:outerShdw blurRad="508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642D5E-4014-5EE6-B118-88ACCE780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ED747D9-EB72-7D6C-A2EF-CE8016711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-18243" y="732844"/>
            <a:ext cx="12159491" cy="569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8000"/>
              </a:srgbClr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chemeClr val="accent5">
                <a:lumMod val="40000"/>
                <a:lumOff val="60000"/>
              </a:schemeClr>
            </a:extrusionClr>
          </a:sp3d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139187E0-D85F-87F3-9AA7-D744998B1522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A560F89-D383-0EDF-E947-7374A69BFDC0}"/>
              </a:ext>
            </a:extLst>
          </p:cNvPr>
          <p:cNvSpPr/>
          <p:nvPr/>
        </p:nvSpPr>
        <p:spPr>
          <a:xfrm rot="5400000" flipV="1">
            <a:off x="5721172" y="-5699224"/>
            <a:ext cx="742342" cy="12199313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93BB043-E792-4D4C-2BFF-BF59B4479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3</a:t>
            </a:fld>
            <a:endParaRPr lang="en-IN" b="1" dirty="0">
              <a:solidFill>
                <a:schemeClr val="tx1"/>
              </a:solidFill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983F055D-363B-6FAD-8A02-575447709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9BD8CA21-CEAB-C1E5-B80E-0A126D70F328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C1BE95FE-E3A8-B17B-79D4-1A8BB160A308}"/>
              </a:ext>
            </a:extLst>
          </p:cNvPr>
          <p:cNvSpPr/>
          <p:nvPr/>
        </p:nvSpPr>
        <p:spPr>
          <a:xfrm rot="16200000" flipV="1">
            <a:off x="5654307" y="-46097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180598BD-3F2A-4D47-963B-678171CB58F0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509AB9C-821E-426B-2F65-72AE5A9CFEF6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6B89D2C-7EF8-6849-76BD-1AB9AA30A4BF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17E60035-AF68-A34A-EC25-349D00A5AD90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119402B2-ECA2-8FF6-CDD8-BE6DABC64391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4DA3CC40-EF8B-D7E6-3C52-5DFBF2F033F7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E636CB6A-CB47-C633-8A7D-5F0CFDDE582C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1E860A0-D4DE-9FA2-FF5F-56047F8A00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9F6C027-56F1-E593-200A-1DA962F3E7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2176" y="806778"/>
            <a:ext cx="9000333" cy="5550333"/>
          </a:xfrm>
          <a:prstGeom prst="rect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CC94864-3F60-4428-60A5-50AE16EDA3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9557" y="2224247"/>
            <a:ext cx="2105319" cy="46679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2A83D016-9C65-9B75-78AD-BE4FC764683E}"/>
              </a:ext>
            </a:extLst>
          </p:cNvPr>
          <p:cNvSpPr txBox="1"/>
          <p:nvPr/>
        </p:nvSpPr>
        <p:spPr>
          <a:xfrm>
            <a:off x="2930770" y="89648"/>
            <a:ext cx="6239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VENTAJAS COMPARATIVAS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CBABF599-4D2D-CCF3-5ED7-F11516D0C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975793"/>
              </p:ext>
            </p:extLst>
          </p:nvPr>
        </p:nvGraphicFramePr>
        <p:xfrm>
          <a:off x="1691154" y="2802393"/>
          <a:ext cx="8819732" cy="353279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04933">
                  <a:extLst>
                    <a:ext uri="{9D8B030D-6E8A-4147-A177-3AD203B41FA5}">
                      <a16:colId xmlns:a16="http://schemas.microsoft.com/office/drawing/2014/main" val="89310330"/>
                    </a:ext>
                  </a:extLst>
                </a:gridCol>
                <a:gridCol w="2204933">
                  <a:extLst>
                    <a:ext uri="{9D8B030D-6E8A-4147-A177-3AD203B41FA5}">
                      <a16:colId xmlns:a16="http://schemas.microsoft.com/office/drawing/2014/main" val="2642264285"/>
                    </a:ext>
                  </a:extLst>
                </a:gridCol>
                <a:gridCol w="2204933">
                  <a:extLst>
                    <a:ext uri="{9D8B030D-6E8A-4147-A177-3AD203B41FA5}">
                      <a16:colId xmlns:a16="http://schemas.microsoft.com/office/drawing/2014/main" val="632618896"/>
                    </a:ext>
                  </a:extLst>
                </a:gridCol>
                <a:gridCol w="2204933">
                  <a:extLst>
                    <a:ext uri="{9D8B030D-6E8A-4147-A177-3AD203B41FA5}">
                      <a16:colId xmlns:a16="http://schemas.microsoft.com/office/drawing/2014/main" val="4285829621"/>
                    </a:ext>
                  </a:extLst>
                </a:gridCol>
              </a:tblGrid>
              <a:tr h="772335">
                <a:tc>
                  <a:txBody>
                    <a:bodyPr/>
                    <a:lstStyle/>
                    <a:p>
                      <a:r>
                        <a:rPr lang="es-MX" sz="1600" b="0" dirty="0">
                          <a:solidFill>
                            <a:schemeClr val="tx1"/>
                          </a:solidFill>
                        </a:rPr>
                        <a:t>TECNOLÓGIA</a:t>
                      </a:r>
                      <a:endParaRPr lang="es-CL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b="0" dirty="0">
                          <a:solidFill>
                            <a:schemeClr val="tx1"/>
                          </a:solidFill>
                        </a:rPr>
                        <a:t>LIDER CON SU SERVICIO DE NUBE AWS, SIENDO ORIGINAL</a:t>
                      </a:r>
                      <a:endParaRPr lang="es-CL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b="0" dirty="0">
                          <a:solidFill>
                            <a:schemeClr val="tx1"/>
                          </a:solidFill>
                        </a:rPr>
                        <a:t>REQUIERE DE UN TERCERO PARA OFRECER SERVICIOS.</a:t>
                      </a:r>
                      <a:endParaRPr lang="es-CL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b="0" dirty="0">
                          <a:solidFill>
                            <a:schemeClr val="tx1"/>
                          </a:solidFill>
                        </a:rPr>
                        <a:t>PROPIA TECNOLÓGIA, TAMBIÉN OCUPA AWS</a:t>
                      </a:r>
                      <a:endParaRPr lang="es-CL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847875"/>
                  </a:ext>
                </a:extLst>
              </a:tr>
              <a:tr h="543495">
                <a:tc>
                  <a:txBody>
                    <a:bodyPr/>
                    <a:lstStyle/>
                    <a:p>
                      <a:pPr algn="just"/>
                      <a:r>
                        <a:rPr lang="es-MX" sz="1600" b="1" dirty="0">
                          <a:solidFill>
                            <a:schemeClr val="tx1"/>
                          </a:solidFill>
                        </a:rPr>
                        <a:t>PRODUCTOS</a:t>
                      </a:r>
                      <a:endParaRPr lang="es-CL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b="1" dirty="0">
                          <a:solidFill>
                            <a:schemeClr val="tx1"/>
                          </a:solidFill>
                        </a:rPr>
                        <a:t>VARIEDAD DE SERVICIOS</a:t>
                      </a:r>
                      <a:endParaRPr lang="es-CL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b="1" dirty="0">
                          <a:solidFill>
                            <a:schemeClr val="tx1"/>
                          </a:solidFill>
                        </a:rPr>
                        <a:t>GRAN PARTE MERCADERÍA FÍSICA.</a:t>
                      </a:r>
                      <a:endParaRPr lang="es-CL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b="1" dirty="0">
                          <a:solidFill>
                            <a:schemeClr val="tx1"/>
                          </a:solidFill>
                        </a:rPr>
                        <a:t>CONTENIDO DIGITAL ENTRETENCIÓN.</a:t>
                      </a:r>
                      <a:endParaRPr lang="es-CL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1309277"/>
                  </a:ext>
                </a:extLst>
              </a:tr>
              <a:tr h="543495"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MERCADO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VARIEDAD AMPLIA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MAYORMENTE EN EEUU Y CENTRO AMÉRICA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CONTENIDO GLOBAL DIGITAL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3168821"/>
                  </a:ext>
                </a:extLst>
              </a:tr>
              <a:tr h="393350"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INNOVACIÓN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INVERSIÓN I+D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COMPRAR ONLINE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AMPLIAR CONTENIDO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969475"/>
                  </a:ext>
                </a:extLst>
              </a:tr>
              <a:tr h="543495"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PRECIOS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PRECIOS DINÁMICOS SEGÚN APLICACIÓN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PRINCIPALMENTE GUÍADO  VENTA RETAIL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PRECIO ES MAYOR LÍDER EN STREAMING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616781"/>
                  </a:ext>
                </a:extLst>
              </a:tr>
              <a:tr h="543495"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CUOTA DE MERCADO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ES GLOBAL CON TODOS SUS PRODUCTOS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PRINCIPALMENTE VENTA RETAIL</a:t>
                      </a:r>
                      <a:endParaRPr lang="es-C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600" dirty="0"/>
                        <a:t>SOLO EN STREAMING</a:t>
                      </a:r>
                      <a:endParaRPr lang="es-C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148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436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4798C-F948-CCE8-795F-D61FB9363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7250CE3-EF90-C020-108B-D2BCCC7F2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-29395" y="759235"/>
            <a:ext cx="12159491" cy="569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8000"/>
              </a:srgbClr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chemeClr val="accent5">
                <a:lumMod val="40000"/>
                <a:lumOff val="60000"/>
              </a:schemeClr>
            </a:extrusionClr>
          </a:sp3d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05B07B5B-3702-F9E8-7328-CDF9E626F259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57B6DF19-5C2C-0380-B7D9-404C1E26BFCF}"/>
              </a:ext>
            </a:extLst>
          </p:cNvPr>
          <p:cNvSpPr/>
          <p:nvPr/>
        </p:nvSpPr>
        <p:spPr>
          <a:xfrm rot="5400000" flipV="1">
            <a:off x="5758118" y="-5736169"/>
            <a:ext cx="742342" cy="1227320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EACF226-D135-141D-A314-063DCD438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4</a:t>
            </a:fld>
            <a:endParaRPr lang="en-IN" b="1" dirty="0">
              <a:solidFill>
                <a:schemeClr val="tx1"/>
              </a:solidFill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9A99D4D7-F077-8760-B8D2-FE86741BA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5DAF03F9-43E5-1BE4-20FB-F12AD049D052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8ADD17AA-5E65-6B3F-1660-B3F486A2F891}"/>
              </a:ext>
            </a:extLst>
          </p:cNvPr>
          <p:cNvSpPr/>
          <p:nvPr/>
        </p:nvSpPr>
        <p:spPr>
          <a:xfrm rot="16200000" flipV="1">
            <a:off x="5500444" y="89797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A606BC07-9E34-A1FF-D91D-3F4E588004D9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83C0229-5923-5104-F00C-7ED45544AEE6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3F298FF2-F375-02C4-B541-1FFB9D7835CD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BB82D059-BB48-2F30-1CCF-BA4CE251A592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27ECDE7B-2A7D-46F5-C9DF-F6483A3DC1DC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67E3C1F0-61A4-5926-4724-D3152304BA72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2E44C15D-DEA2-05BC-0BF3-0D1B6E9683FB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D3EB2FB-DFF5-AFFB-0F74-A7899D3F83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</p:spPr>
      </p:pic>
      <p:graphicFrame>
        <p:nvGraphicFramePr>
          <p:cNvPr id="15" name="Diagrama 14">
            <a:extLst>
              <a:ext uri="{FF2B5EF4-FFF2-40B4-BE49-F238E27FC236}">
                <a16:creationId xmlns:a16="http://schemas.microsoft.com/office/drawing/2014/main" id="{F7689D3E-B07A-8C1C-A231-634D48ECF3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4836739"/>
              </p:ext>
            </p:extLst>
          </p:nvPr>
        </p:nvGraphicFramePr>
        <p:xfrm>
          <a:off x="2082764" y="2576910"/>
          <a:ext cx="5574524" cy="2035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1" name="Imagen 20">
            <a:extLst>
              <a:ext uri="{FF2B5EF4-FFF2-40B4-BE49-F238E27FC236}">
                <a16:creationId xmlns:a16="http://schemas.microsoft.com/office/drawing/2014/main" id="{F0A7AF9C-667E-8F3E-3AED-CD09D273F4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81710" y="3424237"/>
            <a:ext cx="28579" cy="9526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98059114-27B0-ABD2-1091-A2260777AC9F}"/>
              </a:ext>
            </a:extLst>
          </p:cNvPr>
          <p:cNvSpPr txBox="1"/>
          <p:nvPr/>
        </p:nvSpPr>
        <p:spPr>
          <a:xfrm>
            <a:off x="1488862" y="86371"/>
            <a:ext cx="84243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VENTAJAS COMPARATIVAS CON TODAS LAS MARCAS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 descr="Gráfico, Gráfico radial&#10;&#10;El contenido generado por IA puede ser incorrecto.">
            <a:extLst>
              <a:ext uri="{FF2B5EF4-FFF2-40B4-BE49-F238E27FC236}">
                <a16:creationId xmlns:a16="http://schemas.microsoft.com/office/drawing/2014/main" id="{A81A6FC6-E8F8-B2EB-AC73-3F923AFF7E4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862" y="769705"/>
            <a:ext cx="8201319" cy="557717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252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3C1F6-F32F-20D2-30FA-9C5DB8653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DDEEE71-A62C-70DC-5688-5723E0517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-29395" y="759235"/>
            <a:ext cx="12159491" cy="569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8000"/>
              </a:srgbClr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chemeClr val="accent5">
                <a:lumMod val="40000"/>
                <a:lumOff val="60000"/>
              </a:schemeClr>
            </a:extrusionClr>
          </a:sp3d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72AD702A-AAC0-E213-5A68-1EBA7A9DFF69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97EBC66B-E1BA-22AF-8866-96DA1D831FF8}"/>
              </a:ext>
            </a:extLst>
          </p:cNvPr>
          <p:cNvSpPr/>
          <p:nvPr/>
        </p:nvSpPr>
        <p:spPr>
          <a:xfrm rot="5400000" flipV="1">
            <a:off x="5758118" y="-5736169"/>
            <a:ext cx="742342" cy="1227320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CE38413-2C32-21EF-C7E3-0764CCE75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5</a:t>
            </a:fld>
            <a:endParaRPr lang="en-IN" b="1" dirty="0">
              <a:solidFill>
                <a:schemeClr val="tx1"/>
              </a:solidFill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8CA8DE63-26FF-7F49-02C6-4E9AD293F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B1DF25DC-30D5-7D20-A45D-0EB329CA36FA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EB1BD358-AC8F-DE08-DB67-C18B20F10E13}"/>
              </a:ext>
            </a:extLst>
          </p:cNvPr>
          <p:cNvSpPr/>
          <p:nvPr/>
        </p:nvSpPr>
        <p:spPr>
          <a:xfrm rot="16200000" flipV="1">
            <a:off x="5654307" y="-46097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20BB3B2D-D64A-B4D5-272F-29A641E07831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A25CF26-2890-0E31-9FF2-2E3D0E8B648D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E4DA7534-CA36-E79E-6A22-4C8A5C1FC849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EF32ABE3-6164-7ED3-9509-299A7255850D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D881D762-4A18-2972-DCF7-7D4B56C96F1C}"/>
              </a:ext>
            </a:extLst>
          </p:cNvPr>
          <p:cNvSpPr txBox="1"/>
          <p:nvPr/>
        </p:nvSpPr>
        <p:spPr>
          <a:xfrm>
            <a:off x="4805601" y="614457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FD686AB6-0D31-CC1E-2C26-C73B85C85DF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3F805E15-302D-1E35-158C-146589910D98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1C44F0-FDC5-7476-AC0F-75BA59A07C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EBDCCD9-DF57-AF91-EC94-3A442A6DB44C}"/>
              </a:ext>
            </a:extLst>
          </p:cNvPr>
          <p:cNvSpPr txBox="1"/>
          <p:nvPr/>
        </p:nvSpPr>
        <p:spPr>
          <a:xfrm>
            <a:off x="2930770" y="89648"/>
            <a:ext cx="6239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 DE TRABAJO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0E82E951-CC96-A83E-FEEA-5636A73D26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5072" y="893997"/>
            <a:ext cx="8621328" cy="5238552"/>
          </a:xfrm>
          <a:prstGeom prst="rect">
            <a:avLst/>
          </a:prstGeom>
        </p:spPr>
      </p:pic>
      <p:graphicFrame>
        <p:nvGraphicFramePr>
          <p:cNvPr id="15" name="Diagrama 14">
            <a:extLst>
              <a:ext uri="{FF2B5EF4-FFF2-40B4-BE49-F238E27FC236}">
                <a16:creationId xmlns:a16="http://schemas.microsoft.com/office/drawing/2014/main" id="{DECF093C-E1C4-18EF-60C1-114FAD7413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1714927"/>
              </p:ext>
            </p:extLst>
          </p:nvPr>
        </p:nvGraphicFramePr>
        <p:xfrm>
          <a:off x="2082764" y="2576910"/>
          <a:ext cx="5574524" cy="2035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6" name="Flecha: hacia la izquierda 15">
            <a:extLst>
              <a:ext uri="{FF2B5EF4-FFF2-40B4-BE49-F238E27FC236}">
                <a16:creationId xmlns:a16="http://schemas.microsoft.com/office/drawing/2014/main" id="{1DFE7813-888A-3351-FD34-27087678DE70}"/>
              </a:ext>
            </a:extLst>
          </p:cNvPr>
          <p:cNvSpPr/>
          <p:nvPr/>
        </p:nvSpPr>
        <p:spPr>
          <a:xfrm>
            <a:off x="7651241" y="2940389"/>
            <a:ext cx="698432" cy="397164"/>
          </a:xfrm>
          <a:prstGeom prst="leftArrow">
            <a:avLst/>
          </a:prstGeom>
          <a:solidFill>
            <a:srgbClr val="FF0000"/>
          </a:solidFill>
          <a:ln w="2222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EEB2868F-0E06-5C40-C1D2-FC186E95FF8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52318" y="4680176"/>
            <a:ext cx="1829932" cy="128382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9E003DC8-3EDD-8B82-C231-BAE629B9D22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81710" y="3424237"/>
            <a:ext cx="28579" cy="9526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8AAE69CF-0300-4BA3-EC2E-1C7457B1B49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09370" y="4745574"/>
            <a:ext cx="2681960" cy="1235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7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8888F-13E2-3242-E258-F037B5F80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DE01B78-AD38-BAA1-8EF5-90C9C2D9F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-29395" y="759235"/>
            <a:ext cx="12159491" cy="569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48000"/>
              </a:srgbClr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chemeClr val="accent5">
                <a:lumMod val="40000"/>
                <a:lumOff val="60000"/>
              </a:schemeClr>
            </a:extrusionClr>
          </a:sp3d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FB0AB95B-7FB6-4CB4-E5AA-1B420FAA4E2D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3E9F16DC-F5E6-E791-2763-739328BBB576}"/>
              </a:ext>
            </a:extLst>
          </p:cNvPr>
          <p:cNvSpPr/>
          <p:nvPr/>
        </p:nvSpPr>
        <p:spPr>
          <a:xfrm rot="5400000" flipV="1">
            <a:off x="5758118" y="-5736169"/>
            <a:ext cx="742342" cy="1227320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A1FE1C7-7795-0540-772D-F7B1DFBD9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6</a:t>
            </a:fld>
            <a:endParaRPr lang="en-IN" b="1" dirty="0">
              <a:solidFill>
                <a:schemeClr val="tx1"/>
              </a:solidFill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00C76908-B992-4AB0-8EAB-0FEC0F4A3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BACC16BD-410A-2C6B-3B14-3E8826FB02C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A11EC4AC-294E-9935-C378-418C8D6A05A3}"/>
              </a:ext>
            </a:extLst>
          </p:cNvPr>
          <p:cNvSpPr/>
          <p:nvPr/>
        </p:nvSpPr>
        <p:spPr>
          <a:xfrm rot="16200000" flipV="1">
            <a:off x="5654307" y="-46097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49D2F205-0EF4-DD69-F8D5-D893BE726F4D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7361421-9EA8-D360-F661-FA64AAF32753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4D214582-69AA-1AE3-8DEB-CCF5E39802DD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2F6E175F-AAE9-F4AC-1499-94E37D43F6ED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1B45CAD4-FBA6-8B49-1AC4-70DF769358C0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3C88FA8E-B92D-14CD-1B30-596704EF00FC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4031912-57A8-910A-F4C6-EE4EEF053610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F80D79-1912-C446-3314-5489D32ACB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4C3EF1E-9551-9D5D-5D42-D77C258044E7}"/>
              </a:ext>
            </a:extLst>
          </p:cNvPr>
          <p:cNvSpPr txBox="1"/>
          <p:nvPr/>
        </p:nvSpPr>
        <p:spPr>
          <a:xfrm>
            <a:off x="2930770" y="89648"/>
            <a:ext cx="6239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CONCLUSIÓN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Diagrama 14">
            <a:extLst>
              <a:ext uri="{FF2B5EF4-FFF2-40B4-BE49-F238E27FC236}">
                <a16:creationId xmlns:a16="http://schemas.microsoft.com/office/drawing/2014/main" id="{4CD25E9A-05D2-58D2-728A-6BDBCF68DC8D}"/>
              </a:ext>
            </a:extLst>
          </p:cNvPr>
          <p:cNvGraphicFramePr/>
          <p:nvPr/>
        </p:nvGraphicFramePr>
        <p:xfrm>
          <a:off x="2082764" y="2576910"/>
          <a:ext cx="5574524" cy="2035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1" name="Imagen 20">
            <a:extLst>
              <a:ext uri="{FF2B5EF4-FFF2-40B4-BE49-F238E27FC236}">
                <a16:creationId xmlns:a16="http://schemas.microsoft.com/office/drawing/2014/main" id="{E1C716DA-2ACC-B819-5662-65C954D9D2E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81710" y="3424237"/>
            <a:ext cx="28579" cy="9526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6AD170F7-F7C6-F199-55E0-DC9334AE5BB3}"/>
              </a:ext>
            </a:extLst>
          </p:cNvPr>
          <p:cNvGrpSpPr/>
          <p:nvPr/>
        </p:nvGrpSpPr>
        <p:grpSpPr>
          <a:xfrm>
            <a:off x="876693" y="1624327"/>
            <a:ext cx="10689995" cy="4239145"/>
            <a:chOff x="0" y="739"/>
            <a:chExt cx="5069061" cy="1898187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6B177EAD-A184-A2FA-4FB1-A65383716B4F}"/>
                </a:ext>
              </a:extLst>
            </p:cNvPr>
            <p:cNvSpPr/>
            <p:nvPr/>
          </p:nvSpPr>
          <p:spPr>
            <a:xfrm>
              <a:off x="0" y="739"/>
              <a:ext cx="5069061" cy="1898187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861D966A-EF63-2464-CEEC-48775F57C1D6}"/>
                </a:ext>
              </a:extLst>
            </p:cNvPr>
            <p:cNvSpPr txBox="1"/>
            <p:nvPr/>
          </p:nvSpPr>
          <p:spPr>
            <a:xfrm>
              <a:off x="0" y="93401"/>
              <a:ext cx="4976399" cy="17128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3200" b="1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1.- </a:t>
              </a:r>
              <a:r>
                <a:rPr lang="es-CL" sz="32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AMAZON ES UN GIGANTE ELECTRÓNICO MUNDIAL.</a:t>
              </a:r>
              <a:endParaRPr lang="es-CL" sz="3200" b="1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32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2.- SE MANTIENEN LOS CONFLICTOS INTERNOS CON SUS TRABAJADORES.</a:t>
              </a:r>
            </a:p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3200" b="1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3.-</a:t>
              </a:r>
              <a:r>
                <a:rPr lang="es-CL" sz="32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POTENCIA LA EXPANSIÓN DE GRANDES PROYECTOS</a:t>
              </a:r>
              <a:r>
                <a:rPr lang="es-CL" sz="2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br>
                <a:rPr lang="es-CL" sz="2100" b="1" kern="1200" dirty="0"/>
              </a:br>
              <a:endParaRPr lang="es-CL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9281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</TotalTime>
  <Words>258</Words>
  <Application>Microsoft Office PowerPoint</Application>
  <PresentationFormat>Panorámica</PresentationFormat>
  <Paragraphs>95</Paragraphs>
  <Slides>6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katherine bello campos</cp:lastModifiedBy>
  <cp:revision>64</cp:revision>
  <dcterms:created xsi:type="dcterms:W3CDTF">2025-02-24T19:38:45Z</dcterms:created>
  <dcterms:modified xsi:type="dcterms:W3CDTF">2025-04-13T17:31:14Z</dcterms:modified>
</cp:coreProperties>
</file>