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9144000" cy="5143500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D1B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3200400" cy="5143500"/>
          </a:xfrm>
          <a:prstGeom prst="rect">
            <a:avLst/>
          </a:prstGeom>
          <a:solidFill>
            <a:srgbClr val="1B3A5C">
              <a:alpha val="60000"/>
            </a:srgbClr>
          </a:solidFill>
          <a:ln w="12700">
            <a:solidFill>
              <a:srgbClr val="1B3A5C">
                <a:alpha val="6000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5943600" y="0"/>
            <a:ext cx="3200400" cy="5143500"/>
          </a:xfrm>
          <a:prstGeom prst="rect">
            <a:avLst/>
          </a:prstGeom>
          <a:solidFill>
            <a:srgbClr val="1E5F8C">
              <a:alpha val="40000"/>
            </a:srgbClr>
          </a:solidFill>
          <a:ln w="12700">
            <a:solidFill>
              <a:srgbClr val="1E5F8C">
                <a:alpha val="40000"/>
              </a:srgb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0" y="4389120"/>
            <a:ext cx="9144000" cy="754380"/>
          </a:xfrm>
          <a:prstGeom prst="rect">
            <a:avLst/>
          </a:prstGeom>
          <a:solidFill>
            <a:srgbClr val="E87722"/>
          </a:solidFill>
          <a:ln w="12700">
            <a:solidFill>
              <a:srgbClr val="E87722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0" y="0"/>
            <a:ext cx="9144000" cy="411480"/>
          </a:xfrm>
          <a:prstGeom prst="rect">
            <a:avLst/>
          </a:prstGeom>
          <a:solidFill>
            <a:srgbClr val="1B3A5C"/>
          </a:solidFill>
          <a:ln w="12700">
            <a:solidFill>
              <a:srgbClr val="1B3A5C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0" y="0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spc="150" kern="0" dirty="0">
                <a:solidFill>
                  <a:srgbClr val="D4E0E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MATERIAL DE INSTRUCCIÓN NAVAL — EMPLEO TÁCTICO DE SISTEMAS NO TRIPULADOS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548640" y="640080"/>
            <a:ext cx="8046720" cy="1188720"/>
          </a:xfrm>
          <a:prstGeom prst="rect">
            <a:avLst/>
          </a:prstGeom>
          <a:noFill/>
          <a:ln/>
          <a:effectLst>
            <a:outerShdw sx="100000" sy="100000" kx="0" ky="0" algn="bl" rotWithShape="0" blurRad="101600" dist="38100" dir="8100000">
              <a:srgbClr val="000000">
                <a:alpha val="18000"/>
              </a:srgbClr>
            </a:outerShdw>
          </a:effectLst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4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EMPLEO TÁCTICO DE DRONES</a:t>
            </a:r>
            <a:endParaRPr lang="en-US" sz="4000" dirty="0"/>
          </a:p>
        </p:txBody>
      </p:sp>
      <p:sp>
        <p:nvSpPr>
          <p:cNvPr id="8" name="Text 6"/>
          <p:cNvSpPr/>
          <p:nvPr/>
        </p:nvSpPr>
        <p:spPr>
          <a:xfrm>
            <a:off x="731520" y="1874520"/>
            <a:ext cx="76809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700" i="1" dirty="0">
                <a:solidFill>
                  <a:srgbClr val="4A9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Modelos de Integración: Plataforma Nodriza Centralizada</a:t>
            </a:r>
            <a:endParaRPr lang="en-US" sz="1700" dirty="0"/>
          </a:p>
          <a:p>
            <a:pPr algn="ctr" indent="0" marL="0">
              <a:buNone/>
            </a:pPr>
            <a:r>
              <a:rPr lang="en-US" sz="1700" i="1" dirty="0">
                <a:solidFill>
                  <a:srgbClr val="4A9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vs. Distribución Orgánica desde Unidades de Superficie</a:t>
            </a:r>
            <a:endParaRPr lang="en-US" sz="1700" dirty="0"/>
          </a:p>
        </p:txBody>
      </p:sp>
      <p:sp>
        <p:nvSpPr>
          <p:cNvPr id="9" name="Shape 7"/>
          <p:cNvSpPr/>
          <p:nvPr/>
        </p:nvSpPr>
        <p:spPr>
          <a:xfrm>
            <a:off x="3200400" y="2926080"/>
            <a:ext cx="2743200" cy="36576"/>
          </a:xfrm>
          <a:prstGeom prst="rect">
            <a:avLst/>
          </a:prstGeom>
          <a:solidFill>
            <a:srgbClr val="E87722"/>
          </a:solidFill>
          <a:ln w="12700">
            <a:solidFill>
              <a:srgbClr val="E87722"/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1371600" y="3108960"/>
            <a:ext cx="1920240" cy="347472"/>
          </a:xfrm>
          <a:prstGeom prst="roundRect">
            <a:avLst>
              <a:gd name="adj" fmla="val 15789"/>
            </a:avLst>
          </a:prstGeom>
          <a:solidFill>
            <a:srgbClr val="1E5F8C"/>
          </a:solidFill>
          <a:ln w="12700">
            <a:solidFill>
              <a:srgbClr val="4A90C4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1371600" y="3108960"/>
            <a:ext cx="192024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AAW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3657600" y="3108960"/>
            <a:ext cx="1920240" cy="347472"/>
          </a:xfrm>
          <a:prstGeom prst="roundRect">
            <a:avLst>
              <a:gd name="adj" fmla="val 15789"/>
            </a:avLst>
          </a:prstGeom>
          <a:solidFill>
            <a:srgbClr val="1E5F8C"/>
          </a:solidFill>
          <a:ln w="12700">
            <a:solidFill>
              <a:srgbClr val="4A90C4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3657600" y="3108960"/>
            <a:ext cx="192024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ASW</a:t>
            </a:r>
            <a:endParaRPr lang="en-US" sz="1100" dirty="0"/>
          </a:p>
        </p:txBody>
      </p:sp>
      <p:sp>
        <p:nvSpPr>
          <p:cNvPr id="14" name="Shape 12"/>
          <p:cNvSpPr/>
          <p:nvPr/>
        </p:nvSpPr>
        <p:spPr>
          <a:xfrm>
            <a:off x="5943600" y="3108960"/>
            <a:ext cx="1920240" cy="347472"/>
          </a:xfrm>
          <a:prstGeom prst="roundRect">
            <a:avLst>
              <a:gd name="adj" fmla="val 15789"/>
            </a:avLst>
          </a:prstGeom>
          <a:solidFill>
            <a:srgbClr val="1E5F8C"/>
          </a:solidFill>
          <a:ln w="12700">
            <a:solidFill>
              <a:srgbClr val="4A90C4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5943600" y="3108960"/>
            <a:ext cx="192024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ASUW</a:t>
            </a:r>
            <a:endParaRPr lang="en-US" sz="1100" dirty="0"/>
          </a:p>
        </p:txBody>
      </p:sp>
      <p:sp>
        <p:nvSpPr>
          <p:cNvPr id="16" name="Shape 14"/>
          <p:cNvSpPr/>
          <p:nvPr/>
        </p:nvSpPr>
        <p:spPr>
          <a:xfrm>
            <a:off x="1371600" y="3611880"/>
            <a:ext cx="1920240" cy="347472"/>
          </a:xfrm>
          <a:prstGeom prst="roundRect">
            <a:avLst>
              <a:gd name="adj" fmla="val 15789"/>
            </a:avLst>
          </a:prstGeom>
          <a:solidFill>
            <a:srgbClr val="1E5F8C"/>
          </a:solidFill>
          <a:ln w="12700">
            <a:solidFill>
              <a:srgbClr val="4A90C4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1371600" y="3611880"/>
            <a:ext cx="192024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C2 / AIO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3657600" y="3611880"/>
            <a:ext cx="1920240" cy="347472"/>
          </a:xfrm>
          <a:prstGeom prst="roundRect">
            <a:avLst>
              <a:gd name="adj" fmla="val 15789"/>
            </a:avLst>
          </a:prstGeom>
          <a:solidFill>
            <a:srgbClr val="1E5F8C"/>
          </a:solidFill>
          <a:ln w="12700">
            <a:solidFill>
              <a:srgbClr val="4A90C4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3657600" y="3611880"/>
            <a:ext cx="192024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UXV / CETUS / SCYLLA</a:t>
            </a:r>
            <a:endParaRPr lang="en-US" sz="1100" dirty="0"/>
          </a:p>
        </p:txBody>
      </p:sp>
      <p:sp>
        <p:nvSpPr>
          <p:cNvPr id="20" name="Shape 18"/>
          <p:cNvSpPr/>
          <p:nvPr/>
        </p:nvSpPr>
        <p:spPr>
          <a:xfrm>
            <a:off x="5943600" y="3611880"/>
            <a:ext cx="1920240" cy="347472"/>
          </a:xfrm>
          <a:prstGeom prst="roundRect">
            <a:avLst>
              <a:gd name="adj" fmla="val 15789"/>
            </a:avLst>
          </a:prstGeom>
          <a:solidFill>
            <a:srgbClr val="1E5F8C"/>
          </a:solidFill>
          <a:ln w="12700">
            <a:solidFill>
              <a:srgbClr val="4A90C4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5943600" y="3611880"/>
            <a:ext cx="192024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Atlantic Bastion</a:t>
            </a:r>
            <a:endParaRPr lang="en-US" sz="1100" dirty="0"/>
          </a:p>
        </p:txBody>
      </p:sp>
      <p:sp>
        <p:nvSpPr>
          <p:cNvPr id="22" name="Text 20"/>
          <p:cNvSpPr/>
          <p:nvPr/>
        </p:nvSpPr>
        <p:spPr>
          <a:xfrm>
            <a:off x="0" y="4389120"/>
            <a:ext cx="9144000" cy="7543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Mayo 2026  ·  Análisis Comparativo de Doctrina y Empleo Táctico</a:t>
            </a:r>
            <a:endParaRPr lang="en-US" sz="13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0F4F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2560320" cy="5143500"/>
          </a:xfrm>
          <a:prstGeom prst="rect">
            <a:avLst/>
          </a:prstGeom>
          <a:solidFill>
            <a:srgbClr val="0D1B2A"/>
          </a:solidFill>
          <a:ln w="12700">
            <a:solidFill>
              <a:srgbClr val="0D1B2A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0" y="365760"/>
            <a:ext cx="2560320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AGENDA</a:t>
            </a:r>
            <a:endParaRPr lang="en-US" sz="1800" dirty="0"/>
          </a:p>
          <a:p>
            <a:pPr algn="ctr" indent="0" marL="0">
              <a:buNone/>
            </a:pPr>
            <a:r>
              <a:rPr lang="en-US" sz="18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endParaRPr lang="en-US" sz="1800" dirty="0"/>
          </a:p>
        </p:txBody>
      </p:sp>
      <p:sp>
        <p:nvSpPr>
          <p:cNvPr id="4" name="Text 2"/>
          <p:cNvSpPr/>
          <p:nvPr/>
        </p:nvSpPr>
        <p:spPr>
          <a:xfrm>
            <a:off x="91440" y="1005840"/>
            <a:ext cx="23317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50" b="1" dirty="0">
                <a:solidFill>
                  <a:srgbClr val="4A9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 Contexto Estratégico</a:t>
            </a:r>
            <a:endParaRPr lang="en-US" sz="1050" dirty="0"/>
          </a:p>
        </p:txBody>
      </p:sp>
      <p:sp>
        <p:nvSpPr>
          <p:cNvPr id="5" name="Text 3"/>
          <p:cNvSpPr/>
          <p:nvPr/>
        </p:nvSpPr>
        <p:spPr>
          <a:xfrm>
            <a:off x="91440" y="1481328"/>
            <a:ext cx="23317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50" b="1" dirty="0">
                <a:solidFill>
                  <a:srgbClr val="4A9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 Modelo Centralizado (China)</a:t>
            </a:r>
            <a:endParaRPr lang="en-US" sz="1050" dirty="0"/>
          </a:p>
        </p:txBody>
      </p:sp>
      <p:sp>
        <p:nvSpPr>
          <p:cNvPr id="6" name="Text 4"/>
          <p:cNvSpPr/>
          <p:nvPr/>
        </p:nvSpPr>
        <p:spPr>
          <a:xfrm>
            <a:off x="91440" y="1956816"/>
            <a:ext cx="23317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50" b="1" dirty="0">
                <a:solidFill>
                  <a:srgbClr val="4A9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 Modelo Distribuido (UK/OTAN)</a:t>
            </a:r>
            <a:endParaRPr lang="en-US" sz="1050" dirty="0"/>
          </a:p>
        </p:txBody>
      </p:sp>
      <p:sp>
        <p:nvSpPr>
          <p:cNvPr id="7" name="Text 5"/>
          <p:cNvSpPr/>
          <p:nvPr/>
        </p:nvSpPr>
        <p:spPr>
          <a:xfrm>
            <a:off x="91440" y="2432304"/>
            <a:ext cx="23317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50" b="1" dirty="0">
                <a:solidFill>
                  <a:srgbClr val="4A9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 Caso Real: Ucrania</a:t>
            </a:r>
            <a:endParaRPr lang="en-US" sz="1050" dirty="0"/>
          </a:p>
        </p:txBody>
      </p:sp>
      <p:sp>
        <p:nvSpPr>
          <p:cNvPr id="8" name="Text 6"/>
          <p:cNvSpPr/>
          <p:nvPr/>
        </p:nvSpPr>
        <p:spPr>
          <a:xfrm>
            <a:off x="91440" y="2907792"/>
            <a:ext cx="23317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50" dirty="0">
                <a:solidFill>
                  <a:srgbClr val="8A9B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 Análisis Comparativo</a:t>
            </a:r>
            <a:endParaRPr lang="en-US" sz="1050" dirty="0"/>
          </a:p>
        </p:txBody>
      </p:sp>
      <p:sp>
        <p:nvSpPr>
          <p:cNvPr id="9" name="Text 7"/>
          <p:cNvSpPr/>
          <p:nvPr/>
        </p:nvSpPr>
        <p:spPr>
          <a:xfrm>
            <a:off x="91440" y="3383280"/>
            <a:ext cx="23317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50" dirty="0">
                <a:solidFill>
                  <a:srgbClr val="8A9B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06  C2 en Ambiente Saturado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91440" y="3858768"/>
            <a:ext cx="23317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50" dirty="0">
                <a:solidFill>
                  <a:srgbClr val="8A9B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07  Actividad Grupal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91440" y="4334256"/>
            <a:ext cx="23317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50" dirty="0">
                <a:solidFill>
                  <a:srgbClr val="8A9B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08  Conclusiones</a:t>
            </a:r>
            <a:endParaRPr lang="en-US" sz="1050" dirty="0"/>
          </a:p>
        </p:txBody>
      </p:sp>
      <p:sp>
        <p:nvSpPr>
          <p:cNvPr id="12" name="Text 10"/>
          <p:cNvSpPr/>
          <p:nvPr/>
        </p:nvSpPr>
        <p:spPr>
          <a:xfrm>
            <a:off x="2834640" y="274320"/>
            <a:ext cx="60350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2600" b="1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Contexto Estratégico</a:t>
            </a:r>
            <a:endParaRPr lang="en-US" sz="2600" dirty="0"/>
          </a:p>
        </p:txBody>
      </p:sp>
      <p:sp>
        <p:nvSpPr>
          <p:cNvPr id="13" name="Shape 11"/>
          <p:cNvSpPr/>
          <p:nvPr/>
        </p:nvSpPr>
        <p:spPr>
          <a:xfrm>
            <a:off x="2834640" y="960120"/>
            <a:ext cx="64008" cy="749808"/>
          </a:xfrm>
          <a:prstGeom prst="rect">
            <a:avLst/>
          </a:prstGeom>
          <a:solidFill>
            <a:srgbClr val="E87722"/>
          </a:solidFill>
          <a:ln w="12700">
            <a:solidFill>
              <a:srgbClr val="E87722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3017520" y="960120"/>
            <a:ext cx="580644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35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Los sistemas no tripulados (UXV) han pasado de ser activos de apoyo a componentes centrales del combate naval moderno.</a:t>
            </a:r>
            <a:endParaRPr lang="en-US" sz="1350" dirty="0"/>
          </a:p>
        </p:txBody>
      </p:sp>
      <p:sp>
        <p:nvSpPr>
          <p:cNvPr id="15" name="Shape 13"/>
          <p:cNvSpPr/>
          <p:nvPr/>
        </p:nvSpPr>
        <p:spPr>
          <a:xfrm>
            <a:off x="2834640" y="1892808"/>
            <a:ext cx="64008" cy="749808"/>
          </a:xfrm>
          <a:prstGeom prst="rect">
            <a:avLst/>
          </a:prstGeom>
          <a:solidFill>
            <a:srgbClr val="1E5F8C"/>
          </a:solidFill>
          <a:ln w="12700">
            <a:solidFill>
              <a:srgbClr val="1E5F8C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3017520" y="1892808"/>
            <a:ext cx="580644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35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Dos filosofías doctrinales dominan el debate: concentración de capacidades en una plataforma nodriza dedicada vs. distribución orgánica desde buques de combate.</a:t>
            </a:r>
            <a:endParaRPr lang="en-US" sz="1350" dirty="0"/>
          </a:p>
        </p:txBody>
      </p:sp>
      <p:sp>
        <p:nvSpPr>
          <p:cNvPr id="17" name="Shape 15"/>
          <p:cNvSpPr/>
          <p:nvPr/>
        </p:nvSpPr>
        <p:spPr>
          <a:xfrm>
            <a:off x="2834640" y="2825496"/>
            <a:ext cx="64008" cy="749808"/>
          </a:xfrm>
          <a:prstGeom prst="rect">
            <a:avLst/>
          </a:prstGeom>
          <a:solidFill>
            <a:srgbClr val="1A7A4A"/>
          </a:solidFill>
          <a:ln w="12700">
            <a:solidFill>
              <a:srgbClr val="1A7A4A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3017520" y="2825496"/>
            <a:ext cx="580644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35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conflicto Rusia-Ucrania validó en combate real el empleo de USV distribuidos sin plataforma nodriza formal.</a:t>
            </a:r>
            <a:endParaRPr lang="en-US" sz="1350" dirty="0"/>
          </a:p>
        </p:txBody>
      </p:sp>
      <p:sp>
        <p:nvSpPr>
          <p:cNvPr id="19" name="Shape 17"/>
          <p:cNvSpPr/>
          <p:nvPr/>
        </p:nvSpPr>
        <p:spPr>
          <a:xfrm>
            <a:off x="2834640" y="3758184"/>
            <a:ext cx="64008" cy="749808"/>
          </a:xfrm>
          <a:prstGeom prst="rect">
            <a:avLst/>
          </a:prstGeom>
          <a:solidFill>
            <a:srgbClr val="0D1B2A"/>
          </a:solidFill>
          <a:ln w="12700">
            <a:solidFill>
              <a:srgbClr val="0D1B2A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3017520" y="3758184"/>
            <a:ext cx="580644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35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China (JARI / Jiutian / Tipo 076) y el Reino Unido (Atlantic Bastion / ASW Spearhead) representan los modelos más avanzados de cada doctrina.</a:t>
            </a:r>
            <a:endParaRPr lang="en-US" sz="1350" dirty="0"/>
          </a:p>
        </p:txBody>
      </p:sp>
      <p:sp>
        <p:nvSpPr>
          <p:cNvPr id="21" name="Shape 19"/>
          <p:cNvSpPr/>
          <p:nvPr/>
        </p:nvSpPr>
        <p:spPr>
          <a:xfrm>
            <a:off x="2834640" y="4663440"/>
            <a:ext cx="6035040" cy="347472"/>
          </a:xfrm>
          <a:prstGeom prst="rect">
            <a:avLst/>
          </a:prstGeom>
          <a:solidFill>
            <a:srgbClr val="D4E0EC"/>
          </a:solidFill>
          <a:ln w="12700">
            <a:solidFill>
              <a:srgbClr val="D4E0EC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2834640" y="4663440"/>
            <a:ext cx="603504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i="1" dirty="0">
                <a:solidFill>
                  <a:srgbClr val="8A9B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Fuentes: DSIAC/DoD, GOV.UK ASW Spearhead, Georgetown GSSR, NavalNews, Australian AARC (2024-2026)</a:t>
            </a:r>
            <a:endParaRPr lang="en-US" sz="9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0D1B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02920"/>
          </a:xfrm>
          <a:prstGeom prst="rect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0" y="0"/>
            <a:ext cx="91440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spc="100" kern="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MODELO CENTRALIZADO  ·  REPÚBLICA POPULAR CHINA</a:t>
            </a:r>
            <a:endParaRPr lang="en-US" sz="1300" dirty="0"/>
          </a:p>
        </p:txBody>
      </p:sp>
      <p:sp>
        <p:nvSpPr>
          <p:cNvPr id="4" name="Text 2"/>
          <p:cNvSpPr/>
          <p:nvPr/>
        </p:nvSpPr>
        <p:spPr>
          <a:xfrm>
            <a:off x="457200" y="640080"/>
            <a:ext cx="822960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Plataforma Nodriza Dedicada</a:t>
            </a:r>
            <a:endParaRPr lang="en-US" sz="2800" dirty="0"/>
          </a:p>
        </p:txBody>
      </p:sp>
      <p:sp>
        <p:nvSpPr>
          <p:cNvPr id="5" name="Shape 3"/>
          <p:cNvSpPr/>
          <p:nvPr/>
        </p:nvSpPr>
        <p:spPr>
          <a:xfrm>
            <a:off x="320040" y="1417320"/>
            <a:ext cx="2743200" cy="3383280"/>
          </a:xfrm>
          <a:prstGeom prst="rect">
            <a:avLst/>
          </a:prstGeom>
          <a:solidFill>
            <a:srgbClr val="1B3A5C"/>
          </a:solidFill>
          <a:ln w="25400">
            <a:solidFill>
              <a:srgbClr val="C0392B"/>
            </a:solidFill>
            <a:prstDash val="solid"/>
          </a:ln>
          <a:effectLst>
            <a:outerShdw sx="100000" sy="100000" kx="0" ky="0" algn="bl" rotWithShape="0" blurRad="101600" dist="38100" dir="8100000">
              <a:srgbClr val="000000">
                <a:alpha val="18000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320040" y="1417320"/>
            <a:ext cx="2743200" cy="384048"/>
          </a:xfrm>
          <a:prstGeom prst="rect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411480" y="1417320"/>
            <a:ext cx="2560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JARI USV</a:t>
            </a:r>
            <a:endParaRPr lang="en-US" sz="1400" dirty="0"/>
          </a:p>
        </p:txBody>
      </p:sp>
      <p:sp>
        <p:nvSpPr>
          <p:cNvPr id="8" name="Text 6"/>
          <p:cNvSpPr/>
          <p:nvPr/>
        </p:nvSpPr>
        <p:spPr>
          <a:xfrm>
            <a:off x="411480" y="1847088"/>
            <a:ext cx="25603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00" i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Buque de Superficie No Tripulado</a:t>
            </a:r>
            <a:endParaRPr lang="en-US" sz="1000" dirty="0"/>
          </a:p>
        </p:txBody>
      </p:sp>
      <p:sp>
        <p:nvSpPr>
          <p:cNvPr id="9" name="Text 7"/>
          <p:cNvSpPr/>
          <p:nvPr/>
        </p:nvSpPr>
        <p:spPr>
          <a:xfrm>
            <a:off x="429768" y="2212848"/>
            <a:ext cx="2523744" cy="4389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10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pPr algn="l" indent="0" marL="0">
              <a:buNone/>
            </a:pP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~15–60 m eslora (Jari-A: 300 t)</a:t>
            </a:r>
            <a:endParaRPr lang="en-US" sz="1100" dirty="0"/>
          </a:p>
        </p:txBody>
      </p:sp>
      <p:sp>
        <p:nvSpPr>
          <p:cNvPr id="10" name="Text 8"/>
          <p:cNvSpPr/>
          <p:nvPr/>
        </p:nvSpPr>
        <p:spPr>
          <a:xfrm>
            <a:off x="429768" y="2688336"/>
            <a:ext cx="2523744" cy="4389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10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pPr algn="l" indent="0" marL="0">
              <a:buNone/>
            </a:pP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4× celdas VLS + radar AESA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29768" y="3163824"/>
            <a:ext cx="2523744" cy="4389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10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pPr algn="l" indent="0" marL="0">
              <a:buNone/>
            </a:pP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Misiones AAW, ASUW, ASW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429768" y="3639312"/>
            <a:ext cx="2523744" cy="4389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10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pPr algn="l" indent="0" marL="0">
              <a:buNone/>
            </a:pP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Operable desde portaviones o vía IA autónoma</a:t>
            </a:r>
            <a:endParaRPr lang="en-US" sz="1100" dirty="0"/>
          </a:p>
        </p:txBody>
      </p:sp>
      <p:sp>
        <p:nvSpPr>
          <p:cNvPr id="13" name="Shape 11"/>
          <p:cNvSpPr/>
          <p:nvPr/>
        </p:nvSpPr>
        <p:spPr>
          <a:xfrm>
            <a:off x="3246120" y="1417320"/>
            <a:ext cx="2743200" cy="3383280"/>
          </a:xfrm>
          <a:prstGeom prst="rect">
            <a:avLst/>
          </a:prstGeom>
          <a:solidFill>
            <a:srgbClr val="1B3A5C"/>
          </a:solidFill>
          <a:ln w="25400">
            <a:solidFill>
              <a:srgbClr val="E87722"/>
            </a:solidFill>
            <a:prstDash val="solid"/>
          </a:ln>
          <a:effectLst>
            <a:outerShdw sx="100000" sy="100000" kx="0" ky="0" algn="bl" rotWithShape="0" blurRad="101600" dist="38100" dir="8100000">
              <a:srgbClr val="000000">
                <a:alpha val="18000"/>
              </a:srgbClr>
            </a:outerShdw>
          </a:effectLst>
        </p:spPr>
      </p:sp>
      <p:sp>
        <p:nvSpPr>
          <p:cNvPr id="14" name="Shape 12"/>
          <p:cNvSpPr/>
          <p:nvPr/>
        </p:nvSpPr>
        <p:spPr>
          <a:xfrm>
            <a:off x="3246120" y="1417320"/>
            <a:ext cx="2743200" cy="384048"/>
          </a:xfrm>
          <a:prstGeom prst="rect">
            <a:avLst/>
          </a:prstGeom>
          <a:solidFill>
            <a:srgbClr val="E87722"/>
          </a:solidFill>
          <a:ln w="12700">
            <a:solidFill>
              <a:srgbClr val="E8772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3337560" y="1417320"/>
            <a:ext cx="2560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Jiutian (SS-UAV)</a:t>
            </a:r>
            <a:endParaRPr lang="en-US" sz="1400" dirty="0"/>
          </a:p>
        </p:txBody>
      </p:sp>
      <p:sp>
        <p:nvSpPr>
          <p:cNvPr id="16" name="Text 14"/>
          <p:cNvSpPr/>
          <p:nvPr/>
        </p:nvSpPr>
        <p:spPr>
          <a:xfrm>
            <a:off x="3337560" y="1847088"/>
            <a:ext cx="25603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00" i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Nodriza Aérea de Drones</a:t>
            </a:r>
            <a:endParaRPr lang="en-US" sz="1000" dirty="0"/>
          </a:p>
        </p:txBody>
      </p:sp>
      <p:sp>
        <p:nvSpPr>
          <p:cNvPr id="17" name="Text 15"/>
          <p:cNvSpPr/>
          <p:nvPr/>
        </p:nvSpPr>
        <p:spPr>
          <a:xfrm>
            <a:off x="3355848" y="2212848"/>
            <a:ext cx="2523744" cy="4389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1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pPr algn="l" indent="0" marL="0">
              <a:buNone/>
            </a:pP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16 t MTOW, 25 m envergadura</a:t>
            </a:r>
            <a:endParaRPr lang="en-US" sz="1100" dirty="0"/>
          </a:p>
        </p:txBody>
      </p:sp>
      <p:sp>
        <p:nvSpPr>
          <p:cNvPr id="18" name="Text 16"/>
          <p:cNvSpPr/>
          <p:nvPr/>
        </p:nvSpPr>
        <p:spPr>
          <a:xfrm>
            <a:off x="3355848" y="2688336"/>
            <a:ext cx="2523744" cy="4389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1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pPr algn="l" indent="0" marL="0">
              <a:buNone/>
            </a:pP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Vuelo primer: Dic 2025 (Shaanxi)</a:t>
            </a:r>
            <a:endParaRPr lang="en-US" sz="1100" dirty="0"/>
          </a:p>
        </p:txBody>
      </p:sp>
      <p:sp>
        <p:nvSpPr>
          <p:cNvPr id="19" name="Text 17"/>
          <p:cNvSpPr/>
          <p:nvPr/>
        </p:nvSpPr>
        <p:spPr>
          <a:xfrm>
            <a:off x="3355848" y="3163824"/>
            <a:ext cx="2523744" cy="4389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1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pPr algn="l" indent="0" marL="0">
              <a:buNone/>
            </a:pP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Lanza 100+ drones menores en vuelo</a:t>
            </a:r>
            <a:endParaRPr lang="en-US" sz="1100" dirty="0"/>
          </a:p>
        </p:txBody>
      </p:sp>
      <p:sp>
        <p:nvSpPr>
          <p:cNvPr id="20" name="Text 18"/>
          <p:cNvSpPr/>
          <p:nvPr/>
        </p:nvSpPr>
        <p:spPr>
          <a:xfrm>
            <a:off x="3355848" y="3639312"/>
            <a:ext cx="2523744" cy="4389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1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pPr algn="l" indent="0" marL="0">
              <a:buNone/>
            </a:pP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Rango ~7.000 km, 12 h endurance</a:t>
            </a:r>
            <a:endParaRPr lang="en-US" sz="1100" dirty="0"/>
          </a:p>
        </p:txBody>
      </p:sp>
      <p:sp>
        <p:nvSpPr>
          <p:cNvPr id="21" name="Shape 19"/>
          <p:cNvSpPr/>
          <p:nvPr/>
        </p:nvSpPr>
        <p:spPr>
          <a:xfrm>
            <a:off x="6172200" y="1417320"/>
            <a:ext cx="2743200" cy="3383280"/>
          </a:xfrm>
          <a:prstGeom prst="rect">
            <a:avLst/>
          </a:prstGeom>
          <a:solidFill>
            <a:srgbClr val="1B3A5C"/>
          </a:solidFill>
          <a:ln w="25400">
            <a:solidFill>
              <a:srgbClr val="4A90C4"/>
            </a:solidFill>
            <a:prstDash val="solid"/>
          </a:ln>
          <a:effectLst>
            <a:outerShdw sx="100000" sy="100000" kx="0" ky="0" algn="bl" rotWithShape="0" blurRad="101600" dist="38100" dir="8100000">
              <a:srgbClr val="000000">
                <a:alpha val="18000"/>
              </a:srgbClr>
            </a:outerShdw>
          </a:effectLst>
        </p:spPr>
      </p:sp>
      <p:sp>
        <p:nvSpPr>
          <p:cNvPr id="22" name="Shape 20"/>
          <p:cNvSpPr/>
          <p:nvPr/>
        </p:nvSpPr>
        <p:spPr>
          <a:xfrm>
            <a:off x="6172200" y="1417320"/>
            <a:ext cx="2743200" cy="384048"/>
          </a:xfrm>
          <a:prstGeom prst="rect">
            <a:avLst/>
          </a:prstGeom>
          <a:solidFill>
            <a:srgbClr val="4A90C4"/>
          </a:solidFill>
          <a:ln w="12700">
            <a:solidFill>
              <a:srgbClr val="4A90C4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6263640" y="1417320"/>
            <a:ext cx="2560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Tipo 076 'Sichuan'</a:t>
            </a:r>
            <a:endParaRPr lang="en-US" sz="1400" dirty="0"/>
          </a:p>
        </p:txBody>
      </p:sp>
      <p:sp>
        <p:nvSpPr>
          <p:cNvPr id="24" name="Text 22"/>
          <p:cNvSpPr/>
          <p:nvPr/>
        </p:nvSpPr>
        <p:spPr>
          <a:xfrm>
            <a:off x="6263640" y="1847088"/>
            <a:ext cx="25603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00" i="1" dirty="0">
                <a:solidFill>
                  <a:srgbClr val="4A9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Buque Anfibio c/ Catapulta EMALS</a:t>
            </a:r>
            <a:endParaRPr lang="en-US" sz="1000" dirty="0"/>
          </a:p>
        </p:txBody>
      </p:sp>
      <p:sp>
        <p:nvSpPr>
          <p:cNvPr id="25" name="Text 23"/>
          <p:cNvSpPr/>
          <p:nvPr/>
        </p:nvSpPr>
        <p:spPr>
          <a:xfrm>
            <a:off x="6281928" y="2212848"/>
            <a:ext cx="2523744" cy="4389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100" b="1" dirty="0">
                <a:solidFill>
                  <a:srgbClr val="4A9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pPr algn="l" indent="0" marL="0">
              <a:buNone/>
            </a:pP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40.000-50.000 t desplazamiento</a:t>
            </a:r>
            <a:endParaRPr lang="en-US" sz="1100" dirty="0"/>
          </a:p>
        </p:txBody>
      </p:sp>
      <p:sp>
        <p:nvSpPr>
          <p:cNvPr id="26" name="Text 24"/>
          <p:cNvSpPr/>
          <p:nvPr/>
        </p:nvSpPr>
        <p:spPr>
          <a:xfrm>
            <a:off x="6281928" y="2688336"/>
            <a:ext cx="2523744" cy="4389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100" b="1" dirty="0">
                <a:solidFill>
                  <a:srgbClr val="4A9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pPr algn="l" indent="0" marL="0">
              <a:buNone/>
            </a:pP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Lanzado Dic 2024 — en pruebas 2025</a:t>
            </a:r>
            <a:endParaRPr lang="en-US" sz="1100" dirty="0"/>
          </a:p>
        </p:txBody>
      </p:sp>
      <p:sp>
        <p:nvSpPr>
          <p:cNvPr id="27" name="Text 25"/>
          <p:cNvSpPr/>
          <p:nvPr/>
        </p:nvSpPr>
        <p:spPr>
          <a:xfrm>
            <a:off x="6281928" y="3163824"/>
            <a:ext cx="2523744" cy="4389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100" b="1" dirty="0">
                <a:solidFill>
                  <a:srgbClr val="4A9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pPr algn="l" indent="0" marL="0">
              <a:buNone/>
            </a:pP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Opera GJ-11 UAV furtivo + enjambres</a:t>
            </a:r>
            <a:endParaRPr lang="en-US" sz="1100" dirty="0"/>
          </a:p>
        </p:txBody>
      </p:sp>
      <p:sp>
        <p:nvSpPr>
          <p:cNvPr id="28" name="Text 26"/>
          <p:cNvSpPr/>
          <p:nvPr/>
        </p:nvSpPr>
        <p:spPr>
          <a:xfrm>
            <a:off x="6281928" y="3639312"/>
            <a:ext cx="2523744" cy="4389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100" b="1" dirty="0">
                <a:solidFill>
                  <a:srgbClr val="4A9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pPr algn="l" indent="0" marL="0">
              <a:buNone/>
            </a:pP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Primera plataforma naval de drones con catapulta del mundo</a:t>
            </a:r>
            <a:endParaRPr lang="en-US" sz="1100" dirty="0"/>
          </a:p>
        </p:txBody>
      </p:sp>
      <p:sp>
        <p:nvSpPr>
          <p:cNvPr id="29" name="Shape 27"/>
          <p:cNvSpPr/>
          <p:nvPr/>
        </p:nvSpPr>
        <p:spPr>
          <a:xfrm>
            <a:off x="320040" y="4754880"/>
            <a:ext cx="8503920" cy="320040"/>
          </a:xfrm>
          <a:prstGeom prst="rect">
            <a:avLst/>
          </a:prstGeom>
          <a:solidFill>
            <a:srgbClr val="C0392B">
              <a:alpha val="40000"/>
            </a:srgbClr>
          </a:solidFill>
          <a:ln w="12700">
            <a:solidFill>
              <a:srgbClr val="C0392B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320040" y="4754880"/>
            <a:ext cx="85039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5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Doctrina: Massed effect — concentración de drones bajo nodo de mando único, análogo a doctrina de portaviones. Fuente: DSIAC 2025 / NavalNews 2024</a:t>
            </a:r>
            <a:endParaRPr lang="en-US" sz="9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0F4F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02920"/>
          </a:xfrm>
          <a:prstGeom prst="rect">
            <a:avLst/>
          </a:prstGeom>
          <a:solidFill>
            <a:srgbClr val="1E5F8C"/>
          </a:solidFill>
          <a:ln w="12700">
            <a:solidFill>
              <a:srgbClr val="1E5F8C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0" y="0"/>
            <a:ext cx="91440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spc="80" kern="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MODELO DISTRIBUIDO  ·  REINO UNIDO / OTAN  ·  ASW SPEARHEAD &amp; ATLANTIC BASTION</a:t>
            </a:r>
            <a:endParaRPr lang="en-US" sz="1150" dirty="0"/>
          </a:p>
        </p:txBody>
      </p:sp>
      <p:sp>
        <p:nvSpPr>
          <p:cNvPr id="4" name="Text 2"/>
          <p:cNvSpPr/>
          <p:nvPr/>
        </p:nvSpPr>
        <p:spPr>
          <a:xfrm>
            <a:off x="457200" y="640080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2600" b="1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Integración Orgánica desde FF Tipo 26 y Submarinos</a:t>
            </a:r>
            <a:endParaRPr lang="en-US" sz="2600" dirty="0"/>
          </a:p>
        </p:txBody>
      </p:sp>
      <p:sp>
        <p:nvSpPr>
          <p:cNvPr id="5" name="Shape 3"/>
          <p:cNvSpPr/>
          <p:nvPr/>
        </p:nvSpPr>
        <p:spPr>
          <a:xfrm>
            <a:off x="365760" y="1325880"/>
            <a:ext cx="5120640" cy="3520440"/>
          </a:xfrm>
          <a:prstGeom prst="rect">
            <a:avLst/>
          </a:prstGeom>
          <a:solidFill>
            <a:srgbClr val="FFFFFF"/>
          </a:solidFill>
          <a:ln w="12700">
            <a:solidFill>
              <a:srgbClr val="D4E0EC"/>
            </a:solidFill>
            <a:prstDash val="solid"/>
          </a:ln>
          <a:effectLst>
            <a:outerShdw sx="100000" sy="100000" kx="0" ky="0" algn="bl" rotWithShape="0" blurRad="101600" dist="38100" dir="8100000">
              <a:srgbClr val="000000">
                <a:alpha val="18000"/>
              </a:srgbClr>
            </a:outerShdw>
          </a:effectLst>
        </p:spPr>
      </p:sp>
      <p:sp>
        <p:nvSpPr>
          <p:cNvPr id="6" name="Text 4"/>
          <p:cNvSpPr/>
          <p:nvPr/>
        </p:nvSpPr>
        <p:spPr>
          <a:xfrm>
            <a:off x="502920" y="1417320"/>
            <a:ext cx="4846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1E5F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ASW SPEARHEAD — GBP £400M (7 años)</a:t>
            </a:r>
            <a:endParaRPr lang="en-US" sz="1300" dirty="0"/>
          </a:p>
        </p:txBody>
      </p:sp>
      <p:sp>
        <p:nvSpPr>
          <p:cNvPr id="7" name="Shape 5"/>
          <p:cNvSpPr/>
          <p:nvPr/>
        </p:nvSpPr>
        <p:spPr>
          <a:xfrm>
            <a:off x="502920" y="1920240"/>
            <a:ext cx="64008" cy="804672"/>
          </a:xfrm>
          <a:prstGeom prst="rect">
            <a:avLst/>
          </a:prstGeom>
          <a:solidFill>
            <a:srgbClr val="1E5F8C"/>
          </a:solidFill>
          <a:ln w="12700">
            <a:solidFill>
              <a:srgbClr val="1E5F8C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685800" y="1920240"/>
            <a:ext cx="4663440" cy="27432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algn="l" indent="0" marL="0">
              <a:buNone/>
            </a:pPr>
            <a:r>
              <a:rPr lang="en-US" sz="1200" b="1" dirty="0">
                <a:solidFill>
                  <a:srgbClr val="1E5F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CETUS (XV Excalibur)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685800" y="2194560"/>
            <a:ext cx="4663440" cy="56692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05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[XLUUV]  12 m, 20-25 t — Mayor AUV de la Royal Navy. Ensayos Feb 2025. Bautizado May 2025 en Devonport. ASW, inteligencia, operaciones de fondo marino.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502920" y="2871216"/>
            <a:ext cx="64008" cy="804672"/>
          </a:xfrm>
          <a:prstGeom prst="rect">
            <a:avLst/>
          </a:prstGeom>
          <a:solidFill>
            <a:srgbClr val="1A7A4A"/>
          </a:solidFill>
          <a:ln w="12700">
            <a:solidFill>
              <a:srgbClr val="1A7A4A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685800" y="2871216"/>
            <a:ext cx="4663440" cy="27432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algn="l" indent="0" marL="0">
              <a:buNone/>
            </a:pPr>
            <a:r>
              <a:rPr lang="en-US" sz="1200" b="1" dirty="0">
                <a:solidFill>
                  <a:srgbClr val="1A7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SCYLLA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685800" y="3145536"/>
            <a:ext cx="4663440" cy="56692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05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[UUV desde torpedo]  Lanzable desde tubo torpedo Clase Astute. Recuperación autónoma. IOC 2026-27. Soporta objetivos AUKUS Pilar 2 de guerra de fondo marino.</a:t>
            </a:r>
            <a:endParaRPr lang="en-US" sz="1050" dirty="0"/>
          </a:p>
        </p:txBody>
      </p:sp>
      <p:sp>
        <p:nvSpPr>
          <p:cNvPr id="13" name="Shape 11"/>
          <p:cNvSpPr/>
          <p:nvPr/>
        </p:nvSpPr>
        <p:spPr>
          <a:xfrm>
            <a:off x="502920" y="3822192"/>
            <a:ext cx="64008" cy="804672"/>
          </a:xfrm>
          <a:prstGeom prst="rect">
            <a:avLst/>
          </a:prstGeom>
          <a:solidFill>
            <a:srgbClr val="E87722"/>
          </a:solidFill>
          <a:ln w="12700">
            <a:solidFill>
              <a:srgbClr val="E87722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685800" y="3822192"/>
            <a:ext cx="4663440" cy="27432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algn="l" indent="0" marL="0">
              <a:buNone/>
            </a:pPr>
            <a:r>
              <a:rPr lang="en-US" sz="12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PROTEUS (Leonardo)</a:t>
            </a:r>
            <a:endParaRPr lang="en-US" sz="1200" dirty="0"/>
          </a:p>
        </p:txBody>
      </p:sp>
      <p:sp>
        <p:nvSpPr>
          <p:cNvPr id="15" name="Text 13"/>
          <p:cNvSpPr/>
          <p:nvPr/>
        </p:nvSpPr>
        <p:spPr>
          <a:xfrm>
            <a:off x="685800" y="4096512"/>
            <a:ext cx="4663440" cy="56692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05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[UAS Rotativo 3t]  Plataforma autónoma aérea £60M. Primer vuelo Ene 2026 (Cornwall). Despliega sonoboyas, relé comms, vigilancia marítima ASW.</a:t>
            </a:r>
            <a:endParaRPr lang="en-US" sz="1050" dirty="0"/>
          </a:p>
        </p:txBody>
      </p:sp>
      <p:sp>
        <p:nvSpPr>
          <p:cNvPr id="16" name="Shape 14"/>
          <p:cNvSpPr/>
          <p:nvPr/>
        </p:nvSpPr>
        <p:spPr>
          <a:xfrm>
            <a:off x="5669280" y="1325880"/>
            <a:ext cx="3108960" cy="3520440"/>
          </a:xfrm>
          <a:prstGeom prst="rect">
            <a:avLst/>
          </a:prstGeom>
          <a:solidFill>
            <a:srgbClr val="0D1B2A"/>
          </a:solidFill>
          <a:ln w="12700">
            <a:solidFill>
              <a:srgbClr val="4A90C4"/>
            </a:solidFill>
            <a:prstDash val="solid"/>
          </a:ln>
          <a:effectLst>
            <a:outerShdw sx="100000" sy="100000" kx="0" ky="0" algn="bl" rotWithShape="0" blurRad="101600" dist="38100" dir="8100000">
              <a:srgbClr val="000000">
                <a:alpha val="18000"/>
              </a:srgbClr>
            </a:outerShdw>
          </a:effectLst>
        </p:spPr>
      </p:sp>
      <p:sp>
        <p:nvSpPr>
          <p:cNvPr id="17" name="Text 15"/>
          <p:cNvSpPr/>
          <p:nvPr/>
        </p:nvSpPr>
        <p:spPr>
          <a:xfrm>
            <a:off x="5760720" y="1417320"/>
            <a:ext cx="292608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ATLANTIC BASTION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5760720" y="1764792"/>
            <a:ext cx="292608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i="1" dirty="0">
                <a:solidFill>
                  <a:srgbClr val="4A9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Fase 2 de PROYECTO CABOT</a:t>
            </a:r>
            <a:endParaRPr lang="en-US" sz="1000" dirty="0"/>
          </a:p>
        </p:txBody>
      </p:sp>
      <p:sp>
        <p:nvSpPr>
          <p:cNvPr id="19" name="Text 17"/>
          <p:cNvSpPr/>
          <p:nvPr/>
        </p:nvSpPr>
        <p:spPr>
          <a:xfrm>
            <a:off x="5760720" y="2103120"/>
            <a:ext cx="2926080" cy="4023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0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◆  </a:t>
            </a:r>
            <a:pPr algn="l" indent="0" marL="0">
              <a:buNone/>
            </a:pPr>
            <a:r>
              <a:rPr lang="en-US" sz="10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FF Tipo 26 como nodos C2 distribuidos en el Atlántico Norte</a:t>
            </a:r>
            <a:endParaRPr lang="en-US" sz="1000" dirty="0"/>
          </a:p>
        </p:txBody>
      </p:sp>
      <p:sp>
        <p:nvSpPr>
          <p:cNvPr id="20" name="Text 18"/>
          <p:cNvSpPr/>
          <p:nvPr/>
        </p:nvSpPr>
        <p:spPr>
          <a:xfrm>
            <a:off x="5760720" y="2523744"/>
            <a:ext cx="2926080" cy="4023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0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◆  </a:t>
            </a:r>
            <a:pPr algn="l" indent="0" marL="0">
              <a:buNone/>
            </a:pPr>
            <a:r>
              <a:rPr lang="en-US" sz="10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Mission bay flexible: opera USV + UUV de forma orgánica</a:t>
            </a:r>
            <a:endParaRPr lang="en-US" sz="1000" dirty="0"/>
          </a:p>
        </p:txBody>
      </p:sp>
      <p:sp>
        <p:nvSpPr>
          <p:cNvPr id="21" name="Text 19"/>
          <p:cNvSpPr/>
          <p:nvPr/>
        </p:nvSpPr>
        <p:spPr>
          <a:xfrm>
            <a:off x="5760720" y="2944368"/>
            <a:ext cx="2926080" cy="4023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0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◆  </a:t>
            </a:r>
            <a:pPr algn="l" indent="0" marL="0">
              <a:buNone/>
            </a:pPr>
            <a:r>
              <a:rPr lang="en-US" sz="10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Red acústica integrada multi-dominio vs amenaza submarina rusa</a:t>
            </a:r>
            <a:endParaRPr lang="en-US" sz="1000" dirty="0"/>
          </a:p>
        </p:txBody>
      </p:sp>
      <p:sp>
        <p:nvSpPr>
          <p:cNvPr id="22" name="Text 20"/>
          <p:cNvSpPr/>
          <p:nvPr/>
        </p:nvSpPr>
        <p:spPr>
          <a:xfrm>
            <a:off x="5760720" y="3364992"/>
            <a:ext cx="2926080" cy="4023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0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◆  </a:t>
            </a:r>
            <a:pPr algn="l" indent="0" marL="0">
              <a:buNone/>
            </a:pPr>
            <a:r>
              <a:rPr lang="en-US" sz="10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Enlaza Tipo 26, aeronaves, sensores autónomos en panorama único</a:t>
            </a:r>
            <a:endParaRPr lang="en-US" sz="1000" dirty="0"/>
          </a:p>
        </p:txBody>
      </p:sp>
      <p:sp>
        <p:nvSpPr>
          <p:cNvPr id="23" name="Text 21"/>
          <p:cNvSpPr/>
          <p:nvPr/>
        </p:nvSpPr>
        <p:spPr>
          <a:xfrm>
            <a:off x="5760720" y="3785616"/>
            <a:ext cx="2926080" cy="4023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0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◆  </a:t>
            </a:r>
            <a:pPr algn="l" indent="0" marL="0">
              <a:buNone/>
            </a:pPr>
            <a:r>
              <a:rPr lang="en-US" sz="10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CABOT Fase 1 (COCONO): USV autónomos operados por contratista en gap GIUK</a:t>
            </a:r>
            <a:endParaRPr lang="en-US" sz="1000" dirty="0"/>
          </a:p>
        </p:txBody>
      </p:sp>
      <p:sp>
        <p:nvSpPr>
          <p:cNvPr id="24" name="Text 22"/>
          <p:cNvSpPr/>
          <p:nvPr/>
        </p:nvSpPr>
        <p:spPr>
          <a:xfrm>
            <a:off x="5760720" y="4206240"/>
            <a:ext cx="2926080" cy="4023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0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◆  </a:t>
            </a:r>
            <a:pPr algn="l" indent="0" marL="0">
              <a:buNone/>
            </a:pPr>
            <a:r>
              <a:rPr lang="en-US" sz="10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Transición a GOGO (Gov Owned, Gov Operated) en Fase 2</a:t>
            </a:r>
            <a:endParaRPr lang="en-US" sz="1000" dirty="0"/>
          </a:p>
        </p:txBody>
      </p:sp>
      <p:sp>
        <p:nvSpPr>
          <p:cNvPr id="25" name="Text 23"/>
          <p:cNvSpPr/>
          <p:nvPr/>
        </p:nvSpPr>
        <p:spPr>
          <a:xfrm>
            <a:off x="365760" y="4864608"/>
            <a:ext cx="84124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i="1" dirty="0">
                <a:solidFill>
                  <a:srgbClr val="8A9B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Fuente: GOV.UK, NavalNews, RUSI Dec 2025, Armada International</a:t>
            </a:r>
            <a:endParaRPr lang="en-US" sz="9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0D1B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02920"/>
          </a:xfrm>
          <a:prstGeom prst="rect">
            <a:avLst/>
          </a:prstGeom>
          <a:solidFill>
            <a:srgbClr val="D4AF37"/>
          </a:solidFill>
          <a:ln w="12700">
            <a:solidFill>
              <a:srgbClr val="D4AF37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0" y="0"/>
            <a:ext cx="91440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spc="80" kern="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CASO REAL EN COMBATE  ·  UCRANIA  ·  GUERRA DEL MAR NEGRO  2022–2026</a:t>
            </a:r>
            <a:endParaRPr lang="en-US" sz="1150" dirty="0"/>
          </a:p>
        </p:txBody>
      </p:sp>
      <p:sp>
        <p:nvSpPr>
          <p:cNvPr id="4" name="Text 2"/>
          <p:cNvSpPr/>
          <p:nvPr/>
        </p:nvSpPr>
        <p:spPr>
          <a:xfrm>
            <a:off x="457200" y="594360"/>
            <a:ext cx="8229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2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Empleo Distribuido de USV sin Plataforma Nodriza Formal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320040" y="1298448"/>
            <a:ext cx="4160520" cy="1051560"/>
          </a:xfrm>
          <a:prstGeom prst="rect">
            <a:avLst/>
          </a:prstGeom>
          <a:solidFill>
            <a:srgbClr val="1B3A5C"/>
          </a:solidFill>
          <a:ln w="12700">
            <a:solidFill>
              <a:srgbClr val="4A90C4"/>
            </a:solidFill>
            <a:prstDash val="solid"/>
          </a:ln>
          <a:effectLst>
            <a:outerShdw sx="100000" sy="100000" kx="0" ky="0" algn="bl" rotWithShape="0" blurRad="101600" dist="38100" dir="8100000">
              <a:srgbClr val="000000">
                <a:alpha val="18000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320040" y="1298448"/>
            <a:ext cx="960120" cy="1051560"/>
          </a:xfrm>
          <a:prstGeom prst="rect">
            <a:avLst/>
          </a:prstGeom>
          <a:solidFill>
            <a:srgbClr val="4A90C4"/>
          </a:solidFill>
          <a:ln w="12700">
            <a:solidFill>
              <a:srgbClr val="4A90C4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347472" y="1298448"/>
            <a:ext cx="905256" cy="1051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2022</a:t>
            </a:r>
            <a:endParaRPr lang="en-US" sz="1200" dirty="0"/>
          </a:p>
        </p:txBody>
      </p:sp>
      <p:sp>
        <p:nvSpPr>
          <p:cNvPr id="8" name="Text 6"/>
          <p:cNvSpPr/>
          <p:nvPr/>
        </p:nvSpPr>
        <p:spPr>
          <a:xfrm>
            <a:off x="1371600" y="1371600"/>
            <a:ext cx="3017520" cy="8961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5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Ucrania pierde su flota naval. Responde con USV improvisados explosivos. Primeros MAGURA V5 dañan múltiples buques rusos en pocos meses.</a:t>
            </a:r>
            <a:endParaRPr lang="en-US" sz="1050" dirty="0"/>
          </a:p>
        </p:txBody>
      </p:sp>
      <p:sp>
        <p:nvSpPr>
          <p:cNvPr id="9" name="Shape 7"/>
          <p:cNvSpPr/>
          <p:nvPr/>
        </p:nvSpPr>
        <p:spPr>
          <a:xfrm>
            <a:off x="4800600" y="1298448"/>
            <a:ext cx="4160520" cy="1051560"/>
          </a:xfrm>
          <a:prstGeom prst="rect">
            <a:avLst/>
          </a:prstGeom>
          <a:solidFill>
            <a:srgbClr val="1B3A5C"/>
          </a:solidFill>
          <a:ln w="12700">
            <a:solidFill>
              <a:srgbClr val="4A90C4"/>
            </a:solidFill>
            <a:prstDash val="solid"/>
          </a:ln>
          <a:effectLst>
            <a:outerShdw sx="100000" sy="100000" kx="0" ky="0" algn="bl" rotWithShape="0" blurRad="101600" dist="38100" dir="8100000">
              <a:srgbClr val="000000">
                <a:alpha val="18000"/>
              </a:srgbClr>
            </a:outerShdw>
          </a:effectLst>
        </p:spPr>
      </p:sp>
      <p:sp>
        <p:nvSpPr>
          <p:cNvPr id="10" name="Shape 8"/>
          <p:cNvSpPr/>
          <p:nvPr/>
        </p:nvSpPr>
        <p:spPr>
          <a:xfrm>
            <a:off x="4800600" y="1298448"/>
            <a:ext cx="960120" cy="1051560"/>
          </a:xfrm>
          <a:prstGeom prst="rect">
            <a:avLst/>
          </a:prstGeom>
          <a:solidFill>
            <a:srgbClr val="4A90C4"/>
          </a:solidFill>
          <a:ln w="12700">
            <a:solidFill>
              <a:srgbClr val="4A90C4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4828032" y="1298448"/>
            <a:ext cx="905256" cy="1051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Nov 2023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5852160" y="1371600"/>
            <a:ext cx="3017520" cy="8961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5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MAGURAs atacan el puerto de Chornomors'ke; dañan buques de desembarco. El Mar Negro se convierte en zona de prueba de guerra naval no tripulada.</a:t>
            </a:r>
            <a:endParaRPr lang="en-US" sz="1050" dirty="0"/>
          </a:p>
        </p:txBody>
      </p:sp>
      <p:sp>
        <p:nvSpPr>
          <p:cNvPr id="13" name="Shape 11"/>
          <p:cNvSpPr/>
          <p:nvPr/>
        </p:nvSpPr>
        <p:spPr>
          <a:xfrm>
            <a:off x="320040" y="2468880"/>
            <a:ext cx="4160520" cy="1051560"/>
          </a:xfrm>
          <a:prstGeom prst="rect">
            <a:avLst/>
          </a:prstGeom>
          <a:solidFill>
            <a:srgbClr val="1B3A5C"/>
          </a:solidFill>
          <a:ln w="12700">
            <a:solidFill>
              <a:srgbClr val="E87722"/>
            </a:solidFill>
            <a:prstDash val="solid"/>
          </a:ln>
          <a:effectLst>
            <a:outerShdw sx="100000" sy="100000" kx="0" ky="0" algn="bl" rotWithShape="0" blurRad="101600" dist="38100" dir="8100000">
              <a:srgbClr val="000000">
                <a:alpha val="18000"/>
              </a:srgbClr>
            </a:outerShdw>
          </a:effectLst>
        </p:spPr>
      </p:sp>
      <p:sp>
        <p:nvSpPr>
          <p:cNvPr id="14" name="Shape 12"/>
          <p:cNvSpPr/>
          <p:nvPr/>
        </p:nvSpPr>
        <p:spPr>
          <a:xfrm>
            <a:off x="320040" y="2468880"/>
            <a:ext cx="960120" cy="1051560"/>
          </a:xfrm>
          <a:prstGeom prst="rect">
            <a:avLst/>
          </a:prstGeom>
          <a:solidFill>
            <a:srgbClr val="E87722"/>
          </a:solidFill>
          <a:ln w="12700">
            <a:solidFill>
              <a:srgbClr val="E8772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347472" y="2468880"/>
            <a:ext cx="905256" cy="1051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Ene 2024</a:t>
            </a: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1371600" y="2542032"/>
            <a:ext cx="3017520" cy="8961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5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MAGURA V5 hunde la corbeta 'Ivanovets' en Lago Donuzlav. Táctica 'chasing splashes'. 8 buques destruidos en un año. Daños &gt; USD 500M.</a:t>
            </a:r>
            <a:endParaRPr lang="en-US" sz="1050" dirty="0"/>
          </a:p>
        </p:txBody>
      </p:sp>
      <p:sp>
        <p:nvSpPr>
          <p:cNvPr id="17" name="Shape 15"/>
          <p:cNvSpPr/>
          <p:nvPr/>
        </p:nvSpPr>
        <p:spPr>
          <a:xfrm>
            <a:off x="4800600" y="2468880"/>
            <a:ext cx="4160520" cy="1051560"/>
          </a:xfrm>
          <a:prstGeom prst="rect">
            <a:avLst/>
          </a:prstGeom>
          <a:solidFill>
            <a:srgbClr val="1B3A5C"/>
          </a:solidFill>
          <a:ln w="12700">
            <a:solidFill>
              <a:srgbClr val="E87722"/>
            </a:solidFill>
            <a:prstDash val="solid"/>
          </a:ln>
          <a:effectLst>
            <a:outerShdw sx="100000" sy="100000" kx="0" ky="0" algn="bl" rotWithShape="0" blurRad="101600" dist="38100" dir="8100000">
              <a:srgbClr val="000000">
                <a:alpha val="18000"/>
              </a:srgbClr>
            </a:outerShdw>
          </a:effectLst>
        </p:spPr>
      </p:sp>
      <p:sp>
        <p:nvSpPr>
          <p:cNvPr id="18" name="Shape 16"/>
          <p:cNvSpPr/>
          <p:nvPr/>
        </p:nvSpPr>
        <p:spPr>
          <a:xfrm>
            <a:off x="4800600" y="2468880"/>
            <a:ext cx="960120" cy="1051560"/>
          </a:xfrm>
          <a:prstGeom prst="rect">
            <a:avLst/>
          </a:prstGeom>
          <a:solidFill>
            <a:srgbClr val="E87722"/>
          </a:solidFill>
          <a:ln w="12700">
            <a:solidFill>
              <a:srgbClr val="E87722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4828032" y="2468880"/>
            <a:ext cx="905256" cy="1051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May 2024</a:t>
            </a:r>
            <a:endParaRPr lang="en-US" sz="1200" dirty="0"/>
          </a:p>
        </p:txBody>
      </p:sp>
      <p:sp>
        <p:nvSpPr>
          <p:cNvPr id="20" name="Text 18"/>
          <p:cNvSpPr/>
          <p:nvPr/>
        </p:nvSpPr>
        <p:spPr>
          <a:xfrm>
            <a:off x="5852160" y="2542032"/>
            <a:ext cx="3017520" cy="8961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5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Sea Baby armado con misiles SAM superficie-aire derriba Su-30 rusos. Primer USV con capacidad AAW documentada en combate.</a:t>
            </a:r>
            <a:endParaRPr lang="en-US" sz="1050" dirty="0"/>
          </a:p>
        </p:txBody>
      </p:sp>
      <p:sp>
        <p:nvSpPr>
          <p:cNvPr id="21" name="Shape 19"/>
          <p:cNvSpPr/>
          <p:nvPr/>
        </p:nvSpPr>
        <p:spPr>
          <a:xfrm>
            <a:off x="320040" y="3639312"/>
            <a:ext cx="4160520" cy="1051560"/>
          </a:xfrm>
          <a:prstGeom prst="rect">
            <a:avLst/>
          </a:prstGeom>
          <a:solidFill>
            <a:srgbClr val="1B3A5C"/>
          </a:solidFill>
          <a:ln w="12700">
            <a:solidFill>
              <a:srgbClr val="1A7A4A"/>
            </a:solidFill>
            <a:prstDash val="solid"/>
          </a:ln>
          <a:effectLst>
            <a:outerShdw sx="100000" sy="100000" kx="0" ky="0" algn="bl" rotWithShape="0" blurRad="101600" dist="38100" dir="8100000">
              <a:srgbClr val="000000">
                <a:alpha val="18000"/>
              </a:srgbClr>
            </a:outerShdw>
          </a:effectLst>
        </p:spPr>
      </p:sp>
      <p:sp>
        <p:nvSpPr>
          <p:cNvPr id="22" name="Shape 20"/>
          <p:cNvSpPr/>
          <p:nvPr/>
        </p:nvSpPr>
        <p:spPr>
          <a:xfrm>
            <a:off x="320040" y="3639312"/>
            <a:ext cx="960120" cy="1051560"/>
          </a:xfrm>
          <a:prstGeom prst="rect">
            <a:avLst/>
          </a:prstGeom>
          <a:solidFill>
            <a:srgbClr val="1A7A4A"/>
          </a:solidFill>
          <a:ln w="12700">
            <a:solidFill>
              <a:srgbClr val="1A7A4A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347472" y="3639312"/>
            <a:ext cx="905256" cy="1051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Dic 2024</a:t>
            </a:r>
            <a:endParaRPr lang="en-US" sz="1200" dirty="0"/>
          </a:p>
        </p:txBody>
      </p:sp>
      <p:sp>
        <p:nvSpPr>
          <p:cNvPr id="24" name="Text 22"/>
          <p:cNvSpPr/>
          <p:nvPr/>
        </p:nvSpPr>
        <p:spPr>
          <a:xfrm>
            <a:off x="1371600" y="3712464"/>
            <a:ext cx="3017520" cy="8961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5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Sea Baby con ametralladora pesada combate helicópteros Mi-8/Mi-17 en Bahía de Kerch. Capacidad anti-helicóptero desde plataforma USV.</a:t>
            </a:r>
            <a:endParaRPr lang="en-US" sz="1050" dirty="0"/>
          </a:p>
        </p:txBody>
      </p:sp>
      <p:sp>
        <p:nvSpPr>
          <p:cNvPr id="25" name="Shape 23"/>
          <p:cNvSpPr/>
          <p:nvPr/>
        </p:nvSpPr>
        <p:spPr>
          <a:xfrm>
            <a:off x="4800600" y="3639312"/>
            <a:ext cx="4160520" cy="1051560"/>
          </a:xfrm>
          <a:prstGeom prst="rect">
            <a:avLst/>
          </a:prstGeom>
          <a:solidFill>
            <a:srgbClr val="1B3A5C"/>
          </a:solidFill>
          <a:ln w="12700">
            <a:solidFill>
              <a:srgbClr val="1A7A4A"/>
            </a:solidFill>
            <a:prstDash val="solid"/>
          </a:ln>
          <a:effectLst>
            <a:outerShdw sx="100000" sy="100000" kx="0" ky="0" algn="bl" rotWithShape="0" blurRad="101600" dist="38100" dir="8100000">
              <a:srgbClr val="000000">
                <a:alpha val="18000"/>
              </a:srgbClr>
            </a:outerShdw>
          </a:effectLst>
        </p:spPr>
      </p:sp>
      <p:sp>
        <p:nvSpPr>
          <p:cNvPr id="26" name="Shape 24"/>
          <p:cNvSpPr/>
          <p:nvPr/>
        </p:nvSpPr>
        <p:spPr>
          <a:xfrm>
            <a:off x="4800600" y="3639312"/>
            <a:ext cx="960120" cy="1051560"/>
          </a:xfrm>
          <a:prstGeom prst="rect">
            <a:avLst/>
          </a:prstGeom>
          <a:solidFill>
            <a:srgbClr val="1A7A4A"/>
          </a:solidFill>
          <a:ln w="12700">
            <a:solidFill>
              <a:srgbClr val="1A7A4A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4828032" y="3639312"/>
            <a:ext cx="905256" cy="1051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2025–26</a:t>
            </a:r>
            <a:endParaRPr lang="en-US" sz="1200" dirty="0"/>
          </a:p>
        </p:txBody>
      </p:sp>
      <p:sp>
        <p:nvSpPr>
          <p:cNvPr id="28" name="Text 26"/>
          <p:cNvSpPr/>
          <p:nvPr/>
        </p:nvSpPr>
        <p:spPr>
          <a:xfrm>
            <a:off x="5852160" y="3712464"/>
            <a:ext cx="3017520" cy="8961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5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Sea Baby lanza FPV UAV contra plataformas petroleras rusas. Rango &gt;1.500 km, carga &gt;2.000 kg. Flota rusa paralizada en puertos.</a:t>
            </a:r>
            <a:endParaRPr lang="en-US" sz="1050" dirty="0"/>
          </a:p>
        </p:txBody>
      </p:sp>
      <p:sp>
        <p:nvSpPr>
          <p:cNvPr id="29" name="Shape 27"/>
          <p:cNvSpPr/>
          <p:nvPr/>
        </p:nvSpPr>
        <p:spPr>
          <a:xfrm>
            <a:off x="320040" y="4754880"/>
            <a:ext cx="8503920" cy="320040"/>
          </a:xfrm>
          <a:prstGeom prst="rect">
            <a:avLst/>
          </a:prstGeom>
          <a:solidFill>
            <a:srgbClr val="D4AF37">
              <a:alpha val="70000"/>
            </a:srgbClr>
          </a:solidFill>
          <a:ln w="12700">
            <a:solidFill>
              <a:srgbClr val="D4AF37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320040" y="4754880"/>
            <a:ext cx="85039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50" b="1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Lección clave: El modelo distribuido + control humano en el lazo (satélite) fue más resiliente y adaptable que cualquier plataforma nodriza única. (Georgetown GSSR / IFRI 2026)</a:t>
            </a:r>
            <a:endParaRPr lang="en-US" sz="9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0F4F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02920"/>
          </a:xfrm>
          <a:prstGeom prst="rect">
            <a:avLst/>
          </a:prstGeom>
          <a:solidFill>
            <a:srgbClr val="0D1B2A"/>
          </a:solidFill>
          <a:ln w="12700">
            <a:solidFill>
              <a:srgbClr val="0D1B2A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0" y="0"/>
            <a:ext cx="91440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spc="100" kern="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ANÁLISIS COMPARATIVO — VENTAJAS Y LIMITACIONES</a:t>
            </a:r>
            <a:endParaRPr lang="en-US" sz="1400" dirty="0"/>
          </a:p>
        </p:txBody>
      </p:sp>
      <p:sp>
        <p:nvSpPr>
          <p:cNvPr id="4" name="Shape 2"/>
          <p:cNvSpPr/>
          <p:nvPr/>
        </p:nvSpPr>
        <p:spPr>
          <a:xfrm>
            <a:off x="274320" y="594360"/>
            <a:ext cx="3931920" cy="411480"/>
          </a:xfrm>
          <a:prstGeom prst="rect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274320" y="594360"/>
            <a:ext cx="39319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🛸  NODRIZA CENTRALIZADA</a:t>
            </a:r>
            <a:endParaRPr lang="en-US" sz="1300" dirty="0"/>
          </a:p>
        </p:txBody>
      </p:sp>
      <p:sp>
        <p:nvSpPr>
          <p:cNvPr id="6" name="Shape 4"/>
          <p:cNvSpPr/>
          <p:nvPr/>
        </p:nvSpPr>
        <p:spPr>
          <a:xfrm>
            <a:off x="4846320" y="594360"/>
            <a:ext cx="4023360" cy="411480"/>
          </a:xfrm>
          <a:prstGeom prst="rect">
            <a:avLst/>
          </a:prstGeom>
          <a:solidFill>
            <a:srgbClr val="1E5F8C"/>
          </a:solidFill>
          <a:ln w="12700">
            <a:solidFill>
              <a:srgbClr val="1E5F8C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4846320" y="594360"/>
            <a:ext cx="4023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⚓  DISTRIBUCIÓN ORGÁNICA</a:t>
            </a:r>
            <a:endParaRPr lang="en-US" sz="1300" dirty="0"/>
          </a:p>
        </p:txBody>
      </p:sp>
      <p:sp>
        <p:nvSpPr>
          <p:cNvPr id="8" name="Shape 6"/>
          <p:cNvSpPr/>
          <p:nvPr/>
        </p:nvSpPr>
        <p:spPr>
          <a:xfrm>
            <a:off x="4434840" y="502920"/>
            <a:ext cx="274320" cy="4572000"/>
          </a:xfrm>
          <a:prstGeom prst="rect">
            <a:avLst/>
          </a:prstGeom>
          <a:solidFill>
            <a:srgbClr val="D4E0EC"/>
          </a:solidFill>
          <a:ln w="12700">
            <a:solidFill>
              <a:srgbClr val="D4E0EC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274320" y="1097280"/>
            <a:ext cx="960120" cy="566928"/>
          </a:xfrm>
          <a:prstGeom prst="rect">
            <a:avLst/>
          </a:prstGeom>
          <a:solidFill>
            <a:srgbClr val="D4E0EC"/>
          </a:solidFill>
          <a:ln w="12700">
            <a:solidFill>
              <a:srgbClr val="D4E0EC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274320" y="1097280"/>
            <a:ext cx="9601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50" b="1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Ventaja de Masa</a:t>
            </a:r>
            <a:endParaRPr lang="en-US" sz="950" dirty="0"/>
          </a:p>
        </p:txBody>
      </p:sp>
      <p:sp>
        <p:nvSpPr>
          <p:cNvPr id="11" name="Shape 9"/>
          <p:cNvSpPr/>
          <p:nvPr/>
        </p:nvSpPr>
        <p:spPr>
          <a:xfrm>
            <a:off x="1261872" y="1097280"/>
            <a:ext cx="2926080" cy="566928"/>
          </a:xfrm>
          <a:prstGeom prst="rect">
            <a:avLst/>
          </a:prstGeom>
          <a:solidFill>
            <a:srgbClr val="C0392B"/>
          </a:solidFill>
          <a:ln w="12700">
            <a:solidFill>
              <a:srgbClr val="D4E0EC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1298448" y="1133856"/>
            <a:ext cx="2852928" cy="4937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Alta: concentra 100+ drones en un vector de ataque coordinado (Jiutian). Efecto de saturación.</a:t>
            </a:r>
            <a:endParaRPr lang="en-US" sz="1000" dirty="0"/>
          </a:p>
        </p:txBody>
      </p:sp>
      <p:sp>
        <p:nvSpPr>
          <p:cNvPr id="13" name="Shape 11"/>
          <p:cNvSpPr/>
          <p:nvPr/>
        </p:nvSpPr>
        <p:spPr>
          <a:xfrm>
            <a:off x="4846320" y="1097280"/>
            <a:ext cx="3977640" cy="566928"/>
          </a:xfrm>
          <a:prstGeom prst="rect">
            <a:avLst/>
          </a:prstGeom>
          <a:solidFill>
            <a:srgbClr val="1E5F8C"/>
          </a:solidFill>
          <a:ln w="12700">
            <a:solidFill>
              <a:srgbClr val="D4E0EC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4882896" y="1133856"/>
            <a:ext cx="3904488" cy="4937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Media: masa distribuida entre unidades. Requiere coordinación entre plataformas para saturar.</a:t>
            </a:r>
            <a:endParaRPr lang="en-US" sz="1000" dirty="0"/>
          </a:p>
        </p:txBody>
      </p:sp>
      <p:sp>
        <p:nvSpPr>
          <p:cNvPr id="15" name="Shape 13"/>
          <p:cNvSpPr/>
          <p:nvPr/>
        </p:nvSpPr>
        <p:spPr>
          <a:xfrm>
            <a:off x="274320" y="1755648"/>
            <a:ext cx="960120" cy="566928"/>
          </a:xfrm>
          <a:prstGeom prst="rect">
            <a:avLst/>
          </a:prstGeom>
          <a:solidFill>
            <a:srgbClr val="D4E0EC"/>
          </a:solidFill>
          <a:ln w="12700">
            <a:solidFill>
              <a:srgbClr val="D4E0EC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274320" y="1755648"/>
            <a:ext cx="9601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50" b="1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Supervivencia</a:t>
            </a:r>
            <a:endParaRPr lang="en-US" sz="950" dirty="0"/>
          </a:p>
        </p:txBody>
      </p:sp>
      <p:sp>
        <p:nvSpPr>
          <p:cNvPr id="17" name="Shape 15"/>
          <p:cNvSpPr/>
          <p:nvPr/>
        </p:nvSpPr>
        <p:spPr>
          <a:xfrm>
            <a:off x="1261872" y="1755648"/>
            <a:ext cx="2926080" cy="566928"/>
          </a:xfrm>
          <a:prstGeom prst="rect">
            <a:avLst/>
          </a:prstGeom>
          <a:solidFill>
            <a:srgbClr val="D4E0EC"/>
          </a:solidFill>
          <a:ln w="12700">
            <a:solidFill>
              <a:srgbClr val="D4E0EC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1298448" y="1792224"/>
            <a:ext cx="2852928" cy="4937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0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CRÍTICO: Pérdida de la nodriza = pérdida de toda la capacidad. Punto de falla único de alto valor.</a:t>
            </a:r>
            <a:endParaRPr lang="en-US" sz="1000" dirty="0"/>
          </a:p>
        </p:txBody>
      </p:sp>
      <p:sp>
        <p:nvSpPr>
          <p:cNvPr id="19" name="Shape 17"/>
          <p:cNvSpPr/>
          <p:nvPr/>
        </p:nvSpPr>
        <p:spPr>
          <a:xfrm>
            <a:off x="4846320" y="1755648"/>
            <a:ext cx="3977640" cy="566928"/>
          </a:xfrm>
          <a:prstGeom prst="rect">
            <a:avLst/>
          </a:prstGeom>
          <a:solidFill>
            <a:srgbClr val="1E5F8C"/>
          </a:solidFill>
          <a:ln w="12700">
            <a:solidFill>
              <a:srgbClr val="D4E0EC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4882896" y="1792224"/>
            <a:ext cx="3904488" cy="4937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Alta resiliencia: pérdida de un buque reduce pero no elimina capacidad. Redundancia sistémica.</a:t>
            </a:r>
            <a:endParaRPr lang="en-US" sz="1000" dirty="0"/>
          </a:p>
        </p:txBody>
      </p:sp>
      <p:sp>
        <p:nvSpPr>
          <p:cNvPr id="21" name="Shape 19"/>
          <p:cNvSpPr/>
          <p:nvPr/>
        </p:nvSpPr>
        <p:spPr>
          <a:xfrm>
            <a:off x="274320" y="2414016"/>
            <a:ext cx="960120" cy="566928"/>
          </a:xfrm>
          <a:prstGeom prst="rect">
            <a:avLst/>
          </a:prstGeom>
          <a:solidFill>
            <a:srgbClr val="D4E0EC"/>
          </a:solidFill>
          <a:ln w="12700">
            <a:solidFill>
              <a:srgbClr val="D4E0EC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274320" y="2414016"/>
            <a:ext cx="9601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50" b="1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Control C2</a:t>
            </a:r>
            <a:endParaRPr lang="en-US" sz="950" dirty="0"/>
          </a:p>
        </p:txBody>
      </p:sp>
      <p:sp>
        <p:nvSpPr>
          <p:cNvPr id="23" name="Shape 21"/>
          <p:cNvSpPr/>
          <p:nvPr/>
        </p:nvSpPr>
        <p:spPr>
          <a:xfrm>
            <a:off x="1261872" y="2414016"/>
            <a:ext cx="2926080" cy="566928"/>
          </a:xfrm>
          <a:prstGeom prst="rect">
            <a:avLst/>
          </a:prstGeom>
          <a:solidFill>
            <a:srgbClr val="FFF3CD"/>
          </a:solidFill>
          <a:ln w="12700">
            <a:solidFill>
              <a:srgbClr val="D4E0EC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1298448" y="2450592"/>
            <a:ext cx="2852928" cy="4937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0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Simplificado desde la nodriza. Un solo punto de C2. Riesgo de saturación del operador.</a:t>
            </a:r>
            <a:endParaRPr lang="en-US" sz="1000" dirty="0"/>
          </a:p>
        </p:txBody>
      </p:sp>
      <p:sp>
        <p:nvSpPr>
          <p:cNvPr id="25" name="Shape 23"/>
          <p:cNvSpPr/>
          <p:nvPr/>
        </p:nvSpPr>
        <p:spPr>
          <a:xfrm>
            <a:off x="4846320" y="2414016"/>
            <a:ext cx="3977640" cy="566928"/>
          </a:xfrm>
          <a:prstGeom prst="rect">
            <a:avLst/>
          </a:prstGeom>
          <a:solidFill>
            <a:srgbClr val="FADBD8"/>
          </a:solidFill>
          <a:ln w="12700">
            <a:solidFill>
              <a:srgbClr val="D4E0EC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4882896" y="2450592"/>
            <a:ext cx="3904488" cy="4937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0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Complejo: múltiples nodos AIO gestionan UXV + panorama táctico multiamenaza simultáneo.</a:t>
            </a:r>
            <a:endParaRPr lang="en-US" sz="1000" dirty="0"/>
          </a:p>
        </p:txBody>
      </p:sp>
      <p:sp>
        <p:nvSpPr>
          <p:cNvPr id="27" name="Shape 25"/>
          <p:cNvSpPr/>
          <p:nvPr/>
        </p:nvSpPr>
        <p:spPr>
          <a:xfrm>
            <a:off x="274320" y="3072384"/>
            <a:ext cx="960120" cy="566928"/>
          </a:xfrm>
          <a:prstGeom prst="rect">
            <a:avLst/>
          </a:prstGeom>
          <a:solidFill>
            <a:srgbClr val="D4E0EC"/>
          </a:solidFill>
          <a:ln w="12700">
            <a:solidFill>
              <a:srgbClr val="D4E0EC"/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274320" y="3072384"/>
            <a:ext cx="9601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50" b="1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Proyección de Fuerza</a:t>
            </a:r>
            <a:endParaRPr lang="en-US" sz="950" dirty="0"/>
          </a:p>
        </p:txBody>
      </p:sp>
      <p:sp>
        <p:nvSpPr>
          <p:cNvPr id="29" name="Shape 27"/>
          <p:cNvSpPr/>
          <p:nvPr/>
        </p:nvSpPr>
        <p:spPr>
          <a:xfrm>
            <a:off x="1261872" y="3072384"/>
            <a:ext cx="2926080" cy="566928"/>
          </a:xfrm>
          <a:prstGeom prst="rect">
            <a:avLst/>
          </a:prstGeom>
          <a:solidFill>
            <a:srgbClr val="C0392B"/>
          </a:solidFill>
          <a:ln w="12700">
            <a:solidFill>
              <a:srgbClr val="D4E0EC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1298448" y="3108960"/>
            <a:ext cx="2852928" cy="4937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Alta: la nodriza proyecta capacidad a gran distancia sin exponer buques de combate.</a:t>
            </a:r>
            <a:endParaRPr lang="en-US" sz="1000" dirty="0"/>
          </a:p>
        </p:txBody>
      </p:sp>
      <p:sp>
        <p:nvSpPr>
          <p:cNvPr id="31" name="Shape 29"/>
          <p:cNvSpPr/>
          <p:nvPr/>
        </p:nvSpPr>
        <p:spPr>
          <a:xfrm>
            <a:off x="4846320" y="3072384"/>
            <a:ext cx="3977640" cy="566928"/>
          </a:xfrm>
          <a:prstGeom prst="rect">
            <a:avLst/>
          </a:prstGeom>
          <a:solidFill>
            <a:srgbClr val="FADBD8"/>
          </a:solidFill>
          <a:ln w="12700">
            <a:solidFill>
              <a:srgbClr val="D4E0EC"/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4882896" y="3108960"/>
            <a:ext cx="3904488" cy="4937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0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Limitada al rango de acción de cada fragata o submarino orgánico.</a:t>
            </a:r>
            <a:endParaRPr lang="en-US" sz="1000" dirty="0"/>
          </a:p>
        </p:txBody>
      </p:sp>
      <p:sp>
        <p:nvSpPr>
          <p:cNvPr id="33" name="Shape 31"/>
          <p:cNvSpPr/>
          <p:nvPr/>
        </p:nvSpPr>
        <p:spPr>
          <a:xfrm>
            <a:off x="274320" y="3730752"/>
            <a:ext cx="960120" cy="566928"/>
          </a:xfrm>
          <a:prstGeom prst="rect">
            <a:avLst/>
          </a:prstGeom>
          <a:solidFill>
            <a:srgbClr val="D4E0EC"/>
          </a:solidFill>
          <a:ln w="12700">
            <a:solidFill>
              <a:srgbClr val="D4E0EC"/>
            </a:solidFill>
            <a:prstDash val="solid"/>
          </a:ln>
        </p:spPr>
      </p:sp>
      <p:sp>
        <p:nvSpPr>
          <p:cNvPr id="34" name="Text 32"/>
          <p:cNvSpPr/>
          <p:nvPr/>
        </p:nvSpPr>
        <p:spPr>
          <a:xfrm>
            <a:off x="274320" y="3730752"/>
            <a:ext cx="9601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50" b="1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Guerra Electrónica / Jamming</a:t>
            </a:r>
            <a:endParaRPr lang="en-US" sz="950" dirty="0"/>
          </a:p>
        </p:txBody>
      </p:sp>
      <p:sp>
        <p:nvSpPr>
          <p:cNvPr id="35" name="Shape 33"/>
          <p:cNvSpPr/>
          <p:nvPr/>
        </p:nvSpPr>
        <p:spPr>
          <a:xfrm>
            <a:off x="1261872" y="3730752"/>
            <a:ext cx="2926080" cy="566928"/>
          </a:xfrm>
          <a:prstGeom prst="rect">
            <a:avLst/>
          </a:prstGeom>
          <a:solidFill>
            <a:srgbClr val="D4E0EC"/>
          </a:solidFill>
          <a:ln w="12700">
            <a:solidFill>
              <a:srgbClr val="D4E0EC"/>
            </a:solidFill>
            <a:prstDash val="solid"/>
          </a:ln>
        </p:spPr>
      </p:sp>
      <p:sp>
        <p:nvSpPr>
          <p:cNvPr id="36" name="Text 34"/>
          <p:cNvSpPr/>
          <p:nvPr/>
        </p:nvSpPr>
        <p:spPr>
          <a:xfrm>
            <a:off x="1298448" y="3767328"/>
            <a:ext cx="2852928" cy="4937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0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 solo blanco electromagnético de alto valor. La jamming a la nodriza paraliza el sistema.</a:t>
            </a:r>
            <a:endParaRPr lang="en-US" sz="1000" dirty="0"/>
          </a:p>
        </p:txBody>
      </p:sp>
      <p:sp>
        <p:nvSpPr>
          <p:cNvPr id="37" name="Shape 35"/>
          <p:cNvSpPr/>
          <p:nvPr/>
        </p:nvSpPr>
        <p:spPr>
          <a:xfrm>
            <a:off x="4846320" y="3730752"/>
            <a:ext cx="3977640" cy="566928"/>
          </a:xfrm>
          <a:prstGeom prst="rect">
            <a:avLst/>
          </a:prstGeom>
          <a:solidFill>
            <a:srgbClr val="1E5F8C"/>
          </a:solidFill>
          <a:ln w="12700">
            <a:solidFill>
              <a:srgbClr val="D4E0EC"/>
            </a:solidFill>
            <a:prstDash val="solid"/>
          </a:ln>
        </p:spPr>
      </p:sp>
      <p:sp>
        <p:nvSpPr>
          <p:cNvPr id="38" name="Text 36"/>
          <p:cNvSpPr/>
          <p:nvPr/>
        </p:nvSpPr>
        <p:spPr>
          <a:xfrm>
            <a:off x="4882896" y="3767328"/>
            <a:ext cx="3904488" cy="4937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Más resistente: jamming en un nodo no colapsa la red. Capacidad distribuida en espectro.</a:t>
            </a:r>
            <a:endParaRPr lang="en-US" sz="1000" dirty="0"/>
          </a:p>
        </p:txBody>
      </p:sp>
      <p:sp>
        <p:nvSpPr>
          <p:cNvPr id="39" name="Shape 37"/>
          <p:cNvSpPr/>
          <p:nvPr/>
        </p:nvSpPr>
        <p:spPr>
          <a:xfrm>
            <a:off x="274320" y="4389120"/>
            <a:ext cx="960120" cy="566928"/>
          </a:xfrm>
          <a:prstGeom prst="rect">
            <a:avLst/>
          </a:prstGeom>
          <a:solidFill>
            <a:srgbClr val="D4E0EC"/>
          </a:solidFill>
          <a:ln w="12700">
            <a:solidFill>
              <a:srgbClr val="D4E0EC"/>
            </a:solidFill>
            <a:prstDash val="solid"/>
          </a:ln>
        </p:spPr>
      </p:sp>
      <p:sp>
        <p:nvSpPr>
          <p:cNvPr id="40" name="Text 38"/>
          <p:cNvSpPr/>
          <p:nvPr/>
        </p:nvSpPr>
        <p:spPr>
          <a:xfrm>
            <a:off x="274320" y="4389120"/>
            <a:ext cx="9601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50" b="1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Logística y Sostenimiento</a:t>
            </a:r>
            <a:endParaRPr lang="en-US" sz="950" dirty="0"/>
          </a:p>
        </p:txBody>
      </p:sp>
      <p:sp>
        <p:nvSpPr>
          <p:cNvPr id="41" name="Shape 39"/>
          <p:cNvSpPr/>
          <p:nvPr/>
        </p:nvSpPr>
        <p:spPr>
          <a:xfrm>
            <a:off x="1261872" y="4389120"/>
            <a:ext cx="2926080" cy="566928"/>
          </a:xfrm>
          <a:prstGeom prst="rect">
            <a:avLst/>
          </a:prstGeom>
          <a:solidFill>
            <a:srgbClr val="FFF3CD"/>
          </a:solidFill>
          <a:ln w="12700">
            <a:solidFill>
              <a:srgbClr val="D4E0EC"/>
            </a:solidFill>
            <a:prstDash val="solid"/>
          </a:ln>
        </p:spPr>
      </p:sp>
      <p:sp>
        <p:nvSpPr>
          <p:cNvPr id="42" name="Text 40"/>
          <p:cNvSpPr/>
          <p:nvPr/>
        </p:nvSpPr>
        <p:spPr>
          <a:xfrm>
            <a:off x="1298448" y="4425696"/>
            <a:ext cx="2852928" cy="4937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0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Nodriza requiere especialización y logística dedicada. Alta complejidad orgánica única.</a:t>
            </a:r>
            <a:endParaRPr lang="en-US" sz="1000" dirty="0"/>
          </a:p>
        </p:txBody>
      </p:sp>
      <p:sp>
        <p:nvSpPr>
          <p:cNvPr id="43" name="Shape 41"/>
          <p:cNvSpPr/>
          <p:nvPr/>
        </p:nvSpPr>
        <p:spPr>
          <a:xfrm>
            <a:off x="4846320" y="4389120"/>
            <a:ext cx="3977640" cy="566928"/>
          </a:xfrm>
          <a:prstGeom prst="rect">
            <a:avLst/>
          </a:prstGeom>
          <a:solidFill>
            <a:srgbClr val="1E5F8C"/>
          </a:solidFill>
          <a:ln w="12700">
            <a:solidFill>
              <a:srgbClr val="D4E0EC"/>
            </a:solidFill>
            <a:prstDash val="solid"/>
          </a:ln>
        </p:spPr>
      </p:sp>
      <p:sp>
        <p:nvSpPr>
          <p:cNvPr id="44" name="Text 42"/>
          <p:cNvSpPr/>
          <p:nvPr/>
        </p:nvSpPr>
        <p:spPr>
          <a:xfrm>
            <a:off x="4882896" y="4425696"/>
            <a:ext cx="3904488" cy="4937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Integrada en el ciclo logístico de la fragata. Mayor facilidad de sostenimiento en despliegue.</a:t>
            </a:r>
            <a:endParaRPr lang="en-US" sz="1000" dirty="0"/>
          </a:p>
        </p:txBody>
      </p:sp>
      <p:sp>
        <p:nvSpPr>
          <p:cNvPr id="45" name="Text 43"/>
          <p:cNvSpPr/>
          <p:nvPr/>
        </p:nvSpPr>
        <p:spPr>
          <a:xfrm>
            <a:off x="274320" y="4956048"/>
            <a:ext cx="8595360" cy="1554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i="1" dirty="0">
                <a:solidFill>
                  <a:srgbClr val="8A9B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Síntesis: Ningún modelo es absolutamente superior — la elección depende del ambiente operacional, escenario de amenaza y capacidad de C2 disponible.</a:t>
            </a:r>
            <a:endParaRPr lang="en-US" sz="9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0D1B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02920"/>
          </a:xfrm>
          <a:prstGeom prst="rect">
            <a:avLst/>
          </a:prstGeom>
          <a:solidFill>
            <a:srgbClr val="E87722"/>
          </a:solidFill>
          <a:ln w="12700">
            <a:solidFill>
              <a:srgbClr val="E87722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0" y="0"/>
            <a:ext cx="91440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spc="80" kern="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ANÁLISIS C2  ·  OPERACIÓN DE UXV DESDE AIO EN AMBIENTE MULTIAMENAZA</a:t>
            </a:r>
            <a:endParaRPr lang="en-US" sz="1150" dirty="0"/>
          </a:p>
        </p:txBody>
      </p:sp>
      <p:sp>
        <p:nvSpPr>
          <p:cNvPr id="4" name="Text 2"/>
          <p:cNvSpPr/>
          <p:nvPr/>
        </p:nvSpPr>
        <p:spPr>
          <a:xfrm>
            <a:off x="457200" y="594360"/>
            <a:ext cx="82296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Desafíos de C2 para el Oficial de Operaciones (AIO)</a:t>
            </a:r>
            <a:endParaRPr lang="en-US" sz="2200" dirty="0"/>
          </a:p>
        </p:txBody>
      </p:sp>
      <p:sp>
        <p:nvSpPr>
          <p:cNvPr id="5" name="Shape 3"/>
          <p:cNvSpPr/>
          <p:nvPr/>
        </p:nvSpPr>
        <p:spPr>
          <a:xfrm>
            <a:off x="274320" y="1188720"/>
            <a:ext cx="4297680" cy="3520440"/>
          </a:xfrm>
          <a:prstGeom prst="rect">
            <a:avLst/>
          </a:prstGeom>
          <a:solidFill>
            <a:srgbClr val="1B3A5C"/>
          </a:solidFill>
          <a:ln w="12700">
            <a:solidFill>
              <a:srgbClr val="E87722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274320" y="1188720"/>
            <a:ext cx="429768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PROBLEMAS IDENTIFICADOS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11480" y="1627632"/>
            <a:ext cx="4041648" cy="56692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05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 </a:t>
            </a:r>
            <a:pPr algn="l" indent="0" marL="0">
              <a:buNone/>
            </a:pPr>
            <a:r>
              <a:rPr lang="en-US" sz="105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Carga cognitiva: AIO gestiona panorama AAW + ASW + ASUW + ahora UXV simultáneamente. Riesgo de saturación.</a:t>
            </a:r>
            <a:endParaRPr lang="en-US" sz="1050" dirty="0"/>
          </a:p>
        </p:txBody>
      </p:sp>
      <p:sp>
        <p:nvSpPr>
          <p:cNvPr id="8" name="Text 6"/>
          <p:cNvSpPr/>
          <p:nvPr/>
        </p:nvSpPr>
        <p:spPr>
          <a:xfrm>
            <a:off x="411480" y="2240280"/>
            <a:ext cx="4041648" cy="56692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05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 </a:t>
            </a:r>
            <a:pPr algn="l" indent="0" marL="0">
              <a:buNone/>
            </a:pPr>
            <a:r>
              <a:rPr lang="en-US" sz="105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Latencia decisional: UXV operando en zonas de exclusión electromagnética requieren pre-autorización de reglas de empeño.</a:t>
            </a:r>
            <a:endParaRPr lang="en-US" sz="1050" dirty="0"/>
          </a:p>
        </p:txBody>
      </p:sp>
      <p:sp>
        <p:nvSpPr>
          <p:cNvPr id="9" name="Text 7"/>
          <p:cNvSpPr/>
          <p:nvPr/>
        </p:nvSpPr>
        <p:spPr>
          <a:xfrm>
            <a:off x="411480" y="2852928"/>
            <a:ext cx="4041648" cy="56692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05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 </a:t>
            </a:r>
            <a:pPr algn="l" indent="0" marL="0">
              <a:buNone/>
            </a:pPr>
            <a:r>
              <a:rPr lang="en-US" sz="105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Fusión de información: datos de CETUS, SCYLLA y sensores orgánicos deben integrarse en un solo cuadro de situación táctica en tiempo real.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411480" y="3465576"/>
            <a:ext cx="4041648" cy="56692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05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  </a:t>
            </a:r>
            <a:pPr algn="l" indent="0" marL="0">
              <a:buNone/>
            </a:pPr>
            <a:r>
              <a:rPr lang="en-US" sz="105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Fratricide digital: múltiples UXV en área operacional con restricciones de comunicación incrementan riesgo de enganche fratricida.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411480" y="4078224"/>
            <a:ext cx="4041648" cy="56692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05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5.  </a:t>
            </a:r>
            <a:pPr algn="l" indent="0" marL="0">
              <a:buNone/>
            </a:pPr>
            <a:r>
              <a:rPr lang="en-US" sz="105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AMORPHOUS (L3Harris 2025): Solución emergente — software que controla miles de drones en sistema descentralizado sin 'mothership' digital única.</a:t>
            </a:r>
            <a:endParaRPr lang="en-US" sz="1050" dirty="0"/>
          </a:p>
        </p:txBody>
      </p:sp>
      <p:sp>
        <p:nvSpPr>
          <p:cNvPr id="12" name="Shape 10"/>
          <p:cNvSpPr/>
          <p:nvPr/>
        </p:nvSpPr>
        <p:spPr>
          <a:xfrm>
            <a:off x="4754880" y="1188720"/>
            <a:ext cx="4114800" cy="3520440"/>
          </a:xfrm>
          <a:prstGeom prst="rect">
            <a:avLst/>
          </a:prstGeom>
          <a:solidFill>
            <a:srgbClr val="1B3A5C"/>
          </a:solidFill>
          <a:ln w="12700">
            <a:solidFill>
              <a:srgbClr val="1E5F8C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4754880" y="1188720"/>
            <a:ext cx="411480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4A9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REQUERIMIENTOS ORGÁNICOS C2</a:t>
            </a: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4892040" y="1627632"/>
            <a:ext cx="3840480" cy="256032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algn="l" indent="0" marL="0">
              <a:buNone/>
            </a:pPr>
            <a:r>
              <a:rPr lang="en-US" sz="1100" b="1" dirty="0">
                <a:solidFill>
                  <a:srgbClr val="4A9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Modelo Centralizado</a:t>
            </a:r>
            <a:endParaRPr lang="en-US" sz="1100" dirty="0"/>
          </a:p>
        </p:txBody>
      </p:sp>
      <p:sp>
        <p:nvSpPr>
          <p:cNvPr id="15" name="Text 13"/>
          <p:cNvSpPr/>
          <p:nvPr/>
        </p:nvSpPr>
        <p:spPr>
          <a:xfrm>
            <a:off x="4892040" y="1883664"/>
            <a:ext cx="384048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0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Requiere enlace de datos dedicado de alta BW hacia la nodriza. Un operador de misión UXV separado del AIO. Riesgo: pérdida de enlace = ceguera táctica.</a:t>
            </a:r>
            <a:endParaRPr lang="en-US" sz="1000" dirty="0"/>
          </a:p>
        </p:txBody>
      </p:sp>
      <p:sp>
        <p:nvSpPr>
          <p:cNvPr id="16" name="Text 14"/>
          <p:cNvSpPr/>
          <p:nvPr/>
        </p:nvSpPr>
        <p:spPr>
          <a:xfrm>
            <a:off x="4892040" y="2414016"/>
            <a:ext cx="3840480" cy="256032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algn="l" indent="0" marL="0">
              <a:buNone/>
            </a:pPr>
            <a:r>
              <a:rPr lang="en-US" sz="1100" b="1" dirty="0">
                <a:solidFill>
                  <a:srgbClr val="4A9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Modelo Distribuido</a:t>
            </a:r>
            <a:endParaRPr lang="en-US" sz="1100" dirty="0"/>
          </a:p>
        </p:txBody>
      </p:sp>
      <p:sp>
        <p:nvSpPr>
          <p:cNvPr id="17" name="Text 15"/>
          <p:cNvSpPr/>
          <p:nvPr/>
        </p:nvSpPr>
        <p:spPr>
          <a:xfrm>
            <a:off x="4892040" y="2670048"/>
            <a:ext cx="384048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0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Cada AIO de fragata asume rol de controlador UXV local. Requiere consola dedicada en CIC + capacitación avanzada. Atlantic Bastion integra panorama en red distribuida.</a:t>
            </a:r>
            <a:endParaRPr lang="en-US" sz="1000" dirty="0"/>
          </a:p>
        </p:txBody>
      </p:sp>
      <p:sp>
        <p:nvSpPr>
          <p:cNvPr id="18" name="Text 16"/>
          <p:cNvSpPr/>
          <p:nvPr/>
        </p:nvSpPr>
        <p:spPr>
          <a:xfrm>
            <a:off x="4892040" y="3200400"/>
            <a:ext cx="3840480" cy="256032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algn="l" indent="0" marL="0">
              <a:buNone/>
            </a:pPr>
            <a:r>
              <a:rPr lang="en-US" sz="1100" b="1" dirty="0">
                <a:solidFill>
                  <a:srgbClr val="4A9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Doctrina OTAN Emergente</a:t>
            </a:r>
            <a:endParaRPr lang="en-US" sz="1100" dirty="0"/>
          </a:p>
        </p:txBody>
      </p:sp>
      <p:sp>
        <p:nvSpPr>
          <p:cNvPr id="19" name="Text 17"/>
          <p:cNvSpPr/>
          <p:nvPr/>
        </p:nvSpPr>
        <p:spPr>
          <a:xfrm>
            <a:off x="4892040" y="3456432"/>
            <a:ext cx="384048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0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 Navy: 'centralized accountability + decentralized execution'. UK: AIO como nodo de fusión con autonomía delegada a UXV bajo reglas pre-aprobadas.</a:t>
            </a:r>
            <a:endParaRPr lang="en-US" sz="1000" dirty="0"/>
          </a:p>
        </p:txBody>
      </p:sp>
      <p:sp>
        <p:nvSpPr>
          <p:cNvPr id="20" name="Text 18"/>
          <p:cNvSpPr/>
          <p:nvPr/>
        </p:nvSpPr>
        <p:spPr>
          <a:xfrm>
            <a:off x="4892040" y="3986784"/>
            <a:ext cx="3840480" cy="256032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algn="l" indent="0" marL="0">
              <a:buNone/>
            </a:pPr>
            <a:r>
              <a:rPr lang="en-US" sz="1100" b="1" dirty="0">
                <a:solidFill>
                  <a:srgbClr val="4A9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Limitación Real</a:t>
            </a:r>
            <a:endParaRPr lang="en-US" sz="1100" dirty="0"/>
          </a:p>
        </p:txBody>
      </p:sp>
      <p:sp>
        <p:nvSpPr>
          <p:cNvPr id="21" name="Text 19"/>
          <p:cNvSpPr/>
          <p:nvPr/>
        </p:nvSpPr>
        <p:spPr>
          <a:xfrm>
            <a:off x="4892040" y="4242816"/>
            <a:ext cx="384048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0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RN reconoce escasez de personal calificado (SQEP) como principal restricción de Atlantic Bastion. El hardware está — el C2 humano es el cuello de botella.</a:t>
            </a:r>
            <a:endParaRPr lang="en-US" sz="1000" dirty="0"/>
          </a:p>
        </p:txBody>
      </p:sp>
      <p:sp>
        <p:nvSpPr>
          <p:cNvPr id="22" name="Text 20"/>
          <p:cNvSpPr/>
          <p:nvPr/>
        </p:nvSpPr>
        <p:spPr>
          <a:xfrm>
            <a:off x="274320" y="4892040"/>
            <a:ext cx="859536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850" i="1" dirty="0">
                <a:solidFill>
                  <a:srgbClr val="8A9B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Ref: Strategy Central 2025 / DoN Unmanned Campaign Framework 2021 / RUSI Atlantic Bastion 2025</a:t>
            </a:r>
            <a:endParaRPr lang="en-US" sz="8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0F4F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02920"/>
          </a:xfrm>
          <a:prstGeom prst="rect">
            <a:avLst/>
          </a:prstGeom>
          <a:solidFill>
            <a:srgbClr val="1A7A4A"/>
          </a:solidFill>
          <a:ln w="12700">
            <a:solidFill>
              <a:srgbClr val="1A7A4A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0" y="0"/>
            <a:ext cx="91440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spc="150" kern="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ACTIVIDAD GRUPAL  ·  ANÁLISIS Y DEBATE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457200" y="594360"/>
            <a:ext cx="82296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2400" b="1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Instrucciones para Grupos de Análisis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274320" y="1188720"/>
            <a:ext cx="4160520" cy="3566160"/>
          </a:xfrm>
          <a:prstGeom prst="rect">
            <a:avLst/>
          </a:prstGeom>
          <a:solidFill>
            <a:srgbClr val="FFFFFF"/>
          </a:solidFill>
          <a:ln w="25400">
            <a:solidFill>
              <a:srgbClr val="C0392B"/>
            </a:solidFill>
            <a:prstDash val="solid"/>
          </a:ln>
          <a:effectLst>
            <a:outerShdw sx="100000" sy="100000" kx="0" ky="0" algn="bl" rotWithShape="0" blurRad="101600" dist="38100" dir="8100000">
              <a:srgbClr val="000000">
                <a:alpha val="18000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274320" y="1188720"/>
            <a:ext cx="4160520" cy="457200"/>
          </a:xfrm>
          <a:prstGeom prst="rect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274320" y="1188720"/>
            <a:ext cx="41605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GRUPO A — Nodriza Centralizada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411480" y="1737360"/>
            <a:ext cx="38862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5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📋  </a:t>
            </a:r>
            <a:pPr algn="l" indent="0" marL="0">
              <a:buNone/>
            </a:pPr>
            <a:r>
              <a:rPr lang="en-US" sz="105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Analiza el escenario: Tu grupo representa el Estado Mayor de la PLAN (China). Debes planificar una operación de negación de área en el Mar de China Meridional usando el JARI + Jiutian + Tipo 076.</a:t>
            </a:r>
            <a:endParaRPr lang="en-US" sz="1050" dirty="0"/>
          </a:p>
        </p:txBody>
      </p:sp>
      <p:sp>
        <p:nvSpPr>
          <p:cNvPr id="9" name="Text 7"/>
          <p:cNvSpPr/>
          <p:nvPr/>
        </p:nvSpPr>
        <p:spPr>
          <a:xfrm>
            <a:off x="411480" y="2304288"/>
            <a:ext cx="38862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5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Q1  </a:t>
            </a:r>
            <a:pPr algn="l" indent="0" marL="0">
              <a:buNone/>
            </a:pPr>
            <a:r>
              <a:rPr lang="en-US" sz="105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Pregunta 1: ¿Cómo proteges la nodriza como centro de gravedad operacional?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411480" y="2871216"/>
            <a:ext cx="38862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5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Q2  </a:t>
            </a:r>
            <a:pPr algn="l" indent="0" marL="0">
              <a:buNone/>
            </a:pPr>
            <a:r>
              <a:rPr lang="en-US" sz="105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Pregunta 2: ¿Qué pasa con el C2 si pierdes el enlace con la nodriza a mitad de la operación?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411480" y="3438144"/>
            <a:ext cx="38862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5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Q3  </a:t>
            </a:r>
            <a:pPr algn="l" indent="0" marL="0">
              <a:buNone/>
            </a:pPr>
            <a:r>
              <a:rPr lang="en-US" sz="105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Pregunta 3: ¿Qué ventajas tiene esta concentración para operaciones AAW vs ASW?</a:t>
            </a:r>
            <a:endParaRPr lang="en-US" sz="1050" dirty="0"/>
          </a:p>
        </p:txBody>
      </p:sp>
      <p:sp>
        <p:nvSpPr>
          <p:cNvPr id="12" name="Text 10"/>
          <p:cNvSpPr/>
          <p:nvPr/>
        </p:nvSpPr>
        <p:spPr>
          <a:xfrm>
            <a:off x="411480" y="4005072"/>
            <a:ext cx="38862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5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Q4  </a:t>
            </a:r>
            <a:pPr algn="l" indent="0" marL="0">
              <a:buNone/>
            </a:pPr>
            <a:r>
              <a:rPr lang="en-US" sz="105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Prepara argumentos para debatir frente al Grupo B.</a:t>
            </a:r>
            <a:endParaRPr lang="en-US" sz="1050" dirty="0"/>
          </a:p>
        </p:txBody>
      </p:sp>
      <p:sp>
        <p:nvSpPr>
          <p:cNvPr id="13" name="Shape 11"/>
          <p:cNvSpPr/>
          <p:nvPr/>
        </p:nvSpPr>
        <p:spPr>
          <a:xfrm>
            <a:off x="4709160" y="1188720"/>
            <a:ext cx="4160520" cy="3566160"/>
          </a:xfrm>
          <a:prstGeom prst="rect">
            <a:avLst/>
          </a:prstGeom>
          <a:solidFill>
            <a:srgbClr val="FFFFFF"/>
          </a:solidFill>
          <a:ln w="25400">
            <a:solidFill>
              <a:srgbClr val="1E5F8C"/>
            </a:solidFill>
            <a:prstDash val="solid"/>
          </a:ln>
          <a:effectLst>
            <a:outerShdw sx="100000" sy="100000" kx="0" ky="0" algn="bl" rotWithShape="0" blurRad="101600" dist="38100" dir="8100000">
              <a:srgbClr val="000000">
                <a:alpha val="18000"/>
              </a:srgbClr>
            </a:outerShdw>
          </a:effectLst>
        </p:spPr>
      </p:sp>
      <p:sp>
        <p:nvSpPr>
          <p:cNvPr id="14" name="Shape 12"/>
          <p:cNvSpPr/>
          <p:nvPr/>
        </p:nvSpPr>
        <p:spPr>
          <a:xfrm>
            <a:off x="4709160" y="1188720"/>
            <a:ext cx="4160520" cy="457200"/>
          </a:xfrm>
          <a:prstGeom prst="rect">
            <a:avLst/>
          </a:prstGeom>
          <a:solidFill>
            <a:srgbClr val="1E5F8C"/>
          </a:solidFill>
          <a:ln w="12700">
            <a:solidFill>
              <a:srgbClr val="1E5F8C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4709160" y="1188720"/>
            <a:ext cx="41605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GRUPO B — Distribución Orgánica</a:t>
            </a:r>
            <a:endParaRPr lang="en-US" sz="1300" dirty="0"/>
          </a:p>
        </p:txBody>
      </p:sp>
      <p:sp>
        <p:nvSpPr>
          <p:cNvPr id="16" name="Text 14"/>
          <p:cNvSpPr/>
          <p:nvPr/>
        </p:nvSpPr>
        <p:spPr>
          <a:xfrm>
            <a:off x="4846320" y="1737360"/>
            <a:ext cx="38862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50" b="1" dirty="0">
                <a:solidFill>
                  <a:srgbClr val="1E5F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📋  </a:t>
            </a:r>
            <a:pPr algn="l" indent="0" marL="0">
              <a:buNone/>
            </a:pPr>
            <a:r>
              <a:rPr lang="en-US" sz="105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Analiza el escenario: Tu grupo representa el Estado Mayor de la Royal Navy. Debes planificar una operación ASW en el gap GIUK con FF Tipo 26 + CETUS + SCYLLA + PROTEUS.</a:t>
            </a:r>
            <a:endParaRPr lang="en-US" sz="1050" dirty="0"/>
          </a:p>
        </p:txBody>
      </p:sp>
      <p:sp>
        <p:nvSpPr>
          <p:cNvPr id="17" name="Text 15"/>
          <p:cNvSpPr/>
          <p:nvPr/>
        </p:nvSpPr>
        <p:spPr>
          <a:xfrm>
            <a:off x="4846320" y="2304288"/>
            <a:ext cx="38862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50" b="1" dirty="0">
                <a:solidFill>
                  <a:srgbClr val="1E5F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Q1  </a:t>
            </a:r>
            <a:pPr algn="l" indent="0" marL="0">
              <a:buNone/>
            </a:pPr>
            <a:r>
              <a:rPr lang="en-US" sz="105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Pregunta 1: ¿Cómo gestiona el AIO el C2 de múltiples UXV en un panorama saturado multiamenaza?</a:t>
            </a:r>
            <a:endParaRPr lang="en-US" sz="1050" dirty="0"/>
          </a:p>
        </p:txBody>
      </p:sp>
      <p:sp>
        <p:nvSpPr>
          <p:cNvPr id="18" name="Text 16"/>
          <p:cNvSpPr/>
          <p:nvPr/>
        </p:nvSpPr>
        <p:spPr>
          <a:xfrm>
            <a:off x="4846320" y="2871216"/>
            <a:ext cx="38862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50" b="1" dirty="0">
                <a:solidFill>
                  <a:srgbClr val="1E5F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Q2  </a:t>
            </a:r>
            <a:pPr algn="l" indent="0" marL="0">
              <a:buNone/>
            </a:pPr>
            <a:r>
              <a:rPr lang="en-US" sz="105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Pregunta 2: ¿Qué ocurre con el panorama táctico si pierdes conectividad con un UXV autónomo en misión?</a:t>
            </a:r>
            <a:endParaRPr lang="en-US" sz="1050" dirty="0"/>
          </a:p>
        </p:txBody>
      </p:sp>
      <p:sp>
        <p:nvSpPr>
          <p:cNvPr id="19" name="Text 17"/>
          <p:cNvSpPr/>
          <p:nvPr/>
        </p:nvSpPr>
        <p:spPr>
          <a:xfrm>
            <a:off x="4846320" y="3438144"/>
            <a:ext cx="38862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50" b="1" dirty="0">
                <a:solidFill>
                  <a:srgbClr val="1E5F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Q3  </a:t>
            </a:r>
            <a:pPr algn="l" indent="0" marL="0">
              <a:buNone/>
            </a:pPr>
            <a:r>
              <a:rPr lang="en-US" sz="105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Pregunta 3: ¿Qué ventajas da la resiliencia distribuida en términos de supervivencia de la fuerza?</a:t>
            </a:r>
            <a:endParaRPr lang="en-US" sz="1050" dirty="0"/>
          </a:p>
        </p:txBody>
      </p:sp>
      <p:sp>
        <p:nvSpPr>
          <p:cNvPr id="20" name="Text 18"/>
          <p:cNvSpPr/>
          <p:nvPr/>
        </p:nvSpPr>
        <p:spPr>
          <a:xfrm>
            <a:off x="4846320" y="4005072"/>
            <a:ext cx="38862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50" b="1" dirty="0">
                <a:solidFill>
                  <a:srgbClr val="1E5F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Q4  </a:t>
            </a:r>
            <a:pPr algn="l" indent="0" marL="0">
              <a:buNone/>
            </a:pPr>
            <a:r>
              <a:rPr lang="en-US" sz="105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Prepara argumentos para debatir frente al Grupo A.</a:t>
            </a:r>
            <a:endParaRPr lang="en-US" sz="1050" dirty="0"/>
          </a:p>
        </p:txBody>
      </p:sp>
      <p:sp>
        <p:nvSpPr>
          <p:cNvPr id="21" name="Shape 19"/>
          <p:cNvSpPr/>
          <p:nvPr/>
        </p:nvSpPr>
        <p:spPr>
          <a:xfrm>
            <a:off x="274320" y="4864608"/>
            <a:ext cx="8595360" cy="228600"/>
          </a:xfrm>
          <a:prstGeom prst="rect">
            <a:avLst/>
          </a:prstGeom>
          <a:solidFill>
            <a:srgbClr val="D4E0EC"/>
          </a:solidFill>
          <a:ln w="12700">
            <a:solidFill>
              <a:srgbClr val="D4E0EC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274320" y="4864608"/>
            <a:ext cx="859536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⏱  20 minutos de análisis grupal  →  10 minutos de debate plenario  →  Síntesis del instructor</a:t>
            </a:r>
            <a:endParaRPr lang="en-US" sz="1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0D1B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02920"/>
          </a:xfrm>
          <a:prstGeom prst="rect">
            <a:avLst/>
          </a:prstGeom>
          <a:solidFill>
            <a:srgbClr val="4A90C4"/>
          </a:solidFill>
          <a:ln w="12700">
            <a:solidFill>
              <a:srgbClr val="4A90C4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0" y="0"/>
            <a:ext cx="91440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spc="100" kern="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CONCLUSIONES Y PUNTOS DE REFLEXIÓN FINAL</a:t>
            </a:r>
            <a:endParaRPr lang="en-US" sz="1300" dirty="0"/>
          </a:p>
        </p:txBody>
      </p:sp>
      <p:sp>
        <p:nvSpPr>
          <p:cNvPr id="4" name="Text 2"/>
          <p:cNvSpPr/>
          <p:nvPr/>
        </p:nvSpPr>
        <p:spPr>
          <a:xfrm>
            <a:off x="457200" y="594360"/>
            <a:ext cx="82296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2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Síntesis Doctrinal</a:t>
            </a:r>
            <a:endParaRPr lang="en-US" sz="2600" dirty="0"/>
          </a:p>
        </p:txBody>
      </p:sp>
      <p:sp>
        <p:nvSpPr>
          <p:cNvPr id="5" name="Shape 3"/>
          <p:cNvSpPr/>
          <p:nvPr/>
        </p:nvSpPr>
        <p:spPr>
          <a:xfrm>
            <a:off x="274320" y="1234440"/>
            <a:ext cx="4160520" cy="1627632"/>
          </a:xfrm>
          <a:prstGeom prst="rect">
            <a:avLst/>
          </a:prstGeom>
          <a:solidFill>
            <a:srgbClr val="1B3A5C"/>
          </a:solidFill>
          <a:ln w="12700">
            <a:solidFill>
              <a:srgbClr val="4A90C4"/>
            </a:solidFill>
            <a:prstDash val="solid"/>
          </a:ln>
          <a:effectLst>
            <a:outerShdw sx="100000" sy="100000" kx="0" ky="0" algn="bl" rotWithShape="0" blurRad="101600" dist="38100" dir="8100000">
              <a:srgbClr val="000000">
                <a:alpha val="18000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274320" y="1234440"/>
            <a:ext cx="594360" cy="1627632"/>
          </a:xfrm>
          <a:prstGeom prst="rect">
            <a:avLst/>
          </a:prstGeom>
          <a:solidFill>
            <a:srgbClr val="4A90C4"/>
          </a:solidFill>
          <a:ln w="12700">
            <a:solidFill>
              <a:srgbClr val="4A90C4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274320" y="1234440"/>
            <a:ext cx="594360" cy="16276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960120" y="1325880"/>
            <a:ext cx="3337560" cy="34747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4A9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hay solución única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960120" y="1691640"/>
            <a:ext cx="3337560" cy="111556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05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modelo centralizado (Jiutian/Tipo 076) maximiza el efecto de masa; el modelo distribuido (Tipo 26/Atlantic Bastion) maximiza la resiliencia. La elección es dependiente del escenario.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4709160" y="1234440"/>
            <a:ext cx="4160520" cy="1627632"/>
          </a:xfrm>
          <a:prstGeom prst="rect">
            <a:avLst/>
          </a:prstGeom>
          <a:solidFill>
            <a:srgbClr val="1B3A5C"/>
          </a:solidFill>
          <a:ln w="12700">
            <a:solidFill>
              <a:srgbClr val="1A7A4A"/>
            </a:solidFill>
            <a:prstDash val="solid"/>
          </a:ln>
          <a:effectLst>
            <a:outerShdw sx="100000" sy="100000" kx="0" ky="0" algn="bl" rotWithShape="0" blurRad="101600" dist="38100" dir="8100000">
              <a:srgbClr val="000000">
                <a:alpha val="18000"/>
              </a:srgbClr>
            </a:outerShdw>
          </a:effectLst>
        </p:spPr>
      </p:sp>
      <p:sp>
        <p:nvSpPr>
          <p:cNvPr id="11" name="Shape 9"/>
          <p:cNvSpPr/>
          <p:nvPr/>
        </p:nvSpPr>
        <p:spPr>
          <a:xfrm>
            <a:off x="4709160" y="1234440"/>
            <a:ext cx="594360" cy="1627632"/>
          </a:xfrm>
          <a:prstGeom prst="rect">
            <a:avLst/>
          </a:prstGeom>
          <a:solidFill>
            <a:srgbClr val="1A7A4A"/>
          </a:solidFill>
          <a:ln w="12700">
            <a:solidFill>
              <a:srgbClr val="1A7A4A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709160" y="1234440"/>
            <a:ext cx="594360" cy="16276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  <a:endParaRPr lang="en-US" sz="2200" dirty="0"/>
          </a:p>
        </p:txBody>
      </p:sp>
      <p:sp>
        <p:nvSpPr>
          <p:cNvPr id="13" name="Text 11"/>
          <p:cNvSpPr/>
          <p:nvPr/>
        </p:nvSpPr>
        <p:spPr>
          <a:xfrm>
            <a:off x="5394960" y="1325880"/>
            <a:ext cx="3337560" cy="34747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1A7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Ucrania validó la distribución</a:t>
            </a:r>
            <a:endParaRPr lang="en-US" sz="1300" dirty="0"/>
          </a:p>
        </p:txBody>
      </p:sp>
      <p:sp>
        <p:nvSpPr>
          <p:cNvPr id="14" name="Text 12"/>
          <p:cNvSpPr/>
          <p:nvPr/>
        </p:nvSpPr>
        <p:spPr>
          <a:xfrm>
            <a:off x="5394960" y="1691640"/>
            <a:ext cx="3337560" cy="111556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05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Sin nodriza formal, los USV distribuidos con control humano en el lazo (MAGURA, Sea Baby) neutralizaron la flota rusa en el Mar Negro. Costo: asimétrico y favorable.</a:t>
            </a:r>
            <a:endParaRPr lang="en-US" sz="1050" dirty="0"/>
          </a:p>
        </p:txBody>
      </p:sp>
      <p:sp>
        <p:nvSpPr>
          <p:cNvPr id="15" name="Shape 13"/>
          <p:cNvSpPr/>
          <p:nvPr/>
        </p:nvSpPr>
        <p:spPr>
          <a:xfrm>
            <a:off x="274320" y="3044952"/>
            <a:ext cx="4160520" cy="1627632"/>
          </a:xfrm>
          <a:prstGeom prst="rect">
            <a:avLst/>
          </a:prstGeom>
          <a:solidFill>
            <a:srgbClr val="1B3A5C"/>
          </a:solidFill>
          <a:ln w="12700">
            <a:solidFill>
              <a:srgbClr val="E87722"/>
            </a:solidFill>
            <a:prstDash val="solid"/>
          </a:ln>
          <a:effectLst>
            <a:outerShdw sx="100000" sy="100000" kx="0" ky="0" algn="bl" rotWithShape="0" blurRad="101600" dist="38100" dir="8100000">
              <a:srgbClr val="000000">
                <a:alpha val="18000"/>
              </a:srgbClr>
            </a:outerShdw>
          </a:effectLst>
        </p:spPr>
      </p:sp>
      <p:sp>
        <p:nvSpPr>
          <p:cNvPr id="16" name="Shape 14"/>
          <p:cNvSpPr/>
          <p:nvPr/>
        </p:nvSpPr>
        <p:spPr>
          <a:xfrm>
            <a:off x="274320" y="3044952"/>
            <a:ext cx="594360" cy="1627632"/>
          </a:xfrm>
          <a:prstGeom prst="rect">
            <a:avLst/>
          </a:prstGeom>
          <a:solidFill>
            <a:srgbClr val="E87722"/>
          </a:solidFill>
          <a:ln w="12700">
            <a:solidFill>
              <a:srgbClr val="E87722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274320" y="3044952"/>
            <a:ext cx="594360" cy="16276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  <a:endParaRPr lang="en-US" sz="2200" dirty="0"/>
          </a:p>
        </p:txBody>
      </p:sp>
      <p:sp>
        <p:nvSpPr>
          <p:cNvPr id="18" name="Text 16"/>
          <p:cNvSpPr/>
          <p:nvPr/>
        </p:nvSpPr>
        <p:spPr>
          <a:xfrm>
            <a:off x="960120" y="3136392"/>
            <a:ext cx="3337560" cy="34747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C2 es el cuello de botella</a:t>
            </a:r>
            <a:endParaRPr lang="en-US" sz="1300" dirty="0"/>
          </a:p>
        </p:txBody>
      </p:sp>
      <p:sp>
        <p:nvSpPr>
          <p:cNvPr id="19" name="Text 17"/>
          <p:cNvSpPr/>
          <p:nvPr/>
        </p:nvSpPr>
        <p:spPr>
          <a:xfrm>
            <a:off x="960120" y="3502152"/>
            <a:ext cx="3337560" cy="111556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05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tecnología UXV supera la capacidad cognitiva humana actual. Atlantic Bastion reconoce escasez de SQEP. La IA (AMORPHOUS, autonomía delegada) es la respuesta emergente.</a:t>
            </a:r>
            <a:endParaRPr lang="en-US" sz="1050" dirty="0"/>
          </a:p>
        </p:txBody>
      </p:sp>
      <p:sp>
        <p:nvSpPr>
          <p:cNvPr id="20" name="Shape 18"/>
          <p:cNvSpPr/>
          <p:nvPr/>
        </p:nvSpPr>
        <p:spPr>
          <a:xfrm>
            <a:off x="4709160" y="3044952"/>
            <a:ext cx="4160520" cy="1627632"/>
          </a:xfrm>
          <a:prstGeom prst="rect">
            <a:avLst/>
          </a:prstGeom>
          <a:solidFill>
            <a:srgbClr val="1B3A5C"/>
          </a:solidFill>
          <a:ln w="12700">
            <a:solidFill>
              <a:srgbClr val="D4AF37"/>
            </a:solidFill>
            <a:prstDash val="solid"/>
          </a:ln>
          <a:effectLst>
            <a:outerShdw sx="100000" sy="100000" kx="0" ky="0" algn="bl" rotWithShape="0" blurRad="101600" dist="38100" dir="8100000">
              <a:srgbClr val="000000">
                <a:alpha val="18000"/>
              </a:srgbClr>
            </a:outerShdw>
          </a:effectLst>
        </p:spPr>
      </p:sp>
      <p:sp>
        <p:nvSpPr>
          <p:cNvPr id="21" name="Shape 19"/>
          <p:cNvSpPr/>
          <p:nvPr/>
        </p:nvSpPr>
        <p:spPr>
          <a:xfrm>
            <a:off x="4709160" y="3044952"/>
            <a:ext cx="594360" cy="1627632"/>
          </a:xfrm>
          <a:prstGeom prst="rect">
            <a:avLst/>
          </a:prstGeom>
          <a:solidFill>
            <a:srgbClr val="D4AF37"/>
          </a:solidFill>
          <a:ln w="12700">
            <a:solidFill>
              <a:srgbClr val="D4AF37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4709160" y="3044952"/>
            <a:ext cx="594360" cy="16276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</a:t>
            </a:r>
            <a:endParaRPr lang="en-US" sz="2200" dirty="0"/>
          </a:p>
        </p:txBody>
      </p:sp>
      <p:sp>
        <p:nvSpPr>
          <p:cNvPr id="23" name="Text 21"/>
          <p:cNvSpPr/>
          <p:nvPr/>
        </p:nvSpPr>
        <p:spPr>
          <a:xfrm>
            <a:off x="5394960" y="3136392"/>
            <a:ext cx="3337560" cy="34747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D4AF3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Preguntas abiertas para la doctrina</a:t>
            </a:r>
            <a:endParaRPr lang="en-US" sz="1300" dirty="0"/>
          </a:p>
        </p:txBody>
      </p:sp>
      <p:sp>
        <p:nvSpPr>
          <p:cNvPr id="24" name="Text 22"/>
          <p:cNvSpPr/>
          <p:nvPr/>
        </p:nvSpPr>
        <p:spPr>
          <a:xfrm>
            <a:off x="5394960" y="3502152"/>
            <a:ext cx="3337560" cy="111556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05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¿Cómo integra una fuerza mixta (fragatas + nodriza) los modelos? ¿Cuánta autonomía se delega al UXV sin comprometer los principios de proporcionalidad y control humano en ROE?</a:t>
            </a:r>
            <a:endParaRPr lang="en-US" sz="1050" dirty="0"/>
          </a:p>
        </p:txBody>
      </p:sp>
      <p:sp>
        <p:nvSpPr>
          <p:cNvPr id="25" name="Shape 23"/>
          <p:cNvSpPr/>
          <p:nvPr/>
        </p:nvSpPr>
        <p:spPr>
          <a:xfrm>
            <a:off x="0" y="4800600"/>
            <a:ext cx="9144000" cy="342900"/>
          </a:xfrm>
          <a:prstGeom prst="rect">
            <a:avLst/>
          </a:prstGeom>
          <a:solidFill>
            <a:srgbClr val="E87722"/>
          </a:solidFill>
          <a:ln w="12700">
            <a:solidFill>
              <a:srgbClr val="E87722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0" y="4800600"/>
            <a:ext cx="9144000" cy="3429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i="1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"El arma del siglo XXI no es la plataforma — es la red y la doctrina que la comanda."</a:t>
            </a:r>
            <a:endParaRPr lang="en-US" sz="12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0F4F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02920"/>
          </a:xfrm>
          <a:prstGeom prst="rect">
            <a:avLst/>
          </a:prstGeom>
          <a:solidFill>
            <a:srgbClr val="1B3A5C"/>
          </a:solidFill>
          <a:ln w="12700">
            <a:solidFill>
              <a:srgbClr val="1B3A5C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0" y="0"/>
            <a:ext cx="91440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spc="100" kern="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FUENTES Y REFERENCIAS DOCUMENTALES</a:t>
            </a:r>
            <a:endParaRPr lang="en-US" sz="1300" dirty="0"/>
          </a:p>
        </p:txBody>
      </p:sp>
      <p:sp>
        <p:nvSpPr>
          <p:cNvPr id="4" name="Text 2"/>
          <p:cNvSpPr/>
          <p:nvPr/>
        </p:nvSpPr>
        <p:spPr>
          <a:xfrm>
            <a:off x="457200" y="594360"/>
            <a:ext cx="82296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600" b="1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Papers y Documentos de Referencia (No extensos — verificables en línea)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274320" y="1097280"/>
            <a:ext cx="4114800" cy="292608"/>
          </a:xfrm>
          <a:prstGeom prst="rect">
            <a:avLst/>
          </a:prstGeom>
          <a:solidFill>
            <a:srgbClr val="1E5F8C"/>
          </a:solidFill>
          <a:ln w="12700">
            <a:solidFill>
              <a:srgbClr val="1E5F8C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274320" y="1097280"/>
            <a:ext cx="4114800" cy="292608"/>
          </a:xfrm>
          <a:prstGeom prst="rect">
            <a:avLst/>
          </a:prstGeom>
          <a:noFill/>
          <a:ln/>
        </p:spPr>
        <p:txBody>
          <a:bodyPr wrap="square" lIns="63500" tIns="63500" rIns="63500" bIns="63500" rtlCol="0" anchor="ctr"/>
          <a:lstStyle/>
          <a:p>
            <a:pPr algn="l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ASW / UK</a:t>
            </a:r>
            <a:endParaRPr lang="en-US" sz="1100" dirty="0"/>
          </a:p>
        </p:txBody>
      </p:sp>
      <p:sp>
        <p:nvSpPr>
          <p:cNvPr id="7" name="Text 5"/>
          <p:cNvSpPr/>
          <p:nvPr/>
        </p:nvSpPr>
        <p:spPr>
          <a:xfrm>
            <a:off x="320040" y="1426464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50" b="1" dirty="0">
                <a:solidFill>
                  <a:srgbClr val="1E5F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pPr algn="l" indent="0" marL="0">
              <a:buNone/>
            </a:pPr>
            <a:r>
              <a:rPr lang="en-US" sz="95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GOV.UK — UKDI: Three Naval Testbeds Transform Defence Innovation (Sep 2025) [Case Study oficial UK MoD]</a:t>
            </a:r>
            <a:endParaRPr lang="en-US" sz="950" dirty="0"/>
          </a:p>
        </p:txBody>
      </p:sp>
      <p:sp>
        <p:nvSpPr>
          <p:cNvPr id="8" name="Text 6"/>
          <p:cNvSpPr/>
          <p:nvPr/>
        </p:nvSpPr>
        <p:spPr>
          <a:xfrm>
            <a:off x="320040" y="1764792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50" b="1" dirty="0">
                <a:solidFill>
                  <a:srgbClr val="1E5F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pPr algn="l" indent="0" marL="0">
              <a:buNone/>
            </a:pPr>
            <a:r>
              <a:rPr lang="en-US" sz="95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RUSI Research Paper — The Atlantic Bastion (Dic 2025) [static.rusi.org]</a:t>
            </a:r>
            <a:endParaRPr lang="en-US" sz="950" dirty="0"/>
          </a:p>
        </p:txBody>
      </p:sp>
      <p:sp>
        <p:nvSpPr>
          <p:cNvPr id="9" name="Text 7"/>
          <p:cNvSpPr/>
          <p:nvPr/>
        </p:nvSpPr>
        <p:spPr>
          <a:xfrm>
            <a:off x="320040" y="2103120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50" b="1" dirty="0">
                <a:solidFill>
                  <a:srgbClr val="1E5F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pPr algn="l" indent="0" marL="0">
              <a:buNone/>
            </a:pPr>
            <a:r>
              <a:rPr lang="en-US" sz="95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Naval News — UK Project CABOT / Atlantic Bastion (Feb 2025)</a:t>
            </a:r>
            <a:endParaRPr lang="en-US" sz="950" dirty="0"/>
          </a:p>
        </p:txBody>
      </p:sp>
      <p:sp>
        <p:nvSpPr>
          <p:cNvPr id="10" name="Text 8"/>
          <p:cNvSpPr/>
          <p:nvPr/>
        </p:nvSpPr>
        <p:spPr>
          <a:xfrm>
            <a:off x="320040" y="2441448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50" b="1" dirty="0">
                <a:solidFill>
                  <a:srgbClr val="1E5F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pPr algn="l" indent="0" marL="0">
              <a:buNone/>
            </a:pPr>
            <a:r>
              <a:rPr lang="en-US" sz="95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Armada International — Three Autonomous RN Spearhead Testbed Platforms (Feb 2026)</a:t>
            </a:r>
            <a:endParaRPr lang="en-US" sz="950" dirty="0"/>
          </a:p>
        </p:txBody>
      </p:sp>
      <p:sp>
        <p:nvSpPr>
          <p:cNvPr id="11" name="Shape 9"/>
          <p:cNvSpPr/>
          <p:nvPr/>
        </p:nvSpPr>
        <p:spPr>
          <a:xfrm>
            <a:off x="4617720" y="1097280"/>
            <a:ext cx="4114800" cy="292608"/>
          </a:xfrm>
          <a:prstGeom prst="rect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617720" y="1097280"/>
            <a:ext cx="4114800" cy="292608"/>
          </a:xfrm>
          <a:prstGeom prst="rect">
            <a:avLst/>
          </a:prstGeom>
          <a:noFill/>
          <a:ln/>
        </p:spPr>
        <p:txBody>
          <a:bodyPr wrap="square" lIns="63500" tIns="63500" rIns="63500" bIns="63500" rtlCol="0" anchor="ctr"/>
          <a:lstStyle/>
          <a:p>
            <a:pPr algn="l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China / Centralizado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4663440" y="1426464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5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pPr algn="l" indent="0" marL="0">
              <a:buNone/>
            </a:pPr>
            <a:r>
              <a:rPr lang="en-US" sz="95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DSIAC / DoD — Aerial Drone Motherships in China's Military (Jun 2025) [Approved for Public Release]</a:t>
            </a:r>
            <a:endParaRPr lang="en-US" sz="950" dirty="0"/>
          </a:p>
        </p:txBody>
      </p:sp>
      <p:sp>
        <p:nvSpPr>
          <p:cNvPr id="14" name="Text 12"/>
          <p:cNvSpPr/>
          <p:nvPr/>
        </p:nvSpPr>
        <p:spPr>
          <a:xfrm>
            <a:off x="4663440" y="1764792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5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pPr algn="l" indent="0" marL="0">
              <a:buNone/>
            </a:pPr>
            <a:r>
              <a:rPr lang="en-US" sz="95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Naval News — Chinese Experimental Aviation Platform and Combat USV (Nov 2024)</a:t>
            </a:r>
            <a:endParaRPr lang="en-US" sz="950" dirty="0"/>
          </a:p>
        </p:txBody>
      </p:sp>
      <p:sp>
        <p:nvSpPr>
          <p:cNvPr id="15" name="Text 13"/>
          <p:cNvSpPr/>
          <p:nvPr/>
        </p:nvSpPr>
        <p:spPr>
          <a:xfrm>
            <a:off x="4663440" y="2103120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5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pPr algn="l" indent="0" marL="0">
              <a:buNone/>
            </a:pPr>
            <a:r>
              <a:rPr lang="en-US" sz="95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Defense.info — Motherships: The PRC Enters the Conversation (Oct 2025)</a:t>
            </a:r>
            <a:endParaRPr lang="en-US" sz="950" dirty="0"/>
          </a:p>
        </p:txBody>
      </p:sp>
      <p:sp>
        <p:nvSpPr>
          <p:cNvPr id="16" name="Text 14"/>
          <p:cNvSpPr/>
          <p:nvPr/>
        </p:nvSpPr>
        <p:spPr>
          <a:xfrm>
            <a:off x="4663440" y="2441448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5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pPr algn="l" indent="0" marL="0">
              <a:buNone/>
            </a:pPr>
            <a:r>
              <a:rPr lang="en-US" sz="95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Aviationist — China's 16-Tonne Jiutian Drone Mothership (Dic 2025)</a:t>
            </a:r>
            <a:endParaRPr lang="en-US" sz="950" dirty="0"/>
          </a:p>
        </p:txBody>
      </p:sp>
      <p:sp>
        <p:nvSpPr>
          <p:cNvPr id="17" name="Shape 15"/>
          <p:cNvSpPr/>
          <p:nvPr/>
        </p:nvSpPr>
        <p:spPr>
          <a:xfrm>
            <a:off x="274320" y="2926080"/>
            <a:ext cx="4114800" cy="292608"/>
          </a:xfrm>
          <a:prstGeom prst="rect">
            <a:avLst/>
          </a:prstGeom>
          <a:solidFill>
            <a:srgbClr val="1E5F8C"/>
          </a:solidFill>
          <a:ln w="12700">
            <a:solidFill>
              <a:srgbClr val="1E5F8C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274320" y="2926080"/>
            <a:ext cx="4114800" cy="292608"/>
          </a:xfrm>
          <a:prstGeom prst="rect">
            <a:avLst/>
          </a:prstGeom>
          <a:noFill/>
          <a:ln/>
        </p:spPr>
        <p:txBody>
          <a:bodyPr wrap="square" lIns="63500" tIns="63500" rIns="63500" bIns="63500" rtlCol="0" anchor="ctr"/>
          <a:lstStyle/>
          <a:p>
            <a:pPr algn="l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Combate Real / Ucrania</a:t>
            </a:r>
            <a:endParaRPr lang="en-US" sz="1100" dirty="0"/>
          </a:p>
        </p:txBody>
      </p:sp>
      <p:sp>
        <p:nvSpPr>
          <p:cNvPr id="19" name="Text 17"/>
          <p:cNvSpPr/>
          <p:nvPr/>
        </p:nvSpPr>
        <p:spPr>
          <a:xfrm>
            <a:off x="320040" y="3255264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50" b="1" dirty="0">
                <a:solidFill>
                  <a:srgbClr val="1E5F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pPr algn="l" indent="0" marL="0">
              <a:buNone/>
            </a:pPr>
            <a:r>
              <a:rPr lang="en-US" sz="95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Georgetown GSSR — Swarm at Sea: Autonomous Naval Drones (2025-26)</a:t>
            </a:r>
            <a:endParaRPr lang="en-US" sz="950" dirty="0"/>
          </a:p>
        </p:txBody>
      </p:sp>
      <p:sp>
        <p:nvSpPr>
          <p:cNvPr id="20" name="Text 18"/>
          <p:cNvSpPr/>
          <p:nvPr/>
        </p:nvSpPr>
        <p:spPr>
          <a:xfrm>
            <a:off x="320040" y="3593592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50" b="1" dirty="0">
                <a:solidFill>
                  <a:srgbClr val="1E5F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pPr algn="l" indent="0" marL="0">
              <a:buNone/>
            </a:pPr>
            <a:r>
              <a:rPr lang="en-US" sz="95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IFRI — Mapping the MilTech War: Eight Lessons from Ukraine's Battlefield (Feb 2026)</a:t>
            </a:r>
            <a:endParaRPr lang="en-US" sz="950" dirty="0"/>
          </a:p>
        </p:txBody>
      </p:sp>
      <p:sp>
        <p:nvSpPr>
          <p:cNvPr id="21" name="Text 19"/>
          <p:cNvSpPr/>
          <p:nvPr/>
        </p:nvSpPr>
        <p:spPr>
          <a:xfrm>
            <a:off x="320040" y="3931920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50" b="1" dirty="0">
                <a:solidFill>
                  <a:srgbClr val="1E5F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pPr algn="l" indent="0" marL="0">
              <a:buNone/>
            </a:pPr>
            <a:r>
              <a:rPr lang="en-US" sz="95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Australian AARC — Drones in Modern Warfare (Oct 2024)</a:t>
            </a:r>
            <a:endParaRPr lang="en-US" sz="950" dirty="0"/>
          </a:p>
        </p:txBody>
      </p:sp>
      <p:sp>
        <p:nvSpPr>
          <p:cNvPr id="22" name="Text 20"/>
          <p:cNvSpPr/>
          <p:nvPr/>
        </p:nvSpPr>
        <p:spPr>
          <a:xfrm>
            <a:off x="320040" y="4270248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50" b="1" dirty="0">
                <a:solidFill>
                  <a:srgbClr val="1E5F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pPr algn="l" indent="0" marL="0">
              <a:buNone/>
            </a:pPr>
            <a:r>
              <a:rPr lang="en-US" sz="95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RAND / Task &amp; Purpose — What the US Navy Could Learn from Ukraine (Jul 2025)</a:t>
            </a:r>
            <a:endParaRPr lang="en-US" sz="950" dirty="0"/>
          </a:p>
        </p:txBody>
      </p:sp>
      <p:sp>
        <p:nvSpPr>
          <p:cNvPr id="23" name="Shape 21"/>
          <p:cNvSpPr/>
          <p:nvPr/>
        </p:nvSpPr>
        <p:spPr>
          <a:xfrm>
            <a:off x="4617720" y="2926080"/>
            <a:ext cx="4114800" cy="292608"/>
          </a:xfrm>
          <a:prstGeom prst="rect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4617720" y="2926080"/>
            <a:ext cx="4114800" cy="292608"/>
          </a:xfrm>
          <a:prstGeom prst="rect">
            <a:avLst/>
          </a:prstGeom>
          <a:noFill/>
          <a:ln/>
        </p:spPr>
        <p:txBody>
          <a:bodyPr wrap="square" lIns="63500" tIns="63500" rIns="63500" bIns="63500" rtlCol="0" anchor="ctr"/>
          <a:lstStyle/>
          <a:p>
            <a:pPr algn="l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Doctrina C2</a:t>
            </a:r>
            <a:endParaRPr lang="en-US" sz="1100" dirty="0"/>
          </a:p>
        </p:txBody>
      </p:sp>
      <p:sp>
        <p:nvSpPr>
          <p:cNvPr id="25" name="Text 23"/>
          <p:cNvSpPr/>
          <p:nvPr/>
        </p:nvSpPr>
        <p:spPr>
          <a:xfrm>
            <a:off x="4663440" y="3255264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5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pPr algn="l" indent="0" marL="0">
              <a:buNone/>
            </a:pPr>
            <a:r>
              <a:rPr lang="en-US" sz="95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 DoN — Unmanned Campaign Framework (Mar 2021) [navy.mil]</a:t>
            </a:r>
            <a:endParaRPr lang="en-US" sz="950" dirty="0"/>
          </a:p>
        </p:txBody>
      </p:sp>
      <p:sp>
        <p:nvSpPr>
          <p:cNvPr id="26" name="Text 24"/>
          <p:cNvSpPr/>
          <p:nvPr/>
        </p:nvSpPr>
        <p:spPr>
          <a:xfrm>
            <a:off x="4663440" y="3593592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5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pPr algn="l" indent="0" marL="0">
              <a:buNone/>
            </a:pPr>
            <a:r>
              <a:rPr lang="en-US" sz="95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Strategy Central — C2 and AI Integration in Drone Warfare (Feb 2025)</a:t>
            </a:r>
            <a:endParaRPr lang="en-US" sz="950" dirty="0"/>
          </a:p>
        </p:txBody>
      </p:sp>
      <p:sp>
        <p:nvSpPr>
          <p:cNvPr id="27" name="Text 25"/>
          <p:cNvSpPr/>
          <p:nvPr/>
        </p:nvSpPr>
        <p:spPr>
          <a:xfrm>
            <a:off x="4663440" y="3931920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5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pPr algn="l" indent="0" marL="0">
              <a:buNone/>
            </a:pPr>
            <a:r>
              <a:rPr lang="en-US" sz="95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KCL War Studies — Five Challenges to Western Military Adaptation in Drone Warfare (2024)</a:t>
            </a:r>
            <a:endParaRPr lang="en-US" sz="950" dirty="0"/>
          </a:p>
        </p:txBody>
      </p:sp>
      <p:sp>
        <p:nvSpPr>
          <p:cNvPr id="28" name="Text 26"/>
          <p:cNvSpPr/>
          <p:nvPr/>
        </p:nvSpPr>
        <p:spPr>
          <a:xfrm>
            <a:off x="4663440" y="4270248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5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pPr algn="l" indent="0" marL="0">
              <a:buNone/>
            </a:pPr>
            <a:r>
              <a:rPr lang="en-US" sz="95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Military.com — 300,000 Drones: Hegseth's Drone Build-Up (Dic 2025)</a:t>
            </a:r>
            <a:endParaRPr lang="en-US" sz="9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Empleo Táctico de Drones - Modelos Centralizado vs Distribuido</dc:title>
  <dc:subject>PptxGenJS Presentation</dc:subject>
  <dc:creator>PptxGenJS</dc:creator>
  <cp:lastModifiedBy>PptxGenJS</cp:lastModifiedBy>
  <cp:revision>1</cp:revision>
  <dcterms:created xsi:type="dcterms:W3CDTF">2026-05-01T22:20:01Z</dcterms:created>
  <dcterms:modified xsi:type="dcterms:W3CDTF">2026-05-01T22:20:01Z</dcterms:modified>
</cp:coreProperties>
</file>