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6" r:id="rId3"/>
    <p:sldId id="277" r:id="rId4"/>
    <p:sldId id="278" r:id="rId5"/>
    <p:sldId id="279" r:id="rId6"/>
    <p:sldId id="280" r:id="rId7"/>
    <p:sldId id="281" r:id="rId8"/>
    <p:sldId id="282" r:id="rId9"/>
    <p:sldId id="260" r:id="rId10"/>
    <p:sldId id="261" r:id="rId11"/>
    <p:sldId id="262" r:id="rId12"/>
    <p:sldId id="257" r:id="rId13"/>
    <p:sldId id="258" r:id="rId14"/>
    <p:sldId id="259" r:id="rId15"/>
    <p:sldId id="263" r:id="rId16"/>
    <p:sldId id="264" r:id="rId17"/>
    <p:sldId id="266" r:id="rId18"/>
    <p:sldId id="267" r:id="rId19"/>
    <p:sldId id="268" r:id="rId20"/>
    <p:sldId id="269" r:id="rId21"/>
    <p:sldId id="270" r:id="rId22"/>
    <p:sldId id="271" r:id="rId23"/>
    <p:sldId id="272" r:id="rId24"/>
    <p:sldId id="273" r:id="rId25"/>
    <p:sldId id="274" r:id="rId26"/>
    <p:sldId id="27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48A87A34-81AB-432B-8DAE-1953F412C126}" type="datetimeFigureOut">
              <a:rPr lang="en-US" dirty="0"/>
              <a:t>10/24/2016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913795" y="2912232"/>
            <a:ext cx="5107208" cy="287896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172200" y="2912232"/>
            <a:ext cx="5095357" cy="287896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10/24/2016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10/24/2016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10/24/2016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10/24/2016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s-ES" smtClean="0"/>
              <a:t>Haga clic para modificar el estilo de título del patrón</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10/24/2016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10/24/2016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s-ES" smtClean="0"/>
              <a:t>Haga clic para modificar el estilo de título del patrón</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48A87A34-81AB-432B-8DAE-1953F412C126}" type="datetimeFigureOut">
              <a:rPr lang="en-US" dirty="0"/>
              <a:t>10/24/2016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s-ES" smtClean="0"/>
              <a:t>Haga clic para modificar el estilo de título del patrón</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48A87A34-81AB-432B-8DAE-1953F412C126}" type="datetimeFigureOut">
              <a:rPr lang="en-US" dirty="0"/>
              <a:t>10/24/2016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10/24/2016</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fontScale="90000"/>
          </a:bodyPr>
          <a:lstStyle/>
          <a:p>
            <a:r>
              <a:rPr lang="es-ES" dirty="0">
                <a:effectLst/>
              </a:rPr>
              <a:t>COMPARACIÓN ENTRE COSTEO DIRECTO Y COSTEO POR ABSORCIÓN</a:t>
            </a:r>
            <a:r>
              <a:rPr lang="es-CL" dirty="0">
                <a:effectLst/>
              </a:rPr>
              <a:t/>
            </a:r>
            <a:br>
              <a:rPr lang="es-CL" dirty="0">
                <a:effectLst/>
              </a:rPr>
            </a:br>
            <a:endParaRPr lang="es-CL" dirty="0"/>
          </a:p>
        </p:txBody>
      </p:sp>
      <p:sp>
        <p:nvSpPr>
          <p:cNvPr id="3" name="Subtítulo 2"/>
          <p:cNvSpPr>
            <a:spLocks noGrp="1"/>
          </p:cNvSpPr>
          <p:nvPr>
            <p:ph type="subTitle" idx="1"/>
          </p:nvPr>
        </p:nvSpPr>
        <p:spPr/>
        <p:txBody>
          <a:bodyPr/>
          <a:lstStyle/>
          <a:p>
            <a:endParaRPr lang="es-CL"/>
          </a:p>
        </p:txBody>
      </p:sp>
    </p:spTree>
    <p:extLst>
      <p:ext uri="{BB962C8B-B14F-4D97-AF65-F5344CB8AC3E}">
        <p14:creationId xmlns:p14="http://schemas.microsoft.com/office/powerpoint/2010/main" val="4111861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effectLst/>
              </a:rPr>
              <a:t>Definición</a:t>
            </a:r>
            <a:r>
              <a:rPr lang="es-ES" dirty="0">
                <a:effectLst/>
              </a:rPr>
              <a:t>. Naturaleza y  Características.</a:t>
            </a:r>
            <a:endParaRPr lang="es-CL" dirty="0"/>
          </a:p>
        </p:txBody>
      </p:sp>
      <p:sp>
        <p:nvSpPr>
          <p:cNvPr id="3" name="Marcador de contenido 2"/>
          <p:cNvSpPr>
            <a:spLocks noGrp="1"/>
          </p:cNvSpPr>
          <p:nvPr>
            <p:ph idx="1"/>
          </p:nvPr>
        </p:nvSpPr>
        <p:spPr/>
        <p:txBody>
          <a:bodyPr>
            <a:normAutofit/>
          </a:bodyPr>
          <a:lstStyle/>
          <a:p>
            <a:r>
              <a:rPr lang="es-ES" sz="2800" dirty="0">
                <a:effectLst/>
              </a:rPr>
              <a:t>Desde el advenimiento de la industrialización y sus variadas inversiones en equipos y otras áreas, sólo se conocían dos costos de importancia: los de material y los de mano de obra directa, llamados costos primos, que eran los únicos que se inventariaban. Una vez que las inversiones se ampliaron y se desarrollaron las organizaciones, surgió el concepto de costos indirectos de fabricación.</a:t>
            </a:r>
            <a:endParaRPr lang="es-CL" sz="2800" dirty="0">
              <a:effectLst/>
            </a:endParaRPr>
          </a:p>
          <a:p>
            <a:endParaRPr lang="es-CL" sz="2800" dirty="0"/>
          </a:p>
        </p:txBody>
      </p:sp>
    </p:spTree>
    <p:extLst>
      <p:ext uri="{BB962C8B-B14F-4D97-AF65-F5344CB8AC3E}">
        <p14:creationId xmlns:p14="http://schemas.microsoft.com/office/powerpoint/2010/main" val="23086844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effectLst/>
              </a:rPr>
              <a:t>Definición</a:t>
            </a:r>
            <a:r>
              <a:rPr lang="es-ES" dirty="0">
                <a:effectLst/>
              </a:rPr>
              <a:t>. Naturaleza y  Características.</a:t>
            </a:r>
            <a:endParaRPr lang="es-CL" dirty="0"/>
          </a:p>
        </p:txBody>
      </p:sp>
      <p:sp>
        <p:nvSpPr>
          <p:cNvPr id="3" name="Marcador de contenido 2"/>
          <p:cNvSpPr>
            <a:spLocks noGrp="1"/>
          </p:cNvSpPr>
          <p:nvPr>
            <p:ph idx="1"/>
          </p:nvPr>
        </p:nvSpPr>
        <p:spPr/>
        <p:txBody>
          <a:bodyPr>
            <a:normAutofit/>
          </a:bodyPr>
          <a:lstStyle/>
          <a:p>
            <a:r>
              <a:rPr lang="es-ES" sz="2800" dirty="0">
                <a:effectLst/>
              </a:rPr>
              <a:t>A principios del siglo XX, el método de costeo utilizado era el absorbente o total. Este hecho se debía a que el tratamiento contable tradicional se dedicaba a salvaguardar los activos utilizados, los cuales se controlaban a través del estado de resultados, prestando poca atención a los problemas específicos de información para la toma de decisiones administrativas.</a:t>
            </a:r>
            <a:endParaRPr lang="es-CL" sz="2800" dirty="0">
              <a:effectLst/>
            </a:endParaRPr>
          </a:p>
          <a:p>
            <a:endParaRPr lang="es-CL" sz="2800" dirty="0"/>
          </a:p>
        </p:txBody>
      </p:sp>
    </p:spTree>
    <p:extLst>
      <p:ext uri="{BB962C8B-B14F-4D97-AF65-F5344CB8AC3E}">
        <p14:creationId xmlns:p14="http://schemas.microsoft.com/office/powerpoint/2010/main" val="3229065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effectLst/>
              </a:rPr>
              <a:t>Definición</a:t>
            </a:r>
            <a:r>
              <a:rPr lang="es-ES" dirty="0">
                <a:effectLst/>
              </a:rPr>
              <a:t>. Naturaleza y  Características.</a:t>
            </a:r>
            <a:endParaRPr lang="es-CL" dirty="0"/>
          </a:p>
        </p:txBody>
      </p:sp>
      <p:sp>
        <p:nvSpPr>
          <p:cNvPr id="3" name="Marcador de contenido 2"/>
          <p:cNvSpPr>
            <a:spLocks noGrp="1"/>
          </p:cNvSpPr>
          <p:nvPr>
            <p:ph idx="1"/>
          </p:nvPr>
        </p:nvSpPr>
        <p:spPr>
          <a:xfrm>
            <a:off x="913795" y="2096063"/>
            <a:ext cx="10353762" cy="4147081"/>
          </a:xfrm>
        </p:spPr>
        <p:txBody>
          <a:bodyPr>
            <a:normAutofit/>
          </a:bodyPr>
          <a:lstStyle/>
          <a:p>
            <a:r>
              <a:rPr lang="es-ES" sz="2800" dirty="0">
                <a:effectLst/>
              </a:rPr>
              <a:t>En los años 30 surgió una alternativa, el costeo variable, también denominado  costeo directo, aunque algunos autores afirman que por definición, no debería llamarse directo ya que costo directo es el que se identifica con el producto, departamento o función.</a:t>
            </a:r>
            <a:endParaRPr lang="es-CL" sz="2800" dirty="0">
              <a:effectLst/>
            </a:endParaRPr>
          </a:p>
          <a:p>
            <a:endParaRPr lang="es-CL" sz="2800" dirty="0"/>
          </a:p>
        </p:txBody>
      </p:sp>
    </p:spTree>
    <p:extLst>
      <p:ext uri="{BB962C8B-B14F-4D97-AF65-F5344CB8AC3E}">
        <p14:creationId xmlns:p14="http://schemas.microsoft.com/office/powerpoint/2010/main" val="34216138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effectLst/>
              </a:rPr>
              <a:t>Definición</a:t>
            </a:r>
            <a:r>
              <a:rPr lang="es-ES" dirty="0">
                <a:effectLst/>
              </a:rPr>
              <a:t>. Naturaleza y  Características.</a:t>
            </a:r>
            <a:endParaRPr lang="es-CL" dirty="0"/>
          </a:p>
        </p:txBody>
      </p:sp>
      <p:sp>
        <p:nvSpPr>
          <p:cNvPr id="3" name="Marcador de contenido 2"/>
          <p:cNvSpPr>
            <a:spLocks noGrp="1"/>
          </p:cNvSpPr>
          <p:nvPr>
            <p:ph idx="1"/>
          </p:nvPr>
        </p:nvSpPr>
        <p:spPr>
          <a:xfrm>
            <a:off x="913795" y="2096063"/>
            <a:ext cx="10353762" cy="4346778"/>
          </a:xfrm>
        </p:spPr>
        <p:txBody>
          <a:bodyPr>
            <a:normAutofit fontScale="92500"/>
          </a:bodyPr>
          <a:lstStyle/>
          <a:p>
            <a:r>
              <a:rPr lang="es-ES" sz="2800" dirty="0">
                <a:effectLst/>
              </a:rPr>
              <a:t>Cada uno de los métodos de costeo tiene una función especial que cumplir: el costeo variable ayuda a la administración en su tarea y supone que para obtener un control administrativo apropiado sólo se deben considerar como parte del verdadero costo de los productos fabricados aquellos costos que varían en forma directa con el volumen de producción, porque sólo estos elementos variables se relacionan con el producto.</a:t>
            </a:r>
            <a:endParaRPr lang="es-CL" sz="2800" dirty="0">
              <a:effectLst/>
            </a:endParaRPr>
          </a:p>
          <a:p>
            <a:pPr marL="0" indent="0">
              <a:buNone/>
            </a:pPr>
            <a:r>
              <a:rPr lang="es-ES" sz="2800" dirty="0">
                <a:effectLst/>
              </a:rPr>
              <a:t> </a:t>
            </a:r>
            <a:endParaRPr lang="es-CL" sz="2800" dirty="0">
              <a:effectLst/>
            </a:endParaRPr>
          </a:p>
          <a:p>
            <a:endParaRPr lang="es-CL" dirty="0"/>
          </a:p>
        </p:txBody>
      </p:sp>
    </p:spTree>
    <p:extLst>
      <p:ext uri="{BB962C8B-B14F-4D97-AF65-F5344CB8AC3E}">
        <p14:creationId xmlns:p14="http://schemas.microsoft.com/office/powerpoint/2010/main" val="8861906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effectLst/>
              </a:rPr>
              <a:t>Definición</a:t>
            </a:r>
            <a:r>
              <a:rPr lang="es-ES" dirty="0">
                <a:effectLst/>
              </a:rPr>
              <a:t>. Naturaleza y  Características.</a:t>
            </a:r>
            <a:endParaRPr lang="es-CL" dirty="0"/>
          </a:p>
        </p:txBody>
      </p:sp>
      <p:sp>
        <p:nvSpPr>
          <p:cNvPr id="3" name="Marcador de contenido 2"/>
          <p:cNvSpPr>
            <a:spLocks noGrp="1"/>
          </p:cNvSpPr>
          <p:nvPr>
            <p:ph idx="1"/>
          </p:nvPr>
        </p:nvSpPr>
        <p:spPr/>
        <p:txBody>
          <a:bodyPr>
            <a:normAutofit/>
          </a:bodyPr>
          <a:lstStyle/>
          <a:p>
            <a:r>
              <a:rPr lang="es-ES" sz="2800" dirty="0">
                <a:effectLst/>
              </a:rPr>
              <a:t> Por otra parte, el costeo absorbente informa a los usuarios externos e incluso para la toma de decisiones, éste método trata de incluir dentro del costo del producto todos los costos de la función productiva, independientemente de su comportamiento fijo o variable, pues ambos contribuyen a la producción.</a:t>
            </a:r>
            <a:endParaRPr lang="es-CL" sz="2800" dirty="0">
              <a:effectLst/>
            </a:endParaRPr>
          </a:p>
          <a:p>
            <a:endParaRPr lang="es-CL" sz="2800" dirty="0"/>
          </a:p>
        </p:txBody>
      </p:sp>
    </p:spTree>
    <p:extLst>
      <p:ext uri="{BB962C8B-B14F-4D97-AF65-F5344CB8AC3E}">
        <p14:creationId xmlns:p14="http://schemas.microsoft.com/office/powerpoint/2010/main" val="1781299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effectLst/>
              </a:rPr>
              <a:t>Definición</a:t>
            </a:r>
            <a:r>
              <a:rPr lang="es-ES" dirty="0">
                <a:effectLst/>
              </a:rPr>
              <a:t>. Naturaleza y  Características.</a:t>
            </a:r>
            <a:endParaRPr lang="es-CL" dirty="0"/>
          </a:p>
        </p:txBody>
      </p:sp>
      <p:sp>
        <p:nvSpPr>
          <p:cNvPr id="3" name="Marcador de contenido 2"/>
          <p:cNvSpPr>
            <a:spLocks noGrp="1"/>
          </p:cNvSpPr>
          <p:nvPr>
            <p:ph idx="1"/>
          </p:nvPr>
        </p:nvSpPr>
        <p:spPr/>
        <p:txBody>
          <a:bodyPr>
            <a:normAutofit lnSpcReduction="10000"/>
          </a:bodyPr>
          <a:lstStyle/>
          <a:p>
            <a:r>
              <a:rPr lang="es-ES" sz="2400" dirty="0">
                <a:effectLst/>
              </a:rPr>
              <a:t>Por lo anterior señalado se puede definir cada método de la siguiente manera</a:t>
            </a:r>
            <a:r>
              <a:rPr lang="es-ES" sz="2400" dirty="0" smtClean="0">
                <a:effectLst/>
              </a:rPr>
              <a:t>:</a:t>
            </a:r>
            <a:r>
              <a:rPr lang="es-ES" sz="2400" dirty="0">
                <a:effectLst/>
              </a:rPr>
              <a:t> </a:t>
            </a:r>
            <a:endParaRPr lang="es-CL" sz="2400" dirty="0">
              <a:effectLst/>
            </a:endParaRPr>
          </a:p>
          <a:p>
            <a:r>
              <a:rPr lang="es-ES" sz="2400" dirty="0">
                <a:effectLst/>
              </a:rPr>
              <a:t>	</a:t>
            </a:r>
            <a:r>
              <a:rPr lang="es-ES" sz="2400" b="1" dirty="0">
                <a:effectLst/>
              </a:rPr>
              <a:t>Costeo Variable o Directo:</a:t>
            </a:r>
            <a:r>
              <a:rPr lang="es-ES" sz="2400" dirty="0">
                <a:effectLst/>
              </a:rPr>
              <a:t> es un método de costeo de inventarios, en el que todos los costos directos producción ( materiales directos y mano de obra directa) y los costos indirectos de fabricación variables se incluyen como </a:t>
            </a:r>
            <a:r>
              <a:rPr lang="es-ES" sz="2400" dirty="0" smtClean="0">
                <a:effectLst/>
              </a:rPr>
              <a:t>inventaríales, </a:t>
            </a:r>
            <a:r>
              <a:rPr lang="es-ES" sz="2400" dirty="0">
                <a:effectLst/>
              </a:rPr>
              <a:t>excluyendo a los costos indirectos de fabricación fijos, puesto que los mismos son considerados como costos del período en que se incurrieron.</a:t>
            </a:r>
            <a:endParaRPr lang="es-CL" sz="2400" dirty="0">
              <a:effectLst/>
            </a:endParaRPr>
          </a:p>
          <a:p>
            <a:endParaRPr lang="es-CL" dirty="0"/>
          </a:p>
        </p:txBody>
      </p:sp>
    </p:spTree>
    <p:extLst>
      <p:ext uri="{BB962C8B-B14F-4D97-AF65-F5344CB8AC3E}">
        <p14:creationId xmlns:p14="http://schemas.microsoft.com/office/powerpoint/2010/main" val="19909046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effectLst/>
              </a:rPr>
              <a:t>Definición</a:t>
            </a:r>
            <a:r>
              <a:rPr lang="es-ES" dirty="0">
                <a:effectLst/>
              </a:rPr>
              <a:t>. Naturaleza y  Características.</a:t>
            </a:r>
            <a:endParaRPr lang="es-CL" dirty="0"/>
          </a:p>
        </p:txBody>
      </p:sp>
      <p:sp>
        <p:nvSpPr>
          <p:cNvPr id="3" name="Marcador de contenido 2"/>
          <p:cNvSpPr>
            <a:spLocks noGrp="1"/>
          </p:cNvSpPr>
          <p:nvPr>
            <p:ph idx="1"/>
          </p:nvPr>
        </p:nvSpPr>
        <p:spPr/>
        <p:txBody>
          <a:bodyPr>
            <a:normAutofit/>
          </a:bodyPr>
          <a:lstStyle/>
          <a:p>
            <a:r>
              <a:rPr lang="es-ES" sz="2800" b="1" dirty="0">
                <a:effectLst/>
              </a:rPr>
              <a:t>Costeo por Absorción.</a:t>
            </a:r>
            <a:r>
              <a:rPr lang="es-ES" sz="2800" dirty="0">
                <a:effectLst/>
              </a:rPr>
              <a:t> Es un método de costeo de inventarios, en que todos los costos directos de producción y todos los costos indirectos de fabricación tanto fijos como variables se consideran como costos </a:t>
            </a:r>
            <a:r>
              <a:rPr lang="es-ES" sz="2800" dirty="0" err="1">
                <a:effectLst/>
              </a:rPr>
              <a:t>inventariables</a:t>
            </a:r>
            <a:r>
              <a:rPr lang="es-ES" sz="2800" dirty="0">
                <a:effectLst/>
              </a:rPr>
              <a:t>, considerando de esta manera a los costos indirectos de fabricación fijos como costo del producto.</a:t>
            </a:r>
            <a:endParaRPr lang="es-CL" sz="2800" dirty="0">
              <a:effectLst/>
            </a:endParaRPr>
          </a:p>
          <a:p>
            <a:endParaRPr lang="es-CL" sz="2800" dirty="0"/>
          </a:p>
        </p:txBody>
      </p:sp>
    </p:spTree>
    <p:extLst>
      <p:ext uri="{BB962C8B-B14F-4D97-AF65-F5344CB8AC3E}">
        <p14:creationId xmlns:p14="http://schemas.microsoft.com/office/powerpoint/2010/main" val="26178632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sz="2400" dirty="0">
                <a:effectLst/>
              </a:rPr>
              <a:t>COMPARACIÓN ENTRE COSTEO DIRECTO Y COSTEO POR ABSORCIÓN</a:t>
            </a:r>
            <a:r>
              <a:rPr lang="es-CL" sz="1400" dirty="0">
                <a:effectLst/>
              </a:rPr>
              <a:t/>
            </a:r>
            <a:br>
              <a:rPr lang="es-CL" sz="1400" dirty="0">
                <a:effectLst/>
              </a:rPr>
            </a:br>
            <a:endParaRPr lang="es-CL" sz="1400" dirty="0"/>
          </a:p>
        </p:txBody>
      </p:sp>
      <p:sp>
        <p:nvSpPr>
          <p:cNvPr id="3" name="Marcador de contenido 2"/>
          <p:cNvSpPr>
            <a:spLocks noGrp="1"/>
          </p:cNvSpPr>
          <p:nvPr>
            <p:ph idx="1"/>
          </p:nvPr>
        </p:nvSpPr>
        <p:spPr/>
        <p:txBody>
          <a:bodyPr>
            <a:normAutofit/>
          </a:bodyPr>
          <a:lstStyle/>
          <a:p>
            <a:r>
              <a:rPr lang="es-ES" sz="2400" dirty="0">
                <a:effectLst/>
              </a:rPr>
              <a:t>Las diferencias entre los dos métodos de costeo se centran en el tratamiento contable que se le da a los costos fijos de producción. Para determinar el costo de producción, el costeo absorbente considera los materiales directos, la mano de obra directa y los costos indirectos de fabricación, sin importar que dichos elementos tengan características fijas o variables en relación con el volumen de producción. Así pues los defensores de éste método sostienen que la producción no puede realizarse sin incurrir en costos indirectos de fabricación fijos.</a:t>
            </a:r>
            <a:endParaRPr lang="es-CL" sz="2400" dirty="0">
              <a:effectLst/>
            </a:endParaRPr>
          </a:p>
          <a:p>
            <a:endParaRPr lang="es-CL" sz="2400" dirty="0"/>
          </a:p>
        </p:txBody>
      </p:sp>
    </p:spTree>
    <p:extLst>
      <p:ext uri="{BB962C8B-B14F-4D97-AF65-F5344CB8AC3E}">
        <p14:creationId xmlns:p14="http://schemas.microsoft.com/office/powerpoint/2010/main" val="862885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effectLst/>
              </a:rPr>
              <a:t>COMPARACIÓN ENTRE COSTEO DIRECTO Y COSTEO POR ABSORCIÓN</a:t>
            </a:r>
            <a:r>
              <a:rPr lang="es-CL" dirty="0">
                <a:effectLst/>
              </a:rPr>
              <a:t/>
            </a:r>
            <a:br>
              <a:rPr lang="es-CL" dirty="0">
                <a:effectLst/>
              </a:rPr>
            </a:br>
            <a:endParaRPr lang="es-CL" dirty="0"/>
          </a:p>
        </p:txBody>
      </p:sp>
      <p:sp>
        <p:nvSpPr>
          <p:cNvPr id="3" name="Marcador de contenido 2"/>
          <p:cNvSpPr>
            <a:spLocks noGrp="1"/>
          </p:cNvSpPr>
          <p:nvPr>
            <p:ph idx="1"/>
          </p:nvPr>
        </p:nvSpPr>
        <p:spPr/>
        <p:txBody>
          <a:bodyPr/>
          <a:lstStyle/>
          <a:p>
            <a:r>
              <a:rPr lang="es-ES" dirty="0">
                <a:effectLst/>
              </a:rPr>
              <a:t>Por el contrario, el costeo directo, para determinar el costo de producción excluye los costos fijos de producción y sólo considera los costos cuya magnitud cambia en razón directa de los aumentos o disminuciones registrados en el volumen de producción, es decir, los costos variables de materiales directos, mano de obra directa y costos indirectos de fabricación variables, los defensores de éste método afirman que los costos del producto deben asociarse al volumen de producción, por lo que los costos fijos al incurrirse aun sin producción deben excluirse, y considerarse como un costo del período relacionado con el tiempo, y por lo tanto no </a:t>
            </a:r>
            <a:r>
              <a:rPr lang="es-ES" dirty="0" err="1">
                <a:effectLst/>
              </a:rPr>
              <a:t>inventariables</a:t>
            </a:r>
            <a:r>
              <a:rPr lang="es-ES" dirty="0">
                <a:effectLst/>
              </a:rPr>
              <a:t> al no tener beneficios futuros.</a:t>
            </a:r>
            <a:endParaRPr lang="es-CL" dirty="0">
              <a:effectLst/>
            </a:endParaRPr>
          </a:p>
          <a:p>
            <a:endParaRPr lang="es-CL" dirty="0"/>
          </a:p>
        </p:txBody>
      </p:sp>
    </p:spTree>
    <p:extLst>
      <p:ext uri="{BB962C8B-B14F-4D97-AF65-F5344CB8AC3E}">
        <p14:creationId xmlns:p14="http://schemas.microsoft.com/office/powerpoint/2010/main" val="4295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effectLst/>
              </a:rPr>
              <a:t>COMPARACIÓN ENTRE COSTEO DIRECTO Y COSTEO POR ABSORCIÓN</a:t>
            </a:r>
            <a:r>
              <a:rPr lang="es-CL" dirty="0">
                <a:effectLst/>
              </a:rPr>
              <a:t/>
            </a:r>
            <a:br>
              <a:rPr lang="es-CL" dirty="0">
                <a:effectLst/>
              </a:rPr>
            </a:br>
            <a:endParaRPr lang="es-CL" dirty="0"/>
          </a:p>
        </p:txBody>
      </p:sp>
      <p:sp>
        <p:nvSpPr>
          <p:cNvPr id="3" name="Marcador de contenido 2"/>
          <p:cNvSpPr>
            <a:spLocks noGrp="1"/>
          </p:cNvSpPr>
          <p:nvPr>
            <p:ph idx="1"/>
          </p:nvPr>
        </p:nvSpPr>
        <p:spPr/>
        <p:txBody>
          <a:bodyPr/>
          <a:lstStyle/>
          <a:p>
            <a:r>
              <a:rPr lang="es-ES" dirty="0">
                <a:effectLst/>
              </a:rPr>
              <a:t>De lo anterior se desprenden algunas otras diferencias</a:t>
            </a:r>
            <a:r>
              <a:rPr lang="es-ES" b="1" dirty="0">
                <a:effectLst/>
              </a:rPr>
              <a:t> </a:t>
            </a:r>
            <a:r>
              <a:rPr lang="es-ES" dirty="0">
                <a:effectLst/>
              </a:rPr>
              <a:t>dentro de las cuales tenemos:</a:t>
            </a:r>
            <a:endParaRPr lang="es-CL" dirty="0">
              <a:effectLst/>
            </a:endParaRPr>
          </a:p>
          <a:p>
            <a:pPr marL="0" indent="0">
              <a:buNone/>
            </a:pPr>
            <a:r>
              <a:rPr lang="es-ES" dirty="0">
                <a:effectLst/>
              </a:rPr>
              <a:t> </a:t>
            </a:r>
            <a:endParaRPr lang="es-CL" dirty="0">
              <a:effectLst/>
            </a:endParaRPr>
          </a:p>
          <a:p>
            <a:pPr lvl="0"/>
            <a:r>
              <a:rPr lang="es-ES" dirty="0">
                <a:effectLst/>
              </a:rPr>
              <a:t>El sistema de costeo directo o variable considera los costos fijos de producción como costos del período, mientras que el costeo absorbente o total los distribuye entre las unidades producidas.</a:t>
            </a:r>
            <a:endParaRPr lang="es-CL" dirty="0">
              <a:effectLst/>
            </a:endParaRPr>
          </a:p>
          <a:p>
            <a:pPr lvl="0"/>
            <a:r>
              <a:rPr lang="es-ES" dirty="0">
                <a:effectLst/>
              </a:rPr>
              <a:t>Para valuar los inventarios, el costeo variable sólo contempla los variables; el costeo absorbente incluye ambos</a:t>
            </a:r>
            <a:r>
              <a:rPr lang="es-ES" dirty="0" smtClean="0">
                <a:effectLst/>
              </a:rPr>
              <a:t>.</a:t>
            </a:r>
            <a:endParaRPr lang="es-CL" dirty="0">
              <a:effectLst/>
            </a:endParaRPr>
          </a:p>
        </p:txBody>
      </p:sp>
    </p:spTree>
    <p:extLst>
      <p:ext uri="{BB962C8B-B14F-4D97-AF65-F5344CB8AC3E}">
        <p14:creationId xmlns:p14="http://schemas.microsoft.com/office/powerpoint/2010/main" val="157077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nodeType="clickEffect">
                                  <p:stCondLst>
                                    <p:cond delay="0"/>
                                  </p:stCondLst>
                                  <p:childTnLst>
                                    <p:animEffect transition="out" filter="wipe(down)">
                                      <p:cBhvr>
                                        <p:cTn id="6" dur="180" accel="50000">
                                          <p:stCondLst>
                                            <p:cond delay="1820"/>
                                          </p:stCondLst>
                                        </p:cTn>
                                        <p:tgtEl>
                                          <p:spTgt spid="3">
                                            <p:txEl>
                                              <p:pRg st="0" end="0"/>
                                            </p:txEl>
                                          </p:spTgt>
                                        </p:tgtEl>
                                      </p:cBhvr>
                                    </p:animEffect>
                                    <p:anim calcmode="lin" valueType="num">
                                      <p:cBhvr>
                                        <p:cTn id="7" dur="1822" tmFilter="0,0; 0.14,0.31; 0.43,0.73; 0.71,0.91; 1.0,1.0">
                                          <p:stCondLst>
                                            <p:cond delay="0"/>
                                          </p:stCondLst>
                                        </p:cTn>
                                        <p:tgtEl>
                                          <p:spTgt spid="3">
                                            <p:txEl>
                                              <p:pRg st="0" end="0"/>
                                            </p:txEl>
                                          </p:spTgt>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3">
                                            <p:txEl>
                                              <p:pRg st="0" end="0"/>
                                            </p:txEl>
                                          </p:spTgt>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3">
                                            <p:txEl>
                                              <p:pRg st="0" end="0"/>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3">
                                            <p:txEl>
                                              <p:pRg st="0" end="0"/>
                                            </p:txEl>
                                          </p:spTgt>
                                        </p:tgtEl>
                                        <p:attrNameLst>
                                          <p:attrName>ppt_y</p:attrName>
                                        </p:attrNameLst>
                                      </p:cBhvr>
                                      <p:tavLst>
                                        <p:tav tm="0">
                                          <p:val>
                                            <p:strVal val="ppt_y"/>
                                          </p:val>
                                        </p:tav>
                                        <p:tav tm="100000">
                                          <p:val>
                                            <p:strVal val="ppt_y+ppt_h"/>
                                          </p:val>
                                        </p:tav>
                                      </p:tavLst>
                                    </p:anim>
                                    <p:animScale>
                                      <p:cBhvr>
                                        <p:cTn id="14" dur="26">
                                          <p:stCondLst>
                                            <p:cond delay="620"/>
                                          </p:stCondLst>
                                        </p:cTn>
                                        <p:tgtEl>
                                          <p:spTgt spid="3">
                                            <p:txEl>
                                              <p:pRg st="0" end="0"/>
                                            </p:txEl>
                                          </p:spTgt>
                                        </p:tgtEl>
                                      </p:cBhvr>
                                      <p:to x="100000" y="60000"/>
                                    </p:animScale>
                                    <p:animScale>
                                      <p:cBhvr>
                                        <p:cTn id="15" dur="166" decel="50000">
                                          <p:stCondLst>
                                            <p:cond delay="646"/>
                                          </p:stCondLst>
                                        </p:cTn>
                                        <p:tgtEl>
                                          <p:spTgt spid="3">
                                            <p:txEl>
                                              <p:pRg st="0" end="0"/>
                                            </p:txEl>
                                          </p:spTgt>
                                        </p:tgtEl>
                                      </p:cBhvr>
                                      <p:to x="100000" y="100000"/>
                                    </p:animScale>
                                    <p:animScale>
                                      <p:cBhvr>
                                        <p:cTn id="16" dur="26">
                                          <p:stCondLst>
                                            <p:cond delay="1312"/>
                                          </p:stCondLst>
                                        </p:cTn>
                                        <p:tgtEl>
                                          <p:spTgt spid="3">
                                            <p:txEl>
                                              <p:pRg st="0" end="0"/>
                                            </p:txEl>
                                          </p:spTgt>
                                        </p:tgtEl>
                                      </p:cBhvr>
                                      <p:to x="100000" y="80000"/>
                                    </p:animScale>
                                    <p:animScale>
                                      <p:cBhvr>
                                        <p:cTn id="17" dur="166" decel="50000">
                                          <p:stCondLst>
                                            <p:cond delay="1338"/>
                                          </p:stCondLst>
                                        </p:cTn>
                                        <p:tgtEl>
                                          <p:spTgt spid="3">
                                            <p:txEl>
                                              <p:pRg st="0" end="0"/>
                                            </p:txEl>
                                          </p:spTgt>
                                        </p:tgtEl>
                                      </p:cBhvr>
                                      <p:to x="100000" y="100000"/>
                                    </p:animScale>
                                    <p:animScale>
                                      <p:cBhvr>
                                        <p:cTn id="18" dur="26">
                                          <p:stCondLst>
                                            <p:cond delay="1642"/>
                                          </p:stCondLst>
                                        </p:cTn>
                                        <p:tgtEl>
                                          <p:spTgt spid="3">
                                            <p:txEl>
                                              <p:pRg st="0" end="0"/>
                                            </p:txEl>
                                          </p:spTgt>
                                        </p:tgtEl>
                                      </p:cBhvr>
                                      <p:to x="100000" y="90000"/>
                                    </p:animScale>
                                    <p:animScale>
                                      <p:cBhvr>
                                        <p:cTn id="19" dur="166" decel="50000">
                                          <p:stCondLst>
                                            <p:cond delay="1668"/>
                                          </p:stCondLst>
                                        </p:cTn>
                                        <p:tgtEl>
                                          <p:spTgt spid="3">
                                            <p:txEl>
                                              <p:pRg st="0" end="0"/>
                                            </p:txEl>
                                          </p:spTgt>
                                        </p:tgtEl>
                                      </p:cBhvr>
                                      <p:to x="100000" y="100000"/>
                                    </p:animScale>
                                    <p:animScale>
                                      <p:cBhvr>
                                        <p:cTn id="20" dur="26">
                                          <p:stCondLst>
                                            <p:cond delay="1808"/>
                                          </p:stCondLst>
                                        </p:cTn>
                                        <p:tgtEl>
                                          <p:spTgt spid="3">
                                            <p:txEl>
                                              <p:pRg st="0" end="0"/>
                                            </p:txEl>
                                          </p:spTgt>
                                        </p:tgtEl>
                                      </p:cBhvr>
                                      <p:to x="100000" y="95000"/>
                                    </p:animScale>
                                    <p:animScale>
                                      <p:cBhvr>
                                        <p:cTn id="21" dur="166" decel="50000">
                                          <p:stCondLst>
                                            <p:cond delay="1834"/>
                                          </p:stCondLst>
                                        </p:cTn>
                                        <p:tgtEl>
                                          <p:spTgt spid="3">
                                            <p:txEl>
                                              <p:pRg st="0" end="0"/>
                                            </p:txEl>
                                          </p:spTgt>
                                        </p:tgtEl>
                                      </p:cBhvr>
                                      <p:to x="100000" y="100000"/>
                                    </p:animScale>
                                    <p:set>
                                      <p:cBhvr>
                                        <p:cTn id="22" dur="1" fill="hold">
                                          <p:stCondLst>
                                            <p:cond delay="1999"/>
                                          </p:stCondLst>
                                        </p:cTn>
                                        <p:tgtEl>
                                          <p:spTgt spid="3">
                                            <p:txEl>
                                              <p:pRg st="0" end="0"/>
                                            </p:txEl>
                                          </p:spTgt>
                                        </p:tgtEl>
                                        <p:attrNameLst>
                                          <p:attrName>style.visibility</p:attrName>
                                        </p:attrNameLst>
                                      </p:cBhvr>
                                      <p:to>
                                        <p:strVal val="hidden"/>
                                      </p:to>
                                    </p:set>
                                  </p:childTnLst>
                                </p:cTn>
                              </p:par>
                              <p:par>
                                <p:cTn id="23" presetID="26" presetClass="exit" presetSubtype="0" fill="hold" nodeType="withEffect">
                                  <p:stCondLst>
                                    <p:cond delay="0"/>
                                  </p:stCondLst>
                                  <p:childTnLst>
                                    <p:animEffect transition="out" filter="wipe(down)">
                                      <p:cBhvr>
                                        <p:cTn id="24" dur="180" accel="50000">
                                          <p:stCondLst>
                                            <p:cond delay="1820"/>
                                          </p:stCondLst>
                                        </p:cTn>
                                        <p:tgtEl>
                                          <p:spTgt spid="3">
                                            <p:txEl>
                                              <p:pRg st="1" end="1"/>
                                            </p:txEl>
                                          </p:spTgt>
                                        </p:tgtEl>
                                      </p:cBhvr>
                                    </p:animEffect>
                                    <p:anim calcmode="lin" valueType="num">
                                      <p:cBhvr>
                                        <p:cTn id="25" dur="1822" tmFilter="0,0; 0.14,0.31; 0.43,0.73; 0.71,0.91; 1.0,1.0">
                                          <p:stCondLst>
                                            <p:cond delay="0"/>
                                          </p:stCondLst>
                                        </p:cTn>
                                        <p:tgtEl>
                                          <p:spTgt spid="3">
                                            <p:txEl>
                                              <p:pRg st="1" end="1"/>
                                            </p:txEl>
                                          </p:spTgt>
                                        </p:tgtEl>
                                        <p:attrNameLst>
                                          <p:attrName>ppt_x</p:attrName>
                                        </p:attrNameLst>
                                      </p:cBhvr>
                                      <p:tavLst>
                                        <p:tav tm="0">
                                          <p:val>
                                            <p:strVal val="ppt_x"/>
                                          </p:val>
                                        </p:tav>
                                        <p:tav tm="100000">
                                          <p:val>
                                            <p:strVal val="#ppt_x+0.25"/>
                                          </p:val>
                                        </p:tav>
                                      </p:tavLst>
                                    </p:anim>
                                    <p:anim calcmode="lin" valueType="num">
                                      <p:cBhvr>
                                        <p:cTn id="26" dur="178">
                                          <p:stCondLst>
                                            <p:cond delay="1822"/>
                                          </p:stCondLst>
                                        </p:cTn>
                                        <p:tgtEl>
                                          <p:spTgt spid="3">
                                            <p:txEl>
                                              <p:pRg st="1" end="1"/>
                                            </p:txEl>
                                          </p:spTgt>
                                        </p:tgtEl>
                                        <p:attrNameLst>
                                          <p:attrName>ppt_x</p:attrName>
                                        </p:attrNameLst>
                                      </p:cBhvr>
                                      <p:tavLst>
                                        <p:tav tm="0">
                                          <p:val>
                                            <p:strVal val="ppt_x"/>
                                          </p:val>
                                        </p:tav>
                                        <p:tav tm="100000">
                                          <p:val>
                                            <p:strVal val="ppt_x"/>
                                          </p:val>
                                        </p:tav>
                                      </p:tavLst>
                                    </p:anim>
                                    <p:anim calcmode="lin" valueType="num">
                                      <p:cBhvr>
                                        <p:cTn id="27" dur="664" tmFilter="0.0,0.0;0.25,0.07;0.50,0.2;0.75,0.467;1.0,1.0">
                                          <p:stCondLst>
                                            <p:cond delay="0"/>
                                          </p:stCondLst>
                                        </p:cTn>
                                        <p:tgtEl>
                                          <p:spTgt spid="3">
                                            <p:txEl>
                                              <p:pRg st="1" end="1"/>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31" dur="180" accel="50000">
                                          <p:stCondLst>
                                            <p:cond delay="1820"/>
                                          </p:stCondLst>
                                        </p:cTn>
                                        <p:tgtEl>
                                          <p:spTgt spid="3">
                                            <p:txEl>
                                              <p:pRg st="1" end="1"/>
                                            </p:txEl>
                                          </p:spTgt>
                                        </p:tgtEl>
                                        <p:attrNameLst>
                                          <p:attrName>ppt_y</p:attrName>
                                        </p:attrNameLst>
                                      </p:cBhvr>
                                      <p:tavLst>
                                        <p:tav tm="0">
                                          <p:val>
                                            <p:strVal val="ppt_y"/>
                                          </p:val>
                                        </p:tav>
                                        <p:tav tm="100000">
                                          <p:val>
                                            <p:strVal val="ppt_y+ppt_h"/>
                                          </p:val>
                                        </p:tav>
                                      </p:tavLst>
                                    </p:anim>
                                    <p:animScale>
                                      <p:cBhvr>
                                        <p:cTn id="32" dur="26">
                                          <p:stCondLst>
                                            <p:cond delay="620"/>
                                          </p:stCondLst>
                                        </p:cTn>
                                        <p:tgtEl>
                                          <p:spTgt spid="3">
                                            <p:txEl>
                                              <p:pRg st="1" end="1"/>
                                            </p:txEl>
                                          </p:spTgt>
                                        </p:tgtEl>
                                      </p:cBhvr>
                                      <p:to x="100000" y="60000"/>
                                    </p:animScale>
                                    <p:animScale>
                                      <p:cBhvr>
                                        <p:cTn id="33" dur="166" decel="50000">
                                          <p:stCondLst>
                                            <p:cond delay="646"/>
                                          </p:stCondLst>
                                        </p:cTn>
                                        <p:tgtEl>
                                          <p:spTgt spid="3">
                                            <p:txEl>
                                              <p:pRg st="1" end="1"/>
                                            </p:txEl>
                                          </p:spTgt>
                                        </p:tgtEl>
                                      </p:cBhvr>
                                      <p:to x="100000" y="100000"/>
                                    </p:animScale>
                                    <p:animScale>
                                      <p:cBhvr>
                                        <p:cTn id="34" dur="26">
                                          <p:stCondLst>
                                            <p:cond delay="1312"/>
                                          </p:stCondLst>
                                        </p:cTn>
                                        <p:tgtEl>
                                          <p:spTgt spid="3">
                                            <p:txEl>
                                              <p:pRg st="1" end="1"/>
                                            </p:txEl>
                                          </p:spTgt>
                                        </p:tgtEl>
                                      </p:cBhvr>
                                      <p:to x="100000" y="80000"/>
                                    </p:animScale>
                                    <p:animScale>
                                      <p:cBhvr>
                                        <p:cTn id="35" dur="166" decel="50000">
                                          <p:stCondLst>
                                            <p:cond delay="1338"/>
                                          </p:stCondLst>
                                        </p:cTn>
                                        <p:tgtEl>
                                          <p:spTgt spid="3">
                                            <p:txEl>
                                              <p:pRg st="1" end="1"/>
                                            </p:txEl>
                                          </p:spTgt>
                                        </p:tgtEl>
                                      </p:cBhvr>
                                      <p:to x="100000" y="100000"/>
                                    </p:animScale>
                                    <p:animScale>
                                      <p:cBhvr>
                                        <p:cTn id="36" dur="26">
                                          <p:stCondLst>
                                            <p:cond delay="1642"/>
                                          </p:stCondLst>
                                        </p:cTn>
                                        <p:tgtEl>
                                          <p:spTgt spid="3">
                                            <p:txEl>
                                              <p:pRg st="1" end="1"/>
                                            </p:txEl>
                                          </p:spTgt>
                                        </p:tgtEl>
                                      </p:cBhvr>
                                      <p:to x="100000" y="90000"/>
                                    </p:animScale>
                                    <p:animScale>
                                      <p:cBhvr>
                                        <p:cTn id="37" dur="166" decel="50000">
                                          <p:stCondLst>
                                            <p:cond delay="1668"/>
                                          </p:stCondLst>
                                        </p:cTn>
                                        <p:tgtEl>
                                          <p:spTgt spid="3">
                                            <p:txEl>
                                              <p:pRg st="1" end="1"/>
                                            </p:txEl>
                                          </p:spTgt>
                                        </p:tgtEl>
                                      </p:cBhvr>
                                      <p:to x="100000" y="100000"/>
                                    </p:animScale>
                                    <p:animScale>
                                      <p:cBhvr>
                                        <p:cTn id="38" dur="26">
                                          <p:stCondLst>
                                            <p:cond delay="1808"/>
                                          </p:stCondLst>
                                        </p:cTn>
                                        <p:tgtEl>
                                          <p:spTgt spid="3">
                                            <p:txEl>
                                              <p:pRg st="1" end="1"/>
                                            </p:txEl>
                                          </p:spTgt>
                                        </p:tgtEl>
                                      </p:cBhvr>
                                      <p:to x="100000" y="95000"/>
                                    </p:animScale>
                                    <p:animScale>
                                      <p:cBhvr>
                                        <p:cTn id="39" dur="166" decel="50000">
                                          <p:stCondLst>
                                            <p:cond delay="1834"/>
                                          </p:stCondLst>
                                        </p:cTn>
                                        <p:tgtEl>
                                          <p:spTgt spid="3">
                                            <p:txEl>
                                              <p:pRg st="1" end="1"/>
                                            </p:txEl>
                                          </p:spTgt>
                                        </p:tgtEl>
                                      </p:cBhvr>
                                      <p:to x="100000" y="100000"/>
                                    </p:animScale>
                                    <p:set>
                                      <p:cBhvr>
                                        <p:cTn id="40" dur="1" fill="hold">
                                          <p:stCondLst>
                                            <p:cond delay="1999"/>
                                          </p:stCondLst>
                                        </p:cTn>
                                        <p:tgtEl>
                                          <p:spTgt spid="3">
                                            <p:txEl>
                                              <p:pRg st="1" end="1"/>
                                            </p:txEl>
                                          </p:spTgt>
                                        </p:tgtEl>
                                        <p:attrNameLst>
                                          <p:attrName>style.visibility</p:attrName>
                                        </p:attrNameLst>
                                      </p:cBhvr>
                                      <p:to>
                                        <p:strVal val="hidden"/>
                                      </p:to>
                                    </p:set>
                                  </p:childTnLst>
                                </p:cTn>
                              </p:par>
                              <p:par>
                                <p:cTn id="41" presetID="26" presetClass="exit" presetSubtype="0" fill="hold" nodeType="withEffect">
                                  <p:stCondLst>
                                    <p:cond delay="0"/>
                                  </p:stCondLst>
                                  <p:childTnLst>
                                    <p:animEffect transition="out" filter="wipe(down)">
                                      <p:cBhvr>
                                        <p:cTn id="42" dur="180" accel="50000">
                                          <p:stCondLst>
                                            <p:cond delay="1820"/>
                                          </p:stCondLst>
                                        </p:cTn>
                                        <p:tgtEl>
                                          <p:spTgt spid="3">
                                            <p:txEl>
                                              <p:pRg st="2" end="2"/>
                                            </p:txEl>
                                          </p:spTgt>
                                        </p:tgtEl>
                                      </p:cBhvr>
                                    </p:animEffect>
                                    <p:anim calcmode="lin" valueType="num">
                                      <p:cBhvr>
                                        <p:cTn id="43" dur="1822" tmFilter="0,0; 0.14,0.31; 0.43,0.73; 0.71,0.91; 1.0,1.0">
                                          <p:stCondLst>
                                            <p:cond delay="0"/>
                                          </p:stCondLst>
                                        </p:cTn>
                                        <p:tgtEl>
                                          <p:spTgt spid="3">
                                            <p:txEl>
                                              <p:pRg st="2" end="2"/>
                                            </p:txEl>
                                          </p:spTgt>
                                        </p:tgtEl>
                                        <p:attrNameLst>
                                          <p:attrName>ppt_x</p:attrName>
                                        </p:attrNameLst>
                                      </p:cBhvr>
                                      <p:tavLst>
                                        <p:tav tm="0">
                                          <p:val>
                                            <p:strVal val="ppt_x"/>
                                          </p:val>
                                        </p:tav>
                                        <p:tav tm="100000">
                                          <p:val>
                                            <p:strVal val="#ppt_x+0.25"/>
                                          </p:val>
                                        </p:tav>
                                      </p:tavLst>
                                    </p:anim>
                                    <p:anim calcmode="lin" valueType="num">
                                      <p:cBhvr>
                                        <p:cTn id="44" dur="178">
                                          <p:stCondLst>
                                            <p:cond delay="1822"/>
                                          </p:stCondLst>
                                        </p:cTn>
                                        <p:tgtEl>
                                          <p:spTgt spid="3">
                                            <p:txEl>
                                              <p:pRg st="2" end="2"/>
                                            </p:txEl>
                                          </p:spTgt>
                                        </p:tgtEl>
                                        <p:attrNameLst>
                                          <p:attrName>ppt_x</p:attrName>
                                        </p:attrNameLst>
                                      </p:cBhvr>
                                      <p:tavLst>
                                        <p:tav tm="0">
                                          <p:val>
                                            <p:strVal val="ppt_x"/>
                                          </p:val>
                                        </p:tav>
                                        <p:tav tm="100000">
                                          <p:val>
                                            <p:strVal val="ppt_x"/>
                                          </p:val>
                                        </p:tav>
                                      </p:tavLst>
                                    </p:anim>
                                    <p:anim calcmode="lin" valueType="num">
                                      <p:cBhvr>
                                        <p:cTn id="45" dur="664" tmFilter="0.0,0.0;0.25,0.07;0.50,0.2;0.75,0.467;1.0,1.0">
                                          <p:stCondLst>
                                            <p:cond delay="0"/>
                                          </p:stCondLst>
                                        </p:cTn>
                                        <p:tgtEl>
                                          <p:spTgt spid="3">
                                            <p:txEl>
                                              <p:pRg st="2" end="2"/>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49" dur="180" accel="50000">
                                          <p:stCondLst>
                                            <p:cond delay="1820"/>
                                          </p:stCondLst>
                                        </p:cTn>
                                        <p:tgtEl>
                                          <p:spTgt spid="3">
                                            <p:txEl>
                                              <p:pRg st="2" end="2"/>
                                            </p:txEl>
                                          </p:spTgt>
                                        </p:tgtEl>
                                        <p:attrNameLst>
                                          <p:attrName>ppt_y</p:attrName>
                                        </p:attrNameLst>
                                      </p:cBhvr>
                                      <p:tavLst>
                                        <p:tav tm="0">
                                          <p:val>
                                            <p:strVal val="ppt_y"/>
                                          </p:val>
                                        </p:tav>
                                        <p:tav tm="100000">
                                          <p:val>
                                            <p:strVal val="ppt_y+ppt_h"/>
                                          </p:val>
                                        </p:tav>
                                      </p:tavLst>
                                    </p:anim>
                                    <p:animScale>
                                      <p:cBhvr>
                                        <p:cTn id="50" dur="26">
                                          <p:stCondLst>
                                            <p:cond delay="620"/>
                                          </p:stCondLst>
                                        </p:cTn>
                                        <p:tgtEl>
                                          <p:spTgt spid="3">
                                            <p:txEl>
                                              <p:pRg st="2" end="2"/>
                                            </p:txEl>
                                          </p:spTgt>
                                        </p:tgtEl>
                                      </p:cBhvr>
                                      <p:to x="100000" y="60000"/>
                                    </p:animScale>
                                    <p:animScale>
                                      <p:cBhvr>
                                        <p:cTn id="51" dur="166" decel="50000">
                                          <p:stCondLst>
                                            <p:cond delay="646"/>
                                          </p:stCondLst>
                                        </p:cTn>
                                        <p:tgtEl>
                                          <p:spTgt spid="3">
                                            <p:txEl>
                                              <p:pRg st="2" end="2"/>
                                            </p:txEl>
                                          </p:spTgt>
                                        </p:tgtEl>
                                      </p:cBhvr>
                                      <p:to x="100000" y="100000"/>
                                    </p:animScale>
                                    <p:animScale>
                                      <p:cBhvr>
                                        <p:cTn id="52" dur="26">
                                          <p:stCondLst>
                                            <p:cond delay="1312"/>
                                          </p:stCondLst>
                                        </p:cTn>
                                        <p:tgtEl>
                                          <p:spTgt spid="3">
                                            <p:txEl>
                                              <p:pRg st="2" end="2"/>
                                            </p:txEl>
                                          </p:spTgt>
                                        </p:tgtEl>
                                      </p:cBhvr>
                                      <p:to x="100000" y="80000"/>
                                    </p:animScale>
                                    <p:animScale>
                                      <p:cBhvr>
                                        <p:cTn id="53" dur="166" decel="50000">
                                          <p:stCondLst>
                                            <p:cond delay="1338"/>
                                          </p:stCondLst>
                                        </p:cTn>
                                        <p:tgtEl>
                                          <p:spTgt spid="3">
                                            <p:txEl>
                                              <p:pRg st="2" end="2"/>
                                            </p:txEl>
                                          </p:spTgt>
                                        </p:tgtEl>
                                      </p:cBhvr>
                                      <p:to x="100000" y="100000"/>
                                    </p:animScale>
                                    <p:animScale>
                                      <p:cBhvr>
                                        <p:cTn id="54" dur="26">
                                          <p:stCondLst>
                                            <p:cond delay="1642"/>
                                          </p:stCondLst>
                                        </p:cTn>
                                        <p:tgtEl>
                                          <p:spTgt spid="3">
                                            <p:txEl>
                                              <p:pRg st="2" end="2"/>
                                            </p:txEl>
                                          </p:spTgt>
                                        </p:tgtEl>
                                      </p:cBhvr>
                                      <p:to x="100000" y="90000"/>
                                    </p:animScale>
                                    <p:animScale>
                                      <p:cBhvr>
                                        <p:cTn id="55" dur="166" decel="50000">
                                          <p:stCondLst>
                                            <p:cond delay="1668"/>
                                          </p:stCondLst>
                                        </p:cTn>
                                        <p:tgtEl>
                                          <p:spTgt spid="3">
                                            <p:txEl>
                                              <p:pRg st="2" end="2"/>
                                            </p:txEl>
                                          </p:spTgt>
                                        </p:tgtEl>
                                      </p:cBhvr>
                                      <p:to x="100000" y="100000"/>
                                    </p:animScale>
                                    <p:animScale>
                                      <p:cBhvr>
                                        <p:cTn id="56" dur="26">
                                          <p:stCondLst>
                                            <p:cond delay="1808"/>
                                          </p:stCondLst>
                                        </p:cTn>
                                        <p:tgtEl>
                                          <p:spTgt spid="3">
                                            <p:txEl>
                                              <p:pRg st="2" end="2"/>
                                            </p:txEl>
                                          </p:spTgt>
                                        </p:tgtEl>
                                      </p:cBhvr>
                                      <p:to x="100000" y="95000"/>
                                    </p:animScale>
                                    <p:animScale>
                                      <p:cBhvr>
                                        <p:cTn id="57" dur="166" decel="50000">
                                          <p:stCondLst>
                                            <p:cond delay="1834"/>
                                          </p:stCondLst>
                                        </p:cTn>
                                        <p:tgtEl>
                                          <p:spTgt spid="3">
                                            <p:txEl>
                                              <p:pRg st="2" end="2"/>
                                            </p:txEl>
                                          </p:spTgt>
                                        </p:tgtEl>
                                      </p:cBhvr>
                                      <p:to x="100000" y="100000"/>
                                    </p:animScale>
                                    <p:set>
                                      <p:cBhvr>
                                        <p:cTn id="58" dur="1" fill="hold">
                                          <p:stCondLst>
                                            <p:cond delay="1999"/>
                                          </p:stCondLst>
                                        </p:cTn>
                                        <p:tgtEl>
                                          <p:spTgt spid="3">
                                            <p:txEl>
                                              <p:pRg st="2" end="2"/>
                                            </p:txEl>
                                          </p:spTgt>
                                        </p:tgtEl>
                                        <p:attrNameLst>
                                          <p:attrName>style.visibility</p:attrName>
                                        </p:attrNameLst>
                                      </p:cBhvr>
                                      <p:to>
                                        <p:strVal val="hidden"/>
                                      </p:to>
                                    </p:set>
                                  </p:childTnLst>
                                </p:cTn>
                              </p:par>
                              <p:par>
                                <p:cTn id="59" presetID="26" presetClass="exit" presetSubtype="0" fill="hold" nodeType="withEffect">
                                  <p:stCondLst>
                                    <p:cond delay="0"/>
                                  </p:stCondLst>
                                  <p:childTnLst>
                                    <p:animEffect transition="out" filter="wipe(down)">
                                      <p:cBhvr>
                                        <p:cTn id="60" dur="180" accel="50000">
                                          <p:stCondLst>
                                            <p:cond delay="1820"/>
                                          </p:stCondLst>
                                        </p:cTn>
                                        <p:tgtEl>
                                          <p:spTgt spid="3">
                                            <p:txEl>
                                              <p:pRg st="3" end="3"/>
                                            </p:txEl>
                                          </p:spTgt>
                                        </p:tgtEl>
                                      </p:cBhvr>
                                    </p:animEffect>
                                    <p:anim calcmode="lin" valueType="num">
                                      <p:cBhvr>
                                        <p:cTn id="61" dur="1822" tmFilter="0,0; 0.14,0.31; 0.43,0.73; 0.71,0.91; 1.0,1.0">
                                          <p:stCondLst>
                                            <p:cond delay="0"/>
                                          </p:stCondLst>
                                        </p:cTn>
                                        <p:tgtEl>
                                          <p:spTgt spid="3">
                                            <p:txEl>
                                              <p:pRg st="3" end="3"/>
                                            </p:txEl>
                                          </p:spTgt>
                                        </p:tgtEl>
                                        <p:attrNameLst>
                                          <p:attrName>ppt_x</p:attrName>
                                        </p:attrNameLst>
                                      </p:cBhvr>
                                      <p:tavLst>
                                        <p:tav tm="0">
                                          <p:val>
                                            <p:strVal val="ppt_x"/>
                                          </p:val>
                                        </p:tav>
                                        <p:tav tm="100000">
                                          <p:val>
                                            <p:strVal val="#ppt_x+0.25"/>
                                          </p:val>
                                        </p:tav>
                                      </p:tavLst>
                                    </p:anim>
                                    <p:anim calcmode="lin" valueType="num">
                                      <p:cBhvr>
                                        <p:cTn id="62" dur="178">
                                          <p:stCondLst>
                                            <p:cond delay="1822"/>
                                          </p:stCondLst>
                                        </p:cTn>
                                        <p:tgtEl>
                                          <p:spTgt spid="3">
                                            <p:txEl>
                                              <p:pRg st="3" end="3"/>
                                            </p:txEl>
                                          </p:spTgt>
                                        </p:tgtEl>
                                        <p:attrNameLst>
                                          <p:attrName>ppt_x</p:attrName>
                                        </p:attrNameLst>
                                      </p:cBhvr>
                                      <p:tavLst>
                                        <p:tav tm="0">
                                          <p:val>
                                            <p:strVal val="ppt_x"/>
                                          </p:val>
                                        </p:tav>
                                        <p:tav tm="100000">
                                          <p:val>
                                            <p:strVal val="ppt_x"/>
                                          </p:val>
                                        </p:tav>
                                      </p:tavLst>
                                    </p:anim>
                                    <p:anim calcmode="lin" valueType="num">
                                      <p:cBhvr>
                                        <p:cTn id="63" dur="664" tmFilter="0.0,0.0;0.25,0.07;0.50,0.2;0.75,0.467;1.0,1.0">
                                          <p:stCondLst>
                                            <p:cond delay="0"/>
                                          </p:stCondLst>
                                        </p:cTn>
                                        <p:tgtEl>
                                          <p:spTgt spid="3">
                                            <p:txEl>
                                              <p:pRg st="3" end="3"/>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67" dur="180" accel="50000">
                                          <p:stCondLst>
                                            <p:cond delay="1820"/>
                                          </p:stCondLst>
                                        </p:cTn>
                                        <p:tgtEl>
                                          <p:spTgt spid="3">
                                            <p:txEl>
                                              <p:pRg st="3" end="3"/>
                                            </p:txEl>
                                          </p:spTgt>
                                        </p:tgtEl>
                                        <p:attrNameLst>
                                          <p:attrName>ppt_y</p:attrName>
                                        </p:attrNameLst>
                                      </p:cBhvr>
                                      <p:tavLst>
                                        <p:tav tm="0">
                                          <p:val>
                                            <p:strVal val="ppt_y"/>
                                          </p:val>
                                        </p:tav>
                                        <p:tav tm="100000">
                                          <p:val>
                                            <p:strVal val="ppt_y+ppt_h"/>
                                          </p:val>
                                        </p:tav>
                                      </p:tavLst>
                                    </p:anim>
                                    <p:animScale>
                                      <p:cBhvr>
                                        <p:cTn id="68" dur="26">
                                          <p:stCondLst>
                                            <p:cond delay="620"/>
                                          </p:stCondLst>
                                        </p:cTn>
                                        <p:tgtEl>
                                          <p:spTgt spid="3">
                                            <p:txEl>
                                              <p:pRg st="3" end="3"/>
                                            </p:txEl>
                                          </p:spTgt>
                                        </p:tgtEl>
                                      </p:cBhvr>
                                      <p:to x="100000" y="60000"/>
                                    </p:animScale>
                                    <p:animScale>
                                      <p:cBhvr>
                                        <p:cTn id="69" dur="166" decel="50000">
                                          <p:stCondLst>
                                            <p:cond delay="646"/>
                                          </p:stCondLst>
                                        </p:cTn>
                                        <p:tgtEl>
                                          <p:spTgt spid="3">
                                            <p:txEl>
                                              <p:pRg st="3" end="3"/>
                                            </p:txEl>
                                          </p:spTgt>
                                        </p:tgtEl>
                                      </p:cBhvr>
                                      <p:to x="100000" y="100000"/>
                                    </p:animScale>
                                    <p:animScale>
                                      <p:cBhvr>
                                        <p:cTn id="70" dur="26">
                                          <p:stCondLst>
                                            <p:cond delay="1312"/>
                                          </p:stCondLst>
                                        </p:cTn>
                                        <p:tgtEl>
                                          <p:spTgt spid="3">
                                            <p:txEl>
                                              <p:pRg st="3" end="3"/>
                                            </p:txEl>
                                          </p:spTgt>
                                        </p:tgtEl>
                                      </p:cBhvr>
                                      <p:to x="100000" y="80000"/>
                                    </p:animScale>
                                    <p:animScale>
                                      <p:cBhvr>
                                        <p:cTn id="71" dur="166" decel="50000">
                                          <p:stCondLst>
                                            <p:cond delay="1338"/>
                                          </p:stCondLst>
                                        </p:cTn>
                                        <p:tgtEl>
                                          <p:spTgt spid="3">
                                            <p:txEl>
                                              <p:pRg st="3" end="3"/>
                                            </p:txEl>
                                          </p:spTgt>
                                        </p:tgtEl>
                                      </p:cBhvr>
                                      <p:to x="100000" y="100000"/>
                                    </p:animScale>
                                    <p:animScale>
                                      <p:cBhvr>
                                        <p:cTn id="72" dur="26">
                                          <p:stCondLst>
                                            <p:cond delay="1642"/>
                                          </p:stCondLst>
                                        </p:cTn>
                                        <p:tgtEl>
                                          <p:spTgt spid="3">
                                            <p:txEl>
                                              <p:pRg st="3" end="3"/>
                                            </p:txEl>
                                          </p:spTgt>
                                        </p:tgtEl>
                                      </p:cBhvr>
                                      <p:to x="100000" y="90000"/>
                                    </p:animScale>
                                    <p:animScale>
                                      <p:cBhvr>
                                        <p:cTn id="73" dur="166" decel="50000">
                                          <p:stCondLst>
                                            <p:cond delay="1668"/>
                                          </p:stCondLst>
                                        </p:cTn>
                                        <p:tgtEl>
                                          <p:spTgt spid="3">
                                            <p:txEl>
                                              <p:pRg st="3" end="3"/>
                                            </p:txEl>
                                          </p:spTgt>
                                        </p:tgtEl>
                                      </p:cBhvr>
                                      <p:to x="100000" y="100000"/>
                                    </p:animScale>
                                    <p:animScale>
                                      <p:cBhvr>
                                        <p:cTn id="74" dur="26">
                                          <p:stCondLst>
                                            <p:cond delay="1808"/>
                                          </p:stCondLst>
                                        </p:cTn>
                                        <p:tgtEl>
                                          <p:spTgt spid="3">
                                            <p:txEl>
                                              <p:pRg st="3" end="3"/>
                                            </p:txEl>
                                          </p:spTgt>
                                        </p:tgtEl>
                                      </p:cBhvr>
                                      <p:to x="100000" y="95000"/>
                                    </p:animScale>
                                    <p:animScale>
                                      <p:cBhvr>
                                        <p:cTn id="75" dur="166" decel="50000">
                                          <p:stCondLst>
                                            <p:cond delay="1834"/>
                                          </p:stCondLst>
                                        </p:cTn>
                                        <p:tgtEl>
                                          <p:spTgt spid="3">
                                            <p:txEl>
                                              <p:pRg st="3" end="3"/>
                                            </p:txEl>
                                          </p:spTgt>
                                        </p:tgtEl>
                                      </p:cBhvr>
                                      <p:to x="100000" y="100000"/>
                                    </p:animScale>
                                    <p:set>
                                      <p:cBhvr>
                                        <p:cTn id="76" dur="1" fill="hold">
                                          <p:stCondLst>
                                            <p:cond delay="1999"/>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effectLst/>
              </a:rPr>
              <a:t>COMPARACIÓN ENTRE COSTEO DIRECTO Y COSTEO POR ABSORCIÓN</a:t>
            </a:r>
            <a:r>
              <a:rPr lang="es-CL" dirty="0">
                <a:effectLst/>
              </a:rPr>
              <a:t/>
            </a:r>
            <a:br>
              <a:rPr lang="es-CL" dirty="0">
                <a:effectLst/>
              </a:rPr>
            </a:br>
            <a:endParaRPr lang="es-CL" dirty="0"/>
          </a:p>
        </p:txBody>
      </p:sp>
      <p:sp>
        <p:nvSpPr>
          <p:cNvPr id="3" name="Marcador de contenido 2"/>
          <p:cNvSpPr>
            <a:spLocks noGrp="1"/>
          </p:cNvSpPr>
          <p:nvPr>
            <p:ph idx="1"/>
          </p:nvPr>
        </p:nvSpPr>
        <p:spPr/>
        <p:txBody>
          <a:bodyPr>
            <a:normAutofit/>
          </a:bodyPr>
          <a:lstStyle/>
          <a:p>
            <a:pPr lvl="0"/>
            <a:r>
              <a:rPr lang="es-ES" sz="2400" dirty="0">
                <a:effectLst/>
              </a:rPr>
              <a:t>La forma de presentar la información en el estado de resultados es diferente.</a:t>
            </a:r>
            <a:endParaRPr lang="es-CL" sz="2400" dirty="0">
              <a:effectLst/>
            </a:endParaRPr>
          </a:p>
          <a:p>
            <a:r>
              <a:rPr lang="es-ES" sz="2400" dirty="0">
                <a:effectLst/>
              </a:rPr>
              <a:t>En el costeo Absorbente   todos los costos de producción ( fijos y variables) primero se restan de las ventas para obtener la utilidad bruta, para luego deducir los gastos que no son de manufactura de la manera </a:t>
            </a:r>
            <a:r>
              <a:rPr lang="es-ES" sz="2400" dirty="0" smtClean="0">
                <a:effectLst/>
              </a:rPr>
              <a:t>siguiente:</a:t>
            </a:r>
            <a:endParaRPr lang="es-CL" sz="2400" dirty="0"/>
          </a:p>
        </p:txBody>
      </p:sp>
    </p:spTree>
    <p:extLst>
      <p:ext uri="{BB962C8B-B14F-4D97-AF65-F5344CB8AC3E}">
        <p14:creationId xmlns:p14="http://schemas.microsoft.com/office/powerpoint/2010/main" val="25228344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effectLst/>
              </a:rPr>
              <a:t>COMPARACIÓN ENTRE COSTEO DIRECTO Y COSTEO POR ABSORCIÓN</a:t>
            </a:r>
            <a:endParaRPr lang="es-CL" dirty="0"/>
          </a:p>
        </p:txBody>
      </p:sp>
      <p:sp>
        <p:nvSpPr>
          <p:cNvPr id="3" name="Marcador de contenido 2"/>
          <p:cNvSpPr>
            <a:spLocks noGrp="1"/>
          </p:cNvSpPr>
          <p:nvPr>
            <p:ph idx="1"/>
          </p:nvPr>
        </p:nvSpPr>
        <p:spPr/>
        <p:txBody>
          <a:bodyPr>
            <a:normAutofit/>
          </a:bodyPr>
          <a:lstStyle/>
          <a:p>
            <a:r>
              <a:rPr lang="es-ES" sz="2800" dirty="0">
                <a:effectLst/>
              </a:rPr>
              <a:t>Ventas</a:t>
            </a:r>
            <a:r>
              <a:rPr lang="es-ES" sz="2800" dirty="0" smtClean="0">
                <a:effectLst/>
              </a:rPr>
              <a:t>................................................                        ........</a:t>
            </a:r>
            <a:r>
              <a:rPr lang="es-ES" sz="2800" dirty="0">
                <a:effectLst/>
              </a:rPr>
              <a:t>xxx</a:t>
            </a:r>
            <a:endParaRPr lang="es-CL" sz="2800" dirty="0">
              <a:effectLst/>
            </a:endParaRPr>
          </a:p>
          <a:p>
            <a:r>
              <a:rPr lang="es-ES" sz="2800" dirty="0">
                <a:effectLst/>
              </a:rPr>
              <a:t>Menos: Gastos variables y fijos</a:t>
            </a:r>
            <a:r>
              <a:rPr lang="es-ES" sz="2800" dirty="0" smtClean="0">
                <a:effectLst/>
              </a:rPr>
              <a:t>...........                       ......</a:t>
            </a:r>
            <a:r>
              <a:rPr lang="es-ES" sz="2800" u="sng" dirty="0" smtClean="0">
                <a:effectLst/>
              </a:rPr>
              <a:t>(</a:t>
            </a:r>
            <a:r>
              <a:rPr lang="es-ES" sz="2800" u="sng" dirty="0">
                <a:effectLst/>
              </a:rPr>
              <a:t>xxx)</a:t>
            </a:r>
            <a:endParaRPr lang="es-CL" sz="2800" dirty="0">
              <a:effectLst/>
            </a:endParaRPr>
          </a:p>
          <a:p>
            <a:r>
              <a:rPr lang="es-ES" sz="2800" dirty="0">
                <a:effectLst/>
              </a:rPr>
              <a:t>Utilidad Bruta</a:t>
            </a:r>
            <a:r>
              <a:rPr lang="es-ES" sz="2800" dirty="0" smtClean="0">
                <a:effectLst/>
              </a:rPr>
              <a:t>.............................................                       xxx</a:t>
            </a:r>
            <a:endParaRPr lang="es-CL" sz="2800" dirty="0">
              <a:effectLst/>
            </a:endParaRPr>
          </a:p>
          <a:p>
            <a:r>
              <a:rPr lang="es-ES" sz="2800" dirty="0">
                <a:effectLst/>
              </a:rPr>
              <a:t>Menos: Gastos de </a:t>
            </a:r>
            <a:r>
              <a:rPr lang="es-ES" sz="2800" dirty="0" smtClean="0">
                <a:effectLst/>
              </a:rPr>
              <a:t>Administración y Ventas...................</a:t>
            </a:r>
            <a:r>
              <a:rPr lang="es-ES" sz="2800" u="sng" dirty="0" smtClean="0">
                <a:effectLst/>
              </a:rPr>
              <a:t>(</a:t>
            </a:r>
            <a:r>
              <a:rPr lang="es-ES" sz="2800" u="sng" dirty="0">
                <a:effectLst/>
              </a:rPr>
              <a:t>xxx)</a:t>
            </a:r>
            <a:endParaRPr lang="es-CL" sz="2800" dirty="0">
              <a:effectLst/>
            </a:endParaRPr>
          </a:p>
          <a:p>
            <a:r>
              <a:rPr lang="es-ES" sz="2800" dirty="0">
                <a:effectLst/>
              </a:rPr>
              <a:t>Utilidad </a:t>
            </a:r>
            <a:r>
              <a:rPr lang="es-ES" sz="2800" dirty="0" smtClean="0">
                <a:effectLst/>
              </a:rPr>
              <a:t>Neta                   ......................                        ........</a:t>
            </a:r>
            <a:r>
              <a:rPr lang="es-ES" sz="2800" dirty="0">
                <a:effectLst/>
              </a:rPr>
              <a:t>xxx</a:t>
            </a:r>
            <a:endParaRPr lang="es-CL" sz="2800" dirty="0">
              <a:effectLst/>
            </a:endParaRPr>
          </a:p>
          <a:p>
            <a:endParaRPr lang="es-CL" sz="2800" dirty="0"/>
          </a:p>
        </p:txBody>
      </p:sp>
    </p:spTree>
    <p:extLst>
      <p:ext uri="{BB962C8B-B14F-4D97-AF65-F5344CB8AC3E}">
        <p14:creationId xmlns:p14="http://schemas.microsoft.com/office/powerpoint/2010/main" val="13291195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effectLst/>
              </a:rPr>
              <a:t>COMPARACIÓN ENTRE COSTEO DIRECTO Y COSTEO POR ABSORCIÓN</a:t>
            </a:r>
            <a:endParaRPr lang="es-CL" dirty="0"/>
          </a:p>
        </p:txBody>
      </p:sp>
      <p:sp>
        <p:nvSpPr>
          <p:cNvPr id="3" name="Marcador de contenido 2"/>
          <p:cNvSpPr>
            <a:spLocks noGrp="1"/>
          </p:cNvSpPr>
          <p:nvPr>
            <p:ph idx="1"/>
          </p:nvPr>
        </p:nvSpPr>
        <p:spPr>
          <a:xfrm>
            <a:off x="913795" y="1681655"/>
            <a:ext cx="10353762" cy="4109545"/>
          </a:xfrm>
        </p:spPr>
        <p:txBody>
          <a:bodyPr>
            <a:noAutofit/>
          </a:bodyPr>
          <a:lstStyle/>
          <a:p>
            <a:r>
              <a:rPr lang="es-ES" sz="2400" dirty="0">
                <a:effectLst/>
              </a:rPr>
              <a:t>En el costeo directo se restan de las ventas los gastos y costos únicamente variables para obtener la utilidad marginal o margen de contribución y luego se restan los costos y gastos fijos para obtener la utilidad en operación de la siguiente </a:t>
            </a:r>
            <a:r>
              <a:rPr lang="es-ES" sz="2400" dirty="0" smtClean="0">
                <a:effectLst/>
              </a:rPr>
              <a:t>manera:</a:t>
            </a:r>
          </a:p>
          <a:p>
            <a:r>
              <a:rPr lang="es-ES" sz="2800" dirty="0">
                <a:effectLst/>
              </a:rPr>
              <a:t>Ventas........................................................xxx</a:t>
            </a:r>
            <a:endParaRPr lang="es-CL" sz="2800" dirty="0">
              <a:effectLst/>
            </a:endParaRPr>
          </a:p>
          <a:p>
            <a:r>
              <a:rPr lang="es-ES" sz="2800" dirty="0">
                <a:effectLst/>
              </a:rPr>
              <a:t>Menos: Gastos variables ..........................</a:t>
            </a:r>
            <a:r>
              <a:rPr lang="es-ES" sz="2800" u="sng" dirty="0">
                <a:effectLst/>
              </a:rPr>
              <a:t>(xxx)</a:t>
            </a:r>
            <a:endParaRPr lang="es-CL" sz="2800" dirty="0">
              <a:effectLst/>
            </a:endParaRPr>
          </a:p>
          <a:p>
            <a:r>
              <a:rPr lang="es-ES" sz="2800" dirty="0">
                <a:effectLst/>
              </a:rPr>
              <a:t>Margen de contribución..............................xxx</a:t>
            </a:r>
            <a:endParaRPr lang="es-CL" sz="2800" dirty="0">
              <a:effectLst/>
            </a:endParaRPr>
          </a:p>
          <a:p>
            <a:r>
              <a:rPr lang="es-ES" sz="2800" dirty="0">
                <a:effectLst/>
              </a:rPr>
              <a:t>Menos: Gastos </a:t>
            </a:r>
            <a:r>
              <a:rPr lang="es-ES" sz="2800" dirty="0" smtClean="0">
                <a:effectLst/>
              </a:rPr>
              <a:t>fijos período........................</a:t>
            </a:r>
            <a:r>
              <a:rPr lang="es-ES" sz="2800" u="sng" dirty="0" smtClean="0">
                <a:effectLst/>
              </a:rPr>
              <a:t>(</a:t>
            </a:r>
            <a:r>
              <a:rPr lang="es-ES" sz="2800" u="sng" dirty="0">
                <a:effectLst/>
              </a:rPr>
              <a:t>xxx)</a:t>
            </a:r>
            <a:endParaRPr lang="es-CL" sz="2800" dirty="0">
              <a:effectLst/>
            </a:endParaRPr>
          </a:p>
          <a:p>
            <a:r>
              <a:rPr lang="es-ES" sz="2800" dirty="0">
                <a:effectLst/>
              </a:rPr>
              <a:t>Utilidad  </a:t>
            </a:r>
            <a:r>
              <a:rPr lang="es-ES" sz="2800" dirty="0" smtClean="0">
                <a:effectLst/>
              </a:rPr>
              <a:t>Neta                     ..............................</a:t>
            </a:r>
            <a:r>
              <a:rPr lang="es-ES" sz="2800" dirty="0">
                <a:effectLst/>
              </a:rPr>
              <a:t>xxx</a:t>
            </a:r>
            <a:endParaRPr lang="es-CL" sz="2800" dirty="0">
              <a:effectLst/>
            </a:endParaRPr>
          </a:p>
          <a:p>
            <a:endParaRPr lang="es-CL" sz="2800" dirty="0"/>
          </a:p>
        </p:txBody>
      </p:sp>
    </p:spTree>
    <p:extLst>
      <p:ext uri="{BB962C8B-B14F-4D97-AF65-F5344CB8AC3E}">
        <p14:creationId xmlns:p14="http://schemas.microsoft.com/office/powerpoint/2010/main" val="6551859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effectLst/>
              </a:rPr>
              <a:t>COMPARACIÓN ENTRE COSTEO DIRECTO Y COSTEO POR ABSORCIÓN</a:t>
            </a:r>
            <a:endParaRPr lang="es-CL" dirty="0"/>
          </a:p>
        </p:txBody>
      </p:sp>
      <p:sp>
        <p:nvSpPr>
          <p:cNvPr id="3" name="Marcador de contenido 2"/>
          <p:cNvSpPr>
            <a:spLocks noGrp="1"/>
          </p:cNvSpPr>
          <p:nvPr>
            <p:ph idx="1"/>
          </p:nvPr>
        </p:nvSpPr>
        <p:spPr/>
        <p:txBody>
          <a:bodyPr/>
          <a:lstStyle/>
          <a:p>
            <a:pPr lvl="0"/>
            <a:r>
              <a:rPr lang="es-ES" dirty="0">
                <a:effectLst/>
              </a:rPr>
              <a:t>Bajo el método de costeo absorbente las utilidades pueden ser cambiadas de un período a otro con aumentos o disminuciones en los inventarios. Se aumenta la utilidad incrementando los inventarios finales y se reduce llevando a cabo la operación contraria.</a:t>
            </a:r>
            <a:endParaRPr lang="es-CL" dirty="0">
              <a:effectLst/>
            </a:endParaRPr>
          </a:p>
          <a:p>
            <a:endParaRPr lang="es-CL" dirty="0"/>
          </a:p>
        </p:txBody>
      </p:sp>
    </p:spTree>
    <p:extLst>
      <p:ext uri="{BB962C8B-B14F-4D97-AF65-F5344CB8AC3E}">
        <p14:creationId xmlns:p14="http://schemas.microsoft.com/office/powerpoint/2010/main" val="29880866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effectLst/>
              </a:rPr>
              <a:t>COMPARACIÓN ENTRE COSTEO DIRECTO Y COSTEO POR ABSORCIÓN</a:t>
            </a:r>
            <a:endParaRPr lang="es-CL" dirty="0"/>
          </a:p>
        </p:txBody>
      </p:sp>
      <p:sp>
        <p:nvSpPr>
          <p:cNvPr id="3" name="Marcador de contenido 2"/>
          <p:cNvSpPr>
            <a:spLocks noGrp="1"/>
          </p:cNvSpPr>
          <p:nvPr>
            <p:ph idx="1"/>
          </p:nvPr>
        </p:nvSpPr>
        <p:spPr/>
        <p:txBody>
          <a:bodyPr/>
          <a:lstStyle/>
          <a:p>
            <a:r>
              <a:rPr lang="es-ES" dirty="0">
                <a:effectLst/>
              </a:rPr>
              <a:t>La forma de presentación en el Balance General es diferente en ambos métodos, puesto que la sección de activos corrientes  será siempre menos, bajo el costeo directo que bajo el costeo por absorción porque los costos indirectos de fabricación fijos no se incluyen en los inventarios bajo el costeo directo.</a:t>
            </a:r>
            <a:endParaRPr lang="es-CL" dirty="0">
              <a:effectLst/>
            </a:endParaRPr>
          </a:p>
          <a:p>
            <a:endParaRPr lang="es-CL" dirty="0"/>
          </a:p>
        </p:txBody>
      </p:sp>
    </p:spTree>
    <p:extLst>
      <p:ext uri="{BB962C8B-B14F-4D97-AF65-F5344CB8AC3E}">
        <p14:creationId xmlns:p14="http://schemas.microsoft.com/office/powerpoint/2010/main" val="28963652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ltLang="es-CL" sz="3600" cap="none" dirty="0" smtClean="0">
                <a:effectLst/>
                <a:latin typeface="Arial" panose="020B0604020202020204" pitchFamily="34" charset="0"/>
                <a:ea typeface="Times New Roman" panose="02020603050405020304" pitchFamily="18" charset="0"/>
              </a:rPr>
              <a:t>EFECTO </a:t>
            </a:r>
            <a:r>
              <a:rPr lang="es-ES" altLang="es-CL" sz="3600" cap="none" dirty="0">
                <a:effectLst/>
                <a:latin typeface="Arial" panose="020B0604020202020204" pitchFamily="34" charset="0"/>
                <a:ea typeface="Times New Roman" panose="02020603050405020304" pitchFamily="18" charset="0"/>
              </a:rPr>
              <a:t>DE LOS DIFERENTES MÉTODOS DE COSTEO SOBRE LA UTILIDAD NETA</a:t>
            </a:r>
            <a:endParaRPr lang="es-CL" dirty="0"/>
          </a:p>
        </p:txBody>
      </p:sp>
      <p:sp>
        <p:nvSpPr>
          <p:cNvPr id="3" name="Marcador de contenido 2"/>
          <p:cNvSpPr>
            <a:spLocks noGrp="1"/>
          </p:cNvSpPr>
          <p:nvPr>
            <p:ph idx="1"/>
          </p:nvPr>
        </p:nvSpPr>
        <p:spPr/>
        <p:txBody>
          <a:bodyPr>
            <a:normAutofit/>
          </a:bodyPr>
          <a:lstStyle/>
          <a:p>
            <a:r>
              <a:rPr lang="es-ES" sz="2400" b="1" dirty="0" err="1">
                <a:effectLst/>
              </a:rPr>
              <a:t>Neuner</a:t>
            </a:r>
            <a:r>
              <a:rPr lang="es-ES" sz="2400" b="1" dirty="0">
                <a:effectLst/>
              </a:rPr>
              <a:t> y </a:t>
            </a:r>
            <a:r>
              <a:rPr lang="es-ES" sz="2400" b="1" dirty="0" err="1">
                <a:effectLst/>
              </a:rPr>
              <a:t>Deakin</a:t>
            </a:r>
            <a:r>
              <a:rPr lang="es-ES" sz="2400" b="1" dirty="0">
                <a:effectLst/>
              </a:rPr>
              <a:t> (2001),</a:t>
            </a:r>
            <a:r>
              <a:rPr lang="es-ES" sz="2400" dirty="0">
                <a:effectLst/>
              </a:rPr>
              <a:t> señala que la diferencia entre el monto de la utilidad neta de cualquier período contable calculado mediante el costeo por absorción y la utilidad neta de acuerdo con el costeo directo será igual al cambio en el monto de los costos del período diferidos en Inventario bajo los diferentes métodos. Por supuesto, ambos métodos darán como resultado cantidades idénticas de utilidades netas totales </a:t>
            </a:r>
            <a:endParaRPr lang="es-CL" sz="2400" dirty="0"/>
          </a:p>
        </p:txBody>
      </p:sp>
    </p:spTree>
    <p:extLst>
      <p:ext uri="{BB962C8B-B14F-4D97-AF65-F5344CB8AC3E}">
        <p14:creationId xmlns:p14="http://schemas.microsoft.com/office/powerpoint/2010/main" val="28666336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ltLang="es-CL" sz="3600" cap="none" dirty="0" smtClean="0">
                <a:effectLst/>
                <a:latin typeface="Arial" panose="020B0604020202020204" pitchFamily="34" charset="0"/>
                <a:ea typeface="Times New Roman" panose="02020603050405020304" pitchFamily="18" charset="0"/>
              </a:rPr>
              <a:t>EFECTO </a:t>
            </a:r>
            <a:r>
              <a:rPr lang="es-ES" altLang="es-CL" sz="3600" cap="none" dirty="0">
                <a:effectLst/>
                <a:latin typeface="Arial" panose="020B0604020202020204" pitchFamily="34" charset="0"/>
                <a:ea typeface="Times New Roman" panose="02020603050405020304" pitchFamily="18" charset="0"/>
              </a:rPr>
              <a:t>DE LOS DIFERENTES MÉTODOS DE COSTEO SOBRE LA UTILIDAD NETA</a:t>
            </a:r>
            <a:endParaRPr lang="es-CL" dirty="0"/>
          </a:p>
        </p:txBody>
      </p:sp>
      <p:sp>
        <p:nvSpPr>
          <p:cNvPr id="3" name="Marcador de contenido 2"/>
          <p:cNvSpPr>
            <a:spLocks noGrp="1"/>
          </p:cNvSpPr>
          <p:nvPr>
            <p:ph idx="1"/>
          </p:nvPr>
        </p:nvSpPr>
        <p:spPr>
          <a:xfrm>
            <a:off x="913795" y="1860331"/>
            <a:ext cx="10353762" cy="4561490"/>
          </a:xfrm>
        </p:spPr>
        <p:txBody>
          <a:bodyPr>
            <a:normAutofit/>
          </a:bodyPr>
          <a:lstStyle/>
          <a:p>
            <a:r>
              <a:rPr lang="es-ES" sz="2400" dirty="0">
                <a:effectLst/>
              </a:rPr>
              <a:t>Por lo anterior se infiere:</a:t>
            </a:r>
            <a:endParaRPr lang="es-CL" sz="2400" dirty="0">
              <a:effectLst/>
            </a:endParaRPr>
          </a:p>
          <a:p>
            <a:r>
              <a:rPr lang="es-ES" sz="2400" dirty="0">
                <a:effectLst/>
              </a:rPr>
              <a:t>	Si el inventario de productos fabricados no fluctúa de un período a otro, la utilidad bajo el costeo por absorción es igual a la utilidad neta bajo el costeo directo.</a:t>
            </a:r>
            <a:endParaRPr lang="es-CL" sz="2400" dirty="0">
              <a:effectLst/>
            </a:endParaRPr>
          </a:p>
          <a:p>
            <a:r>
              <a:rPr lang="es-ES" sz="2400" dirty="0">
                <a:effectLst/>
              </a:rPr>
              <a:t>	Si por el contrario, el inventario de productos fabricados fluctúa de un período a otro, la utilidad neta variará algo bajo los dos métodos porque el costeo por absorción implica que parte de los costos del período sean diferidos en inventario, mientras que el costeo directo no difiere los costos del período por lo tanto:</a:t>
            </a:r>
            <a:endParaRPr lang="es-CL" sz="2400" dirty="0">
              <a:effectLst/>
            </a:endParaRPr>
          </a:p>
          <a:p>
            <a:endParaRPr lang="es-CL" dirty="0"/>
          </a:p>
        </p:txBody>
      </p:sp>
    </p:spTree>
    <p:extLst>
      <p:ext uri="{BB962C8B-B14F-4D97-AF65-F5344CB8AC3E}">
        <p14:creationId xmlns:p14="http://schemas.microsoft.com/office/powerpoint/2010/main" val="30159097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ltLang="es-CL" sz="3600" cap="none" dirty="0" smtClean="0">
                <a:effectLst/>
                <a:latin typeface="Arial" panose="020B0604020202020204" pitchFamily="34" charset="0"/>
                <a:ea typeface="Times New Roman" panose="02020603050405020304" pitchFamily="18" charset="0"/>
              </a:rPr>
              <a:t>EFECTO </a:t>
            </a:r>
            <a:r>
              <a:rPr lang="es-ES" altLang="es-CL" sz="3600" cap="none" dirty="0">
                <a:effectLst/>
                <a:latin typeface="Arial" panose="020B0604020202020204" pitchFamily="34" charset="0"/>
                <a:ea typeface="Times New Roman" panose="02020603050405020304" pitchFamily="18" charset="0"/>
              </a:rPr>
              <a:t>DE LOS DIFERENTES MÉTODOS DE COSTEO SOBRE LA UTILIDAD NETA</a:t>
            </a:r>
            <a:endParaRPr lang="es-CL" dirty="0"/>
          </a:p>
        </p:txBody>
      </p:sp>
      <p:sp>
        <p:nvSpPr>
          <p:cNvPr id="3" name="Marcador de contenido 2"/>
          <p:cNvSpPr>
            <a:spLocks noGrp="1"/>
          </p:cNvSpPr>
          <p:nvPr>
            <p:ph idx="1"/>
          </p:nvPr>
        </p:nvSpPr>
        <p:spPr>
          <a:xfrm>
            <a:off x="913795" y="2096064"/>
            <a:ext cx="10353762" cy="4430860"/>
          </a:xfrm>
        </p:spPr>
        <p:txBody>
          <a:bodyPr>
            <a:normAutofit fontScale="92500" lnSpcReduction="10000"/>
          </a:bodyPr>
          <a:lstStyle/>
          <a:p>
            <a:pPr lvl="0"/>
            <a:r>
              <a:rPr lang="es-ES" sz="2600" dirty="0">
                <a:effectLst/>
              </a:rPr>
              <a:t>Cuando aumenta el inventario, la utilidad neta será mas alta bajo el costeo absorbente debido que el inventario se encuentra incluida una parte de los costos del período, mientras que en costeo directo todos los costos del período se cargan contra los ingresos actuales.</a:t>
            </a:r>
            <a:endParaRPr lang="es-CL" sz="2600" dirty="0">
              <a:effectLst/>
            </a:endParaRPr>
          </a:p>
          <a:p>
            <a:pPr lvl="0"/>
            <a:r>
              <a:rPr lang="es-ES" sz="2600" dirty="0">
                <a:effectLst/>
              </a:rPr>
              <a:t>Cuando disminuye el inventario, la utilidad neta será menor bajo el costeo absorbente debido a que los costos del período que se habían incluido previamente en el inventario ahora se cargan contra los ingresos actuales, mientras que bajo el costeo directo sólo los costos del período actual se cargan contra los ingresos actuales.</a:t>
            </a:r>
            <a:endParaRPr lang="es-CL" sz="2600" dirty="0">
              <a:effectLst/>
            </a:endParaRPr>
          </a:p>
          <a:p>
            <a:pPr marL="0" indent="0">
              <a:buNone/>
            </a:pPr>
            <a:r>
              <a:rPr lang="es-ES" sz="2600" dirty="0">
                <a:effectLst/>
              </a:rPr>
              <a:t> </a:t>
            </a:r>
            <a:endParaRPr lang="es-CL" sz="2600" dirty="0">
              <a:effectLst/>
            </a:endParaRPr>
          </a:p>
          <a:p>
            <a:endParaRPr lang="es-CL" dirty="0"/>
          </a:p>
        </p:txBody>
      </p:sp>
    </p:spTree>
    <p:extLst>
      <p:ext uri="{BB962C8B-B14F-4D97-AF65-F5344CB8AC3E}">
        <p14:creationId xmlns:p14="http://schemas.microsoft.com/office/powerpoint/2010/main" val="16234354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effectLst/>
              </a:rPr>
              <a:t>VENTAJAS </a:t>
            </a:r>
            <a:r>
              <a:rPr lang="es-ES" dirty="0">
                <a:effectLst/>
              </a:rPr>
              <a:t>DEL COSTEO DIRECTO O VARIABLE</a:t>
            </a:r>
            <a:r>
              <a:rPr lang="es-CL" dirty="0">
                <a:effectLst/>
              </a:rPr>
              <a:t/>
            </a:r>
            <a:br>
              <a:rPr lang="es-CL" dirty="0">
                <a:effectLst/>
              </a:rPr>
            </a:br>
            <a:endParaRPr lang="es-CL" dirty="0"/>
          </a:p>
        </p:txBody>
      </p:sp>
      <p:sp>
        <p:nvSpPr>
          <p:cNvPr id="3" name="Marcador de contenido 2"/>
          <p:cNvSpPr>
            <a:spLocks noGrp="1"/>
          </p:cNvSpPr>
          <p:nvPr>
            <p:ph idx="1"/>
          </p:nvPr>
        </p:nvSpPr>
        <p:spPr/>
        <p:txBody>
          <a:bodyPr>
            <a:normAutofit/>
          </a:bodyPr>
          <a:lstStyle/>
          <a:p>
            <a:r>
              <a:rPr lang="es-ES" sz="2400" dirty="0">
                <a:effectLst/>
              </a:rPr>
              <a:t>Muchos autores han coincidido en que la utilización del costeo directo provee de  ciertas ventajas para la planeación, el control y toma de decisiones operacionales. Muchas de estas ventajas la podemos ver resumidas en los siguientes ítems planteados por </a:t>
            </a:r>
            <a:r>
              <a:rPr lang="es-ES" sz="2400" b="1" dirty="0" err="1">
                <a:effectLst/>
              </a:rPr>
              <a:t>Rayburn</a:t>
            </a:r>
            <a:r>
              <a:rPr lang="es-ES" sz="2400" b="1" dirty="0">
                <a:effectLst/>
              </a:rPr>
              <a:t> (1999 ).</a:t>
            </a:r>
            <a:r>
              <a:rPr lang="es-ES" sz="2400" dirty="0">
                <a:effectLst/>
              </a:rPr>
              <a:t> </a:t>
            </a:r>
            <a:endParaRPr lang="es-CL" sz="2400" dirty="0">
              <a:effectLst/>
            </a:endParaRPr>
          </a:p>
          <a:p>
            <a:endParaRPr lang="es-CL" sz="2400" dirty="0"/>
          </a:p>
        </p:txBody>
      </p:sp>
    </p:spTree>
    <p:extLst>
      <p:ext uri="{BB962C8B-B14F-4D97-AF65-F5344CB8AC3E}">
        <p14:creationId xmlns:p14="http://schemas.microsoft.com/office/powerpoint/2010/main" val="7643124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effectLst/>
              </a:rPr>
              <a:t>VENTAJAS </a:t>
            </a:r>
            <a:r>
              <a:rPr lang="es-ES" dirty="0">
                <a:effectLst/>
              </a:rPr>
              <a:t>DEL COSTEO DIRECTO O VARIABLE</a:t>
            </a:r>
            <a:r>
              <a:rPr lang="es-CL" dirty="0">
                <a:effectLst/>
              </a:rPr>
              <a:t/>
            </a:r>
            <a:br>
              <a:rPr lang="es-CL" dirty="0">
                <a:effectLst/>
              </a:rPr>
            </a:br>
            <a:endParaRPr lang="es-CL" dirty="0"/>
          </a:p>
        </p:txBody>
      </p:sp>
      <p:sp>
        <p:nvSpPr>
          <p:cNvPr id="3" name="Marcador de contenido 2"/>
          <p:cNvSpPr>
            <a:spLocks noGrp="1"/>
          </p:cNvSpPr>
          <p:nvPr>
            <p:ph idx="1"/>
          </p:nvPr>
        </p:nvSpPr>
        <p:spPr/>
        <p:txBody>
          <a:bodyPr>
            <a:normAutofit/>
          </a:bodyPr>
          <a:lstStyle/>
          <a:p>
            <a:pPr lvl="0"/>
            <a:r>
              <a:rPr lang="es-ES" sz="2400" dirty="0">
                <a:effectLst/>
              </a:rPr>
              <a:t>Facilita la planeación, utilizando el modelo costo-volumen-utilidad, a través de a presentación del estado de resultados. </a:t>
            </a:r>
            <a:endParaRPr lang="es-CL" sz="2400" dirty="0">
              <a:effectLst/>
            </a:endParaRPr>
          </a:p>
          <a:p>
            <a:r>
              <a:rPr lang="es-ES" sz="2400" dirty="0">
                <a:effectLst/>
              </a:rPr>
              <a:t>La preparación del estado de resultados facilita a la administración la identificación de las áreas que afectan mas significativamente a los costos y así tomar decisiones adecuadas, basándose en el criterio de márgenes de contribución</a:t>
            </a:r>
            <a:endParaRPr lang="es-CL" sz="2400" dirty="0"/>
          </a:p>
        </p:txBody>
      </p:sp>
    </p:spTree>
    <p:extLst>
      <p:ext uri="{BB962C8B-B14F-4D97-AF65-F5344CB8AC3E}">
        <p14:creationId xmlns:p14="http://schemas.microsoft.com/office/powerpoint/2010/main" val="37501058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effectLst/>
              </a:rPr>
              <a:t>VENTAJAS </a:t>
            </a:r>
            <a:r>
              <a:rPr lang="es-ES" dirty="0">
                <a:effectLst/>
              </a:rPr>
              <a:t>DEL COSTEO DIRECTO O VARIABLE</a:t>
            </a:r>
            <a:r>
              <a:rPr lang="es-CL" dirty="0">
                <a:effectLst/>
              </a:rPr>
              <a:t/>
            </a:r>
            <a:br>
              <a:rPr lang="es-CL" dirty="0">
                <a:effectLst/>
              </a:rPr>
            </a:br>
            <a:endParaRPr lang="es-CL" dirty="0"/>
          </a:p>
        </p:txBody>
      </p:sp>
      <p:sp>
        <p:nvSpPr>
          <p:cNvPr id="3" name="Marcador de contenido 2"/>
          <p:cNvSpPr>
            <a:spLocks noGrp="1"/>
          </p:cNvSpPr>
          <p:nvPr>
            <p:ph idx="1"/>
          </p:nvPr>
        </p:nvSpPr>
        <p:spPr/>
        <p:txBody>
          <a:bodyPr>
            <a:normAutofit/>
          </a:bodyPr>
          <a:lstStyle/>
          <a:p>
            <a:pPr lvl="0"/>
            <a:r>
              <a:rPr lang="es-ES" sz="2400" dirty="0">
                <a:effectLst/>
              </a:rPr>
              <a:t>El análisis marginal de las diferentes líneas ayuda a la administración a escoger la composición óptima que deberá ser la pauta para que ventas alcance sus objetivos. </a:t>
            </a:r>
            <a:endParaRPr lang="es-CL" sz="2400" dirty="0">
              <a:effectLst/>
            </a:endParaRPr>
          </a:p>
          <a:p>
            <a:pPr lvl="0"/>
            <a:r>
              <a:rPr lang="es-ES" sz="2400" dirty="0">
                <a:effectLst/>
              </a:rPr>
              <a:t>Elimina fluctuaciones de los costos por efecto de los diferentes volúmenes de producción. </a:t>
            </a:r>
            <a:endParaRPr lang="es-CL" sz="2400" dirty="0">
              <a:effectLst/>
            </a:endParaRPr>
          </a:p>
          <a:p>
            <a:r>
              <a:rPr lang="es-ES" sz="2400" dirty="0">
                <a:effectLst/>
              </a:rPr>
              <a:t>Suministra un mejor presupuesto de efectivo, debido a que normalmente los costos variables implican desembolsos</a:t>
            </a:r>
            <a:endParaRPr lang="es-CL" sz="2400" dirty="0"/>
          </a:p>
        </p:txBody>
      </p:sp>
    </p:spTree>
    <p:extLst>
      <p:ext uri="{BB962C8B-B14F-4D97-AF65-F5344CB8AC3E}">
        <p14:creationId xmlns:p14="http://schemas.microsoft.com/office/powerpoint/2010/main" val="10029241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effectLst/>
              </a:rPr>
              <a:t>VENTAJAS </a:t>
            </a:r>
            <a:r>
              <a:rPr lang="es-ES" dirty="0">
                <a:effectLst/>
              </a:rPr>
              <a:t>DEL COSTEO DIRECTO O VARIABLE</a:t>
            </a:r>
            <a:r>
              <a:rPr lang="es-CL" dirty="0">
                <a:effectLst/>
              </a:rPr>
              <a:t/>
            </a:r>
            <a:br>
              <a:rPr lang="es-CL" dirty="0">
                <a:effectLst/>
              </a:rPr>
            </a:br>
            <a:endParaRPr lang="es-CL" dirty="0"/>
          </a:p>
        </p:txBody>
      </p:sp>
      <p:sp>
        <p:nvSpPr>
          <p:cNvPr id="3" name="Marcador de contenido 2"/>
          <p:cNvSpPr>
            <a:spLocks noGrp="1"/>
          </p:cNvSpPr>
          <p:nvPr>
            <p:ph idx="1"/>
          </p:nvPr>
        </p:nvSpPr>
        <p:spPr/>
        <p:txBody>
          <a:bodyPr/>
          <a:lstStyle/>
          <a:p>
            <a:pPr lvl="0"/>
            <a:r>
              <a:rPr lang="es-ES" sz="2400" dirty="0">
                <a:effectLst/>
              </a:rPr>
              <a:t>Facilita la rápida valuación de los inventarios, al considerar solo los costos variables, los cuales se pueden medir.</a:t>
            </a:r>
            <a:endParaRPr lang="es-CL" sz="2400" dirty="0">
              <a:effectLst/>
            </a:endParaRPr>
          </a:p>
          <a:p>
            <a:pPr lvl="0"/>
            <a:r>
              <a:rPr lang="es-ES" sz="2400" dirty="0">
                <a:effectLst/>
              </a:rPr>
              <a:t>Debido a que este sistema ofrece un índice para saber hasta dónde se puede reducir el precio obteniendo margen de contribución, es vital para tomar decisiones como comprar o fabricar, fabricar o alquilar, lanzar menos líneas de productos, ventas de exportación entre otras.</a:t>
            </a:r>
            <a:endParaRPr lang="es-CL" sz="2400" dirty="0">
              <a:effectLst/>
            </a:endParaRPr>
          </a:p>
          <a:p>
            <a:endParaRPr lang="es-CL" dirty="0"/>
          </a:p>
        </p:txBody>
      </p:sp>
    </p:spTree>
    <p:extLst>
      <p:ext uri="{BB962C8B-B14F-4D97-AF65-F5344CB8AC3E}">
        <p14:creationId xmlns:p14="http://schemas.microsoft.com/office/powerpoint/2010/main" val="36210479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35117" y="546538"/>
            <a:ext cx="10132439" cy="1187670"/>
          </a:xfrm>
        </p:spPr>
        <p:txBody>
          <a:bodyPr>
            <a:normAutofit fontScale="90000"/>
          </a:bodyPr>
          <a:lstStyle/>
          <a:p>
            <a:r>
              <a:rPr lang="es-ES" dirty="0" smtClean="0">
                <a:effectLst/>
              </a:rPr>
              <a:t>DESVENTAJAS </a:t>
            </a:r>
            <a:r>
              <a:rPr lang="es-ES" dirty="0">
                <a:effectLst/>
              </a:rPr>
              <a:t>DEL COSTEO DIRECTO O VARIABLE</a:t>
            </a:r>
            <a:r>
              <a:rPr lang="es-CL" dirty="0">
                <a:effectLst/>
              </a:rPr>
              <a:t/>
            </a:r>
            <a:br>
              <a:rPr lang="es-CL" dirty="0">
                <a:effectLst/>
              </a:rPr>
            </a:br>
            <a:r>
              <a:rPr lang="es-CL" dirty="0">
                <a:effectLst/>
              </a:rPr>
              <a:t/>
            </a:r>
            <a:br>
              <a:rPr lang="es-CL" dirty="0">
                <a:effectLst/>
              </a:rPr>
            </a:br>
            <a:endParaRPr lang="es-CL" dirty="0"/>
          </a:p>
        </p:txBody>
      </p:sp>
      <p:sp>
        <p:nvSpPr>
          <p:cNvPr id="3" name="Marcador de contenido 2"/>
          <p:cNvSpPr>
            <a:spLocks noGrp="1"/>
          </p:cNvSpPr>
          <p:nvPr>
            <p:ph idx="1"/>
          </p:nvPr>
        </p:nvSpPr>
        <p:spPr/>
        <p:txBody>
          <a:bodyPr/>
          <a:lstStyle/>
          <a:p>
            <a:r>
              <a:rPr lang="es-ES" dirty="0">
                <a:effectLst/>
              </a:rPr>
              <a:t>El método de costeo directo ha despertado muchas críticas por diversos autores, los cuales se han encargado de profundizar en las desventajas que traería adaptar un sistema de costeo como éste.</a:t>
            </a:r>
            <a:endParaRPr lang="es-CL" dirty="0">
              <a:effectLst/>
            </a:endParaRPr>
          </a:p>
          <a:p>
            <a:pPr marL="0" indent="0">
              <a:buNone/>
            </a:pPr>
            <a:r>
              <a:rPr lang="es-ES" dirty="0">
                <a:effectLst/>
              </a:rPr>
              <a:t> </a:t>
            </a:r>
            <a:endParaRPr lang="es-CL" dirty="0">
              <a:effectLst/>
            </a:endParaRPr>
          </a:p>
          <a:p>
            <a:r>
              <a:rPr lang="es-ES" dirty="0">
                <a:effectLst/>
              </a:rPr>
              <a:t>	Entre las desventajas que se le han imputado  </a:t>
            </a:r>
            <a:r>
              <a:rPr lang="es-ES" dirty="0" smtClean="0">
                <a:effectLst/>
              </a:rPr>
              <a:t>están:</a:t>
            </a:r>
            <a:endParaRPr lang="es-CL" dirty="0">
              <a:effectLst/>
            </a:endParaRPr>
          </a:p>
          <a:p>
            <a:endParaRPr lang="es-CL" dirty="0"/>
          </a:p>
        </p:txBody>
      </p:sp>
    </p:spTree>
    <p:extLst>
      <p:ext uri="{BB962C8B-B14F-4D97-AF65-F5344CB8AC3E}">
        <p14:creationId xmlns:p14="http://schemas.microsoft.com/office/powerpoint/2010/main" val="26137381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effectLst/>
              </a:rPr>
              <a:t>DESVENTAJAS </a:t>
            </a:r>
            <a:r>
              <a:rPr lang="es-ES" dirty="0">
                <a:effectLst/>
              </a:rPr>
              <a:t>DEL COSTEO DIRECTO O VARIABLE</a:t>
            </a:r>
            <a:r>
              <a:rPr lang="es-CL" dirty="0">
                <a:effectLst/>
              </a:rPr>
              <a:t/>
            </a:r>
            <a:br>
              <a:rPr lang="es-CL" dirty="0">
                <a:effectLst/>
              </a:rPr>
            </a:br>
            <a:r>
              <a:rPr lang="es-CL" dirty="0">
                <a:effectLst/>
              </a:rPr>
              <a:t/>
            </a:r>
            <a:br>
              <a:rPr lang="es-CL" dirty="0">
                <a:effectLst/>
              </a:rPr>
            </a:br>
            <a:endParaRPr lang="es-CL" dirty="0"/>
          </a:p>
        </p:txBody>
      </p:sp>
      <p:sp>
        <p:nvSpPr>
          <p:cNvPr id="3" name="Marcador de contenido 2"/>
          <p:cNvSpPr>
            <a:spLocks noGrp="1"/>
          </p:cNvSpPr>
          <p:nvPr>
            <p:ph idx="1"/>
          </p:nvPr>
        </p:nvSpPr>
        <p:spPr/>
        <p:txBody>
          <a:bodyPr>
            <a:normAutofit/>
          </a:bodyPr>
          <a:lstStyle/>
          <a:p>
            <a:pPr lvl="0"/>
            <a:r>
              <a:rPr lang="es-ES" sz="2400" dirty="0">
                <a:effectLst/>
              </a:rPr>
              <a:t>La exclusión de los costos fijos de fabricación de los inventarios constituye una seria violación al principio del período contable para determinar la utilidad.</a:t>
            </a:r>
            <a:endParaRPr lang="es-CL" sz="2400" dirty="0">
              <a:effectLst/>
            </a:endParaRPr>
          </a:p>
          <a:p>
            <a:pPr lvl="0"/>
            <a:r>
              <a:rPr lang="es-ES" sz="2400" dirty="0">
                <a:effectLst/>
              </a:rPr>
              <a:t>La exclusión de los costos fijos de fabricación de los inventarios afecta también al Balance General puesto que esto produciría un balance general todavía más conservador y menos realista que el que se prepara por costeo absorbente.</a:t>
            </a:r>
            <a:endParaRPr lang="es-CL" sz="2400" dirty="0">
              <a:effectLst/>
            </a:endParaRPr>
          </a:p>
          <a:p>
            <a:endParaRPr lang="es-CL" sz="2400" dirty="0"/>
          </a:p>
        </p:txBody>
      </p:sp>
    </p:spTree>
    <p:extLst>
      <p:ext uri="{BB962C8B-B14F-4D97-AF65-F5344CB8AC3E}">
        <p14:creationId xmlns:p14="http://schemas.microsoft.com/office/powerpoint/2010/main" val="36840053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effectLst/>
              </a:rPr>
              <a:t>DESVENTAJAS </a:t>
            </a:r>
            <a:r>
              <a:rPr lang="es-ES" dirty="0">
                <a:effectLst/>
              </a:rPr>
              <a:t>DEL COSTEO DIRECTO O VARIABLE</a:t>
            </a:r>
            <a:r>
              <a:rPr lang="es-CL" dirty="0">
                <a:effectLst/>
              </a:rPr>
              <a:t/>
            </a:r>
            <a:br>
              <a:rPr lang="es-CL" dirty="0">
                <a:effectLst/>
              </a:rPr>
            </a:br>
            <a:r>
              <a:rPr lang="es-CL" dirty="0">
                <a:effectLst/>
              </a:rPr>
              <a:t/>
            </a:r>
            <a:br>
              <a:rPr lang="es-CL" dirty="0">
                <a:effectLst/>
              </a:rPr>
            </a:br>
            <a:endParaRPr lang="es-CL" dirty="0"/>
          </a:p>
        </p:txBody>
      </p:sp>
      <p:sp>
        <p:nvSpPr>
          <p:cNvPr id="3" name="Marcador de contenido 2"/>
          <p:cNvSpPr>
            <a:spLocks noGrp="1"/>
          </p:cNvSpPr>
          <p:nvPr>
            <p:ph idx="1"/>
          </p:nvPr>
        </p:nvSpPr>
        <p:spPr>
          <a:xfrm>
            <a:off x="913795" y="2096063"/>
            <a:ext cx="10353762" cy="4273205"/>
          </a:xfrm>
        </p:spPr>
        <p:txBody>
          <a:bodyPr>
            <a:normAutofit fontScale="92500"/>
          </a:bodyPr>
          <a:lstStyle/>
          <a:p>
            <a:pPr lvl="0"/>
            <a:r>
              <a:rPr lang="es-ES" sz="2400" dirty="0">
                <a:effectLst/>
              </a:rPr>
              <a:t>El método aunque es importante en las decisiones para fijar precios a corto plazo, crea una tendencia a dejar de lado la necesidad de recuperar los costos fijos mediante el precio del producto, ya que la continuidad a largo plazo depende de la reposición de los activos.</a:t>
            </a:r>
            <a:endParaRPr lang="es-CL" sz="2400" dirty="0">
              <a:effectLst/>
            </a:endParaRPr>
          </a:p>
          <a:p>
            <a:pPr lvl="0"/>
            <a:r>
              <a:rPr lang="es-ES" sz="2400" dirty="0">
                <a:effectLst/>
              </a:rPr>
              <a:t>El costeo directo </a:t>
            </a:r>
            <a:r>
              <a:rPr lang="es-ES" sz="2400" dirty="0" smtClean="0">
                <a:effectLst/>
              </a:rPr>
              <a:t>súper -simplifica </a:t>
            </a:r>
            <a:r>
              <a:rPr lang="es-ES" sz="2400" dirty="0">
                <a:effectLst/>
              </a:rPr>
              <a:t>las dificultades técnicas que se encuentran para establecer la variabilidad de los costos y la confiabilidad de los datos obtenidos, puesto que los costos variables rara vez son completamente variables y los costos fijos rara vez son completamente fijos.</a:t>
            </a:r>
            <a:endParaRPr lang="es-CL" sz="2400" dirty="0">
              <a:effectLst/>
            </a:endParaRPr>
          </a:p>
          <a:p>
            <a:pPr marL="0" indent="0">
              <a:buNone/>
            </a:pPr>
            <a:r>
              <a:rPr lang="es-ES" sz="2400" b="1" dirty="0">
                <a:effectLst/>
              </a:rPr>
              <a:t> </a:t>
            </a:r>
            <a:endParaRPr lang="es-CL" sz="2400" dirty="0">
              <a:effectLst/>
            </a:endParaRPr>
          </a:p>
          <a:p>
            <a:endParaRPr lang="es-CL" dirty="0"/>
          </a:p>
        </p:txBody>
      </p:sp>
    </p:spTree>
    <p:extLst>
      <p:ext uri="{BB962C8B-B14F-4D97-AF65-F5344CB8AC3E}">
        <p14:creationId xmlns:p14="http://schemas.microsoft.com/office/powerpoint/2010/main" val="198892117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TM04033921[[fn=Damasco]]</Template>
  <TotalTime>180</TotalTime>
  <Words>1638</Words>
  <Application>Microsoft Office PowerPoint</Application>
  <PresentationFormat>Panorámica</PresentationFormat>
  <Paragraphs>79</Paragraphs>
  <Slides>26</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26</vt:i4>
      </vt:variant>
    </vt:vector>
  </HeadingPairs>
  <TitlesOfParts>
    <vt:vector size="31" baseType="lpstr">
      <vt:lpstr>Arial</vt:lpstr>
      <vt:lpstr>Bookman Old Style</vt:lpstr>
      <vt:lpstr>Rockwell</vt:lpstr>
      <vt:lpstr>Times New Roman</vt:lpstr>
      <vt:lpstr>Damask</vt:lpstr>
      <vt:lpstr>COMPARACIÓN ENTRE COSTEO DIRECTO Y COSTEO POR ABSORCIÓN </vt:lpstr>
      <vt:lpstr>Definición. Naturaleza y  Características.</vt:lpstr>
      <vt:lpstr>Definición. Naturaleza y  Características.</vt:lpstr>
      <vt:lpstr>Definición. Naturaleza y  Características.</vt:lpstr>
      <vt:lpstr>Definición. Naturaleza y  Características.</vt:lpstr>
      <vt:lpstr>Definición. Naturaleza y  Características.</vt:lpstr>
      <vt:lpstr>Definición. Naturaleza y  Características.</vt:lpstr>
      <vt:lpstr>Definición. Naturaleza y  Características.</vt:lpstr>
      <vt:lpstr>COMPARACIÓN ENTRE COSTEO DIRECTO Y COSTEO POR ABSORCIÓN </vt:lpstr>
      <vt:lpstr>COMPARACIÓN ENTRE COSTEO DIRECTO Y COSTEO POR ABSORCIÓN </vt:lpstr>
      <vt:lpstr>COMPARACIÓN ENTRE COSTEO DIRECTO Y COSTEO POR ABSORCIÓN </vt:lpstr>
      <vt:lpstr>COMPARACIÓN ENTRE COSTEO DIRECTO Y COSTEO POR ABSORCIÓN </vt:lpstr>
      <vt:lpstr>COMPARACIÓN ENTRE COSTEO DIRECTO Y COSTEO POR ABSORCIÓN</vt:lpstr>
      <vt:lpstr>COMPARACIÓN ENTRE COSTEO DIRECTO Y COSTEO POR ABSORCIÓN</vt:lpstr>
      <vt:lpstr>COMPARACIÓN ENTRE COSTEO DIRECTO Y COSTEO POR ABSORCIÓN</vt:lpstr>
      <vt:lpstr>COMPARACIÓN ENTRE COSTEO DIRECTO Y COSTEO POR ABSORCIÓN</vt:lpstr>
      <vt:lpstr>EFECTO DE LOS DIFERENTES MÉTODOS DE COSTEO SOBRE LA UTILIDAD NETA</vt:lpstr>
      <vt:lpstr>EFECTO DE LOS DIFERENTES MÉTODOS DE COSTEO SOBRE LA UTILIDAD NETA</vt:lpstr>
      <vt:lpstr>EFECTO DE LOS DIFERENTES MÉTODOS DE COSTEO SOBRE LA UTILIDAD NETA</vt:lpstr>
      <vt:lpstr>VENTAJAS DEL COSTEO DIRECTO O VARIABLE </vt:lpstr>
      <vt:lpstr>VENTAJAS DEL COSTEO DIRECTO O VARIABLE </vt:lpstr>
      <vt:lpstr>VENTAJAS DEL COSTEO DIRECTO O VARIABLE </vt:lpstr>
      <vt:lpstr>VENTAJAS DEL COSTEO DIRECTO O VARIABLE </vt:lpstr>
      <vt:lpstr>DESVENTAJAS DEL COSTEO DIRECTO O VARIABLE  </vt:lpstr>
      <vt:lpstr>DESVENTAJAS DEL COSTEO DIRECTO O VARIABLE  </vt:lpstr>
      <vt:lpstr>DESVENTAJAS DEL COSTEO DIRECTO O VARIABLE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COMPARACIÓN ENTRE COSTEO DIRECTO Y COSTEO POR ABSORCIÓN</dc:title>
  <dc:creator>Usuario</dc:creator>
  <cp:lastModifiedBy>Usuario</cp:lastModifiedBy>
  <cp:revision>48</cp:revision>
  <dcterms:created xsi:type="dcterms:W3CDTF">2016-10-19T19:29:57Z</dcterms:created>
  <dcterms:modified xsi:type="dcterms:W3CDTF">2016-10-24T17:57:18Z</dcterms:modified>
</cp:coreProperties>
</file>