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256" r:id="rId2"/>
    <p:sldId id="258" r:id="rId3"/>
    <p:sldId id="257" r:id="rId4"/>
    <p:sldId id="259" r:id="rId5"/>
    <p:sldId id="260" r:id="rId6"/>
    <p:sldId id="261" r:id="rId7"/>
    <p:sldId id="262" r:id="rId8"/>
    <p:sldId id="263" r:id="rId9"/>
    <p:sldId id="264" r:id="rId10"/>
    <p:sldId id="265" r:id="rId11"/>
  </p:sldIdLst>
  <p:sldSz cx="9144000" cy="6858000" type="screen4x3"/>
  <p:notesSz cx="6858000" cy="9144000"/>
  <p:defaultTextStyle>
    <a:defPPr>
      <a:defRPr lang="es-MX"/>
    </a:defPPr>
    <a:lvl1pPr algn="ctr" rtl="0" fontAlgn="base">
      <a:spcBef>
        <a:spcPct val="0"/>
      </a:spcBef>
      <a:spcAft>
        <a:spcPct val="0"/>
      </a:spcAft>
      <a:defRPr sz="2400" b="1" kern="1200">
        <a:solidFill>
          <a:srgbClr val="000000"/>
        </a:solidFill>
        <a:latin typeface="Verdana" pitchFamily="34" charset="0"/>
        <a:ea typeface="+mn-ea"/>
        <a:cs typeface="+mn-cs"/>
      </a:defRPr>
    </a:lvl1pPr>
    <a:lvl2pPr marL="457200" algn="ctr" rtl="0" fontAlgn="base">
      <a:spcBef>
        <a:spcPct val="0"/>
      </a:spcBef>
      <a:spcAft>
        <a:spcPct val="0"/>
      </a:spcAft>
      <a:defRPr sz="2400" b="1" kern="1200">
        <a:solidFill>
          <a:srgbClr val="000000"/>
        </a:solidFill>
        <a:latin typeface="Verdana" pitchFamily="34" charset="0"/>
        <a:ea typeface="+mn-ea"/>
        <a:cs typeface="+mn-cs"/>
      </a:defRPr>
    </a:lvl2pPr>
    <a:lvl3pPr marL="914400" algn="ctr" rtl="0" fontAlgn="base">
      <a:spcBef>
        <a:spcPct val="0"/>
      </a:spcBef>
      <a:spcAft>
        <a:spcPct val="0"/>
      </a:spcAft>
      <a:defRPr sz="2400" b="1" kern="1200">
        <a:solidFill>
          <a:srgbClr val="000000"/>
        </a:solidFill>
        <a:latin typeface="Verdana" pitchFamily="34" charset="0"/>
        <a:ea typeface="+mn-ea"/>
        <a:cs typeface="+mn-cs"/>
      </a:defRPr>
    </a:lvl3pPr>
    <a:lvl4pPr marL="1371600" algn="ctr" rtl="0" fontAlgn="base">
      <a:spcBef>
        <a:spcPct val="0"/>
      </a:spcBef>
      <a:spcAft>
        <a:spcPct val="0"/>
      </a:spcAft>
      <a:defRPr sz="2400" b="1" kern="1200">
        <a:solidFill>
          <a:srgbClr val="000000"/>
        </a:solidFill>
        <a:latin typeface="Verdana" pitchFamily="34" charset="0"/>
        <a:ea typeface="+mn-ea"/>
        <a:cs typeface="+mn-cs"/>
      </a:defRPr>
    </a:lvl4pPr>
    <a:lvl5pPr marL="1828800" algn="ctr" rtl="0" fontAlgn="base">
      <a:spcBef>
        <a:spcPct val="0"/>
      </a:spcBef>
      <a:spcAft>
        <a:spcPct val="0"/>
      </a:spcAft>
      <a:defRPr sz="2400" b="1" kern="1200">
        <a:solidFill>
          <a:srgbClr val="000000"/>
        </a:solidFill>
        <a:latin typeface="Verdana" pitchFamily="34" charset="0"/>
        <a:ea typeface="+mn-ea"/>
        <a:cs typeface="+mn-cs"/>
      </a:defRPr>
    </a:lvl5pPr>
    <a:lvl6pPr marL="2286000" algn="l" defTabSz="914400" rtl="0" eaLnBrk="1" latinLnBrk="0" hangingPunct="1">
      <a:defRPr sz="2400" b="1" kern="1200">
        <a:solidFill>
          <a:srgbClr val="000000"/>
        </a:solidFill>
        <a:latin typeface="Verdana" pitchFamily="34" charset="0"/>
        <a:ea typeface="+mn-ea"/>
        <a:cs typeface="+mn-cs"/>
      </a:defRPr>
    </a:lvl6pPr>
    <a:lvl7pPr marL="2743200" algn="l" defTabSz="914400" rtl="0" eaLnBrk="1" latinLnBrk="0" hangingPunct="1">
      <a:defRPr sz="2400" b="1" kern="1200">
        <a:solidFill>
          <a:srgbClr val="000000"/>
        </a:solidFill>
        <a:latin typeface="Verdana" pitchFamily="34" charset="0"/>
        <a:ea typeface="+mn-ea"/>
        <a:cs typeface="+mn-cs"/>
      </a:defRPr>
    </a:lvl7pPr>
    <a:lvl8pPr marL="3200400" algn="l" defTabSz="914400" rtl="0" eaLnBrk="1" latinLnBrk="0" hangingPunct="1">
      <a:defRPr sz="2400" b="1" kern="1200">
        <a:solidFill>
          <a:srgbClr val="000000"/>
        </a:solidFill>
        <a:latin typeface="Verdana" pitchFamily="34" charset="0"/>
        <a:ea typeface="+mn-ea"/>
        <a:cs typeface="+mn-cs"/>
      </a:defRPr>
    </a:lvl8pPr>
    <a:lvl9pPr marL="3657600" algn="l" defTabSz="914400" rtl="0" eaLnBrk="1" latinLnBrk="0" hangingPunct="1">
      <a:defRPr sz="2400" b="1" kern="1200">
        <a:solidFill>
          <a:srgbClr val="000000"/>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CCFF"/>
    <a:srgbClr val="FFFF66"/>
    <a:srgbClr val="FFFF00"/>
    <a:srgbClr val="99FF66"/>
    <a:srgbClr val="000000"/>
    <a:srgbClr val="00CC00"/>
    <a:srgbClr val="FF6600"/>
    <a:srgbClr val="00808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264" autoAdjust="0"/>
  </p:normalViewPr>
  <p:slideViewPr>
    <p:cSldViewPr>
      <p:cViewPr varScale="1">
        <p:scale>
          <a:sx n="68" d="100"/>
          <a:sy n="68" d="100"/>
        </p:scale>
        <p:origin x="-570"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7170" name="Group 2"/>
          <p:cNvGrpSpPr>
            <a:grpSpLocks/>
          </p:cNvGrpSpPr>
          <p:nvPr/>
        </p:nvGrpSpPr>
        <p:grpSpPr bwMode="auto">
          <a:xfrm>
            <a:off x="0" y="0"/>
            <a:ext cx="9148763" cy="6851650"/>
            <a:chOff x="1" y="0"/>
            <a:chExt cx="5763" cy="4316"/>
          </a:xfrm>
        </p:grpSpPr>
        <p:sp>
          <p:nvSpPr>
            <p:cNvPr id="7171"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endParaRPr lang="es-CL"/>
            </a:p>
          </p:txBody>
        </p:sp>
        <p:sp>
          <p:nvSpPr>
            <p:cNvPr id="7172"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endParaRPr lang="es-CL"/>
            </a:p>
          </p:txBody>
        </p:sp>
        <p:sp>
          <p:nvSpPr>
            <p:cNvPr id="7173"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endParaRPr lang="es-CL"/>
            </a:p>
          </p:txBody>
        </p:sp>
        <p:grpSp>
          <p:nvGrpSpPr>
            <p:cNvPr id="7174" name="Group 6"/>
            <p:cNvGrpSpPr>
              <a:grpSpLocks/>
            </p:cNvGrpSpPr>
            <p:nvPr/>
          </p:nvGrpSpPr>
          <p:grpSpPr bwMode="auto">
            <a:xfrm>
              <a:off x="288" y="0"/>
              <a:ext cx="5098" cy="4316"/>
              <a:chOff x="288" y="0"/>
              <a:chExt cx="5098" cy="4316"/>
            </a:xfrm>
          </p:grpSpPr>
          <p:sp>
            <p:nvSpPr>
              <p:cNvPr id="7175"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7176"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7177"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7178"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7179"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7180"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7181"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7182"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7183"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7184"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7185"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7186"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7187"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grpSp>
        <p:sp>
          <p:nvSpPr>
            <p:cNvPr id="7188"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endParaRPr lang="es-CL"/>
            </a:p>
          </p:txBody>
        </p:sp>
        <p:sp>
          <p:nvSpPr>
            <p:cNvPr id="7189"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endParaRPr lang="es-CL"/>
            </a:p>
          </p:txBody>
        </p:sp>
        <p:sp>
          <p:nvSpPr>
            <p:cNvPr id="7190"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endParaRPr lang="es-CL"/>
            </a:p>
          </p:txBody>
        </p:sp>
        <p:sp>
          <p:nvSpPr>
            <p:cNvPr id="7191"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endParaRPr lang="es-CL"/>
            </a:p>
          </p:txBody>
        </p:sp>
        <p:sp>
          <p:nvSpPr>
            <p:cNvPr id="7192"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endParaRPr lang="es-CL"/>
            </a:p>
          </p:txBody>
        </p:sp>
        <p:sp>
          <p:nvSpPr>
            <p:cNvPr id="7193"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endParaRPr lang="es-CL"/>
            </a:p>
          </p:txBody>
        </p:sp>
        <p:sp>
          <p:nvSpPr>
            <p:cNvPr id="7194"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endParaRPr lang="es-CL"/>
            </a:p>
          </p:txBody>
        </p:sp>
        <p:sp>
          <p:nvSpPr>
            <p:cNvPr id="7195"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endParaRPr lang="es-CL"/>
            </a:p>
          </p:txBody>
        </p:sp>
        <p:sp>
          <p:nvSpPr>
            <p:cNvPr id="7196"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endParaRPr lang="es-CL"/>
            </a:p>
          </p:txBody>
        </p:sp>
        <p:sp>
          <p:nvSpPr>
            <p:cNvPr id="7197"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endParaRPr lang="es-CL"/>
            </a:p>
          </p:txBody>
        </p:sp>
        <p:sp>
          <p:nvSpPr>
            <p:cNvPr id="7198"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endParaRPr lang="es-CL"/>
            </a:p>
          </p:txBody>
        </p:sp>
        <p:grpSp>
          <p:nvGrpSpPr>
            <p:cNvPr id="7199" name="Group 31"/>
            <p:cNvGrpSpPr>
              <a:grpSpLocks/>
            </p:cNvGrpSpPr>
            <p:nvPr/>
          </p:nvGrpSpPr>
          <p:grpSpPr bwMode="auto">
            <a:xfrm>
              <a:off x="1" y="392"/>
              <a:ext cx="5758" cy="1571"/>
              <a:chOff x="1" y="392"/>
              <a:chExt cx="5758" cy="1571"/>
            </a:xfrm>
          </p:grpSpPr>
          <p:sp>
            <p:nvSpPr>
              <p:cNvPr id="7200"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endParaRPr lang="es-CL"/>
              </a:p>
            </p:txBody>
          </p:sp>
          <p:sp>
            <p:nvSpPr>
              <p:cNvPr id="7201"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endParaRPr lang="es-CL"/>
              </a:p>
            </p:txBody>
          </p:sp>
          <p:sp>
            <p:nvSpPr>
              <p:cNvPr id="7202"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endParaRPr lang="es-CL"/>
              </a:p>
            </p:txBody>
          </p:sp>
          <p:sp>
            <p:nvSpPr>
              <p:cNvPr id="7203"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endParaRPr lang="es-CL"/>
              </a:p>
            </p:txBody>
          </p:sp>
          <p:sp>
            <p:nvSpPr>
              <p:cNvPr id="7204"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endParaRPr lang="es-CL"/>
              </a:p>
            </p:txBody>
          </p:sp>
        </p:grpSp>
        <p:sp>
          <p:nvSpPr>
            <p:cNvPr id="7205"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endParaRPr lang="es-CL"/>
            </a:p>
          </p:txBody>
        </p:sp>
        <p:sp>
          <p:nvSpPr>
            <p:cNvPr id="7206"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endParaRPr lang="es-CL"/>
            </a:p>
          </p:txBody>
        </p:sp>
      </p:grpSp>
      <p:sp>
        <p:nvSpPr>
          <p:cNvPr id="7207" name="Rectangle 39"/>
          <p:cNvSpPr>
            <a:spLocks noGrp="1" noChangeArrowheads="1"/>
          </p:cNvSpPr>
          <p:nvPr>
            <p:ph type="ctrTitle" sz="quarter"/>
          </p:nvPr>
        </p:nvSpPr>
        <p:spPr>
          <a:xfrm>
            <a:off x="685800" y="1692275"/>
            <a:ext cx="7772400" cy="1736725"/>
          </a:xfrm>
        </p:spPr>
        <p:txBody>
          <a:bodyPr anchor="b"/>
          <a:lstStyle>
            <a:lvl1pPr>
              <a:defRPr sz="5400"/>
            </a:lvl1pPr>
          </a:lstStyle>
          <a:p>
            <a:r>
              <a:rPr lang="es-ES"/>
              <a:t>Haga clic para cambiar el estilo de título	</a:t>
            </a:r>
          </a:p>
        </p:txBody>
      </p:sp>
      <p:sp>
        <p:nvSpPr>
          <p:cNvPr id="7208" name="Rectangle 40"/>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s-ES"/>
              <a:t>Haga clic para modificar el estilo de subtítulo del patrón</a:t>
            </a:r>
          </a:p>
        </p:txBody>
      </p:sp>
      <p:sp>
        <p:nvSpPr>
          <p:cNvPr id="7209" name="Rectangle 41"/>
          <p:cNvSpPr>
            <a:spLocks noGrp="1" noChangeArrowheads="1"/>
          </p:cNvSpPr>
          <p:nvPr>
            <p:ph type="dt" sz="quarter" idx="2"/>
          </p:nvPr>
        </p:nvSpPr>
        <p:spPr/>
        <p:txBody>
          <a:bodyPr/>
          <a:lstStyle>
            <a:lvl1pPr>
              <a:defRPr/>
            </a:lvl1pPr>
          </a:lstStyle>
          <a:p>
            <a:endParaRPr lang="es-ES"/>
          </a:p>
        </p:txBody>
      </p:sp>
      <p:sp>
        <p:nvSpPr>
          <p:cNvPr id="7210" name="Rectangle 42"/>
          <p:cNvSpPr>
            <a:spLocks noGrp="1" noChangeArrowheads="1"/>
          </p:cNvSpPr>
          <p:nvPr>
            <p:ph type="ftr" sz="quarter" idx="3"/>
          </p:nvPr>
        </p:nvSpPr>
        <p:spPr/>
        <p:txBody>
          <a:bodyPr/>
          <a:lstStyle>
            <a:lvl1pPr>
              <a:defRPr/>
            </a:lvl1pPr>
          </a:lstStyle>
          <a:p>
            <a:endParaRPr lang="es-ES"/>
          </a:p>
        </p:txBody>
      </p:sp>
      <p:sp>
        <p:nvSpPr>
          <p:cNvPr id="7211" name="Rectangle 43"/>
          <p:cNvSpPr>
            <a:spLocks noGrp="1" noChangeArrowheads="1"/>
          </p:cNvSpPr>
          <p:nvPr>
            <p:ph type="sldNum" sz="quarter" idx="4"/>
          </p:nvPr>
        </p:nvSpPr>
        <p:spPr/>
        <p:txBody>
          <a:bodyPr/>
          <a:lstStyle>
            <a:lvl1pPr>
              <a:defRPr/>
            </a:lvl1pPr>
          </a:lstStyle>
          <a:p>
            <a:fld id="{DDFFF4B6-FCD9-4A67-B49F-144F4551D091}" type="slidenum">
              <a:rPr lang="es-ES"/>
              <a:pPr/>
              <a:t>‹Nº›</a:t>
            </a:fld>
            <a:endParaRPr lang="es-E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385E7D2-4855-429F-8281-E3696A1F0775}"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326D01A-8BAE-43A7-839C-C6A4155B56A0}"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F551756E-F50E-4267-9631-1008EDF74227}"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81DB56D6-BCC7-448F-8F0F-B389B21EFC95}"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98F8ADC2-44C7-4D6F-A605-F0C05E2E59EC}"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81344E24-DDD4-47F1-B72D-425F9B399B75}"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52438CF3-C053-43AC-8475-E71B8DA42719}"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443DCF73-BDAA-4529-8B65-8D141D9A6B07}"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1568DE9-11E7-4340-AF11-557D476AF534}"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7813"/>
            <a:ext cx="2057400" cy="5853112"/>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7200" y="277813"/>
            <a:ext cx="6019800" cy="585311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4658931-61F7-4A08-97C3-2B4C14FA7C4D}" type="slidenum">
              <a:rPr lang="es-ES"/>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39216"/>
                <a:invGamma/>
              </a:schemeClr>
            </a:gs>
          </a:gsLst>
          <a:lin ang="5400000" scaled="1"/>
        </a:grad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588" y="0"/>
            <a:ext cx="9148762" cy="6851650"/>
            <a:chOff x="1" y="0"/>
            <a:chExt cx="5763" cy="4316"/>
          </a:xfrm>
        </p:grpSpPr>
        <p:sp>
          <p:nvSpPr>
            <p:cNvPr id="6147"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endParaRPr lang="es-CL"/>
            </a:p>
          </p:txBody>
        </p:sp>
        <p:sp>
          <p:nvSpPr>
            <p:cNvPr id="6148"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endParaRPr lang="es-CL"/>
            </a:p>
          </p:txBody>
        </p:sp>
        <p:sp>
          <p:nvSpPr>
            <p:cNvPr id="6149"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endParaRPr lang="es-CL"/>
            </a:p>
          </p:txBody>
        </p:sp>
        <p:grpSp>
          <p:nvGrpSpPr>
            <p:cNvPr id="6150" name="Group 6"/>
            <p:cNvGrpSpPr>
              <a:grpSpLocks/>
            </p:cNvGrpSpPr>
            <p:nvPr/>
          </p:nvGrpSpPr>
          <p:grpSpPr bwMode="auto">
            <a:xfrm>
              <a:off x="288" y="0"/>
              <a:ext cx="5098" cy="4316"/>
              <a:chOff x="288" y="0"/>
              <a:chExt cx="5098" cy="4316"/>
            </a:xfrm>
          </p:grpSpPr>
          <p:sp>
            <p:nvSpPr>
              <p:cNvPr id="6151"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6152"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6153"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6154"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6155"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6156"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6157"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6158"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6159"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6160"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6161"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6162"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sp>
            <p:nvSpPr>
              <p:cNvPr id="6163"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endParaRPr lang="es-CL"/>
              </a:p>
            </p:txBody>
          </p:sp>
        </p:grpSp>
        <p:sp>
          <p:nvSpPr>
            <p:cNvPr id="6164"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endParaRPr lang="es-CL"/>
            </a:p>
          </p:txBody>
        </p:sp>
        <p:sp>
          <p:nvSpPr>
            <p:cNvPr id="6165"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endParaRPr lang="es-CL"/>
            </a:p>
          </p:txBody>
        </p:sp>
        <p:sp>
          <p:nvSpPr>
            <p:cNvPr id="6166"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endParaRPr lang="es-CL"/>
            </a:p>
          </p:txBody>
        </p:sp>
        <p:sp>
          <p:nvSpPr>
            <p:cNvPr id="6167"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endParaRPr lang="es-CL"/>
            </a:p>
          </p:txBody>
        </p:sp>
        <p:sp>
          <p:nvSpPr>
            <p:cNvPr id="6168"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endParaRPr lang="es-CL"/>
            </a:p>
          </p:txBody>
        </p:sp>
        <p:sp>
          <p:nvSpPr>
            <p:cNvPr id="6169"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endParaRPr lang="es-CL"/>
            </a:p>
          </p:txBody>
        </p:sp>
        <p:sp>
          <p:nvSpPr>
            <p:cNvPr id="6170"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endParaRPr lang="es-CL"/>
            </a:p>
          </p:txBody>
        </p:sp>
        <p:sp>
          <p:nvSpPr>
            <p:cNvPr id="6171"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endParaRPr lang="es-CL"/>
            </a:p>
          </p:txBody>
        </p:sp>
        <p:sp>
          <p:nvSpPr>
            <p:cNvPr id="6172"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endParaRPr lang="es-CL"/>
            </a:p>
          </p:txBody>
        </p:sp>
        <p:sp>
          <p:nvSpPr>
            <p:cNvPr id="6173"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endParaRPr lang="es-CL"/>
            </a:p>
          </p:txBody>
        </p:sp>
        <p:sp>
          <p:nvSpPr>
            <p:cNvPr id="6174"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endParaRPr lang="es-CL"/>
            </a:p>
          </p:txBody>
        </p:sp>
        <p:grpSp>
          <p:nvGrpSpPr>
            <p:cNvPr id="6175" name="Group 31"/>
            <p:cNvGrpSpPr>
              <a:grpSpLocks/>
            </p:cNvGrpSpPr>
            <p:nvPr/>
          </p:nvGrpSpPr>
          <p:grpSpPr bwMode="auto">
            <a:xfrm>
              <a:off x="1" y="392"/>
              <a:ext cx="5758" cy="1571"/>
              <a:chOff x="1" y="392"/>
              <a:chExt cx="5758" cy="1571"/>
            </a:xfrm>
          </p:grpSpPr>
          <p:sp>
            <p:nvSpPr>
              <p:cNvPr id="6176"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endParaRPr lang="es-CL"/>
              </a:p>
            </p:txBody>
          </p:sp>
          <p:sp>
            <p:nvSpPr>
              <p:cNvPr id="6177"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endParaRPr lang="es-CL"/>
              </a:p>
            </p:txBody>
          </p:sp>
          <p:sp>
            <p:nvSpPr>
              <p:cNvPr id="6178"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endParaRPr lang="es-CL"/>
              </a:p>
            </p:txBody>
          </p:sp>
          <p:sp>
            <p:nvSpPr>
              <p:cNvPr id="6179"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endParaRPr lang="es-CL"/>
              </a:p>
            </p:txBody>
          </p:sp>
          <p:sp>
            <p:nvSpPr>
              <p:cNvPr id="6180"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endParaRPr lang="es-CL"/>
              </a:p>
            </p:txBody>
          </p:sp>
        </p:grpSp>
        <p:sp>
          <p:nvSpPr>
            <p:cNvPr id="618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endParaRPr lang="es-CL"/>
            </a:p>
          </p:txBody>
        </p:sp>
        <p:sp>
          <p:nvSpPr>
            <p:cNvPr id="618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endParaRPr lang="es-CL"/>
            </a:p>
          </p:txBody>
        </p:sp>
      </p:grpSp>
      <p:sp>
        <p:nvSpPr>
          <p:cNvPr id="6183" name="Rectangle 39"/>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s-ES" smtClean="0"/>
              <a:t>Haga clic para cambiar el estilo de título	</a:t>
            </a:r>
          </a:p>
        </p:txBody>
      </p:sp>
      <p:sp>
        <p:nvSpPr>
          <p:cNvPr id="6184" name="Rectangle 40"/>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000" b="0">
                <a:solidFill>
                  <a:schemeClr val="tx1"/>
                </a:solidFill>
                <a:effectLst>
                  <a:outerShdw blurRad="38100" dist="38100" dir="2700000" algn="tl">
                    <a:srgbClr val="000000"/>
                  </a:outerShdw>
                </a:effectLst>
              </a:defRPr>
            </a:lvl1pPr>
          </a:lstStyle>
          <a:p>
            <a:endParaRPr lang="es-ES"/>
          </a:p>
        </p:txBody>
      </p:sp>
      <p:sp>
        <p:nvSpPr>
          <p:cNvPr id="6185" name="Rectangle 41"/>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0">
                <a:solidFill>
                  <a:schemeClr val="tx1"/>
                </a:solidFill>
                <a:effectLst>
                  <a:outerShdw blurRad="38100" dist="38100" dir="2700000" algn="tl">
                    <a:srgbClr val="000000"/>
                  </a:outerShdw>
                </a:effectLst>
              </a:defRPr>
            </a:lvl1pPr>
          </a:lstStyle>
          <a:p>
            <a:endParaRPr lang="es-ES"/>
          </a:p>
        </p:txBody>
      </p:sp>
      <p:sp>
        <p:nvSpPr>
          <p:cNvPr id="6186" name="Rectangle 42"/>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b="0">
                <a:solidFill>
                  <a:schemeClr val="tx1"/>
                </a:solidFill>
                <a:effectLst>
                  <a:outerShdw blurRad="38100" dist="38100" dir="2700000" algn="tl">
                    <a:srgbClr val="000000"/>
                  </a:outerShdw>
                </a:effectLst>
              </a:defRPr>
            </a:lvl1pPr>
          </a:lstStyle>
          <a:p>
            <a:fld id="{030EB8BF-4773-41BD-B7CB-20B2C6C79D6F}" type="slidenum">
              <a:rPr lang="es-ES"/>
              <a:pPr/>
              <a:t>‹Nº›</a:t>
            </a:fld>
            <a:endParaRPr lang="es-ES"/>
          </a:p>
        </p:txBody>
      </p:sp>
      <p:sp>
        <p:nvSpPr>
          <p:cNvPr id="6187"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Tree>
  </p:cSld>
  <p:clrMap bg1="dk2" tx1="lt1" bg2="dk1"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iming>
    <p:tnLst>
      <p:par>
        <p:cTn id="1" dur="indefinite" restart="never" nodeType="tmRoot"/>
      </p:par>
    </p:tnLst>
  </p:timing>
  <p:txStyles>
    <p:titleStyle>
      <a:lvl1pPr algn="ctr" rtl="0"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fontAlgn="base">
        <a:spcBef>
          <a:spcPct val="20000"/>
        </a:spcBef>
        <a:spcAft>
          <a:spcPct val="0"/>
        </a:spcAft>
        <a:buClr>
          <a:schemeClr val="hlink"/>
        </a:buClr>
        <a:buSzPct val="6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3000" indent="-228600" algn="l" rtl="0" fontAlgn="base">
        <a:spcBef>
          <a:spcPct val="20000"/>
        </a:spcBef>
        <a:spcAft>
          <a:spcPct val="0"/>
        </a:spcAft>
        <a:buClr>
          <a:schemeClr val="accent2"/>
        </a:buClr>
        <a:buSzPct val="6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fontAlgn="base">
        <a:spcBef>
          <a:spcPct val="20000"/>
        </a:spcBef>
        <a:spcAft>
          <a:spcPct val="0"/>
        </a:spcAft>
        <a:buClr>
          <a:schemeClr val="tx2"/>
        </a:buClr>
        <a:buChar char="•"/>
        <a:defRPr sz="2000">
          <a:solidFill>
            <a:schemeClr val="tx1"/>
          </a:solidFill>
          <a:effectLst>
            <a:outerShdw blurRad="38100" dist="38100" dir="2700000" algn="tl">
              <a:srgbClr val="000000"/>
            </a:outerShdw>
          </a:effectLst>
          <a:latin typeface="+mn-lt"/>
        </a:defRPr>
      </a:lvl4pPr>
      <a:lvl5pPr marL="2057400" indent="-228600" algn="l" rtl="0" fontAlgn="base">
        <a:spcBef>
          <a:spcPct val="20000"/>
        </a:spcBef>
        <a:spcAft>
          <a:spcPct val="0"/>
        </a:spcAft>
        <a:buClr>
          <a:schemeClr val="folHlink"/>
        </a:buClr>
        <a:buSzPct val="6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6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6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6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60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slide" Target="slide4.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slide" Target="slide10.xml"/><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slide" Target="slide6.xml"/><Relationship Id="rId5" Type="http://schemas.openxmlformats.org/officeDocument/2006/relationships/slide" Target="slide9.xml"/><Relationship Id="rId4" Type="http://schemas.openxmlformats.org/officeDocument/2006/relationships/slide" Target="slide7.xml"/></Relationships>
</file>

<file path=ppt/slides/_rels/slide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s-ES_tradnl"/>
              <a:t>SISTEMA DE CONTROL DE FUEGO ANTIAEREO</a:t>
            </a:r>
            <a:endParaRPr lang="es-MX"/>
          </a:p>
        </p:txBody>
      </p:sp>
      <p:sp>
        <p:nvSpPr>
          <p:cNvPr id="2051" name="Rectangle 3"/>
          <p:cNvSpPr>
            <a:spLocks noGrp="1" noChangeArrowheads="1"/>
          </p:cNvSpPr>
          <p:nvPr>
            <p:ph type="subTitle" idx="1"/>
          </p:nvPr>
        </p:nvSpPr>
        <p:spPr/>
        <p:txBody>
          <a:bodyPr/>
          <a:lstStyle/>
          <a:p>
            <a:endParaRPr lang="es-E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1" name="AutoShape 5"/>
          <p:cNvSpPr>
            <a:spLocks noChangeArrowheads="1"/>
          </p:cNvSpPr>
          <p:nvPr/>
        </p:nvSpPr>
        <p:spPr bwMode="auto">
          <a:xfrm>
            <a:off x="2051050" y="333375"/>
            <a:ext cx="2233613" cy="503238"/>
          </a:xfrm>
          <a:prstGeom prst="roundRect">
            <a:avLst>
              <a:gd name="adj" fmla="val 16667"/>
            </a:avLst>
          </a:prstGeom>
          <a:solidFill>
            <a:srgbClr val="FFFF00"/>
          </a:solidFill>
          <a:ln w="28575">
            <a:solidFill>
              <a:schemeClr val="tx1"/>
            </a:solidFill>
            <a:round/>
            <a:headEnd/>
            <a:tailEnd/>
          </a:ln>
          <a:effectLst/>
        </p:spPr>
        <p:txBody>
          <a:bodyPr wrap="none" anchor="ctr"/>
          <a:lstStyle/>
          <a:p>
            <a:r>
              <a:rPr lang="es-ES_tradnl" sz="1800" b="0"/>
              <a:t>RADAR REBUSCA </a:t>
            </a:r>
          </a:p>
          <a:p>
            <a:r>
              <a:rPr lang="es-ES_tradnl" sz="1800" b="0"/>
              <a:t>AEREA</a:t>
            </a:r>
            <a:endParaRPr lang="es-ES" sz="1800" b="0"/>
          </a:p>
        </p:txBody>
      </p:sp>
      <p:sp>
        <p:nvSpPr>
          <p:cNvPr id="4103" name="AutoShape 7">
            <a:hlinkClick r:id="rId2" action="ppaction://hlinksldjump" highlightClick="1"/>
          </p:cNvPr>
          <p:cNvSpPr>
            <a:spLocks noChangeArrowheads="1"/>
          </p:cNvSpPr>
          <p:nvPr/>
        </p:nvSpPr>
        <p:spPr bwMode="auto">
          <a:xfrm>
            <a:off x="2484438" y="1555750"/>
            <a:ext cx="1223962" cy="1728788"/>
          </a:xfrm>
          <a:prstGeom prst="actionButtonBlank">
            <a:avLst/>
          </a:prstGeom>
          <a:solidFill>
            <a:srgbClr val="FF3300"/>
          </a:solidFill>
          <a:ln w="9525">
            <a:noFill/>
            <a:miter lim="800000"/>
            <a:headEnd/>
            <a:tailEnd/>
          </a:ln>
          <a:effectLst/>
        </p:spPr>
        <p:txBody>
          <a:bodyPr wrap="none" anchor="ctr"/>
          <a:lstStyle/>
          <a:p>
            <a:r>
              <a:rPr lang="es-ES_tradnl" sz="1800"/>
              <a:t>C.I.C.</a:t>
            </a:r>
            <a:endParaRPr lang="es-ES" sz="1800"/>
          </a:p>
        </p:txBody>
      </p:sp>
      <p:sp>
        <p:nvSpPr>
          <p:cNvPr id="4104" name="AutoShape 8"/>
          <p:cNvSpPr>
            <a:spLocks noChangeArrowheads="1"/>
          </p:cNvSpPr>
          <p:nvPr/>
        </p:nvSpPr>
        <p:spPr bwMode="auto">
          <a:xfrm>
            <a:off x="2916238" y="908050"/>
            <a:ext cx="287337" cy="649288"/>
          </a:xfrm>
          <a:prstGeom prst="upDownArrow">
            <a:avLst>
              <a:gd name="adj1" fmla="val 50000"/>
              <a:gd name="adj2" fmla="val 45193"/>
            </a:avLst>
          </a:prstGeom>
          <a:solidFill>
            <a:schemeClr val="tx1"/>
          </a:solidFill>
          <a:ln w="9525">
            <a:solidFill>
              <a:schemeClr val="tx1"/>
            </a:solidFill>
            <a:miter lim="800000"/>
            <a:headEnd/>
            <a:tailEnd/>
          </a:ln>
          <a:effectLst/>
        </p:spPr>
        <p:txBody>
          <a:bodyPr wrap="none" anchor="ctr"/>
          <a:lstStyle/>
          <a:p>
            <a:endParaRPr lang="es-CL"/>
          </a:p>
        </p:txBody>
      </p:sp>
      <p:sp>
        <p:nvSpPr>
          <p:cNvPr id="4105" name="AutoShape 9">
            <a:hlinkClick r:id="rId3" action="ppaction://hlinksldjump" highlightClick="1"/>
            <a:hlinkHover r:id="rId3" action="ppaction://hlinksldjump"/>
          </p:cNvPr>
          <p:cNvSpPr>
            <a:spLocks noChangeArrowheads="1"/>
          </p:cNvSpPr>
          <p:nvPr/>
        </p:nvSpPr>
        <p:spPr bwMode="auto">
          <a:xfrm>
            <a:off x="5651500" y="1844675"/>
            <a:ext cx="1441450" cy="1800225"/>
          </a:xfrm>
          <a:prstGeom prst="actionButtonBlank">
            <a:avLst/>
          </a:prstGeom>
          <a:solidFill>
            <a:srgbClr val="FFFF00"/>
          </a:solidFill>
          <a:ln w="9525">
            <a:noFill/>
            <a:miter lim="800000"/>
            <a:headEnd/>
            <a:tailEnd/>
          </a:ln>
          <a:effectLst/>
        </p:spPr>
        <p:txBody>
          <a:bodyPr wrap="none" anchor="ctr"/>
          <a:lstStyle/>
          <a:p>
            <a:r>
              <a:rPr lang="es-ES_tradnl" sz="1800"/>
              <a:t>CENTRAL</a:t>
            </a:r>
          </a:p>
          <a:p>
            <a:r>
              <a:rPr lang="es-ES_tradnl" sz="1800"/>
              <a:t>DE</a:t>
            </a:r>
          </a:p>
          <a:p>
            <a:r>
              <a:rPr lang="es-ES_tradnl" sz="1800"/>
              <a:t>CONTROL</a:t>
            </a:r>
          </a:p>
          <a:p>
            <a:r>
              <a:rPr lang="es-ES_tradnl" sz="1800"/>
              <a:t>DE</a:t>
            </a:r>
          </a:p>
          <a:p>
            <a:r>
              <a:rPr lang="es-ES_tradnl" sz="1800"/>
              <a:t>FUEGO</a:t>
            </a:r>
            <a:endParaRPr lang="es-ES" sz="1800"/>
          </a:p>
        </p:txBody>
      </p:sp>
      <p:grpSp>
        <p:nvGrpSpPr>
          <p:cNvPr id="4109" name="Group 13"/>
          <p:cNvGrpSpPr>
            <a:grpSpLocks/>
          </p:cNvGrpSpPr>
          <p:nvPr/>
        </p:nvGrpSpPr>
        <p:grpSpPr bwMode="auto">
          <a:xfrm>
            <a:off x="6083300" y="188913"/>
            <a:ext cx="576263" cy="936625"/>
            <a:chOff x="3515" y="300"/>
            <a:chExt cx="363" cy="590"/>
          </a:xfrm>
        </p:grpSpPr>
        <p:sp>
          <p:nvSpPr>
            <p:cNvPr id="4107" name="AutoShape 11"/>
            <p:cNvSpPr>
              <a:spLocks noChangeArrowheads="1"/>
            </p:cNvSpPr>
            <p:nvPr/>
          </p:nvSpPr>
          <p:spPr bwMode="auto">
            <a:xfrm>
              <a:off x="3515" y="300"/>
              <a:ext cx="363" cy="590"/>
            </a:xfrm>
            <a:prstGeom prst="moon">
              <a:avLst>
                <a:gd name="adj" fmla="val 50000"/>
              </a:avLst>
            </a:prstGeom>
            <a:solidFill>
              <a:srgbClr val="FFFF66"/>
            </a:solidFill>
            <a:ln w="9525">
              <a:solidFill>
                <a:schemeClr val="tx1"/>
              </a:solidFill>
              <a:miter lim="800000"/>
              <a:headEnd/>
              <a:tailEnd/>
            </a:ln>
            <a:effectLst/>
          </p:spPr>
          <p:txBody>
            <a:bodyPr wrap="none" anchor="ctr"/>
            <a:lstStyle/>
            <a:p>
              <a:endParaRPr lang="es-CL"/>
            </a:p>
          </p:txBody>
        </p:sp>
        <p:sp>
          <p:nvSpPr>
            <p:cNvPr id="4108" name="Rectangle 12"/>
            <p:cNvSpPr>
              <a:spLocks noChangeArrowheads="1"/>
            </p:cNvSpPr>
            <p:nvPr/>
          </p:nvSpPr>
          <p:spPr bwMode="auto">
            <a:xfrm>
              <a:off x="3696" y="572"/>
              <a:ext cx="136" cy="46"/>
            </a:xfrm>
            <a:prstGeom prst="rect">
              <a:avLst/>
            </a:prstGeom>
            <a:solidFill>
              <a:srgbClr val="FFFF66"/>
            </a:solidFill>
            <a:ln w="9525">
              <a:solidFill>
                <a:schemeClr val="tx1"/>
              </a:solidFill>
              <a:miter lim="800000"/>
              <a:headEnd/>
              <a:tailEnd/>
            </a:ln>
            <a:effectLst/>
          </p:spPr>
          <p:txBody>
            <a:bodyPr wrap="none" anchor="ctr"/>
            <a:lstStyle/>
            <a:p>
              <a:endParaRPr lang="es-CL"/>
            </a:p>
          </p:txBody>
        </p:sp>
      </p:grpSp>
      <p:sp>
        <p:nvSpPr>
          <p:cNvPr id="4110" name="Text Box 14"/>
          <p:cNvSpPr txBox="1">
            <a:spLocks noChangeArrowheads="1"/>
          </p:cNvSpPr>
          <p:nvPr/>
        </p:nvSpPr>
        <p:spPr bwMode="auto">
          <a:xfrm>
            <a:off x="6659563" y="404813"/>
            <a:ext cx="2124075" cy="457200"/>
          </a:xfrm>
          <a:prstGeom prst="rect">
            <a:avLst/>
          </a:prstGeom>
          <a:noFill/>
          <a:ln w="9525">
            <a:noFill/>
            <a:miter lim="800000"/>
            <a:headEnd/>
            <a:tailEnd/>
          </a:ln>
          <a:effectLst/>
        </p:spPr>
        <p:txBody>
          <a:bodyPr>
            <a:spAutoFit/>
          </a:bodyPr>
          <a:lstStyle/>
          <a:p>
            <a:pPr algn="l">
              <a:spcBef>
                <a:spcPct val="50000"/>
              </a:spcBef>
            </a:pPr>
            <a:r>
              <a:rPr lang="es-ES_tradnl" sz="1200">
                <a:solidFill>
                  <a:schemeClr val="tx1"/>
                </a:solidFill>
              </a:rPr>
              <a:t>RADAR DE CONTROL DE FUEGO</a:t>
            </a:r>
            <a:endParaRPr lang="es-ES" sz="1200">
              <a:solidFill>
                <a:schemeClr val="tx1"/>
              </a:solidFill>
            </a:endParaRPr>
          </a:p>
        </p:txBody>
      </p:sp>
      <p:sp>
        <p:nvSpPr>
          <p:cNvPr id="4111" name="AutoShape 15"/>
          <p:cNvSpPr>
            <a:spLocks noChangeArrowheads="1"/>
          </p:cNvSpPr>
          <p:nvPr/>
        </p:nvSpPr>
        <p:spPr bwMode="auto">
          <a:xfrm>
            <a:off x="6229350" y="1123950"/>
            <a:ext cx="287338" cy="649288"/>
          </a:xfrm>
          <a:prstGeom prst="upDownArrow">
            <a:avLst>
              <a:gd name="adj1" fmla="val 50000"/>
              <a:gd name="adj2" fmla="val 45193"/>
            </a:avLst>
          </a:prstGeom>
          <a:solidFill>
            <a:schemeClr val="tx1"/>
          </a:solidFill>
          <a:ln w="9525">
            <a:solidFill>
              <a:schemeClr val="tx1"/>
            </a:solidFill>
            <a:miter lim="800000"/>
            <a:headEnd/>
            <a:tailEnd/>
          </a:ln>
          <a:effectLst/>
        </p:spPr>
        <p:txBody>
          <a:bodyPr wrap="none" anchor="ctr"/>
          <a:lstStyle/>
          <a:p>
            <a:endParaRPr lang="es-CL"/>
          </a:p>
        </p:txBody>
      </p:sp>
      <p:sp>
        <p:nvSpPr>
          <p:cNvPr id="4112" name="AutoShape 16"/>
          <p:cNvSpPr>
            <a:spLocks noChangeArrowheads="1"/>
          </p:cNvSpPr>
          <p:nvPr/>
        </p:nvSpPr>
        <p:spPr bwMode="auto">
          <a:xfrm rot="-5400000">
            <a:off x="4518026" y="1682750"/>
            <a:ext cx="323850" cy="1800225"/>
          </a:xfrm>
          <a:prstGeom prst="upDownArrow">
            <a:avLst>
              <a:gd name="adj1" fmla="val 50000"/>
              <a:gd name="adj2" fmla="val 111176"/>
            </a:avLst>
          </a:prstGeom>
          <a:solidFill>
            <a:schemeClr val="tx1"/>
          </a:solidFill>
          <a:ln w="9525">
            <a:solidFill>
              <a:schemeClr val="tx1"/>
            </a:solidFill>
            <a:miter lim="800000"/>
            <a:headEnd/>
            <a:tailEnd/>
          </a:ln>
          <a:effectLst/>
        </p:spPr>
        <p:txBody>
          <a:bodyPr wrap="none" anchor="ctr"/>
          <a:lstStyle/>
          <a:p>
            <a:endParaRPr lang="es-CL"/>
          </a:p>
        </p:txBody>
      </p:sp>
      <p:sp>
        <p:nvSpPr>
          <p:cNvPr id="4114" name="AutoShape 18"/>
          <p:cNvSpPr>
            <a:spLocks noChangeArrowheads="1"/>
          </p:cNvSpPr>
          <p:nvPr/>
        </p:nvSpPr>
        <p:spPr bwMode="auto">
          <a:xfrm>
            <a:off x="6300788" y="3644900"/>
            <a:ext cx="215900" cy="865188"/>
          </a:xfrm>
          <a:prstGeom prst="upDownArrow">
            <a:avLst>
              <a:gd name="adj1" fmla="val 50000"/>
              <a:gd name="adj2" fmla="val 80147"/>
            </a:avLst>
          </a:prstGeom>
          <a:solidFill>
            <a:srgbClr val="FF3300"/>
          </a:solidFill>
          <a:ln w="9525" algn="ctr">
            <a:noFill/>
            <a:miter lim="800000"/>
            <a:headEnd/>
            <a:tailEnd/>
          </a:ln>
          <a:effectLst/>
        </p:spPr>
        <p:txBody>
          <a:bodyPr wrap="none" anchor="ctr"/>
          <a:lstStyle/>
          <a:p>
            <a:endParaRPr lang="es-CL"/>
          </a:p>
        </p:txBody>
      </p:sp>
      <p:pic>
        <p:nvPicPr>
          <p:cNvPr id="4115" name="Picture 19" descr="WNBR_45-55_mk8_St_Albans"/>
          <p:cNvPicPr>
            <a:picLocks noChangeAspect="1" noChangeArrowheads="1"/>
          </p:cNvPicPr>
          <p:nvPr/>
        </p:nvPicPr>
        <p:blipFill>
          <a:blip r:embed="rId4" cstate="print"/>
          <a:srcRect/>
          <a:stretch>
            <a:fillRect/>
          </a:stretch>
        </p:blipFill>
        <p:spPr bwMode="auto">
          <a:xfrm>
            <a:off x="4572000" y="4508500"/>
            <a:ext cx="3708400" cy="2039938"/>
          </a:xfrm>
          <a:prstGeom prst="rect">
            <a:avLst/>
          </a:prstGeom>
          <a:noFill/>
          <a:ln w="28575">
            <a:solidFill>
              <a:srgbClr val="FFFF00"/>
            </a:solidFill>
            <a:miter lim="800000"/>
            <a:headEnd/>
            <a:tailEnd/>
          </a:ln>
        </p:spPr>
      </p:pic>
      <p:sp>
        <p:nvSpPr>
          <p:cNvPr id="4116" name="AutoShape 20"/>
          <p:cNvSpPr>
            <a:spLocks noChangeArrowheads="1"/>
          </p:cNvSpPr>
          <p:nvPr/>
        </p:nvSpPr>
        <p:spPr bwMode="auto">
          <a:xfrm>
            <a:off x="106363" y="1196975"/>
            <a:ext cx="2233612" cy="503238"/>
          </a:xfrm>
          <a:prstGeom prst="roundRect">
            <a:avLst>
              <a:gd name="adj" fmla="val 16667"/>
            </a:avLst>
          </a:prstGeom>
          <a:solidFill>
            <a:srgbClr val="FFFF00"/>
          </a:solidFill>
          <a:ln w="28575">
            <a:solidFill>
              <a:schemeClr val="tx1"/>
            </a:solidFill>
            <a:round/>
            <a:headEnd/>
            <a:tailEnd/>
          </a:ln>
          <a:effectLst/>
        </p:spPr>
        <p:txBody>
          <a:bodyPr wrap="none" anchor="ctr"/>
          <a:lstStyle/>
          <a:p>
            <a:r>
              <a:rPr lang="es-ES_tradnl" sz="1800" b="0"/>
              <a:t>RADAR REBUSCA </a:t>
            </a:r>
          </a:p>
          <a:p>
            <a:r>
              <a:rPr lang="es-ES_tradnl" sz="1800" b="0"/>
              <a:t>DE SUPERFICIE</a:t>
            </a:r>
            <a:endParaRPr lang="es-ES" sz="1800" b="0"/>
          </a:p>
        </p:txBody>
      </p:sp>
      <p:sp>
        <p:nvSpPr>
          <p:cNvPr id="4117" name="AutoShape 21"/>
          <p:cNvSpPr>
            <a:spLocks noChangeArrowheads="1"/>
          </p:cNvSpPr>
          <p:nvPr/>
        </p:nvSpPr>
        <p:spPr bwMode="auto">
          <a:xfrm rot="-16200000">
            <a:off x="1691481" y="1772445"/>
            <a:ext cx="720725" cy="576262"/>
          </a:xfrm>
          <a:custGeom>
            <a:avLst/>
            <a:gdLst>
              <a:gd name="G0" fmla="+- 9257 0 0"/>
              <a:gd name="G1" fmla="+- 18514 0 0"/>
              <a:gd name="G2" fmla="+- 6171 0 0"/>
              <a:gd name="G3" fmla="*/ 9257 1 2"/>
              <a:gd name="G4" fmla="+- G3 10800 0"/>
              <a:gd name="G5" fmla="+- 21600 9257 18514"/>
              <a:gd name="G6" fmla="+- 18514 6171 0"/>
              <a:gd name="G7" fmla="*/ G6 1 2"/>
              <a:gd name="G8" fmla="*/ 18514 2 1"/>
              <a:gd name="G9" fmla="+- G8 0 21600"/>
              <a:gd name="G10" fmla="+- G5 0 G4"/>
              <a:gd name="G11" fmla="+- 9257 0 G4"/>
              <a:gd name="G12" fmla="*/ G2 G10 G11"/>
              <a:gd name="T0" fmla="*/ 15429 w 21600"/>
              <a:gd name="T1" fmla="*/ 0 h 21600"/>
              <a:gd name="T2" fmla="*/ 9257 w 21600"/>
              <a:gd name="T3" fmla="*/ 6171 h 21600"/>
              <a:gd name="T4" fmla="*/ 6171 w 21600"/>
              <a:gd name="T5" fmla="*/ 9257 h 21600"/>
              <a:gd name="T6" fmla="*/ 0 w 21600"/>
              <a:gd name="T7" fmla="*/ 15429 h 21600"/>
              <a:gd name="T8" fmla="*/ 6171 w 21600"/>
              <a:gd name="T9" fmla="*/ 21600 h 21600"/>
              <a:gd name="T10" fmla="*/ 12343 w 21600"/>
              <a:gd name="T11" fmla="*/ 18514 h 21600"/>
              <a:gd name="T12" fmla="*/ 18514 w 21600"/>
              <a:gd name="T13" fmla="*/ 12343 h 21600"/>
              <a:gd name="T14" fmla="*/ 21600 w 21600"/>
              <a:gd name="T15" fmla="*/ 6171 h 21600"/>
              <a:gd name="T16" fmla="*/ 17694720 60000 65536"/>
              <a:gd name="T17" fmla="*/ 11796480 60000 65536"/>
              <a:gd name="T18" fmla="*/ 17694720 60000 65536"/>
              <a:gd name="T19" fmla="*/ 11796480 60000 65536"/>
              <a:gd name="T20" fmla="*/ 5898240 60000 65536"/>
              <a:gd name="T21" fmla="*/ 5898240 60000 65536"/>
              <a:gd name="T22" fmla="*/ 0 60000 65536"/>
              <a:gd name="T23" fmla="*/ 0 60000 65536"/>
              <a:gd name="T24" fmla="*/ G12 w 21600"/>
              <a:gd name="T25" fmla="*/ G5 h 21600"/>
              <a:gd name="T26" fmla="*/ G1 w 21600"/>
              <a:gd name="T27" fmla="*/ G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15429" y="0"/>
                </a:moveTo>
                <a:lnTo>
                  <a:pt x="9257" y="6171"/>
                </a:lnTo>
                <a:lnTo>
                  <a:pt x="12343" y="6171"/>
                </a:lnTo>
                <a:lnTo>
                  <a:pt x="12343" y="12343"/>
                </a:lnTo>
                <a:lnTo>
                  <a:pt x="6171" y="12343"/>
                </a:lnTo>
                <a:lnTo>
                  <a:pt x="6171" y="9257"/>
                </a:lnTo>
                <a:lnTo>
                  <a:pt x="0" y="15429"/>
                </a:lnTo>
                <a:lnTo>
                  <a:pt x="6171" y="21600"/>
                </a:lnTo>
                <a:lnTo>
                  <a:pt x="6171" y="18514"/>
                </a:lnTo>
                <a:lnTo>
                  <a:pt x="18514" y="18514"/>
                </a:lnTo>
                <a:lnTo>
                  <a:pt x="18514" y="6171"/>
                </a:lnTo>
                <a:lnTo>
                  <a:pt x="21600" y="6171"/>
                </a:lnTo>
                <a:close/>
              </a:path>
            </a:pathLst>
          </a:custGeom>
          <a:solidFill>
            <a:schemeClr val="tx1"/>
          </a:solidFill>
          <a:ln w="9525" algn="ctr">
            <a:noFill/>
            <a:miter lim="800000"/>
            <a:headEnd/>
            <a:tailEnd/>
          </a:ln>
          <a:effectLst/>
        </p:spPr>
        <p:txBody>
          <a:bodyPr wrap="none" anchor="ctr"/>
          <a:lstStyle/>
          <a:p>
            <a:endParaRPr lang="es-CL"/>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 name="74 Grupo"/>
          <p:cNvGrpSpPr/>
          <p:nvPr/>
        </p:nvGrpSpPr>
        <p:grpSpPr>
          <a:xfrm>
            <a:off x="107950" y="188913"/>
            <a:ext cx="8507413" cy="5616575"/>
            <a:chOff x="107950" y="188913"/>
            <a:chExt cx="8507413" cy="5616575"/>
          </a:xfrm>
        </p:grpSpPr>
        <p:grpSp>
          <p:nvGrpSpPr>
            <p:cNvPr id="3164" name="Group 92"/>
            <p:cNvGrpSpPr>
              <a:grpSpLocks/>
            </p:cNvGrpSpPr>
            <p:nvPr/>
          </p:nvGrpSpPr>
          <p:grpSpPr bwMode="auto">
            <a:xfrm>
              <a:off x="1476375" y="765175"/>
              <a:ext cx="1447800" cy="1366838"/>
              <a:chOff x="930" y="482"/>
              <a:chExt cx="912" cy="861"/>
            </a:xfrm>
          </p:grpSpPr>
          <p:sp>
            <p:nvSpPr>
              <p:cNvPr id="3076" name="AutoShape 4"/>
              <p:cNvSpPr>
                <a:spLocks noChangeArrowheads="1"/>
              </p:cNvSpPr>
              <p:nvPr/>
            </p:nvSpPr>
            <p:spPr bwMode="auto">
              <a:xfrm flipH="1">
                <a:off x="930" y="799"/>
                <a:ext cx="635" cy="544"/>
              </a:xfrm>
              <a:prstGeom prst="flowChartPunchedCard">
                <a:avLst/>
              </a:prstGeom>
              <a:solidFill>
                <a:srgbClr val="FFFF99"/>
              </a:solidFill>
              <a:ln w="9525">
                <a:solidFill>
                  <a:schemeClr val="tx1"/>
                </a:solidFill>
                <a:miter lim="800000"/>
                <a:headEnd/>
                <a:tailEnd/>
              </a:ln>
              <a:effectLst/>
            </p:spPr>
            <p:txBody>
              <a:bodyPr wrap="none" anchor="ctr"/>
              <a:lstStyle/>
              <a:p>
                <a:r>
                  <a:rPr lang="es-ES_tradnl" sz="1200">
                    <a:latin typeface="Arial" charset="0"/>
                  </a:rPr>
                  <a:t>DIRECTOR</a:t>
                </a:r>
                <a:r>
                  <a:rPr lang="es-ES_tradnl" sz="1200">
                    <a:solidFill>
                      <a:schemeClr val="tx1"/>
                    </a:solidFill>
                    <a:latin typeface="Arial" charset="0"/>
                  </a:rPr>
                  <a:t> </a:t>
                </a:r>
              </a:p>
              <a:p>
                <a:r>
                  <a:rPr lang="es-ES_tradnl" sz="1200">
                    <a:latin typeface="Arial" charset="0"/>
                  </a:rPr>
                  <a:t>DE CONTROL</a:t>
                </a:r>
              </a:p>
              <a:p>
                <a:r>
                  <a:rPr lang="es-ES_tradnl" sz="1200">
                    <a:latin typeface="Arial" charset="0"/>
                  </a:rPr>
                  <a:t> DE FUEGO</a:t>
                </a:r>
                <a:endParaRPr lang="es-MX" sz="1200">
                  <a:latin typeface="Arial" charset="0"/>
                </a:endParaRPr>
              </a:p>
            </p:txBody>
          </p:sp>
          <p:sp>
            <p:nvSpPr>
              <p:cNvPr id="3077" name="Rectangle 5"/>
              <p:cNvSpPr>
                <a:spLocks noChangeArrowheads="1"/>
              </p:cNvSpPr>
              <p:nvPr/>
            </p:nvSpPr>
            <p:spPr bwMode="auto">
              <a:xfrm rot="-2946647">
                <a:off x="1497" y="776"/>
                <a:ext cx="136" cy="91"/>
              </a:xfrm>
              <a:prstGeom prst="rect">
                <a:avLst/>
              </a:prstGeom>
              <a:solidFill>
                <a:srgbClr val="FFFF66"/>
              </a:solidFill>
              <a:ln w="9525">
                <a:solidFill>
                  <a:schemeClr val="tx1"/>
                </a:solidFill>
                <a:miter lim="800000"/>
                <a:headEnd/>
                <a:tailEnd/>
              </a:ln>
              <a:effectLst/>
            </p:spPr>
            <p:txBody>
              <a:bodyPr wrap="none" anchor="ctr"/>
              <a:lstStyle/>
              <a:p>
                <a:endParaRPr lang="es-CL"/>
              </a:p>
            </p:txBody>
          </p:sp>
          <p:sp>
            <p:nvSpPr>
              <p:cNvPr id="3080" name="Freeform 8"/>
              <p:cNvSpPr>
                <a:spLocks/>
              </p:cNvSpPr>
              <p:nvPr/>
            </p:nvSpPr>
            <p:spPr bwMode="auto">
              <a:xfrm>
                <a:off x="1565" y="482"/>
                <a:ext cx="277" cy="355"/>
              </a:xfrm>
              <a:custGeom>
                <a:avLst/>
                <a:gdLst/>
                <a:ahLst/>
                <a:cxnLst>
                  <a:cxn ang="0">
                    <a:pos x="83" y="0"/>
                  </a:cxn>
                  <a:cxn ang="0">
                    <a:pos x="40" y="58"/>
                  </a:cxn>
                  <a:cxn ang="0">
                    <a:pos x="14" y="126"/>
                  </a:cxn>
                  <a:cxn ang="0">
                    <a:pos x="6" y="227"/>
                  </a:cxn>
                  <a:cxn ang="0">
                    <a:pos x="48" y="312"/>
                  </a:cxn>
                  <a:cxn ang="0">
                    <a:pos x="124" y="346"/>
                  </a:cxn>
                  <a:cxn ang="0">
                    <a:pos x="209" y="354"/>
                  </a:cxn>
                  <a:cxn ang="0">
                    <a:pos x="243" y="354"/>
                  </a:cxn>
                  <a:cxn ang="0">
                    <a:pos x="277" y="346"/>
                  </a:cxn>
                </a:cxnLst>
                <a:rect l="0" t="0" r="r" b="b"/>
                <a:pathLst>
                  <a:path w="277" h="355">
                    <a:moveTo>
                      <a:pt x="83" y="0"/>
                    </a:moveTo>
                    <a:cubicBezTo>
                      <a:pt x="76" y="10"/>
                      <a:pt x="51" y="37"/>
                      <a:pt x="40" y="58"/>
                    </a:cubicBezTo>
                    <a:cubicBezTo>
                      <a:pt x="29" y="79"/>
                      <a:pt x="20" y="98"/>
                      <a:pt x="14" y="126"/>
                    </a:cubicBezTo>
                    <a:cubicBezTo>
                      <a:pt x="8" y="154"/>
                      <a:pt x="0" y="196"/>
                      <a:pt x="6" y="227"/>
                    </a:cubicBezTo>
                    <a:cubicBezTo>
                      <a:pt x="12" y="258"/>
                      <a:pt x="28" y="292"/>
                      <a:pt x="48" y="312"/>
                    </a:cubicBezTo>
                    <a:cubicBezTo>
                      <a:pt x="68" y="332"/>
                      <a:pt x="97" y="339"/>
                      <a:pt x="124" y="346"/>
                    </a:cubicBezTo>
                    <a:cubicBezTo>
                      <a:pt x="151" y="353"/>
                      <a:pt x="189" y="353"/>
                      <a:pt x="209" y="354"/>
                    </a:cubicBezTo>
                    <a:cubicBezTo>
                      <a:pt x="229" y="355"/>
                      <a:pt x="232" y="355"/>
                      <a:pt x="243" y="354"/>
                    </a:cubicBezTo>
                    <a:cubicBezTo>
                      <a:pt x="254" y="353"/>
                      <a:pt x="270" y="348"/>
                      <a:pt x="277" y="346"/>
                    </a:cubicBezTo>
                  </a:path>
                </a:pathLst>
              </a:custGeom>
              <a:noFill/>
              <a:ln w="57150" cmpd="sng">
                <a:solidFill>
                  <a:schemeClr val="tx1"/>
                </a:solidFill>
                <a:round/>
                <a:headEnd/>
                <a:tailEnd/>
              </a:ln>
              <a:effectLst/>
            </p:spPr>
            <p:txBody>
              <a:bodyPr/>
              <a:lstStyle/>
              <a:p>
                <a:endParaRPr lang="es-CL"/>
              </a:p>
            </p:txBody>
          </p:sp>
        </p:grpSp>
        <p:pic>
          <p:nvPicPr>
            <p:cNvPr id="3084" name="Picture 12" descr="SH 60 LAMPS MK III SEAHAWK"/>
            <p:cNvPicPr>
              <a:picLocks noChangeAspect="1" noChangeArrowheads="1"/>
            </p:cNvPicPr>
            <p:nvPr/>
          </p:nvPicPr>
          <p:blipFill>
            <a:blip r:embed="rId2" cstate="print"/>
            <a:srcRect/>
            <a:stretch>
              <a:fillRect/>
            </a:stretch>
          </p:blipFill>
          <p:spPr bwMode="auto">
            <a:xfrm>
              <a:off x="7885113" y="404813"/>
              <a:ext cx="730250" cy="525462"/>
            </a:xfrm>
            <a:prstGeom prst="rect">
              <a:avLst/>
            </a:prstGeom>
            <a:noFill/>
          </p:spPr>
        </p:pic>
        <p:pic>
          <p:nvPicPr>
            <p:cNvPr id="3090" name="Picture 18" descr="OT MEL DISPARANDO"/>
            <p:cNvPicPr>
              <a:picLocks noChangeAspect="1" noChangeArrowheads="1"/>
            </p:cNvPicPr>
            <p:nvPr/>
          </p:nvPicPr>
          <p:blipFill>
            <a:blip r:embed="rId3" cstate="print"/>
            <a:srcRect/>
            <a:stretch>
              <a:fillRect/>
            </a:stretch>
          </p:blipFill>
          <p:spPr bwMode="auto">
            <a:xfrm>
              <a:off x="6265863" y="2962275"/>
              <a:ext cx="2338387" cy="2122488"/>
            </a:xfrm>
            <a:prstGeom prst="rect">
              <a:avLst/>
            </a:prstGeom>
            <a:noFill/>
          </p:spPr>
        </p:pic>
        <p:sp>
          <p:nvSpPr>
            <p:cNvPr id="3091" name="Line 19"/>
            <p:cNvSpPr>
              <a:spLocks noChangeShapeType="1"/>
            </p:cNvSpPr>
            <p:nvPr/>
          </p:nvSpPr>
          <p:spPr bwMode="auto">
            <a:xfrm>
              <a:off x="3851275" y="4365625"/>
              <a:ext cx="360363" cy="0"/>
            </a:xfrm>
            <a:prstGeom prst="line">
              <a:avLst/>
            </a:prstGeom>
            <a:noFill/>
            <a:ln w="38100">
              <a:solidFill>
                <a:schemeClr val="tx1"/>
              </a:solidFill>
              <a:round/>
              <a:headEnd/>
              <a:tailEnd type="triangle" w="med" len="med"/>
            </a:ln>
            <a:effectLst/>
          </p:spPr>
          <p:txBody>
            <a:bodyPr/>
            <a:lstStyle/>
            <a:p>
              <a:endParaRPr lang="es-CL"/>
            </a:p>
          </p:txBody>
        </p:sp>
        <p:sp>
          <p:nvSpPr>
            <p:cNvPr id="3092" name="Line 20"/>
            <p:cNvSpPr>
              <a:spLocks noChangeShapeType="1"/>
            </p:cNvSpPr>
            <p:nvPr/>
          </p:nvSpPr>
          <p:spPr bwMode="auto">
            <a:xfrm flipH="1">
              <a:off x="3851275" y="4581525"/>
              <a:ext cx="360363" cy="0"/>
            </a:xfrm>
            <a:prstGeom prst="line">
              <a:avLst/>
            </a:prstGeom>
            <a:noFill/>
            <a:ln w="38100">
              <a:solidFill>
                <a:schemeClr val="tx1"/>
              </a:solidFill>
              <a:round/>
              <a:headEnd/>
              <a:tailEnd type="triangle" w="med" len="med"/>
            </a:ln>
            <a:effectLst/>
          </p:spPr>
          <p:txBody>
            <a:bodyPr/>
            <a:lstStyle/>
            <a:p>
              <a:endParaRPr lang="es-CL"/>
            </a:p>
          </p:txBody>
        </p:sp>
        <p:sp>
          <p:nvSpPr>
            <p:cNvPr id="3093" name="Line 21"/>
            <p:cNvSpPr>
              <a:spLocks noChangeShapeType="1"/>
            </p:cNvSpPr>
            <p:nvPr/>
          </p:nvSpPr>
          <p:spPr bwMode="auto">
            <a:xfrm>
              <a:off x="5508625" y="4365625"/>
              <a:ext cx="1008063" cy="358775"/>
            </a:xfrm>
            <a:prstGeom prst="line">
              <a:avLst/>
            </a:prstGeom>
            <a:noFill/>
            <a:ln w="28575">
              <a:solidFill>
                <a:schemeClr val="tx1"/>
              </a:solidFill>
              <a:round/>
              <a:headEnd/>
              <a:tailEnd type="triangle" w="med" len="med"/>
            </a:ln>
            <a:effectLst/>
          </p:spPr>
          <p:txBody>
            <a:bodyPr/>
            <a:lstStyle/>
            <a:p>
              <a:endParaRPr lang="es-CL"/>
            </a:p>
          </p:txBody>
        </p:sp>
        <p:sp>
          <p:nvSpPr>
            <p:cNvPr id="3094" name="Line 22"/>
            <p:cNvSpPr>
              <a:spLocks noChangeShapeType="1"/>
            </p:cNvSpPr>
            <p:nvPr/>
          </p:nvSpPr>
          <p:spPr bwMode="auto">
            <a:xfrm>
              <a:off x="5508625" y="4581525"/>
              <a:ext cx="1008063" cy="215900"/>
            </a:xfrm>
            <a:prstGeom prst="line">
              <a:avLst/>
            </a:prstGeom>
            <a:noFill/>
            <a:ln w="38100">
              <a:solidFill>
                <a:schemeClr val="tx1"/>
              </a:solidFill>
              <a:round/>
              <a:headEnd/>
              <a:tailEnd type="triangle" w="med" len="med"/>
            </a:ln>
            <a:effectLst/>
          </p:spPr>
          <p:txBody>
            <a:bodyPr/>
            <a:lstStyle/>
            <a:p>
              <a:endParaRPr lang="es-CL"/>
            </a:p>
          </p:txBody>
        </p:sp>
        <p:sp>
          <p:nvSpPr>
            <p:cNvPr id="3095" name="Rectangle 23"/>
            <p:cNvSpPr>
              <a:spLocks noChangeArrowheads="1"/>
            </p:cNvSpPr>
            <p:nvPr/>
          </p:nvSpPr>
          <p:spPr bwMode="auto">
            <a:xfrm>
              <a:off x="827088" y="5300663"/>
              <a:ext cx="1368425" cy="360362"/>
            </a:xfrm>
            <a:prstGeom prst="rect">
              <a:avLst/>
            </a:prstGeom>
            <a:solidFill>
              <a:schemeClr val="folHlink"/>
            </a:solidFill>
            <a:ln w="9525">
              <a:solidFill>
                <a:schemeClr val="tx1"/>
              </a:solidFill>
              <a:miter lim="800000"/>
              <a:headEnd/>
              <a:tailEnd/>
            </a:ln>
            <a:effectLst/>
          </p:spPr>
          <p:txBody>
            <a:bodyPr wrap="none" anchor="ctr"/>
            <a:lstStyle/>
            <a:p>
              <a:r>
                <a:rPr lang="es-ES_tradnl" sz="1200">
                  <a:latin typeface="Arial" charset="0"/>
                </a:rPr>
                <a:t>ESTABILIZADOR</a:t>
              </a:r>
              <a:endParaRPr lang="es-MX" sz="1200">
                <a:latin typeface="Arial" charset="0"/>
              </a:endParaRPr>
            </a:p>
          </p:txBody>
        </p:sp>
        <p:sp>
          <p:nvSpPr>
            <p:cNvPr id="3096" name="Line 24"/>
            <p:cNvSpPr>
              <a:spLocks noChangeShapeType="1"/>
            </p:cNvSpPr>
            <p:nvPr/>
          </p:nvSpPr>
          <p:spPr bwMode="auto">
            <a:xfrm>
              <a:off x="2700338" y="1196975"/>
              <a:ext cx="5688012" cy="0"/>
            </a:xfrm>
            <a:prstGeom prst="line">
              <a:avLst/>
            </a:prstGeom>
            <a:noFill/>
            <a:ln w="9525">
              <a:solidFill>
                <a:schemeClr val="tx1"/>
              </a:solidFill>
              <a:prstDash val="dash"/>
              <a:round/>
              <a:headEnd/>
              <a:tailEnd/>
            </a:ln>
            <a:effectLst/>
          </p:spPr>
          <p:txBody>
            <a:bodyPr/>
            <a:lstStyle/>
            <a:p>
              <a:endParaRPr lang="es-CL"/>
            </a:p>
          </p:txBody>
        </p:sp>
        <p:sp>
          <p:nvSpPr>
            <p:cNvPr id="3109" name="Line 37"/>
            <p:cNvSpPr>
              <a:spLocks noChangeShapeType="1"/>
            </p:cNvSpPr>
            <p:nvPr/>
          </p:nvSpPr>
          <p:spPr bwMode="auto">
            <a:xfrm>
              <a:off x="1763713" y="2133600"/>
              <a:ext cx="0" cy="935038"/>
            </a:xfrm>
            <a:prstGeom prst="line">
              <a:avLst/>
            </a:prstGeom>
            <a:noFill/>
            <a:ln w="28575">
              <a:solidFill>
                <a:srgbClr val="FF3300"/>
              </a:solidFill>
              <a:round/>
              <a:headEnd/>
              <a:tailEnd type="triangle" w="med" len="med"/>
            </a:ln>
            <a:effectLst/>
          </p:spPr>
          <p:txBody>
            <a:bodyPr/>
            <a:lstStyle/>
            <a:p>
              <a:endParaRPr lang="es-CL"/>
            </a:p>
          </p:txBody>
        </p:sp>
        <p:sp>
          <p:nvSpPr>
            <p:cNvPr id="3110" name="Line 38"/>
            <p:cNvSpPr>
              <a:spLocks noChangeShapeType="1"/>
            </p:cNvSpPr>
            <p:nvPr/>
          </p:nvSpPr>
          <p:spPr bwMode="auto">
            <a:xfrm>
              <a:off x="1979613" y="2133600"/>
              <a:ext cx="0" cy="935038"/>
            </a:xfrm>
            <a:prstGeom prst="line">
              <a:avLst/>
            </a:prstGeom>
            <a:noFill/>
            <a:ln w="28575">
              <a:solidFill>
                <a:schemeClr val="tx1"/>
              </a:solidFill>
              <a:round/>
              <a:headEnd/>
              <a:tailEnd type="triangle" w="med" len="med"/>
            </a:ln>
            <a:effectLst/>
          </p:spPr>
          <p:txBody>
            <a:bodyPr/>
            <a:lstStyle/>
            <a:p>
              <a:endParaRPr lang="es-CL"/>
            </a:p>
          </p:txBody>
        </p:sp>
        <p:sp>
          <p:nvSpPr>
            <p:cNvPr id="3111" name="Line 39"/>
            <p:cNvSpPr>
              <a:spLocks noChangeShapeType="1"/>
            </p:cNvSpPr>
            <p:nvPr/>
          </p:nvSpPr>
          <p:spPr bwMode="auto">
            <a:xfrm>
              <a:off x="2268538" y="2133600"/>
              <a:ext cx="0" cy="935038"/>
            </a:xfrm>
            <a:prstGeom prst="line">
              <a:avLst/>
            </a:prstGeom>
            <a:noFill/>
            <a:ln w="28575">
              <a:solidFill>
                <a:srgbClr val="00CC00"/>
              </a:solidFill>
              <a:round/>
              <a:headEnd/>
              <a:tailEnd type="triangle" w="med" len="med"/>
            </a:ln>
            <a:effectLst/>
          </p:spPr>
          <p:txBody>
            <a:bodyPr/>
            <a:lstStyle/>
            <a:p>
              <a:endParaRPr lang="es-CL"/>
            </a:p>
          </p:txBody>
        </p:sp>
        <p:sp>
          <p:nvSpPr>
            <p:cNvPr id="3112" name="Line 40"/>
            <p:cNvSpPr>
              <a:spLocks noChangeShapeType="1"/>
            </p:cNvSpPr>
            <p:nvPr/>
          </p:nvSpPr>
          <p:spPr bwMode="auto">
            <a:xfrm>
              <a:off x="1763713" y="3429000"/>
              <a:ext cx="0" cy="1152525"/>
            </a:xfrm>
            <a:prstGeom prst="line">
              <a:avLst/>
            </a:prstGeom>
            <a:noFill/>
            <a:ln w="28575">
              <a:solidFill>
                <a:srgbClr val="FF3300"/>
              </a:solidFill>
              <a:round/>
              <a:headEnd/>
              <a:tailEnd/>
            </a:ln>
            <a:effectLst/>
          </p:spPr>
          <p:txBody>
            <a:bodyPr/>
            <a:lstStyle/>
            <a:p>
              <a:endParaRPr lang="es-CL"/>
            </a:p>
          </p:txBody>
        </p:sp>
        <p:sp>
          <p:nvSpPr>
            <p:cNvPr id="3113" name="Line 41"/>
            <p:cNvSpPr>
              <a:spLocks noChangeShapeType="1"/>
            </p:cNvSpPr>
            <p:nvPr/>
          </p:nvSpPr>
          <p:spPr bwMode="auto">
            <a:xfrm>
              <a:off x="1763713" y="4581525"/>
              <a:ext cx="792162" cy="0"/>
            </a:xfrm>
            <a:prstGeom prst="line">
              <a:avLst/>
            </a:prstGeom>
            <a:noFill/>
            <a:ln w="28575">
              <a:solidFill>
                <a:srgbClr val="FF3300"/>
              </a:solidFill>
              <a:round/>
              <a:headEnd/>
              <a:tailEnd type="triangle" w="med" len="med"/>
            </a:ln>
            <a:effectLst/>
          </p:spPr>
          <p:txBody>
            <a:bodyPr/>
            <a:lstStyle/>
            <a:p>
              <a:endParaRPr lang="es-CL"/>
            </a:p>
          </p:txBody>
        </p:sp>
        <p:sp>
          <p:nvSpPr>
            <p:cNvPr id="3114" name="Line 42"/>
            <p:cNvSpPr>
              <a:spLocks noChangeShapeType="1"/>
            </p:cNvSpPr>
            <p:nvPr/>
          </p:nvSpPr>
          <p:spPr bwMode="auto">
            <a:xfrm>
              <a:off x="1908175" y="3429000"/>
              <a:ext cx="0" cy="1079500"/>
            </a:xfrm>
            <a:prstGeom prst="line">
              <a:avLst/>
            </a:prstGeom>
            <a:noFill/>
            <a:ln w="28575">
              <a:solidFill>
                <a:schemeClr val="tx1"/>
              </a:solidFill>
              <a:round/>
              <a:headEnd/>
              <a:tailEnd/>
            </a:ln>
            <a:effectLst/>
          </p:spPr>
          <p:txBody>
            <a:bodyPr/>
            <a:lstStyle/>
            <a:p>
              <a:endParaRPr lang="es-CL"/>
            </a:p>
          </p:txBody>
        </p:sp>
        <p:sp>
          <p:nvSpPr>
            <p:cNvPr id="3115" name="Line 43"/>
            <p:cNvSpPr>
              <a:spLocks noChangeShapeType="1"/>
            </p:cNvSpPr>
            <p:nvPr/>
          </p:nvSpPr>
          <p:spPr bwMode="auto">
            <a:xfrm>
              <a:off x="1908175" y="4508500"/>
              <a:ext cx="647700" cy="0"/>
            </a:xfrm>
            <a:prstGeom prst="line">
              <a:avLst/>
            </a:prstGeom>
            <a:noFill/>
            <a:ln w="28575">
              <a:solidFill>
                <a:schemeClr val="tx1"/>
              </a:solidFill>
              <a:round/>
              <a:headEnd/>
              <a:tailEnd type="triangle" w="med" len="med"/>
            </a:ln>
            <a:effectLst/>
          </p:spPr>
          <p:txBody>
            <a:bodyPr/>
            <a:lstStyle/>
            <a:p>
              <a:endParaRPr lang="es-CL"/>
            </a:p>
          </p:txBody>
        </p:sp>
        <p:sp>
          <p:nvSpPr>
            <p:cNvPr id="3116" name="Line 44"/>
            <p:cNvSpPr>
              <a:spLocks noChangeShapeType="1"/>
            </p:cNvSpPr>
            <p:nvPr/>
          </p:nvSpPr>
          <p:spPr bwMode="auto">
            <a:xfrm>
              <a:off x="2051050" y="3429000"/>
              <a:ext cx="0" cy="1008063"/>
            </a:xfrm>
            <a:prstGeom prst="line">
              <a:avLst/>
            </a:prstGeom>
            <a:noFill/>
            <a:ln w="28575">
              <a:solidFill>
                <a:srgbClr val="00CC00"/>
              </a:solidFill>
              <a:round/>
              <a:headEnd/>
              <a:tailEnd/>
            </a:ln>
            <a:effectLst/>
          </p:spPr>
          <p:txBody>
            <a:bodyPr/>
            <a:lstStyle/>
            <a:p>
              <a:endParaRPr lang="es-CL"/>
            </a:p>
          </p:txBody>
        </p:sp>
        <p:sp>
          <p:nvSpPr>
            <p:cNvPr id="3117" name="Line 45"/>
            <p:cNvSpPr>
              <a:spLocks noChangeShapeType="1"/>
            </p:cNvSpPr>
            <p:nvPr/>
          </p:nvSpPr>
          <p:spPr bwMode="auto">
            <a:xfrm>
              <a:off x="2051050" y="4437063"/>
              <a:ext cx="504825" cy="0"/>
            </a:xfrm>
            <a:prstGeom prst="line">
              <a:avLst/>
            </a:prstGeom>
            <a:noFill/>
            <a:ln w="28575">
              <a:solidFill>
                <a:srgbClr val="00CC00"/>
              </a:solidFill>
              <a:round/>
              <a:headEnd/>
              <a:tailEnd type="triangle" w="med" len="med"/>
            </a:ln>
            <a:effectLst/>
          </p:spPr>
          <p:txBody>
            <a:bodyPr/>
            <a:lstStyle/>
            <a:p>
              <a:endParaRPr lang="es-CL"/>
            </a:p>
          </p:txBody>
        </p:sp>
        <p:sp>
          <p:nvSpPr>
            <p:cNvPr id="3120" name="Line 48"/>
            <p:cNvSpPr>
              <a:spLocks noChangeShapeType="1"/>
            </p:cNvSpPr>
            <p:nvPr/>
          </p:nvSpPr>
          <p:spPr bwMode="auto">
            <a:xfrm>
              <a:off x="2771775" y="3429000"/>
              <a:ext cx="0" cy="863600"/>
            </a:xfrm>
            <a:prstGeom prst="line">
              <a:avLst/>
            </a:prstGeom>
            <a:noFill/>
            <a:ln w="76200">
              <a:solidFill>
                <a:schemeClr val="accent2"/>
              </a:solidFill>
              <a:round/>
              <a:headEnd/>
              <a:tailEnd type="triangle" w="med" len="med"/>
            </a:ln>
            <a:effectLst/>
          </p:spPr>
          <p:txBody>
            <a:bodyPr/>
            <a:lstStyle/>
            <a:p>
              <a:endParaRPr lang="es-CL"/>
            </a:p>
          </p:txBody>
        </p:sp>
        <p:sp>
          <p:nvSpPr>
            <p:cNvPr id="3124" name="AutoShape 52"/>
            <p:cNvSpPr>
              <a:spLocks/>
            </p:cNvSpPr>
            <p:nvPr/>
          </p:nvSpPr>
          <p:spPr bwMode="auto">
            <a:xfrm>
              <a:off x="4356100" y="2819400"/>
              <a:ext cx="1363663" cy="1049338"/>
            </a:xfrm>
            <a:prstGeom prst="borderCallout1">
              <a:avLst>
                <a:gd name="adj1" fmla="val 10894"/>
                <a:gd name="adj2" fmla="val -5588"/>
                <a:gd name="adj3" fmla="val 75796"/>
                <a:gd name="adj4" fmla="val -116532"/>
              </a:avLst>
            </a:prstGeom>
            <a:solidFill>
              <a:srgbClr val="99FF66"/>
            </a:solidFill>
            <a:ln w="9525">
              <a:solidFill>
                <a:schemeClr val="tx1"/>
              </a:solidFill>
              <a:miter lim="800000"/>
              <a:headEnd/>
              <a:tailEnd/>
            </a:ln>
            <a:effectLst/>
          </p:spPr>
          <p:txBody>
            <a:bodyPr/>
            <a:lstStyle/>
            <a:p>
              <a:r>
                <a:rPr lang="es-ES_tradnl" sz="1200" u="sng">
                  <a:latin typeface="Arial" charset="0"/>
                </a:rPr>
                <a:t>PARAMETROS DEL BLANCO</a:t>
              </a:r>
              <a:r>
                <a:rPr lang="es-ES_tradnl" sz="1200" b="0">
                  <a:latin typeface="Arial" charset="0"/>
                </a:rPr>
                <a:t> RUMBO.</a:t>
              </a:r>
            </a:p>
            <a:p>
              <a:r>
                <a:rPr lang="es-ES_tradnl" sz="1200" b="0">
                  <a:latin typeface="Arial" charset="0"/>
                </a:rPr>
                <a:t>VELOCIDAD Y. ACTITUD</a:t>
              </a:r>
              <a:endParaRPr lang="es-MX" sz="1200" b="0">
                <a:latin typeface="Arial" charset="0"/>
              </a:endParaRPr>
            </a:p>
          </p:txBody>
        </p:sp>
        <p:sp>
          <p:nvSpPr>
            <p:cNvPr id="3131" name="Line 59"/>
            <p:cNvSpPr>
              <a:spLocks noChangeShapeType="1"/>
            </p:cNvSpPr>
            <p:nvPr/>
          </p:nvSpPr>
          <p:spPr bwMode="auto">
            <a:xfrm flipV="1">
              <a:off x="2195513" y="5445125"/>
              <a:ext cx="2447925" cy="0"/>
            </a:xfrm>
            <a:prstGeom prst="line">
              <a:avLst/>
            </a:prstGeom>
            <a:noFill/>
            <a:ln w="28575">
              <a:solidFill>
                <a:schemeClr val="tx1"/>
              </a:solidFill>
              <a:round/>
              <a:headEnd/>
              <a:tailEnd/>
            </a:ln>
            <a:effectLst/>
          </p:spPr>
          <p:txBody>
            <a:bodyPr/>
            <a:lstStyle/>
            <a:p>
              <a:endParaRPr lang="es-CL"/>
            </a:p>
          </p:txBody>
        </p:sp>
        <p:sp>
          <p:nvSpPr>
            <p:cNvPr id="3132" name="Line 60"/>
            <p:cNvSpPr>
              <a:spLocks noChangeShapeType="1"/>
            </p:cNvSpPr>
            <p:nvPr/>
          </p:nvSpPr>
          <p:spPr bwMode="auto">
            <a:xfrm flipV="1">
              <a:off x="4643438" y="4652963"/>
              <a:ext cx="0" cy="792162"/>
            </a:xfrm>
            <a:prstGeom prst="line">
              <a:avLst/>
            </a:prstGeom>
            <a:noFill/>
            <a:ln w="28575">
              <a:solidFill>
                <a:schemeClr val="tx1"/>
              </a:solidFill>
              <a:round/>
              <a:headEnd/>
              <a:tailEnd type="triangle" w="med" len="med"/>
            </a:ln>
            <a:effectLst/>
          </p:spPr>
          <p:txBody>
            <a:bodyPr/>
            <a:lstStyle/>
            <a:p>
              <a:endParaRPr lang="es-CL"/>
            </a:p>
          </p:txBody>
        </p:sp>
        <p:grpSp>
          <p:nvGrpSpPr>
            <p:cNvPr id="3163" name="Group 91"/>
            <p:cNvGrpSpPr>
              <a:grpSpLocks/>
            </p:cNvGrpSpPr>
            <p:nvPr/>
          </p:nvGrpSpPr>
          <p:grpSpPr bwMode="auto">
            <a:xfrm>
              <a:off x="1763713" y="1989138"/>
              <a:ext cx="2808287" cy="792162"/>
              <a:chOff x="1111" y="1253"/>
              <a:chExt cx="1769" cy="499"/>
            </a:xfrm>
          </p:grpSpPr>
          <p:sp>
            <p:nvSpPr>
              <p:cNvPr id="3137" name="Text Box 65"/>
              <p:cNvSpPr txBox="1">
                <a:spLocks noChangeArrowheads="1"/>
              </p:cNvSpPr>
              <p:nvPr/>
            </p:nvSpPr>
            <p:spPr bwMode="auto">
              <a:xfrm>
                <a:off x="1928" y="1570"/>
                <a:ext cx="952" cy="173"/>
              </a:xfrm>
              <a:prstGeom prst="rect">
                <a:avLst/>
              </a:prstGeom>
              <a:noFill/>
              <a:ln w="9525">
                <a:noFill/>
                <a:miter lim="800000"/>
                <a:headEnd/>
                <a:tailEnd/>
              </a:ln>
              <a:effectLst/>
            </p:spPr>
            <p:txBody>
              <a:bodyPr>
                <a:spAutoFit/>
              </a:bodyPr>
              <a:lstStyle/>
              <a:p>
                <a:pPr algn="l">
                  <a:spcBef>
                    <a:spcPct val="50000"/>
                  </a:spcBef>
                </a:pPr>
                <a:r>
                  <a:rPr lang="es-ES_tradnl" sz="1200">
                    <a:solidFill>
                      <a:schemeClr val="tx1"/>
                    </a:solidFill>
                    <a:latin typeface="Arial" charset="0"/>
                  </a:rPr>
                  <a:t>DEMARCACIÓN</a:t>
                </a:r>
                <a:endParaRPr lang="es-MX" sz="1200">
                  <a:solidFill>
                    <a:schemeClr val="tx1"/>
                  </a:solidFill>
                  <a:latin typeface="Arial" charset="0"/>
                </a:endParaRPr>
              </a:p>
            </p:txBody>
          </p:sp>
          <p:grpSp>
            <p:nvGrpSpPr>
              <p:cNvPr id="3147" name="Group 75"/>
              <p:cNvGrpSpPr>
                <a:grpSpLocks/>
              </p:cNvGrpSpPr>
              <p:nvPr/>
            </p:nvGrpSpPr>
            <p:grpSpPr bwMode="auto">
              <a:xfrm>
                <a:off x="1111" y="1253"/>
                <a:ext cx="1724" cy="499"/>
                <a:chOff x="1111" y="1253"/>
                <a:chExt cx="1724" cy="499"/>
              </a:xfrm>
            </p:grpSpPr>
            <p:sp>
              <p:nvSpPr>
                <p:cNvPr id="3134" name="Text Box 62"/>
                <p:cNvSpPr txBox="1">
                  <a:spLocks noChangeArrowheads="1"/>
                </p:cNvSpPr>
                <p:nvPr/>
              </p:nvSpPr>
              <p:spPr bwMode="auto">
                <a:xfrm>
                  <a:off x="1928" y="1253"/>
                  <a:ext cx="816" cy="173"/>
                </a:xfrm>
                <a:prstGeom prst="rect">
                  <a:avLst/>
                </a:prstGeom>
                <a:noFill/>
                <a:ln w="9525">
                  <a:noFill/>
                  <a:miter lim="800000"/>
                  <a:headEnd/>
                  <a:tailEnd/>
                </a:ln>
                <a:effectLst/>
              </p:spPr>
              <p:txBody>
                <a:bodyPr>
                  <a:spAutoFit/>
                </a:bodyPr>
                <a:lstStyle/>
                <a:p>
                  <a:pPr algn="l">
                    <a:spcBef>
                      <a:spcPct val="50000"/>
                    </a:spcBef>
                  </a:pPr>
                  <a:r>
                    <a:rPr lang="es-ES_tradnl" sz="1200">
                      <a:solidFill>
                        <a:schemeClr val="tx1"/>
                      </a:solidFill>
                      <a:latin typeface="Arial" charset="0"/>
                    </a:rPr>
                    <a:t>DISTANCIA</a:t>
                  </a:r>
                  <a:endParaRPr lang="es-MX" sz="1200">
                    <a:solidFill>
                      <a:schemeClr val="tx1"/>
                    </a:solidFill>
                    <a:latin typeface="Arial" charset="0"/>
                  </a:endParaRPr>
                </a:p>
              </p:txBody>
            </p:sp>
            <p:sp>
              <p:nvSpPr>
                <p:cNvPr id="3135" name="Line 63"/>
                <p:cNvSpPr>
                  <a:spLocks noChangeShapeType="1"/>
                </p:cNvSpPr>
                <p:nvPr/>
              </p:nvSpPr>
              <p:spPr bwMode="auto">
                <a:xfrm flipH="1">
                  <a:off x="1111" y="1344"/>
                  <a:ext cx="877" cy="181"/>
                </a:xfrm>
                <a:prstGeom prst="line">
                  <a:avLst/>
                </a:prstGeom>
                <a:noFill/>
                <a:ln w="9525">
                  <a:solidFill>
                    <a:srgbClr val="FF3300"/>
                  </a:solidFill>
                  <a:round/>
                  <a:headEnd/>
                  <a:tailEnd type="triangle" w="med" len="med"/>
                </a:ln>
                <a:effectLst/>
              </p:spPr>
              <p:txBody>
                <a:bodyPr/>
                <a:lstStyle/>
                <a:p>
                  <a:endParaRPr lang="es-CL"/>
                </a:p>
              </p:txBody>
            </p:sp>
            <p:sp>
              <p:nvSpPr>
                <p:cNvPr id="3136" name="Text Box 64"/>
                <p:cNvSpPr txBox="1">
                  <a:spLocks noChangeArrowheads="1"/>
                </p:cNvSpPr>
                <p:nvPr/>
              </p:nvSpPr>
              <p:spPr bwMode="auto">
                <a:xfrm>
                  <a:off x="1937" y="1434"/>
                  <a:ext cx="898" cy="173"/>
                </a:xfrm>
                <a:prstGeom prst="rect">
                  <a:avLst/>
                </a:prstGeom>
                <a:noFill/>
                <a:ln w="9525">
                  <a:noFill/>
                  <a:miter lim="800000"/>
                  <a:headEnd/>
                  <a:tailEnd/>
                </a:ln>
                <a:effectLst/>
              </p:spPr>
              <p:txBody>
                <a:bodyPr>
                  <a:spAutoFit/>
                </a:bodyPr>
                <a:lstStyle/>
                <a:p>
                  <a:pPr algn="l">
                    <a:spcBef>
                      <a:spcPct val="50000"/>
                    </a:spcBef>
                  </a:pPr>
                  <a:r>
                    <a:rPr lang="es-ES_tradnl" sz="1200">
                      <a:solidFill>
                        <a:schemeClr val="tx1"/>
                      </a:solidFill>
                      <a:latin typeface="Arial" charset="0"/>
                    </a:rPr>
                    <a:t>ELEVACIÓN</a:t>
                  </a:r>
                  <a:endParaRPr lang="es-MX" sz="1200">
                    <a:solidFill>
                      <a:schemeClr val="tx1"/>
                    </a:solidFill>
                    <a:latin typeface="Arial" charset="0"/>
                  </a:endParaRPr>
                </a:p>
              </p:txBody>
            </p:sp>
            <p:sp>
              <p:nvSpPr>
                <p:cNvPr id="3138" name="Line 66"/>
                <p:cNvSpPr>
                  <a:spLocks noChangeShapeType="1"/>
                </p:cNvSpPr>
                <p:nvPr/>
              </p:nvSpPr>
              <p:spPr bwMode="auto">
                <a:xfrm flipH="1">
                  <a:off x="1266" y="1525"/>
                  <a:ext cx="722" cy="136"/>
                </a:xfrm>
                <a:prstGeom prst="line">
                  <a:avLst/>
                </a:prstGeom>
                <a:noFill/>
                <a:ln w="9525">
                  <a:solidFill>
                    <a:schemeClr val="tx1"/>
                  </a:solidFill>
                  <a:round/>
                  <a:headEnd/>
                  <a:tailEnd type="triangle" w="med" len="med"/>
                </a:ln>
                <a:effectLst/>
              </p:spPr>
              <p:txBody>
                <a:bodyPr/>
                <a:lstStyle/>
                <a:p>
                  <a:endParaRPr lang="es-CL"/>
                </a:p>
              </p:txBody>
            </p:sp>
            <p:sp>
              <p:nvSpPr>
                <p:cNvPr id="3139" name="Line 67"/>
                <p:cNvSpPr>
                  <a:spLocks noChangeShapeType="1"/>
                </p:cNvSpPr>
                <p:nvPr/>
              </p:nvSpPr>
              <p:spPr bwMode="auto">
                <a:xfrm flipH="1">
                  <a:off x="1429" y="1661"/>
                  <a:ext cx="515" cy="91"/>
                </a:xfrm>
                <a:prstGeom prst="line">
                  <a:avLst/>
                </a:prstGeom>
                <a:noFill/>
                <a:ln w="9525">
                  <a:solidFill>
                    <a:srgbClr val="00CC00"/>
                  </a:solidFill>
                  <a:round/>
                  <a:headEnd/>
                  <a:tailEnd type="triangle" w="med" len="med"/>
                </a:ln>
                <a:effectLst/>
              </p:spPr>
              <p:txBody>
                <a:bodyPr/>
                <a:lstStyle/>
                <a:p>
                  <a:endParaRPr lang="es-CL"/>
                </a:p>
              </p:txBody>
            </p:sp>
          </p:grpSp>
        </p:grpSp>
        <p:sp>
          <p:nvSpPr>
            <p:cNvPr id="3142" name="Line 70"/>
            <p:cNvSpPr>
              <a:spLocks noChangeShapeType="1"/>
            </p:cNvSpPr>
            <p:nvPr/>
          </p:nvSpPr>
          <p:spPr bwMode="auto">
            <a:xfrm>
              <a:off x="1979613" y="188913"/>
              <a:ext cx="0" cy="1079500"/>
            </a:xfrm>
            <a:prstGeom prst="line">
              <a:avLst/>
            </a:prstGeom>
            <a:noFill/>
            <a:ln w="9525">
              <a:solidFill>
                <a:schemeClr val="tx1"/>
              </a:solidFill>
              <a:round/>
              <a:headEnd/>
              <a:tailEnd/>
            </a:ln>
            <a:effectLst/>
          </p:spPr>
          <p:txBody>
            <a:bodyPr/>
            <a:lstStyle/>
            <a:p>
              <a:endParaRPr lang="es-CL"/>
            </a:p>
          </p:txBody>
        </p:sp>
        <p:grpSp>
          <p:nvGrpSpPr>
            <p:cNvPr id="3160" name="Group 88"/>
            <p:cNvGrpSpPr>
              <a:grpSpLocks/>
            </p:cNvGrpSpPr>
            <p:nvPr/>
          </p:nvGrpSpPr>
          <p:grpSpPr bwMode="auto">
            <a:xfrm>
              <a:off x="1908175" y="260350"/>
              <a:ext cx="6335713" cy="944563"/>
              <a:chOff x="1202" y="164"/>
              <a:chExt cx="3991" cy="595"/>
            </a:xfrm>
          </p:grpSpPr>
          <p:sp>
            <p:nvSpPr>
              <p:cNvPr id="3081" name="Rectangle 9"/>
              <p:cNvSpPr>
                <a:spLocks noChangeArrowheads="1"/>
              </p:cNvSpPr>
              <p:nvPr/>
            </p:nvSpPr>
            <p:spPr bwMode="auto">
              <a:xfrm rot="-1033343">
                <a:off x="1608" y="715"/>
                <a:ext cx="93" cy="44"/>
              </a:xfrm>
              <a:prstGeom prst="rect">
                <a:avLst/>
              </a:prstGeom>
              <a:solidFill>
                <a:schemeClr val="tx2"/>
              </a:solidFill>
              <a:ln w="9525">
                <a:solidFill>
                  <a:schemeClr val="tx1"/>
                </a:solidFill>
                <a:miter lim="800000"/>
                <a:headEnd/>
                <a:tailEnd/>
              </a:ln>
              <a:effectLst/>
            </p:spPr>
            <p:txBody>
              <a:bodyPr wrap="none" anchor="ctr"/>
              <a:lstStyle/>
              <a:p>
                <a:endParaRPr lang="es-CL"/>
              </a:p>
            </p:txBody>
          </p:sp>
          <p:sp>
            <p:nvSpPr>
              <p:cNvPr id="3085" name="Line 13"/>
              <p:cNvSpPr>
                <a:spLocks noChangeShapeType="1"/>
              </p:cNvSpPr>
              <p:nvPr/>
            </p:nvSpPr>
            <p:spPr bwMode="auto">
              <a:xfrm flipV="1">
                <a:off x="1701" y="300"/>
                <a:ext cx="3447" cy="409"/>
              </a:xfrm>
              <a:prstGeom prst="line">
                <a:avLst/>
              </a:prstGeom>
              <a:noFill/>
              <a:ln w="9525">
                <a:solidFill>
                  <a:schemeClr val="tx1"/>
                </a:solidFill>
                <a:round/>
                <a:headEnd/>
                <a:tailEnd/>
              </a:ln>
              <a:effectLst/>
            </p:spPr>
            <p:txBody>
              <a:bodyPr/>
              <a:lstStyle/>
              <a:p>
                <a:endParaRPr lang="es-CL"/>
              </a:p>
            </p:txBody>
          </p:sp>
          <p:sp>
            <p:nvSpPr>
              <p:cNvPr id="3086" name="Line 14"/>
              <p:cNvSpPr>
                <a:spLocks noChangeShapeType="1"/>
              </p:cNvSpPr>
              <p:nvPr/>
            </p:nvSpPr>
            <p:spPr bwMode="auto">
              <a:xfrm flipV="1">
                <a:off x="1701" y="436"/>
                <a:ext cx="3492" cy="273"/>
              </a:xfrm>
              <a:prstGeom prst="line">
                <a:avLst/>
              </a:prstGeom>
              <a:noFill/>
              <a:ln w="9525">
                <a:solidFill>
                  <a:schemeClr val="tx1"/>
                </a:solidFill>
                <a:round/>
                <a:headEnd/>
                <a:tailEnd/>
              </a:ln>
              <a:effectLst/>
            </p:spPr>
            <p:txBody>
              <a:bodyPr/>
              <a:lstStyle/>
              <a:p>
                <a:endParaRPr lang="es-CL"/>
              </a:p>
            </p:txBody>
          </p:sp>
          <p:sp>
            <p:nvSpPr>
              <p:cNvPr id="3097" name="AutoShape 25"/>
              <p:cNvSpPr>
                <a:spLocks noChangeArrowheads="1"/>
              </p:cNvSpPr>
              <p:nvPr/>
            </p:nvSpPr>
            <p:spPr bwMode="auto">
              <a:xfrm rot="-5400000">
                <a:off x="3537" y="595"/>
                <a:ext cx="227" cy="91"/>
              </a:xfrm>
              <a:prstGeom prst="curvedUpArrow">
                <a:avLst>
                  <a:gd name="adj1" fmla="val 50248"/>
                  <a:gd name="adj2" fmla="val 119147"/>
                  <a:gd name="adj3" fmla="val 37912"/>
                </a:avLst>
              </a:prstGeom>
              <a:solidFill>
                <a:srgbClr val="0000FF"/>
              </a:solidFill>
              <a:ln w="9525">
                <a:solidFill>
                  <a:schemeClr val="tx1"/>
                </a:solidFill>
                <a:miter lim="800000"/>
                <a:headEnd/>
                <a:tailEnd/>
              </a:ln>
              <a:effectLst/>
            </p:spPr>
            <p:txBody>
              <a:bodyPr wrap="none" anchor="ctr"/>
              <a:lstStyle/>
              <a:p>
                <a:endParaRPr lang="es-CL"/>
              </a:p>
            </p:txBody>
          </p:sp>
          <p:sp>
            <p:nvSpPr>
              <p:cNvPr id="3098" name="Text Box 26"/>
              <p:cNvSpPr txBox="1">
                <a:spLocks noChangeArrowheads="1"/>
              </p:cNvSpPr>
              <p:nvPr/>
            </p:nvSpPr>
            <p:spPr bwMode="auto">
              <a:xfrm>
                <a:off x="3696" y="572"/>
                <a:ext cx="726" cy="173"/>
              </a:xfrm>
              <a:prstGeom prst="rect">
                <a:avLst/>
              </a:prstGeom>
              <a:noFill/>
              <a:ln w="9525">
                <a:noFill/>
                <a:miter lim="800000"/>
                <a:headEnd/>
                <a:tailEnd/>
              </a:ln>
              <a:effectLst/>
            </p:spPr>
            <p:txBody>
              <a:bodyPr>
                <a:spAutoFit/>
              </a:bodyPr>
              <a:lstStyle/>
              <a:p>
                <a:pPr algn="l">
                  <a:spcBef>
                    <a:spcPct val="50000"/>
                  </a:spcBef>
                </a:pPr>
                <a:r>
                  <a:rPr lang="es-ES_tradnl" sz="1200">
                    <a:solidFill>
                      <a:schemeClr val="tx1"/>
                    </a:solidFill>
                    <a:latin typeface="Arial" charset="0"/>
                  </a:rPr>
                  <a:t>ELEVACIÓN</a:t>
                </a:r>
                <a:endParaRPr lang="es-MX" sz="1200">
                  <a:solidFill>
                    <a:schemeClr val="tx1"/>
                  </a:solidFill>
                  <a:latin typeface="Arial" charset="0"/>
                </a:endParaRPr>
              </a:p>
            </p:txBody>
          </p:sp>
          <p:sp>
            <p:nvSpPr>
              <p:cNvPr id="3100" name="Text Box 28"/>
              <p:cNvSpPr txBox="1">
                <a:spLocks noChangeArrowheads="1"/>
              </p:cNvSpPr>
              <p:nvPr/>
            </p:nvSpPr>
            <p:spPr bwMode="auto">
              <a:xfrm rot="-357504">
                <a:off x="2971" y="373"/>
                <a:ext cx="590" cy="154"/>
              </a:xfrm>
              <a:prstGeom prst="rect">
                <a:avLst/>
              </a:prstGeom>
              <a:noFill/>
              <a:ln w="9525">
                <a:noFill/>
                <a:miter lim="800000"/>
                <a:headEnd/>
                <a:tailEnd/>
              </a:ln>
              <a:effectLst/>
            </p:spPr>
            <p:txBody>
              <a:bodyPr>
                <a:spAutoFit/>
              </a:bodyPr>
              <a:lstStyle/>
              <a:p>
                <a:pPr algn="l">
                  <a:spcBef>
                    <a:spcPct val="50000"/>
                  </a:spcBef>
                </a:pPr>
                <a:r>
                  <a:rPr lang="es-ES_tradnl" sz="1000">
                    <a:solidFill>
                      <a:schemeClr val="tx1"/>
                    </a:solidFill>
                    <a:latin typeface="Arial" charset="0"/>
                  </a:rPr>
                  <a:t>DISTANCIA</a:t>
                </a:r>
                <a:endParaRPr lang="es-MX" sz="1000">
                  <a:solidFill>
                    <a:schemeClr val="tx1"/>
                  </a:solidFill>
                  <a:latin typeface="Arial" charset="0"/>
                </a:endParaRPr>
              </a:p>
            </p:txBody>
          </p:sp>
          <p:sp>
            <p:nvSpPr>
              <p:cNvPr id="3101" name="Line 29"/>
              <p:cNvSpPr>
                <a:spLocks noChangeShapeType="1"/>
              </p:cNvSpPr>
              <p:nvPr/>
            </p:nvSpPr>
            <p:spPr bwMode="auto">
              <a:xfrm flipV="1">
                <a:off x="1701" y="482"/>
                <a:ext cx="1315" cy="181"/>
              </a:xfrm>
              <a:prstGeom prst="line">
                <a:avLst/>
              </a:prstGeom>
              <a:noFill/>
              <a:ln w="9525">
                <a:solidFill>
                  <a:srgbClr val="FF3300"/>
                </a:solidFill>
                <a:round/>
                <a:headEnd/>
                <a:tailEnd type="triangle" w="med" len="med"/>
              </a:ln>
              <a:effectLst/>
            </p:spPr>
            <p:txBody>
              <a:bodyPr/>
              <a:lstStyle/>
              <a:p>
                <a:endParaRPr lang="es-CL"/>
              </a:p>
            </p:txBody>
          </p:sp>
          <p:sp>
            <p:nvSpPr>
              <p:cNvPr id="3102" name="Line 30"/>
              <p:cNvSpPr>
                <a:spLocks noChangeShapeType="1"/>
              </p:cNvSpPr>
              <p:nvPr/>
            </p:nvSpPr>
            <p:spPr bwMode="auto">
              <a:xfrm flipV="1">
                <a:off x="3515" y="255"/>
                <a:ext cx="1542" cy="181"/>
              </a:xfrm>
              <a:prstGeom prst="line">
                <a:avLst/>
              </a:prstGeom>
              <a:noFill/>
              <a:ln w="9525">
                <a:solidFill>
                  <a:srgbClr val="FF3300"/>
                </a:solidFill>
                <a:round/>
                <a:headEnd/>
                <a:tailEnd type="triangle" w="med" len="med"/>
              </a:ln>
              <a:effectLst/>
            </p:spPr>
            <p:txBody>
              <a:bodyPr/>
              <a:lstStyle/>
              <a:p>
                <a:endParaRPr lang="es-CL"/>
              </a:p>
            </p:txBody>
          </p:sp>
          <p:sp>
            <p:nvSpPr>
              <p:cNvPr id="3103" name="Line 31"/>
              <p:cNvSpPr>
                <a:spLocks noChangeShapeType="1"/>
              </p:cNvSpPr>
              <p:nvPr/>
            </p:nvSpPr>
            <p:spPr bwMode="auto">
              <a:xfrm>
                <a:off x="2789" y="572"/>
                <a:ext cx="46" cy="46"/>
              </a:xfrm>
              <a:prstGeom prst="line">
                <a:avLst/>
              </a:prstGeom>
              <a:noFill/>
              <a:ln w="9525">
                <a:solidFill>
                  <a:schemeClr val="tx1"/>
                </a:solidFill>
                <a:round/>
                <a:headEnd/>
                <a:tailEnd/>
              </a:ln>
              <a:effectLst/>
            </p:spPr>
            <p:txBody>
              <a:bodyPr/>
              <a:lstStyle/>
              <a:p>
                <a:endParaRPr lang="es-CL"/>
              </a:p>
            </p:txBody>
          </p:sp>
          <p:sp>
            <p:nvSpPr>
              <p:cNvPr id="3104" name="Line 32"/>
              <p:cNvSpPr>
                <a:spLocks noChangeShapeType="1"/>
              </p:cNvSpPr>
              <p:nvPr/>
            </p:nvSpPr>
            <p:spPr bwMode="auto">
              <a:xfrm>
                <a:off x="2925" y="572"/>
                <a:ext cx="46" cy="46"/>
              </a:xfrm>
              <a:prstGeom prst="line">
                <a:avLst/>
              </a:prstGeom>
              <a:noFill/>
              <a:ln w="9525">
                <a:solidFill>
                  <a:schemeClr val="tx1"/>
                </a:solidFill>
                <a:round/>
                <a:headEnd/>
                <a:tailEnd/>
              </a:ln>
              <a:effectLst/>
            </p:spPr>
            <p:txBody>
              <a:bodyPr/>
              <a:lstStyle/>
              <a:p>
                <a:endParaRPr lang="es-CL"/>
              </a:p>
            </p:txBody>
          </p:sp>
          <p:sp>
            <p:nvSpPr>
              <p:cNvPr id="3105" name="Line 33"/>
              <p:cNvSpPr>
                <a:spLocks noChangeShapeType="1"/>
              </p:cNvSpPr>
              <p:nvPr/>
            </p:nvSpPr>
            <p:spPr bwMode="auto">
              <a:xfrm>
                <a:off x="3242" y="527"/>
                <a:ext cx="46" cy="46"/>
              </a:xfrm>
              <a:prstGeom prst="line">
                <a:avLst/>
              </a:prstGeom>
              <a:noFill/>
              <a:ln w="9525">
                <a:solidFill>
                  <a:schemeClr val="tx1"/>
                </a:solidFill>
                <a:round/>
                <a:headEnd/>
                <a:tailEnd/>
              </a:ln>
              <a:effectLst/>
            </p:spPr>
            <p:txBody>
              <a:bodyPr/>
              <a:lstStyle/>
              <a:p>
                <a:endParaRPr lang="es-CL"/>
              </a:p>
            </p:txBody>
          </p:sp>
          <p:sp>
            <p:nvSpPr>
              <p:cNvPr id="3106" name="Line 34"/>
              <p:cNvSpPr>
                <a:spLocks noChangeShapeType="1"/>
              </p:cNvSpPr>
              <p:nvPr/>
            </p:nvSpPr>
            <p:spPr bwMode="auto">
              <a:xfrm>
                <a:off x="3061" y="572"/>
                <a:ext cx="46" cy="46"/>
              </a:xfrm>
              <a:prstGeom prst="line">
                <a:avLst/>
              </a:prstGeom>
              <a:noFill/>
              <a:ln w="9525">
                <a:solidFill>
                  <a:schemeClr val="tx1"/>
                </a:solidFill>
                <a:round/>
                <a:headEnd/>
                <a:tailEnd/>
              </a:ln>
              <a:effectLst/>
            </p:spPr>
            <p:txBody>
              <a:bodyPr/>
              <a:lstStyle/>
              <a:p>
                <a:endParaRPr lang="es-CL"/>
              </a:p>
            </p:txBody>
          </p:sp>
          <p:sp>
            <p:nvSpPr>
              <p:cNvPr id="3107" name="Line 35"/>
              <p:cNvSpPr>
                <a:spLocks noChangeShapeType="1"/>
              </p:cNvSpPr>
              <p:nvPr/>
            </p:nvSpPr>
            <p:spPr bwMode="auto">
              <a:xfrm>
                <a:off x="3424" y="527"/>
                <a:ext cx="46" cy="46"/>
              </a:xfrm>
              <a:prstGeom prst="line">
                <a:avLst/>
              </a:prstGeom>
              <a:noFill/>
              <a:ln w="9525">
                <a:solidFill>
                  <a:schemeClr val="tx1"/>
                </a:solidFill>
                <a:round/>
                <a:headEnd/>
                <a:tailEnd/>
              </a:ln>
              <a:effectLst/>
            </p:spPr>
            <p:txBody>
              <a:bodyPr/>
              <a:lstStyle/>
              <a:p>
                <a:endParaRPr lang="es-CL"/>
              </a:p>
            </p:txBody>
          </p:sp>
          <p:sp>
            <p:nvSpPr>
              <p:cNvPr id="3108" name="Text Box 36"/>
              <p:cNvSpPr txBox="1">
                <a:spLocks noChangeArrowheads="1"/>
              </p:cNvSpPr>
              <p:nvPr/>
            </p:nvSpPr>
            <p:spPr bwMode="auto">
              <a:xfrm rot="-315002">
                <a:off x="4059" y="346"/>
                <a:ext cx="817" cy="154"/>
              </a:xfrm>
              <a:prstGeom prst="rect">
                <a:avLst/>
              </a:prstGeom>
              <a:noFill/>
              <a:ln w="9525">
                <a:noFill/>
                <a:miter lim="800000"/>
                <a:headEnd/>
                <a:tailEnd/>
              </a:ln>
              <a:effectLst/>
            </p:spPr>
            <p:txBody>
              <a:bodyPr>
                <a:spAutoFit/>
              </a:bodyPr>
              <a:lstStyle/>
              <a:p>
                <a:pPr algn="l">
                  <a:spcBef>
                    <a:spcPct val="50000"/>
                  </a:spcBef>
                </a:pPr>
                <a:r>
                  <a:rPr lang="es-ES_tradnl" sz="1000">
                    <a:solidFill>
                      <a:schemeClr val="tx1"/>
                    </a:solidFill>
                    <a:latin typeface="Arial" charset="0"/>
                  </a:rPr>
                  <a:t>HAZ DE RADAR</a:t>
                </a:r>
                <a:endParaRPr lang="es-MX" sz="1000">
                  <a:solidFill>
                    <a:schemeClr val="tx1"/>
                  </a:solidFill>
                  <a:latin typeface="Arial" charset="0"/>
                </a:endParaRPr>
              </a:p>
            </p:txBody>
          </p:sp>
          <p:sp>
            <p:nvSpPr>
              <p:cNvPr id="3143" name="AutoShape 71"/>
              <p:cNvSpPr>
                <a:spLocks noChangeArrowheads="1"/>
              </p:cNvSpPr>
              <p:nvPr/>
            </p:nvSpPr>
            <p:spPr bwMode="auto">
              <a:xfrm>
                <a:off x="1202" y="255"/>
                <a:ext cx="136" cy="227"/>
              </a:xfrm>
              <a:prstGeom prst="curvedRightArrow">
                <a:avLst>
                  <a:gd name="adj1" fmla="val 33382"/>
                  <a:gd name="adj2" fmla="val 66765"/>
                  <a:gd name="adj3" fmla="val 33333"/>
                </a:avLst>
              </a:prstGeom>
              <a:solidFill>
                <a:srgbClr val="00FF00"/>
              </a:solidFill>
              <a:ln w="9525">
                <a:solidFill>
                  <a:schemeClr val="tx1"/>
                </a:solidFill>
                <a:miter lim="800000"/>
                <a:headEnd/>
                <a:tailEnd/>
              </a:ln>
              <a:effectLst/>
            </p:spPr>
            <p:txBody>
              <a:bodyPr wrap="none" anchor="ctr"/>
              <a:lstStyle/>
              <a:p>
                <a:endParaRPr lang="es-CL"/>
              </a:p>
            </p:txBody>
          </p:sp>
          <p:sp>
            <p:nvSpPr>
              <p:cNvPr id="3146" name="Text Box 74"/>
              <p:cNvSpPr txBox="1">
                <a:spLocks noChangeArrowheads="1"/>
              </p:cNvSpPr>
              <p:nvPr/>
            </p:nvSpPr>
            <p:spPr bwMode="auto">
              <a:xfrm>
                <a:off x="1429" y="164"/>
                <a:ext cx="590" cy="173"/>
              </a:xfrm>
              <a:prstGeom prst="rect">
                <a:avLst/>
              </a:prstGeom>
              <a:noFill/>
              <a:ln w="9525">
                <a:noFill/>
                <a:miter lim="800000"/>
                <a:headEnd/>
                <a:tailEnd/>
              </a:ln>
              <a:effectLst/>
            </p:spPr>
            <p:txBody>
              <a:bodyPr>
                <a:spAutoFit/>
              </a:bodyPr>
              <a:lstStyle/>
              <a:p>
                <a:pPr algn="l">
                  <a:spcBef>
                    <a:spcPct val="50000"/>
                  </a:spcBef>
                </a:pPr>
                <a:r>
                  <a:rPr lang="es-ES_tradnl" sz="1200">
                    <a:solidFill>
                      <a:schemeClr val="tx1"/>
                    </a:solidFill>
                    <a:latin typeface="Arial" charset="0"/>
                  </a:rPr>
                  <a:t>RONZA</a:t>
                </a:r>
                <a:endParaRPr lang="es-MX" sz="1200">
                  <a:solidFill>
                    <a:schemeClr val="tx1"/>
                  </a:solidFill>
                  <a:latin typeface="Arial" charset="0"/>
                </a:endParaRPr>
              </a:p>
            </p:txBody>
          </p:sp>
        </p:grpSp>
        <p:grpSp>
          <p:nvGrpSpPr>
            <p:cNvPr id="3159" name="Group 87"/>
            <p:cNvGrpSpPr>
              <a:grpSpLocks/>
            </p:cNvGrpSpPr>
            <p:nvPr/>
          </p:nvGrpSpPr>
          <p:grpSpPr bwMode="auto">
            <a:xfrm>
              <a:off x="5292725" y="4437063"/>
              <a:ext cx="2447925" cy="1368425"/>
              <a:chOff x="3334" y="3067"/>
              <a:chExt cx="1542" cy="862"/>
            </a:xfrm>
          </p:grpSpPr>
          <p:sp>
            <p:nvSpPr>
              <p:cNvPr id="3150" name="Line 78"/>
              <p:cNvSpPr>
                <a:spLocks noChangeShapeType="1"/>
              </p:cNvSpPr>
              <p:nvPr/>
            </p:nvSpPr>
            <p:spPr bwMode="auto">
              <a:xfrm flipH="1" flipV="1">
                <a:off x="3787" y="3203"/>
                <a:ext cx="91" cy="272"/>
              </a:xfrm>
              <a:prstGeom prst="line">
                <a:avLst/>
              </a:prstGeom>
              <a:noFill/>
              <a:ln w="38100">
                <a:solidFill>
                  <a:srgbClr val="FFFF00"/>
                </a:solidFill>
                <a:round/>
                <a:headEnd/>
                <a:tailEnd type="triangle" w="med" len="med"/>
              </a:ln>
              <a:effectLst/>
            </p:spPr>
            <p:txBody>
              <a:bodyPr/>
              <a:lstStyle/>
              <a:p>
                <a:endParaRPr lang="es-CL"/>
              </a:p>
            </p:txBody>
          </p:sp>
          <p:sp>
            <p:nvSpPr>
              <p:cNvPr id="3148" name="Text Box 76"/>
              <p:cNvSpPr txBox="1">
                <a:spLocks noChangeArrowheads="1"/>
              </p:cNvSpPr>
              <p:nvPr/>
            </p:nvSpPr>
            <p:spPr bwMode="auto">
              <a:xfrm>
                <a:off x="3742" y="3475"/>
                <a:ext cx="1134" cy="173"/>
              </a:xfrm>
              <a:prstGeom prst="rect">
                <a:avLst/>
              </a:prstGeom>
              <a:solidFill>
                <a:srgbClr val="FFFF00"/>
              </a:solidFill>
              <a:ln w="9525">
                <a:noFill/>
                <a:miter lim="800000"/>
                <a:headEnd/>
                <a:tailEnd/>
              </a:ln>
              <a:effectLst/>
            </p:spPr>
            <p:txBody>
              <a:bodyPr>
                <a:spAutoFit/>
              </a:bodyPr>
              <a:lstStyle/>
              <a:p>
                <a:pPr algn="l">
                  <a:spcBef>
                    <a:spcPct val="50000"/>
                  </a:spcBef>
                </a:pPr>
                <a:r>
                  <a:rPr lang="es-ES_tradnl" sz="1200"/>
                  <a:t>ORDEN DE  RONZA</a:t>
                </a:r>
                <a:endParaRPr lang="es-ES" sz="1200"/>
              </a:p>
            </p:txBody>
          </p:sp>
          <p:sp>
            <p:nvSpPr>
              <p:cNvPr id="3149" name="Text Box 77"/>
              <p:cNvSpPr txBox="1">
                <a:spLocks noChangeArrowheads="1"/>
              </p:cNvSpPr>
              <p:nvPr/>
            </p:nvSpPr>
            <p:spPr bwMode="auto">
              <a:xfrm>
                <a:off x="3334" y="3756"/>
                <a:ext cx="1406" cy="173"/>
              </a:xfrm>
              <a:prstGeom prst="rect">
                <a:avLst/>
              </a:prstGeom>
              <a:solidFill>
                <a:srgbClr val="FFFF00"/>
              </a:solidFill>
              <a:ln w="9525">
                <a:noFill/>
                <a:miter lim="800000"/>
                <a:headEnd/>
                <a:tailEnd/>
              </a:ln>
              <a:effectLst/>
            </p:spPr>
            <p:txBody>
              <a:bodyPr>
                <a:spAutoFit/>
              </a:bodyPr>
              <a:lstStyle/>
              <a:p>
                <a:pPr algn="l">
                  <a:spcBef>
                    <a:spcPct val="50000"/>
                  </a:spcBef>
                </a:pPr>
                <a:r>
                  <a:rPr lang="es-ES_tradnl" sz="1200"/>
                  <a:t>ORDEN DE  ELEVACIÓN</a:t>
                </a:r>
                <a:endParaRPr lang="es-ES" sz="1200"/>
              </a:p>
            </p:txBody>
          </p:sp>
          <p:sp>
            <p:nvSpPr>
              <p:cNvPr id="3151" name="Line 79"/>
              <p:cNvSpPr>
                <a:spLocks noChangeShapeType="1"/>
              </p:cNvSpPr>
              <p:nvPr/>
            </p:nvSpPr>
            <p:spPr bwMode="auto">
              <a:xfrm flipV="1">
                <a:off x="3560" y="3067"/>
                <a:ext cx="46" cy="680"/>
              </a:xfrm>
              <a:prstGeom prst="line">
                <a:avLst/>
              </a:prstGeom>
              <a:noFill/>
              <a:ln w="38100">
                <a:solidFill>
                  <a:srgbClr val="FFFF00"/>
                </a:solidFill>
                <a:round/>
                <a:headEnd/>
                <a:tailEnd type="triangle" w="med" len="med"/>
              </a:ln>
              <a:effectLst/>
            </p:spPr>
            <p:txBody>
              <a:bodyPr/>
              <a:lstStyle/>
              <a:p>
                <a:endParaRPr lang="es-CL"/>
              </a:p>
            </p:txBody>
          </p:sp>
        </p:grpSp>
        <p:sp>
          <p:nvSpPr>
            <p:cNvPr id="3152" name="Text Box 80"/>
            <p:cNvSpPr txBox="1">
              <a:spLocks noChangeArrowheads="1"/>
            </p:cNvSpPr>
            <p:nvPr/>
          </p:nvSpPr>
          <p:spPr bwMode="auto">
            <a:xfrm>
              <a:off x="2247900" y="5176838"/>
              <a:ext cx="2054225" cy="274637"/>
            </a:xfrm>
            <a:prstGeom prst="rect">
              <a:avLst/>
            </a:prstGeom>
            <a:noFill/>
            <a:ln w="9525">
              <a:noFill/>
              <a:miter lim="800000"/>
              <a:headEnd/>
              <a:tailEnd/>
            </a:ln>
            <a:effectLst/>
          </p:spPr>
          <p:txBody>
            <a:bodyPr wrap="none">
              <a:spAutoFit/>
            </a:bodyPr>
            <a:lstStyle/>
            <a:p>
              <a:pPr algn="l"/>
              <a:r>
                <a:rPr lang="es-ES_tradnl" sz="1200">
                  <a:solidFill>
                    <a:schemeClr val="tx1"/>
                  </a:solidFill>
                </a:rPr>
                <a:t>(ROLL, PITCH Y YAW)</a:t>
              </a:r>
              <a:endParaRPr lang="es-ES" sz="1200">
                <a:solidFill>
                  <a:schemeClr val="tx1"/>
                </a:solidFill>
              </a:endParaRPr>
            </a:p>
          </p:txBody>
        </p:sp>
        <p:grpSp>
          <p:nvGrpSpPr>
            <p:cNvPr id="3161" name="Group 89"/>
            <p:cNvGrpSpPr>
              <a:grpSpLocks/>
            </p:cNvGrpSpPr>
            <p:nvPr/>
          </p:nvGrpSpPr>
          <p:grpSpPr bwMode="auto">
            <a:xfrm>
              <a:off x="900113" y="1773238"/>
              <a:ext cx="719137" cy="3527425"/>
              <a:chOff x="567" y="1117"/>
              <a:chExt cx="453" cy="2222"/>
            </a:xfrm>
          </p:grpSpPr>
          <p:sp>
            <p:nvSpPr>
              <p:cNvPr id="3125" name="Line 53"/>
              <p:cNvSpPr>
                <a:spLocks noChangeShapeType="1"/>
              </p:cNvSpPr>
              <p:nvPr/>
            </p:nvSpPr>
            <p:spPr bwMode="auto">
              <a:xfrm flipH="1">
                <a:off x="793" y="2024"/>
                <a:ext cx="227" cy="0"/>
              </a:xfrm>
              <a:prstGeom prst="line">
                <a:avLst/>
              </a:prstGeom>
              <a:noFill/>
              <a:ln w="28575">
                <a:solidFill>
                  <a:schemeClr val="tx1"/>
                </a:solidFill>
                <a:round/>
                <a:headEnd/>
                <a:tailEnd/>
              </a:ln>
              <a:effectLst/>
            </p:spPr>
            <p:txBody>
              <a:bodyPr/>
              <a:lstStyle/>
              <a:p>
                <a:endParaRPr lang="es-CL"/>
              </a:p>
            </p:txBody>
          </p:sp>
          <p:sp>
            <p:nvSpPr>
              <p:cNvPr id="3127" name="Line 55"/>
              <p:cNvSpPr>
                <a:spLocks noChangeShapeType="1"/>
              </p:cNvSpPr>
              <p:nvPr/>
            </p:nvSpPr>
            <p:spPr bwMode="auto">
              <a:xfrm flipV="1">
                <a:off x="793" y="1253"/>
                <a:ext cx="0" cy="771"/>
              </a:xfrm>
              <a:prstGeom prst="line">
                <a:avLst/>
              </a:prstGeom>
              <a:noFill/>
              <a:ln w="28575">
                <a:solidFill>
                  <a:schemeClr val="tx1"/>
                </a:solidFill>
                <a:round/>
                <a:headEnd/>
                <a:tailEnd/>
              </a:ln>
              <a:effectLst/>
            </p:spPr>
            <p:txBody>
              <a:bodyPr/>
              <a:lstStyle/>
              <a:p>
                <a:endParaRPr lang="es-CL"/>
              </a:p>
            </p:txBody>
          </p:sp>
          <p:sp>
            <p:nvSpPr>
              <p:cNvPr id="3129" name="Line 57"/>
              <p:cNvSpPr>
                <a:spLocks noChangeShapeType="1"/>
              </p:cNvSpPr>
              <p:nvPr/>
            </p:nvSpPr>
            <p:spPr bwMode="auto">
              <a:xfrm>
                <a:off x="567" y="1117"/>
                <a:ext cx="0" cy="2222"/>
              </a:xfrm>
              <a:prstGeom prst="line">
                <a:avLst/>
              </a:prstGeom>
              <a:noFill/>
              <a:ln w="28575">
                <a:solidFill>
                  <a:schemeClr val="tx1"/>
                </a:solidFill>
                <a:round/>
                <a:headEnd/>
                <a:tailEnd/>
              </a:ln>
              <a:effectLst/>
            </p:spPr>
            <p:txBody>
              <a:bodyPr/>
              <a:lstStyle/>
              <a:p>
                <a:endParaRPr lang="es-CL"/>
              </a:p>
            </p:txBody>
          </p:sp>
          <p:sp>
            <p:nvSpPr>
              <p:cNvPr id="3128" name="Line 56"/>
              <p:cNvSpPr>
                <a:spLocks noChangeShapeType="1"/>
              </p:cNvSpPr>
              <p:nvPr/>
            </p:nvSpPr>
            <p:spPr bwMode="auto">
              <a:xfrm>
                <a:off x="793" y="1253"/>
                <a:ext cx="137" cy="0"/>
              </a:xfrm>
              <a:prstGeom prst="line">
                <a:avLst/>
              </a:prstGeom>
              <a:noFill/>
              <a:ln w="28575">
                <a:solidFill>
                  <a:schemeClr val="tx1"/>
                </a:solidFill>
                <a:round/>
                <a:headEnd/>
                <a:tailEnd type="triangle" w="med" len="med"/>
              </a:ln>
              <a:effectLst/>
            </p:spPr>
            <p:txBody>
              <a:bodyPr/>
              <a:lstStyle/>
              <a:p>
                <a:endParaRPr lang="es-CL"/>
              </a:p>
            </p:txBody>
          </p:sp>
          <p:sp>
            <p:nvSpPr>
              <p:cNvPr id="3130" name="Line 58"/>
              <p:cNvSpPr>
                <a:spLocks noChangeShapeType="1"/>
              </p:cNvSpPr>
              <p:nvPr/>
            </p:nvSpPr>
            <p:spPr bwMode="auto">
              <a:xfrm>
                <a:off x="567" y="1117"/>
                <a:ext cx="363" cy="0"/>
              </a:xfrm>
              <a:prstGeom prst="line">
                <a:avLst/>
              </a:prstGeom>
              <a:noFill/>
              <a:ln w="28575">
                <a:solidFill>
                  <a:schemeClr val="tx1"/>
                </a:solidFill>
                <a:round/>
                <a:headEnd/>
                <a:tailEnd type="triangle" w="med" len="med"/>
              </a:ln>
              <a:effectLst/>
            </p:spPr>
            <p:txBody>
              <a:bodyPr/>
              <a:lstStyle/>
              <a:p>
                <a:endParaRPr lang="es-CL"/>
              </a:p>
            </p:txBody>
          </p:sp>
        </p:grpSp>
        <p:grpSp>
          <p:nvGrpSpPr>
            <p:cNvPr id="3162" name="Group 90"/>
            <p:cNvGrpSpPr>
              <a:grpSpLocks/>
            </p:cNvGrpSpPr>
            <p:nvPr/>
          </p:nvGrpSpPr>
          <p:grpSpPr bwMode="auto">
            <a:xfrm>
              <a:off x="107950" y="333375"/>
              <a:ext cx="1223963" cy="1943100"/>
              <a:chOff x="68" y="210"/>
              <a:chExt cx="771" cy="1224"/>
            </a:xfrm>
          </p:grpSpPr>
          <p:sp>
            <p:nvSpPr>
              <p:cNvPr id="3153" name="Text Box 81"/>
              <p:cNvSpPr txBox="1">
                <a:spLocks noChangeArrowheads="1"/>
              </p:cNvSpPr>
              <p:nvPr/>
            </p:nvSpPr>
            <p:spPr bwMode="auto">
              <a:xfrm>
                <a:off x="68" y="210"/>
                <a:ext cx="771" cy="518"/>
              </a:xfrm>
              <a:prstGeom prst="rect">
                <a:avLst/>
              </a:prstGeom>
              <a:solidFill>
                <a:schemeClr val="hlink"/>
              </a:solidFill>
              <a:ln w="9525">
                <a:noFill/>
                <a:miter lim="800000"/>
                <a:headEnd/>
                <a:tailEnd/>
              </a:ln>
              <a:effectLst/>
            </p:spPr>
            <p:txBody>
              <a:bodyPr>
                <a:spAutoFit/>
              </a:bodyPr>
              <a:lstStyle/>
              <a:p>
                <a:pPr algn="l">
                  <a:spcBef>
                    <a:spcPct val="50000"/>
                  </a:spcBef>
                </a:pPr>
                <a:r>
                  <a:rPr lang="es-ES_tradnl" sz="1200">
                    <a:solidFill>
                      <a:srgbClr val="00CC00"/>
                    </a:solidFill>
                  </a:rPr>
                  <a:t>RAZÓN DE CAMBIO EN ELEVACIÓN Y RONZA</a:t>
                </a:r>
                <a:endParaRPr lang="es-ES" sz="1200">
                  <a:solidFill>
                    <a:srgbClr val="00CC00"/>
                  </a:solidFill>
                </a:endParaRPr>
              </a:p>
            </p:txBody>
          </p:sp>
          <p:sp>
            <p:nvSpPr>
              <p:cNvPr id="3154" name="Line 82"/>
              <p:cNvSpPr>
                <a:spLocks noChangeShapeType="1"/>
              </p:cNvSpPr>
              <p:nvPr/>
            </p:nvSpPr>
            <p:spPr bwMode="auto">
              <a:xfrm>
                <a:off x="567" y="709"/>
                <a:ext cx="226" cy="725"/>
              </a:xfrm>
              <a:prstGeom prst="line">
                <a:avLst/>
              </a:prstGeom>
              <a:noFill/>
              <a:ln w="9525">
                <a:solidFill>
                  <a:schemeClr val="tx1"/>
                </a:solidFill>
                <a:round/>
                <a:headEnd/>
                <a:tailEnd type="triangle" w="med" len="med"/>
              </a:ln>
              <a:effectLst/>
            </p:spPr>
            <p:txBody>
              <a:bodyPr/>
              <a:lstStyle/>
              <a:p>
                <a:endParaRPr lang="es-CL"/>
              </a:p>
            </p:txBody>
          </p:sp>
        </p:grpSp>
        <p:sp>
          <p:nvSpPr>
            <p:cNvPr id="3165" name="AutoShape 93">
              <a:hlinkClick r:id="rId4" action="ppaction://hlinksldjump" highlightClick="1"/>
            </p:cNvPr>
            <p:cNvSpPr>
              <a:spLocks noChangeArrowheads="1"/>
            </p:cNvSpPr>
            <p:nvPr/>
          </p:nvSpPr>
          <p:spPr bwMode="auto">
            <a:xfrm>
              <a:off x="2555875" y="4292600"/>
              <a:ext cx="1295400" cy="360363"/>
            </a:xfrm>
            <a:prstGeom prst="actionButtonBlank">
              <a:avLst/>
            </a:prstGeom>
            <a:solidFill>
              <a:schemeClr val="accent1"/>
            </a:solidFill>
            <a:ln w="9525">
              <a:noFill/>
              <a:miter lim="800000"/>
              <a:headEnd/>
              <a:tailEnd/>
            </a:ln>
            <a:effectLst/>
          </p:spPr>
          <p:txBody>
            <a:bodyPr wrap="none" anchor="ctr"/>
            <a:lstStyle/>
            <a:p>
              <a:r>
                <a:rPr lang="es-ES_tradnl" sz="1200"/>
                <a:t>PREDICTOR</a:t>
              </a:r>
              <a:endParaRPr lang="es-ES" sz="1200"/>
            </a:p>
          </p:txBody>
        </p:sp>
        <p:sp>
          <p:nvSpPr>
            <p:cNvPr id="3168" name="AutoShape 96">
              <a:hlinkClick r:id="rId5" action="ppaction://hlinksldjump" highlightClick="1"/>
            </p:cNvPr>
            <p:cNvSpPr>
              <a:spLocks noChangeArrowheads="1"/>
            </p:cNvSpPr>
            <p:nvPr/>
          </p:nvSpPr>
          <p:spPr bwMode="auto">
            <a:xfrm>
              <a:off x="4211638" y="4292600"/>
              <a:ext cx="1295400" cy="360363"/>
            </a:xfrm>
            <a:prstGeom prst="actionButtonBlank">
              <a:avLst/>
            </a:prstGeom>
            <a:solidFill>
              <a:srgbClr val="99FF66"/>
            </a:solidFill>
            <a:ln w="9525">
              <a:noFill/>
              <a:miter lim="800000"/>
              <a:headEnd/>
              <a:tailEnd/>
            </a:ln>
            <a:effectLst/>
          </p:spPr>
          <p:txBody>
            <a:bodyPr wrap="none" anchor="ctr"/>
            <a:lstStyle/>
            <a:p>
              <a:r>
                <a:rPr lang="es-ES_tradnl" sz="1200"/>
                <a:t>CALCULADOR </a:t>
              </a:r>
            </a:p>
            <a:p>
              <a:r>
                <a:rPr lang="es-ES_tradnl" sz="1200"/>
                <a:t>BALÍSTICO</a:t>
              </a:r>
              <a:endParaRPr lang="es-ES" sz="1200"/>
            </a:p>
          </p:txBody>
        </p:sp>
        <p:sp>
          <p:nvSpPr>
            <p:cNvPr id="3169" name="AutoShape 97">
              <a:hlinkClick r:id="rId6" action="ppaction://hlinksldjump" highlightClick="1"/>
            </p:cNvPr>
            <p:cNvSpPr>
              <a:spLocks noChangeArrowheads="1"/>
            </p:cNvSpPr>
            <p:nvPr/>
          </p:nvSpPr>
          <p:spPr bwMode="auto">
            <a:xfrm>
              <a:off x="1619250" y="3068638"/>
              <a:ext cx="1511300" cy="431800"/>
            </a:xfrm>
            <a:prstGeom prst="actionButtonBlank">
              <a:avLst/>
            </a:prstGeom>
            <a:solidFill>
              <a:srgbClr val="FFFF00"/>
            </a:solidFill>
            <a:ln w="9525">
              <a:noFill/>
              <a:miter lim="800000"/>
              <a:headEnd/>
              <a:tailEnd/>
            </a:ln>
            <a:effectLst/>
          </p:spPr>
          <p:txBody>
            <a:bodyPr wrap="none" anchor="ctr"/>
            <a:lstStyle/>
            <a:p>
              <a:r>
                <a:rPr lang="es-ES_tradnl" sz="1600"/>
                <a:t>TRACKER</a:t>
              </a:r>
              <a:endParaRPr lang="es-ES" sz="1600"/>
            </a:p>
          </p:txBody>
        </p:sp>
        <p:sp>
          <p:nvSpPr>
            <p:cNvPr id="3170" name="AutoShape 98">
              <a:hlinkClick r:id="" action="ppaction://noaction" highlightClick="1"/>
            </p:cNvPr>
            <p:cNvSpPr>
              <a:spLocks noChangeArrowheads="1"/>
            </p:cNvSpPr>
            <p:nvPr/>
          </p:nvSpPr>
          <p:spPr bwMode="auto">
            <a:xfrm>
              <a:off x="1476375" y="1412875"/>
              <a:ext cx="1008063" cy="647700"/>
            </a:xfrm>
            <a:prstGeom prst="actionButtonBlank">
              <a:avLst/>
            </a:prstGeom>
            <a:solidFill>
              <a:srgbClr val="FFFF99"/>
            </a:solidFill>
            <a:ln w="9525">
              <a:noFill/>
              <a:miter lim="800000"/>
              <a:headEnd/>
              <a:tailEnd/>
            </a:ln>
            <a:effectLst/>
          </p:spPr>
          <p:txBody>
            <a:bodyPr wrap="none" anchor="ctr"/>
            <a:lstStyle/>
            <a:p>
              <a:r>
                <a:rPr lang="es-ES_tradnl" sz="1000"/>
                <a:t>DIRECTOR</a:t>
              </a:r>
            </a:p>
            <a:p>
              <a:r>
                <a:rPr lang="es-ES_tradnl" sz="1000">
                  <a:hlinkClick r:id="rId7" action="ppaction://hlinksldjump"/>
                </a:rPr>
                <a:t>CONTROL</a:t>
              </a:r>
              <a:endParaRPr lang="es-ES_tradnl" sz="1000"/>
            </a:p>
            <a:p>
              <a:r>
                <a:rPr lang="es-ES_tradnl" sz="1000"/>
                <a:t> DE FUEGO</a:t>
              </a:r>
              <a:endParaRPr lang="es-ES" sz="1000"/>
            </a:p>
          </p:txBody>
        </p:sp>
        <p:sp>
          <p:nvSpPr>
            <p:cNvPr id="3171" name="Text Box 99"/>
            <p:cNvSpPr txBox="1">
              <a:spLocks noChangeArrowheads="1"/>
            </p:cNvSpPr>
            <p:nvPr/>
          </p:nvSpPr>
          <p:spPr bwMode="auto">
            <a:xfrm>
              <a:off x="1116013" y="4652963"/>
              <a:ext cx="1223962" cy="639762"/>
            </a:xfrm>
            <a:prstGeom prst="rect">
              <a:avLst/>
            </a:prstGeom>
            <a:noFill/>
            <a:ln w="9525" algn="ctr">
              <a:noFill/>
              <a:miter lim="800000"/>
              <a:headEnd/>
              <a:tailEnd/>
            </a:ln>
            <a:effectLst/>
          </p:spPr>
          <p:txBody>
            <a:bodyPr>
              <a:spAutoFit/>
            </a:bodyPr>
            <a:lstStyle/>
            <a:p>
              <a:pPr>
                <a:spcBef>
                  <a:spcPct val="50000"/>
                </a:spcBef>
              </a:pPr>
              <a:r>
                <a:rPr lang="es-ES_tradnl" sz="1200">
                  <a:solidFill>
                    <a:schemeClr val="tx1"/>
                  </a:solidFill>
                </a:rPr>
                <a:t>RUMBO Y VELOCIDADPROPIOS</a:t>
              </a:r>
              <a:endParaRPr lang="es-ES" sz="1200">
                <a:solidFill>
                  <a:schemeClr val="tx1"/>
                </a:solidFill>
              </a:endParaRPr>
            </a:p>
          </p:txBody>
        </p:sp>
        <p:sp>
          <p:nvSpPr>
            <p:cNvPr id="3173" name="Line 101"/>
            <p:cNvSpPr>
              <a:spLocks noChangeShapeType="1"/>
            </p:cNvSpPr>
            <p:nvPr/>
          </p:nvSpPr>
          <p:spPr bwMode="auto">
            <a:xfrm flipV="1">
              <a:off x="2700338" y="4652963"/>
              <a:ext cx="0" cy="288925"/>
            </a:xfrm>
            <a:prstGeom prst="line">
              <a:avLst/>
            </a:prstGeom>
            <a:noFill/>
            <a:ln w="9525">
              <a:solidFill>
                <a:schemeClr val="tx1"/>
              </a:solidFill>
              <a:round/>
              <a:headEnd/>
              <a:tailEnd type="triangle" w="med" len="med"/>
            </a:ln>
            <a:effectLst/>
          </p:spPr>
          <p:txBody>
            <a:bodyPr wrap="none" anchor="ctr"/>
            <a:lstStyle/>
            <a:p>
              <a:endParaRPr lang="es-CL"/>
            </a:p>
          </p:txBody>
        </p:sp>
        <p:sp>
          <p:nvSpPr>
            <p:cNvPr id="3174" name="Line 102"/>
            <p:cNvSpPr>
              <a:spLocks noChangeShapeType="1"/>
            </p:cNvSpPr>
            <p:nvPr/>
          </p:nvSpPr>
          <p:spPr bwMode="auto">
            <a:xfrm flipH="1">
              <a:off x="2268538" y="4941888"/>
              <a:ext cx="431800" cy="0"/>
            </a:xfrm>
            <a:prstGeom prst="line">
              <a:avLst/>
            </a:prstGeom>
            <a:noFill/>
            <a:ln w="9525">
              <a:solidFill>
                <a:schemeClr val="tx1"/>
              </a:solidFill>
              <a:round/>
              <a:headEnd/>
              <a:tailEnd/>
            </a:ln>
            <a:effectLst/>
          </p:spPr>
          <p:txBody>
            <a:bodyPr wrap="none" anchor="ctr"/>
            <a:lstStyle/>
            <a:p>
              <a:endParaRPr lang="es-CL"/>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Text Box 4"/>
          <p:cNvSpPr txBox="1">
            <a:spLocks noChangeArrowheads="1"/>
          </p:cNvSpPr>
          <p:nvPr/>
        </p:nvSpPr>
        <p:spPr bwMode="auto">
          <a:xfrm>
            <a:off x="755650" y="234950"/>
            <a:ext cx="7920038" cy="457200"/>
          </a:xfrm>
          <a:prstGeom prst="rect">
            <a:avLst/>
          </a:prstGeom>
          <a:noFill/>
          <a:ln w="9525">
            <a:noFill/>
            <a:miter lim="800000"/>
            <a:headEnd/>
            <a:tailEnd/>
          </a:ln>
          <a:effectLst/>
        </p:spPr>
        <p:txBody>
          <a:bodyPr>
            <a:spAutoFit/>
          </a:bodyPr>
          <a:lstStyle/>
          <a:p>
            <a:pPr>
              <a:spcBef>
                <a:spcPct val="50000"/>
              </a:spcBef>
            </a:pPr>
            <a:r>
              <a:rPr lang="es-ES_tradnl" u="sng">
                <a:solidFill>
                  <a:schemeClr val="tx1"/>
                </a:solidFill>
              </a:rPr>
              <a:t>CENTRAL DE INFORMACIONES DE COMBATE</a:t>
            </a:r>
            <a:endParaRPr lang="es-ES" u="sng">
              <a:solidFill>
                <a:schemeClr val="tx1"/>
              </a:solidFill>
            </a:endParaRPr>
          </a:p>
        </p:txBody>
      </p:sp>
      <p:sp>
        <p:nvSpPr>
          <p:cNvPr id="9222" name="Text Box 6"/>
          <p:cNvSpPr txBox="1">
            <a:spLocks noChangeArrowheads="1"/>
          </p:cNvSpPr>
          <p:nvPr/>
        </p:nvSpPr>
        <p:spPr bwMode="auto">
          <a:xfrm>
            <a:off x="142875" y="1196975"/>
            <a:ext cx="8893175" cy="4216400"/>
          </a:xfrm>
          <a:prstGeom prst="rect">
            <a:avLst/>
          </a:prstGeom>
          <a:noFill/>
          <a:ln w="9525">
            <a:noFill/>
            <a:miter lim="800000"/>
            <a:headEnd/>
            <a:tailEnd/>
          </a:ln>
          <a:effectLst/>
        </p:spPr>
        <p:txBody>
          <a:bodyPr>
            <a:spAutoFit/>
          </a:bodyPr>
          <a:lstStyle/>
          <a:p>
            <a:pPr algn="l">
              <a:spcBef>
                <a:spcPct val="50000"/>
              </a:spcBef>
            </a:pPr>
            <a:r>
              <a:rPr lang="es-ES_tradnl" sz="1800" dirty="0">
                <a:solidFill>
                  <a:schemeClr val="tx1"/>
                </a:solidFill>
              </a:rPr>
              <a:t>Constituye el centro de decisiones del buque, en ella se ejecutan las siguientes funciones para el empleo eficiente de las armas </a:t>
            </a:r>
            <a:r>
              <a:rPr lang="es-ES_tradnl" sz="1800" dirty="0" smtClean="0">
                <a:solidFill>
                  <a:schemeClr val="tx1"/>
                </a:solidFill>
              </a:rPr>
              <a:t>disponibles : </a:t>
            </a:r>
            <a:r>
              <a:rPr lang="es-ES_tradnl" sz="1800" dirty="0" smtClean="0">
                <a:solidFill>
                  <a:srgbClr val="FFFF00"/>
                </a:solidFill>
              </a:rPr>
              <a:t>OBJETO OPTIMIZAR USO DEL TIEMPO </a:t>
            </a:r>
            <a:endParaRPr lang="es-ES_tradnl" sz="1800" dirty="0">
              <a:solidFill>
                <a:srgbClr val="FFFF00"/>
              </a:solidFill>
            </a:endParaRPr>
          </a:p>
          <a:p>
            <a:pPr algn="l">
              <a:spcBef>
                <a:spcPct val="50000"/>
              </a:spcBef>
            </a:pPr>
            <a:r>
              <a:rPr lang="es-ES_tradnl" sz="1800" dirty="0">
                <a:solidFill>
                  <a:schemeClr val="tx1"/>
                </a:solidFill>
              </a:rPr>
              <a:t>a.- Detección del contacto. (Radares de rebusca aérea y de superficie u otro medio)</a:t>
            </a:r>
          </a:p>
          <a:p>
            <a:pPr algn="l">
              <a:spcBef>
                <a:spcPct val="50000"/>
              </a:spcBef>
            </a:pPr>
            <a:r>
              <a:rPr lang="es-ES_tradnl" sz="1800" dirty="0">
                <a:solidFill>
                  <a:schemeClr val="tx1"/>
                </a:solidFill>
              </a:rPr>
              <a:t>b.- Traqueo del contacto. ( Rad. Aéreo y de Superficie)</a:t>
            </a:r>
          </a:p>
          <a:p>
            <a:pPr algn="l">
              <a:spcBef>
                <a:spcPct val="50000"/>
              </a:spcBef>
            </a:pPr>
            <a:r>
              <a:rPr lang="es-ES_tradnl" sz="1800" dirty="0">
                <a:solidFill>
                  <a:schemeClr val="tx1"/>
                </a:solidFill>
              </a:rPr>
              <a:t>c.- Identificación del contacto. (Empleo de IFF, </a:t>
            </a:r>
            <a:r>
              <a:rPr lang="es-ES_tradnl" sz="1800" dirty="0" err="1">
                <a:solidFill>
                  <a:schemeClr val="tx1"/>
                </a:solidFill>
              </a:rPr>
              <a:t>Coms</a:t>
            </a:r>
            <a:r>
              <a:rPr lang="es-ES_tradnl" sz="1800" dirty="0">
                <a:solidFill>
                  <a:schemeClr val="tx1"/>
                </a:solidFill>
              </a:rPr>
              <a:t>. u otros)</a:t>
            </a:r>
          </a:p>
          <a:p>
            <a:pPr algn="l">
              <a:spcBef>
                <a:spcPct val="50000"/>
              </a:spcBef>
            </a:pPr>
            <a:r>
              <a:rPr lang="es-ES_tradnl" sz="1800" dirty="0">
                <a:solidFill>
                  <a:schemeClr val="tx1"/>
                </a:solidFill>
              </a:rPr>
              <a:t>d.- Selección de blanco más peligroso para el buque</a:t>
            </a:r>
          </a:p>
          <a:p>
            <a:pPr algn="l">
              <a:spcBef>
                <a:spcPct val="50000"/>
              </a:spcBef>
            </a:pPr>
            <a:r>
              <a:rPr lang="es-ES_tradnl" sz="1800" dirty="0">
                <a:solidFill>
                  <a:schemeClr val="tx1"/>
                </a:solidFill>
              </a:rPr>
              <a:t>e.- Designación del blanco al sistema de control de armas              disponible. (Demarcación, Elevación y Distancia al blanco y efecto </a:t>
            </a:r>
            <a:r>
              <a:rPr lang="es-ES_tradnl" sz="1800" dirty="0" err="1">
                <a:solidFill>
                  <a:schemeClr val="tx1"/>
                </a:solidFill>
              </a:rPr>
              <a:t>doppler</a:t>
            </a:r>
            <a:r>
              <a:rPr lang="es-ES_tradnl" sz="1800" dirty="0">
                <a:solidFill>
                  <a:schemeClr val="tx1"/>
                </a:solidFill>
              </a:rPr>
              <a:t>)</a:t>
            </a:r>
          </a:p>
          <a:p>
            <a:pPr algn="l">
              <a:spcBef>
                <a:spcPct val="50000"/>
              </a:spcBef>
            </a:pPr>
            <a:r>
              <a:rPr lang="es-ES_tradnl" sz="1800" dirty="0">
                <a:solidFill>
                  <a:schemeClr val="tx1"/>
                </a:solidFill>
              </a:rPr>
              <a:t>f.- </a:t>
            </a:r>
            <a:r>
              <a:rPr lang="es-ES_tradnl" sz="1800" dirty="0">
                <a:solidFill>
                  <a:srgbClr val="FFFF00"/>
                </a:solidFill>
              </a:rPr>
              <a:t>Control por veto</a:t>
            </a:r>
            <a:r>
              <a:rPr lang="es-ES_tradnl" sz="1800" dirty="0">
                <a:solidFill>
                  <a:schemeClr val="tx1"/>
                </a:solidFill>
              </a:rPr>
              <a:t> del Comandante o Jefe de Guardia.</a:t>
            </a:r>
            <a:endParaRPr lang="es-ES" sz="1800" dirty="0">
              <a:solidFill>
                <a:schemeClr val="tx1"/>
              </a:solidFill>
            </a:endParaRPr>
          </a:p>
        </p:txBody>
      </p:sp>
      <p:sp>
        <p:nvSpPr>
          <p:cNvPr id="9223" name="AutoShape 7">
            <a:hlinkClick r:id="rId2" action="ppaction://hlinksldjump" highlightClick="1"/>
          </p:cNvPr>
          <p:cNvSpPr>
            <a:spLocks noChangeArrowheads="1"/>
          </p:cNvSpPr>
          <p:nvPr/>
        </p:nvSpPr>
        <p:spPr bwMode="auto">
          <a:xfrm>
            <a:off x="6732588" y="5876925"/>
            <a:ext cx="719137" cy="431800"/>
          </a:xfrm>
          <a:prstGeom prst="actionButtonBackPrevious">
            <a:avLst/>
          </a:prstGeom>
          <a:solidFill>
            <a:schemeClr val="bg1"/>
          </a:solidFill>
          <a:ln w="9525">
            <a:noFill/>
            <a:miter lim="800000"/>
            <a:headEnd/>
            <a:tailEnd/>
          </a:ln>
          <a:effectLst/>
        </p:spPr>
        <p:txBody>
          <a:bodyPr wrap="none" anchor="ctr"/>
          <a:lstStyle/>
          <a:p>
            <a:endParaRPr lang="es-CL"/>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Text Box 4"/>
          <p:cNvSpPr txBox="1">
            <a:spLocks noChangeArrowheads="1"/>
          </p:cNvSpPr>
          <p:nvPr/>
        </p:nvSpPr>
        <p:spPr bwMode="auto">
          <a:xfrm>
            <a:off x="755650" y="549275"/>
            <a:ext cx="7416800" cy="366713"/>
          </a:xfrm>
          <a:prstGeom prst="rect">
            <a:avLst/>
          </a:prstGeom>
          <a:noFill/>
          <a:ln w="9525" algn="ctr">
            <a:noFill/>
            <a:miter lim="800000"/>
            <a:headEnd/>
            <a:tailEnd/>
          </a:ln>
          <a:effectLst/>
        </p:spPr>
        <p:txBody>
          <a:bodyPr>
            <a:spAutoFit/>
          </a:bodyPr>
          <a:lstStyle/>
          <a:p>
            <a:pPr>
              <a:spcBef>
                <a:spcPct val="50000"/>
              </a:spcBef>
            </a:pPr>
            <a:endParaRPr lang="es-ES" sz="1800"/>
          </a:p>
        </p:txBody>
      </p:sp>
      <p:sp>
        <p:nvSpPr>
          <p:cNvPr id="10245" name="Text Box 5"/>
          <p:cNvSpPr txBox="1">
            <a:spLocks noChangeArrowheads="1"/>
          </p:cNvSpPr>
          <p:nvPr/>
        </p:nvSpPr>
        <p:spPr bwMode="auto">
          <a:xfrm>
            <a:off x="1909763" y="295275"/>
            <a:ext cx="5399087" cy="406400"/>
          </a:xfrm>
          <a:prstGeom prst="rect">
            <a:avLst/>
          </a:prstGeom>
          <a:solidFill>
            <a:srgbClr val="FF3300"/>
          </a:solidFill>
          <a:ln w="9525" algn="ctr">
            <a:solidFill>
              <a:schemeClr val="tx1"/>
            </a:solidFill>
            <a:miter lim="800000"/>
            <a:headEnd/>
            <a:tailEnd/>
          </a:ln>
          <a:effectLst/>
        </p:spPr>
        <p:txBody>
          <a:bodyPr>
            <a:spAutoFit/>
          </a:bodyPr>
          <a:lstStyle/>
          <a:p>
            <a:pPr>
              <a:spcBef>
                <a:spcPct val="50000"/>
              </a:spcBef>
            </a:pPr>
            <a:r>
              <a:rPr lang="es-ES_tradnl" sz="2000">
                <a:solidFill>
                  <a:schemeClr val="tx1"/>
                </a:solidFill>
              </a:rPr>
              <a:t>CENTRAL DE CONTROL DE FUEGO</a:t>
            </a:r>
            <a:endParaRPr lang="es-ES" sz="2000">
              <a:solidFill>
                <a:schemeClr val="tx1"/>
              </a:solidFill>
            </a:endParaRPr>
          </a:p>
        </p:txBody>
      </p:sp>
      <p:sp>
        <p:nvSpPr>
          <p:cNvPr id="10246" name="Text Box 6"/>
          <p:cNvSpPr txBox="1">
            <a:spLocks noChangeArrowheads="1"/>
          </p:cNvSpPr>
          <p:nvPr/>
        </p:nvSpPr>
        <p:spPr bwMode="auto">
          <a:xfrm>
            <a:off x="250825" y="1125538"/>
            <a:ext cx="8459788" cy="650875"/>
          </a:xfrm>
          <a:prstGeom prst="rect">
            <a:avLst/>
          </a:prstGeom>
          <a:solidFill>
            <a:schemeClr val="hlink"/>
          </a:solidFill>
          <a:ln w="9525" algn="ctr">
            <a:solidFill>
              <a:srgbClr val="FF3300"/>
            </a:solidFill>
            <a:miter lim="800000"/>
            <a:headEnd/>
            <a:tailEnd/>
          </a:ln>
          <a:effectLst/>
        </p:spPr>
        <p:txBody>
          <a:bodyPr>
            <a:spAutoFit/>
          </a:bodyPr>
          <a:lstStyle/>
          <a:p>
            <a:pPr algn="l">
              <a:spcBef>
                <a:spcPct val="50000"/>
              </a:spcBef>
            </a:pPr>
            <a:r>
              <a:rPr lang="es-ES_tradnl" sz="1800"/>
              <a:t>Es un sub sistema del buque, cuya finalidad es el control de detalle de las armas asignadas y los sensores asociados a ellas</a:t>
            </a:r>
            <a:endParaRPr lang="es-ES" sz="1800"/>
          </a:p>
        </p:txBody>
      </p:sp>
      <p:sp>
        <p:nvSpPr>
          <p:cNvPr id="10247" name="Text Box 7"/>
          <p:cNvSpPr txBox="1">
            <a:spLocks noChangeArrowheads="1"/>
          </p:cNvSpPr>
          <p:nvPr/>
        </p:nvSpPr>
        <p:spPr bwMode="auto">
          <a:xfrm>
            <a:off x="250825" y="2276475"/>
            <a:ext cx="8497888" cy="3127375"/>
          </a:xfrm>
          <a:prstGeom prst="rect">
            <a:avLst/>
          </a:prstGeom>
          <a:solidFill>
            <a:schemeClr val="folHlink"/>
          </a:solidFill>
          <a:ln w="9525" algn="ctr">
            <a:solidFill>
              <a:srgbClr val="FF3300"/>
            </a:solidFill>
            <a:miter lim="800000"/>
            <a:headEnd/>
            <a:tailEnd/>
          </a:ln>
          <a:effectLst/>
        </p:spPr>
        <p:txBody>
          <a:bodyPr>
            <a:spAutoFit/>
          </a:bodyPr>
          <a:lstStyle/>
          <a:p>
            <a:pPr algn="l">
              <a:spcBef>
                <a:spcPct val="50000"/>
              </a:spcBef>
            </a:pPr>
            <a:r>
              <a:rPr lang="es-ES_tradnl" sz="1800">
                <a:solidFill>
                  <a:schemeClr val="bg2"/>
                </a:solidFill>
              </a:rPr>
              <a:t>Cumple con las siguientes funciones:</a:t>
            </a:r>
          </a:p>
          <a:p>
            <a:pPr algn="l">
              <a:spcBef>
                <a:spcPct val="50000"/>
              </a:spcBef>
            </a:pPr>
            <a:r>
              <a:rPr lang="es-ES_tradnl" sz="1800">
                <a:solidFill>
                  <a:schemeClr val="bg2"/>
                </a:solidFill>
              </a:rPr>
              <a:t>a.- Aceptar designación desde la C.I.C.</a:t>
            </a:r>
          </a:p>
          <a:p>
            <a:pPr algn="l">
              <a:spcBef>
                <a:spcPct val="50000"/>
              </a:spcBef>
            </a:pPr>
            <a:r>
              <a:rPr lang="es-ES_tradnl" sz="1800">
                <a:solidFill>
                  <a:schemeClr val="bg2"/>
                </a:solidFill>
              </a:rPr>
              <a:t>b.- Rebuscar en la demarcación y distancias designadas.</a:t>
            </a:r>
          </a:p>
          <a:p>
            <a:pPr algn="l">
              <a:spcBef>
                <a:spcPct val="50000"/>
              </a:spcBef>
            </a:pPr>
            <a:r>
              <a:rPr lang="es-ES_tradnl" sz="1800">
                <a:solidFill>
                  <a:schemeClr val="bg2"/>
                </a:solidFill>
              </a:rPr>
              <a:t>c.- Adquisición del blanco.</a:t>
            </a:r>
          </a:p>
          <a:p>
            <a:pPr algn="l">
              <a:spcBef>
                <a:spcPct val="50000"/>
              </a:spcBef>
            </a:pPr>
            <a:r>
              <a:rPr lang="es-ES_tradnl" sz="1800">
                <a:solidFill>
                  <a:schemeClr val="bg2"/>
                </a:solidFill>
              </a:rPr>
              <a:t>d.- Traqueo del blanco.</a:t>
            </a:r>
          </a:p>
          <a:p>
            <a:pPr algn="l">
              <a:spcBef>
                <a:spcPct val="50000"/>
              </a:spcBef>
            </a:pPr>
            <a:r>
              <a:rPr lang="es-ES_tradnl" sz="1800">
                <a:solidFill>
                  <a:schemeClr val="bg2"/>
                </a:solidFill>
              </a:rPr>
              <a:t>e.- Asignación del arma seleccionada para atacar el blanco.</a:t>
            </a:r>
          </a:p>
          <a:p>
            <a:pPr algn="l">
              <a:spcBef>
                <a:spcPct val="50000"/>
              </a:spcBef>
            </a:pPr>
            <a:r>
              <a:rPr lang="es-ES_tradnl" sz="1800">
                <a:solidFill>
                  <a:schemeClr val="bg2"/>
                </a:solidFill>
              </a:rPr>
              <a:t>f.- Disparar el arma dentro de la distancia efectiva y continuar disparando hasta lograr su destrucción.</a:t>
            </a:r>
            <a:endParaRPr lang="es-ES" sz="1800">
              <a:solidFill>
                <a:schemeClr val="bg2"/>
              </a:solidFill>
            </a:endParaRPr>
          </a:p>
        </p:txBody>
      </p:sp>
      <p:sp>
        <p:nvSpPr>
          <p:cNvPr id="10248" name="AutoShape 8">
            <a:hlinkClick r:id="rId2" action="ppaction://hlinksldjump" highlightClick="1"/>
          </p:cNvPr>
          <p:cNvSpPr>
            <a:spLocks noChangeArrowheads="1"/>
          </p:cNvSpPr>
          <p:nvPr/>
        </p:nvSpPr>
        <p:spPr bwMode="auto">
          <a:xfrm>
            <a:off x="7019925" y="6092825"/>
            <a:ext cx="792163" cy="431800"/>
          </a:xfrm>
          <a:prstGeom prst="actionButtonBackPrevious">
            <a:avLst/>
          </a:prstGeom>
          <a:solidFill>
            <a:srgbClr val="3366FF"/>
          </a:solidFill>
          <a:ln w="9525">
            <a:noFill/>
            <a:miter lim="800000"/>
            <a:headEnd/>
            <a:tailEnd/>
          </a:ln>
          <a:effectLst/>
        </p:spPr>
        <p:txBody>
          <a:bodyPr wrap="none" anchor="ctr"/>
          <a:lstStyle/>
          <a:p>
            <a:endParaRPr lang="es-CL"/>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4"/>
          <p:cNvSpPr>
            <a:spLocks noGrp="1" noChangeArrowheads="1"/>
          </p:cNvSpPr>
          <p:nvPr>
            <p:ph type="title"/>
          </p:nvPr>
        </p:nvSpPr>
        <p:spPr>
          <a:xfrm>
            <a:off x="457200" y="-171450"/>
            <a:ext cx="8229600" cy="1139825"/>
          </a:xfrm>
        </p:spPr>
        <p:txBody>
          <a:bodyPr/>
          <a:lstStyle/>
          <a:p>
            <a:r>
              <a:rPr lang="es-ES_tradnl" sz="3200" b="1" u="sng"/>
              <a:t>TRAQUER</a:t>
            </a:r>
            <a:endParaRPr lang="es-ES" sz="3200" b="1" u="sng"/>
          </a:p>
        </p:txBody>
      </p:sp>
      <p:sp>
        <p:nvSpPr>
          <p:cNvPr id="11269" name="Text Box 5"/>
          <p:cNvSpPr txBox="1">
            <a:spLocks noChangeArrowheads="1"/>
          </p:cNvSpPr>
          <p:nvPr/>
        </p:nvSpPr>
        <p:spPr bwMode="auto">
          <a:xfrm>
            <a:off x="179388" y="708025"/>
            <a:ext cx="8893175" cy="5313363"/>
          </a:xfrm>
          <a:prstGeom prst="rect">
            <a:avLst/>
          </a:prstGeom>
          <a:solidFill>
            <a:srgbClr val="CCCCFF"/>
          </a:solidFill>
          <a:ln w="9525" algn="ctr">
            <a:noFill/>
            <a:miter lim="800000"/>
            <a:headEnd/>
            <a:tailEnd/>
          </a:ln>
          <a:effectLst/>
        </p:spPr>
        <p:txBody>
          <a:bodyPr>
            <a:spAutoFit/>
          </a:bodyPr>
          <a:lstStyle/>
          <a:p>
            <a:pPr algn="l">
              <a:spcBef>
                <a:spcPct val="50000"/>
              </a:spcBef>
            </a:pPr>
            <a:r>
              <a:rPr lang="es-ES_tradnl" sz="1800"/>
              <a:t>Este es el primer calculador del S.C.F. y se encarga de obtener los datos del blanco para su precisa destrucción.</a:t>
            </a:r>
          </a:p>
          <a:p>
            <a:pPr algn="l">
              <a:spcBef>
                <a:spcPct val="50000"/>
              </a:spcBef>
            </a:pPr>
            <a:r>
              <a:rPr lang="es-ES_tradnl" sz="1800"/>
              <a:t>Recibe del radar y director, los datos de Distancia, Elevación y demarcación al blanco y, mediante la medición de las velocidades con que cambian estos datos, calcula los </a:t>
            </a:r>
            <a:r>
              <a:rPr lang="es-ES_tradnl" sz="1800">
                <a:solidFill>
                  <a:schemeClr val="bg2"/>
                </a:solidFill>
              </a:rPr>
              <a:t>Parámetros del blanco</a:t>
            </a:r>
            <a:r>
              <a:rPr lang="es-ES_tradnl" sz="1800"/>
              <a:t>: </a:t>
            </a:r>
            <a:r>
              <a:rPr lang="es-ES_tradnl" sz="1800">
                <a:solidFill>
                  <a:srgbClr val="FF3300"/>
                </a:solidFill>
              </a:rPr>
              <a:t>Rumbo, Velocidad y Actitud</a:t>
            </a:r>
            <a:r>
              <a:rPr lang="es-ES_tradnl" sz="1800"/>
              <a:t> (Montada, Picada o Estabilizada).</a:t>
            </a:r>
          </a:p>
          <a:p>
            <a:pPr algn="l">
              <a:spcBef>
                <a:spcPct val="50000"/>
              </a:spcBef>
            </a:pPr>
            <a:r>
              <a:rPr lang="es-ES_tradnl" sz="1800"/>
              <a:t>Para asegurar que los Parámetros son correctos, calcula cual debe ser el movimiento del Director en ronza y elevación a fin de mantener al radar exactamente sobre el blanco, este cálculo es enviado como orden automáticamente al Director (Razones de cambio) y si éste se mantiene trincado en el blanco, nos indica que los cálculos son correctos y </a:t>
            </a:r>
            <a:r>
              <a:rPr lang="es-ES_tradnl" sz="1800" u="sng"/>
              <a:t>se dice que el S.C.F. está “</a:t>
            </a:r>
            <a:r>
              <a:rPr lang="es-ES_tradnl" sz="1800" u="sng">
                <a:solidFill>
                  <a:srgbClr val="008080"/>
                </a:solidFill>
              </a:rPr>
              <a:t>en solución</a:t>
            </a:r>
            <a:r>
              <a:rPr lang="es-ES_tradnl" sz="1800" u="sng"/>
              <a:t>”.</a:t>
            </a:r>
          </a:p>
          <a:p>
            <a:pPr algn="l">
              <a:spcBef>
                <a:spcPct val="50000"/>
              </a:spcBef>
            </a:pPr>
            <a:r>
              <a:rPr lang="es-ES_tradnl" sz="1800"/>
              <a:t>Mover el director en automático siguiendo las órdenes del Traquer materializa un lazo cerrado de control automático</a:t>
            </a:r>
          </a:p>
          <a:p>
            <a:pPr algn="l">
              <a:spcBef>
                <a:spcPct val="50000"/>
              </a:spcBef>
            </a:pPr>
            <a:r>
              <a:rPr lang="es-ES_tradnl" sz="1800"/>
              <a:t>Solo cuando se ha obtenido solución, se puede confiar en la correcta determinación de los parámetros del blanco y proseguir con los cálculos de predicción y los balísticos</a:t>
            </a:r>
            <a:endParaRPr lang="es-ES" sz="1800"/>
          </a:p>
        </p:txBody>
      </p:sp>
      <p:sp>
        <p:nvSpPr>
          <p:cNvPr id="11271" name="AutoShape 7">
            <a:hlinkClick r:id="rId2" action="ppaction://hlinksldjump" highlightClick="1"/>
          </p:cNvPr>
          <p:cNvSpPr>
            <a:spLocks noChangeArrowheads="1"/>
          </p:cNvSpPr>
          <p:nvPr/>
        </p:nvSpPr>
        <p:spPr bwMode="auto">
          <a:xfrm>
            <a:off x="6877050" y="6237288"/>
            <a:ext cx="719138" cy="476250"/>
          </a:xfrm>
          <a:prstGeom prst="actionButtonBackPrevious">
            <a:avLst/>
          </a:prstGeom>
          <a:solidFill>
            <a:schemeClr val="bg1"/>
          </a:solidFill>
          <a:ln w="9525">
            <a:noFill/>
            <a:miter lim="800000"/>
            <a:headEnd/>
            <a:tailEnd/>
          </a:ln>
          <a:effectLst/>
        </p:spPr>
        <p:txBody>
          <a:bodyPr wrap="none" anchor="ctr"/>
          <a:lstStyle/>
          <a:p>
            <a:endParaRPr lang="es-CL"/>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Text Box 4"/>
          <p:cNvSpPr txBox="1">
            <a:spLocks noChangeArrowheads="1"/>
          </p:cNvSpPr>
          <p:nvPr/>
        </p:nvSpPr>
        <p:spPr bwMode="auto">
          <a:xfrm>
            <a:off x="2411413" y="333375"/>
            <a:ext cx="4032250" cy="457200"/>
          </a:xfrm>
          <a:prstGeom prst="rect">
            <a:avLst/>
          </a:prstGeom>
          <a:noFill/>
          <a:ln w="9525" algn="ctr">
            <a:noFill/>
            <a:miter lim="800000"/>
            <a:headEnd/>
            <a:tailEnd/>
          </a:ln>
          <a:effectLst/>
        </p:spPr>
        <p:txBody>
          <a:bodyPr>
            <a:spAutoFit/>
          </a:bodyPr>
          <a:lstStyle/>
          <a:p>
            <a:pPr>
              <a:spcBef>
                <a:spcPct val="50000"/>
              </a:spcBef>
            </a:pPr>
            <a:r>
              <a:rPr lang="es-ES_tradnl" u="sng">
                <a:solidFill>
                  <a:srgbClr val="66FF33"/>
                </a:solidFill>
              </a:rPr>
              <a:t>PREDICTOR</a:t>
            </a:r>
            <a:endParaRPr lang="es-ES" u="sng">
              <a:solidFill>
                <a:srgbClr val="66FF33"/>
              </a:solidFill>
            </a:endParaRPr>
          </a:p>
        </p:txBody>
      </p:sp>
      <p:grpSp>
        <p:nvGrpSpPr>
          <p:cNvPr id="13317" name="Group 5"/>
          <p:cNvGrpSpPr>
            <a:grpSpLocks/>
          </p:cNvGrpSpPr>
          <p:nvPr/>
        </p:nvGrpSpPr>
        <p:grpSpPr bwMode="auto">
          <a:xfrm>
            <a:off x="1476375" y="1331913"/>
            <a:ext cx="6335713" cy="944562"/>
            <a:chOff x="1202" y="164"/>
            <a:chExt cx="3991" cy="595"/>
          </a:xfrm>
        </p:grpSpPr>
        <p:sp>
          <p:nvSpPr>
            <p:cNvPr id="13318" name="Rectangle 6"/>
            <p:cNvSpPr>
              <a:spLocks noChangeArrowheads="1"/>
            </p:cNvSpPr>
            <p:nvPr/>
          </p:nvSpPr>
          <p:spPr bwMode="auto">
            <a:xfrm rot="-1033343">
              <a:off x="1608" y="715"/>
              <a:ext cx="93" cy="44"/>
            </a:xfrm>
            <a:prstGeom prst="rect">
              <a:avLst/>
            </a:prstGeom>
            <a:solidFill>
              <a:schemeClr val="tx2"/>
            </a:solidFill>
            <a:ln w="9525">
              <a:solidFill>
                <a:schemeClr val="tx1"/>
              </a:solidFill>
              <a:miter lim="800000"/>
              <a:headEnd/>
              <a:tailEnd/>
            </a:ln>
            <a:effectLst/>
          </p:spPr>
          <p:txBody>
            <a:bodyPr wrap="none" anchor="ctr"/>
            <a:lstStyle/>
            <a:p>
              <a:endParaRPr lang="es-CL"/>
            </a:p>
          </p:txBody>
        </p:sp>
        <p:sp>
          <p:nvSpPr>
            <p:cNvPr id="13319" name="Line 7"/>
            <p:cNvSpPr>
              <a:spLocks noChangeShapeType="1"/>
            </p:cNvSpPr>
            <p:nvPr/>
          </p:nvSpPr>
          <p:spPr bwMode="auto">
            <a:xfrm flipV="1">
              <a:off x="1701" y="300"/>
              <a:ext cx="3447" cy="409"/>
            </a:xfrm>
            <a:prstGeom prst="line">
              <a:avLst/>
            </a:prstGeom>
            <a:noFill/>
            <a:ln w="9525">
              <a:solidFill>
                <a:schemeClr val="tx1"/>
              </a:solidFill>
              <a:round/>
              <a:headEnd/>
              <a:tailEnd/>
            </a:ln>
            <a:effectLst/>
          </p:spPr>
          <p:txBody>
            <a:bodyPr/>
            <a:lstStyle/>
            <a:p>
              <a:endParaRPr lang="es-CL"/>
            </a:p>
          </p:txBody>
        </p:sp>
        <p:sp>
          <p:nvSpPr>
            <p:cNvPr id="13320" name="Line 8"/>
            <p:cNvSpPr>
              <a:spLocks noChangeShapeType="1"/>
            </p:cNvSpPr>
            <p:nvPr/>
          </p:nvSpPr>
          <p:spPr bwMode="auto">
            <a:xfrm flipV="1">
              <a:off x="1701" y="436"/>
              <a:ext cx="3492" cy="273"/>
            </a:xfrm>
            <a:prstGeom prst="line">
              <a:avLst/>
            </a:prstGeom>
            <a:noFill/>
            <a:ln w="9525">
              <a:solidFill>
                <a:schemeClr val="tx1"/>
              </a:solidFill>
              <a:round/>
              <a:headEnd/>
              <a:tailEnd/>
            </a:ln>
            <a:effectLst/>
          </p:spPr>
          <p:txBody>
            <a:bodyPr/>
            <a:lstStyle/>
            <a:p>
              <a:endParaRPr lang="es-CL"/>
            </a:p>
          </p:txBody>
        </p:sp>
        <p:sp>
          <p:nvSpPr>
            <p:cNvPr id="13321" name="AutoShape 9"/>
            <p:cNvSpPr>
              <a:spLocks noChangeArrowheads="1"/>
            </p:cNvSpPr>
            <p:nvPr/>
          </p:nvSpPr>
          <p:spPr bwMode="auto">
            <a:xfrm rot="-5400000">
              <a:off x="3537" y="595"/>
              <a:ext cx="227" cy="91"/>
            </a:xfrm>
            <a:prstGeom prst="curvedUpArrow">
              <a:avLst>
                <a:gd name="adj1" fmla="val 50248"/>
                <a:gd name="adj2" fmla="val 119147"/>
                <a:gd name="adj3" fmla="val 37912"/>
              </a:avLst>
            </a:prstGeom>
            <a:solidFill>
              <a:srgbClr val="0000FF"/>
            </a:solidFill>
            <a:ln w="9525">
              <a:solidFill>
                <a:schemeClr val="tx1"/>
              </a:solidFill>
              <a:miter lim="800000"/>
              <a:headEnd/>
              <a:tailEnd/>
            </a:ln>
            <a:effectLst/>
          </p:spPr>
          <p:txBody>
            <a:bodyPr wrap="none" anchor="ctr"/>
            <a:lstStyle/>
            <a:p>
              <a:endParaRPr lang="es-CL"/>
            </a:p>
          </p:txBody>
        </p:sp>
        <p:sp>
          <p:nvSpPr>
            <p:cNvPr id="13322" name="Text Box 10"/>
            <p:cNvSpPr txBox="1">
              <a:spLocks noChangeArrowheads="1"/>
            </p:cNvSpPr>
            <p:nvPr/>
          </p:nvSpPr>
          <p:spPr bwMode="auto">
            <a:xfrm>
              <a:off x="3696" y="572"/>
              <a:ext cx="726" cy="173"/>
            </a:xfrm>
            <a:prstGeom prst="rect">
              <a:avLst/>
            </a:prstGeom>
            <a:noFill/>
            <a:ln w="9525">
              <a:noFill/>
              <a:miter lim="800000"/>
              <a:headEnd/>
              <a:tailEnd/>
            </a:ln>
            <a:effectLst/>
          </p:spPr>
          <p:txBody>
            <a:bodyPr>
              <a:spAutoFit/>
            </a:bodyPr>
            <a:lstStyle/>
            <a:p>
              <a:pPr algn="l">
                <a:spcBef>
                  <a:spcPct val="50000"/>
                </a:spcBef>
              </a:pPr>
              <a:r>
                <a:rPr lang="es-ES_tradnl" sz="1200">
                  <a:solidFill>
                    <a:schemeClr val="tx1"/>
                  </a:solidFill>
                  <a:latin typeface="Arial" charset="0"/>
                </a:rPr>
                <a:t>ELEVACIÓN</a:t>
              </a:r>
              <a:endParaRPr lang="es-MX" sz="1200">
                <a:solidFill>
                  <a:schemeClr val="tx1"/>
                </a:solidFill>
                <a:latin typeface="Arial" charset="0"/>
              </a:endParaRPr>
            </a:p>
          </p:txBody>
        </p:sp>
        <p:sp>
          <p:nvSpPr>
            <p:cNvPr id="13323" name="Text Box 11"/>
            <p:cNvSpPr txBox="1">
              <a:spLocks noChangeArrowheads="1"/>
            </p:cNvSpPr>
            <p:nvPr/>
          </p:nvSpPr>
          <p:spPr bwMode="auto">
            <a:xfrm rot="-357504">
              <a:off x="2971" y="373"/>
              <a:ext cx="590" cy="154"/>
            </a:xfrm>
            <a:prstGeom prst="rect">
              <a:avLst/>
            </a:prstGeom>
            <a:noFill/>
            <a:ln w="9525">
              <a:noFill/>
              <a:miter lim="800000"/>
              <a:headEnd/>
              <a:tailEnd/>
            </a:ln>
            <a:effectLst/>
          </p:spPr>
          <p:txBody>
            <a:bodyPr>
              <a:spAutoFit/>
            </a:bodyPr>
            <a:lstStyle/>
            <a:p>
              <a:pPr algn="l">
                <a:spcBef>
                  <a:spcPct val="50000"/>
                </a:spcBef>
              </a:pPr>
              <a:r>
                <a:rPr lang="es-ES_tradnl" sz="1000">
                  <a:solidFill>
                    <a:schemeClr val="tx1"/>
                  </a:solidFill>
                  <a:latin typeface="Arial" charset="0"/>
                </a:rPr>
                <a:t>DISTANCIA</a:t>
              </a:r>
              <a:endParaRPr lang="es-MX" sz="1000">
                <a:solidFill>
                  <a:schemeClr val="tx1"/>
                </a:solidFill>
                <a:latin typeface="Arial" charset="0"/>
              </a:endParaRPr>
            </a:p>
          </p:txBody>
        </p:sp>
        <p:sp>
          <p:nvSpPr>
            <p:cNvPr id="13324" name="Line 12"/>
            <p:cNvSpPr>
              <a:spLocks noChangeShapeType="1"/>
            </p:cNvSpPr>
            <p:nvPr/>
          </p:nvSpPr>
          <p:spPr bwMode="auto">
            <a:xfrm flipV="1">
              <a:off x="1701" y="482"/>
              <a:ext cx="1315" cy="181"/>
            </a:xfrm>
            <a:prstGeom prst="line">
              <a:avLst/>
            </a:prstGeom>
            <a:noFill/>
            <a:ln w="9525">
              <a:solidFill>
                <a:srgbClr val="FF3300"/>
              </a:solidFill>
              <a:round/>
              <a:headEnd/>
              <a:tailEnd type="triangle" w="med" len="med"/>
            </a:ln>
            <a:effectLst/>
          </p:spPr>
          <p:txBody>
            <a:bodyPr/>
            <a:lstStyle/>
            <a:p>
              <a:endParaRPr lang="es-CL"/>
            </a:p>
          </p:txBody>
        </p:sp>
        <p:sp>
          <p:nvSpPr>
            <p:cNvPr id="13325" name="Line 13"/>
            <p:cNvSpPr>
              <a:spLocks noChangeShapeType="1"/>
            </p:cNvSpPr>
            <p:nvPr/>
          </p:nvSpPr>
          <p:spPr bwMode="auto">
            <a:xfrm flipV="1">
              <a:off x="3515" y="255"/>
              <a:ext cx="1542" cy="181"/>
            </a:xfrm>
            <a:prstGeom prst="line">
              <a:avLst/>
            </a:prstGeom>
            <a:noFill/>
            <a:ln w="9525">
              <a:solidFill>
                <a:srgbClr val="FF3300"/>
              </a:solidFill>
              <a:round/>
              <a:headEnd/>
              <a:tailEnd type="triangle" w="med" len="med"/>
            </a:ln>
            <a:effectLst/>
          </p:spPr>
          <p:txBody>
            <a:bodyPr/>
            <a:lstStyle/>
            <a:p>
              <a:endParaRPr lang="es-CL"/>
            </a:p>
          </p:txBody>
        </p:sp>
        <p:sp>
          <p:nvSpPr>
            <p:cNvPr id="13326" name="Line 14"/>
            <p:cNvSpPr>
              <a:spLocks noChangeShapeType="1"/>
            </p:cNvSpPr>
            <p:nvPr/>
          </p:nvSpPr>
          <p:spPr bwMode="auto">
            <a:xfrm>
              <a:off x="2789" y="572"/>
              <a:ext cx="46" cy="46"/>
            </a:xfrm>
            <a:prstGeom prst="line">
              <a:avLst/>
            </a:prstGeom>
            <a:noFill/>
            <a:ln w="9525">
              <a:solidFill>
                <a:schemeClr val="tx1"/>
              </a:solidFill>
              <a:round/>
              <a:headEnd/>
              <a:tailEnd/>
            </a:ln>
            <a:effectLst/>
          </p:spPr>
          <p:txBody>
            <a:bodyPr/>
            <a:lstStyle/>
            <a:p>
              <a:endParaRPr lang="es-CL"/>
            </a:p>
          </p:txBody>
        </p:sp>
        <p:sp>
          <p:nvSpPr>
            <p:cNvPr id="13327" name="Line 15"/>
            <p:cNvSpPr>
              <a:spLocks noChangeShapeType="1"/>
            </p:cNvSpPr>
            <p:nvPr/>
          </p:nvSpPr>
          <p:spPr bwMode="auto">
            <a:xfrm>
              <a:off x="2925" y="572"/>
              <a:ext cx="46" cy="46"/>
            </a:xfrm>
            <a:prstGeom prst="line">
              <a:avLst/>
            </a:prstGeom>
            <a:noFill/>
            <a:ln w="9525">
              <a:solidFill>
                <a:schemeClr val="tx1"/>
              </a:solidFill>
              <a:round/>
              <a:headEnd/>
              <a:tailEnd/>
            </a:ln>
            <a:effectLst/>
          </p:spPr>
          <p:txBody>
            <a:bodyPr/>
            <a:lstStyle/>
            <a:p>
              <a:endParaRPr lang="es-CL"/>
            </a:p>
          </p:txBody>
        </p:sp>
        <p:sp>
          <p:nvSpPr>
            <p:cNvPr id="13328" name="Line 16"/>
            <p:cNvSpPr>
              <a:spLocks noChangeShapeType="1"/>
            </p:cNvSpPr>
            <p:nvPr/>
          </p:nvSpPr>
          <p:spPr bwMode="auto">
            <a:xfrm>
              <a:off x="3242" y="527"/>
              <a:ext cx="46" cy="46"/>
            </a:xfrm>
            <a:prstGeom prst="line">
              <a:avLst/>
            </a:prstGeom>
            <a:noFill/>
            <a:ln w="9525">
              <a:solidFill>
                <a:schemeClr val="tx1"/>
              </a:solidFill>
              <a:round/>
              <a:headEnd/>
              <a:tailEnd/>
            </a:ln>
            <a:effectLst/>
          </p:spPr>
          <p:txBody>
            <a:bodyPr/>
            <a:lstStyle/>
            <a:p>
              <a:endParaRPr lang="es-CL"/>
            </a:p>
          </p:txBody>
        </p:sp>
        <p:sp>
          <p:nvSpPr>
            <p:cNvPr id="13329" name="Line 17"/>
            <p:cNvSpPr>
              <a:spLocks noChangeShapeType="1"/>
            </p:cNvSpPr>
            <p:nvPr/>
          </p:nvSpPr>
          <p:spPr bwMode="auto">
            <a:xfrm>
              <a:off x="3061" y="572"/>
              <a:ext cx="46" cy="46"/>
            </a:xfrm>
            <a:prstGeom prst="line">
              <a:avLst/>
            </a:prstGeom>
            <a:noFill/>
            <a:ln w="9525">
              <a:solidFill>
                <a:schemeClr val="tx1"/>
              </a:solidFill>
              <a:round/>
              <a:headEnd/>
              <a:tailEnd/>
            </a:ln>
            <a:effectLst/>
          </p:spPr>
          <p:txBody>
            <a:bodyPr/>
            <a:lstStyle/>
            <a:p>
              <a:endParaRPr lang="es-CL"/>
            </a:p>
          </p:txBody>
        </p:sp>
        <p:sp>
          <p:nvSpPr>
            <p:cNvPr id="13330" name="Line 18"/>
            <p:cNvSpPr>
              <a:spLocks noChangeShapeType="1"/>
            </p:cNvSpPr>
            <p:nvPr/>
          </p:nvSpPr>
          <p:spPr bwMode="auto">
            <a:xfrm>
              <a:off x="3424" y="527"/>
              <a:ext cx="46" cy="46"/>
            </a:xfrm>
            <a:prstGeom prst="line">
              <a:avLst/>
            </a:prstGeom>
            <a:noFill/>
            <a:ln w="9525">
              <a:solidFill>
                <a:schemeClr val="tx1"/>
              </a:solidFill>
              <a:round/>
              <a:headEnd/>
              <a:tailEnd/>
            </a:ln>
            <a:effectLst/>
          </p:spPr>
          <p:txBody>
            <a:bodyPr/>
            <a:lstStyle/>
            <a:p>
              <a:endParaRPr lang="es-CL"/>
            </a:p>
          </p:txBody>
        </p:sp>
        <p:sp>
          <p:nvSpPr>
            <p:cNvPr id="13331" name="Text Box 19"/>
            <p:cNvSpPr txBox="1">
              <a:spLocks noChangeArrowheads="1"/>
            </p:cNvSpPr>
            <p:nvPr/>
          </p:nvSpPr>
          <p:spPr bwMode="auto">
            <a:xfrm rot="-315002">
              <a:off x="4059" y="346"/>
              <a:ext cx="817" cy="154"/>
            </a:xfrm>
            <a:prstGeom prst="rect">
              <a:avLst/>
            </a:prstGeom>
            <a:noFill/>
            <a:ln w="9525">
              <a:noFill/>
              <a:miter lim="800000"/>
              <a:headEnd/>
              <a:tailEnd/>
            </a:ln>
            <a:effectLst/>
          </p:spPr>
          <p:txBody>
            <a:bodyPr>
              <a:spAutoFit/>
            </a:bodyPr>
            <a:lstStyle/>
            <a:p>
              <a:pPr algn="l">
                <a:spcBef>
                  <a:spcPct val="50000"/>
                </a:spcBef>
              </a:pPr>
              <a:r>
                <a:rPr lang="es-ES_tradnl" sz="1000">
                  <a:solidFill>
                    <a:schemeClr val="tx1"/>
                  </a:solidFill>
                  <a:latin typeface="Arial" charset="0"/>
                </a:rPr>
                <a:t>HAZ DE RADAR</a:t>
              </a:r>
              <a:endParaRPr lang="es-MX" sz="1000">
                <a:solidFill>
                  <a:schemeClr val="tx1"/>
                </a:solidFill>
                <a:latin typeface="Arial" charset="0"/>
              </a:endParaRPr>
            </a:p>
          </p:txBody>
        </p:sp>
        <p:sp>
          <p:nvSpPr>
            <p:cNvPr id="13332" name="AutoShape 20"/>
            <p:cNvSpPr>
              <a:spLocks noChangeArrowheads="1"/>
            </p:cNvSpPr>
            <p:nvPr/>
          </p:nvSpPr>
          <p:spPr bwMode="auto">
            <a:xfrm>
              <a:off x="1202" y="255"/>
              <a:ext cx="136" cy="227"/>
            </a:xfrm>
            <a:prstGeom prst="curvedRightArrow">
              <a:avLst>
                <a:gd name="adj1" fmla="val 33382"/>
                <a:gd name="adj2" fmla="val 66765"/>
                <a:gd name="adj3" fmla="val 33333"/>
              </a:avLst>
            </a:prstGeom>
            <a:solidFill>
              <a:srgbClr val="00FF00"/>
            </a:solidFill>
            <a:ln w="9525">
              <a:solidFill>
                <a:schemeClr val="tx1"/>
              </a:solidFill>
              <a:miter lim="800000"/>
              <a:headEnd/>
              <a:tailEnd/>
            </a:ln>
            <a:effectLst/>
          </p:spPr>
          <p:txBody>
            <a:bodyPr wrap="none" anchor="ctr"/>
            <a:lstStyle/>
            <a:p>
              <a:endParaRPr lang="es-CL"/>
            </a:p>
          </p:txBody>
        </p:sp>
        <p:sp>
          <p:nvSpPr>
            <p:cNvPr id="13333" name="Text Box 21"/>
            <p:cNvSpPr txBox="1">
              <a:spLocks noChangeArrowheads="1"/>
            </p:cNvSpPr>
            <p:nvPr/>
          </p:nvSpPr>
          <p:spPr bwMode="auto">
            <a:xfrm>
              <a:off x="1429" y="164"/>
              <a:ext cx="590" cy="173"/>
            </a:xfrm>
            <a:prstGeom prst="rect">
              <a:avLst/>
            </a:prstGeom>
            <a:noFill/>
            <a:ln w="9525">
              <a:noFill/>
              <a:miter lim="800000"/>
              <a:headEnd/>
              <a:tailEnd/>
            </a:ln>
            <a:effectLst/>
          </p:spPr>
          <p:txBody>
            <a:bodyPr>
              <a:spAutoFit/>
            </a:bodyPr>
            <a:lstStyle/>
            <a:p>
              <a:pPr algn="l">
                <a:spcBef>
                  <a:spcPct val="50000"/>
                </a:spcBef>
              </a:pPr>
              <a:r>
                <a:rPr lang="es-ES_tradnl" sz="1200">
                  <a:solidFill>
                    <a:schemeClr val="tx1"/>
                  </a:solidFill>
                  <a:latin typeface="Arial" charset="0"/>
                </a:rPr>
                <a:t>RONZA</a:t>
              </a:r>
              <a:endParaRPr lang="es-MX" sz="1200">
                <a:solidFill>
                  <a:schemeClr val="tx1"/>
                </a:solidFill>
                <a:latin typeface="Arial" charset="0"/>
              </a:endParaRPr>
            </a:p>
          </p:txBody>
        </p:sp>
      </p:grpSp>
      <p:pic>
        <p:nvPicPr>
          <p:cNvPr id="13334" name="Picture 22" descr="P3C ORION"/>
          <p:cNvPicPr>
            <a:picLocks noChangeAspect="1" noChangeArrowheads="1"/>
          </p:cNvPicPr>
          <p:nvPr/>
        </p:nvPicPr>
        <p:blipFill>
          <a:blip r:embed="rId2" cstate="print"/>
          <a:srcRect/>
          <a:stretch>
            <a:fillRect/>
          </a:stretch>
        </p:blipFill>
        <p:spPr bwMode="auto">
          <a:xfrm>
            <a:off x="7715250" y="765175"/>
            <a:ext cx="1465263" cy="1925638"/>
          </a:xfrm>
          <a:prstGeom prst="rect">
            <a:avLst/>
          </a:prstGeom>
          <a:noFill/>
        </p:spPr>
      </p:pic>
      <p:grpSp>
        <p:nvGrpSpPr>
          <p:cNvPr id="13341" name="Group 29"/>
          <p:cNvGrpSpPr>
            <a:grpSpLocks/>
          </p:cNvGrpSpPr>
          <p:nvPr/>
        </p:nvGrpSpPr>
        <p:grpSpPr bwMode="auto">
          <a:xfrm>
            <a:off x="1036638" y="1846263"/>
            <a:ext cx="1447800" cy="1366837"/>
            <a:chOff x="930" y="482"/>
            <a:chExt cx="912" cy="861"/>
          </a:xfrm>
        </p:grpSpPr>
        <p:sp>
          <p:nvSpPr>
            <p:cNvPr id="13342" name="AutoShape 30"/>
            <p:cNvSpPr>
              <a:spLocks noChangeArrowheads="1"/>
            </p:cNvSpPr>
            <p:nvPr/>
          </p:nvSpPr>
          <p:spPr bwMode="auto">
            <a:xfrm flipH="1">
              <a:off x="930" y="799"/>
              <a:ext cx="635" cy="544"/>
            </a:xfrm>
            <a:prstGeom prst="flowChartPunchedCard">
              <a:avLst/>
            </a:prstGeom>
            <a:solidFill>
              <a:srgbClr val="FFFF99"/>
            </a:solidFill>
            <a:ln w="9525">
              <a:solidFill>
                <a:schemeClr val="tx1"/>
              </a:solidFill>
              <a:miter lim="800000"/>
              <a:headEnd/>
              <a:tailEnd/>
            </a:ln>
            <a:effectLst/>
          </p:spPr>
          <p:txBody>
            <a:bodyPr wrap="none" anchor="ctr"/>
            <a:lstStyle/>
            <a:p>
              <a:r>
                <a:rPr lang="es-ES_tradnl" sz="1200">
                  <a:latin typeface="Arial" charset="0"/>
                </a:rPr>
                <a:t>DIRECTOR</a:t>
              </a:r>
              <a:r>
                <a:rPr lang="es-ES_tradnl" sz="1200">
                  <a:solidFill>
                    <a:schemeClr val="tx1"/>
                  </a:solidFill>
                  <a:latin typeface="Arial" charset="0"/>
                </a:rPr>
                <a:t> </a:t>
              </a:r>
            </a:p>
            <a:p>
              <a:r>
                <a:rPr lang="es-ES_tradnl" sz="1200">
                  <a:latin typeface="Arial" charset="0"/>
                </a:rPr>
                <a:t>DE CONTROL</a:t>
              </a:r>
            </a:p>
            <a:p>
              <a:r>
                <a:rPr lang="es-ES_tradnl" sz="1200">
                  <a:latin typeface="Arial" charset="0"/>
                </a:rPr>
                <a:t> DE FUEGO</a:t>
              </a:r>
              <a:endParaRPr lang="es-MX" sz="1200">
                <a:latin typeface="Arial" charset="0"/>
              </a:endParaRPr>
            </a:p>
          </p:txBody>
        </p:sp>
        <p:sp>
          <p:nvSpPr>
            <p:cNvPr id="13343" name="Rectangle 31"/>
            <p:cNvSpPr>
              <a:spLocks noChangeArrowheads="1"/>
            </p:cNvSpPr>
            <p:nvPr/>
          </p:nvSpPr>
          <p:spPr bwMode="auto">
            <a:xfrm rot="-2946647">
              <a:off x="1497" y="776"/>
              <a:ext cx="136" cy="91"/>
            </a:xfrm>
            <a:prstGeom prst="rect">
              <a:avLst/>
            </a:prstGeom>
            <a:solidFill>
              <a:srgbClr val="FFFF66"/>
            </a:solidFill>
            <a:ln w="9525">
              <a:solidFill>
                <a:schemeClr val="tx1"/>
              </a:solidFill>
              <a:miter lim="800000"/>
              <a:headEnd/>
              <a:tailEnd/>
            </a:ln>
            <a:effectLst/>
          </p:spPr>
          <p:txBody>
            <a:bodyPr wrap="none" anchor="ctr"/>
            <a:lstStyle/>
            <a:p>
              <a:endParaRPr lang="es-CL"/>
            </a:p>
          </p:txBody>
        </p:sp>
        <p:sp>
          <p:nvSpPr>
            <p:cNvPr id="13344" name="Freeform 32"/>
            <p:cNvSpPr>
              <a:spLocks/>
            </p:cNvSpPr>
            <p:nvPr/>
          </p:nvSpPr>
          <p:spPr bwMode="auto">
            <a:xfrm>
              <a:off x="1565" y="482"/>
              <a:ext cx="277" cy="355"/>
            </a:xfrm>
            <a:custGeom>
              <a:avLst/>
              <a:gdLst/>
              <a:ahLst/>
              <a:cxnLst>
                <a:cxn ang="0">
                  <a:pos x="83" y="0"/>
                </a:cxn>
                <a:cxn ang="0">
                  <a:pos x="40" y="58"/>
                </a:cxn>
                <a:cxn ang="0">
                  <a:pos x="14" y="126"/>
                </a:cxn>
                <a:cxn ang="0">
                  <a:pos x="6" y="227"/>
                </a:cxn>
                <a:cxn ang="0">
                  <a:pos x="48" y="312"/>
                </a:cxn>
                <a:cxn ang="0">
                  <a:pos x="124" y="346"/>
                </a:cxn>
                <a:cxn ang="0">
                  <a:pos x="209" y="354"/>
                </a:cxn>
                <a:cxn ang="0">
                  <a:pos x="243" y="354"/>
                </a:cxn>
                <a:cxn ang="0">
                  <a:pos x="277" y="346"/>
                </a:cxn>
              </a:cxnLst>
              <a:rect l="0" t="0" r="r" b="b"/>
              <a:pathLst>
                <a:path w="277" h="355">
                  <a:moveTo>
                    <a:pt x="83" y="0"/>
                  </a:moveTo>
                  <a:cubicBezTo>
                    <a:pt x="76" y="10"/>
                    <a:pt x="51" y="37"/>
                    <a:pt x="40" y="58"/>
                  </a:cubicBezTo>
                  <a:cubicBezTo>
                    <a:pt x="29" y="79"/>
                    <a:pt x="20" y="98"/>
                    <a:pt x="14" y="126"/>
                  </a:cubicBezTo>
                  <a:cubicBezTo>
                    <a:pt x="8" y="154"/>
                    <a:pt x="0" y="196"/>
                    <a:pt x="6" y="227"/>
                  </a:cubicBezTo>
                  <a:cubicBezTo>
                    <a:pt x="12" y="258"/>
                    <a:pt x="28" y="292"/>
                    <a:pt x="48" y="312"/>
                  </a:cubicBezTo>
                  <a:cubicBezTo>
                    <a:pt x="68" y="332"/>
                    <a:pt x="97" y="339"/>
                    <a:pt x="124" y="346"/>
                  </a:cubicBezTo>
                  <a:cubicBezTo>
                    <a:pt x="151" y="353"/>
                    <a:pt x="189" y="353"/>
                    <a:pt x="209" y="354"/>
                  </a:cubicBezTo>
                  <a:cubicBezTo>
                    <a:pt x="229" y="355"/>
                    <a:pt x="232" y="355"/>
                    <a:pt x="243" y="354"/>
                  </a:cubicBezTo>
                  <a:cubicBezTo>
                    <a:pt x="254" y="353"/>
                    <a:pt x="270" y="348"/>
                    <a:pt x="277" y="346"/>
                  </a:cubicBezTo>
                </a:path>
              </a:pathLst>
            </a:custGeom>
            <a:noFill/>
            <a:ln w="57150" cmpd="sng">
              <a:solidFill>
                <a:schemeClr val="tx1"/>
              </a:solidFill>
              <a:round/>
              <a:headEnd/>
              <a:tailEnd/>
            </a:ln>
            <a:effectLst/>
          </p:spPr>
          <p:txBody>
            <a:bodyPr/>
            <a:lstStyle/>
            <a:p>
              <a:endParaRPr lang="es-CL"/>
            </a:p>
          </p:txBody>
        </p:sp>
      </p:grpSp>
      <p:sp>
        <p:nvSpPr>
          <p:cNvPr id="13345" name="Line 33"/>
          <p:cNvSpPr>
            <a:spLocks noChangeShapeType="1"/>
          </p:cNvSpPr>
          <p:nvPr/>
        </p:nvSpPr>
        <p:spPr bwMode="auto">
          <a:xfrm>
            <a:off x="1547813" y="692150"/>
            <a:ext cx="0" cy="1657350"/>
          </a:xfrm>
          <a:prstGeom prst="line">
            <a:avLst/>
          </a:prstGeom>
          <a:noFill/>
          <a:ln w="9525">
            <a:solidFill>
              <a:schemeClr val="tx1"/>
            </a:solidFill>
            <a:round/>
            <a:headEnd/>
            <a:tailEnd/>
          </a:ln>
          <a:effectLst/>
        </p:spPr>
        <p:txBody>
          <a:bodyPr wrap="none" anchor="ctr"/>
          <a:lstStyle/>
          <a:p>
            <a:endParaRPr lang="es-CL"/>
          </a:p>
        </p:txBody>
      </p:sp>
      <p:sp>
        <p:nvSpPr>
          <p:cNvPr id="13346" name="Text Box 34"/>
          <p:cNvSpPr txBox="1">
            <a:spLocks noChangeArrowheads="1"/>
          </p:cNvSpPr>
          <p:nvPr/>
        </p:nvSpPr>
        <p:spPr bwMode="auto">
          <a:xfrm>
            <a:off x="395288" y="3665538"/>
            <a:ext cx="8497887" cy="915987"/>
          </a:xfrm>
          <a:prstGeom prst="rect">
            <a:avLst/>
          </a:prstGeom>
          <a:solidFill>
            <a:schemeClr val="hlink"/>
          </a:solidFill>
          <a:ln w="9525" algn="ctr">
            <a:noFill/>
            <a:miter lim="800000"/>
            <a:headEnd/>
            <a:tailEnd/>
          </a:ln>
          <a:effectLst/>
        </p:spPr>
        <p:txBody>
          <a:bodyPr>
            <a:spAutoFit/>
          </a:bodyPr>
          <a:lstStyle/>
          <a:p>
            <a:pPr algn="l">
              <a:spcBef>
                <a:spcPct val="50000"/>
              </a:spcBef>
            </a:pPr>
            <a:r>
              <a:rPr lang="es-ES_tradnl" sz="1800"/>
              <a:t>El Director de Control de Fuego proporciona la base para mover la antena del Radar de C.F. y al medir la elevación, distancia y ronza al Blanco, lo hace a la posición presente o actual de éste.</a:t>
            </a:r>
            <a:endParaRPr lang="es-ES" sz="1800"/>
          </a:p>
        </p:txBody>
      </p:sp>
      <p:sp>
        <p:nvSpPr>
          <p:cNvPr id="13347" name="Text Box 35"/>
          <p:cNvSpPr txBox="1">
            <a:spLocks noChangeArrowheads="1"/>
          </p:cNvSpPr>
          <p:nvPr/>
        </p:nvSpPr>
        <p:spPr bwMode="auto">
          <a:xfrm>
            <a:off x="4140200" y="2636838"/>
            <a:ext cx="3097213" cy="641350"/>
          </a:xfrm>
          <a:prstGeom prst="rect">
            <a:avLst/>
          </a:prstGeom>
          <a:noFill/>
          <a:ln w="9525" algn="ctr">
            <a:noFill/>
            <a:miter lim="800000"/>
            <a:headEnd/>
            <a:tailEnd/>
          </a:ln>
          <a:effectLst/>
        </p:spPr>
        <p:txBody>
          <a:bodyPr>
            <a:spAutoFit/>
          </a:bodyPr>
          <a:lstStyle/>
          <a:p>
            <a:pPr>
              <a:spcBef>
                <a:spcPct val="50000"/>
              </a:spcBef>
            </a:pPr>
            <a:r>
              <a:rPr lang="es-ES_tradnl" sz="1800">
                <a:solidFill>
                  <a:schemeClr val="tx1"/>
                </a:solidFill>
              </a:rPr>
              <a:t>Posición presente del blanco</a:t>
            </a:r>
            <a:endParaRPr lang="es-ES" sz="1800">
              <a:solidFill>
                <a:schemeClr val="tx1"/>
              </a:solidFill>
            </a:endParaRPr>
          </a:p>
        </p:txBody>
      </p:sp>
      <p:sp>
        <p:nvSpPr>
          <p:cNvPr id="13348" name="Text Box 36"/>
          <p:cNvSpPr txBox="1">
            <a:spLocks noChangeArrowheads="1"/>
          </p:cNvSpPr>
          <p:nvPr/>
        </p:nvSpPr>
        <p:spPr bwMode="auto">
          <a:xfrm>
            <a:off x="179388" y="4713288"/>
            <a:ext cx="8820150" cy="1739900"/>
          </a:xfrm>
          <a:prstGeom prst="rect">
            <a:avLst/>
          </a:prstGeom>
          <a:solidFill>
            <a:schemeClr val="hlink"/>
          </a:solidFill>
          <a:ln w="9525" algn="ctr">
            <a:noFill/>
            <a:miter lim="800000"/>
            <a:headEnd/>
            <a:tailEnd/>
          </a:ln>
          <a:effectLst/>
        </p:spPr>
        <p:txBody>
          <a:bodyPr>
            <a:spAutoFit/>
          </a:bodyPr>
          <a:lstStyle/>
          <a:p>
            <a:pPr algn="l">
              <a:spcBef>
                <a:spcPct val="50000"/>
              </a:spcBef>
            </a:pPr>
            <a:r>
              <a:rPr lang="es-ES_tradnl" sz="1800"/>
              <a:t>La tarea del Predictor consiste en calcular una </a:t>
            </a:r>
            <a:r>
              <a:rPr lang="es-ES_tradnl" sz="1800" i="1">
                <a:solidFill>
                  <a:srgbClr val="008080"/>
                </a:solidFill>
              </a:rPr>
              <a:t>Posición Futura</a:t>
            </a:r>
            <a:r>
              <a:rPr lang="es-ES_tradnl" sz="1800"/>
              <a:t> del blanco, a la que arriben simultáneamente el Blanco y el proyectil disparado contra él. Esta posición se determina en cálculos iterativos considerando que el tiempo de vuelo del blanco desde la posición presente hasta la futura, debe ser igual al tiempo de vuelo del proyectil desde el cañón hasta esa posición futura.</a:t>
            </a:r>
            <a:endParaRPr lang="es-ES" sz="180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AutoShape 4"/>
          <p:cNvSpPr>
            <a:spLocks noChangeArrowheads="1"/>
          </p:cNvSpPr>
          <p:nvPr/>
        </p:nvSpPr>
        <p:spPr bwMode="auto">
          <a:xfrm>
            <a:off x="7524750" y="3065463"/>
            <a:ext cx="431800" cy="431800"/>
          </a:xfrm>
          <a:prstGeom prst="flowChartSummingJunction">
            <a:avLst/>
          </a:prstGeom>
          <a:solidFill>
            <a:srgbClr val="FFFF66"/>
          </a:solidFill>
          <a:ln w="9525">
            <a:solidFill>
              <a:srgbClr val="000000"/>
            </a:solidFill>
            <a:round/>
            <a:headEnd/>
            <a:tailEnd/>
          </a:ln>
          <a:effectLst/>
        </p:spPr>
        <p:txBody>
          <a:bodyPr wrap="none" anchor="ctr"/>
          <a:lstStyle/>
          <a:p>
            <a:endParaRPr lang="es-CL"/>
          </a:p>
        </p:txBody>
      </p:sp>
      <p:sp>
        <p:nvSpPr>
          <p:cNvPr id="14341" name="Text Box 5"/>
          <p:cNvSpPr txBox="1">
            <a:spLocks noChangeArrowheads="1"/>
          </p:cNvSpPr>
          <p:nvPr/>
        </p:nvSpPr>
        <p:spPr bwMode="auto">
          <a:xfrm>
            <a:off x="6877050" y="3786188"/>
            <a:ext cx="1727200" cy="506412"/>
          </a:xfrm>
          <a:prstGeom prst="rect">
            <a:avLst/>
          </a:prstGeom>
          <a:noFill/>
          <a:ln w="9525" algn="ctr">
            <a:noFill/>
            <a:miter lim="800000"/>
            <a:headEnd/>
            <a:tailEnd/>
          </a:ln>
          <a:effectLst/>
        </p:spPr>
        <p:txBody>
          <a:bodyPr>
            <a:spAutoFit/>
          </a:bodyPr>
          <a:lstStyle/>
          <a:p>
            <a:pPr>
              <a:lnSpc>
                <a:spcPct val="50000"/>
              </a:lnSpc>
              <a:spcBef>
                <a:spcPct val="50000"/>
              </a:spcBef>
            </a:pPr>
            <a:r>
              <a:rPr lang="es-ES_tradnl" sz="1800">
                <a:solidFill>
                  <a:schemeClr val="tx1"/>
                </a:solidFill>
              </a:rPr>
              <a:t>Posición </a:t>
            </a:r>
          </a:p>
          <a:p>
            <a:pPr>
              <a:lnSpc>
                <a:spcPct val="50000"/>
              </a:lnSpc>
              <a:spcBef>
                <a:spcPct val="50000"/>
              </a:spcBef>
            </a:pPr>
            <a:r>
              <a:rPr lang="es-ES_tradnl" sz="1800">
                <a:solidFill>
                  <a:schemeClr val="tx1"/>
                </a:solidFill>
              </a:rPr>
              <a:t>Presente</a:t>
            </a:r>
            <a:endParaRPr lang="es-ES" sz="1800">
              <a:solidFill>
                <a:schemeClr val="tx1"/>
              </a:solidFill>
            </a:endParaRPr>
          </a:p>
        </p:txBody>
      </p:sp>
      <p:sp>
        <p:nvSpPr>
          <p:cNvPr id="14342" name="AutoShape 6"/>
          <p:cNvSpPr>
            <a:spLocks noChangeArrowheads="1"/>
          </p:cNvSpPr>
          <p:nvPr/>
        </p:nvSpPr>
        <p:spPr bwMode="auto">
          <a:xfrm>
            <a:off x="3635375" y="1484313"/>
            <a:ext cx="431800" cy="504825"/>
          </a:xfrm>
          <a:prstGeom prst="flowChartOr">
            <a:avLst/>
          </a:prstGeom>
          <a:solidFill>
            <a:srgbClr val="FF6600"/>
          </a:solidFill>
          <a:ln w="9525">
            <a:solidFill>
              <a:srgbClr val="000000"/>
            </a:solidFill>
            <a:round/>
            <a:headEnd/>
            <a:tailEnd/>
          </a:ln>
          <a:effectLst/>
        </p:spPr>
        <p:txBody>
          <a:bodyPr wrap="none" anchor="ctr"/>
          <a:lstStyle/>
          <a:p>
            <a:endParaRPr lang="es-CL"/>
          </a:p>
        </p:txBody>
      </p:sp>
      <p:sp>
        <p:nvSpPr>
          <p:cNvPr id="14343" name="Text Box 7"/>
          <p:cNvSpPr txBox="1">
            <a:spLocks noChangeArrowheads="1"/>
          </p:cNvSpPr>
          <p:nvPr/>
        </p:nvSpPr>
        <p:spPr bwMode="auto">
          <a:xfrm>
            <a:off x="2987675" y="762000"/>
            <a:ext cx="1727200" cy="506413"/>
          </a:xfrm>
          <a:prstGeom prst="rect">
            <a:avLst/>
          </a:prstGeom>
          <a:noFill/>
          <a:ln w="9525" algn="ctr">
            <a:noFill/>
            <a:miter lim="800000"/>
            <a:headEnd/>
            <a:tailEnd/>
          </a:ln>
          <a:effectLst/>
        </p:spPr>
        <p:txBody>
          <a:bodyPr>
            <a:spAutoFit/>
          </a:bodyPr>
          <a:lstStyle/>
          <a:p>
            <a:pPr>
              <a:lnSpc>
                <a:spcPct val="50000"/>
              </a:lnSpc>
              <a:spcBef>
                <a:spcPct val="50000"/>
              </a:spcBef>
            </a:pPr>
            <a:r>
              <a:rPr lang="es-ES_tradnl" sz="1800">
                <a:solidFill>
                  <a:schemeClr val="tx1"/>
                </a:solidFill>
              </a:rPr>
              <a:t>Posición </a:t>
            </a:r>
          </a:p>
          <a:p>
            <a:pPr>
              <a:lnSpc>
                <a:spcPct val="50000"/>
              </a:lnSpc>
              <a:spcBef>
                <a:spcPct val="50000"/>
              </a:spcBef>
            </a:pPr>
            <a:r>
              <a:rPr lang="es-ES_tradnl" sz="1800">
                <a:solidFill>
                  <a:schemeClr val="tx1"/>
                </a:solidFill>
              </a:rPr>
              <a:t>Futura</a:t>
            </a:r>
            <a:endParaRPr lang="es-ES" sz="1800">
              <a:solidFill>
                <a:schemeClr val="tx1"/>
              </a:solidFill>
            </a:endParaRPr>
          </a:p>
        </p:txBody>
      </p:sp>
      <p:sp>
        <p:nvSpPr>
          <p:cNvPr id="14344" name="Line 8"/>
          <p:cNvSpPr>
            <a:spLocks noChangeShapeType="1"/>
          </p:cNvSpPr>
          <p:nvPr/>
        </p:nvSpPr>
        <p:spPr bwMode="auto">
          <a:xfrm flipH="1" flipV="1">
            <a:off x="3851275" y="1700213"/>
            <a:ext cx="3673475" cy="1441450"/>
          </a:xfrm>
          <a:prstGeom prst="line">
            <a:avLst/>
          </a:prstGeom>
          <a:noFill/>
          <a:ln w="38100">
            <a:solidFill>
              <a:schemeClr val="tx1"/>
            </a:solidFill>
            <a:round/>
            <a:headEnd/>
            <a:tailEnd type="triangle" w="med" len="med"/>
          </a:ln>
          <a:effectLst/>
        </p:spPr>
        <p:txBody>
          <a:bodyPr wrap="none" anchor="ctr"/>
          <a:lstStyle/>
          <a:p>
            <a:endParaRPr lang="es-CL"/>
          </a:p>
        </p:txBody>
      </p:sp>
      <p:sp>
        <p:nvSpPr>
          <p:cNvPr id="14345" name="AutoShape 9"/>
          <p:cNvSpPr>
            <a:spLocks noChangeArrowheads="1"/>
          </p:cNvSpPr>
          <p:nvPr/>
        </p:nvSpPr>
        <p:spPr bwMode="auto">
          <a:xfrm rot="10800000">
            <a:off x="755650" y="4579938"/>
            <a:ext cx="647700" cy="649287"/>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FF00"/>
          </a:solidFill>
          <a:ln w="9525" algn="ctr">
            <a:noFill/>
            <a:miter lim="800000"/>
            <a:headEnd/>
            <a:tailEnd/>
          </a:ln>
          <a:effectLst/>
        </p:spPr>
        <p:txBody>
          <a:bodyPr wrap="none" anchor="ctr"/>
          <a:lstStyle/>
          <a:p>
            <a:endParaRPr lang="es-CL"/>
          </a:p>
        </p:txBody>
      </p:sp>
      <p:sp>
        <p:nvSpPr>
          <p:cNvPr id="14346" name="AutoShape 10"/>
          <p:cNvSpPr>
            <a:spLocks noChangeArrowheads="1"/>
          </p:cNvSpPr>
          <p:nvPr/>
        </p:nvSpPr>
        <p:spPr bwMode="auto">
          <a:xfrm rot="17105493">
            <a:off x="863600" y="4329113"/>
            <a:ext cx="1008063" cy="71437"/>
          </a:xfrm>
          <a:prstGeom prst="flowChartProcess">
            <a:avLst/>
          </a:prstGeom>
          <a:solidFill>
            <a:srgbClr val="FFFF00"/>
          </a:solidFill>
          <a:ln w="9525" algn="ctr">
            <a:noFill/>
            <a:miter lim="800000"/>
            <a:headEnd/>
            <a:tailEnd/>
          </a:ln>
          <a:effectLst/>
        </p:spPr>
        <p:txBody>
          <a:bodyPr wrap="none" anchor="ctr"/>
          <a:lstStyle/>
          <a:p>
            <a:endParaRPr lang="es-CL"/>
          </a:p>
        </p:txBody>
      </p:sp>
      <p:sp>
        <p:nvSpPr>
          <p:cNvPr id="14347" name="Freeform 11"/>
          <p:cNvSpPr>
            <a:spLocks/>
          </p:cNvSpPr>
          <p:nvPr/>
        </p:nvSpPr>
        <p:spPr bwMode="auto">
          <a:xfrm>
            <a:off x="1524000" y="1571625"/>
            <a:ext cx="2276475" cy="2289175"/>
          </a:xfrm>
          <a:custGeom>
            <a:avLst/>
            <a:gdLst/>
            <a:ahLst/>
            <a:cxnLst>
              <a:cxn ang="0">
                <a:pos x="0" y="1442"/>
              </a:cxn>
              <a:cxn ang="0">
                <a:pos x="64" y="1058"/>
              </a:cxn>
              <a:cxn ang="0">
                <a:pos x="179" y="648"/>
              </a:cxn>
              <a:cxn ang="0">
                <a:pos x="346" y="316"/>
              </a:cxn>
              <a:cxn ang="0">
                <a:pos x="640" y="85"/>
              </a:cxn>
              <a:cxn ang="0">
                <a:pos x="960" y="8"/>
              </a:cxn>
              <a:cxn ang="0">
                <a:pos x="1434" y="34"/>
              </a:cxn>
            </a:cxnLst>
            <a:rect l="0" t="0" r="r" b="b"/>
            <a:pathLst>
              <a:path w="1434" h="1442">
                <a:moveTo>
                  <a:pt x="0" y="1442"/>
                </a:moveTo>
                <a:cubicBezTo>
                  <a:pt x="11" y="1378"/>
                  <a:pt x="34" y="1190"/>
                  <a:pt x="64" y="1058"/>
                </a:cubicBezTo>
                <a:cubicBezTo>
                  <a:pt x="94" y="926"/>
                  <a:pt x="132" y="772"/>
                  <a:pt x="179" y="648"/>
                </a:cubicBezTo>
                <a:cubicBezTo>
                  <a:pt x="226" y="524"/>
                  <a:pt x="269" y="410"/>
                  <a:pt x="346" y="316"/>
                </a:cubicBezTo>
                <a:cubicBezTo>
                  <a:pt x="423" y="222"/>
                  <a:pt x="538" y="136"/>
                  <a:pt x="640" y="85"/>
                </a:cubicBezTo>
                <a:cubicBezTo>
                  <a:pt x="742" y="34"/>
                  <a:pt x="828" y="16"/>
                  <a:pt x="960" y="8"/>
                </a:cubicBezTo>
                <a:cubicBezTo>
                  <a:pt x="1092" y="0"/>
                  <a:pt x="1335" y="29"/>
                  <a:pt x="1434" y="34"/>
                </a:cubicBezTo>
              </a:path>
            </a:pathLst>
          </a:custGeom>
          <a:noFill/>
          <a:ln w="28575" cap="flat" cmpd="sng">
            <a:solidFill>
              <a:srgbClr val="FF6600"/>
            </a:solidFill>
            <a:prstDash val="solid"/>
            <a:round/>
            <a:headEnd/>
            <a:tailEnd/>
          </a:ln>
          <a:effectLst/>
        </p:spPr>
        <p:txBody>
          <a:bodyPr wrap="none" anchor="ctr"/>
          <a:lstStyle/>
          <a:p>
            <a:endParaRPr lang="es-CL"/>
          </a:p>
        </p:txBody>
      </p:sp>
      <p:sp>
        <p:nvSpPr>
          <p:cNvPr id="14348" name="Text Box 12"/>
          <p:cNvSpPr txBox="1">
            <a:spLocks noChangeArrowheads="1"/>
          </p:cNvSpPr>
          <p:nvPr/>
        </p:nvSpPr>
        <p:spPr bwMode="auto">
          <a:xfrm>
            <a:off x="5724525" y="2044700"/>
            <a:ext cx="935038" cy="376238"/>
          </a:xfrm>
          <a:prstGeom prst="rect">
            <a:avLst/>
          </a:prstGeom>
          <a:noFill/>
          <a:ln w="9525" algn="ctr">
            <a:solidFill>
              <a:schemeClr val="tx1"/>
            </a:solidFill>
            <a:miter lim="800000"/>
            <a:headEnd/>
            <a:tailEnd/>
          </a:ln>
          <a:effectLst/>
        </p:spPr>
        <p:txBody>
          <a:bodyPr>
            <a:spAutoFit/>
          </a:bodyPr>
          <a:lstStyle/>
          <a:p>
            <a:pPr>
              <a:spcBef>
                <a:spcPct val="50000"/>
              </a:spcBef>
            </a:pPr>
            <a:r>
              <a:rPr lang="es-ES_tradnl" sz="1800">
                <a:solidFill>
                  <a:schemeClr val="tx1"/>
                </a:solidFill>
              </a:rPr>
              <a:t>T</a:t>
            </a:r>
            <a:r>
              <a:rPr lang="es-ES_tradnl" sz="1800" baseline="-25000">
                <a:solidFill>
                  <a:schemeClr val="tx1"/>
                </a:solidFill>
              </a:rPr>
              <a:t>V1</a:t>
            </a:r>
            <a:endParaRPr lang="es-ES" sz="1800">
              <a:solidFill>
                <a:schemeClr val="tx1"/>
              </a:solidFill>
            </a:endParaRPr>
          </a:p>
        </p:txBody>
      </p:sp>
      <p:sp>
        <p:nvSpPr>
          <p:cNvPr id="14349" name="Text Box 13"/>
          <p:cNvSpPr txBox="1">
            <a:spLocks noChangeArrowheads="1"/>
          </p:cNvSpPr>
          <p:nvPr/>
        </p:nvSpPr>
        <p:spPr bwMode="auto">
          <a:xfrm>
            <a:off x="757238" y="2405063"/>
            <a:ext cx="935037" cy="376237"/>
          </a:xfrm>
          <a:prstGeom prst="rect">
            <a:avLst/>
          </a:prstGeom>
          <a:noFill/>
          <a:ln w="9525" algn="ctr">
            <a:solidFill>
              <a:schemeClr val="tx1"/>
            </a:solidFill>
            <a:miter lim="800000"/>
            <a:headEnd/>
            <a:tailEnd/>
          </a:ln>
          <a:effectLst/>
        </p:spPr>
        <p:txBody>
          <a:bodyPr>
            <a:spAutoFit/>
          </a:bodyPr>
          <a:lstStyle/>
          <a:p>
            <a:pPr>
              <a:spcBef>
                <a:spcPct val="50000"/>
              </a:spcBef>
            </a:pPr>
            <a:r>
              <a:rPr lang="es-ES_tradnl" sz="1800">
                <a:solidFill>
                  <a:schemeClr val="tx1"/>
                </a:solidFill>
              </a:rPr>
              <a:t>T</a:t>
            </a:r>
            <a:r>
              <a:rPr lang="es-ES_tradnl" sz="1800" baseline="-25000">
                <a:solidFill>
                  <a:schemeClr val="tx1"/>
                </a:solidFill>
              </a:rPr>
              <a:t>V2</a:t>
            </a:r>
            <a:endParaRPr lang="es-ES" sz="1800">
              <a:solidFill>
                <a:schemeClr val="tx1"/>
              </a:solidFill>
            </a:endParaRPr>
          </a:p>
        </p:txBody>
      </p:sp>
      <p:sp>
        <p:nvSpPr>
          <p:cNvPr id="14351" name="Text Box 15"/>
          <p:cNvSpPr txBox="1">
            <a:spLocks noChangeArrowheads="1"/>
          </p:cNvSpPr>
          <p:nvPr/>
        </p:nvSpPr>
        <p:spPr bwMode="auto">
          <a:xfrm>
            <a:off x="2700338" y="2636838"/>
            <a:ext cx="1944687" cy="466725"/>
          </a:xfrm>
          <a:prstGeom prst="rect">
            <a:avLst/>
          </a:prstGeom>
          <a:solidFill>
            <a:srgbClr val="FFFF00"/>
          </a:solidFill>
          <a:ln w="9525" algn="ctr">
            <a:solidFill>
              <a:srgbClr val="FF6600"/>
            </a:solidFill>
            <a:miter lim="800000"/>
            <a:headEnd/>
            <a:tailEnd/>
          </a:ln>
          <a:effectLst/>
        </p:spPr>
        <p:txBody>
          <a:bodyPr>
            <a:spAutoFit/>
          </a:bodyPr>
          <a:lstStyle/>
          <a:p>
            <a:pPr>
              <a:spcBef>
                <a:spcPct val="50000"/>
              </a:spcBef>
            </a:pPr>
            <a:r>
              <a:rPr lang="es-ES_tradnl"/>
              <a:t>T</a:t>
            </a:r>
            <a:r>
              <a:rPr lang="es-ES_tradnl" baseline="-25000"/>
              <a:t>V1 </a:t>
            </a:r>
            <a:r>
              <a:rPr lang="es-ES_tradnl"/>
              <a:t> =  T</a:t>
            </a:r>
            <a:r>
              <a:rPr lang="es-ES_tradnl" baseline="-25000"/>
              <a:t>V2</a:t>
            </a:r>
            <a:endParaRPr lang="es-ES"/>
          </a:p>
        </p:txBody>
      </p:sp>
      <p:grpSp>
        <p:nvGrpSpPr>
          <p:cNvPr id="14354" name="Group 18"/>
          <p:cNvGrpSpPr>
            <a:grpSpLocks/>
          </p:cNvGrpSpPr>
          <p:nvPr/>
        </p:nvGrpSpPr>
        <p:grpSpPr bwMode="auto">
          <a:xfrm>
            <a:off x="2627313" y="4365625"/>
            <a:ext cx="6481762" cy="1217613"/>
            <a:chOff x="1156" y="3067"/>
            <a:chExt cx="4083" cy="767"/>
          </a:xfrm>
        </p:grpSpPr>
        <p:sp>
          <p:nvSpPr>
            <p:cNvPr id="14352" name="Text Box 16"/>
            <p:cNvSpPr txBox="1">
              <a:spLocks noChangeArrowheads="1"/>
            </p:cNvSpPr>
            <p:nvPr/>
          </p:nvSpPr>
          <p:spPr bwMode="auto">
            <a:xfrm>
              <a:off x="1156" y="3067"/>
              <a:ext cx="4083" cy="404"/>
            </a:xfrm>
            <a:prstGeom prst="rect">
              <a:avLst/>
            </a:prstGeom>
            <a:solidFill>
              <a:schemeClr val="hlink"/>
            </a:solidFill>
            <a:ln w="9525" algn="ctr">
              <a:noFill/>
              <a:miter lim="800000"/>
              <a:headEnd/>
              <a:tailEnd/>
            </a:ln>
            <a:effectLst/>
          </p:spPr>
          <p:txBody>
            <a:bodyPr>
              <a:spAutoFit/>
            </a:bodyPr>
            <a:lstStyle/>
            <a:p>
              <a:pPr algn="l">
                <a:spcBef>
                  <a:spcPct val="50000"/>
                </a:spcBef>
              </a:pPr>
              <a:r>
                <a:rPr lang="es-ES_tradnl" sz="1800" u="sng"/>
                <a:t>Donde</a:t>
              </a:r>
              <a:r>
                <a:rPr lang="es-ES_tradnl" sz="1800"/>
                <a:t>: </a:t>
              </a:r>
              <a:r>
                <a:rPr lang="es-ES_tradnl" sz="1800">
                  <a:solidFill>
                    <a:srgbClr val="FF6600"/>
                  </a:solidFill>
                </a:rPr>
                <a:t>T</a:t>
              </a:r>
              <a:r>
                <a:rPr lang="es-ES_tradnl" sz="1800" baseline="-25000">
                  <a:solidFill>
                    <a:srgbClr val="FF6600"/>
                  </a:solidFill>
                </a:rPr>
                <a:t>V1</a:t>
              </a:r>
              <a:r>
                <a:rPr lang="es-ES_tradnl" sz="1800"/>
                <a:t> es el tiempo de vuelo del blanco desde la posición presente a la Futura. y</a:t>
              </a:r>
              <a:endParaRPr lang="es-ES" sz="1800"/>
            </a:p>
          </p:txBody>
        </p:sp>
        <p:sp>
          <p:nvSpPr>
            <p:cNvPr id="14353" name="Text Box 17"/>
            <p:cNvSpPr txBox="1">
              <a:spLocks noChangeArrowheads="1"/>
            </p:cNvSpPr>
            <p:nvPr/>
          </p:nvSpPr>
          <p:spPr bwMode="auto">
            <a:xfrm>
              <a:off x="1156" y="3430"/>
              <a:ext cx="4083" cy="404"/>
            </a:xfrm>
            <a:prstGeom prst="rect">
              <a:avLst/>
            </a:prstGeom>
            <a:solidFill>
              <a:schemeClr val="hlink"/>
            </a:solidFill>
            <a:ln w="9525" algn="ctr">
              <a:noFill/>
              <a:miter lim="800000"/>
              <a:headEnd/>
              <a:tailEnd/>
            </a:ln>
            <a:effectLst/>
          </p:spPr>
          <p:txBody>
            <a:bodyPr>
              <a:spAutoFit/>
            </a:bodyPr>
            <a:lstStyle/>
            <a:p>
              <a:pPr algn="l">
                <a:spcBef>
                  <a:spcPct val="50000"/>
                </a:spcBef>
              </a:pPr>
              <a:r>
                <a:rPr lang="es-ES_tradnl" sz="1800"/>
                <a:t>	</a:t>
              </a:r>
              <a:r>
                <a:rPr lang="es-ES_tradnl" sz="1800">
                  <a:solidFill>
                    <a:srgbClr val="FF6600"/>
                  </a:solidFill>
                </a:rPr>
                <a:t>T</a:t>
              </a:r>
              <a:r>
                <a:rPr lang="es-ES_tradnl" sz="1800" baseline="-25000">
                  <a:solidFill>
                    <a:srgbClr val="FF6600"/>
                  </a:solidFill>
                </a:rPr>
                <a:t>V2</a:t>
              </a:r>
              <a:r>
                <a:rPr lang="es-ES_tradnl" sz="1800"/>
                <a:t> es el tiempo de vuelo del proyectil desde el cañón hasta la posición a la Futura.</a:t>
              </a:r>
              <a:endParaRPr lang="es-ES" sz="1800"/>
            </a:p>
          </p:txBody>
        </p:sp>
      </p:grpSp>
      <p:sp>
        <p:nvSpPr>
          <p:cNvPr id="14355" name="Line 19"/>
          <p:cNvSpPr>
            <a:spLocks noChangeShapeType="1"/>
          </p:cNvSpPr>
          <p:nvPr/>
        </p:nvSpPr>
        <p:spPr bwMode="auto">
          <a:xfrm flipV="1">
            <a:off x="1258888" y="3284538"/>
            <a:ext cx="6481762" cy="1439862"/>
          </a:xfrm>
          <a:prstGeom prst="line">
            <a:avLst/>
          </a:prstGeom>
          <a:noFill/>
          <a:ln w="9525">
            <a:solidFill>
              <a:schemeClr val="tx1"/>
            </a:solidFill>
            <a:prstDash val="dash"/>
            <a:round/>
            <a:headEnd/>
            <a:tailEnd/>
          </a:ln>
          <a:effectLst/>
        </p:spPr>
        <p:txBody>
          <a:bodyPr wrap="none" anchor="ctr"/>
          <a:lstStyle/>
          <a:p>
            <a:endParaRPr lang="es-CL"/>
          </a:p>
        </p:txBody>
      </p:sp>
      <p:sp>
        <p:nvSpPr>
          <p:cNvPr id="14358" name="AutoShape 22"/>
          <p:cNvSpPr>
            <a:spLocks noChangeArrowheads="1"/>
          </p:cNvSpPr>
          <p:nvPr/>
        </p:nvSpPr>
        <p:spPr bwMode="auto">
          <a:xfrm rot="4469496" flipH="1">
            <a:off x="1314450" y="4022726"/>
            <a:ext cx="827087" cy="360362"/>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0799 w 21600"/>
              <a:gd name="T5" fmla="*/ 0 h 21600"/>
              <a:gd name="T6" fmla="*/ 2700 w 21600"/>
              <a:gd name="T7" fmla="*/ 10800 h 21600"/>
              <a:gd name="T8" fmla="*/ 10799 w 21600"/>
              <a:gd name="T9" fmla="*/ 5400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FFFF00"/>
          </a:solidFill>
          <a:ln w="9525" algn="ctr">
            <a:noFill/>
            <a:miter lim="800000"/>
            <a:headEnd/>
            <a:tailEnd/>
          </a:ln>
          <a:effectLst/>
        </p:spPr>
        <p:txBody>
          <a:bodyPr wrap="none" anchor="ctr"/>
          <a:lstStyle/>
          <a:p>
            <a:endParaRPr lang="es-CL"/>
          </a:p>
        </p:txBody>
      </p:sp>
      <p:sp>
        <p:nvSpPr>
          <p:cNvPr id="14360" name="Text Box 24"/>
          <p:cNvSpPr txBox="1">
            <a:spLocks noChangeArrowheads="1"/>
          </p:cNvSpPr>
          <p:nvPr/>
        </p:nvSpPr>
        <p:spPr bwMode="auto">
          <a:xfrm>
            <a:off x="1187450" y="4221163"/>
            <a:ext cx="647700" cy="457200"/>
          </a:xfrm>
          <a:prstGeom prst="rect">
            <a:avLst/>
          </a:prstGeom>
          <a:noFill/>
          <a:ln w="9525" algn="ctr">
            <a:noFill/>
            <a:miter lim="800000"/>
            <a:headEnd/>
            <a:tailEnd/>
          </a:ln>
          <a:effectLst/>
        </p:spPr>
        <p:txBody>
          <a:bodyPr>
            <a:spAutoFit/>
          </a:bodyPr>
          <a:lstStyle/>
          <a:p>
            <a:pPr>
              <a:spcBef>
                <a:spcPct val="50000"/>
              </a:spcBef>
            </a:pPr>
            <a:r>
              <a:rPr lang="es-ES_tradnl">
                <a:solidFill>
                  <a:schemeClr val="tx1"/>
                </a:solidFill>
              </a:rPr>
              <a:t>A</a:t>
            </a:r>
            <a:endParaRPr lang="es-ES">
              <a:solidFill>
                <a:schemeClr val="tx1"/>
              </a:solidFill>
            </a:endParaRPr>
          </a:p>
        </p:txBody>
      </p:sp>
      <p:sp>
        <p:nvSpPr>
          <p:cNvPr id="14361" name="Text Box 25"/>
          <p:cNvSpPr txBox="1">
            <a:spLocks noChangeArrowheads="1"/>
          </p:cNvSpPr>
          <p:nvPr/>
        </p:nvSpPr>
        <p:spPr bwMode="auto">
          <a:xfrm>
            <a:off x="827088" y="5661025"/>
            <a:ext cx="7489825" cy="1006475"/>
          </a:xfrm>
          <a:prstGeom prst="rect">
            <a:avLst/>
          </a:prstGeom>
          <a:noFill/>
          <a:ln w="9525" algn="ctr">
            <a:noFill/>
            <a:miter lim="800000"/>
            <a:headEnd/>
            <a:tailEnd/>
          </a:ln>
          <a:effectLst/>
        </p:spPr>
        <p:txBody>
          <a:bodyPr>
            <a:spAutoFit/>
          </a:bodyPr>
          <a:lstStyle/>
          <a:p>
            <a:pPr algn="l">
              <a:spcBef>
                <a:spcPct val="50000"/>
              </a:spcBef>
            </a:pPr>
            <a:r>
              <a:rPr lang="es-ES_tradnl" sz="2000">
                <a:solidFill>
                  <a:schemeClr val="tx1"/>
                </a:solidFill>
              </a:rPr>
              <a:t>A es el “ángulo de adelanto” respecto a la posición presente del blanco, que se ordena al cañón para apuntarlo a la posición futura</a:t>
            </a:r>
            <a:endParaRPr lang="es-ES" sz="2000">
              <a:solidFill>
                <a:schemeClr val="tx1"/>
              </a:solidFill>
            </a:endParaRPr>
          </a:p>
        </p:txBody>
      </p:sp>
      <p:sp>
        <p:nvSpPr>
          <p:cNvPr id="14362" name="AutoShape 26">
            <a:hlinkClick r:id="rId2" action="ppaction://hlinksldjump" highlightClick="1"/>
          </p:cNvPr>
          <p:cNvSpPr>
            <a:spLocks noChangeArrowheads="1"/>
          </p:cNvSpPr>
          <p:nvPr/>
        </p:nvSpPr>
        <p:spPr bwMode="auto">
          <a:xfrm>
            <a:off x="8316913" y="6453188"/>
            <a:ext cx="576262" cy="404812"/>
          </a:xfrm>
          <a:prstGeom prst="actionButtonBackPrevious">
            <a:avLst/>
          </a:prstGeom>
          <a:solidFill>
            <a:srgbClr val="3366FF"/>
          </a:solidFill>
          <a:ln w="9525">
            <a:noFill/>
            <a:miter lim="800000"/>
            <a:headEnd/>
            <a:tailEnd/>
          </a:ln>
          <a:effectLst/>
        </p:spPr>
        <p:txBody>
          <a:bodyPr wrap="none" anchor="ctr"/>
          <a:lstStyle/>
          <a:p>
            <a:endParaRPr lang="es-CL"/>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4354"/>
                                        </p:tgtEl>
                                        <p:attrNameLst>
                                          <p:attrName>style.visibility</p:attrName>
                                        </p:attrNameLst>
                                      </p:cBhvr>
                                      <p:to>
                                        <p:strVal val="visible"/>
                                      </p:to>
                                    </p:set>
                                    <p:animEffect transition="in" filter="box(in)">
                                      <p:cBhvr>
                                        <p:cTn id="7" dur="500"/>
                                        <p:tgtEl>
                                          <p:spTgt spid="1435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1" nodeType="clickEffect">
                                  <p:stCondLst>
                                    <p:cond delay="0"/>
                                  </p:stCondLst>
                                  <p:childTnLst>
                                    <p:set>
                                      <p:cBhvr>
                                        <p:cTn id="11" dur="1" fill="hold">
                                          <p:stCondLst>
                                            <p:cond delay="0"/>
                                          </p:stCondLst>
                                        </p:cTn>
                                        <p:tgtEl>
                                          <p:spTgt spid="14361"/>
                                        </p:tgtEl>
                                        <p:attrNameLst>
                                          <p:attrName>style.visibility</p:attrName>
                                        </p:attrNameLst>
                                      </p:cBhvr>
                                      <p:to>
                                        <p:strVal val="visible"/>
                                      </p:to>
                                    </p:set>
                                    <p:anim calcmode="lin" valueType="num">
                                      <p:cBhvr additive="base">
                                        <p:cTn id="12" dur="500" fill="hold"/>
                                        <p:tgtEl>
                                          <p:spTgt spid="14361"/>
                                        </p:tgtEl>
                                        <p:attrNameLst>
                                          <p:attrName>ppt_x</p:attrName>
                                        </p:attrNameLst>
                                      </p:cBhvr>
                                      <p:tavLst>
                                        <p:tav tm="0">
                                          <p:val>
                                            <p:strVal val="#ppt_x"/>
                                          </p:val>
                                        </p:tav>
                                        <p:tav tm="100000">
                                          <p:val>
                                            <p:strVal val="#ppt_x"/>
                                          </p:val>
                                        </p:tav>
                                      </p:tavLst>
                                    </p:anim>
                                    <p:anim calcmode="lin" valueType="num">
                                      <p:cBhvr additive="base">
                                        <p:cTn id="13" dur="500" fill="hold"/>
                                        <p:tgtEl>
                                          <p:spTgt spid="143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61"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Text Box 4"/>
          <p:cNvSpPr txBox="1">
            <a:spLocks noChangeArrowheads="1"/>
          </p:cNvSpPr>
          <p:nvPr/>
        </p:nvSpPr>
        <p:spPr bwMode="auto">
          <a:xfrm>
            <a:off x="1042988" y="620713"/>
            <a:ext cx="7129462" cy="579437"/>
          </a:xfrm>
          <a:prstGeom prst="rect">
            <a:avLst/>
          </a:prstGeom>
          <a:noFill/>
          <a:ln w="9525" algn="ctr">
            <a:noFill/>
            <a:miter lim="800000"/>
            <a:headEnd/>
            <a:tailEnd/>
          </a:ln>
          <a:effectLst/>
        </p:spPr>
        <p:txBody>
          <a:bodyPr>
            <a:spAutoFit/>
          </a:bodyPr>
          <a:lstStyle/>
          <a:p>
            <a:pPr>
              <a:spcBef>
                <a:spcPct val="50000"/>
              </a:spcBef>
            </a:pPr>
            <a:r>
              <a:rPr lang="es-ES_tradnl" sz="3200" u="sng">
                <a:solidFill>
                  <a:srgbClr val="99FF66"/>
                </a:solidFill>
              </a:rPr>
              <a:t>CALCULADOR BALÍSTICO</a:t>
            </a:r>
            <a:endParaRPr lang="es-ES" sz="3200" u="sng">
              <a:solidFill>
                <a:srgbClr val="99FF66"/>
              </a:solidFill>
            </a:endParaRPr>
          </a:p>
        </p:txBody>
      </p:sp>
      <p:sp>
        <p:nvSpPr>
          <p:cNvPr id="16389" name="Text Box 5"/>
          <p:cNvSpPr txBox="1">
            <a:spLocks noChangeArrowheads="1"/>
          </p:cNvSpPr>
          <p:nvPr/>
        </p:nvSpPr>
        <p:spPr bwMode="auto">
          <a:xfrm>
            <a:off x="539750" y="1865313"/>
            <a:ext cx="7920038" cy="3635375"/>
          </a:xfrm>
          <a:prstGeom prst="rect">
            <a:avLst/>
          </a:prstGeom>
          <a:solidFill>
            <a:schemeClr val="hlink"/>
          </a:solidFill>
          <a:ln w="38100" algn="ctr">
            <a:solidFill>
              <a:srgbClr val="FF6600"/>
            </a:solidFill>
            <a:miter lim="800000"/>
            <a:headEnd/>
            <a:tailEnd/>
          </a:ln>
          <a:effectLst/>
        </p:spPr>
        <p:txBody>
          <a:bodyPr>
            <a:spAutoFit/>
          </a:bodyPr>
          <a:lstStyle/>
          <a:p>
            <a:pPr algn="l">
              <a:spcBef>
                <a:spcPct val="50000"/>
              </a:spcBef>
            </a:pPr>
            <a:r>
              <a:rPr lang="es-ES_tradnl" sz="2000"/>
              <a:t>Este calculador posee la base de datos con las características de las curvas de tiro de los cañones que controla, trabaja en forma coordinada e iterativa con el calculador predictor en el cálculo de los ángulos de adelanto de ronza y elevación. Para esto entrega los datos de distancia, trayectoria del proyectil y su tiempo de vuelo hacia la posición futura calculada.</a:t>
            </a:r>
          </a:p>
          <a:p>
            <a:pPr algn="l">
              <a:spcBef>
                <a:spcPct val="50000"/>
              </a:spcBef>
            </a:pPr>
            <a:r>
              <a:rPr lang="es-ES_tradnl" sz="2000"/>
              <a:t>Genera las órdenes de Ronza y Elevación a los cañones, considerando los errores de inclinación de la cubierta y de la estabilización.</a:t>
            </a:r>
            <a:endParaRPr lang="es-ES" sz="2000"/>
          </a:p>
        </p:txBody>
      </p:sp>
      <p:sp>
        <p:nvSpPr>
          <p:cNvPr id="16391" name="AutoShape 7">
            <a:hlinkClick r:id="rId2" action="ppaction://hlinksldjump" highlightClick="1"/>
          </p:cNvPr>
          <p:cNvSpPr>
            <a:spLocks noChangeArrowheads="1"/>
          </p:cNvSpPr>
          <p:nvPr/>
        </p:nvSpPr>
        <p:spPr bwMode="auto">
          <a:xfrm>
            <a:off x="6948488" y="6092825"/>
            <a:ext cx="576262" cy="431800"/>
          </a:xfrm>
          <a:prstGeom prst="actionButtonBackPrevious">
            <a:avLst/>
          </a:prstGeom>
          <a:solidFill>
            <a:schemeClr val="bg1"/>
          </a:solidFill>
          <a:ln w="9525">
            <a:noFill/>
            <a:miter lim="800000"/>
            <a:headEnd/>
            <a:tailEnd/>
          </a:ln>
          <a:effectLst/>
        </p:spPr>
        <p:txBody>
          <a:bodyPr wrap="none" anchor="ctr"/>
          <a:lstStyle/>
          <a:p>
            <a:endParaRPr lang="es-CL"/>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4"/>
          <p:cNvSpPr>
            <a:spLocks noChangeArrowheads="1"/>
          </p:cNvSpPr>
          <p:nvPr/>
        </p:nvSpPr>
        <p:spPr bwMode="auto">
          <a:xfrm>
            <a:off x="971550" y="333375"/>
            <a:ext cx="6913563" cy="504825"/>
          </a:xfrm>
          <a:prstGeom prst="rect">
            <a:avLst/>
          </a:prstGeom>
          <a:solidFill>
            <a:srgbClr val="FFFF00"/>
          </a:solidFill>
          <a:ln w="9525" algn="ctr">
            <a:noFill/>
            <a:miter lim="800000"/>
            <a:headEnd/>
            <a:tailEnd/>
          </a:ln>
          <a:effectLst/>
        </p:spPr>
        <p:txBody>
          <a:bodyPr wrap="none" anchor="ctr"/>
          <a:lstStyle/>
          <a:p>
            <a:r>
              <a:rPr lang="es-ES_tradnl"/>
              <a:t>DIRECTOR DE CONTROL DE FUEGO</a:t>
            </a:r>
            <a:endParaRPr lang="es-ES"/>
          </a:p>
        </p:txBody>
      </p:sp>
      <p:sp>
        <p:nvSpPr>
          <p:cNvPr id="17413" name="Text Box 5"/>
          <p:cNvSpPr txBox="1">
            <a:spLocks noChangeArrowheads="1"/>
          </p:cNvSpPr>
          <p:nvPr/>
        </p:nvSpPr>
        <p:spPr bwMode="auto">
          <a:xfrm>
            <a:off x="250825" y="1052513"/>
            <a:ext cx="8642350" cy="4483100"/>
          </a:xfrm>
          <a:prstGeom prst="rect">
            <a:avLst/>
          </a:prstGeom>
          <a:solidFill>
            <a:srgbClr val="FFCC00"/>
          </a:solidFill>
          <a:ln w="9525" algn="ctr">
            <a:solidFill>
              <a:schemeClr val="tx1"/>
            </a:solidFill>
            <a:miter lim="800000"/>
            <a:headEnd/>
            <a:tailEnd/>
          </a:ln>
          <a:effectLst/>
        </p:spPr>
        <p:txBody>
          <a:bodyPr>
            <a:spAutoFit/>
          </a:bodyPr>
          <a:lstStyle/>
          <a:p>
            <a:pPr algn="l">
              <a:spcBef>
                <a:spcPct val="50000"/>
              </a:spcBef>
            </a:pPr>
            <a:r>
              <a:rPr lang="es-ES_tradnl"/>
              <a:t>Es el componente del Sistema de control de fuego que permite mover en ronza y elevación la antena del radar y los sensores asociados. </a:t>
            </a:r>
          </a:p>
          <a:p>
            <a:pPr algn="l">
              <a:spcBef>
                <a:spcPct val="50000"/>
              </a:spcBef>
            </a:pPr>
            <a:r>
              <a:rPr lang="es-ES_tradnl"/>
              <a:t>Es controlado automáticamente por el Tracker y recibe señales de estabilización para  la antena del radar, permitiendo el seguimiento suave y continuo del blanco. Se ubica en sectores altos del buque para seguir blancos con mínima interferencia de la superestructura.</a:t>
            </a:r>
          </a:p>
          <a:p>
            <a:pPr algn="l">
              <a:spcBef>
                <a:spcPct val="50000"/>
              </a:spcBef>
            </a:pPr>
            <a:r>
              <a:rPr lang="es-ES_tradnl"/>
              <a:t>El Director permite la medición de la </a:t>
            </a:r>
            <a:r>
              <a:rPr lang="es-ES_tradnl" u="sng"/>
              <a:t>Posición Presente</a:t>
            </a:r>
            <a:r>
              <a:rPr lang="es-ES_tradnl"/>
              <a:t> del blanco</a:t>
            </a:r>
            <a:endParaRPr lang="es-ES"/>
          </a:p>
        </p:txBody>
      </p:sp>
      <p:sp>
        <p:nvSpPr>
          <p:cNvPr id="17414" name="AutoShape 6">
            <a:hlinkClick r:id="rId2" action="ppaction://hlinksldjump" highlightClick="1"/>
          </p:cNvPr>
          <p:cNvSpPr>
            <a:spLocks noChangeArrowheads="1"/>
          </p:cNvSpPr>
          <p:nvPr/>
        </p:nvSpPr>
        <p:spPr bwMode="auto">
          <a:xfrm>
            <a:off x="7380288" y="6021388"/>
            <a:ext cx="647700" cy="620712"/>
          </a:xfrm>
          <a:prstGeom prst="actionButtonBackPrevious">
            <a:avLst/>
          </a:prstGeom>
          <a:solidFill>
            <a:srgbClr val="FFFF00"/>
          </a:solidFill>
          <a:ln w="9525">
            <a:noFill/>
            <a:miter lim="800000"/>
            <a:headEnd/>
            <a:tailEnd/>
          </a:ln>
          <a:effectLst/>
        </p:spPr>
        <p:txBody>
          <a:bodyPr wrap="none" anchor="ctr"/>
          <a:lstStyle/>
          <a:p>
            <a:endParaRPr lang="es-CL"/>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lobo">
  <a:themeElements>
    <a:clrScheme name="Globo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fontScheme name="Globo">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FF00"/>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MX" sz="2400" b="1" i="0" u="none" strike="noStrike" cap="none" normalizeH="0" baseline="0" smtClean="0">
            <a:ln>
              <a:noFill/>
            </a:ln>
            <a:solidFill>
              <a:srgbClr val="000000"/>
            </a:solidFill>
            <a:effectLst/>
            <a:latin typeface="Verdana" pitchFamily="34" charset="0"/>
          </a:defRPr>
        </a:defPPr>
      </a:lstStyle>
    </a:spDef>
    <a:lnDef>
      <a:spPr bwMode="auto">
        <a:xfrm>
          <a:off x="0" y="0"/>
          <a:ext cx="1" cy="1"/>
        </a:xfrm>
        <a:custGeom>
          <a:avLst/>
          <a:gdLst/>
          <a:ahLst/>
          <a:cxnLst/>
          <a:rect l="0" t="0" r="0" b="0"/>
          <a:pathLst/>
        </a:custGeom>
        <a:solidFill>
          <a:srgbClr val="FFFF00"/>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MX" sz="2400" b="1" i="0" u="none" strike="noStrike" cap="none" normalizeH="0" baseline="0" smtClean="0">
            <a:ln>
              <a:noFill/>
            </a:ln>
            <a:solidFill>
              <a:srgbClr val="000000"/>
            </a:solidFill>
            <a:effectLst/>
            <a:latin typeface="Verdana" pitchFamily="34" charset="0"/>
          </a:defRPr>
        </a:defPPr>
      </a:lstStyle>
    </a:lnDef>
  </a:objectDefaults>
  <a:extraClrSchemeLst>
    <a:extraClrScheme>
      <a:clrScheme name="Globo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Globo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Globo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Globo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Globo 5">
        <a:dk1>
          <a:srgbClr val="3C5436"/>
        </a:dk1>
        <a:lt1>
          <a:srgbClr val="FFFFFF"/>
        </a:lt1>
        <a:dk2>
          <a:srgbClr val="5F8656"/>
        </a:dk2>
        <a:lt2>
          <a:srgbClr val="D6D8C0"/>
        </a:lt2>
        <a:accent1>
          <a:srgbClr val="61733D"/>
        </a:accent1>
        <a:accent2>
          <a:srgbClr val="324A39"/>
        </a:accent2>
        <a:accent3>
          <a:srgbClr val="B6C3B4"/>
        </a:accent3>
        <a:accent4>
          <a:srgbClr val="DADADA"/>
        </a:accent4>
        <a:accent5>
          <a:srgbClr val="B7BCAF"/>
        </a:accent5>
        <a:accent6>
          <a:srgbClr val="2C4233"/>
        </a:accent6>
        <a:hlink>
          <a:srgbClr val="73D588"/>
        </a:hlink>
        <a:folHlink>
          <a:srgbClr val="6F99B9"/>
        </a:folHlink>
      </a:clrScheme>
      <a:clrMap bg1="dk2" tx1="lt1" bg2="dk1" tx2="lt2" accent1="accent1" accent2="accent2" accent3="accent3" accent4="accent4" accent5="accent5" accent6="accent6" hlink="hlink" folHlink="folHlink"/>
    </a:extraClrScheme>
    <a:extraClrScheme>
      <a:clrScheme name="Globo 6">
        <a:dk1>
          <a:srgbClr val="5B7B65"/>
        </a:dk1>
        <a:lt1>
          <a:srgbClr val="FFFFFF"/>
        </a:lt1>
        <a:dk2>
          <a:srgbClr val="9ABE9D"/>
        </a:dk2>
        <a:lt2>
          <a:srgbClr val="336600"/>
        </a:lt2>
        <a:accent1>
          <a:srgbClr val="00CC66"/>
        </a:accent1>
        <a:accent2>
          <a:srgbClr val="4E7050"/>
        </a:accent2>
        <a:accent3>
          <a:srgbClr val="CADBCC"/>
        </a:accent3>
        <a:accent4>
          <a:srgbClr val="DADADA"/>
        </a:accent4>
        <a:accent5>
          <a:srgbClr val="AAE2B8"/>
        </a:accent5>
        <a:accent6>
          <a:srgbClr val="466548"/>
        </a:accent6>
        <a:hlink>
          <a:srgbClr val="FFFFCC"/>
        </a:hlink>
        <a:folHlink>
          <a:srgbClr val="9CE8A3"/>
        </a:folHlink>
      </a:clrScheme>
      <a:clrMap bg1="dk2" tx1="lt1" bg2="dk1" tx2="lt2" accent1="accent1" accent2="accent2" accent3="accent3" accent4="accent4" accent5="accent5" accent6="accent6" hlink="hlink" folHlink="folHlink"/>
    </a:extraClrScheme>
    <a:extraClrScheme>
      <a:clrScheme name="Globo 7">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Globo 8">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BE3D0"/>
        </a:accent5>
        <a:accent6>
          <a:srgbClr val="91BC56"/>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Globe</Template>
  <TotalTime>558</TotalTime>
  <Words>853</Words>
  <Application>Microsoft Office PowerPoint</Application>
  <PresentationFormat>Presentación en pantalla (4:3)</PresentationFormat>
  <Paragraphs>89</Paragraphs>
  <Slides>10</Slides>
  <Notes>0</Notes>
  <HiddenSlides>0</HiddenSlides>
  <MMClips>0</MMClips>
  <ScaleCrop>false</ScaleCrop>
  <HeadingPairs>
    <vt:vector size="4" baseType="variant">
      <vt:variant>
        <vt:lpstr>Tema</vt:lpstr>
      </vt:variant>
      <vt:variant>
        <vt:i4>1</vt:i4>
      </vt:variant>
      <vt:variant>
        <vt:lpstr>Títulos de diapositiva</vt:lpstr>
      </vt:variant>
      <vt:variant>
        <vt:i4>10</vt:i4>
      </vt:variant>
    </vt:vector>
  </HeadingPairs>
  <TitlesOfParts>
    <vt:vector size="11" baseType="lpstr">
      <vt:lpstr>Globo</vt:lpstr>
      <vt:lpstr>SISTEMA DE CONTROL DE FUEGO ANTIAEREO</vt:lpstr>
      <vt:lpstr>Diapositiva 2</vt:lpstr>
      <vt:lpstr>Diapositiva 3</vt:lpstr>
      <vt:lpstr>Diapositiva 4</vt:lpstr>
      <vt:lpstr>Diapositiva 5</vt:lpstr>
      <vt:lpstr>TRAQUER</vt:lpstr>
      <vt:lpstr>Diapositiva 7</vt:lpstr>
      <vt:lpstr>Diapositiva 8</vt:lpstr>
      <vt:lpstr>Diapositiva 9</vt:lpstr>
      <vt:lpstr>Diapositiva 10</vt:lpstr>
    </vt:vector>
  </TitlesOfParts>
  <Company>Armada de chile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SISTEMA DE CONTROL DE FUEGO ANTIAEREO</dc:title>
  <dc:creator>Escuela Naval "Arturo Prat"</dc:creator>
  <cp:lastModifiedBy>Alvaro Gonzalez</cp:lastModifiedBy>
  <cp:revision>10</cp:revision>
  <dcterms:created xsi:type="dcterms:W3CDTF">2004-06-14T16:35:01Z</dcterms:created>
  <dcterms:modified xsi:type="dcterms:W3CDTF">2012-11-22T21:13:14Z</dcterms:modified>
</cp:coreProperties>
</file>